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511" r:id="rId3"/>
    <p:sldId id="487" r:id="rId4"/>
    <p:sldId id="488" r:id="rId5"/>
    <p:sldId id="512" r:id="rId6"/>
    <p:sldId id="516" r:id="rId7"/>
    <p:sldId id="515" r:id="rId8"/>
    <p:sldId id="489" r:id="rId9"/>
    <p:sldId id="490" r:id="rId10"/>
    <p:sldId id="522" r:id="rId11"/>
    <p:sldId id="518" r:id="rId12"/>
    <p:sldId id="491" r:id="rId13"/>
    <p:sldId id="521" r:id="rId14"/>
    <p:sldId id="492" r:id="rId15"/>
    <p:sldId id="519" r:id="rId16"/>
    <p:sldId id="523" r:id="rId17"/>
    <p:sldId id="494" r:id="rId18"/>
    <p:sldId id="513" r:id="rId19"/>
    <p:sldId id="517" r:id="rId20"/>
    <p:sldId id="527" r:id="rId21"/>
    <p:sldId id="526" r:id="rId22"/>
    <p:sldId id="495" r:id="rId23"/>
    <p:sldId id="507" r:id="rId24"/>
    <p:sldId id="496" r:id="rId25"/>
    <p:sldId id="497" r:id="rId26"/>
    <p:sldId id="498" r:id="rId27"/>
    <p:sldId id="499" r:id="rId28"/>
    <p:sldId id="500" r:id="rId29"/>
    <p:sldId id="501" r:id="rId30"/>
    <p:sldId id="502" r:id="rId31"/>
    <p:sldId id="503" r:id="rId32"/>
    <p:sldId id="514" r:id="rId33"/>
    <p:sldId id="504" r:id="rId34"/>
    <p:sldId id="505" r:id="rId35"/>
    <p:sldId id="509" r:id="rId36"/>
    <p:sldId id="508" r:id="rId37"/>
  </p:sldIdLst>
  <p:sldSz cx="12192000" cy="6858000"/>
  <p:notesSz cx="6858000" cy="9144000"/>
  <p:custDataLst>
    <p:tags r:id="rId38"/>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82" d="100"/>
          <a:sy n="82" d="100"/>
        </p:scale>
        <p:origin x="462" y="108"/>
      </p:cViewPr>
      <p:guideLst>
        <p:guide orient="horz" pos="2183"/>
        <p:guide pos="3704"/>
      </p:guideLst>
    </p:cSldViewPr>
  </p:slideViewPr>
  <p:notesTextViewPr>
    <p:cViewPr>
      <p:scale>
        <a:sx n="3" d="2"/>
        <a:sy n="3" d="2"/>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9.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9.emf" /><Relationship Id="rId2" Type="http://schemas.openxmlformats.org/officeDocument/2006/relationships/image" Target="../media/image20.emf" /><Relationship Id="rId3" Type="http://schemas.openxmlformats.org/officeDocument/2006/relationships/image" Target="../media/image21.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noProof="1"/>
            </a:lvl1pPr>
          </a:lstStyle>
          <a:p>
            <a:pPr>
              <a:defRPr/>
            </a:pPr>
            <a:fld id="{7DD54E50-571B-4FC4-A8A9-93CF7F2D68FC}" type="datetimeFigureOut">
              <a:rPr lang="zh-CN" altLang="en-US"/>
              <a:t/>
            </a:fld>
            <a:endParaRPr lang="zh-CN" altLang="en-US"/>
          </a:p>
        </p:txBody>
      </p:sp>
      <p:sp>
        <p:nvSpPr>
          <p:cNvPr id="307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defRPr sz="1200" noProof="1"/>
            </a:lvl1pPr>
          </a:lstStyle>
          <a:p>
            <a:pPr>
              <a:defRPr/>
            </a:pPr>
            <a:fld id="{E60537EE-3352-40B5-864C-35701AAA7F3E}" type="slidenum">
              <a:rPr lang="zh-CN" altLang="en-US"/>
              <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1746" name="幻灯片图像占位符 1"/>
          <p:cNvSpPr>
            <a:spLocks noGrp="1" noRot="1" noChangeAspect="1" noTextEdit="1"/>
          </p:cNvSpPr>
          <p:nvPr>
            <p:ph type="sldImg"/>
          </p:nvPr>
        </p:nvSpPr>
        <p:spPr bwMode="auto">
          <a:noFill/>
          <a:ln>
            <a:solidFill>
              <a:srgbClr val="000000"/>
            </a:solidFill>
            <a:miter lim="800000"/>
          </a:ln>
        </p:spPr>
      </p:sp>
      <p:sp>
        <p:nvSpPr>
          <p:cNvPr id="31747"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31748" name="灯片编号占位符 3"/>
          <p:cNvSpPr>
            <a:spLocks noGrp="1"/>
          </p:cNvSpPr>
          <p:nvPr>
            <p:ph type="sldNum" sz="quarter" idx="5"/>
          </p:nvPr>
        </p:nvSpPr>
        <p:spPr bwMode="auto">
          <a:noFill/>
          <a:ln>
            <a:miter lim="800000"/>
          </a:ln>
        </p:spPr>
        <p:txBody>
          <a:bodyPr wrap="square" numCol="1" anchorCtr="0" compatLnSpc="1"/>
          <a:lstStyle/>
          <a:p>
            <a:fld id="{466221F1-C0B7-4FD9-8CA2-18661515D95A}" type="slidenum">
              <a:rPr lang="zh-CN" altLang="en-US"/>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p:spPr>
      </p:sp>
      <p:sp>
        <p:nvSpPr>
          <p:cNvPr id="53251"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53252" name="灯片编号占位符 3"/>
          <p:cNvSpPr>
            <a:spLocks noGrp="1"/>
          </p:cNvSpPr>
          <p:nvPr>
            <p:ph type="sldNum" sz="quarter" idx="5"/>
          </p:nvPr>
        </p:nvSpPr>
        <p:spPr bwMode="auto">
          <a:noFill/>
          <a:ln>
            <a:miter lim="800000"/>
          </a:ln>
        </p:spPr>
        <p:txBody>
          <a:bodyPr wrap="square" numCol="1" anchorCtr="0" compatLnSpc="1"/>
          <a:lstStyle/>
          <a:p>
            <a:fld id="{36FC0B40-CA82-4B67-A64C-378FCCCD89F1}" type="slidenum">
              <a:rPr lang="zh-CN" altLang="en-US"/>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p:spPr>
      </p:sp>
      <p:sp>
        <p:nvSpPr>
          <p:cNvPr id="53251"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53252" name="灯片编号占位符 3"/>
          <p:cNvSpPr>
            <a:spLocks noGrp="1"/>
          </p:cNvSpPr>
          <p:nvPr>
            <p:ph type="sldNum" sz="quarter" idx="5"/>
          </p:nvPr>
        </p:nvSpPr>
        <p:spPr bwMode="auto">
          <a:noFill/>
          <a:ln>
            <a:miter lim="800000"/>
          </a:ln>
        </p:spPr>
        <p:txBody>
          <a:bodyPr wrap="square" numCol="1" anchorCtr="0" compatLnSpc="1"/>
          <a:lstStyle/>
          <a:p>
            <a:fld id="{36FC0B40-CA82-4B67-A64C-378FCCCD89F1}" type="slidenum">
              <a:rPr lang="zh-CN" altLang="en-US"/>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p:spPr>
      </p:sp>
      <p:sp>
        <p:nvSpPr>
          <p:cNvPr id="53251"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53252" name="灯片编号占位符 3"/>
          <p:cNvSpPr>
            <a:spLocks noGrp="1"/>
          </p:cNvSpPr>
          <p:nvPr>
            <p:ph type="sldNum" sz="quarter" idx="5"/>
          </p:nvPr>
        </p:nvSpPr>
        <p:spPr bwMode="auto">
          <a:noFill/>
          <a:ln>
            <a:miter lim="800000"/>
          </a:ln>
        </p:spPr>
        <p:txBody>
          <a:bodyPr wrap="square" numCol="1" anchorCtr="0" compatLnSpc="1"/>
          <a:lstStyle/>
          <a:p>
            <a:fld id="{36FC0B40-CA82-4B67-A64C-378FCCCD89F1}" type="slidenum">
              <a:rPr lang="zh-CN" altLang="en-US"/>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169" name="幻灯片图像占位符 1"/>
          <p:cNvSpPr>
            <a:spLocks noGrp="1" noRot="1" noChangeAspect="1" noChangeArrowheads="1" noTextEdit="1"/>
          </p:cNvSpPr>
          <p:nvPr>
            <p:ph type="sldImg" idx="4294967295"/>
          </p:nvPr>
        </p:nvSpPr>
        <p:spPr>
          <a:xfrm>
            <a:off x="685800" y="1143000"/>
            <a:ext cx="5486400" cy="3086100"/>
          </a:xfrm>
          <a:ln>
            <a:miter lim="800000"/>
          </a:ln>
        </p:spPr>
      </p:sp>
      <p:sp>
        <p:nvSpPr>
          <p:cNvPr id="7170" name="备注占位符 2"/>
          <p:cNvSpPr>
            <a:spLocks noGrp="1" noChangeArrowheads="1"/>
          </p:cNvSpPr>
          <p:nvPr>
            <p:ph type="body" idx="6"/>
          </p:nvPr>
        </p:nvSpPr>
        <p:spPr/>
        <p:txBody>
          <a:bodyPr/>
          <a:lstStyle/>
          <a:p>
            <a:pPr eaLnBrk="1" hangingPunct="1"/>
            <a:endParaRPr lang="zh-CN" altLang="en-US" smtClean="0"/>
          </a:p>
        </p:txBody>
      </p:sp>
      <p:sp>
        <p:nvSpPr>
          <p:cNvPr id="71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fld id="{4DD96D6E-6403-4523-9135-3FD3D23FD524}" type="slidenum">
              <a:rPr altLang="en-US" smtClean="0"/>
              <a:t>7</a:t>
            </a:fld>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241" name="幻灯片图像占位符 1"/>
          <p:cNvSpPr>
            <a:spLocks noGrp="1" noRot="1" noChangeAspect="1" noChangeArrowheads="1"/>
          </p:cNvSpPr>
          <p:nvPr>
            <p:ph type="sldImg" idx="4294967295"/>
          </p:nvPr>
        </p:nvSpPr>
        <p:spPr>
          <a:xfrm>
            <a:off x="685800" y="1143000"/>
            <a:ext cx="5486400" cy="3086100"/>
          </a:xfrm>
          <a:ln>
            <a:miter lim="800000"/>
          </a:ln>
        </p:spPr>
      </p:sp>
      <p:sp>
        <p:nvSpPr>
          <p:cNvPr id="3" name="文本占位符 2"/>
          <p:cNvSpPr>
            <a:spLocks noGrp="1"/>
          </p:cNvSpPr>
          <p:nvPr>
            <p:ph type="body" idx="1"/>
          </p:nvPr>
        </p:nvSpPr>
        <p:spPr/>
        <p:txBody>
          <a:bodyPr/>
          <a:lstStyle/>
          <a:p>
            <a:r>
              <a:rPr lang="zh-CN" altLang="en-US" b="1" noProof="1" smtClean="0">
                <a:sym typeface="+mn-ea"/>
              </a:rPr>
              <a:t>国王的议会变成议会的国王</a:t>
            </a:r>
            <a:endParaRPr lang="zh-CN" altLang="en-US">
              <a:ln>
                <a:solidFill>
                  <a:schemeClr val="bg1"/>
                </a:solidFill>
              </a:ln>
              <a:solidFill>
                <a:schemeClr val="bg1"/>
              </a:solidFill>
              <a:latin typeface="华文楷体" pitchFamily="2" charset="-122"/>
              <a:ea typeface="华文楷体" pitchFamily="2" charset="-122"/>
              <a:sym typeface="+mn-ea"/>
            </a:endParaRPr>
          </a:p>
          <a:p>
            <a:r>
              <a:rPr lang="zh-CN" altLang="en-US">
                <a:ln>
                  <a:solidFill>
                    <a:schemeClr val="bg1"/>
                  </a:solidFill>
                </a:ln>
                <a:solidFill>
                  <a:schemeClr val="bg1"/>
                </a:solidFill>
                <a:latin typeface="华文楷体" pitchFamily="2" charset="-122"/>
                <a:ea typeface="华文楷体" pitchFamily="2" charset="-122"/>
                <a:sym typeface="+mn-ea"/>
              </a:rPr>
              <a:t>为什么以议会为基地？</a:t>
            </a:r>
            <a:endParaRPr lang="zh-CN" altLang="en-US">
              <a:ln>
                <a:solidFill>
                  <a:schemeClr val="bg1"/>
                </a:solidFill>
              </a:ln>
              <a:solidFill>
                <a:schemeClr val="bg1"/>
              </a:solidFill>
              <a:latin typeface="华文楷体" pitchFamily="2" charset="-122"/>
              <a:ea typeface="华文楷体" pitchFamily="2" charset="-122"/>
            </a:endParaRPr>
          </a:p>
          <a:p>
            <a:r>
              <a:rPr lang="en-US" altLang="zh-CN" smtClean="0">
                <a:ln>
                  <a:solidFill>
                    <a:schemeClr val="tx1"/>
                  </a:solidFill>
                </a:ln>
                <a:latin typeface="华文楷体" pitchFamily="2" charset="-122"/>
                <a:ea typeface="华文楷体" pitchFamily="2" charset="-122"/>
                <a:sym typeface="+mn-ea"/>
              </a:rPr>
              <a:t>1215</a:t>
            </a:r>
            <a:r>
              <a:rPr lang="zh-CN" altLang="en-US" smtClean="0">
                <a:ln>
                  <a:solidFill>
                    <a:schemeClr val="tx1"/>
                  </a:solidFill>
                </a:ln>
                <a:latin typeface="华文楷体" pitchFamily="2" charset="-122"/>
                <a:ea typeface="华文楷体" pitchFamily="2" charset="-122"/>
                <a:sym typeface="+mn-ea"/>
              </a:rPr>
              <a:t>年英国</a:t>
            </a:r>
            <a:r>
              <a:rPr lang="en-US" altLang="zh-CN" smtClean="0">
                <a:ln>
                  <a:solidFill>
                    <a:schemeClr val="tx1"/>
                  </a:solidFill>
                </a:ln>
                <a:latin typeface="华文楷体" pitchFamily="2" charset="-122"/>
                <a:ea typeface="华文楷体" pitchFamily="2" charset="-122"/>
                <a:sym typeface="+mn-ea"/>
              </a:rPr>
              <a:t>《</a:t>
            </a:r>
            <a:r>
              <a:rPr lang="zh-CN" altLang="en-US" smtClean="0">
                <a:ln>
                  <a:solidFill>
                    <a:schemeClr val="tx1"/>
                  </a:solidFill>
                </a:ln>
                <a:latin typeface="华文楷体" pitchFamily="2" charset="-122"/>
                <a:ea typeface="华文楷体" pitchFamily="2" charset="-122"/>
                <a:sym typeface="+mn-ea"/>
              </a:rPr>
              <a:t>大宪章</a:t>
            </a:r>
            <a:r>
              <a:rPr lang="en-US" altLang="zh-CN" smtClean="0">
                <a:ln>
                  <a:solidFill>
                    <a:schemeClr val="tx1"/>
                  </a:solidFill>
                </a:ln>
                <a:latin typeface="华文楷体" pitchFamily="2" charset="-122"/>
                <a:ea typeface="华文楷体" pitchFamily="2" charset="-122"/>
                <a:sym typeface="+mn-ea"/>
              </a:rPr>
              <a:t>》</a:t>
            </a:r>
            <a:r>
              <a:rPr lang="zh-CN" altLang="en-US" smtClean="0">
                <a:ln>
                  <a:solidFill>
                    <a:schemeClr val="tx1"/>
                  </a:solidFill>
                </a:ln>
                <a:latin typeface="华文楷体" pitchFamily="2" charset="-122"/>
                <a:ea typeface="华文楷体" pitchFamily="2" charset="-122"/>
                <a:sym typeface="+mn-ea"/>
              </a:rPr>
              <a:t>规定，不</a:t>
            </a:r>
            <a:r>
              <a:rPr lang="zh-CN" altLang="en-US">
                <a:ln>
                  <a:solidFill>
                    <a:schemeClr val="tx1"/>
                  </a:solidFill>
                </a:ln>
                <a:latin typeface="华文楷体" pitchFamily="2" charset="-122"/>
                <a:ea typeface="华文楷体" pitchFamily="2" charset="-122"/>
                <a:sym typeface="+mn-ea"/>
              </a:rPr>
              <a:t>经臣民</a:t>
            </a:r>
            <a:r>
              <a:rPr lang="zh-CN" altLang="en-US" smtClean="0">
                <a:ln>
                  <a:solidFill>
                    <a:schemeClr val="tx1"/>
                  </a:solidFill>
                </a:ln>
                <a:latin typeface="华文楷体" pitchFamily="2" charset="-122"/>
                <a:ea typeface="华文楷体" pitchFamily="2" charset="-122"/>
                <a:sym typeface="+mn-ea"/>
              </a:rPr>
              <a:t>同意，国王</a:t>
            </a:r>
            <a:r>
              <a:rPr lang="zh-CN" altLang="en-US">
                <a:ln>
                  <a:solidFill>
                    <a:schemeClr val="tx1"/>
                  </a:solidFill>
                </a:ln>
                <a:latin typeface="华文楷体" pitchFamily="2" charset="-122"/>
                <a:ea typeface="华文楷体" pitchFamily="2" charset="-122"/>
                <a:sym typeface="+mn-ea"/>
              </a:rPr>
              <a:t>不得在规定的贡款之外</a:t>
            </a:r>
            <a:r>
              <a:rPr lang="zh-CN" altLang="en-US" smtClean="0">
                <a:ln>
                  <a:solidFill>
                    <a:schemeClr val="tx1"/>
                  </a:solidFill>
                </a:ln>
                <a:latin typeface="华文楷体" pitchFamily="2" charset="-122"/>
                <a:ea typeface="华文楷体" pitchFamily="2" charset="-122"/>
                <a:sym typeface="+mn-ea"/>
              </a:rPr>
              <a:t>征税；由</a:t>
            </a:r>
            <a:r>
              <a:rPr lang="en-US" altLang="zh-CN">
                <a:ln>
                  <a:solidFill>
                    <a:schemeClr val="tx1"/>
                  </a:solidFill>
                </a:ln>
                <a:latin typeface="华文楷体" pitchFamily="2" charset="-122"/>
                <a:ea typeface="华文楷体" pitchFamily="2" charset="-122"/>
                <a:sym typeface="+mn-ea"/>
              </a:rPr>
              <a:t>25</a:t>
            </a:r>
            <a:r>
              <a:rPr lang="zh-CN" altLang="en-US">
                <a:ln>
                  <a:solidFill>
                    <a:schemeClr val="tx1"/>
                  </a:solidFill>
                </a:ln>
                <a:latin typeface="华文楷体" pitchFamily="2" charset="-122"/>
                <a:ea typeface="华文楷体" pitchFamily="2" charset="-122"/>
                <a:sym typeface="+mn-ea"/>
              </a:rPr>
              <a:t>名贵族组成</a:t>
            </a:r>
            <a:r>
              <a:rPr lang="zh-CN" altLang="en-US" smtClean="0">
                <a:ln>
                  <a:solidFill>
                    <a:schemeClr val="tx1"/>
                  </a:solidFill>
                </a:ln>
                <a:latin typeface="华文楷体" pitchFamily="2" charset="-122"/>
                <a:ea typeface="华文楷体" pitchFamily="2" charset="-122"/>
                <a:sym typeface="+mn-ea"/>
              </a:rPr>
              <a:t>委员会，负责</a:t>
            </a:r>
            <a:r>
              <a:rPr lang="zh-CN" altLang="en-US">
                <a:ln>
                  <a:solidFill>
                    <a:schemeClr val="tx1"/>
                  </a:solidFill>
                </a:ln>
                <a:latin typeface="华文楷体" pitchFamily="2" charset="-122"/>
                <a:ea typeface="华文楷体" pitchFamily="2" charset="-122"/>
                <a:sym typeface="+mn-ea"/>
              </a:rPr>
              <a:t>召开</a:t>
            </a:r>
            <a:r>
              <a:rPr lang="zh-CN" altLang="en-US" smtClean="0">
                <a:ln>
                  <a:solidFill>
                    <a:schemeClr val="tx1"/>
                  </a:solidFill>
                </a:ln>
                <a:latin typeface="华文楷体" pitchFamily="2" charset="-122"/>
                <a:ea typeface="华文楷体" pitchFamily="2" charset="-122"/>
                <a:sym typeface="+mn-ea"/>
              </a:rPr>
              <a:t>会议；国王</a:t>
            </a:r>
            <a:r>
              <a:rPr lang="zh-CN" altLang="en-US">
                <a:ln>
                  <a:solidFill>
                    <a:schemeClr val="tx1"/>
                  </a:solidFill>
                </a:ln>
                <a:latin typeface="华文楷体" pitchFamily="2" charset="-122"/>
                <a:ea typeface="华文楷体" pitchFamily="2" charset="-122"/>
                <a:sym typeface="+mn-ea"/>
              </a:rPr>
              <a:t>若违反</a:t>
            </a:r>
            <a:r>
              <a:rPr lang="zh-CN" altLang="en-US" smtClean="0">
                <a:ln>
                  <a:solidFill>
                    <a:schemeClr val="tx1"/>
                  </a:solidFill>
                </a:ln>
                <a:latin typeface="华文楷体" pitchFamily="2" charset="-122"/>
                <a:ea typeface="华文楷体" pitchFamily="2" charset="-122"/>
                <a:sym typeface="+mn-ea"/>
              </a:rPr>
              <a:t>规定，臣民</a:t>
            </a:r>
            <a:r>
              <a:rPr lang="zh-CN" altLang="en-US">
                <a:ln>
                  <a:solidFill>
                    <a:schemeClr val="tx1"/>
                  </a:solidFill>
                </a:ln>
                <a:latin typeface="华文楷体" pitchFamily="2" charset="-122"/>
                <a:ea typeface="华文楷体" pitchFamily="2" charset="-122"/>
                <a:sym typeface="+mn-ea"/>
              </a:rPr>
              <a:t>有权反抗。</a:t>
            </a:r>
            <a:endParaRPr lang="zh-CN" altLang="en-US">
              <a:ln>
                <a:solidFill>
                  <a:schemeClr val="tx1"/>
                </a:solidFill>
              </a:ln>
              <a:latin typeface="华文楷体" pitchFamily="2" charset="-122"/>
              <a:ea typeface="华文楷体" pitchFamily="2" charset="-122"/>
            </a:endParaRPr>
          </a:p>
          <a:p>
            <a:pPr eaLnBrk="1" fontAlgn="auto" hangingPunct="1">
              <a:spcBef>
                <a:spcPct val="20000"/>
              </a:spcBef>
              <a:spcAft>
                <a:spcPct val="0"/>
              </a:spcAft>
              <a:buFont typeface="Arial" panose="020b0604020202020204" pitchFamily="34" charset="0"/>
              <a:buNone/>
              <a:defRPr/>
            </a:pPr>
            <a:r>
              <a:rPr lang="en-US" altLang="zh-CN">
                <a:ln>
                  <a:solidFill>
                    <a:schemeClr val="tx1"/>
                  </a:solidFill>
                </a:ln>
                <a:latin typeface="华文楷体" pitchFamily="2" charset="-122"/>
                <a:ea typeface="华文楷体" pitchFamily="2" charset="-122"/>
                <a:sym typeface="+mn-ea"/>
              </a:rPr>
              <a:t>1343</a:t>
            </a:r>
            <a:r>
              <a:rPr lang="zh-CN" altLang="en-US">
                <a:ln>
                  <a:solidFill>
                    <a:schemeClr val="tx1"/>
                  </a:solidFill>
                </a:ln>
                <a:latin typeface="华文楷体" pitchFamily="2" charset="-122"/>
                <a:ea typeface="华文楷体" pitchFamily="2" charset="-122"/>
                <a:sym typeface="+mn-ea"/>
              </a:rPr>
              <a:t>年</a:t>
            </a:r>
            <a:r>
              <a:rPr lang="en-US" altLang="zh-CN">
                <a:ln>
                  <a:solidFill>
                    <a:schemeClr val="tx1"/>
                  </a:solidFill>
                </a:ln>
                <a:latin typeface="华文楷体" pitchFamily="2" charset="-122"/>
                <a:ea typeface="华文楷体" pitchFamily="2" charset="-122"/>
                <a:sym typeface="+mn-ea"/>
              </a:rPr>
              <a:t>,</a:t>
            </a:r>
            <a:r>
              <a:rPr lang="zh-CN" altLang="en-US">
                <a:ln>
                  <a:solidFill>
                    <a:schemeClr val="tx1"/>
                  </a:solidFill>
                </a:ln>
                <a:latin typeface="华文楷体" pitchFamily="2" charset="-122"/>
                <a:ea typeface="华文楷体" pitchFamily="2" charset="-122"/>
                <a:sym typeface="+mn-ea"/>
              </a:rPr>
              <a:t>议会分为上下两院。上院由贵族组成</a:t>
            </a:r>
            <a:r>
              <a:rPr lang="en-US" altLang="zh-CN">
                <a:ln>
                  <a:solidFill>
                    <a:schemeClr val="tx1"/>
                  </a:solidFill>
                </a:ln>
                <a:latin typeface="华文楷体" pitchFamily="2" charset="-122"/>
                <a:ea typeface="华文楷体" pitchFamily="2" charset="-122"/>
                <a:sym typeface="+mn-ea"/>
              </a:rPr>
              <a:t>,</a:t>
            </a:r>
            <a:r>
              <a:rPr lang="zh-CN" altLang="en-US">
                <a:ln>
                  <a:solidFill>
                    <a:schemeClr val="tx1"/>
                  </a:solidFill>
                </a:ln>
                <a:latin typeface="华文楷体" pitchFamily="2" charset="-122"/>
                <a:ea typeface="华文楷体" pitchFamily="2" charset="-122"/>
                <a:sym typeface="+mn-ea"/>
              </a:rPr>
              <a:t>下院由骑士和市民组成。两院独立议事</a:t>
            </a:r>
            <a:r>
              <a:rPr lang="en-US" altLang="zh-CN">
                <a:ln>
                  <a:solidFill>
                    <a:schemeClr val="tx1"/>
                  </a:solidFill>
                </a:ln>
                <a:latin typeface="华文楷体" pitchFamily="2" charset="-122"/>
                <a:ea typeface="华文楷体" pitchFamily="2" charset="-122"/>
                <a:sym typeface="+mn-ea"/>
              </a:rPr>
              <a:t>,</a:t>
            </a:r>
            <a:r>
              <a:rPr lang="zh-CN" altLang="en-US">
                <a:ln>
                  <a:solidFill>
                    <a:schemeClr val="tx1"/>
                  </a:solidFill>
                </a:ln>
                <a:latin typeface="华文楷体" pitchFamily="2" charset="-122"/>
                <a:ea typeface="华文楷体" pitchFamily="2" charset="-122"/>
                <a:sym typeface="+mn-ea"/>
              </a:rPr>
              <a:t>广泛参与政治、司法、立法和财政活动</a:t>
            </a:r>
            <a:r>
              <a:rPr lang="en-US" altLang="zh-CN">
                <a:ln>
                  <a:solidFill>
                    <a:schemeClr val="tx1"/>
                  </a:solidFill>
                </a:ln>
                <a:latin typeface="华文楷体" pitchFamily="2" charset="-122"/>
                <a:ea typeface="华文楷体" pitchFamily="2" charset="-122"/>
                <a:sym typeface="+mn-ea"/>
              </a:rPr>
              <a:t>,</a:t>
            </a:r>
            <a:r>
              <a:rPr lang="zh-CN" altLang="en-US">
                <a:ln>
                  <a:solidFill>
                    <a:schemeClr val="tx1"/>
                  </a:solidFill>
                </a:ln>
                <a:latin typeface="华文楷体" pitchFamily="2" charset="-122"/>
                <a:ea typeface="华文楷体" pitchFamily="2" charset="-122"/>
                <a:sym typeface="+mn-ea"/>
              </a:rPr>
              <a:t>成为中古英国的重要机关。</a:t>
            </a:r>
            <a:endParaRPr lang="zh-CN" altLang="en-US">
              <a:ln>
                <a:solidFill>
                  <a:schemeClr val="tx1"/>
                </a:solidFill>
              </a:ln>
              <a:latin typeface="华文楷体" pitchFamily="2" charset="-122"/>
              <a:ea typeface="华文楷体" pitchFamily="2" charset="-122"/>
              <a:sym typeface="+mn-ea"/>
            </a:endParaRPr>
          </a:p>
          <a:p>
            <a:pPr eaLnBrk="1" fontAlgn="auto" hangingPunct="1">
              <a:spcBef>
                <a:spcPct val="20000"/>
              </a:spcBef>
              <a:spcAft>
                <a:spcPct val="0"/>
              </a:spcAft>
              <a:buFont typeface="Arial" panose="020b0604020202020204" pitchFamily="34" charset="0"/>
              <a:buNone/>
              <a:defRPr/>
            </a:pPr>
            <a:r>
              <a:rPr lang="zh-CN" altLang="en-US">
                <a:ln>
                  <a:solidFill>
                    <a:schemeClr val="accent2"/>
                  </a:solidFill>
                </a:ln>
                <a:solidFill>
                  <a:schemeClr val="accent2"/>
                </a:solidFill>
                <a:latin typeface="华文楷体" pitchFamily="2" charset="-122"/>
                <a:ea typeface="华文楷体" pitchFamily="2" charset="-122"/>
                <a:sym typeface="+mn-ea"/>
              </a:rPr>
              <a:t>但</a:t>
            </a:r>
            <a:r>
              <a:rPr lang="en-US" altLang="zh-CN">
                <a:ln>
                  <a:solidFill>
                    <a:schemeClr val="accent2"/>
                  </a:solidFill>
                </a:ln>
                <a:solidFill>
                  <a:schemeClr val="accent2"/>
                </a:solidFill>
                <a:latin typeface="华文楷体" pitchFamily="2" charset="-122"/>
                <a:ea typeface="华文楷体" pitchFamily="2" charset="-122"/>
                <a:sym typeface="+mn-ea"/>
              </a:rPr>
              <a:t>17</a:t>
            </a:r>
            <a:r>
              <a:rPr lang="zh-CN" altLang="en-US">
                <a:ln>
                  <a:solidFill>
                    <a:schemeClr val="accent2"/>
                  </a:solidFill>
                </a:ln>
                <a:solidFill>
                  <a:schemeClr val="accent2"/>
                </a:solidFill>
                <a:latin typeface="华文楷体" pitchFamily="2" charset="-122"/>
                <a:ea typeface="华文楷体" pitchFamily="2" charset="-122"/>
                <a:sym typeface="+mn-ea"/>
              </a:rPr>
              <a:t>世纪英国开始了斯图亚特王朝统治，国王詹姆士一世推行王权专制。英国议会传统遭到专制王权的挑战。</a:t>
            </a:r>
            <a:endParaRPr lang="zh-CN" altLang="en-US" noProof="1"/>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270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72707" name="备注占位符 2"/>
          <p:cNvSpPr>
            <a:spLocks noGrp="1"/>
          </p:cNvSpPr>
          <p:nvPr>
            <p:ph type="body" idx="1"/>
          </p:nvPr>
        </p:nvSpPr>
        <p:spPr bwMode="auto">
          <a:noFill/>
        </p:spPr>
        <p:txBody>
          <a:bodyPr wrap="square" numCol="1" anchor="t" anchorCtr="0" compatLnSpc="1"/>
          <a:lstStyle/>
          <a:p>
            <a:r>
              <a:rPr lang="zh-CN" altLang="en-US" smtClean="0"/>
              <a:t>我们说，革命是一个不断发展变化的过程，历经反复和曲折，政治制度的发展完善也是一个过程，英国君主立宪制的建立也经过，（</a:t>
            </a:r>
            <a:r>
              <a:rPr lang="en-US" altLang="zh-CN" smtClean="0"/>
              <a:t>1</a:t>
            </a:r>
            <a:r>
              <a:rPr lang="zh-CN" altLang="en-US" smtClean="0"/>
              <a:t>）确立和（</a:t>
            </a:r>
            <a:r>
              <a:rPr lang="en-US" altLang="zh-CN" smtClean="0"/>
              <a:t>2</a:t>
            </a:r>
            <a:r>
              <a:rPr lang="zh-CN" altLang="en-US" smtClean="0"/>
              <a:t>）发展。</a:t>
            </a:r>
            <a:r>
              <a:rPr lang="en-US" altLang="zh-CN" smtClean="0"/>
              <a:t> </a:t>
            </a:r>
            <a:endParaRPr lang="zh-CN" altLang="en-US" smtClean="0"/>
          </a:p>
        </p:txBody>
      </p:sp>
      <p:sp>
        <p:nvSpPr>
          <p:cNvPr id="72708" name="灯片编号占位符 3"/>
          <p:cNvSpPr>
            <a:spLocks noGrp="1"/>
          </p:cNvSpPr>
          <p:nvPr>
            <p:ph type="sldNum" sz="quarter" idx="5"/>
          </p:nvPr>
        </p:nvSpPr>
        <p:spPr bwMode="auto">
          <a:noFill/>
          <a:ln>
            <a:miter lim="800000"/>
          </a:ln>
        </p:spPr>
        <p:txBody>
          <a:bodyPr wrap="square" numCol="1" anchorCtr="0" compatLnSpc="1"/>
          <a:lstStyle/>
          <a:p>
            <a:fld id="{A94447F1-0DD0-4F4F-982F-8840A057C591}" type="slidenum">
              <a:rPr lang="zh-CN" altLang="en-US" smtClean="0"/>
              <a:t>12</a:t>
            </a:fld>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2289" name="幻灯片图像占位符 1"/>
          <p:cNvSpPr>
            <a:spLocks noGrp="1" noRot="1" noChangeAspect="1" noChangeArrowheads="1"/>
          </p:cNvSpPr>
          <p:nvPr>
            <p:ph type="sldImg" idx="4294967295"/>
          </p:nvPr>
        </p:nvSpPr>
        <p:spPr>
          <a:xfrm>
            <a:off x="685800" y="1143000"/>
            <a:ext cx="5486400" cy="3086100"/>
          </a:xfrm>
          <a:ln>
            <a:miter lim="800000"/>
          </a:ln>
        </p:spPr>
      </p:sp>
      <p:sp>
        <p:nvSpPr>
          <p:cNvPr id="12290" name="文本占位符 2"/>
          <p:cNvSpPr>
            <a:spLocks noGrp="1" noChangeArrowheads="1"/>
          </p:cNvSpPr>
          <p:nvPr>
            <p:ph type="body" idx="1"/>
          </p:nvPr>
        </p:nvSpPr>
        <p:spPr/>
        <p:txBody>
          <a:bodyPr/>
          <a:lstStyle/>
          <a:p>
            <a:r>
              <a:rPr lang="en-US" altLang="zh-CN" b="1" smtClean="0">
                <a:solidFill>
                  <a:srgbClr val="CC00CC"/>
                </a:solidFill>
                <a:latin typeface="黑体" panose="02010609060101010101" pitchFamily="49" charset="-122"/>
                <a:ea typeface="黑体" panose="02010609060101010101" pitchFamily="49" charset="-122"/>
              </a:rPr>
              <a:t>——</a:t>
            </a:r>
            <a:r>
              <a:rPr lang="zh-CN" altLang="en-US" b="1" smtClean="0">
                <a:solidFill>
                  <a:srgbClr val="CC00CC"/>
                </a:solidFill>
                <a:latin typeface="黑体" panose="02010609060101010101" pitchFamily="49" charset="-122"/>
                <a:ea typeface="黑体" panose="02010609060101010101" pitchFamily="49" charset="-122"/>
              </a:rPr>
              <a:t>否定了君权神授</a:t>
            </a:r>
            <a:endParaRPr lang="en-US" altLang="zh-CN" b="1" smtClean="0">
              <a:solidFill>
                <a:srgbClr val="000099"/>
              </a:solidFill>
              <a:ea typeface="微软雅黑" panose="020b0503020204020204" pitchFamily="34" charset="-122"/>
            </a:endParaRPr>
          </a:p>
          <a:p>
            <a:r>
              <a:rPr lang="en-US" altLang="zh-CN" b="1" smtClean="0">
                <a:solidFill>
                  <a:srgbClr val="000099"/>
                </a:solidFill>
                <a:ea typeface="微软雅黑" panose="020b0503020204020204" pitchFamily="34" charset="-122"/>
              </a:rPr>
              <a:t>《</a:t>
            </a:r>
            <a:r>
              <a:rPr lang="zh-CN" altLang="en-US" b="1" smtClean="0">
                <a:solidFill>
                  <a:srgbClr val="000099"/>
                </a:solidFill>
                <a:ea typeface="微软雅黑" panose="020b0503020204020204" pitchFamily="34" charset="-122"/>
              </a:rPr>
              <a:t>权利法案</a:t>
            </a:r>
            <a:r>
              <a:rPr lang="en-US" altLang="zh-CN" b="1" smtClean="0">
                <a:solidFill>
                  <a:srgbClr val="000099"/>
                </a:solidFill>
                <a:ea typeface="微软雅黑" panose="020b0503020204020204" pitchFamily="34" charset="-122"/>
              </a:rPr>
              <a:t>》</a:t>
            </a:r>
            <a:r>
              <a:rPr lang="zh-CN" altLang="en-US" b="1" smtClean="0">
                <a:solidFill>
                  <a:srgbClr val="000099"/>
                </a:solidFill>
                <a:ea typeface="微软雅黑" panose="020b0503020204020204" pitchFamily="34" charset="-122"/>
              </a:rPr>
              <a:t>和</a:t>
            </a:r>
            <a:r>
              <a:rPr lang="en-US" altLang="zh-CN" b="1" smtClean="0">
                <a:solidFill>
                  <a:srgbClr val="000099"/>
                </a:solidFill>
                <a:ea typeface="微软雅黑" panose="020b0503020204020204" pitchFamily="34" charset="-122"/>
              </a:rPr>
              <a:t>《</a:t>
            </a:r>
            <a:r>
              <a:rPr lang="zh-CN" altLang="en-US" b="1" smtClean="0">
                <a:solidFill>
                  <a:srgbClr val="000099"/>
                </a:solidFill>
                <a:ea typeface="微软雅黑" panose="020b0503020204020204" pitchFamily="34" charset="-122"/>
              </a:rPr>
              <a:t>王位继承法</a:t>
            </a:r>
            <a:r>
              <a:rPr lang="en-US" altLang="zh-CN" b="1" smtClean="0">
                <a:solidFill>
                  <a:srgbClr val="000099"/>
                </a:solidFill>
                <a:ea typeface="微软雅黑" panose="020b0503020204020204" pitchFamily="34" charset="-122"/>
              </a:rPr>
              <a:t>》</a:t>
            </a:r>
            <a:r>
              <a:rPr lang="zh-CN" altLang="en-US" b="1" smtClean="0">
                <a:solidFill>
                  <a:srgbClr val="000099"/>
                </a:solidFill>
                <a:ea typeface="微软雅黑" panose="020b0503020204020204" pitchFamily="34" charset="-122"/>
              </a:rPr>
              <a:t>颁布后，英国国家权力的中心发生了怎样转移？</a:t>
            </a:r>
            <a:endParaRPr lang="zh-CN" altLang="en-US" b="1" smtClean="0">
              <a:solidFill>
                <a:srgbClr val="000099"/>
              </a:solidFill>
              <a:ea typeface="微软雅黑" panose="020b0503020204020204" pitchFamily="34" charset="-122"/>
            </a:endParaRPr>
          </a:p>
          <a:p>
            <a:r>
              <a:rPr lang="en-US" altLang="zh-CN" b="1" smtClean="0">
                <a:solidFill>
                  <a:srgbClr val="000000"/>
                </a:solidFill>
                <a:ea typeface="微软雅黑" panose="020b0503020204020204" pitchFamily="34" charset="-122"/>
              </a:rPr>
              <a:t>17</a:t>
            </a:r>
            <a:r>
              <a:rPr lang="zh-CN" altLang="en-US" b="1" smtClean="0">
                <a:solidFill>
                  <a:srgbClr val="000000"/>
                </a:solidFill>
                <a:ea typeface="微软雅黑" panose="020b0503020204020204" pitchFamily="34" charset="-122"/>
              </a:rPr>
              <a:t>世纪后半叶以前的英国： 认为“君权神授”，鼓吹“除上帝以外，国王不对任何人负责”，并宣称议会的权力来自国王。</a:t>
            </a:r>
            <a:endParaRPr lang="zh-CN" altLang="en-US" b="1" smtClean="0">
              <a:solidFill>
                <a:srgbClr val="000000"/>
              </a:solidFill>
              <a:ea typeface="微软雅黑" panose="020b0503020204020204" pitchFamily="34" charset="-122"/>
            </a:endParaRPr>
          </a:p>
          <a:p>
            <a:r>
              <a:rPr lang="en-US" altLang="zh-CN" b="1" smtClean="0">
                <a:solidFill>
                  <a:srgbClr val="000000"/>
                </a:solidFill>
                <a:ea typeface="微软雅黑" panose="020b0503020204020204" pitchFamily="34" charset="-122"/>
              </a:rPr>
              <a:t>17</a:t>
            </a:r>
            <a:r>
              <a:rPr lang="zh-CN" altLang="en-US" b="1" smtClean="0">
                <a:solidFill>
                  <a:srgbClr val="000000"/>
                </a:solidFill>
                <a:ea typeface="微软雅黑" panose="020b0503020204020204" pitchFamily="34" charset="-122"/>
              </a:rPr>
              <a:t>世纪末以后的英国：国王权力的来源已不再是神授而是议会，国王从此变成服从议会的立宪君主。</a:t>
            </a:r>
            <a:r>
              <a:rPr lang="zh-CN" altLang="en-US" i="1" u="sng" smtClean="0">
                <a:solidFill>
                  <a:srgbClr val="FF0000"/>
                </a:solidFill>
                <a:ea typeface="黑体" panose="02010609060101010101" pitchFamily="49" charset="-122"/>
              </a:rPr>
              <a:t>政治权力的核心从英王逐渐向议会转移</a:t>
            </a:r>
            <a:r>
              <a:rPr lang="zh-CN" altLang="en-US" b="1" i="1" smtClean="0">
                <a:solidFill>
                  <a:srgbClr val="FF0000"/>
                </a:solidFill>
                <a:ea typeface="微软雅黑" panose="020b0503020204020204" pitchFamily="34" charset="-122"/>
              </a:rPr>
              <a:t>。</a:t>
            </a:r>
            <a:endParaRPr lang="zh-CN" altLang="en-US" b="1" i="1" smtClean="0">
              <a:solidFill>
                <a:srgbClr val="FF0000"/>
              </a:solidFill>
              <a:ea typeface="微软雅黑" panose="020b0503020204020204" pitchFamily="34" charset="-122"/>
            </a:endParaRPr>
          </a:p>
          <a:p>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577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75779" name="备注占位符 2"/>
          <p:cNvSpPr>
            <a:spLocks noGrp="1"/>
          </p:cNvSpPr>
          <p:nvPr>
            <p:ph type="body" idx="1"/>
          </p:nvPr>
        </p:nvSpPr>
        <p:spPr bwMode="auto">
          <a:noFill/>
        </p:spPr>
        <p:txBody>
          <a:bodyPr wrap="square" numCol="1" anchor="t" anchorCtr="0" compatLnSpc="1"/>
          <a:lstStyle/>
          <a:p>
            <a:r>
              <a:rPr lang="zh-CN" altLang="en-US" smtClean="0"/>
              <a:t>英</a:t>
            </a:r>
            <a:endParaRPr lang="zh-CN" altLang="en-US" smtClean="0"/>
          </a:p>
        </p:txBody>
      </p:sp>
      <p:sp>
        <p:nvSpPr>
          <p:cNvPr id="75780" name="灯片编号占位符 3"/>
          <p:cNvSpPr>
            <a:spLocks noGrp="1"/>
          </p:cNvSpPr>
          <p:nvPr>
            <p:ph type="sldNum" sz="quarter" idx="5"/>
          </p:nvPr>
        </p:nvSpPr>
        <p:spPr bwMode="auto">
          <a:noFill/>
          <a:ln>
            <a:miter lim="800000"/>
          </a:ln>
        </p:spPr>
        <p:txBody>
          <a:bodyPr wrap="square" numCol="1" anchorCtr="0" compatLnSpc="1"/>
          <a:lstStyle/>
          <a:p>
            <a:fld id="{A931D3A7-70A2-4DD3-8D30-B737280A273D}" type="slidenum">
              <a:rPr lang="zh-CN" altLang="en-US" smtClean="0"/>
              <a:t>20</a:t>
            </a:fld>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7409" name="幻灯片图像占位符 1"/>
          <p:cNvSpPr>
            <a:spLocks noGrp="1" noRot="1" noChangeAspect="1" noChangeArrowheads="1" noTextEdit="1"/>
          </p:cNvSpPr>
          <p:nvPr>
            <p:ph type="sldImg" idx="4294967295"/>
          </p:nvPr>
        </p:nvSpPr>
        <p:spPr>
          <a:xfrm>
            <a:off x="685800" y="1143000"/>
            <a:ext cx="5486400" cy="3086100"/>
          </a:xfrm>
          <a:ln>
            <a:miter lim="800000"/>
          </a:ln>
        </p:spPr>
      </p:sp>
      <p:sp>
        <p:nvSpPr>
          <p:cNvPr id="17410" name="备注占位符 2"/>
          <p:cNvSpPr>
            <a:spLocks noGrp="1" noChangeArrowheads="1"/>
          </p:cNvSpPr>
          <p:nvPr>
            <p:ph type="body" idx="6"/>
          </p:nvPr>
        </p:nvSpPr>
        <p:spPr/>
        <p:txBody>
          <a:bodyPr/>
          <a:lstStyle/>
          <a:p>
            <a:pPr eaLnBrk="1" hangingPunct="1"/>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fld id="{6BA60355-073E-4828-A937-A5F7FC0AE360}" type="slidenum">
              <a:rPr lang="zh-CN" altLang="en-US" smtClean="0">
                <a:latin typeface="Calibri"/>
              </a:rPr>
              <a:t>22</a:t>
            </a:fld>
            <a:endParaRPr lang="zh-CN" altLang="en-US" smtClean="0">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1505" name="幻灯片图像占位符 1"/>
          <p:cNvSpPr>
            <a:spLocks noGrp="1" noRot="1" noChangeAspect="1" noChangeArrowheads="1"/>
          </p:cNvSpPr>
          <p:nvPr>
            <p:ph type="sldImg" idx="4294967295"/>
          </p:nvPr>
        </p:nvSpPr>
        <p:spPr>
          <a:xfrm>
            <a:off x="685800" y="1143000"/>
            <a:ext cx="5486400" cy="3086100"/>
          </a:xfrm>
          <a:ln>
            <a:miter lim="800000"/>
          </a:ln>
        </p:spPr>
      </p:sp>
      <p:sp>
        <p:nvSpPr>
          <p:cNvPr id="21506" name="文本占位符 2"/>
          <p:cNvSpPr>
            <a:spLocks noGrp="1" noChangeArrowheads="1"/>
          </p:cNvSpPr>
          <p:nvPr>
            <p:ph type="body" idx="1"/>
          </p:nvPr>
        </p:nvSpPr>
        <p:spPr/>
        <p:txBody>
          <a:bodyPr/>
          <a:lstStyle/>
          <a:p>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5601" name="幻灯片图像占位符 1"/>
          <p:cNvSpPr>
            <a:spLocks noGrp="1" noRot="1" noChangeAspect="1" noChangeArrowheads="1" noTextEdit="1"/>
          </p:cNvSpPr>
          <p:nvPr>
            <p:ph type="sldImg" idx="4294967295"/>
          </p:nvPr>
        </p:nvSpPr>
        <p:spPr>
          <a:xfrm>
            <a:off x="685800" y="1143000"/>
            <a:ext cx="5486400" cy="3086100"/>
          </a:xfrm>
          <a:ln>
            <a:miter lim="800000"/>
          </a:ln>
        </p:spPr>
      </p:sp>
      <p:sp>
        <p:nvSpPr>
          <p:cNvPr id="25602" name="备注占位符 2"/>
          <p:cNvSpPr>
            <a:spLocks noGrp="1" noChangeArrowheads="1"/>
          </p:cNvSpPr>
          <p:nvPr>
            <p:ph type="body" idx="6"/>
          </p:nvPr>
        </p:nvSpPr>
        <p:spPr/>
        <p:txBody>
          <a:bodyPr/>
          <a:lstStyle/>
          <a:p>
            <a:r>
              <a:rPr lang="zh-CN" altLang="en-US" b="1" smtClean="0">
                <a:solidFill>
                  <a:srgbClr val="2E75B6"/>
                </a:solidFill>
                <a:latin typeface="华文楷体" pitchFamily="2" charset="-122"/>
                <a:ea typeface="华文楷体" pitchFamily="2" charset="-122"/>
              </a:rPr>
              <a:t>法国封建制度严重阻碍资本主义发展（</a:t>
            </a:r>
            <a:r>
              <a:rPr lang="zh-CN" altLang="en-US" b="1" smtClean="0">
                <a:solidFill>
                  <a:srgbClr val="FF0000"/>
                </a:solidFill>
                <a:latin typeface="华文楷体" pitchFamily="2" charset="-122"/>
                <a:ea typeface="华文楷体" pitchFamily="2" charset="-122"/>
              </a:rPr>
              <a:t>根本</a:t>
            </a:r>
            <a:r>
              <a:rPr lang="zh-CN" altLang="en-US" b="1" smtClean="0">
                <a:solidFill>
                  <a:srgbClr val="2E75B6"/>
                </a:solidFill>
                <a:latin typeface="华文楷体" pitchFamily="2" charset="-122"/>
                <a:ea typeface="华文楷体" pitchFamily="2" charset="-122"/>
              </a:rPr>
              <a:t>）</a:t>
            </a:r>
            <a:r>
              <a:rPr lang="en-US" altLang="zh-CN" b="1" smtClean="0">
                <a:solidFill>
                  <a:srgbClr val="2E75B6"/>
                </a:solidFill>
                <a:latin typeface="华文楷体" pitchFamily="2" charset="-122"/>
                <a:ea typeface="华文楷体" pitchFamily="2" charset="-122"/>
              </a:rPr>
              <a:t>——</a:t>
            </a:r>
            <a:r>
              <a:rPr lang="zh-CN" altLang="en-US" b="1" smtClean="0">
                <a:solidFill>
                  <a:srgbClr val="2E75B6"/>
                </a:solidFill>
                <a:latin typeface="华文楷体" pitchFamily="2" charset="-122"/>
                <a:ea typeface="华文楷体" pitchFamily="2" charset="-122"/>
              </a:rPr>
              <a:t> </a:t>
            </a:r>
            <a:r>
              <a:rPr lang="zh-CN" altLang="en-US" b="1" smtClean="0">
                <a:solidFill>
                  <a:srgbClr val="FF0000"/>
                </a:solidFill>
                <a:latin typeface="华文楷体" pitchFamily="2" charset="-122"/>
                <a:ea typeface="华文楷体" pitchFamily="2" charset="-122"/>
              </a:rPr>
              <a:t>经济不平等</a:t>
            </a:r>
            <a:r>
              <a:rPr lang="zh-CN" altLang="en-US" b="1" smtClean="0">
                <a:solidFill>
                  <a:srgbClr val="2E75B6"/>
                </a:solidFill>
                <a:latin typeface="华文楷体" pitchFamily="2" charset="-122"/>
                <a:ea typeface="华文楷体" pitchFamily="2" charset="-122"/>
              </a:rPr>
              <a:t>的真正症结还是在于</a:t>
            </a:r>
            <a:r>
              <a:rPr lang="zh-CN" altLang="en-US" b="1" smtClean="0">
                <a:solidFill>
                  <a:srgbClr val="FF0000"/>
                </a:solidFill>
                <a:latin typeface="华文楷体" pitchFamily="2" charset="-122"/>
                <a:ea typeface="华文楷体" pitchFamily="2" charset="-122"/>
              </a:rPr>
              <a:t>特权免税制度</a:t>
            </a:r>
            <a:r>
              <a:rPr lang="zh-CN" altLang="en-US" b="1" smtClean="0">
                <a:solidFill>
                  <a:srgbClr val="2E75B6"/>
                </a:solidFill>
                <a:latin typeface="华文楷体" pitchFamily="2" charset="-122"/>
                <a:ea typeface="华文楷体" pitchFamily="2" charset="-122"/>
              </a:rPr>
              <a:t>上。为了换取政治上的集权</a:t>
            </a:r>
            <a:r>
              <a:rPr lang="en-US" altLang="zh-CN" b="1" smtClean="0">
                <a:solidFill>
                  <a:srgbClr val="2E75B6"/>
                </a:solidFill>
                <a:latin typeface="华文楷体" pitchFamily="2" charset="-122"/>
                <a:ea typeface="华文楷体" pitchFamily="2" charset="-122"/>
              </a:rPr>
              <a:t>,</a:t>
            </a:r>
            <a:r>
              <a:rPr lang="zh-CN" altLang="en-US" b="1" smtClean="0">
                <a:solidFill>
                  <a:srgbClr val="2E75B6"/>
                </a:solidFill>
                <a:latin typeface="华文楷体" pitchFamily="2" charset="-122"/>
                <a:ea typeface="华文楷体" pitchFamily="2" charset="-122"/>
              </a:rPr>
              <a:t>王权在与贵族的讨价还价中作出让步</a:t>
            </a:r>
            <a:r>
              <a:rPr lang="en-US" altLang="zh-CN" b="1" smtClean="0">
                <a:solidFill>
                  <a:srgbClr val="2E75B6"/>
                </a:solidFill>
                <a:latin typeface="华文楷体" pitchFamily="2" charset="-122"/>
                <a:ea typeface="华文楷体" pitchFamily="2" charset="-122"/>
              </a:rPr>
              <a:t>,</a:t>
            </a:r>
            <a:r>
              <a:rPr lang="zh-CN" altLang="en-US" b="1" smtClean="0">
                <a:solidFill>
                  <a:srgbClr val="2E75B6"/>
                </a:solidFill>
                <a:latin typeface="华文楷体" pitchFamily="2" charset="-122"/>
                <a:ea typeface="华文楷体" pitchFamily="2" charset="-122"/>
              </a:rPr>
              <a:t>赋予</a:t>
            </a:r>
            <a:r>
              <a:rPr lang="zh-CN" altLang="en-US" b="1" smtClean="0">
                <a:solidFill>
                  <a:srgbClr val="FF0000"/>
                </a:solidFill>
                <a:latin typeface="华文楷体" pitchFamily="2" charset="-122"/>
                <a:ea typeface="华文楷体" pitchFamily="2" charset="-122"/>
              </a:rPr>
              <a:t>贵族免税特权</a:t>
            </a:r>
            <a:r>
              <a:rPr lang="zh-CN" altLang="en-US" b="1" smtClean="0">
                <a:solidFill>
                  <a:srgbClr val="2E75B6"/>
                </a:solidFill>
                <a:latin typeface="华文楷体" pitchFamily="2" charset="-122"/>
                <a:ea typeface="华文楷体" pitchFamily="2" charset="-122"/>
              </a:rPr>
              <a:t>。因此</a:t>
            </a:r>
            <a:r>
              <a:rPr lang="en-US" altLang="zh-CN" b="1" smtClean="0">
                <a:solidFill>
                  <a:srgbClr val="2E75B6"/>
                </a:solidFill>
                <a:latin typeface="华文楷体" pitchFamily="2" charset="-122"/>
                <a:ea typeface="华文楷体" pitchFamily="2" charset="-122"/>
              </a:rPr>
              <a:t>,</a:t>
            </a:r>
            <a:r>
              <a:rPr lang="zh-CN" altLang="en-US" b="1" smtClean="0">
                <a:solidFill>
                  <a:srgbClr val="2E75B6"/>
                </a:solidFill>
                <a:latin typeface="华文楷体" pitchFamily="2" charset="-122"/>
                <a:ea typeface="华文楷体" pitchFamily="2" charset="-122"/>
              </a:rPr>
              <a:t>社会中最富有的群体逃避于国家税收体制之外</a:t>
            </a:r>
            <a:r>
              <a:rPr lang="en-US" altLang="zh-CN" b="1" smtClean="0">
                <a:solidFill>
                  <a:srgbClr val="2E75B6"/>
                </a:solidFill>
                <a:latin typeface="华文楷体" pitchFamily="2" charset="-122"/>
                <a:ea typeface="华文楷体" pitchFamily="2" charset="-122"/>
              </a:rPr>
              <a:t>,</a:t>
            </a:r>
            <a:r>
              <a:rPr lang="zh-CN" altLang="en-US" b="1" smtClean="0">
                <a:solidFill>
                  <a:srgbClr val="FF0000"/>
                </a:solidFill>
                <a:latin typeface="华文楷体" pitchFamily="2" charset="-122"/>
                <a:ea typeface="华文楷体" pitchFamily="2" charset="-122"/>
              </a:rPr>
              <a:t>全部财政负担落到第三等级</a:t>
            </a:r>
            <a:r>
              <a:rPr lang="zh-CN" altLang="en-US" b="1" smtClean="0">
                <a:solidFill>
                  <a:srgbClr val="2E75B6"/>
                </a:solidFill>
                <a:latin typeface="华文楷体" pitchFamily="2" charset="-122"/>
                <a:ea typeface="华文楷体" pitchFamily="2" charset="-122"/>
              </a:rPr>
              <a:t>。</a:t>
            </a:r>
            <a:endParaRPr lang="en-US" altLang="zh-CN" b="1" smtClean="0">
              <a:solidFill>
                <a:srgbClr val="2E75B6"/>
              </a:solidFill>
              <a:latin typeface="华文楷体" pitchFamily="2" charset="-122"/>
              <a:ea typeface="华文楷体" pitchFamily="2" charset="-122"/>
            </a:endParaRPr>
          </a:p>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fld id="{556BA555-43EB-40A3-AA6E-3B6199E4D368}" type="slidenum">
              <a:rPr altLang="en-US" smtClean="0"/>
              <a:t>28</a:t>
            </a:fld>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7649" name="幻灯片图像占位符 1"/>
          <p:cNvSpPr>
            <a:spLocks noGrp="1" noRot="1" noChangeAspect="1" noChangeArrowheads="1"/>
          </p:cNvSpPr>
          <p:nvPr>
            <p:ph type="sldImg" idx="4294967295"/>
          </p:nvPr>
        </p:nvSpPr>
        <p:spPr>
          <a:xfrm>
            <a:off x="685800" y="1143000"/>
            <a:ext cx="5486400" cy="3086100"/>
          </a:xfrm>
          <a:ln>
            <a:miter lim="800000"/>
          </a:ln>
        </p:spPr>
      </p:sp>
      <p:sp>
        <p:nvSpPr>
          <p:cNvPr id="27650" name="文本占位符 2"/>
          <p:cNvSpPr>
            <a:spLocks noGrp="1" noChangeArrowheads="1"/>
          </p:cNvSpPr>
          <p:nvPr>
            <p:ph type="body" idx="1"/>
          </p:nvPr>
        </p:nvSpPr>
        <p:spPr/>
        <p:txBody>
          <a:bodyPr/>
          <a:lstStyle/>
          <a:p>
            <a:r>
              <a:rPr lang="zh-CN" altLang="en-US" b="1" smtClean="0">
                <a:latin typeface="黑体" panose="02010609060101010101" pitchFamily="49" charset="-122"/>
                <a:ea typeface="黑体" panose="02010609060101010101" pitchFamily="49" charset="-122"/>
              </a:rPr>
              <a:t>法典否定封建等级制度和特权，保护私有财产不受侵犯，把大革命中形成的小土地所有制用法律形式固定下来，确定了现代民法体系，成为许多国家编纂民法典的参考蓝本。</a:t>
            </a:r>
            <a:endParaRPr lang="zh-CN" altLang="en-US" b="1" smtClean="0">
              <a:latin typeface="黑体" panose="02010609060101010101" pitchFamily="49" charset="-122"/>
              <a:ea typeface="黑体" pitchFamily="49" charset="-122"/>
            </a:endParaRPr>
          </a:p>
          <a:p>
            <a:r>
              <a:rPr lang="zh-CN" altLang="en-US" b="1" smtClean="0">
                <a:solidFill>
                  <a:srgbClr val="CC00CC"/>
                </a:solidFill>
                <a:latin typeface="黑体" panose="02010609060101010101" pitchFamily="49" charset="-122"/>
                <a:ea typeface="黑体" panose="02010609060101010101" pitchFamily="49" charset="-122"/>
              </a:rPr>
              <a:t>分析概括</a:t>
            </a:r>
            <a:r>
              <a:rPr lang="en-US" altLang="zh-CN" b="1" smtClean="0">
                <a:solidFill>
                  <a:srgbClr val="CC00CC"/>
                </a:solidFill>
                <a:latin typeface="黑体" panose="02010609060101010101" pitchFamily="49" charset="-122"/>
                <a:ea typeface="黑体" panose="02010609060101010101" pitchFamily="49" charset="-122"/>
              </a:rPr>
              <a:t>《</a:t>
            </a:r>
            <a:r>
              <a:rPr lang="zh-CN" altLang="en-US" b="1" smtClean="0">
                <a:solidFill>
                  <a:srgbClr val="CC00CC"/>
                </a:solidFill>
                <a:latin typeface="黑体" panose="02010609060101010101" pitchFamily="49" charset="-122"/>
                <a:ea typeface="黑体" panose="02010609060101010101" pitchFamily="49" charset="-122"/>
              </a:rPr>
              <a:t>拿破仑法典</a:t>
            </a:r>
            <a:r>
              <a:rPr lang="en-US" altLang="zh-CN" b="1" smtClean="0">
                <a:solidFill>
                  <a:srgbClr val="CC00CC"/>
                </a:solidFill>
                <a:latin typeface="黑体" panose="02010609060101010101" pitchFamily="49" charset="-122"/>
                <a:ea typeface="黑体" panose="02010609060101010101" pitchFamily="49" charset="-122"/>
              </a:rPr>
              <a:t>》</a:t>
            </a:r>
            <a:r>
              <a:rPr lang="zh-CN" altLang="en-US" b="1" smtClean="0">
                <a:solidFill>
                  <a:srgbClr val="CC00CC"/>
                </a:solidFill>
                <a:latin typeface="黑体" panose="02010609060101010101" pitchFamily="49" charset="-122"/>
                <a:ea typeface="黑体" panose="02010609060101010101" pitchFamily="49" charset="-122"/>
              </a:rPr>
              <a:t>的重要意义？</a:t>
            </a:r>
            <a:endParaRPr lang="zh-CN" altLang="en-US" b="1" smtClean="0">
              <a:solidFill>
                <a:srgbClr val="CC00CC"/>
              </a:solidFill>
              <a:latin typeface="黑体" panose="02010609060101010101" pitchFamily="49" charset="-122"/>
              <a:ea typeface="黑体" pitchFamily="49" charset="-122"/>
            </a:endParaRPr>
          </a:p>
          <a:p>
            <a:r>
              <a:rPr lang="zh-CN" altLang="en-US" sz="3200" b="1" smtClean="0">
                <a:solidFill>
                  <a:srgbClr val="FF0000"/>
                </a:solidFill>
                <a:latin typeface="黑体" panose="02010609060101010101" pitchFamily="49" charset="-122"/>
                <a:ea typeface="黑体" panose="02010609060101010101" pitchFamily="49" charset="-122"/>
              </a:rPr>
              <a:t>答：①否定了封建制度；②确立了保护私有财产和自由平等的原则；③巩固大革命的成果，促进资本主义经济的发展；④确定了现代民法体系，成为欧美各国制定法典的蓝本。</a:t>
            </a:r>
            <a:endParaRPr lang="en-US" altLang="zh-CN" sz="3200" b="1" smtClean="0">
              <a:solidFill>
                <a:srgbClr val="FF0000"/>
              </a:solidFill>
              <a:latin typeface="黑体" panose="02010609060101010101" pitchFamily="49" charset="-122"/>
              <a:ea typeface="黑体" pitchFamily="49" charset="-122"/>
            </a:endParaRPr>
          </a:p>
          <a:p>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0721" name="幻灯片图像占位符 1"/>
          <p:cNvSpPr>
            <a:spLocks noGrp="1" noRot="1" noChangeAspect="1" noChangeArrowheads="1"/>
          </p:cNvSpPr>
          <p:nvPr>
            <p:ph type="sldImg" idx="4294967295"/>
          </p:nvPr>
        </p:nvSpPr>
        <p:spPr>
          <a:xfrm>
            <a:off x="685800" y="1143000"/>
            <a:ext cx="5486400" cy="3086100"/>
          </a:xfrm>
          <a:ln>
            <a:miter lim="800000"/>
          </a:ln>
        </p:spPr>
      </p:sp>
      <p:sp>
        <p:nvSpPr>
          <p:cNvPr id="30722" name="文本占位符 2"/>
          <p:cNvSpPr>
            <a:spLocks noGrp="1" noChangeArrowheads="1"/>
          </p:cNvSpPr>
          <p:nvPr>
            <p:ph type="body" idx="1"/>
          </p:nvPr>
        </p:nvSpPr>
        <p:spPr/>
        <p:txBody>
          <a:bodyPr/>
          <a:lstStyle/>
          <a:p>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2769" name="幻灯片图像占位符 1"/>
          <p:cNvSpPr>
            <a:spLocks noGrp="1" noRot="1" noChangeAspect="1" noChangeArrowheads="1"/>
          </p:cNvSpPr>
          <p:nvPr>
            <p:ph type="sldImg" idx="4294967295"/>
          </p:nvPr>
        </p:nvSpPr>
        <p:spPr>
          <a:xfrm>
            <a:off x="685800" y="1143000"/>
            <a:ext cx="5486400" cy="3086100"/>
          </a:xfrm>
          <a:ln>
            <a:miter lim="800000"/>
          </a:ln>
        </p:spPr>
      </p:sp>
      <p:sp>
        <p:nvSpPr>
          <p:cNvPr id="32770" name="文本占位符 2"/>
          <p:cNvSpPr>
            <a:spLocks noGrp="1" noChangeArrowheads="1"/>
          </p:cNvSpPr>
          <p:nvPr>
            <p:ph type="body" idx="1"/>
          </p:nvPr>
        </p:nvSpPr>
        <p:spPr/>
        <p:txBody>
          <a:bodyPr/>
          <a:lstStyle/>
          <a:p>
            <a:endParaRPr lang="zh-CN" altLang="en-US"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en-US"/>
          </a:p>
        </p:txBody>
      </p:sp>
      <p:sp>
        <p:nvSpPr>
          <p:cNvPr id="4" name="Date Placeholder 3"/>
          <p:cNvSpPr>
            <a:spLocks noGrp="1"/>
          </p:cNvSpPr>
          <p:nvPr>
            <p:ph type="dt" sz="half" idx="10"/>
          </p:nvPr>
        </p:nvSpPr>
        <p:spPr/>
        <p:txBody>
          <a:bodyPr/>
          <a:lstStyle/>
          <a:p>
            <a:pPr>
              <a:defRPr/>
            </a:pPr>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FA3D5018-D57E-464E-A388-AF3EEEE756D2}"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pPr>
              <a:defRPr/>
            </a:pPr>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BF7BB188-C868-4551-AF13-F1770029BA31}"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endParaRPr lang="zh-CN" altLang="en-US" smtClean="0"/>
          </a:p>
        </p:txBody>
      </p:sp>
      <p:sp>
        <p:nvSpPr>
          <p:cNvPr id="4" name="Date Placeholder 3"/>
          <p:cNvSpPr>
            <a:spLocks noGrp="1"/>
          </p:cNvSpPr>
          <p:nvPr>
            <p:ph type="dt" sz="half" idx="10"/>
          </p:nvPr>
        </p:nvSpPr>
        <p:spPr/>
        <p:txBody>
          <a:bodyPr/>
          <a:lstStyle/>
          <a:p>
            <a:pPr>
              <a:defRPr/>
            </a:pPr>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39C379B1-38C8-4C19-9588-6B0229E69740}"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Date Placeholder 4"/>
          <p:cNvSpPr>
            <a:spLocks noGrp="1"/>
          </p:cNvSpPr>
          <p:nvPr>
            <p:ph type="dt" sz="half" idx="10"/>
          </p:nvPr>
        </p:nvSpPr>
        <p:spPr/>
        <p:txBody>
          <a:bodyPr/>
          <a:lstStyle/>
          <a:p>
            <a:pPr>
              <a:defRPr/>
            </a:pPr>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339FF435-C998-4667-9808-723BDE1ED0F8}"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Date Placeholder 6"/>
          <p:cNvSpPr>
            <a:spLocks noGrp="1"/>
          </p:cNvSpPr>
          <p:nvPr>
            <p:ph type="dt" sz="half" idx="10"/>
          </p:nvPr>
        </p:nvSpPr>
        <p:spPr/>
        <p:txBody>
          <a:bodyPr/>
          <a:lstStyle/>
          <a:p>
            <a:pPr>
              <a:defRPr/>
            </a:pPr>
            <a:endParaRPr lang="zh-CN" altLang="en-US"/>
          </a:p>
        </p:txBody>
      </p:sp>
      <p:sp>
        <p:nvSpPr>
          <p:cNvPr id="8" name="Footer Placeholder 7"/>
          <p:cNvSpPr>
            <a:spLocks noGrp="1"/>
          </p:cNvSpPr>
          <p:nvPr>
            <p:ph type="ftr" sz="quarter" idx="11"/>
          </p:nvPr>
        </p:nvSpPr>
        <p:spPr/>
        <p:txBody>
          <a:bodyPr/>
          <a:lstStyle/>
          <a:p>
            <a:pPr>
              <a:defRPr/>
            </a:pPr>
            <a:endParaRPr lang="zh-CN" altLang="en-US"/>
          </a:p>
        </p:txBody>
      </p:sp>
      <p:sp>
        <p:nvSpPr>
          <p:cNvPr id="9" name="Slide Number Placeholder 8"/>
          <p:cNvSpPr>
            <a:spLocks noGrp="1"/>
          </p:cNvSpPr>
          <p:nvPr>
            <p:ph type="sldNum" sz="quarter" idx="12"/>
          </p:nvPr>
        </p:nvSpPr>
        <p:spPr/>
        <p:txBody>
          <a:bodyPr/>
          <a:lstStyle/>
          <a:p>
            <a:pPr>
              <a:defRPr/>
            </a:pPr>
            <a:fld id="{D45AC524-DBB9-449E-9D38-B41203B2003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pPr>
              <a:defRPr/>
            </a:pPr>
            <a:endParaRPr lang="zh-CN" altLang="en-US"/>
          </a:p>
        </p:txBody>
      </p:sp>
      <p:sp>
        <p:nvSpPr>
          <p:cNvPr id="4" name="Footer Placeholder 3"/>
          <p:cNvSpPr>
            <a:spLocks noGrp="1"/>
          </p:cNvSpPr>
          <p:nvPr>
            <p:ph type="ftr" sz="quarter" idx="11"/>
          </p:nvPr>
        </p:nvSpPr>
        <p:spPr/>
        <p:txBody>
          <a:bodyPr/>
          <a:lstStyle/>
          <a:p>
            <a:pPr>
              <a:defRPr/>
            </a:pPr>
            <a:endParaRPr lang="zh-CN" altLang="en-US"/>
          </a:p>
        </p:txBody>
      </p:sp>
      <p:sp>
        <p:nvSpPr>
          <p:cNvPr id="5" name="Slide Number Placeholder 4"/>
          <p:cNvSpPr>
            <a:spLocks noGrp="1"/>
          </p:cNvSpPr>
          <p:nvPr>
            <p:ph type="sldNum" sz="quarter" idx="12"/>
          </p:nvPr>
        </p:nvSpPr>
        <p:spPr/>
        <p:txBody>
          <a:bodyPr/>
          <a:lstStyle/>
          <a:p>
            <a:pPr>
              <a:defRPr/>
            </a:pPr>
            <a:fld id="{2FB766A1-59B1-4CFE-A8A2-D483166DFA8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pPr>
              <a:defRPr/>
            </a:pPr>
            <a:endParaRPr lang="zh-CN" altLang="en-US"/>
          </a:p>
        </p:txBody>
      </p:sp>
      <p:sp>
        <p:nvSpPr>
          <p:cNvPr id="3" name="Footer Placeholder 2"/>
          <p:cNvSpPr>
            <a:spLocks noGrp="1"/>
          </p:cNvSpPr>
          <p:nvPr>
            <p:ph type="ftr" sz="quarter" idx="11"/>
          </p:nvPr>
        </p:nvSpPr>
        <p:spPr/>
        <p:txBody>
          <a:bodyPr/>
          <a:lstStyle/>
          <a:p>
            <a:pPr>
              <a:defRPr/>
            </a:pPr>
            <a:endParaRPr lang="zh-CN" altLang="en-US"/>
          </a:p>
        </p:txBody>
      </p:sp>
      <p:sp>
        <p:nvSpPr>
          <p:cNvPr id="4" name="Slide Number Placeholder 3"/>
          <p:cNvSpPr>
            <a:spLocks noGrp="1"/>
          </p:cNvSpPr>
          <p:nvPr>
            <p:ph type="sldNum" sz="quarter" idx="12"/>
          </p:nvPr>
        </p:nvSpPr>
        <p:spPr/>
        <p:txBody>
          <a:bodyPr/>
          <a:lstStyle/>
          <a:p>
            <a:pPr>
              <a:defRPr/>
            </a:pPr>
            <a:fld id="{64277AFD-A3D2-4FD2-AFD8-8ED64A694A07}"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pPr>
              <a:defRPr/>
            </a:pPr>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18982498-4226-4ADB-97A3-BEC3F67C93E0}"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pPr>
              <a:defRPr/>
            </a:pPr>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5695238A-62DF-4B41-975B-DAAF509C01F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pPr>
              <a:defRPr/>
            </a:pPr>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76EF93C1-EFA5-4556-8440-80B47C0FE2A8}"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pPr>
              <a:defRPr/>
            </a:pPr>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86622A4C-45CC-4D2D-B13E-6690A8F04C73}"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6622A4C-45CC-4D2D-B13E-6690A8F04C73}"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tags" Target="../tags/tag4.xml" /><Relationship Id="rId6" Type="http://schemas.openxmlformats.org/officeDocument/2006/relationships/tags" Target="../tags/tag5.xml" /><Relationship Id="rId7" Type="http://schemas.openxmlformats.org/officeDocument/2006/relationships/tags" Target="../tags/tag6.xml" /><Relationship Id="rId8" Type="http://schemas.openxmlformats.org/officeDocument/2006/relationships/tags" Target="../tags/tag7.xml" /><Relationship Id="rId9" Type="http://schemas.openxmlformats.org/officeDocument/2006/relationships/tags" Target="../tags/tag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8.png" /><Relationship Id="rId2" Type="http://schemas.openxmlformats.org/officeDocument/2006/relationships/notesSlide" Target="../notesSlides/notesSlide2.xml" /><Relationship Id="rId3" Type="http://schemas.openxmlformats.org/officeDocument/2006/relationships/hyperlink" Target="http://www.rapidesign.cn/" TargetMode="External" /><Relationship Id="rId4" Type="http://schemas.openxmlformats.org/officeDocument/2006/relationships/image" Target="../media/image2.emf" /><Relationship Id="rId5" Type="http://schemas.openxmlformats.org/officeDocument/2006/relationships/image" Target="../media/image3.emf" /><Relationship Id="rId6" Type="http://schemas.openxmlformats.org/officeDocument/2006/relationships/image" Target="../media/image4.emf" /><Relationship Id="rId7" Type="http://schemas.openxmlformats.org/officeDocument/2006/relationships/image" Target="../media/image5.emf" /><Relationship Id="rId8" Type="http://schemas.openxmlformats.org/officeDocument/2006/relationships/image" Target="../media/image6.emf" /><Relationship Id="rId9" Type="http://schemas.openxmlformats.org/officeDocument/2006/relationships/image" Target="../media/image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2.emf" /><Relationship Id="rId4" Type="http://schemas.openxmlformats.org/officeDocument/2006/relationships/image" Target="../media/image3.emf" /><Relationship Id="rId5" Type="http://schemas.openxmlformats.org/officeDocument/2006/relationships/image" Target="../media/image4.emf" /><Relationship Id="rId6" Type="http://schemas.openxmlformats.org/officeDocument/2006/relationships/image" Target="../media/image5.emf" /><Relationship Id="rId7" Type="http://schemas.openxmlformats.org/officeDocument/2006/relationships/image" Target="../media/image6.emf"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hyperlink" Target="http://www.rapidesign.cn/" TargetMode="External" /><Relationship Id="rId4" Type="http://schemas.openxmlformats.org/officeDocument/2006/relationships/image" Target="../media/image2.emf" /><Relationship Id="rId5" Type="http://schemas.openxmlformats.org/officeDocument/2006/relationships/image" Target="../media/image3.emf" /><Relationship Id="rId6" Type="http://schemas.openxmlformats.org/officeDocument/2006/relationships/image" Target="../media/image4.emf" /><Relationship Id="rId7" Type="http://schemas.openxmlformats.org/officeDocument/2006/relationships/image" Target="../media/image5.emf" /><Relationship Id="rId8" Type="http://schemas.openxmlformats.org/officeDocument/2006/relationships/image" Target="../media/image6.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 Id="rId3" Type="http://schemas.openxmlformats.org/officeDocument/2006/relationships/image" Target="../media/image10.jpeg" /><Relationship Id="rId4" Type="http://schemas.openxmlformats.org/officeDocument/2006/relationships/image" Target="../media/image11.png" /><Relationship Id="rId5"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17.jpeg" /><Relationship Id="rId2" Type="http://schemas.openxmlformats.org/officeDocument/2006/relationships/image" Target="../media/image2.emf" /><Relationship Id="rId3" Type="http://schemas.openxmlformats.org/officeDocument/2006/relationships/image" Target="../media/image3.emf" /><Relationship Id="rId4" Type="http://schemas.openxmlformats.org/officeDocument/2006/relationships/image" Target="../media/image4.emf" /><Relationship Id="rId5" Type="http://schemas.openxmlformats.org/officeDocument/2006/relationships/image" Target="../media/image5.emf" /><Relationship Id="rId6" Type="http://schemas.openxmlformats.org/officeDocument/2006/relationships/image" Target="../media/image6.emf" /><Relationship Id="rId7" Type="http://schemas.openxmlformats.org/officeDocument/2006/relationships/image" Target="../media/image14.png" /><Relationship Id="rId8" Type="http://schemas.openxmlformats.org/officeDocument/2006/relationships/image" Target="../media/image15.png" /><Relationship Id="rId9" Type="http://schemas.openxmlformats.org/officeDocument/2006/relationships/image" Target="../media/image16.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6.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vmlDrawing" Target="../drawings/vmlDrawing1.vml" /><Relationship Id="rId2" Type="http://schemas.openxmlformats.org/officeDocument/2006/relationships/notesSlide" Target="../notesSlides/notesSlide10.xml" /><Relationship Id="rId3" Type="http://schemas.openxmlformats.org/officeDocument/2006/relationships/image" Target="../media/image18.jpeg" /><Relationship Id="rId4" Type="http://schemas.openxmlformats.org/officeDocument/2006/relationships/oleObject" Target="../embeddings/oleObject1.bin" TargetMode="Internal" /><Relationship Id="rId5" Type="http://schemas.openxmlformats.org/officeDocument/2006/relationships/image" Target="../media/image19.emf" /><Relationship Id="rId6" Type="http://schemas.openxmlformats.org/officeDocument/2006/relationships/oleObject" Target="../embeddings/oleObject2.bin" TargetMode="Internal" /><Relationship Id="rId7" Type="http://schemas.openxmlformats.org/officeDocument/2006/relationships/image" Target="../media/image20.emf" /><Relationship Id="rId8" Type="http://schemas.openxmlformats.org/officeDocument/2006/relationships/oleObject" Target="../embeddings/oleObject3.bin" TargetMode="Internal" /><Relationship Id="rId9" Type="http://schemas.openxmlformats.org/officeDocument/2006/relationships/image" Target="../media/image21.em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png" /><Relationship Id="rId3" Type="http://schemas.openxmlformats.org/officeDocument/2006/relationships/image" Target="../media/image23.png" /><Relationship Id="rId4" Type="http://schemas.openxmlformats.org/officeDocument/2006/relationships/image" Target="../media/image24.png" /><Relationship Id="rId5" Type="http://schemas.openxmlformats.org/officeDocument/2006/relationships/image" Target="../media/image25.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26.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27.png" /><Relationship Id="rId4" Type="http://schemas.openxmlformats.org/officeDocument/2006/relationships/image" Target="../media/image28.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29.jpeg" /><Relationship Id="rId4" Type="http://schemas.openxmlformats.org/officeDocument/2006/relationships/hyperlink" Target="../&#21382;&#21490;&#24517;&#20462;&#19968;&#24179;&#26102;&#22791;&#35838;/&#31532;9&#35838;%20&#36164;&#26412;&#20027;&#20041;&#25919;&#27835;&#21046;&#24230;&#22312;&#27431;&#27954;&#22823;&#38470;&#30340;&#25193;&#23637;/&#25915;&#38519;&#24052;&#22763;&#24213;&#29425;.asf" TargetMode="Ex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emf" /><Relationship Id="rId3" Type="http://schemas.openxmlformats.org/officeDocument/2006/relationships/image" Target="../media/image3.emf" /><Relationship Id="rId4" Type="http://schemas.openxmlformats.org/officeDocument/2006/relationships/image" Target="../media/image4.emf" /><Relationship Id="rId5" Type="http://schemas.openxmlformats.org/officeDocument/2006/relationships/image" Target="../media/image5.emf" /><Relationship Id="rId6" Type="http://schemas.openxmlformats.org/officeDocument/2006/relationships/image" Target="../media/image6.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30.jpeg" /><Relationship Id="rId4" Type="http://schemas.openxmlformats.org/officeDocument/2006/relationships/image" Target="../media/image31.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32.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5" name="图片 14" descr="标志图.png"/>
          <p:cNvPicPr>
            <a:picLocks noChangeAspect="1"/>
          </p:cNvPicPr>
          <p:nvPr/>
        </p:nvPicPr>
        <p:blipFill>
          <a:blip r:embed="rId3"/>
          <a:stretch>
            <a:fillRect/>
          </a:stretch>
        </p:blipFill>
        <p:spPr>
          <a:xfrm>
            <a:off x="401214" y="205273"/>
            <a:ext cx="11346025" cy="4557732"/>
          </a:xfrm>
          <a:prstGeom prst="rect">
            <a:avLst/>
          </a:prstGeom>
        </p:spPr>
      </p:pic>
      <p:sp>
        <p:nvSpPr>
          <p:cNvPr id="3083" name="矩形 20"/>
          <p:cNvSpPr>
            <a:spLocks noChangeArrowheads="1"/>
          </p:cNvSpPr>
          <p:nvPr/>
        </p:nvSpPr>
        <p:spPr bwMode="auto">
          <a:xfrm>
            <a:off x="0" y="3765550"/>
            <a:ext cx="12192000" cy="3092450"/>
          </a:xfrm>
          <a:prstGeom prst="rect">
            <a:avLst/>
          </a:prstGeom>
          <a:solidFill>
            <a:srgbClr val="182451"/>
          </a:solidFill>
          <a:ln w="9525">
            <a:noFill/>
            <a:miter lim="800000"/>
          </a:ln>
        </p:spPr>
        <p:txBody>
          <a:bodyPr anchor="ctr"/>
          <a:lstStyle/>
          <a:p>
            <a:pPr algn="ctr"/>
            <a:endParaRPr lang="zh-CN" altLang="en-US">
              <a:solidFill>
                <a:srgbClr val="FFFFFF"/>
              </a:solidFill>
            </a:endParaRPr>
          </a:p>
        </p:txBody>
      </p:sp>
      <p:sp>
        <p:nvSpPr>
          <p:cNvPr id="3085" name="矩形 22"/>
          <p:cNvSpPr>
            <a:spLocks noChangeArrowheads="1"/>
          </p:cNvSpPr>
          <p:nvPr/>
        </p:nvSpPr>
        <p:spPr bwMode="auto">
          <a:xfrm>
            <a:off x="935115" y="4025625"/>
            <a:ext cx="11887200" cy="769441"/>
          </a:xfrm>
          <a:prstGeom prst="rect">
            <a:avLst/>
          </a:prstGeom>
          <a:noFill/>
          <a:ln w="9525">
            <a:noFill/>
            <a:miter lim="800000"/>
          </a:ln>
        </p:spPr>
        <p:txBody>
          <a:bodyPr wrap="square">
            <a:spAutoFit/>
          </a:bodyPr>
          <a:lstStyle/>
          <a:p>
            <a:pPr algn="ctr"/>
            <a:r>
              <a:rPr lang="zh-CN" altLang="en-US" sz="4400" b="1" smtClean="0">
                <a:solidFill>
                  <a:srgbClr val="E1DDBE"/>
                </a:solidFill>
              </a:rPr>
              <a:t>资产阶级革命与资本主义制度的建立</a:t>
            </a:r>
            <a:endParaRPr lang="zh-CN" altLang="en-US" sz="4400" b="1">
              <a:solidFill>
                <a:srgbClr val="FFFFFF"/>
              </a:solidFill>
            </a:endParaRPr>
          </a:p>
        </p:txBody>
      </p:sp>
      <p:sp>
        <p:nvSpPr>
          <p:cNvPr id="14" name="矩形 13"/>
          <p:cNvSpPr/>
          <p:nvPr/>
        </p:nvSpPr>
        <p:spPr>
          <a:xfrm>
            <a:off x="326571" y="3980613"/>
            <a:ext cx="2242922" cy="830997"/>
          </a:xfrm>
          <a:prstGeom prst="rect">
            <a:avLst/>
          </a:prstGeom>
        </p:spPr>
        <p:txBody>
          <a:bodyPr wrap="none">
            <a:spAutoFit/>
          </a:bodyPr>
          <a:lstStyle/>
          <a:p>
            <a:r>
              <a:rPr lang="zh-CN" altLang="en-US" sz="4400" b="1" smtClean="0">
                <a:solidFill>
                  <a:srgbClr val="E1DDBE"/>
                </a:solidFill>
              </a:rPr>
              <a:t>第</a:t>
            </a:r>
            <a:r>
              <a:rPr lang="en-US" altLang="zh-CN" sz="4400" b="1" smtClean="0">
                <a:solidFill>
                  <a:srgbClr val="E1DDBE"/>
                </a:solidFill>
              </a:rPr>
              <a:t>9</a:t>
            </a:r>
            <a:r>
              <a:rPr lang="zh-CN" altLang="en-US" sz="4400" b="1" smtClean="0">
                <a:solidFill>
                  <a:srgbClr val="E1DDBE"/>
                </a:solidFill>
              </a:rPr>
              <a:t>课</a:t>
            </a:r>
            <a:r>
              <a:rPr lang="zh-CN" altLang="en-US" sz="4800" b="1" smtClean="0">
                <a:solidFill>
                  <a:srgbClr val="E1DDBE"/>
                </a:solidFill>
              </a:rPr>
              <a:t>：</a:t>
            </a:r>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8" name="矩形 7"/>
          <p:cNvSpPr/>
          <p:nvPr>
            <p:custDataLst>
              <p:tags r:id="rId2"/>
            </p:custDataLst>
          </p:nvPr>
        </p:nvSpPr>
        <p:spPr>
          <a:xfrm>
            <a:off x="1524000" y="857250"/>
            <a:ext cx="9144000" cy="5143500"/>
          </a:xfrm>
          <a:prstGeom prst="rect">
            <a:avLst/>
          </a:prstGeom>
          <a:solidFill>
            <a:srgbClr val="E2B850"/>
          </a:solidFill>
          <a:ln>
            <a:noFill/>
          </a:ln>
        </p:spPr>
        <p:style>
          <a:lnRef idx="2">
            <a:srgbClr val="E2B850">
              <a:shade val="50000"/>
            </a:srgbClr>
          </a:lnRef>
          <a:fillRef idx="1">
            <a:srgbClr val="E2B850"/>
          </a:fillRef>
          <a:effectRef idx="0">
            <a:srgbClr val="E2B850"/>
          </a:effectRef>
          <a:fontRef idx="minor">
            <a:srgbClr val="FFFFFF"/>
          </a:fontRef>
        </p:style>
        <p:txBody>
          <a:bodyPr anchor="ctr"/>
          <a:lstStyle/>
          <a:p>
            <a:pPr algn="ctr"/>
            <a:endParaRPr lang="zh-CN" altLang="en-US" sz="1350" noProof="1">
              <a:ea typeface="微软雅黑" panose="020b0503020204020204" pitchFamily="34" charset="-122"/>
              <a:sym typeface="Arial" pitchFamily="34" charset="0"/>
            </a:endParaRPr>
          </a:p>
        </p:txBody>
      </p:sp>
      <p:sp>
        <p:nvSpPr>
          <p:cNvPr id="6" name="对话气泡: 矩形 5"/>
          <p:cNvSpPr/>
          <p:nvPr>
            <p:custDataLst>
              <p:tags r:id="rId3"/>
            </p:custDataLst>
          </p:nvPr>
        </p:nvSpPr>
        <p:spPr>
          <a:xfrm>
            <a:off x="6375401" y="1717676"/>
            <a:ext cx="3363913" cy="3317875"/>
          </a:xfrm>
          <a:prstGeom prst="wedgeRectCallout">
            <a:avLst>
              <a:gd name="adj1" fmla="val -33357"/>
              <a:gd name="adj2" fmla="val 56283"/>
            </a:avLst>
          </a:prstGeom>
          <a:solidFill>
            <a:srgbClr val="FFFFFF"/>
          </a:solidFill>
          <a:ln w="63500" cap="rnd">
            <a:solidFill>
              <a:srgbClr val="E34D4D"/>
            </a:solidFill>
            <a:miter lim="800000"/>
          </a:ln>
        </p:spPr>
        <p:style>
          <a:lnRef idx="2">
            <a:srgbClr val="E2B850">
              <a:shade val="50000"/>
            </a:srgbClr>
          </a:lnRef>
          <a:fillRef idx="1">
            <a:srgbClr val="E2B850"/>
          </a:fillRef>
          <a:effectRef idx="0">
            <a:srgbClr val="E2B850"/>
          </a:effectRef>
          <a:fontRef idx="minor">
            <a:srgbClr val="FFFFFF"/>
          </a:fontRef>
        </p:style>
        <p:txBody>
          <a:bodyPr anchor="ctr"/>
          <a:lstStyle/>
          <a:p>
            <a:pPr algn="ctr"/>
            <a:endParaRPr lang="zh-CN" altLang="en-US" sz="1350" noProof="1">
              <a:ea typeface="微软雅黑" panose="020b0503020204020204" pitchFamily="34" charset="-122"/>
              <a:sym typeface="Arial" panose="020b0604020202020204" pitchFamily="34" charset="0"/>
            </a:endParaRPr>
          </a:p>
        </p:txBody>
      </p:sp>
      <p:sp>
        <p:nvSpPr>
          <p:cNvPr id="10" name="任意多边形: 形状 9"/>
          <p:cNvSpPr/>
          <p:nvPr>
            <p:custDataLst>
              <p:tags r:id="rId4"/>
            </p:custDataLst>
          </p:nvPr>
        </p:nvSpPr>
        <p:spPr>
          <a:xfrm rot="10800000">
            <a:off x="5502275" y="1566863"/>
            <a:ext cx="255588" cy="311150"/>
          </a:xfrm>
          <a:custGeom>
            <a:gdLst>
              <a:gd name="connsiteX0" fmla="*/ 174788 w 340237"/>
              <a:gd name="connsiteY0" fmla="*/ 0 h 415819"/>
              <a:gd name="connsiteX1" fmla="*/ 340237 w 340237"/>
              <a:gd name="connsiteY1" fmla="*/ 0 h 415819"/>
              <a:gd name="connsiteX2" fmla="*/ 241322 w 340237"/>
              <a:gd name="connsiteY2" fmla="*/ 415819 h 415819"/>
              <a:gd name="connsiteX3" fmla="*/ 0 w 340237"/>
              <a:gd name="connsiteY3" fmla="*/ 415819 h 415819"/>
            </a:gdLst>
            <a:cxnLst>
              <a:cxn ang="0">
                <a:pos x="connsiteX0" y="connsiteY0"/>
              </a:cxn>
              <a:cxn ang="0">
                <a:pos x="connsiteX1" y="connsiteY1"/>
              </a:cxn>
              <a:cxn ang="0">
                <a:pos x="connsiteX2" y="connsiteY2"/>
              </a:cxn>
              <a:cxn ang="0">
                <a:pos x="connsiteX3" y="connsiteY3"/>
              </a:cxn>
            </a:cxnLst>
            <a:rect l="l" t="t" r="r" b="b"/>
            <a:pathLst>
              <a:path w="340237" h="415819">
                <a:moveTo>
                  <a:pt x="174788" y="0"/>
                </a:moveTo>
                <a:lnTo>
                  <a:pt x="340237" y="0"/>
                </a:lnTo>
                <a:lnTo>
                  <a:pt x="241322" y="415819"/>
                </a:lnTo>
                <a:lnTo>
                  <a:pt x="0" y="415819"/>
                </a:lnTo>
                <a:close/>
              </a:path>
            </a:pathLst>
          </a:custGeom>
          <a:solidFill>
            <a:srgbClr val="FFFFFF"/>
          </a:solidFill>
          <a:ln>
            <a:solidFill>
              <a:srgbClr val="FFFFFF"/>
            </a:solidFill>
          </a:ln>
        </p:spPr>
        <p:style>
          <a:lnRef idx="2">
            <a:srgbClr val="E2B850">
              <a:shade val="50000"/>
            </a:srgbClr>
          </a:lnRef>
          <a:fillRef idx="1">
            <a:srgbClr val="E2B850"/>
          </a:fillRef>
          <a:effectRef idx="0">
            <a:srgbClr val="E2B850"/>
          </a:effectRef>
          <a:fontRef idx="minor">
            <a:srgbClr val="FFFFFF"/>
          </a:fontRef>
        </p:style>
        <p:txBody>
          <a:bodyPr anchor="ctr"/>
          <a:lstStyle/>
          <a:p>
            <a:pPr algn="ctr"/>
            <a:endParaRPr lang="zh-CN" altLang="en-US" sz="1350" noProof="1">
              <a:ea typeface="微软雅黑" panose="020b0503020204020204" pitchFamily="34" charset="-122"/>
              <a:sym typeface="Arial" panose="020b0604020202020204" pitchFamily="34" charset="0"/>
            </a:endParaRPr>
          </a:p>
        </p:txBody>
      </p:sp>
      <p:sp>
        <p:nvSpPr>
          <p:cNvPr id="11" name="任意多边形: 形状 10"/>
          <p:cNvSpPr/>
          <p:nvPr>
            <p:custDataLst>
              <p:tags r:id="rId5"/>
            </p:custDataLst>
          </p:nvPr>
        </p:nvSpPr>
        <p:spPr>
          <a:xfrm rot="10800000">
            <a:off x="5218114" y="1566863"/>
            <a:ext cx="255587" cy="311150"/>
          </a:xfrm>
          <a:custGeom>
            <a:gdLst>
              <a:gd name="connsiteX0" fmla="*/ 174788 w 340237"/>
              <a:gd name="connsiteY0" fmla="*/ 0 h 415819"/>
              <a:gd name="connsiteX1" fmla="*/ 340237 w 340237"/>
              <a:gd name="connsiteY1" fmla="*/ 0 h 415819"/>
              <a:gd name="connsiteX2" fmla="*/ 241322 w 340237"/>
              <a:gd name="connsiteY2" fmla="*/ 415819 h 415819"/>
              <a:gd name="connsiteX3" fmla="*/ 0 w 340237"/>
              <a:gd name="connsiteY3" fmla="*/ 415819 h 415819"/>
            </a:gdLst>
            <a:cxnLst>
              <a:cxn ang="0">
                <a:pos x="connsiteX0" y="connsiteY0"/>
              </a:cxn>
              <a:cxn ang="0">
                <a:pos x="connsiteX1" y="connsiteY1"/>
              </a:cxn>
              <a:cxn ang="0">
                <a:pos x="connsiteX2" y="connsiteY2"/>
              </a:cxn>
              <a:cxn ang="0">
                <a:pos x="connsiteX3" y="connsiteY3"/>
              </a:cxn>
            </a:cxnLst>
            <a:rect l="l" t="t" r="r" b="b"/>
            <a:pathLst>
              <a:path w="340237" h="415819">
                <a:moveTo>
                  <a:pt x="174788" y="0"/>
                </a:moveTo>
                <a:lnTo>
                  <a:pt x="340237" y="0"/>
                </a:lnTo>
                <a:lnTo>
                  <a:pt x="241322" y="415819"/>
                </a:lnTo>
                <a:lnTo>
                  <a:pt x="0" y="415819"/>
                </a:lnTo>
                <a:close/>
              </a:path>
            </a:pathLst>
          </a:custGeom>
          <a:solidFill>
            <a:srgbClr val="FFFFFF"/>
          </a:solidFill>
          <a:ln>
            <a:solidFill>
              <a:srgbClr val="FFFFFF"/>
            </a:solidFill>
          </a:ln>
        </p:spPr>
        <p:style>
          <a:lnRef idx="2">
            <a:srgbClr val="E2B850">
              <a:shade val="50000"/>
            </a:srgbClr>
          </a:lnRef>
          <a:fillRef idx="1">
            <a:srgbClr val="E2B850"/>
          </a:fillRef>
          <a:effectRef idx="0">
            <a:srgbClr val="E2B850"/>
          </a:effectRef>
          <a:fontRef idx="minor">
            <a:srgbClr val="FFFFFF"/>
          </a:fontRef>
        </p:style>
        <p:txBody>
          <a:bodyPr anchor="ctr"/>
          <a:lstStyle/>
          <a:p>
            <a:pPr algn="ctr"/>
            <a:endParaRPr lang="zh-CN" altLang="en-US" sz="1350" noProof="1">
              <a:ea typeface="微软雅黑" panose="020b0503020204020204" pitchFamily="34" charset="-122"/>
              <a:sym typeface="Arial" panose="020b0604020202020204" pitchFamily="34" charset="0"/>
            </a:endParaRPr>
          </a:p>
        </p:txBody>
      </p:sp>
      <p:sp>
        <p:nvSpPr>
          <p:cNvPr id="13" name="文本框 12"/>
          <p:cNvSpPr txBox="1"/>
          <p:nvPr>
            <p:custDataLst>
              <p:tags r:id="rId6"/>
            </p:custDataLst>
          </p:nvPr>
        </p:nvSpPr>
        <p:spPr>
          <a:xfrm>
            <a:off x="2452688" y="1933575"/>
            <a:ext cx="3363912" cy="1081088"/>
          </a:xfrm>
          <a:prstGeom prst="rect">
            <a:avLst/>
          </a:prstGeom>
          <a:noFill/>
        </p:spPr>
        <p:txBody>
          <a:bodyPr lIns="67627" tIns="35242" rIns="67627" bIns="35242" anchor="b">
            <a:normAutofit fontScale="90000"/>
          </a:bodyPr>
          <a:lstStyle/>
          <a:p>
            <a:pPr algn="ctr" eaLnBrk="0" fontAlgn="auto" hangingPunct="0">
              <a:lnSpc>
                <a:spcPct val="120000"/>
              </a:lnSpc>
              <a:spcBef>
                <a:spcPct val="0"/>
              </a:spcBef>
              <a:spcAft>
                <a:spcPct val="0"/>
              </a:spcAft>
            </a:pPr>
            <a:r>
              <a:rPr lang="zh-CN" altLang="en-US" sz="2665" b="1" spc="300" noProof="1">
                <a:solidFill>
                  <a:srgbClr val="FFFFFF"/>
                </a:solidFill>
                <a:ea typeface="微软雅黑" panose="020b0503020204020204" pitchFamily="34" charset="-122"/>
              </a:rPr>
              <a:t>资产阶级革命与</a:t>
            </a:r>
            <a:endParaRPr lang="zh-CN" altLang="en-US" sz="2665" b="1" spc="300" noProof="1">
              <a:solidFill>
                <a:srgbClr val="FFFFFF"/>
              </a:solidFill>
              <a:ea typeface="微软雅黑" panose="020b0503020204020204" pitchFamily="34" charset="-122"/>
            </a:endParaRPr>
          </a:p>
          <a:p>
            <a:pPr algn="ctr" eaLnBrk="0" fontAlgn="auto" hangingPunct="0">
              <a:lnSpc>
                <a:spcPct val="120000"/>
              </a:lnSpc>
              <a:spcBef>
                <a:spcPct val="0"/>
              </a:spcBef>
              <a:spcAft>
                <a:spcPct val="0"/>
              </a:spcAft>
            </a:pPr>
            <a:r>
              <a:rPr lang="zh-CN" altLang="en-US" sz="2665" b="1" spc="300" noProof="1">
                <a:solidFill>
                  <a:srgbClr val="FFFFFF"/>
                </a:solidFill>
                <a:ea typeface="微软雅黑" panose="020b0503020204020204" pitchFamily="34" charset="-122"/>
              </a:rPr>
              <a:t>资本主义制度的确立</a:t>
            </a:r>
            <a:endParaRPr lang="zh-CN" altLang="en-US" sz="2665" b="1" spc="300" noProof="1">
              <a:solidFill>
                <a:srgbClr val="FFFFFF"/>
              </a:solidFill>
              <a:ea typeface="微软雅黑" panose="020b0503020204020204" pitchFamily="34" charset="-122"/>
            </a:endParaRPr>
          </a:p>
        </p:txBody>
      </p:sp>
      <p:sp>
        <p:nvSpPr>
          <p:cNvPr id="2" name="矩形 1"/>
          <p:cNvSpPr/>
          <p:nvPr>
            <p:custDataLst>
              <p:tags r:id="rId7"/>
            </p:custDataLst>
          </p:nvPr>
        </p:nvSpPr>
        <p:spPr>
          <a:xfrm>
            <a:off x="2452688" y="3124201"/>
            <a:ext cx="3363912" cy="1751013"/>
          </a:xfrm>
          <a:prstGeom prst="rect">
            <a:avLst/>
          </a:prstGeom>
        </p:spPr>
        <p:txBody>
          <a:bodyPr>
            <a:norm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9pPr>
          </a:lstStyle>
          <a:p>
            <a:pPr>
              <a:lnSpc>
                <a:spcPct val="140000"/>
              </a:lnSpc>
              <a:spcBef>
                <a:spcPct val="0"/>
              </a:spcBef>
              <a:spcAft>
                <a:spcPts val="1000"/>
              </a:spcAft>
            </a:pPr>
            <a:r>
              <a:rPr lang="zh-CN" altLang="en-US" sz="1200" spc="150" noProof="1">
                <a:solidFill>
                  <a:srgbClr val="FFFFFF"/>
                </a:solidFill>
              </a:rPr>
              <a:t>中外历史纲要（下）历史必修第9课</a:t>
            </a:r>
            <a:endParaRPr lang="zh-CN" altLang="en-US" sz="1200" spc="150" noProof="1">
              <a:solidFill>
                <a:srgbClr val="FFFFFF"/>
              </a:solidFill>
            </a:endParaRPr>
          </a:p>
        </p:txBody>
      </p:sp>
      <p:sp>
        <p:nvSpPr>
          <p:cNvPr id="12" name="矩形 11"/>
          <p:cNvSpPr/>
          <p:nvPr>
            <p:custDataLst>
              <p:tags r:id="rId8"/>
            </p:custDataLst>
          </p:nvPr>
        </p:nvSpPr>
        <p:spPr>
          <a:xfrm>
            <a:off x="6578601" y="1933576"/>
            <a:ext cx="2955925" cy="2886075"/>
          </a:xfrm>
          <a:prstGeom prst="rect">
            <a:avLst/>
          </a:prstGeom>
        </p:spPr>
        <p:txBody>
          <a:bodyPr anchor="ctr">
            <a:norm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pitchFamily="34" charset="-122"/>
                <a:cs typeface="+mn-ea"/>
              </a:defRPr>
            </a:lvl9pPr>
          </a:lstStyle>
          <a:p>
            <a:pPr indent="-285750">
              <a:lnSpc>
                <a:spcPct val="140000"/>
              </a:lnSpc>
              <a:spcBef>
                <a:spcPct val="0"/>
              </a:spcBef>
              <a:spcAft>
                <a:spcPts val="1000"/>
              </a:spcAft>
              <a:buClr>
                <a:srgbClr val="E34D4D"/>
              </a:buClr>
            </a:pPr>
            <a:r>
              <a:rPr lang="zh-CN" altLang="en-US" sz="2400" spc="150" noProof="1">
                <a:solidFill>
                  <a:srgbClr val="000000">
                    <a:lumMod val="75000"/>
                    <a:lumOff val="25000"/>
                  </a:srgbClr>
                </a:solidFill>
              </a:rPr>
              <a:t>课程标准：了解各国资产阶级革命的史实，认识资本主义制度确立的历史意义。</a:t>
            </a:r>
            <a:endParaRPr lang="zh-CN" altLang="en-US" sz="2400" spc="150" noProof="1">
              <a:solidFill>
                <a:srgbClr val="000000">
                  <a:lumMod val="75000"/>
                  <a:lumOff val="25000"/>
                </a:srgbClr>
              </a:solidFill>
            </a:endParaRPr>
          </a:p>
        </p:txBody>
      </p:sp>
    </p:spTree>
    <p:custDataLst>
      <p:tags r:id="rId9"/>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6" name="矩形 5"/>
          <p:cNvSpPr/>
          <p:nvPr/>
        </p:nvSpPr>
        <p:spPr>
          <a:xfrm>
            <a:off x="1535113" y="990600"/>
            <a:ext cx="550862" cy="5264150"/>
          </a:xfrm>
          <a:prstGeom prst="rect">
            <a:avLst/>
          </a:prstGeom>
          <a:solidFill>
            <a:srgbClr val="ED9B43"/>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ct val="0"/>
              </a:spcBef>
              <a:spcAft>
                <a:spcPct val="0"/>
              </a:spcAft>
              <a:defRPr/>
            </a:pPr>
            <a:r>
              <a:rPr lang="zh-CN" altLang="en-US" sz="3600">
                <a:latin typeface="黑体" panose="02010609060101010101" pitchFamily="49" charset="-122"/>
                <a:ea typeface="黑体" panose="02010609060101010101" pitchFamily="49" charset="-122"/>
              </a:rPr>
              <a:t>资本主义制度</a:t>
            </a:r>
            <a:endParaRPr lang="zh-CN" altLang="en-US" sz="3600">
              <a:latin typeface="黑体" panose="02010609060101010101" pitchFamily="49" charset="-122"/>
              <a:ea typeface="黑体" pitchFamily="49" charset="-122"/>
            </a:endParaRPr>
          </a:p>
        </p:txBody>
      </p:sp>
      <p:sp>
        <p:nvSpPr>
          <p:cNvPr id="7" name="矩形 6"/>
          <p:cNvSpPr/>
          <p:nvPr/>
        </p:nvSpPr>
        <p:spPr>
          <a:xfrm>
            <a:off x="1535113" y="966788"/>
            <a:ext cx="9144000" cy="5287962"/>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ct val="0"/>
              </a:spcBef>
              <a:spcAft>
                <a:spcPct val="0"/>
              </a:spcAft>
              <a:defRPr/>
            </a:pPr>
            <a:endParaRPr lang="zh-CN" altLang="en-US">
              <a:latin typeface="微软雅黑" panose="020b0503020204020204" pitchFamily="34" charset="-122"/>
            </a:endParaRPr>
          </a:p>
        </p:txBody>
      </p:sp>
      <p:sp>
        <p:nvSpPr>
          <p:cNvPr id="5124" name="文本框 2"/>
          <p:cNvSpPr txBox="1">
            <a:spLocks noChangeArrowheads="1"/>
          </p:cNvSpPr>
          <p:nvPr/>
        </p:nvSpPr>
        <p:spPr bwMode="auto">
          <a:xfrm>
            <a:off x="2208214" y="990601"/>
            <a:ext cx="8593137"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568325">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a:solidFill>
                  <a:srgbClr val="FF0000"/>
                </a:solidFill>
                <a:latin typeface="黑体" panose="02010609060101010101" pitchFamily="49" charset="-122"/>
                <a:ea typeface="黑体" panose="02010609060101010101" pitchFamily="49" charset="-122"/>
              </a:rPr>
              <a:t>资本主义制度是以资本家占</a:t>
            </a:r>
            <a:r>
              <a:rPr lang="zh-CN" altLang="en-US" sz="2800" b="1" smtClean="0">
                <a:solidFill>
                  <a:srgbClr val="FF0000"/>
                </a:solidFill>
                <a:latin typeface="黑体" panose="02010609060101010101" pitchFamily="49" charset="-122"/>
                <a:ea typeface="黑体" panose="02010609060101010101" pitchFamily="49" charset="-122"/>
              </a:rPr>
              <a:t>有一切生</a:t>
            </a:r>
            <a:r>
              <a:rPr lang="zh-CN" altLang="en-US" sz="2800" b="1">
                <a:solidFill>
                  <a:srgbClr val="FF0000"/>
                </a:solidFill>
                <a:latin typeface="黑体" panose="02010609060101010101" pitchFamily="49" charset="-122"/>
                <a:ea typeface="黑体" panose="02010609060101010101" pitchFamily="49" charset="-122"/>
              </a:rPr>
              <a:t>产资料和雇佣劳动为基础的社会制度，实质是</a:t>
            </a:r>
            <a:r>
              <a:rPr lang="zh-CN" altLang="en-US" sz="2800" b="1" u="sng">
                <a:solidFill>
                  <a:srgbClr val="FF0000"/>
                </a:solidFill>
                <a:latin typeface="黑体" panose="02010609060101010101" pitchFamily="49" charset="-122"/>
                <a:ea typeface="黑体" panose="02010609060101010101" pitchFamily="49" charset="-122"/>
              </a:rPr>
              <a:t>资本剥削雇佣劳动的制度</a:t>
            </a:r>
            <a:r>
              <a:rPr lang="zh-CN" altLang="en-US" sz="2800" b="1">
                <a:solidFill>
                  <a:srgbClr val="FF0000"/>
                </a:solidFill>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传统观点认为资本主义制度的模式为：生产资料私有制＋市场调节＋资产阶级政权。 </a:t>
            </a:r>
            <a:endParaRPr lang="en-US" altLang="zh-CN" sz="2800" b="1">
              <a:latin typeface="黑体" panose="02010609060101010101" pitchFamily="49" charset="-122"/>
              <a:ea typeface="黑体" pitchFamily="49" charset="-122"/>
            </a:endParaRPr>
          </a:p>
          <a:p>
            <a:pPr>
              <a:lnSpc>
                <a:spcPct val="150000"/>
              </a:lnSpc>
            </a:pPr>
            <a:r>
              <a:rPr lang="zh-CN" altLang="en-US" sz="2800" b="1">
                <a:latin typeface="黑体" panose="02010609060101010101" pitchFamily="49" charset="-122"/>
                <a:ea typeface="黑体" panose="02010609060101010101" pitchFamily="49" charset="-122"/>
              </a:rPr>
              <a:t>资本主义国家的政治制</a:t>
            </a:r>
            <a:r>
              <a:rPr lang="zh-CN" altLang="en-US" sz="2800" b="1" smtClean="0">
                <a:latin typeface="黑体" panose="02010609060101010101" pitchFamily="49" charset="-122"/>
                <a:ea typeface="黑体" panose="02010609060101010101" pitchFamily="49" charset="-122"/>
              </a:rPr>
              <a:t>度一般分</a:t>
            </a:r>
            <a:r>
              <a:rPr lang="zh-CN" altLang="en-US" sz="2800" b="1">
                <a:latin typeface="黑体" panose="02010609060101010101" pitchFamily="49" charset="-122"/>
                <a:ea typeface="黑体" panose="02010609060101010101" pitchFamily="49" charset="-122"/>
              </a:rPr>
              <a:t>为两类：</a:t>
            </a:r>
            <a:r>
              <a:rPr lang="zh-CN" altLang="en-US" sz="2800" b="1">
                <a:solidFill>
                  <a:srgbClr val="FF0000"/>
                </a:solidFill>
                <a:latin typeface="黑体" panose="02010609060101010101" pitchFamily="49" charset="-122"/>
                <a:ea typeface="黑体" panose="02010609060101010101" pitchFamily="49" charset="-122"/>
              </a:rPr>
              <a:t>君主立宪制</a:t>
            </a:r>
            <a:r>
              <a:rPr lang="zh-CN" altLang="en-US" sz="2800" b="1" smtClean="0">
                <a:latin typeface="黑体" panose="02010609060101010101" pitchFamily="49" charset="-122"/>
                <a:ea typeface="黑体" panose="02010609060101010101" pitchFamily="49" charset="-122"/>
              </a:rPr>
              <a:t>和</a:t>
            </a:r>
            <a:r>
              <a:rPr lang="zh-CN" altLang="en-US" sz="2800" b="1" smtClean="0">
                <a:solidFill>
                  <a:srgbClr val="FF0000"/>
                </a:solidFill>
                <a:latin typeface="黑体" panose="02010609060101010101" pitchFamily="49" charset="-122"/>
                <a:ea typeface="黑体" panose="02010609060101010101" pitchFamily="49" charset="-122"/>
              </a:rPr>
              <a:t>民主共</a:t>
            </a:r>
            <a:r>
              <a:rPr lang="zh-CN" altLang="en-US" sz="2800" b="1">
                <a:solidFill>
                  <a:srgbClr val="FF0000"/>
                </a:solidFill>
                <a:latin typeface="黑体" panose="02010609060101010101" pitchFamily="49" charset="-122"/>
                <a:ea typeface="黑体" panose="02010609060101010101" pitchFamily="49" charset="-122"/>
              </a:rPr>
              <a:t>和制</a:t>
            </a:r>
            <a:r>
              <a:rPr lang="zh-CN" altLang="en-US" sz="2800" b="1">
                <a:latin typeface="黑体" panose="02010609060101010101" pitchFamily="49" charset="-122"/>
                <a:ea typeface="黑体" panose="02010609060101010101" pitchFamily="49" charset="-122"/>
              </a:rPr>
              <a:t>。 </a:t>
            </a:r>
            <a:endParaRPr lang="en-US" altLang="zh-CN" sz="2800" b="1">
              <a:latin typeface="黑体" panose="02010609060101010101" pitchFamily="49" charset="-122"/>
              <a:ea typeface="黑体" panose="02010609060101010101" pitchFamily="49" charset="-122"/>
            </a:endParaRPr>
          </a:p>
          <a:p>
            <a:pPr>
              <a:lnSpc>
                <a:spcPct val="150000"/>
              </a:lnSpc>
            </a:pPr>
            <a:r>
              <a:rPr lang="zh-CN" altLang="en-US" sz="2800" b="1">
                <a:latin typeface="黑体" panose="02010609060101010101" pitchFamily="49" charset="-122"/>
                <a:ea typeface="黑体" panose="02010609060101010101" pitchFamily="49" charset="-122"/>
              </a:rPr>
              <a:t>资本主义国家大多形成两党制或多党制，代表资产阶级不同利益集团的政党，通过定期选举轮流执政。</a:t>
            </a:r>
            <a:endParaRPr lang="zh-CN" altLang="en-US" sz="2800" b="1">
              <a:latin typeface="黑体" panose="02010609060101010101" pitchFamily="49" charset="-122"/>
              <a:ea typeface="黑体" pitchFamily="49" charset="-122"/>
            </a:endParaRPr>
          </a:p>
        </p:txBody>
      </p:sp>
      <p:sp>
        <p:nvSpPr>
          <p:cNvPr id="9" name="标题 1"/>
          <p:cNvSpPr txBox="1"/>
          <p:nvPr/>
        </p:nvSpPr>
        <p:spPr>
          <a:xfrm>
            <a:off x="1641475" y="111125"/>
            <a:ext cx="2444750" cy="706438"/>
          </a:xfrm>
          <a:prstGeom prst="rect">
            <a:avLst/>
          </a:prstGeom>
          <a:noFill/>
          <a:extLst>
            <a:ext uri="{909E8E84-426E-40DD-AFC4-6F175D3DCCD1}">
              <a14:hiddenFill xmlns:a14="http://schemas.microsoft.com/office/drawing/2010/main">
                <a:solidFill>
                  <a:srgbClr val="EDF8FE">
                    <a:lumMod val="90000"/>
                  </a:srgbClr>
                </a:solidFill>
              </a14:hiddenFill>
            </a:ext>
          </a:extLst>
        </p:spPr>
        <p:txBody>
          <a:bodyPr anchor="ctr">
            <a:normAutofit fontScale="95000" lnSpcReduction="10000"/>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fontAlgn="auto">
              <a:spcAft>
                <a:spcPct val="0"/>
              </a:spcAft>
              <a:defRPr/>
            </a:pPr>
            <a:r>
              <a:rPr lang="zh-CN" altLang="en-US">
                <a:solidFill>
                  <a:srgbClr val="ED9B43"/>
                </a:solidFill>
                <a:latin typeface="Maiandra GD"/>
                <a:ea typeface="隶书"/>
              </a:rPr>
              <a:t>概念阐释</a:t>
            </a:r>
            <a:endParaRPr lang="zh-CN" altLang="en-US">
              <a:solidFill>
                <a:srgbClr val="ED9B43"/>
              </a:solidFill>
              <a:latin typeface="Maiandra GD"/>
              <a:ea typeface="隶书"/>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603" name="椭圆形标注 11">
            <a:hlinkClick r:id="rId3"/>
          </p:cNvPr>
          <p:cNvSpPr>
            <a:spLocks noChangeArrowheads="1"/>
          </p:cNvSpPr>
          <p:nvPr/>
        </p:nvSpPr>
        <p:spPr bwMode="auto">
          <a:xfrm>
            <a:off x="1952687" y="1542118"/>
            <a:ext cx="2223528" cy="1147254"/>
          </a:xfrm>
          <a:prstGeom prst="wedgeEllipseCallout">
            <a:avLst>
              <a:gd name="adj1" fmla="val -71926"/>
              <a:gd name="adj2" fmla="val -1347"/>
            </a:avLst>
          </a:prstGeom>
          <a:solidFill>
            <a:schemeClr val="bg1"/>
          </a:solidFill>
          <a:ln w="9525">
            <a:noFill/>
            <a:miter lim="800000"/>
          </a:ln>
        </p:spPr>
        <p:txBody>
          <a:bodyPr anchor="ctr"/>
          <a:lstStyle/>
          <a:p>
            <a:pPr algn="ctr"/>
            <a:endParaRPr lang="zh-CN" altLang="en-US" sz="2400">
              <a:solidFill>
                <a:schemeClr val="bg1"/>
              </a:solidFill>
              <a:latin typeface="宋体" pitchFamily="2" charset="-122"/>
              <a:sym typeface="宋体" pitchFamily="2" charset="-122"/>
            </a:endParaRPr>
          </a:p>
        </p:txBody>
      </p:sp>
      <p:sp>
        <p:nvSpPr>
          <p:cNvPr id="24604" name="矩形 12"/>
          <p:cNvSpPr>
            <a:spLocks noChangeArrowheads="1"/>
          </p:cNvSpPr>
          <p:nvPr/>
        </p:nvSpPr>
        <p:spPr bwMode="auto">
          <a:xfrm>
            <a:off x="2042099" y="1661499"/>
            <a:ext cx="2352481" cy="923330"/>
          </a:xfrm>
          <a:prstGeom prst="rect">
            <a:avLst/>
          </a:prstGeom>
          <a:noFill/>
          <a:ln w="9525">
            <a:noFill/>
            <a:miter lim="800000"/>
          </a:ln>
        </p:spPr>
        <p:txBody>
          <a:bodyPr wrap="square">
            <a:spAutoFit/>
          </a:bodyPr>
          <a:lstStyle/>
          <a:p>
            <a:pPr algn="just">
              <a:lnSpc>
                <a:spcPct val="150000"/>
              </a:lnSpc>
              <a:buClr>
                <a:srgbClr val="0070C0"/>
              </a:buClr>
            </a:pPr>
            <a:r>
              <a:rPr lang="zh-CN" altLang="en-US" sz="3600" b="1" smtClean="0">
                <a:solidFill>
                  <a:srgbClr val="182451"/>
                </a:solidFill>
                <a:latin typeface="微软雅黑" panose="020b0503020204020204" pitchFamily="34" charset="-122"/>
                <a:ea typeface="微软雅黑" panose="020b0503020204020204" pitchFamily="34" charset="-122"/>
                <a:sym typeface="微软雅黑" panose="020b0503020204020204" pitchFamily="34" charset="-122"/>
              </a:rPr>
              <a:t>君主立宪</a:t>
            </a:r>
            <a:endParaRPr lang="zh-CN" altLang="en-US" sz="3600" b="1">
              <a:solidFill>
                <a:srgbClr val="18245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组合 8"/>
          <p:cNvGrpSpPr/>
          <p:nvPr/>
        </p:nvGrpSpPr>
        <p:grpSpPr>
          <a:xfrm>
            <a:off x="2129466" y="2476500"/>
            <a:ext cx="6536862" cy="2938561"/>
            <a:chOff x="-3858390" y="0"/>
            <a:chExt cx="5219641" cy="2206359"/>
          </a:xfrm>
        </p:grpSpPr>
        <p:sp>
          <p:nvSpPr>
            <p:cNvPr id="24601" name="椭圆形标注 11">
              <a:hlinkClick r:id="rId3"/>
            </p:cNvPr>
            <p:cNvSpPr>
              <a:spLocks noChangeArrowheads="1"/>
            </p:cNvSpPr>
            <p:nvPr/>
          </p:nvSpPr>
          <p:spPr bwMode="auto">
            <a:xfrm>
              <a:off x="-3858390" y="1344967"/>
              <a:ext cx="1748955" cy="861392"/>
            </a:xfrm>
            <a:prstGeom prst="wedgeEllipseCallout">
              <a:avLst>
                <a:gd name="adj1" fmla="val -71926"/>
                <a:gd name="adj2" fmla="val -1347"/>
              </a:avLst>
            </a:prstGeom>
            <a:solidFill>
              <a:schemeClr val="bg1"/>
            </a:solidFill>
            <a:ln w="9525">
              <a:noFill/>
              <a:miter lim="800000"/>
            </a:ln>
          </p:spPr>
          <p:txBody>
            <a:bodyPr anchor="ctr"/>
            <a:lstStyle/>
            <a:p>
              <a:pPr algn="ctr"/>
              <a:endParaRPr lang="zh-CN" altLang="en-US" sz="2400">
                <a:solidFill>
                  <a:schemeClr val="bg1"/>
                </a:solidFill>
                <a:latin typeface="宋体" panose="02010600030101010101" pitchFamily="2" charset="-122"/>
                <a:sym typeface="宋体" panose="02010600030101010101" pitchFamily="2" charset="-122"/>
              </a:endParaRPr>
            </a:p>
          </p:txBody>
        </p:sp>
        <p:sp>
          <p:nvSpPr>
            <p:cNvPr id="24602" name="矩形 12"/>
            <p:cNvSpPr>
              <a:spLocks noChangeArrowheads="1"/>
            </p:cNvSpPr>
            <p:nvPr/>
          </p:nvSpPr>
          <p:spPr bwMode="auto">
            <a:xfrm>
              <a:off x="0" y="0"/>
              <a:ext cx="1361251" cy="1536414"/>
            </a:xfrm>
            <a:prstGeom prst="rect">
              <a:avLst/>
            </a:prstGeom>
            <a:noFill/>
            <a:ln w="9525">
              <a:noFill/>
              <a:miter lim="800000"/>
            </a:ln>
          </p:spPr>
          <p:txBody>
            <a:bodyPr>
              <a:spAutoFit/>
            </a:bodyPr>
            <a:lstStyle/>
            <a:p>
              <a:pPr algn="just">
                <a:lnSpc>
                  <a:spcPct val="150000"/>
                </a:lnSpc>
                <a:buClr>
                  <a:srgbClr val="0070C0"/>
                </a:buClr>
              </a:pPr>
              <a:endParaRPr lang="zh-CN" altLang="en-US" sz="9600" b="1">
                <a:solidFill>
                  <a:srgbClr val="18245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4585" name="六边形 14"/>
          <p:cNvSpPr>
            <a:spLocks noChangeArrowheads="1"/>
          </p:cNvSpPr>
          <p:nvPr/>
        </p:nvSpPr>
        <p:spPr bwMode="auto">
          <a:xfrm>
            <a:off x="540391" y="1453416"/>
            <a:ext cx="1536700" cy="1357312"/>
          </a:xfrm>
          <a:prstGeom prst="hexagon">
            <a:avLst>
              <a:gd name="adj" fmla="val 24986"/>
              <a:gd name="vf" fmla="val 115470"/>
            </a:avLst>
          </a:prstGeom>
          <a:solidFill>
            <a:srgbClr val="E1DDBE"/>
          </a:solidFill>
          <a:ln w="9525">
            <a:noFill/>
            <a:miter lim="800000"/>
          </a:ln>
        </p:spPr>
        <p:txBody>
          <a:bodyPr anchor="ctr"/>
          <a:lstStyle/>
          <a:p>
            <a:pPr algn="ctr"/>
            <a:endParaRPr lang="zh-CN" altLang="en-US" sz="2400">
              <a:solidFill>
                <a:srgbClr val="FFFFFF"/>
              </a:solidFill>
            </a:endParaRPr>
          </a:p>
        </p:txBody>
      </p:sp>
      <p:sp>
        <p:nvSpPr>
          <p:cNvPr id="24586" name="六边形 14"/>
          <p:cNvSpPr>
            <a:spLocks noChangeArrowheads="1"/>
          </p:cNvSpPr>
          <p:nvPr/>
        </p:nvSpPr>
        <p:spPr bwMode="auto">
          <a:xfrm>
            <a:off x="638294" y="4155341"/>
            <a:ext cx="1536700" cy="1355725"/>
          </a:xfrm>
          <a:prstGeom prst="hexagon">
            <a:avLst>
              <a:gd name="adj" fmla="val 25015"/>
              <a:gd name="vf" fmla="val 115470"/>
            </a:avLst>
          </a:prstGeom>
          <a:solidFill>
            <a:srgbClr val="E1DDBE"/>
          </a:solidFill>
          <a:ln w="9525">
            <a:noFill/>
            <a:miter lim="800000"/>
          </a:ln>
        </p:spPr>
        <p:txBody>
          <a:bodyPr anchor="ctr"/>
          <a:lstStyle/>
          <a:p>
            <a:pPr algn="ctr"/>
            <a:endParaRPr lang="zh-CN" altLang="en-US" sz="2400">
              <a:solidFill>
                <a:srgbClr val="FFFFFF"/>
              </a:solidFill>
            </a:endParaRPr>
          </a:p>
        </p:txBody>
      </p:sp>
      <p:grpSp>
        <p:nvGrpSpPr>
          <p:cNvPr id="5" name="组合 105"/>
          <p:cNvGrpSpPr/>
          <p:nvPr/>
        </p:nvGrpSpPr>
        <p:grpSpPr>
          <a:xfrm>
            <a:off x="0" y="0"/>
            <a:ext cx="12198350" cy="871538"/>
            <a:chExt cx="12198665" cy="872198"/>
          </a:xfrm>
        </p:grpSpPr>
        <p:sp>
          <p:nvSpPr>
            <p:cNvPr id="24591" name="矩形 106"/>
            <p:cNvSpPr>
              <a:spLocks noChangeArrowheads="1"/>
            </p:cNvSpPr>
            <p:nvPr/>
          </p:nvSpPr>
          <p:spPr bwMode="auto">
            <a:xfrm>
              <a:off x="787" y="0"/>
              <a:ext cx="12192000" cy="858129"/>
            </a:xfrm>
            <a:prstGeom prst="rect">
              <a:avLst/>
            </a:prstGeom>
            <a:solidFill>
              <a:srgbClr val="E1DDBE"/>
            </a:solidFill>
            <a:ln w="9525">
              <a:noFill/>
              <a:miter lim="800000"/>
            </a:ln>
          </p:spPr>
          <p:txBody>
            <a:bodyPr anchor="ctr"/>
            <a:lstStyle/>
            <a:p>
              <a:pPr algn="ctr"/>
              <a:endParaRPr lang="zh-CN" altLang="en-US">
                <a:solidFill>
                  <a:srgbClr val="FFFFFF"/>
                </a:solidFill>
              </a:endParaRPr>
            </a:p>
          </p:txBody>
        </p:sp>
        <p:pic>
          <p:nvPicPr>
            <p:cNvPr id="24592" name="图片 107"/>
            <p:cNvPicPr>
              <a:picLocks noChangeAspect="1" noChangeArrowheads="1"/>
            </p:cNvPicPr>
            <p:nvPr/>
          </p:nvPicPr>
          <p:blipFill>
            <a:blip r:embed="rId4"/>
            <a:stretch>
              <a:fillRect/>
            </a:stretch>
          </p:blipFill>
          <p:spPr bwMode="auto">
            <a:xfrm>
              <a:off x="0" y="3"/>
              <a:ext cx="1210606" cy="849654"/>
            </a:xfrm>
            <a:prstGeom prst="rect">
              <a:avLst/>
            </a:prstGeom>
            <a:noFill/>
            <a:ln w="9525">
              <a:noFill/>
              <a:miter lim="800000"/>
            </a:ln>
          </p:spPr>
        </p:pic>
        <p:sp>
          <p:nvSpPr>
            <p:cNvPr id="24593" name="矩形 108"/>
            <p:cNvSpPr>
              <a:spLocks noChangeArrowheads="1"/>
            </p:cNvSpPr>
            <p:nvPr/>
          </p:nvSpPr>
          <p:spPr bwMode="auto">
            <a:xfrm>
              <a:off x="1210606" y="132442"/>
              <a:ext cx="184736" cy="585218"/>
            </a:xfrm>
            <a:prstGeom prst="rect">
              <a:avLst/>
            </a:prstGeom>
            <a:noFill/>
            <a:ln w="9525">
              <a:noFill/>
              <a:miter lim="800000"/>
            </a:ln>
          </p:spPr>
          <p:txBody>
            <a:bodyPr wrap="none">
              <a:spAutoFit/>
            </a:bodyPr>
            <a:lstStyle/>
            <a:p>
              <a:endParaRPr lang="zh-CN" altLang="en-US" sz="3200" b="1">
                <a:solidFill>
                  <a:srgbClr val="182451"/>
                </a:solidFill>
              </a:endParaRPr>
            </a:p>
          </p:txBody>
        </p:sp>
        <p:grpSp>
          <p:nvGrpSpPr>
            <p:cNvPr id="6" name="组合 109"/>
            <p:cNvGrpSpPr>
              <a:grpSpLocks noChangeAspect="1"/>
            </p:cNvGrpSpPr>
            <p:nvPr/>
          </p:nvGrpSpPr>
          <p:grpSpPr>
            <a:xfrm>
              <a:off x="9743082" y="14070"/>
              <a:ext cx="2455583" cy="858128"/>
              <a:chExt cx="2455583" cy="858128"/>
            </a:xfrm>
          </p:grpSpPr>
          <p:pic>
            <p:nvPicPr>
              <p:cNvPr id="24595" name="图片 110"/>
              <p:cNvPicPr>
                <a:picLocks noChangeAspect="1" noChangeArrowheads="1"/>
              </p:cNvPicPr>
              <p:nvPr/>
            </p:nvPicPr>
            <p:blipFill>
              <a:blip r:embed="rId5"/>
              <a:stretch>
                <a:fillRect/>
              </a:stretch>
            </p:blipFill>
            <p:spPr bwMode="auto">
              <a:xfrm>
                <a:off x="1183961" y="0"/>
                <a:ext cx="422029" cy="858128"/>
              </a:xfrm>
              <a:prstGeom prst="rect">
                <a:avLst/>
              </a:prstGeom>
              <a:noFill/>
              <a:ln w="9525">
                <a:noFill/>
                <a:miter lim="800000"/>
              </a:ln>
            </p:spPr>
          </p:pic>
          <p:pic>
            <p:nvPicPr>
              <p:cNvPr id="24596" name="图片 111"/>
              <p:cNvPicPr>
                <a:picLocks noChangeAspect="1" noChangeArrowheads="1"/>
              </p:cNvPicPr>
              <p:nvPr/>
            </p:nvPicPr>
            <p:blipFill>
              <a:blip r:embed="rId6"/>
              <a:stretch>
                <a:fillRect/>
              </a:stretch>
            </p:blipFill>
            <p:spPr bwMode="auto">
              <a:xfrm>
                <a:off x="1762829" y="125406"/>
                <a:ext cx="616536" cy="732722"/>
              </a:xfrm>
              <a:prstGeom prst="rect">
                <a:avLst/>
              </a:prstGeom>
              <a:noFill/>
              <a:ln w="9525">
                <a:noFill/>
                <a:miter lim="800000"/>
              </a:ln>
            </p:spPr>
          </p:pic>
          <p:pic>
            <p:nvPicPr>
              <p:cNvPr id="24597" name="图片 112"/>
              <p:cNvPicPr>
                <a:picLocks noChangeAspect="1" noChangeArrowheads="1"/>
              </p:cNvPicPr>
              <p:nvPr/>
            </p:nvPicPr>
            <p:blipFill>
              <a:blip r:embed="rId7"/>
              <a:stretch>
                <a:fillRect/>
              </a:stretch>
            </p:blipFill>
            <p:spPr bwMode="auto">
              <a:xfrm>
                <a:off x="0" y="348081"/>
                <a:ext cx="1129937" cy="487506"/>
              </a:xfrm>
              <a:prstGeom prst="rect">
                <a:avLst/>
              </a:prstGeom>
              <a:noFill/>
              <a:ln w="9525">
                <a:noFill/>
                <a:miter lim="800000"/>
              </a:ln>
            </p:spPr>
          </p:pic>
          <p:pic>
            <p:nvPicPr>
              <p:cNvPr id="24598" name="图片 113"/>
              <p:cNvPicPr>
                <a:picLocks noChangeAspect="1" noChangeArrowheads="1"/>
              </p:cNvPicPr>
              <p:nvPr/>
            </p:nvPicPr>
            <p:blipFill>
              <a:blip r:embed="rId8"/>
              <a:stretch>
                <a:fillRect/>
              </a:stretch>
            </p:blipFill>
            <p:spPr bwMode="auto">
              <a:xfrm>
                <a:off x="2034141" y="429064"/>
                <a:ext cx="421442" cy="422030"/>
              </a:xfrm>
              <a:prstGeom prst="rect">
                <a:avLst/>
              </a:prstGeom>
              <a:noFill/>
              <a:ln w="9525">
                <a:noFill/>
                <a:miter lim="800000"/>
              </a:ln>
            </p:spPr>
          </p:pic>
        </p:grpSp>
      </p:grpSp>
      <p:sp>
        <p:nvSpPr>
          <p:cNvPr id="31" name="矩形 12"/>
          <p:cNvSpPr>
            <a:spLocks noChangeArrowheads="1"/>
          </p:cNvSpPr>
          <p:nvPr/>
        </p:nvSpPr>
        <p:spPr bwMode="auto">
          <a:xfrm>
            <a:off x="2219324" y="4389203"/>
            <a:ext cx="2105025" cy="923330"/>
          </a:xfrm>
          <a:prstGeom prst="rect">
            <a:avLst/>
          </a:prstGeom>
          <a:noFill/>
          <a:ln w="9525">
            <a:noFill/>
            <a:miter lim="800000"/>
          </a:ln>
        </p:spPr>
        <p:txBody>
          <a:bodyPr wrap="square">
            <a:spAutoFit/>
          </a:bodyPr>
          <a:lstStyle/>
          <a:p>
            <a:pPr algn="just">
              <a:lnSpc>
                <a:spcPct val="150000"/>
              </a:lnSpc>
              <a:buClr>
                <a:srgbClr val="0070C0"/>
              </a:buClr>
            </a:pPr>
            <a:r>
              <a:rPr lang="zh-CN" altLang="en-US" sz="3600" b="1" smtClean="0">
                <a:solidFill>
                  <a:srgbClr val="182451"/>
                </a:solidFill>
                <a:latin typeface="微软雅黑" panose="020b0503020204020204" pitchFamily="34" charset="-122"/>
                <a:ea typeface="微软雅黑" panose="020b0503020204020204" pitchFamily="34" charset="-122"/>
                <a:sym typeface="微软雅黑" panose="020b0503020204020204" pitchFamily="34" charset="-122"/>
              </a:rPr>
              <a:t>民主共和</a:t>
            </a:r>
            <a:endParaRPr lang="zh-CN" altLang="en-US" sz="3600" b="1">
              <a:solidFill>
                <a:srgbClr val="18245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4371832" y="1399865"/>
            <a:ext cx="7624550" cy="1569660"/>
          </a:xfrm>
          <a:prstGeom prst="rect">
            <a:avLst/>
          </a:prstGeom>
        </p:spPr>
        <p:txBody>
          <a:bodyPr wrap="square">
            <a:spAutoFit/>
          </a:bodyPr>
          <a:lstStyle/>
          <a:p>
            <a:pPr>
              <a:lnSpc>
                <a:spcPct val="150000"/>
              </a:lnSpc>
            </a:pPr>
            <a:r>
              <a:rPr lang="zh-CN" altLang="en-US" sz="3200" b="1" smtClean="0">
                <a:solidFill>
                  <a:srgbClr val="000099"/>
                </a:solidFill>
                <a:latin typeface="黑体" panose="02010609060101010101" pitchFamily="49" charset="-122"/>
                <a:ea typeface="黑体" panose="02010609060101010101" pitchFamily="49" charset="-122"/>
              </a:rPr>
              <a:t>以世袭的君主为国家元首，</a:t>
            </a:r>
            <a:r>
              <a:rPr lang="zh-CN" altLang="en-US" sz="3200" b="1" smtClean="0">
                <a:solidFill>
                  <a:srgbClr val="CC3300"/>
                </a:solidFill>
                <a:latin typeface="黑体" panose="02010609060101010101" pitchFamily="49" charset="-122"/>
                <a:ea typeface="黑体" panose="02010609060101010101" pitchFamily="49" charset="-122"/>
              </a:rPr>
              <a:t>君主</a:t>
            </a:r>
            <a:r>
              <a:rPr lang="zh-CN" altLang="en-US" sz="3200" b="1" smtClean="0">
                <a:solidFill>
                  <a:srgbClr val="000099"/>
                </a:solidFill>
                <a:latin typeface="黑体" panose="02010609060101010101" pitchFamily="49" charset="-122"/>
                <a:ea typeface="黑体" panose="02010609060101010101" pitchFamily="49" charset="-122"/>
              </a:rPr>
              <a:t>权力按</a:t>
            </a:r>
            <a:r>
              <a:rPr lang="zh-CN" altLang="en-US" sz="3200" b="1" smtClean="0">
                <a:solidFill>
                  <a:srgbClr val="CC3300"/>
                </a:solidFill>
                <a:latin typeface="黑体" panose="02010609060101010101" pitchFamily="49" charset="-122"/>
                <a:ea typeface="黑体" panose="02010609060101010101" pitchFamily="49" charset="-122"/>
              </a:rPr>
              <a:t>宪法</a:t>
            </a:r>
            <a:r>
              <a:rPr lang="zh-CN" altLang="en-US" sz="3200" b="1" smtClean="0">
                <a:solidFill>
                  <a:srgbClr val="000099"/>
                </a:solidFill>
                <a:latin typeface="黑体" panose="02010609060101010101" pitchFamily="49" charset="-122"/>
                <a:ea typeface="黑体" panose="02010609060101010101" pitchFamily="49" charset="-122"/>
              </a:rPr>
              <a:t>规定受到一定限制的</a:t>
            </a:r>
            <a:r>
              <a:rPr lang="zh-CN" altLang="en-US" sz="3200" b="1" smtClean="0">
                <a:solidFill>
                  <a:srgbClr val="CC3300"/>
                </a:solidFill>
                <a:latin typeface="黑体" panose="02010609060101010101" pitchFamily="49" charset="-122"/>
                <a:ea typeface="黑体" panose="02010609060101010101" pitchFamily="49" charset="-122"/>
              </a:rPr>
              <a:t>政权组织形式</a:t>
            </a:r>
            <a:r>
              <a:rPr lang="zh-CN" altLang="en-US" sz="3200" b="1" smtClean="0">
                <a:solidFill>
                  <a:srgbClr val="000099"/>
                </a:solidFill>
                <a:latin typeface="黑体" panose="02010609060101010101" pitchFamily="49" charset="-122"/>
                <a:ea typeface="黑体" panose="02010609060101010101" pitchFamily="49" charset="-122"/>
              </a:rPr>
              <a:t>。</a:t>
            </a:r>
            <a:endParaRPr lang="zh-CN" altLang="en-US" sz="3200"/>
          </a:p>
        </p:txBody>
      </p:sp>
      <p:sp>
        <p:nvSpPr>
          <p:cNvPr id="33" name="矩形 32"/>
          <p:cNvSpPr/>
          <p:nvPr/>
        </p:nvSpPr>
        <p:spPr>
          <a:xfrm>
            <a:off x="4504187" y="3386608"/>
            <a:ext cx="7419834" cy="3046988"/>
          </a:xfrm>
          <a:prstGeom prst="rect">
            <a:avLst/>
          </a:prstGeom>
        </p:spPr>
        <p:txBody>
          <a:bodyPr wrap="square">
            <a:spAutoFit/>
          </a:bodyPr>
          <a:lstStyle/>
          <a:p>
            <a:pPr>
              <a:lnSpc>
                <a:spcPct val="150000"/>
              </a:lnSpc>
            </a:pPr>
            <a:r>
              <a:rPr lang="zh-CN" altLang="en-US" sz="3200" b="1" smtClean="0">
                <a:solidFill>
                  <a:srgbClr val="000099"/>
                </a:solidFill>
                <a:latin typeface="黑体" panose="02010609060101010101" pitchFamily="49" charset="-122"/>
                <a:ea typeface="黑体" panose="02010609060101010101" pitchFamily="49" charset="-122"/>
              </a:rPr>
              <a:t>国家权力机关的组成人员和国家元首由</a:t>
            </a:r>
            <a:r>
              <a:rPr lang="zh-CN" altLang="en-US" sz="3200" b="1" smtClean="0">
                <a:solidFill>
                  <a:srgbClr val="CC3300"/>
                </a:solidFill>
                <a:latin typeface="黑体" panose="02010609060101010101" pitchFamily="49" charset="-122"/>
                <a:ea typeface="黑体" panose="02010609060101010101" pitchFamily="49" charset="-122"/>
              </a:rPr>
              <a:t>选举产生</a:t>
            </a:r>
            <a:r>
              <a:rPr lang="zh-CN" altLang="en-US" sz="3200" b="1" smtClean="0">
                <a:solidFill>
                  <a:srgbClr val="000099"/>
                </a:solidFill>
                <a:latin typeface="黑体" panose="02010609060101010101" pitchFamily="49" charset="-122"/>
                <a:ea typeface="黑体" panose="02010609060101010101" pitchFamily="49" charset="-122"/>
              </a:rPr>
              <a:t>并有一定的</a:t>
            </a:r>
            <a:r>
              <a:rPr lang="zh-CN" altLang="en-US" sz="3200" b="1" smtClean="0">
                <a:solidFill>
                  <a:srgbClr val="CC3300"/>
                </a:solidFill>
                <a:latin typeface="黑体" panose="02010609060101010101" pitchFamily="49" charset="-122"/>
                <a:ea typeface="黑体" panose="02010609060101010101" pitchFamily="49" charset="-122"/>
              </a:rPr>
              <a:t>任期</a:t>
            </a:r>
            <a:r>
              <a:rPr lang="zh-CN" altLang="en-US" sz="3200" b="1" smtClean="0">
                <a:solidFill>
                  <a:srgbClr val="000099"/>
                </a:solidFill>
                <a:latin typeface="黑体" panose="02010609060101010101" pitchFamily="49" charset="-122"/>
                <a:ea typeface="黑体" panose="02010609060101010101" pitchFamily="49" charset="-122"/>
              </a:rPr>
              <a:t>。立法权归议会，行政权归政府，司法权独立，</a:t>
            </a:r>
            <a:r>
              <a:rPr lang="zh-CN" altLang="en-US" sz="3200" b="1" smtClean="0">
                <a:solidFill>
                  <a:srgbClr val="CC3300"/>
                </a:solidFill>
                <a:latin typeface="黑体" panose="02010609060101010101" pitchFamily="49" charset="-122"/>
                <a:ea typeface="黑体" panose="02010609060101010101" pitchFamily="49" charset="-122"/>
              </a:rPr>
              <a:t>三者分权且互相制衡</a:t>
            </a:r>
            <a:r>
              <a:rPr lang="zh-CN" altLang="en-US" sz="3200" b="1" smtClean="0">
                <a:solidFill>
                  <a:srgbClr val="000099"/>
                </a:solidFill>
                <a:latin typeface="黑体" panose="02010609060101010101" pitchFamily="49" charset="-122"/>
                <a:ea typeface="黑体" panose="02010609060101010101" pitchFamily="49" charset="-122"/>
              </a:rPr>
              <a:t>的政权组织形式。</a:t>
            </a:r>
            <a:endParaRPr lang="zh-CN" altLang="en-US" sz="3200" b="1" smtClean="0">
              <a:solidFill>
                <a:srgbClr val="000099"/>
              </a:solidFill>
              <a:latin typeface="黑体" panose="02010609060101010101" pitchFamily="49" charset="-122"/>
              <a:ea typeface="黑体" pitchFamily="49" charset="-122"/>
            </a:endParaRPr>
          </a:p>
        </p:txBody>
      </p:sp>
      <p:pic>
        <p:nvPicPr>
          <p:cNvPr id="23" name="图片 22" descr="b8c7c291d520c25f664e5bc50c1c87df.png"/>
          <p:cNvPicPr>
            <a:picLocks noChangeAspect="1"/>
          </p:cNvPicPr>
          <p:nvPr/>
        </p:nvPicPr>
        <p:blipFill>
          <a:blip r:embed="rId9"/>
          <a:srcRect t="55417" r="53472" b="8611"/>
          <a:stretch>
            <a:fillRect/>
          </a:stretch>
        </p:blipFill>
        <p:spPr>
          <a:xfrm>
            <a:off x="523875" y="4000429"/>
            <a:ext cx="1714500" cy="1656923"/>
          </a:xfrm>
          <a:prstGeom prst="rect">
            <a:avLst/>
          </a:prstGeom>
        </p:spPr>
      </p:pic>
      <p:pic>
        <p:nvPicPr>
          <p:cNvPr id="24" name="图片 23" descr="b8c7c291d520c25f664e5bc50c1c87df.png"/>
          <p:cNvPicPr>
            <a:picLocks noChangeAspect="1"/>
          </p:cNvPicPr>
          <p:nvPr/>
        </p:nvPicPr>
        <p:blipFill>
          <a:blip r:embed="rId10"/>
          <a:srcRect l="54688" t="11528" b="56528"/>
          <a:stretch>
            <a:fillRect/>
          </a:stretch>
        </p:blipFill>
        <p:spPr>
          <a:xfrm>
            <a:off x="552450" y="1428750"/>
            <a:ext cx="1599702" cy="1409700"/>
          </a:xfrm>
          <a:prstGeom prst="rect">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iterate type="wd">
                                    <p:tmPct val="10000"/>
                                  </p:iterate>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iterate type="wd">
                                    <p:tmPct val="10000"/>
                                  </p:iterate>
                                  <p:childTnLst>
                                    <p:set>
                                      <p:cBhvr>
                                        <p:cTn id="11" dur="1" fill="hold">
                                          <p:stCondLst>
                                            <p:cond delay="0"/>
                                          </p:stCondLst>
                                        </p:cTn>
                                        <p:tgtEl>
                                          <p:spTgt spid="33">
                                            <p:txEl>
                                              <p:pRg st="0" end="0"/>
                                            </p:txEl>
                                          </p:spTgt>
                                        </p:tgtEl>
                                        <p:attrNameLst>
                                          <p:attrName>style.visibility</p:attrName>
                                        </p:attrNameLst>
                                      </p:cBhvr>
                                      <p:to>
                                        <p:strVal val="visible"/>
                                      </p:to>
                                    </p:set>
                                    <p:animEffect transition="in" filter="wipe(left)">
                                      <p:cBhvr>
                                        <p:cTn id="1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5" name="组合 105"/>
          <p:cNvGrpSpPr/>
          <p:nvPr/>
        </p:nvGrpSpPr>
        <p:grpSpPr>
          <a:xfrm>
            <a:off x="0" y="0"/>
            <a:ext cx="12198350" cy="871538"/>
            <a:chExt cx="12198665" cy="872198"/>
          </a:xfrm>
        </p:grpSpPr>
        <p:sp>
          <p:nvSpPr>
            <p:cNvPr id="24591" name="矩形 106"/>
            <p:cNvSpPr>
              <a:spLocks noChangeArrowheads="1"/>
            </p:cNvSpPr>
            <p:nvPr/>
          </p:nvSpPr>
          <p:spPr bwMode="auto">
            <a:xfrm>
              <a:off x="787" y="0"/>
              <a:ext cx="12192000" cy="858129"/>
            </a:xfrm>
            <a:prstGeom prst="rect">
              <a:avLst/>
            </a:prstGeom>
            <a:solidFill>
              <a:srgbClr val="E1DDBE"/>
            </a:solidFill>
            <a:ln w="9525">
              <a:noFill/>
              <a:miter lim="800000"/>
            </a:ln>
          </p:spPr>
          <p:txBody>
            <a:bodyPr anchor="ctr"/>
            <a:lstStyle/>
            <a:p>
              <a:pPr algn="ctr"/>
              <a:endParaRPr lang="zh-CN" altLang="en-US">
                <a:solidFill>
                  <a:srgbClr val="FFFFFF"/>
                </a:solidFill>
              </a:endParaRPr>
            </a:p>
          </p:txBody>
        </p:sp>
        <p:pic>
          <p:nvPicPr>
            <p:cNvPr id="24592" name="图片 107"/>
            <p:cNvPicPr>
              <a:picLocks noChangeAspect="1" noChangeArrowheads="1"/>
            </p:cNvPicPr>
            <p:nvPr/>
          </p:nvPicPr>
          <p:blipFill>
            <a:blip r:embed="rId3"/>
            <a:stretch>
              <a:fillRect/>
            </a:stretch>
          </p:blipFill>
          <p:spPr bwMode="auto">
            <a:xfrm>
              <a:off x="0" y="3"/>
              <a:ext cx="1210606" cy="849654"/>
            </a:xfrm>
            <a:prstGeom prst="rect">
              <a:avLst/>
            </a:prstGeom>
            <a:noFill/>
            <a:ln w="9525">
              <a:noFill/>
              <a:miter lim="800000"/>
            </a:ln>
          </p:spPr>
        </p:pic>
        <p:sp>
          <p:nvSpPr>
            <p:cNvPr id="24593" name="矩形 108"/>
            <p:cNvSpPr>
              <a:spLocks noChangeArrowheads="1"/>
            </p:cNvSpPr>
            <p:nvPr/>
          </p:nvSpPr>
          <p:spPr bwMode="auto">
            <a:xfrm>
              <a:off x="1210606" y="132442"/>
              <a:ext cx="184736" cy="585218"/>
            </a:xfrm>
            <a:prstGeom prst="rect">
              <a:avLst/>
            </a:prstGeom>
            <a:noFill/>
            <a:ln w="9525">
              <a:noFill/>
              <a:miter lim="800000"/>
            </a:ln>
          </p:spPr>
          <p:txBody>
            <a:bodyPr wrap="none">
              <a:spAutoFit/>
            </a:bodyPr>
            <a:lstStyle/>
            <a:p>
              <a:endParaRPr lang="zh-CN" altLang="en-US" sz="3200" b="1">
                <a:solidFill>
                  <a:srgbClr val="182451"/>
                </a:solidFill>
              </a:endParaRPr>
            </a:p>
          </p:txBody>
        </p:sp>
        <p:grpSp>
          <p:nvGrpSpPr>
            <p:cNvPr id="6" name="组合 109"/>
            <p:cNvGrpSpPr>
              <a:grpSpLocks noChangeAspect="1"/>
            </p:cNvGrpSpPr>
            <p:nvPr/>
          </p:nvGrpSpPr>
          <p:grpSpPr>
            <a:xfrm>
              <a:off x="9743082" y="14070"/>
              <a:ext cx="2455583" cy="858128"/>
              <a:chExt cx="2455583" cy="858128"/>
            </a:xfrm>
          </p:grpSpPr>
          <p:pic>
            <p:nvPicPr>
              <p:cNvPr id="24595" name="图片 110"/>
              <p:cNvPicPr>
                <a:picLocks noChangeAspect="1" noChangeArrowheads="1"/>
              </p:cNvPicPr>
              <p:nvPr/>
            </p:nvPicPr>
            <p:blipFill>
              <a:blip r:embed="rId4"/>
              <a:stretch>
                <a:fillRect/>
              </a:stretch>
            </p:blipFill>
            <p:spPr bwMode="auto">
              <a:xfrm>
                <a:off x="1183961" y="0"/>
                <a:ext cx="422029" cy="858128"/>
              </a:xfrm>
              <a:prstGeom prst="rect">
                <a:avLst/>
              </a:prstGeom>
              <a:noFill/>
              <a:ln w="9525">
                <a:noFill/>
                <a:miter lim="800000"/>
              </a:ln>
            </p:spPr>
          </p:pic>
          <p:pic>
            <p:nvPicPr>
              <p:cNvPr id="24596" name="图片 111"/>
              <p:cNvPicPr>
                <a:picLocks noChangeAspect="1" noChangeArrowheads="1"/>
              </p:cNvPicPr>
              <p:nvPr/>
            </p:nvPicPr>
            <p:blipFill>
              <a:blip r:embed="rId5"/>
              <a:stretch>
                <a:fillRect/>
              </a:stretch>
            </p:blipFill>
            <p:spPr bwMode="auto">
              <a:xfrm>
                <a:off x="1762829" y="125406"/>
                <a:ext cx="616536" cy="732722"/>
              </a:xfrm>
              <a:prstGeom prst="rect">
                <a:avLst/>
              </a:prstGeom>
              <a:noFill/>
              <a:ln w="9525">
                <a:noFill/>
                <a:miter lim="800000"/>
              </a:ln>
            </p:spPr>
          </p:pic>
          <p:pic>
            <p:nvPicPr>
              <p:cNvPr id="24597" name="图片 112"/>
              <p:cNvPicPr>
                <a:picLocks noChangeAspect="1" noChangeArrowheads="1"/>
              </p:cNvPicPr>
              <p:nvPr/>
            </p:nvPicPr>
            <p:blipFill>
              <a:blip r:embed="rId6"/>
              <a:stretch>
                <a:fillRect/>
              </a:stretch>
            </p:blipFill>
            <p:spPr bwMode="auto">
              <a:xfrm>
                <a:off x="0" y="348081"/>
                <a:ext cx="1129937" cy="487506"/>
              </a:xfrm>
              <a:prstGeom prst="rect">
                <a:avLst/>
              </a:prstGeom>
              <a:noFill/>
              <a:ln w="9525">
                <a:noFill/>
                <a:miter lim="800000"/>
              </a:ln>
            </p:spPr>
          </p:pic>
          <p:pic>
            <p:nvPicPr>
              <p:cNvPr id="24598" name="图片 113"/>
              <p:cNvPicPr>
                <a:picLocks noChangeAspect="1" noChangeArrowheads="1"/>
              </p:cNvPicPr>
              <p:nvPr/>
            </p:nvPicPr>
            <p:blipFill>
              <a:blip r:embed="rId7"/>
              <a:stretch>
                <a:fillRect/>
              </a:stretch>
            </p:blipFill>
            <p:spPr bwMode="auto">
              <a:xfrm>
                <a:off x="2034141" y="429064"/>
                <a:ext cx="421442" cy="422030"/>
              </a:xfrm>
              <a:prstGeom prst="rect">
                <a:avLst/>
              </a:prstGeom>
              <a:noFill/>
              <a:ln w="9525">
                <a:noFill/>
                <a:miter lim="800000"/>
              </a:ln>
            </p:spPr>
          </p:pic>
        </p:grpSp>
      </p:grpSp>
      <p:sp>
        <p:nvSpPr>
          <p:cNvPr id="25" name="左大括号 24"/>
          <p:cNvSpPr/>
          <p:nvPr/>
        </p:nvSpPr>
        <p:spPr bwMode="auto">
          <a:xfrm>
            <a:off x="1403350" y="2322513"/>
            <a:ext cx="215900" cy="1946275"/>
          </a:xfrm>
          <a:prstGeom prst="leftBrace">
            <a:avLst>
              <a:gd name="adj1" fmla="val 8347"/>
              <a:gd name="adj2" fmla="val 50000"/>
            </a:avLst>
          </a:prstGeom>
          <a:noFill/>
          <a:ln w="28575" algn="ctr">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endParaRPr lang="zh-CN" altLang="en-US"/>
          </a:p>
        </p:txBody>
      </p:sp>
      <p:sp>
        <p:nvSpPr>
          <p:cNvPr id="26" name="TextBox 4"/>
          <p:cNvSpPr txBox="1">
            <a:spLocks noChangeArrowheads="1"/>
          </p:cNvSpPr>
          <p:nvPr/>
        </p:nvSpPr>
        <p:spPr bwMode="auto">
          <a:xfrm>
            <a:off x="1619250" y="2000250"/>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algn="l" eaLnBrk="1" hangingPunct="1"/>
            <a:r>
              <a:rPr lang="zh-CN" altLang="en-US" b="1">
                <a:latin typeface="黑体" panose="02010609060101010101" pitchFamily="49" charset="-122"/>
                <a:ea typeface="黑体" panose="02010609060101010101" pitchFamily="49" charset="-122"/>
              </a:rPr>
              <a:t>君主立宪制</a:t>
            </a:r>
            <a:endParaRPr lang="zh-CN" altLang="en-US" b="1">
              <a:latin typeface="黑体" panose="02010609060101010101" pitchFamily="49" charset="-122"/>
              <a:ea typeface="黑体" pitchFamily="49" charset="-122"/>
            </a:endParaRPr>
          </a:p>
        </p:txBody>
      </p:sp>
      <p:sp>
        <p:nvSpPr>
          <p:cNvPr id="27" name="TextBox 5"/>
          <p:cNvSpPr txBox="1">
            <a:spLocks noChangeArrowheads="1"/>
          </p:cNvSpPr>
          <p:nvPr/>
        </p:nvSpPr>
        <p:spPr bwMode="auto">
          <a:xfrm>
            <a:off x="1597025" y="3843338"/>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algn="l" eaLnBrk="1" hangingPunct="1"/>
            <a:r>
              <a:rPr lang="zh-CN" altLang="en-US" b="1">
                <a:latin typeface="黑体" panose="02010609060101010101" pitchFamily="49" charset="-122"/>
                <a:ea typeface="黑体" panose="02010609060101010101" pitchFamily="49" charset="-122"/>
              </a:rPr>
              <a:t>民主共和制</a:t>
            </a:r>
            <a:endParaRPr lang="zh-CN" altLang="en-US" b="1">
              <a:latin typeface="黑体" panose="02010609060101010101" pitchFamily="49" charset="-122"/>
              <a:ea typeface="黑体" panose="02010609060101010101" pitchFamily="49" charset="-122"/>
            </a:endParaRPr>
          </a:p>
        </p:txBody>
      </p:sp>
      <p:sp>
        <p:nvSpPr>
          <p:cNvPr id="28" name="TextBox 7"/>
          <p:cNvSpPr txBox="1">
            <a:spLocks noChangeArrowheads="1"/>
          </p:cNvSpPr>
          <p:nvPr/>
        </p:nvSpPr>
        <p:spPr bwMode="auto">
          <a:xfrm>
            <a:off x="4124325" y="1989138"/>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algn="l" eaLnBrk="1" hangingPunct="1"/>
            <a:r>
              <a:rPr lang="zh-CN" altLang="en-US" b="1">
                <a:solidFill>
                  <a:srgbClr val="0000FF"/>
                </a:solidFill>
                <a:latin typeface="黑体" panose="02010609060101010101" pitchFamily="49" charset="-122"/>
                <a:ea typeface="黑体" panose="02010609060101010101" pitchFamily="49" charset="-122"/>
              </a:rPr>
              <a:t>英</a:t>
            </a:r>
            <a:r>
              <a:rPr lang="zh-CN" altLang="en-US" b="1" smtClean="0">
                <a:solidFill>
                  <a:srgbClr val="0000FF"/>
                </a:solidFill>
                <a:latin typeface="黑体" panose="02010609060101010101" pitchFamily="49" charset="-122"/>
                <a:ea typeface="黑体" panose="02010609060101010101" pitchFamily="49" charset="-122"/>
              </a:rPr>
              <a:t>国  德国 </a:t>
            </a:r>
            <a:endParaRPr lang="zh-CN" altLang="en-US" b="1">
              <a:solidFill>
                <a:srgbClr val="0000FF"/>
              </a:solidFill>
              <a:latin typeface="黑体" panose="02010609060101010101" pitchFamily="49" charset="-122"/>
              <a:ea typeface="黑体" pitchFamily="49" charset="-122"/>
            </a:endParaRPr>
          </a:p>
        </p:txBody>
      </p:sp>
      <p:sp>
        <p:nvSpPr>
          <p:cNvPr id="29" name="TextBox 8"/>
          <p:cNvSpPr txBox="1">
            <a:spLocks noChangeArrowheads="1"/>
          </p:cNvSpPr>
          <p:nvPr/>
        </p:nvSpPr>
        <p:spPr bwMode="auto">
          <a:xfrm>
            <a:off x="4156075" y="3832225"/>
            <a:ext cx="31369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algn="l" eaLnBrk="1" hangingPunct="1"/>
            <a:r>
              <a:rPr lang="zh-CN" altLang="en-US" b="1">
                <a:solidFill>
                  <a:srgbClr val="0000FF"/>
                </a:solidFill>
                <a:latin typeface="黑体" panose="02010609060101010101" pitchFamily="49" charset="-122"/>
                <a:ea typeface="黑体" panose="02010609060101010101" pitchFamily="49" charset="-122"/>
              </a:rPr>
              <a:t>美</a:t>
            </a:r>
            <a:r>
              <a:rPr lang="zh-CN" altLang="en-US" b="1" smtClean="0">
                <a:solidFill>
                  <a:srgbClr val="0000FF"/>
                </a:solidFill>
                <a:latin typeface="黑体" panose="02010609060101010101" pitchFamily="49" charset="-122"/>
                <a:ea typeface="黑体" panose="02010609060101010101" pitchFamily="49" charset="-122"/>
              </a:rPr>
              <a:t>国  法国</a:t>
            </a:r>
            <a:endParaRPr lang="zh-CN" altLang="en-US" b="1">
              <a:solidFill>
                <a:srgbClr val="0000FF"/>
              </a:solidFill>
              <a:latin typeface="黑体" panose="02010609060101010101" pitchFamily="49" charset="-122"/>
              <a:ea typeface="黑体" panose="02010609060101010101" pitchFamily="49" charset="-122"/>
            </a:endParaRPr>
          </a:p>
        </p:txBody>
      </p:sp>
      <p:sp>
        <p:nvSpPr>
          <p:cNvPr id="30" name="矩形 29"/>
          <p:cNvSpPr>
            <a:spLocks noChangeArrowheads="1"/>
          </p:cNvSpPr>
          <p:nvPr/>
        </p:nvSpPr>
        <p:spPr bwMode="auto">
          <a:xfrm>
            <a:off x="4067175" y="911225"/>
            <a:ext cx="2289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lang="en-US" altLang="zh-CN" b="1">
                <a:solidFill>
                  <a:srgbClr val="0000FF"/>
                </a:solidFill>
                <a:latin typeface="黑体" panose="02010609060101010101" pitchFamily="49" charset="-122"/>
                <a:ea typeface="黑体" panose="02010609060101010101" pitchFamily="49" charset="-122"/>
              </a:rPr>
              <a:t>17-19</a:t>
            </a:r>
            <a:r>
              <a:rPr lang="zh-CN" altLang="zh-CN" b="1">
                <a:solidFill>
                  <a:srgbClr val="0000FF"/>
                </a:solidFill>
                <a:latin typeface="黑体" panose="02010609060101010101" pitchFamily="49" charset="-122"/>
                <a:ea typeface="黑体" panose="02010609060101010101" pitchFamily="49" charset="-122"/>
              </a:rPr>
              <a:t>世纪</a:t>
            </a:r>
            <a:endParaRPr lang="zh-CN" altLang="en-US" b="1">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ppt_x</p:attrName>
                                        </p:attrNameLst>
                                      </p:cBhvr>
                                      <p:tavLst>
                                        <p:tav tm="0">
                                          <p:val>
                                            <p:strVal val="#ppt_x-#ppt_w*1.125000"/>
                                          </p:val>
                                        </p:tav>
                                        <p:tav tm="100000">
                                          <p:val>
                                            <p:strVal val="#ppt_x"/>
                                          </p:val>
                                        </p:tav>
                                      </p:tavLst>
                                    </p:anim>
                                    <p:animEffect transition="in" filter="wipe(right)">
                                      <p:cBhvr>
                                        <p:cTn id="8" dur="500"/>
                                        <p:tgtEl>
                                          <p:spTgt spid="25"/>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p:tgtEl>
                                          <p:spTgt spid="26"/>
                                        </p:tgtEl>
                                        <p:attrNameLst>
                                          <p:attrName>ppt_x</p:attrName>
                                        </p:attrNameLst>
                                      </p:cBhvr>
                                      <p:tavLst>
                                        <p:tav tm="0">
                                          <p:val>
                                            <p:strVal val="#ppt_x-#ppt_w*1.125000"/>
                                          </p:val>
                                        </p:tav>
                                        <p:tav tm="100000">
                                          <p:val>
                                            <p:strVal val="#ppt_x"/>
                                          </p:val>
                                        </p:tav>
                                      </p:tavLst>
                                    </p:anim>
                                    <p:animEffect transition="in" filter="wipe(right)">
                                      <p:cBhvr>
                                        <p:cTn id="12" dur="500"/>
                                        <p:tgtEl>
                                          <p:spTgt spid="2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p:tgtEl>
                                          <p:spTgt spid="27"/>
                                        </p:tgtEl>
                                        <p:attrNameLst>
                                          <p:attrName>ppt_x</p:attrName>
                                        </p:attrNameLst>
                                      </p:cBhvr>
                                      <p:tavLst>
                                        <p:tav tm="0">
                                          <p:val>
                                            <p:strVal val="#ppt_x-#ppt_w*1.125000"/>
                                          </p:val>
                                        </p:tav>
                                        <p:tav tm="100000">
                                          <p:val>
                                            <p:strVal val="#ppt_x"/>
                                          </p:val>
                                        </p:tav>
                                      </p:tavLst>
                                    </p:anim>
                                    <p:animEffect transition="in" filter="wipe(right)">
                                      <p:cBhvr>
                                        <p:cTn id="16" dur="500"/>
                                        <p:tgtEl>
                                          <p:spTgt spid="27"/>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603" name="椭圆形标注 11">
            <a:hlinkClick r:id="rId3"/>
          </p:cNvPr>
          <p:cNvSpPr>
            <a:spLocks noChangeArrowheads="1"/>
          </p:cNvSpPr>
          <p:nvPr/>
        </p:nvSpPr>
        <p:spPr bwMode="auto">
          <a:xfrm>
            <a:off x="1952687" y="1542118"/>
            <a:ext cx="2223528" cy="1147254"/>
          </a:xfrm>
          <a:prstGeom prst="wedgeEllipseCallout">
            <a:avLst>
              <a:gd name="adj1" fmla="val -71926"/>
              <a:gd name="adj2" fmla="val -1347"/>
            </a:avLst>
          </a:prstGeom>
          <a:solidFill>
            <a:schemeClr val="bg1"/>
          </a:solidFill>
          <a:ln w="9525">
            <a:noFill/>
            <a:miter lim="800000"/>
          </a:ln>
        </p:spPr>
        <p:txBody>
          <a:bodyPr anchor="ctr"/>
          <a:lstStyle/>
          <a:p>
            <a:pPr algn="ctr"/>
            <a:endParaRPr lang="zh-CN" altLang="en-US" sz="2400">
              <a:solidFill>
                <a:schemeClr val="bg1"/>
              </a:solidFill>
              <a:latin typeface="宋体" panose="02010600030101010101" pitchFamily="2" charset="-122"/>
              <a:sym typeface="宋体" panose="02010600030101010101" pitchFamily="2" charset="-122"/>
            </a:endParaRPr>
          </a:p>
        </p:txBody>
      </p:sp>
      <p:grpSp>
        <p:nvGrpSpPr>
          <p:cNvPr id="3" name="组合 8"/>
          <p:cNvGrpSpPr/>
          <p:nvPr/>
        </p:nvGrpSpPr>
        <p:grpSpPr>
          <a:xfrm>
            <a:off x="2129466" y="2476500"/>
            <a:ext cx="6536862" cy="2938561"/>
            <a:chOff x="-3858390" y="0"/>
            <a:chExt cx="5219641" cy="2206359"/>
          </a:xfrm>
        </p:grpSpPr>
        <p:sp>
          <p:nvSpPr>
            <p:cNvPr id="24601" name="椭圆形标注 11">
              <a:hlinkClick r:id="rId3"/>
            </p:cNvPr>
            <p:cNvSpPr>
              <a:spLocks noChangeArrowheads="1"/>
            </p:cNvSpPr>
            <p:nvPr/>
          </p:nvSpPr>
          <p:spPr bwMode="auto">
            <a:xfrm>
              <a:off x="-3858390" y="1344967"/>
              <a:ext cx="1748955" cy="861392"/>
            </a:xfrm>
            <a:prstGeom prst="wedgeEllipseCallout">
              <a:avLst>
                <a:gd name="adj1" fmla="val -71926"/>
                <a:gd name="adj2" fmla="val -1347"/>
              </a:avLst>
            </a:prstGeom>
            <a:solidFill>
              <a:schemeClr val="bg1"/>
            </a:solidFill>
            <a:ln w="9525">
              <a:noFill/>
              <a:miter lim="800000"/>
            </a:ln>
          </p:spPr>
          <p:txBody>
            <a:bodyPr anchor="ctr"/>
            <a:lstStyle/>
            <a:p>
              <a:pPr algn="ctr"/>
              <a:endParaRPr lang="zh-CN" altLang="en-US" sz="2400">
                <a:solidFill>
                  <a:schemeClr val="bg1"/>
                </a:solidFill>
                <a:latin typeface="宋体" panose="02010600030101010101" pitchFamily="2" charset="-122"/>
                <a:sym typeface="宋体" panose="02010600030101010101" pitchFamily="2" charset="-122"/>
              </a:endParaRPr>
            </a:p>
          </p:txBody>
        </p:sp>
        <p:sp>
          <p:nvSpPr>
            <p:cNvPr id="24602" name="矩形 12"/>
            <p:cNvSpPr>
              <a:spLocks noChangeArrowheads="1"/>
            </p:cNvSpPr>
            <p:nvPr/>
          </p:nvSpPr>
          <p:spPr bwMode="auto">
            <a:xfrm>
              <a:off x="0" y="0"/>
              <a:ext cx="1361251" cy="1536414"/>
            </a:xfrm>
            <a:prstGeom prst="rect">
              <a:avLst/>
            </a:prstGeom>
            <a:noFill/>
            <a:ln w="9525">
              <a:noFill/>
              <a:miter lim="800000"/>
            </a:ln>
          </p:spPr>
          <p:txBody>
            <a:bodyPr>
              <a:spAutoFit/>
            </a:bodyPr>
            <a:lstStyle/>
            <a:p>
              <a:pPr algn="just">
                <a:lnSpc>
                  <a:spcPct val="150000"/>
                </a:lnSpc>
                <a:buClr>
                  <a:srgbClr val="0070C0"/>
                </a:buClr>
              </a:pPr>
              <a:endParaRPr lang="zh-CN" altLang="en-US" sz="9600" b="1">
                <a:solidFill>
                  <a:srgbClr val="18245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组合 105"/>
          <p:cNvGrpSpPr/>
          <p:nvPr/>
        </p:nvGrpSpPr>
        <p:grpSpPr>
          <a:xfrm>
            <a:off x="0" y="0"/>
            <a:ext cx="12198350" cy="871538"/>
            <a:chExt cx="12198665" cy="872198"/>
          </a:xfrm>
        </p:grpSpPr>
        <p:sp>
          <p:nvSpPr>
            <p:cNvPr id="24591" name="矩形 106"/>
            <p:cNvSpPr>
              <a:spLocks noChangeArrowheads="1"/>
            </p:cNvSpPr>
            <p:nvPr/>
          </p:nvSpPr>
          <p:spPr bwMode="auto">
            <a:xfrm>
              <a:off x="787" y="0"/>
              <a:ext cx="12192000" cy="858129"/>
            </a:xfrm>
            <a:prstGeom prst="rect">
              <a:avLst/>
            </a:prstGeom>
            <a:solidFill>
              <a:srgbClr val="E1DDBE"/>
            </a:solidFill>
            <a:ln w="9525">
              <a:noFill/>
              <a:miter lim="800000"/>
            </a:ln>
          </p:spPr>
          <p:txBody>
            <a:bodyPr anchor="ctr"/>
            <a:lstStyle/>
            <a:p>
              <a:pPr algn="ctr"/>
              <a:endParaRPr lang="zh-CN" altLang="en-US">
                <a:solidFill>
                  <a:srgbClr val="FFFFFF"/>
                </a:solidFill>
              </a:endParaRPr>
            </a:p>
          </p:txBody>
        </p:sp>
        <p:pic>
          <p:nvPicPr>
            <p:cNvPr id="24592" name="图片 107"/>
            <p:cNvPicPr>
              <a:picLocks noChangeAspect="1" noChangeArrowheads="1"/>
            </p:cNvPicPr>
            <p:nvPr/>
          </p:nvPicPr>
          <p:blipFill>
            <a:blip r:embed="rId4"/>
            <a:stretch>
              <a:fillRect/>
            </a:stretch>
          </p:blipFill>
          <p:spPr bwMode="auto">
            <a:xfrm>
              <a:off x="0" y="3"/>
              <a:ext cx="1210606" cy="849654"/>
            </a:xfrm>
            <a:prstGeom prst="rect">
              <a:avLst/>
            </a:prstGeom>
            <a:noFill/>
            <a:ln w="9525">
              <a:noFill/>
              <a:miter lim="800000"/>
            </a:ln>
          </p:spPr>
        </p:pic>
        <p:sp>
          <p:nvSpPr>
            <p:cNvPr id="24593" name="矩形 108"/>
            <p:cNvSpPr>
              <a:spLocks noChangeArrowheads="1"/>
            </p:cNvSpPr>
            <p:nvPr/>
          </p:nvSpPr>
          <p:spPr bwMode="auto">
            <a:xfrm>
              <a:off x="1210606" y="132442"/>
              <a:ext cx="184736" cy="585218"/>
            </a:xfrm>
            <a:prstGeom prst="rect">
              <a:avLst/>
            </a:prstGeom>
            <a:noFill/>
            <a:ln w="9525">
              <a:noFill/>
              <a:miter lim="800000"/>
            </a:ln>
          </p:spPr>
          <p:txBody>
            <a:bodyPr wrap="none">
              <a:spAutoFit/>
            </a:bodyPr>
            <a:lstStyle/>
            <a:p>
              <a:endParaRPr lang="zh-CN" altLang="en-US" sz="3200" b="1">
                <a:solidFill>
                  <a:srgbClr val="182451"/>
                </a:solidFill>
              </a:endParaRPr>
            </a:p>
          </p:txBody>
        </p:sp>
        <p:grpSp>
          <p:nvGrpSpPr>
            <p:cNvPr id="6" name="组合 109"/>
            <p:cNvGrpSpPr>
              <a:grpSpLocks noChangeAspect="1"/>
            </p:cNvGrpSpPr>
            <p:nvPr/>
          </p:nvGrpSpPr>
          <p:grpSpPr>
            <a:xfrm>
              <a:off x="9743082" y="14070"/>
              <a:ext cx="2455583" cy="858128"/>
              <a:chExt cx="2455583" cy="858128"/>
            </a:xfrm>
          </p:grpSpPr>
          <p:pic>
            <p:nvPicPr>
              <p:cNvPr id="24595" name="图片 110"/>
              <p:cNvPicPr>
                <a:picLocks noChangeAspect="1" noChangeArrowheads="1"/>
              </p:cNvPicPr>
              <p:nvPr/>
            </p:nvPicPr>
            <p:blipFill>
              <a:blip r:embed="rId5"/>
              <a:stretch>
                <a:fillRect/>
              </a:stretch>
            </p:blipFill>
            <p:spPr bwMode="auto">
              <a:xfrm>
                <a:off x="1183961" y="0"/>
                <a:ext cx="422029" cy="858128"/>
              </a:xfrm>
              <a:prstGeom prst="rect">
                <a:avLst/>
              </a:prstGeom>
              <a:noFill/>
              <a:ln w="9525">
                <a:noFill/>
                <a:miter lim="800000"/>
              </a:ln>
            </p:spPr>
          </p:pic>
          <p:pic>
            <p:nvPicPr>
              <p:cNvPr id="24596" name="图片 111"/>
              <p:cNvPicPr>
                <a:picLocks noChangeAspect="1" noChangeArrowheads="1"/>
              </p:cNvPicPr>
              <p:nvPr/>
            </p:nvPicPr>
            <p:blipFill>
              <a:blip r:embed="rId6"/>
              <a:stretch>
                <a:fillRect/>
              </a:stretch>
            </p:blipFill>
            <p:spPr bwMode="auto">
              <a:xfrm>
                <a:off x="1762829" y="125406"/>
                <a:ext cx="616536" cy="732722"/>
              </a:xfrm>
              <a:prstGeom prst="rect">
                <a:avLst/>
              </a:prstGeom>
              <a:noFill/>
              <a:ln w="9525">
                <a:noFill/>
                <a:miter lim="800000"/>
              </a:ln>
            </p:spPr>
          </p:pic>
          <p:pic>
            <p:nvPicPr>
              <p:cNvPr id="24597" name="图片 112"/>
              <p:cNvPicPr>
                <a:picLocks noChangeAspect="1" noChangeArrowheads="1"/>
              </p:cNvPicPr>
              <p:nvPr/>
            </p:nvPicPr>
            <p:blipFill>
              <a:blip r:embed="rId7"/>
              <a:stretch>
                <a:fillRect/>
              </a:stretch>
            </p:blipFill>
            <p:spPr bwMode="auto">
              <a:xfrm>
                <a:off x="0" y="348081"/>
                <a:ext cx="1129937" cy="487506"/>
              </a:xfrm>
              <a:prstGeom prst="rect">
                <a:avLst/>
              </a:prstGeom>
              <a:noFill/>
              <a:ln w="9525">
                <a:noFill/>
                <a:miter lim="800000"/>
              </a:ln>
            </p:spPr>
          </p:pic>
          <p:pic>
            <p:nvPicPr>
              <p:cNvPr id="24598" name="图片 113"/>
              <p:cNvPicPr>
                <a:picLocks noChangeAspect="1" noChangeArrowheads="1"/>
              </p:cNvPicPr>
              <p:nvPr/>
            </p:nvPicPr>
            <p:blipFill>
              <a:blip r:embed="rId8"/>
              <a:stretch>
                <a:fillRect/>
              </a:stretch>
            </p:blipFill>
            <p:spPr bwMode="auto">
              <a:xfrm>
                <a:off x="2034141" y="429064"/>
                <a:ext cx="421442" cy="422030"/>
              </a:xfrm>
              <a:prstGeom prst="rect">
                <a:avLst/>
              </a:prstGeom>
              <a:noFill/>
              <a:ln w="9525">
                <a:noFill/>
                <a:miter lim="800000"/>
              </a:ln>
            </p:spPr>
          </p:pic>
        </p:grpSp>
      </p:grpSp>
      <p:sp>
        <p:nvSpPr>
          <p:cNvPr id="2" name="文本框 1"/>
          <p:cNvSpPr txBox="1"/>
          <p:nvPr/>
        </p:nvSpPr>
        <p:spPr>
          <a:xfrm>
            <a:off x="591873" y="849014"/>
            <a:ext cx="11009511" cy="5632311"/>
          </a:xfrm>
          <a:prstGeom prst="rect">
            <a:avLst/>
          </a:prstGeom>
          <a:noFill/>
        </p:spPr>
        <p:txBody>
          <a:bodyPr wrap="square" rtlCol="0">
            <a:spAutoFit/>
          </a:bodyPr>
          <a:lstStyle/>
          <a:p>
            <a:pPr>
              <a:lnSpc>
                <a:spcPct val="150000"/>
              </a:lnSpc>
            </a:pPr>
            <a:r>
              <a:rPr lang="zh-CN" altLang="en-US" sz="2400" b="1" smtClean="0">
                <a:latin typeface="等线" panose="02010600030101010101" pitchFamily="2" charset="-122"/>
                <a:ea typeface="等线" panose="02010600030101010101" pitchFamily="2" charset="-122"/>
              </a:rPr>
              <a:t>       我们印象中的国王是权力至上，神圣不可侵犯的，但在</a:t>
            </a:r>
            <a:r>
              <a:rPr lang="en-US" altLang="zh-CN" sz="2400" b="1" smtClean="0">
                <a:latin typeface="等线" panose="02010600030101010101" pitchFamily="2" charset="-122"/>
                <a:ea typeface="等线" panose="02010600030101010101" pitchFamily="2" charset="-122"/>
              </a:rPr>
              <a:t>13</a:t>
            </a:r>
            <a:r>
              <a:rPr lang="zh-CN" altLang="en-US" sz="2400" b="1" smtClean="0">
                <a:latin typeface="等线" panose="02010600030101010101" pitchFamily="2" charset="-122"/>
                <a:ea typeface="等线" panose="02010600030101010101" pitchFamily="2" charset="-122"/>
              </a:rPr>
              <a:t>世纪的英国却发生了一些变化。</a:t>
            </a:r>
            <a:endParaRPr lang="en-US" altLang="zh-CN" sz="2400" b="1" smtClean="0">
              <a:latin typeface="等线" panose="02010600030101010101" pitchFamily="2" charset="-122"/>
              <a:ea typeface="等线" panose="02010600030101010101" pitchFamily="2" charset="-122"/>
            </a:endParaRPr>
          </a:p>
          <a:p>
            <a:pPr>
              <a:lnSpc>
                <a:spcPct val="150000"/>
              </a:lnSpc>
            </a:pPr>
            <a:r>
              <a:rPr lang="en-US" altLang="zh-CN" sz="2400" b="1" smtClean="0">
                <a:latin typeface="等线" panose="02010600030101010101" pitchFamily="2" charset="-122"/>
                <a:ea typeface="等线" panose="02010600030101010101" pitchFamily="2" charset="-122"/>
              </a:rPr>
              <a:t>        13</a:t>
            </a:r>
            <a:r>
              <a:rPr lang="zh-CN" altLang="en-US" sz="2400" b="1">
                <a:latin typeface="等线" panose="02010600030101010101" pitchFamily="2" charset="-122"/>
                <a:ea typeface="等线" panose="02010600030101010101" pitchFamily="2" charset="-122"/>
              </a:rPr>
              <a:t>世纪英国贵族在市民的支持下发动起义，迫使国王在限制王权的</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大宪章</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上签字，不久贵族再次与国王发生冲突，</a:t>
            </a:r>
            <a:r>
              <a:rPr lang="en-US" altLang="zh-CN" sz="2400" b="1">
                <a:latin typeface="等线" panose="02010600030101010101" pitchFamily="2" charset="-122"/>
                <a:ea typeface="等线" panose="02010600030101010101" pitchFamily="2" charset="-122"/>
              </a:rPr>
              <a:t>1265</a:t>
            </a:r>
            <a:r>
              <a:rPr lang="zh-CN" altLang="en-US" sz="2400" b="1">
                <a:latin typeface="等线" panose="02010600030101010101" pitchFamily="2" charset="-122"/>
                <a:ea typeface="等线" panose="02010600030101010101" pitchFamily="2" charset="-122"/>
              </a:rPr>
              <a:t>年贵族骑士和市民等召开会议，这就是英国议会的开端，后来议会逐渐演变成上下两</a:t>
            </a:r>
            <a:r>
              <a:rPr lang="zh-CN" altLang="en-US" sz="2400" b="1" smtClean="0">
                <a:latin typeface="等线" panose="02010600030101010101" pitchFamily="2" charset="-122"/>
                <a:ea typeface="等线" panose="02010600030101010101" pitchFamily="2" charset="-122"/>
              </a:rPr>
              <a:t>院。上</a:t>
            </a:r>
            <a:r>
              <a:rPr lang="zh-CN" altLang="en-US" sz="2400" b="1">
                <a:latin typeface="等线" panose="02010600030101010101" pitchFamily="2" charset="-122"/>
                <a:ea typeface="等线" panose="02010600030101010101" pitchFamily="2" charset="-122"/>
              </a:rPr>
              <a:t>议院由贵族和教会代表组成，下议院由乡绅和市民代表组成，随着资本主义的发展，很多新兴资产阶级和新贵族进入议会特别是下议院，传统上英国议会有赞成或拒绝征收新税的权力，国王要征新税必须获得议会的同意</a:t>
            </a:r>
            <a:r>
              <a:rPr lang="zh-CN" altLang="en-US" sz="2400" b="1" smtClean="0">
                <a:latin typeface="等线" panose="02010600030101010101" pitchFamily="2" charset="-122"/>
                <a:ea typeface="等线" panose="02010600030101010101" pitchFamily="2" charset="-122"/>
              </a:rPr>
              <a:t>。</a:t>
            </a:r>
            <a:endParaRPr lang="en-US" altLang="zh-CN" sz="2400" b="1" smtClean="0">
              <a:latin typeface="等线" panose="02010600030101010101" pitchFamily="2" charset="-122"/>
              <a:ea typeface="等线" panose="02010600030101010101" pitchFamily="2" charset="-122"/>
            </a:endParaRPr>
          </a:p>
          <a:p>
            <a:pPr>
              <a:lnSpc>
                <a:spcPct val="150000"/>
              </a:lnSpc>
            </a:pPr>
            <a:r>
              <a:rPr lang="en-US" altLang="zh-CN" sz="2400" b="1" smtClean="0">
                <a:latin typeface="等线" panose="02010600030101010101" pitchFamily="2" charset="-122"/>
                <a:ea typeface="等线" panose="02010600030101010101" pitchFamily="2" charset="-122"/>
              </a:rPr>
              <a:t>        17</a:t>
            </a:r>
            <a:r>
              <a:rPr lang="zh-CN" altLang="en-US" sz="2400" b="1" smtClean="0">
                <a:latin typeface="等线" panose="02010600030101010101" pitchFamily="2" charset="-122"/>
                <a:ea typeface="等线" panose="02010600030101010101" pitchFamily="2" charset="-122"/>
              </a:rPr>
              <a:t>世纪末，英国爆发了资产阶级革命，建立了世界上第一个资本主义君主立宪制政体，国王的权力和地位逐步遭到削弱</a:t>
            </a:r>
            <a:r>
              <a:rPr lang="en-US" altLang="zh-CN" sz="2400" b="1" smtClean="0">
                <a:latin typeface="等线" panose="02010600030101010101" pitchFamily="2" charset="-122"/>
                <a:ea typeface="等线" panose="02010600030101010101" pitchFamily="2" charset="-122"/>
              </a:rPr>
              <a:t>……</a:t>
            </a:r>
            <a:endParaRPr lang="zh-CN" altLang="en-US" sz="2400" b="1">
              <a:latin typeface="等线" panose="02010600030101010101" pitchFamily="2" charset="-122"/>
              <a:ea typeface="等线" panose="02010600030101010101" pitchFamily="2" charset="-122"/>
            </a:endParaRPr>
          </a:p>
        </p:txBody>
      </p:sp>
      <p:sp>
        <p:nvSpPr>
          <p:cNvPr id="25" name="文本框 24"/>
          <p:cNvSpPr txBox="1">
            <a:spLocks noChangeArrowheads="1"/>
          </p:cNvSpPr>
          <p:nvPr/>
        </p:nvSpPr>
        <p:spPr bwMode="auto">
          <a:xfrm>
            <a:off x="2921015" y="1430825"/>
            <a:ext cx="8005746" cy="523220"/>
          </a:xfrm>
          <a:prstGeom prst="rect">
            <a:avLst/>
          </a:prstGeom>
          <a:solidFill>
            <a:srgbClr val="FFFF00"/>
          </a:solidFill>
          <a:ln>
            <a:noFill/>
          </a:ln>
        </p:spPr>
        <p:txBody>
          <a:bodyPr wrap="square">
            <a:spAutoFit/>
          </a:bodyPr>
          <a:lstStyle/>
          <a:p>
            <a:r>
              <a:rPr lang="zh-CN" altLang="en-US" sz="2800" b="1" smtClean="0">
                <a:latin typeface="+mn-ea"/>
                <a:ea typeface="+mn-ea"/>
                <a:sym typeface="+mn-ea"/>
              </a:rPr>
              <a:t>传统：英国在</a:t>
            </a:r>
            <a:r>
              <a:rPr lang="en-US" altLang="zh-CN" sz="2800" b="1" smtClean="0">
                <a:latin typeface="+mn-ea"/>
                <a:ea typeface="+mn-ea"/>
                <a:sym typeface="+mn-ea"/>
              </a:rPr>
              <a:t>13</a:t>
            </a:r>
            <a:r>
              <a:rPr lang="zh-CN" altLang="en-US" sz="2800" b="1" smtClean="0">
                <a:latin typeface="+mn-ea"/>
                <a:ea typeface="+mn-ea"/>
                <a:sym typeface="+mn-ea"/>
              </a:rPr>
              <a:t>世纪就有议会限制王权的传统</a:t>
            </a:r>
            <a:endParaRPr lang="zh-CN" altLang="en-US" sz="2800" b="1">
              <a:latin typeface="+mn-ea"/>
              <a:ea typeface="+mn-ea"/>
              <a:sym typeface="+mn-ea"/>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6146" name="文本框 4"/>
          <p:cNvSpPr txBox="1">
            <a:spLocks noChangeArrowheads="1"/>
          </p:cNvSpPr>
          <p:nvPr/>
        </p:nvSpPr>
        <p:spPr bwMode="auto">
          <a:xfrm>
            <a:off x="1474787" y="608013"/>
            <a:ext cx="484822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（一）英国资产阶级革命</a:t>
            </a:r>
            <a:endParaRPr lang="zh-CN" altLang="en-US" sz="3200" b="1">
              <a:latin typeface="+mn-ea"/>
              <a:ea typeface="+mn-ea"/>
            </a:endParaRPr>
          </a:p>
        </p:txBody>
      </p:sp>
      <p:sp>
        <p:nvSpPr>
          <p:cNvPr id="6147" name="Text Box 2"/>
          <p:cNvSpPr txBox="1">
            <a:spLocks noChangeArrowheads="1"/>
          </p:cNvSpPr>
          <p:nvPr/>
        </p:nvSpPr>
        <p:spPr bwMode="auto">
          <a:xfrm>
            <a:off x="1511300" y="6351"/>
            <a:ext cx="9144000" cy="646113"/>
          </a:xfrm>
          <a:prstGeom prst="rect">
            <a:avLst/>
          </a:prstGeom>
          <a:solidFill>
            <a:srgbClr val="FFFF99"/>
          </a:solidFill>
          <a:ln w="9525">
            <a:solidFill>
              <a:schemeClr val="bg1"/>
            </a:solidFill>
            <a:miter lim="800000"/>
          </a:ln>
        </p:spPr>
        <p:txBody>
          <a:bodyPr>
            <a:spAutoFit/>
          </a:bodyPr>
          <a:lstStyle/>
          <a:p>
            <a:pPr>
              <a:spcBef>
                <a:spcPct val="50000"/>
              </a:spcBef>
            </a:pPr>
            <a:r>
              <a:rPr lang="zh-CN" altLang="en-US" sz="3600" b="1">
                <a:latin typeface="+mn-ea"/>
                <a:ea typeface="+mn-ea"/>
              </a:rPr>
              <a:t>一、英国资产阶级革命与君主立宪制的确立</a:t>
            </a:r>
            <a:endParaRPr lang="zh-CN" altLang="en-US" sz="3600" b="1">
              <a:latin typeface="+mn-ea"/>
              <a:ea typeface="+mn-ea"/>
            </a:endParaRPr>
          </a:p>
        </p:txBody>
      </p:sp>
      <p:sp>
        <p:nvSpPr>
          <p:cNvPr id="6148" name="内容占位符 2"/>
          <p:cNvSpPr>
            <a:spLocks noGrp="1" noChangeArrowheads="1"/>
          </p:cNvSpPr>
          <p:nvPr/>
        </p:nvSpPr>
        <p:spPr bwMode="auto">
          <a:xfrm>
            <a:off x="1481574" y="1696571"/>
            <a:ext cx="9144000" cy="1443360"/>
          </a:xfrm>
          <a:prstGeom prst="rect">
            <a:avLst/>
          </a:prstGeom>
          <a:noFill/>
          <a:ln w="19050">
            <a:solidFill>
              <a:srgbClr val="002060"/>
            </a:solidFill>
            <a:prstDash val="dash"/>
            <a:miter lim="800000"/>
          </a:ln>
          <a:extLst>
            <a:ext uri="{909E8E84-426E-40DD-AFC4-6F175D3DCCD1}">
              <a14:hiddenFill xmlns:a14="http://schemas.microsoft.com/office/drawing/2010/main">
                <a:solidFill>
                  <a:srgbClr val="FFFFFF"/>
                </a:solidFill>
              </a14:hiddenFill>
            </a:ext>
          </a:extLst>
        </p:spPr>
        <p:txBody>
          <a:bodyPr/>
          <a:lstStyle/>
          <a:p>
            <a:pPr>
              <a:lnSpc>
                <a:spcPct val="110000"/>
              </a:lnSpc>
              <a:spcBef>
                <a:spcPts val="1000"/>
              </a:spcBef>
            </a:pPr>
            <a:r>
              <a:rPr lang="zh-CN" altLang="en-US" sz="2300" b="1">
                <a:latin typeface="+mn-ea"/>
                <a:ea typeface="+mn-ea"/>
              </a:rPr>
              <a:t>   材料</a:t>
            </a:r>
            <a:r>
              <a:rPr lang="zh-CN" altLang="en-US" sz="2300" b="1" smtClean="0">
                <a:latin typeface="+mn-ea"/>
                <a:ea typeface="+mn-ea"/>
              </a:rPr>
              <a:t>一  </a:t>
            </a:r>
            <a:r>
              <a:rPr lang="en-US" altLang="zh-CN" sz="2300" b="1" smtClean="0">
                <a:latin typeface="+mn-ea"/>
                <a:ea typeface="+mn-ea"/>
              </a:rPr>
              <a:t>17</a:t>
            </a:r>
            <a:r>
              <a:rPr lang="zh-CN" altLang="en-US" sz="2300" b="1">
                <a:latin typeface="+mn-ea"/>
                <a:ea typeface="+mn-ea"/>
              </a:rPr>
              <a:t>世纪初英国的资本主义已经有了较大发展，出现了新兴资产阶级和按照资本主义方式从事经济活动的新贵族</a:t>
            </a:r>
            <a:r>
              <a:rPr lang="zh-CN" altLang="en-US" sz="2300" b="1" smtClean="0">
                <a:latin typeface="+mn-ea"/>
                <a:ea typeface="+mn-ea"/>
              </a:rPr>
              <a:t>，</a:t>
            </a:r>
            <a:r>
              <a:rPr lang="zh-CN" altLang="en-US" sz="2300" b="1">
                <a:latin typeface="+mn-ea"/>
                <a:ea typeface="+mn-ea"/>
              </a:rPr>
              <a:t>资产阶级</a:t>
            </a:r>
            <a:r>
              <a:rPr lang="zh-CN" altLang="en-US" sz="2300" b="1" smtClean="0">
                <a:latin typeface="+mn-ea"/>
                <a:ea typeface="+mn-ea"/>
              </a:rPr>
              <a:t>和</a:t>
            </a:r>
            <a:r>
              <a:rPr lang="zh-CN" altLang="en-US" sz="2300" b="1">
                <a:latin typeface="+mn-ea"/>
                <a:ea typeface="+mn-ea"/>
              </a:rPr>
              <a:t>新贵族不但在经济上日益强大，而且在议会中也发挥着越来越重要的作用。 </a:t>
            </a:r>
            <a:endParaRPr lang="zh-CN" altLang="en-US" sz="2300" b="1">
              <a:latin typeface="+mn-ea"/>
              <a:ea typeface="+mn-ea"/>
            </a:endParaRPr>
          </a:p>
        </p:txBody>
      </p:sp>
      <p:sp>
        <p:nvSpPr>
          <p:cNvPr id="23" name="文本框 22"/>
          <p:cNvSpPr txBox="1">
            <a:spLocks noChangeArrowheads="1"/>
          </p:cNvSpPr>
          <p:nvPr/>
        </p:nvSpPr>
        <p:spPr bwMode="auto">
          <a:xfrm>
            <a:off x="1468873" y="3214797"/>
            <a:ext cx="5203191" cy="830997"/>
          </a:xfrm>
          <a:prstGeom prst="rect">
            <a:avLst/>
          </a:prstGeom>
          <a:solidFill>
            <a:srgbClr val="FFFF00"/>
          </a:solidFill>
          <a:ln>
            <a:noFill/>
          </a:ln>
        </p:spPr>
        <p:txBody>
          <a:bodyPr wrap="square">
            <a:spAutoFit/>
          </a:bodyPr>
          <a:lstStyle/>
          <a:p>
            <a:r>
              <a:rPr lang="zh-CN" altLang="en-US" sz="2400" b="1">
                <a:latin typeface="+mn-ea"/>
                <a:ea typeface="+mn-ea"/>
                <a:sym typeface="+mn-ea"/>
              </a:rPr>
              <a:t>经济：英国资本主义经济快速发</a:t>
            </a:r>
            <a:r>
              <a:rPr lang="zh-CN" altLang="en-US" sz="2400" b="1" smtClean="0">
                <a:latin typeface="+mn-ea"/>
                <a:ea typeface="+mn-ea"/>
                <a:sym typeface="+mn-ea"/>
              </a:rPr>
              <a:t>展；</a:t>
            </a:r>
            <a:endParaRPr lang="en-US" altLang="zh-CN" sz="2400" b="1" smtClean="0">
              <a:latin typeface="+mn-ea"/>
              <a:ea typeface="+mn-ea"/>
              <a:sym typeface="+mn-ea"/>
            </a:endParaRPr>
          </a:p>
          <a:p>
            <a:r>
              <a:rPr lang="zh-CN" altLang="en-US" sz="2400" b="1" smtClean="0">
                <a:latin typeface="+mn-ea"/>
                <a:ea typeface="+mn-ea"/>
                <a:sym typeface="+mn-ea"/>
              </a:rPr>
              <a:t>阶级：资</a:t>
            </a:r>
            <a:r>
              <a:rPr lang="zh-CN" altLang="en-US" sz="2400" b="1">
                <a:latin typeface="+mn-ea"/>
                <a:ea typeface="+mn-ea"/>
                <a:sym typeface="+mn-ea"/>
              </a:rPr>
              <a:t>产阶级和新贵族日益强大。</a:t>
            </a:r>
            <a:endParaRPr lang="zh-CN" altLang="en-US" sz="2400" b="1">
              <a:latin typeface="+mn-ea"/>
              <a:ea typeface="+mn-ea"/>
              <a:sym typeface="+mn-ea"/>
            </a:endParaRPr>
          </a:p>
        </p:txBody>
      </p:sp>
      <p:sp>
        <p:nvSpPr>
          <p:cNvPr id="6150" name="内容占位符 2"/>
          <p:cNvSpPr>
            <a:spLocks noGrp="1" noChangeArrowheads="1"/>
          </p:cNvSpPr>
          <p:nvPr/>
        </p:nvSpPr>
        <p:spPr bwMode="auto">
          <a:xfrm>
            <a:off x="1481574" y="4120661"/>
            <a:ext cx="9144000" cy="1858962"/>
          </a:xfrm>
          <a:prstGeom prst="rect">
            <a:avLst/>
          </a:prstGeom>
          <a:noFill/>
          <a:ln w="19050">
            <a:solidFill>
              <a:srgbClr val="000000"/>
            </a:solidFill>
            <a:prstDash val="lgDash"/>
            <a:miter lim="800000"/>
          </a:ln>
          <a:extLst>
            <a:ext uri="{909E8E84-426E-40DD-AFC4-6F175D3DCCD1}">
              <a14:hiddenFill xmlns:a14="http://schemas.microsoft.com/office/drawing/2010/main">
                <a:solidFill>
                  <a:srgbClr val="FFFFFF"/>
                </a:solidFill>
              </a14:hiddenFill>
            </a:ext>
          </a:extLst>
        </p:spPr>
        <p:txBody>
          <a:bodyPr/>
          <a:lstStyle>
            <a:lvl1pPr indent="719455">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spcBef>
                <a:spcPts val="1000"/>
              </a:spcBef>
            </a:pPr>
            <a:r>
              <a:rPr lang="zh-CN" altLang="en-US" sz="2300" b="1">
                <a:latin typeface="+mn-ea"/>
                <a:ea typeface="+mn-ea"/>
              </a:rPr>
              <a:t>材料</a:t>
            </a:r>
            <a:r>
              <a:rPr lang="zh-CN" altLang="en-US" sz="2300" b="1" smtClean="0">
                <a:latin typeface="+mn-ea"/>
                <a:ea typeface="+mn-ea"/>
              </a:rPr>
              <a:t>二  当</a:t>
            </a:r>
            <a:r>
              <a:rPr lang="zh-CN" altLang="en-US" sz="2300" b="1">
                <a:latin typeface="+mn-ea"/>
                <a:ea typeface="+mn-ea"/>
              </a:rPr>
              <a:t>时斯图亚特王朝统治英</a:t>
            </a:r>
            <a:r>
              <a:rPr lang="zh-CN" altLang="en-US" sz="2300" b="1" smtClean="0">
                <a:latin typeface="+mn-ea"/>
                <a:ea typeface="+mn-ea"/>
              </a:rPr>
              <a:t>国，国</a:t>
            </a:r>
            <a:r>
              <a:rPr lang="zh-CN" altLang="en-US" sz="2300" b="1">
                <a:latin typeface="+mn-ea"/>
                <a:ea typeface="+mn-ea"/>
              </a:rPr>
              <a:t>王詹姆士一世和他的继承者查理一世都信</a:t>
            </a:r>
            <a:r>
              <a:rPr lang="zh-CN" altLang="en-US" sz="2300" b="1" smtClean="0">
                <a:latin typeface="+mn-ea"/>
                <a:ea typeface="+mn-ea"/>
              </a:rPr>
              <a:t>奉“君</a:t>
            </a:r>
            <a:r>
              <a:rPr lang="zh-CN" altLang="en-US" sz="2300" b="1">
                <a:latin typeface="+mn-ea"/>
                <a:ea typeface="+mn-ea"/>
              </a:rPr>
              <a:t>权神</a:t>
            </a:r>
            <a:r>
              <a:rPr lang="zh-CN" altLang="en-US" sz="2300" b="1" smtClean="0">
                <a:latin typeface="+mn-ea"/>
                <a:ea typeface="+mn-ea"/>
              </a:rPr>
              <a:t>授”，</a:t>
            </a:r>
            <a:r>
              <a:rPr lang="zh-CN" altLang="en-US" sz="2300" b="1">
                <a:latin typeface="+mn-ea"/>
                <a:ea typeface="+mn-ea"/>
              </a:rPr>
              <a:t>认为除上帝以外国王不对任何人负责，他们例行专制，经常干涉工商业的生</a:t>
            </a:r>
            <a:r>
              <a:rPr lang="zh-CN" altLang="en-US" sz="2300" b="1" smtClean="0">
                <a:latin typeface="+mn-ea"/>
                <a:ea typeface="+mn-ea"/>
              </a:rPr>
              <a:t>产经</a:t>
            </a:r>
            <a:r>
              <a:rPr lang="zh-CN" altLang="en-US" sz="2300" b="1">
                <a:latin typeface="+mn-ea"/>
                <a:ea typeface="+mn-ea"/>
              </a:rPr>
              <a:t>营，资产阶级和新贵族的利益受到侵犯，他们要求限制王权同国王展开斗争。</a:t>
            </a:r>
            <a:endParaRPr lang="zh-CN" altLang="en-US" sz="2300" b="1">
              <a:latin typeface="+mn-ea"/>
              <a:ea typeface="+mn-ea"/>
            </a:endParaRPr>
          </a:p>
        </p:txBody>
      </p:sp>
      <p:sp>
        <p:nvSpPr>
          <p:cNvPr id="25" name="文本框 24"/>
          <p:cNvSpPr txBox="1">
            <a:spLocks noChangeArrowheads="1"/>
          </p:cNvSpPr>
          <p:nvPr/>
        </p:nvSpPr>
        <p:spPr bwMode="auto">
          <a:xfrm>
            <a:off x="1468873" y="6165304"/>
            <a:ext cx="6186488" cy="460375"/>
          </a:xfrm>
          <a:prstGeom prst="rect">
            <a:avLst/>
          </a:prstGeom>
          <a:solidFill>
            <a:srgbClr val="FFFF00"/>
          </a:solidFill>
          <a:ln>
            <a:noFill/>
          </a:ln>
        </p:spPr>
        <p:txBody>
          <a:bodyPr>
            <a:spAutoFit/>
          </a:bodyPr>
          <a:lstStyle/>
          <a:p>
            <a:r>
              <a:rPr lang="zh-CN" altLang="en-US" sz="2400" b="1">
                <a:latin typeface="+mn-ea"/>
                <a:ea typeface="+mn-ea"/>
                <a:sym typeface="+mn-ea"/>
              </a:rPr>
              <a:t>政治：国王厉行专制，议会传统遭到挑战。</a:t>
            </a:r>
            <a:endParaRPr lang="zh-CN" altLang="en-US" sz="2400" b="1">
              <a:latin typeface="+mn-ea"/>
              <a:ea typeface="+mn-ea"/>
              <a:sym typeface="+mn-ea"/>
            </a:endParaRPr>
          </a:p>
        </p:txBody>
      </p:sp>
      <p:sp>
        <p:nvSpPr>
          <p:cNvPr id="6152" name="Text Box 22"/>
          <p:cNvSpPr txBox="1">
            <a:spLocks noChangeArrowheads="1"/>
          </p:cNvSpPr>
          <p:nvPr/>
        </p:nvSpPr>
        <p:spPr bwMode="auto">
          <a:xfrm>
            <a:off x="1774825" y="1085850"/>
            <a:ext cx="18097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mn-ea"/>
                <a:ea typeface="+mn-ea"/>
                <a:sym typeface="Arial" panose="020b0604020202020204" pitchFamily="34" charset="0"/>
              </a:rPr>
              <a:t>1.</a:t>
            </a:r>
            <a:r>
              <a:rPr lang="zh-CN" altLang="en-US" sz="3200" b="1">
                <a:latin typeface="+mn-ea"/>
                <a:ea typeface="+mn-ea"/>
                <a:sym typeface="Arial" panose="020b0604020202020204" pitchFamily="34" charset="0"/>
              </a:rPr>
              <a:t>背景</a:t>
            </a:r>
            <a:endParaRPr lang="zh-CN" altLang="en-US" sz="3200" b="1">
              <a:latin typeface="+mn-ea"/>
              <a:ea typeface="+mn-ea"/>
              <a:sym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 calcmode="lin" valueType="num">
                                      <p:cBhvr additive="base">
                                        <p:cTn id="7" dur="500" fill="hold"/>
                                        <p:tgtEl>
                                          <p:spTgt spid="6148"/>
                                        </p:tgtEl>
                                        <p:attrNameLst>
                                          <p:attrName>ppt_x</p:attrName>
                                        </p:attrNameLst>
                                      </p:cBhvr>
                                      <p:tavLst>
                                        <p:tav tm="0">
                                          <p:val>
                                            <p:strVal val="#ppt_x"/>
                                          </p:val>
                                        </p:tav>
                                        <p:tav tm="100000">
                                          <p:val>
                                            <p:strVal val="#ppt_x"/>
                                          </p:val>
                                        </p:tav>
                                      </p:tavLst>
                                    </p:anim>
                                    <p:anim calcmode="lin" valueType="num">
                                      <p:cBhvr additive="base">
                                        <p:cTn id="8"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50"/>
                                        </p:tgtEl>
                                        <p:attrNameLst>
                                          <p:attrName>style.visibility</p:attrName>
                                        </p:attrNameLst>
                                      </p:cBhvr>
                                      <p:to>
                                        <p:strVal val="visible"/>
                                      </p:to>
                                    </p:set>
                                    <p:anim calcmode="lin" valueType="num">
                                      <p:cBhvr additive="base">
                                        <p:cTn id="18" dur="500" fill="hold"/>
                                        <p:tgtEl>
                                          <p:spTgt spid="6150"/>
                                        </p:tgtEl>
                                        <p:attrNameLst>
                                          <p:attrName>ppt_x</p:attrName>
                                        </p:attrNameLst>
                                      </p:cBhvr>
                                      <p:tavLst>
                                        <p:tav tm="0">
                                          <p:val>
                                            <p:strVal val="#ppt_x"/>
                                          </p:val>
                                        </p:tav>
                                        <p:tav tm="100000">
                                          <p:val>
                                            <p:strVal val="#ppt_x"/>
                                          </p:val>
                                        </p:tav>
                                      </p:tavLst>
                                    </p:anim>
                                    <p:anim calcmode="lin" valueType="num">
                                      <p:cBhvr additive="base">
                                        <p:cTn id="19"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23" grpId="0"/>
      <p:bldP spid="6150" grpId="0"/>
      <p:bldP spid="2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8194" name="Line 8"/>
          <p:cNvSpPr>
            <a:spLocks noChangeShapeType="1"/>
          </p:cNvSpPr>
          <p:nvPr/>
        </p:nvSpPr>
        <p:spPr bwMode="auto">
          <a:xfrm flipV="1">
            <a:off x="1992314" y="4014788"/>
            <a:ext cx="8396287" cy="6350"/>
          </a:xfrm>
          <a:prstGeom prst="line">
            <a:avLst/>
          </a:prstGeom>
          <a:noFill/>
          <a:ln w="79375">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latin typeface="等线" panose="02010600030101010101" pitchFamily="2" charset="-122"/>
              <a:ea typeface="等线" panose="02010600030101010101" pitchFamily="2" charset="-122"/>
            </a:endParaRPr>
          </a:p>
        </p:txBody>
      </p:sp>
      <p:sp>
        <p:nvSpPr>
          <p:cNvPr id="13" name="Oval 10"/>
          <p:cNvSpPr>
            <a:spLocks noChangeArrowheads="1"/>
          </p:cNvSpPr>
          <p:nvPr/>
        </p:nvSpPr>
        <p:spPr bwMode="auto">
          <a:xfrm>
            <a:off x="2349500" y="3929063"/>
            <a:ext cx="171450" cy="171450"/>
          </a:xfrm>
          <a:prstGeom prst="ellipse">
            <a:avLst/>
          </a:prstGeom>
          <a:solidFill>
            <a:schemeClr val="bg1">
              <a:lumMod val="85000"/>
            </a:schemeClr>
          </a:solidFill>
          <a:ln w="9525">
            <a:solidFill>
              <a:schemeClr val="tx1">
                <a:lumMod val="50000"/>
                <a:lumOff val="50000"/>
              </a:schemeClr>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endParaRPr lang="zh-CN" altLang="en-US" sz="100" b="1">
              <a:latin typeface="等线" panose="02010600030101010101" pitchFamily="2" charset="-122"/>
              <a:ea typeface="等线" panose="02010600030101010101" pitchFamily="2" charset="-122"/>
            </a:endParaRPr>
          </a:p>
        </p:txBody>
      </p:sp>
      <p:sp>
        <p:nvSpPr>
          <p:cNvPr id="14" name="Oval 11"/>
          <p:cNvSpPr>
            <a:spLocks noChangeArrowheads="1"/>
          </p:cNvSpPr>
          <p:nvPr/>
        </p:nvSpPr>
        <p:spPr bwMode="auto">
          <a:xfrm>
            <a:off x="3584575" y="3946525"/>
            <a:ext cx="171450" cy="171450"/>
          </a:xfrm>
          <a:prstGeom prst="ellipse">
            <a:avLst/>
          </a:prstGeom>
          <a:solidFill>
            <a:schemeClr val="bg1">
              <a:lumMod val="85000"/>
            </a:schemeClr>
          </a:solidFill>
          <a:ln w="9525">
            <a:solidFill>
              <a:schemeClr val="tx1">
                <a:lumMod val="50000"/>
                <a:lumOff val="50000"/>
              </a:schemeClr>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endParaRPr lang="zh-CN" altLang="en-US" sz="100" b="1">
              <a:latin typeface="等线" panose="02010600030101010101" pitchFamily="2" charset="-122"/>
              <a:ea typeface="等线" panose="02010600030101010101" pitchFamily="2" charset="-122"/>
            </a:endParaRPr>
          </a:p>
        </p:txBody>
      </p:sp>
      <p:sp>
        <p:nvSpPr>
          <p:cNvPr id="15" name="Oval 12"/>
          <p:cNvSpPr>
            <a:spLocks noChangeArrowheads="1"/>
          </p:cNvSpPr>
          <p:nvPr/>
        </p:nvSpPr>
        <p:spPr bwMode="auto">
          <a:xfrm>
            <a:off x="5091113" y="3921125"/>
            <a:ext cx="171450" cy="171450"/>
          </a:xfrm>
          <a:prstGeom prst="ellipse">
            <a:avLst/>
          </a:prstGeom>
          <a:solidFill>
            <a:schemeClr val="bg1">
              <a:lumMod val="85000"/>
            </a:schemeClr>
          </a:solidFill>
          <a:ln w="9525">
            <a:solidFill>
              <a:schemeClr val="tx1">
                <a:lumMod val="50000"/>
                <a:lumOff val="50000"/>
              </a:schemeClr>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endParaRPr lang="zh-CN" altLang="en-US" sz="100" b="1">
              <a:latin typeface="等线" panose="02010600030101010101" pitchFamily="2" charset="-122"/>
              <a:ea typeface="等线" panose="02010600030101010101" pitchFamily="2" charset="-122"/>
            </a:endParaRPr>
          </a:p>
        </p:txBody>
      </p:sp>
      <p:sp>
        <p:nvSpPr>
          <p:cNvPr id="16" name="Oval 13"/>
          <p:cNvSpPr>
            <a:spLocks noChangeArrowheads="1"/>
          </p:cNvSpPr>
          <p:nvPr/>
        </p:nvSpPr>
        <p:spPr bwMode="auto">
          <a:xfrm>
            <a:off x="6769100" y="3895725"/>
            <a:ext cx="171450" cy="171450"/>
          </a:xfrm>
          <a:prstGeom prst="ellipse">
            <a:avLst/>
          </a:prstGeom>
          <a:solidFill>
            <a:schemeClr val="bg1">
              <a:lumMod val="85000"/>
            </a:schemeClr>
          </a:solidFill>
          <a:ln w="9525">
            <a:solidFill>
              <a:schemeClr val="tx1">
                <a:lumMod val="50000"/>
                <a:lumOff val="50000"/>
              </a:schemeClr>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endParaRPr lang="zh-CN" altLang="en-US" sz="100" b="1">
              <a:latin typeface="等线" panose="02010600030101010101" pitchFamily="2" charset="-122"/>
              <a:ea typeface="等线" panose="02010600030101010101" pitchFamily="2" charset="-122"/>
            </a:endParaRPr>
          </a:p>
        </p:txBody>
      </p:sp>
      <p:sp>
        <p:nvSpPr>
          <p:cNvPr id="17" name="Oval 14"/>
          <p:cNvSpPr>
            <a:spLocks noChangeArrowheads="1"/>
          </p:cNvSpPr>
          <p:nvPr/>
        </p:nvSpPr>
        <p:spPr bwMode="auto">
          <a:xfrm>
            <a:off x="8631238" y="3932238"/>
            <a:ext cx="171450" cy="171450"/>
          </a:xfrm>
          <a:prstGeom prst="ellipse">
            <a:avLst/>
          </a:prstGeom>
          <a:solidFill>
            <a:schemeClr val="bg1">
              <a:lumMod val="85000"/>
            </a:schemeClr>
          </a:solidFill>
          <a:ln w="9525">
            <a:solidFill>
              <a:schemeClr val="tx1">
                <a:lumMod val="50000"/>
                <a:lumOff val="50000"/>
              </a:schemeClr>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endParaRPr lang="zh-CN" altLang="en-US" sz="100" b="1">
              <a:latin typeface="等线" panose="02010600030101010101" pitchFamily="2" charset="-122"/>
              <a:ea typeface="等线" panose="02010600030101010101" pitchFamily="2" charset="-122"/>
            </a:endParaRPr>
          </a:p>
        </p:txBody>
      </p:sp>
      <p:sp>
        <p:nvSpPr>
          <p:cNvPr id="8200" name="Text Box 15"/>
          <p:cNvSpPr txBox="1">
            <a:spLocks noChangeArrowheads="1"/>
          </p:cNvSpPr>
          <p:nvPr/>
        </p:nvSpPr>
        <p:spPr bwMode="auto">
          <a:xfrm>
            <a:off x="1970088" y="4117976"/>
            <a:ext cx="85472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a:solidFill>
                  <a:srgbClr val="000000"/>
                </a:solidFill>
                <a:latin typeface="等线" panose="02010600030101010101" pitchFamily="2" charset="-122"/>
                <a:ea typeface="等线" panose="02010600030101010101" pitchFamily="2" charset="-122"/>
              </a:rPr>
              <a:t>1640 </a:t>
            </a:r>
            <a:endParaRPr lang="en-US" altLang="zh-CN" sz="2100" b="1">
              <a:solidFill>
                <a:srgbClr val="000000"/>
              </a:solidFill>
              <a:latin typeface="等线" panose="02010600030101010101" pitchFamily="2" charset="-122"/>
              <a:ea typeface="等线" panose="02010600030101010101" pitchFamily="2" charset="-122"/>
            </a:endParaRPr>
          </a:p>
        </p:txBody>
      </p:sp>
      <p:sp>
        <p:nvSpPr>
          <p:cNvPr id="8201" name="Text Box 16"/>
          <p:cNvSpPr txBox="1">
            <a:spLocks noChangeArrowheads="1"/>
          </p:cNvSpPr>
          <p:nvPr/>
        </p:nvSpPr>
        <p:spPr bwMode="auto">
          <a:xfrm>
            <a:off x="3149601" y="4100514"/>
            <a:ext cx="85472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a:solidFill>
                  <a:srgbClr val="000000"/>
                </a:solidFill>
                <a:latin typeface="等线" panose="02010600030101010101" pitchFamily="2" charset="-122"/>
                <a:ea typeface="等线" panose="02010600030101010101" pitchFamily="2" charset="-122"/>
              </a:rPr>
              <a:t>1649 </a:t>
            </a:r>
            <a:endParaRPr lang="en-US" altLang="zh-CN" sz="2100" b="1">
              <a:solidFill>
                <a:srgbClr val="000000"/>
              </a:solidFill>
              <a:latin typeface="等线" panose="02010600030101010101" pitchFamily="2" charset="-122"/>
              <a:ea typeface="等线" panose="02010600030101010101" pitchFamily="2" charset="-122"/>
            </a:endParaRPr>
          </a:p>
        </p:txBody>
      </p:sp>
      <p:sp>
        <p:nvSpPr>
          <p:cNvPr id="8202" name="Text Box 17"/>
          <p:cNvSpPr txBox="1">
            <a:spLocks noChangeArrowheads="1"/>
          </p:cNvSpPr>
          <p:nvPr/>
        </p:nvSpPr>
        <p:spPr bwMode="auto">
          <a:xfrm>
            <a:off x="4613276" y="4179889"/>
            <a:ext cx="85472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a:solidFill>
                  <a:srgbClr val="000000"/>
                </a:solidFill>
                <a:latin typeface="等线" panose="02010600030101010101" pitchFamily="2" charset="-122"/>
                <a:ea typeface="等线" panose="02010600030101010101" pitchFamily="2" charset="-122"/>
              </a:rPr>
              <a:t>1653 </a:t>
            </a:r>
            <a:endParaRPr lang="en-US" altLang="zh-CN" sz="2100" b="1">
              <a:solidFill>
                <a:srgbClr val="000000"/>
              </a:solidFill>
              <a:latin typeface="等线" panose="02010600030101010101" pitchFamily="2" charset="-122"/>
              <a:ea typeface="等线" panose="02010600030101010101" pitchFamily="2" charset="-122"/>
            </a:endParaRPr>
          </a:p>
        </p:txBody>
      </p:sp>
      <p:sp>
        <p:nvSpPr>
          <p:cNvPr id="8203" name="Text Box 18"/>
          <p:cNvSpPr txBox="1">
            <a:spLocks noChangeArrowheads="1"/>
          </p:cNvSpPr>
          <p:nvPr/>
        </p:nvSpPr>
        <p:spPr bwMode="auto">
          <a:xfrm>
            <a:off x="6388101" y="4117976"/>
            <a:ext cx="85472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a:solidFill>
                  <a:srgbClr val="000000"/>
                </a:solidFill>
                <a:latin typeface="等线" panose="02010600030101010101" pitchFamily="2" charset="-122"/>
                <a:ea typeface="等线" panose="02010600030101010101" pitchFamily="2" charset="-122"/>
              </a:rPr>
              <a:t>1660 </a:t>
            </a:r>
            <a:endParaRPr lang="en-US" altLang="zh-CN" sz="2100" b="1">
              <a:solidFill>
                <a:srgbClr val="000000"/>
              </a:solidFill>
              <a:latin typeface="等线" panose="02010600030101010101" pitchFamily="2" charset="-122"/>
              <a:ea typeface="等线" panose="02010600030101010101" pitchFamily="2" charset="-122"/>
            </a:endParaRPr>
          </a:p>
        </p:txBody>
      </p:sp>
      <p:sp>
        <p:nvSpPr>
          <p:cNvPr id="8204" name="Text Box 19"/>
          <p:cNvSpPr txBox="1">
            <a:spLocks noChangeArrowheads="1"/>
          </p:cNvSpPr>
          <p:nvPr/>
        </p:nvSpPr>
        <p:spPr bwMode="auto">
          <a:xfrm>
            <a:off x="8396288" y="4179889"/>
            <a:ext cx="85472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a:solidFill>
                  <a:srgbClr val="000000"/>
                </a:solidFill>
                <a:latin typeface="等线" panose="02010600030101010101" pitchFamily="2" charset="-122"/>
                <a:ea typeface="等线" panose="02010600030101010101" pitchFamily="2" charset="-122"/>
              </a:rPr>
              <a:t>1688 </a:t>
            </a:r>
            <a:endParaRPr lang="en-US" altLang="zh-CN" sz="2100" b="1">
              <a:solidFill>
                <a:srgbClr val="000000"/>
              </a:solidFill>
              <a:latin typeface="等线" panose="02010600030101010101" pitchFamily="2" charset="-122"/>
              <a:ea typeface="等线" panose="02010600030101010101" pitchFamily="2" charset="-122"/>
            </a:endParaRPr>
          </a:p>
        </p:txBody>
      </p:sp>
      <p:sp>
        <p:nvSpPr>
          <p:cNvPr id="23" name="Text Box 29"/>
          <p:cNvSpPr txBox="1">
            <a:spLocks noChangeArrowheads="1"/>
          </p:cNvSpPr>
          <p:nvPr/>
        </p:nvSpPr>
        <p:spPr bwMode="auto">
          <a:xfrm>
            <a:off x="2205335" y="2773363"/>
            <a:ext cx="461665" cy="1085850"/>
          </a:xfrm>
          <a:prstGeom prst="rect">
            <a:avLst/>
          </a:prstGeom>
          <a:solidFill>
            <a:schemeClr val="bg1">
              <a:lumMod val="85000"/>
            </a:schemeClr>
          </a:solidFill>
          <a:ln>
            <a:noFill/>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 typeface="Wingdings" panose="05000000000000000000" pitchFamily="2" charset="2"/>
              <a:buNone/>
              <a:defRPr/>
            </a:pPr>
            <a:r>
              <a:rPr lang="zh-CN" altLang="en-US" b="1">
                <a:latin typeface="等线" panose="02010600030101010101" pitchFamily="2" charset="-122"/>
                <a:ea typeface="等线" panose="02010600030101010101" pitchFamily="2" charset="-122"/>
              </a:rPr>
              <a:t>革命开始</a:t>
            </a:r>
            <a:endParaRPr lang="zh-CN" altLang="en-US" b="1">
              <a:latin typeface="等线" panose="02010600030101010101" pitchFamily="2" charset="-122"/>
              <a:ea typeface="等线" panose="02010600030101010101" pitchFamily="2" charset="-122"/>
            </a:endParaRPr>
          </a:p>
        </p:txBody>
      </p:sp>
      <p:sp>
        <p:nvSpPr>
          <p:cNvPr id="24" name="Text Box 31"/>
          <p:cNvSpPr txBox="1">
            <a:spLocks noChangeArrowheads="1"/>
          </p:cNvSpPr>
          <p:nvPr/>
        </p:nvSpPr>
        <p:spPr bwMode="auto">
          <a:xfrm>
            <a:off x="3245962" y="2862263"/>
            <a:ext cx="738664" cy="1033462"/>
          </a:xfrm>
          <a:prstGeom prst="rect">
            <a:avLst/>
          </a:prstGeom>
          <a:solidFill>
            <a:schemeClr val="bg1">
              <a:lumMod val="85000"/>
            </a:schemeClr>
          </a:solidFill>
          <a:ln>
            <a:noFill/>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建共和国</a:t>
            </a:r>
            <a:endParaRPr lang="zh-CN" altLang="en-US" b="1">
              <a:latin typeface="等线" panose="02010600030101010101" pitchFamily="2" charset="-122"/>
              <a:ea typeface="等线" panose="02010600030101010101" pitchFamily="2" charset="-122"/>
            </a:endParaRPr>
          </a:p>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处死国王</a:t>
            </a:r>
            <a:endParaRPr lang="zh-CN" altLang="en-US" b="1">
              <a:latin typeface="等线" panose="02010600030101010101" pitchFamily="2" charset="-122"/>
              <a:ea typeface="等线" panose="02010600030101010101" pitchFamily="2" charset="-122"/>
            </a:endParaRPr>
          </a:p>
        </p:txBody>
      </p:sp>
      <p:sp>
        <p:nvSpPr>
          <p:cNvPr id="25" name="Text Box 32"/>
          <p:cNvSpPr txBox="1">
            <a:spLocks noChangeArrowheads="1"/>
          </p:cNvSpPr>
          <p:nvPr/>
        </p:nvSpPr>
        <p:spPr bwMode="auto">
          <a:xfrm>
            <a:off x="4806474" y="2801939"/>
            <a:ext cx="738664" cy="1057275"/>
          </a:xfrm>
          <a:prstGeom prst="rect">
            <a:avLst/>
          </a:prstGeom>
          <a:solidFill>
            <a:schemeClr val="bg1">
              <a:lumMod val="85000"/>
            </a:schemeClr>
          </a:solidFill>
          <a:ln>
            <a:noFill/>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克伦威尔军事独裁</a:t>
            </a:r>
            <a:endParaRPr lang="zh-CN" altLang="en-US" b="1">
              <a:latin typeface="等线" panose="02010600030101010101" pitchFamily="2" charset="-122"/>
              <a:ea typeface="等线" panose="02010600030101010101" pitchFamily="2" charset="-122"/>
            </a:endParaRPr>
          </a:p>
        </p:txBody>
      </p:sp>
      <p:sp>
        <p:nvSpPr>
          <p:cNvPr id="26" name="Text Box 33"/>
          <p:cNvSpPr txBox="1">
            <a:spLocks noChangeArrowheads="1"/>
          </p:cNvSpPr>
          <p:nvPr/>
        </p:nvSpPr>
        <p:spPr bwMode="auto">
          <a:xfrm>
            <a:off x="6486050" y="4656138"/>
            <a:ext cx="738664" cy="1047750"/>
          </a:xfrm>
          <a:prstGeom prst="rect">
            <a:avLst/>
          </a:prstGeom>
          <a:solidFill>
            <a:schemeClr val="bg1">
              <a:lumMod val="85000"/>
            </a:schemeClr>
          </a:solidFill>
          <a:ln>
            <a:noFill/>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斯图亚特</a:t>
            </a:r>
            <a:endParaRPr lang="zh-CN" altLang="en-US" b="1">
              <a:latin typeface="等线" panose="02010600030101010101" pitchFamily="2" charset="-122"/>
              <a:ea typeface="等线" panose="02010600030101010101" pitchFamily="2" charset="-122"/>
            </a:endParaRPr>
          </a:p>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王朝复辟</a:t>
            </a:r>
            <a:endParaRPr lang="zh-CN" altLang="en-US" b="1">
              <a:latin typeface="等线" panose="02010600030101010101" pitchFamily="2" charset="-122"/>
              <a:ea typeface="等线" panose="02010600030101010101" pitchFamily="2" charset="-122"/>
            </a:endParaRPr>
          </a:p>
        </p:txBody>
      </p:sp>
      <p:sp>
        <p:nvSpPr>
          <p:cNvPr id="27" name="Text Box 34"/>
          <p:cNvSpPr txBox="1">
            <a:spLocks noChangeArrowheads="1"/>
          </p:cNvSpPr>
          <p:nvPr/>
        </p:nvSpPr>
        <p:spPr bwMode="auto">
          <a:xfrm>
            <a:off x="8485485" y="2847975"/>
            <a:ext cx="461665" cy="1011238"/>
          </a:xfrm>
          <a:prstGeom prst="rect">
            <a:avLst/>
          </a:prstGeom>
          <a:solidFill>
            <a:schemeClr val="bg1">
              <a:lumMod val="85000"/>
            </a:schemeClr>
          </a:solidFill>
          <a:ln>
            <a:noFill/>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defRPr/>
            </a:pPr>
            <a:r>
              <a:rPr lang="zh-CN" altLang="en-US" b="1">
                <a:latin typeface="等线" panose="02010600030101010101" pitchFamily="2" charset="-122"/>
                <a:ea typeface="等线" panose="02010600030101010101" pitchFamily="2" charset="-122"/>
              </a:rPr>
              <a:t>光荣革命</a:t>
            </a:r>
            <a:endParaRPr lang="zh-CN" altLang="en-US" b="1">
              <a:latin typeface="等线" panose="02010600030101010101" pitchFamily="2" charset="-122"/>
              <a:ea typeface="等线" panose="02010600030101010101" pitchFamily="2" charset="-122"/>
            </a:endParaRPr>
          </a:p>
        </p:txBody>
      </p:sp>
      <p:pic>
        <p:nvPicPr>
          <p:cNvPr id="28" name="Picture 12"/>
          <p:cNvPicPr>
            <a:picLocks noChangeAspect="1" noChangeArrowheads="1"/>
          </p:cNvPicPr>
          <p:nvPr/>
        </p:nvPicPr>
        <p:blipFill>
          <a:blip r:embed="rId2">
            <a:duotone>
              <a:prstClr val="black"/>
              <a:srgbClr val="B54A0D">
                <a:tint val="45000"/>
                <a:satMod val="400000"/>
              </a:srgbClr>
            </a:duotone>
            <a:extLst>
              <a:ext uri="{28A0092B-C50C-407E-A947-70E740481C1C}">
                <a14:useLocalDpi xmlns:a14="http://schemas.microsoft.com/office/drawing/2010/main" val="0"/>
              </a:ext>
            </a:extLst>
          </a:blip>
          <a:srcRect l="24753" t="3333" r="31311" b="52448"/>
          <a:stretch>
            <a:fillRect/>
          </a:stretch>
        </p:blipFill>
        <p:spPr bwMode="auto">
          <a:xfrm>
            <a:off x="5546299" y="2412841"/>
            <a:ext cx="1225075" cy="144628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9" name="Picture 4"/>
          <p:cNvPicPr>
            <a:picLocks noChangeArrowheads="1"/>
          </p:cNvPicPr>
          <p:nvPr/>
        </p:nvPicPr>
        <p:blipFill>
          <a:blip r:embed="rId3"/>
          <a:stretch>
            <a:fillRect/>
          </a:stretch>
        </p:blipFill>
        <p:spPr bwMode="auto">
          <a:xfrm>
            <a:off x="3049494" y="4371346"/>
            <a:ext cx="1131415" cy="1406124"/>
          </a:xfrm>
          <a:prstGeom prst="ellipse">
            <a:avLst/>
          </a:prstGeom>
          <a:ln>
            <a:noFill/>
          </a:ln>
          <a:effectLst>
            <a:softEdge rad="31750"/>
          </a:effectLst>
        </p:spPr>
      </p:pic>
      <p:pic>
        <p:nvPicPr>
          <p:cNvPr id="30" name="Picture 24"/>
          <p:cNvPicPr>
            <a:picLocks noChangeAspect="1" noChangeArrowheads="1"/>
          </p:cNvPicPr>
          <p:nvPr/>
        </p:nvPicPr>
        <p:blipFill>
          <a:blip r:embed="rId4"/>
          <a:stretch>
            <a:fillRect/>
          </a:stretch>
        </p:blipFill>
        <p:spPr bwMode="auto">
          <a:xfrm>
            <a:off x="7118977" y="4371387"/>
            <a:ext cx="1131408" cy="1406127"/>
          </a:xfrm>
          <a:prstGeom prst="ellipse">
            <a:avLst/>
          </a:prstGeom>
          <a:ln>
            <a:noFill/>
          </a:ln>
          <a:effectLst>
            <a:softEdge rad="31750"/>
          </a:effectLst>
        </p:spPr>
      </p:pic>
      <p:pic>
        <p:nvPicPr>
          <p:cNvPr id="31" name="Picture 2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948467" y="2268219"/>
            <a:ext cx="1487317" cy="1653121"/>
          </a:xfrm>
          <a:prstGeom prst="ellipse">
            <a:avLst/>
          </a:prstGeom>
          <a:ln>
            <a:noFill/>
          </a:ln>
          <a:effectLst>
            <a:softEdge rad="31750"/>
          </a:effectLst>
        </p:spPr>
      </p:pic>
      <p:sp>
        <p:nvSpPr>
          <p:cNvPr id="33" name="框架 3"/>
          <p:cNvSpPr/>
          <p:nvPr/>
        </p:nvSpPr>
        <p:spPr>
          <a:xfrm>
            <a:off x="3779839" y="1258888"/>
            <a:ext cx="4632325" cy="749300"/>
          </a:xfrm>
          <a:prstGeom prst="frame">
            <a:avLst>
              <a:gd name="adj1" fmla="val 2487"/>
            </a:avLst>
          </a:prstGeom>
          <a:noFill/>
          <a:ln>
            <a:solidFill>
              <a:srgbClr val="92D050"/>
            </a:solidFill>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zh-CN" altLang="en-US" sz="2100" b="1">
                <a:solidFill>
                  <a:schemeClr val="tx1"/>
                </a:solidFill>
                <a:latin typeface="等线" panose="02010600030101010101" pitchFamily="2" charset="-122"/>
                <a:ea typeface="等线" panose="02010600030101010101" pitchFamily="2" charset="-122"/>
              </a:rPr>
              <a:t>英国资产阶级革命</a:t>
            </a:r>
            <a:endParaRPr kumimoji="1" lang="en-US" altLang="zh-CN" sz="2100" b="1">
              <a:solidFill>
                <a:schemeClr val="tx1"/>
              </a:solidFill>
              <a:latin typeface="等线" panose="02010600030101010101" pitchFamily="2" charset="-122"/>
              <a:ea typeface="等线" panose="02010600030101010101" pitchFamily="2" charset="-122"/>
            </a:endParaRPr>
          </a:p>
          <a:p>
            <a:pPr algn="ctr">
              <a:defRPr/>
            </a:pPr>
            <a:r>
              <a:rPr kumimoji="1" lang="zh-CN" altLang="en-US" sz="2100" b="1">
                <a:solidFill>
                  <a:schemeClr val="tx1"/>
                </a:solidFill>
                <a:latin typeface="等线" panose="02010600030101010101" pitchFamily="2" charset="-122"/>
                <a:ea typeface="等线" panose="02010600030101010101" pitchFamily="2" charset="-122"/>
              </a:rPr>
              <a:t>资产阶级、新贵族   </a:t>
            </a:r>
            <a:r>
              <a:rPr kumimoji="1" lang="en-US" altLang="zh-CN" sz="2100" b="1">
                <a:solidFill>
                  <a:schemeClr val="tx1"/>
                </a:solidFill>
                <a:latin typeface="等线" panose="02010600030101010101" pitchFamily="2" charset="-122"/>
                <a:ea typeface="等线" panose="02010600030101010101" pitchFamily="2" charset="-122"/>
              </a:rPr>
              <a:t>VS     </a:t>
            </a:r>
            <a:r>
              <a:rPr kumimoji="1" lang="zh-CN" altLang="en-US" sz="2100" b="1">
                <a:solidFill>
                  <a:schemeClr val="tx1"/>
                </a:solidFill>
                <a:latin typeface="等线" panose="02010600030101010101" pitchFamily="2" charset="-122"/>
                <a:ea typeface="等线" panose="02010600030101010101" pitchFamily="2" charset="-122"/>
              </a:rPr>
              <a:t>封建势力</a:t>
            </a:r>
            <a:endParaRPr kumimoji="1" lang="en-US" altLang="zh-CN" sz="2100" b="1">
              <a:solidFill>
                <a:schemeClr val="tx1"/>
              </a:solidFill>
              <a:latin typeface="等线" panose="02010600030101010101" pitchFamily="2" charset="-122"/>
              <a:ea typeface="等线" panose="02010600030101010101" pitchFamily="2" charset="-122"/>
            </a:endParaRPr>
          </a:p>
        </p:txBody>
      </p:sp>
      <p:sp>
        <p:nvSpPr>
          <p:cNvPr id="8215" name="Text Box 2"/>
          <p:cNvSpPr txBox="1">
            <a:spLocks noChangeArrowheads="1"/>
          </p:cNvSpPr>
          <p:nvPr/>
        </p:nvSpPr>
        <p:spPr bwMode="auto">
          <a:xfrm>
            <a:off x="1511300" y="6351"/>
            <a:ext cx="9144000" cy="646113"/>
          </a:xfrm>
          <a:prstGeom prst="rect">
            <a:avLst/>
          </a:prstGeom>
          <a:solidFill>
            <a:srgbClr val="FFFF99"/>
          </a:solidFill>
          <a:ln w="9525">
            <a:solidFill>
              <a:schemeClr val="bg1"/>
            </a:solidFill>
            <a:miter lim="800000"/>
          </a:ln>
        </p:spPr>
        <p:txBody>
          <a:bodyPr>
            <a:spAutoFit/>
          </a:bodyPr>
          <a:lstStyle/>
          <a:p>
            <a:pPr>
              <a:spcBef>
                <a:spcPct val="50000"/>
              </a:spcBef>
            </a:pPr>
            <a:r>
              <a:rPr lang="zh-CN" altLang="en-US" sz="3600" b="1">
                <a:latin typeface="等线" panose="02010600030101010101" pitchFamily="2" charset="-122"/>
                <a:ea typeface="等线" panose="02010600030101010101" pitchFamily="2" charset="-122"/>
              </a:rPr>
              <a:t>一、英国资产阶级革命与君主立宪制的确立</a:t>
            </a:r>
            <a:endParaRPr lang="zh-CN" altLang="en-US" sz="3600" b="1">
              <a:latin typeface="等线" panose="02010600030101010101" pitchFamily="2" charset="-122"/>
              <a:ea typeface="等线" panose="02010600030101010101" pitchFamily="2" charset="-122"/>
            </a:endParaRPr>
          </a:p>
        </p:txBody>
      </p:sp>
      <p:sp>
        <p:nvSpPr>
          <p:cNvPr id="8216" name="文本框 4"/>
          <p:cNvSpPr txBox="1">
            <a:spLocks noChangeArrowheads="1"/>
          </p:cNvSpPr>
          <p:nvPr/>
        </p:nvSpPr>
        <p:spPr bwMode="auto">
          <a:xfrm>
            <a:off x="1503362" y="674688"/>
            <a:ext cx="83208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a:latin typeface="等线" panose="02010600030101010101" pitchFamily="2" charset="-122"/>
                <a:ea typeface="等线" panose="02010600030101010101" pitchFamily="2" charset="-122"/>
              </a:rPr>
              <a:t>（一）英国资产阶级革</a:t>
            </a:r>
            <a:r>
              <a:rPr lang="zh-CN" altLang="en-US" sz="3200" b="1" smtClean="0">
                <a:latin typeface="等线" panose="02010600030101010101" pitchFamily="2" charset="-122"/>
                <a:ea typeface="等线" panose="02010600030101010101" pitchFamily="2" charset="-122"/>
              </a:rPr>
              <a:t>命（</a:t>
            </a:r>
            <a:r>
              <a:rPr lang="en-US" altLang="zh-CN" sz="3200" b="1" smtClean="0">
                <a:latin typeface="等线" panose="02010600030101010101" pitchFamily="2" charset="-122"/>
                <a:ea typeface="等线" panose="02010600030101010101" pitchFamily="2" charset="-122"/>
              </a:rPr>
              <a:t>1640——1688</a:t>
            </a:r>
            <a:r>
              <a:rPr lang="zh-CN" altLang="en-US" sz="3200" b="1" smtClean="0">
                <a:latin typeface="等线" panose="02010600030101010101" pitchFamily="2" charset="-122"/>
                <a:ea typeface="等线" panose="02010600030101010101" pitchFamily="2" charset="-122"/>
              </a:rPr>
              <a:t>）</a:t>
            </a:r>
            <a:endParaRPr lang="zh-CN" altLang="en-US" sz="3200" b="1">
              <a:latin typeface="等线" panose="02010600030101010101" pitchFamily="2" charset="-122"/>
              <a:ea typeface="等线" panose="02010600030101010101" pitchFamily="2" charset="-122"/>
            </a:endParaRPr>
          </a:p>
        </p:txBody>
      </p:sp>
      <p:sp>
        <p:nvSpPr>
          <p:cNvPr id="38" name="TextBox 25"/>
          <p:cNvSpPr txBox="1">
            <a:spLocks noChangeArrowheads="1"/>
          </p:cNvSpPr>
          <p:nvPr/>
        </p:nvSpPr>
        <p:spPr bwMode="auto">
          <a:xfrm>
            <a:off x="2640014" y="5846763"/>
            <a:ext cx="6911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solidFill>
                  <a:srgbClr val="FF0000"/>
                </a:solidFill>
                <a:latin typeface="等线" panose="02010600030101010101" pitchFamily="2" charset="-122"/>
                <a:ea typeface="等线" panose="02010600030101010101" pitchFamily="2" charset="-122"/>
              </a:rPr>
              <a:t>为英国君主立宪政体的确立奠定基础</a:t>
            </a:r>
            <a:endParaRPr lang="zh-CN" altLang="en-US" sz="3200" b="1">
              <a:solidFill>
                <a:srgbClr val="FF0000"/>
              </a:solidFill>
              <a:latin typeface="等线" panose="02010600030101010101" pitchFamily="2" charset="-122"/>
              <a:ea typeface="等线" panose="02010600030101010101" pitchFamily="2" charset="-122"/>
            </a:endParaRPr>
          </a:p>
        </p:txBody>
      </p:sp>
      <p:sp>
        <p:nvSpPr>
          <p:cNvPr id="8218" name="Text Box 22"/>
          <p:cNvSpPr txBox="1">
            <a:spLocks noChangeArrowheads="1"/>
          </p:cNvSpPr>
          <p:nvPr/>
        </p:nvSpPr>
        <p:spPr bwMode="auto">
          <a:xfrm>
            <a:off x="1841500" y="1247775"/>
            <a:ext cx="18097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等线" panose="02010600030101010101" pitchFamily="2" charset="-122"/>
                <a:ea typeface="等线" panose="02010600030101010101" pitchFamily="2" charset="-122"/>
                <a:sym typeface="Arial" panose="020b0604020202020204" pitchFamily="34" charset="0"/>
              </a:rPr>
              <a:t>2.</a:t>
            </a:r>
            <a:r>
              <a:rPr lang="zh-CN" altLang="en-US" sz="3200" b="1">
                <a:latin typeface="等线" panose="02010600030101010101" pitchFamily="2" charset="-122"/>
                <a:ea typeface="等线" panose="02010600030101010101" pitchFamily="2" charset="-122"/>
                <a:sym typeface="Arial" panose="020b0604020202020204" pitchFamily="34" charset="0"/>
              </a:rPr>
              <a:t>过程</a:t>
            </a:r>
            <a:endParaRPr lang="zh-CN" altLang="en-US" sz="3200" b="1">
              <a:latin typeface="等线" panose="02010600030101010101" pitchFamily="2" charset="-122"/>
              <a:ea typeface="等线" panose="02010600030101010101" pitchFamily="2" charset="-122"/>
              <a:sym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linds(horizontal)">
                                      <p:cBhvr>
                                        <p:cTn id="12" dur="500"/>
                                        <p:tgtEl>
                                          <p:spTgt spid="2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linds(horizontal)">
                                      <p:cBhvr>
                                        <p:cTn id="17" dur="500"/>
                                        <p:tgtEl>
                                          <p:spTgt spid="2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blinds(horizontal)">
                                      <p:cBhvr>
                                        <p:cTn id="22" dur="500"/>
                                        <p:tgtEl>
                                          <p:spTgt spid="2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linds(horizontal)">
                                      <p:cBhvr>
                                        <p:cTn id="27" dur="500"/>
                                        <p:tgtEl>
                                          <p:spTgt spid="2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ipe(down)">
                                      <p:cBhvr>
                                        <p:cTn id="3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3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34745" y="908685"/>
            <a:ext cx="10536555" cy="3322955"/>
          </a:xfrm>
          <a:prstGeom prst="rect">
            <a:avLst/>
          </a:prstGeom>
          <a:solidFill>
            <a:srgbClr val="92D050"/>
          </a:solidFill>
        </p:spPr>
        <p:txBody>
          <a:bodyPr wrap="square">
            <a:spAutoFit/>
          </a:bodyPr>
          <a:lstStyle/>
          <a:p>
            <a:pPr>
              <a:lnSpc>
                <a:spcPct val="150000"/>
              </a:lnSpc>
            </a:pPr>
            <a:r>
              <a:rPr lang="zh-CN" altLang="en-US" sz="2800" b="1" smtClean="0">
                <a:latin typeface="等线" panose="02010600030101010101" pitchFamily="2" charset="-122"/>
                <a:ea typeface="等线" panose="02010600030101010101" pitchFamily="2" charset="-122"/>
              </a:rPr>
              <a:t>       光</a:t>
            </a:r>
            <a:r>
              <a:rPr lang="zh-CN" altLang="en-US" sz="2800" b="1">
                <a:latin typeface="等线" panose="02010600030101010101" pitchFamily="2" charset="-122"/>
                <a:ea typeface="等线" panose="02010600030101010101" pitchFamily="2" charset="-122"/>
              </a:rPr>
              <a:t>荣革命，英文“</a:t>
            </a:r>
            <a:r>
              <a:rPr lang="en-US" altLang="zh-CN" sz="2800" b="1">
                <a:latin typeface="等线" panose="02010600030101010101" pitchFamily="2" charset="-122"/>
                <a:ea typeface="等线" panose="02010600030101010101" pitchFamily="2" charset="-122"/>
              </a:rPr>
              <a:t>Glorious Revolution”</a:t>
            </a:r>
            <a:r>
              <a:rPr lang="zh-CN" altLang="en-US" sz="2800" b="1">
                <a:latin typeface="等线" panose="02010600030101010101" pitchFamily="2" charset="-122"/>
                <a:ea typeface="等线" panose="02010600030101010101" pitchFamily="2" charset="-122"/>
              </a:rPr>
              <a:t>。</a:t>
            </a:r>
            <a:r>
              <a:rPr lang="en-US" altLang="zh-CN" sz="2800" b="1">
                <a:latin typeface="等线" panose="02010600030101010101" pitchFamily="2" charset="-122"/>
                <a:ea typeface="等线" panose="02010600030101010101" pitchFamily="2" charset="-122"/>
              </a:rPr>
              <a:t>1688</a:t>
            </a:r>
            <a:r>
              <a:rPr lang="zh-CN" altLang="en-US" sz="2800" b="1">
                <a:latin typeface="等线" panose="02010600030101010101" pitchFamily="2" charset="-122"/>
                <a:ea typeface="等线" panose="02010600030101010101" pitchFamily="2" charset="-122"/>
              </a:rPr>
              <a:t>年，英国资产阶级和新贵族发动的推翻詹姆士二世的统治、防止天主教复辟的非暴力政变</a:t>
            </a:r>
            <a:r>
              <a:rPr lang="zh-CN" altLang="en-US" sz="2800" b="1" smtClean="0">
                <a:latin typeface="等线" panose="02010600030101010101" pitchFamily="2" charset="-122"/>
                <a:ea typeface="等线" panose="02010600030101010101" pitchFamily="2" charset="-122"/>
              </a:rPr>
              <a:t>。</a:t>
            </a:r>
            <a:r>
              <a:rPr lang="en-US" altLang="zh-CN" sz="2800" b="1">
                <a:latin typeface="等线" panose="02010600030101010101" pitchFamily="2" charset="-122"/>
                <a:ea typeface="等线" panose="02010600030101010101" pitchFamily="2" charset="-122"/>
              </a:rPr>
              <a:t>1688</a:t>
            </a:r>
            <a:r>
              <a:rPr lang="zh-CN" altLang="en-US" sz="2800" b="1">
                <a:latin typeface="等线" panose="02010600030101010101" pitchFamily="2" charset="-122"/>
                <a:ea typeface="等线" panose="02010600030101010101" pitchFamily="2" charset="-122"/>
              </a:rPr>
              <a:t>年英国议会邀请詹姆斯二世的女儿玛丽和她的丈夫荷兰执政威廉成席，英国王位共同统治英国</a:t>
            </a:r>
            <a:r>
              <a:rPr lang="zh-CN" altLang="en-US" sz="2800" b="1" smtClean="0">
                <a:latin typeface="等线" panose="02010600030101010101" pitchFamily="2" charset="-122"/>
                <a:ea typeface="等线" panose="02010600030101010101" pitchFamily="2" charset="-122"/>
              </a:rPr>
              <a:t>，这</a:t>
            </a:r>
            <a:r>
              <a:rPr lang="zh-CN" altLang="en-US" sz="2800" b="1">
                <a:latin typeface="等线" panose="02010600030101010101" pitchFamily="2" charset="-122"/>
                <a:ea typeface="等线" panose="02010600030101010101" pitchFamily="2" charset="-122"/>
              </a:rPr>
              <a:t>场革命没有发生流血冲突，因此历史学家将其称之为“光荣革命</a:t>
            </a:r>
            <a:r>
              <a:rPr lang="zh-CN" altLang="en-US" sz="2800" b="1" smtClean="0">
                <a:latin typeface="等线" panose="02010600030101010101" pitchFamily="2" charset="-122"/>
                <a:ea typeface="等线" panose="02010600030101010101" pitchFamily="2" charset="-122"/>
              </a:rPr>
              <a:t>”</a:t>
            </a:r>
            <a:r>
              <a:rPr lang="zh-CN" altLang="en-US" smtClean="0"/>
              <a:t>。</a:t>
            </a:r>
            <a:endParaRPr lang="zh-CN" altLang="en-US"/>
          </a:p>
        </p:txBody>
      </p:sp>
      <p:sp>
        <p:nvSpPr>
          <p:cNvPr id="3" name="矩形 2"/>
          <p:cNvSpPr>
            <a:spLocks noChangeArrowheads="1"/>
          </p:cNvSpPr>
          <p:nvPr/>
        </p:nvSpPr>
        <p:spPr bwMode="auto">
          <a:xfrm flipH="1">
            <a:off x="1112604" y="5301208"/>
            <a:ext cx="10441160" cy="584775"/>
          </a:xfrm>
          <a:prstGeom prst="rect">
            <a:avLst/>
          </a:prstGeom>
          <a:solidFill>
            <a:srgbClr val="FFFF00"/>
          </a:solidFill>
          <a:ln w="9525">
            <a:solidFill>
              <a:srgbClr val="FFFF00"/>
            </a:solidFill>
            <a:round/>
          </a:ln>
        </p:spPr>
        <p:txBody>
          <a:bodyPr wrap="square">
            <a:spAutoFit/>
          </a:bodyPr>
          <a:lstStyle/>
          <a:p>
            <a:r>
              <a:rPr lang="zh-CN" altLang="en-US" sz="3200" b="1" smtClean="0">
                <a:latin typeface="等线" panose="02010600030101010101" pitchFamily="2" charset="-122"/>
                <a:ea typeface="等线" panose="02010600030101010101" pitchFamily="2" charset="-122"/>
              </a:rPr>
              <a:t>英国资产阶级革命的特点：和</a:t>
            </a:r>
            <a:r>
              <a:rPr lang="zh-CN" altLang="en-US" sz="3200" b="1">
                <a:latin typeface="等线" panose="02010600030101010101" pitchFamily="2" charset="-122"/>
                <a:ea typeface="等线" panose="02010600030101010101" pitchFamily="2" charset="-122"/>
              </a:rPr>
              <a:t>平、不流</a:t>
            </a:r>
            <a:r>
              <a:rPr lang="zh-CN" altLang="en-US" sz="3200" b="1" smtClean="0">
                <a:latin typeface="等线" panose="02010600030101010101" pitchFamily="2" charset="-122"/>
                <a:ea typeface="等线" panose="02010600030101010101" pitchFamily="2" charset="-122"/>
              </a:rPr>
              <a:t>血、妥</a:t>
            </a:r>
            <a:r>
              <a:rPr lang="zh-CN" altLang="en-US" sz="3200" b="1">
                <a:latin typeface="等线" panose="02010600030101010101" pitchFamily="2" charset="-122"/>
                <a:ea typeface="等线" panose="02010600030101010101" pitchFamily="2" charset="-122"/>
              </a:rPr>
              <a:t>协的方式</a:t>
            </a:r>
            <a:endParaRPr lang="zh-CN" altLang="en-US" sz="3200" b="1">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39416" y="2420888"/>
            <a:ext cx="7032104" cy="2611997"/>
          </a:xfrm>
          <a:prstGeom prst="rect">
            <a:avLst/>
          </a:prstGeom>
          <a:solidFill>
            <a:srgbClr val="86B9FF"/>
          </a:solidFill>
        </p:spPr>
        <p:txBody>
          <a:bodyPr wrap="square">
            <a:spAutoFit/>
          </a:bodyPr>
          <a:lstStyle/>
          <a:p>
            <a:pPr>
              <a:lnSpc>
                <a:spcPct val="150000"/>
              </a:lnSpc>
            </a:pPr>
            <a:r>
              <a:rPr lang="zh-CN" altLang="en-US" sz="2800" b="1">
                <a:latin typeface="等线" panose="02010600030101010101" pitchFamily="2" charset="-122"/>
                <a:ea typeface="等线" panose="02010600030101010101" pitchFamily="2" charset="-122"/>
              </a:rPr>
              <a:t>光荣革命以后议会的权力大增，资产阶级和新贵族在议会上通过了一系列旨在限制国王权利的法案，其中</a:t>
            </a:r>
            <a:r>
              <a:rPr lang="en-US" altLang="zh-CN" sz="2800" b="1">
                <a:latin typeface="等线" panose="02010600030101010101" pitchFamily="2" charset="-122"/>
                <a:ea typeface="等线" panose="02010600030101010101" pitchFamily="2" charset="-122"/>
              </a:rPr>
              <a:t>1689</a:t>
            </a:r>
            <a:r>
              <a:rPr lang="zh-CN" altLang="en-US" sz="2800" b="1">
                <a:latin typeface="等线" panose="02010600030101010101" pitchFamily="2" charset="-122"/>
                <a:ea typeface="等线" panose="02010600030101010101" pitchFamily="2" charset="-122"/>
              </a:rPr>
              <a:t>年颁布的权利法案影响最为深远。</a:t>
            </a:r>
            <a:endParaRPr lang="zh-CN" altLang="en-US" sz="2800" b="1">
              <a:latin typeface="等线" panose="02010600030101010101" pitchFamily="2" charset="-122"/>
              <a:ea typeface="等线" panose="02010600030101010101" pitchFamily="2" charset="-122"/>
            </a:endParaRPr>
          </a:p>
        </p:txBody>
      </p:sp>
      <p:sp>
        <p:nvSpPr>
          <p:cNvPr id="3" name="文本框 2"/>
          <p:cNvSpPr txBox="1"/>
          <p:nvPr/>
        </p:nvSpPr>
        <p:spPr>
          <a:xfrm>
            <a:off x="695400" y="908720"/>
            <a:ext cx="8928992" cy="1077218"/>
          </a:xfrm>
          <a:prstGeom prst="rect">
            <a:avLst/>
          </a:prstGeom>
          <a:solidFill>
            <a:srgbClr val="FFFF00"/>
          </a:solidFill>
        </p:spPr>
        <p:txBody>
          <a:bodyPr wrap="square" rtlCol="0">
            <a:spAutoFit/>
          </a:bodyPr>
          <a:lstStyle/>
          <a:p>
            <a:r>
              <a:rPr lang="zh-CN" altLang="en-US" sz="3200" b="1" smtClean="0">
                <a:latin typeface="等线" panose="02010600030101010101" pitchFamily="2" charset="-122"/>
                <a:ea typeface="等线" panose="02010600030101010101" pitchFamily="2" charset="-122"/>
              </a:rPr>
              <a:t>怎样才能巩固资产阶级革命的成果，防止专制王朝复辟呢？</a:t>
            </a:r>
            <a:endParaRPr lang="zh-CN" altLang="en-US" sz="3200" b="1">
              <a:latin typeface="等线" panose="02010600030101010101" pitchFamily="2" charset="-122"/>
              <a:ea typeface="等线" panose="02010600030101010101" pitchFamily="2" charset="-122"/>
            </a:endParaRPr>
          </a:p>
        </p:txBody>
      </p:sp>
      <p:pic>
        <p:nvPicPr>
          <p:cNvPr id="17410" name="Picture 2" descr="https://timgsa.baidu.com/timg?image&amp;quality=80&amp;size=b9999_10000&amp;sec=1585627560524&amp;di=7d9ae2dfc5f919c16d017703ddea88fc&amp;imgtype=0&amp;src=http%3A%2F%2Fimg.mp.itc.cn%2Fupload%2F20160518%2Fa68bcac027064be29ef534e1a90b1809_th.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56240" y="1996844"/>
            <a:ext cx="3276129" cy="45139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410"/>
                                        </p:tgtEl>
                                        <p:attrNameLst>
                                          <p:attrName>style.visibility</p:attrName>
                                        </p:attrNameLst>
                                      </p:cBhvr>
                                      <p:to>
                                        <p:strVal val="visible"/>
                                      </p:to>
                                    </p:set>
                                    <p:anim calcmode="lin" valueType="num">
                                      <p:cBhvr additive="base">
                                        <p:cTn id="11" dur="500" fill="hold"/>
                                        <p:tgtEl>
                                          <p:spTgt spid="17410"/>
                                        </p:tgtEl>
                                        <p:attrNameLst>
                                          <p:attrName>ppt_x</p:attrName>
                                        </p:attrNameLst>
                                      </p:cBhvr>
                                      <p:tavLst>
                                        <p:tav tm="0">
                                          <p:val>
                                            <p:strVal val="#ppt_x"/>
                                          </p:val>
                                        </p:tav>
                                        <p:tav tm="100000">
                                          <p:val>
                                            <p:strVal val="#ppt_x"/>
                                          </p:val>
                                        </p:tav>
                                      </p:tavLst>
                                    </p:anim>
                                    <p:anim calcmode="lin" valueType="num">
                                      <p:cBhvr additive="base">
                                        <p:cTn id="12"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9218" name="Text Box 2"/>
          <p:cNvSpPr txBox="1">
            <a:spLocks noChangeArrowheads="1"/>
          </p:cNvSpPr>
          <p:nvPr/>
        </p:nvSpPr>
        <p:spPr bwMode="auto">
          <a:xfrm>
            <a:off x="1511300" y="6351"/>
            <a:ext cx="9144000" cy="646113"/>
          </a:xfrm>
          <a:prstGeom prst="rect">
            <a:avLst/>
          </a:prstGeom>
          <a:solidFill>
            <a:srgbClr val="FFFF99"/>
          </a:solidFill>
          <a:ln w="9525">
            <a:solidFill>
              <a:schemeClr val="bg1"/>
            </a:solidFill>
            <a:miter lim="800000"/>
          </a:ln>
        </p:spPr>
        <p:txBody>
          <a:bodyPr>
            <a:spAutoFit/>
          </a:bodyPr>
          <a:lstStyle/>
          <a:p>
            <a:pPr>
              <a:spcBef>
                <a:spcPct val="50000"/>
              </a:spcBef>
            </a:pPr>
            <a:r>
              <a:rPr lang="zh-CN" altLang="en-US" sz="3600" b="1">
                <a:latin typeface="+mn-ea"/>
                <a:ea typeface="+mn-ea"/>
              </a:rPr>
              <a:t>一、英国资产阶级革命与君主立宪制的确立</a:t>
            </a:r>
            <a:endParaRPr lang="zh-CN" altLang="en-US" sz="3600" b="1">
              <a:latin typeface="+mn-ea"/>
              <a:ea typeface="+mn-ea"/>
            </a:endParaRPr>
          </a:p>
        </p:txBody>
      </p:sp>
      <p:sp>
        <p:nvSpPr>
          <p:cNvPr id="9219" name="文本框 4"/>
          <p:cNvSpPr txBox="1">
            <a:spLocks noChangeArrowheads="1"/>
          </p:cNvSpPr>
          <p:nvPr/>
        </p:nvSpPr>
        <p:spPr bwMode="auto">
          <a:xfrm>
            <a:off x="1477962" y="679450"/>
            <a:ext cx="613092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（二）英国君主立宪制</a:t>
            </a:r>
            <a:endParaRPr lang="zh-CN" altLang="en-US" sz="3200" b="1">
              <a:latin typeface="+mn-ea"/>
              <a:ea typeface="+mn-ea"/>
            </a:endParaRPr>
          </a:p>
        </p:txBody>
      </p:sp>
      <p:sp>
        <p:nvSpPr>
          <p:cNvPr id="9220" name="Text Box 22"/>
          <p:cNvSpPr txBox="1">
            <a:spLocks noChangeArrowheads="1"/>
          </p:cNvSpPr>
          <p:nvPr/>
        </p:nvSpPr>
        <p:spPr bwMode="auto">
          <a:xfrm>
            <a:off x="1703389" y="1263650"/>
            <a:ext cx="266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mn-ea"/>
                <a:ea typeface="+mn-ea"/>
                <a:sym typeface="Arial" panose="020b0604020202020204" pitchFamily="34" charset="0"/>
              </a:rPr>
              <a:t>1.</a:t>
            </a:r>
            <a:r>
              <a:rPr lang="zh-CN" altLang="en-US" sz="3200" b="1">
                <a:latin typeface="+mn-ea"/>
                <a:ea typeface="+mn-ea"/>
                <a:sym typeface="Arial" panose="020b0604020202020204" pitchFamily="34" charset="0"/>
              </a:rPr>
              <a:t>确立</a:t>
            </a:r>
            <a:endParaRPr lang="zh-CN" altLang="en-US" sz="3200" b="1">
              <a:latin typeface="+mn-ea"/>
              <a:ea typeface="+mn-ea"/>
              <a:sym typeface="Arial" panose="020b0604020202020204" pitchFamily="34" charset="0"/>
            </a:endParaRPr>
          </a:p>
        </p:txBody>
      </p:sp>
      <p:sp>
        <p:nvSpPr>
          <p:cNvPr id="9221" name="Text Box 22"/>
          <p:cNvSpPr txBox="1">
            <a:spLocks noChangeArrowheads="1"/>
          </p:cNvSpPr>
          <p:nvPr/>
        </p:nvSpPr>
        <p:spPr bwMode="auto">
          <a:xfrm>
            <a:off x="3198813" y="1262064"/>
            <a:ext cx="3721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solidFill>
                  <a:srgbClr val="FF0000"/>
                </a:solidFill>
                <a:latin typeface="+mn-ea"/>
                <a:ea typeface="+mn-ea"/>
                <a:sym typeface="Arial" panose="020b0604020202020204" pitchFamily="34" charset="0"/>
              </a:rPr>
              <a:t>1689</a:t>
            </a:r>
            <a:r>
              <a:rPr lang="zh-CN" altLang="en-US" sz="3200" b="1">
                <a:solidFill>
                  <a:srgbClr val="FF0000"/>
                </a:solidFill>
                <a:latin typeface="+mn-ea"/>
                <a:ea typeface="+mn-ea"/>
                <a:sym typeface="Arial" panose="020b0604020202020204" pitchFamily="34" charset="0"/>
              </a:rPr>
              <a:t>年</a:t>
            </a:r>
            <a:r>
              <a:rPr lang="en-US" altLang="zh-CN" sz="3200" b="1">
                <a:solidFill>
                  <a:srgbClr val="FF0000"/>
                </a:solidFill>
                <a:latin typeface="+mn-ea"/>
                <a:ea typeface="+mn-ea"/>
                <a:sym typeface="Arial" panose="020b0604020202020204" pitchFamily="34" charset="0"/>
              </a:rPr>
              <a:t>《</a:t>
            </a:r>
            <a:r>
              <a:rPr lang="zh-CN" altLang="en-US" sz="3200" b="1">
                <a:solidFill>
                  <a:srgbClr val="FF0000"/>
                </a:solidFill>
                <a:latin typeface="+mn-ea"/>
                <a:ea typeface="+mn-ea"/>
                <a:sym typeface="Arial" panose="020b0604020202020204" pitchFamily="34" charset="0"/>
              </a:rPr>
              <a:t>权利法案</a:t>
            </a:r>
            <a:r>
              <a:rPr lang="en-US" altLang="zh-CN" sz="3200" b="1">
                <a:solidFill>
                  <a:srgbClr val="FF0000"/>
                </a:solidFill>
                <a:latin typeface="+mn-ea"/>
                <a:ea typeface="+mn-ea"/>
                <a:sym typeface="Arial" panose="020b0604020202020204" pitchFamily="34" charset="0"/>
              </a:rPr>
              <a:t>》</a:t>
            </a:r>
            <a:endParaRPr lang="en-US" altLang="zh-CN" sz="3200" b="1">
              <a:solidFill>
                <a:srgbClr val="FF0000"/>
              </a:solidFill>
              <a:latin typeface="+mn-ea"/>
              <a:ea typeface="+mn-ea"/>
              <a:sym typeface="Arial" pitchFamily="34" charset="0"/>
            </a:endParaRPr>
          </a:p>
        </p:txBody>
      </p:sp>
      <p:sp>
        <p:nvSpPr>
          <p:cNvPr id="15" name="矩形 14"/>
          <p:cNvSpPr>
            <a:spLocks noChangeArrowheads="1"/>
          </p:cNvSpPr>
          <p:nvPr/>
        </p:nvSpPr>
        <p:spPr bwMode="auto">
          <a:xfrm>
            <a:off x="1343472" y="1847851"/>
            <a:ext cx="6911529" cy="4870051"/>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a:lnSpc>
                <a:spcPts val="2600"/>
              </a:lnSpc>
              <a:spcBef>
                <a:spcPct val="20000"/>
              </a:spcBef>
              <a:buClr>
                <a:schemeClr val="accent1"/>
              </a:buClr>
              <a:buSzPct val="65000"/>
            </a:pPr>
            <a:r>
              <a:rPr lang="en-US" altLang="zh-CN" sz="2400" b="1">
                <a:solidFill>
                  <a:srgbClr val="4210F9"/>
                </a:solidFill>
                <a:latin typeface="+mn-ea"/>
                <a:ea typeface="+mn-ea"/>
              </a:rPr>
              <a:t>1.</a:t>
            </a:r>
            <a:r>
              <a:rPr lang="zh-CN" altLang="en-US" sz="2400" b="1">
                <a:solidFill>
                  <a:srgbClr val="4210F9"/>
                </a:solidFill>
                <a:latin typeface="+mn-ea"/>
                <a:ea typeface="+mn-ea"/>
              </a:rPr>
              <a:t> 凡未经国会同意，以国王权威停止</a:t>
            </a:r>
            <a:r>
              <a:rPr lang="zh-CN" altLang="en-US" sz="2400" b="1" u="sng">
                <a:solidFill>
                  <a:srgbClr val="4210F9"/>
                </a:solidFill>
                <a:latin typeface="+mn-ea"/>
                <a:ea typeface="+mn-ea"/>
              </a:rPr>
              <a:t>法律</a:t>
            </a:r>
            <a:r>
              <a:rPr lang="zh-CN" altLang="en-US" sz="2400" b="1">
                <a:solidFill>
                  <a:srgbClr val="4210F9"/>
                </a:solidFill>
                <a:latin typeface="+mn-ea"/>
                <a:ea typeface="+mn-ea"/>
              </a:rPr>
              <a:t>或停止法律实施之僭越权力，为非法权力。</a:t>
            </a:r>
            <a:endParaRPr lang="en-US" altLang="zh-CN" sz="2400" b="1">
              <a:solidFill>
                <a:srgbClr val="4210F9"/>
              </a:solidFill>
              <a:latin typeface="+mn-ea"/>
              <a:ea typeface="+mn-ea"/>
            </a:endParaRPr>
          </a:p>
          <a:p>
            <a:pPr>
              <a:lnSpc>
                <a:spcPts val="2600"/>
              </a:lnSpc>
              <a:spcBef>
                <a:spcPct val="20000"/>
              </a:spcBef>
              <a:buClr>
                <a:schemeClr val="accent1"/>
              </a:buClr>
              <a:buSzPct val="65000"/>
            </a:pPr>
            <a:r>
              <a:rPr lang="en-US" altLang="zh-CN" sz="2400" b="1">
                <a:solidFill>
                  <a:srgbClr val="4210F9"/>
                </a:solidFill>
                <a:latin typeface="+mn-ea"/>
                <a:ea typeface="+mn-ea"/>
              </a:rPr>
              <a:t>2</a:t>
            </a:r>
            <a:r>
              <a:rPr lang="zh-CN" altLang="en-US" sz="2400" b="1">
                <a:solidFill>
                  <a:srgbClr val="4210F9"/>
                </a:solidFill>
                <a:latin typeface="+mn-ea"/>
                <a:ea typeface="+mn-ea"/>
              </a:rPr>
              <a:t>．近来以国王权威擅自废除</a:t>
            </a:r>
            <a:r>
              <a:rPr lang="zh-CN" altLang="en-US" sz="2400" b="1" u="sng">
                <a:solidFill>
                  <a:srgbClr val="4210F9"/>
                </a:solidFill>
                <a:latin typeface="+mn-ea"/>
                <a:ea typeface="+mn-ea"/>
              </a:rPr>
              <a:t>法律</a:t>
            </a:r>
            <a:r>
              <a:rPr lang="zh-CN" altLang="en-US" sz="2400" b="1">
                <a:solidFill>
                  <a:srgbClr val="4210F9"/>
                </a:solidFill>
                <a:latin typeface="+mn-ea"/>
                <a:ea typeface="+mn-ea"/>
              </a:rPr>
              <a:t>或法律实施之僭越权力，为非法权力</a:t>
            </a:r>
            <a:r>
              <a:rPr lang="en-US" altLang="zh-CN" sz="2400" b="1">
                <a:solidFill>
                  <a:srgbClr val="4210F9"/>
                </a:solidFill>
                <a:latin typeface="+mn-ea"/>
                <a:ea typeface="+mn-ea"/>
              </a:rPr>
              <a:t>……</a:t>
            </a:r>
            <a:endParaRPr lang="en-US" altLang="zh-CN" sz="2400" b="1">
              <a:solidFill>
                <a:srgbClr val="4210F9"/>
              </a:solidFill>
              <a:latin typeface="+mn-ea"/>
              <a:ea typeface="+mn-ea"/>
            </a:endParaRPr>
          </a:p>
          <a:p>
            <a:pPr>
              <a:lnSpc>
                <a:spcPts val="2600"/>
              </a:lnSpc>
              <a:spcBef>
                <a:spcPct val="20000"/>
              </a:spcBef>
              <a:buClr>
                <a:schemeClr val="accent1"/>
              </a:buClr>
              <a:buSzPct val="65000"/>
            </a:pPr>
            <a:r>
              <a:rPr lang="en-US" altLang="zh-CN" sz="2400" b="1">
                <a:solidFill>
                  <a:srgbClr val="4210F9"/>
                </a:solidFill>
                <a:latin typeface="+mn-ea"/>
                <a:ea typeface="+mn-ea"/>
              </a:rPr>
              <a:t>4</a:t>
            </a:r>
            <a:r>
              <a:rPr lang="zh-CN" altLang="en-US" sz="2400" b="1">
                <a:solidFill>
                  <a:srgbClr val="4210F9"/>
                </a:solidFill>
                <a:latin typeface="+mn-ea"/>
                <a:ea typeface="+mn-ea"/>
              </a:rPr>
              <a:t>．凡未经国会准许，借口国王特权，为国王而征收，或供国王使用而征收</a:t>
            </a:r>
            <a:r>
              <a:rPr lang="zh-CN" altLang="en-US" sz="2400" b="1" u="sng">
                <a:solidFill>
                  <a:srgbClr val="4210F9"/>
                </a:solidFill>
                <a:latin typeface="+mn-ea"/>
                <a:ea typeface="+mn-ea"/>
              </a:rPr>
              <a:t>金钱</a:t>
            </a:r>
            <a:r>
              <a:rPr lang="zh-CN" altLang="en-US" sz="2400" b="1">
                <a:solidFill>
                  <a:srgbClr val="4210F9"/>
                </a:solidFill>
                <a:latin typeface="+mn-ea"/>
                <a:ea typeface="+mn-ea"/>
              </a:rPr>
              <a:t>，超出国会准许之时限或方式者，皆为非法</a:t>
            </a:r>
            <a:r>
              <a:rPr lang="en-US" altLang="zh-CN" sz="2400" b="1">
                <a:solidFill>
                  <a:srgbClr val="4210F9"/>
                </a:solidFill>
                <a:latin typeface="+mn-ea"/>
                <a:ea typeface="+mn-ea"/>
              </a:rPr>
              <a:t>……</a:t>
            </a:r>
            <a:endParaRPr lang="en-US" altLang="zh-CN" sz="2400" b="1">
              <a:solidFill>
                <a:srgbClr val="4210F9"/>
              </a:solidFill>
              <a:latin typeface="+mn-ea"/>
              <a:ea typeface="+mn-ea"/>
            </a:endParaRPr>
          </a:p>
          <a:p>
            <a:pPr>
              <a:lnSpc>
                <a:spcPts val="2600"/>
              </a:lnSpc>
              <a:spcBef>
                <a:spcPct val="20000"/>
              </a:spcBef>
              <a:buClr>
                <a:schemeClr val="accent1"/>
              </a:buClr>
              <a:buSzPct val="65000"/>
            </a:pPr>
            <a:r>
              <a:rPr lang="en-US" altLang="zh-CN" sz="2400" b="1">
                <a:solidFill>
                  <a:srgbClr val="4210F9"/>
                </a:solidFill>
                <a:latin typeface="+mn-ea"/>
                <a:ea typeface="+mn-ea"/>
              </a:rPr>
              <a:t>6</a:t>
            </a:r>
            <a:r>
              <a:rPr lang="zh-CN" altLang="en-US" sz="2400" b="1">
                <a:solidFill>
                  <a:srgbClr val="4210F9"/>
                </a:solidFill>
                <a:latin typeface="+mn-ea"/>
                <a:ea typeface="+mn-ea"/>
              </a:rPr>
              <a:t>．除经国会同意外，平时在本国内征募或维持</a:t>
            </a:r>
            <a:r>
              <a:rPr lang="zh-CN" altLang="en-US" sz="2400" b="1" u="sng">
                <a:solidFill>
                  <a:srgbClr val="4210F9"/>
                </a:solidFill>
                <a:latin typeface="+mn-ea"/>
                <a:ea typeface="+mn-ea"/>
              </a:rPr>
              <a:t>常备军</a:t>
            </a:r>
            <a:r>
              <a:rPr lang="zh-CN" altLang="en-US" sz="2400" b="1">
                <a:solidFill>
                  <a:srgbClr val="4210F9"/>
                </a:solidFill>
                <a:latin typeface="+mn-ea"/>
                <a:ea typeface="+mn-ea"/>
              </a:rPr>
              <a:t>，皆属违法。</a:t>
            </a:r>
            <a:endParaRPr lang="en-US" altLang="zh-CN" sz="2400" b="1">
              <a:solidFill>
                <a:srgbClr val="4210F9"/>
              </a:solidFill>
              <a:latin typeface="+mn-ea"/>
              <a:ea typeface="+mn-ea"/>
            </a:endParaRPr>
          </a:p>
          <a:p>
            <a:pPr>
              <a:lnSpc>
                <a:spcPts val="2600"/>
              </a:lnSpc>
              <a:spcBef>
                <a:spcPct val="20000"/>
              </a:spcBef>
              <a:buClr>
                <a:schemeClr val="accent1"/>
              </a:buClr>
              <a:buSzPct val="65000"/>
            </a:pPr>
            <a:r>
              <a:rPr lang="en-US" altLang="zh-CN" sz="2400" b="1">
                <a:solidFill>
                  <a:srgbClr val="00B050"/>
                </a:solidFill>
                <a:latin typeface="+mn-ea"/>
                <a:ea typeface="+mn-ea"/>
              </a:rPr>
              <a:t>8</a:t>
            </a:r>
            <a:r>
              <a:rPr lang="zh-CN" altLang="en-US" sz="2400" b="1">
                <a:solidFill>
                  <a:srgbClr val="00B050"/>
                </a:solidFill>
                <a:latin typeface="+mn-ea"/>
                <a:ea typeface="+mn-ea"/>
              </a:rPr>
              <a:t>．国会议员之选举应是自由的</a:t>
            </a:r>
            <a:r>
              <a:rPr lang="en-US" altLang="zh-CN" sz="2400" b="1">
                <a:solidFill>
                  <a:srgbClr val="00B050"/>
                </a:solidFill>
                <a:latin typeface="+mn-ea"/>
                <a:ea typeface="+mn-ea"/>
              </a:rPr>
              <a:t>……</a:t>
            </a:r>
            <a:endParaRPr lang="en-US" altLang="zh-CN" sz="2400" b="1">
              <a:solidFill>
                <a:srgbClr val="00B050"/>
              </a:solidFill>
              <a:latin typeface="+mn-ea"/>
              <a:ea typeface="+mn-ea"/>
            </a:endParaRPr>
          </a:p>
          <a:p>
            <a:pPr>
              <a:lnSpc>
                <a:spcPts val="2600"/>
              </a:lnSpc>
              <a:spcBef>
                <a:spcPct val="20000"/>
              </a:spcBef>
              <a:buClr>
                <a:schemeClr val="accent1"/>
              </a:buClr>
              <a:buSzPct val="65000"/>
            </a:pPr>
            <a:r>
              <a:rPr lang="en-US" altLang="zh-CN" sz="2400" b="1">
                <a:solidFill>
                  <a:srgbClr val="00B050"/>
                </a:solidFill>
                <a:latin typeface="+mn-ea"/>
                <a:ea typeface="+mn-ea"/>
              </a:rPr>
              <a:t>13.</a:t>
            </a:r>
            <a:r>
              <a:rPr lang="zh-CN" altLang="en-US" sz="2400" b="1">
                <a:solidFill>
                  <a:srgbClr val="00B050"/>
                </a:solidFill>
                <a:latin typeface="+mn-ea"/>
                <a:ea typeface="+mn-ea"/>
              </a:rPr>
              <a:t>为伸雪一切诉冤，并为修正、加强与维护法律起见，国会应时常集会。</a:t>
            </a:r>
            <a:endParaRPr lang="en-US" altLang="zh-CN" sz="2400" b="1">
              <a:solidFill>
                <a:srgbClr val="00B050"/>
              </a:solidFill>
              <a:latin typeface="+mn-ea"/>
              <a:ea typeface="+mn-ea"/>
            </a:endParaRPr>
          </a:p>
          <a:p>
            <a:pPr>
              <a:lnSpc>
                <a:spcPts val="2600"/>
              </a:lnSpc>
              <a:spcBef>
                <a:spcPct val="20000"/>
              </a:spcBef>
              <a:buClr>
                <a:schemeClr val="accent1"/>
              </a:buClr>
              <a:buSzPct val="65000"/>
            </a:pPr>
            <a:r>
              <a:rPr lang="zh-CN" altLang="en-US" sz="2400" b="1">
                <a:solidFill>
                  <a:srgbClr val="00B050"/>
                </a:solidFill>
                <a:latin typeface="+mn-ea"/>
                <a:ea typeface="+mn-ea"/>
              </a:rPr>
              <a:t>     ──蒋相泽主编</a:t>
            </a:r>
            <a:r>
              <a:rPr lang="en-US" altLang="zh-CN" sz="2400" b="1">
                <a:solidFill>
                  <a:srgbClr val="00B050"/>
                </a:solidFill>
                <a:latin typeface="+mn-ea"/>
                <a:ea typeface="+mn-ea"/>
              </a:rPr>
              <a:t>《</a:t>
            </a:r>
            <a:r>
              <a:rPr lang="zh-CN" altLang="en-US" sz="2400" b="1">
                <a:solidFill>
                  <a:srgbClr val="00B050"/>
                </a:solidFill>
                <a:latin typeface="+mn-ea"/>
                <a:ea typeface="+mn-ea"/>
              </a:rPr>
              <a:t>世界通史资料选辑</a:t>
            </a:r>
            <a:r>
              <a:rPr lang="en-US" altLang="zh-CN" sz="2400" b="1">
                <a:solidFill>
                  <a:srgbClr val="00B050"/>
                </a:solidFill>
                <a:latin typeface="+mn-ea"/>
                <a:ea typeface="+mn-ea"/>
              </a:rPr>
              <a:t>·</a:t>
            </a:r>
            <a:r>
              <a:rPr lang="zh-CN" altLang="en-US" sz="2400" b="1">
                <a:solidFill>
                  <a:srgbClr val="00B050"/>
                </a:solidFill>
                <a:latin typeface="+mn-ea"/>
                <a:ea typeface="+mn-ea"/>
              </a:rPr>
              <a:t>近代部分</a:t>
            </a:r>
            <a:r>
              <a:rPr lang="en-US" altLang="zh-CN" sz="2400" b="1">
                <a:solidFill>
                  <a:srgbClr val="00B050"/>
                </a:solidFill>
                <a:latin typeface="+mn-ea"/>
                <a:ea typeface="+mn-ea"/>
              </a:rPr>
              <a:t>》</a:t>
            </a:r>
            <a:endParaRPr lang="en-US" altLang="zh-CN" sz="2400" b="1">
              <a:solidFill>
                <a:srgbClr val="00B050"/>
              </a:solidFill>
              <a:latin typeface="+mn-ea"/>
              <a:ea typeface="+mn-ea"/>
            </a:endParaRPr>
          </a:p>
        </p:txBody>
      </p:sp>
      <p:grpSp>
        <p:nvGrpSpPr>
          <p:cNvPr id="20" name="组合 19"/>
          <p:cNvGrpSpPr/>
          <p:nvPr/>
        </p:nvGrpSpPr>
        <p:grpSpPr>
          <a:xfrm>
            <a:off x="8328025" y="2117726"/>
            <a:ext cx="350838" cy="2195513"/>
            <a:chOff x="7634240" y="2159453"/>
            <a:chExt cx="431056" cy="2195170"/>
          </a:xfrm>
        </p:grpSpPr>
        <p:cxnSp>
          <p:nvCxnSpPr>
            <p:cNvPr id="21" name="直接连接符 20"/>
            <p:cNvCxnSpPr/>
            <p:nvPr/>
          </p:nvCxnSpPr>
          <p:spPr>
            <a:xfrm>
              <a:off x="7634240" y="2159453"/>
              <a:ext cx="431056" cy="28729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7634240" y="2446746"/>
              <a:ext cx="431056" cy="72061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7634240" y="2446746"/>
              <a:ext cx="431056" cy="190787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4" name="TextBox 12"/>
          <p:cNvSpPr txBox="1">
            <a:spLocks noChangeArrowheads="1"/>
          </p:cNvSpPr>
          <p:nvPr/>
        </p:nvSpPr>
        <p:spPr bwMode="auto">
          <a:xfrm>
            <a:off x="8678864" y="2100264"/>
            <a:ext cx="11525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限制王权</a:t>
            </a:r>
            <a:endParaRPr lang="zh-CN" altLang="en-US" sz="3200" b="1">
              <a:latin typeface="+mn-ea"/>
              <a:ea typeface="+mn-ea"/>
            </a:endParaRPr>
          </a:p>
        </p:txBody>
      </p:sp>
      <p:grpSp>
        <p:nvGrpSpPr>
          <p:cNvPr id="25" name="组合 24"/>
          <p:cNvGrpSpPr/>
          <p:nvPr/>
        </p:nvGrpSpPr>
        <p:grpSpPr>
          <a:xfrm>
            <a:off x="8255000" y="5300664"/>
            <a:ext cx="369888" cy="796925"/>
            <a:chOff x="7634240" y="5471821"/>
            <a:chExt cx="647080" cy="796443"/>
          </a:xfrm>
        </p:grpSpPr>
        <p:cxnSp>
          <p:nvCxnSpPr>
            <p:cNvPr id="26" name="直接连接符 25"/>
            <p:cNvCxnSpPr/>
            <p:nvPr/>
          </p:nvCxnSpPr>
          <p:spPr>
            <a:xfrm>
              <a:off x="7634240" y="5471821"/>
              <a:ext cx="647080" cy="36014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7634240" y="5831965"/>
              <a:ext cx="647080" cy="43629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8" name="TextBox 15"/>
          <p:cNvSpPr txBox="1">
            <a:spLocks noChangeArrowheads="1"/>
          </p:cNvSpPr>
          <p:nvPr/>
        </p:nvSpPr>
        <p:spPr bwMode="auto">
          <a:xfrm>
            <a:off x="8623301" y="4970463"/>
            <a:ext cx="1008063"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扩大</a:t>
            </a:r>
            <a:endParaRPr lang="en-US" altLang="zh-CN" sz="3200" b="1">
              <a:latin typeface="+mn-ea"/>
              <a:ea typeface="+mn-ea"/>
            </a:endParaRPr>
          </a:p>
          <a:p>
            <a:r>
              <a:rPr lang="zh-CN" altLang="en-US" sz="3200" b="1">
                <a:latin typeface="+mn-ea"/>
                <a:ea typeface="+mn-ea"/>
              </a:rPr>
              <a:t>议会</a:t>
            </a:r>
            <a:endParaRPr lang="en-US" altLang="zh-CN" sz="3200" b="1">
              <a:latin typeface="+mn-ea"/>
              <a:ea typeface="+mn-ea"/>
            </a:endParaRPr>
          </a:p>
          <a:p>
            <a:r>
              <a:rPr lang="zh-CN" altLang="en-US" sz="3200" b="1">
                <a:latin typeface="+mn-ea"/>
                <a:ea typeface="+mn-ea"/>
              </a:rPr>
              <a:t>权力</a:t>
            </a:r>
            <a:endParaRPr lang="zh-CN" altLang="en-US" sz="3200" b="1">
              <a:latin typeface="+mn-ea"/>
              <a:ea typeface="+mn-ea"/>
            </a:endParaRPr>
          </a:p>
        </p:txBody>
      </p:sp>
      <p:sp>
        <p:nvSpPr>
          <p:cNvPr id="31" name="TextBox 23"/>
          <p:cNvSpPr txBox="1">
            <a:spLocks noChangeArrowheads="1"/>
          </p:cNvSpPr>
          <p:nvPr/>
        </p:nvSpPr>
        <p:spPr bwMode="auto">
          <a:xfrm>
            <a:off x="10568782" y="2881756"/>
            <a:ext cx="1481136"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smtClean="0">
                <a:latin typeface="+mn-ea"/>
                <a:ea typeface="+mn-ea"/>
              </a:rPr>
              <a:t>意义：确</a:t>
            </a:r>
            <a:r>
              <a:rPr lang="zh-CN" altLang="en-US" sz="3200" b="1">
                <a:latin typeface="+mn-ea"/>
                <a:ea typeface="+mn-ea"/>
              </a:rPr>
              <a:t>立了</a:t>
            </a:r>
            <a:r>
              <a:rPr lang="zh-CN" altLang="en-US" sz="3200" b="1">
                <a:solidFill>
                  <a:srgbClr val="FF0000"/>
                </a:solidFill>
                <a:latin typeface="+mn-ea"/>
                <a:ea typeface="+mn-ea"/>
              </a:rPr>
              <a:t>君主立宪制</a:t>
            </a:r>
            <a:r>
              <a:rPr lang="zh-CN" altLang="en-US" sz="3200" b="1">
                <a:latin typeface="+mn-ea"/>
                <a:ea typeface="+mn-ea"/>
              </a:rPr>
              <a:t>政体</a:t>
            </a:r>
            <a:endParaRPr lang="zh-CN" altLang="en-US" sz="3200" b="1">
              <a:latin typeface="+mn-ea"/>
              <a:ea typeface="+mn-ea"/>
            </a:endParaRPr>
          </a:p>
        </p:txBody>
      </p:sp>
      <p:grpSp>
        <p:nvGrpSpPr>
          <p:cNvPr id="32" name="组合 31"/>
          <p:cNvGrpSpPr/>
          <p:nvPr/>
        </p:nvGrpSpPr>
        <p:grpSpPr>
          <a:xfrm>
            <a:off x="9736138" y="3181769"/>
            <a:ext cx="832644" cy="1511300"/>
            <a:chOff x="7634240" y="5471821"/>
            <a:chExt cx="647080" cy="796443"/>
          </a:xfrm>
        </p:grpSpPr>
        <p:cxnSp>
          <p:nvCxnSpPr>
            <p:cNvPr id="33" name="直接连接符 32"/>
            <p:cNvCxnSpPr/>
            <p:nvPr/>
          </p:nvCxnSpPr>
          <p:spPr>
            <a:xfrm>
              <a:off x="7634240" y="5471821"/>
              <a:ext cx="647080" cy="35973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7634240" y="5831559"/>
              <a:ext cx="647080" cy="43670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4" grpId="0"/>
      <p:bldP spid="28" grpId="0"/>
      <p:bldP spid="3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11" name="TextBox 10"/>
          <p:cNvSpPr txBox="1">
            <a:spLocks noChangeArrowheads="1"/>
          </p:cNvSpPr>
          <p:nvPr/>
        </p:nvSpPr>
        <p:spPr bwMode="auto">
          <a:xfrm>
            <a:off x="911424" y="1916832"/>
            <a:ext cx="10729192" cy="2554545"/>
          </a:xfrm>
          <a:prstGeom prst="rect">
            <a:avLst/>
          </a:prstGeom>
          <a:noFill/>
          <a:ln w="9525">
            <a:noFill/>
            <a:miter lim="800000"/>
          </a:ln>
        </p:spPr>
        <p:txBody>
          <a:bodyPr wrap="square">
            <a:spAutoFit/>
          </a:bodyPr>
          <a:lstStyle/>
          <a:p>
            <a:r>
              <a:rPr lang="zh-CN" altLang="en-US" sz="3200" b="1">
                <a:latin typeface="等线" panose="02010600030101010101" pitchFamily="2" charset="-122"/>
                <a:ea typeface="等线" panose="02010600030101010101" pitchFamily="2" charset="-122"/>
              </a:rPr>
              <a:t>（</a:t>
            </a:r>
            <a:r>
              <a:rPr lang="en-US" altLang="zh-CN" sz="3200" b="1">
                <a:latin typeface="等线" panose="02010600030101010101" pitchFamily="2" charset="-122"/>
                <a:ea typeface="等线" panose="02010600030101010101" pitchFamily="2" charset="-122"/>
              </a:rPr>
              <a:t>1</a:t>
            </a:r>
            <a:r>
              <a:rPr lang="zh-CN" altLang="en-US" sz="3200" b="1">
                <a:latin typeface="等线" panose="02010600030101010101" pitchFamily="2" charset="-122"/>
                <a:ea typeface="等线" panose="02010600030101010101" pitchFamily="2" charset="-122"/>
              </a:rPr>
              <a:t>）确</a:t>
            </a:r>
            <a:r>
              <a:rPr lang="zh-CN" altLang="en-US" sz="3200" b="1" smtClean="0">
                <a:latin typeface="等线" panose="02010600030101010101" pitchFamily="2" charset="-122"/>
                <a:ea typeface="等线" panose="02010600030101010101" pitchFamily="2" charset="-122"/>
              </a:rPr>
              <a:t>立了英</a:t>
            </a:r>
            <a:r>
              <a:rPr lang="zh-CN" altLang="en-US" sz="3200" b="1">
                <a:latin typeface="等线" panose="02010600030101010101" pitchFamily="2" charset="-122"/>
                <a:ea typeface="等线" panose="02010600030101010101" pitchFamily="2" charset="-122"/>
              </a:rPr>
              <a:t>国实行君主立宪制</a:t>
            </a:r>
            <a:endParaRPr lang="en-US" altLang="zh-CN" sz="3200" b="1">
              <a:latin typeface="等线" panose="02010600030101010101" pitchFamily="2" charset="-122"/>
              <a:ea typeface="等线" panose="02010600030101010101" pitchFamily="2" charset="-122"/>
            </a:endParaRPr>
          </a:p>
          <a:p>
            <a:r>
              <a:rPr lang="zh-CN" altLang="en-US" sz="3200" b="1">
                <a:latin typeface="等线" panose="02010600030101010101" pitchFamily="2" charset="-122"/>
                <a:ea typeface="等线" panose="02010600030101010101" pitchFamily="2" charset="-122"/>
              </a:rPr>
              <a:t>（</a:t>
            </a:r>
            <a:r>
              <a:rPr lang="en-US" altLang="zh-CN" sz="3200" b="1">
                <a:latin typeface="等线" panose="02010600030101010101" pitchFamily="2" charset="-122"/>
                <a:ea typeface="等线" panose="02010600030101010101" pitchFamily="2" charset="-122"/>
              </a:rPr>
              <a:t>2</a:t>
            </a:r>
            <a:r>
              <a:rPr lang="zh-CN" altLang="en-US" sz="3200" b="1">
                <a:latin typeface="等线" panose="02010600030101010101" pitchFamily="2" charset="-122"/>
                <a:ea typeface="等线" panose="02010600030101010101" pitchFamily="2" charset="-122"/>
              </a:rPr>
              <a:t>）议会主</a:t>
            </a:r>
            <a:r>
              <a:rPr lang="zh-CN" altLang="en-US" sz="3200" b="1" smtClean="0">
                <a:latin typeface="等线" panose="02010600030101010101" pitchFamily="2" charset="-122"/>
                <a:ea typeface="等线" panose="02010600030101010101" pitchFamily="2" charset="-122"/>
              </a:rPr>
              <a:t>权，国</a:t>
            </a:r>
            <a:r>
              <a:rPr lang="zh-CN" altLang="en-US" sz="3200" b="1">
                <a:latin typeface="等线" panose="02010600030101010101" pitchFamily="2" charset="-122"/>
                <a:ea typeface="等线" panose="02010600030101010101" pitchFamily="2" charset="-122"/>
              </a:rPr>
              <a:t>王仅保留行政权</a:t>
            </a:r>
            <a:r>
              <a:rPr lang="zh-CN" altLang="en-US" sz="3200" b="1" smtClean="0">
                <a:solidFill>
                  <a:srgbClr val="CC00CC"/>
                </a:solidFill>
                <a:latin typeface="等线" panose="02010600030101010101" pitchFamily="2" charset="-122"/>
                <a:ea typeface="等线" panose="02010600030101010101" pitchFamily="2" charset="-122"/>
              </a:rPr>
              <a:t>（</a:t>
            </a:r>
            <a:r>
              <a:rPr lang="zh-CN" altLang="en-US" sz="3200" b="1">
                <a:solidFill>
                  <a:srgbClr val="CC00CC"/>
                </a:solidFill>
                <a:latin typeface="等线" panose="02010600030101010101" pitchFamily="2" charset="-122"/>
                <a:ea typeface="等线" panose="02010600030101010101" pitchFamily="2" charset="-122"/>
              </a:rPr>
              <a:t>以明确的法律条文限制国王的权力。保证议会的立法权、财政权等权力，确立了议会高于王权、司法独立于王权的原则</a:t>
            </a:r>
            <a:r>
              <a:rPr lang="zh-CN" altLang="en-US" sz="3200" b="1" smtClean="0">
                <a:solidFill>
                  <a:srgbClr val="CC00CC"/>
                </a:solidFill>
                <a:latin typeface="等线" panose="02010600030101010101" pitchFamily="2" charset="-122"/>
                <a:ea typeface="等线" panose="02010600030101010101" pitchFamily="2" charset="-122"/>
              </a:rPr>
              <a:t>）</a:t>
            </a:r>
            <a:endParaRPr lang="en-US" altLang="zh-CN" sz="3200" b="1" smtClean="0">
              <a:solidFill>
                <a:srgbClr val="CC00CC"/>
              </a:solidFill>
              <a:latin typeface="等线" panose="02010600030101010101" pitchFamily="2" charset="-122"/>
              <a:ea typeface="等线" panose="02010600030101010101" pitchFamily="2" charset="-122"/>
            </a:endParaRPr>
          </a:p>
          <a:p>
            <a:r>
              <a:rPr lang="zh-CN" altLang="en-US" sz="3200" b="1" smtClean="0">
                <a:latin typeface="等线" panose="02010600030101010101" pitchFamily="2" charset="-122"/>
                <a:ea typeface="等线" panose="02010600030101010101" pitchFamily="2" charset="-122"/>
              </a:rPr>
              <a:t>（</a:t>
            </a:r>
            <a:r>
              <a:rPr lang="en-US" altLang="zh-CN" sz="3200" b="1">
                <a:latin typeface="等线" panose="02010600030101010101" pitchFamily="2" charset="-122"/>
                <a:ea typeface="等线" panose="02010600030101010101" pitchFamily="2" charset="-122"/>
              </a:rPr>
              <a:t>3</a:t>
            </a:r>
            <a:r>
              <a:rPr lang="zh-CN" altLang="en-US" sz="3200" b="1" smtClean="0">
                <a:latin typeface="等线" panose="02010600030101010101" pitchFamily="2" charset="-122"/>
                <a:ea typeface="等线" panose="02010600030101010101" pitchFamily="2" charset="-122"/>
              </a:rPr>
              <a:t>）使英国由人治走向法治。</a:t>
            </a:r>
            <a:endParaRPr lang="zh-CN" altLang="en-US">
              <a:latin typeface="等线" panose="02010600030101010101" pitchFamily="2" charset="-122"/>
              <a:ea typeface="等线" panose="02010600030101010101" pitchFamily="2" charset="-122"/>
            </a:endParaRPr>
          </a:p>
        </p:txBody>
      </p:sp>
      <p:sp>
        <p:nvSpPr>
          <p:cNvPr id="11" name="矩形 10"/>
          <p:cNvSpPr/>
          <p:nvPr/>
        </p:nvSpPr>
        <p:spPr>
          <a:xfrm>
            <a:off x="888268" y="696762"/>
            <a:ext cx="5198859" cy="584775"/>
          </a:xfrm>
          <a:prstGeom prst="rect">
            <a:avLst/>
          </a:prstGeom>
          <a:solidFill>
            <a:srgbClr val="FFFF00"/>
          </a:solidFill>
        </p:spPr>
        <p:txBody>
          <a:bodyPr wrap="none">
            <a:spAutoFit/>
          </a:bodyPr>
          <a:lstStyle/>
          <a:p>
            <a:pPr lvl="0"/>
            <a:r>
              <a:rPr lang="en-US" altLang="zh-CN" sz="3200" b="1">
                <a:ln>
                  <a:solidFill>
                    <a:srgbClr val="C0504D"/>
                  </a:solidFill>
                </a:ln>
                <a:solidFill>
                  <a:srgbClr val="C0504D"/>
                </a:solidFill>
                <a:latin typeface="等线" panose="02010600030101010101" pitchFamily="2" charset="-122"/>
                <a:ea typeface="等线" panose="02010600030101010101" pitchFamily="2" charset="-122"/>
              </a:rPr>
              <a:t>1689</a:t>
            </a:r>
            <a:r>
              <a:rPr lang="zh-CN" altLang="en-US" sz="3200" b="1">
                <a:ln>
                  <a:solidFill>
                    <a:srgbClr val="C0504D"/>
                  </a:solidFill>
                </a:ln>
                <a:solidFill>
                  <a:srgbClr val="C0504D"/>
                </a:solidFill>
                <a:latin typeface="等线" panose="02010600030101010101" pitchFamily="2" charset="-122"/>
                <a:ea typeface="等线" panose="02010600030101010101" pitchFamily="2" charset="-122"/>
              </a:rPr>
              <a:t>年</a:t>
            </a:r>
            <a:r>
              <a:rPr lang="en-US" altLang="zh-CN" sz="3200" b="1">
                <a:ln>
                  <a:solidFill>
                    <a:srgbClr val="C0504D"/>
                  </a:solidFill>
                </a:ln>
                <a:solidFill>
                  <a:srgbClr val="C0504D"/>
                </a:solidFill>
                <a:latin typeface="等线" panose="02010600030101010101" pitchFamily="2" charset="-122"/>
                <a:ea typeface="等线" panose="02010600030101010101" pitchFamily="2" charset="-122"/>
              </a:rPr>
              <a:t>《</a:t>
            </a:r>
            <a:r>
              <a:rPr lang="zh-CN" altLang="en-US" sz="3200" b="1">
                <a:ln>
                  <a:solidFill>
                    <a:srgbClr val="C0504D"/>
                  </a:solidFill>
                </a:ln>
                <a:solidFill>
                  <a:srgbClr val="C0504D"/>
                </a:solidFill>
                <a:latin typeface="等线" panose="02010600030101010101" pitchFamily="2" charset="-122"/>
                <a:ea typeface="等线" panose="02010600030101010101" pitchFamily="2" charset="-122"/>
              </a:rPr>
              <a:t>权利法案</a:t>
            </a:r>
            <a:r>
              <a:rPr lang="en-US" altLang="zh-CN" sz="3200" b="1" smtClean="0">
                <a:ln>
                  <a:solidFill>
                    <a:srgbClr val="C0504D"/>
                  </a:solidFill>
                </a:ln>
                <a:solidFill>
                  <a:srgbClr val="C0504D"/>
                </a:solidFill>
                <a:latin typeface="等线" panose="02010600030101010101" pitchFamily="2" charset="-122"/>
                <a:ea typeface="等线" panose="02010600030101010101" pitchFamily="2" charset="-122"/>
              </a:rPr>
              <a:t>》</a:t>
            </a:r>
            <a:r>
              <a:rPr lang="zh-CN" altLang="en-US" sz="3200" b="1" smtClean="0">
                <a:ln>
                  <a:solidFill>
                    <a:srgbClr val="C0504D"/>
                  </a:solidFill>
                </a:ln>
                <a:solidFill>
                  <a:srgbClr val="C0504D"/>
                </a:solidFill>
                <a:latin typeface="等线" panose="02010600030101010101" pitchFamily="2" charset="-122"/>
                <a:ea typeface="等线" panose="02010600030101010101" pitchFamily="2" charset="-122"/>
              </a:rPr>
              <a:t>的意义</a:t>
            </a:r>
            <a:endParaRPr lang="zh-CN" altLang="en-US" sz="3200" b="1">
              <a:ln>
                <a:solidFill>
                  <a:srgbClr val="C0504D"/>
                </a:solidFill>
              </a:ln>
              <a:solidFill>
                <a:srgbClr val="C0504D"/>
              </a:solidFill>
              <a:latin typeface="等线" panose="02010600030101010101" pitchFamily="2" charset="-122"/>
              <a:ea typeface="等线" panose="02010600030101010101" pitchFamily="2" charset="-122"/>
            </a:endParaRPr>
          </a:p>
        </p:txBody>
      </p:sp>
      <p:sp>
        <p:nvSpPr>
          <p:cNvPr id="13" name="TextBox 12"/>
          <p:cNvSpPr txBox="1"/>
          <p:nvPr/>
        </p:nvSpPr>
        <p:spPr>
          <a:xfrm>
            <a:off x="911424" y="5157192"/>
            <a:ext cx="5743880" cy="646331"/>
          </a:xfrm>
          <a:prstGeom prst="rect">
            <a:avLst/>
          </a:prstGeom>
          <a:solidFill>
            <a:srgbClr val="FFFF00"/>
          </a:solidFill>
        </p:spPr>
        <p:txBody>
          <a:bodyPr wrap="none" rtlCol="0">
            <a:spAutoFit/>
          </a:bodyPr>
          <a:lstStyle/>
          <a:p>
            <a:r>
              <a:rPr lang="zh-CN" altLang="en-US" sz="3600" b="1">
                <a:latin typeface="等线" panose="02010600030101010101" pitchFamily="2" charset="-122"/>
                <a:ea typeface="等线" panose="02010600030101010101" pitchFamily="2" charset="-122"/>
              </a:rPr>
              <a:t>国王的议会变成议会的国王</a:t>
            </a:r>
            <a:endParaRPr lang="zh-CN" altLang="en-US" sz="3600" b="1">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11"/>
                                        </p:tgtEl>
                                        <p:attrNameLst>
                                          <p:attrName>style.visibility</p:attrName>
                                        </p:attrNameLst>
                                      </p:cBhvr>
                                      <p:to>
                                        <p:strVal val="visible"/>
                                      </p:to>
                                    </p:set>
                                    <p:anim calcmode="lin" valueType="num">
                                      <p:cBhvr additive="base">
                                        <p:cTn id="7" dur="500" fill="hold"/>
                                        <p:tgtEl>
                                          <p:spTgt spid="21511"/>
                                        </p:tgtEl>
                                        <p:attrNameLst>
                                          <p:attrName>ppt_x</p:attrName>
                                        </p:attrNameLst>
                                      </p:cBhvr>
                                      <p:tavLst>
                                        <p:tav tm="0">
                                          <p:val>
                                            <p:strVal val="#ppt_x"/>
                                          </p:val>
                                        </p:tav>
                                        <p:tav tm="100000">
                                          <p:val>
                                            <p:strVal val="#ppt_x"/>
                                          </p:val>
                                        </p:tav>
                                      </p:tavLst>
                                    </p:anim>
                                    <p:anim calcmode="lin" valueType="num">
                                      <p:cBhvr additive="base">
                                        <p:cTn id="8"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1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1266" name="Text Box 2"/>
          <p:cNvSpPr txBox="1">
            <a:spLocks noChangeArrowheads="1"/>
          </p:cNvSpPr>
          <p:nvPr/>
        </p:nvSpPr>
        <p:spPr bwMode="auto">
          <a:xfrm>
            <a:off x="1511300" y="6351"/>
            <a:ext cx="9144000" cy="646113"/>
          </a:xfrm>
          <a:prstGeom prst="rect">
            <a:avLst/>
          </a:prstGeom>
          <a:solidFill>
            <a:srgbClr val="FFFF99"/>
          </a:solidFill>
          <a:ln w="9525">
            <a:solidFill>
              <a:schemeClr val="bg1"/>
            </a:solidFill>
            <a:miter lim="800000"/>
          </a:ln>
        </p:spPr>
        <p:txBody>
          <a:bodyPr>
            <a:spAutoFit/>
          </a:bodyPr>
          <a:lstStyle/>
          <a:p>
            <a:pPr>
              <a:spcBef>
                <a:spcPct val="50000"/>
              </a:spcBef>
            </a:pPr>
            <a:r>
              <a:rPr lang="zh-CN" altLang="en-US" sz="3600" b="1">
                <a:latin typeface="+mn-ea"/>
                <a:ea typeface="+mn-ea"/>
              </a:rPr>
              <a:t>一、英国资产阶级革命与君主立宪制的确立</a:t>
            </a:r>
            <a:endParaRPr lang="zh-CN" altLang="en-US" sz="3600" b="1">
              <a:latin typeface="+mn-ea"/>
              <a:ea typeface="+mn-ea"/>
            </a:endParaRPr>
          </a:p>
        </p:txBody>
      </p:sp>
      <p:sp>
        <p:nvSpPr>
          <p:cNvPr id="11267" name="文本框 4"/>
          <p:cNvSpPr txBox="1">
            <a:spLocks noChangeArrowheads="1"/>
          </p:cNvSpPr>
          <p:nvPr/>
        </p:nvSpPr>
        <p:spPr bwMode="auto">
          <a:xfrm>
            <a:off x="1343026" y="654050"/>
            <a:ext cx="61309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（二）英国君主立宪制</a:t>
            </a:r>
            <a:endParaRPr lang="zh-CN" altLang="en-US" sz="3200" b="1">
              <a:latin typeface="+mn-ea"/>
              <a:ea typeface="+mn-ea"/>
            </a:endParaRPr>
          </a:p>
        </p:txBody>
      </p:sp>
      <p:sp>
        <p:nvSpPr>
          <p:cNvPr id="11268" name="Text Box 22"/>
          <p:cNvSpPr txBox="1">
            <a:spLocks noChangeArrowheads="1"/>
          </p:cNvSpPr>
          <p:nvPr/>
        </p:nvSpPr>
        <p:spPr bwMode="auto">
          <a:xfrm>
            <a:off x="1524001" y="1239838"/>
            <a:ext cx="266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mn-ea"/>
                <a:ea typeface="+mn-ea"/>
                <a:sym typeface="Arial" panose="020b0604020202020204" pitchFamily="34" charset="0"/>
              </a:rPr>
              <a:t>2.</a:t>
            </a:r>
            <a:r>
              <a:rPr lang="zh-CN" altLang="en-US" sz="3200" b="1">
                <a:latin typeface="+mn-ea"/>
                <a:ea typeface="+mn-ea"/>
                <a:sym typeface="Arial" panose="020b0604020202020204" pitchFamily="34" charset="0"/>
              </a:rPr>
              <a:t>发展</a:t>
            </a:r>
            <a:endParaRPr lang="zh-CN" altLang="en-US" sz="3200" b="1">
              <a:latin typeface="+mn-ea"/>
              <a:ea typeface="+mn-ea"/>
              <a:sym typeface="Arial" panose="020b0604020202020204" pitchFamily="34" charset="0"/>
            </a:endParaRPr>
          </a:p>
        </p:txBody>
      </p:sp>
      <p:sp>
        <p:nvSpPr>
          <p:cNvPr id="14" name="文本框 13"/>
          <p:cNvSpPr txBox="1">
            <a:spLocks noChangeArrowheads="1"/>
          </p:cNvSpPr>
          <p:nvPr/>
        </p:nvSpPr>
        <p:spPr bwMode="auto">
          <a:xfrm>
            <a:off x="3062289" y="1239838"/>
            <a:ext cx="51847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FF0000"/>
                </a:solidFill>
                <a:latin typeface="+mn-ea"/>
                <a:ea typeface="+mn-ea"/>
              </a:rPr>
              <a:t>《</a:t>
            </a:r>
            <a:r>
              <a:rPr lang="zh-CN" altLang="en-US" sz="3200" b="1">
                <a:solidFill>
                  <a:srgbClr val="FF0000"/>
                </a:solidFill>
                <a:latin typeface="+mn-ea"/>
                <a:ea typeface="+mn-ea"/>
              </a:rPr>
              <a:t>王位继承法</a:t>
            </a:r>
            <a:r>
              <a:rPr lang="en-US" altLang="zh-CN" sz="3200" b="1">
                <a:solidFill>
                  <a:srgbClr val="FF0000"/>
                </a:solidFill>
                <a:latin typeface="+mn-ea"/>
                <a:ea typeface="+mn-ea"/>
              </a:rPr>
              <a:t>》</a:t>
            </a:r>
            <a:r>
              <a:rPr lang="zh-CN" altLang="en-US" sz="3200" b="1">
                <a:solidFill>
                  <a:srgbClr val="FF0000"/>
                </a:solidFill>
                <a:latin typeface="+mn-ea"/>
                <a:ea typeface="+mn-ea"/>
              </a:rPr>
              <a:t>（</a:t>
            </a:r>
            <a:r>
              <a:rPr lang="en-US" altLang="zh-CN" sz="3200" b="1" smtClean="0">
                <a:solidFill>
                  <a:srgbClr val="FF0000"/>
                </a:solidFill>
                <a:latin typeface="+mn-ea"/>
                <a:ea typeface="+mn-ea"/>
              </a:rPr>
              <a:t>1701</a:t>
            </a:r>
            <a:r>
              <a:rPr lang="zh-CN" altLang="en-US" sz="3200" b="1" smtClean="0">
                <a:solidFill>
                  <a:srgbClr val="FF0000"/>
                </a:solidFill>
                <a:latin typeface="+mn-ea"/>
                <a:ea typeface="+mn-ea"/>
              </a:rPr>
              <a:t>年）</a:t>
            </a:r>
            <a:endParaRPr lang="zh-CN" altLang="en-US" sz="3200" b="1">
              <a:solidFill>
                <a:srgbClr val="FF0000"/>
              </a:solidFill>
              <a:latin typeface="+mn-ea"/>
              <a:ea typeface="+mn-ea"/>
            </a:endParaRPr>
          </a:p>
        </p:txBody>
      </p:sp>
      <p:sp>
        <p:nvSpPr>
          <p:cNvPr id="15" name="矩形 14"/>
          <p:cNvSpPr>
            <a:spLocks noChangeArrowheads="1"/>
          </p:cNvSpPr>
          <p:nvPr/>
        </p:nvSpPr>
        <p:spPr bwMode="auto">
          <a:xfrm>
            <a:off x="1450975" y="1936760"/>
            <a:ext cx="91440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50000"/>
              </a:lnSpc>
            </a:pPr>
            <a:r>
              <a:rPr lang="en-US" altLang="zh-CN" sz="2800" b="1">
                <a:latin typeface="+mn-ea"/>
                <a:ea typeface="+mn-ea"/>
              </a:rPr>
              <a:t>    </a:t>
            </a:r>
            <a:r>
              <a:rPr lang="zh-CN" altLang="en-US" sz="2800" b="1">
                <a:solidFill>
                  <a:srgbClr val="000000"/>
                </a:solidFill>
                <a:latin typeface="+mn-ea"/>
                <a:ea typeface="+mn-ea"/>
              </a:rPr>
              <a:t>英国王位的继承是根据长子继承权来决定的，即王位应先由现任君主的长子继承，然后才依次序轮到其他儿子，最后才轮到女儿。但是根据法律，英国王位的继承不是自动的，</a:t>
            </a:r>
            <a:r>
              <a:rPr lang="en-US" altLang="zh-CN" sz="2800" b="1">
                <a:solidFill>
                  <a:srgbClr val="000000"/>
                </a:solidFill>
                <a:latin typeface="+mn-ea"/>
                <a:ea typeface="+mn-ea"/>
              </a:rPr>
              <a:t>1701</a:t>
            </a:r>
            <a:r>
              <a:rPr lang="zh-CN" altLang="en-US" sz="2800" b="1">
                <a:solidFill>
                  <a:srgbClr val="000000"/>
                </a:solidFill>
                <a:latin typeface="+mn-ea"/>
                <a:ea typeface="+mn-ea"/>
              </a:rPr>
              <a:t>年通过的</a:t>
            </a:r>
            <a:r>
              <a:rPr lang="en-US" altLang="zh-CN" sz="2800" b="1">
                <a:solidFill>
                  <a:srgbClr val="000000"/>
                </a:solidFill>
                <a:latin typeface="+mn-ea"/>
                <a:ea typeface="+mn-ea"/>
              </a:rPr>
              <a:t>《</a:t>
            </a:r>
            <a:r>
              <a:rPr lang="zh-CN" altLang="en-US" sz="2800" b="1">
                <a:solidFill>
                  <a:srgbClr val="000000"/>
                </a:solidFill>
                <a:latin typeface="+mn-ea"/>
                <a:ea typeface="+mn-ea"/>
              </a:rPr>
              <a:t>王位继承法</a:t>
            </a:r>
            <a:r>
              <a:rPr lang="en-US" altLang="zh-CN" sz="2800" b="1">
                <a:solidFill>
                  <a:srgbClr val="000000"/>
                </a:solidFill>
                <a:latin typeface="+mn-ea"/>
                <a:ea typeface="+mn-ea"/>
              </a:rPr>
              <a:t>》</a:t>
            </a:r>
            <a:r>
              <a:rPr lang="zh-CN" altLang="en-US" sz="2800" b="1">
                <a:solidFill>
                  <a:srgbClr val="000000"/>
                </a:solidFill>
                <a:latin typeface="+mn-ea"/>
                <a:ea typeface="+mn-ea"/>
              </a:rPr>
              <a:t>规定，王位的继承是</a:t>
            </a:r>
            <a:r>
              <a:rPr lang="zh-CN" altLang="en-US" sz="2800" b="1">
                <a:solidFill>
                  <a:srgbClr val="FF0000"/>
                </a:solidFill>
                <a:latin typeface="+mn-ea"/>
                <a:ea typeface="+mn-ea"/>
              </a:rPr>
              <a:t>由议会来决定的</a:t>
            </a:r>
            <a:r>
              <a:rPr lang="zh-CN" altLang="en-US" sz="2800" b="1">
                <a:solidFill>
                  <a:srgbClr val="000000"/>
                </a:solidFill>
                <a:latin typeface="+mn-ea"/>
                <a:ea typeface="+mn-ea"/>
              </a:rPr>
              <a:t>，而非君主本人。而且规定，此后国王不得为天主教徒，也不能与天主教徒结婚。</a:t>
            </a:r>
            <a:endParaRPr lang="zh-CN" altLang="en-US" sz="2800" b="1">
              <a:solidFill>
                <a:srgbClr val="000000"/>
              </a:solidFill>
              <a:latin typeface="+mn-ea"/>
              <a:ea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5360" y="116632"/>
            <a:ext cx="11568608" cy="6555641"/>
          </a:xfrm>
          <a:prstGeom prst="rect">
            <a:avLst/>
          </a:prstGeom>
          <a:noFill/>
        </p:spPr>
        <p:txBody>
          <a:bodyPr wrap="square">
            <a:spAutoFit/>
          </a:bodyPr>
          <a:lstStyle/>
          <a:p>
            <a:pPr>
              <a:lnSpc>
                <a:spcPct val="150000"/>
              </a:lnSpc>
            </a:pPr>
            <a:r>
              <a:rPr lang="zh-CN" altLang="en-US" sz="2800" b="1" smtClean="0">
                <a:solidFill>
                  <a:srgbClr val="FF0000"/>
                </a:solidFill>
                <a:latin typeface="等线" panose="02010600030101010101" pitchFamily="2" charset="-122"/>
                <a:ea typeface="等线" panose="02010600030101010101" pitchFamily="2" charset="-122"/>
              </a:rPr>
              <a:t>        </a:t>
            </a:r>
            <a:r>
              <a:rPr lang="en-US" altLang="zh-CN" sz="2800" b="1" smtClean="0">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国</a:t>
            </a:r>
            <a:r>
              <a:rPr lang="zh-CN" altLang="en-US" sz="2800" b="1" smtClean="0">
                <a:latin typeface="等线" panose="02010600030101010101" pitchFamily="2" charset="-122"/>
                <a:ea typeface="等线" panose="02010600030101010101" pitchFamily="2" charset="-122"/>
              </a:rPr>
              <a:t>王权力的削弱</a:t>
            </a:r>
            <a:r>
              <a:rPr lang="en-US" altLang="zh-CN" sz="2800" b="1" smtClean="0">
                <a:latin typeface="等线" panose="02010600030101010101" pitchFamily="2" charset="-122"/>
                <a:ea typeface="等线" panose="02010600030101010101" pitchFamily="2" charset="-122"/>
              </a:rPr>
              <a:t>】</a:t>
            </a:r>
            <a:r>
              <a:rPr lang="zh-CN" altLang="en-US" sz="2800" b="1" smtClean="0">
                <a:solidFill>
                  <a:srgbClr val="FF0000"/>
                </a:solidFill>
                <a:latin typeface="等线" panose="02010600030101010101" pitchFamily="2" charset="-122"/>
                <a:ea typeface="等线" panose="02010600030101010101" pitchFamily="2" charset="-122"/>
              </a:rPr>
              <a:t>“</a:t>
            </a:r>
            <a:r>
              <a:rPr lang="zh-CN" altLang="en-US" sz="2800" b="1">
                <a:solidFill>
                  <a:srgbClr val="FF0000"/>
                </a:solidFill>
                <a:latin typeface="等线" panose="02010600030101010101" pitchFamily="2" charset="-122"/>
                <a:ea typeface="等线" panose="02010600030101010101" pitchFamily="2" charset="-122"/>
              </a:rPr>
              <a:t>光荣革命”后的国王仍掌控行政大权</a:t>
            </a:r>
            <a:r>
              <a:rPr lang="zh-CN" altLang="en-US" sz="2800" b="1">
                <a:latin typeface="等线" panose="02010600030101010101" pitchFamily="2" charset="-122"/>
                <a:ea typeface="等线" panose="02010600030101010101" pitchFamily="2" charset="-122"/>
              </a:rPr>
              <a:t>，议会成为完全主宰尚需时日。</a:t>
            </a:r>
            <a:r>
              <a:rPr lang="en-US" altLang="zh-CN" sz="2800" b="1">
                <a:latin typeface="等线" panose="02010600030101010101" pitchFamily="2" charset="-122"/>
                <a:ea typeface="等线" panose="02010600030101010101" pitchFamily="2" charset="-122"/>
              </a:rPr>
              <a:t>1690</a:t>
            </a:r>
            <a:r>
              <a:rPr lang="zh-CN" altLang="en-US" sz="2800" b="1">
                <a:latin typeface="等线" panose="02010600030101010101" pitchFamily="2" charset="-122"/>
                <a:ea typeface="等线" panose="02010600030101010101" pitchFamily="2" charset="-122"/>
              </a:rPr>
              <a:t>年</a:t>
            </a:r>
            <a:r>
              <a:rPr lang="en-US" altLang="zh-CN" sz="2800" b="1">
                <a:latin typeface="等线" panose="02010600030101010101" pitchFamily="2" charset="-122"/>
                <a:ea typeface="等线" panose="02010600030101010101" pitchFamily="2" charset="-122"/>
              </a:rPr>
              <a:t>3—4</a:t>
            </a:r>
            <a:r>
              <a:rPr lang="zh-CN" altLang="en-US" sz="2800" b="1">
                <a:latin typeface="等线" panose="02010600030101010101" pitchFamily="2" charset="-122"/>
                <a:ea typeface="等线" panose="02010600030101010101" pitchFamily="2" charset="-122"/>
              </a:rPr>
              <a:t>月，英国议会</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财政法案</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将“国王靠自己生活”转变为“国王靠议会生活”</a:t>
            </a:r>
            <a:r>
              <a:rPr lang="zh-CN" altLang="en-US" sz="2800" b="1" smtClean="0">
                <a:latin typeface="等线" panose="02010600030101010101" pitchFamily="2" charset="-122"/>
                <a:ea typeface="等线" panose="02010600030101010101" pitchFamily="2" charset="-122"/>
              </a:rPr>
              <a:t>；</a:t>
            </a:r>
            <a:endParaRPr lang="en-US" altLang="zh-CN" sz="2800" b="1" smtClean="0">
              <a:latin typeface="等线" panose="02010600030101010101" pitchFamily="2" charset="-122"/>
              <a:ea typeface="等线" panose="02010600030101010101" pitchFamily="2" charset="-122"/>
            </a:endParaRPr>
          </a:p>
          <a:p>
            <a:pPr>
              <a:lnSpc>
                <a:spcPct val="150000"/>
              </a:lnSpc>
            </a:pPr>
            <a:endParaRPr lang="en-US" altLang="zh-CN" sz="2800" b="1" smtClean="0">
              <a:latin typeface="等线" panose="02010600030101010101" pitchFamily="2" charset="-122"/>
              <a:ea typeface="等线" panose="02010600030101010101" pitchFamily="2" charset="-122"/>
            </a:endParaRPr>
          </a:p>
          <a:p>
            <a:pPr>
              <a:lnSpc>
                <a:spcPct val="150000"/>
              </a:lnSpc>
            </a:pPr>
            <a:r>
              <a:rPr lang="en-US" altLang="zh-CN" sz="2800" b="1">
                <a:latin typeface="等线" panose="02010600030101010101" pitchFamily="2" charset="-122"/>
                <a:ea typeface="等线" panose="02010600030101010101" pitchFamily="2" charset="-122"/>
              </a:rPr>
              <a:t> </a:t>
            </a:r>
            <a:r>
              <a:rPr lang="en-US" altLang="zh-CN" sz="2800" b="1" smtClean="0">
                <a:latin typeface="等线" panose="02010600030101010101" pitchFamily="2" charset="-122"/>
                <a:ea typeface="等线" panose="02010600030101010101" pitchFamily="2" charset="-122"/>
              </a:rPr>
              <a:t>       【</a:t>
            </a:r>
            <a:r>
              <a:rPr lang="zh-CN" altLang="en-US" sz="2800" b="1" smtClean="0">
                <a:latin typeface="等线" panose="02010600030101010101" pitchFamily="2" charset="-122"/>
                <a:ea typeface="等线" panose="02010600030101010101" pitchFamily="2" charset="-122"/>
              </a:rPr>
              <a:t>内阁的由来</a:t>
            </a:r>
            <a:r>
              <a:rPr lang="en-US" altLang="zh-CN" sz="2800" b="1" smtClean="0">
                <a:latin typeface="等线" panose="02010600030101010101" pitchFamily="2" charset="-122"/>
                <a:ea typeface="等线" panose="02010600030101010101" pitchFamily="2" charset="-122"/>
              </a:rPr>
              <a:t>】1701</a:t>
            </a:r>
            <a:r>
              <a:rPr lang="zh-CN" altLang="en-US" sz="2800" b="1">
                <a:latin typeface="等线" panose="02010600030101010101" pitchFamily="2" charset="-122"/>
                <a:ea typeface="等线" panose="02010600030101010101" pitchFamily="2" charset="-122"/>
              </a:rPr>
              <a:t>年颁布的（</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王位继承法</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旨在通过规定王位继承问题，</a:t>
            </a:r>
            <a:r>
              <a:rPr lang="zh-CN" altLang="en-US" sz="2800" b="1">
                <a:solidFill>
                  <a:srgbClr val="FF0000"/>
                </a:solidFill>
                <a:latin typeface="等线" panose="02010600030101010101" pitchFamily="2" charset="-122"/>
                <a:ea typeface="等线" panose="02010600030101010101" pitchFamily="2" charset="-122"/>
              </a:rPr>
              <a:t>实现议会对王权的控制</a:t>
            </a:r>
            <a:r>
              <a:rPr lang="zh-CN" altLang="en-US" sz="2800" b="1">
                <a:latin typeface="等线" panose="02010600030101010101" pitchFamily="2" charset="-122"/>
                <a:ea typeface="等线" panose="02010600030101010101" pitchFamily="2" charset="-122"/>
              </a:rPr>
              <a:t>。英国内阁（</a:t>
            </a:r>
            <a:r>
              <a:rPr lang="en-US" altLang="zh-CN" sz="2800" b="1">
                <a:latin typeface="等线" panose="02010600030101010101" pitchFamily="2" charset="-122"/>
                <a:ea typeface="等线" panose="02010600030101010101" pitchFamily="2" charset="-122"/>
              </a:rPr>
              <a:t>Cabinet</a:t>
            </a:r>
            <a:r>
              <a:rPr lang="zh-CN" altLang="en-US" sz="2800" b="1">
                <a:latin typeface="等线" panose="02010600030101010101" pitchFamily="2" charset="-122"/>
                <a:ea typeface="等线" panose="02010600030101010101" pitchFamily="2" charset="-122"/>
              </a:rPr>
              <a:t>）一词，源于法文，本义是小房间、密室。“光荣革命”前，国王经常召</a:t>
            </a:r>
            <a:r>
              <a:rPr lang="zh-CN" altLang="en-US" sz="2800" b="1" smtClean="0">
                <a:latin typeface="等线" panose="02010600030101010101" pitchFamily="2" charset="-122"/>
                <a:ea typeface="等线" panose="02010600030101010101" pitchFamily="2" charset="-122"/>
              </a:rPr>
              <a:t>集少</a:t>
            </a:r>
            <a:r>
              <a:rPr lang="zh-CN" altLang="en-US" sz="2800" b="1">
                <a:latin typeface="等线" panose="02010600030101010101" pitchFamily="2" charset="-122"/>
                <a:ea typeface="等线" panose="02010600030101010101" pitchFamily="2" charset="-122"/>
              </a:rPr>
              <a:t>数重要人物在自己的密室开会，商讨政事，由此形成内阁制的最初萌芽。威</a:t>
            </a:r>
            <a:r>
              <a:rPr lang="zh-CN" altLang="en-US" sz="2800" b="1" smtClean="0">
                <a:latin typeface="等线" panose="02010600030101010101" pitchFamily="2" charset="-122"/>
                <a:ea typeface="等线" panose="02010600030101010101" pitchFamily="2" charset="-122"/>
              </a:rPr>
              <a:t>廉三世即位后，屡屡带兵出国作战，国内事务则指定少数枢密大臣密商处理。</a:t>
            </a:r>
            <a:r>
              <a:rPr lang="zh-CN" altLang="en-US" sz="2800" b="1" smtClean="0">
                <a:solidFill>
                  <a:srgbClr val="FF0000"/>
                </a:solidFill>
                <a:latin typeface="等线" panose="02010600030101010101" pitchFamily="2" charset="-122"/>
                <a:ea typeface="等线" panose="02010600030101010101" pitchFamily="2" charset="-122"/>
              </a:rPr>
              <a:t>“</a:t>
            </a:r>
            <a:r>
              <a:rPr lang="zh-CN" altLang="en-US" sz="2800" b="1">
                <a:solidFill>
                  <a:srgbClr val="FF0000"/>
                </a:solidFill>
                <a:latin typeface="等线" panose="02010600030101010101" pitchFamily="2" charset="-122"/>
                <a:ea typeface="等线" panose="02010600030101010101" pitchFamily="2" charset="-122"/>
              </a:rPr>
              <a:t>内阁”由此产生。</a:t>
            </a:r>
            <a:r>
              <a:rPr lang="zh-CN" altLang="en-US" sz="2800" b="1">
                <a:latin typeface="等线" panose="02010600030101010101" pitchFamily="2" charset="-122"/>
                <a:ea typeface="等线" panose="02010600030101010101" pitchFamily="2" charset="-122"/>
              </a:rPr>
              <a:t>威廉三世归国后，经常出席内阁会议</a:t>
            </a:r>
            <a:r>
              <a:rPr lang="en-US" altLang="zh-CN" sz="2800" b="1" smtClean="0">
                <a:latin typeface="等线" panose="02010600030101010101" pitchFamily="2" charset="-122"/>
                <a:ea typeface="等线" panose="02010600030101010101" pitchFamily="2" charset="-122"/>
              </a:rPr>
              <a:t>……</a:t>
            </a:r>
            <a:endParaRPr lang="zh-CN" altLang="en-US" sz="2800" b="1">
              <a:latin typeface="等线" panose="02010600030101010101" pitchFamily="2" charset="-122"/>
              <a:ea typeface="等线" panose="02010600030101010101" pitchFamily="2"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479376" y="548680"/>
            <a:ext cx="10729192" cy="5909310"/>
          </a:xfrm>
          <a:prstGeom prst="rect">
            <a:avLst/>
          </a:prstGeom>
          <a:noFill/>
        </p:spPr>
        <p:txBody>
          <a:bodyPr wrap="square">
            <a:spAutoFit/>
          </a:bodyPr>
          <a:lstStyle/>
          <a:p>
            <a:pPr>
              <a:lnSpc>
                <a:spcPct val="150000"/>
              </a:lnSpc>
            </a:pPr>
            <a:r>
              <a:rPr lang="en-US" altLang="zh-CN" sz="2800" b="1">
                <a:latin typeface="等线" panose="02010600030101010101" pitchFamily="2" charset="-122"/>
                <a:ea typeface="等线" panose="02010600030101010101" pitchFamily="2" charset="-122"/>
              </a:rPr>
              <a:t> </a:t>
            </a:r>
            <a:r>
              <a:rPr lang="en-US" altLang="zh-CN" sz="2800" b="1" smtClean="0">
                <a:latin typeface="等线" panose="02010600030101010101" pitchFamily="2" charset="-122"/>
                <a:ea typeface="等线" panose="02010600030101010101" pitchFamily="2" charset="-122"/>
              </a:rPr>
              <a:t>       【</a:t>
            </a:r>
            <a:r>
              <a:rPr lang="zh-CN" altLang="en-US" sz="2800" b="1" smtClean="0">
                <a:latin typeface="等线" panose="02010600030101010101" pitchFamily="2" charset="-122"/>
                <a:ea typeface="等线" panose="02010600030101010101" pitchFamily="2" charset="-122"/>
              </a:rPr>
              <a:t>首相的由来</a:t>
            </a:r>
            <a:r>
              <a:rPr lang="en-US" altLang="zh-CN" sz="2800" b="1" smtClean="0">
                <a:latin typeface="等线" panose="02010600030101010101" pitchFamily="2" charset="-122"/>
                <a:ea typeface="等线" panose="02010600030101010101" pitchFamily="2" charset="-122"/>
              </a:rPr>
              <a:t>】1714</a:t>
            </a:r>
            <a:r>
              <a:rPr lang="zh-CN" altLang="en-US" sz="2800" b="1">
                <a:latin typeface="等线" panose="02010600030101010101" pitchFamily="2" charset="-122"/>
                <a:ea typeface="等线" panose="02010600030101010101" pitchFamily="2" charset="-122"/>
              </a:rPr>
              <a:t>年，乔治一世即位，因不通英语，逐渐不出席内阁会议。</a:t>
            </a:r>
            <a:r>
              <a:rPr lang="en-US" altLang="zh-CN" sz="2800" b="1">
                <a:latin typeface="等线" panose="02010600030101010101" pitchFamily="2" charset="-122"/>
                <a:ea typeface="等线" panose="02010600030101010101" pitchFamily="2" charset="-122"/>
              </a:rPr>
              <a:t>1721</a:t>
            </a:r>
            <a:r>
              <a:rPr lang="zh-CN" altLang="en-US" sz="2800" b="1">
                <a:latin typeface="等线" panose="02010600030101010101" pitchFamily="2" charset="-122"/>
                <a:ea typeface="等线" panose="02010600030101010101" pitchFamily="2" charset="-122"/>
              </a:rPr>
              <a:t>年，下院</a:t>
            </a:r>
            <a:r>
              <a:rPr lang="zh-CN" altLang="en-US" sz="2800" b="1">
                <a:solidFill>
                  <a:srgbClr val="FF0000"/>
                </a:solidFill>
                <a:latin typeface="等线" panose="02010600030101010101" pitchFamily="2" charset="-122"/>
                <a:ea typeface="等线" panose="02010600030101010101" pitchFamily="2" charset="-122"/>
              </a:rPr>
              <a:t>多数党辉格党领袖</a:t>
            </a:r>
            <a:r>
              <a:rPr lang="zh-CN" altLang="en-US" sz="2800" b="1">
                <a:latin typeface="等线" panose="02010600030101010101" pitchFamily="2" charset="-122"/>
                <a:ea typeface="等线" panose="02010600030101010101" pitchFamily="2" charset="-122"/>
              </a:rPr>
              <a:t>、内阁首席大臣兼财政大臣</a:t>
            </a:r>
            <a:r>
              <a:rPr lang="zh-CN" altLang="en-US" sz="2800" b="1">
                <a:solidFill>
                  <a:srgbClr val="FF0000"/>
                </a:solidFill>
                <a:latin typeface="等线" panose="02010600030101010101" pitchFamily="2" charset="-122"/>
                <a:ea typeface="等线" panose="02010600030101010101" pitchFamily="2" charset="-122"/>
              </a:rPr>
              <a:t>沃波尔取代国王成为内阁首脑</a:t>
            </a:r>
            <a:r>
              <a:rPr lang="zh-CN" altLang="en-US" sz="2800" b="1">
                <a:latin typeface="等线" panose="02010600030101010101" pitchFamily="2" charset="-122"/>
                <a:ea typeface="等线" panose="02010600030101010101" pitchFamily="2" charset="-122"/>
              </a:rPr>
              <a:t>。</a:t>
            </a:r>
            <a:r>
              <a:rPr lang="en-US" altLang="zh-CN" sz="2800" b="1">
                <a:latin typeface="等线" panose="02010600030101010101" pitchFamily="2" charset="-122"/>
                <a:ea typeface="等线" panose="02010600030101010101" pitchFamily="2" charset="-122"/>
              </a:rPr>
              <a:t>1742</a:t>
            </a:r>
            <a:r>
              <a:rPr lang="zh-CN" altLang="en-US" sz="2800" b="1">
                <a:latin typeface="等线" panose="02010600030101010101" pitchFamily="2" charset="-122"/>
                <a:ea typeface="等线" panose="02010600030101010101" pitchFamily="2" charset="-122"/>
              </a:rPr>
              <a:t>年，沃波尔因失去议会的支持而辞职，他这一行为开创了内阁得不到议会信任时必须辞职的先例</a:t>
            </a:r>
            <a:r>
              <a:rPr lang="zh-CN" altLang="en-US" sz="2800" b="1" smtClean="0">
                <a:latin typeface="等线" panose="02010600030101010101" pitchFamily="2" charset="-122"/>
                <a:ea typeface="等线" panose="02010600030101010101" pitchFamily="2" charset="-122"/>
              </a:rPr>
              <a:t>。</a:t>
            </a:r>
            <a:endParaRPr lang="en-US" altLang="zh-CN" sz="2800" b="1" smtClean="0">
              <a:latin typeface="等线" panose="02010600030101010101" pitchFamily="2" charset="-122"/>
              <a:ea typeface="等线" panose="02010600030101010101" pitchFamily="2" charset="-122"/>
            </a:endParaRPr>
          </a:p>
          <a:p>
            <a:pPr>
              <a:lnSpc>
                <a:spcPct val="150000"/>
              </a:lnSpc>
            </a:pPr>
            <a:r>
              <a:rPr lang="en-US" altLang="zh-CN" sz="2800" b="1" smtClean="0">
                <a:latin typeface="等线" panose="02010600030101010101" pitchFamily="2" charset="-122"/>
                <a:ea typeface="等线" panose="02010600030101010101" pitchFamily="2" charset="-122"/>
              </a:rPr>
              <a:t>       【</a:t>
            </a:r>
            <a:r>
              <a:rPr lang="zh-CN" altLang="en-US" sz="2800" b="1" smtClean="0">
                <a:latin typeface="等线" panose="02010600030101010101" pitchFamily="2" charset="-122"/>
                <a:ea typeface="等线" panose="02010600030101010101" pitchFamily="2" charset="-122"/>
              </a:rPr>
              <a:t>责</a:t>
            </a:r>
            <a:r>
              <a:rPr lang="zh-CN" altLang="en-US" sz="2800" b="1">
                <a:latin typeface="等线" panose="02010600030101010101" pitchFamily="2" charset="-122"/>
                <a:ea typeface="等线" panose="02010600030101010101" pitchFamily="2" charset="-122"/>
              </a:rPr>
              <a:t>任内阁</a:t>
            </a:r>
            <a:r>
              <a:rPr lang="zh-CN" altLang="en-US" sz="2800" b="1" smtClean="0">
                <a:latin typeface="等线" panose="02010600030101010101" pitchFamily="2" charset="-122"/>
                <a:ea typeface="等线" panose="02010600030101010101" pitchFamily="2" charset="-122"/>
              </a:rPr>
              <a:t>制的形成</a:t>
            </a:r>
            <a:r>
              <a:rPr lang="en-US" altLang="zh-CN" sz="2800" b="1" smtClean="0">
                <a:latin typeface="等线" panose="02010600030101010101" pitchFamily="2" charset="-122"/>
                <a:ea typeface="等线" panose="02010600030101010101" pitchFamily="2" charset="-122"/>
              </a:rPr>
              <a:t>】</a:t>
            </a:r>
            <a:endParaRPr lang="en-US" altLang="zh-CN" sz="2800" b="1">
              <a:latin typeface="等线" panose="02010600030101010101" pitchFamily="2" charset="-122"/>
              <a:ea typeface="等线" panose="02010600030101010101" pitchFamily="2" charset="-122"/>
            </a:endParaRPr>
          </a:p>
          <a:p>
            <a:pPr>
              <a:lnSpc>
                <a:spcPct val="150000"/>
              </a:lnSpc>
            </a:pPr>
            <a:r>
              <a:rPr lang="en-US" altLang="zh-CN" sz="2800" b="1" smtClean="0">
                <a:latin typeface="等线" panose="02010600030101010101" pitchFamily="2" charset="-122"/>
                <a:ea typeface="等线" panose="02010600030101010101" pitchFamily="2" charset="-122"/>
              </a:rPr>
              <a:t>        1784</a:t>
            </a:r>
            <a:r>
              <a:rPr lang="zh-CN" altLang="en-US" sz="2800" b="1">
                <a:latin typeface="等线" panose="02010600030101010101" pitchFamily="2" charset="-122"/>
                <a:ea typeface="等线" panose="02010600030101010101" pitchFamily="2" charset="-122"/>
              </a:rPr>
              <a:t>年小皮特首相遭到议会下院反对时，提请国王解散下院，提前大选，获胜后仍继续任职。他的做法也成为惯例。这样，随着议会、内阁的职能和制度进一步完善</a:t>
            </a:r>
            <a:r>
              <a:rPr lang="zh-CN" altLang="en-US" sz="2800" b="1" smtClean="0">
                <a:latin typeface="等线" panose="02010600030101010101" pitchFamily="2" charset="-122"/>
                <a:ea typeface="等线" panose="02010600030101010101" pitchFamily="2" charset="-122"/>
              </a:rPr>
              <a:t>，</a:t>
            </a:r>
            <a:r>
              <a:rPr lang="zh-CN" altLang="en-US" sz="2800" b="1" smtClean="0">
                <a:solidFill>
                  <a:srgbClr val="FF0000"/>
                </a:solidFill>
                <a:latin typeface="等线" panose="02010600030101010101" pitchFamily="2" charset="-122"/>
                <a:ea typeface="等线" panose="02010600030101010101" pitchFamily="2" charset="-122"/>
              </a:rPr>
              <a:t>责</a:t>
            </a:r>
            <a:r>
              <a:rPr lang="zh-CN" altLang="en-US" sz="2800" b="1">
                <a:solidFill>
                  <a:srgbClr val="FF0000"/>
                </a:solidFill>
                <a:latin typeface="等线" panose="02010600030101010101" pitchFamily="2" charset="-122"/>
                <a:ea typeface="等线" panose="02010600030101010101" pitchFamily="2" charset="-122"/>
              </a:rPr>
              <a:t>任内阁制最终形成</a:t>
            </a:r>
            <a:r>
              <a:rPr lang="zh-CN" altLang="en-US" sz="2800" b="1" smtClean="0">
                <a:latin typeface="等线" panose="02010600030101010101" pitchFamily="2" charset="-122"/>
                <a:ea typeface="等线" panose="02010600030101010101" pitchFamily="2" charset="-122"/>
              </a:rPr>
              <a:t>。</a:t>
            </a:r>
            <a:endParaRPr lang="en-US" altLang="zh-CN" sz="2800" b="1" smtClean="0">
              <a:latin typeface="等线" panose="02010600030101010101" pitchFamily="2" charset="-122"/>
              <a:ea typeface="等线" panose="02010600030101010101" pitchFamily="2"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4338" name="Text Box 2"/>
          <p:cNvSpPr txBox="1">
            <a:spLocks noChangeArrowheads="1"/>
          </p:cNvSpPr>
          <p:nvPr/>
        </p:nvSpPr>
        <p:spPr bwMode="auto">
          <a:xfrm>
            <a:off x="1511300" y="6351"/>
            <a:ext cx="9144000" cy="646113"/>
          </a:xfrm>
          <a:prstGeom prst="rect">
            <a:avLst/>
          </a:prstGeom>
          <a:solidFill>
            <a:srgbClr val="FFFF99"/>
          </a:solidFill>
          <a:ln w="9525">
            <a:solidFill>
              <a:schemeClr val="bg1"/>
            </a:solidFill>
            <a:miter lim="800000"/>
          </a:ln>
        </p:spPr>
        <p:txBody>
          <a:bodyPr>
            <a:spAutoFit/>
          </a:bodyPr>
          <a:lstStyle/>
          <a:p>
            <a:pPr>
              <a:spcBef>
                <a:spcPct val="50000"/>
              </a:spcBef>
            </a:pPr>
            <a:r>
              <a:rPr lang="zh-CN" altLang="en-US" sz="3600" b="1">
                <a:latin typeface="+mn-ea"/>
                <a:ea typeface="+mn-ea"/>
              </a:rPr>
              <a:t>一、英国资产阶级革命与君主立宪制的确立</a:t>
            </a:r>
            <a:endParaRPr lang="zh-CN" altLang="en-US" sz="3600" b="1">
              <a:latin typeface="+mn-ea"/>
              <a:ea typeface="+mn-ea"/>
            </a:endParaRPr>
          </a:p>
        </p:txBody>
      </p:sp>
      <p:sp>
        <p:nvSpPr>
          <p:cNvPr id="14339" name="文本框 4"/>
          <p:cNvSpPr txBox="1">
            <a:spLocks noChangeArrowheads="1"/>
          </p:cNvSpPr>
          <p:nvPr/>
        </p:nvSpPr>
        <p:spPr bwMode="auto">
          <a:xfrm>
            <a:off x="1262062" y="652463"/>
            <a:ext cx="61293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mn-ea"/>
                <a:ea typeface="+mn-ea"/>
              </a:rPr>
              <a:t>（二）英国君主立宪制</a:t>
            </a:r>
            <a:endParaRPr lang="zh-CN" altLang="en-US" sz="3200" b="1">
              <a:latin typeface="+mn-ea"/>
              <a:ea typeface="+mn-ea"/>
            </a:endParaRPr>
          </a:p>
        </p:txBody>
      </p:sp>
      <p:sp>
        <p:nvSpPr>
          <p:cNvPr id="14340" name="Text Box 22"/>
          <p:cNvSpPr txBox="1">
            <a:spLocks noChangeArrowheads="1"/>
          </p:cNvSpPr>
          <p:nvPr/>
        </p:nvSpPr>
        <p:spPr bwMode="auto">
          <a:xfrm>
            <a:off x="1524001" y="1239838"/>
            <a:ext cx="266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mn-ea"/>
                <a:ea typeface="+mn-ea"/>
                <a:sym typeface="Arial" panose="020b0604020202020204" pitchFamily="34" charset="0"/>
              </a:rPr>
              <a:t>3.</a:t>
            </a:r>
            <a:r>
              <a:rPr lang="zh-CN" altLang="en-US" sz="3200" b="1">
                <a:latin typeface="+mn-ea"/>
                <a:ea typeface="+mn-ea"/>
                <a:sym typeface="Arial" panose="020b0604020202020204" pitchFamily="34" charset="0"/>
              </a:rPr>
              <a:t>完善</a:t>
            </a:r>
            <a:endParaRPr lang="zh-CN" altLang="en-US" sz="3200" b="1">
              <a:latin typeface="+mn-ea"/>
              <a:ea typeface="+mn-ea"/>
              <a:sym typeface="Arial" panose="020b0604020202020204" pitchFamily="34" charset="0"/>
            </a:endParaRPr>
          </a:p>
        </p:txBody>
      </p:sp>
      <p:sp>
        <p:nvSpPr>
          <p:cNvPr id="15" name="文本框 14"/>
          <p:cNvSpPr txBox="1">
            <a:spLocks noChangeArrowheads="1"/>
          </p:cNvSpPr>
          <p:nvPr/>
        </p:nvSpPr>
        <p:spPr bwMode="auto">
          <a:xfrm>
            <a:off x="3154364" y="1235075"/>
            <a:ext cx="80542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3200" b="1" u="sng">
                <a:solidFill>
                  <a:srgbClr val="FF0000"/>
                </a:solidFill>
                <a:latin typeface="+mn-ea"/>
                <a:ea typeface="+mn-ea"/>
              </a:rPr>
              <a:t>责任内阁制</a:t>
            </a:r>
            <a:r>
              <a:rPr lang="zh-CN" altLang="en-US" sz="3200" b="1">
                <a:solidFill>
                  <a:srgbClr val="FF0000"/>
                </a:solidFill>
                <a:latin typeface="+mn-ea"/>
                <a:ea typeface="+mn-ea"/>
              </a:rPr>
              <a:t>的形</a:t>
            </a:r>
            <a:r>
              <a:rPr lang="zh-CN" altLang="en-US" sz="3200" b="1" smtClean="0">
                <a:solidFill>
                  <a:srgbClr val="FF0000"/>
                </a:solidFill>
                <a:latin typeface="+mn-ea"/>
                <a:ea typeface="+mn-ea"/>
              </a:rPr>
              <a:t>成（</a:t>
            </a:r>
            <a:r>
              <a:rPr lang="en-US" altLang="zh-CN" sz="3200" b="1" smtClean="0">
                <a:solidFill>
                  <a:srgbClr val="FF0000"/>
                </a:solidFill>
                <a:latin typeface="+mn-ea"/>
                <a:ea typeface="+mn-ea"/>
              </a:rPr>
              <a:t>18</a:t>
            </a:r>
            <a:r>
              <a:rPr lang="zh-CN" altLang="en-US" sz="3200" b="1" smtClean="0">
                <a:solidFill>
                  <a:srgbClr val="FF0000"/>
                </a:solidFill>
                <a:latin typeface="+mn-ea"/>
                <a:ea typeface="+mn-ea"/>
              </a:rPr>
              <a:t>世纪中叶）</a:t>
            </a:r>
            <a:endParaRPr lang="zh-CN" altLang="en-US" sz="3200" b="1">
              <a:solidFill>
                <a:srgbClr val="FF0000"/>
              </a:solidFill>
              <a:latin typeface="+mn-ea"/>
              <a:ea typeface="+mn-ea"/>
            </a:endParaRPr>
          </a:p>
        </p:txBody>
      </p:sp>
      <p:sp>
        <p:nvSpPr>
          <p:cNvPr id="17" name="TextBox 1"/>
          <p:cNvSpPr txBox="1">
            <a:spLocks noChangeArrowheads="1"/>
          </p:cNvSpPr>
          <p:nvPr/>
        </p:nvSpPr>
        <p:spPr bwMode="auto">
          <a:xfrm>
            <a:off x="1427628" y="1880822"/>
            <a:ext cx="9202738" cy="3968750"/>
          </a:xfrm>
          <a:prstGeom prst="rect">
            <a:avLst/>
          </a:prstGeom>
          <a:solidFill>
            <a:srgbClr val="F9F88C"/>
          </a:solidFill>
          <a:ln w="9525">
            <a:solidFill>
              <a:srgbClr val="92D050"/>
            </a:solidFill>
            <a:round/>
          </a:ln>
        </p:spPr>
        <p:txBody>
          <a:bodyPr>
            <a:spAutoFit/>
          </a:bodyPr>
          <a:lstStyle/>
          <a:p>
            <a:r>
              <a:rPr lang="zh-CN" altLang="en-US" sz="2800" b="1">
                <a:latin typeface="+mn-ea"/>
                <a:ea typeface="+mn-ea"/>
              </a:rPr>
              <a:t>（</a:t>
            </a:r>
            <a:r>
              <a:rPr lang="en-US" altLang="zh-CN" sz="2800" b="1">
                <a:latin typeface="+mn-ea"/>
                <a:ea typeface="+mn-ea"/>
              </a:rPr>
              <a:t>1</a:t>
            </a:r>
            <a:r>
              <a:rPr lang="zh-CN" altLang="en-US" sz="2800" b="1">
                <a:latin typeface="+mn-ea"/>
                <a:ea typeface="+mn-ea"/>
              </a:rPr>
              <a:t>）内阁的首脑是</a:t>
            </a:r>
            <a:r>
              <a:rPr lang="zh-CN" altLang="en-US" sz="2800" b="1">
                <a:solidFill>
                  <a:srgbClr val="4210F9"/>
                </a:solidFill>
                <a:latin typeface="+mn-ea"/>
                <a:ea typeface="+mn-ea"/>
              </a:rPr>
              <a:t>首相</a:t>
            </a:r>
            <a:r>
              <a:rPr lang="zh-CN" altLang="en-US" sz="2800" b="1">
                <a:latin typeface="+mn-ea"/>
                <a:ea typeface="+mn-ea"/>
              </a:rPr>
              <a:t>，成员是各部大臣。内阁成员</a:t>
            </a:r>
            <a:r>
              <a:rPr lang="zh-CN" altLang="en-US" sz="2800" b="1">
                <a:solidFill>
                  <a:srgbClr val="FF0000"/>
                </a:solidFill>
                <a:latin typeface="+mn-ea"/>
                <a:ea typeface="+mn-ea"/>
              </a:rPr>
              <a:t>集体负责</a:t>
            </a:r>
            <a:r>
              <a:rPr lang="zh-CN" altLang="en-US" sz="2800" b="1">
                <a:latin typeface="+mn-ea"/>
                <a:ea typeface="+mn-ea"/>
              </a:rPr>
              <a:t>，必须在大政方针上保持一致，要与首相</a:t>
            </a:r>
            <a:r>
              <a:rPr lang="zh-CN" altLang="en-US" sz="2800" b="1">
                <a:solidFill>
                  <a:srgbClr val="FF0000"/>
                </a:solidFill>
                <a:latin typeface="+mn-ea"/>
                <a:ea typeface="+mn-ea"/>
              </a:rPr>
              <a:t>共进退</a:t>
            </a:r>
            <a:r>
              <a:rPr lang="zh-CN" altLang="en-US" sz="2800" b="1">
                <a:latin typeface="+mn-ea"/>
                <a:ea typeface="+mn-ea"/>
              </a:rPr>
              <a:t>。</a:t>
            </a:r>
            <a:endParaRPr lang="en-US" altLang="zh-CN" sz="2800" b="1">
              <a:latin typeface="+mn-ea"/>
              <a:ea typeface="+mn-ea"/>
            </a:endParaRPr>
          </a:p>
          <a:p>
            <a:r>
              <a:rPr lang="zh-CN" altLang="en-US" sz="2800" b="1">
                <a:latin typeface="+mn-ea"/>
                <a:ea typeface="+mn-ea"/>
              </a:rPr>
              <a:t>（</a:t>
            </a:r>
            <a:r>
              <a:rPr lang="en-US" altLang="zh-CN" sz="2800" b="1">
                <a:latin typeface="+mn-ea"/>
                <a:ea typeface="+mn-ea"/>
              </a:rPr>
              <a:t>2</a:t>
            </a:r>
            <a:r>
              <a:rPr lang="zh-CN" altLang="en-US" sz="2800" b="1">
                <a:latin typeface="+mn-ea"/>
                <a:ea typeface="+mn-ea"/>
              </a:rPr>
              <a:t>）</a:t>
            </a:r>
            <a:r>
              <a:rPr lang="zh-CN" altLang="en-US" sz="2800" b="1">
                <a:solidFill>
                  <a:srgbClr val="4210F9"/>
                </a:solidFill>
                <a:latin typeface="+mn-ea"/>
                <a:ea typeface="+mn-ea"/>
              </a:rPr>
              <a:t>首相</a:t>
            </a:r>
            <a:r>
              <a:rPr lang="zh-CN" altLang="en-US" sz="2800" b="1">
                <a:latin typeface="+mn-ea"/>
                <a:ea typeface="+mn-ea"/>
              </a:rPr>
              <a:t>由议会中</a:t>
            </a:r>
            <a:r>
              <a:rPr lang="zh-CN" altLang="en-US" sz="2800" b="1">
                <a:solidFill>
                  <a:srgbClr val="4210F9"/>
                </a:solidFill>
                <a:latin typeface="+mn-ea"/>
                <a:ea typeface="+mn-ea"/>
              </a:rPr>
              <a:t>多数党的领袖</a:t>
            </a:r>
            <a:r>
              <a:rPr lang="zh-CN" altLang="en-US" sz="2800" b="1">
                <a:latin typeface="+mn-ea"/>
                <a:ea typeface="+mn-ea"/>
              </a:rPr>
              <a:t>担任，有权提名各部大臣及其他高级官员，主持内阁会议，掌握国家的行政大权，同时又能通过议会对立法活动施加重要影响，成为事实上的国家最高领导人。</a:t>
            </a:r>
            <a:endParaRPr lang="en-US" altLang="zh-CN" sz="2800" b="1">
              <a:latin typeface="+mn-ea"/>
              <a:ea typeface="+mn-ea"/>
            </a:endParaRPr>
          </a:p>
          <a:p>
            <a:r>
              <a:rPr lang="zh-CN" altLang="en-US" sz="2800" b="1">
                <a:latin typeface="+mn-ea"/>
                <a:ea typeface="+mn-ea"/>
              </a:rPr>
              <a:t>（</a:t>
            </a:r>
            <a:r>
              <a:rPr lang="en-US" altLang="zh-CN" sz="2800" b="1">
                <a:latin typeface="+mn-ea"/>
                <a:ea typeface="+mn-ea"/>
              </a:rPr>
              <a:t>3</a:t>
            </a:r>
            <a:r>
              <a:rPr lang="zh-CN" altLang="en-US" sz="2800" b="1">
                <a:latin typeface="+mn-ea"/>
                <a:ea typeface="+mn-ea"/>
              </a:rPr>
              <a:t>）</a:t>
            </a:r>
            <a:r>
              <a:rPr lang="zh-CN" altLang="en-US" sz="2800" b="1">
                <a:solidFill>
                  <a:srgbClr val="4210F9"/>
                </a:solidFill>
                <a:latin typeface="+mn-ea"/>
                <a:ea typeface="+mn-ea"/>
              </a:rPr>
              <a:t>内阁</a:t>
            </a:r>
            <a:r>
              <a:rPr lang="zh-CN" altLang="en-US" sz="2800" b="1">
                <a:latin typeface="+mn-ea"/>
                <a:ea typeface="+mn-ea"/>
              </a:rPr>
              <a:t>名义上对</a:t>
            </a:r>
            <a:r>
              <a:rPr lang="zh-CN" altLang="en-US" sz="2800" b="1" u="sng">
                <a:latin typeface="+mn-ea"/>
                <a:ea typeface="+mn-ea"/>
              </a:rPr>
              <a:t>国王</a:t>
            </a:r>
            <a:r>
              <a:rPr lang="zh-CN" altLang="en-US" sz="2800" b="1">
                <a:latin typeface="+mn-ea"/>
                <a:ea typeface="+mn-ea"/>
              </a:rPr>
              <a:t>负责，</a:t>
            </a:r>
            <a:r>
              <a:rPr lang="zh-CN" altLang="en-US" sz="2800" b="1">
                <a:solidFill>
                  <a:srgbClr val="4210F9"/>
                </a:solidFill>
                <a:latin typeface="+mn-ea"/>
                <a:ea typeface="+mn-ea"/>
              </a:rPr>
              <a:t>实则对议会负责</a:t>
            </a:r>
            <a:r>
              <a:rPr lang="zh-CN" altLang="en-US" sz="2800" b="1">
                <a:latin typeface="+mn-ea"/>
                <a:ea typeface="+mn-ea"/>
              </a:rPr>
              <a:t>，如果议会通过对政府的不信任案，内阁就要垮台。但首相也有权解散议会，重新选举。</a:t>
            </a:r>
            <a:endParaRPr lang="en-US" altLang="zh-CN" sz="2800" b="1">
              <a:solidFill>
                <a:schemeClr val="bg1"/>
              </a:solidFill>
              <a:latin typeface="+mn-ea"/>
              <a:ea typeface="+mn-ea"/>
            </a:endParaRPr>
          </a:p>
        </p:txBody>
      </p:sp>
      <p:sp>
        <p:nvSpPr>
          <p:cNvPr id="2" name="线形标注 2(无边框) 1"/>
          <p:cNvSpPr/>
          <p:nvPr/>
        </p:nvSpPr>
        <p:spPr>
          <a:xfrm>
            <a:off x="6110288" y="3992563"/>
            <a:ext cx="2374900" cy="538162"/>
          </a:xfrm>
          <a:prstGeom prst="callout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3200" b="1" noProof="1">
                <a:solidFill>
                  <a:srgbClr val="FF0000"/>
                </a:solidFill>
                <a:latin typeface="+mn-ea"/>
              </a:rPr>
              <a:t>“</a:t>
            </a:r>
            <a:r>
              <a:rPr lang="zh-CN" altLang="en-US" sz="3200" b="1" noProof="1">
                <a:solidFill>
                  <a:srgbClr val="FF0000"/>
                </a:solidFill>
                <a:latin typeface="+mn-ea"/>
              </a:rPr>
              <a:t>统而不治</a:t>
            </a:r>
            <a:r>
              <a:rPr lang="en-US" altLang="zh-CN" sz="3200" b="1" noProof="1">
                <a:solidFill>
                  <a:srgbClr val="FF0000"/>
                </a:solidFill>
                <a:latin typeface="+mn-ea"/>
              </a:rPr>
              <a:t>”</a:t>
            </a:r>
            <a:endParaRPr lang="en-US" altLang="zh-CN" sz="3200" b="1" noProof="1">
              <a:solidFill>
                <a:srgbClr val="FF0000"/>
              </a:solidFill>
              <a:latin typeface="+mn-ea"/>
            </a:endParaRPr>
          </a:p>
        </p:txBody>
      </p:sp>
      <p:sp>
        <p:nvSpPr>
          <p:cNvPr id="3" name="矩形 2"/>
          <p:cNvSpPr/>
          <p:nvPr/>
        </p:nvSpPr>
        <p:spPr>
          <a:xfrm>
            <a:off x="1787169" y="6147355"/>
            <a:ext cx="7366119" cy="523220"/>
          </a:xfrm>
          <a:prstGeom prst="rect">
            <a:avLst/>
          </a:prstGeom>
        </p:spPr>
        <p:txBody>
          <a:bodyPr wrap="none">
            <a:spAutoFit/>
          </a:bodyPr>
          <a:lstStyle/>
          <a:p>
            <a:r>
              <a:rPr lang="zh-CN" altLang="en-US" sz="2800" b="1">
                <a:latin typeface="等线" panose="02010600030101010101" pitchFamily="2" charset="-122"/>
                <a:ea typeface="等线" panose="02010600030101010101" pitchFamily="2" charset="-122"/>
              </a:rPr>
              <a:t>内阁掌握行政权，受议会监督，对议会负责。</a:t>
            </a:r>
            <a:endParaRPr lang="zh-CN" altLang="en-US" sz="2800" b="1">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 name="组合 1364"/>
          <p:cNvGrpSpPr/>
          <p:nvPr/>
        </p:nvGrpSpPr>
        <p:grpSpPr>
          <a:xfrm>
            <a:off x="0" y="0"/>
            <a:ext cx="12198350" cy="871538"/>
            <a:chExt cx="12198665" cy="872198"/>
          </a:xfrm>
        </p:grpSpPr>
        <p:sp>
          <p:nvSpPr>
            <p:cNvPr id="5" name="矩形 1365"/>
            <p:cNvSpPr>
              <a:spLocks noChangeArrowheads="1"/>
            </p:cNvSpPr>
            <p:nvPr/>
          </p:nvSpPr>
          <p:spPr bwMode="auto">
            <a:xfrm>
              <a:off x="787" y="0"/>
              <a:ext cx="12192000" cy="858129"/>
            </a:xfrm>
            <a:prstGeom prst="rect">
              <a:avLst/>
            </a:prstGeom>
            <a:solidFill>
              <a:srgbClr val="E1DDBE"/>
            </a:solidFill>
            <a:ln w="9525">
              <a:noFill/>
              <a:miter lim="800000"/>
            </a:ln>
          </p:spPr>
          <p:txBody>
            <a:bodyPr anchor="ctr"/>
            <a:lstStyle/>
            <a:p>
              <a:pPr algn="ctr"/>
              <a:endParaRPr lang="zh-CN" altLang="en-US">
                <a:solidFill>
                  <a:srgbClr val="FFFFFF"/>
                </a:solidFill>
              </a:endParaRPr>
            </a:p>
          </p:txBody>
        </p:sp>
        <p:pic>
          <p:nvPicPr>
            <p:cNvPr id="6" name="图片 1366"/>
            <p:cNvPicPr>
              <a:picLocks noChangeAspect="1" noChangeArrowheads="1"/>
            </p:cNvPicPr>
            <p:nvPr/>
          </p:nvPicPr>
          <p:blipFill>
            <a:blip r:embed="rId2"/>
            <a:stretch>
              <a:fillRect/>
            </a:stretch>
          </p:blipFill>
          <p:spPr bwMode="auto">
            <a:xfrm>
              <a:off x="0" y="3"/>
              <a:ext cx="1210606" cy="849654"/>
            </a:xfrm>
            <a:prstGeom prst="rect">
              <a:avLst/>
            </a:prstGeom>
            <a:noFill/>
            <a:ln w="9525">
              <a:noFill/>
              <a:miter lim="800000"/>
            </a:ln>
          </p:spPr>
        </p:pic>
        <p:grpSp>
          <p:nvGrpSpPr>
            <p:cNvPr id="7" name="组合 1368"/>
            <p:cNvGrpSpPr>
              <a:grpSpLocks noChangeAspect="1"/>
            </p:cNvGrpSpPr>
            <p:nvPr/>
          </p:nvGrpSpPr>
          <p:grpSpPr>
            <a:xfrm>
              <a:off x="9743082" y="14070"/>
              <a:ext cx="2455583" cy="858128"/>
              <a:chExt cx="2455583" cy="858128"/>
            </a:xfrm>
          </p:grpSpPr>
          <p:pic>
            <p:nvPicPr>
              <p:cNvPr id="8" name="图片 1369"/>
              <p:cNvPicPr>
                <a:picLocks noChangeAspect="1" noChangeArrowheads="1"/>
              </p:cNvPicPr>
              <p:nvPr/>
            </p:nvPicPr>
            <p:blipFill>
              <a:blip r:embed="rId3"/>
              <a:stretch>
                <a:fillRect/>
              </a:stretch>
            </p:blipFill>
            <p:spPr bwMode="auto">
              <a:xfrm>
                <a:off x="1183961" y="0"/>
                <a:ext cx="422029" cy="858128"/>
              </a:xfrm>
              <a:prstGeom prst="rect">
                <a:avLst/>
              </a:prstGeom>
              <a:noFill/>
              <a:ln w="9525">
                <a:noFill/>
                <a:miter lim="800000"/>
              </a:ln>
            </p:spPr>
          </p:pic>
          <p:pic>
            <p:nvPicPr>
              <p:cNvPr id="9" name="图片 1370"/>
              <p:cNvPicPr>
                <a:picLocks noChangeAspect="1" noChangeArrowheads="1"/>
              </p:cNvPicPr>
              <p:nvPr/>
            </p:nvPicPr>
            <p:blipFill>
              <a:blip r:embed="rId4"/>
              <a:stretch>
                <a:fillRect/>
              </a:stretch>
            </p:blipFill>
            <p:spPr bwMode="auto">
              <a:xfrm>
                <a:off x="1762829" y="125406"/>
                <a:ext cx="616536" cy="732722"/>
              </a:xfrm>
              <a:prstGeom prst="rect">
                <a:avLst/>
              </a:prstGeom>
              <a:noFill/>
              <a:ln w="9525">
                <a:noFill/>
                <a:miter lim="800000"/>
              </a:ln>
            </p:spPr>
          </p:pic>
          <p:pic>
            <p:nvPicPr>
              <p:cNvPr id="10" name="图片 1371"/>
              <p:cNvPicPr>
                <a:picLocks noChangeAspect="1" noChangeArrowheads="1"/>
              </p:cNvPicPr>
              <p:nvPr/>
            </p:nvPicPr>
            <p:blipFill>
              <a:blip r:embed="rId5"/>
              <a:stretch>
                <a:fillRect/>
              </a:stretch>
            </p:blipFill>
            <p:spPr bwMode="auto">
              <a:xfrm>
                <a:off x="0" y="348081"/>
                <a:ext cx="1129937" cy="487506"/>
              </a:xfrm>
              <a:prstGeom prst="rect">
                <a:avLst/>
              </a:prstGeom>
              <a:noFill/>
              <a:ln w="9525">
                <a:noFill/>
                <a:miter lim="800000"/>
              </a:ln>
            </p:spPr>
          </p:pic>
          <p:pic>
            <p:nvPicPr>
              <p:cNvPr id="11" name="图片 1372"/>
              <p:cNvPicPr>
                <a:picLocks noChangeAspect="1" noChangeArrowheads="1"/>
              </p:cNvPicPr>
              <p:nvPr/>
            </p:nvPicPr>
            <p:blipFill>
              <a:blip r:embed="rId6"/>
              <a:stretch>
                <a:fillRect/>
              </a:stretch>
            </p:blipFill>
            <p:spPr bwMode="auto">
              <a:xfrm>
                <a:off x="2034141" y="429064"/>
                <a:ext cx="421442" cy="422030"/>
              </a:xfrm>
              <a:prstGeom prst="rect">
                <a:avLst/>
              </a:prstGeom>
              <a:noFill/>
              <a:ln w="9525">
                <a:noFill/>
                <a:miter lim="800000"/>
              </a:ln>
            </p:spPr>
          </p:pic>
        </p:grpSp>
      </p:grpSp>
      <p:grpSp>
        <p:nvGrpSpPr>
          <p:cNvPr id="21" name="组合 20"/>
          <p:cNvGrpSpPr/>
          <p:nvPr/>
        </p:nvGrpSpPr>
        <p:grpSpPr>
          <a:xfrm>
            <a:off x="8789514" y="2930191"/>
            <a:ext cx="2873375" cy="1400175"/>
            <a:chOff x="7247317" y="1633654"/>
            <a:chExt cx="2873375" cy="1400175"/>
          </a:xfrm>
        </p:grpSpPr>
        <p:sp>
          <p:nvSpPr>
            <p:cNvPr id="13" name="圆角矩形标注 12"/>
            <p:cNvSpPr>
              <a:spLocks noChangeArrowheads="1"/>
            </p:cNvSpPr>
            <p:nvPr/>
          </p:nvSpPr>
          <p:spPr bwMode="auto">
            <a:xfrm>
              <a:off x="7247317" y="1633654"/>
              <a:ext cx="2873375" cy="1400175"/>
            </a:xfrm>
            <a:prstGeom prst="wedgeRoundRectCallout">
              <a:avLst>
                <a:gd name="adj1" fmla="val -20306"/>
                <a:gd name="adj2" fmla="val 70806"/>
                <a:gd name="adj3" fmla="val 16667"/>
              </a:avLst>
            </a:prstGeom>
            <a:solidFill>
              <a:srgbClr val="E1DDBE"/>
            </a:solidFill>
            <a:ln w="9525">
              <a:noFill/>
              <a:miter lim="800000"/>
            </a:ln>
          </p:spPr>
          <p:txBody>
            <a:bodyPr anchor="ctr"/>
            <a:lstStyle/>
            <a:p>
              <a:pPr algn="ctr"/>
              <a:endParaRPr lang="zh-CN" altLang="en-US" sz="2400">
                <a:solidFill>
                  <a:srgbClr val="FFFFFF"/>
                </a:solidFill>
              </a:endParaRPr>
            </a:p>
          </p:txBody>
        </p:sp>
        <p:sp>
          <p:nvSpPr>
            <p:cNvPr id="15" name="矩形 14"/>
            <p:cNvSpPr/>
            <p:nvPr/>
          </p:nvSpPr>
          <p:spPr>
            <a:xfrm>
              <a:off x="7397086" y="1647546"/>
              <a:ext cx="2661313" cy="1384995"/>
            </a:xfrm>
            <a:prstGeom prst="rect">
              <a:avLst/>
            </a:prstGeom>
          </p:spPr>
          <p:txBody>
            <a:bodyPr wrap="square">
              <a:spAutoFit/>
            </a:bodyPr>
            <a:lstStyle/>
            <a:p>
              <a:pPr algn="r">
                <a:lnSpc>
                  <a:spcPct val="150000"/>
                </a:lnSpc>
              </a:pPr>
              <a:r>
                <a:rPr lang="zh-CN" altLang="en-US" sz="2800" b="1" smtClean="0">
                  <a:solidFill>
                    <a:srgbClr val="7030A0"/>
                  </a:solidFill>
                  <a:latin typeface="黑体" panose="02010609060101010101" pitchFamily="49" charset="-122"/>
                  <a:ea typeface="黑体" panose="02010609060101010101" pitchFamily="49" charset="-122"/>
                </a:rPr>
                <a:t>国王统而不治</a:t>
              </a:r>
              <a:endParaRPr lang="en-US" altLang="zh-CN" sz="2800" b="1" smtClean="0">
                <a:solidFill>
                  <a:srgbClr val="7030A0"/>
                </a:solidFill>
                <a:latin typeface="黑体" panose="02010609060101010101" pitchFamily="49" charset="-122"/>
                <a:ea typeface="黑体" pitchFamily="49" charset="-122"/>
              </a:endParaRPr>
            </a:p>
            <a:p>
              <a:pPr>
                <a:lnSpc>
                  <a:spcPct val="150000"/>
                </a:lnSpc>
              </a:pPr>
              <a:r>
                <a:rPr lang="zh-CN" altLang="en-US" sz="2800" b="1" smtClean="0">
                  <a:solidFill>
                    <a:srgbClr val="7030A0"/>
                  </a:solidFill>
                  <a:latin typeface="黑体" panose="02010609060101010101" pitchFamily="49" charset="-122"/>
                  <a:ea typeface="黑体" panose="02010609060101010101" pitchFamily="49" charset="-122"/>
                </a:rPr>
                <a:t>（国家元首）</a:t>
              </a:r>
              <a:endParaRPr lang="zh-CN" altLang="en-US" sz="2800">
                <a:solidFill>
                  <a:srgbClr val="7030A0"/>
                </a:solidFill>
              </a:endParaRPr>
            </a:p>
          </p:txBody>
        </p:sp>
      </p:grpSp>
      <p:grpSp>
        <p:nvGrpSpPr>
          <p:cNvPr id="22" name="组合 21"/>
          <p:cNvGrpSpPr/>
          <p:nvPr/>
        </p:nvGrpSpPr>
        <p:grpSpPr>
          <a:xfrm>
            <a:off x="8866755" y="4825515"/>
            <a:ext cx="3325245" cy="1472062"/>
            <a:chOff x="7351635" y="3733695"/>
            <a:chExt cx="3325245" cy="1472062"/>
          </a:xfrm>
        </p:grpSpPr>
        <p:sp>
          <p:nvSpPr>
            <p:cNvPr id="20" name="圆角矩形标注 19"/>
            <p:cNvSpPr>
              <a:spLocks noChangeArrowheads="1"/>
            </p:cNvSpPr>
            <p:nvPr/>
          </p:nvSpPr>
          <p:spPr bwMode="auto">
            <a:xfrm>
              <a:off x="7351635" y="3733695"/>
              <a:ext cx="2873375" cy="1400175"/>
            </a:xfrm>
            <a:prstGeom prst="wedgeRoundRectCallout">
              <a:avLst>
                <a:gd name="adj1" fmla="val -20306"/>
                <a:gd name="adj2" fmla="val 70806"/>
                <a:gd name="adj3" fmla="val 16667"/>
              </a:avLst>
            </a:prstGeom>
            <a:solidFill>
              <a:srgbClr val="E1DDBE"/>
            </a:solidFill>
            <a:ln w="9525">
              <a:noFill/>
              <a:miter lim="800000"/>
            </a:ln>
          </p:spPr>
          <p:txBody>
            <a:bodyPr anchor="ctr"/>
            <a:lstStyle/>
            <a:p>
              <a:pPr algn="ctr"/>
              <a:endParaRPr lang="zh-CN" altLang="en-US" sz="2400">
                <a:solidFill>
                  <a:srgbClr val="FFFFFF"/>
                </a:solidFill>
              </a:endParaRPr>
            </a:p>
          </p:txBody>
        </p:sp>
        <p:sp>
          <p:nvSpPr>
            <p:cNvPr id="19" name="矩形 18"/>
            <p:cNvSpPr/>
            <p:nvPr/>
          </p:nvSpPr>
          <p:spPr>
            <a:xfrm>
              <a:off x="7628880" y="3820762"/>
              <a:ext cx="3048000" cy="1384995"/>
            </a:xfrm>
            <a:prstGeom prst="rect">
              <a:avLst/>
            </a:prstGeom>
          </p:spPr>
          <p:txBody>
            <a:bodyPr>
              <a:spAutoFit/>
            </a:bodyPr>
            <a:lstStyle/>
            <a:p>
              <a:pPr lvl="0">
                <a:lnSpc>
                  <a:spcPct val="150000"/>
                </a:lnSpc>
              </a:pPr>
              <a:r>
                <a:rPr lang="zh-CN" altLang="en-US" sz="2800" b="1" smtClean="0">
                  <a:solidFill>
                    <a:srgbClr val="7030A0"/>
                  </a:solidFill>
                  <a:latin typeface="黑体" panose="02010609060101010101" pitchFamily="49" charset="-122"/>
                  <a:ea typeface="黑体" panose="02010609060101010101" pitchFamily="49" charset="-122"/>
                </a:rPr>
                <a:t>议会权力至上</a:t>
              </a:r>
              <a:endParaRPr lang="en-US" altLang="zh-CN" sz="2800" b="1" smtClean="0">
                <a:solidFill>
                  <a:srgbClr val="7030A0"/>
                </a:solidFill>
                <a:latin typeface="黑体" panose="02010609060101010101" pitchFamily="49" charset="-122"/>
                <a:ea typeface="黑体" panose="02010609060101010101" pitchFamily="49" charset="-122"/>
              </a:endParaRPr>
            </a:p>
            <a:p>
              <a:pPr lvl="0">
                <a:lnSpc>
                  <a:spcPct val="150000"/>
                </a:lnSpc>
              </a:pPr>
              <a:r>
                <a:rPr lang="zh-CN" altLang="en-US" sz="2800" b="1" smtClean="0">
                  <a:solidFill>
                    <a:srgbClr val="7030A0"/>
                  </a:solidFill>
                  <a:latin typeface="黑体" panose="02010609060101010101" pitchFamily="49" charset="-122"/>
                  <a:ea typeface="黑体" panose="02010609060101010101" pitchFamily="49" charset="-122"/>
                </a:rPr>
                <a:t>（权力中心）</a:t>
              </a:r>
              <a:endParaRPr lang="zh-CN" altLang="en-US" sz="2800" b="1" smtClean="0">
                <a:solidFill>
                  <a:srgbClr val="7030A0"/>
                </a:solidFill>
                <a:latin typeface="黑体" panose="02010609060101010101" pitchFamily="49" charset="-122"/>
                <a:ea typeface="黑体" pitchFamily="49" charset="-122"/>
              </a:endParaRPr>
            </a:p>
          </p:txBody>
        </p:sp>
      </p:grpSp>
      <p:pic>
        <p:nvPicPr>
          <p:cNvPr id="24" name="Picture 3"/>
          <p:cNvPicPr>
            <a:picLocks noChangeAspect="1" noChangeArrowheads="1"/>
          </p:cNvPicPr>
          <p:nvPr/>
        </p:nvPicPr>
        <p:blipFill>
          <a:blip r:embed="rId7"/>
          <a:srcRect l="8379" t="10060" r="9163" b="11884"/>
          <a:stretch>
            <a:fillRect/>
          </a:stretch>
        </p:blipFill>
        <p:spPr bwMode="auto">
          <a:xfrm>
            <a:off x="4483289" y="4778992"/>
            <a:ext cx="2087563" cy="1431924"/>
          </a:xfrm>
          <a:prstGeom prst="rect">
            <a:avLst/>
          </a:prstGeom>
          <a:noFill/>
          <a:ln w="9525">
            <a:noFill/>
            <a:miter lim="800000"/>
          </a:ln>
        </p:spPr>
      </p:pic>
      <p:sp>
        <p:nvSpPr>
          <p:cNvPr id="25" name="Text Box 5"/>
          <p:cNvSpPr txBox="1">
            <a:spLocks noChangeArrowheads="1"/>
          </p:cNvSpPr>
          <p:nvPr/>
        </p:nvSpPr>
        <p:spPr bwMode="auto">
          <a:xfrm rot="3240000">
            <a:off x="2072457" y="3720070"/>
            <a:ext cx="2251075" cy="1373187"/>
          </a:xfrm>
          <a:prstGeom prst="rect">
            <a:avLst/>
          </a:prstGeom>
          <a:noFill/>
          <a:ln w="9525">
            <a:noFill/>
            <a:miter lim="800000"/>
          </a:ln>
        </p:spPr>
        <p:txBody>
          <a:bodyPr>
            <a:spAutoFit/>
          </a:bodyPr>
          <a:lstStyle/>
          <a:p>
            <a:pPr eaLnBrk="1" hangingPunct="1"/>
            <a:r>
              <a:rPr lang="zh-CN" sz="2800" b="1">
                <a:ea typeface="楷体_GB2312" pitchFamily="49" charset="-122"/>
              </a:rPr>
              <a:t>下院大选中获胜的多数党领袖</a:t>
            </a:r>
            <a:endParaRPr lang="zh-CN" sz="2800" b="1">
              <a:ea typeface="楷体_GB2312" panose="02010609030101010101" pitchFamily="49" charset="-122"/>
            </a:endParaRPr>
          </a:p>
        </p:txBody>
      </p:sp>
      <p:sp>
        <p:nvSpPr>
          <p:cNvPr id="26" name="Text Box 6"/>
          <p:cNvSpPr txBox="1">
            <a:spLocks noChangeArrowheads="1"/>
          </p:cNvSpPr>
          <p:nvPr/>
        </p:nvSpPr>
        <p:spPr bwMode="auto">
          <a:xfrm>
            <a:off x="235425" y="1427329"/>
            <a:ext cx="1730375" cy="641350"/>
          </a:xfrm>
          <a:prstGeom prst="rect">
            <a:avLst/>
          </a:prstGeom>
          <a:noFill/>
          <a:ln w="9525">
            <a:noFill/>
            <a:miter lim="800000"/>
          </a:ln>
        </p:spPr>
        <p:txBody>
          <a:bodyPr>
            <a:spAutoFit/>
          </a:bodyPr>
          <a:lstStyle/>
          <a:p>
            <a:pPr algn="ctr" eaLnBrk="1" hangingPunct="1"/>
            <a:r>
              <a:rPr lang="zh-CN" sz="3600" b="1">
                <a:ea typeface="楷体_GB2312" pitchFamily="49" charset="-122"/>
              </a:rPr>
              <a:t>首相</a:t>
            </a:r>
            <a:endParaRPr lang="zh-CN" sz="3600" b="1">
              <a:ea typeface="楷体_GB2312" panose="02010609030101010101" pitchFamily="49" charset="-122"/>
            </a:endParaRPr>
          </a:p>
        </p:txBody>
      </p:sp>
      <p:sp>
        <p:nvSpPr>
          <p:cNvPr id="27" name="Text Box 7"/>
          <p:cNvSpPr txBox="1">
            <a:spLocks noChangeArrowheads="1"/>
          </p:cNvSpPr>
          <p:nvPr/>
        </p:nvSpPr>
        <p:spPr bwMode="auto">
          <a:xfrm rot="3240000">
            <a:off x="3247301" y="3427946"/>
            <a:ext cx="2105025" cy="519114"/>
          </a:xfrm>
          <a:prstGeom prst="rect">
            <a:avLst/>
          </a:prstGeom>
          <a:noFill/>
          <a:ln w="9525">
            <a:noFill/>
            <a:miter lim="800000"/>
          </a:ln>
        </p:spPr>
        <p:txBody>
          <a:bodyPr>
            <a:spAutoFit/>
          </a:bodyPr>
          <a:lstStyle/>
          <a:p>
            <a:pPr eaLnBrk="1" hangingPunct="1"/>
            <a:r>
              <a:rPr lang="zh-CN" sz="2800" b="1">
                <a:ea typeface="楷体_GB2312" pitchFamily="49" charset="-122"/>
              </a:rPr>
              <a:t>对议会负责</a:t>
            </a:r>
            <a:endParaRPr lang="zh-CN" sz="2800" b="1">
              <a:ea typeface="楷体_GB2312" pitchFamily="49" charset="-122"/>
            </a:endParaRPr>
          </a:p>
        </p:txBody>
      </p:sp>
      <p:sp>
        <p:nvSpPr>
          <p:cNvPr id="28" name="Line 8"/>
          <p:cNvSpPr>
            <a:spLocks noChangeShapeType="1"/>
          </p:cNvSpPr>
          <p:nvPr/>
        </p:nvSpPr>
        <p:spPr bwMode="auto">
          <a:xfrm>
            <a:off x="3812654" y="1813446"/>
            <a:ext cx="1987645" cy="1705"/>
          </a:xfrm>
          <a:prstGeom prst="line">
            <a:avLst/>
          </a:prstGeom>
          <a:noFill/>
          <a:ln w="9525">
            <a:solidFill>
              <a:schemeClr val="tx1"/>
            </a:solidFill>
            <a:round/>
            <a:tailEnd type="triangle" w="med" len="med"/>
          </a:ln>
        </p:spPr>
        <p:txBody>
          <a:bodyPr/>
          <a:lstStyle/>
          <a:p>
            <a:endParaRPr lang="zh-CN" altLang="en-US"/>
          </a:p>
        </p:txBody>
      </p:sp>
      <p:pic>
        <p:nvPicPr>
          <p:cNvPr id="29" name="Picture 9"/>
          <p:cNvPicPr>
            <a:picLocks noChangeAspect="1" noChangeArrowheads="1"/>
          </p:cNvPicPr>
          <p:nvPr/>
        </p:nvPicPr>
        <p:blipFill>
          <a:blip r:embed="rId8"/>
          <a:stretch>
            <a:fillRect/>
          </a:stretch>
        </p:blipFill>
        <p:spPr bwMode="auto">
          <a:xfrm>
            <a:off x="5910618" y="1111155"/>
            <a:ext cx="2663825" cy="1522413"/>
          </a:xfrm>
          <a:prstGeom prst="rect">
            <a:avLst/>
          </a:prstGeom>
          <a:noFill/>
          <a:ln w="9525">
            <a:noFill/>
            <a:miter lim="800000"/>
          </a:ln>
        </p:spPr>
      </p:pic>
      <p:sp>
        <p:nvSpPr>
          <p:cNvPr id="30" name="Text Box 11"/>
          <p:cNvSpPr txBox="1">
            <a:spLocks noChangeArrowheads="1"/>
          </p:cNvSpPr>
          <p:nvPr/>
        </p:nvSpPr>
        <p:spPr bwMode="auto">
          <a:xfrm>
            <a:off x="3806588" y="1179394"/>
            <a:ext cx="1917701" cy="519113"/>
          </a:xfrm>
          <a:prstGeom prst="rect">
            <a:avLst/>
          </a:prstGeom>
          <a:noFill/>
          <a:ln w="9525">
            <a:noFill/>
            <a:miter lim="800000"/>
          </a:ln>
        </p:spPr>
        <p:txBody>
          <a:bodyPr>
            <a:spAutoFit/>
          </a:bodyPr>
          <a:lstStyle/>
          <a:p>
            <a:pPr algn="ctr" eaLnBrk="1" hangingPunct="1"/>
            <a:r>
              <a:rPr lang="zh-CN" sz="2800" b="1">
                <a:ea typeface="楷体_GB2312" pitchFamily="49" charset="-122"/>
              </a:rPr>
              <a:t>组织内阁 </a:t>
            </a:r>
            <a:endParaRPr lang="zh-CN" sz="2800"/>
          </a:p>
        </p:txBody>
      </p:sp>
      <p:sp>
        <p:nvSpPr>
          <p:cNvPr id="31" name="Line 12"/>
          <p:cNvSpPr>
            <a:spLocks noChangeShapeType="1"/>
          </p:cNvSpPr>
          <p:nvPr/>
        </p:nvSpPr>
        <p:spPr bwMode="auto">
          <a:xfrm flipH="1" flipV="1">
            <a:off x="3826301" y="2040530"/>
            <a:ext cx="1919405" cy="6634"/>
          </a:xfrm>
          <a:prstGeom prst="line">
            <a:avLst/>
          </a:prstGeom>
          <a:noFill/>
          <a:ln w="9525">
            <a:solidFill>
              <a:schemeClr val="tx1"/>
            </a:solidFill>
            <a:round/>
            <a:tailEnd type="triangle" w="med" len="med"/>
          </a:ln>
        </p:spPr>
        <p:txBody>
          <a:bodyPr/>
          <a:lstStyle/>
          <a:p>
            <a:endParaRPr lang="zh-CN" altLang="en-US"/>
          </a:p>
        </p:txBody>
      </p:sp>
      <p:sp>
        <p:nvSpPr>
          <p:cNvPr id="32" name="Text Box 13"/>
          <p:cNvSpPr txBox="1">
            <a:spLocks noChangeArrowheads="1"/>
          </p:cNvSpPr>
          <p:nvPr/>
        </p:nvSpPr>
        <p:spPr bwMode="auto">
          <a:xfrm>
            <a:off x="3637697" y="2030082"/>
            <a:ext cx="2232026" cy="946150"/>
          </a:xfrm>
          <a:prstGeom prst="rect">
            <a:avLst/>
          </a:prstGeom>
          <a:noFill/>
          <a:ln w="9525">
            <a:noFill/>
            <a:miter lim="800000"/>
          </a:ln>
        </p:spPr>
        <p:txBody>
          <a:bodyPr>
            <a:spAutoFit/>
          </a:bodyPr>
          <a:lstStyle/>
          <a:p>
            <a:pPr algn="ctr" eaLnBrk="1" hangingPunct="1"/>
            <a:r>
              <a:rPr lang="zh-CN" sz="2800" b="1">
                <a:ea typeface="楷体_GB2312" pitchFamily="49" charset="-122"/>
              </a:rPr>
              <a:t>内阁与首相共进退</a:t>
            </a:r>
            <a:endParaRPr lang="zh-CN" sz="2800" b="1">
              <a:ea typeface="楷体_GB2312" pitchFamily="49" charset="-122"/>
            </a:endParaRPr>
          </a:p>
        </p:txBody>
      </p:sp>
      <p:sp>
        <p:nvSpPr>
          <p:cNvPr id="33" name="Line 14"/>
          <p:cNvSpPr>
            <a:spLocks noChangeShapeType="1"/>
          </p:cNvSpPr>
          <p:nvPr/>
        </p:nvSpPr>
        <p:spPr bwMode="auto">
          <a:xfrm flipV="1">
            <a:off x="5935639" y="2701878"/>
            <a:ext cx="1296988" cy="1944687"/>
          </a:xfrm>
          <a:prstGeom prst="line">
            <a:avLst/>
          </a:prstGeom>
          <a:noFill/>
          <a:ln w="9525">
            <a:solidFill>
              <a:schemeClr val="tx1"/>
            </a:solidFill>
            <a:round/>
            <a:tailEnd type="triangle" w="med" len="med"/>
          </a:ln>
        </p:spPr>
        <p:txBody>
          <a:bodyPr/>
          <a:lstStyle/>
          <a:p>
            <a:endParaRPr lang="zh-CN" altLang="en-US"/>
          </a:p>
        </p:txBody>
      </p:sp>
      <p:sp>
        <p:nvSpPr>
          <p:cNvPr id="34" name="Line 15"/>
          <p:cNvSpPr>
            <a:spLocks noChangeShapeType="1"/>
          </p:cNvSpPr>
          <p:nvPr/>
        </p:nvSpPr>
        <p:spPr bwMode="auto">
          <a:xfrm flipH="1">
            <a:off x="6200467" y="2691428"/>
            <a:ext cx="1296987" cy="2016125"/>
          </a:xfrm>
          <a:prstGeom prst="line">
            <a:avLst/>
          </a:prstGeom>
          <a:noFill/>
          <a:ln w="25400">
            <a:solidFill>
              <a:schemeClr val="tx1"/>
            </a:solidFill>
            <a:round/>
            <a:tailEnd type="triangle" w="med" len="med"/>
          </a:ln>
        </p:spPr>
        <p:txBody>
          <a:bodyPr/>
          <a:lstStyle/>
          <a:p>
            <a:endParaRPr lang="zh-CN" altLang="en-US"/>
          </a:p>
        </p:txBody>
      </p:sp>
      <p:sp>
        <p:nvSpPr>
          <p:cNvPr id="35" name="Text Box 16"/>
          <p:cNvSpPr txBox="1">
            <a:spLocks noChangeArrowheads="1"/>
          </p:cNvSpPr>
          <p:nvPr/>
        </p:nvSpPr>
        <p:spPr bwMode="auto">
          <a:xfrm rot="18120000">
            <a:off x="5933873" y="3506990"/>
            <a:ext cx="2936876" cy="519114"/>
          </a:xfrm>
          <a:prstGeom prst="rect">
            <a:avLst/>
          </a:prstGeom>
          <a:noFill/>
          <a:ln w="9525">
            <a:noFill/>
            <a:miter lim="800000"/>
          </a:ln>
        </p:spPr>
        <p:txBody>
          <a:bodyPr>
            <a:spAutoFit/>
          </a:bodyPr>
          <a:lstStyle/>
          <a:p>
            <a:pPr eaLnBrk="1" hangingPunct="1"/>
            <a:r>
              <a:rPr lang="zh-CN" sz="2800" b="1">
                <a:ea typeface="楷体_GB2312" pitchFamily="49" charset="-122"/>
              </a:rPr>
              <a:t>对议会集体负责</a:t>
            </a:r>
            <a:endParaRPr lang="zh-CN" sz="2800" b="1">
              <a:ea typeface="楷体_GB2312" pitchFamily="49" charset="-122"/>
            </a:endParaRPr>
          </a:p>
        </p:txBody>
      </p:sp>
      <p:sp>
        <p:nvSpPr>
          <p:cNvPr id="36" name="Line 17"/>
          <p:cNvSpPr>
            <a:spLocks noChangeShapeType="1"/>
          </p:cNvSpPr>
          <p:nvPr/>
        </p:nvSpPr>
        <p:spPr bwMode="auto">
          <a:xfrm>
            <a:off x="3317545" y="2844753"/>
            <a:ext cx="1377285" cy="1836429"/>
          </a:xfrm>
          <a:prstGeom prst="line">
            <a:avLst/>
          </a:prstGeom>
          <a:noFill/>
          <a:ln w="9525">
            <a:solidFill>
              <a:schemeClr val="tx1"/>
            </a:solidFill>
            <a:round/>
            <a:tailEnd type="triangle" w="med" len="med"/>
          </a:ln>
        </p:spPr>
        <p:txBody>
          <a:bodyPr/>
          <a:lstStyle/>
          <a:p>
            <a:endParaRPr lang="zh-CN" altLang="en-US"/>
          </a:p>
        </p:txBody>
      </p:sp>
      <p:sp>
        <p:nvSpPr>
          <p:cNvPr id="37" name="Line 18"/>
          <p:cNvSpPr>
            <a:spLocks noChangeShapeType="1"/>
          </p:cNvSpPr>
          <p:nvPr/>
        </p:nvSpPr>
        <p:spPr bwMode="auto">
          <a:xfrm flipH="1" flipV="1">
            <a:off x="3170759" y="2907329"/>
            <a:ext cx="1296987" cy="1800225"/>
          </a:xfrm>
          <a:prstGeom prst="line">
            <a:avLst/>
          </a:prstGeom>
          <a:noFill/>
          <a:ln w="9525">
            <a:solidFill>
              <a:schemeClr val="tx1"/>
            </a:solidFill>
            <a:round/>
            <a:tailEnd type="triangle" w="med" len="med"/>
          </a:ln>
        </p:spPr>
        <p:txBody>
          <a:bodyPr/>
          <a:lstStyle/>
          <a:p>
            <a:endParaRPr lang="zh-CN" altLang="en-US"/>
          </a:p>
        </p:txBody>
      </p:sp>
      <p:pic>
        <p:nvPicPr>
          <p:cNvPr id="38" name="Picture 19"/>
          <p:cNvPicPr>
            <a:picLocks noChangeAspect="1" noChangeArrowheads="1"/>
          </p:cNvPicPr>
          <p:nvPr/>
        </p:nvPicPr>
        <p:blipFill>
          <a:blip r:embed="rId9"/>
          <a:srcRect l="8739" r="10509" b="12311"/>
          <a:stretch>
            <a:fillRect/>
          </a:stretch>
        </p:blipFill>
        <p:spPr bwMode="auto">
          <a:xfrm>
            <a:off x="791570" y="4489851"/>
            <a:ext cx="1280521" cy="1697395"/>
          </a:xfrm>
          <a:prstGeom prst="rect">
            <a:avLst/>
          </a:prstGeom>
          <a:noFill/>
          <a:ln w="9525">
            <a:noFill/>
            <a:miter lim="800000"/>
          </a:ln>
        </p:spPr>
      </p:pic>
      <p:sp>
        <p:nvSpPr>
          <p:cNvPr id="39" name="Text Box 21"/>
          <p:cNvSpPr txBox="1">
            <a:spLocks noChangeArrowheads="1"/>
          </p:cNvSpPr>
          <p:nvPr/>
        </p:nvSpPr>
        <p:spPr bwMode="auto">
          <a:xfrm rot="18652176">
            <a:off x="539237" y="3226204"/>
            <a:ext cx="1811875" cy="523220"/>
          </a:xfrm>
          <a:prstGeom prst="rect">
            <a:avLst/>
          </a:prstGeom>
          <a:noFill/>
          <a:ln w="9525">
            <a:noFill/>
            <a:miter lim="800000"/>
          </a:ln>
        </p:spPr>
        <p:txBody>
          <a:bodyPr wrap="square">
            <a:spAutoFit/>
          </a:bodyPr>
          <a:lstStyle/>
          <a:p>
            <a:pPr algn="ctr" eaLnBrk="1" hangingPunct="1"/>
            <a:r>
              <a:rPr lang="zh-CN" sz="2800" b="1">
                <a:ea typeface="楷体_GB2312" pitchFamily="49" charset="-122"/>
              </a:rPr>
              <a:t>形式任命</a:t>
            </a:r>
            <a:endParaRPr lang="zh-CN" sz="2800" b="1">
              <a:ea typeface="楷体_GB2312" pitchFamily="49" charset="-122"/>
            </a:endParaRPr>
          </a:p>
        </p:txBody>
      </p:sp>
      <p:sp>
        <p:nvSpPr>
          <p:cNvPr id="40" name="Line 24"/>
          <p:cNvSpPr>
            <a:spLocks noChangeShapeType="1"/>
          </p:cNvSpPr>
          <p:nvPr/>
        </p:nvSpPr>
        <p:spPr bwMode="auto">
          <a:xfrm flipV="1">
            <a:off x="1072013" y="2838734"/>
            <a:ext cx="1466471" cy="1644200"/>
          </a:xfrm>
          <a:prstGeom prst="line">
            <a:avLst/>
          </a:prstGeom>
          <a:noFill/>
          <a:ln w="9525">
            <a:solidFill>
              <a:schemeClr val="tx1"/>
            </a:solidFill>
            <a:round/>
            <a:tailEnd type="triangle" w="med" len="med"/>
          </a:ln>
        </p:spPr>
        <p:txBody>
          <a:bodyPr/>
          <a:lstStyle/>
          <a:p>
            <a:endParaRPr lang="zh-CN" altLang="en-US"/>
          </a:p>
        </p:txBody>
      </p:sp>
      <p:sp>
        <p:nvSpPr>
          <p:cNvPr id="41" name="Text Box 25"/>
          <p:cNvSpPr txBox="1">
            <a:spLocks noChangeArrowheads="1"/>
          </p:cNvSpPr>
          <p:nvPr/>
        </p:nvSpPr>
        <p:spPr bwMode="auto">
          <a:xfrm rot="18180000">
            <a:off x="5277134" y="3422959"/>
            <a:ext cx="1747838" cy="519112"/>
          </a:xfrm>
          <a:prstGeom prst="rect">
            <a:avLst/>
          </a:prstGeom>
          <a:noFill/>
          <a:ln w="25400">
            <a:noFill/>
            <a:miter lim="800000"/>
          </a:ln>
        </p:spPr>
        <p:txBody>
          <a:bodyPr>
            <a:spAutoFit/>
          </a:bodyPr>
          <a:lstStyle/>
          <a:p>
            <a:pPr algn="ctr" eaLnBrk="1" hangingPunct="1"/>
            <a:r>
              <a:rPr lang="zh-CN" sz="2800" b="1">
                <a:ea typeface="楷体_GB2312" pitchFamily="49" charset="-122"/>
              </a:rPr>
              <a:t>监督内阁</a:t>
            </a:r>
            <a:endParaRPr lang="zh-CN" sz="2800" b="1">
              <a:ea typeface="楷体_GB2312" pitchFamily="49" charset="-122"/>
            </a:endParaRPr>
          </a:p>
        </p:txBody>
      </p:sp>
      <p:pic>
        <p:nvPicPr>
          <p:cNvPr id="42" name="Picture 31" descr="0"/>
          <p:cNvPicPr>
            <a:picLocks noChangeAspect="1" noChangeArrowheads="1"/>
          </p:cNvPicPr>
          <p:nvPr/>
        </p:nvPicPr>
        <p:blipFill>
          <a:blip r:embed="rId10"/>
          <a:stretch>
            <a:fillRect/>
          </a:stretch>
        </p:blipFill>
        <p:spPr bwMode="auto">
          <a:xfrm>
            <a:off x="1737815" y="1179394"/>
            <a:ext cx="1981200" cy="1485900"/>
          </a:xfrm>
          <a:prstGeom prst="rect">
            <a:avLst/>
          </a:prstGeom>
          <a:noFill/>
          <a:ln w="9525">
            <a:noFill/>
            <a:miter lim="800000"/>
          </a:ln>
        </p:spPr>
      </p:pic>
      <p:sp>
        <p:nvSpPr>
          <p:cNvPr id="45" name="Text Box 6"/>
          <p:cNvSpPr txBox="1">
            <a:spLocks noChangeArrowheads="1"/>
          </p:cNvSpPr>
          <p:nvPr/>
        </p:nvSpPr>
        <p:spPr bwMode="auto">
          <a:xfrm>
            <a:off x="497007" y="6216650"/>
            <a:ext cx="1730375" cy="641350"/>
          </a:xfrm>
          <a:prstGeom prst="rect">
            <a:avLst/>
          </a:prstGeom>
          <a:noFill/>
          <a:ln w="9525">
            <a:noFill/>
            <a:miter lim="800000"/>
          </a:ln>
        </p:spPr>
        <p:txBody>
          <a:bodyPr>
            <a:spAutoFit/>
          </a:bodyPr>
          <a:lstStyle/>
          <a:p>
            <a:pPr algn="ctr" eaLnBrk="1" hangingPunct="1"/>
            <a:r>
              <a:rPr lang="zh-CN" altLang="en-US" sz="3600" b="1" smtClean="0">
                <a:ea typeface="楷体_GB2312" pitchFamily="49" charset="-122"/>
              </a:rPr>
              <a:t>国王</a:t>
            </a:r>
            <a:endParaRPr lang="zh-CN" sz="3600" b="1">
              <a:ea typeface="楷体_GB2312" pitchFamily="49" charset="-122"/>
            </a:endParaRPr>
          </a:p>
        </p:txBody>
      </p:sp>
      <p:sp>
        <p:nvSpPr>
          <p:cNvPr id="46" name="Text Box 6"/>
          <p:cNvSpPr txBox="1">
            <a:spLocks noChangeArrowheads="1"/>
          </p:cNvSpPr>
          <p:nvPr/>
        </p:nvSpPr>
        <p:spPr bwMode="auto">
          <a:xfrm>
            <a:off x="4673222" y="6216650"/>
            <a:ext cx="1730375" cy="641350"/>
          </a:xfrm>
          <a:prstGeom prst="rect">
            <a:avLst/>
          </a:prstGeom>
          <a:noFill/>
          <a:ln w="9525">
            <a:noFill/>
            <a:miter lim="800000"/>
          </a:ln>
        </p:spPr>
        <p:txBody>
          <a:bodyPr>
            <a:spAutoFit/>
          </a:bodyPr>
          <a:lstStyle/>
          <a:p>
            <a:pPr algn="ctr" eaLnBrk="1" hangingPunct="1"/>
            <a:r>
              <a:rPr lang="zh-CN" altLang="en-US" sz="3600" b="1" smtClean="0">
                <a:ea typeface="楷体_GB2312" pitchFamily="49" charset="-122"/>
              </a:rPr>
              <a:t>议会</a:t>
            </a:r>
            <a:endParaRPr lang="zh-CN" sz="3600" b="1">
              <a:ea typeface="楷体_GB2312" pitchFamily="49" charset="-122"/>
            </a:endParaRPr>
          </a:p>
        </p:txBody>
      </p:sp>
      <p:sp>
        <p:nvSpPr>
          <p:cNvPr id="47" name="Text Box 6"/>
          <p:cNvSpPr txBox="1">
            <a:spLocks noChangeArrowheads="1"/>
          </p:cNvSpPr>
          <p:nvPr/>
        </p:nvSpPr>
        <p:spPr bwMode="auto">
          <a:xfrm>
            <a:off x="8426357" y="1415956"/>
            <a:ext cx="1730375" cy="641350"/>
          </a:xfrm>
          <a:prstGeom prst="rect">
            <a:avLst/>
          </a:prstGeom>
          <a:noFill/>
          <a:ln w="9525">
            <a:noFill/>
            <a:miter lim="800000"/>
          </a:ln>
        </p:spPr>
        <p:txBody>
          <a:bodyPr>
            <a:spAutoFit/>
          </a:bodyPr>
          <a:lstStyle/>
          <a:p>
            <a:pPr algn="ctr" eaLnBrk="1" hangingPunct="1"/>
            <a:r>
              <a:rPr lang="zh-CN" altLang="en-US" sz="3600" b="1" smtClean="0">
                <a:ea typeface="楷体_GB2312" pitchFamily="49" charset="-122"/>
              </a:rPr>
              <a:t>内阁</a:t>
            </a:r>
            <a:endParaRPr lang="zh-CN" sz="3600" b="1">
              <a:ea typeface="楷体_GB2312"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500"/>
                                        <p:tgtEl>
                                          <p:spTgt spid="3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500"/>
                                        <p:tgtEl>
                                          <p:spTgt spid="3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8" grpId="0"/>
      <p:bldP spid="30" grpId="0"/>
      <p:bldP spid="32" grpId="0"/>
      <p:bldP spid="33" grpId="0"/>
      <p:bldP spid="34" grpId="0"/>
      <p:bldP spid="35" grpId="0"/>
      <p:bldP spid="36" grpId="0"/>
      <p:bldP spid="37" grpId="0"/>
      <p:bldP spid="39" grpId="0"/>
      <p:bldP spid="40" grpId="0"/>
      <p:bldP spid="41"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1859" name="Text Box 3"/>
          <p:cNvSpPr txBox="1">
            <a:spLocks noChangeArrowheads="1"/>
          </p:cNvSpPr>
          <p:nvPr/>
        </p:nvSpPr>
        <p:spPr bwMode="auto">
          <a:xfrm>
            <a:off x="4079876" y="1985963"/>
            <a:ext cx="26638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smtClean="0">
                <a:latin typeface="Times New Roman" panose="02020603050405020304" pitchFamily="18" charset="0"/>
                <a:ea typeface="黑体" panose="02010609060101010101" pitchFamily="49" charset="-122"/>
              </a:rPr>
              <a:t>②议会至上</a:t>
            </a:r>
            <a:endParaRPr kumimoji="1" lang="zh-CN" altLang="en-US" b="1">
              <a:latin typeface="Times New Roman" pitchFamily="18" charset="0"/>
              <a:ea typeface="黑体" pitchFamily="49" charset="-122"/>
            </a:endParaRPr>
          </a:p>
        </p:txBody>
      </p:sp>
      <p:sp>
        <p:nvSpPr>
          <p:cNvPr id="121860" name="Rectangle 4"/>
          <p:cNvSpPr>
            <a:spLocks noChangeArrowheads="1"/>
          </p:cNvSpPr>
          <p:nvPr/>
        </p:nvSpPr>
        <p:spPr bwMode="auto">
          <a:xfrm>
            <a:off x="695401" y="1990726"/>
            <a:ext cx="36019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smtClean="0">
                <a:latin typeface="黑体" panose="02010609060101010101" pitchFamily="49" charset="-122"/>
                <a:ea typeface="黑体" panose="02010609060101010101" pitchFamily="49" charset="-122"/>
              </a:rPr>
              <a:t>①国王统</a:t>
            </a:r>
            <a:r>
              <a:rPr kumimoji="1" lang="zh-CN" altLang="en-US" b="1">
                <a:latin typeface="黑体" panose="02010609060101010101" pitchFamily="49" charset="-122"/>
                <a:ea typeface="黑体" panose="02010609060101010101" pitchFamily="49" charset="-122"/>
              </a:rPr>
              <a:t>而不治</a:t>
            </a:r>
            <a:endParaRPr kumimoji="1" lang="zh-CN" altLang="en-US" b="1">
              <a:latin typeface="黑体" panose="02010609060101010101" pitchFamily="49" charset="-122"/>
              <a:ea typeface="黑体" pitchFamily="49" charset="-122"/>
            </a:endParaRPr>
          </a:p>
        </p:txBody>
      </p:sp>
      <p:sp>
        <p:nvSpPr>
          <p:cNvPr id="121866" name="Line 10"/>
          <p:cNvSpPr>
            <a:spLocks noChangeShapeType="1"/>
          </p:cNvSpPr>
          <p:nvPr/>
        </p:nvSpPr>
        <p:spPr bwMode="auto">
          <a:xfrm flipH="1">
            <a:off x="6337301" y="3284539"/>
            <a:ext cx="2206625" cy="71437"/>
          </a:xfrm>
          <a:prstGeom prst="line">
            <a:avLst/>
          </a:prstGeom>
          <a:noFill/>
          <a:ln w="76200">
            <a:solidFill>
              <a:srgbClr val="0000FF"/>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1867" name="Text Box 11"/>
          <p:cNvSpPr txBox="1">
            <a:spLocks noChangeArrowheads="1"/>
          </p:cNvSpPr>
          <p:nvPr/>
        </p:nvSpPr>
        <p:spPr bwMode="auto">
          <a:xfrm>
            <a:off x="8274050" y="3789363"/>
            <a:ext cx="2286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a:solidFill>
                  <a:srgbClr val="FF0066"/>
                </a:solidFill>
                <a:latin typeface="Times New Roman" panose="02020603050405020304" pitchFamily="18" charset="0"/>
                <a:ea typeface="黑体" panose="02010609060101010101" pitchFamily="49" charset="-122"/>
              </a:rPr>
              <a:t>行政权</a:t>
            </a:r>
            <a:endParaRPr kumimoji="1" lang="zh-CN" altLang="en-US" b="1">
              <a:solidFill>
                <a:srgbClr val="FF0066"/>
              </a:solidFill>
              <a:latin typeface="Times New Roman" pitchFamily="18" charset="0"/>
              <a:ea typeface="黑体" pitchFamily="49" charset="-122"/>
            </a:endParaRPr>
          </a:p>
        </p:txBody>
      </p:sp>
      <p:sp>
        <p:nvSpPr>
          <p:cNvPr id="43014" name="Text Box 13">
            <a:hlinkClick r:id="rId2" action="ppaction://hlinksldjump"/>
          </p:cNvPr>
          <p:cNvSpPr txBox="1">
            <a:spLocks noChangeArrowheads="1"/>
          </p:cNvSpPr>
          <p:nvPr/>
        </p:nvSpPr>
        <p:spPr bwMode="auto">
          <a:xfrm>
            <a:off x="2063751" y="444501"/>
            <a:ext cx="8162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4800" b="1">
                <a:solidFill>
                  <a:srgbClr val="FF0000"/>
                </a:solidFill>
                <a:latin typeface="黑体" panose="02010609060101010101" pitchFamily="49" charset="-122"/>
                <a:ea typeface="黑体" panose="02010609060101010101" pitchFamily="49" charset="-122"/>
              </a:rPr>
              <a:t>英 国 政 体 结 构 示 意 图</a:t>
            </a:r>
            <a:endParaRPr kumimoji="1" lang="zh-CN" altLang="en-US" sz="4800" b="1">
              <a:solidFill>
                <a:srgbClr val="FF0000"/>
              </a:solidFill>
              <a:latin typeface="黑体" panose="02010609060101010101" pitchFamily="49" charset="-122"/>
              <a:ea typeface="黑体" pitchFamily="49" charset="-122"/>
            </a:endParaRPr>
          </a:p>
        </p:txBody>
      </p:sp>
      <p:sp>
        <p:nvSpPr>
          <p:cNvPr id="121876" name="Oval 20"/>
          <p:cNvSpPr>
            <a:spLocks noChangeArrowheads="1"/>
          </p:cNvSpPr>
          <p:nvPr/>
        </p:nvSpPr>
        <p:spPr bwMode="auto">
          <a:xfrm>
            <a:off x="3886200" y="2743200"/>
            <a:ext cx="2425700" cy="990600"/>
          </a:xfrm>
          <a:prstGeom prst="ellipse">
            <a:avLst/>
          </a:prstGeom>
          <a:solidFill>
            <a:srgbClr val="00FFCC"/>
          </a:solidFill>
          <a:ln w="9525">
            <a:solidFill>
              <a:schemeClr val="bg1"/>
            </a:solidFill>
            <a:round/>
          </a:ln>
        </p:spPr>
        <p:txBody>
          <a:bodyPr wrap="none" anchor="ct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4000" b="1">
                <a:solidFill>
                  <a:srgbClr val="FF0000"/>
                </a:solidFill>
                <a:latin typeface="黑体" panose="02010609060101010101" pitchFamily="49" charset="-122"/>
                <a:ea typeface="黑体" panose="02010609060101010101" pitchFamily="49" charset="-122"/>
              </a:rPr>
              <a:t>议 会</a:t>
            </a:r>
            <a:endParaRPr kumimoji="1" lang="zh-CN" altLang="en-US" sz="4000" b="1">
              <a:solidFill>
                <a:srgbClr val="FF0000"/>
              </a:solidFill>
              <a:latin typeface="黑体" panose="02010609060101010101" pitchFamily="49" charset="-122"/>
              <a:ea typeface="黑体" pitchFamily="49" charset="-122"/>
            </a:endParaRPr>
          </a:p>
        </p:txBody>
      </p:sp>
      <p:sp>
        <p:nvSpPr>
          <p:cNvPr id="121877" name="Oval 21"/>
          <p:cNvSpPr>
            <a:spLocks noChangeArrowheads="1"/>
          </p:cNvSpPr>
          <p:nvPr/>
        </p:nvSpPr>
        <p:spPr bwMode="auto">
          <a:xfrm>
            <a:off x="1676400" y="2819400"/>
            <a:ext cx="1898650" cy="914400"/>
          </a:xfrm>
          <a:prstGeom prst="ellipse">
            <a:avLst/>
          </a:prstGeom>
          <a:solidFill>
            <a:srgbClr val="00FFCC"/>
          </a:solidFill>
          <a:ln w="9525">
            <a:solidFill>
              <a:schemeClr val="bg1"/>
            </a:solidFill>
            <a:round/>
          </a:ln>
        </p:spPr>
        <p:txBody>
          <a:bodyPr wrap="none" anchor="ct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4000" b="1">
                <a:solidFill>
                  <a:srgbClr val="FF0000"/>
                </a:solidFill>
                <a:latin typeface="黑体" panose="02010609060101010101" pitchFamily="49" charset="-122"/>
                <a:ea typeface="黑体" panose="02010609060101010101" pitchFamily="49" charset="-122"/>
              </a:rPr>
              <a:t>君 主</a:t>
            </a:r>
            <a:endParaRPr kumimoji="1" lang="zh-CN" altLang="en-US" sz="4000" b="1">
              <a:solidFill>
                <a:srgbClr val="FF0000"/>
              </a:solidFill>
              <a:latin typeface="黑体" panose="02010609060101010101" pitchFamily="49" charset="-122"/>
              <a:ea typeface="黑体" panose="02010609060101010101" pitchFamily="49" charset="-122"/>
            </a:endParaRPr>
          </a:p>
        </p:txBody>
      </p:sp>
      <p:sp>
        <p:nvSpPr>
          <p:cNvPr id="121879" name="Oval 23"/>
          <p:cNvSpPr>
            <a:spLocks noChangeArrowheads="1"/>
          </p:cNvSpPr>
          <p:nvPr/>
        </p:nvSpPr>
        <p:spPr bwMode="auto">
          <a:xfrm>
            <a:off x="8596314" y="2743200"/>
            <a:ext cx="2012948" cy="914400"/>
          </a:xfrm>
          <a:prstGeom prst="ellipse">
            <a:avLst/>
          </a:prstGeom>
          <a:solidFill>
            <a:srgbClr val="00FFCC"/>
          </a:solidFill>
          <a:ln w="9525">
            <a:solidFill>
              <a:schemeClr val="bg1"/>
            </a:solidFill>
            <a:round/>
          </a:ln>
        </p:spPr>
        <p:txBody>
          <a:bodyPr wrap="none" anchor="ct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4000" b="1">
                <a:solidFill>
                  <a:srgbClr val="FF0000"/>
                </a:solidFill>
                <a:latin typeface="黑体" panose="02010609060101010101" pitchFamily="49" charset="-122"/>
                <a:ea typeface="黑体" panose="02010609060101010101" pitchFamily="49" charset="-122"/>
              </a:rPr>
              <a:t>内 阁</a:t>
            </a:r>
            <a:endParaRPr kumimoji="1" lang="zh-CN" altLang="en-US" sz="4000" b="1">
              <a:solidFill>
                <a:srgbClr val="FF0000"/>
              </a:solidFill>
              <a:latin typeface="黑体" panose="02010609060101010101" pitchFamily="49" charset="-122"/>
              <a:ea typeface="黑体" panose="02010609060101010101" pitchFamily="49" charset="-122"/>
            </a:endParaRPr>
          </a:p>
        </p:txBody>
      </p:sp>
      <p:sp>
        <p:nvSpPr>
          <p:cNvPr id="121880" name="Text Box 24"/>
          <p:cNvSpPr txBox="1">
            <a:spLocks noChangeArrowheads="1"/>
          </p:cNvSpPr>
          <p:nvPr/>
        </p:nvSpPr>
        <p:spPr bwMode="auto">
          <a:xfrm>
            <a:off x="6600826" y="3281364"/>
            <a:ext cx="14890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3200" b="1">
                <a:solidFill>
                  <a:srgbClr val="0000FF"/>
                </a:solidFill>
                <a:latin typeface="华文中宋" panose="02010600040101010101" pitchFamily="2" charset="-122"/>
                <a:ea typeface="华文中宋" panose="02010600040101010101" pitchFamily="2" charset="-122"/>
              </a:rPr>
              <a:t>负  责</a:t>
            </a:r>
            <a:endParaRPr kumimoji="1" lang="zh-CN" altLang="en-US" sz="3200" b="1">
              <a:solidFill>
                <a:srgbClr val="0000FF"/>
              </a:solidFill>
              <a:latin typeface="华文中宋" pitchFamily="2" charset="-122"/>
              <a:ea typeface="华文中宋" pitchFamily="2" charset="-122"/>
            </a:endParaRPr>
          </a:p>
        </p:txBody>
      </p:sp>
      <p:sp>
        <p:nvSpPr>
          <p:cNvPr id="121884" name="Line 28"/>
          <p:cNvSpPr>
            <a:spLocks noChangeShapeType="1"/>
          </p:cNvSpPr>
          <p:nvPr/>
        </p:nvSpPr>
        <p:spPr bwMode="auto">
          <a:xfrm flipV="1">
            <a:off x="6311900" y="3168650"/>
            <a:ext cx="2305050" cy="44450"/>
          </a:xfrm>
          <a:prstGeom prst="line">
            <a:avLst/>
          </a:prstGeom>
          <a:noFill/>
          <a:ln w="76200">
            <a:solidFill>
              <a:srgbClr val="0000FF"/>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1885" name="Text Box 29"/>
          <p:cNvSpPr txBox="1">
            <a:spLocks noChangeArrowheads="1"/>
          </p:cNvSpPr>
          <p:nvPr/>
        </p:nvSpPr>
        <p:spPr bwMode="auto">
          <a:xfrm>
            <a:off x="5808663" y="2555875"/>
            <a:ext cx="30718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sz="3200" b="1">
                <a:solidFill>
                  <a:srgbClr val="0000FF"/>
                </a:solidFill>
                <a:latin typeface="华文中宋" panose="02010600040101010101" pitchFamily="2" charset="-122"/>
                <a:ea typeface="华文中宋" panose="02010600040101010101" pitchFamily="2" charset="-122"/>
              </a:rPr>
              <a:t>下院多数党领袖</a:t>
            </a:r>
            <a:endParaRPr kumimoji="1" lang="zh-CN" altLang="en-US" sz="3200" b="1">
              <a:solidFill>
                <a:srgbClr val="0000FF"/>
              </a:solidFill>
              <a:latin typeface="华文中宋" panose="02010600040101010101" pitchFamily="2" charset="-122"/>
              <a:ea typeface="华文中宋" panose="02010600040101010101" pitchFamily="2" charset="-122"/>
            </a:endParaRPr>
          </a:p>
        </p:txBody>
      </p:sp>
      <p:sp>
        <p:nvSpPr>
          <p:cNvPr id="30" name="Text Box 11"/>
          <p:cNvSpPr txBox="1">
            <a:spLocks noChangeArrowheads="1"/>
          </p:cNvSpPr>
          <p:nvPr/>
        </p:nvSpPr>
        <p:spPr bwMode="auto">
          <a:xfrm>
            <a:off x="4025900" y="3789363"/>
            <a:ext cx="2286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a:solidFill>
                  <a:srgbClr val="FF0066"/>
                </a:solidFill>
                <a:latin typeface="Times New Roman" panose="02020603050405020304" pitchFamily="18" charset="0"/>
                <a:ea typeface="黑体" panose="02010609060101010101" pitchFamily="49" charset="-122"/>
              </a:rPr>
              <a:t>立法</a:t>
            </a:r>
            <a:r>
              <a:rPr kumimoji="1" lang="zh-CN" altLang="en-US" b="1" smtClean="0">
                <a:solidFill>
                  <a:srgbClr val="FF0066"/>
                </a:solidFill>
                <a:latin typeface="Times New Roman" panose="02020603050405020304" pitchFamily="18" charset="0"/>
                <a:ea typeface="黑体" panose="02010609060101010101" pitchFamily="49" charset="-122"/>
              </a:rPr>
              <a:t>权、财政权</a:t>
            </a:r>
            <a:endParaRPr kumimoji="1" lang="zh-CN" altLang="en-US" b="1">
              <a:solidFill>
                <a:srgbClr val="FF0066"/>
              </a:solidFill>
              <a:latin typeface="Times New Roman" panose="02020603050405020304" pitchFamily="18" charset="0"/>
              <a:ea typeface="黑体" panose="02010609060101010101" pitchFamily="49" charset="-122"/>
            </a:endParaRPr>
          </a:p>
        </p:txBody>
      </p:sp>
      <p:sp>
        <p:nvSpPr>
          <p:cNvPr id="31" name="Text Box 11"/>
          <p:cNvSpPr txBox="1">
            <a:spLocks noChangeArrowheads="1"/>
          </p:cNvSpPr>
          <p:nvPr/>
        </p:nvSpPr>
        <p:spPr bwMode="auto">
          <a:xfrm>
            <a:off x="1506538" y="3789363"/>
            <a:ext cx="2286001"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a:solidFill>
                  <a:srgbClr val="FF0066"/>
                </a:solidFill>
                <a:latin typeface="Times New Roman" panose="02020603050405020304" pitchFamily="18" charset="0"/>
                <a:ea typeface="黑体" panose="02010609060101010101" pitchFamily="49" charset="-122"/>
              </a:rPr>
              <a:t>国家元首</a:t>
            </a:r>
            <a:endParaRPr kumimoji="1" lang="zh-CN" altLang="en-US" b="1">
              <a:solidFill>
                <a:srgbClr val="FF0066"/>
              </a:solidFill>
              <a:latin typeface="Times New Roman" panose="02020603050405020304" pitchFamily="18" charset="0"/>
              <a:ea typeface="黑体" panose="02010609060101010101" pitchFamily="49" charset="-122"/>
            </a:endParaRPr>
          </a:p>
        </p:txBody>
      </p:sp>
      <p:sp>
        <p:nvSpPr>
          <p:cNvPr id="32" name="Text Box 3"/>
          <p:cNvSpPr txBox="1">
            <a:spLocks noChangeArrowheads="1"/>
          </p:cNvSpPr>
          <p:nvPr/>
        </p:nvSpPr>
        <p:spPr bwMode="auto">
          <a:xfrm>
            <a:off x="6802438" y="1979612"/>
            <a:ext cx="34829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a:solidFill>
                  <a:schemeClr val="tx1"/>
                </a:solidFill>
                <a:latin typeface="Arial" panose="020b0604020202020204" pitchFamily="34" charset="0"/>
                <a:ea typeface="方正舒体" panose="02010601030101010101" pitchFamily="2" charset="-122"/>
              </a:defRPr>
            </a:lvl1pPr>
            <a:lvl2pPr marL="742950" indent="-285750" eaLnBrk="0" hangingPunct="0">
              <a:defRPr sz="3600">
                <a:solidFill>
                  <a:schemeClr val="tx1"/>
                </a:solidFill>
                <a:latin typeface="Arial" panose="020b0604020202020204" pitchFamily="34" charset="0"/>
                <a:ea typeface="方正舒体" panose="02010601030101010101" pitchFamily="2" charset="-122"/>
              </a:defRPr>
            </a:lvl2pPr>
            <a:lvl3pPr marL="1143000" indent="-228600" eaLnBrk="0" hangingPunct="0">
              <a:defRPr sz="3600">
                <a:solidFill>
                  <a:schemeClr val="tx1"/>
                </a:solidFill>
                <a:latin typeface="Arial" panose="020b0604020202020204" pitchFamily="34" charset="0"/>
                <a:ea typeface="方正舒体" panose="02010601030101010101" pitchFamily="2" charset="-122"/>
              </a:defRPr>
            </a:lvl3pPr>
            <a:lvl4pPr marL="1600200" indent="-228600" eaLnBrk="0" hangingPunct="0">
              <a:defRPr sz="3600">
                <a:solidFill>
                  <a:schemeClr val="tx1"/>
                </a:solidFill>
                <a:latin typeface="Arial" panose="020b0604020202020204" pitchFamily="34" charset="0"/>
                <a:ea typeface="方正舒体" panose="02010601030101010101" pitchFamily="2" charset="-122"/>
              </a:defRPr>
            </a:lvl4pPr>
            <a:lvl5pPr marL="2057400" indent="-228600" eaLnBrk="0" hangingPunct="0">
              <a:defRPr sz="3600">
                <a:solidFill>
                  <a:schemeClr val="tx1"/>
                </a:solidFill>
                <a:latin typeface="Arial" panose="020b0604020202020204" pitchFamily="34" charset="0"/>
                <a:ea typeface="方正舒体" panose="02010601030101010101" pitchFamily="2" charset="-122"/>
              </a:defRPr>
            </a:lvl5pPr>
            <a:lvl6pPr marL="25146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6pPr>
            <a:lvl7pPr marL="29718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7pPr>
            <a:lvl8pPr marL="34290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8pPr>
            <a:lvl9pPr marL="3886200" indent="-228600" algn="ctr" eaLnBrk="0" fontAlgn="base" hangingPunct="0">
              <a:spcBef>
                <a:spcPct val="0"/>
              </a:spcBef>
              <a:spcAft>
                <a:spcPct val="0"/>
              </a:spcAft>
              <a:defRPr sz="3600">
                <a:solidFill>
                  <a:schemeClr val="tx1"/>
                </a:solidFill>
                <a:latin typeface="Arial" panose="020b0604020202020204" pitchFamily="34" charset="0"/>
                <a:ea typeface="方正舒体" panose="02010601030101010101" pitchFamily="2" charset="-122"/>
              </a:defRPr>
            </a:lvl9pPr>
          </a:lstStyle>
          <a:p>
            <a:pPr eaLnBrk="1" hangingPunct="1"/>
            <a:r>
              <a:rPr kumimoji="1" lang="zh-CN" altLang="en-US" b="1" smtClean="0">
                <a:latin typeface="Times New Roman" panose="02020603050405020304" pitchFamily="18" charset="0"/>
                <a:ea typeface="黑体" panose="02010609060101010101" pitchFamily="49" charset="-122"/>
              </a:rPr>
              <a:t>③权力制</a:t>
            </a:r>
            <a:r>
              <a:rPr kumimoji="1" lang="zh-CN" altLang="en-US" b="1">
                <a:latin typeface="Times New Roman" panose="02020603050405020304" pitchFamily="18" charset="0"/>
                <a:ea typeface="黑体" panose="02010609060101010101" pitchFamily="49" charset="-122"/>
              </a:rPr>
              <a:t>衡</a:t>
            </a:r>
            <a:endParaRPr kumimoji="1" lang="zh-CN" altLang="en-US" b="1">
              <a:latin typeface="Times New Roman" panose="02020603050405020304" pitchFamily="18" charset="0"/>
              <a:ea typeface="黑体" panose="02010609060101010101" pitchFamily="49" charset="-122"/>
            </a:endParaRPr>
          </a:p>
        </p:txBody>
      </p:sp>
      <p:sp>
        <p:nvSpPr>
          <p:cNvPr id="3" name="矩形 2"/>
          <p:cNvSpPr/>
          <p:nvPr/>
        </p:nvSpPr>
        <p:spPr>
          <a:xfrm>
            <a:off x="972679" y="5045255"/>
            <a:ext cx="9671967" cy="1384995"/>
          </a:xfrm>
          <a:prstGeom prst="rect">
            <a:avLst/>
          </a:prstGeom>
        </p:spPr>
        <p:txBody>
          <a:bodyPr wrap="square">
            <a:spAutoFit/>
          </a:bodyPr>
          <a:lstStyle/>
          <a:p>
            <a:pPr lvl="0">
              <a:lnSpc>
                <a:spcPct val="150000"/>
              </a:lnSpc>
            </a:pPr>
            <a:r>
              <a:rPr lang="zh-CN" altLang="en-US" sz="2800" b="1">
                <a:solidFill>
                  <a:srgbClr val="FF0000"/>
                </a:solidFill>
                <a:latin typeface="等线" panose="02010600030101010101" pitchFamily="2" charset="-122"/>
                <a:ea typeface="等线" panose="02010600030101010101" pitchFamily="2" charset="-122"/>
              </a:rPr>
              <a:t>经过一个多世纪的变革，国王的行政权力被剥夺净尽，成为“统而不治”的“虚君”，君主立宪制逐步完善。</a:t>
            </a:r>
            <a:endParaRPr lang="zh-CN" altLang="en-US" sz="2800" b="1">
              <a:solidFill>
                <a:srgbClr val="FF0000"/>
              </a:solidFill>
              <a:latin typeface="等线" panose="02010600030101010101" pitchFamily="2" charset="-122"/>
              <a:ea typeface="等线"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67408" y="1628800"/>
            <a:ext cx="10657184" cy="3323987"/>
          </a:xfrm>
          <a:prstGeom prst="rect">
            <a:avLst/>
          </a:prstGeom>
          <a:noFill/>
        </p:spPr>
        <p:txBody>
          <a:bodyPr wrap="square" rtlCol="0">
            <a:spAutoFit/>
          </a:bodyPr>
          <a:lstStyle/>
          <a:p>
            <a:pPr>
              <a:lnSpc>
                <a:spcPct val="150000"/>
              </a:lnSpc>
            </a:pPr>
            <a:r>
              <a:rPr lang="zh-CN" altLang="en-US" sz="2800" b="1" smtClean="0">
                <a:latin typeface="+mn-ea"/>
                <a:ea typeface="+mn-ea"/>
              </a:rPr>
              <a:t>总结：描述英国君主立宪制的确立和发展过程</a:t>
            </a:r>
            <a:endParaRPr lang="en-US" altLang="zh-CN" sz="2800" b="1" smtClean="0">
              <a:latin typeface="+mn-ea"/>
              <a:ea typeface="+mn-ea"/>
            </a:endParaRPr>
          </a:p>
          <a:p>
            <a:pPr>
              <a:lnSpc>
                <a:spcPct val="150000"/>
              </a:lnSpc>
            </a:pPr>
            <a:r>
              <a:rPr lang="zh-CN" altLang="en-US" sz="2800" b="1" smtClean="0">
                <a:latin typeface="+mn-ea"/>
                <a:ea typeface="+mn-ea"/>
              </a:rPr>
              <a:t>确立：</a:t>
            </a:r>
            <a:r>
              <a:rPr lang="en-US" altLang="zh-CN" sz="2800" b="1" smtClean="0">
                <a:latin typeface="+mn-ea"/>
                <a:ea typeface="+mn-ea"/>
              </a:rPr>
              <a:t>1689</a:t>
            </a:r>
            <a:r>
              <a:rPr lang="zh-CN" altLang="en-US" sz="2800" b="1" smtClean="0">
                <a:latin typeface="+mn-ea"/>
                <a:ea typeface="+mn-ea"/>
              </a:rPr>
              <a:t>年</a:t>
            </a:r>
            <a:r>
              <a:rPr lang="en-US" altLang="zh-CN" sz="2800" b="1" smtClean="0">
                <a:latin typeface="+mn-ea"/>
                <a:ea typeface="+mn-ea"/>
              </a:rPr>
              <a:t>《</a:t>
            </a:r>
            <a:r>
              <a:rPr lang="zh-CN" altLang="en-US" sz="2800" b="1" smtClean="0">
                <a:latin typeface="+mn-ea"/>
                <a:ea typeface="+mn-ea"/>
              </a:rPr>
              <a:t>权利法案</a:t>
            </a:r>
            <a:r>
              <a:rPr lang="en-US" altLang="zh-CN" sz="2800" b="1" smtClean="0">
                <a:latin typeface="+mn-ea"/>
                <a:ea typeface="+mn-ea"/>
              </a:rPr>
              <a:t>》</a:t>
            </a:r>
            <a:r>
              <a:rPr lang="zh-CN" altLang="en-US" sz="2800" b="1" smtClean="0">
                <a:latin typeface="+mn-ea"/>
                <a:ea typeface="+mn-ea"/>
              </a:rPr>
              <a:t>以明确的法律条文，限制国王权力（仅保留行政权），确立了君主立宪制。</a:t>
            </a:r>
            <a:endParaRPr lang="en-US" altLang="zh-CN" sz="2800" b="1" smtClean="0">
              <a:latin typeface="+mn-ea"/>
              <a:ea typeface="+mn-ea"/>
            </a:endParaRPr>
          </a:p>
          <a:p>
            <a:pPr>
              <a:lnSpc>
                <a:spcPct val="150000"/>
              </a:lnSpc>
            </a:pPr>
            <a:r>
              <a:rPr lang="zh-CN" altLang="en-US" sz="2800" b="1">
                <a:latin typeface="+mn-ea"/>
                <a:ea typeface="+mn-ea"/>
              </a:rPr>
              <a:t>发</a:t>
            </a:r>
            <a:r>
              <a:rPr lang="zh-CN" altLang="en-US" sz="2800" b="1" smtClean="0">
                <a:latin typeface="+mn-ea"/>
                <a:ea typeface="+mn-ea"/>
              </a:rPr>
              <a:t>展：</a:t>
            </a:r>
            <a:r>
              <a:rPr lang="en-US" altLang="zh-CN" sz="2800" b="1">
                <a:latin typeface="+mn-ea"/>
                <a:ea typeface="+mn-ea"/>
              </a:rPr>
              <a:t>《</a:t>
            </a:r>
            <a:r>
              <a:rPr lang="zh-CN" altLang="en-US" sz="2800" b="1">
                <a:latin typeface="+mn-ea"/>
                <a:ea typeface="+mn-ea"/>
              </a:rPr>
              <a:t>王位继承法</a:t>
            </a:r>
            <a:r>
              <a:rPr lang="en-US" altLang="zh-CN" sz="2800" b="1">
                <a:latin typeface="+mn-ea"/>
                <a:ea typeface="+mn-ea"/>
              </a:rPr>
              <a:t>》</a:t>
            </a:r>
            <a:r>
              <a:rPr lang="zh-CN" altLang="en-US" sz="2800" b="1">
                <a:latin typeface="+mn-ea"/>
                <a:ea typeface="+mn-ea"/>
              </a:rPr>
              <a:t>（</a:t>
            </a:r>
            <a:r>
              <a:rPr lang="en-US" altLang="zh-CN" sz="2800" b="1">
                <a:latin typeface="+mn-ea"/>
                <a:ea typeface="+mn-ea"/>
              </a:rPr>
              <a:t>1701</a:t>
            </a:r>
            <a:r>
              <a:rPr lang="zh-CN" altLang="en-US" sz="2800" b="1">
                <a:latin typeface="+mn-ea"/>
                <a:ea typeface="+mn-ea"/>
              </a:rPr>
              <a:t>年</a:t>
            </a:r>
            <a:r>
              <a:rPr lang="zh-CN" altLang="en-US" sz="2800" b="1" smtClean="0">
                <a:latin typeface="+mn-ea"/>
                <a:ea typeface="+mn-ea"/>
              </a:rPr>
              <a:t>）议会权力进一步扩大；</a:t>
            </a:r>
            <a:endParaRPr lang="zh-CN" altLang="en-US" sz="2800" b="1">
              <a:latin typeface="+mn-ea"/>
              <a:ea typeface="+mn-ea"/>
            </a:endParaRPr>
          </a:p>
          <a:p>
            <a:pPr>
              <a:lnSpc>
                <a:spcPct val="150000"/>
              </a:lnSpc>
            </a:pPr>
            <a:r>
              <a:rPr lang="zh-CN" altLang="en-US" sz="2800" b="1" smtClean="0">
                <a:latin typeface="+mn-ea"/>
                <a:ea typeface="+mn-ea"/>
              </a:rPr>
              <a:t>完善：</a:t>
            </a:r>
            <a:r>
              <a:rPr lang="en-US" altLang="zh-CN" sz="2800" b="1" smtClean="0">
                <a:latin typeface="+mn-ea"/>
                <a:ea typeface="+mn-ea"/>
              </a:rPr>
              <a:t>18</a:t>
            </a:r>
            <a:r>
              <a:rPr lang="zh-CN" altLang="en-US" sz="2800" b="1" smtClean="0">
                <a:latin typeface="+mn-ea"/>
                <a:ea typeface="+mn-ea"/>
              </a:rPr>
              <a:t>世纪中叶，责任内阁制形成。</a:t>
            </a:r>
            <a:endParaRPr lang="zh-CN" altLang="en-US" sz="2800" b="1">
              <a:latin typeface="+mn-ea"/>
              <a:ea typeface="+mn-ea"/>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1" name="TextBox 11"/>
          <p:cNvSpPr txBox="1">
            <a:spLocks noChangeArrowheads="1"/>
          </p:cNvSpPr>
          <p:nvPr/>
        </p:nvSpPr>
        <p:spPr bwMode="auto">
          <a:xfrm>
            <a:off x="1524007" y="1699690"/>
            <a:ext cx="5899150" cy="583565"/>
          </a:xfrm>
          <a:prstGeom prst="rect">
            <a:avLst/>
          </a:prstGeom>
          <a:noFill/>
          <a:ln w="9525">
            <a:noFill/>
            <a:miter lim="800000"/>
          </a:ln>
        </p:spPr>
        <p:txBody>
          <a:bodyPr wrap="none">
            <a:spAutoFit/>
          </a:bodyPr>
          <a:lstStyle/>
          <a:p>
            <a:r>
              <a:rPr lang="zh-CN" altLang="en-US" sz="3200" b="1">
                <a:solidFill>
                  <a:srgbClr val="0000CC"/>
                </a:solidFill>
                <a:latin typeface="黑体" panose="02010609060101010101" pitchFamily="49" charset="-122"/>
                <a:ea typeface="黑体" panose="02010609060101010101" pitchFamily="49" charset="-122"/>
              </a:rPr>
              <a:t>英国资产阶级革命的历史影响。</a:t>
            </a:r>
            <a:endParaRPr lang="zh-CN" altLang="en-US" sz="3200" b="1">
              <a:solidFill>
                <a:srgbClr val="0000CC"/>
              </a:solidFill>
              <a:latin typeface="黑体" panose="02010609060101010101" pitchFamily="49" charset="-122"/>
              <a:ea typeface="黑体" pitchFamily="49" charset="-122"/>
            </a:endParaRPr>
          </a:p>
        </p:txBody>
      </p:sp>
      <p:sp>
        <p:nvSpPr>
          <p:cNvPr id="6" name="TextBox 5"/>
          <p:cNvSpPr txBox="1">
            <a:spLocks noChangeArrowheads="1"/>
          </p:cNvSpPr>
          <p:nvPr/>
        </p:nvSpPr>
        <p:spPr bwMode="auto">
          <a:xfrm>
            <a:off x="1524001" y="2468048"/>
            <a:ext cx="8018542" cy="1354217"/>
          </a:xfrm>
          <a:prstGeom prst="rect">
            <a:avLst/>
          </a:prstGeom>
          <a:noFill/>
          <a:ln w="9525">
            <a:noFill/>
            <a:miter lim="800000"/>
          </a:ln>
        </p:spPr>
        <p:txBody>
          <a:bodyPr wrap="none">
            <a:spAutoFit/>
          </a:bodyPr>
          <a:lstStyle/>
          <a:p>
            <a:r>
              <a:rPr lang="zh-CN" altLang="en-US" sz="3200" b="1">
                <a:latin typeface="黑体" panose="02010609060101010101" pitchFamily="49" charset="-122"/>
                <a:ea typeface="黑体" panose="02010609060101010101" pitchFamily="49" charset="-122"/>
              </a:rPr>
              <a:t>对英国：</a:t>
            </a:r>
            <a:r>
              <a:rPr lang="zh-CN" altLang="en-US" sz="3200" b="1">
                <a:solidFill>
                  <a:srgbClr val="FF0000"/>
                </a:solidFill>
                <a:latin typeface="黑体" panose="02010609060101010101" pitchFamily="49" charset="-122"/>
                <a:ea typeface="黑体" panose="02010609060101010101" pitchFamily="49" charset="-122"/>
              </a:rPr>
              <a:t>推翻了封建专制君主制；        </a:t>
            </a:r>
            <a:endParaRPr lang="en-US" altLang="zh-CN" sz="3200" b="1">
              <a:solidFill>
                <a:srgbClr val="FF0000"/>
              </a:solidFill>
              <a:latin typeface="黑体" panose="02010609060101010101" pitchFamily="49" charset="-122"/>
              <a:ea typeface="黑体" pitchFamily="49" charset="-122"/>
            </a:endParaRPr>
          </a:p>
          <a:p>
            <a:r>
              <a:rPr lang="zh-CN" altLang="en-US" sz="3200" b="1">
                <a:solidFill>
                  <a:srgbClr val="FF0000"/>
                </a:solidFill>
                <a:latin typeface="黑体" panose="02010609060101010101" pitchFamily="49" charset="-122"/>
                <a:ea typeface="黑体" panose="02010609060101010101" pitchFamily="49" charset="-122"/>
              </a:rPr>
              <a:t>        促进资本主义经济的发展。</a:t>
            </a:r>
            <a:endParaRPr lang="en-US" altLang="zh-CN" sz="3200" b="1">
              <a:solidFill>
                <a:srgbClr val="FF0000"/>
              </a:solidFill>
              <a:latin typeface="黑体" panose="02010609060101010101" pitchFamily="49" charset="-122"/>
              <a:ea typeface="黑体" panose="02010609060101010101" pitchFamily="49" charset="-122"/>
            </a:endParaRPr>
          </a:p>
          <a:p>
            <a:endParaRPr lang="zh-CN" altLang="en-US"/>
          </a:p>
        </p:txBody>
      </p:sp>
      <p:sp>
        <p:nvSpPr>
          <p:cNvPr id="7" name="TextBox 6"/>
          <p:cNvSpPr txBox="1">
            <a:spLocks noChangeArrowheads="1"/>
          </p:cNvSpPr>
          <p:nvPr/>
        </p:nvSpPr>
        <p:spPr bwMode="auto">
          <a:xfrm>
            <a:off x="1524010" y="3812132"/>
            <a:ext cx="8964613" cy="2062103"/>
          </a:xfrm>
          <a:prstGeom prst="rect">
            <a:avLst/>
          </a:prstGeom>
          <a:solidFill>
            <a:schemeClr val="bg1"/>
          </a:solidFill>
          <a:ln w="9525">
            <a:noFill/>
            <a:miter lim="800000"/>
          </a:ln>
        </p:spPr>
        <p:txBody>
          <a:bodyPr>
            <a:spAutoFit/>
          </a:bodyPr>
          <a:lstStyle/>
          <a:p>
            <a:r>
              <a:rPr lang="zh-CN" altLang="en-US" sz="3200" b="1">
                <a:latin typeface="黑体" panose="02010609060101010101" pitchFamily="49" charset="-122"/>
                <a:ea typeface="黑体" panose="02010609060101010101" pitchFamily="49" charset="-122"/>
              </a:rPr>
              <a:t>对世界</a:t>
            </a:r>
            <a:r>
              <a:rPr lang="zh-CN" altLang="en-US" sz="3200" b="1" smtClean="0">
                <a:latin typeface="黑体" panose="02010609060101010101" pitchFamily="49" charset="-122"/>
                <a:ea typeface="黑体" panose="02010609060101010101" pitchFamily="49" charset="-122"/>
              </a:rPr>
              <a:t>：①</a:t>
            </a:r>
            <a:r>
              <a:rPr lang="zh-CN" altLang="en-US" sz="3200" b="1" smtClean="0">
                <a:solidFill>
                  <a:srgbClr val="FF0000"/>
                </a:solidFill>
                <a:latin typeface="黑体" panose="02010609060101010101" pitchFamily="49" charset="-122"/>
                <a:ea typeface="黑体" panose="02010609060101010101" pitchFamily="49" charset="-122"/>
              </a:rPr>
              <a:t>为</a:t>
            </a:r>
            <a:r>
              <a:rPr lang="zh-CN" altLang="en-US" sz="3200" b="1">
                <a:solidFill>
                  <a:srgbClr val="FF0000"/>
                </a:solidFill>
                <a:latin typeface="黑体" panose="02010609060101010101" pitchFamily="49" charset="-122"/>
                <a:ea typeface="黑体" panose="02010609060101010101" pitchFamily="49" charset="-122"/>
              </a:rPr>
              <a:t>北美独立战争和世界其他国家资产</a:t>
            </a:r>
            <a:r>
              <a:rPr lang="zh-CN" altLang="en-US" sz="3200" b="1" smtClean="0">
                <a:solidFill>
                  <a:srgbClr val="FF0000"/>
                </a:solidFill>
                <a:latin typeface="黑体" panose="02010609060101010101" pitchFamily="49" charset="-122"/>
                <a:ea typeface="黑体" panose="02010609060101010101" pitchFamily="49" charset="-122"/>
              </a:rPr>
              <a:t>阶级</a:t>
            </a:r>
            <a:r>
              <a:rPr lang="zh-CN" altLang="en-US" sz="3200" b="1">
                <a:solidFill>
                  <a:srgbClr val="FF0000"/>
                </a:solidFill>
                <a:latin typeface="黑体" panose="02010609060101010101" pitchFamily="49" charset="-122"/>
                <a:ea typeface="黑体" panose="02010609060101010101" pitchFamily="49" charset="-122"/>
              </a:rPr>
              <a:t>革命树立了榜</a:t>
            </a:r>
            <a:r>
              <a:rPr lang="zh-CN" altLang="en-US" sz="3200" b="1" smtClean="0">
                <a:solidFill>
                  <a:srgbClr val="FF0000"/>
                </a:solidFill>
                <a:latin typeface="黑体" panose="02010609060101010101" pitchFamily="49" charset="-122"/>
                <a:ea typeface="黑体" panose="02010609060101010101" pitchFamily="49" charset="-122"/>
              </a:rPr>
              <a:t>样；</a:t>
            </a:r>
            <a:endParaRPr lang="zh-CN" altLang="en-US" sz="3200" b="1">
              <a:solidFill>
                <a:srgbClr val="FF0000"/>
              </a:solidFill>
              <a:latin typeface="黑体" panose="02010609060101010101" pitchFamily="49" charset="-122"/>
              <a:ea typeface="黑体" pitchFamily="49" charset="-122"/>
            </a:endParaRPr>
          </a:p>
          <a:p>
            <a:r>
              <a:rPr lang="zh-CN" altLang="en-US" sz="3200" b="1">
                <a:latin typeface="黑体" panose="02010609060101010101" pitchFamily="49" charset="-122"/>
                <a:ea typeface="黑体" panose="02010609060101010101" pitchFamily="49" charset="-122"/>
              </a:rPr>
              <a:t>        </a:t>
            </a:r>
            <a:r>
              <a:rPr lang="zh-CN" altLang="en-US" sz="3200" b="1" smtClean="0">
                <a:latin typeface="黑体" panose="02010609060101010101" pitchFamily="49" charset="-122"/>
                <a:ea typeface="黑体" panose="02010609060101010101" pitchFamily="49" charset="-122"/>
              </a:rPr>
              <a:t>②</a:t>
            </a:r>
            <a:r>
              <a:rPr lang="zh-CN" altLang="en-US" sz="3200" b="1" smtClean="0">
                <a:solidFill>
                  <a:srgbClr val="FF0000"/>
                </a:solidFill>
                <a:latin typeface="黑体" panose="02010609060101010101" pitchFamily="49" charset="-122"/>
                <a:ea typeface="黑体" panose="02010609060101010101" pitchFamily="49" charset="-122"/>
              </a:rPr>
              <a:t>反</a:t>
            </a:r>
            <a:r>
              <a:rPr lang="zh-CN" altLang="en-US" sz="3200" b="1">
                <a:solidFill>
                  <a:srgbClr val="FF0000"/>
                </a:solidFill>
                <a:latin typeface="黑体" panose="02010609060101010101" pitchFamily="49" charset="-122"/>
                <a:ea typeface="黑体" panose="02010609060101010101" pitchFamily="49" charset="-122"/>
              </a:rPr>
              <a:t>映了世界历史发展的趋势，标志着</a:t>
            </a:r>
            <a:r>
              <a:rPr lang="zh-CN" altLang="en-US" sz="3200" b="1" smtClean="0">
                <a:solidFill>
                  <a:srgbClr val="FF0000"/>
                </a:solidFill>
                <a:latin typeface="黑体" panose="02010609060101010101" pitchFamily="49" charset="-122"/>
                <a:ea typeface="黑体" panose="02010609060101010101" pitchFamily="49" charset="-122"/>
              </a:rPr>
              <a:t>资产</a:t>
            </a:r>
            <a:r>
              <a:rPr lang="zh-CN" altLang="en-US" sz="3200" b="1">
                <a:solidFill>
                  <a:srgbClr val="FF0000"/>
                </a:solidFill>
                <a:latin typeface="黑体" panose="02010609060101010101" pitchFamily="49" charset="-122"/>
                <a:ea typeface="黑体" panose="02010609060101010101" pitchFamily="49" charset="-122"/>
              </a:rPr>
              <a:t>阶级革命时代的开端。</a:t>
            </a:r>
            <a:endParaRPr lang="zh-CN" altLang="en-US" sz="32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5362"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Times New Roman" panose="02020603050405020304" pitchFamily="18" charset="0"/>
              </a:rPr>
              <a:t>二、美国独立战争与资本主义制度的确立</a:t>
            </a:r>
            <a:endParaRPr lang="zh-CN" altLang="en-US" sz="3600" b="1">
              <a:latin typeface="Times New Roman" pitchFamily="18" charset="0"/>
            </a:endParaRPr>
          </a:p>
        </p:txBody>
      </p:sp>
      <p:sp>
        <p:nvSpPr>
          <p:cNvPr id="15363" name="文本框 4"/>
          <p:cNvSpPr txBox="1">
            <a:spLocks noChangeArrowheads="1"/>
          </p:cNvSpPr>
          <p:nvPr/>
        </p:nvSpPr>
        <p:spPr bwMode="auto">
          <a:xfrm>
            <a:off x="1443037" y="665163"/>
            <a:ext cx="484822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宋体" panose="02010600030101010101" pitchFamily="2" charset="-122"/>
              </a:rPr>
              <a:t>（一）美国独立战争</a:t>
            </a:r>
            <a:endParaRPr lang="zh-CN" altLang="en-US" sz="3200" b="1">
              <a:latin typeface="宋体" pitchFamily="2" charset="-122"/>
            </a:endParaRPr>
          </a:p>
        </p:txBody>
      </p:sp>
      <p:sp>
        <p:nvSpPr>
          <p:cNvPr id="15364" name="矩形 1"/>
          <p:cNvSpPr>
            <a:spLocks noChangeArrowheads="1"/>
          </p:cNvSpPr>
          <p:nvPr/>
        </p:nvSpPr>
        <p:spPr bwMode="auto">
          <a:xfrm>
            <a:off x="1511300" y="1685925"/>
            <a:ext cx="925353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黑体" panose="02010609060101010101" pitchFamily="49" charset="-122"/>
                <a:ea typeface="黑体" panose="02010609060101010101" pitchFamily="49" charset="-122"/>
              </a:rPr>
              <a:t>材料一  </a:t>
            </a:r>
            <a:r>
              <a:rPr lang="en-US" altLang="zh-CN" sz="2800" b="1">
                <a:latin typeface="黑体" panose="02010609060101010101" pitchFamily="49" charset="-122"/>
                <a:ea typeface="黑体" panose="02010609060101010101" pitchFamily="49" charset="-122"/>
              </a:rPr>
              <a:t>18</a:t>
            </a:r>
            <a:r>
              <a:rPr lang="zh-CN" altLang="en-US" sz="2800" b="1">
                <a:latin typeface="黑体" panose="02010609060101010101" pitchFamily="49" charset="-122"/>
                <a:ea typeface="黑体" panose="02010609060101010101" pitchFamily="49" charset="-122"/>
              </a:rPr>
              <a:t>世纪中叶，北美殖民地的资本主义经济发展日益加快了步伐，</a:t>
            </a: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资本主义经济</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尽管它们尚处在资本主义手工工厂阶段，但却代表了经济发展的方向。</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吴于廑、齐世荣</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世界史</a:t>
            </a: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近代史编（上卷）</a:t>
            </a:r>
            <a:r>
              <a:rPr lang="en-US" altLang="zh-CN" sz="2800" b="1">
                <a:latin typeface="黑体" panose="02010609060101010101" pitchFamily="49" charset="-122"/>
                <a:ea typeface="黑体" panose="02010609060101010101" pitchFamily="49" charset="-122"/>
              </a:rPr>
              <a:t>》</a:t>
            </a:r>
            <a:endParaRPr lang="zh-CN" altLang="en-US" sz="2800" b="1">
              <a:latin typeface="黑体" panose="02010609060101010101" pitchFamily="49" charset="-122"/>
              <a:ea typeface="黑体" panose="02010609060101010101" pitchFamily="49" charset="-122"/>
            </a:endParaRPr>
          </a:p>
        </p:txBody>
      </p:sp>
      <p:sp>
        <p:nvSpPr>
          <p:cNvPr id="15365" name="Text Box 22"/>
          <p:cNvSpPr txBox="1">
            <a:spLocks noChangeArrowheads="1"/>
          </p:cNvSpPr>
          <p:nvPr/>
        </p:nvSpPr>
        <p:spPr bwMode="auto">
          <a:xfrm>
            <a:off x="1631950" y="1108075"/>
            <a:ext cx="1809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楷体_GB2312" pitchFamily="49" charset="-122"/>
                <a:ea typeface="楷体_GB2312" pitchFamily="49" charset="-122"/>
                <a:sym typeface="Arial" panose="020b0604020202020204" pitchFamily="34" charset="0"/>
              </a:rPr>
              <a:t>1.</a:t>
            </a:r>
            <a:r>
              <a:rPr lang="zh-CN" altLang="en-US" sz="3200" b="1">
                <a:latin typeface="楷体_GB2312" pitchFamily="49" charset="-122"/>
                <a:ea typeface="楷体_GB2312" pitchFamily="49" charset="-122"/>
                <a:sym typeface="Arial" panose="020b0604020202020204" pitchFamily="34" charset="0"/>
              </a:rPr>
              <a:t>背景</a:t>
            </a:r>
            <a:endParaRPr lang="zh-CN" altLang="en-US" sz="3200" b="1">
              <a:latin typeface="楷体_GB2312" pitchFamily="49" charset="-122"/>
              <a:ea typeface="楷体_GB2312" panose="02010609030101010101" pitchFamily="49" charset="-122"/>
              <a:sym typeface="Arial" pitchFamily="34" charset="0"/>
            </a:endParaRPr>
          </a:p>
        </p:txBody>
      </p:sp>
      <p:sp>
        <p:nvSpPr>
          <p:cNvPr id="15" name="TextBox 6"/>
          <p:cNvSpPr txBox="1">
            <a:spLocks noChangeArrowheads="1"/>
          </p:cNvSpPr>
          <p:nvPr/>
        </p:nvSpPr>
        <p:spPr bwMode="auto">
          <a:xfrm>
            <a:off x="1511301" y="2262188"/>
            <a:ext cx="7769225" cy="584200"/>
          </a:xfrm>
          <a:prstGeom prst="rect">
            <a:avLst/>
          </a:prstGeom>
          <a:solidFill>
            <a:schemeClr val="tx1"/>
          </a:solidFill>
          <a:ln>
            <a:noFill/>
          </a:ln>
        </p:spPr>
        <p:txBody>
          <a:bodyPr>
            <a:spAutoFit/>
          </a:bodyPr>
          <a:lstStyle/>
          <a:p>
            <a:r>
              <a:rPr lang="en-US" altLang="zh-CN">
                <a:solidFill>
                  <a:srgbClr val="FFFF00"/>
                </a:solidFill>
                <a:ea typeface="华文新魏" panose="02010800040101010101" pitchFamily="2" charset="-122"/>
              </a:rPr>
              <a:t> </a:t>
            </a:r>
            <a:r>
              <a:rPr lang="zh-CN" altLang="en-US" sz="3200" b="1">
                <a:solidFill>
                  <a:srgbClr val="FFC000"/>
                </a:solidFill>
                <a:latin typeface="黑体" panose="02010609060101010101" pitchFamily="49" charset="-122"/>
                <a:ea typeface="黑体" panose="02010609060101010101" pitchFamily="49" charset="-122"/>
              </a:rPr>
              <a:t>经济：北美殖民地资本主义经济发展迅速</a:t>
            </a:r>
            <a:endParaRPr lang="zh-CN" altLang="en-US" sz="3200" b="1">
              <a:solidFill>
                <a:srgbClr val="FFC000"/>
              </a:solidFill>
              <a:latin typeface="黑体" panose="02010609060101010101" pitchFamily="49" charset="-122"/>
              <a:ea typeface="黑体" pitchFamily="49" charset="-122"/>
            </a:endParaRPr>
          </a:p>
        </p:txBody>
      </p:sp>
      <p:sp>
        <p:nvSpPr>
          <p:cNvPr id="15367" name="矩形 2"/>
          <p:cNvSpPr>
            <a:spLocks noChangeArrowheads="1"/>
          </p:cNvSpPr>
          <p:nvPr/>
        </p:nvSpPr>
        <p:spPr bwMode="auto">
          <a:xfrm>
            <a:off x="1524000" y="3533775"/>
            <a:ext cx="91440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黑体" panose="02010609060101010101" pitchFamily="49" charset="-122"/>
                <a:ea typeface="黑体" panose="02010609060101010101" pitchFamily="49" charset="-122"/>
              </a:rPr>
              <a:t>材料二  </a:t>
            </a:r>
            <a:r>
              <a:rPr lang="en-US" altLang="zh-CN" sz="2800" b="1">
                <a:latin typeface="黑体" panose="02010609060101010101" pitchFamily="49" charset="-122"/>
                <a:ea typeface="黑体" panose="02010609060101010101" pitchFamily="49" charset="-122"/>
              </a:rPr>
              <a:t>1763</a:t>
            </a:r>
            <a:r>
              <a:rPr lang="zh-CN" altLang="en-US" sz="2800" b="1">
                <a:latin typeface="黑体" panose="02010609060101010101" pitchFamily="49" charset="-122"/>
                <a:ea typeface="黑体" panose="02010609060101010101" pitchFamily="49" charset="-122"/>
              </a:rPr>
              <a:t>年</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英国开始剥夺北美人民</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的自由，并且把新的压迫加在北美人民的头上。这就引起了北美人民的反抗。</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吴于廑、齐世荣</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世界史</a:t>
            </a: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近代史编（上卷）</a:t>
            </a:r>
            <a:r>
              <a:rPr lang="en-US" altLang="zh-CN" sz="2800" b="1">
                <a:latin typeface="黑体" panose="02010609060101010101" pitchFamily="49" charset="-122"/>
                <a:ea typeface="黑体" panose="02010609060101010101" pitchFamily="49" charset="-122"/>
              </a:rPr>
              <a:t>》</a:t>
            </a:r>
            <a:endParaRPr lang="zh-CN" altLang="en-US" sz="2800" b="1">
              <a:latin typeface="黑体" panose="02010609060101010101" pitchFamily="49" charset="-122"/>
              <a:ea typeface="黑体" panose="02010609060101010101" pitchFamily="49" charset="-122"/>
            </a:endParaRPr>
          </a:p>
        </p:txBody>
      </p:sp>
      <p:sp>
        <p:nvSpPr>
          <p:cNvPr id="16" name="TextBox 4"/>
          <p:cNvSpPr txBox="1">
            <a:spLocks noChangeArrowheads="1"/>
          </p:cNvSpPr>
          <p:nvPr/>
        </p:nvSpPr>
        <p:spPr bwMode="auto">
          <a:xfrm>
            <a:off x="1498600" y="3930651"/>
            <a:ext cx="9144000" cy="1076325"/>
          </a:xfrm>
          <a:prstGeom prst="rect">
            <a:avLst/>
          </a:prstGeom>
          <a:solidFill>
            <a:schemeClr val="tx1"/>
          </a:solidFill>
          <a:ln>
            <a:noFill/>
          </a:ln>
        </p:spPr>
        <p:txBody>
          <a:bodyPr>
            <a:spAutoFit/>
          </a:bodyPr>
          <a:lstStyle/>
          <a:p>
            <a:r>
              <a:rPr lang="en-US" altLang="zh-CN">
                <a:ea typeface="华文新魏" panose="02010800040101010101" pitchFamily="2" charset="-122"/>
              </a:rPr>
              <a:t> </a:t>
            </a:r>
            <a:r>
              <a:rPr lang="zh-CN" altLang="en-US" sz="3200" b="1">
                <a:solidFill>
                  <a:srgbClr val="FFC000"/>
                </a:solidFill>
                <a:latin typeface="黑体" panose="02010609060101010101" pitchFamily="49" charset="-122"/>
                <a:ea typeface="黑体" panose="02010609060101010101" pitchFamily="49" charset="-122"/>
              </a:rPr>
              <a:t>政治：英国对北美殖民地的限制和剥削，引起人民的不满。</a:t>
            </a:r>
            <a:endParaRPr lang="zh-CN" altLang="en-US" sz="3200" b="1">
              <a:solidFill>
                <a:srgbClr val="FFC000"/>
              </a:solidFill>
              <a:latin typeface="黑体" panose="02010609060101010101" pitchFamily="49" charset="-122"/>
              <a:ea typeface="黑体" panose="02010609060101010101" pitchFamily="49" charset="-122"/>
            </a:endParaRPr>
          </a:p>
        </p:txBody>
      </p:sp>
      <p:sp>
        <p:nvSpPr>
          <p:cNvPr id="5" name="矩形 4"/>
          <p:cNvSpPr/>
          <p:nvPr/>
        </p:nvSpPr>
        <p:spPr>
          <a:xfrm>
            <a:off x="1498601" y="5434014"/>
            <a:ext cx="9097963" cy="1385887"/>
          </a:xfrm>
          <a:prstGeom prst="rect">
            <a:avLst/>
          </a:prstGeom>
        </p:spPr>
        <p:txBody>
          <a:bodyPr>
            <a:spAutoFit/>
          </a:bodyPr>
          <a:lstStyle/>
          <a:p>
            <a:pPr>
              <a:defRPr/>
            </a:pPr>
            <a:r>
              <a:rPr lang="zh-CN" altLang="en-US" sz="2800" b="1">
                <a:latin typeface="黑体" panose="02010609060101010101" pitchFamily="49" charset="-122"/>
                <a:ea typeface="黑体" panose="02010609060101010101" pitchFamily="49" charset="-122"/>
                <a:sym typeface="+mn-ea"/>
              </a:rPr>
              <a:t>材料三 自由和平等是天赋予人的权利。英国殖民当局的高压政策</a:t>
            </a:r>
            <a:r>
              <a:rPr lang="en-US" altLang="zh-CN" sz="2800" b="1">
                <a:latin typeface="黑体" panose="02010609060101010101" pitchFamily="49" charset="-122"/>
                <a:ea typeface="黑体" panose="02010609060101010101" pitchFamily="49" charset="-122"/>
                <a:sym typeface="+mn-ea"/>
              </a:rPr>
              <a:t>,</a:t>
            </a:r>
            <a:r>
              <a:rPr lang="zh-CN" altLang="en-US" sz="2800" b="1">
                <a:latin typeface="黑体" panose="02010609060101010101" pitchFamily="49" charset="-122"/>
                <a:ea typeface="黑体" panose="02010609060101010101" pitchFamily="49" charset="-122"/>
                <a:sym typeface="+mn-ea"/>
              </a:rPr>
              <a:t>是侵犯了人民的自然权利。 </a:t>
            </a:r>
            <a:endParaRPr lang="zh-CN" altLang="en-US" sz="2800" b="1">
              <a:latin typeface="黑体" panose="02010609060101010101" pitchFamily="49" charset="-122"/>
              <a:ea typeface="黑体" pitchFamily="49" charset="-122"/>
              <a:sym typeface="+mn-ea"/>
            </a:endParaRPr>
          </a:p>
          <a:p>
            <a:pPr indent="457200">
              <a:defRPr/>
            </a:pPr>
            <a:r>
              <a:rPr lang="en-US" altLang="zh-CN" sz="2800" b="1">
                <a:latin typeface="黑体" panose="02010609060101010101" pitchFamily="49" charset="-122"/>
                <a:ea typeface="黑体" panose="02010609060101010101" pitchFamily="49" charset="-122"/>
                <a:sym typeface="+mn-ea"/>
              </a:rPr>
              <a:t>                  ——</a:t>
            </a:r>
            <a:r>
              <a:rPr lang="zh-CN" altLang="en-US" sz="2800" b="1">
                <a:latin typeface="黑体" panose="02010609060101010101" pitchFamily="49" charset="-122"/>
                <a:ea typeface="黑体" panose="02010609060101010101" pitchFamily="49" charset="-122"/>
                <a:sym typeface="+mn-ea"/>
              </a:rPr>
              <a:t>杰斐逊</a:t>
            </a:r>
            <a:r>
              <a:rPr lang="en-US" altLang="zh-CN" sz="2800" b="1">
                <a:latin typeface="黑体" panose="02010609060101010101" pitchFamily="49" charset="-122"/>
                <a:ea typeface="黑体" panose="02010609060101010101" pitchFamily="49" charset="-122"/>
                <a:sym typeface="+mn-ea"/>
              </a:rPr>
              <a:t>《</a:t>
            </a:r>
            <a:r>
              <a:rPr lang="zh-CN" altLang="en-US" sz="2800" b="1">
                <a:latin typeface="黑体" panose="02010609060101010101" pitchFamily="49" charset="-122"/>
                <a:ea typeface="黑体" panose="02010609060101010101" pitchFamily="49" charset="-122"/>
                <a:sym typeface="+mn-ea"/>
              </a:rPr>
              <a:t>英属美洲权利综论</a:t>
            </a:r>
            <a:r>
              <a:rPr lang="en-US" altLang="zh-CN" sz="2800" b="1">
                <a:latin typeface="黑体" panose="02010609060101010101" pitchFamily="49" charset="-122"/>
                <a:ea typeface="黑体" panose="02010609060101010101" pitchFamily="49" charset="-122"/>
                <a:sym typeface="+mn-ea"/>
              </a:rPr>
              <a:t>》</a:t>
            </a:r>
            <a:endParaRPr lang="en-US" altLang="zh-CN" sz="2800" b="1">
              <a:latin typeface="黑体" panose="02010609060101010101" pitchFamily="49" charset="-122"/>
              <a:ea typeface="黑体" pitchFamily="49" charset="-122"/>
              <a:sym typeface="+mn-ea"/>
            </a:endParaRPr>
          </a:p>
        </p:txBody>
      </p:sp>
      <p:sp>
        <p:nvSpPr>
          <p:cNvPr id="18" name="TextBox 8"/>
          <p:cNvSpPr txBox="1">
            <a:spLocks noChangeArrowheads="1"/>
          </p:cNvSpPr>
          <p:nvPr/>
        </p:nvSpPr>
        <p:spPr bwMode="auto">
          <a:xfrm>
            <a:off x="1543050" y="5795963"/>
            <a:ext cx="9099550" cy="584200"/>
          </a:xfrm>
          <a:prstGeom prst="rect">
            <a:avLst/>
          </a:prstGeom>
          <a:solidFill>
            <a:schemeClr val="tx1"/>
          </a:solidFill>
          <a:ln>
            <a:noFill/>
          </a:ln>
        </p:spPr>
        <p:txBody>
          <a:bodyPr>
            <a:spAutoFit/>
          </a:bodyPr>
          <a:lstStyle/>
          <a:p>
            <a:r>
              <a:rPr lang="en-US" altLang="zh-CN">
                <a:ea typeface="华文新魏" panose="02010800040101010101" pitchFamily="2" charset="-122"/>
              </a:rPr>
              <a:t> </a:t>
            </a:r>
            <a:r>
              <a:rPr lang="zh-CN" altLang="en-US" sz="3200" b="1">
                <a:solidFill>
                  <a:srgbClr val="FFC000"/>
                </a:solidFill>
                <a:latin typeface="黑体" panose="02010609060101010101" pitchFamily="49" charset="-122"/>
                <a:ea typeface="黑体" panose="02010609060101010101" pitchFamily="49" charset="-122"/>
              </a:rPr>
              <a:t>思想：天赋人权、自由、平等等启蒙思想的影响</a:t>
            </a:r>
            <a:endParaRPr lang="zh-CN" altLang="en-US" sz="3200" b="1">
              <a:solidFill>
                <a:srgbClr val="FFC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nvGrpSpPr>
      <p:grpSpPr>
        <a:xfrm>
          <a:off x="0" y="0"/>
          <a:ext cx="0" cy="0"/>
        </a:xfrm>
      </p:grpSpPr>
      <p:grpSp>
        <p:nvGrpSpPr>
          <p:cNvPr id="16385" name="Group 9"/>
          <p:cNvGrpSpPr/>
          <p:nvPr/>
        </p:nvGrpSpPr>
        <p:grpSpPr>
          <a:xfrm>
            <a:off x="5997576" y="692150"/>
            <a:ext cx="4670425" cy="5513388"/>
            <a:chOff x="480" y="528"/>
            <a:chExt cx="2832" cy="3792"/>
          </a:xfrm>
        </p:grpSpPr>
        <p:grpSp>
          <p:nvGrpSpPr>
            <p:cNvPr id="16386" name="Group 10"/>
            <p:cNvGrpSpPr/>
            <p:nvPr/>
          </p:nvGrpSpPr>
          <p:grpSpPr>
            <a:xfrm>
              <a:off x="480" y="528"/>
              <a:ext cx="2832" cy="3792"/>
              <a:chOff x="816" y="480"/>
              <a:chExt cx="2640" cy="3648"/>
            </a:xfrm>
          </p:grpSpPr>
          <p:grpSp>
            <p:nvGrpSpPr>
              <p:cNvPr id="16387" name="Group 11"/>
              <p:cNvGrpSpPr/>
              <p:nvPr/>
            </p:nvGrpSpPr>
            <p:grpSpPr>
              <a:xfrm>
                <a:off x="816" y="480"/>
                <a:ext cx="2640" cy="3648"/>
                <a:chOff x="816" y="480"/>
                <a:chExt cx="2640" cy="3648"/>
              </a:xfrm>
            </p:grpSpPr>
            <p:pic>
              <p:nvPicPr>
                <p:cNvPr id="16388" name="Picture 12" descr="mdzc6"/>
                <p:cNvPicPr>
                  <a:picLocks noChangeAspect="1" noChangeArrowheads="1"/>
                </p:cNvPicPr>
                <p:nvPr/>
              </p:nvPicPr>
              <p:blipFill>
                <a:blip r:embed="rId3">
                  <a:extLst>
                    <a:ext uri="{28A0092B-C50C-407E-A947-70E740481C1C}">
                      <a14:useLocalDpi xmlns:a14="http://schemas.microsoft.com/office/drawing/2010/main" val="0"/>
                    </a:ext>
                  </a:extLst>
                </a:blip>
                <a:srcRect l="3267" t="867" r="3209" b="2756"/>
                <a:stretch>
                  <a:fillRect/>
                </a:stretch>
              </p:blipFill>
              <p:spPr bwMode="auto">
                <a:xfrm>
                  <a:off x="816" y="480"/>
                  <a:ext cx="2640" cy="3648"/>
                </a:xfrm>
                <a:prstGeom prst="rect">
                  <a:avLst/>
                </a:prstGeom>
                <a:noFill/>
                <a:ln w="38100">
                  <a:solidFill>
                    <a:schemeClr val="folHlink"/>
                  </a:solidFill>
                  <a:miter lim="800000"/>
                </a:ln>
                <a:extLst>
                  <a:ext uri="{909E8E84-426E-40DD-AFC4-6F175D3DCCD1}">
                    <a14:hiddenFill xmlns:a14="http://schemas.microsoft.com/office/drawing/2010/main">
                      <a:solidFill>
                        <a:srgbClr val="FFFFFF"/>
                      </a:solidFill>
                    </a14:hiddenFill>
                  </a:ext>
                </a:extLst>
              </p:spPr>
            </p:pic>
            <p:sp>
              <p:nvSpPr>
                <p:cNvPr id="16389" name="Text Box 13"/>
                <p:cNvSpPr txBox="1">
                  <a:spLocks noChangeArrowheads="1"/>
                </p:cNvSpPr>
                <p:nvPr/>
              </p:nvSpPr>
              <p:spPr bwMode="auto">
                <a:xfrm>
                  <a:off x="816" y="3792"/>
                  <a:ext cx="445"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萨凡纳</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0" name="Text Box 14"/>
                <p:cNvSpPr txBox="1">
                  <a:spLocks noChangeArrowheads="1"/>
                </p:cNvSpPr>
                <p:nvPr/>
              </p:nvSpPr>
              <p:spPr bwMode="auto">
                <a:xfrm>
                  <a:off x="912" y="3552"/>
                  <a:ext cx="624"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查尔斯顿</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1" name="Text Box 15"/>
                <p:cNvSpPr txBox="1">
                  <a:spLocks noChangeArrowheads="1"/>
                </p:cNvSpPr>
                <p:nvPr/>
              </p:nvSpPr>
              <p:spPr bwMode="auto">
                <a:xfrm>
                  <a:off x="1276" y="3139"/>
                  <a:ext cx="596"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威尔明顿</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2" name="Text Box 16"/>
                <p:cNvSpPr txBox="1">
                  <a:spLocks noChangeArrowheads="1"/>
                </p:cNvSpPr>
                <p:nvPr/>
              </p:nvSpPr>
              <p:spPr bwMode="auto">
                <a:xfrm>
                  <a:off x="1385" y="2352"/>
                  <a:ext cx="535"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詹姆斯敦</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3" name="Text Box 17"/>
                <p:cNvSpPr txBox="1">
                  <a:spLocks noChangeArrowheads="1"/>
                </p:cNvSpPr>
                <p:nvPr/>
              </p:nvSpPr>
              <p:spPr bwMode="auto">
                <a:xfrm>
                  <a:off x="1341" y="1843"/>
                  <a:ext cx="579"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巴尔的摩</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4" name="Text Box 18"/>
                <p:cNvSpPr txBox="1">
                  <a:spLocks noChangeArrowheads="1"/>
                </p:cNvSpPr>
                <p:nvPr/>
              </p:nvSpPr>
              <p:spPr bwMode="auto">
                <a:xfrm>
                  <a:off x="1776" y="1680"/>
                  <a:ext cx="356"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费城</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5" name="Text Box 19"/>
                <p:cNvSpPr txBox="1">
                  <a:spLocks noChangeArrowheads="1"/>
                </p:cNvSpPr>
                <p:nvPr/>
              </p:nvSpPr>
              <p:spPr bwMode="auto">
                <a:xfrm>
                  <a:off x="1968" y="1507"/>
                  <a:ext cx="312"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纽约</a:t>
                  </a:r>
                  <a:endParaRPr lang="zh-CN" altLang="en-US" sz="1200">
                    <a:solidFill>
                      <a:schemeClr val="tx2"/>
                    </a:solidFill>
                    <a:latin typeface="等线" panose="02010600030101010101" pitchFamily="2" charset="-122"/>
                    <a:ea typeface="等线" panose="02010600030101010101" pitchFamily="2" charset="-122"/>
                  </a:endParaRPr>
                </a:p>
              </p:txBody>
            </p:sp>
            <p:sp>
              <p:nvSpPr>
                <p:cNvPr id="16396" name="Text Box 20"/>
                <p:cNvSpPr txBox="1">
                  <a:spLocks noChangeArrowheads="1"/>
                </p:cNvSpPr>
                <p:nvPr/>
              </p:nvSpPr>
              <p:spPr bwMode="auto">
                <a:xfrm>
                  <a:off x="2246" y="1056"/>
                  <a:ext cx="490"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200">
                      <a:solidFill>
                        <a:schemeClr val="tx2"/>
                      </a:solidFill>
                      <a:latin typeface="等线" panose="02010600030101010101" pitchFamily="2" charset="-122"/>
                      <a:ea typeface="等线" panose="02010600030101010101" pitchFamily="2" charset="-122"/>
                    </a:rPr>
                    <a:t>波士顿</a:t>
                  </a:r>
                  <a:endParaRPr lang="zh-CN" altLang="en-US" sz="1200">
                    <a:solidFill>
                      <a:schemeClr val="tx2"/>
                    </a:solidFill>
                    <a:latin typeface="等线" panose="02010600030101010101" pitchFamily="2" charset="-122"/>
                    <a:ea typeface="等线" panose="02010600030101010101" pitchFamily="2" charset="-122"/>
                  </a:endParaRPr>
                </a:p>
              </p:txBody>
            </p:sp>
          </p:grpSp>
          <p:sp>
            <p:nvSpPr>
              <p:cNvPr id="16397" name="Text Box 21"/>
              <p:cNvSpPr txBox="1">
                <a:spLocks noChangeArrowheads="1"/>
              </p:cNvSpPr>
              <p:nvPr/>
            </p:nvSpPr>
            <p:spPr bwMode="auto">
              <a:xfrm rot="-1110638">
                <a:off x="2881" y="1775"/>
                <a:ext cx="357"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chemeClr val="tx2"/>
                    </a:solidFill>
                    <a:latin typeface="等线" panose="02010600030101010101" pitchFamily="2" charset="-122"/>
                    <a:ea typeface="等线" panose="02010600030101010101" pitchFamily="2" charset="-122"/>
                  </a:rPr>
                  <a:t>大</a:t>
                </a:r>
                <a:endParaRPr lang="zh-CN" altLang="en-US" sz="2400" b="1">
                  <a:solidFill>
                    <a:schemeClr val="tx2"/>
                  </a:solidFill>
                  <a:latin typeface="等线" panose="02010600030101010101" pitchFamily="2" charset="-122"/>
                  <a:ea typeface="等线" panose="02010600030101010101" pitchFamily="2" charset="-122"/>
                </a:endParaRPr>
              </a:p>
            </p:txBody>
          </p:sp>
          <p:sp>
            <p:nvSpPr>
              <p:cNvPr id="16398" name="Text Box 22"/>
              <p:cNvSpPr txBox="1">
                <a:spLocks noChangeArrowheads="1"/>
              </p:cNvSpPr>
              <p:nvPr/>
            </p:nvSpPr>
            <p:spPr bwMode="auto">
              <a:xfrm rot="20625402">
                <a:off x="2641" y="2637"/>
                <a:ext cx="365" cy="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chemeClr val="tx2"/>
                    </a:solidFill>
                    <a:latin typeface="等线" panose="02010600030101010101" pitchFamily="2" charset="-122"/>
                    <a:ea typeface="等线" panose="02010600030101010101" pitchFamily="2" charset="-122"/>
                  </a:rPr>
                  <a:t>西</a:t>
                </a:r>
                <a:endParaRPr lang="zh-CN" altLang="en-US" sz="2400" b="1">
                  <a:solidFill>
                    <a:schemeClr val="tx2"/>
                  </a:solidFill>
                  <a:latin typeface="等线" panose="02010600030101010101" pitchFamily="2" charset="-122"/>
                  <a:ea typeface="等线" panose="02010600030101010101" pitchFamily="2" charset="-122"/>
                </a:endParaRPr>
              </a:p>
            </p:txBody>
          </p:sp>
          <p:sp>
            <p:nvSpPr>
              <p:cNvPr id="16399" name="Text Box 23"/>
              <p:cNvSpPr txBox="1">
                <a:spLocks noChangeArrowheads="1"/>
              </p:cNvSpPr>
              <p:nvPr/>
            </p:nvSpPr>
            <p:spPr bwMode="auto">
              <a:xfrm rot="-985758">
                <a:off x="2449" y="3503"/>
                <a:ext cx="31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chemeClr val="tx2"/>
                    </a:solidFill>
                    <a:latin typeface="等线" panose="02010600030101010101" pitchFamily="2" charset="-122"/>
                    <a:ea typeface="等线" panose="02010600030101010101" pitchFamily="2" charset="-122"/>
                  </a:rPr>
                  <a:t>洋</a:t>
                </a:r>
                <a:endParaRPr lang="zh-CN" altLang="en-US" sz="2400" b="1">
                  <a:solidFill>
                    <a:schemeClr val="tx2"/>
                  </a:solidFill>
                  <a:latin typeface="等线" panose="02010600030101010101" pitchFamily="2" charset="-122"/>
                  <a:ea typeface="等线" panose="02010600030101010101" pitchFamily="2" charset="-122"/>
                </a:endParaRPr>
              </a:p>
            </p:txBody>
          </p:sp>
        </p:grpSp>
        <p:graphicFrame>
          <p:nvGraphicFramePr>
            <p:cNvPr id="16400" name="Object 2" descr="image9"/>
            <p:cNvGraphicFramePr>
              <a:graphicFrameLocks noChangeAspect="1"/>
            </p:cNvGraphicFramePr>
            <p:nvPr/>
          </p:nvGraphicFramePr>
          <p:xfrm>
            <a:off x="720" y="2160"/>
            <a:ext cx="495" cy="533"/>
          </p:xfrm>
          <a:graphic>
            <a:graphicData uri="http://schemas.openxmlformats.org/presentationml/2006/ole">
              <mc:AlternateContent>
                <mc:Choice xmlns:v="urn:schemas-microsoft-com:vml" Requires="v">
                  <p:oleObj spid="_x0000_s1038" r:id="rId4" imgW="5233035" imgH="11389360" progId="">
                    <p:embed/>
                  </p:oleObj>
                </mc:Choice>
                <mc:Fallback>
                  <p:oleObj r:id="rId4" imgW="5233035" imgH="11389360" progId="">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720" y="2160"/>
                          <a:ext cx="495" cy="533"/>
                        </a:xfrm>
                        <a:prstGeom prst="rect">
                          <a:avLst/>
                        </a:prstGeom>
                        <a:noFill/>
                        <a:ln>
                          <a:noFill/>
                        </a:ln>
                      </p:spPr>
                    </p:pic>
                  </p:oleObj>
                </mc:Fallback>
              </mc:AlternateContent>
            </a:graphicData>
          </a:graphic>
        </p:graphicFrame>
        <p:graphicFrame>
          <p:nvGraphicFramePr>
            <p:cNvPr id="16401" name="Object 3" descr="image10"/>
            <p:cNvGraphicFramePr>
              <a:graphicFrameLocks noChangeAspect="1"/>
            </p:cNvGraphicFramePr>
            <p:nvPr/>
          </p:nvGraphicFramePr>
          <p:xfrm>
            <a:off x="610" y="3312"/>
            <a:ext cx="302" cy="336"/>
          </p:xfrm>
          <a:graphic>
            <a:graphicData uri="http://schemas.openxmlformats.org/presentationml/2006/ole">
              <mc:AlternateContent>
                <mc:Choice xmlns:v="urn:schemas-microsoft-com:vml" Requires="v">
                  <p:oleObj spid="_x0000_s1039" r:id="rId6" imgW="17667605" imgH="19161761" progId="">
                    <p:embed/>
                  </p:oleObj>
                </mc:Choice>
                <mc:Fallback>
                  <p:oleObj r:id="rId6" imgW="17667605" imgH="19161761" progId="">
                    <p:embed/>
                    <p:pic>
                      <p:nvPicPr>
                        <p:cNvPr id="0" name="OLE substitute image"/>
                        <p:cNvPicPr/>
                        <p:nvPr/>
                      </p:nvPicPr>
                      <p:blipFill>
                        <a:blip r:embed="rId7">
                          <a:extLst>
                            <a:ext uri="{28A0092B-C50C-407E-A947-70E740481C1C}">
                              <a14:useLocalDpi xmlns:a14="http://schemas.microsoft.com/office/drawing/2010/main" val="0"/>
                            </a:ext>
                          </a:extLst>
                        </a:blip>
                        <a:stretch>
                          <a:fillRect/>
                        </a:stretch>
                      </p:blipFill>
                      <p:spPr>
                        <a:xfrm>
                          <a:off x="610" y="3312"/>
                          <a:ext cx="302" cy="336"/>
                        </a:xfrm>
                        <a:prstGeom prst="rect">
                          <a:avLst/>
                        </a:prstGeom>
                        <a:noFill/>
                        <a:ln>
                          <a:noFill/>
                        </a:ln>
                      </p:spPr>
                    </p:pic>
                  </p:oleObj>
                </mc:Fallback>
              </mc:AlternateContent>
            </a:graphicData>
          </a:graphic>
        </p:graphicFrame>
        <p:graphicFrame>
          <p:nvGraphicFramePr>
            <p:cNvPr id="16402" name="Object 4" descr="image11"/>
            <p:cNvGraphicFramePr>
              <a:graphicFrameLocks noChangeAspect="1"/>
            </p:cNvGraphicFramePr>
            <p:nvPr/>
          </p:nvGraphicFramePr>
          <p:xfrm>
            <a:off x="960" y="3502"/>
            <a:ext cx="158" cy="194"/>
          </p:xfrm>
          <a:graphic>
            <a:graphicData uri="http://schemas.openxmlformats.org/presentationml/2006/ole">
              <mc:AlternateContent>
                <mc:Choice xmlns:v="urn:schemas-microsoft-com:vml" Requires="v">
                  <p:oleObj spid="_x0000_s1040" r:id="rId8" imgW="3755390" imgH="4514850" progId="">
                    <p:embed/>
                  </p:oleObj>
                </mc:Choice>
                <mc:Fallback>
                  <p:oleObj r:id="rId8" imgW="3755390" imgH="4514850" progId="">
                    <p:embed/>
                    <p:pic>
                      <p:nvPicPr>
                        <p:cNvPr id="0" name="OLE substitute image"/>
                        <p:cNvPicPr/>
                        <p:nvPr/>
                      </p:nvPicPr>
                      <p:blipFill>
                        <a:blip r:embed="rId9">
                          <a:extLst>
                            <a:ext uri="{28A0092B-C50C-407E-A947-70E740481C1C}">
                              <a14:useLocalDpi xmlns:a14="http://schemas.microsoft.com/office/drawing/2010/main" val="0"/>
                            </a:ext>
                          </a:extLst>
                        </a:blip>
                        <a:stretch>
                          <a:fillRect/>
                        </a:stretch>
                      </p:blipFill>
                      <p:spPr>
                        <a:xfrm>
                          <a:off x="960" y="3502"/>
                          <a:ext cx="158" cy="194"/>
                        </a:xfrm>
                        <a:prstGeom prst="rect">
                          <a:avLst/>
                        </a:prstGeom>
                        <a:noFill/>
                        <a:ln>
                          <a:noFill/>
                        </a:ln>
                      </p:spPr>
                    </p:pic>
                  </p:oleObj>
                </mc:Fallback>
              </mc:AlternateContent>
            </a:graphicData>
          </a:graphic>
        </p:graphicFrame>
        <p:grpSp>
          <p:nvGrpSpPr>
            <p:cNvPr id="16403" name="Group 27"/>
            <p:cNvGrpSpPr/>
            <p:nvPr/>
          </p:nvGrpSpPr>
          <p:grpSpPr>
            <a:xfrm>
              <a:off x="1104" y="720"/>
              <a:ext cx="1296" cy="720"/>
              <a:chOff x="1632" y="576"/>
              <a:chExt cx="1824" cy="960"/>
            </a:xfrm>
          </p:grpSpPr>
          <p:grpSp>
            <p:nvGrpSpPr>
              <p:cNvPr id="16404" name="Group 28"/>
              <p:cNvGrpSpPr/>
              <p:nvPr/>
            </p:nvGrpSpPr>
            <p:grpSpPr>
              <a:xfrm>
                <a:off x="3072" y="960"/>
                <a:ext cx="384" cy="144"/>
                <a:chOff x="4176" y="1344"/>
                <a:chExt cx="1584" cy="816"/>
              </a:xfrm>
            </p:grpSpPr>
            <p:sp>
              <p:nvSpPr>
                <p:cNvPr id="16405" name="AutoShape 29"/>
                <p:cNvSpPr>
                  <a:spLocks noChangeArrowheads="1"/>
                </p:cNvSpPr>
                <p:nvPr/>
              </p:nvSpPr>
              <p:spPr bwMode="auto">
                <a:xfrm>
                  <a:off x="4176" y="1728"/>
                  <a:ext cx="1584" cy="432"/>
                </a:xfrm>
                <a:custGeom>
                  <a:gdLst>
                    <a:gd name="T0" fmla="*/ 0 w 21600"/>
                    <a:gd name="T1" fmla="*/ 0 h 21600"/>
                    <a:gd name="T2" fmla="*/ 5400 w 21600"/>
                    <a:gd name="T3" fmla="*/ 21600 h 21600"/>
                    <a:gd name="T4" fmla="*/ 16200 w 21600"/>
                    <a:gd name="T5" fmla="*/ 21600 h 21600"/>
                    <a:gd name="T6" fmla="*/ 21600 w 21600"/>
                    <a:gd name="T7" fmla="*/ 0 h 21600"/>
                  </a:gdLst>
                  <a:cxnLst>
                    <a:cxn ang="0">
                      <a:pos x="T0" y="T1"/>
                    </a:cxn>
                    <a:cxn ang="0">
                      <a:pos x="T2" y="T3"/>
                    </a:cxn>
                    <a:cxn ang="0">
                      <a:pos x="T4" y="T5"/>
                    </a:cxn>
                    <a:cxn ang="0">
                      <a:pos x="T6" y="T7"/>
                    </a:cxn>
                  </a:cxnLst>
                  <a:rect l="0" t="0" r="r" b="b"/>
                  <a:pathLst>
                    <a:path w="21600" h="21600">
                      <a:moveTo>
                        <a:pt x="0" y="0"/>
                      </a:moveTo>
                      <a:lnTo>
                        <a:pt x="5400" y="21600"/>
                      </a:lnTo>
                      <a:lnTo>
                        <a:pt x="16200" y="21600"/>
                      </a:lnTo>
                      <a:lnTo>
                        <a:pt x="21600" y="0"/>
                      </a:lnTo>
                      <a:close/>
                    </a:path>
                  </a:pathLst>
                </a:custGeom>
                <a:solidFill>
                  <a:srgbClr val="CC0000"/>
                </a:solidFill>
                <a:ln w="9525">
                  <a:solidFill>
                    <a:schemeClr val="tx1"/>
                  </a:solidFill>
                  <a:miter lim="800000"/>
                </a:ln>
              </p:spPr>
              <p:txBody>
                <a:bodyPr/>
                <a:lstStyle/>
                <a:p>
                  <a:endParaRPr lang="zh-CN" altLang="en-US">
                    <a:latin typeface="等线" panose="02010600030101010101" pitchFamily="2" charset="-122"/>
                    <a:ea typeface="等线" panose="02010600030101010101" pitchFamily="2" charset="-122"/>
                  </a:endParaRPr>
                </a:p>
              </p:txBody>
            </p:sp>
            <p:sp>
              <p:nvSpPr>
                <p:cNvPr id="16406" name="Rectangle 30"/>
                <p:cNvSpPr>
                  <a:spLocks noChangeArrowheads="1"/>
                </p:cNvSpPr>
                <p:nvPr/>
              </p:nvSpPr>
              <p:spPr bwMode="auto">
                <a:xfrm>
                  <a:off x="4608" y="1344"/>
                  <a:ext cx="672" cy="384"/>
                </a:xfrm>
                <a:prstGeom prst="rect">
                  <a:avLst/>
                </a:prstGeom>
                <a:solidFill>
                  <a:srgbClr val="CC0000"/>
                </a:solidFill>
                <a:ln w="9525">
                  <a:solidFill>
                    <a:schemeClr val="tx1"/>
                  </a:solidFill>
                  <a:miter lim="800000"/>
                </a:ln>
              </p:spPr>
              <p:txBody>
                <a:bodyPr wrap="none" anchor="ctr"/>
                <a:lstStyle/>
                <a:p>
                  <a:endParaRPr lang="zh-CN" altLang="zh-CN" sz="2400" b="1">
                    <a:solidFill>
                      <a:srgbClr val="006600"/>
                    </a:solidFill>
                    <a:latin typeface="等线" panose="02010600030101010101" pitchFamily="2" charset="-122"/>
                    <a:ea typeface="等线" panose="02010600030101010101" pitchFamily="2" charset="-122"/>
                  </a:endParaRPr>
                </a:p>
              </p:txBody>
            </p:sp>
          </p:grpSp>
          <p:grpSp>
            <p:nvGrpSpPr>
              <p:cNvPr id="16407" name="Group 31"/>
              <p:cNvGrpSpPr/>
              <p:nvPr/>
            </p:nvGrpSpPr>
            <p:grpSpPr>
              <a:xfrm>
                <a:off x="2112" y="576"/>
                <a:ext cx="1056" cy="336"/>
                <a:chOff x="2112" y="576"/>
                <a:chExt cx="1056" cy="336"/>
              </a:xfrm>
            </p:grpSpPr>
            <p:grpSp>
              <p:nvGrpSpPr>
                <p:cNvPr id="16408" name="Group 32"/>
                <p:cNvGrpSpPr/>
                <p:nvPr/>
              </p:nvGrpSpPr>
              <p:grpSpPr>
                <a:xfrm>
                  <a:off x="2976" y="576"/>
                  <a:ext cx="192" cy="144"/>
                  <a:chOff x="4656" y="2784"/>
                  <a:chExt cx="192" cy="144"/>
                </a:xfrm>
              </p:grpSpPr>
              <p:sp>
                <p:nvSpPr>
                  <p:cNvPr id="16409" name="Oval 33"/>
                  <p:cNvSpPr>
                    <a:spLocks noChangeArrowheads="1"/>
                  </p:cNvSpPr>
                  <p:nvPr/>
                </p:nvSpPr>
                <p:spPr bwMode="auto">
                  <a:xfrm>
                    <a:off x="4656" y="2784"/>
                    <a:ext cx="96" cy="96"/>
                  </a:xfrm>
                  <a:prstGeom prst="ellipse">
                    <a:avLst/>
                  </a:prstGeom>
                  <a:solidFill>
                    <a:srgbClr val="CC9900"/>
                  </a:solidFill>
                  <a:ln>
                    <a:noFill/>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a:extLst>
                    <a:ext uri="{91240B29-F687-4F45-9708-019B960494DF}">
                      <a14:hiddenLine xmlns:a14="http://schemas.microsoft.com/office/drawing/2010/main" w="9525">
                        <a:noFill/>
                        <a:round/>
                      </a14:hiddenLine>
                    </a:ext>
                  </a:extLst>
                </p:spPr>
                <p:txBody>
                  <a:bodyPr wrap="none" anchor="ctr">
                    <a:flatTx/>
                  </a:bodyPr>
                  <a:lstStyle/>
                  <a:p>
                    <a:endParaRPr lang="zh-CN" altLang="zh-CN" sz="2400" b="1">
                      <a:solidFill>
                        <a:srgbClr val="006600"/>
                      </a:solidFill>
                      <a:latin typeface="等线" panose="02010600030101010101" pitchFamily="2" charset="-122"/>
                      <a:ea typeface="等线" panose="02010600030101010101" pitchFamily="2" charset="-122"/>
                    </a:endParaRPr>
                  </a:p>
                </p:txBody>
              </p:sp>
              <p:sp>
                <p:nvSpPr>
                  <p:cNvPr id="16410" name="Oval 34"/>
                  <p:cNvSpPr>
                    <a:spLocks noChangeArrowheads="1"/>
                  </p:cNvSpPr>
                  <p:nvPr/>
                </p:nvSpPr>
                <p:spPr bwMode="auto">
                  <a:xfrm>
                    <a:off x="4752" y="2832"/>
                    <a:ext cx="96" cy="96"/>
                  </a:xfrm>
                  <a:prstGeom prst="ellipse">
                    <a:avLst/>
                  </a:prstGeom>
                  <a:solidFill>
                    <a:srgbClr val="CC9900"/>
                  </a:solidFill>
                  <a:ln>
                    <a:noFill/>
                  </a:ln>
                  <a:scene3d>
                    <a:camera prst="legacyPerspectiveFront">
                      <a:rot lat="840000" lon="1500000" rev="0"/>
                    </a:camera>
                    <a:lightRig rig="legacyFlat4" dir="b"/>
                  </a:scene3d>
                  <a:sp3d extrusionH="887400" prstMaterial="legacyMatte">
                    <a:bevelT w="13500" h="13500" prst="angle"/>
                    <a:bevelB w="13500" h="13500" prst="angle"/>
                    <a:extrusionClr>
                      <a:srgbClr val="CC9900"/>
                    </a:extrusionClr>
                    <a:contourClr>
                      <a:srgbClr val="CC9900"/>
                    </a:contourClr>
                  </a:sp3d>
                  <a:extLst>
                    <a:ext uri="{91240B29-F687-4F45-9708-019B960494DF}">
                      <a14:hiddenLine xmlns:a14="http://schemas.microsoft.com/office/drawing/2010/main" w="9525">
                        <a:noFill/>
                        <a:round/>
                      </a14:hiddenLine>
                    </a:ext>
                  </a:extLst>
                </p:spPr>
                <p:txBody>
                  <a:bodyPr wrap="none" anchor="ctr">
                    <a:flatTx/>
                  </a:bodyPr>
                  <a:lstStyle/>
                  <a:p>
                    <a:endParaRPr lang="zh-CN" altLang="zh-CN" sz="2400" b="1">
                      <a:solidFill>
                        <a:srgbClr val="006600"/>
                      </a:solidFill>
                      <a:latin typeface="等线" panose="02010600030101010101" pitchFamily="2" charset="-122"/>
                      <a:ea typeface="等线" panose="02010600030101010101" pitchFamily="2" charset="-122"/>
                    </a:endParaRPr>
                  </a:p>
                </p:txBody>
              </p:sp>
            </p:grpSp>
            <p:grpSp>
              <p:nvGrpSpPr>
                <p:cNvPr id="16411" name="Group 35"/>
                <p:cNvGrpSpPr/>
                <p:nvPr/>
              </p:nvGrpSpPr>
              <p:grpSpPr>
                <a:xfrm>
                  <a:off x="2112" y="768"/>
                  <a:ext cx="192" cy="144"/>
                  <a:chOff x="4656" y="2784"/>
                  <a:chExt cx="192" cy="144"/>
                </a:xfrm>
              </p:grpSpPr>
              <p:sp>
                <p:nvSpPr>
                  <p:cNvPr id="16412" name="Oval 36"/>
                  <p:cNvSpPr>
                    <a:spLocks noChangeArrowheads="1"/>
                  </p:cNvSpPr>
                  <p:nvPr/>
                </p:nvSpPr>
                <p:spPr bwMode="auto">
                  <a:xfrm>
                    <a:off x="4656" y="2784"/>
                    <a:ext cx="96" cy="96"/>
                  </a:xfrm>
                  <a:prstGeom prst="ellipse">
                    <a:avLst/>
                  </a:prstGeom>
                  <a:solidFill>
                    <a:srgbClr val="CC9900"/>
                  </a:solidFill>
                  <a:ln>
                    <a:noFill/>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a:extLst>
                    <a:ext uri="{91240B29-F687-4F45-9708-019B960494DF}">
                      <a14:hiddenLine xmlns:a14="http://schemas.microsoft.com/office/drawing/2010/main" w="9525">
                        <a:noFill/>
                        <a:round/>
                      </a14:hiddenLine>
                    </a:ext>
                  </a:extLst>
                </p:spPr>
                <p:txBody>
                  <a:bodyPr wrap="none" anchor="ctr">
                    <a:flatTx/>
                  </a:bodyPr>
                  <a:lstStyle/>
                  <a:p>
                    <a:endParaRPr lang="zh-CN" altLang="zh-CN" sz="2400" b="1">
                      <a:solidFill>
                        <a:srgbClr val="006600"/>
                      </a:solidFill>
                      <a:latin typeface="等线" panose="02010600030101010101" pitchFamily="2" charset="-122"/>
                      <a:ea typeface="等线" panose="02010600030101010101" pitchFamily="2" charset="-122"/>
                    </a:endParaRPr>
                  </a:p>
                </p:txBody>
              </p:sp>
              <p:sp>
                <p:nvSpPr>
                  <p:cNvPr id="16413" name="Oval 37"/>
                  <p:cNvSpPr>
                    <a:spLocks noChangeArrowheads="1"/>
                  </p:cNvSpPr>
                  <p:nvPr/>
                </p:nvSpPr>
                <p:spPr bwMode="auto">
                  <a:xfrm>
                    <a:off x="4752" y="2832"/>
                    <a:ext cx="96" cy="96"/>
                  </a:xfrm>
                  <a:prstGeom prst="ellipse">
                    <a:avLst/>
                  </a:prstGeom>
                  <a:solidFill>
                    <a:srgbClr val="CC9900"/>
                  </a:solidFill>
                  <a:ln>
                    <a:noFill/>
                  </a:ln>
                  <a:scene3d>
                    <a:camera prst="legacyPerspectiveFront">
                      <a:rot lat="840000" lon="1500000" rev="0"/>
                    </a:camera>
                    <a:lightRig rig="legacyFlat4" dir="b"/>
                  </a:scene3d>
                  <a:sp3d extrusionH="887400" prstMaterial="legacyMatte">
                    <a:bevelT w="13500" h="13500" prst="angle"/>
                    <a:bevelB w="13500" h="13500" prst="angle"/>
                    <a:extrusionClr>
                      <a:srgbClr val="CC9900"/>
                    </a:extrusionClr>
                    <a:contourClr>
                      <a:srgbClr val="CC9900"/>
                    </a:contourClr>
                  </a:sp3d>
                  <a:extLst>
                    <a:ext uri="{91240B29-F687-4F45-9708-019B960494DF}">
                      <a14:hiddenLine xmlns:a14="http://schemas.microsoft.com/office/drawing/2010/main" w="9525">
                        <a:noFill/>
                        <a:round/>
                      </a14:hiddenLine>
                    </a:ext>
                  </a:extLst>
                </p:spPr>
                <p:txBody>
                  <a:bodyPr wrap="none" anchor="ctr">
                    <a:flatTx/>
                  </a:bodyPr>
                  <a:lstStyle/>
                  <a:p>
                    <a:endParaRPr lang="zh-CN" altLang="zh-CN" sz="2400" b="1">
                      <a:solidFill>
                        <a:srgbClr val="006600"/>
                      </a:solidFill>
                      <a:latin typeface="等线" panose="02010600030101010101" pitchFamily="2" charset="-122"/>
                      <a:ea typeface="等线" panose="02010600030101010101" pitchFamily="2" charset="-122"/>
                    </a:endParaRPr>
                  </a:p>
                </p:txBody>
              </p:sp>
            </p:grpSp>
          </p:grpSp>
          <p:grpSp>
            <p:nvGrpSpPr>
              <p:cNvPr id="16414" name="Group 38"/>
              <p:cNvGrpSpPr/>
              <p:nvPr/>
            </p:nvGrpSpPr>
            <p:grpSpPr>
              <a:xfrm>
                <a:off x="1632" y="1104"/>
                <a:ext cx="1008" cy="432"/>
                <a:chOff x="1632" y="1104"/>
                <a:chExt cx="1008" cy="432"/>
              </a:xfrm>
            </p:grpSpPr>
            <p:sp>
              <p:nvSpPr>
                <p:cNvPr id="16415" name="AutoShape 39"/>
                <p:cNvSpPr>
                  <a:spLocks noChangeArrowheads="1"/>
                </p:cNvSpPr>
                <p:nvPr/>
              </p:nvSpPr>
              <p:spPr bwMode="auto">
                <a:xfrm>
                  <a:off x="2448" y="1104"/>
                  <a:ext cx="192" cy="192"/>
                </a:xfrm>
                <a:prstGeom prst="triangle">
                  <a:avLst>
                    <a:gd name="adj" fmla="val 50000"/>
                  </a:avLst>
                </a:prstGeom>
                <a:solidFill>
                  <a:schemeClr val="accent2"/>
                </a:solidFill>
                <a:ln w="9525">
                  <a:solidFill>
                    <a:schemeClr val="tx1"/>
                  </a:solidFill>
                  <a:miter lim="800000"/>
                </a:ln>
              </p:spPr>
              <p:txBody>
                <a:bodyPr wrap="none" anchor="ctr"/>
                <a:lstStyle/>
                <a:p>
                  <a:endParaRPr lang="zh-CN" altLang="zh-CN" sz="2400" b="1">
                    <a:solidFill>
                      <a:srgbClr val="006600"/>
                    </a:solidFill>
                    <a:latin typeface="等线" panose="02010600030101010101" pitchFamily="2" charset="-122"/>
                    <a:ea typeface="等线" panose="02010600030101010101" pitchFamily="2" charset="-122"/>
                  </a:endParaRPr>
                </a:p>
              </p:txBody>
            </p:sp>
            <p:sp>
              <p:nvSpPr>
                <p:cNvPr id="16416" name="AutoShape 40"/>
                <p:cNvSpPr>
                  <a:spLocks noChangeArrowheads="1"/>
                </p:cNvSpPr>
                <p:nvPr/>
              </p:nvSpPr>
              <p:spPr bwMode="auto">
                <a:xfrm>
                  <a:off x="1632" y="1344"/>
                  <a:ext cx="192" cy="192"/>
                </a:xfrm>
                <a:prstGeom prst="triangle">
                  <a:avLst>
                    <a:gd name="adj" fmla="val 50000"/>
                  </a:avLst>
                </a:prstGeom>
                <a:solidFill>
                  <a:schemeClr val="accent2"/>
                </a:solidFill>
                <a:ln w="9525">
                  <a:solidFill>
                    <a:schemeClr val="tx1"/>
                  </a:solidFill>
                  <a:miter lim="800000"/>
                </a:ln>
              </p:spPr>
              <p:txBody>
                <a:bodyPr wrap="none" anchor="ctr"/>
                <a:lstStyle/>
                <a:p>
                  <a:endParaRPr lang="zh-CN" altLang="zh-CN" sz="2400" b="1">
                    <a:solidFill>
                      <a:srgbClr val="006600"/>
                    </a:solidFill>
                    <a:latin typeface="等线" panose="02010600030101010101" pitchFamily="2" charset="-122"/>
                    <a:ea typeface="等线" panose="02010600030101010101" pitchFamily="2" charset="-122"/>
                  </a:endParaRPr>
                </a:p>
              </p:txBody>
            </p:sp>
          </p:grpSp>
        </p:grpSp>
      </p:grpSp>
      <p:sp>
        <p:nvSpPr>
          <p:cNvPr id="16417" name="Text Box 41"/>
          <p:cNvSpPr txBox="1">
            <a:spLocks noChangeArrowheads="1"/>
          </p:cNvSpPr>
          <p:nvPr/>
        </p:nvSpPr>
        <p:spPr bwMode="auto">
          <a:xfrm>
            <a:off x="6332538" y="814388"/>
            <a:ext cx="23558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u="sng">
                <a:solidFill>
                  <a:srgbClr val="CC0000"/>
                </a:solidFill>
                <a:latin typeface="等线" panose="02010600030101010101" pitchFamily="2" charset="-122"/>
                <a:ea typeface="等线" panose="02010600030101010101" pitchFamily="2" charset="-122"/>
              </a:rPr>
              <a:t>木材、造船、冶铁</a:t>
            </a:r>
            <a:endParaRPr lang="zh-CN" altLang="en-US" b="1" u="sng">
              <a:solidFill>
                <a:srgbClr val="CC0000"/>
              </a:solidFill>
              <a:latin typeface="等线" panose="02010600030101010101" pitchFamily="2" charset="-122"/>
              <a:ea typeface="等线" panose="02010600030101010101" pitchFamily="2" charset="-122"/>
            </a:endParaRPr>
          </a:p>
        </p:txBody>
      </p:sp>
      <p:sp>
        <p:nvSpPr>
          <p:cNvPr id="16418" name="Text Box 42"/>
          <p:cNvSpPr txBox="1">
            <a:spLocks noChangeArrowheads="1"/>
          </p:cNvSpPr>
          <p:nvPr/>
        </p:nvSpPr>
        <p:spPr bwMode="auto">
          <a:xfrm>
            <a:off x="6138864" y="2495551"/>
            <a:ext cx="12525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u="sng">
                <a:solidFill>
                  <a:srgbClr val="CC0000"/>
                </a:solidFill>
                <a:latin typeface="等线" panose="02010600030101010101" pitchFamily="2" charset="-122"/>
                <a:ea typeface="等线" panose="02010600030101010101" pitchFamily="2" charset="-122"/>
              </a:rPr>
              <a:t>小麦</a:t>
            </a:r>
            <a:endParaRPr lang="zh-CN" altLang="en-US" b="1" u="sng">
              <a:solidFill>
                <a:srgbClr val="CC0000"/>
              </a:solidFill>
              <a:latin typeface="等线" panose="02010600030101010101" pitchFamily="2" charset="-122"/>
              <a:ea typeface="等线" panose="02010600030101010101" pitchFamily="2" charset="-122"/>
            </a:endParaRPr>
          </a:p>
        </p:txBody>
      </p:sp>
      <p:sp>
        <p:nvSpPr>
          <p:cNvPr id="16419" name="Rectangle 43"/>
          <p:cNvSpPr>
            <a:spLocks noChangeArrowheads="1"/>
          </p:cNvSpPr>
          <p:nvPr/>
        </p:nvSpPr>
        <p:spPr bwMode="auto">
          <a:xfrm>
            <a:off x="6159501" y="4248151"/>
            <a:ext cx="18081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u="sng">
                <a:solidFill>
                  <a:srgbClr val="CC0000"/>
                </a:solidFill>
                <a:latin typeface="等线" panose="02010600030101010101" pitchFamily="2" charset="-122"/>
                <a:ea typeface="等线" panose="02010600030101010101" pitchFamily="2" charset="-122"/>
              </a:rPr>
              <a:t>烟草、蓝靛</a:t>
            </a:r>
            <a:endParaRPr lang="zh-CN" altLang="en-US" b="1" u="sng">
              <a:solidFill>
                <a:srgbClr val="CC0000"/>
              </a:solidFill>
              <a:latin typeface="等线" panose="02010600030101010101" pitchFamily="2" charset="-122"/>
              <a:ea typeface="等线" panose="02010600030101010101" pitchFamily="2" charset="-122"/>
            </a:endParaRPr>
          </a:p>
        </p:txBody>
      </p:sp>
      <p:sp>
        <p:nvSpPr>
          <p:cNvPr id="40998" name="Rectangle 38"/>
          <p:cNvSpPr>
            <a:spLocks noChangeArrowheads="1"/>
          </p:cNvSpPr>
          <p:nvPr/>
        </p:nvSpPr>
        <p:spPr bwMode="auto">
          <a:xfrm>
            <a:off x="1703389" y="2046288"/>
            <a:ext cx="4427537" cy="1200150"/>
          </a:xfrm>
          <a:prstGeom prst="rect">
            <a:avLst/>
          </a:prstGeom>
          <a:noFill/>
          <a:ln w="9525">
            <a:noFill/>
            <a:miter lim="800000"/>
          </a:ln>
        </p:spPr>
        <p:txBody>
          <a:bodyPr>
            <a:spAutoFit/>
          </a:bodyPr>
          <a:lstStyle/>
          <a:p>
            <a:pPr fontAlgn="auto">
              <a:spcBef>
                <a:spcPct val="50000"/>
              </a:spcBef>
              <a:spcAft>
                <a:spcPct val="0"/>
              </a:spcAft>
              <a:defRPr/>
            </a:pPr>
            <a:r>
              <a:rPr kumimoji="1" lang="zh-CN" altLang="en-US" sz="2400" b="1">
                <a:solidFill>
                  <a:schemeClr val="accent1">
                    <a:lumMod val="75000"/>
                  </a:schemeClr>
                </a:solidFill>
                <a:latin typeface="等线" panose="02010600030101010101" pitchFamily="2" charset="-122"/>
                <a:ea typeface="等线" panose="02010600030101010101" pitchFamily="2" charset="-122"/>
              </a:rPr>
              <a:t>  北部：资本主义</a:t>
            </a:r>
            <a:r>
              <a:rPr kumimoji="1" lang="zh-CN" altLang="en-US" sz="2400" b="1">
                <a:solidFill>
                  <a:srgbClr val="FF0000"/>
                </a:solidFill>
                <a:latin typeface="等线" panose="02010600030101010101" pitchFamily="2" charset="-122"/>
                <a:ea typeface="等线" panose="02010600030101010101" pitchFamily="2" charset="-122"/>
              </a:rPr>
              <a:t>工商业</a:t>
            </a:r>
            <a:r>
              <a:rPr kumimoji="1" lang="zh-CN" altLang="en-US" sz="2400" b="1">
                <a:solidFill>
                  <a:schemeClr val="accent1">
                    <a:lumMod val="75000"/>
                  </a:schemeClr>
                </a:solidFill>
                <a:latin typeface="等线" panose="02010600030101010101" pitchFamily="2" charset="-122"/>
                <a:ea typeface="等线" panose="02010600030101010101" pitchFamily="2" charset="-122"/>
              </a:rPr>
              <a:t>比较发达，造船业成为主要的工业部门</a:t>
            </a:r>
            <a:endParaRPr kumimoji="1" lang="zh-CN" altLang="en-US" sz="2400" b="1">
              <a:solidFill>
                <a:schemeClr val="accent1">
                  <a:lumMod val="75000"/>
                </a:schemeClr>
              </a:solidFill>
              <a:latin typeface="等线" panose="02010600030101010101" pitchFamily="2" charset="-122"/>
              <a:ea typeface="等线" panose="02010600030101010101" pitchFamily="2" charset="-122"/>
            </a:endParaRPr>
          </a:p>
        </p:txBody>
      </p:sp>
      <p:sp>
        <p:nvSpPr>
          <p:cNvPr id="40999" name="Rectangle 39"/>
          <p:cNvSpPr>
            <a:spLocks noChangeArrowheads="1"/>
          </p:cNvSpPr>
          <p:nvPr/>
        </p:nvSpPr>
        <p:spPr bwMode="auto">
          <a:xfrm>
            <a:off x="1668464" y="3265488"/>
            <a:ext cx="4427537" cy="831850"/>
          </a:xfrm>
          <a:prstGeom prst="rect">
            <a:avLst/>
          </a:prstGeom>
          <a:noFill/>
          <a:ln w="9525">
            <a:noFill/>
            <a:miter lim="800000"/>
          </a:ln>
        </p:spPr>
        <p:txBody>
          <a:bodyPr>
            <a:spAutoFit/>
          </a:bodyPr>
          <a:lstStyle/>
          <a:p>
            <a:pPr fontAlgn="auto">
              <a:spcBef>
                <a:spcPct val="50000"/>
              </a:spcBef>
              <a:spcAft>
                <a:spcPct val="0"/>
              </a:spcAft>
              <a:defRPr/>
            </a:pPr>
            <a:r>
              <a:rPr kumimoji="1" lang="zh-CN" altLang="en-US" sz="2400" b="1">
                <a:solidFill>
                  <a:schemeClr val="accent1">
                    <a:lumMod val="75000"/>
                  </a:schemeClr>
                </a:solidFill>
                <a:latin typeface="等线" panose="02010600030101010101" pitchFamily="2" charset="-122"/>
                <a:ea typeface="等线" panose="02010600030101010101" pitchFamily="2" charset="-122"/>
              </a:rPr>
              <a:t>  中部：</a:t>
            </a:r>
            <a:r>
              <a:rPr kumimoji="1" lang="zh-CN" altLang="en-US" sz="2400" b="1">
                <a:solidFill>
                  <a:srgbClr val="FF0000"/>
                </a:solidFill>
                <a:latin typeface="等线" panose="02010600030101010101" pitchFamily="2" charset="-122"/>
                <a:ea typeface="等线" panose="02010600030101010101" pitchFamily="2" charset="-122"/>
              </a:rPr>
              <a:t>农业</a:t>
            </a:r>
            <a:r>
              <a:rPr kumimoji="1" lang="zh-CN" altLang="en-US" sz="2400" b="1">
                <a:solidFill>
                  <a:schemeClr val="accent1">
                    <a:lumMod val="75000"/>
                  </a:schemeClr>
                </a:solidFill>
                <a:latin typeface="等线" panose="02010600030101010101" pitchFamily="2" charset="-122"/>
                <a:ea typeface="等线" panose="02010600030101010101" pitchFamily="2" charset="-122"/>
              </a:rPr>
              <a:t>规模较大，盛产小麦和玉米，有谷仓之称</a:t>
            </a:r>
            <a:endParaRPr kumimoji="1" lang="zh-CN" altLang="en-US" sz="2400" b="1">
              <a:solidFill>
                <a:schemeClr val="accent1">
                  <a:lumMod val="75000"/>
                </a:schemeClr>
              </a:solidFill>
              <a:latin typeface="等线" panose="02010600030101010101" pitchFamily="2" charset="-122"/>
              <a:ea typeface="等线" panose="02010600030101010101" pitchFamily="2" charset="-122"/>
            </a:endParaRPr>
          </a:p>
        </p:txBody>
      </p:sp>
      <p:sp>
        <p:nvSpPr>
          <p:cNvPr id="41000" name="Rectangle 40"/>
          <p:cNvSpPr>
            <a:spLocks noChangeArrowheads="1"/>
          </p:cNvSpPr>
          <p:nvPr/>
        </p:nvSpPr>
        <p:spPr bwMode="auto">
          <a:xfrm>
            <a:off x="1647826" y="4097338"/>
            <a:ext cx="4176713" cy="1200150"/>
          </a:xfrm>
          <a:prstGeom prst="rect">
            <a:avLst/>
          </a:prstGeom>
          <a:noFill/>
          <a:ln w="9525">
            <a:noFill/>
            <a:miter lim="800000"/>
          </a:ln>
        </p:spPr>
        <p:txBody>
          <a:bodyPr>
            <a:spAutoFit/>
          </a:bodyPr>
          <a:lstStyle/>
          <a:p>
            <a:pPr fontAlgn="auto">
              <a:spcBef>
                <a:spcPct val="50000"/>
              </a:spcBef>
              <a:spcAft>
                <a:spcPct val="0"/>
              </a:spcAft>
              <a:defRPr/>
            </a:pPr>
            <a:r>
              <a:rPr kumimoji="1" lang="zh-CN" altLang="en-US" sz="2400" b="1">
                <a:solidFill>
                  <a:schemeClr val="accent1">
                    <a:lumMod val="75000"/>
                  </a:schemeClr>
                </a:solidFill>
                <a:latin typeface="等线" panose="02010600030101010101" pitchFamily="2" charset="-122"/>
                <a:ea typeface="等线" panose="02010600030101010101" pitchFamily="2" charset="-122"/>
              </a:rPr>
              <a:t>  南部：盛行</a:t>
            </a:r>
            <a:r>
              <a:rPr kumimoji="1" lang="zh-CN" altLang="en-US" sz="2400" b="1">
                <a:solidFill>
                  <a:srgbClr val="FF0000"/>
                </a:solidFill>
                <a:latin typeface="等线" panose="02010600030101010101" pitchFamily="2" charset="-122"/>
                <a:ea typeface="等线" panose="02010600030101010101" pitchFamily="2" charset="-122"/>
              </a:rPr>
              <a:t>种植园</a:t>
            </a:r>
            <a:r>
              <a:rPr kumimoji="1" lang="zh-CN" altLang="en-US" sz="2400" b="1">
                <a:solidFill>
                  <a:schemeClr val="accent1">
                    <a:lumMod val="75000"/>
                  </a:schemeClr>
                </a:solidFill>
                <a:latin typeface="等线" panose="02010600030101010101" pitchFamily="2" charset="-122"/>
                <a:ea typeface="等线" panose="02010600030101010101" pitchFamily="2" charset="-122"/>
              </a:rPr>
              <a:t>经济，大量使用黑奴劳动，主要生产烟草等经济作物</a:t>
            </a:r>
            <a:endParaRPr kumimoji="1" lang="zh-CN" altLang="en-US" sz="2400" b="1">
              <a:solidFill>
                <a:schemeClr val="accent1">
                  <a:lumMod val="75000"/>
                </a:schemeClr>
              </a:solidFill>
              <a:latin typeface="等线" panose="02010600030101010101" pitchFamily="2" charset="-122"/>
              <a:ea typeface="等线" panose="02010600030101010101" pitchFamily="2" charset="-122"/>
            </a:endParaRPr>
          </a:p>
        </p:txBody>
      </p:sp>
      <p:sp>
        <p:nvSpPr>
          <p:cNvPr id="3" name="TextBox 2"/>
          <p:cNvSpPr txBox="1">
            <a:spLocks noChangeArrowheads="1"/>
          </p:cNvSpPr>
          <p:nvPr/>
        </p:nvSpPr>
        <p:spPr bwMode="auto">
          <a:xfrm>
            <a:off x="1624013" y="1808164"/>
            <a:ext cx="4330700" cy="44021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72BFC5"/>
                </a:solidFill>
                <a:latin typeface="等线" panose="02010600030101010101" pitchFamily="2" charset="-122"/>
                <a:ea typeface="等线" panose="02010600030101010101" pitchFamily="2" charset="-122"/>
              </a:rPr>
              <a:t>    禁止北美人民制造任何纺织品，不允许把当地生的毛皮制成帽子</a:t>
            </a:r>
            <a:r>
              <a:rPr lang="en-US" altLang="zh-CN" sz="2800" b="1">
                <a:solidFill>
                  <a:srgbClr val="72BFC5"/>
                </a:solidFill>
                <a:latin typeface="等线" panose="02010600030101010101" pitchFamily="2" charset="-122"/>
                <a:ea typeface="等线" panose="02010600030101010101" pitchFamily="2" charset="-122"/>
              </a:rPr>
              <a:t>,</a:t>
            </a:r>
            <a:r>
              <a:rPr lang="zh-CN" altLang="en-US" sz="2800" b="1">
                <a:solidFill>
                  <a:srgbClr val="72BFC5"/>
                </a:solidFill>
                <a:latin typeface="等线" panose="02010600030101010101" pitchFamily="2" charset="-122"/>
                <a:ea typeface="等线" panose="02010600030101010101" pitchFamily="2" charset="-122"/>
              </a:rPr>
              <a:t> 必须先把毛皮出售给英国，在英国制成帽子后再运销到北美。</a:t>
            </a:r>
            <a:endParaRPr lang="en-US" altLang="zh-CN" sz="2800" b="1">
              <a:solidFill>
                <a:srgbClr val="72BFC5"/>
              </a:solidFill>
              <a:latin typeface="等线" panose="02010600030101010101" pitchFamily="2" charset="-122"/>
              <a:ea typeface="等线" panose="02010600030101010101" pitchFamily="2" charset="-122"/>
            </a:endParaRPr>
          </a:p>
          <a:p>
            <a:r>
              <a:rPr lang="zh-CN" altLang="en-US" sz="2800" b="1">
                <a:solidFill>
                  <a:srgbClr val="72BFC5"/>
                </a:solidFill>
                <a:latin typeface="等线" panose="02010600030101010101" pitchFamily="2" charset="-122"/>
                <a:ea typeface="等线" panose="02010600030101010101" pitchFamily="2" charset="-122"/>
              </a:rPr>
              <a:t>    所有印刷品、商业单据、法律证件等都要缴纳印花税。</a:t>
            </a:r>
            <a:endParaRPr lang="en-US" altLang="zh-CN" sz="2800" b="1">
              <a:solidFill>
                <a:srgbClr val="72BFC5"/>
              </a:solidFill>
              <a:latin typeface="等线" panose="02010600030101010101" pitchFamily="2" charset="-122"/>
              <a:ea typeface="等线" panose="02010600030101010101" pitchFamily="2" charset="-122"/>
            </a:endParaRPr>
          </a:p>
          <a:p>
            <a:pPr algn="r"/>
            <a:r>
              <a:rPr lang="en-US" altLang="zh-CN" sz="2800" b="1">
                <a:solidFill>
                  <a:srgbClr val="72BFC5"/>
                </a:solidFill>
                <a:latin typeface="等线" panose="02010600030101010101" pitchFamily="2" charset="-122"/>
                <a:ea typeface="等线" panose="02010600030101010101" pitchFamily="2" charset="-122"/>
              </a:rPr>
              <a:t>                                                        ----《</a:t>
            </a:r>
            <a:r>
              <a:rPr lang="zh-CN" altLang="en-US" sz="2800" b="1">
                <a:solidFill>
                  <a:srgbClr val="72BFC5"/>
                </a:solidFill>
                <a:latin typeface="等线" panose="02010600030101010101" pitchFamily="2" charset="-122"/>
                <a:ea typeface="等线" panose="02010600030101010101" pitchFamily="2" charset="-122"/>
              </a:rPr>
              <a:t>印花税法</a:t>
            </a:r>
            <a:r>
              <a:rPr lang="en-US" altLang="zh-CN" sz="2800" b="1">
                <a:solidFill>
                  <a:srgbClr val="72BFC5"/>
                </a:solidFill>
                <a:latin typeface="等线" panose="02010600030101010101" pitchFamily="2" charset="-122"/>
                <a:ea typeface="等线" panose="02010600030101010101" pitchFamily="2" charset="-122"/>
              </a:rPr>
              <a:t>》</a:t>
            </a:r>
            <a:endParaRPr lang="zh-CN" altLang="en-US" sz="2800" b="1">
              <a:solidFill>
                <a:srgbClr val="72BFC5"/>
              </a:solidFill>
              <a:latin typeface="等线" panose="02010600030101010101" pitchFamily="2" charset="-122"/>
              <a:ea typeface="等线" panose="02010600030101010101" pitchFamily="2" charset="-122"/>
            </a:endParaRPr>
          </a:p>
        </p:txBody>
      </p:sp>
      <p:sp>
        <p:nvSpPr>
          <p:cNvPr id="16" name="线形标注 2 15"/>
          <p:cNvSpPr/>
          <p:nvPr/>
        </p:nvSpPr>
        <p:spPr>
          <a:xfrm>
            <a:off x="6159500" y="2940050"/>
            <a:ext cx="4222750" cy="2312988"/>
          </a:xfrm>
          <a:prstGeom prst="borderCallout2">
            <a:avLst>
              <a:gd name="adj1" fmla="val 22291"/>
              <a:gd name="adj2" fmla="val -253"/>
              <a:gd name="adj3" fmla="val 24062"/>
              <a:gd name="adj4" fmla="val -11819"/>
              <a:gd name="adj5" fmla="val 43452"/>
              <a:gd name="adj6" fmla="val -16610"/>
            </a:avLst>
          </a:prstGeom>
          <a:solidFill>
            <a:schemeClr val="accent3">
              <a:lumMod val="60000"/>
              <a:lumOff val="4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ct val="150000"/>
              </a:lnSpc>
              <a:spcBef>
                <a:spcPct val="0"/>
              </a:spcBef>
              <a:spcAft>
                <a:spcPct val="0"/>
              </a:spcAft>
              <a:defRPr/>
            </a:pPr>
            <a:r>
              <a:rPr lang="zh-CN" altLang="en-US" sz="2800" b="1">
                <a:solidFill>
                  <a:schemeClr val="tx1"/>
                </a:solidFill>
                <a:latin typeface="等线" panose="02010600030101010101" pitchFamily="2" charset="-122"/>
                <a:ea typeface="等线" panose="02010600030101010101" pitchFamily="2" charset="-122"/>
              </a:rPr>
              <a:t>英国希望</a:t>
            </a:r>
            <a:r>
              <a:rPr lang="zh-CN" altLang="en-US" sz="2800" b="1">
                <a:solidFill>
                  <a:srgbClr val="FF0000"/>
                </a:solidFill>
                <a:latin typeface="等线" panose="02010600030101010101" pitchFamily="2" charset="-122"/>
                <a:ea typeface="等线" panose="02010600030101010101" pitchFamily="2" charset="-122"/>
              </a:rPr>
              <a:t>北美殖民地</a:t>
            </a:r>
            <a:r>
              <a:rPr lang="zh-CN" altLang="en-US" sz="2800" b="1">
                <a:solidFill>
                  <a:schemeClr val="tx1"/>
                </a:solidFill>
                <a:latin typeface="等线" panose="02010600030101010101" pitchFamily="2" charset="-122"/>
                <a:ea typeface="等线" panose="02010600030101010101" pitchFamily="2" charset="-122"/>
              </a:rPr>
              <a:t>永远作它的原料产地和商品市场，竭力压制北美经济的发展。</a:t>
            </a:r>
            <a:endParaRPr lang="zh-CN" altLang="en-US" sz="2800" b="1">
              <a:solidFill>
                <a:schemeClr val="tx1"/>
              </a:solidFill>
              <a:latin typeface="等线" panose="02010600030101010101" pitchFamily="2" charset="-122"/>
              <a:ea typeface="等线" panose="02010600030101010101" pitchFamily="2" charset="-122"/>
            </a:endParaRPr>
          </a:p>
        </p:txBody>
      </p:sp>
      <p:sp>
        <p:nvSpPr>
          <p:cNvPr id="2" name="TextBox 1"/>
          <p:cNvSpPr txBox="1">
            <a:spLocks noChangeArrowheads="1"/>
          </p:cNvSpPr>
          <p:nvPr/>
        </p:nvSpPr>
        <p:spPr bwMode="auto">
          <a:xfrm>
            <a:off x="1704340" y="1832610"/>
            <a:ext cx="4177030" cy="4831080"/>
          </a:xfrm>
          <a:prstGeom prst="rect">
            <a:avLst/>
          </a:prstGeom>
          <a:solidFill>
            <a:schemeClr val="bg1"/>
          </a:solidFill>
          <a:ln w="9525">
            <a:solidFill>
              <a:srgbClr val="D6ECEE"/>
            </a:solidFill>
            <a:round/>
          </a:ln>
        </p:spPr>
        <p:txBody>
          <a:bodyPr wrap="square">
            <a:spAutoFit/>
          </a:bodyPr>
          <a:lstStyle/>
          <a:p>
            <a:r>
              <a:rPr lang="en-US" altLang="zh-CN" sz="2800" b="1">
                <a:solidFill>
                  <a:srgbClr val="72BFC5"/>
                </a:solidFill>
                <a:latin typeface="等线" panose="02010600030101010101" pitchFamily="2" charset="-122"/>
                <a:ea typeface="等线" panose="02010600030101010101" pitchFamily="2" charset="-122"/>
              </a:rPr>
              <a:t>1.</a:t>
            </a:r>
            <a:r>
              <a:rPr lang="zh-CN" altLang="en-US" sz="2800" b="1">
                <a:solidFill>
                  <a:srgbClr val="72BFC5"/>
                </a:solidFill>
                <a:latin typeface="等线" panose="02010600030101010101" pitchFamily="2" charset="-122"/>
                <a:ea typeface="等线" panose="02010600030101010101" pitchFamily="2" charset="-122"/>
              </a:rPr>
              <a:t> 美国资本主义的发展（</a:t>
            </a:r>
            <a:r>
              <a:rPr lang="zh-CN" altLang="en-US" sz="2800" b="1">
                <a:solidFill>
                  <a:srgbClr val="FF0000"/>
                </a:solidFill>
                <a:latin typeface="等线" panose="02010600030101010101" pitchFamily="2" charset="-122"/>
                <a:ea typeface="等线" panose="02010600030101010101" pitchFamily="2" charset="-122"/>
              </a:rPr>
              <a:t>根本</a:t>
            </a:r>
            <a:r>
              <a:rPr lang="zh-CN" altLang="en-US" sz="2800" b="1">
                <a:solidFill>
                  <a:srgbClr val="72BFC5"/>
                </a:solidFill>
                <a:latin typeface="等线" panose="02010600030101010101" pitchFamily="2" charset="-122"/>
                <a:ea typeface="等线" panose="02010600030101010101" pitchFamily="2" charset="-122"/>
              </a:rPr>
              <a:t>）</a:t>
            </a:r>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a:p>
            <a:endParaRPr lang="en-US" altLang="zh-CN" sz="2800" b="1">
              <a:solidFill>
                <a:srgbClr val="72BFC5"/>
              </a:solidFill>
              <a:latin typeface="等线" panose="02010600030101010101" pitchFamily="2" charset="-122"/>
              <a:ea typeface="等线" panose="02010600030101010101" pitchFamily="2" charset="-122"/>
            </a:endParaRPr>
          </a:p>
        </p:txBody>
      </p:sp>
      <p:sp>
        <p:nvSpPr>
          <p:cNvPr id="4" name="TextBox 3"/>
          <p:cNvSpPr txBox="1">
            <a:spLocks noChangeArrowheads="1"/>
          </p:cNvSpPr>
          <p:nvPr/>
        </p:nvSpPr>
        <p:spPr bwMode="auto">
          <a:xfrm>
            <a:off x="1807713" y="3204799"/>
            <a:ext cx="4238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800" b="1">
                <a:solidFill>
                  <a:srgbClr val="72BFC5"/>
                </a:solidFill>
                <a:latin typeface="等线" panose="02010600030101010101" pitchFamily="2" charset="-122"/>
                <a:ea typeface="等线" panose="02010600030101010101" pitchFamily="2" charset="-122"/>
              </a:rPr>
              <a:t>2.</a:t>
            </a:r>
            <a:r>
              <a:rPr lang="zh-CN" altLang="en-US" sz="2800" b="1">
                <a:solidFill>
                  <a:srgbClr val="72BFC5"/>
                </a:solidFill>
                <a:latin typeface="等线" panose="02010600030101010101" pitchFamily="2" charset="-122"/>
                <a:ea typeface="等线" panose="02010600030101010101" pitchFamily="2" charset="-122"/>
              </a:rPr>
              <a:t>英国对美国的殖民压迫</a:t>
            </a:r>
            <a:endParaRPr lang="en-US" altLang="zh-CN" sz="2800" b="1">
              <a:solidFill>
                <a:srgbClr val="72BFC5"/>
              </a:solidFill>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998"/>
                                        </p:tgtEl>
                                        <p:attrNameLst>
                                          <p:attrName>style.visibility</p:attrName>
                                        </p:attrNameLst>
                                      </p:cBhvr>
                                      <p:to>
                                        <p:strVal val="visible"/>
                                      </p:to>
                                    </p:set>
                                    <p:animEffect transition="in" filter="box(in)">
                                      <p:cBhvr>
                                        <p:cTn id="7" dur="500"/>
                                        <p:tgtEl>
                                          <p:spTgt spid="4099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0999"/>
                                        </p:tgtEl>
                                        <p:attrNameLst>
                                          <p:attrName>style.visibility</p:attrName>
                                        </p:attrNameLst>
                                      </p:cBhvr>
                                      <p:to>
                                        <p:strVal val="visible"/>
                                      </p:to>
                                    </p:set>
                                    <p:animEffect transition="in" filter="box(in)">
                                      <p:cBhvr>
                                        <p:cTn id="12" dur="500"/>
                                        <p:tgtEl>
                                          <p:spTgt spid="4099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1000"/>
                                        </p:tgtEl>
                                        <p:attrNameLst>
                                          <p:attrName>style.visibility</p:attrName>
                                        </p:attrNameLst>
                                      </p:cBhvr>
                                      <p:to>
                                        <p:strVal val="visible"/>
                                      </p:to>
                                    </p:set>
                                    <p:animEffect transition="in" filter="circle(in)">
                                      <p:cBhvr>
                                        <p:cTn id="17" dur="500"/>
                                        <p:tgtEl>
                                          <p:spTgt spid="4100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arn(inVertical)">
                                      <p:cBhvr>
                                        <p:cTn id="29" dur="500"/>
                                        <p:tgtEl>
                                          <p:spTgt spid="16"/>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anim calcmode="lin" valueType="num">
                                      <p:cBhvr>
                                        <p:cTn id="35" dur="500" fill="hold"/>
                                        <p:tgtEl>
                                          <p:spTgt spid="2"/>
                                        </p:tgtEl>
                                        <p:attrNameLst>
                                          <p:attrName>ppt_x</p:attrName>
                                        </p:attrNameLst>
                                      </p:cBhvr>
                                      <p:tavLst>
                                        <p:tav tm="0">
                                          <p:val>
                                            <p:strVal val="#ppt_x"/>
                                          </p:val>
                                        </p:tav>
                                        <p:tav tm="100000">
                                          <p:val>
                                            <p:strVal val="#ppt_x"/>
                                          </p:val>
                                        </p:tav>
                                      </p:tavLst>
                                    </p:anim>
                                    <p:anim calcmode="lin" valueType="num">
                                      <p:cBhvr>
                                        <p:cTn id="36"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ppt_x</p:attrName>
                                        </p:attrNameLst>
                                      </p:cBhvr>
                                      <p:tavLst>
                                        <p:tav tm="0">
                                          <p:val>
                                            <p:strVal val="#ppt_x"/>
                                          </p:val>
                                        </p:tav>
                                        <p:tav tm="100000">
                                          <p:val>
                                            <p:strVal val="#ppt_x"/>
                                          </p:val>
                                        </p:tav>
                                      </p:tavLst>
                                    </p:anim>
                                    <p:anim calcmode="lin" valueType="num">
                                      <p:cBhvr>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8" grpId="0"/>
      <p:bldP spid="40999" grpId="0"/>
      <p:bldP spid="41000" grpId="0"/>
      <p:bldP spid="3" grpId="0"/>
      <p:bldP spid="16" grpId="0"/>
      <p:bldP spid="2" grpId="0"/>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8434"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Times New Roman" panose="02020603050405020304" pitchFamily="18" charset="0"/>
              </a:rPr>
              <a:t>二、美国独立战争与资本主义制度的确立</a:t>
            </a:r>
            <a:endParaRPr lang="zh-CN" altLang="en-US" sz="3600" b="1">
              <a:latin typeface="Times New Roman" panose="02020603050405020304" pitchFamily="18" charset="0"/>
            </a:endParaRPr>
          </a:p>
        </p:txBody>
      </p:sp>
      <p:sp>
        <p:nvSpPr>
          <p:cNvPr id="18435" name="文本框 4"/>
          <p:cNvSpPr txBox="1">
            <a:spLocks noChangeArrowheads="1"/>
          </p:cNvSpPr>
          <p:nvPr/>
        </p:nvSpPr>
        <p:spPr bwMode="auto">
          <a:xfrm>
            <a:off x="1443037" y="665163"/>
            <a:ext cx="484822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宋体" panose="02010600030101010101" pitchFamily="2" charset="-122"/>
              </a:rPr>
              <a:t>（一）美国独立战争</a:t>
            </a:r>
            <a:endParaRPr lang="zh-CN" altLang="en-US" sz="3200" b="1">
              <a:latin typeface="宋体" panose="02010600030101010101" pitchFamily="2" charset="-122"/>
            </a:endParaRPr>
          </a:p>
        </p:txBody>
      </p:sp>
      <p:sp>
        <p:nvSpPr>
          <p:cNvPr id="18436" name="Text Box 22"/>
          <p:cNvSpPr txBox="1">
            <a:spLocks noChangeArrowheads="1"/>
          </p:cNvSpPr>
          <p:nvPr/>
        </p:nvSpPr>
        <p:spPr bwMode="auto">
          <a:xfrm>
            <a:off x="1716088" y="1192213"/>
            <a:ext cx="1809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楷体_GB2312" pitchFamily="49" charset="-122"/>
                <a:ea typeface="楷体_GB2312" pitchFamily="49" charset="-122"/>
                <a:sym typeface="Arial" panose="020b0604020202020204" pitchFamily="34" charset="0"/>
              </a:rPr>
              <a:t>2.</a:t>
            </a:r>
            <a:r>
              <a:rPr lang="zh-CN" altLang="en-US" sz="3200" b="1">
                <a:latin typeface="楷体_GB2312" pitchFamily="49" charset="-122"/>
                <a:ea typeface="楷体_GB2312" pitchFamily="49" charset="-122"/>
                <a:sym typeface="Arial" panose="020b0604020202020204" pitchFamily="34" charset="0"/>
              </a:rPr>
              <a:t>经过</a:t>
            </a:r>
            <a:endParaRPr lang="zh-CN" altLang="en-US" sz="3200" b="1">
              <a:latin typeface="楷体_GB2312" pitchFamily="49" charset="-122"/>
              <a:ea typeface="楷体_GB2312" pitchFamily="49" charset="-122"/>
              <a:sym typeface="Arial" panose="020b0604020202020204" pitchFamily="34" charset="0"/>
            </a:endParaRPr>
          </a:p>
        </p:txBody>
      </p:sp>
      <p:grpSp>
        <p:nvGrpSpPr>
          <p:cNvPr id="18437" name="组合 14"/>
          <p:cNvGrpSpPr/>
          <p:nvPr/>
        </p:nvGrpSpPr>
        <p:grpSpPr>
          <a:xfrm>
            <a:off x="2212976" y="1798638"/>
            <a:ext cx="2830513" cy="2120416"/>
            <a:chExt cx="3774487" cy="2826701"/>
          </a:xfrm>
        </p:grpSpPr>
        <p:pic>
          <p:nvPicPr>
            <p:cNvPr id="18438" name="Picture 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3774487" cy="2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文本框 16"/>
            <p:cNvSpPr txBox="1">
              <a:spLocks noChangeArrowheads="1"/>
            </p:cNvSpPr>
            <p:nvPr/>
          </p:nvSpPr>
          <p:spPr bwMode="auto">
            <a:xfrm>
              <a:off x="47569" y="2334349"/>
              <a:ext cx="3409904" cy="4923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t>1775</a:t>
              </a:r>
              <a:r>
                <a:rPr lang="zh-CN" altLang="en-US" b="1"/>
                <a:t>年，来克星顿枪声</a:t>
              </a:r>
              <a:endParaRPr lang="zh-CN" altLang="en-US" b="1"/>
            </a:p>
          </p:txBody>
        </p:sp>
      </p:grpSp>
      <p:grpSp>
        <p:nvGrpSpPr>
          <p:cNvPr id="19" name="组合 18"/>
          <p:cNvGrpSpPr/>
          <p:nvPr/>
        </p:nvGrpSpPr>
        <p:grpSpPr>
          <a:xfrm>
            <a:off x="7124701" y="1400176"/>
            <a:ext cx="2886075" cy="2849563"/>
            <a:chOff x="4182924" y="106722"/>
            <a:chExt cx="3848369" cy="3799596"/>
          </a:xfrm>
        </p:grpSpPr>
        <p:pic>
          <p:nvPicPr>
            <p:cNvPr id="18441"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7461" y="106722"/>
              <a:ext cx="3833831" cy="2430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文本框 20"/>
            <p:cNvSpPr txBox="1">
              <a:spLocks noChangeArrowheads="1"/>
            </p:cNvSpPr>
            <p:nvPr/>
          </p:nvSpPr>
          <p:spPr bwMode="auto">
            <a:xfrm>
              <a:off x="4182924" y="2305879"/>
              <a:ext cx="3848369" cy="160043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b="1"/>
                <a:t>1776</a:t>
              </a:r>
              <a:r>
                <a:rPr lang="zh-CN" altLang="en-US" b="1"/>
                <a:t>年</a:t>
              </a:r>
              <a:r>
                <a:rPr lang="en-US" altLang="zh-CN" b="1"/>
                <a:t>7</a:t>
              </a:r>
              <a:r>
                <a:rPr lang="zh-CN" altLang="en-US" b="1"/>
                <a:t>月</a:t>
              </a:r>
              <a:r>
                <a:rPr lang="en-US" altLang="zh-CN" b="1"/>
                <a:t>4</a:t>
              </a:r>
              <a:r>
                <a:rPr lang="zh-CN" altLang="en-US" b="1"/>
                <a:t>日，大陆会议发表了</a:t>
              </a:r>
              <a:r>
                <a:rPr lang="en-US" altLang="zh-CN" b="1"/>
                <a:t>《</a:t>
              </a:r>
              <a:r>
                <a:rPr lang="zh-CN" altLang="en-US" b="1"/>
                <a:t>独立宣言</a:t>
              </a:r>
              <a:r>
                <a:rPr lang="en-US" altLang="zh-CN" b="1"/>
                <a:t>》</a:t>
              </a:r>
              <a:r>
                <a:rPr lang="zh-CN" altLang="en-US" b="1"/>
                <a:t>，宣告北美殖民地脱离英国独立。</a:t>
              </a:r>
              <a:endParaRPr lang="zh-CN" altLang="en-US" b="1"/>
            </a:p>
          </p:txBody>
        </p:sp>
      </p:grpSp>
      <p:grpSp>
        <p:nvGrpSpPr>
          <p:cNvPr id="22" name="组合 21"/>
          <p:cNvGrpSpPr/>
          <p:nvPr/>
        </p:nvGrpSpPr>
        <p:grpSpPr>
          <a:xfrm>
            <a:off x="7134225" y="4595813"/>
            <a:ext cx="2876550" cy="2152650"/>
            <a:chOff x="8951912" y="0"/>
            <a:chExt cx="3240088" cy="2871461"/>
          </a:xfrm>
        </p:grpSpPr>
        <p:pic>
          <p:nvPicPr>
            <p:cNvPr id="18444" name="Picture 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951912" y="0"/>
              <a:ext cx="3240088" cy="230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5" name="文本框 23"/>
            <p:cNvSpPr txBox="1">
              <a:spLocks noChangeArrowheads="1"/>
            </p:cNvSpPr>
            <p:nvPr/>
          </p:nvSpPr>
          <p:spPr bwMode="auto">
            <a:xfrm>
              <a:off x="9387002" y="2379019"/>
              <a:ext cx="2357621" cy="49244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t>1781</a:t>
              </a:r>
              <a:r>
                <a:rPr lang="zh-CN" altLang="en-US" b="1"/>
                <a:t>年，英军投降</a:t>
              </a:r>
              <a:endParaRPr lang="zh-CN" altLang="en-US" b="1"/>
            </a:p>
          </p:txBody>
        </p:sp>
      </p:grpSp>
      <p:grpSp>
        <p:nvGrpSpPr>
          <p:cNvPr id="25" name="组合 24"/>
          <p:cNvGrpSpPr/>
          <p:nvPr/>
        </p:nvGrpSpPr>
        <p:grpSpPr>
          <a:xfrm>
            <a:off x="2124075" y="4581525"/>
            <a:ext cx="3022600" cy="2159000"/>
            <a:chOff x="8618000" y="3458041"/>
            <a:chExt cx="4029308" cy="2879914"/>
          </a:xfrm>
        </p:grpSpPr>
        <p:pic>
          <p:nvPicPr>
            <p:cNvPr id="18447"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993656" y="3458041"/>
              <a:ext cx="3156599" cy="2289175"/>
            </a:xfrm>
            <a:prstGeom prst="rect">
              <a:avLst/>
            </a:prstGeom>
            <a:noFill/>
            <a:ln w="76200" cmpd="tri">
              <a:solidFill>
                <a:srgbClr val="FFCCCC"/>
              </a:solidFill>
              <a:miter lim="800000"/>
            </a:ln>
            <a:extLst>
              <a:ext uri="{909E8E84-426E-40DD-AFC4-6F175D3DCCD1}">
                <a14:hiddenFill xmlns:a14="http://schemas.microsoft.com/office/drawing/2010/main">
                  <a:solidFill>
                    <a:srgbClr val="FFFFFF"/>
                  </a:solidFill>
                </a14:hiddenFill>
              </a:ext>
            </a:extLst>
          </p:spPr>
        </p:pic>
        <p:sp>
          <p:nvSpPr>
            <p:cNvPr id="18448" name="文本框 26"/>
            <p:cNvSpPr txBox="1">
              <a:spLocks noChangeArrowheads="1"/>
            </p:cNvSpPr>
            <p:nvPr/>
          </p:nvSpPr>
          <p:spPr bwMode="auto">
            <a:xfrm>
              <a:off x="8618000" y="5845512"/>
              <a:ext cx="4029308" cy="4924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t>1783</a:t>
              </a:r>
              <a:r>
                <a:rPr lang="zh-CN" altLang="en-US" b="1"/>
                <a:t>年，英国承认美国独立</a:t>
              </a:r>
              <a:endParaRPr lang="zh-CN" altLang="en-US" b="1"/>
            </a:p>
          </p:txBody>
        </p:sp>
      </p:grpSp>
      <p:sp>
        <p:nvSpPr>
          <p:cNvPr id="28" name="右箭头 17"/>
          <p:cNvSpPr/>
          <p:nvPr/>
        </p:nvSpPr>
        <p:spPr>
          <a:xfrm>
            <a:off x="5748339" y="2660650"/>
            <a:ext cx="669925" cy="38735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9" name="右箭头 17"/>
          <p:cNvSpPr/>
          <p:nvPr/>
        </p:nvSpPr>
        <p:spPr>
          <a:xfrm rot="5400000">
            <a:off x="8387557" y="4236244"/>
            <a:ext cx="360362" cy="38735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30" name="右箭头 17"/>
          <p:cNvSpPr/>
          <p:nvPr/>
        </p:nvSpPr>
        <p:spPr>
          <a:xfrm rot="10800000">
            <a:off x="5772150" y="5419725"/>
            <a:ext cx="831850" cy="515938"/>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noProof="1"/>
          </a:p>
        </p:txBody>
      </p:sp>
      <p:sp>
        <p:nvSpPr>
          <p:cNvPr id="2" name="矩形 1"/>
          <p:cNvSpPr>
            <a:spLocks noChangeArrowheads="1"/>
          </p:cNvSpPr>
          <p:nvPr/>
        </p:nvSpPr>
        <p:spPr bwMode="auto">
          <a:xfrm>
            <a:off x="1616075" y="3629025"/>
            <a:ext cx="9144000" cy="1384300"/>
          </a:xfrm>
          <a:prstGeom prst="rect">
            <a:avLst/>
          </a:prstGeom>
          <a:solidFill>
            <a:srgbClr val="4210F9"/>
          </a:solidFill>
          <a:ln>
            <a:noFill/>
          </a:ln>
        </p:spPr>
        <p:txBody>
          <a:bodyPr>
            <a:spAutoFit/>
          </a:bodyPr>
          <a:lstStyle/>
          <a:p>
            <a:pPr eaLnBrk="0" hangingPunct="0">
              <a:lnSpc>
                <a:spcPct val="150000"/>
              </a:lnSpc>
            </a:pPr>
            <a:r>
              <a:rPr lang="en-US" altLang="zh-CN" sz="2800" b="1">
                <a:solidFill>
                  <a:srgbClr val="FFC000"/>
                </a:solidFill>
                <a:latin typeface="黑体" panose="02010609060101010101" pitchFamily="49" charset="-122"/>
                <a:ea typeface="黑体" panose="02010609060101010101" pitchFamily="49" charset="-122"/>
              </a:rPr>
              <a:t>3.</a:t>
            </a:r>
            <a:r>
              <a:rPr lang="zh-CN" altLang="en-US" sz="2800" b="1">
                <a:solidFill>
                  <a:srgbClr val="FFC000"/>
                </a:solidFill>
                <a:latin typeface="黑体" panose="02010609060101010101" pitchFamily="49" charset="-122"/>
                <a:ea typeface="黑体" panose="02010609060101010101" pitchFamily="49" charset="-122"/>
              </a:rPr>
              <a:t>性质</a:t>
            </a:r>
            <a:r>
              <a:rPr lang="en-US" altLang="zh-CN" sz="2800" b="1">
                <a:solidFill>
                  <a:srgbClr val="FFC000"/>
                </a:solidFill>
                <a:latin typeface="黑体" panose="02010609060101010101" pitchFamily="49" charset="-122"/>
                <a:ea typeface="黑体" panose="02010609060101010101" pitchFamily="49" charset="-122"/>
              </a:rPr>
              <a:t>:</a:t>
            </a:r>
            <a:r>
              <a:rPr lang="zh-CN" altLang="en-US" sz="2800" b="1">
                <a:solidFill>
                  <a:srgbClr val="FFC000"/>
                </a:solidFill>
                <a:latin typeface="黑体" panose="02010609060101010101" pitchFamily="49" charset="-122"/>
                <a:ea typeface="黑体" panose="02010609060101010101" pitchFamily="49" charset="-122"/>
              </a:rPr>
              <a:t>美国独立战争是一场</a:t>
            </a:r>
            <a:r>
              <a:rPr lang="zh-CN" altLang="en-US" sz="2800" b="1" u="sng">
                <a:solidFill>
                  <a:srgbClr val="FFC000"/>
                </a:solidFill>
                <a:latin typeface="黑体" panose="02010609060101010101" pitchFamily="49" charset="-122"/>
                <a:ea typeface="黑体" panose="02010609060101010101" pitchFamily="49" charset="-122"/>
              </a:rPr>
              <a:t>民族独立运动</a:t>
            </a:r>
            <a:r>
              <a:rPr lang="en-US" altLang="zh-CN" sz="2800" b="1">
                <a:solidFill>
                  <a:srgbClr val="FFC000"/>
                </a:solidFill>
                <a:latin typeface="黑体" panose="02010609060101010101" pitchFamily="49" charset="-122"/>
                <a:ea typeface="黑体" panose="02010609060101010101" pitchFamily="49" charset="-122"/>
              </a:rPr>
              <a:t>,</a:t>
            </a:r>
            <a:r>
              <a:rPr lang="zh-CN" altLang="en-US" sz="2800" b="1">
                <a:solidFill>
                  <a:srgbClr val="FFC000"/>
                </a:solidFill>
                <a:latin typeface="黑体" panose="02010609060101010101" pitchFamily="49" charset="-122"/>
                <a:ea typeface="黑体" panose="02010609060101010101" pitchFamily="49" charset="-122"/>
              </a:rPr>
              <a:t>也是一场</a:t>
            </a:r>
            <a:r>
              <a:rPr lang="zh-CN" altLang="en-US" sz="2800" b="1" u="sng">
                <a:solidFill>
                  <a:srgbClr val="FFC000"/>
                </a:solidFill>
                <a:latin typeface="黑体" panose="02010609060101010101" pitchFamily="49" charset="-122"/>
                <a:ea typeface="黑体" panose="02010609060101010101" pitchFamily="49" charset="-122"/>
              </a:rPr>
              <a:t>资产阶级革命</a:t>
            </a:r>
            <a:r>
              <a:rPr lang="zh-CN" altLang="en-US" sz="2800" b="1">
                <a:solidFill>
                  <a:srgbClr val="FFC000"/>
                </a:solidFill>
                <a:latin typeface="黑体" panose="02010609060101010101" pitchFamily="49" charset="-122"/>
                <a:ea typeface="黑体" panose="02010609060101010101" pitchFamily="49" charset="-122"/>
              </a:rPr>
              <a:t>。</a:t>
            </a:r>
            <a:endParaRPr lang="zh-CN" altLang="en-US" sz="2800" b="1">
              <a:solidFill>
                <a:srgbClr val="FFC000"/>
              </a:solidFill>
              <a:latin typeface="黑体" panose="02010609060101010101"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2"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 name="矩形 1"/>
          <p:cNvSpPr/>
          <p:nvPr/>
        </p:nvSpPr>
        <p:spPr>
          <a:xfrm>
            <a:off x="1498600" y="1268413"/>
            <a:ext cx="9156700" cy="5262562"/>
          </a:xfrm>
          <a:prstGeom prst="rect">
            <a:avLst/>
          </a:prstGeom>
        </p:spPr>
        <p:txBody>
          <a:bodyPr>
            <a:spAutoFit/>
          </a:bodyPr>
          <a:lstStyle/>
          <a:p>
            <a:pPr marL="200025" indent="-200025" algn="just" eaLnBrk="0" hangingPunct="0">
              <a:lnSpc>
                <a:spcPct val="150000"/>
              </a:lnSpc>
              <a:spcAft>
                <a:spcPct val="0"/>
              </a:spcAft>
              <a:defRPr/>
            </a:pPr>
            <a:r>
              <a:rPr lang="zh-CN" altLang="zh-CN" sz="2800" b="1" kern="100">
                <a:solidFill>
                  <a:srgbClr val="FF0000"/>
                </a:solidFill>
                <a:latin typeface="等线" panose="02010600030101010101" pitchFamily="2" charset="-122"/>
                <a:ea typeface="等线" panose="02010600030101010101" pitchFamily="2" charset="-122"/>
              </a:rPr>
              <a:t>（</a:t>
            </a:r>
            <a:r>
              <a:rPr lang="en-US" altLang="zh-CN" sz="2800" b="1" kern="100">
                <a:solidFill>
                  <a:srgbClr val="FF0000"/>
                </a:solidFill>
                <a:latin typeface="等线" panose="02010600030101010101" pitchFamily="2" charset="-122"/>
                <a:ea typeface="等线" panose="02010600030101010101" pitchFamily="2" charset="-122"/>
              </a:rPr>
              <a:t>2014</a:t>
            </a:r>
            <a:r>
              <a:rPr lang="zh-CN" altLang="zh-CN" sz="2800" b="1" kern="100">
                <a:solidFill>
                  <a:srgbClr val="FF0000"/>
                </a:solidFill>
                <a:latin typeface="等线" panose="02010600030101010101" pitchFamily="2" charset="-122"/>
                <a:ea typeface="等线" panose="02010600030101010101" pitchFamily="2" charset="-122"/>
              </a:rPr>
              <a:t>·海南高考）</a:t>
            </a:r>
            <a:r>
              <a:rPr lang="en-US" altLang="zh-CN" sz="2800" b="1" kern="100">
                <a:latin typeface="等线" panose="02010600030101010101" pitchFamily="2" charset="-122"/>
                <a:ea typeface="等线" panose="02010600030101010101" pitchFamily="2" charset="-122"/>
              </a:rPr>
              <a:t>1781</a:t>
            </a:r>
            <a:r>
              <a:rPr lang="zh-CN" altLang="zh-CN" sz="2800" b="1" kern="100">
                <a:latin typeface="等线" panose="02010600030101010101" pitchFamily="2" charset="-122"/>
                <a:ea typeface="等线" panose="02010600030101010101" pitchFamily="2" charset="-122"/>
              </a:rPr>
              <a:t>～</a:t>
            </a:r>
            <a:r>
              <a:rPr lang="en-US" altLang="zh-CN" sz="2800" b="1" kern="100">
                <a:latin typeface="等线" panose="02010600030101010101" pitchFamily="2" charset="-122"/>
                <a:ea typeface="等线" panose="02010600030101010101" pitchFamily="2" charset="-122"/>
              </a:rPr>
              <a:t>1783</a:t>
            </a:r>
            <a:r>
              <a:rPr lang="zh-CN" altLang="zh-CN" sz="2800" b="1" kern="100">
                <a:latin typeface="等线" panose="02010600030101010101" pitchFamily="2" charset="-122"/>
                <a:ea typeface="等线" panose="02010600030101010101" pitchFamily="2" charset="-122"/>
              </a:rPr>
              <a:t>年间，美国邦联政府财政采用各州分摊的做法，要求各州上缴总计</a:t>
            </a:r>
            <a:r>
              <a:rPr lang="en-US" altLang="zh-CN" sz="2800" b="1" kern="100">
                <a:latin typeface="等线" panose="02010600030101010101" pitchFamily="2" charset="-122"/>
                <a:ea typeface="等线" panose="02010600030101010101" pitchFamily="2" charset="-122"/>
              </a:rPr>
              <a:t>1000</a:t>
            </a:r>
            <a:r>
              <a:rPr lang="zh-CN" altLang="zh-CN" sz="2800" b="1" kern="100">
                <a:latin typeface="等线" panose="02010600030101010101" pitchFamily="2" charset="-122"/>
                <a:ea typeface="等线" panose="02010600030101010101" pitchFamily="2" charset="-122"/>
              </a:rPr>
              <a:t>万美元，部分州以各种理由推脱，结果邦联政府只收到不足</a:t>
            </a:r>
            <a:r>
              <a:rPr lang="en-US" altLang="zh-CN" sz="2800" b="1" kern="100">
                <a:latin typeface="等线" panose="02010600030101010101" pitchFamily="2" charset="-122"/>
                <a:ea typeface="等线" panose="02010600030101010101" pitchFamily="2" charset="-122"/>
              </a:rPr>
              <a:t>200</a:t>
            </a:r>
            <a:r>
              <a:rPr lang="zh-CN" altLang="zh-CN" sz="2800" b="1" kern="100">
                <a:latin typeface="等线" panose="02010600030101010101" pitchFamily="2" charset="-122"/>
                <a:ea typeface="等线" panose="02010600030101010101" pitchFamily="2" charset="-122"/>
              </a:rPr>
              <a:t>万美元。这表明</a:t>
            </a:r>
            <a:r>
              <a:rPr lang="en-US" altLang="zh-CN" sz="2800" b="1" kern="100">
                <a:latin typeface="等线" panose="02010600030101010101" pitchFamily="2" charset="-122"/>
                <a:ea typeface="等线" panose="02010600030101010101" pitchFamily="2" charset="-122"/>
              </a:rPr>
              <a:t>(</a:t>
            </a:r>
            <a:r>
              <a:rPr lang="zh-CN" altLang="zh-CN" sz="2800" b="1" kern="100">
                <a:latin typeface="等线" panose="02010600030101010101" pitchFamily="2" charset="-122"/>
                <a:ea typeface="等线" panose="02010600030101010101" pitchFamily="2" charset="-122"/>
              </a:rPr>
              <a:t>　　</a:t>
            </a:r>
            <a:r>
              <a:rPr lang="en-US" altLang="zh-CN" sz="2800" b="1" kern="100">
                <a:latin typeface="等线" panose="02010600030101010101" pitchFamily="2" charset="-122"/>
                <a:ea typeface="等线" panose="02010600030101010101" pitchFamily="2" charset="-122"/>
              </a:rPr>
              <a:t>)</a:t>
            </a:r>
            <a:endParaRPr lang="zh-CN" altLang="zh-CN" sz="2800" b="1" kern="100">
              <a:latin typeface="等线" panose="02010600030101010101" pitchFamily="2" charset="-122"/>
              <a:ea typeface="等线" panose="02010600030101010101" pitchFamily="2" charset="-122"/>
            </a:endParaRPr>
          </a:p>
          <a:p>
            <a:pPr indent="200025" algn="just" eaLnBrk="0" hangingPunct="0">
              <a:lnSpc>
                <a:spcPct val="150000"/>
              </a:lnSpc>
              <a:spcAft>
                <a:spcPct val="0"/>
              </a:spcAft>
              <a:defRPr/>
            </a:pPr>
            <a:r>
              <a:rPr lang="en-US" altLang="zh-CN" sz="2800" b="1" kern="100">
                <a:latin typeface="等线" panose="02010600030101010101" pitchFamily="2" charset="-122"/>
                <a:ea typeface="等线" panose="02010600030101010101" pitchFamily="2" charset="-122"/>
              </a:rPr>
              <a:t>A</a:t>
            </a:r>
            <a:r>
              <a:rPr lang="zh-CN" altLang="zh-CN" sz="2800" b="1" kern="100">
                <a:latin typeface="等线" panose="02010600030101010101" pitchFamily="2" charset="-122"/>
                <a:ea typeface="等线" panose="02010600030101010101" pitchFamily="2" charset="-122"/>
              </a:rPr>
              <a:t>．邦联政府可向各州征税</a:t>
            </a:r>
            <a:r>
              <a:rPr lang="en-US" altLang="zh-CN" sz="2800" b="1" kern="100">
                <a:latin typeface="等线" panose="02010600030101010101" pitchFamily="2" charset="-122"/>
                <a:ea typeface="等线" panose="02010600030101010101" pitchFamily="2" charset="-122"/>
              </a:rPr>
              <a:t>             </a:t>
            </a:r>
            <a:endParaRPr lang="en-US" altLang="zh-CN" sz="2800" b="1" kern="100">
              <a:latin typeface="等线" panose="02010600030101010101" pitchFamily="2" charset="-122"/>
              <a:ea typeface="等线" panose="02010600030101010101" pitchFamily="2" charset="-122"/>
            </a:endParaRPr>
          </a:p>
          <a:p>
            <a:pPr indent="200025" algn="just" eaLnBrk="0" hangingPunct="0">
              <a:lnSpc>
                <a:spcPct val="150000"/>
              </a:lnSpc>
              <a:spcAft>
                <a:spcPct val="0"/>
              </a:spcAft>
              <a:defRPr/>
            </a:pPr>
            <a:r>
              <a:rPr lang="en-US" altLang="zh-CN" sz="2800" b="1" kern="100">
                <a:latin typeface="等线" panose="02010600030101010101" pitchFamily="2" charset="-122"/>
                <a:ea typeface="等线" panose="02010600030101010101" pitchFamily="2" charset="-122"/>
              </a:rPr>
              <a:t>B</a:t>
            </a:r>
            <a:r>
              <a:rPr lang="zh-CN" altLang="zh-CN" sz="2800" b="1" kern="100">
                <a:latin typeface="等线" panose="02010600030101010101" pitchFamily="2" charset="-122"/>
                <a:ea typeface="等线" panose="02010600030101010101" pitchFamily="2" charset="-122"/>
              </a:rPr>
              <a:t>．全国性政府有名无实</a:t>
            </a:r>
            <a:endParaRPr lang="zh-CN" altLang="zh-CN" sz="2800" b="1" kern="100">
              <a:latin typeface="等线" panose="02010600030101010101" pitchFamily="2" charset="-122"/>
              <a:ea typeface="等线" panose="02010600030101010101" pitchFamily="2" charset="-122"/>
            </a:endParaRPr>
          </a:p>
          <a:p>
            <a:pPr indent="200025" algn="just" eaLnBrk="0" hangingPunct="0">
              <a:lnSpc>
                <a:spcPct val="150000"/>
              </a:lnSpc>
              <a:spcAft>
                <a:spcPct val="0"/>
              </a:spcAft>
              <a:tabLst>
                <a:tab pos="2628900"/>
              </a:tabLst>
              <a:defRPr/>
            </a:pPr>
            <a:r>
              <a:rPr lang="en-US" altLang="zh-CN" sz="2800" b="1" kern="100">
                <a:latin typeface="等线" panose="02010600030101010101" pitchFamily="2" charset="-122"/>
                <a:ea typeface="等线" panose="02010600030101010101" pitchFamily="2" charset="-122"/>
              </a:rPr>
              <a:t>C</a:t>
            </a:r>
            <a:r>
              <a:rPr lang="zh-CN" altLang="zh-CN" sz="2800" b="1" kern="100">
                <a:latin typeface="等线" panose="02010600030101010101" pitchFamily="2" charset="-122"/>
                <a:ea typeface="等线" panose="02010600030101010101" pitchFamily="2" charset="-122"/>
              </a:rPr>
              <a:t>．邦联政府未获各州认可</a:t>
            </a:r>
            <a:r>
              <a:rPr lang="en-US" altLang="zh-CN" sz="2800" b="1" kern="100">
                <a:latin typeface="等线" panose="02010600030101010101" pitchFamily="2" charset="-122"/>
                <a:ea typeface="等线" panose="02010600030101010101" pitchFamily="2" charset="-122"/>
              </a:rPr>
              <a:t>             </a:t>
            </a:r>
            <a:endParaRPr lang="en-US" altLang="zh-CN" sz="2800" b="1" kern="100">
              <a:latin typeface="等线" panose="02010600030101010101" pitchFamily="2" charset="-122"/>
              <a:ea typeface="等线" panose="02010600030101010101" pitchFamily="2" charset="-122"/>
            </a:endParaRPr>
          </a:p>
          <a:p>
            <a:pPr indent="200025" algn="just" eaLnBrk="0" hangingPunct="0">
              <a:lnSpc>
                <a:spcPct val="150000"/>
              </a:lnSpc>
              <a:spcAft>
                <a:spcPct val="0"/>
              </a:spcAft>
              <a:tabLst>
                <a:tab pos="2628900"/>
              </a:tabLst>
              <a:defRPr/>
            </a:pPr>
            <a:r>
              <a:rPr lang="en-US" altLang="zh-CN" sz="2800" b="1" kern="100">
                <a:latin typeface="等线" panose="02010600030101010101" pitchFamily="2" charset="-122"/>
                <a:ea typeface="等线" panose="02010600030101010101" pitchFamily="2" charset="-122"/>
              </a:rPr>
              <a:t>D</a:t>
            </a:r>
            <a:r>
              <a:rPr lang="zh-CN" altLang="zh-CN" sz="2800" b="1" kern="100">
                <a:latin typeface="等线" panose="02010600030101010101" pitchFamily="2" charset="-122"/>
                <a:ea typeface="等线" panose="02010600030101010101" pitchFamily="2" charset="-122"/>
              </a:rPr>
              <a:t>．各州有明显分离倾向</a:t>
            </a:r>
            <a:endParaRPr lang="zh-CN" altLang="zh-CN" sz="2800" b="1" kern="100">
              <a:latin typeface="等线" panose="02010600030101010101" pitchFamily="2" charset="-122"/>
              <a:ea typeface="等线" panose="02010600030101010101" pitchFamily="2" charset="-122"/>
            </a:endParaRPr>
          </a:p>
        </p:txBody>
      </p:sp>
      <p:sp>
        <p:nvSpPr>
          <p:cNvPr id="19459"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等线" panose="02010600030101010101" pitchFamily="2" charset="-122"/>
                <a:ea typeface="等线" panose="02010600030101010101" pitchFamily="2" charset="-122"/>
              </a:rPr>
              <a:t>二、美国独立战争与资本主义制度的确立</a:t>
            </a:r>
            <a:endParaRPr lang="zh-CN" altLang="en-US" sz="3600" b="1">
              <a:latin typeface="等线" panose="02010600030101010101" pitchFamily="2" charset="-122"/>
              <a:ea typeface="等线" panose="02010600030101010101" pitchFamily="2" charset="-122"/>
            </a:endParaRPr>
          </a:p>
        </p:txBody>
      </p:sp>
      <p:sp>
        <p:nvSpPr>
          <p:cNvPr id="19460" name="文本框 4"/>
          <p:cNvSpPr txBox="1">
            <a:spLocks noChangeArrowheads="1"/>
          </p:cNvSpPr>
          <p:nvPr/>
        </p:nvSpPr>
        <p:spPr bwMode="auto">
          <a:xfrm>
            <a:off x="1443037" y="665163"/>
            <a:ext cx="484822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等线" panose="02010600030101010101" pitchFamily="2" charset="-122"/>
                <a:ea typeface="等线" panose="02010600030101010101" pitchFamily="2" charset="-122"/>
              </a:rPr>
              <a:t>（一）美国独立战争</a:t>
            </a:r>
            <a:endParaRPr lang="zh-CN" altLang="en-US" sz="3200" b="1">
              <a:latin typeface="等线" panose="02010600030101010101" pitchFamily="2" charset="-122"/>
              <a:ea typeface="等线" panose="02010600030101010101" pitchFamily="2" charset="-122"/>
            </a:endParaRPr>
          </a:p>
        </p:txBody>
      </p:sp>
      <p:sp>
        <p:nvSpPr>
          <p:cNvPr id="14" name="文本框 4"/>
          <p:cNvSpPr txBox="1">
            <a:spLocks noChangeArrowheads="1"/>
          </p:cNvSpPr>
          <p:nvPr/>
        </p:nvSpPr>
        <p:spPr bwMode="auto">
          <a:xfrm>
            <a:off x="3949700" y="3136901"/>
            <a:ext cx="12255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6600" b="1">
                <a:solidFill>
                  <a:srgbClr val="FF0000"/>
                </a:solidFill>
                <a:latin typeface="等线" panose="02010600030101010101" pitchFamily="2" charset="-122"/>
                <a:ea typeface="等线" panose="02010600030101010101" pitchFamily="2" charset="-122"/>
              </a:rPr>
              <a:t>B</a:t>
            </a:r>
            <a:endParaRPr lang="en-US" altLang="zh-CN" sz="6600" b="1">
              <a:solidFill>
                <a:srgbClr val="FF0000"/>
              </a:solidFill>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0482"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等线" panose="02010600030101010101" pitchFamily="2" charset="-122"/>
                <a:ea typeface="等线" panose="02010600030101010101" pitchFamily="2" charset="-122"/>
              </a:rPr>
              <a:t>二、美国独立战争与资本主义制度的确立</a:t>
            </a:r>
            <a:endParaRPr lang="zh-CN" altLang="en-US" sz="3600" b="1">
              <a:latin typeface="等线" panose="02010600030101010101" pitchFamily="2" charset="-122"/>
              <a:ea typeface="等线" panose="02010600030101010101" pitchFamily="2" charset="-122"/>
            </a:endParaRPr>
          </a:p>
        </p:txBody>
      </p:sp>
      <p:sp>
        <p:nvSpPr>
          <p:cNvPr id="20483" name="文本框 4"/>
          <p:cNvSpPr txBox="1">
            <a:spLocks noChangeArrowheads="1"/>
          </p:cNvSpPr>
          <p:nvPr/>
        </p:nvSpPr>
        <p:spPr bwMode="auto">
          <a:xfrm>
            <a:off x="1247776" y="701675"/>
            <a:ext cx="4848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等线" panose="02010600030101010101" pitchFamily="2" charset="-122"/>
                <a:ea typeface="等线" panose="02010600030101010101" pitchFamily="2" charset="-122"/>
              </a:rPr>
              <a:t>（二）</a:t>
            </a:r>
            <a:r>
              <a:rPr lang="en-US" altLang="zh-CN" sz="3200" b="1">
                <a:latin typeface="等线" panose="02010600030101010101" pitchFamily="2" charset="-122"/>
                <a:ea typeface="等线" panose="02010600030101010101" pitchFamily="2" charset="-122"/>
              </a:rPr>
              <a:t>1787</a:t>
            </a:r>
            <a:r>
              <a:rPr lang="zh-CN" altLang="en-US" sz="3200" b="1">
                <a:latin typeface="等线" panose="02010600030101010101" pitchFamily="2" charset="-122"/>
                <a:ea typeface="等线" panose="02010600030101010101" pitchFamily="2" charset="-122"/>
              </a:rPr>
              <a:t>年宪法</a:t>
            </a:r>
            <a:endParaRPr lang="zh-CN" altLang="en-US" sz="3200" b="1">
              <a:latin typeface="等线" panose="02010600030101010101" pitchFamily="2" charset="-122"/>
              <a:ea typeface="等线" panose="02010600030101010101" pitchFamily="2" charset="-122"/>
            </a:endParaRPr>
          </a:p>
        </p:txBody>
      </p:sp>
      <p:sp>
        <p:nvSpPr>
          <p:cNvPr id="12" name="Rectangle 5"/>
          <p:cNvSpPr>
            <a:spLocks noChangeArrowheads="1"/>
          </p:cNvSpPr>
          <p:nvPr/>
        </p:nvSpPr>
        <p:spPr bwMode="auto">
          <a:xfrm>
            <a:off x="1524000" y="1363663"/>
            <a:ext cx="6840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3200" b="1">
                <a:latin typeface="等线" panose="02010600030101010101" pitchFamily="2" charset="-122"/>
                <a:ea typeface="等线" panose="02010600030101010101" pitchFamily="2" charset="-122"/>
              </a:rPr>
              <a:t>1.</a:t>
            </a:r>
            <a:r>
              <a:rPr lang="zh-CN" altLang="en-US" sz="3200" b="1">
                <a:latin typeface="等线" panose="02010600030101010101" pitchFamily="2" charset="-122"/>
                <a:ea typeface="等线" panose="02010600030101010101" pitchFamily="2" charset="-122"/>
              </a:rPr>
              <a:t>制定：</a:t>
            </a:r>
            <a:r>
              <a:rPr lang="en-US" altLang="zh-CN" sz="3200" b="1">
                <a:latin typeface="等线" panose="02010600030101010101" pitchFamily="2" charset="-122"/>
                <a:ea typeface="等线" panose="02010600030101010101" pitchFamily="2" charset="-122"/>
              </a:rPr>
              <a:t>1787</a:t>
            </a:r>
            <a:r>
              <a:rPr lang="zh-CN" altLang="en-US" sz="3200" b="1">
                <a:latin typeface="等线" panose="02010600030101010101" pitchFamily="2" charset="-122"/>
                <a:ea typeface="等线" panose="02010600030101010101" pitchFamily="2" charset="-122"/>
              </a:rPr>
              <a:t>年费城</a:t>
            </a:r>
            <a:r>
              <a:rPr lang="zh-CN" altLang="zh-CN" sz="3200" b="1">
                <a:latin typeface="等线" panose="02010600030101010101" pitchFamily="2" charset="-122"/>
                <a:ea typeface="等线" panose="02010600030101010101" pitchFamily="2" charset="-122"/>
              </a:rPr>
              <a:t>“</a:t>
            </a:r>
            <a:r>
              <a:rPr lang="zh-CN" altLang="en-US" sz="3200" b="1">
                <a:latin typeface="等线" panose="02010600030101010101" pitchFamily="2" charset="-122"/>
                <a:ea typeface="等线" panose="02010600030101010101" pitchFamily="2" charset="-122"/>
              </a:rPr>
              <a:t>制宪会议”</a:t>
            </a:r>
            <a:endParaRPr lang="zh-CN" altLang="en-US" sz="3200" b="1">
              <a:latin typeface="等线" panose="02010600030101010101" pitchFamily="2" charset="-122"/>
              <a:ea typeface="等线" panose="02010600030101010101" pitchFamily="2" charset="-122"/>
            </a:endParaRPr>
          </a:p>
        </p:txBody>
      </p:sp>
      <p:sp>
        <p:nvSpPr>
          <p:cNvPr id="13" name="Rectangle 5"/>
          <p:cNvSpPr>
            <a:spLocks noChangeArrowheads="1"/>
          </p:cNvSpPr>
          <p:nvPr/>
        </p:nvSpPr>
        <p:spPr bwMode="auto">
          <a:xfrm>
            <a:off x="1524000" y="1966913"/>
            <a:ext cx="1619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3200" b="1">
                <a:latin typeface="等线" panose="02010600030101010101" pitchFamily="2" charset="-122"/>
                <a:ea typeface="等线" panose="02010600030101010101" pitchFamily="2" charset="-122"/>
              </a:rPr>
              <a:t>2.</a:t>
            </a:r>
            <a:r>
              <a:rPr lang="zh-CN" altLang="en-US" sz="3200" b="1">
                <a:latin typeface="等线" panose="02010600030101010101" pitchFamily="2" charset="-122"/>
                <a:ea typeface="等线" panose="02010600030101010101" pitchFamily="2" charset="-122"/>
              </a:rPr>
              <a:t>内容</a:t>
            </a:r>
            <a:endParaRPr lang="zh-CN" altLang="en-US" sz="3200" b="1">
              <a:latin typeface="等线" panose="02010600030101010101" pitchFamily="2" charset="-122"/>
              <a:ea typeface="等线" panose="02010600030101010101" pitchFamily="2" charset="-122"/>
            </a:endParaRPr>
          </a:p>
        </p:txBody>
      </p:sp>
      <p:sp>
        <p:nvSpPr>
          <p:cNvPr id="14" name="矩形 13"/>
          <p:cNvSpPr>
            <a:spLocks noChangeArrowheads="1"/>
          </p:cNvSpPr>
          <p:nvPr/>
        </p:nvSpPr>
        <p:spPr bwMode="auto">
          <a:xfrm>
            <a:off x="1511300" y="2479676"/>
            <a:ext cx="9144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2800" b="1">
                <a:solidFill>
                  <a:srgbClr val="000000"/>
                </a:solidFill>
                <a:latin typeface="等线" panose="02010600030101010101" pitchFamily="2" charset="-122"/>
                <a:ea typeface="等线" panose="02010600030101010101" pitchFamily="2" charset="-122"/>
              </a:rPr>
              <a:t>（</a:t>
            </a:r>
            <a:r>
              <a:rPr lang="en-US" altLang="zh-CN" sz="2800" b="1">
                <a:solidFill>
                  <a:srgbClr val="000000"/>
                </a:solidFill>
                <a:latin typeface="等线" panose="02010600030101010101" pitchFamily="2" charset="-122"/>
                <a:ea typeface="等线" panose="02010600030101010101" pitchFamily="2" charset="-122"/>
              </a:rPr>
              <a:t>1</a:t>
            </a:r>
            <a:r>
              <a:rPr lang="zh-CN" altLang="en-US" sz="2800" b="1">
                <a:solidFill>
                  <a:srgbClr val="000000"/>
                </a:solidFill>
                <a:latin typeface="等线" panose="02010600030101010101" pitchFamily="2" charset="-122"/>
                <a:ea typeface="等线" panose="02010600030101010101" pitchFamily="2" charset="-122"/>
              </a:rPr>
              <a:t>）</a:t>
            </a:r>
            <a:r>
              <a:rPr lang="zh-CN" altLang="en-US" sz="2800" b="1">
                <a:solidFill>
                  <a:srgbClr val="92D050"/>
                </a:solidFill>
                <a:latin typeface="等线" panose="02010600030101010101" pitchFamily="2" charset="-122"/>
                <a:ea typeface="等线" panose="02010600030101010101" pitchFamily="2" charset="-122"/>
              </a:rPr>
              <a:t>三权分立原则</a:t>
            </a:r>
            <a:r>
              <a:rPr lang="zh-CN" altLang="en-US" sz="2800" b="1">
                <a:solidFill>
                  <a:srgbClr val="000000"/>
                </a:solidFill>
                <a:latin typeface="等线" panose="02010600030101010101" pitchFamily="2" charset="-122"/>
                <a:ea typeface="等线" panose="02010600030101010101" pitchFamily="2" charset="-122"/>
              </a:rPr>
              <a:t>：国会、总统和最高法院分别掌握立法权、行政权和司法权，彼此制衡。</a:t>
            </a:r>
            <a:endParaRPr lang="en-US" altLang="zh-CN" sz="2800" b="1">
              <a:solidFill>
                <a:srgbClr val="000000"/>
              </a:solidFill>
              <a:latin typeface="等线" panose="02010600030101010101" pitchFamily="2" charset="-122"/>
              <a:ea typeface="等线" panose="02010600030101010101" pitchFamily="2" charset="-122"/>
            </a:endParaRPr>
          </a:p>
          <a:p>
            <a:r>
              <a:rPr lang="zh-CN" altLang="en-US" sz="2800" b="1">
                <a:solidFill>
                  <a:srgbClr val="000000"/>
                </a:solidFill>
                <a:latin typeface="等线" panose="02010600030101010101" pitchFamily="2" charset="-122"/>
                <a:ea typeface="等线" panose="02010600030101010101" pitchFamily="2" charset="-122"/>
              </a:rPr>
              <a:t>（</a:t>
            </a:r>
            <a:r>
              <a:rPr lang="en-US" altLang="zh-CN" sz="2800" b="1">
                <a:solidFill>
                  <a:srgbClr val="000000"/>
                </a:solidFill>
                <a:latin typeface="等线" panose="02010600030101010101" pitchFamily="2" charset="-122"/>
                <a:ea typeface="等线" panose="02010600030101010101" pitchFamily="2" charset="-122"/>
              </a:rPr>
              <a:t>2</a:t>
            </a:r>
            <a:r>
              <a:rPr lang="zh-CN" altLang="en-US" sz="2800" b="1">
                <a:solidFill>
                  <a:srgbClr val="000000"/>
                </a:solidFill>
                <a:latin typeface="等线" panose="02010600030101010101" pitchFamily="2" charset="-122"/>
                <a:ea typeface="等线" panose="02010600030101010101" pitchFamily="2" charset="-122"/>
              </a:rPr>
              <a:t>）</a:t>
            </a:r>
            <a:r>
              <a:rPr lang="zh-CN" altLang="en-US" sz="2800" b="1">
                <a:solidFill>
                  <a:srgbClr val="92D050"/>
                </a:solidFill>
                <a:latin typeface="等线" panose="02010600030101010101" pitchFamily="2" charset="-122"/>
                <a:ea typeface="等线" panose="02010600030101010101" pitchFamily="2" charset="-122"/>
              </a:rPr>
              <a:t>联邦制原则</a:t>
            </a:r>
            <a:r>
              <a:rPr lang="zh-CN" altLang="en-US" sz="2800" b="1">
                <a:solidFill>
                  <a:srgbClr val="000000"/>
                </a:solidFill>
                <a:latin typeface="等线" panose="02010600030101010101" pitchFamily="2" charset="-122"/>
                <a:ea typeface="等线" panose="02010600030101010101" pitchFamily="2" charset="-122"/>
              </a:rPr>
              <a:t>：规定美国是联邦制国家，联邦政府拥有最高权力，各州政府拥有一定自治权。</a:t>
            </a:r>
            <a:endParaRPr lang="en-US" altLang="zh-CN" sz="2800" b="1">
              <a:solidFill>
                <a:srgbClr val="000000"/>
              </a:solidFill>
              <a:latin typeface="等线" panose="02010600030101010101" pitchFamily="2" charset="-122"/>
              <a:ea typeface="等线" panose="02010600030101010101" pitchFamily="2" charset="-122"/>
            </a:endParaRPr>
          </a:p>
          <a:p>
            <a:r>
              <a:rPr lang="zh-CN" altLang="en-US" sz="2800" b="1">
                <a:solidFill>
                  <a:srgbClr val="000000"/>
                </a:solidFill>
                <a:latin typeface="等线" panose="02010600030101010101" pitchFamily="2" charset="-122"/>
                <a:ea typeface="等线" panose="02010600030101010101" pitchFamily="2" charset="-122"/>
              </a:rPr>
              <a:t>（</a:t>
            </a:r>
            <a:r>
              <a:rPr lang="en-US" altLang="zh-CN" sz="2800" b="1">
                <a:solidFill>
                  <a:srgbClr val="000000"/>
                </a:solidFill>
                <a:latin typeface="等线" panose="02010600030101010101" pitchFamily="2" charset="-122"/>
                <a:ea typeface="等线" panose="02010600030101010101" pitchFamily="2" charset="-122"/>
              </a:rPr>
              <a:t>3</a:t>
            </a:r>
            <a:r>
              <a:rPr lang="zh-CN" altLang="en-US" sz="2800" b="1">
                <a:solidFill>
                  <a:srgbClr val="000000"/>
                </a:solidFill>
                <a:latin typeface="等线" panose="02010600030101010101" pitchFamily="2" charset="-122"/>
                <a:ea typeface="等线" panose="02010600030101010101" pitchFamily="2" charset="-122"/>
              </a:rPr>
              <a:t>）</a:t>
            </a:r>
            <a:r>
              <a:rPr lang="zh-CN" altLang="en-US" sz="2800" b="1">
                <a:solidFill>
                  <a:srgbClr val="92D050"/>
                </a:solidFill>
                <a:latin typeface="等线" panose="02010600030101010101" pitchFamily="2" charset="-122"/>
                <a:ea typeface="等线" panose="02010600030101010101" pitchFamily="2" charset="-122"/>
              </a:rPr>
              <a:t>人民主权原则</a:t>
            </a:r>
            <a:r>
              <a:rPr lang="zh-CN" altLang="en-US" sz="2800" b="1">
                <a:solidFill>
                  <a:srgbClr val="000000"/>
                </a:solidFill>
                <a:latin typeface="等线" panose="02010600030101010101" pitchFamily="2" charset="-122"/>
                <a:ea typeface="等线" panose="02010600030101010101" pitchFamily="2" charset="-122"/>
              </a:rPr>
              <a:t>：总统和议会议员都由选举产生，均实行任期制。</a:t>
            </a:r>
            <a:endParaRPr lang="zh-CN" altLang="en-US" sz="2800" b="1">
              <a:solidFill>
                <a:srgbClr val="000000"/>
              </a:solidFill>
              <a:latin typeface="等线" panose="02010600030101010101" pitchFamily="2" charset="-122"/>
              <a:ea typeface="等线" panose="02010600030101010101" pitchFamily="2" charset="-122"/>
            </a:endParaRPr>
          </a:p>
        </p:txBody>
      </p:sp>
      <p:sp>
        <p:nvSpPr>
          <p:cNvPr id="15" name="Rectangle 5"/>
          <p:cNvSpPr>
            <a:spLocks noChangeArrowheads="1"/>
          </p:cNvSpPr>
          <p:nvPr/>
        </p:nvSpPr>
        <p:spPr bwMode="auto">
          <a:xfrm>
            <a:off x="1524000" y="5048250"/>
            <a:ext cx="1619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3200" b="1">
                <a:latin typeface="等线" panose="02010600030101010101" pitchFamily="2" charset="-122"/>
                <a:ea typeface="等线" panose="02010600030101010101" pitchFamily="2" charset="-122"/>
              </a:rPr>
              <a:t>3.</a:t>
            </a:r>
            <a:r>
              <a:rPr lang="zh-CN" altLang="en-US" sz="3200" b="1">
                <a:latin typeface="等线" panose="02010600030101010101" pitchFamily="2" charset="-122"/>
                <a:ea typeface="等线" panose="02010600030101010101" pitchFamily="2" charset="-122"/>
              </a:rPr>
              <a:t>评价</a:t>
            </a:r>
            <a:endParaRPr lang="zh-CN" altLang="en-US" sz="3200" b="1">
              <a:latin typeface="等线" panose="02010600030101010101" pitchFamily="2" charset="-122"/>
              <a:ea typeface="等线" panose="02010600030101010101" pitchFamily="2" charset="-122"/>
            </a:endParaRPr>
          </a:p>
        </p:txBody>
      </p:sp>
      <p:sp>
        <p:nvSpPr>
          <p:cNvPr id="16" name="Rectangle 5"/>
          <p:cNvSpPr>
            <a:spLocks noChangeArrowheads="1"/>
          </p:cNvSpPr>
          <p:nvPr/>
        </p:nvSpPr>
        <p:spPr bwMode="auto">
          <a:xfrm>
            <a:off x="1557338" y="5403850"/>
            <a:ext cx="90979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2800" b="1">
                <a:latin typeface="等线" panose="02010600030101010101" pitchFamily="2" charset="-122"/>
                <a:ea typeface="等线" panose="02010600030101010101" pitchFamily="2" charset="-122"/>
              </a:rPr>
              <a:t>（</a:t>
            </a:r>
            <a:r>
              <a:rPr lang="en-US" altLang="zh-CN" sz="2800" b="1">
                <a:latin typeface="等线" panose="02010600030101010101" pitchFamily="2" charset="-122"/>
                <a:ea typeface="等线" panose="02010600030101010101" pitchFamily="2" charset="-122"/>
              </a:rPr>
              <a:t>1</a:t>
            </a:r>
            <a:r>
              <a:rPr lang="zh-CN" altLang="en-US" sz="2800" b="1">
                <a:latin typeface="等线" panose="02010600030101010101" pitchFamily="2" charset="-122"/>
                <a:ea typeface="等线" panose="02010600030101010101" pitchFamily="2" charset="-122"/>
              </a:rPr>
              <a:t>）是第一部比较完善的资产阶级成文宪法</a:t>
            </a:r>
            <a:endParaRPr lang="zh-CN" altLang="en-US" sz="2800" b="1">
              <a:latin typeface="等线" panose="02010600030101010101" pitchFamily="2" charset="-122"/>
              <a:ea typeface="等线" panose="02010600030101010101" pitchFamily="2" charset="-122"/>
            </a:endParaRPr>
          </a:p>
        </p:txBody>
      </p:sp>
      <p:pic>
        <p:nvPicPr>
          <p:cNvPr id="17" name="Picture 3" descr="D4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95939" y="1230314"/>
            <a:ext cx="4224337" cy="274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4799014" y="836614"/>
            <a:ext cx="5761037" cy="542448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latin typeface="等线" panose="02010600030101010101" pitchFamily="2" charset="-122"/>
              <a:ea typeface="等线" panose="02010600030101010101" pitchFamily="2" charset="-122"/>
            </a:endParaRPr>
          </a:p>
        </p:txBody>
      </p:sp>
      <p:grpSp>
        <p:nvGrpSpPr>
          <p:cNvPr id="24578" name="Group 38"/>
          <p:cNvGrpSpPr/>
          <p:nvPr/>
        </p:nvGrpSpPr>
        <p:grpSpPr>
          <a:xfrm>
            <a:off x="5705476" y="1987550"/>
            <a:ext cx="3959225" cy="2535238"/>
            <a:chOff x="1056" y="1296"/>
            <a:chExt cx="3456" cy="1926"/>
          </a:xfrm>
        </p:grpSpPr>
        <p:sp>
          <p:nvSpPr>
            <p:cNvPr id="10" name="Line 39"/>
            <p:cNvSpPr>
              <a:spLocks noChangeShapeType="1"/>
            </p:cNvSpPr>
            <p:nvPr/>
          </p:nvSpPr>
          <p:spPr bwMode="auto">
            <a:xfrm flipV="1">
              <a:off x="1056" y="2838"/>
              <a:ext cx="1056" cy="384"/>
            </a:xfrm>
            <a:prstGeom prst="line">
              <a:avLst/>
            </a:prstGeom>
            <a:noFill/>
            <a:ln w="38100">
              <a:solidFill>
                <a:schemeClr val="accent2"/>
              </a:solidFill>
              <a:round/>
            </a:ln>
          </p:spPr>
          <p:txBody>
            <a:bodyPr/>
            <a:lstStyle/>
            <a:p>
              <a:pPr fontAlgn="auto">
                <a:spcBef>
                  <a:spcPct val="0"/>
                </a:spcBef>
                <a:spcAft>
                  <a:spcPct val="0"/>
                </a:spcAft>
                <a:defRPr/>
              </a:pPr>
              <a:endParaRPr lang="zh-CN" altLang="en-US" sz="1350">
                <a:latin typeface="等线" panose="02010600030101010101" pitchFamily="2" charset="-122"/>
                <a:ea typeface="等线" panose="02010600030101010101" pitchFamily="2" charset="-122"/>
              </a:endParaRPr>
            </a:p>
          </p:txBody>
        </p:sp>
        <p:sp>
          <p:nvSpPr>
            <p:cNvPr id="11" name="Line 40"/>
            <p:cNvSpPr>
              <a:spLocks noChangeShapeType="1"/>
            </p:cNvSpPr>
            <p:nvPr/>
          </p:nvSpPr>
          <p:spPr bwMode="auto">
            <a:xfrm>
              <a:off x="3649" y="2832"/>
              <a:ext cx="863" cy="334"/>
            </a:xfrm>
            <a:prstGeom prst="line">
              <a:avLst/>
            </a:prstGeom>
            <a:noFill/>
            <a:ln w="38100">
              <a:solidFill>
                <a:schemeClr val="accent2"/>
              </a:solidFill>
              <a:round/>
            </a:ln>
          </p:spPr>
          <p:txBody>
            <a:bodyPr/>
            <a:lstStyle/>
            <a:p>
              <a:pPr fontAlgn="auto">
                <a:spcBef>
                  <a:spcPct val="0"/>
                </a:spcBef>
                <a:spcAft>
                  <a:spcPct val="0"/>
                </a:spcAft>
                <a:defRPr/>
              </a:pPr>
              <a:endParaRPr lang="zh-CN" altLang="en-US" sz="1350">
                <a:latin typeface="等线" panose="02010600030101010101" pitchFamily="2" charset="-122"/>
                <a:ea typeface="等线" panose="02010600030101010101" pitchFamily="2" charset="-122"/>
              </a:endParaRPr>
            </a:p>
          </p:txBody>
        </p:sp>
        <p:sp>
          <p:nvSpPr>
            <p:cNvPr id="3" name="Line 41"/>
            <p:cNvSpPr>
              <a:spLocks noChangeShapeType="1"/>
            </p:cNvSpPr>
            <p:nvPr/>
          </p:nvSpPr>
          <p:spPr bwMode="auto">
            <a:xfrm flipH="1" flipV="1">
              <a:off x="2880" y="1296"/>
              <a:ext cx="0" cy="779"/>
            </a:xfrm>
            <a:prstGeom prst="line">
              <a:avLst/>
            </a:prstGeom>
            <a:noFill/>
            <a:ln w="38100">
              <a:solidFill>
                <a:schemeClr val="accent2"/>
              </a:solidFill>
              <a:round/>
            </a:ln>
          </p:spPr>
          <p:txBody>
            <a:bodyPr/>
            <a:lstStyle/>
            <a:p>
              <a:pPr fontAlgn="auto">
                <a:spcBef>
                  <a:spcPct val="0"/>
                </a:spcBef>
                <a:spcAft>
                  <a:spcPct val="0"/>
                </a:spcAft>
                <a:defRPr/>
              </a:pPr>
              <a:endParaRPr lang="zh-CN" altLang="en-US" sz="1350">
                <a:latin typeface="等线" panose="02010600030101010101" pitchFamily="2" charset="-122"/>
                <a:ea typeface="等线" panose="02010600030101010101" pitchFamily="2" charset="-122"/>
              </a:endParaRPr>
            </a:p>
          </p:txBody>
        </p:sp>
        <p:grpSp>
          <p:nvGrpSpPr>
            <p:cNvPr id="20495" name="Group 42"/>
            <p:cNvGrpSpPr/>
            <p:nvPr/>
          </p:nvGrpSpPr>
          <p:grpSpPr>
            <a:xfrm>
              <a:off x="2112" y="1968"/>
              <a:ext cx="1536" cy="870"/>
              <a:chOff x="2112" y="1872"/>
              <a:chExt cx="1536" cy="911"/>
            </a:xfrm>
          </p:grpSpPr>
          <p:sp>
            <p:nvSpPr>
              <p:cNvPr id="4" name="AutoShape 43"/>
              <p:cNvSpPr>
                <a:spLocks noChangeArrowheads="1"/>
              </p:cNvSpPr>
              <p:nvPr/>
            </p:nvSpPr>
            <p:spPr bwMode="auto">
              <a:xfrm>
                <a:off x="2112" y="1872"/>
                <a:ext cx="1537" cy="912"/>
              </a:xfrm>
              <a:prstGeom prst="flowChartExtract">
                <a:avLst/>
              </a:prstGeom>
              <a:solidFill>
                <a:schemeClr val="accent1">
                  <a:lumMod val="20000"/>
                  <a:lumOff val="80000"/>
                </a:schemeClr>
              </a:solidFill>
              <a:ln w="9525">
                <a:solidFill>
                  <a:schemeClr val="tx1"/>
                </a:solidFill>
                <a:miter lim="800000"/>
              </a:ln>
            </p:spPr>
            <p:txBody>
              <a:bodyPr wrap="none" anchor="ctr"/>
              <a:lstStyle/>
              <a:p>
                <a:pPr algn="ctr" fontAlgn="auto">
                  <a:spcBef>
                    <a:spcPct val="0"/>
                  </a:spcBef>
                  <a:spcAft>
                    <a:spcPct val="0"/>
                  </a:spcAft>
                  <a:defRPr/>
                </a:pPr>
                <a:endParaRPr lang="zh-CN" altLang="zh-CN" sz="2100">
                  <a:latin typeface="等线" panose="02010600030101010101" pitchFamily="2" charset="-122"/>
                  <a:ea typeface="等线" panose="02010600030101010101" pitchFamily="2" charset="-122"/>
                </a:endParaRPr>
              </a:p>
            </p:txBody>
          </p:sp>
          <p:sp>
            <p:nvSpPr>
              <p:cNvPr id="20497" name="Text Box 44"/>
              <p:cNvSpPr txBox="1">
                <a:spLocks noChangeArrowheads="1"/>
              </p:cNvSpPr>
              <p:nvPr/>
            </p:nvSpPr>
            <p:spPr bwMode="auto">
              <a:xfrm>
                <a:off x="2330" y="2090"/>
                <a:ext cx="948"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100">
                    <a:latin typeface="等线" panose="02010600030101010101" pitchFamily="2" charset="-122"/>
                    <a:ea typeface="等线" panose="02010600030101010101" pitchFamily="2" charset="-122"/>
                  </a:rPr>
                  <a:t>  </a:t>
                </a:r>
                <a:r>
                  <a:rPr lang="zh-CN" altLang="en-US" sz="2400" b="1">
                    <a:solidFill>
                      <a:schemeClr val="accent2"/>
                    </a:solidFill>
                    <a:latin typeface="等线" panose="02010600030101010101" pitchFamily="2" charset="-122"/>
                    <a:ea typeface="等线" panose="02010600030101010101" pitchFamily="2" charset="-122"/>
                  </a:rPr>
                  <a:t>联邦政府</a:t>
                </a:r>
                <a:endParaRPr lang="zh-CN" altLang="en-US" sz="2800" b="1">
                  <a:solidFill>
                    <a:schemeClr val="accent2"/>
                  </a:solidFill>
                  <a:latin typeface="等线" panose="02010600030101010101" pitchFamily="2" charset="-122"/>
                  <a:ea typeface="等线" panose="02010600030101010101" pitchFamily="2" charset="-122"/>
                </a:endParaRPr>
              </a:p>
            </p:txBody>
          </p:sp>
        </p:grpSp>
      </p:grpSp>
      <p:sp>
        <p:nvSpPr>
          <p:cNvPr id="45" name="TextBox 44"/>
          <p:cNvSpPr txBox="1">
            <a:spLocks noChangeArrowheads="1"/>
          </p:cNvSpPr>
          <p:nvPr/>
        </p:nvSpPr>
        <p:spPr bwMode="auto">
          <a:xfrm>
            <a:off x="7164389" y="985839"/>
            <a:ext cx="1482725" cy="954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b="1">
                <a:solidFill>
                  <a:srgbClr val="FF0000"/>
                </a:solidFill>
                <a:latin typeface="等线" panose="02010600030101010101" pitchFamily="2" charset="-122"/>
                <a:ea typeface="等线" panose="02010600030101010101" pitchFamily="2" charset="-122"/>
              </a:rPr>
              <a:t>总统</a:t>
            </a:r>
            <a:endParaRPr lang="en-US" altLang="zh-CN" sz="2800" b="1">
              <a:solidFill>
                <a:srgbClr val="FF0000"/>
              </a:solidFill>
              <a:latin typeface="等线" panose="02010600030101010101" pitchFamily="2" charset="-122"/>
              <a:ea typeface="等线" panose="02010600030101010101" pitchFamily="2" charset="-122"/>
            </a:endParaRPr>
          </a:p>
          <a:p>
            <a:pPr algn="ctr"/>
            <a:r>
              <a:rPr lang="zh-CN" altLang="en-US" sz="2800" b="1">
                <a:latin typeface="等线" panose="02010600030101010101" pitchFamily="2" charset="-122"/>
                <a:ea typeface="等线" panose="02010600030101010101" pitchFamily="2" charset="-122"/>
              </a:rPr>
              <a:t>行政权</a:t>
            </a:r>
            <a:endParaRPr lang="zh-CN" altLang="en-US" sz="2800" b="1">
              <a:latin typeface="等线" panose="02010600030101010101" pitchFamily="2" charset="-122"/>
              <a:ea typeface="等线" panose="02010600030101010101" pitchFamily="2" charset="-122"/>
            </a:endParaRPr>
          </a:p>
        </p:txBody>
      </p:sp>
      <p:sp>
        <p:nvSpPr>
          <p:cNvPr id="46" name="TextBox 45"/>
          <p:cNvSpPr txBox="1">
            <a:spLocks noChangeArrowheads="1"/>
          </p:cNvSpPr>
          <p:nvPr/>
        </p:nvSpPr>
        <p:spPr bwMode="auto">
          <a:xfrm>
            <a:off x="8858251" y="4552950"/>
            <a:ext cx="1655763" cy="9540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b="1">
                <a:solidFill>
                  <a:srgbClr val="FF0000"/>
                </a:solidFill>
                <a:latin typeface="等线" panose="02010600030101010101" pitchFamily="2" charset="-122"/>
                <a:ea typeface="等线" panose="02010600030101010101" pitchFamily="2" charset="-122"/>
              </a:rPr>
              <a:t>最高法院</a:t>
            </a:r>
            <a:endParaRPr lang="en-US" altLang="zh-CN" sz="2800" b="1">
              <a:solidFill>
                <a:srgbClr val="FF0000"/>
              </a:solidFill>
              <a:latin typeface="等线" panose="02010600030101010101" pitchFamily="2" charset="-122"/>
              <a:ea typeface="等线" panose="02010600030101010101" pitchFamily="2" charset="-122"/>
            </a:endParaRPr>
          </a:p>
          <a:p>
            <a:pPr algn="ctr"/>
            <a:r>
              <a:rPr lang="zh-CN" altLang="en-US" sz="2800" b="1">
                <a:latin typeface="等线" panose="02010600030101010101" pitchFamily="2" charset="-122"/>
                <a:ea typeface="等线" panose="02010600030101010101" pitchFamily="2" charset="-122"/>
              </a:rPr>
              <a:t>司法权</a:t>
            </a:r>
            <a:endParaRPr lang="zh-CN" altLang="en-US" sz="2800" b="1">
              <a:latin typeface="等线" panose="02010600030101010101" pitchFamily="2" charset="-122"/>
              <a:ea typeface="等线" panose="02010600030101010101" pitchFamily="2" charset="-122"/>
            </a:endParaRPr>
          </a:p>
        </p:txBody>
      </p:sp>
      <p:sp>
        <p:nvSpPr>
          <p:cNvPr id="47" name="TextBox 46"/>
          <p:cNvSpPr txBox="1">
            <a:spLocks noChangeArrowheads="1"/>
          </p:cNvSpPr>
          <p:nvPr/>
        </p:nvSpPr>
        <p:spPr bwMode="auto">
          <a:xfrm>
            <a:off x="4852988" y="4449764"/>
            <a:ext cx="1473200" cy="954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b="1">
                <a:solidFill>
                  <a:srgbClr val="FF0000"/>
                </a:solidFill>
                <a:latin typeface="等线" panose="02010600030101010101" pitchFamily="2" charset="-122"/>
                <a:ea typeface="等线" panose="02010600030101010101" pitchFamily="2" charset="-122"/>
              </a:rPr>
              <a:t>国会</a:t>
            </a:r>
            <a:endParaRPr lang="en-US" altLang="zh-CN" sz="2800" b="1">
              <a:solidFill>
                <a:srgbClr val="FF0000"/>
              </a:solidFill>
              <a:latin typeface="等线" panose="02010600030101010101" pitchFamily="2" charset="-122"/>
              <a:ea typeface="等线" panose="02010600030101010101" pitchFamily="2" charset="-122"/>
            </a:endParaRPr>
          </a:p>
          <a:p>
            <a:pPr algn="ctr"/>
            <a:r>
              <a:rPr lang="zh-CN" altLang="en-US" sz="2800" b="1">
                <a:latin typeface="等线" panose="02010600030101010101" pitchFamily="2" charset="-122"/>
                <a:ea typeface="等线" panose="02010600030101010101" pitchFamily="2" charset="-122"/>
              </a:rPr>
              <a:t>立法权</a:t>
            </a:r>
            <a:endParaRPr lang="zh-CN" altLang="en-US" sz="2800" b="1">
              <a:latin typeface="等线" panose="02010600030101010101" pitchFamily="2" charset="-122"/>
              <a:ea typeface="等线" panose="02010600030101010101" pitchFamily="2" charset="-122"/>
            </a:endParaRPr>
          </a:p>
        </p:txBody>
      </p:sp>
      <p:sp>
        <p:nvSpPr>
          <p:cNvPr id="48" name="TextBox 47"/>
          <p:cNvSpPr txBox="1">
            <a:spLocks noChangeArrowheads="1"/>
          </p:cNvSpPr>
          <p:nvPr/>
        </p:nvSpPr>
        <p:spPr bwMode="auto">
          <a:xfrm>
            <a:off x="6248400" y="5403850"/>
            <a:ext cx="2921000" cy="706438"/>
          </a:xfrm>
          <a:prstGeom prst="rect">
            <a:avLst/>
          </a:prstGeom>
          <a:solidFill>
            <a:schemeClr val="bg1"/>
          </a:solidFill>
          <a:ln w="9525">
            <a:solidFill>
              <a:srgbClr val="FF0000"/>
            </a:solidFill>
            <a:miter lim="800000"/>
          </a:ln>
        </p:spPr>
        <p:txBody>
          <a:bodyPr>
            <a:spAutoFit/>
          </a:bodyPr>
          <a:lstStyle/>
          <a:p>
            <a:r>
              <a:rPr lang="zh-CN" altLang="en-US" sz="4000" b="1">
                <a:solidFill>
                  <a:srgbClr val="FF0000"/>
                </a:solidFill>
                <a:latin typeface="等线" panose="02010600030101010101" pitchFamily="2" charset="-122"/>
                <a:ea typeface="等线" panose="02010600030101010101" pitchFamily="2" charset="-122"/>
              </a:rPr>
              <a:t>分权与制衡</a:t>
            </a:r>
            <a:endParaRPr lang="zh-CN" altLang="en-US" sz="4000" b="1">
              <a:solidFill>
                <a:srgbClr val="FF0000"/>
              </a:solidFill>
              <a:latin typeface="等线" panose="02010600030101010101" pitchFamily="2" charset="-122"/>
              <a:ea typeface="等线" panose="02010600030101010101" pitchFamily="2" charset="-122"/>
            </a:endParaRPr>
          </a:p>
        </p:txBody>
      </p:sp>
      <p:sp>
        <p:nvSpPr>
          <p:cNvPr id="23" name="矩形 22"/>
          <p:cNvSpPr/>
          <p:nvPr/>
        </p:nvSpPr>
        <p:spPr>
          <a:xfrm>
            <a:off x="1793875" y="2871788"/>
            <a:ext cx="8343900" cy="2000250"/>
          </a:xfrm>
          <a:prstGeom prst="rect">
            <a:avLst/>
          </a:prstGeom>
          <a:solidFill>
            <a:srgbClr val="F9F88C"/>
          </a:solidFill>
          <a:ln>
            <a:solidFill>
              <a:srgbClr val="F9F88C"/>
            </a:solidFill>
          </a:ln>
        </p:spPr>
        <p:txBody>
          <a:bodyPr>
            <a:spAutoFit/>
          </a:bodyPr>
          <a:lstStyle/>
          <a:p>
            <a:pPr fontAlgn="auto">
              <a:spcBef>
                <a:spcPct val="0"/>
              </a:spcBef>
              <a:spcAft>
                <a:spcPct val="0"/>
              </a:spcAft>
              <a:defRPr/>
            </a:pPr>
            <a:r>
              <a:rPr lang="zh-CN" altLang="en-US" sz="2800" b="1">
                <a:solidFill>
                  <a:schemeClr val="accent1">
                    <a:lumMod val="75000"/>
                  </a:schemeClr>
                </a:solidFill>
                <a:latin typeface="等线" panose="02010600030101010101" pitchFamily="2" charset="-122"/>
                <a:ea typeface="等线" panose="02010600030101010101" pitchFamily="2" charset="-122"/>
              </a:rPr>
              <a:t>    宪法第一条第</a:t>
            </a:r>
            <a:r>
              <a:rPr lang="en-US" altLang="zh-CN" sz="2800" b="1">
                <a:solidFill>
                  <a:schemeClr val="accent1">
                    <a:lumMod val="75000"/>
                  </a:schemeClr>
                </a:solidFill>
                <a:latin typeface="等线" panose="02010600030101010101" pitchFamily="2" charset="-122"/>
                <a:ea typeface="等线" panose="02010600030101010101" pitchFamily="2" charset="-122"/>
              </a:rPr>
              <a:t>2</a:t>
            </a:r>
            <a:r>
              <a:rPr lang="zh-CN" altLang="en-US" sz="2800" b="1">
                <a:solidFill>
                  <a:schemeClr val="accent1">
                    <a:lumMod val="75000"/>
                  </a:schemeClr>
                </a:solidFill>
                <a:latin typeface="等线" panose="02010600030101010101" pitchFamily="2" charset="-122"/>
                <a:ea typeface="等线" panose="02010600030101010101" pitchFamily="2" charset="-122"/>
              </a:rPr>
              <a:t>款：众议院人数和直接税税额均应按本联邦所辖各州的人口比例分配于各州，各州人口数目指自由人总数加上所有其他人口的</a:t>
            </a:r>
            <a:r>
              <a:rPr lang="en-US" altLang="zh-CN" sz="2800" b="1">
                <a:solidFill>
                  <a:schemeClr val="accent1">
                    <a:lumMod val="75000"/>
                  </a:schemeClr>
                </a:solidFill>
                <a:latin typeface="等线" panose="02010600030101010101" pitchFamily="2" charset="-122"/>
                <a:ea typeface="等线" panose="02010600030101010101" pitchFamily="2" charset="-122"/>
              </a:rPr>
              <a:t>3/5</a:t>
            </a:r>
            <a:r>
              <a:rPr lang="zh-CN" altLang="en-US" sz="2800" b="1">
                <a:solidFill>
                  <a:schemeClr val="accent1">
                    <a:lumMod val="75000"/>
                  </a:schemeClr>
                </a:solidFill>
                <a:latin typeface="等线" panose="02010600030101010101" pitchFamily="2" charset="-122"/>
                <a:ea typeface="等线" panose="02010600030101010101" pitchFamily="2" charset="-122"/>
              </a:rPr>
              <a:t>。</a:t>
            </a:r>
            <a:endParaRPr lang="en-US" altLang="zh-CN" sz="2800" b="1">
              <a:solidFill>
                <a:schemeClr val="accent1">
                  <a:lumMod val="75000"/>
                </a:schemeClr>
              </a:solidFill>
              <a:latin typeface="等线" panose="02010600030101010101" pitchFamily="2" charset="-122"/>
              <a:ea typeface="等线" panose="02010600030101010101" pitchFamily="2" charset="-122"/>
            </a:endParaRPr>
          </a:p>
          <a:p>
            <a:pPr fontAlgn="auto">
              <a:spcBef>
                <a:spcPct val="0"/>
              </a:spcBef>
              <a:spcAft>
                <a:spcPct val="0"/>
              </a:spcAft>
              <a:defRPr/>
            </a:pPr>
            <a:r>
              <a:rPr lang="zh-CN" altLang="en-US" sz="2000" b="1">
                <a:solidFill>
                  <a:srgbClr val="FF0000"/>
                </a:solidFill>
                <a:latin typeface="等线" panose="02010600030101010101" pitchFamily="2" charset="-122"/>
                <a:ea typeface="等线" panose="02010600030101010101" pitchFamily="2" charset="-122"/>
              </a:rPr>
              <a:t>       注：宪法中所称的“人”是“</a:t>
            </a:r>
            <a:r>
              <a:rPr lang="en-US" altLang="zh-CN" sz="2000" b="1">
                <a:solidFill>
                  <a:srgbClr val="FF0000"/>
                </a:solidFill>
                <a:latin typeface="等线" panose="02010600030101010101" pitchFamily="2" charset="-122"/>
                <a:ea typeface="等线" panose="02010600030101010101" pitchFamily="2" charset="-122"/>
              </a:rPr>
              <a:t>man”</a:t>
            </a:r>
            <a:r>
              <a:rPr lang="zh-CN" altLang="en-US" sz="2000" b="1">
                <a:solidFill>
                  <a:srgbClr val="FF0000"/>
                </a:solidFill>
                <a:latin typeface="等线" panose="02010600030101010101" pitchFamily="2" charset="-122"/>
                <a:ea typeface="等线" panose="02010600030101010101" pitchFamily="2" charset="-122"/>
              </a:rPr>
              <a:t>不包“</a:t>
            </a:r>
            <a:r>
              <a:rPr lang="en-US" altLang="zh-CN" sz="2000" b="1">
                <a:solidFill>
                  <a:srgbClr val="FF0000"/>
                </a:solidFill>
                <a:latin typeface="等线" panose="02010600030101010101" pitchFamily="2" charset="-122"/>
                <a:ea typeface="等线" panose="02010600030101010101" pitchFamily="2" charset="-122"/>
              </a:rPr>
              <a:t>woman”,</a:t>
            </a:r>
            <a:r>
              <a:rPr lang="zh-CN" altLang="en-US" sz="2000" b="1">
                <a:solidFill>
                  <a:srgbClr val="FF0000"/>
                </a:solidFill>
                <a:latin typeface="等线" panose="02010600030101010101" pitchFamily="2" charset="-122"/>
                <a:ea typeface="等线" panose="02010600030101010101" pitchFamily="2" charset="-122"/>
              </a:rPr>
              <a:t>而“其他人”（</a:t>
            </a:r>
            <a:r>
              <a:rPr lang="en-US" altLang="zh-CN" sz="2000" b="1">
                <a:solidFill>
                  <a:srgbClr val="FF0000"/>
                </a:solidFill>
                <a:latin typeface="等线" panose="02010600030101010101" pitchFamily="2" charset="-122"/>
                <a:ea typeface="等线" panose="02010600030101010101" pitchFamily="2" charset="-122"/>
              </a:rPr>
              <a:t>other persons</a:t>
            </a:r>
            <a:r>
              <a:rPr lang="zh-CN" altLang="en-US" sz="2000" b="1">
                <a:solidFill>
                  <a:srgbClr val="FF0000"/>
                </a:solidFill>
                <a:latin typeface="等线" panose="02010600030101010101" pitchFamily="2" charset="-122"/>
                <a:ea typeface="等线" panose="02010600030101010101" pitchFamily="2" charset="-122"/>
              </a:rPr>
              <a:t>）实际上指黑人和奴隶。</a:t>
            </a:r>
            <a:endParaRPr lang="zh-CN" altLang="en-US" sz="2400" b="1">
              <a:solidFill>
                <a:schemeClr val="accent1">
                  <a:lumMod val="75000"/>
                </a:schemeClr>
              </a:solidFill>
              <a:latin typeface="等线" panose="02010600030101010101" pitchFamily="2" charset="-122"/>
              <a:ea typeface="等线" panose="02010600030101010101" pitchFamily="2" charset="-122"/>
            </a:endParaRPr>
          </a:p>
        </p:txBody>
      </p:sp>
      <p:sp>
        <p:nvSpPr>
          <p:cNvPr id="24" name="文本框 23"/>
          <p:cNvSpPr txBox="1">
            <a:spLocks noChangeArrowheads="1"/>
          </p:cNvSpPr>
          <p:nvPr/>
        </p:nvSpPr>
        <p:spPr bwMode="auto">
          <a:xfrm>
            <a:off x="1524001" y="5832475"/>
            <a:ext cx="86645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等线" panose="02010600030101010101" pitchFamily="2" charset="-122"/>
                <a:ea typeface="等线" panose="02010600030101010101" pitchFamily="2" charset="-122"/>
              </a:rPr>
              <a:t>（</a:t>
            </a:r>
            <a:r>
              <a:rPr lang="en-US" altLang="zh-CN" sz="2800" b="1">
                <a:latin typeface="等线" panose="02010600030101010101" pitchFamily="2" charset="-122"/>
                <a:ea typeface="等线" panose="02010600030101010101" pitchFamily="2" charset="-122"/>
              </a:rPr>
              <a:t>2</a:t>
            </a:r>
            <a:r>
              <a:rPr lang="zh-CN" altLang="en-US" sz="2800" b="1">
                <a:latin typeface="等线" panose="02010600030101010101" pitchFamily="2" charset="-122"/>
                <a:ea typeface="等线" panose="02010600030101010101" pitchFamily="2" charset="-122"/>
              </a:rPr>
              <a:t>）有许多不足，如承认奴隶制的存在，不承认妇女、黑人和印第安人具有和白人男子相等的公民权利。</a:t>
            </a:r>
            <a:endParaRPr lang="zh-CN" altLang="en-US" sz="2800">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4578"/>
                                        </p:tgtEl>
                                        <p:attrNameLst>
                                          <p:attrName>style.visibility</p:attrName>
                                        </p:attrNameLst>
                                      </p:cBhvr>
                                      <p:to>
                                        <p:strVal val="visible"/>
                                      </p:to>
                                    </p:set>
                                    <p:anim calcmode="lin" valueType="num">
                                      <p:cBhvr additive="base">
                                        <p:cTn id="25" dur="500" fill="hold"/>
                                        <p:tgtEl>
                                          <p:spTgt spid="24578"/>
                                        </p:tgtEl>
                                        <p:attrNameLst>
                                          <p:attrName>ppt_x</p:attrName>
                                        </p:attrNameLst>
                                      </p:cBhvr>
                                      <p:tavLst>
                                        <p:tav tm="0">
                                          <p:val>
                                            <p:strVal val="#ppt_x"/>
                                          </p:val>
                                        </p:tav>
                                        <p:tav tm="100000">
                                          <p:val>
                                            <p:strVal val="#ppt_x"/>
                                          </p:val>
                                        </p:tav>
                                      </p:tavLst>
                                    </p:anim>
                                    <p:anim calcmode="lin" valueType="num">
                                      <p:cBhvr additive="base">
                                        <p:cTn id="26"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p:cTn id="43" dur="500" fill="hold"/>
                                        <p:tgtEl>
                                          <p:spTgt spid="48"/>
                                        </p:tgtEl>
                                        <p:attrNameLst>
                                          <p:attrName>ppt_x</p:attrName>
                                        </p:attrNameLst>
                                      </p:cBhvr>
                                      <p:tavLst>
                                        <p:tav tm="0">
                                          <p:val>
                                            <p:strVal val="#ppt_x"/>
                                          </p:val>
                                        </p:tav>
                                        <p:tav tm="100000">
                                          <p:val>
                                            <p:strVal val="#ppt_x"/>
                                          </p:val>
                                        </p:tav>
                                      </p:tavLst>
                                    </p:anim>
                                    <p:anim calcmode="lin" valueType="num">
                                      <p:cBhvr>
                                        <p:cTn id="4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xit" presetSubtype="4" fill="hold" grpId="1" nodeType="clickEffect">
                                  <p:stCondLst>
                                    <p:cond delay="0"/>
                                  </p:stCondLst>
                                  <p:childTnLst>
                                    <p:anim calcmode="lin" valueType="num">
                                      <p:cBhvr additive="base">
                                        <p:cTn id="48" dur="500"/>
                                        <p:tgtEl>
                                          <p:spTgt spid="2"/>
                                        </p:tgtEl>
                                        <p:attrNameLst>
                                          <p:attrName>ppt_x</p:attrName>
                                        </p:attrNameLst>
                                      </p:cBhvr>
                                      <p:tavLst>
                                        <p:tav tm="0">
                                          <p:val>
                                            <p:strVal val="ppt_x"/>
                                          </p:val>
                                        </p:tav>
                                        <p:tav tm="100000">
                                          <p:val>
                                            <p:strVal val="ppt_x"/>
                                          </p:val>
                                        </p:tav>
                                      </p:tavLst>
                                    </p:anim>
                                    <p:anim calcmode="lin" valueType="num">
                                      <p:cBhvr additive="base">
                                        <p:cTn id="49" dur="500"/>
                                        <p:tgtEl>
                                          <p:spTgt spid="2"/>
                                        </p:tgtEl>
                                        <p:attrNameLst>
                                          <p:attrName>ppt_y</p:attrName>
                                        </p:attrNameLst>
                                      </p:cBhvr>
                                      <p:tavLst>
                                        <p:tav tm="0">
                                          <p:val>
                                            <p:strVal val="ppt_y"/>
                                          </p:val>
                                        </p:tav>
                                        <p:tav tm="100000">
                                          <p:val>
                                            <p:strVal val="1+ppt_h/2"/>
                                          </p:val>
                                        </p:tav>
                                      </p:tavLst>
                                    </p:anim>
                                    <p:set>
                                      <p:cBhvr>
                                        <p:cTn id="50" dur="1" fill="hold">
                                          <p:stCondLst>
                                            <p:cond delay="499"/>
                                          </p:stCondLst>
                                        </p:cTn>
                                        <p:tgtEl>
                                          <p:spTgt spid="2"/>
                                        </p:tgtEl>
                                        <p:attrNameLst>
                                          <p:attrName>style.visibility</p:attrName>
                                        </p:attrNameLst>
                                      </p:cBhvr>
                                      <p:to>
                                        <p:strVal val="hidden"/>
                                      </p:to>
                                    </p:set>
                                  </p:childTnLst>
                                </p:cTn>
                              </p:par>
                              <p:par>
                                <p:cTn id="51" presetID="2" presetClass="exit" presetSubtype="4" fill="hold" nodeType="withEffect">
                                  <p:stCondLst>
                                    <p:cond delay="0"/>
                                  </p:stCondLst>
                                  <p:childTnLst>
                                    <p:anim calcmode="lin" valueType="num">
                                      <p:cBhvr additive="base">
                                        <p:cTn id="52" dur="500"/>
                                        <p:tgtEl>
                                          <p:spTgt spid="24578"/>
                                        </p:tgtEl>
                                        <p:attrNameLst>
                                          <p:attrName>ppt_x</p:attrName>
                                        </p:attrNameLst>
                                      </p:cBhvr>
                                      <p:tavLst>
                                        <p:tav tm="0">
                                          <p:val>
                                            <p:strVal val="ppt_x"/>
                                          </p:val>
                                        </p:tav>
                                        <p:tav tm="100000">
                                          <p:val>
                                            <p:strVal val="ppt_x"/>
                                          </p:val>
                                        </p:tav>
                                      </p:tavLst>
                                    </p:anim>
                                    <p:anim calcmode="lin" valueType="num">
                                      <p:cBhvr additive="base">
                                        <p:cTn id="53" dur="500"/>
                                        <p:tgtEl>
                                          <p:spTgt spid="24578"/>
                                        </p:tgtEl>
                                        <p:attrNameLst>
                                          <p:attrName>ppt_y</p:attrName>
                                        </p:attrNameLst>
                                      </p:cBhvr>
                                      <p:tavLst>
                                        <p:tav tm="0">
                                          <p:val>
                                            <p:strVal val="ppt_y"/>
                                          </p:val>
                                        </p:tav>
                                        <p:tav tm="100000">
                                          <p:val>
                                            <p:strVal val="1+ppt_h/2"/>
                                          </p:val>
                                        </p:tav>
                                      </p:tavLst>
                                    </p:anim>
                                    <p:set>
                                      <p:cBhvr>
                                        <p:cTn id="54" dur="1" fill="hold">
                                          <p:stCondLst>
                                            <p:cond delay="499"/>
                                          </p:stCondLst>
                                        </p:cTn>
                                        <p:tgtEl>
                                          <p:spTgt spid="24578"/>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500"/>
                                        <p:tgtEl>
                                          <p:spTgt spid="45"/>
                                        </p:tgtEl>
                                        <p:attrNameLst>
                                          <p:attrName>ppt_x</p:attrName>
                                        </p:attrNameLst>
                                      </p:cBhvr>
                                      <p:tavLst>
                                        <p:tav tm="0">
                                          <p:val>
                                            <p:strVal val="ppt_x"/>
                                          </p:val>
                                        </p:tav>
                                        <p:tav tm="100000">
                                          <p:val>
                                            <p:strVal val="ppt_x"/>
                                          </p:val>
                                        </p:tav>
                                      </p:tavLst>
                                    </p:anim>
                                    <p:anim calcmode="lin" valueType="num">
                                      <p:cBhvr additive="base">
                                        <p:cTn id="57" dur="500"/>
                                        <p:tgtEl>
                                          <p:spTgt spid="45"/>
                                        </p:tgtEl>
                                        <p:attrNameLst>
                                          <p:attrName>ppt_y</p:attrName>
                                        </p:attrNameLst>
                                      </p:cBhvr>
                                      <p:tavLst>
                                        <p:tav tm="0">
                                          <p:val>
                                            <p:strVal val="ppt_y"/>
                                          </p:val>
                                        </p:tav>
                                        <p:tav tm="100000">
                                          <p:val>
                                            <p:strVal val="1+ppt_h/2"/>
                                          </p:val>
                                        </p:tav>
                                      </p:tavLst>
                                    </p:anim>
                                    <p:set>
                                      <p:cBhvr>
                                        <p:cTn id="58" dur="1" fill="hold">
                                          <p:stCondLst>
                                            <p:cond delay="499"/>
                                          </p:stCondLst>
                                        </p:cTn>
                                        <p:tgtEl>
                                          <p:spTgt spid="45"/>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500"/>
                                        <p:tgtEl>
                                          <p:spTgt spid="47"/>
                                        </p:tgtEl>
                                        <p:attrNameLst>
                                          <p:attrName>ppt_x</p:attrName>
                                        </p:attrNameLst>
                                      </p:cBhvr>
                                      <p:tavLst>
                                        <p:tav tm="0">
                                          <p:val>
                                            <p:strVal val="ppt_x"/>
                                          </p:val>
                                        </p:tav>
                                        <p:tav tm="100000">
                                          <p:val>
                                            <p:strVal val="ppt_x"/>
                                          </p:val>
                                        </p:tav>
                                      </p:tavLst>
                                    </p:anim>
                                    <p:anim calcmode="lin" valueType="num">
                                      <p:cBhvr additive="base">
                                        <p:cTn id="61" dur="500"/>
                                        <p:tgtEl>
                                          <p:spTgt spid="47"/>
                                        </p:tgtEl>
                                        <p:attrNameLst>
                                          <p:attrName>ppt_y</p:attrName>
                                        </p:attrNameLst>
                                      </p:cBhvr>
                                      <p:tavLst>
                                        <p:tav tm="0">
                                          <p:val>
                                            <p:strVal val="ppt_y"/>
                                          </p:val>
                                        </p:tav>
                                        <p:tav tm="100000">
                                          <p:val>
                                            <p:strVal val="1+ppt_h/2"/>
                                          </p:val>
                                        </p:tav>
                                      </p:tavLst>
                                    </p:anim>
                                    <p:set>
                                      <p:cBhvr>
                                        <p:cTn id="62" dur="1" fill="hold">
                                          <p:stCondLst>
                                            <p:cond delay="499"/>
                                          </p:stCondLst>
                                        </p:cTn>
                                        <p:tgtEl>
                                          <p:spTgt spid="47"/>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500"/>
                                        <p:tgtEl>
                                          <p:spTgt spid="46"/>
                                        </p:tgtEl>
                                        <p:attrNameLst>
                                          <p:attrName>ppt_x</p:attrName>
                                        </p:attrNameLst>
                                      </p:cBhvr>
                                      <p:tavLst>
                                        <p:tav tm="0">
                                          <p:val>
                                            <p:strVal val="ppt_x"/>
                                          </p:val>
                                        </p:tav>
                                        <p:tav tm="100000">
                                          <p:val>
                                            <p:strVal val="ppt_x"/>
                                          </p:val>
                                        </p:tav>
                                      </p:tavLst>
                                    </p:anim>
                                    <p:anim calcmode="lin" valueType="num">
                                      <p:cBhvr additive="base">
                                        <p:cTn id="65" dur="500"/>
                                        <p:tgtEl>
                                          <p:spTgt spid="46"/>
                                        </p:tgtEl>
                                        <p:attrNameLst>
                                          <p:attrName>ppt_y</p:attrName>
                                        </p:attrNameLst>
                                      </p:cBhvr>
                                      <p:tavLst>
                                        <p:tav tm="0">
                                          <p:val>
                                            <p:strVal val="ppt_y"/>
                                          </p:val>
                                        </p:tav>
                                        <p:tav tm="100000">
                                          <p:val>
                                            <p:strVal val="1+ppt_h/2"/>
                                          </p:val>
                                        </p:tav>
                                      </p:tavLst>
                                    </p:anim>
                                    <p:set>
                                      <p:cBhvr>
                                        <p:cTn id="66" dur="1" fill="hold">
                                          <p:stCondLst>
                                            <p:cond delay="499"/>
                                          </p:stCondLst>
                                        </p:cTn>
                                        <p:tgtEl>
                                          <p:spTgt spid="46"/>
                                        </p:tgtEl>
                                        <p:attrNameLst>
                                          <p:attrName>style.visibility</p:attrName>
                                        </p:attrNameLst>
                                      </p:cBhvr>
                                      <p:to>
                                        <p:strVal val="hidden"/>
                                      </p:to>
                                    </p:set>
                                  </p:childTnLst>
                                </p:cTn>
                              </p:par>
                              <p:par>
                                <p:cTn id="67" presetID="2" presetClass="exit" presetSubtype="4" fill="hold" grpId="1" nodeType="withEffect">
                                  <p:stCondLst>
                                    <p:cond delay="0"/>
                                  </p:stCondLst>
                                  <p:childTnLst>
                                    <p:anim calcmode="lin" valueType="num">
                                      <p:cBhvr additive="base">
                                        <p:cTn id="68" dur="500"/>
                                        <p:tgtEl>
                                          <p:spTgt spid="48"/>
                                        </p:tgtEl>
                                        <p:attrNameLst>
                                          <p:attrName>ppt_x</p:attrName>
                                        </p:attrNameLst>
                                      </p:cBhvr>
                                      <p:tavLst>
                                        <p:tav tm="0">
                                          <p:val>
                                            <p:strVal val="ppt_x"/>
                                          </p:val>
                                        </p:tav>
                                        <p:tav tm="100000">
                                          <p:val>
                                            <p:strVal val="ppt_x"/>
                                          </p:val>
                                        </p:tav>
                                      </p:tavLst>
                                    </p:anim>
                                    <p:anim calcmode="lin" valueType="num">
                                      <p:cBhvr additive="base">
                                        <p:cTn id="69" dur="500"/>
                                        <p:tgtEl>
                                          <p:spTgt spid="48"/>
                                        </p:tgtEl>
                                        <p:attrNameLst>
                                          <p:attrName>ppt_y</p:attrName>
                                        </p:attrNameLst>
                                      </p:cBhvr>
                                      <p:tavLst>
                                        <p:tav tm="0">
                                          <p:val>
                                            <p:strVal val="ppt_y"/>
                                          </p:val>
                                        </p:tav>
                                        <p:tav tm="100000">
                                          <p:val>
                                            <p:strVal val="1+ppt_h/2"/>
                                          </p:val>
                                        </p:tav>
                                      </p:tavLst>
                                    </p:anim>
                                    <p:set>
                                      <p:cBhvr>
                                        <p:cTn id="70" dur="1" fill="hold">
                                          <p:stCondLst>
                                            <p:cond delay="499"/>
                                          </p:stCondLst>
                                        </p:cTn>
                                        <p:tgtEl>
                                          <p:spTgt spid="48"/>
                                        </p:tgtEl>
                                        <p:attrNameLst>
                                          <p:attrName>style.visibility</p:attrName>
                                        </p:attrNameLst>
                                      </p:cBhvr>
                                      <p:to>
                                        <p:strVal val="hidden"/>
                                      </p:to>
                                    </p:set>
                                  </p:childTnLst>
                                </p:cTn>
                              </p:par>
                            </p:childTnLst>
                          </p:cTn>
                        </p:par>
                      </p:childTnLst>
                    </p:cTn>
                  </p:par>
                  <p:par>
                    <p:cTn id="71" fill="hold" nodeType="clickPar">
                      <p:stCondLst>
                        <p:cond delay="indefinite"/>
                      </p:stCondLst>
                      <p:childTnLst>
                        <p:par>
                          <p:cTn id="72" fill="hold" nodeType="afterGroup">
                            <p:stCondLst>
                              <p:cond delay="0"/>
                            </p:stCondLst>
                            <p:childTnLst>
                              <p:par>
                                <p:cTn id="73" presetID="9"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dissolve">
                                      <p:cBhvr>
                                        <p:cTn id="75" dur="500"/>
                                        <p:tgtEl>
                                          <p:spTgt spid="15"/>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9" presetClass="entr" presetSubtype="0" fill="hold" grpId="0" nodeType="click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dissolve">
                                      <p:cBhvr>
                                        <p:cTn id="80" dur="500"/>
                                        <p:tgtEl>
                                          <p:spTgt spid="16"/>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23"/>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afterGroup">
                            <p:stCondLst>
                              <p:cond delay="0"/>
                            </p:stCondLst>
                            <p:childTnLst>
                              <p:par>
                                <p:cTn id="87" presetID="2" presetClass="exit" presetSubtype="4" fill="hold" grpId="2" nodeType="clickEffect">
                                  <p:stCondLst>
                                    <p:cond delay="0"/>
                                  </p:stCondLst>
                                  <p:childTnLst>
                                    <p:anim calcmode="lin" valueType="num">
                                      <p:cBhvr additive="base">
                                        <p:cTn id="88" dur="500"/>
                                        <p:tgtEl>
                                          <p:spTgt spid="23"/>
                                        </p:tgtEl>
                                        <p:attrNameLst>
                                          <p:attrName>ppt_x</p:attrName>
                                        </p:attrNameLst>
                                      </p:cBhvr>
                                      <p:tavLst>
                                        <p:tav tm="0">
                                          <p:val>
                                            <p:strVal val="ppt_x"/>
                                          </p:val>
                                        </p:tav>
                                        <p:tav tm="100000">
                                          <p:val>
                                            <p:strVal val="ppt_x"/>
                                          </p:val>
                                        </p:tav>
                                      </p:tavLst>
                                    </p:anim>
                                    <p:anim calcmode="lin" valueType="num">
                                      <p:cBhvr additive="base">
                                        <p:cTn id="89" dur="500"/>
                                        <p:tgtEl>
                                          <p:spTgt spid="23"/>
                                        </p:tgtEl>
                                        <p:attrNameLst>
                                          <p:attrName>ppt_y</p:attrName>
                                        </p:attrNameLst>
                                      </p:cBhvr>
                                      <p:tavLst>
                                        <p:tav tm="0">
                                          <p:val>
                                            <p:strVal val="ppt_y"/>
                                          </p:val>
                                        </p:tav>
                                        <p:tav tm="100000">
                                          <p:val>
                                            <p:strVal val="1+ppt_h/2"/>
                                          </p:val>
                                        </p:tav>
                                      </p:tavLst>
                                    </p:anim>
                                    <p:set>
                                      <p:cBhvr>
                                        <p:cTn id="90" dur="1" fill="hold">
                                          <p:stCondLst>
                                            <p:cond delay="499"/>
                                          </p:stCondLst>
                                        </p:cTn>
                                        <p:tgtEl>
                                          <p:spTgt spid="23"/>
                                        </p:tgtEl>
                                        <p:attrNameLst>
                                          <p:attrName>style.visibility</p:attrName>
                                        </p:attrNameLst>
                                      </p:cBhvr>
                                      <p:to>
                                        <p:strVal val="hidden"/>
                                      </p:to>
                                    </p:set>
                                  </p:childTnLst>
                                </p:cTn>
                              </p:par>
                            </p:childTnLst>
                          </p:cTn>
                        </p:par>
                      </p:childTnLst>
                    </p:cTn>
                  </p:par>
                  <p:par>
                    <p:cTn id="91" fill="hold" nodeType="clickPar">
                      <p:stCondLst>
                        <p:cond delay="indefinite"/>
                      </p:stCondLst>
                      <p:childTnLst>
                        <p:par>
                          <p:cTn id="92" fill="hold" nodeType="afterGroup">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7" fill="hold" nodeType="clickPar">
                      <p:stCondLst>
                        <p:cond delay="indefinite"/>
                      </p:stCondLst>
                      <p:childTnLst>
                        <p:par>
                          <p:cTn id="98" fill="hold" nodeType="afterGroup">
                            <p:stCondLst>
                              <p:cond delay="0"/>
                            </p:stCondLst>
                            <p:childTnLst>
                              <p:par>
                                <p:cTn id="99" presetID="1" presetClass="entr" presetSubtype="0" fill="hold" nodeType="clickEffect">
                                  <p:stCondLst>
                                    <p:cond delay="0"/>
                                  </p:stCondLst>
                                  <p:childTnLst>
                                    <p:set>
                                      <p:cBhvr>
                                        <p:cTn id="100" dur="1" fill="hold">
                                          <p:stCondLst>
                                            <p:cond delay="0"/>
                                          </p:stCondLst>
                                        </p:cTn>
                                        <p:tgtEl>
                                          <p:spTgt spid="17"/>
                                        </p:tgtEl>
                                        <p:attrNameLst>
                                          <p:attrName>style.visibility</p:attrName>
                                        </p:attrNameLst>
                                      </p:cBhvr>
                                      <p:to>
                                        <p:strVal val="visible"/>
                                      </p:to>
                                    </p:set>
                                  </p:childTnLst>
                                </p:cTn>
                              </p:par>
                            </p:childTnLst>
                          </p:cTn>
                        </p:par>
                      </p:childTnLst>
                    </p:cTn>
                  </p:par>
                  <p:par>
                    <p:cTn id="101" fill="hold" nodeType="clickPar">
                      <p:stCondLst>
                        <p:cond delay="indefinite"/>
                      </p:stCondLst>
                      <p:childTnLst>
                        <p:par>
                          <p:cTn id="102" fill="hold" nodeType="afterGroup">
                            <p:stCondLst>
                              <p:cond delay="0"/>
                            </p:stCondLst>
                            <p:childTnLst>
                              <p:par>
                                <p:cTn id="103" presetID="1" presetClass="exit" presetSubtype="0" fill="hold" nodeType="clickEffect">
                                  <p:stCondLst>
                                    <p:cond delay="0"/>
                                  </p:stCondLst>
                                  <p:childTnLst>
                                    <p:set>
                                      <p:cBhvr>
                                        <p:cTn id="104"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2" grpId="0"/>
      <p:bldP spid="2" grpId="1"/>
      <p:bldP spid="45" grpId="0"/>
      <p:bldP spid="45" grpId="1"/>
      <p:bldP spid="46" grpId="0"/>
      <p:bldP spid="46" grpId="1"/>
      <p:bldP spid="47" grpId="0"/>
      <p:bldP spid="47" grpId="1"/>
      <p:bldP spid="48" grpId="0"/>
      <p:bldP spid="48" grpId="1"/>
      <p:bldP spid="23" grpId="0"/>
      <p:bldP spid="23" grpId="2"/>
      <p:bldP spid="24"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3" name="矩形 2"/>
          <p:cNvSpPr/>
          <p:nvPr/>
        </p:nvSpPr>
        <p:spPr>
          <a:xfrm>
            <a:off x="1524000" y="1374775"/>
            <a:ext cx="9144000" cy="3970318"/>
          </a:xfrm>
          <a:prstGeom prst="rect">
            <a:avLst/>
          </a:prstGeom>
        </p:spPr>
        <p:txBody>
          <a:bodyPr>
            <a:spAutoFit/>
          </a:bodyPr>
          <a:lstStyle/>
          <a:p>
            <a:pPr marL="200025" indent="-200025" algn="just" eaLnBrk="0" hangingPunct="0">
              <a:lnSpc>
                <a:spcPct val="150000"/>
              </a:lnSpc>
              <a:spcAft>
                <a:spcPct val="0"/>
              </a:spcAft>
              <a:defRPr/>
            </a:pPr>
            <a:r>
              <a:rPr lang="zh-CN" altLang="zh-CN" sz="2800" b="1" kern="100">
                <a:solidFill>
                  <a:srgbClr val="FF0000"/>
                </a:solidFill>
                <a:latin typeface="Times New Roman" panose="02020603050405020304" pitchFamily="18" charset="0"/>
              </a:rPr>
              <a:t>（</a:t>
            </a:r>
            <a:r>
              <a:rPr lang="en-US" altLang="zh-CN" sz="2800" b="1" kern="100">
                <a:solidFill>
                  <a:srgbClr val="FF0000"/>
                </a:solidFill>
                <a:latin typeface="Times New Roman" panose="02020603050405020304" pitchFamily="18" charset="0"/>
              </a:rPr>
              <a:t>2014</a:t>
            </a:r>
            <a:r>
              <a:rPr lang="zh-CN" altLang="zh-CN" sz="2800" b="1" kern="100">
                <a:solidFill>
                  <a:srgbClr val="FF0000"/>
                </a:solidFill>
                <a:latin typeface="Times New Roman" panose="02020603050405020304" pitchFamily="18" charset="0"/>
              </a:rPr>
              <a:t>·</a:t>
            </a:r>
            <a:r>
              <a:rPr lang="zh-CN" altLang="zh-CN" sz="2800" b="1" kern="100">
                <a:solidFill>
                  <a:srgbClr val="FF0000"/>
                </a:solidFill>
                <a:latin typeface="Times New Roman" panose="02020603050405020304" pitchFamily="18" charset="0"/>
                <a:ea typeface="黑体" panose="02010609060101010101" pitchFamily="49" charset="-122"/>
              </a:rPr>
              <a:t>全国新课标卷</a:t>
            </a:r>
            <a:r>
              <a:rPr lang="en-US" altLang="zh-CN" sz="2800" b="1" kern="100">
                <a:solidFill>
                  <a:srgbClr val="FF0000"/>
                </a:solidFill>
                <a:latin typeface="Times New Roman" panose="02020603050405020304" pitchFamily="18" charset="0"/>
                <a:ea typeface="黑体" panose="02010609060101010101" pitchFamily="49" charset="-122"/>
              </a:rPr>
              <a:t>Ⅰ</a:t>
            </a:r>
            <a:r>
              <a:rPr lang="zh-CN" altLang="zh-CN" sz="2800" b="1" kern="100">
                <a:solidFill>
                  <a:srgbClr val="FF0000"/>
                </a:solidFill>
                <a:latin typeface="Times New Roman" panose="02020603050405020304" pitchFamily="18" charset="0"/>
                <a:ea typeface="黑体" panose="02010609060101010101" pitchFamily="49" charset="-122"/>
              </a:rPr>
              <a:t>高考</a:t>
            </a:r>
            <a:r>
              <a:rPr lang="zh-CN" altLang="zh-CN" sz="2800" b="1" kern="100">
                <a:solidFill>
                  <a:srgbClr val="FF0000"/>
                </a:solidFill>
                <a:latin typeface="Times New Roman" panose="02020603050405020304" pitchFamily="18" charset="0"/>
              </a:rPr>
              <a:t>）</a:t>
            </a:r>
            <a:r>
              <a:rPr lang="zh-CN" altLang="zh-CN" sz="2800" b="1" kern="100">
                <a:latin typeface="Times New Roman" panose="02020603050405020304" pitchFamily="18" charset="0"/>
              </a:rPr>
              <a:t>根据美国</a:t>
            </a:r>
            <a:r>
              <a:rPr lang="en-US" altLang="zh-CN" sz="2800" b="1" kern="100">
                <a:latin typeface="Times New Roman" panose="02020603050405020304" pitchFamily="18" charset="0"/>
              </a:rPr>
              <a:t>1787</a:t>
            </a:r>
            <a:r>
              <a:rPr lang="zh-CN" altLang="zh-CN" sz="2800" b="1" kern="100">
                <a:latin typeface="Times New Roman" panose="02020603050405020304" pitchFamily="18" charset="0"/>
              </a:rPr>
              <a:t>年宪法，众议员名额按照各州人口比例分配，各州人口数“按自由人总数加上所有其他人口的五分之三予以确定”。这一规定违背了《独立宣言》中提倡的</a:t>
            </a:r>
            <a:r>
              <a:rPr lang="en-US" altLang="zh-CN" sz="2800" b="1" kern="100">
                <a:latin typeface="Times New Roman" panose="02020603050405020304" pitchFamily="18" charset="0"/>
              </a:rPr>
              <a:t>(</a:t>
            </a:r>
            <a:r>
              <a:rPr lang="zh-CN" altLang="zh-CN" sz="2800" b="1" kern="100">
                <a:latin typeface="Times New Roman" panose="02020603050405020304" pitchFamily="18" charset="0"/>
              </a:rPr>
              <a:t>　　</a:t>
            </a:r>
            <a:r>
              <a:rPr lang="en-US" altLang="zh-CN" sz="2800" b="1" kern="100">
                <a:latin typeface="Times New Roman" panose="02020603050405020304" pitchFamily="18" charset="0"/>
              </a:rPr>
              <a:t>)</a:t>
            </a:r>
            <a:endParaRPr lang="zh-CN" altLang="zh-CN" sz="2800" b="1" kern="100">
              <a:latin typeface="Times New Roman" pitchFamily="18" charset="0"/>
            </a:endParaRPr>
          </a:p>
          <a:p>
            <a:pPr marL="200025" algn="just" eaLnBrk="0" hangingPunct="0">
              <a:lnSpc>
                <a:spcPct val="150000"/>
              </a:lnSpc>
              <a:spcAft>
                <a:spcPct val="0"/>
              </a:spcAft>
              <a:tabLst>
                <a:tab pos="2628900"/>
              </a:tabLst>
              <a:defRPr/>
            </a:pPr>
            <a:r>
              <a:rPr lang="en-US" altLang="zh-CN" sz="2800" b="1" kern="100">
                <a:latin typeface="Times New Roman" panose="02020603050405020304" pitchFamily="18" charset="0"/>
              </a:rPr>
              <a:t>A</a:t>
            </a:r>
            <a:r>
              <a:rPr lang="zh-CN" altLang="zh-CN" sz="2800" b="1" kern="100">
                <a:latin typeface="Times New Roman" panose="02020603050405020304" pitchFamily="18" charset="0"/>
              </a:rPr>
              <a:t>．主权在民原则</a:t>
            </a:r>
            <a:r>
              <a:rPr lang="en-US" altLang="zh-CN" sz="2800" b="1" kern="100">
                <a:latin typeface="Times New Roman" panose="02020603050405020304" pitchFamily="18" charset="0"/>
              </a:rPr>
              <a:t>  	B</a:t>
            </a:r>
            <a:r>
              <a:rPr lang="zh-CN" altLang="zh-CN" sz="2800" b="1" kern="100">
                <a:latin typeface="Times New Roman" panose="02020603050405020304" pitchFamily="18" charset="0"/>
              </a:rPr>
              <a:t>．天赋人权原则</a:t>
            </a:r>
            <a:endParaRPr lang="zh-CN" altLang="zh-CN" sz="2800" b="1" kern="100">
              <a:latin typeface="Times New Roman" panose="02020603050405020304" pitchFamily="18" charset="0"/>
            </a:endParaRPr>
          </a:p>
          <a:p>
            <a:pPr marL="200025" algn="just" eaLnBrk="0" hangingPunct="0">
              <a:lnSpc>
                <a:spcPct val="150000"/>
              </a:lnSpc>
              <a:spcAft>
                <a:spcPct val="0"/>
              </a:spcAft>
              <a:tabLst>
                <a:tab pos="2628900"/>
              </a:tabLst>
              <a:defRPr/>
            </a:pPr>
            <a:r>
              <a:rPr lang="en-US" altLang="zh-CN" sz="2800" b="1" kern="100">
                <a:latin typeface="Times New Roman" panose="02020603050405020304" pitchFamily="18" charset="0"/>
              </a:rPr>
              <a:t>C</a:t>
            </a:r>
            <a:r>
              <a:rPr lang="zh-CN" altLang="zh-CN" sz="2800" b="1" kern="100">
                <a:latin typeface="Times New Roman" panose="02020603050405020304" pitchFamily="18" charset="0"/>
              </a:rPr>
              <a:t>．各州自治原则</a:t>
            </a:r>
            <a:r>
              <a:rPr lang="en-US" altLang="zh-CN" sz="2800" b="1" kern="100">
                <a:latin typeface="Times New Roman" panose="02020603050405020304" pitchFamily="18" charset="0"/>
              </a:rPr>
              <a:t>   	D</a:t>
            </a:r>
            <a:r>
              <a:rPr lang="zh-CN" altLang="zh-CN" sz="2800" b="1" kern="100">
                <a:latin typeface="Times New Roman" panose="02020603050405020304" pitchFamily="18" charset="0"/>
              </a:rPr>
              <a:t>．各州平等原则</a:t>
            </a:r>
            <a:endParaRPr lang="zh-CN" altLang="zh-CN" sz="2800" b="1" kern="100">
              <a:latin typeface="Times New Roman" panose="02020603050405020304" pitchFamily="18" charset="0"/>
            </a:endParaRPr>
          </a:p>
        </p:txBody>
      </p:sp>
      <p:sp>
        <p:nvSpPr>
          <p:cNvPr id="22531"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Times New Roman" panose="02020603050405020304" pitchFamily="18" charset="0"/>
              </a:rPr>
              <a:t>二、美国独立战争与资本主义制度的确立</a:t>
            </a:r>
            <a:endParaRPr lang="zh-CN" altLang="en-US" sz="3600" b="1">
              <a:latin typeface="Times New Roman" panose="02020603050405020304" pitchFamily="18" charset="0"/>
            </a:endParaRPr>
          </a:p>
        </p:txBody>
      </p:sp>
      <p:sp>
        <p:nvSpPr>
          <p:cNvPr id="22532" name="文本框 4"/>
          <p:cNvSpPr txBox="1">
            <a:spLocks noChangeArrowheads="1"/>
          </p:cNvSpPr>
          <p:nvPr/>
        </p:nvSpPr>
        <p:spPr bwMode="auto">
          <a:xfrm>
            <a:off x="1247776" y="701675"/>
            <a:ext cx="4848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宋体" panose="02010600030101010101" pitchFamily="2" charset="-122"/>
              </a:rPr>
              <a:t>（二）</a:t>
            </a:r>
            <a:r>
              <a:rPr lang="en-US" altLang="zh-CN" sz="3200" b="1">
                <a:latin typeface="宋体" panose="02010600030101010101" pitchFamily="2" charset="-122"/>
              </a:rPr>
              <a:t>1787</a:t>
            </a:r>
            <a:r>
              <a:rPr lang="zh-CN" altLang="en-US" sz="3200" b="1">
                <a:latin typeface="宋体" panose="02010600030101010101" pitchFamily="2" charset="-122"/>
              </a:rPr>
              <a:t>年宪法</a:t>
            </a:r>
            <a:endParaRPr lang="zh-CN" altLang="en-US" sz="3200" b="1">
              <a:latin typeface="宋体" panose="02010600030101010101" pitchFamily="2" charset="-122"/>
            </a:endParaRPr>
          </a:p>
        </p:txBody>
      </p:sp>
      <p:sp>
        <p:nvSpPr>
          <p:cNvPr id="12" name="文本框 4"/>
          <p:cNvSpPr txBox="1">
            <a:spLocks noChangeArrowheads="1"/>
          </p:cNvSpPr>
          <p:nvPr/>
        </p:nvSpPr>
        <p:spPr bwMode="auto">
          <a:xfrm>
            <a:off x="7131050" y="3013075"/>
            <a:ext cx="12255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9600" b="1">
                <a:solidFill>
                  <a:srgbClr val="FF0000"/>
                </a:solidFill>
              </a:rPr>
              <a:t>B</a:t>
            </a:r>
            <a:endParaRPr lang="zh-CN" altLang="en-US" sz="96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3554" name="Text Box 2"/>
          <p:cNvSpPr txBox="1">
            <a:spLocks noChangeArrowheads="1"/>
          </p:cNvSpPr>
          <p:nvPr/>
        </p:nvSpPr>
        <p:spPr bwMode="auto">
          <a:xfrm>
            <a:off x="1511300" y="6351"/>
            <a:ext cx="9144000" cy="646113"/>
          </a:xfrm>
          <a:prstGeom prst="rect">
            <a:avLst/>
          </a:prstGeom>
          <a:solidFill>
            <a:srgbClr val="92D050"/>
          </a:solidFill>
          <a:ln w="9525">
            <a:solidFill>
              <a:schemeClr val="bg1"/>
            </a:solidFill>
            <a:miter lim="800000"/>
          </a:ln>
        </p:spPr>
        <p:txBody>
          <a:bodyPr>
            <a:spAutoFit/>
          </a:bodyPr>
          <a:lstStyle/>
          <a:p>
            <a:pPr>
              <a:spcBef>
                <a:spcPct val="50000"/>
              </a:spcBef>
            </a:pPr>
            <a:r>
              <a:rPr lang="zh-CN" altLang="en-US" sz="3600" b="1">
                <a:latin typeface="等线" panose="02010600030101010101" pitchFamily="2" charset="-122"/>
                <a:ea typeface="等线" panose="02010600030101010101" pitchFamily="2" charset="-122"/>
              </a:rPr>
              <a:t>二、美国独立战争与资本主义制度的确立</a:t>
            </a:r>
            <a:endParaRPr lang="zh-CN" altLang="en-US" sz="3600" b="1">
              <a:latin typeface="等线" panose="02010600030101010101" pitchFamily="2" charset="-122"/>
              <a:ea typeface="等线" panose="02010600030101010101" pitchFamily="2" charset="-122"/>
            </a:endParaRPr>
          </a:p>
        </p:txBody>
      </p:sp>
      <p:sp>
        <p:nvSpPr>
          <p:cNvPr id="23555" name="文本框 4"/>
          <p:cNvSpPr txBox="1">
            <a:spLocks noChangeArrowheads="1"/>
          </p:cNvSpPr>
          <p:nvPr/>
        </p:nvSpPr>
        <p:spPr bwMode="auto">
          <a:xfrm>
            <a:off x="1247775" y="701675"/>
            <a:ext cx="7296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等线" panose="02010600030101010101" pitchFamily="2" charset="-122"/>
                <a:ea typeface="等线" panose="02010600030101010101" pitchFamily="2" charset="-122"/>
              </a:rPr>
              <a:t>（三）南北战争</a:t>
            </a:r>
            <a:r>
              <a:rPr lang="zh-CN" altLang="en-US" sz="3200">
                <a:latin typeface="等线" panose="02010600030101010101" pitchFamily="2" charset="-122"/>
                <a:ea typeface="等线" panose="02010600030101010101" pitchFamily="2" charset="-122"/>
                <a:sym typeface="宋体" panose="02010600030101010101" pitchFamily="2" charset="-122"/>
              </a:rPr>
              <a:t>（</a:t>
            </a:r>
            <a:r>
              <a:rPr lang="en-US" altLang="zh-CN" sz="3200">
                <a:latin typeface="等线" panose="02010600030101010101" pitchFamily="2" charset="-122"/>
                <a:ea typeface="等线" panose="02010600030101010101" pitchFamily="2" charset="-122"/>
                <a:sym typeface="宋体" panose="02010600030101010101" pitchFamily="2" charset="-122"/>
              </a:rPr>
              <a:t>1861—1865 </a:t>
            </a:r>
            <a:r>
              <a:rPr lang="zh-CN" altLang="en-US" sz="3200">
                <a:latin typeface="等线" panose="02010600030101010101" pitchFamily="2" charset="-122"/>
                <a:ea typeface="等线" panose="02010600030101010101" pitchFamily="2" charset="-122"/>
                <a:sym typeface="宋体" panose="02010600030101010101" pitchFamily="2" charset="-122"/>
              </a:rPr>
              <a:t>年）</a:t>
            </a:r>
            <a:endParaRPr lang="zh-CN" altLang="en-US" sz="3200">
              <a:latin typeface="等线" panose="02010600030101010101" pitchFamily="2" charset="-122"/>
              <a:ea typeface="等线" panose="02010600030101010101" pitchFamily="2" charset="-122"/>
              <a:sym typeface="宋体" pitchFamily="2" charset="-122"/>
            </a:endParaRPr>
          </a:p>
        </p:txBody>
      </p:sp>
      <p:sp>
        <p:nvSpPr>
          <p:cNvPr id="2" name="矩形 1"/>
          <p:cNvSpPr>
            <a:spLocks noChangeArrowheads="1"/>
          </p:cNvSpPr>
          <p:nvPr/>
        </p:nvSpPr>
        <p:spPr bwMode="auto">
          <a:xfrm>
            <a:off x="1511300" y="1301751"/>
            <a:ext cx="9144000" cy="124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40000"/>
              </a:lnSpc>
              <a:spcBef>
                <a:spcPts val="500"/>
              </a:spcBef>
            </a:pPr>
            <a:r>
              <a:rPr lang="en-US" altLang="zh-CN" sz="2800" b="1">
                <a:latin typeface="等线" panose="02010600030101010101" pitchFamily="2" charset="-122"/>
                <a:ea typeface="等线" panose="02010600030101010101" pitchFamily="2" charset="-122"/>
                <a:sym typeface="+mn-ea"/>
              </a:rPr>
              <a:t>1.</a:t>
            </a:r>
            <a:r>
              <a:rPr lang="zh-CN" altLang="en-US" sz="2800" b="1">
                <a:latin typeface="等线" panose="02010600030101010101" pitchFamily="2" charset="-122"/>
                <a:ea typeface="等线" panose="02010600030101010101" pitchFamily="2" charset="-122"/>
                <a:sym typeface="+mn-ea"/>
              </a:rPr>
              <a:t>原因：美国南北双方在关税、西部领土建州等问题上矛盾重重，焦点是</a:t>
            </a:r>
            <a:r>
              <a:rPr lang="zh-CN" altLang="en-US" sz="2800" b="1">
                <a:solidFill>
                  <a:srgbClr val="FF0000"/>
                </a:solidFill>
                <a:latin typeface="等线" panose="02010600030101010101" pitchFamily="2" charset="-122"/>
                <a:ea typeface="等线" panose="02010600030101010101" pitchFamily="2" charset="-122"/>
                <a:sym typeface="+mn-ea"/>
              </a:rPr>
              <a:t>奴隶制的存废问题</a:t>
            </a:r>
            <a:r>
              <a:rPr lang="zh-CN" altLang="en-US" sz="2800" b="1">
                <a:latin typeface="等线" panose="02010600030101010101" pitchFamily="2" charset="-122"/>
                <a:ea typeface="等线" panose="02010600030101010101" pitchFamily="2" charset="-122"/>
                <a:sym typeface="+mn-ea"/>
              </a:rPr>
              <a:t>。</a:t>
            </a:r>
            <a:endParaRPr lang="zh-CN" altLang="en-US" sz="2800" b="1">
              <a:latin typeface="等线" panose="02010600030101010101" pitchFamily="2" charset="-122"/>
              <a:ea typeface="等线" panose="02010600030101010101" pitchFamily="2" charset="-122"/>
              <a:sym typeface="+mn-ea"/>
            </a:endParaRPr>
          </a:p>
        </p:txBody>
      </p:sp>
      <p:sp>
        <p:nvSpPr>
          <p:cNvPr id="11" name="矩形 10"/>
          <p:cNvSpPr>
            <a:spLocks noChangeArrowheads="1"/>
          </p:cNvSpPr>
          <p:nvPr/>
        </p:nvSpPr>
        <p:spPr bwMode="auto">
          <a:xfrm>
            <a:off x="1482725" y="2571750"/>
            <a:ext cx="91440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40000"/>
              </a:lnSpc>
              <a:spcBef>
                <a:spcPts val="500"/>
              </a:spcBef>
            </a:pPr>
            <a:r>
              <a:rPr lang="en-US" altLang="zh-CN" sz="2800" b="1">
                <a:latin typeface="等线" panose="02010600030101010101" pitchFamily="2" charset="-122"/>
                <a:ea typeface="等线" panose="02010600030101010101" pitchFamily="2" charset="-122"/>
                <a:sym typeface="+mn-ea"/>
              </a:rPr>
              <a:t>2.</a:t>
            </a:r>
            <a:r>
              <a:rPr lang="zh-CN" altLang="en-US" sz="2800" b="1">
                <a:latin typeface="等线" panose="02010600030101010101" pitchFamily="2" charset="-122"/>
                <a:ea typeface="等线" panose="02010600030101010101" pitchFamily="2" charset="-122"/>
                <a:sym typeface="+mn-ea"/>
              </a:rPr>
              <a:t>过程：</a:t>
            </a:r>
            <a:r>
              <a:rPr lang="en-US" altLang="zh-CN" sz="2800" b="1">
                <a:latin typeface="等线" panose="02010600030101010101" pitchFamily="2" charset="-122"/>
                <a:ea typeface="等线" panose="02010600030101010101" pitchFamily="2" charset="-122"/>
                <a:sym typeface="+mn-ea"/>
              </a:rPr>
              <a:t>1861</a:t>
            </a:r>
            <a:r>
              <a:rPr lang="zh-CN" altLang="en-US" sz="2800" b="1">
                <a:latin typeface="等线" panose="02010600030101010101" pitchFamily="2" charset="-122"/>
                <a:ea typeface="等线" panose="02010600030101010101" pitchFamily="2" charset="-122"/>
                <a:sym typeface="+mn-ea"/>
              </a:rPr>
              <a:t>年内战爆发，林肯领导的联邦政府先后颁布</a:t>
            </a:r>
            <a:r>
              <a:rPr lang="en-US" altLang="zh-CN" sz="2800" b="1">
                <a:solidFill>
                  <a:srgbClr val="FF0000"/>
                </a:solidFill>
                <a:latin typeface="等线" panose="02010600030101010101" pitchFamily="2" charset="-122"/>
                <a:ea typeface="等线" panose="02010600030101010101" pitchFamily="2" charset="-122"/>
                <a:sym typeface="+mn-ea"/>
              </a:rPr>
              <a:t>《</a:t>
            </a:r>
            <a:r>
              <a:rPr lang="zh-CN" altLang="en-US" sz="2800" b="1">
                <a:solidFill>
                  <a:srgbClr val="FF0000"/>
                </a:solidFill>
                <a:latin typeface="等线" panose="02010600030101010101" pitchFamily="2" charset="-122"/>
                <a:ea typeface="等线" panose="02010600030101010101" pitchFamily="2" charset="-122"/>
                <a:sym typeface="+mn-ea"/>
              </a:rPr>
              <a:t>宅地法</a:t>
            </a:r>
            <a:r>
              <a:rPr lang="en-US" altLang="zh-CN" sz="2800" b="1">
                <a:solidFill>
                  <a:srgbClr val="FF0000"/>
                </a:solidFill>
                <a:latin typeface="等线" panose="02010600030101010101" pitchFamily="2" charset="-122"/>
                <a:ea typeface="等线" panose="02010600030101010101" pitchFamily="2" charset="-122"/>
                <a:sym typeface="+mn-ea"/>
              </a:rPr>
              <a:t>》</a:t>
            </a:r>
            <a:r>
              <a:rPr lang="zh-CN" altLang="en-US" sz="2800" b="1">
                <a:solidFill>
                  <a:srgbClr val="FF0000"/>
                </a:solidFill>
                <a:latin typeface="等线" panose="02010600030101010101" pitchFamily="2" charset="-122"/>
                <a:ea typeface="等线" panose="02010600030101010101" pitchFamily="2" charset="-122"/>
                <a:sym typeface="+mn-ea"/>
              </a:rPr>
              <a:t>和</a:t>
            </a:r>
            <a:r>
              <a:rPr lang="en-US" altLang="zh-CN" sz="2800" b="1">
                <a:solidFill>
                  <a:srgbClr val="FF0000"/>
                </a:solidFill>
                <a:latin typeface="等线" panose="02010600030101010101" pitchFamily="2" charset="-122"/>
                <a:ea typeface="等线" panose="02010600030101010101" pitchFamily="2" charset="-122"/>
                <a:sym typeface="+mn-ea"/>
              </a:rPr>
              <a:t>《</a:t>
            </a:r>
            <a:r>
              <a:rPr lang="zh-CN" altLang="en-US" sz="2800" b="1">
                <a:solidFill>
                  <a:srgbClr val="FF0000"/>
                </a:solidFill>
                <a:latin typeface="等线" panose="02010600030101010101" pitchFamily="2" charset="-122"/>
                <a:ea typeface="等线" panose="02010600030101010101" pitchFamily="2" charset="-122"/>
                <a:sym typeface="+mn-ea"/>
              </a:rPr>
              <a:t>解放黑人奴隶宣言</a:t>
            </a:r>
            <a:r>
              <a:rPr lang="en-US" altLang="zh-CN" sz="2800" b="1">
                <a:solidFill>
                  <a:srgbClr val="FF0000"/>
                </a:solidFill>
                <a:latin typeface="等线" panose="02010600030101010101" pitchFamily="2" charset="-122"/>
                <a:ea typeface="等线" panose="02010600030101010101" pitchFamily="2" charset="-122"/>
                <a:sym typeface="+mn-ea"/>
              </a:rPr>
              <a:t>》</a:t>
            </a:r>
            <a:r>
              <a:rPr lang="zh-CN" altLang="en-US" sz="2800" b="1">
                <a:latin typeface="等线" panose="02010600030101010101" pitchFamily="2" charset="-122"/>
                <a:ea typeface="等线" panose="02010600030101010101" pitchFamily="2" charset="-122"/>
                <a:sym typeface="+mn-ea"/>
              </a:rPr>
              <a:t>，赢得民众支持，最终击败了南方。</a:t>
            </a:r>
            <a:r>
              <a:rPr lang="en-US" altLang="zh-CN" sz="2800" b="1">
                <a:latin typeface="等线" panose="02010600030101010101" pitchFamily="2" charset="-122"/>
                <a:ea typeface="等线" panose="02010600030101010101" pitchFamily="2" charset="-122"/>
                <a:sym typeface="+mn-ea"/>
              </a:rPr>
              <a:t>1865</a:t>
            </a:r>
            <a:r>
              <a:rPr lang="zh-CN" altLang="en-US" sz="2800" b="1">
                <a:latin typeface="等线" panose="02010600030101010101" pitchFamily="2" charset="-122"/>
                <a:ea typeface="等线" panose="02010600030101010101" pitchFamily="2" charset="-122"/>
                <a:sym typeface="+mn-ea"/>
              </a:rPr>
              <a:t>年，内战结束。</a:t>
            </a:r>
            <a:endParaRPr lang="en-US" altLang="zh-CN" sz="2800" b="1">
              <a:latin typeface="等线" panose="02010600030101010101" pitchFamily="2" charset="-122"/>
              <a:ea typeface="等线" panose="02010600030101010101" pitchFamily="2" charset="-122"/>
              <a:sym typeface="+mn-ea"/>
            </a:endParaRPr>
          </a:p>
        </p:txBody>
      </p:sp>
      <p:sp>
        <p:nvSpPr>
          <p:cNvPr id="3" name="矩形 2"/>
          <p:cNvSpPr>
            <a:spLocks noChangeArrowheads="1"/>
          </p:cNvSpPr>
          <p:nvPr/>
        </p:nvSpPr>
        <p:spPr bwMode="auto">
          <a:xfrm>
            <a:off x="1524000" y="4406901"/>
            <a:ext cx="9144000" cy="1902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40000"/>
              </a:lnSpc>
              <a:spcBef>
                <a:spcPts val="500"/>
              </a:spcBef>
            </a:pPr>
            <a:r>
              <a:rPr lang="en-US" altLang="zh-CN" sz="2800" b="1">
                <a:latin typeface="等线" panose="02010600030101010101" pitchFamily="2" charset="-122"/>
                <a:ea typeface="等线" panose="02010600030101010101" pitchFamily="2" charset="-122"/>
                <a:sym typeface="+mn-ea"/>
              </a:rPr>
              <a:t>3.</a:t>
            </a:r>
            <a:r>
              <a:rPr lang="zh-CN" altLang="en-US" sz="2800" b="1">
                <a:latin typeface="等线" panose="02010600030101010101" pitchFamily="2" charset="-122"/>
                <a:ea typeface="等线" panose="02010600030101010101" pitchFamily="2" charset="-122"/>
                <a:sym typeface="+mn-ea"/>
              </a:rPr>
              <a:t>评价：维护了美国的国家统一，基本解决了农民的土地问题；在法律上承认了黑人的公民权利，为此后美国的发展和迅速崛起奠定了基础，</a:t>
            </a:r>
            <a:r>
              <a:rPr lang="zh-CN" altLang="en-US" sz="2800" b="1">
                <a:solidFill>
                  <a:srgbClr val="FF0000"/>
                </a:solidFill>
                <a:latin typeface="等线" panose="02010600030101010101" pitchFamily="2" charset="-122"/>
                <a:ea typeface="等线" panose="02010600030101010101" pitchFamily="2" charset="-122"/>
                <a:sym typeface="+mn-ea"/>
              </a:rPr>
              <a:t>但黑人仍备受歧视</a:t>
            </a:r>
            <a:r>
              <a:rPr lang="zh-CN" altLang="en-US" sz="2800" b="1">
                <a:latin typeface="等线" panose="02010600030101010101" pitchFamily="2" charset="-122"/>
                <a:ea typeface="等线" panose="02010600030101010101" pitchFamily="2" charset="-122"/>
                <a:sym typeface="+mn-ea"/>
              </a:rPr>
              <a:t>。</a:t>
            </a:r>
            <a:endParaRPr lang="zh-CN" altLang="en-US" sz="2800" b="1">
              <a:latin typeface="等线" panose="02010600030101010101" pitchFamily="2" charset="-122"/>
              <a:ea typeface="等线"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9458" name="Text Box 2"/>
          <p:cNvSpPr txBox="1"/>
          <p:nvPr/>
        </p:nvSpPr>
        <p:spPr>
          <a:xfrm>
            <a:off x="1511300" y="6351"/>
            <a:ext cx="9144000" cy="646113"/>
          </a:xfrm>
          <a:prstGeom prst="rect">
            <a:avLst/>
          </a:prstGeom>
          <a:solidFill>
            <a:schemeClr val="accent6">
              <a:lumMod val="20000"/>
              <a:lumOff val="80000"/>
            </a:schemeClr>
          </a:solidFill>
          <a:ln w="9525" cap="flat" cmpd="sng">
            <a:solidFill>
              <a:schemeClr val="bg1"/>
            </a:solidFill>
            <a:prstDash val="solid"/>
            <a:miter/>
            <a:headEnd type="none" w="med" len="med"/>
            <a:tailEnd type="none" w="med" len="med"/>
          </a:ln>
        </p:spPr>
        <p:txBody>
          <a:bodyPr>
            <a:spAutoFit/>
          </a:bodyPr>
          <a:lstStyle/>
          <a:p>
            <a:pPr>
              <a:spcBef>
                <a:spcPct val="50000"/>
              </a:spcBef>
            </a:pPr>
            <a:r>
              <a:rPr lang="zh-CN" altLang="en-US" sz="3600" b="1" noProof="1">
                <a:latin typeface="等线" panose="02010600030101010101" pitchFamily="2" charset="-122"/>
                <a:ea typeface="等线" panose="02010600030101010101" pitchFamily="2" charset="-122"/>
              </a:rPr>
              <a:t>三、法国大革命和共和制的最终确立</a:t>
            </a:r>
            <a:endParaRPr lang="zh-CN" altLang="en-US" sz="3600" b="1" noProof="1">
              <a:latin typeface="等线" panose="02010600030101010101" pitchFamily="2" charset="-122"/>
              <a:ea typeface="等线" panose="02010600030101010101" pitchFamily="2" charset="-122"/>
            </a:endParaRPr>
          </a:p>
        </p:txBody>
      </p:sp>
      <p:sp>
        <p:nvSpPr>
          <p:cNvPr id="24579" name="文本框 4"/>
          <p:cNvSpPr txBox="1">
            <a:spLocks noChangeArrowheads="1"/>
          </p:cNvSpPr>
          <p:nvPr/>
        </p:nvSpPr>
        <p:spPr bwMode="auto">
          <a:xfrm>
            <a:off x="1247775" y="701675"/>
            <a:ext cx="7296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等线" panose="02010600030101010101" pitchFamily="2" charset="-122"/>
                <a:ea typeface="等线" panose="02010600030101010101" pitchFamily="2" charset="-122"/>
              </a:rPr>
              <a:t>（一）法国大革命</a:t>
            </a:r>
            <a:endParaRPr lang="zh-CN" altLang="en-US" sz="3200">
              <a:latin typeface="等线" panose="02010600030101010101" pitchFamily="2" charset="-122"/>
              <a:ea typeface="等线" panose="02010600030101010101" pitchFamily="2" charset="-122"/>
              <a:sym typeface="宋体" panose="02010600030101010101" pitchFamily="2" charset="-122"/>
            </a:endParaRPr>
          </a:p>
        </p:txBody>
      </p:sp>
      <p:sp>
        <p:nvSpPr>
          <p:cNvPr id="24580" name="Text Box 22"/>
          <p:cNvSpPr txBox="1">
            <a:spLocks noChangeArrowheads="1"/>
          </p:cNvSpPr>
          <p:nvPr/>
        </p:nvSpPr>
        <p:spPr bwMode="auto">
          <a:xfrm>
            <a:off x="1631950" y="1270000"/>
            <a:ext cx="1809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等线" panose="02010600030101010101" pitchFamily="2" charset="-122"/>
                <a:ea typeface="等线" panose="02010600030101010101" pitchFamily="2" charset="-122"/>
                <a:sym typeface="Arial" panose="020b0604020202020204" pitchFamily="34" charset="0"/>
              </a:rPr>
              <a:t>1.</a:t>
            </a:r>
            <a:r>
              <a:rPr lang="zh-CN" altLang="en-US" sz="3200" b="1">
                <a:latin typeface="等线" panose="02010600030101010101" pitchFamily="2" charset="-122"/>
                <a:ea typeface="等线" panose="02010600030101010101" pitchFamily="2" charset="-122"/>
                <a:sym typeface="Arial" panose="020b0604020202020204" pitchFamily="34" charset="0"/>
              </a:rPr>
              <a:t>背景</a:t>
            </a:r>
            <a:endParaRPr lang="zh-CN" altLang="en-US" sz="3200" b="1">
              <a:latin typeface="等线" panose="02010600030101010101" pitchFamily="2" charset="-122"/>
              <a:ea typeface="等线" panose="02010600030101010101" pitchFamily="2" charset="-122"/>
              <a:sym typeface="Arial" panose="020b0604020202020204" pitchFamily="34" charset="0"/>
            </a:endParaRPr>
          </a:p>
        </p:txBody>
      </p:sp>
      <p:sp>
        <p:nvSpPr>
          <p:cNvPr id="24581" name="矩形 1"/>
          <p:cNvSpPr>
            <a:spLocks noChangeArrowheads="1"/>
          </p:cNvSpPr>
          <p:nvPr/>
        </p:nvSpPr>
        <p:spPr bwMode="auto">
          <a:xfrm>
            <a:off x="1524000" y="1989139"/>
            <a:ext cx="9131300" cy="2143125"/>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材料一  资产阶级对旧政权极不满意。他们愤恨自己受到贵族的冷落、被王室看作二等臣民并被排除在官僚机构、教会和军队中的高级职位之外。简言之，资产阶级想要获得与他们日渐增长的经济力量相称的政治权力和社会声望。</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——斯塔夫里阿诺斯《全球通史》</a:t>
            </a:r>
            <a:endParaRPr lang="zh-CN" altLang="en-US" sz="2400" b="1">
              <a:latin typeface="等线" panose="02010600030101010101" pitchFamily="2" charset="-122"/>
              <a:ea typeface="等线" panose="02010600030101010101" pitchFamily="2" charset="-122"/>
            </a:endParaRPr>
          </a:p>
        </p:txBody>
      </p:sp>
      <p:sp>
        <p:nvSpPr>
          <p:cNvPr id="14" name="TextBox 6"/>
          <p:cNvSpPr txBox="1">
            <a:spLocks noChangeArrowheads="1"/>
          </p:cNvSpPr>
          <p:nvPr/>
        </p:nvSpPr>
        <p:spPr bwMode="auto">
          <a:xfrm>
            <a:off x="1546225" y="2405064"/>
            <a:ext cx="9131300" cy="954087"/>
          </a:xfrm>
          <a:prstGeom prst="rect">
            <a:avLst/>
          </a:prstGeom>
          <a:solidFill>
            <a:srgbClr val="F9F88C"/>
          </a:solidFill>
          <a:ln w="9525">
            <a:solidFill>
              <a:srgbClr val="F9F88C"/>
            </a:solidFill>
            <a:round/>
          </a:ln>
        </p:spPr>
        <p:txBody>
          <a:bodyPr>
            <a:spAutoFit/>
          </a:bodyPr>
          <a:lstStyle/>
          <a:p>
            <a:r>
              <a:rPr lang="en-US" altLang="zh-CN">
                <a:latin typeface="等线" panose="02010600030101010101" pitchFamily="2" charset="-122"/>
                <a:ea typeface="等线" panose="02010600030101010101" pitchFamily="2" charset="-122"/>
              </a:rPr>
              <a:t> </a:t>
            </a:r>
            <a:r>
              <a:rPr lang="zh-CN" altLang="zh-CN" sz="2800" b="1">
                <a:solidFill>
                  <a:srgbClr val="FF0000"/>
                </a:solidFill>
                <a:latin typeface="等线" panose="02010600030101010101" pitchFamily="2" charset="-122"/>
                <a:ea typeface="等线" panose="02010600030101010101" pitchFamily="2" charset="-122"/>
              </a:rPr>
              <a:t>法国封建制度严重阻碍资本主义发展，力量日益壮大的资产阶级</a:t>
            </a:r>
            <a:r>
              <a:rPr lang="zh-CN" altLang="zh-CN" sz="2800" b="1">
                <a:latin typeface="等线" panose="02010600030101010101" pitchFamily="2" charset="-122"/>
                <a:ea typeface="等线" panose="02010600030101010101" pitchFamily="2" charset="-122"/>
              </a:rPr>
              <a:t>迫切要求摆脱封建专制统治和等级制度的束缚</a:t>
            </a:r>
            <a:endParaRPr lang="zh-CN" altLang="en-US" sz="2800" b="1">
              <a:solidFill>
                <a:srgbClr val="0000CC"/>
              </a:solidFill>
              <a:latin typeface="等线" panose="02010600030101010101" pitchFamily="2" charset="-122"/>
              <a:ea typeface="等线" panose="02010600030101010101" pitchFamily="2" charset="-122"/>
            </a:endParaRPr>
          </a:p>
        </p:txBody>
      </p:sp>
      <p:sp>
        <p:nvSpPr>
          <p:cNvPr id="18439" name="矩形 1"/>
          <p:cNvSpPr>
            <a:spLocks noChangeArrowheads="1"/>
          </p:cNvSpPr>
          <p:nvPr/>
        </p:nvSpPr>
        <p:spPr bwMode="auto">
          <a:xfrm>
            <a:off x="1517650" y="4275139"/>
            <a:ext cx="9131300" cy="1323975"/>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材料二  通过“社会契约”的学说，卢梭提出了全新的国家组织原则，而“人民主权论”则更是直接为法国大革命提供了理论旗帜。</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——吕一民《法国通史》</a:t>
            </a:r>
            <a:endParaRPr lang="zh-CN" altLang="en-US" sz="2400" b="1">
              <a:latin typeface="等线" panose="02010600030101010101" pitchFamily="2" charset="-122"/>
              <a:ea typeface="等线" panose="02010600030101010101" pitchFamily="2" charset="-122"/>
            </a:endParaRPr>
          </a:p>
        </p:txBody>
      </p:sp>
      <p:sp>
        <p:nvSpPr>
          <p:cNvPr id="18440" name="矩形 1"/>
          <p:cNvSpPr>
            <a:spLocks noChangeArrowheads="1"/>
          </p:cNvSpPr>
          <p:nvPr/>
        </p:nvSpPr>
        <p:spPr bwMode="auto">
          <a:xfrm>
            <a:off x="1512888" y="5530851"/>
            <a:ext cx="9131301" cy="1323975"/>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材料三  与此同时，随着美国革命走向成功，上至议会，下至城堡开始有人讨论“人的权利。”</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——玛丽</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普拉特</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帕米利《法国简史》</a:t>
            </a:r>
            <a:endParaRPr lang="zh-CN" altLang="en-US" sz="2400" b="1">
              <a:latin typeface="等线" panose="02010600030101010101" pitchFamily="2" charset="-122"/>
              <a:ea typeface="等线" panose="02010600030101010101" pitchFamily="2" charset="-122"/>
            </a:endParaRPr>
          </a:p>
        </p:txBody>
      </p:sp>
      <p:sp>
        <p:nvSpPr>
          <p:cNvPr id="17" name="TextBox 6"/>
          <p:cNvSpPr txBox="1">
            <a:spLocks noChangeArrowheads="1"/>
          </p:cNvSpPr>
          <p:nvPr/>
        </p:nvSpPr>
        <p:spPr bwMode="auto">
          <a:xfrm>
            <a:off x="1500188" y="4538664"/>
            <a:ext cx="9131301" cy="523875"/>
          </a:xfrm>
          <a:prstGeom prst="rect">
            <a:avLst/>
          </a:prstGeom>
          <a:solidFill>
            <a:srgbClr val="F9F88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latin typeface="等线" panose="02010600030101010101" pitchFamily="2" charset="-122"/>
                <a:ea typeface="等线" panose="02010600030101010101" pitchFamily="2" charset="-122"/>
              </a:rPr>
              <a:t> </a:t>
            </a:r>
            <a:r>
              <a:rPr lang="zh-CN" altLang="en-US" sz="2800" b="1">
                <a:latin typeface="等线" panose="02010600030101010101" pitchFamily="2" charset="-122"/>
                <a:ea typeface="等线" panose="02010600030101010101" pitchFamily="2" charset="-122"/>
              </a:rPr>
              <a:t>启蒙思想对民众产生了深刻影响</a:t>
            </a:r>
            <a:endParaRPr lang="zh-CN" altLang="en-US" sz="2800" b="1">
              <a:solidFill>
                <a:srgbClr val="0000CC"/>
              </a:solidFill>
              <a:latin typeface="等线" panose="02010600030101010101" pitchFamily="2" charset="-122"/>
              <a:ea typeface="等线" panose="02010600030101010101" pitchFamily="2" charset="-122"/>
            </a:endParaRPr>
          </a:p>
        </p:txBody>
      </p:sp>
      <p:sp>
        <p:nvSpPr>
          <p:cNvPr id="18" name="TextBox 6"/>
          <p:cNvSpPr txBox="1">
            <a:spLocks noChangeArrowheads="1"/>
          </p:cNvSpPr>
          <p:nvPr/>
        </p:nvSpPr>
        <p:spPr bwMode="auto">
          <a:xfrm>
            <a:off x="1531938" y="5883276"/>
            <a:ext cx="9131300" cy="523875"/>
          </a:xfrm>
          <a:prstGeom prst="rect">
            <a:avLst/>
          </a:prstGeom>
          <a:solidFill>
            <a:srgbClr val="F9F88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latin typeface="等线" panose="02010600030101010101" pitchFamily="2" charset="-122"/>
                <a:ea typeface="等线" panose="02010600030101010101" pitchFamily="2" charset="-122"/>
              </a:rPr>
              <a:t> </a:t>
            </a:r>
            <a:r>
              <a:rPr lang="zh-CN" altLang="en-US" sz="2800" b="1">
                <a:latin typeface="等线" panose="02010600030101010101" pitchFamily="2" charset="-122"/>
                <a:ea typeface="等线" panose="02010600030101010101" pitchFamily="2" charset="-122"/>
              </a:rPr>
              <a:t>美国独立战争的刺激</a:t>
            </a:r>
            <a:endParaRPr lang="zh-CN" altLang="en-US" sz="2800" b="1">
              <a:solidFill>
                <a:srgbClr val="0000CC"/>
              </a:solidFill>
              <a:latin typeface="等线" panose="02010600030101010101" pitchFamily="2" charset="-122"/>
              <a:ea typeface="等线" panose="02010600030101010101" pitchFamily="2" charset="-122"/>
            </a:endParaRPr>
          </a:p>
        </p:txBody>
      </p:sp>
      <p:pic>
        <p:nvPicPr>
          <p:cNvPr id="2"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95450" y="4073525"/>
            <a:ext cx="47625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受奴役的法国农民"/>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977063" y="4073526"/>
            <a:ext cx="3103562"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4"/>
                                        </p:tgtEl>
                                        <p:attrNameLst>
                                          <p:attrName>ppt_x</p:attrName>
                                        </p:attrNameLst>
                                      </p:cBhvr>
                                      <p:tavLst>
                                        <p:tav tm="0">
                                          <p:val>
                                            <p:strVal val="ppt_x"/>
                                          </p:val>
                                        </p:tav>
                                        <p:tav tm="100000">
                                          <p:val>
                                            <p:strVal val="ppt_x"/>
                                          </p:val>
                                        </p:tav>
                                      </p:tavLst>
                                    </p:anim>
                                    <p:anim calcmode="lin" valueType="num">
                                      <p:cBhvr additive="base">
                                        <p:cTn id="11" dur="500"/>
                                        <p:tgtEl>
                                          <p:spTgt spid="4"/>
                                        </p:tgtEl>
                                        <p:attrNameLst>
                                          <p:attrName>ppt_y</p:attrName>
                                        </p:attrNameLst>
                                      </p:cBhvr>
                                      <p:tavLst>
                                        <p:tav tm="0">
                                          <p:val>
                                            <p:strVal val="ppt_y"/>
                                          </p:val>
                                        </p:tav>
                                        <p:tav tm="100000">
                                          <p:val>
                                            <p:strVal val="1+ppt_h/2"/>
                                          </p:val>
                                        </p:tav>
                                      </p:tavLst>
                                    </p:anim>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439"/>
                                        </p:tgtEl>
                                        <p:attrNameLst>
                                          <p:attrName>style.visibility</p:attrName>
                                        </p:attrNameLst>
                                      </p:cBhvr>
                                      <p:to>
                                        <p:strVal val="visible"/>
                                      </p:to>
                                    </p:set>
                                    <p:anim calcmode="lin" valueType="num">
                                      <p:cBhvr additive="base">
                                        <p:cTn id="23" dur="500" fill="hold"/>
                                        <p:tgtEl>
                                          <p:spTgt spid="18439"/>
                                        </p:tgtEl>
                                        <p:attrNameLst>
                                          <p:attrName>ppt_x</p:attrName>
                                        </p:attrNameLst>
                                      </p:cBhvr>
                                      <p:tavLst>
                                        <p:tav tm="0">
                                          <p:val>
                                            <p:strVal val="#ppt_x"/>
                                          </p:val>
                                        </p:tav>
                                        <p:tav tm="100000">
                                          <p:val>
                                            <p:strVal val="#ppt_x"/>
                                          </p:val>
                                        </p:tav>
                                      </p:tavLst>
                                    </p:anim>
                                    <p:anim calcmode="lin" valueType="num">
                                      <p:cBhvr additive="base">
                                        <p:cTn id="2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8440"/>
                                        </p:tgtEl>
                                        <p:attrNameLst>
                                          <p:attrName>style.visibility</p:attrName>
                                        </p:attrNameLst>
                                      </p:cBhvr>
                                      <p:to>
                                        <p:strVal val="visible"/>
                                      </p:to>
                                    </p:set>
                                    <p:anim calcmode="lin" valueType="num">
                                      <p:cBhvr additive="base">
                                        <p:cTn id="35" dur="500" fill="hold"/>
                                        <p:tgtEl>
                                          <p:spTgt spid="18440"/>
                                        </p:tgtEl>
                                        <p:attrNameLst>
                                          <p:attrName>ppt_x</p:attrName>
                                        </p:attrNameLst>
                                      </p:cBhvr>
                                      <p:tavLst>
                                        <p:tav tm="0">
                                          <p:val>
                                            <p:strVal val="#ppt_x"/>
                                          </p:val>
                                        </p:tav>
                                        <p:tav tm="100000">
                                          <p:val>
                                            <p:strVal val="#ppt_x"/>
                                          </p:val>
                                        </p:tav>
                                      </p:tavLst>
                                    </p:anim>
                                    <p:anim calcmode="lin" valueType="num">
                                      <p:cBhvr additive="base">
                                        <p:cTn id="36"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439" grpId="0"/>
      <p:bldP spid="18440" grpId="0"/>
      <p:bldP spid="17" grpId="0"/>
      <p:bldP spid="18"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0" name="矩形 9"/>
          <p:cNvSpPr>
            <a:spLocks noChangeArrowheads="1"/>
          </p:cNvSpPr>
          <p:nvPr/>
        </p:nvSpPr>
        <p:spPr bwMode="auto">
          <a:xfrm>
            <a:off x="2078039" y="4065588"/>
            <a:ext cx="189388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2200" b="1">
                <a:solidFill>
                  <a:srgbClr val="4210F8"/>
                </a:solidFill>
                <a:latin typeface="等线" panose="02010600030101010101" pitchFamily="2" charset="-122"/>
                <a:ea typeface="等线" panose="02010600030101010101" pitchFamily="2" charset="-122"/>
              </a:rPr>
              <a:t>《</a:t>
            </a:r>
            <a:r>
              <a:rPr lang="zh-CN" altLang="en-US" sz="2200" b="1">
                <a:solidFill>
                  <a:srgbClr val="4210F8"/>
                </a:solidFill>
                <a:latin typeface="等线" panose="02010600030101010101" pitchFamily="2" charset="-122"/>
                <a:ea typeface="等线" panose="02010600030101010101" pitchFamily="2" charset="-122"/>
              </a:rPr>
              <a:t>人权宣言</a:t>
            </a:r>
            <a:r>
              <a:rPr lang="en-US" altLang="zh-CN" sz="2200">
                <a:solidFill>
                  <a:srgbClr val="4210F8"/>
                </a:solidFill>
                <a:latin typeface="等线" panose="02010600030101010101" pitchFamily="2" charset="-122"/>
                <a:ea typeface="等线" panose="02010600030101010101" pitchFamily="2" charset="-122"/>
              </a:rPr>
              <a:t>》</a:t>
            </a:r>
            <a:endParaRPr lang="zh-CN" altLang="en-US" sz="2200">
              <a:solidFill>
                <a:srgbClr val="4210F8"/>
              </a:solidFill>
              <a:latin typeface="等线" panose="02010600030101010101" pitchFamily="2" charset="-122"/>
              <a:ea typeface="等线" panose="02010600030101010101" pitchFamily="2" charset="-122"/>
            </a:endParaRPr>
          </a:p>
        </p:txBody>
      </p:sp>
      <p:sp>
        <p:nvSpPr>
          <p:cNvPr id="11" name="矩形 10"/>
          <p:cNvSpPr>
            <a:spLocks noChangeArrowheads="1"/>
          </p:cNvSpPr>
          <p:nvPr/>
        </p:nvSpPr>
        <p:spPr bwMode="auto">
          <a:xfrm>
            <a:off x="1511300" y="2782888"/>
            <a:ext cx="18669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200" b="1">
                <a:solidFill>
                  <a:srgbClr val="4210F8"/>
                </a:solidFill>
                <a:latin typeface="等线" panose="02010600030101010101" pitchFamily="2" charset="-122"/>
                <a:ea typeface="等线" panose="02010600030101010101" pitchFamily="2" charset="-122"/>
              </a:rPr>
              <a:t>大革命爆发</a:t>
            </a:r>
            <a:endParaRPr lang="zh-CN" altLang="en-US" sz="2200" b="1">
              <a:solidFill>
                <a:srgbClr val="4210F8"/>
              </a:solidFill>
              <a:latin typeface="等线" panose="02010600030101010101" pitchFamily="2" charset="-122"/>
              <a:ea typeface="等线" panose="02010600030101010101" pitchFamily="2" charset="-122"/>
            </a:endParaRPr>
          </a:p>
          <a:p>
            <a:pPr eaLnBrk="0" hangingPunct="0"/>
            <a:r>
              <a:rPr lang="zh-CN" altLang="en-US" sz="2200" b="1">
                <a:solidFill>
                  <a:srgbClr val="4210F8"/>
                </a:solidFill>
                <a:latin typeface="等线" panose="02010600030101010101" pitchFamily="2" charset="-122"/>
                <a:ea typeface="等线" panose="02010600030101010101" pitchFamily="2" charset="-122"/>
              </a:rPr>
              <a:t>攻占巴士底狱</a:t>
            </a:r>
            <a:endParaRPr lang="zh-CN" altLang="en-US" sz="2200">
              <a:solidFill>
                <a:srgbClr val="4210F8"/>
              </a:solidFill>
              <a:latin typeface="等线" panose="02010600030101010101" pitchFamily="2" charset="-122"/>
              <a:ea typeface="等线" panose="02010600030101010101" pitchFamily="2" charset="-122"/>
            </a:endParaRPr>
          </a:p>
        </p:txBody>
      </p:sp>
      <p:sp>
        <p:nvSpPr>
          <p:cNvPr id="12" name="文本框 12"/>
          <p:cNvSpPr txBox="1">
            <a:spLocks noChangeArrowheads="1"/>
          </p:cNvSpPr>
          <p:nvPr/>
        </p:nvSpPr>
        <p:spPr bwMode="auto">
          <a:xfrm>
            <a:off x="3527425" y="2671764"/>
            <a:ext cx="18938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2200" b="1">
                <a:solidFill>
                  <a:srgbClr val="4210F8"/>
                </a:solidFill>
                <a:latin typeface="等线" panose="02010600030101010101" pitchFamily="2" charset="-122"/>
                <a:ea typeface="等线" panose="02010600030101010101" pitchFamily="2" charset="-122"/>
              </a:rPr>
              <a:t>颁布宪法，确立新制度框架</a:t>
            </a:r>
            <a:endParaRPr lang="zh-CN" altLang="en-US" sz="2200" b="1">
              <a:solidFill>
                <a:srgbClr val="4210F8"/>
              </a:solidFill>
              <a:latin typeface="等线" panose="02010600030101010101" pitchFamily="2" charset="-122"/>
              <a:ea typeface="等线" panose="02010600030101010101" pitchFamily="2" charset="-122"/>
            </a:endParaRPr>
          </a:p>
        </p:txBody>
      </p:sp>
      <p:sp>
        <p:nvSpPr>
          <p:cNvPr id="13" name="矩形 12"/>
          <p:cNvSpPr>
            <a:spLocks noChangeArrowheads="1"/>
          </p:cNvSpPr>
          <p:nvPr/>
        </p:nvSpPr>
        <p:spPr bwMode="auto">
          <a:xfrm>
            <a:off x="4808538" y="4065588"/>
            <a:ext cx="215900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2200" b="1">
                <a:solidFill>
                  <a:srgbClr val="4210F8"/>
                </a:solidFill>
                <a:latin typeface="等线" panose="02010600030101010101" pitchFamily="2" charset="-122"/>
                <a:ea typeface="等线" panose="02010600030101010101" pitchFamily="2" charset="-122"/>
              </a:rPr>
              <a:t>拿破仑军事独裁</a:t>
            </a:r>
            <a:endParaRPr lang="zh-CN" altLang="en-US" sz="2200" b="1">
              <a:solidFill>
                <a:srgbClr val="4210F8"/>
              </a:solidFill>
              <a:latin typeface="等线" panose="02010600030101010101" pitchFamily="2" charset="-122"/>
              <a:ea typeface="等线" panose="02010600030101010101" pitchFamily="2" charset="-122"/>
            </a:endParaRPr>
          </a:p>
        </p:txBody>
      </p:sp>
      <p:sp>
        <p:nvSpPr>
          <p:cNvPr id="14" name="矩形 13"/>
          <p:cNvSpPr>
            <a:spLocks noChangeArrowheads="1"/>
          </p:cNvSpPr>
          <p:nvPr/>
        </p:nvSpPr>
        <p:spPr bwMode="auto">
          <a:xfrm>
            <a:off x="5824539" y="2886076"/>
            <a:ext cx="23653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2200" b="1">
                <a:solidFill>
                  <a:srgbClr val="4210F8"/>
                </a:solidFill>
                <a:latin typeface="等线" panose="02010600030101010101" pitchFamily="2" charset="-122"/>
                <a:ea typeface="等线" panose="02010600030101010101" pitchFamily="2" charset="-122"/>
              </a:rPr>
              <a:t>《</a:t>
            </a:r>
            <a:r>
              <a:rPr lang="zh-CN" altLang="en-US" sz="2200" b="1">
                <a:solidFill>
                  <a:srgbClr val="4210F8"/>
                </a:solidFill>
                <a:latin typeface="等线" panose="02010600030101010101" pitchFamily="2" charset="-122"/>
                <a:ea typeface="等线" panose="02010600030101010101" pitchFamily="2" charset="-122"/>
              </a:rPr>
              <a:t>法国民法典</a:t>
            </a:r>
            <a:r>
              <a:rPr lang="en-US" altLang="zh-CN" sz="2200" b="1">
                <a:solidFill>
                  <a:srgbClr val="4210F8"/>
                </a:solidFill>
                <a:latin typeface="等线" panose="02010600030101010101" pitchFamily="2" charset="-122"/>
                <a:ea typeface="等线" panose="02010600030101010101" pitchFamily="2" charset="-122"/>
              </a:rPr>
              <a:t>》</a:t>
            </a:r>
            <a:endParaRPr lang="zh-CN" altLang="en-US" sz="2200" b="1">
              <a:solidFill>
                <a:srgbClr val="4210F8"/>
              </a:solidFill>
              <a:latin typeface="等线" panose="02010600030101010101" pitchFamily="2" charset="-122"/>
              <a:ea typeface="等线" panose="02010600030101010101" pitchFamily="2" charset="-122"/>
            </a:endParaRPr>
          </a:p>
        </p:txBody>
      </p:sp>
      <p:grpSp>
        <p:nvGrpSpPr>
          <p:cNvPr id="15" name="组合 14"/>
          <p:cNvGrpSpPr/>
          <p:nvPr/>
        </p:nvGrpSpPr>
        <p:grpSpPr>
          <a:xfrm>
            <a:off x="1630364" y="3240089"/>
            <a:ext cx="8967787" cy="917575"/>
            <a:chOff x="1771249" y="4318958"/>
            <a:chExt cx="8966904" cy="916792"/>
          </a:xfrm>
        </p:grpSpPr>
        <p:sp>
          <p:nvSpPr>
            <p:cNvPr id="16" name="箭头: 燕尾形 19"/>
            <p:cNvSpPr/>
            <p:nvPr/>
          </p:nvSpPr>
          <p:spPr>
            <a:xfrm>
              <a:off x="2293485" y="4318958"/>
              <a:ext cx="8444668" cy="916792"/>
            </a:xfrm>
            <a:prstGeom prst="notchedRightArrow">
              <a:avLst/>
            </a:prstGeom>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a:lstStyle/>
            <a:p/>
          </p:txBody>
        </p:sp>
        <p:sp>
          <p:nvSpPr>
            <p:cNvPr id="17" name="椭圆 16"/>
            <p:cNvSpPr/>
            <p:nvPr/>
          </p:nvSpPr>
          <p:spPr>
            <a:xfrm>
              <a:off x="2771276" y="4621911"/>
              <a:ext cx="142861" cy="144340"/>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sp>
          <p:nvSpPr>
            <p:cNvPr id="18" name="文本框 4"/>
            <p:cNvSpPr txBox="1">
              <a:spLocks noChangeArrowheads="1"/>
            </p:cNvSpPr>
            <p:nvPr/>
          </p:nvSpPr>
          <p:spPr bwMode="auto">
            <a:xfrm>
              <a:off x="1771249" y="4497875"/>
              <a:ext cx="1410196" cy="644609"/>
            </a:xfrm>
            <a:prstGeom prst="rect">
              <a:avLst/>
            </a:prstGeom>
            <a:ln>
              <a:noFill/>
            </a:ln>
          </p:spPr>
          <p:txBody>
            <a:bodyPr>
              <a:spAutoFit/>
            </a:bodyPr>
            <a:lstStyle>
              <a:defPPr>
                <a:defRPr lang="zh-CN"/>
              </a:defPPr>
              <a:lvl1pPr>
                <a:defRPr b="1">
                  <a:ln>
                    <a:solidFill>
                      <a:srgbClr val="FF0000"/>
                    </a:solidFill>
                  </a:ln>
                  <a:solidFill>
                    <a:srgbClr val="FF0000"/>
                  </a:solidFill>
                  <a:latin typeface="华文楷体" pitchFamily="2" charset="-122"/>
                  <a:ea typeface="华文楷体" pitchFamily="2" charset="-122"/>
                </a:defRPr>
              </a:lvl1pPr>
            </a:lstStyle>
            <a:p>
              <a:pPr eaLnBrk="0" hangingPunct="0">
                <a:defRPr/>
              </a:pPr>
              <a:r>
                <a:rPr lang="en-US" altLang="zh-CN">
                  <a:latin typeface="等线" panose="02010600030101010101" pitchFamily="2" charset="-122"/>
                  <a:ea typeface="等线" panose="02010600030101010101" pitchFamily="2" charset="-122"/>
                </a:rPr>
                <a:t>1789</a:t>
              </a:r>
              <a:r>
                <a:rPr lang="zh-CN" altLang="en-US">
                  <a:latin typeface="等线" panose="02010600030101010101" pitchFamily="2" charset="-122"/>
                  <a:ea typeface="等线" panose="02010600030101010101" pitchFamily="2" charset="-122"/>
                </a:rPr>
                <a:t>年</a:t>
              </a:r>
              <a:r>
                <a:rPr lang="en-US" altLang="zh-CN">
                  <a:latin typeface="等线" panose="02010600030101010101" pitchFamily="2" charset="-122"/>
                  <a:ea typeface="等线" panose="02010600030101010101" pitchFamily="2" charset="-122"/>
                </a:rPr>
                <a:t>7</a:t>
              </a:r>
              <a:r>
                <a:rPr lang="zh-CN" altLang="en-US">
                  <a:latin typeface="等线" panose="02010600030101010101" pitchFamily="2" charset="-122"/>
                  <a:ea typeface="等线" panose="02010600030101010101" pitchFamily="2" charset="-122"/>
                </a:rPr>
                <a:t>月</a:t>
              </a:r>
              <a:r>
                <a:rPr lang="en-US" altLang="zh-CN">
                  <a:latin typeface="等线" panose="02010600030101010101" pitchFamily="2" charset="-122"/>
                  <a:ea typeface="等线" panose="02010600030101010101" pitchFamily="2" charset="-122"/>
                </a:rPr>
                <a:t>14</a:t>
              </a:r>
              <a:r>
                <a:rPr lang="zh-CN" altLang="en-US">
                  <a:latin typeface="等线" panose="02010600030101010101" pitchFamily="2" charset="-122"/>
                  <a:ea typeface="等线" panose="02010600030101010101" pitchFamily="2" charset="-122"/>
                </a:rPr>
                <a:t>日</a:t>
              </a:r>
              <a:endParaRPr lang="en-US" altLang="zh-CN">
                <a:latin typeface="等线" panose="02010600030101010101" pitchFamily="2" charset="-122"/>
                <a:ea typeface="等线" panose="02010600030101010101" pitchFamily="2" charset="-122"/>
              </a:endParaRPr>
            </a:p>
          </p:txBody>
        </p:sp>
        <p:sp>
          <p:nvSpPr>
            <p:cNvPr id="19" name="椭圆 18"/>
            <p:cNvSpPr/>
            <p:nvPr/>
          </p:nvSpPr>
          <p:spPr>
            <a:xfrm>
              <a:off x="3095094" y="4621911"/>
              <a:ext cx="142861" cy="144340"/>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sp>
          <p:nvSpPr>
            <p:cNvPr id="20" name="矩形 19"/>
            <p:cNvSpPr/>
            <p:nvPr/>
          </p:nvSpPr>
          <p:spPr>
            <a:xfrm>
              <a:off x="2904080" y="4774370"/>
              <a:ext cx="543685" cy="369017"/>
            </a:xfrm>
            <a:prstGeom prst="rect">
              <a:avLst/>
            </a:prstGeom>
            <a:ln>
              <a:noFill/>
            </a:ln>
          </p:spPr>
          <p:txBody>
            <a:bodyPr wrap="none">
              <a:spAutoFit/>
            </a:bodyPr>
            <a:lstStyle/>
            <a:p>
              <a:pPr eaLnBrk="0" hangingPunct="0">
                <a:defRPr/>
              </a:pPr>
              <a:r>
                <a:rPr lang="en-US" altLang="zh-CN" b="1">
                  <a:ln>
                    <a:solidFill>
                      <a:srgbClr val="FF0000"/>
                    </a:solidFill>
                  </a:ln>
                  <a:solidFill>
                    <a:srgbClr val="FF0000"/>
                  </a:solidFill>
                  <a:latin typeface="等线" panose="02010600030101010101" pitchFamily="2" charset="-122"/>
                  <a:ea typeface="等线" panose="02010600030101010101" pitchFamily="2" charset="-122"/>
                </a:rPr>
                <a:t>8</a:t>
              </a:r>
              <a:r>
                <a:rPr lang="zh-CN" altLang="en-US" b="1">
                  <a:ln>
                    <a:solidFill>
                      <a:srgbClr val="FF0000"/>
                    </a:solidFill>
                  </a:ln>
                  <a:solidFill>
                    <a:srgbClr val="FF0000"/>
                  </a:solidFill>
                  <a:latin typeface="等线" panose="02010600030101010101" pitchFamily="2" charset="-122"/>
                  <a:ea typeface="等线" panose="02010600030101010101" pitchFamily="2" charset="-122"/>
                </a:rPr>
                <a:t>月</a:t>
              </a:r>
              <a:endParaRPr lang="zh-CN" altLang="en-US" b="1">
                <a:ln>
                  <a:solidFill>
                    <a:srgbClr val="FF0000"/>
                  </a:solidFill>
                </a:ln>
                <a:solidFill>
                  <a:srgbClr val="FF0000"/>
                </a:solidFill>
                <a:latin typeface="等线" panose="02010600030101010101" pitchFamily="2" charset="-122"/>
                <a:ea typeface="等线" panose="02010600030101010101" pitchFamily="2" charset="-122"/>
              </a:endParaRPr>
            </a:p>
          </p:txBody>
        </p:sp>
        <p:sp>
          <p:nvSpPr>
            <p:cNvPr id="21" name="椭圆 20"/>
            <p:cNvSpPr/>
            <p:nvPr/>
          </p:nvSpPr>
          <p:spPr>
            <a:xfrm>
              <a:off x="4153851" y="4621911"/>
              <a:ext cx="142861" cy="144340"/>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sp>
          <p:nvSpPr>
            <p:cNvPr id="22" name="矩形 21"/>
            <p:cNvSpPr/>
            <p:nvPr/>
          </p:nvSpPr>
          <p:spPr>
            <a:xfrm>
              <a:off x="3845696" y="4741378"/>
              <a:ext cx="928368" cy="369017"/>
            </a:xfrm>
            <a:prstGeom prst="rect">
              <a:avLst/>
            </a:prstGeom>
            <a:ln>
              <a:noFill/>
            </a:ln>
          </p:spPr>
          <p:txBody>
            <a:bodyPr wrap="none">
              <a:spAutoFit/>
            </a:bodyPr>
            <a:lstStyle/>
            <a:p>
              <a:pPr eaLnBrk="0" hangingPunct="0">
                <a:defRPr/>
              </a:pPr>
              <a:r>
                <a:rPr lang="en-US" altLang="zh-CN" b="1">
                  <a:ln>
                    <a:solidFill>
                      <a:srgbClr val="FF0000"/>
                    </a:solidFill>
                  </a:ln>
                  <a:solidFill>
                    <a:srgbClr val="FF0000"/>
                  </a:solidFill>
                  <a:latin typeface="等线" panose="02010600030101010101" pitchFamily="2" charset="-122"/>
                  <a:ea typeface="等线" panose="02010600030101010101" pitchFamily="2" charset="-122"/>
                </a:rPr>
                <a:t>1791</a:t>
              </a:r>
              <a:r>
                <a:rPr lang="zh-CN" altLang="en-US" b="1">
                  <a:ln>
                    <a:solidFill>
                      <a:srgbClr val="FF0000"/>
                    </a:solidFill>
                  </a:ln>
                  <a:solidFill>
                    <a:srgbClr val="FF0000"/>
                  </a:solidFill>
                  <a:latin typeface="等线" panose="02010600030101010101" pitchFamily="2" charset="-122"/>
                  <a:ea typeface="等线" panose="02010600030101010101" pitchFamily="2" charset="-122"/>
                </a:rPr>
                <a:t>年</a:t>
              </a:r>
              <a:endParaRPr lang="zh-CN" altLang="en-US">
                <a:ln>
                  <a:solidFill>
                    <a:srgbClr val="FF0000"/>
                  </a:solidFill>
                </a:ln>
                <a:solidFill>
                  <a:srgbClr val="FF0000"/>
                </a:solidFill>
                <a:latin typeface="等线" panose="02010600030101010101" pitchFamily="2" charset="-122"/>
                <a:ea typeface="等线" panose="02010600030101010101" pitchFamily="2" charset="-122"/>
              </a:endParaRPr>
            </a:p>
          </p:txBody>
        </p:sp>
        <p:sp>
          <p:nvSpPr>
            <p:cNvPr id="23" name="矩形 22"/>
            <p:cNvSpPr/>
            <p:nvPr/>
          </p:nvSpPr>
          <p:spPr>
            <a:xfrm>
              <a:off x="5602817" y="4736827"/>
              <a:ext cx="928368" cy="369017"/>
            </a:xfrm>
            <a:prstGeom prst="rect">
              <a:avLst/>
            </a:prstGeom>
            <a:ln>
              <a:noFill/>
            </a:ln>
          </p:spPr>
          <p:txBody>
            <a:bodyPr wrap="none">
              <a:spAutoFit/>
            </a:bodyPr>
            <a:lstStyle/>
            <a:p>
              <a:pPr eaLnBrk="0" hangingPunct="0">
                <a:defRPr/>
              </a:pPr>
              <a:r>
                <a:rPr lang="en-US" altLang="zh-CN" b="1">
                  <a:ln>
                    <a:solidFill>
                      <a:srgbClr val="FF0000"/>
                    </a:solidFill>
                  </a:ln>
                  <a:solidFill>
                    <a:srgbClr val="FF0000"/>
                  </a:solidFill>
                  <a:latin typeface="等线" panose="02010600030101010101" pitchFamily="2" charset="-122"/>
                  <a:ea typeface="等线" panose="02010600030101010101" pitchFamily="2" charset="-122"/>
                </a:rPr>
                <a:t>1799</a:t>
              </a:r>
              <a:r>
                <a:rPr lang="zh-CN" altLang="en-US" b="1">
                  <a:ln>
                    <a:solidFill>
                      <a:srgbClr val="FF0000"/>
                    </a:solidFill>
                  </a:ln>
                  <a:solidFill>
                    <a:srgbClr val="FF0000"/>
                  </a:solidFill>
                  <a:latin typeface="等线" panose="02010600030101010101" pitchFamily="2" charset="-122"/>
                  <a:ea typeface="等线" panose="02010600030101010101" pitchFamily="2" charset="-122"/>
                </a:rPr>
                <a:t>年</a:t>
              </a:r>
              <a:endParaRPr lang="zh-CN" altLang="en-US" b="1">
                <a:ln>
                  <a:solidFill>
                    <a:srgbClr val="FF0000"/>
                  </a:solidFill>
                </a:ln>
                <a:solidFill>
                  <a:srgbClr val="FF0000"/>
                </a:solidFill>
                <a:latin typeface="等线" panose="02010600030101010101" pitchFamily="2" charset="-122"/>
                <a:ea typeface="等线" panose="02010600030101010101" pitchFamily="2" charset="-122"/>
              </a:endParaRPr>
            </a:p>
          </p:txBody>
        </p:sp>
        <p:sp>
          <p:nvSpPr>
            <p:cNvPr id="24" name="椭圆 23"/>
            <p:cNvSpPr/>
            <p:nvPr/>
          </p:nvSpPr>
          <p:spPr>
            <a:xfrm>
              <a:off x="5914216" y="4621911"/>
              <a:ext cx="144448" cy="144340"/>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sp>
          <p:nvSpPr>
            <p:cNvPr id="25" name="矩形 24"/>
            <p:cNvSpPr/>
            <p:nvPr/>
          </p:nvSpPr>
          <p:spPr>
            <a:xfrm>
              <a:off x="6721748" y="4731208"/>
              <a:ext cx="928368" cy="369017"/>
            </a:xfrm>
            <a:prstGeom prst="rect">
              <a:avLst/>
            </a:prstGeom>
            <a:ln>
              <a:noFill/>
            </a:ln>
          </p:spPr>
          <p:txBody>
            <a:bodyPr wrap="none">
              <a:spAutoFit/>
            </a:bodyPr>
            <a:lstStyle/>
            <a:p>
              <a:pPr eaLnBrk="0" hangingPunct="0">
                <a:defRPr/>
              </a:pPr>
              <a:r>
                <a:rPr lang="en-US" altLang="zh-CN" b="1">
                  <a:ln>
                    <a:solidFill>
                      <a:srgbClr val="FF0000"/>
                    </a:solidFill>
                  </a:ln>
                  <a:solidFill>
                    <a:srgbClr val="FF0000"/>
                  </a:solidFill>
                  <a:latin typeface="等线" panose="02010600030101010101" pitchFamily="2" charset="-122"/>
                  <a:ea typeface="等线" panose="02010600030101010101" pitchFamily="2" charset="-122"/>
                </a:rPr>
                <a:t>1804</a:t>
              </a:r>
              <a:r>
                <a:rPr lang="zh-CN" altLang="en-US" b="1">
                  <a:ln>
                    <a:solidFill>
                      <a:srgbClr val="FF0000"/>
                    </a:solidFill>
                  </a:ln>
                  <a:solidFill>
                    <a:srgbClr val="FF0000"/>
                  </a:solidFill>
                  <a:latin typeface="等线" panose="02010600030101010101" pitchFamily="2" charset="-122"/>
                  <a:ea typeface="等线" panose="02010600030101010101" pitchFamily="2" charset="-122"/>
                </a:rPr>
                <a:t>年</a:t>
              </a:r>
              <a:endParaRPr lang="zh-CN" altLang="en-US" b="1">
                <a:ln>
                  <a:solidFill>
                    <a:srgbClr val="FF0000"/>
                  </a:solidFill>
                </a:ln>
                <a:solidFill>
                  <a:srgbClr val="FF0000"/>
                </a:solidFill>
                <a:latin typeface="等线" panose="02010600030101010101" pitchFamily="2" charset="-122"/>
                <a:ea typeface="等线" panose="02010600030101010101" pitchFamily="2" charset="-122"/>
              </a:endParaRPr>
            </a:p>
          </p:txBody>
        </p:sp>
        <p:sp>
          <p:nvSpPr>
            <p:cNvPr id="26" name="椭圆 25"/>
            <p:cNvSpPr/>
            <p:nvPr/>
          </p:nvSpPr>
          <p:spPr>
            <a:xfrm>
              <a:off x="7020594" y="4626670"/>
              <a:ext cx="142861" cy="142753"/>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sp>
          <p:nvSpPr>
            <p:cNvPr id="27" name="矩形 26"/>
            <p:cNvSpPr/>
            <p:nvPr/>
          </p:nvSpPr>
          <p:spPr>
            <a:xfrm>
              <a:off x="9096362" y="4734746"/>
              <a:ext cx="928368" cy="369017"/>
            </a:xfrm>
            <a:prstGeom prst="rect">
              <a:avLst/>
            </a:prstGeom>
            <a:ln>
              <a:noFill/>
            </a:ln>
          </p:spPr>
          <p:txBody>
            <a:bodyPr wrap="none">
              <a:spAutoFit/>
            </a:bodyPr>
            <a:lstStyle/>
            <a:p>
              <a:pPr eaLnBrk="0" hangingPunct="0">
                <a:defRPr/>
              </a:pPr>
              <a:r>
                <a:rPr lang="en-US" altLang="zh-CN" b="1">
                  <a:ln>
                    <a:solidFill>
                      <a:srgbClr val="FF0000"/>
                    </a:solidFill>
                  </a:ln>
                  <a:solidFill>
                    <a:srgbClr val="FF0000"/>
                  </a:solidFill>
                  <a:latin typeface="等线" panose="02010600030101010101" pitchFamily="2" charset="-122"/>
                  <a:ea typeface="等线" panose="02010600030101010101" pitchFamily="2" charset="-122"/>
                </a:rPr>
                <a:t>1815</a:t>
              </a:r>
              <a:r>
                <a:rPr lang="zh-CN" altLang="en-US" b="1">
                  <a:ln>
                    <a:solidFill>
                      <a:srgbClr val="FF0000"/>
                    </a:solidFill>
                  </a:ln>
                  <a:solidFill>
                    <a:srgbClr val="FF0000"/>
                  </a:solidFill>
                  <a:latin typeface="等线" panose="02010600030101010101" pitchFamily="2" charset="-122"/>
                  <a:ea typeface="等线" panose="02010600030101010101" pitchFamily="2" charset="-122"/>
                </a:rPr>
                <a:t>年</a:t>
              </a:r>
              <a:endParaRPr lang="zh-CN" altLang="en-US" b="1">
                <a:ln>
                  <a:solidFill>
                    <a:srgbClr val="FF0000"/>
                  </a:solidFill>
                </a:ln>
                <a:solidFill>
                  <a:srgbClr val="FF0000"/>
                </a:solidFill>
                <a:latin typeface="等线" panose="02010600030101010101" pitchFamily="2" charset="-122"/>
                <a:ea typeface="等线" panose="02010600030101010101" pitchFamily="2" charset="-122"/>
              </a:endParaRPr>
            </a:p>
          </p:txBody>
        </p:sp>
        <p:sp>
          <p:nvSpPr>
            <p:cNvPr id="28" name="椭圆 27"/>
            <p:cNvSpPr/>
            <p:nvPr/>
          </p:nvSpPr>
          <p:spPr>
            <a:xfrm>
              <a:off x="9395260" y="4629842"/>
              <a:ext cx="142861" cy="144339"/>
            </a:xfrm>
            <a:prstGeom prst="ellipse">
              <a:avLst/>
            </a:prstGeom>
          </p:spPr>
          <p:style>
            <a:lnRef idx="2">
              <a:schemeClr val="lt1">
                <a:hueOff val="0"/>
                <a:satOff val="0"/>
                <a:lumOff val="0"/>
                <a:alphaOff val="0"/>
              </a:schemeClr>
            </a:lnRef>
            <a:fillRef idx="1">
              <a:schemeClr val="accent3">
                <a:hueOff val="1355300"/>
                <a:satOff val="50000"/>
                <a:lumOff val="-7347"/>
                <a:alphaOff val="0"/>
              </a:schemeClr>
            </a:fillRef>
            <a:effectRef idx="0">
              <a:schemeClr val="accent3">
                <a:hueOff val="1355300"/>
                <a:satOff val="50000"/>
                <a:lumOff val="-7347"/>
                <a:alphaOff val="0"/>
              </a:schemeClr>
            </a:effectRef>
            <a:fontRef idx="minor">
              <a:schemeClr val="lt1"/>
            </a:fontRef>
          </p:style>
          <p:txBody>
            <a:bodyPr/>
            <a:lstStyle/>
            <a:p/>
          </p:txBody>
        </p:sp>
      </p:grpSp>
      <p:sp>
        <p:nvSpPr>
          <p:cNvPr id="29" name="矩形 28"/>
          <p:cNvSpPr>
            <a:spLocks noChangeArrowheads="1"/>
          </p:cNvSpPr>
          <p:nvPr/>
        </p:nvSpPr>
        <p:spPr bwMode="auto">
          <a:xfrm>
            <a:off x="8382000" y="4032251"/>
            <a:ext cx="2160588"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200" b="1">
                <a:solidFill>
                  <a:srgbClr val="4210F8"/>
                </a:solidFill>
                <a:latin typeface="等线" panose="02010600030101010101" pitchFamily="2" charset="-122"/>
                <a:ea typeface="等线" panose="02010600030101010101" pitchFamily="2" charset="-122"/>
              </a:rPr>
              <a:t>拿破仑帝国覆灭</a:t>
            </a:r>
            <a:endParaRPr lang="zh-CN" altLang="en-US" sz="2200" b="1">
              <a:solidFill>
                <a:srgbClr val="4210F8"/>
              </a:solidFill>
              <a:latin typeface="等线" panose="02010600030101010101" pitchFamily="2" charset="-122"/>
              <a:ea typeface="等线" panose="02010600030101010101" pitchFamily="2" charset="-122"/>
            </a:endParaRPr>
          </a:p>
        </p:txBody>
      </p:sp>
      <p:sp>
        <p:nvSpPr>
          <p:cNvPr id="30" name="对话气泡: 圆角矩形 2"/>
          <p:cNvSpPr/>
          <p:nvPr/>
        </p:nvSpPr>
        <p:spPr>
          <a:xfrm>
            <a:off x="1630363" y="4956175"/>
            <a:ext cx="2970212" cy="1392238"/>
          </a:xfrm>
          <a:prstGeom prst="wedgeRoundRectCallout">
            <a:avLst>
              <a:gd name="adj1" fmla="val -1230"/>
              <a:gd name="adj2" fmla="val -88454"/>
              <a:gd name="adj3" fmla="val 16667"/>
            </a:avLst>
          </a:prstGeom>
          <a:noFill/>
          <a:ln>
            <a:solidFill>
              <a:srgbClr val="ED9B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r>
              <a:rPr lang="en-US" altLang="zh-CN" b="1">
                <a:solidFill>
                  <a:srgbClr val="FF0000"/>
                </a:solidFill>
                <a:latin typeface="等线" panose="02010600030101010101" pitchFamily="2" charset="-122"/>
                <a:ea typeface="等线" panose="02010600030101010101" pitchFamily="2" charset="-122"/>
              </a:rPr>
              <a:t>  </a:t>
            </a:r>
            <a:r>
              <a:rPr lang="en-US" altLang="zh-CN" b="1">
                <a:solidFill>
                  <a:schemeClr val="accent6">
                    <a:lumMod val="60000"/>
                    <a:lumOff val="40000"/>
                  </a:schemeClr>
                </a:solidFill>
                <a:latin typeface="等线" panose="02010600030101010101" pitchFamily="2" charset="-122"/>
                <a:ea typeface="等线" panose="02010600030101010101" pitchFamily="2" charset="-122"/>
              </a:rPr>
              <a:t>《</a:t>
            </a:r>
            <a:r>
              <a:rPr lang="zh-CN" altLang="en-US" b="1">
                <a:solidFill>
                  <a:schemeClr val="accent6">
                    <a:lumMod val="60000"/>
                    <a:lumOff val="40000"/>
                  </a:schemeClr>
                </a:solidFill>
                <a:latin typeface="等线" panose="02010600030101010101" pitchFamily="2" charset="-122"/>
                <a:ea typeface="等线" panose="02010600030101010101" pitchFamily="2" charset="-122"/>
              </a:rPr>
              <a:t>人权宣言</a:t>
            </a:r>
            <a:r>
              <a:rPr lang="en-US" altLang="zh-CN" b="1">
                <a:solidFill>
                  <a:schemeClr val="accent6">
                    <a:lumMod val="60000"/>
                    <a:lumOff val="40000"/>
                  </a:schemeClr>
                </a:solidFill>
                <a:latin typeface="等线" panose="02010600030101010101" pitchFamily="2" charset="-122"/>
                <a:ea typeface="等线" panose="02010600030101010101" pitchFamily="2" charset="-122"/>
              </a:rPr>
              <a:t>》</a:t>
            </a:r>
            <a:r>
              <a:rPr lang="zh-CN" altLang="en-US" b="1">
                <a:solidFill>
                  <a:schemeClr val="accent6">
                    <a:lumMod val="60000"/>
                    <a:lumOff val="40000"/>
                  </a:schemeClr>
                </a:solidFill>
                <a:latin typeface="等线" panose="02010600030101010101" pitchFamily="2" charset="-122"/>
                <a:ea typeface="等线" panose="02010600030101010101" pitchFamily="2" charset="-122"/>
              </a:rPr>
              <a:t>明确提出了人权、自由、平等、法治、人民主权和保护私有财产等革命原则。</a:t>
            </a:r>
            <a:endParaRPr lang="zh-CN" altLang="en-US" b="1">
              <a:solidFill>
                <a:schemeClr val="accent6">
                  <a:lumMod val="60000"/>
                  <a:lumOff val="40000"/>
                </a:schemeClr>
              </a:solidFill>
              <a:latin typeface="等线" panose="02010600030101010101" pitchFamily="2" charset="-122"/>
              <a:ea typeface="等线" panose="02010600030101010101" pitchFamily="2" charset="-122"/>
            </a:endParaRPr>
          </a:p>
        </p:txBody>
      </p:sp>
      <p:sp>
        <p:nvSpPr>
          <p:cNvPr id="31" name="对话气泡: 圆角矩形 5"/>
          <p:cNvSpPr/>
          <p:nvPr/>
        </p:nvSpPr>
        <p:spPr>
          <a:xfrm>
            <a:off x="6878638" y="731839"/>
            <a:ext cx="3719512" cy="1927225"/>
          </a:xfrm>
          <a:prstGeom prst="wedgeRoundRectCallout">
            <a:avLst>
              <a:gd name="adj1" fmla="val -37061"/>
              <a:gd name="adj2" fmla="val 69022"/>
              <a:gd name="adj3" fmla="val 16667"/>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lnSpc>
                <a:spcPct val="114000"/>
              </a:lnSpc>
              <a:defRPr/>
            </a:pPr>
            <a:r>
              <a:rPr lang="zh-CN" altLang="en-US" b="1">
                <a:solidFill>
                  <a:schemeClr val="accent6">
                    <a:lumMod val="60000"/>
                    <a:lumOff val="40000"/>
                  </a:schemeClr>
                </a:solidFill>
                <a:latin typeface="等线" panose="02010600030101010101" pitchFamily="2" charset="-122"/>
                <a:ea typeface="等线" panose="02010600030101010101" pitchFamily="2" charset="-122"/>
                <a:sym typeface="+mn-ea"/>
              </a:rPr>
              <a:t>恩格斯说，这部法典“总括了革命的全部法规，在法律上承认了整个这种完全改变了的秩序。”是一部“</a:t>
            </a:r>
            <a:r>
              <a:rPr lang="zh-CN" altLang="en-US" b="1" u="sng">
                <a:solidFill>
                  <a:schemeClr val="accent6">
                    <a:lumMod val="60000"/>
                    <a:lumOff val="40000"/>
                  </a:schemeClr>
                </a:solidFill>
                <a:latin typeface="等线" panose="02010600030101010101" pitchFamily="2" charset="-122"/>
                <a:ea typeface="等线" panose="02010600030101010101" pitchFamily="2" charset="-122"/>
                <a:sym typeface="+mn-ea"/>
              </a:rPr>
              <a:t>典型的资产阶级社会的法典</a:t>
            </a:r>
            <a:r>
              <a:rPr lang="zh-CN" altLang="en-US" b="1">
                <a:solidFill>
                  <a:schemeClr val="accent6">
                    <a:lumMod val="60000"/>
                    <a:lumOff val="40000"/>
                  </a:schemeClr>
                </a:solidFill>
                <a:latin typeface="等线" panose="02010600030101010101" pitchFamily="2" charset="-122"/>
                <a:ea typeface="等线" panose="02010600030101010101" pitchFamily="2" charset="-122"/>
                <a:sym typeface="+mn-ea"/>
              </a:rPr>
              <a:t>”。</a:t>
            </a:r>
            <a:endParaRPr lang="zh-CN" altLang="en-US" b="1">
              <a:solidFill>
                <a:schemeClr val="accent6">
                  <a:lumMod val="60000"/>
                  <a:lumOff val="40000"/>
                </a:schemeClr>
              </a:solidFill>
              <a:latin typeface="等线" panose="02010600030101010101" pitchFamily="2" charset="-122"/>
              <a:ea typeface="等线" panose="02010600030101010101" pitchFamily="2" charset="-122"/>
              <a:sym typeface="+mn-ea"/>
            </a:endParaRPr>
          </a:p>
          <a:p>
            <a:pPr algn="r" eaLnBrk="0" hangingPunct="0">
              <a:lnSpc>
                <a:spcPct val="114000"/>
              </a:lnSpc>
              <a:defRPr/>
            </a:pPr>
            <a:r>
              <a:rPr lang="zh-CN" altLang="en-US" b="1">
                <a:solidFill>
                  <a:schemeClr val="accent6">
                    <a:lumMod val="60000"/>
                    <a:lumOff val="40000"/>
                  </a:schemeClr>
                </a:solidFill>
                <a:latin typeface="等线" panose="02010600030101010101" pitchFamily="2" charset="-122"/>
                <a:ea typeface="等线" panose="02010600030101010101" pitchFamily="2" charset="-122"/>
                <a:sym typeface="+mn-ea"/>
              </a:rPr>
              <a:t>——《马克思恩格斯全集》</a:t>
            </a:r>
            <a:endParaRPr lang="zh-CN" altLang="en-US" b="1">
              <a:solidFill>
                <a:schemeClr val="accent6">
                  <a:lumMod val="60000"/>
                  <a:lumOff val="40000"/>
                </a:schemeClr>
              </a:solidFill>
              <a:latin typeface="等线" panose="02010600030101010101" pitchFamily="2" charset="-122"/>
              <a:ea typeface="等线" panose="02010600030101010101" pitchFamily="2" charset="-122"/>
              <a:sym typeface="+mn-ea"/>
            </a:endParaRPr>
          </a:p>
        </p:txBody>
      </p:sp>
      <p:sp>
        <p:nvSpPr>
          <p:cNvPr id="21528" name="Text Box 2"/>
          <p:cNvSpPr txBox="1"/>
          <p:nvPr/>
        </p:nvSpPr>
        <p:spPr>
          <a:xfrm>
            <a:off x="1511300" y="6351"/>
            <a:ext cx="9144000" cy="646113"/>
          </a:xfrm>
          <a:prstGeom prst="rect">
            <a:avLst/>
          </a:prstGeom>
          <a:solidFill>
            <a:schemeClr val="accent6">
              <a:lumMod val="20000"/>
              <a:lumOff val="80000"/>
            </a:schemeClr>
          </a:solidFill>
          <a:ln w="9525" cap="flat" cmpd="sng">
            <a:solidFill>
              <a:schemeClr val="bg1"/>
            </a:solidFill>
            <a:prstDash val="solid"/>
            <a:miter/>
            <a:headEnd type="none" w="med" len="med"/>
            <a:tailEnd type="none" w="med" len="med"/>
          </a:ln>
        </p:spPr>
        <p:txBody>
          <a:bodyPr>
            <a:spAutoFit/>
          </a:bodyPr>
          <a:lstStyle/>
          <a:p>
            <a:pPr>
              <a:spcBef>
                <a:spcPct val="50000"/>
              </a:spcBef>
            </a:pPr>
            <a:r>
              <a:rPr lang="zh-CN" altLang="en-US" sz="3600" b="1" noProof="1">
                <a:latin typeface="等线" panose="02010600030101010101" pitchFamily="2" charset="-122"/>
                <a:ea typeface="等线" panose="02010600030101010101" pitchFamily="2" charset="-122"/>
              </a:rPr>
              <a:t>三、法国大革命和共和制的最终确立</a:t>
            </a:r>
            <a:endParaRPr lang="zh-CN" altLang="en-US" sz="3600" b="1" noProof="1">
              <a:latin typeface="等线" panose="02010600030101010101" pitchFamily="2" charset="-122"/>
              <a:ea typeface="等线" panose="02010600030101010101" pitchFamily="2" charset="-122"/>
            </a:endParaRPr>
          </a:p>
        </p:txBody>
      </p:sp>
      <p:sp>
        <p:nvSpPr>
          <p:cNvPr id="26649" name="文本框 4"/>
          <p:cNvSpPr txBox="1">
            <a:spLocks noChangeArrowheads="1"/>
          </p:cNvSpPr>
          <p:nvPr/>
        </p:nvSpPr>
        <p:spPr bwMode="auto">
          <a:xfrm>
            <a:off x="1247776" y="701675"/>
            <a:ext cx="44624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等线" panose="02010600030101010101" pitchFamily="2" charset="-122"/>
                <a:ea typeface="等线" panose="02010600030101010101" pitchFamily="2" charset="-122"/>
              </a:rPr>
              <a:t>（一）法国大革命</a:t>
            </a:r>
            <a:endParaRPr lang="zh-CN" altLang="en-US" sz="3200">
              <a:latin typeface="等线" panose="02010600030101010101" pitchFamily="2" charset="-122"/>
              <a:ea typeface="等线" panose="02010600030101010101" pitchFamily="2" charset="-122"/>
              <a:sym typeface="宋体" panose="02010600030101010101" pitchFamily="2" charset="-122"/>
            </a:endParaRPr>
          </a:p>
        </p:txBody>
      </p:sp>
      <p:sp>
        <p:nvSpPr>
          <p:cNvPr id="26650" name="Text Box 22"/>
          <p:cNvSpPr txBox="1">
            <a:spLocks noChangeArrowheads="1"/>
          </p:cNvSpPr>
          <p:nvPr/>
        </p:nvSpPr>
        <p:spPr bwMode="auto">
          <a:xfrm>
            <a:off x="1631950" y="1270000"/>
            <a:ext cx="1809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等线" panose="02010600030101010101" pitchFamily="2" charset="-122"/>
                <a:ea typeface="等线" panose="02010600030101010101" pitchFamily="2" charset="-122"/>
                <a:sym typeface="Arial" panose="020b0604020202020204" pitchFamily="34" charset="0"/>
              </a:rPr>
              <a:t>2.</a:t>
            </a:r>
            <a:r>
              <a:rPr lang="zh-CN" altLang="en-US" sz="3200" b="1">
                <a:latin typeface="等线" panose="02010600030101010101" pitchFamily="2" charset="-122"/>
                <a:ea typeface="等线" panose="02010600030101010101" pitchFamily="2" charset="-122"/>
                <a:sym typeface="Arial" panose="020b0604020202020204" pitchFamily="34" charset="0"/>
              </a:rPr>
              <a:t>过程</a:t>
            </a:r>
            <a:endParaRPr lang="zh-CN" altLang="en-US" sz="3200" b="1">
              <a:latin typeface="等线" panose="02010600030101010101" pitchFamily="2" charset="-122"/>
              <a:ea typeface="等线" panose="02010600030101010101" pitchFamily="2" charset="-122"/>
              <a:sym typeface="Arial" panose="020b0604020202020204" pitchFamily="34" charset="0"/>
            </a:endParaRPr>
          </a:p>
        </p:txBody>
      </p:sp>
      <p:sp>
        <p:nvSpPr>
          <p:cNvPr id="35" name="矩形 34"/>
          <p:cNvSpPr>
            <a:spLocks noChangeArrowheads="1"/>
          </p:cNvSpPr>
          <p:nvPr/>
        </p:nvSpPr>
        <p:spPr bwMode="auto">
          <a:xfrm>
            <a:off x="1511300" y="5053013"/>
            <a:ext cx="9144000" cy="1384300"/>
          </a:xfrm>
          <a:prstGeom prst="rect">
            <a:avLst/>
          </a:prstGeom>
          <a:solidFill>
            <a:srgbClr val="FFFE7D"/>
          </a:solidFill>
          <a:ln w="9525">
            <a:solidFill>
              <a:srgbClr val="F9F88C"/>
            </a:solidFill>
            <a:round/>
          </a:ln>
        </p:spPr>
        <p:txBody>
          <a:bodyPr>
            <a:spAutoFit/>
          </a:bodyPr>
          <a:lstStyle/>
          <a:p>
            <a:pPr eaLnBrk="0" hangingPunct="0">
              <a:lnSpc>
                <a:spcPct val="150000"/>
              </a:lnSpc>
            </a:pPr>
            <a:r>
              <a:rPr lang="en-US" altLang="zh-CN" sz="2800">
                <a:solidFill>
                  <a:srgbClr val="000000"/>
                </a:solidFill>
                <a:latin typeface="等线" panose="02010600030101010101" pitchFamily="2" charset="-122"/>
                <a:ea typeface="等线" panose="02010600030101010101" pitchFamily="2" charset="-122"/>
              </a:rPr>
              <a:t>3.</a:t>
            </a:r>
            <a:r>
              <a:rPr lang="zh-CN" altLang="en-US" sz="2800">
                <a:solidFill>
                  <a:srgbClr val="000000"/>
                </a:solidFill>
                <a:latin typeface="等线" panose="02010600030101010101" pitchFamily="2" charset="-122"/>
                <a:ea typeface="等线" panose="02010600030101010101" pitchFamily="2" charset="-122"/>
              </a:rPr>
              <a:t>影响</a:t>
            </a:r>
            <a:r>
              <a:rPr lang="en-US" altLang="zh-CN" sz="2800">
                <a:solidFill>
                  <a:srgbClr val="000000"/>
                </a:solidFill>
                <a:latin typeface="等线" panose="02010600030101010101" pitchFamily="2" charset="-122"/>
                <a:ea typeface="等线" panose="02010600030101010101" pitchFamily="2" charset="-122"/>
              </a:rPr>
              <a:t>:</a:t>
            </a:r>
            <a:r>
              <a:rPr lang="zh-CN" altLang="en-US" sz="2800" b="1">
                <a:solidFill>
                  <a:srgbClr val="FF0000"/>
                </a:solidFill>
                <a:latin typeface="等线" panose="02010600030101010101" pitchFamily="2" charset="-122"/>
                <a:ea typeface="等线" panose="02010600030101010101" pitchFamily="2" charset="-122"/>
              </a:rPr>
              <a:t>对内</a:t>
            </a:r>
            <a:r>
              <a:rPr lang="zh-CN" altLang="en-US" sz="2800">
                <a:solidFill>
                  <a:srgbClr val="000000"/>
                </a:solidFill>
                <a:latin typeface="等线" panose="02010600030101010101" pitchFamily="2" charset="-122"/>
                <a:ea typeface="等线" panose="02010600030101010101" pitchFamily="2" charset="-122"/>
              </a:rPr>
              <a:t>沉重打击了欧洲其他国家的封建制度，</a:t>
            </a:r>
            <a:r>
              <a:rPr lang="zh-CN" altLang="en-US" sz="2800" b="1">
                <a:solidFill>
                  <a:srgbClr val="FF0000"/>
                </a:solidFill>
                <a:latin typeface="等线" panose="02010600030101010101" pitchFamily="2" charset="-122"/>
                <a:ea typeface="等线" panose="02010600030101010101" pitchFamily="2" charset="-122"/>
              </a:rPr>
              <a:t>对外</a:t>
            </a:r>
            <a:r>
              <a:rPr lang="zh-CN" altLang="en-US" sz="2800">
                <a:solidFill>
                  <a:srgbClr val="000000"/>
                </a:solidFill>
                <a:latin typeface="等线" panose="02010600030101010101" pitchFamily="2" charset="-122"/>
                <a:ea typeface="等线" panose="02010600030101010101" pitchFamily="2" charset="-122"/>
              </a:rPr>
              <a:t>革命的原则随着拿破仑的军队传播到欧洲各地。</a:t>
            </a:r>
            <a:endParaRPr lang="zh-CN" altLang="en-US" sz="2800">
              <a:solidFill>
                <a:srgbClr val="000000"/>
              </a:solidFill>
              <a:latin typeface="等线" panose="02010600030101010101" pitchFamily="2" charset="-122"/>
              <a:ea typeface="等线" panose="02010600030101010101" pitchFamily="2" charset="-122"/>
            </a:endParaRPr>
          </a:p>
        </p:txBody>
      </p:sp>
      <p:pic>
        <p:nvPicPr>
          <p:cNvPr id="56324" name="Picture 4">
            <a:hlinkClick r:id="rId4"/>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30364" y="1806575"/>
            <a:ext cx="1760537"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500"/>
                                        <p:tgtEl>
                                          <p:spTgt spid="11"/>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up)">
                                      <p:cBhvr>
                                        <p:cTn id="21" dur="500"/>
                                        <p:tgtEl>
                                          <p:spTgt spid="30"/>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down)">
                                      <p:cBhvr>
                                        <p:cTn id="41" dur="500"/>
                                        <p:tgtEl>
                                          <p:spTgt spid="31"/>
                                        </p:tgtEl>
                                      </p:cBhvr>
                                    </p:animEffect>
                                  </p:childTnLst>
                                </p:cTn>
                              </p:par>
                            </p:childTnLst>
                          </p:cTn>
                        </p:par>
                      </p:childTnLst>
                    </p:cTn>
                  </p:par>
                  <p:par>
                    <p:cTn id="42" fill="hold" nodeType="clickPar">
                      <p:stCondLst>
                        <p:cond delay="indefinite"/>
                        <p:cond evt="onBegin" delay="0">
                          <p:tn val="41"/>
                        </p:cond>
                      </p:stCondLst>
                      <p:childTnLst>
                        <p:par>
                          <p:cTn id="43" fill="hold" nodeType="afterGroup">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barn(inVertical)">
                                      <p:cBhvr>
                                        <p:cTn id="46" dur="500"/>
                                        <p:tgtEl>
                                          <p:spTgt spid="29"/>
                                        </p:tgtEl>
                                      </p:cBhvr>
                                    </p:animEffect>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3" presetClass="entr" presetSubtype="10" fill="hold" nodeType="clickEffect">
                                  <p:stCondLst>
                                    <p:cond delay="0"/>
                                  </p:stCondLst>
                                  <p:childTnLst>
                                    <p:set>
                                      <p:cBhvr>
                                        <p:cTn id="54" dur="1" fill="hold">
                                          <p:stCondLst>
                                            <p:cond delay="0"/>
                                          </p:stCondLst>
                                        </p:cTn>
                                        <p:tgtEl>
                                          <p:spTgt spid="56324"/>
                                        </p:tgtEl>
                                        <p:attrNameLst>
                                          <p:attrName>style.visibility</p:attrName>
                                        </p:attrNameLst>
                                      </p:cBhvr>
                                      <p:to>
                                        <p:strVal val="visible"/>
                                      </p:to>
                                    </p:set>
                                    <p:animEffect transition="in" filter="blinds(horizontal)">
                                      <p:cBhvr>
                                        <p:cTn id="55" dur="5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29" grpId="0"/>
      <p:bldP spid="30" grpId="0"/>
      <p:bldP spid="31" grpId="0"/>
      <p:bldP spid="3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8674" name="直接连接符 50177"/>
          <p:cNvSpPr>
            <a:spLocks noChangeShapeType="1"/>
          </p:cNvSpPr>
          <p:nvPr/>
        </p:nvSpPr>
        <p:spPr bwMode="auto">
          <a:xfrm>
            <a:off x="2711450" y="6237288"/>
            <a:ext cx="69850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8675" name="直接连接符 50178"/>
          <p:cNvSpPr>
            <a:spLocks noChangeShapeType="1"/>
          </p:cNvSpPr>
          <p:nvPr/>
        </p:nvSpPr>
        <p:spPr bwMode="auto">
          <a:xfrm flipH="1" flipV="1">
            <a:off x="2743200" y="1143000"/>
            <a:ext cx="0" cy="5094288"/>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8676" name="流程图: 联系 50179"/>
          <p:cNvSpPr>
            <a:spLocks noChangeArrowheads="1"/>
          </p:cNvSpPr>
          <p:nvPr/>
        </p:nvSpPr>
        <p:spPr bwMode="auto">
          <a:xfrm>
            <a:off x="2667000" y="4038600"/>
            <a:ext cx="152400" cy="152400"/>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77" name="流程图: 联系 50180"/>
          <p:cNvSpPr>
            <a:spLocks noChangeArrowheads="1"/>
          </p:cNvSpPr>
          <p:nvPr/>
        </p:nvSpPr>
        <p:spPr bwMode="auto">
          <a:xfrm>
            <a:off x="3287714" y="6165850"/>
            <a:ext cx="96837" cy="96838"/>
          </a:xfrm>
          <a:prstGeom prst="flowChartConnector">
            <a:avLst/>
          </a:prstGeom>
          <a:solidFill>
            <a:srgbClr val="FF3300"/>
          </a:solidFill>
          <a:ln w="9525">
            <a:solidFill>
              <a:schemeClr val="tx1"/>
            </a:solidFill>
            <a:round/>
          </a:ln>
        </p:spPr>
        <p:txBody>
          <a:bodyPr wrap="none" anchor="ctr"/>
          <a:lstStyle/>
          <a:p>
            <a:pPr algn="ctr" eaLnBrk="0" hangingPunct="0"/>
            <a:endParaRPr lang="zh-CN" altLang="en-US">
              <a:solidFill>
                <a:srgbClr val="FF3300"/>
              </a:solidFill>
            </a:endParaRPr>
          </a:p>
        </p:txBody>
      </p:sp>
      <p:sp>
        <p:nvSpPr>
          <p:cNvPr id="28678" name="流程图: 联系 50181"/>
          <p:cNvSpPr>
            <a:spLocks noChangeArrowheads="1"/>
          </p:cNvSpPr>
          <p:nvPr/>
        </p:nvSpPr>
        <p:spPr bwMode="auto">
          <a:xfrm>
            <a:off x="3935414" y="6165850"/>
            <a:ext cx="96837"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79" name="流程图: 联系 50182"/>
          <p:cNvSpPr>
            <a:spLocks noChangeArrowheads="1"/>
          </p:cNvSpPr>
          <p:nvPr/>
        </p:nvSpPr>
        <p:spPr bwMode="auto">
          <a:xfrm>
            <a:off x="4656139" y="6165850"/>
            <a:ext cx="96837"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80" name="流程图: 联系 50183"/>
          <p:cNvSpPr>
            <a:spLocks noChangeArrowheads="1"/>
          </p:cNvSpPr>
          <p:nvPr/>
        </p:nvSpPr>
        <p:spPr bwMode="auto">
          <a:xfrm>
            <a:off x="5303839" y="6165850"/>
            <a:ext cx="96837"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81" name="流程图: 联系 50184"/>
          <p:cNvSpPr>
            <a:spLocks noChangeArrowheads="1"/>
          </p:cNvSpPr>
          <p:nvPr/>
        </p:nvSpPr>
        <p:spPr bwMode="auto">
          <a:xfrm>
            <a:off x="6024564" y="6165850"/>
            <a:ext cx="96837"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82" name="流程图: 联系 50185"/>
          <p:cNvSpPr>
            <a:spLocks noChangeArrowheads="1"/>
          </p:cNvSpPr>
          <p:nvPr/>
        </p:nvSpPr>
        <p:spPr bwMode="auto">
          <a:xfrm>
            <a:off x="6672264" y="6165850"/>
            <a:ext cx="96837"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83" name="流程图: 联系 50186"/>
          <p:cNvSpPr>
            <a:spLocks noChangeArrowheads="1"/>
          </p:cNvSpPr>
          <p:nvPr/>
        </p:nvSpPr>
        <p:spPr bwMode="auto">
          <a:xfrm>
            <a:off x="7391400" y="6165850"/>
            <a:ext cx="96838" cy="96838"/>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684" name="流程图: 联系 50187"/>
          <p:cNvSpPr>
            <a:spLocks noChangeArrowheads="1"/>
          </p:cNvSpPr>
          <p:nvPr/>
        </p:nvSpPr>
        <p:spPr bwMode="auto">
          <a:xfrm>
            <a:off x="8040689" y="6165850"/>
            <a:ext cx="96837" cy="96838"/>
          </a:xfrm>
          <a:prstGeom prst="flowChartConnector">
            <a:avLst/>
          </a:prstGeom>
          <a:solidFill>
            <a:schemeClr val="accent1"/>
          </a:solidFill>
          <a:ln w="9525">
            <a:solidFill>
              <a:schemeClr val="tx1"/>
            </a:solidFill>
            <a:round/>
          </a:ln>
        </p:spPr>
        <p:txBody>
          <a:bodyPr/>
          <a:lstStyle/>
          <a:p>
            <a:pPr eaLnBrk="0" hangingPunct="0"/>
            <a:endParaRPr lang="zh-CN" altLang="en-US">
              <a:latin typeface="Calibri"/>
            </a:endParaRPr>
          </a:p>
        </p:txBody>
      </p:sp>
      <p:sp>
        <p:nvSpPr>
          <p:cNvPr id="28685" name="流程图: 联系 50188"/>
          <p:cNvSpPr>
            <a:spLocks noChangeArrowheads="1"/>
          </p:cNvSpPr>
          <p:nvPr/>
        </p:nvSpPr>
        <p:spPr bwMode="auto">
          <a:xfrm>
            <a:off x="8904289" y="6165850"/>
            <a:ext cx="96837" cy="96838"/>
          </a:xfrm>
          <a:prstGeom prst="flowChartConnector">
            <a:avLst/>
          </a:prstGeom>
          <a:solidFill>
            <a:schemeClr val="accent1"/>
          </a:solidFill>
          <a:ln w="9525">
            <a:solidFill>
              <a:schemeClr val="tx1"/>
            </a:solidFill>
            <a:round/>
          </a:ln>
        </p:spPr>
        <p:txBody>
          <a:bodyPr/>
          <a:lstStyle/>
          <a:p>
            <a:pPr eaLnBrk="0" hangingPunct="0"/>
            <a:endParaRPr lang="zh-CN" altLang="en-US">
              <a:latin typeface="Calibri"/>
            </a:endParaRPr>
          </a:p>
        </p:txBody>
      </p:sp>
      <p:sp>
        <p:nvSpPr>
          <p:cNvPr id="28686" name="文本框 50189"/>
          <p:cNvSpPr txBox="1">
            <a:spLocks noChangeArrowheads="1"/>
          </p:cNvSpPr>
          <p:nvPr/>
        </p:nvSpPr>
        <p:spPr bwMode="auto">
          <a:xfrm>
            <a:off x="1676400" y="5257800"/>
            <a:ext cx="990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a:solidFill>
                  <a:srgbClr val="000000"/>
                </a:solidFill>
                <a:latin typeface="华文楷体" pitchFamily="2" charset="-122"/>
                <a:ea typeface="华文楷体" pitchFamily="2" charset="-122"/>
              </a:rPr>
              <a:t>封建</a:t>
            </a:r>
            <a:br>
              <a:rPr lang="zh-CN" altLang="en-US" sz="2800">
                <a:solidFill>
                  <a:srgbClr val="000000"/>
                </a:solidFill>
                <a:latin typeface="华文楷体" pitchFamily="2" charset="-122"/>
                <a:ea typeface="华文楷体" pitchFamily="2" charset="-122"/>
              </a:rPr>
            </a:br>
            <a:r>
              <a:rPr lang="zh-CN" altLang="en-US" sz="2800">
                <a:solidFill>
                  <a:srgbClr val="000000"/>
                </a:solidFill>
                <a:latin typeface="华文楷体" pitchFamily="2" charset="-122"/>
                <a:ea typeface="华文楷体" pitchFamily="2" charset="-122"/>
              </a:rPr>
              <a:t>专制</a:t>
            </a:r>
            <a:endParaRPr lang="zh-CN" altLang="en-US" sz="2800">
              <a:solidFill>
                <a:srgbClr val="000000"/>
              </a:solidFill>
              <a:latin typeface="华文楷体" pitchFamily="2" charset="-122"/>
              <a:ea typeface="华文楷体" pitchFamily="2" charset="-122"/>
            </a:endParaRPr>
          </a:p>
        </p:txBody>
      </p:sp>
      <p:sp>
        <p:nvSpPr>
          <p:cNvPr id="28687" name="文本框 50190"/>
          <p:cNvSpPr txBox="1">
            <a:spLocks noChangeArrowheads="1"/>
          </p:cNvSpPr>
          <p:nvPr/>
        </p:nvSpPr>
        <p:spPr bwMode="auto">
          <a:xfrm>
            <a:off x="1676400" y="2667000"/>
            <a:ext cx="9144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a:solidFill>
                  <a:srgbClr val="000000"/>
                </a:solidFill>
                <a:latin typeface="华文楷体" pitchFamily="2" charset="-122"/>
                <a:ea typeface="华文楷体" pitchFamily="2" charset="-122"/>
              </a:rPr>
              <a:t>君主</a:t>
            </a:r>
            <a:br>
              <a:rPr lang="zh-CN" altLang="en-US" sz="2800">
                <a:solidFill>
                  <a:srgbClr val="000000"/>
                </a:solidFill>
                <a:latin typeface="华文楷体" pitchFamily="2" charset="-122"/>
                <a:ea typeface="华文楷体" pitchFamily="2" charset="-122"/>
              </a:rPr>
            </a:br>
            <a:r>
              <a:rPr lang="zh-CN" altLang="en-US" sz="2800">
                <a:solidFill>
                  <a:srgbClr val="000000"/>
                </a:solidFill>
                <a:latin typeface="华文楷体" pitchFamily="2" charset="-122"/>
                <a:ea typeface="华文楷体" pitchFamily="2" charset="-122"/>
              </a:rPr>
              <a:t>立宪</a:t>
            </a:r>
            <a:endParaRPr lang="zh-CN" altLang="en-US" sz="2800">
              <a:solidFill>
                <a:srgbClr val="000000"/>
              </a:solidFill>
              <a:latin typeface="华文楷体" pitchFamily="2" charset="-122"/>
              <a:ea typeface="华文楷体" pitchFamily="2" charset="-122"/>
            </a:endParaRPr>
          </a:p>
        </p:txBody>
      </p:sp>
      <p:sp>
        <p:nvSpPr>
          <p:cNvPr id="28688" name="文本框 50191"/>
          <p:cNvSpPr txBox="1">
            <a:spLocks noChangeArrowheads="1"/>
          </p:cNvSpPr>
          <p:nvPr/>
        </p:nvSpPr>
        <p:spPr bwMode="auto">
          <a:xfrm>
            <a:off x="1524001" y="1600201"/>
            <a:ext cx="12684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a:solidFill>
                  <a:srgbClr val="000000"/>
                </a:solidFill>
                <a:latin typeface="华文楷体" pitchFamily="2" charset="-122"/>
                <a:ea typeface="华文楷体" pitchFamily="2" charset="-122"/>
              </a:rPr>
              <a:t>共和制</a:t>
            </a:r>
            <a:endParaRPr lang="zh-CN" altLang="en-US" sz="2800">
              <a:solidFill>
                <a:srgbClr val="000000"/>
              </a:solidFill>
              <a:latin typeface="华文楷体" pitchFamily="2" charset="-122"/>
              <a:ea typeface="华文楷体" pitchFamily="2" charset="-122"/>
            </a:endParaRPr>
          </a:p>
        </p:txBody>
      </p:sp>
      <p:sp>
        <p:nvSpPr>
          <p:cNvPr id="28689" name="文本框 50192"/>
          <p:cNvSpPr txBox="1">
            <a:spLocks noChangeArrowheads="1"/>
          </p:cNvSpPr>
          <p:nvPr/>
        </p:nvSpPr>
        <p:spPr bwMode="auto">
          <a:xfrm>
            <a:off x="1676400" y="3810001"/>
            <a:ext cx="1143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a:solidFill>
                  <a:srgbClr val="000000"/>
                </a:solidFill>
                <a:latin typeface="华文楷体" pitchFamily="2" charset="-122"/>
                <a:ea typeface="华文楷体" pitchFamily="2" charset="-122"/>
              </a:rPr>
              <a:t>帝制</a:t>
            </a:r>
            <a:endParaRPr lang="zh-CN" altLang="en-US" sz="2800">
              <a:solidFill>
                <a:srgbClr val="000000"/>
              </a:solidFill>
              <a:latin typeface="华文楷体" pitchFamily="2" charset="-122"/>
              <a:ea typeface="华文楷体" pitchFamily="2" charset="-122"/>
            </a:endParaRPr>
          </a:p>
        </p:txBody>
      </p:sp>
      <p:sp>
        <p:nvSpPr>
          <p:cNvPr id="28690" name="文本框 50193"/>
          <p:cNvSpPr txBox="1">
            <a:spLocks noChangeArrowheads="1"/>
          </p:cNvSpPr>
          <p:nvPr/>
        </p:nvSpPr>
        <p:spPr bwMode="auto">
          <a:xfrm>
            <a:off x="1616075" y="981075"/>
            <a:ext cx="1219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3200" b="1">
                <a:solidFill>
                  <a:srgbClr val="FF3300"/>
                </a:solidFill>
                <a:latin typeface="华文楷体" pitchFamily="2" charset="-122"/>
                <a:ea typeface="华文楷体" pitchFamily="2" charset="-122"/>
              </a:rPr>
              <a:t>政体</a:t>
            </a:r>
            <a:endParaRPr lang="zh-CN" altLang="en-US" sz="3200" b="1">
              <a:solidFill>
                <a:srgbClr val="FF3300"/>
              </a:solidFill>
              <a:latin typeface="华文楷体" pitchFamily="2" charset="-122"/>
              <a:ea typeface="华文楷体" pitchFamily="2" charset="-122"/>
            </a:endParaRPr>
          </a:p>
        </p:txBody>
      </p:sp>
      <p:sp>
        <p:nvSpPr>
          <p:cNvPr id="28691" name="文本框 50194"/>
          <p:cNvSpPr txBox="1">
            <a:spLocks noChangeArrowheads="1"/>
          </p:cNvSpPr>
          <p:nvPr/>
        </p:nvSpPr>
        <p:spPr bwMode="auto">
          <a:xfrm>
            <a:off x="9409114" y="5486400"/>
            <a:ext cx="12588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3200" b="1">
                <a:solidFill>
                  <a:srgbClr val="FF3300"/>
                </a:solidFill>
                <a:latin typeface="华文楷体" pitchFamily="2" charset="-122"/>
                <a:ea typeface="华文楷体" pitchFamily="2" charset="-122"/>
              </a:rPr>
              <a:t>时间</a:t>
            </a:r>
            <a:endParaRPr lang="zh-CN" altLang="en-US" sz="3200" b="1">
              <a:solidFill>
                <a:srgbClr val="FF3300"/>
              </a:solidFill>
              <a:latin typeface="华文楷体" pitchFamily="2" charset="-122"/>
              <a:ea typeface="华文楷体" pitchFamily="2" charset="-122"/>
            </a:endParaRPr>
          </a:p>
        </p:txBody>
      </p:sp>
      <p:sp>
        <p:nvSpPr>
          <p:cNvPr id="28692" name="文本框 50195"/>
          <p:cNvSpPr txBox="1">
            <a:spLocks noChangeArrowheads="1"/>
          </p:cNvSpPr>
          <p:nvPr/>
        </p:nvSpPr>
        <p:spPr bwMode="auto">
          <a:xfrm>
            <a:off x="2819400" y="6248400"/>
            <a:ext cx="2590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1788</a:t>
            </a:r>
            <a:endParaRPr lang="en-US" altLang="zh-CN" sz="2400">
              <a:latin typeface="Times New Roman" pitchFamily="18" charset="0"/>
            </a:endParaRPr>
          </a:p>
        </p:txBody>
      </p:sp>
      <p:sp>
        <p:nvSpPr>
          <p:cNvPr id="28693" name="文本框 50196"/>
          <p:cNvSpPr txBox="1">
            <a:spLocks noChangeArrowheads="1"/>
          </p:cNvSpPr>
          <p:nvPr/>
        </p:nvSpPr>
        <p:spPr bwMode="auto">
          <a:xfrm>
            <a:off x="3581400" y="6248400"/>
            <a:ext cx="2305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solidFill>
                  <a:srgbClr val="FF0000"/>
                </a:solidFill>
                <a:latin typeface="Times New Roman" panose="02020603050405020304" pitchFamily="18" charset="0"/>
              </a:rPr>
              <a:t>1789</a:t>
            </a:r>
            <a:endParaRPr lang="en-US" altLang="zh-CN" sz="2400">
              <a:solidFill>
                <a:srgbClr val="FF0000"/>
              </a:solidFill>
              <a:latin typeface="Times New Roman" pitchFamily="18" charset="0"/>
            </a:endParaRPr>
          </a:p>
        </p:txBody>
      </p:sp>
      <p:sp>
        <p:nvSpPr>
          <p:cNvPr id="28694" name="文本框 50197"/>
          <p:cNvSpPr txBox="1">
            <a:spLocks noChangeArrowheads="1"/>
          </p:cNvSpPr>
          <p:nvPr/>
        </p:nvSpPr>
        <p:spPr bwMode="auto">
          <a:xfrm>
            <a:off x="4343400" y="6248400"/>
            <a:ext cx="2305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1792</a:t>
            </a:r>
            <a:endParaRPr lang="en-US" altLang="zh-CN" sz="2400">
              <a:latin typeface="Times New Roman" panose="02020603050405020304" pitchFamily="18" charset="0"/>
            </a:endParaRPr>
          </a:p>
        </p:txBody>
      </p:sp>
      <p:sp>
        <p:nvSpPr>
          <p:cNvPr id="28695" name="文本框 50198"/>
          <p:cNvSpPr txBox="1">
            <a:spLocks noChangeArrowheads="1"/>
          </p:cNvSpPr>
          <p:nvPr/>
        </p:nvSpPr>
        <p:spPr bwMode="auto">
          <a:xfrm>
            <a:off x="5029201" y="6248400"/>
            <a:ext cx="2663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1804</a:t>
            </a:r>
            <a:endParaRPr lang="en-US" altLang="zh-CN" sz="2400">
              <a:latin typeface="Times New Roman" panose="02020603050405020304" pitchFamily="18" charset="0"/>
            </a:endParaRPr>
          </a:p>
        </p:txBody>
      </p:sp>
      <p:sp>
        <p:nvSpPr>
          <p:cNvPr id="28696" name="文本框 50199"/>
          <p:cNvSpPr txBox="1">
            <a:spLocks noChangeArrowheads="1"/>
          </p:cNvSpPr>
          <p:nvPr/>
        </p:nvSpPr>
        <p:spPr bwMode="auto">
          <a:xfrm>
            <a:off x="5735639" y="6237288"/>
            <a:ext cx="2592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1815</a:t>
            </a:r>
            <a:endParaRPr lang="en-US" altLang="zh-CN" sz="2400">
              <a:latin typeface="Times New Roman" panose="02020603050405020304" pitchFamily="18" charset="0"/>
            </a:endParaRPr>
          </a:p>
        </p:txBody>
      </p:sp>
      <p:sp>
        <p:nvSpPr>
          <p:cNvPr id="28697" name="文本框 50200"/>
          <p:cNvSpPr txBox="1">
            <a:spLocks noChangeArrowheads="1"/>
          </p:cNvSpPr>
          <p:nvPr/>
        </p:nvSpPr>
        <p:spPr bwMode="auto">
          <a:xfrm>
            <a:off x="6400801" y="6248400"/>
            <a:ext cx="27352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1830</a:t>
            </a:r>
            <a:endParaRPr lang="en-US" altLang="zh-CN" sz="2400">
              <a:latin typeface="Times New Roman" panose="02020603050405020304" pitchFamily="18" charset="0"/>
            </a:endParaRPr>
          </a:p>
        </p:txBody>
      </p:sp>
      <p:sp>
        <p:nvSpPr>
          <p:cNvPr id="28698" name="文本框 50201"/>
          <p:cNvSpPr txBox="1">
            <a:spLocks noChangeArrowheads="1"/>
          </p:cNvSpPr>
          <p:nvPr/>
        </p:nvSpPr>
        <p:spPr bwMode="auto">
          <a:xfrm>
            <a:off x="7086600" y="6248400"/>
            <a:ext cx="2089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latin typeface="Times New Roman" panose="02020603050405020304" pitchFamily="18" charset="0"/>
              </a:rPr>
              <a:t>1848</a:t>
            </a:r>
            <a:endParaRPr lang="en-US" altLang="zh-CN" sz="2400">
              <a:latin typeface="Times New Roman" panose="02020603050405020304" pitchFamily="18" charset="0"/>
            </a:endParaRPr>
          </a:p>
        </p:txBody>
      </p:sp>
      <p:sp>
        <p:nvSpPr>
          <p:cNvPr id="28699" name="文本框 50202"/>
          <p:cNvSpPr txBox="1">
            <a:spLocks noChangeArrowheads="1"/>
          </p:cNvSpPr>
          <p:nvPr/>
        </p:nvSpPr>
        <p:spPr bwMode="auto">
          <a:xfrm>
            <a:off x="7848600" y="6248400"/>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altLang="zh-CN" sz="2400">
                <a:latin typeface="Times New Roman" panose="02020603050405020304" pitchFamily="18" charset="0"/>
              </a:rPr>
              <a:t>1852</a:t>
            </a:r>
            <a:endParaRPr lang="en-US" altLang="zh-CN" sz="2400">
              <a:latin typeface="Times New Roman" panose="02020603050405020304" pitchFamily="18" charset="0"/>
            </a:endParaRPr>
          </a:p>
        </p:txBody>
      </p:sp>
      <p:sp>
        <p:nvSpPr>
          <p:cNvPr id="28700" name="文本框 50203"/>
          <p:cNvSpPr txBox="1">
            <a:spLocks noChangeArrowheads="1"/>
          </p:cNvSpPr>
          <p:nvPr/>
        </p:nvSpPr>
        <p:spPr bwMode="auto">
          <a:xfrm>
            <a:off x="8610600" y="6248400"/>
            <a:ext cx="1835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2400">
                <a:solidFill>
                  <a:srgbClr val="FF0000"/>
                </a:solidFill>
                <a:latin typeface="Times New Roman" panose="02020603050405020304" pitchFamily="18" charset="0"/>
              </a:rPr>
              <a:t>1870</a:t>
            </a:r>
            <a:endParaRPr lang="en-US" altLang="zh-CN" sz="2400">
              <a:solidFill>
                <a:srgbClr val="FF0000"/>
              </a:solidFill>
              <a:latin typeface="Times New Roman" panose="02020603050405020304" pitchFamily="18" charset="0"/>
            </a:endParaRPr>
          </a:p>
        </p:txBody>
      </p:sp>
      <p:sp>
        <p:nvSpPr>
          <p:cNvPr id="28701" name="流程图: 联系 50204"/>
          <p:cNvSpPr>
            <a:spLocks noChangeArrowheads="1"/>
          </p:cNvSpPr>
          <p:nvPr/>
        </p:nvSpPr>
        <p:spPr bwMode="auto">
          <a:xfrm>
            <a:off x="3200400" y="5562600"/>
            <a:ext cx="293688" cy="228600"/>
          </a:xfrm>
          <a:prstGeom prst="flowChartConnector">
            <a:avLst/>
          </a:prstGeom>
          <a:solidFill>
            <a:srgbClr val="3399FF"/>
          </a:solidFill>
          <a:ln w="9525">
            <a:solidFill>
              <a:schemeClr val="tx1"/>
            </a:solidFill>
            <a:round/>
          </a:ln>
        </p:spPr>
        <p:txBody>
          <a:bodyPr/>
          <a:lstStyle/>
          <a:p>
            <a:pPr eaLnBrk="0" hangingPunct="0"/>
            <a:endParaRPr lang="zh-CN" altLang="en-US">
              <a:latin typeface="Calibri"/>
            </a:endParaRPr>
          </a:p>
        </p:txBody>
      </p:sp>
      <p:sp>
        <p:nvSpPr>
          <p:cNvPr id="28702" name="流程图: 联系 50205"/>
          <p:cNvSpPr>
            <a:spLocks noChangeArrowheads="1"/>
          </p:cNvSpPr>
          <p:nvPr/>
        </p:nvSpPr>
        <p:spPr bwMode="auto">
          <a:xfrm>
            <a:off x="4572000" y="1676401"/>
            <a:ext cx="228600" cy="193675"/>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703" name="流程图: 联系 50206"/>
          <p:cNvSpPr>
            <a:spLocks noChangeArrowheads="1"/>
          </p:cNvSpPr>
          <p:nvPr/>
        </p:nvSpPr>
        <p:spPr bwMode="auto">
          <a:xfrm>
            <a:off x="5943600" y="5486400"/>
            <a:ext cx="304800" cy="228600"/>
          </a:xfrm>
          <a:prstGeom prst="flowChartConnector">
            <a:avLst/>
          </a:prstGeom>
          <a:solidFill>
            <a:srgbClr val="3399FF"/>
          </a:solidFill>
          <a:ln w="9525">
            <a:solidFill>
              <a:schemeClr val="tx1"/>
            </a:solidFill>
            <a:round/>
          </a:ln>
        </p:spPr>
        <p:txBody>
          <a:bodyPr/>
          <a:lstStyle/>
          <a:p>
            <a:pPr eaLnBrk="0" hangingPunct="0"/>
            <a:endParaRPr lang="zh-CN" altLang="en-US">
              <a:latin typeface="Calibri"/>
            </a:endParaRPr>
          </a:p>
        </p:txBody>
      </p:sp>
      <p:sp>
        <p:nvSpPr>
          <p:cNvPr id="28704" name="流程图: 联系 50207">
            <a:hlinkClick action="ppaction://hlinkshowjump?jump=nextslide"/>
          </p:cNvPr>
          <p:cNvSpPr>
            <a:spLocks noChangeArrowheads="1"/>
          </p:cNvSpPr>
          <p:nvPr/>
        </p:nvSpPr>
        <p:spPr bwMode="auto">
          <a:xfrm>
            <a:off x="5181600" y="4038600"/>
            <a:ext cx="228600" cy="249238"/>
          </a:xfrm>
          <a:prstGeom prst="flowChartConnector">
            <a:avLst/>
          </a:prstGeom>
          <a:solidFill>
            <a:srgbClr val="0000FF"/>
          </a:solidFill>
          <a:ln w="9525">
            <a:solidFill>
              <a:schemeClr val="tx1"/>
            </a:solidFill>
            <a:round/>
          </a:ln>
        </p:spPr>
        <p:txBody>
          <a:bodyPr/>
          <a:lstStyle/>
          <a:p>
            <a:pPr eaLnBrk="0" hangingPunct="0"/>
            <a:endParaRPr lang="zh-CN" altLang="en-US">
              <a:latin typeface="Calibri"/>
            </a:endParaRPr>
          </a:p>
        </p:txBody>
      </p:sp>
      <p:sp>
        <p:nvSpPr>
          <p:cNvPr id="28705" name="流程图: 联系 50208"/>
          <p:cNvSpPr>
            <a:spLocks noChangeArrowheads="1"/>
          </p:cNvSpPr>
          <p:nvPr/>
        </p:nvSpPr>
        <p:spPr bwMode="auto">
          <a:xfrm>
            <a:off x="6553200" y="2971800"/>
            <a:ext cx="228600" cy="228600"/>
          </a:xfrm>
          <a:prstGeom prst="flowChartConnector">
            <a:avLst/>
          </a:prstGeom>
          <a:solidFill>
            <a:srgbClr val="66FF66"/>
          </a:solidFill>
          <a:ln w="9525">
            <a:solidFill>
              <a:schemeClr val="tx1"/>
            </a:solidFill>
            <a:round/>
          </a:ln>
        </p:spPr>
        <p:txBody>
          <a:bodyPr/>
          <a:lstStyle/>
          <a:p>
            <a:pPr eaLnBrk="0" hangingPunct="0"/>
            <a:endParaRPr lang="zh-CN" altLang="en-US">
              <a:latin typeface="Calibri"/>
            </a:endParaRPr>
          </a:p>
        </p:txBody>
      </p:sp>
      <p:sp>
        <p:nvSpPr>
          <p:cNvPr id="28706" name="流程图: 联系 50209"/>
          <p:cNvSpPr>
            <a:spLocks noChangeArrowheads="1"/>
          </p:cNvSpPr>
          <p:nvPr/>
        </p:nvSpPr>
        <p:spPr bwMode="auto">
          <a:xfrm>
            <a:off x="7248526" y="1600200"/>
            <a:ext cx="219075" cy="196850"/>
          </a:xfrm>
          <a:prstGeom prst="flowChartConnector">
            <a:avLst/>
          </a:prstGeom>
          <a:solidFill>
            <a:srgbClr val="FF0000"/>
          </a:solidFill>
          <a:ln w="9525">
            <a:solidFill>
              <a:schemeClr val="tx1"/>
            </a:solidFill>
            <a:round/>
          </a:ln>
        </p:spPr>
        <p:txBody>
          <a:bodyPr/>
          <a:lstStyle/>
          <a:p>
            <a:pPr eaLnBrk="0" hangingPunct="0"/>
            <a:endParaRPr lang="zh-CN" altLang="en-US">
              <a:latin typeface="Calibri"/>
            </a:endParaRPr>
          </a:p>
        </p:txBody>
      </p:sp>
      <p:sp>
        <p:nvSpPr>
          <p:cNvPr id="28707" name="流程图: 联系 50210"/>
          <p:cNvSpPr>
            <a:spLocks noChangeArrowheads="1"/>
          </p:cNvSpPr>
          <p:nvPr/>
        </p:nvSpPr>
        <p:spPr bwMode="auto">
          <a:xfrm>
            <a:off x="8001000" y="4038600"/>
            <a:ext cx="228600" cy="228600"/>
          </a:xfrm>
          <a:prstGeom prst="flowChartConnector">
            <a:avLst/>
          </a:prstGeom>
          <a:solidFill>
            <a:srgbClr val="0000FF"/>
          </a:solidFill>
          <a:ln w="9525">
            <a:solidFill>
              <a:schemeClr val="tx1"/>
            </a:solidFill>
            <a:round/>
          </a:ln>
        </p:spPr>
        <p:txBody>
          <a:bodyPr/>
          <a:lstStyle/>
          <a:p>
            <a:pPr eaLnBrk="0" hangingPunct="0"/>
            <a:endParaRPr lang="zh-CN" altLang="en-US">
              <a:latin typeface="Calibri"/>
            </a:endParaRPr>
          </a:p>
        </p:txBody>
      </p:sp>
      <p:sp>
        <p:nvSpPr>
          <p:cNvPr id="28708" name="流程图: 联系 50211"/>
          <p:cNvSpPr>
            <a:spLocks noChangeArrowheads="1"/>
          </p:cNvSpPr>
          <p:nvPr/>
        </p:nvSpPr>
        <p:spPr bwMode="auto">
          <a:xfrm flipH="1">
            <a:off x="8832851" y="1422401"/>
            <a:ext cx="238125" cy="201613"/>
          </a:xfrm>
          <a:prstGeom prst="flowChartConnector">
            <a:avLst/>
          </a:prstGeom>
          <a:solidFill>
            <a:srgbClr val="FF0000"/>
          </a:solidFill>
          <a:ln w="9525">
            <a:solidFill>
              <a:schemeClr val="tx1"/>
            </a:solidFill>
            <a:round/>
          </a:ln>
        </p:spPr>
        <p:txBody>
          <a:bodyPr/>
          <a:lstStyle/>
          <a:p>
            <a:pPr eaLnBrk="0" hangingPunct="0"/>
            <a:endParaRPr lang="zh-CN" altLang="en-US">
              <a:latin typeface="Calibri"/>
            </a:endParaRPr>
          </a:p>
        </p:txBody>
      </p:sp>
      <p:sp>
        <p:nvSpPr>
          <p:cNvPr id="28709" name="直接连接符 50212"/>
          <p:cNvSpPr>
            <a:spLocks noChangeShapeType="1"/>
          </p:cNvSpPr>
          <p:nvPr/>
        </p:nvSpPr>
        <p:spPr bwMode="auto">
          <a:xfrm flipV="1">
            <a:off x="3359150" y="3048000"/>
            <a:ext cx="527050" cy="2541588"/>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0" name="直接连接符 50213"/>
          <p:cNvSpPr>
            <a:spLocks noChangeShapeType="1"/>
          </p:cNvSpPr>
          <p:nvPr/>
        </p:nvSpPr>
        <p:spPr bwMode="auto">
          <a:xfrm flipV="1">
            <a:off x="3886200" y="1844676"/>
            <a:ext cx="769938" cy="1127125"/>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1" name="直接连接符 50214"/>
          <p:cNvSpPr>
            <a:spLocks noChangeShapeType="1"/>
          </p:cNvSpPr>
          <p:nvPr/>
        </p:nvSpPr>
        <p:spPr bwMode="auto">
          <a:xfrm>
            <a:off x="4656138" y="1844676"/>
            <a:ext cx="576262" cy="2232025"/>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2" name="直接连接符 50215"/>
          <p:cNvSpPr>
            <a:spLocks noChangeShapeType="1"/>
          </p:cNvSpPr>
          <p:nvPr/>
        </p:nvSpPr>
        <p:spPr bwMode="auto">
          <a:xfrm>
            <a:off x="5375276" y="4267200"/>
            <a:ext cx="720725" cy="1220788"/>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3" name="直接连接符 50216"/>
          <p:cNvSpPr>
            <a:spLocks noChangeShapeType="1"/>
          </p:cNvSpPr>
          <p:nvPr/>
        </p:nvSpPr>
        <p:spPr bwMode="auto">
          <a:xfrm flipV="1">
            <a:off x="6096000" y="3200400"/>
            <a:ext cx="533400" cy="22860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4" name="直接连接符 50217"/>
          <p:cNvSpPr>
            <a:spLocks noChangeShapeType="1"/>
          </p:cNvSpPr>
          <p:nvPr/>
        </p:nvSpPr>
        <p:spPr bwMode="auto">
          <a:xfrm flipV="1">
            <a:off x="6705601" y="1773238"/>
            <a:ext cx="614363" cy="1198562"/>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5" name="直接连接符 50218"/>
          <p:cNvSpPr>
            <a:spLocks noChangeShapeType="1"/>
          </p:cNvSpPr>
          <p:nvPr/>
        </p:nvSpPr>
        <p:spPr bwMode="auto">
          <a:xfrm>
            <a:off x="7315200" y="1752600"/>
            <a:ext cx="762000" cy="22860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6" name="直接连接符 50219"/>
          <p:cNvSpPr>
            <a:spLocks noChangeShapeType="1"/>
          </p:cNvSpPr>
          <p:nvPr/>
        </p:nvSpPr>
        <p:spPr bwMode="auto">
          <a:xfrm flipV="1">
            <a:off x="8153400" y="1447800"/>
            <a:ext cx="838200" cy="25908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8717" name="十字星 50220"/>
          <p:cNvSpPr>
            <a:spLocks noChangeArrowheads="1"/>
          </p:cNvSpPr>
          <p:nvPr/>
        </p:nvSpPr>
        <p:spPr bwMode="auto">
          <a:xfrm>
            <a:off x="3657600" y="2895600"/>
            <a:ext cx="304800" cy="381000"/>
          </a:xfrm>
          <a:prstGeom prst="star4">
            <a:avLst>
              <a:gd name="adj" fmla="val 26560"/>
            </a:avLst>
          </a:prstGeom>
          <a:solidFill>
            <a:srgbClr val="FF3300"/>
          </a:solidFill>
          <a:ln w="9525">
            <a:solidFill>
              <a:srgbClr val="FF3399"/>
            </a:solidFill>
            <a:miter lim="800000"/>
          </a:ln>
        </p:spPr>
        <p:txBody>
          <a:bodyPr wrap="none" anchor="ctr"/>
          <a:lstStyle/>
          <a:p>
            <a:pPr algn="ctr" eaLnBrk="0" hangingPunct="0"/>
            <a:endParaRPr lang="zh-CN" altLang="en-US">
              <a:solidFill>
                <a:srgbClr val="FF6600"/>
              </a:solidFill>
            </a:endParaRPr>
          </a:p>
        </p:txBody>
      </p:sp>
      <p:sp>
        <p:nvSpPr>
          <p:cNvPr id="28718" name="文本框 50221"/>
          <p:cNvSpPr txBox="1">
            <a:spLocks noChangeArrowheads="1"/>
          </p:cNvSpPr>
          <p:nvPr/>
        </p:nvSpPr>
        <p:spPr bwMode="auto">
          <a:xfrm>
            <a:off x="3236635" y="3124200"/>
            <a:ext cx="104644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p>
            <a:pPr eaLnBrk="0" hangingPunct="0">
              <a:spcBef>
                <a:spcPct val="50000"/>
              </a:spcBef>
            </a:pPr>
            <a:r>
              <a:rPr lang="zh-CN" altLang="en-US" sz="2800" b="1">
                <a:solidFill>
                  <a:srgbClr val="FF3300"/>
                </a:solidFill>
                <a:latin typeface="华文楷体" pitchFamily="2" charset="-122"/>
                <a:ea typeface="华文楷体" pitchFamily="2" charset="-122"/>
              </a:rPr>
              <a:t>攻占巴士底狱</a:t>
            </a:r>
            <a:endParaRPr lang="zh-CN" altLang="en-US" sz="2800" b="1">
              <a:solidFill>
                <a:srgbClr val="FF3300"/>
              </a:solidFill>
              <a:latin typeface="华文楷体" pitchFamily="2" charset="-122"/>
              <a:ea typeface="华文楷体" pitchFamily="2" charset="-122"/>
            </a:endParaRPr>
          </a:p>
        </p:txBody>
      </p:sp>
      <p:sp>
        <p:nvSpPr>
          <p:cNvPr id="28719" name="文本框 50222"/>
          <p:cNvSpPr txBox="1">
            <a:spLocks noChangeArrowheads="1"/>
          </p:cNvSpPr>
          <p:nvPr/>
        </p:nvSpPr>
        <p:spPr bwMode="auto">
          <a:xfrm>
            <a:off x="3429000" y="1143001"/>
            <a:ext cx="2514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FF3300"/>
                </a:solidFill>
                <a:latin typeface="华文楷体" pitchFamily="2" charset="-122"/>
                <a:ea typeface="华文楷体" pitchFamily="2" charset="-122"/>
              </a:rPr>
              <a:t>第一共和国</a:t>
            </a:r>
            <a:endParaRPr lang="zh-CN" altLang="en-US" sz="2800" b="1">
              <a:solidFill>
                <a:srgbClr val="FF3300"/>
              </a:solidFill>
              <a:latin typeface="华文楷体" pitchFamily="2" charset="-122"/>
              <a:ea typeface="华文楷体" pitchFamily="2" charset="-122"/>
            </a:endParaRPr>
          </a:p>
        </p:txBody>
      </p:sp>
      <p:sp>
        <p:nvSpPr>
          <p:cNvPr id="28720" name="文本框 50223">
            <a:hlinkClick action="ppaction://hlinkshowjump?jump=nextslide"/>
          </p:cNvPr>
          <p:cNvSpPr txBox="1">
            <a:spLocks noChangeArrowheads="1"/>
          </p:cNvSpPr>
          <p:nvPr/>
        </p:nvSpPr>
        <p:spPr bwMode="auto">
          <a:xfrm>
            <a:off x="4435475" y="3709988"/>
            <a:ext cx="19812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0000FF"/>
                </a:solidFill>
                <a:latin typeface="华文楷体" pitchFamily="2" charset="-122"/>
                <a:ea typeface="华文楷体" pitchFamily="2" charset="-122"/>
              </a:rPr>
              <a:t>第一帝国</a:t>
            </a:r>
            <a:endParaRPr lang="zh-CN" altLang="en-US" sz="2800" b="1">
              <a:solidFill>
                <a:srgbClr val="0000FF"/>
              </a:solidFill>
              <a:latin typeface="华文楷体" pitchFamily="2" charset="-122"/>
              <a:ea typeface="华文楷体" pitchFamily="2" charset="-122"/>
            </a:endParaRPr>
          </a:p>
        </p:txBody>
      </p:sp>
      <p:sp>
        <p:nvSpPr>
          <p:cNvPr id="28721" name="文本框 50224"/>
          <p:cNvSpPr txBox="1">
            <a:spLocks noChangeArrowheads="1"/>
          </p:cNvSpPr>
          <p:nvPr/>
        </p:nvSpPr>
        <p:spPr bwMode="auto">
          <a:xfrm>
            <a:off x="8153400" y="3886201"/>
            <a:ext cx="1828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0000FF"/>
                </a:solidFill>
                <a:latin typeface="华文楷体" pitchFamily="2" charset="-122"/>
                <a:ea typeface="华文楷体" pitchFamily="2" charset="-122"/>
              </a:rPr>
              <a:t>第二帝国</a:t>
            </a:r>
            <a:endParaRPr lang="zh-CN" altLang="en-US" sz="2800" b="1">
              <a:solidFill>
                <a:srgbClr val="0000FF"/>
              </a:solidFill>
              <a:latin typeface="华文楷体" pitchFamily="2" charset="-122"/>
              <a:ea typeface="华文楷体" pitchFamily="2" charset="-122"/>
            </a:endParaRPr>
          </a:p>
        </p:txBody>
      </p:sp>
      <p:sp>
        <p:nvSpPr>
          <p:cNvPr id="28722" name="文本框 50225"/>
          <p:cNvSpPr txBox="1">
            <a:spLocks noChangeArrowheads="1"/>
          </p:cNvSpPr>
          <p:nvPr/>
        </p:nvSpPr>
        <p:spPr bwMode="auto">
          <a:xfrm>
            <a:off x="6019800" y="1143001"/>
            <a:ext cx="2743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FF3300"/>
                </a:solidFill>
                <a:latin typeface="华文楷体" pitchFamily="2" charset="-122"/>
                <a:ea typeface="华文楷体" pitchFamily="2" charset="-122"/>
              </a:rPr>
              <a:t>第二共和国</a:t>
            </a:r>
            <a:endParaRPr lang="zh-CN" altLang="en-US" sz="2800" b="1">
              <a:solidFill>
                <a:srgbClr val="FF3300"/>
              </a:solidFill>
              <a:latin typeface="华文楷体" pitchFamily="2" charset="-122"/>
              <a:ea typeface="华文楷体" pitchFamily="2" charset="-122"/>
            </a:endParaRPr>
          </a:p>
        </p:txBody>
      </p:sp>
      <p:sp>
        <p:nvSpPr>
          <p:cNvPr id="28723" name="文本框 50226"/>
          <p:cNvSpPr txBox="1">
            <a:spLocks noChangeArrowheads="1"/>
          </p:cNvSpPr>
          <p:nvPr/>
        </p:nvSpPr>
        <p:spPr bwMode="auto">
          <a:xfrm>
            <a:off x="8229600" y="1009651"/>
            <a:ext cx="2438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FF3300"/>
                </a:solidFill>
                <a:latin typeface="华文楷体" pitchFamily="2" charset="-122"/>
                <a:ea typeface="华文楷体" pitchFamily="2" charset="-122"/>
              </a:rPr>
              <a:t>第三共和国</a:t>
            </a:r>
            <a:endParaRPr lang="zh-CN" altLang="en-US" sz="2800" b="1">
              <a:solidFill>
                <a:srgbClr val="FF3300"/>
              </a:solidFill>
              <a:latin typeface="华文楷体" pitchFamily="2" charset="-122"/>
              <a:ea typeface="华文楷体" pitchFamily="2" charset="-122"/>
            </a:endParaRPr>
          </a:p>
        </p:txBody>
      </p:sp>
      <p:sp>
        <p:nvSpPr>
          <p:cNvPr id="28724" name="流程图: 联系 50227"/>
          <p:cNvSpPr>
            <a:spLocks noChangeArrowheads="1"/>
          </p:cNvSpPr>
          <p:nvPr/>
        </p:nvSpPr>
        <p:spPr bwMode="auto">
          <a:xfrm>
            <a:off x="2667000" y="5562600"/>
            <a:ext cx="152400" cy="152400"/>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725" name="流程图: 联系 50228"/>
          <p:cNvSpPr>
            <a:spLocks noChangeArrowheads="1"/>
          </p:cNvSpPr>
          <p:nvPr/>
        </p:nvSpPr>
        <p:spPr bwMode="auto">
          <a:xfrm>
            <a:off x="2667000" y="3048000"/>
            <a:ext cx="152400" cy="152400"/>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726" name="流程图: 联系 50229"/>
          <p:cNvSpPr>
            <a:spLocks noChangeArrowheads="1"/>
          </p:cNvSpPr>
          <p:nvPr/>
        </p:nvSpPr>
        <p:spPr bwMode="auto">
          <a:xfrm>
            <a:off x="2667000" y="1676400"/>
            <a:ext cx="152400" cy="152400"/>
          </a:xfrm>
          <a:prstGeom prst="flowChartConnector">
            <a:avLst/>
          </a:prstGeom>
          <a:solidFill>
            <a:srgbClr val="FF3300"/>
          </a:solidFill>
          <a:ln w="9525">
            <a:solidFill>
              <a:schemeClr val="tx1"/>
            </a:solidFill>
            <a:round/>
          </a:ln>
        </p:spPr>
        <p:txBody>
          <a:bodyPr/>
          <a:lstStyle/>
          <a:p>
            <a:pPr eaLnBrk="0" hangingPunct="0"/>
            <a:endParaRPr lang="zh-CN" altLang="en-US">
              <a:latin typeface="Calibri"/>
            </a:endParaRPr>
          </a:p>
        </p:txBody>
      </p:sp>
      <p:sp>
        <p:nvSpPr>
          <p:cNvPr id="28727" name="文本框 50230"/>
          <p:cNvSpPr txBox="1">
            <a:spLocks noChangeArrowheads="1"/>
          </p:cNvSpPr>
          <p:nvPr/>
        </p:nvSpPr>
        <p:spPr bwMode="auto">
          <a:xfrm>
            <a:off x="6629798" y="2781300"/>
            <a:ext cx="615553"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p>
            <a:pPr eaLnBrk="0" hangingPunct="0">
              <a:spcBef>
                <a:spcPct val="50000"/>
              </a:spcBef>
            </a:pPr>
            <a:r>
              <a:rPr lang="zh-CN" altLang="en-US" sz="2800" b="1">
                <a:solidFill>
                  <a:srgbClr val="0000FF"/>
                </a:solidFill>
                <a:latin typeface="华文楷体" pitchFamily="2" charset="-122"/>
                <a:ea typeface="华文楷体" pitchFamily="2" charset="-122"/>
              </a:rPr>
              <a:t>七月王朝</a:t>
            </a:r>
            <a:endParaRPr lang="zh-CN" altLang="en-US" sz="2800" b="1">
              <a:solidFill>
                <a:srgbClr val="0000FF"/>
              </a:solidFill>
              <a:latin typeface="华文楷体" pitchFamily="2" charset="-122"/>
              <a:ea typeface="华文楷体" pitchFamily="2" charset="-122"/>
            </a:endParaRPr>
          </a:p>
        </p:txBody>
      </p:sp>
      <p:sp>
        <p:nvSpPr>
          <p:cNvPr id="28728" name="文本框 50232"/>
          <p:cNvSpPr txBox="1">
            <a:spLocks noChangeArrowheads="1"/>
          </p:cNvSpPr>
          <p:nvPr/>
        </p:nvSpPr>
        <p:spPr bwMode="auto">
          <a:xfrm>
            <a:off x="6324600" y="5410201"/>
            <a:ext cx="220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2800" b="1">
                <a:solidFill>
                  <a:srgbClr val="0000FF"/>
                </a:solidFill>
                <a:latin typeface="华文楷体" pitchFamily="2" charset="-122"/>
                <a:ea typeface="华文楷体" pitchFamily="2" charset="-122"/>
              </a:rPr>
              <a:t>波旁王朝</a:t>
            </a:r>
            <a:endParaRPr lang="zh-CN" altLang="en-US" sz="2800" b="1">
              <a:solidFill>
                <a:srgbClr val="0000FF"/>
              </a:solidFill>
              <a:latin typeface="华文楷体" pitchFamily="2" charset="-122"/>
              <a:ea typeface="华文楷体" pitchFamily="2" charset="-122"/>
            </a:endParaRPr>
          </a:p>
        </p:txBody>
      </p:sp>
      <p:sp>
        <p:nvSpPr>
          <p:cNvPr id="28729" name="十字星 50234"/>
          <p:cNvSpPr>
            <a:spLocks noChangeArrowheads="1"/>
          </p:cNvSpPr>
          <p:nvPr/>
        </p:nvSpPr>
        <p:spPr bwMode="auto">
          <a:xfrm>
            <a:off x="6324600" y="2743200"/>
            <a:ext cx="381000" cy="457200"/>
          </a:xfrm>
          <a:prstGeom prst="star4">
            <a:avLst>
              <a:gd name="adj" fmla="val 12500"/>
            </a:avLst>
          </a:prstGeom>
          <a:solidFill>
            <a:srgbClr val="FF3300"/>
          </a:solidFill>
          <a:ln w="9525">
            <a:solidFill>
              <a:srgbClr val="FF3399"/>
            </a:solidFill>
            <a:miter lim="800000"/>
          </a:ln>
        </p:spPr>
        <p:txBody>
          <a:bodyPr wrap="none" anchor="ctr"/>
          <a:lstStyle/>
          <a:p>
            <a:pPr algn="ctr" eaLnBrk="0" hangingPunct="0"/>
            <a:endParaRPr lang="zh-CN" altLang="en-US">
              <a:solidFill>
                <a:srgbClr val="FF6600"/>
              </a:solidFill>
            </a:endParaRPr>
          </a:p>
        </p:txBody>
      </p:sp>
      <p:sp>
        <p:nvSpPr>
          <p:cNvPr id="66" name="文本框 50231"/>
          <p:cNvSpPr txBox="1">
            <a:spLocks noChangeArrowheads="1"/>
          </p:cNvSpPr>
          <p:nvPr/>
        </p:nvSpPr>
        <p:spPr bwMode="auto">
          <a:xfrm>
            <a:off x="3554413" y="3086100"/>
            <a:ext cx="5397500" cy="707886"/>
          </a:xfrm>
          <a:prstGeom prst="rect">
            <a:avLst/>
          </a:prstGeom>
          <a:solidFill>
            <a:schemeClr val="accent3">
              <a:lumMod val="20000"/>
              <a:lumOff val="80000"/>
            </a:schemeClr>
          </a:solidFill>
          <a:ln w="38100">
            <a:solidFill>
              <a:schemeClr val="accent6">
                <a:lumMod val="50000"/>
              </a:schemeClr>
            </a:solidFill>
            <a:miter lim="800000"/>
          </a:ln>
        </p:spPr>
        <p:txBody>
          <a:bodyPr>
            <a:spAutoFit/>
          </a:bodyPr>
          <a:lstStyle/>
          <a:p>
            <a:pPr eaLnBrk="0" hangingPunct="0">
              <a:spcBef>
                <a:spcPct val="50000"/>
              </a:spcBef>
              <a:defRPr/>
            </a:pPr>
            <a:r>
              <a:rPr lang="en-US" altLang="zh-CN" sz="4000" b="1">
                <a:solidFill>
                  <a:srgbClr val="FF0000"/>
                </a:solidFill>
                <a:ea typeface="楷体_GB2312" pitchFamily="49" charset="-122"/>
              </a:rPr>
              <a:t>1875</a:t>
            </a:r>
            <a:r>
              <a:rPr lang="zh-CN" altLang="en-US" sz="4000" b="1">
                <a:solidFill>
                  <a:srgbClr val="FF0000"/>
                </a:solidFill>
                <a:ea typeface="楷体_GB2312" pitchFamily="49" charset="-122"/>
              </a:rPr>
              <a:t>年，一票共和</a:t>
            </a:r>
            <a:endParaRPr lang="zh-CN" altLang="en-US" sz="4400" b="1">
              <a:solidFill>
                <a:srgbClr val="FF0000"/>
              </a:solidFill>
              <a:latin typeface="宋体" pitchFamily="2" charset="-122"/>
            </a:endParaRPr>
          </a:p>
        </p:txBody>
      </p:sp>
      <p:sp>
        <p:nvSpPr>
          <p:cNvPr id="22587" name="Text Box 2"/>
          <p:cNvSpPr txBox="1"/>
          <p:nvPr/>
        </p:nvSpPr>
        <p:spPr>
          <a:xfrm>
            <a:off x="1511300" y="6351"/>
            <a:ext cx="9144000" cy="646113"/>
          </a:xfrm>
          <a:prstGeom prst="rect">
            <a:avLst/>
          </a:prstGeom>
          <a:solidFill>
            <a:schemeClr val="accent6">
              <a:lumMod val="20000"/>
              <a:lumOff val="80000"/>
            </a:schemeClr>
          </a:solidFill>
          <a:ln w="9525" cap="flat" cmpd="sng">
            <a:solidFill>
              <a:schemeClr val="bg1"/>
            </a:solidFill>
            <a:prstDash val="solid"/>
            <a:miter/>
            <a:headEnd type="none" w="med" len="med"/>
            <a:tailEnd type="none" w="med" len="med"/>
          </a:ln>
        </p:spPr>
        <p:txBody>
          <a:bodyPr>
            <a:spAutoFit/>
          </a:bodyPr>
          <a:lstStyle/>
          <a:p>
            <a:pPr>
              <a:spcBef>
                <a:spcPct val="50000"/>
              </a:spcBef>
            </a:pPr>
            <a:r>
              <a:rPr lang="zh-CN" altLang="en-US" sz="3600" b="1" noProof="1">
                <a:latin typeface="Times New Roman" panose="02020603050405020304" pitchFamily="18" charset="0"/>
              </a:rPr>
              <a:t>三、法国大革命和共和制的最终确立</a:t>
            </a:r>
            <a:endParaRPr lang="zh-CN" altLang="en-US" sz="3600" b="1" noProof="1">
              <a:latin typeface="Times New Roman" pitchFamily="18" charset="0"/>
            </a:endParaRPr>
          </a:p>
        </p:txBody>
      </p:sp>
      <p:sp>
        <p:nvSpPr>
          <p:cNvPr id="28732" name="文本框 4"/>
          <p:cNvSpPr txBox="1">
            <a:spLocks noChangeArrowheads="1"/>
          </p:cNvSpPr>
          <p:nvPr/>
        </p:nvSpPr>
        <p:spPr bwMode="auto">
          <a:xfrm>
            <a:off x="1289050" y="611189"/>
            <a:ext cx="729773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宋体" panose="02010600030101010101" pitchFamily="2" charset="-122"/>
              </a:rPr>
              <a:t>（二）共和制的最终确立</a:t>
            </a:r>
            <a:endParaRPr lang="zh-CN" altLang="en-US" sz="3200">
              <a:latin typeface="微软雅黑" panose="020b0503020204020204" pitchFamily="34" charset="-122"/>
              <a:ea typeface="微软雅黑" panose="020b0503020204020204" pitchFamily="34"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linds(horizontal)">
                                      <p:cBhvr>
                                        <p:cTn id="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364"/>
          <p:cNvGrpSpPr/>
          <p:nvPr/>
        </p:nvGrpSpPr>
        <p:grpSpPr>
          <a:xfrm>
            <a:off x="0" y="0"/>
            <a:ext cx="12198350" cy="871538"/>
            <a:chExt cx="12198665" cy="872198"/>
          </a:xfrm>
        </p:grpSpPr>
        <p:sp>
          <p:nvSpPr>
            <p:cNvPr id="3" name="矩形 1365"/>
            <p:cNvSpPr>
              <a:spLocks noChangeArrowheads="1"/>
            </p:cNvSpPr>
            <p:nvPr/>
          </p:nvSpPr>
          <p:spPr bwMode="auto">
            <a:xfrm>
              <a:off x="787" y="0"/>
              <a:ext cx="12192000" cy="858129"/>
            </a:xfrm>
            <a:prstGeom prst="rect">
              <a:avLst/>
            </a:prstGeom>
            <a:solidFill>
              <a:srgbClr val="E1DDBE"/>
            </a:solidFill>
            <a:ln w="9525">
              <a:noFill/>
              <a:miter lim="800000"/>
            </a:ln>
          </p:spPr>
          <p:txBody>
            <a:bodyPr anchor="ctr"/>
            <a:lstStyle/>
            <a:p>
              <a:pPr algn="ctr"/>
              <a:endParaRPr lang="zh-CN" altLang="en-US">
                <a:solidFill>
                  <a:srgbClr val="FFFFFF"/>
                </a:solidFill>
              </a:endParaRPr>
            </a:p>
          </p:txBody>
        </p:sp>
        <p:pic>
          <p:nvPicPr>
            <p:cNvPr id="4" name="图片 1366"/>
            <p:cNvPicPr>
              <a:picLocks noChangeAspect="1" noChangeArrowheads="1"/>
            </p:cNvPicPr>
            <p:nvPr/>
          </p:nvPicPr>
          <p:blipFill>
            <a:blip r:embed="rId2"/>
            <a:stretch>
              <a:fillRect/>
            </a:stretch>
          </p:blipFill>
          <p:spPr bwMode="auto">
            <a:xfrm>
              <a:off x="0" y="3"/>
              <a:ext cx="1210606" cy="849654"/>
            </a:xfrm>
            <a:prstGeom prst="rect">
              <a:avLst/>
            </a:prstGeom>
            <a:noFill/>
            <a:ln w="9525">
              <a:noFill/>
              <a:miter lim="800000"/>
            </a:ln>
          </p:spPr>
        </p:pic>
        <p:grpSp>
          <p:nvGrpSpPr>
            <p:cNvPr id="5" name="组合 1368"/>
            <p:cNvGrpSpPr>
              <a:grpSpLocks noChangeAspect="1"/>
            </p:cNvGrpSpPr>
            <p:nvPr/>
          </p:nvGrpSpPr>
          <p:grpSpPr>
            <a:xfrm>
              <a:off x="9743082" y="14070"/>
              <a:ext cx="2455583" cy="858128"/>
              <a:chExt cx="2455583" cy="858128"/>
            </a:xfrm>
          </p:grpSpPr>
          <p:pic>
            <p:nvPicPr>
              <p:cNvPr id="6" name="图片 1369"/>
              <p:cNvPicPr>
                <a:picLocks noChangeAspect="1" noChangeArrowheads="1"/>
              </p:cNvPicPr>
              <p:nvPr/>
            </p:nvPicPr>
            <p:blipFill>
              <a:blip r:embed="rId3"/>
              <a:stretch>
                <a:fillRect/>
              </a:stretch>
            </p:blipFill>
            <p:spPr bwMode="auto">
              <a:xfrm>
                <a:off x="1183961" y="0"/>
                <a:ext cx="422029" cy="858128"/>
              </a:xfrm>
              <a:prstGeom prst="rect">
                <a:avLst/>
              </a:prstGeom>
              <a:noFill/>
              <a:ln w="9525">
                <a:noFill/>
                <a:miter lim="800000"/>
              </a:ln>
            </p:spPr>
          </p:pic>
          <p:pic>
            <p:nvPicPr>
              <p:cNvPr id="7" name="图片 1370"/>
              <p:cNvPicPr>
                <a:picLocks noChangeAspect="1" noChangeArrowheads="1"/>
              </p:cNvPicPr>
              <p:nvPr/>
            </p:nvPicPr>
            <p:blipFill>
              <a:blip r:embed="rId4"/>
              <a:stretch>
                <a:fillRect/>
              </a:stretch>
            </p:blipFill>
            <p:spPr bwMode="auto">
              <a:xfrm>
                <a:off x="1762829" y="125406"/>
                <a:ext cx="616536" cy="732722"/>
              </a:xfrm>
              <a:prstGeom prst="rect">
                <a:avLst/>
              </a:prstGeom>
              <a:noFill/>
              <a:ln w="9525">
                <a:noFill/>
                <a:miter lim="800000"/>
              </a:ln>
            </p:spPr>
          </p:pic>
          <p:pic>
            <p:nvPicPr>
              <p:cNvPr id="8" name="图片 1371"/>
              <p:cNvPicPr>
                <a:picLocks noChangeAspect="1" noChangeArrowheads="1"/>
              </p:cNvPicPr>
              <p:nvPr/>
            </p:nvPicPr>
            <p:blipFill>
              <a:blip r:embed="rId5"/>
              <a:stretch>
                <a:fillRect/>
              </a:stretch>
            </p:blipFill>
            <p:spPr bwMode="auto">
              <a:xfrm>
                <a:off x="0" y="348081"/>
                <a:ext cx="1129937" cy="487506"/>
              </a:xfrm>
              <a:prstGeom prst="rect">
                <a:avLst/>
              </a:prstGeom>
              <a:noFill/>
              <a:ln w="9525">
                <a:noFill/>
                <a:miter lim="800000"/>
              </a:ln>
            </p:spPr>
          </p:pic>
          <p:pic>
            <p:nvPicPr>
              <p:cNvPr id="9" name="图片 1372"/>
              <p:cNvPicPr>
                <a:picLocks noChangeAspect="1" noChangeArrowheads="1"/>
              </p:cNvPicPr>
              <p:nvPr/>
            </p:nvPicPr>
            <p:blipFill>
              <a:blip r:embed="rId6"/>
              <a:stretch>
                <a:fillRect/>
              </a:stretch>
            </p:blipFill>
            <p:spPr bwMode="auto">
              <a:xfrm>
                <a:off x="2034141" y="429064"/>
                <a:ext cx="421442" cy="422030"/>
              </a:xfrm>
              <a:prstGeom prst="rect">
                <a:avLst/>
              </a:prstGeom>
              <a:noFill/>
              <a:ln w="9525">
                <a:noFill/>
                <a:miter lim="800000"/>
              </a:ln>
            </p:spPr>
          </p:pic>
        </p:grpSp>
      </p:grpSp>
      <p:sp>
        <p:nvSpPr>
          <p:cNvPr id="10" name="TextBox 9"/>
          <p:cNvSpPr txBox="1"/>
          <p:nvPr/>
        </p:nvSpPr>
        <p:spPr>
          <a:xfrm>
            <a:off x="805218" y="996856"/>
            <a:ext cx="11054686" cy="5139869"/>
          </a:xfrm>
          <a:prstGeom prst="rect">
            <a:avLst/>
          </a:prstGeom>
          <a:noFill/>
        </p:spPr>
        <p:txBody>
          <a:bodyPr wrap="square" rtlCol="0">
            <a:spAutoFit/>
          </a:bodyPr>
          <a:lstStyle/>
          <a:p>
            <a:pPr>
              <a:lnSpc>
                <a:spcPct val="200000"/>
              </a:lnSpc>
            </a:pPr>
            <a:r>
              <a:rPr lang="zh-CN" altLang="en-US" sz="3200" b="1" smtClean="0"/>
              <a:t>资本主义基本制度的确立</a:t>
            </a:r>
            <a:endParaRPr lang="en-US" altLang="zh-CN" sz="3200" b="1" smtClean="0"/>
          </a:p>
          <a:p>
            <a:pPr>
              <a:lnSpc>
                <a:spcPct val="200000"/>
              </a:lnSpc>
            </a:pPr>
            <a:endParaRPr lang="en-US" altLang="zh-CN" b="1" smtClean="0"/>
          </a:p>
          <a:p>
            <a:pPr>
              <a:lnSpc>
                <a:spcPct val="200000"/>
              </a:lnSpc>
            </a:pPr>
            <a:endParaRPr lang="en-US" altLang="zh-CN" b="1" smtClean="0"/>
          </a:p>
          <a:p>
            <a:pPr>
              <a:lnSpc>
                <a:spcPct val="200000"/>
              </a:lnSpc>
            </a:pPr>
            <a:r>
              <a:rPr lang="en-US" altLang="zh-CN" sz="3200" b="1" smtClean="0"/>
              <a:t>1</a:t>
            </a:r>
            <a:r>
              <a:rPr lang="zh-CN" altLang="en-US" sz="3200" b="1" smtClean="0"/>
              <a:t>、形式：</a:t>
            </a:r>
            <a:endParaRPr lang="en-US" altLang="zh-CN" sz="3200" b="1" smtClean="0"/>
          </a:p>
          <a:p>
            <a:pPr>
              <a:lnSpc>
                <a:spcPct val="200000"/>
              </a:lnSpc>
            </a:pPr>
            <a:endParaRPr lang="en-US" altLang="zh-CN" sz="3200" b="1" smtClean="0"/>
          </a:p>
          <a:p>
            <a:pPr>
              <a:lnSpc>
                <a:spcPct val="200000"/>
              </a:lnSpc>
            </a:pPr>
            <a:endParaRPr lang="en-US" altLang="zh-CN" sz="3200" b="1" smtClean="0"/>
          </a:p>
        </p:txBody>
      </p:sp>
      <p:sp>
        <p:nvSpPr>
          <p:cNvPr id="11" name="TextBox 10"/>
          <p:cNvSpPr txBox="1"/>
          <p:nvPr/>
        </p:nvSpPr>
        <p:spPr>
          <a:xfrm>
            <a:off x="3200400" y="2391358"/>
            <a:ext cx="8991600" cy="584775"/>
          </a:xfrm>
          <a:prstGeom prst="rect">
            <a:avLst/>
          </a:prstGeom>
          <a:noFill/>
        </p:spPr>
        <p:txBody>
          <a:bodyPr wrap="square" rtlCol="0">
            <a:spAutoFit/>
          </a:bodyPr>
          <a:lstStyle/>
          <a:p>
            <a:r>
              <a:rPr lang="zh-CN" altLang="en-US" sz="3200" b="1" smtClean="0"/>
              <a:t>英国君主立宪制：议会至上、君主“统而不治”</a:t>
            </a:r>
            <a:endParaRPr lang="zh-CN" altLang="en-US" sz="3200" b="1" smtClean="0"/>
          </a:p>
        </p:txBody>
      </p:sp>
      <p:sp>
        <p:nvSpPr>
          <p:cNvPr id="12" name="左大括号 11"/>
          <p:cNvSpPr/>
          <p:nvPr/>
        </p:nvSpPr>
        <p:spPr>
          <a:xfrm>
            <a:off x="2704273" y="2684495"/>
            <a:ext cx="428625" cy="2076450"/>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ln w="38100">
                <a:solidFill>
                  <a:schemeClr val="tx1"/>
                </a:solidFill>
              </a:ln>
            </a:endParaRPr>
          </a:p>
        </p:txBody>
      </p:sp>
      <p:sp>
        <p:nvSpPr>
          <p:cNvPr id="13" name="TextBox 12"/>
          <p:cNvSpPr txBox="1"/>
          <p:nvPr/>
        </p:nvSpPr>
        <p:spPr>
          <a:xfrm>
            <a:off x="3296745" y="3363346"/>
            <a:ext cx="6600825" cy="584775"/>
          </a:xfrm>
          <a:prstGeom prst="rect">
            <a:avLst/>
          </a:prstGeom>
          <a:noFill/>
        </p:spPr>
        <p:txBody>
          <a:bodyPr wrap="square" rtlCol="0">
            <a:spAutoFit/>
          </a:bodyPr>
          <a:lstStyle/>
          <a:p>
            <a:r>
              <a:rPr lang="zh-CN" altLang="en-US" sz="3200" b="1" smtClean="0"/>
              <a:t>美国民主共和制：三权分立与制衡</a:t>
            </a:r>
            <a:endParaRPr lang="zh-CN" altLang="en-US" sz="3200" b="1" smtClean="0"/>
          </a:p>
        </p:txBody>
      </p:sp>
      <p:sp>
        <p:nvSpPr>
          <p:cNvPr id="14" name="TextBox 13"/>
          <p:cNvSpPr txBox="1"/>
          <p:nvPr/>
        </p:nvSpPr>
        <p:spPr>
          <a:xfrm>
            <a:off x="3242991" y="4394479"/>
            <a:ext cx="6600825" cy="584775"/>
          </a:xfrm>
          <a:prstGeom prst="rect">
            <a:avLst/>
          </a:prstGeom>
          <a:noFill/>
        </p:spPr>
        <p:txBody>
          <a:bodyPr wrap="square" rtlCol="0">
            <a:spAutoFit/>
          </a:bodyPr>
          <a:lstStyle/>
          <a:p>
            <a:r>
              <a:rPr lang="zh-CN" altLang="en-US" sz="3200" b="1" smtClean="0"/>
              <a:t>法国民主共和制</a:t>
            </a:r>
            <a:endParaRPr lang="zh-CN" altLang="en-US" sz="3200" b="1" smtClean="0"/>
          </a:p>
        </p:txBody>
      </p:sp>
      <p:sp>
        <p:nvSpPr>
          <p:cNvPr id="16" name="矩形 15"/>
          <p:cNvSpPr/>
          <p:nvPr/>
        </p:nvSpPr>
        <p:spPr>
          <a:xfrm>
            <a:off x="841369" y="4925304"/>
            <a:ext cx="8619667" cy="927818"/>
          </a:xfrm>
          <a:prstGeom prst="rect">
            <a:avLst/>
          </a:prstGeom>
        </p:spPr>
        <p:txBody>
          <a:bodyPr wrap="none">
            <a:spAutoFit/>
          </a:bodyPr>
          <a:lstStyle/>
          <a:p>
            <a:pPr>
              <a:lnSpc>
                <a:spcPct val="200000"/>
              </a:lnSpc>
            </a:pPr>
            <a:r>
              <a:rPr lang="en-US" altLang="zh-CN" sz="3200" b="1" smtClean="0"/>
              <a:t>2</a:t>
            </a:r>
            <a:r>
              <a:rPr lang="zh-CN" altLang="en-US" sz="3200" b="1" smtClean="0"/>
              <a:t>、共同特点：人民主权、代议制度、政党政治</a:t>
            </a:r>
            <a:endParaRPr lang="en-US" altLang="zh-CN" sz="3200" b="1" smtClean="0"/>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heckerboard(across)">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heckerboard(across)">
                                      <p:cBhvr>
                                        <p:cTn id="22" dur="500"/>
                                        <p:tgtEl>
                                          <p:spTgt spid="1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6"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aphicFrame>
        <p:nvGraphicFramePr>
          <p:cNvPr id="10" name="表格 9"/>
          <p:cNvGraphicFramePr>
            <a:graphicFrameLocks noGrp="1"/>
          </p:cNvGraphicFramePr>
          <p:nvPr/>
        </p:nvGraphicFramePr>
        <p:xfrm>
          <a:off x="1531938" y="652463"/>
          <a:ext cx="9123362" cy="6629400"/>
        </p:xfrm>
        <a:graphic>
          <a:graphicData uri="http://schemas.openxmlformats.org/drawingml/2006/table">
            <a:tbl>
              <a:tblPr firstRow="1" bandRow="1">
                <a:tableStyleId>{5C22544A-7EE6-4342-B048-85BDC9FD1C3A}</a:tableStyleId>
              </a:tblPr>
              <a:tblGrid>
                <a:gridCol w="519220"/>
                <a:gridCol w="1274794"/>
                <a:gridCol w="727911"/>
                <a:gridCol w="2313209"/>
                <a:gridCol w="4288228"/>
              </a:tblGrid>
              <a:tr h="721423">
                <a:tc>
                  <a:txBody>
                    <a:bodyPr vert="horz" wrap="square"/>
                    <a:lstStyle/>
                    <a:p>
                      <a:pPr algn="ctr"/>
                      <a:r>
                        <a:rPr lang="zh-CN" altLang="en-US" sz="2000" b="1" smtClean="0">
                          <a:solidFill>
                            <a:schemeClr val="tx1"/>
                          </a:solidFill>
                        </a:rPr>
                        <a:t>国家</a:t>
                      </a:r>
                      <a:endParaRPr lang="zh-CN" altLang="en-US" sz="2000" b="1" smtClean="0">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vert="horz" wrap="square"/>
                    <a:lstStyle/>
                    <a:p>
                      <a:pPr algn="ctr"/>
                      <a:r>
                        <a:rPr lang="zh-CN" altLang="en-US" sz="2000" b="1" smtClean="0">
                          <a:solidFill>
                            <a:schemeClr val="tx1"/>
                          </a:solidFill>
                        </a:rPr>
                        <a:t>事件</a:t>
                      </a:r>
                      <a:endParaRPr lang="zh-CN" altLang="en-US" sz="2000" b="1" smtClean="0">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vert="horz" wrap="square"/>
                    <a:lstStyle/>
                    <a:p>
                      <a:pPr algn="ctr"/>
                      <a:r>
                        <a:rPr lang="zh-CN" altLang="en-US" sz="2000" b="1" smtClean="0">
                          <a:solidFill>
                            <a:schemeClr val="tx1"/>
                          </a:solidFill>
                        </a:rPr>
                        <a:t>原因</a:t>
                      </a:r>
                      <a:endParaRPr lang="zh-CN" altLang="en-US" sz="2000" b="1" smtClean="0">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vert="horz" wrap="square"/>
                    <a:lstStyle/>
                    <a:p>
                      <a:pPr algn="ctr"/>
                      <a:r>
                        <a:rPr lang="zh-CN" altLang="en-US" sz="2000" b="1" smtClean="0">
                          <a:solidFill>
                            <a:schemeClr val="tx1"/>
                          </a:solidFill>
                        </a:rPr>
                        <a:t>经过（或内容）</a:t>
                      </a:r>
                      <a:endParaRPr lang="zh-CN" altLang="en-US" sz="2000" b="1" smtClean="0">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vert="horz" wrap="square"/>
                    <a:lstStyle/>
                    <a:p>
                      <a:pPr algn="ctr"/>
                      <a:r>
                        <a:rPr lang="zh-CN" altLang="en-US" sz="2000" b="1" smtClean="0">
                          <a:solidFill>
                            <a:schemeClr val="tx1"/>
                          </a:solidFill>
                        </a:rPr>
                        <a:t>影响</a:t>
                      </a:r>
                      <a:endParaRPr lang="zh-CN" altLang="en-US" sz="2000" b="1" smtClean="0">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r>
              <a:tr h="1518127">
                <a:tc>
                  <a:txBody>
                    <a:bodyPr vert="horz" wrap="square"/>
                    <a:lstStyle/>
                    <a:p>
                      <a:r>
                        <a:rPr lang="zh-CN" altLang="en-US" sz="1800" b="1" smtClean="0">
                          <a:solidFill>
                            <a:schemeClr val="tx1"/>
                          </a:solidFill>
                        </a:rPr>
                        <a:t>俄国</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en-US" altLang="zh-CN" sz="1800" b="1" smtClean="0">
                          <a:solidFill>
                            <a:schemeClr val="tx1"/>
                          </a:solidFill>
                        </a:rPr>
                        <a:t>1861</a:t>
                      </a:r>
                      <a:r>
                        <a:rPr lang="zh-CN" altLang="en-US" sz="1800" b="1" smtClean="0">
                          <a:solidFill>
                            <a:schemeClr val="tx1"/>
                          </a:solidFill>
                        </a:rPr>
                        <a:t>年 废除农奴制改革</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zh-CN" altLang="en-US" sz="1800" b="1" smtClean="0">
                          <a:solidFill>
                            <a:schemeClr val="tx1"/>
                          </a:solidFill>
                        </a:rPr>
                        <a:t>统治危机</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农奴制改革、地方自治和地方选举、司法制度、教育改革、义务兵役制等</a:t>
                      </a:r>
                      <a:endPar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00000"/>
                        </a:lnSpc>
                        <a:spcBef>
                          <a:spcPct val="20000"/>
                        </a:spcBef>
                        <a:spcAft>
                          <a:spcPct val="0"/>
                        </a:spcAft>
                        <a:buClr>
                          <a:srgbClr val="800080"/>
                        </a:buClr>
                        <a:buSzPct val="60000"/>
                        <a:buFont typeface="Wingdings" panose="05000000000000000000" pitchFamily="2" charset="2"/>
                        <a:buNone/>
                        <a:defRPr/>
                      </a:pPr>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性质：</a:t>
                      </a:r>
                      <a:r>
                        <a:rPr kumimoji="0" lang="zh-CN" altLang="en-US" sz="1800" b="1" i="0" u="none" strike="noStrike" kern="1200" cap="none" spc="0" normalizeH="0" baseline="0" noProof="0" smtClean="0">
                          <a:ln>
                            <a:noFill/>
                          </a:ln>
                          <a:solidFill>
                            <a:srgbClr val="FF0000"/>
                          </a:solidFill>
                          <a:effectLst/>
                          <a:uLnTx/>
                          <a:uFillTx/>
                          <a:latin typeface="华文楷体" pitchFamily="2" charset="-122"/>
                          <a:ea typeface="华文楷体" pitchFamily="2" charset="-122"/>
                          <a:cs typeface="+mn-cs"/>
                        </a:rPr>
                        <a:t>沙皇自上而下的资产阶级性质</a:t>
                      </a:r>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的改革。</a:t>
                      </a:r>
                      <a:endParaRPr kumimoji="0" lang="en-US" altLang="zh-CN"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endParaRPr>
                    </a:p>
                    <a:p>
                      <a:pPr marL="0" marR="0" lvl="0" indent="0" algn="l" defTabSz="914400" rtl="0" eaLnBrk="1" fontAlgn="auto" latinLnBrk="0" hangingPunct="1">
                        <a:lnSpc>
                          <a:spcPct val="100000"/>
                        </a:lnSpc>
                        <a:spcBef>
                          <a:spcPct val="20000"/>
                        </a:spcBef>
                        <a:spcAft>
                          <a:spcPct val="0"/>
                        </a:spcAft>
                        <a:buClr>
                          <a:srgbClr val="800080"/>
                        </a:buClr>
                        <a:buSzPct val="60000"/>
                        <a:buFont typeface="Wingdings" panose="05000000000000000000" pitchFamily="2" charset="2"/>
                        <a:buNone/>
                        <a:defRPr/>
                      </a:pPr>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促进了俄国资本主义的发展，没有直接触及沙皇专制制度，保留了大量农奴制残余。</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88981">
                <a:tc>
                  <a:txBody>
                    <a:bodyPr vert="horz" wrap="square"/>
                    <a:lstStyle/>
                    <a:p>
                      <a:r>
                        <a:rPr lang="zh-CN" altLang="en-US" sz="1800" b="1" smtClean="0">
                          <a:solidFill>
                            <a:schemeClr val="tx1"/>
                          </a:solidFill>
                        </a:rPr>
                        <a:t>意大利</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en-US" altLang="zh-CN" sz="1800" b="1" smtClean="0">
                          <a:solidFill>
                            <a:schemeClr val="tx1"/>
                          </a:solidFill>
                        </a:rPr>
                        <a:t>1861-1871</a:t>
                      </a:r>
                      <a:r>
                        <a:rPr lang="zh-CN" altLang="en-US" sz="1800" b="1" smtClean="0">
                          <a:solidFill>
                            <a:schemeClr val="tx1"/>
                          </a:solidFill>
                        </a:rPr>
                        <a:t>革命和反侵略战争</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zh-CN" altLang="en-US" sz="1800" b="1" smtClean="0">
                          <a:solidFill>
                            <a:schemeClr val="tx1"/>
                          </a:solidFill>
                        </a:rPr>
                        <a:t>分裂状态</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en-US" altLang="zh-CN" sz="1800" b="1" smtClean="0">
                          <a:solidFill>
                            <a:schemeClr val="tx1"/>
                          </a:solidFill>
                        </a:rPr>
                        <a:t>1861</a:t>
                      </a:r>
                      <a:r>
                        <a:rPr lang="zh-CN" altLang="en-US" sz="1800" b="1" smtClean="0">
                          <a:solidFill>
                            <a:schemeClr val="tx1"/>
                          </a:solidFill>
                        </a:rPr>
                        <a:t>年建立意大利王国，实行君主立宪制。</a:t>
                      </a:r>
                      <a:r>
                        <a:rPr lang="en-US" altLang="zh-CN" sz="1800" b="1" smtClean="0">
                          <a:solidFill>
                            <a:schemeClr val="tx1"/>
                          </a:solidFill>
                        </a:rPr>
                        <a:t>1870</a:t>
                      </a:r>
                      <a:r>
                        <a:rPr lang="zh-CN" altLang="en-US" sz="1800" b="1" smtClean="0">
                          <a:solidFill>
                            <a:schemeClr val="tx1"/>
                          </a:solidFill>
                        </a:rPr>
                        <a:t>年实现国家统一。</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zh-CN" altLang="en-US" sz="1800" b="1" smtClean="0">
                          <a:solidFill>
                            <a:schemeClr val="tx1"/>
                          </a:solidFill>
                        </a:rPr>
                        <a:t>国家统一，建立君主立宪制国家。促进了经济的发展。</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88896">
                <a:tc>
                  <a:txBody>
                    <a:bodyPr vert="horz" wrap="square"/>
                    <a:lstStyle/>
                    <a:p>
                      <a:r>
                        <a:rPr lang="zh-CN" altLang="en-US" sz="1800" b="1" smtClean="0">
                          <a:solidFill>
                            <a:schemeClr val="tx1"/>
                          </a:solidFill>
                        </a:rPr>
                        <a:t>德国</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en-US" altLang="zh-CN" sz="1800" b="1" smtClean="0">
                          <a:solidFill>
                            <a:schemeClr val="tx1"/>
                          </a:solidFill>
                        </a:rPr>
                        <a:t>1864-1871</a:t>
                      </a:r>
                      <a:r>
                        <a:rPr lang="zh-CN" altLang="en-US" sz="1800" b="1" smtClean="0">
                          <a:solidFill>
                            <a:srgbClr val="FF0000"/>
                          </a:solidFill>
                        </a:rPr>
                        <a:t>王朝战争</a:t>
                      </a:r>
                      <a:endParaRPr lang="zh-CN" altLang="en-US" sz="1800" b="1">
                        <a:solidFill>
                          <a:srgbClr val="FF0000"/>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smtClean="0">
                          <a:ln>
                            <a:noFill/>
                          </a:ln>
                          <a:solidFill>
                            <a:prstClr val="black"/>
                          </a:solidFill>
                          <a:effectLst/>
                          <a:uLnTx/>
                          <a:uFillTx/>
                          <a:latin typeface="+mn-lt"/>
                          <a:ea typeface="+mn-ea"/>
                          <a:cs typeface="+mn-cs"/>
                        </a:rPr>
                        <a:t>分裂状态</a:t>
                      </a:r>
                      <a:endParaRPr kumimoji="0" lang="zh-CN" altLang="en-US" sz="1800" b="1" i="0" u="none" strike="noStrike" kern="1200" cap="none" spc="0" normalizeH="0" baseline="0" noProof="0" smtClean="0">
                        <a:ln>
                          <a:noFill/>
                        </a:ln>
                        <a:solidFill>
                          <a:prstClr val="black"/>
                        </a:solidFill>
                        <a:effectLst/>
                        <a:uLnTx/>
                        <a:uFillTx/>
                        <a:latin typeface="+mn-lt"/>
                        <a:ea typeface="+mn-ea"/>
                        <a:cs typeface="+mn-cs"/>
                      </a:endParaRPr>
                    </a:p>
                    <a:p>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zh-CN" altLang="en-US" sz="1800" b="1" smtClean="0">
                          <a:solidFill>
                            <a:schemeClr val="tx1"/>
                          </a:solidFill>
                        </a:rPr>
                        <a:t>俾斯麦为宰相，先后击败丹麦、奥地利和法国，统一了除奥地利以外的德意志。</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1800" b="1" i="0" u="none" strike="noStrike" kern="1200" cap="none" spc="0" normalizeH="0" baseline="0" noProof="0" smtClean="0">
                          <a:ln>
                            <a:noFill/>
                          </a:ln>
                          <a:solidFill>
                            <a:prstClr val="black"/>
                          </a:solidFill>
                          <a:effectLst/>
                          <a:uLnTx/>
                          <a:uFillTx/>
                          <a:latin typeface="+mn-lt"/>
                          <a:ea typeface="+mn-ea"/>
                          <a:cs typeface="+mn-cs"/>
                        </a:rPr>
                        <a:t>1871</a:t>
                      </a:r>
                      <a:r>
                        <a:rPr kumimoji="0" lang="zh-CN" altLang="en-US" sz="1800" b="1" i="0" u="none" strike="noStrike" kern="1200" cap="none" spc="0" normalizeH="0" baseline="0" noProof="0" smtClean="0">
                          <a:ln>
                            <a:noFill/>
                          </a:ln>
                          <a:solidFill>
                            <a:prstClr val="black"/>
                          </a:solidFill>
                          <a:effectLst/>
                          <a:uLnTx/>
                          <a:uFillTx/>
                          <a:latin typeface="+mn-lt"/>
                          <a:ea typeface="+mn-ea"/>
                          <a:cs typeface="+mn-cs"/>
                        </a:rPr>
                        <a:t>年，德意志帝国成立，建立君主立宪制国家，促进了经济的飞速发展。</a:t>
                      </a:r>
                      <a:endParaRPr kumimoji="0" lang="zh-CN" altLang="en-US" sz="1800" b="1" i="0" u="none" strike="noStrike" kern="1200" cap="none" spc="0" normalizeH="0" baseline="0" noProof="0" smtClean="0">
                        <a:ln>
                          <a:noFill/>
                        </a:ln>
                        <a:solidFill>
                          <a:prstClr val="black"/>
                        </a:solidFill>
                        <a:effectLst/>
                        <a:uLnTx/>
                        <a:uFillTx/>
                        <a:latin typeface="+mn-lt"/>
                        <a:ea typeface="+mn-ea"/>
                        <a:cs typeface="+mn-cs"/>
                      </a:endParaRPr>
                    </a:p>
                    <a:p>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11973">
                <a:tc>
                  <a:txBody>
                    <a:bodyPr vert="horz" wrap="square"/>
                    <a:lstStyle/>
                    <a:p>
                      <a:r>
                        <a:rPr lang="zh-CN" altLang="en-US" sz="1800" b="1" smtClean="0">
                          <a:solidFill>
                            <a:schemeClr val="tx1"/>
                          </a:solidFill>
                        </a:rPr>
                        <a:t>日本</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en-US" altLang="zh-CN" sz="1800" b="1" smtClean="0">
                          <a:solidFill>
                            <a:schemeClr val="tx1"/>
                          </a:solidFill>
                        </a:rPr>
                        <a:t>1868</a:t>
                      </a:r>
                      <a:r>
                        <a:rPr lang="zh-CN" altLang="en-US" sz="1800" b="1" smtClean="0">
                          <a:solidFill>
                            <a:schemeClr val="tx1"/>
                          </a:solidFill>
                        </a:rPr>
                        <a:t>年明治维新</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lang="zh-CN" altLang="en-US" sz="1800" b="1" smtClean="0">
                          <a:solidFill>
                            <a:schemeClr val="tx1"/>
                          </a:solidFill>
                        </a:rPr>
                        <a:t>民族危机</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加强中央集权、废除封建等级制度，推行</a:t>
                      </a:r>
                      <a:r>
                        <a:rPr kumimoji="0" lang="zh-CN" altLang="en-US" sz="1800" b="1" i="0" u="none" strike="noStrike" kern="1200" cap="none" spc="0" normalizeH="0" baseline="0" noProof="0" smtClean="0">
                          <a:ln>
                            <a:noFill/>
                          </a:ln>
                          <a:solidFill>
                            <a:srgbClr val="FF0000"/>
                          </a:solidFill>
                          <a:effectLst/>
                          <a:uLnTx/>
                          <a:uFillTx/>
                          <a:latin typeface="华文楷体" pitchFamily="2" charset="-122"/>
                          <a:ea typeface="华文楷体" pitchFamily="2" charset="-122"/>
                          <a:cs typeface="+mn-cs"/>
                        </a:rPr>
                        <a:t>“富国强兵”、“殖产兴业”、“文明开化”</a:t>
                      </a:r>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三大政策，制定宪法，确立君主立宪制。</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r>
                        <a:rPr kumimoji="0" lang="zh-CN" altLang="en-US" sz="1800" b="1" i="0" u="none" strike="noStrike" kern="1200" cap="none" spc="0" normalizeH="0" baseline="0" noProof="0" smtClean="0">
                          <a:ln>
                            <a:noFill/>
                          </a:ln>
                          <a:solidFill>
                            <a:schemeClr val="tx1"/>
                          </a:solidFill>
                          <a:effectLst/>
                          <a:uLnTx/>
                          <a:uFillTx/>
                          <a:latin typeface="华文楷体" pitchFamily="2" charset="-122"/>
                          <a:ea typeface="华文楷体" pitchFamily="2" charset="-122"/>
                          <a:cs typeface="+mn-cs"/>
                        </a:rPr>
                        <a:t>日本迅速走上了发展资本主义的道路，开始跻身资本主义强国之列；但是，保留了大量封建势力，官僚寡头和军阀实际掌握了权力，成为军国主义的社会基础。很快走上了对外侵略扩张的道路</a:t>
                      </a:r>
                      <a:endParaRPr lang="zh-CN" altLang="en-US" sz="1800" b="1">
                        <a:solidFill>
                          <a:schemeClr val="tx1"/>
                        </a:solidFill>
                      </a:endParaRPr>
                    </a:p>
                  </a:txBody>
                  <a:tcPr marL="91434" marR="91434"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9736" name="Text Box 2"/>
          <p:cNvSpPr txBox="1">
            <a:spLocks noChangeArrowheads="1"/>
          </p:cNvSpPr>
          <p:nvPr/>
        </p:nvSpPr>
        <p:spPr bwMode="auto">
          <a:xfrm>
            <a:off x="1511300" y="6351"/>
            <a:ext cx="9144000" cy="646113"/>
          </a:xfrm>
          <a:prstGeom prst="rect">
            <a:avLst/>
          </a:prstGeom>
          <a:noFill/>
          <a:ln w="9525">
            <a:solidFill>
              <a:schemeClr val="bg1"/>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zh-CN" altLang="en-US" sz="3600" b="1">
                <a:latin typeface="Times New Roman" panose="02020603050405020304" pitchFamily="18" charset="0"/>
              </a:rPr>
              <a:t>四、资本主义的扩展</a:t>
            </a:r>
            <a:endParaRPr lang="zh-CN" altLang="en-US" sz="3600" b="1">
              <a:latin typeface="Times New Roman" panose="02020603050405020304" pitchFamily="18" charset="0"/>
            </a:endParaRPr>
          </a:p>
        </p:txBody>
      </p:sp>
      <p:sp>
        <p:nvSpPr>
          <p:cNvPr id="12" name="文本框 11"/>
          <p:cNvSpPr txBox="1">
            <a:spLocks noChangeArrowheads="1"/>
          </p:cNvSpPr>
          <p:nvPr/>
        </p:nvSpPr>
        <p:spPr bwMode="auto">
          <a:xfrm>
            <a:off x="1511300" y="652464"/>
            <a:ext cx="6356350" cy="5494337"/>
          </a:xfrm>
          <a:prstGeom prst="rect">
            <a:avLst/>
          </a:prstGeom>
          <a:solidFill>
            <a:srgbClr val="FFFE73"/>
          </a:solidFill>
          <a:ln w="19050">
            <a:solidFill>
              <a:srgbClr val="FFFE73"/>
            </a:solidFill>
            <a:prstDash val="dashDot"/>
            <a:miter lim="800000"/>
          </a:ln>
        </p:spPr>
        <p:txBody>
          <a:bodyPr>
            <a:spAutoFit/>
          </a:bodyPr>
          <a:lstStyle/>
          <a:p>
            <a:pPr algn="just" eaLnBrk="0" hangingPunct="0">
              <a:lnSpc>
                <a:spcPct val="114000"/>
              </a:lnSpc>
            </a:pPr>
            <a:r>
              <a:rPr lang="zh-CN" altLang="en-US" sz="2200">
                <a:latin typeface="黑体" panose="02010609060101010101" pitchFamily="49" charset="-122"/>
                <a:ea typeface="黑体" panose="02010609060101010101" pitchFamily="49" charset="-122"/>
              </a:rPr>
              <a:t>第一条 </a:t>
            </a:r>
            <a:r>
              <a:rPr lang="zh-CN" altLang="en-US" sz="2200">
                <a:latin typeface="楷体" panose="02010609060101010101" pitchFamily="49" charset="-122"/>
                <a:ea typeface="楷体" panose="02010609060101010101" pitchFamily="49" charset="-122"/>
              </a:rPr>
              <a:t>联邦领土由下列各邦组成</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普鲁士与劳恩堡、巴伐利亚、萨克森、符腾堡、巴登、黑森</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吕贝克、不来梅和汉堡。</a:t>
            </a:r>
            <a:endParaRPr lang="en-US" altLang="zh-CN" sz="2200">
              <a:latin typeface="楷体" pitchFamily="49" charset="-122"/>
              <a:ea typeface="楷体" pitchFamily="49" charset="-122"/>
            </a:endParaRPr>
          </a:p>
          <a:p>
            <a:pPr algn="just" eaLnBrk="0" hangingPunct="0">
              <a:lnSpc>
                <a:spcPct val="114000"/>
              </a:lnSpc>
            </a:pPr>
            <a:r>
              <a:rPr lang="zh-CN" altLang="en-US" sz="2200">
                <a:latin typeface="黑体" panose="02010609060101010101" pitchFamily="49" charset="-122"/>
                <a:ea typeface="黑体" panose="02010609060101010101" pitchFamily="49" charset="-122"/>
              </a:rPr>
              <a:t>第十一条</a:t>
            </a:r>
            <a:r>
              <a:rPr lang="zh-CN" altLang="en-US" sz="2200">
                <a:latin typeface="楷体" panose="02010609060101010101" pitchFamily="49" charset="-122"/>
                <a:ea typeface="楷体" panose="02010609060101010101" pitchFamily="49" charset="-122"/>
              </a:rPr>
              <a:t>  联邦的主席职位属于普鲁士国王，普鲁士国王享有德意志皇帝的尊称。皇帝在国际关系上为帝国的代表，以帝国的名义宣战与媾和，同外国缔结同盟及其他条约，委派并接受使节</a:t>
            </a:r>
            <a:r>
              <a:rPr lang="en-US" altLang="zh-CN" sz="2200">
                <a:latin typeface="楷体" panose="02010609060101010101" pitchFamily="49" charset="-122"/>
                <a:ea typeface="楷体" panose="02010609060101010101" pitchFamily="49" charset="-122"/>
              </a:rPr>
              <a:t>……</a:t>
            </a:r>
            <a:endParaRPr lang="zh-CN" altLang="en-US" sz="2200">
              <a:latin typeface="楷体" pitchFamily="49" charset="-122"/>
              <a:ea typeface="楷体" pitchFamily="49" charset="-122"/>
            </a:endParaRPr>
          </a:p>
          <a:p>
            <a:pPr algn="just" eaLnBrk="0" hangingPunct="0">
              <a:lnSpc>
                <a:spcPct val="114000"/>
              </a:lnSpc>
            </a:pPr>
            <a:r>
              <a:rPr lang="zh-CN" altLang="en-US" sz="2200">
                <a:latin typeface="黑体" panose="02010609060101010101" pitchFamily="49" charset="-122"/>
                <a:ea typeface="黑体" panose="02010609060101010101" pitchFamily="49" charset="-122"/>
              </a:rPr>
              <a:t>第十二条</a:t>
            </a:r>
            <a:r>
              <a:rPr lang="zh-CN" altLang="en-US" sz="2200">
                <a:latin typeface="楷体" panose="02010609060101010101" pitchFamily="49" charset="-122"/>
                <a:ea typeface="楷体" panose="02010609060101010101" pitchFamily="49" charset="-122"/>
              </a:rPr>
              <a:t>  联邦议会与帝国议会的召集、开会、延会、闭会之权属于皇帝</a:t>
            </a:r>
            <a:r>
              <a:rPr lang="en-US" altLang="zh-CN" sz="2200">
                <a:latin typeface="楷体" panose="02010609060101010101" pitchFamily="49" charset="-122"/>
                <a:ea typeface="楷体" panose="02010609060101010101" pitchFamily="49" charset="-122"/>
              </a:rPr>
              <a:t>……</a:t>
            </a:r>
            <a:endParaRPr lang="en-US" altLang="zh-CN" sz="2200">
              <a:latin typeface="楷体" panose="02010609060101010101" pitchFamily="49" charset="-122"/>
              <a:ea typeface="楷体" panose="02010609060101010101" pitchFamily="49" charset="-122"/>
            </a:endParaRPr>
          </a:p>
          <a:p>
            <a:pPr algn="just" eaLnBrk="0" hangingPunct="0">
              <a:lnSpc>
                <a:spcPct val="114000"/>
              </a:lnSpc>
            </a:pPr>
            <a:r>
              <a:rPr lang="zh-CN" altLang="en-US" sz="2200">
                <a:latin typeface="黑体" panose="02010609060101010101" pitchFamily="49" charset="-122"/>
                <a:ea typeface="黑体" panose="02010609060101010101" pitchFamily="49" charset="-122"/>
              </a:rPr>
              <a:t>第十七条</a:t>
            </a:r>
            <a:r>
              <a:rPr lang="zh-CN" altLang="en-US" sz="2200">
                <a:latin typeface="楷体" panose="02010609060101010101" pitchFamily="49" charset="-122"/>
                <a:ea typeface="楷体" panose="02010609060101010101" pitchFamily="49" charset="-122"/>
              </a:rPr>
              <a:t>  建议并公布帝国法律及监督其执行之权属于皇帝……</a:t>
            </a:r>
            <a:endParaRPr lang="zh-CN" altLang="en-US" sz="2200">
              <a:latin typeface="楷体" panose="02010609060101010101" pitchFamily="49" charset="-122"/>
              <a:ea typeface="楷体" panose="02010609060101010101" pitchFamily="49" charset="-122"/>
            </a:endParaRPr>
          </a:p>
          <a:p>
            <a:pPr algn="just" eaLnBrk="0" hangingPunct="0">
              <a:lnSpc>
                <a:spcPct val="114000"/>
              </a:lnSpc>
            </a:pPr>
            <a:r>
              <a:rPr lang="zh-CN" altLang="en-US" sz="2200">
                <a:latin typeface="黑体" panose="02010609060101010101" pitchFamily="49" charset="-122"/>
                <a:ea typeface="黑体" panose="02010609060101010101" pitchFamily="49" charset="-122"/>
              </a:rPr>
              <a:t>第十八条</a:t>
            </a:r>
            <a:r>
              <a:rPr lang="zh-CN" altLang="en-US" sz="2200">
                <a:latin typeface="楷体" panose="02010609060101010101" pitchFamily="49" charset="-122"/>
                <a:ea typeface="楷体" panose="02010609060101010101" pitchFamily="49" charset="-122"/>
              </a:rPr>
              <a:t>  皇帝委派官吏，命令他们宣誓效忠帝国，并在必要情况下，命令他们退职</a:t>
            </a:r>
            <a:r>
              <a:rPr lang="en-US" altLang="zh-CN" sz="2200">
                <a:latin typeface="楷体" panose="02010609060101010101" pitchFamily="49" charset="-122"/>
                <a:ea typeface="楷体" panose="02010609060101010101" pitchFamily="49" charset="-122"/>
              </a:rPr>
              <a:t>……</a:t>
            </a:r>
            <a:endParaRPr lang="en-US" altLang="zh-CN" sz="2200">
              <a:latin typeface="楷体" panose="02010609060101010101" pitchFamily="49" charset="-122"/>
              <a:ea typeface="楷体" panose="02010609060101010101" pitchFamily="49" charset="-122"/>
            </a:endParaRPr>
          </a:p>
          <a:p>
            <a:pPr algn="r" eaLnBrk="0" hangingPunct="0">
              <a:lnSpc>
                <a:spcPct val="114000"/>
              </a:lnSpc>
            </a:pPr>
            <a:r>
              <a:rPr lang="en-US" altLang="zh-CN" sz="2200">
                <a:latin typeface="宋体" panose="02010600030101010101" pitchFamily="2" charset="-122"/>
              </a:rPr>
              <a:t>——</a:t>
            </a:r>
            <a:r>
              <a:rPr lang="zh-CN" altLang="en-US" sz="2200">
                <a:latin typeface="宋体" panose="02010600030101010101" pitchFamily="2" charset="-122"/>
              </a:rPr>
              <a:t>1871年《德意志帝国宪法》</a:t>
            </a:r>
            <a:endParaRPr lang="zh-CN" altLang="en-US" sz="2200">
              <a:latin typeface="宋体" pitchFamily="2" charset="-122"/>
            </a:endParaRPr>
          </a:p>
        </p:txBody>
      </p:sp>
      <p:sp>
        <p:nvSpPr>
          <p:cNvPr id="14" name="矩形 13"/>
          <p:cNvSpPr>
            <a:spLocks noChangeArrowheads="1"/>
          </p:cNvSpPr>
          <p:nvPr/>
        </p:nvSpPr>
        <p:spPr bwMode="auto">
          <a:xfrm>
            <a:off x="1531938" y="1444625"/>
            <a:ext cx="6356350" cy="3970338"/>
          </a:xfrm>
          <a:prstGeom prst="rect">
            <a:avLst/>
          </a:prstGeom>
          <a:solidFill>
            <a:srgbClr val="92D050"/>
          </a:solidFill>
          <a:ln w="9525">
            <a:solidFill>
              <a:srgbClr val="92D050"/>
            </a:solidFill>
            <a:round/>
          </a:ln>
        </p:spPr>
        <p:txBody>
          <a:bodyPr>
            <a:spAutoFit/>
          </a:bodyPr>
          <a:lstStyle/>
          <a:p>
            <a:pPr eaLnBrk="0" hangingPunct="0"/>
            <a:r>
              <a:rPr lang="en-US" altLang="zh-CN" sz="2800" b="1"/>
              <a:t>1.</a:t>
            </a:r>
            <a:r>
              <a:rPr lang="zh-CN" altLang="en-US" sz="2800" b="1"/>
              <a:t>确定帝国为联邦制国家</a:t>
            </a:r>
            <a:endParaRPr lang="zh-CN" altLang="en-US" sz="2800" b="1"/>
          </a:p>
          <a:p>
            <a:pPr eaLnBrk="0" hangingPunct="0"/>
            <a:r>
              <a:rPr lang="en-US" altLang="zh-CN" sz="2800" b="1"/>
              <a:t>2.</a:t>
            </a:r>
            <a:r>
              <a:rPr lang="zh-CN" altLang="en-US" sz="2800" b="1"/>
              <a:t>确定君主立宪政体：皇帝是国家元首，有任命官吏，主宰议会等大权；宰相只对皇帝负责，在内阁中拥有绝对权力；议会由联邦议会（权力大）和帝国议会组成；联邦议员由邦国君主任命、世袭，帝国议会由普选产生，作用很小，它通过的法案必须得到联邦议会和皇帝的批准才能生效。</a:t>
            </a:r>
            <a:endParaRPr lang="zh-CN" altLang="en-US" sz="2800" b="1"/>
          </a:p>
        </p:txBody>
      </p:sp>
      <p:pic>
        <p:nvPicPr>
          <p:cNvPr id="23554" name="图片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11300" y="652463"/>
            <a:ext cx="7543800" cy="509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2" descr="bismak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381875" y="652463"/>
            <a:ext cx="32004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nodeType="clickEffect">
                                  <p:stCondLst>
                                    <p:cond delay="0"/>
                                  </p:stCondLst>
                                  <p:childTnLst>
                                    <p:set>
                                      <p:cBhvr>
                                        <p:cTn id="10" dur="1" fill="hold">
                                          <p:stCondLst>
                                            <p:cond delay="0"/>
                                          </p:stCondLst>
                                        </p:cTn>
                                        <p:tgtEl>
                                          <p:spTgt spid="16387"/>
                                        </p:tgtEl>
                                        <p:attrNameLst>
                                          <p:attrName>style.visibility</p:attrName>
                                        </p:attrNameLst>
                                      </p:cBhvr>
                                      <p:to>
                                        <p:strVal val="visible"/>
                                      </p:to>
                                    </p:set>
                                    <p:anim calcmode="lin" valueType="num">
                                      <p:cBhvr additive="base">
                                        <p:cTn id="11" dur="500" fill="hold"/>
                                        <p:tgtEl>
                                          <p:spTgt spid="16387"/>
                                        </p:tgtEl>
                                        <p:attrNameLst>
                                          <p:attrName>ppt_x</p:attrName>
                                        </p:attrNameLst>
                                      </p:cBhvr>
                                      <p:tavLst>
                                        <p:tav tm="0">
                                          <p:val>
                                            <p:strVal val="#ppt_x"/>
                                          </p:val>
                                        </p:tav>
                                        <p:tav tm="100000">
                                          <p:val>
                                            <p:strVal val="#ppt_x"/>
                                          </p:val>
                                        </p:tav>
                                      </p:tavLst>
                                    </p:anim>
                                    <p:anim calcmode="lin" valueType="num">
                                      <p:cBhvr additive="base">
                                        <p:cTn id="12" dur="500" fill="hold"/>
                                        <p:tgtEl>
                                          <p:spTgt spid="1638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xit" presetSubtype="4" fill="hold" nodeType="clickEffect">
                                  <p:stCondLst>
                                    <p:cond delay="0"/>
                                  </p:stCondLst>
                                  <p:childTnLst>
                                    <p:anim calcmode="lin" valueType="num">
                                      <p:cBhvr additive="base">
                                        <p:cTn id="16" dur="500"/>
                                        <p:tgtEl>
                                          <p:spTgt spid="16387"/>
                                        </p:tgtEl>
                                        <p:attrNameLst>
                                          <p:attrName>ppt_x</p:attrName>
                                        </p:attrNameLst>
                                      </p:cBhvr>
                                      <p:tavLst>
                                        <p:tav tm="0">
                                          <p:val>
                                            <p:strVal val="ppt_x"/>
                                          </p:val>
                                        </p:tav>
                                        <p:tav tm="100000">
                                          <p:val>
                                            <p:strVal val="ppt_x"/>
                                          </p:val>
                                        </p:tav>
                                      </p:tavLst>
                                    </p:anim>
                                    <p:anim calcmode="lin" valueType="num">
                                      <p:cBhvr additive="base">
                                        <p:cTn id="17" dur="500"/>
                                        <p:tgtEl>
                                          <p:spTgt spid="16387"/>
                                        </p:tgtEl>
                                        <p:attrNameLst>
                                          <p:attrName>ppt_y</p:attrName>
                                        </p:attrNameLst>
                                      </p:cBhvr>
                                      <p:tavLst>
                                        <p:tav tm="0">
                                          <p:val>
                                            <p:strVal val="ppt_y"/>
                                          </p:val>
                                        </p:tav>
                                        <p:tav tm="100000">
                                          <p:val>
                                            <p:strVal val="1+ppt_h/2"/>
                                          </p:val>
                                        </p:tav>
                                      </p:tavLst>
                                    </p:anim>
                                    <p:set>
                                      <p:cBhvr>
                                        <p:cTn id="18" dur="1" fill="hold">
                                          <p:stCondLst>
                                            <p:cond delay="499"/>
                                          </p:stCondLst>
                                        </p:cTn>
                                        <p:tgtEl>
                                          <p:spTgt spid="1638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3554"/>
                                        </p:tgtEl>
                                        <p:attrNameLst>
                                          <p:attrName>style.visibility</p:attrName>
                                        </p:attrNameLst>
                                      </p:cBhvr>
                                      <p:to>
                                        <p:strVal val="visible"/>
                                      </p:to>
                                    </p:set>
                                    <p:anim calcmode="lin" valueType="num">
                                      <p:cBhvr additive="base">
                                        <p:cTn id="23" dur="500" fill="hold"/>
                                        <p:tgtEl>
                                          <p:spTgt spid="23554"/>
                                        </p:tgtEl>
                                        <p:attrNameLst>
                                          <p:attrName>ppt_x</p:attrName>
                                        </p:attrNameLst>
                                      </p:cBhvr>
                                      <p:tavLst>
                                        <p:tav tm="0">
                                          <p:val>
                                            <p:strVal val="#ppt_x"/>
                                          </p:val>
                                        </p:tav>
                                        <p:tav tm="100000">
                                          <p:val>
                                            <p:strVal val="#ppt_x"/>
                                          </p:val>
                                        </p:tav>
                                      </p:tavLst>
                                    </p:anim>
                                    <p:anim calcmode="lin" valueType="num">
                                      <p:cBhvr additive="base">
                                        <p:cTn id="24" dur="500" fill="hold"/>
                                        <p:tgtEl>
                                          <p:spTgt spid="23554"/>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xit" presetSubtype="4" fill="hold" nodeType="clickEffect">
                                  <p:stCondLst>
                                    <p:cond delay="0"/>
                                  </p:stCondLst>
                                  <p:childTnLst>
                                    <p:anim calcmode="lin" valueType="num">
                                      <p:cBhvr additive="base">
                                        <p:cTn id="28" dur="500"/>
                                        <p:tgtEl>
                                          <p:spTgt spid="23554"/>
                                        </p:tgtEl>
                                        <p:attrNameLst>
                                          <p:attrName>ppt_x</p:attrName>
                                        </p:attrNameLst>
                                      </p:cBhvr>
                                      <p:tavLst>
                                        <p:tav tm="0">
                                          <p:val>
                                            <p:strVal val="ppt_x"/>
                                          </p:val>
                                        </p:tav>
                                        <p:tav tm="100000">
                                          <p:val>
                                            <p:strVal val="ppt_x"/>
                                          </p:val>
                                        </p:tav>
                                      </p:tavLst>
                                    </p:anim>
                                    <p:anim calcmode="lin" valueType="num">
                                      <p:cBhvr additive="base">
                                        <p:cTn id="29" dur="500"/>
                                        <p:tgtEl>
                                          <p:spTgt spid="23554"/>
                                        </p:tgtEl>
                                        <p:attrNameLst>
                                          <p:attrName>ppt_y</p:attrName>
                                        </p:attrNameLst>
                                      </p:cBhvr>
                                      <p:tavLst>
                                        <p:tav tm="0">
                                          <p:val>
                                            <p:strVal val="ppt_y"/>
                                          </p:val>
                                        </p:tav>
                                        <p:tav tm="100000">
                                          <p:val>
                                            <p:strVal val="1+ppt_h/2"/>
                                          </p:val>
                                        </p:tav>
                                      </p:tavLst>
                                    </p:anim>
                                    <p:set>
                                      <p:cBhvr>
                                        <p:cTn id="30" dur="1" fill="hold">
                                          <p:stCondLst>
                                            <p:cond delay="499"/>
                                          </p:stCondLst>
                                        </p:cTn>
                                        <p:tgtEl>
                                          <p:spTgt spid="23554"/>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inVertical)">
                                      <p:cBhvr>
                                        <p:cTn id="35" dur="500"/>
                                        <p:tgtEl>
                                          <p:spTgt spid="12"/>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9" presetClass="exit" presetSubtype="0" fill="hold" grpId="1" nodeType="clickEffect">
                                  <p:stCondLst>
                                    <p:cond delay="0"/>
                                  </p:stCondLst>
                                  <p:childTnLst>
                                    <p:animEffect transition="out" filter="dissolve">
                                      <p:cBhvr>
                                        <p:cTn id="39" dur="500"/>
                                        <p:tgtEl>
                                          <p:spTgt spid="12"/>
                                        </p:tgtEl>
                                      </p:cBhvr>
                                    </p:animEffect>
                                    <p:set>
                                      <p:cBhvr>
                                        <p:cTn id="40" dur="1" fill="hold">
                                          <p:stCondLst>
                                            <p:cond delay="499"/>
                                          </p:stCondLst>
                                        </p:cTn>
                                        <p:tgtEl>
                                          <p:spTgt spid="12"/>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xit" presetSubtype="4" fill="hold" grpId="1" nodeType="clickEffect">
                                  <p:stCondLst>
                                    <p:cond delay="0"/>
                                  </p:stCondLst>
                                  <p:childTnLst>
                                    <p:anim calcmode="lin" valueType="num">
                                      <p:cBhvr additive="base">
                                        <p:cTn id="48" dur="500"/>
                                        <p:tgtEl>
                                          <p:spTgt spid="14"/>
                                        </p:tgtEl>
                                        <p:attrNameLst>
                                          <p:attrName>ppt_x</p:attrName>
                                        </p:attrNameLst>
                                      </p:cBhvr>
                                      <p:tavLst>
                                        <p:tav tm="0">
                                          <p:val>
                                            <p:strVal val="ppt_x"/>
                                          </p:val>
                                        </p:tav>
                                        <p:tav tm="100000">
                                          <p:val>
                                            <p:strVal val="ppt_x"/>
                                          </p:val>
                                        </p:tav>
                                      </p:tavLst>
                                    </p:anim>
                                    <p:anim calcmode="lin" valueType="num">
                                      <p:cBhvr additive="base">
                                        <p:cTn id="49" dur="500"/>
                                        <p:tgtEl>
                                          <p:spTgt spid="14"/>
                                        </p:tgtEl>
                                        <p:attrNameLst>
                                          <p:attrName>ppt_y</p:attrName>
                                        </p:attrNameLst>
                                      </p:cBhvr>
                                      <p:tavLst>
                                        <p:tav tm="0">
                                          <p:val>
                                            <p:strVal val="ppt_y"/>
                                          </p:val>
                                        </p:tav>
                                        <p:tav tm="100000">
                                          <p:val>
                                            <p:strVal val="1+ppt_h/2"/>
                                          </p:val>
                                        </p:tav>
                                      </p:tavLst>
                                    </p:anim>
                                    <p:set>
                                      <p:cBhvr>
                                        <p:cTn id="50"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4" grpId="0"/>
      <p:bldP spid="14" grpId="1"/>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blipFill dpi="0" rotWithShape="0">
          <a:blip r:embed="rId3"/>
          <a:stretch>
            <a:fillRect/>
          </a:stretch>
        </a:blipFill>
        <a:effectLst/>
      </p:bgPr>
    </p:bg>
    <p:spTree>
      <p:nvGrpSpPr>
        <p:cNvPr id="1" name=""/>
        <p:cNvGrpSpPr/>
        <p:nvPr/>
      </p:nvGrpSpPr>
      <p:grpSpPr>
        <a:xfrm>
          <a:off x="0" y="0"/>
          <a:ext cx="0" cy="0"/>
        </a:xfrm>
      </p:grpSpPr>
      <p:sp>
        <p:nvSpPr>
          <p:cNvPr id="31746" name="Text Box 2"/>
          <p:cNvSpPr txBox="1">
            <a:spLocks noChangeArrowheads="1"/>
          </p:cNvSpPr>
          <p:nvPr/>
        </p:nvSpPr>
        <p:spPr bwMode="auto">
          <a:xfrm>
            <a:off x="1511300" y="6351"/>
            <a:ext cx="91440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a:latin typeface="Times New Roman" panose="02020603050405020304" pitchFamily="18" charset="0"/>
              </a:rPr>
              <a:t>五、总结：资本主义政治制度的特点和评价</a:t>
            </a:r>
            <a:endParaRPr lang="zh-CN" altLang="en-US" sz="3600" b="1">
              <a:latin typeface="Times New Roman" panose="02020603050405020304" pitchFamily="18" charset="0"/>
            </a:endParaRPr>
          </a:p>
        </p:txBody>
      </p:sp>
      <p:graphicFrame>
        <p:nvGraphicFramePr>
          <p:cNvPr id="15" name="Group 87"/>
          <p:cNvGraphicFramePr>
            <a:graphicFrameLocks noGrp="1"/>
          </p:cNvGraphicFramePr>
          <p:nvPr/>
        </p:nvGraphicFramePr>
        <p:xfrm>
          <a:off x="1536700" y="671513"/>
          <a:ext cx="9118600" cy="6278808"/>
        </p:xfrm>
        <a:graphic>
          <a:graphicData uri="http://schemas.openxmlformats.org/drawingml/2006/table">
            <a:tbl>
              <a:tblPr/>
              <a:tblGrid>
                <a:gridCol w="996661"/>
                <a:gridCol w="8121939"/>
              </a:tblGrid>
              <a:tr h="822917">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理论依据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西方思想家提出的天赋人权、社会契约论、分权学说和人民主权学说，是西方民主制度建立的理论依据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188661">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建立方式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以英国为代表，先激进</a:t>
                      </a: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itchFamily="49" charset="-122"/>
                          <a:cs typeface="Times New Roman" panose="02020603050405020304" pitchFamily="18" charset="0"/>
                        </a:rPr>
                        <a:t>资产阶级革命</a:t>
                      </a: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后温和</a:t>
                      </a: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itchFamily="49" charset="-122"/>
                        </a:rPr>
                        <a:t>光荣革命</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；以美国和法国为代表，采取了激进的革命方式；以俄日为代表，采取了温和的改革方式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2917">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建立过程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经历了曲折、反复的发展过程，最终确立了资本主义政治制度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2917">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政体类型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君主立宪制和民主共和制两种政体形式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188661">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体现原则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tabLst>
                          <a:tab pos="4229100"/>
                          <a:tab pos="7429500"/>
                        </a:tabLst>
                        <a:defRPr sz="2800">
                          <a:solidFill>
                            <a:schemeClr val="tx1"/>
                          </a:solidFill>
                          <a:latin typeface="Arial" panose="020b0604020202020204" pitchFamily="34" charset="0"/>
                          <a:ea typeface="宋体" panose="02010600030101010101" pitchFamily="2" charset="-122"/>
                        </a:defRPr>
                      </a:lvl1pPr>
                      <a:lvl2pPr>
                        <a:spcBef>
                          <a:spcPct val="20000"/>
                        </a:spcBef>
                        <a:tabLst>
                          <a:tab pos="4229100"/>
                          <a:tab pos="7429500"/>
                        </a:tabLst>
                        <a:defRPr sz="2400">
                          <a:solidFill>
                            <a:schemeClr val="tx1"/>
                          </a:solidFill>
                          <a:latin typeface="Arial" panose="020b0604020202020204" pitchFamily="34" charset="0"/>
                          <a:ea typeface="宋体" panose="02010600030101010101" pitchFamily="2" charset="-122"/>
                        </a:defRPr>
                      </a:lvl2pPr>
                      <a:lvl3pPr>
                        <a:spcBef>
                          <a:spcPct val="20000"/>
                        </a:spcBef>
                        <a:tabLst>
                          <a:tab pos="4229100"/>
                          <a:tab pos="7429500"/>
                        </a:tabLst>
                        <a:defRPr sz="2000">
                          <a:solidFill>
                            <a:schemeClr val="tx1"/>
                          </a:solidFill>
                          <a:latin typeface="Arial" panose="020b0604020202020204" pitchFamily="34" charset="0"/>
                          <a:ea typeface="宋体" panose="02010600030101010101" pitchFamily="2" charset="-122"/>
                        </a:defRPr>
                      </a:lvl3pPr>
                      <a:lvl4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4pPr>
                      <a:lvl5pPr>
                        <a:spcBef>
                          <a:spcPct val="20000"/>
                        </a:spcBef>
                        <a:tabLst>
                          <a:tab pos="4229100"/>
                          <a:tab pos="7429500"/>
                        </a:tabLst>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tabLst>
                          <a:tab pos="4229100"/>
                          <a:tab pos="7429500"/>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以立法的形式来确立政治体制，体现资产阶级的法制原则；立法、行政和司法之间分权与制衡的原则；实行资产阶级政党政治；议会形式上代表民意行使国家权力</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432490">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评价</a:t>
                      </a:r>
                      <a:endParaRPr kumimoji="0" lang="zh-CN" altLang="en-US" sz="2400" b="1" i="0" u="none" strike="noStrike" cap="none" normalizeH="0" baseline="0" smtClean="0">
                        <a:ln>
                          <a:noFill/>
                        </a:ln>
                        <a:solidFill>
                          <a:schemeClr val="tx1"/>
                        </a:solidFill>
                        <a:effectLst/>
                        <a:latin typeface="Arial" pitchFamily="34" charset="0"/>
                        <a:ea typeface="宋体"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tabLst>
                          <a:tab pos="4229100"/>
                          <a:tab pos="7429500"/>
                        </a:tabLst>
                      </a:pPr>
                      <a:r>
                        <a:rPr kumimoji="0" lang="zh-CN" altLang="en-US" sz="2200" b="1"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与封建制度比较，资本主义制度是巨大的历史进步。在资本主义制度下，生产力得到快速发展。但是，资本主义制度仍是一种剥削制度。资本主义列强大肆推行殖民主义政策，把亚非拉地区变成殖民地和半殖民地，进行压榨和掠夺。</a:t>
                      </a:r>
                      <a:endParaRPr kumimoji="0" lang="zh-CN" altLang="en-US" sz="2200" b="1" i="0" u="none" strike="noStrike" cap="none" normalizeH="0" baseline="0" smtClean="0">
                        <a:ln>
                          <a:noFill/>
                        </a:ln>
                        <a:solidFill>
                          <a:srgbClr val="FF0000"/>
                        </a:solidFill>
                        <a:effectLst/>
                        <a:latin typeface="Arial" pitchFamily="34" charset="0"/>
                        <a:ea typeface="宋体" pitchFamily="2" charset="-122"/>
                      </a:endParaRPr>
                    </a:p>
                  </a:txBody>
                  <a:tcPr marL="91436" marR="91436" marT="45714" marB="45714"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3" name="直接连接符 50177"/>
          <p:cNvSpPr>
            <a:spLocks noChangeShapeType="1"/>
          </p:cNvSpPr>
          <p:nvPr/>
        </p:nvSpPr>
        <p:spPr bwMode="auto">
          <a:xfrm flipV="1">
            <a:off x="2741614" y="6184900"/>
            <a:ext cx="7458075" cy="39688"/>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3794" name="直接连接符 50178"/>
          <p:cNvSpPr>
            <a:spLocks noChangeShapeType="1"/>
          </p:cNvSpPr>
          <p:nvPr/>
        </p:nvSpPr>
        <p:spPr bwMode="auto">
          <a:xfrm flipH="1" flipV="1">
            <a:off x="2743200" y="1143000"/>
            <a:ext cx="0" cy="5094288"/>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3795" name="流程图: 联系 50179"/>
          <p:cNvSpPr>
            <a:spLocks noChangeArrowheads="1"/>
          </p:cNvSpPr>
          <p:nvPr/>
        </p:nvSpPr>
        <p:spPr bwMode="auto">
          <a:xfrm>
            <a:off x="2665413" y="4725988"/>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33796" name="流程图: 联系 50180"/>
          <p:cNvSpPr>
            <a:spLocks noChangeArrowheads="1"/>
          </p:cNvSpPr>
          <p:nvPr/>
        </p:nvSpPr>
        <p:spPr bwMode="auto">
          <a:xfrm>
            <a:off x="3287714" y="6165850"/>
            <a:ext cx="96837" cy="96838"/>
          </a:xfrm>
          <a:prstGeom prst="flowChartConnector">
            <a:avLst/>
          </a:prstGeom>
          <a:solidFill>
            <a:srgbClr val="FF3300"/>
          </a:solidFill>
          <a:ln w="9525">
            <a:solidFill>
              <a:schemeClr val="tx1"/>
            </a:solidFill>
            <a:round/>
          </a:ln>
        </p:spPr>
        <p:txBody>
          <a:bodyPr wrap="none" anchor="ctr"/>
          <a:lstStyle/>
          <a:p>
            <a:pPr algn="ctr"/>
            <a:endParaRPr lang="zh-CN" altLang="en-US">
              <a:solidFill>
                <a:srgbClr val="FF3300"/>
              </a:solidFill>
            </a:endParaRPr>
          </a:p>
        </p:txBody>
      </p:sp>
      <p:sp>
        <p:nvSpPr>
          <p:cNvPr id="33797" name="流程图: 联系 50182"/>
          <p:cNvSpPr>
            <a:spLocks noChangeArrowheads="1"/>
          </p:cNvSpPr>
          <p:nvPr/>
        </p:nvSpPr>
        <p:spPr bwMode="auto">
          <a:xfrm>
            <a:off x="4430714" y="6165850"/>
            <a:ext cx="96837" cy="96838"/>
          </a:xfrm>
          <a:prstGeom prst="flowChartConnector">
            <a:avLst/>
          </a:prstGeom>
          <a:solidFill>
            <a:srgbClr val="FF3300"/>
          </a:solidFill>
          <a:ln w="9525">
            <a:solidFill>
              <a:schemeClr val="tx1"/>
            </a:solidFill>
            <a:round/>
          </a:ln>
        </p:spPr>
        <p:txBody>
          <a:bodyPr/>
          <a:lstStyle/>
          <a:p>
            <a:endParaRPr lang="zh-CN" altLang="en-US"/>
          </a:p>
        </p:txBody>
      </p:sp>
      <p:sp>
        <p:nvSpPr>
          <p:cNvPr id="33798" name="流程图: 联系 50184"/>
          <p:cNvSpPr>
            <a:spLocks noChangeArrowheads="1"/>
          </p:cNvSpPr>
          <p:nvPr/>
        </p:nvSpPr>
        <p:spPr bwMode="auto">
          <a:xfrm>
            <a:off x="5638800" y="6165850"/>
            <a:ext cx="96838" cy="96838"/>
          </a:xfrm>
          <a:prstGeom prst="flowChartConnector">
            <a:avLst/>
          </a:prstGeom>
          <a:solidFill>
            <a:srgbClr val="FF3300"/>
          </a:solidFill>
          <a:ln w="9525">
            <a:solidFill>
              <a:schemeClr val="tx1"/>
            </a:solidFill>
            <a:round/>
          </a:ln>
        </p:spPr>
        <p:txBody>
          <a:bodyPr/>
          <a:lstStyle/>
          <a:p>
            <a:endParaRPr lang="zh-CN" altLang="en-US"/>
          </a:p>
        </p:txBody>
      </p:sp>
      <p:sp>
        <p:nvSpPr>
          <p:cNvPr id="33799" name="流程图: 联系 50186"/>
          <p:cNvSpPr>
            <a:spLocks noChangeArrowheads="1"/>
          </p:cNvSpPr>
          <p:nvPr/>
        </p:nvSpPr>
        <p:spPr bwMode="auto">
          <a:xfrm>
            <a:off x="6515101" y="6142039"/>
            <a:ext cx="100013" cy="84137"/>
          </a:xfrm>
          <a:prstGeom prst="flowChartConnector">
            <a:avLst/>
          </a:prstGeom>
          <a:solidFill>
            <a:srgbClr val="FF3300"/>
          </a:solidFill>
          <a:ln w="9525">
            <a:solidFill>
              <a:schemeClr val="tx1"/>
            </a:solidFill>
            <a:round/>
          </a:ln>
        </p:spPr>
        <p:txBody>
          <a:bodyPr/>
          <a:lstStyle/>
          <a:p>
            <a:endParaRPr lang="zh-CN" altLang="en-US"/>
          </a:p>
        </p:txBody>
      </p:sp>
      <p:sp>
        <p:nvSpPr>
          <p:cNvPr id="33800" name="流程图: 联系 50187"/>
          <p:cNvSpPr>
            <a:spLocks noChangeArrowheads="1"/>
          </p:cNvSpPr>
          <p:nvPr/>
        </p:nvSpPr>
        <p:spPr bwMode="auto">
          <a:xfrm>
            <a:off x="7953375" y="6165850"/>
            <a:ext cx="96838" cy="96838"/>
          </a:xfrm>
          <a:prstGeom prst="flowChartConnector">
            <a:avLst/>
          </a:prstGeom>
          <a:solidFill>
            <a:schemeClr val="accent1"/>
          </a:solidFill>
          <a:ln w="9525">
            <a:solidFill>
              <a:schemeClr val="tx1"/>
            </a:solidFill>
            <a:round/>
          </a:ln>
        </p:spPr>
        <p:txBody>
          <a:bodyPr/>
          <a:lstStyle/>
          <a:p>
            <a:endParaRPr lang="zh-CN" altLang="en-US"/>
          </a:p>
        </p:txBody>
      </p:sp>
      <p:sp>
        <p:nvSpPr>
          <p:cNvPr id="33801" name="流程图: 联系 50188"/>
          <p:cNvSpPr>
            <a:spLocks noChangeArrowheads="1"/>
          </p:cNvSpPr>
          <p:nvPr/>
        </p:nvSpPr>
        <p:spPr bwMode="auto">
          <a:xfrm>
            <a:off x="8904289" y="6178550"/>
            <a:ext cx="96837" cy="96838"/>
          </a:xfrm>
          <a:prstGeom prst="flowChartConnector">
            <a:avLst/>
          </a:prstGeom>
          <a:solidFill>
            <a:schemeClr val="accent1"/>
          </a:solidFill>
          <a:ln w="9525">
            <a:solidFill>
              <a:schemeClr val="tx1"/>
            </a:solidFill>
            <a:round/>
          </a:ln>
        </p:spPr>
        <p:txBody>
          <a:bodyPr/>
          <a:lstStyle/>
          <a:p>
            <a:endParaRPr lang="zh-CN" altLang="en-US"/>
          </a:p>
        </p:txBody>
      </p:sp>
      <p:sp>
        <p:nvSpPr>
          <p:cNvPr id="33802" name="文本框 50193"/>
          <p:cNvSpPr txBox="1">
            <a:spLocks noChangeArrowheads="1"/>
          </p:cNvSpPr>
          <p:nvPr/>
        </p:nvSpPr>
        <p:spPr bwMode="auto">
          <a:xfrm>
            <a:off x="1514475" y="684214"/>
            <a:ext cx="14684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rgbClr val="FF3300"/>
                </a:solidFill>
                <a:latin typeface="华文楷体" pitchFamily="2" charset="-122"/>
                <a:ea typeface="华文楷体" pitchFamily="2" charset="-122"/>
              </a:rPr>
              <a:t>社会形势</a:t>
            </a:r>
            <a:endParaRPr lang="zh-CN" altLang="en-US" sz="2400" b="1">
              <a:solidFill>
                <a:srgbClr val="FF3300"/>
              </a:solidFill>
              <a:latin typeface="华文楷体" pitchFamily="2" charset="-122"/>
              <a:ea typeface="华文楷体" pitchFamily="2" charset="-122"/>
            </a:endParaRPr>
          </a:p>
        </p:txBody>
      </p:sp>
      <p:sp>
        <p:nvSpPr>
          <p:cNvPr id="33803" name="文本框 50194"/>
          <p:cNvSpPr txBox="1">
            <a:spLocks noChangeArrowheads="1"/>
          </p:cNvSpPr>
          <p:nvPr/>
        </p:nvSpPr>
        <p:spPr bwMode="auto">
          <a:xfrm>
            <a:off x="9409114" y="5486400"/>
            <a:ext cx="12588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200" b="1">
                <a:solidFill>
                  <a:srgbClr val="FF3300"/>
                </a:solidFill>
                <a:latin typeface="华文楷体" pitchFamily="2" charset="-122"/>
                <a:ea typeface="华文楷体" pitchFamily="2" charset="-122"/>
              </a:rPr>
              <a:t>时间</a:t>
            </a:r>
            <a:endParaRPr lang="zh-CN" altLang="en-US" sz="3200" b="1">
              <a:solidFill>
                <a:srgbClr val="FF3300"/>
              </a:solidFill>
              <a:latin typeface="华文楷体" pitchFamily="2" charset="-122"/>
              <a:ea typeface="华文楷体" pitchFamily="2" charset="-122"/>
            </a:endParaRPr>
          </a:p>
        </p:txBody>
      </p:sp>
      <p:sp>
        <p:nvSpPr>
          <p:cNvPr id="9245" name="流程图: 联系 50204"/>
          <p:cNvSpPr>
            <a:spLocks noChangeArrowheads="1"/>
          </p:cNvSpPr>
          <p:nvPr/>
        </p:nvSpPr>
        <p:spPr bwMode="auto">
          <a:xfrm>
            <a:off x="3200400" y="5562600"/>
            <a:ext cx="293688" cy="228600"/>
          </a:xfrm>
          <a:prstGeom prst="flowChartConnector">
            <a:avLst/>
          </a:prstGeom>
          <a:solidFill>
            <a:srgbClr val="3399FF"/>
          </a:solidFill>
          <a:ln w="9525">
            <a:solidFill>
              <a:schemeClr val="tx1"/>
            </a:solidFill>
            <a:round/>
          </a:ln>
        </p:spPr>
        <p:txBody>
          <a:bodyPr/>
          <a:lstStyle/>
          <a:p>
            <a:endParaRPr lang="zh-CN" altLang="en-US"/>
          </a:p>
        </p:txBody>
      </p:sp>
      <p:sp>
        <p:nvSpPr>
          <p:cNvPr id="9246" name="流程图: 联系 50205"/>
          <p:cNvSpPr>
            <a:spLocks noChangeArrowheads="1"/>
          </p:cNvSpPr>
          <p:nvPr/>
        </p:nvSpPr>
        <p:spPr bwMode="auto">
          <a:xfrm>
            <a:off x="4264025" y="4781551"/>
            <a:ext cx="228600" cy="193675"/>
          </a:xfrm>
          <a:prstGeom prst="flowChartConnector">
            <a:avLst/>
          </a:prstGeom>
          <a:solidFill>
            <a:srgbClr val="FF3300"/>
          </a:solidFill>
          <a:ln w="9525">
            <a:solidFill>
              <a:schemeClr val="tx1"/>
            </a:solidFill>
            <a:round/>
          </a:ln>
        </p:spPr>
        <p:txBody>
          <a:bodyPr/>
          <a:lstStyle/>
          <a:p>
            <a:endParaRPr lang="zh-CN" altLang="en-US"/>
          </a:p>
        </p:txBody>
      </p:sp>
      <p:sp>
        <p:nvSpPr>
          <p:cNvPr id="9258" name="直接连接符 50217"/>
          <p:cNvSpPr>
            <a:spLocks noChangeShapeType="1"/>
          </p:cNvSpPr>
          <p:nvPr/>
        </p:nvSpPr>
        <p:spPr bwMode="auto">
          <a:xfrm flipV="1">
            <a:off x="6624638" y="2805113"/>
            <a:ext cx="984250" cy="709612"/>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251" name="流程图: 联系 50210"/>
          <p:cNvSpPr>
            <a:spLocks noChangeArrowheads="1"/>
          </p:cNvSpPr>
          <p:nvPr/>
        </p:nvSpPr>
        <p:spPr bwMode="auto">
          <a:xfrm>
            <a:off x="7497763" y="2690813"/>
            <a:ext cx="228600" cy="228600"/>
          </a:xfrm>
          <a:prstGeom prst="flowChartConnector">
            <a:avLst/>
          </a:prstGeom>
          <a:solidFill>
            <a:srgbClr val="0000FF"/>
          </a:solidFill>
          <a:ln w="9525">
            <a:solidFill>
              <a:schemeClr val="tx1"/>
            </a:solidFill>
            <a:round/>
          </a:ln>
        </p:spPr>
        <p:txBody>
          <a:bodyPr/>
          <a:lstStyle/>
          <a:p>
            <a:endParaRPr lang="zh-CN" altLang="en-US"/>
          </a:p>
        </p:txBody>
      </p:sp>
      <p:sp>
        <p:nvSpPr>
          <p:cNvPr id="9257" name="直接连接符 50216"/>
          <p:cNvSpPr>
            <a:spLocks noChangeShapeType="1"/>
          </p:cNvSpPr>
          <p:nvPr/>
        </p:nvSpPr>
        <p:spPr bwMode="auto">
          <a:xfrm flipV="1">
            <a:off x="5802314" y="3613150"/>
            <a:ext cx="712787" cy="668338"/>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253" name="直接连接符 50212"/>
          <p:cNvSpPr>
            <a:spLocks noChangeShapeType="1"/>
          </p:cNvSpPr>
          <p:nvPr/>
        </p:nvSpPr>
        <p:spPr bwMode="auto">
          <a:xfrm flipV="1">
            <a:off x="3359150" y="4975226"/>
            <a:ext cx="984250" cy="61436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254" name="直接连接符 50213"/>
          <p:cNvSpPr>
            <a:spLocks noChangeShapeType="1"/>
          </p:cNvSpPr>
          <p:nvPr/>
        </p:nvSpPr>
        <p:spPr bwMode="auto">
          <a:xfrm flipV="1">
            <a:off x="4505326" y="4405313"/>
            <a:ext cx="1133475" cy="42545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248" name="流程图: 联系 50207">
            <a:hlinkClick action="ppaction://hlinkshowjump?jump=nextslide"/>
          </p:cNvPr>
          <p:cNvSpPr>
            <a:spLocks noChangeArrowheads="1"/>
          </p:cNvSpPr>
          <p:nvPr/>
        </p:nvSpPr>
        <p:spPr bwMode="auto">
          <a:xfrm>
            <a:off x="5573713" y="4219575"/>
            <a:ext cx="228600" cy="249238"/>
          </a:xfrm>
          <a:prstGeom prst="flowChartConnector">
            <a:avLst/>
          </a:prstGeom>
          <a:solidFill>
            <a:srgbClr val="0000FF"/>
          </a:solidFill>
          <a:ln w="9525">
            <a:solidFill>
              <a:schemeClr val="tx1"/>
            </a:solidFill>
            <a:round/>
          </a:ln>
        </p:spPr>
        <p:txBody>
          <a:bodyPr/>
          <a:lstStyle/>
          <a:p>
            <a:endParaRPr lang="zh-CN" altLang="en-US"/>
          </a:p>
        </p:txBody>
      </p:sp>
      <p:sp>
        <p:nvSpPr>
          <p:cNvPr id="9250" name="流程图: 联系 50209"/>
          <p:cNvSpPr>
            <a:spLocks noChangeArrowheads="1"/>
          </p:cNvSpPr>
          <p:nvPr/>
        </p:nvSpPr>
        <p:spPr bwMode="auto">
          <a:xfrm>
            <a:off x="6454776" y="3459163"/>
            <a:ext cx="219075" cy="196850"/>
          </a:xfrm>
          <a:prstGeom prst="flowChartConnector">
            <a:avLst/>
          </a:prstGeom>
          <a:solidFill>
            <a:srgbClr val="FF0000"/>
          </a:solidFill>
          <a:ln w="9525">
            <a:solidFill>
              <a:schemeClr val="tx1"/>
            </a:solidFill>
            <a:round/>
          </a:ln>
        </p:spPr>
        <p:txBody>
          <a:bodyPr/>
          <a:lstStyle/>
          <a:p>
            <a:endParaRPr lang="zh-CN" altLang="en-US"/>
          </a:p>
        </p:txBody>
      </p:sp>
      <p:sp>
        <p:nvSpPr>
          <p:cNvPr id="9260" name="直接连接符 50219"/>
          <p:cNvSpPr>
            <a:spLocks noChangeShapeType="1"/>
          </p:cNvSpPr>
          <p:nvPr/>
        </p:nvSpPr>
        <p:spPr bwMode="auto">
          <a:xfrm flipV="1">
            <a:off x="7696200" y="2386013"/>
            <a:ext cx="1208088" cy="40005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3814" name="流程图: 联系 50227"/>
          <p:cNvSpPr>
            <a:spLocks noChangeArrowheads="1"/>
          </p:cNvSpPr>
          <p:nvPr/>
        </p:nvSpPr>
        <p:spPr bwMode="auto">
          <a:xfrm>
            <a:off x="2667000" y="556260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33815" name="流程图: 联系 50228"/>
          <p:cNvSpPr>
            <a:spLocks noChangeArrowheads="1"/>
          </p:cNvSpPr>
          <p:nvPr/>
        </p:nvSpPr>
        <p:spPr bwMode="auto">
          <a:xfrm>
            <a:off x="2687638" y="4132263"/>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33816" name="流程图: 联系 50229"/>
          <p:cNvSpPr>
            <a:spLocks noChangeArrowheads="1"/>
          </p:cNvSpPr>
          <p:nvPr/>
        </p:nvSpPr>
        <p:spPr bwMode="auto">
          <a:xfrm>
            <a:off x="2652713" y="3417888"/>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75" name="十字星 50234"/>
          <p:cNvSpPr>
            <a:spLocks noChangeArrowheads="1"/>
          </p:cNvSpPr>
          <p:nvPr/>
        </p:nvSpPr>
        <p:spPr bwMode="auto">
          <a:xfrm>
            <a:off x="8686800" y="2195513"/>
            <a:ext cx="381000" cy="457200"/>
          </a:xfrm>
          <a:prstGeom prst="star4">
            <a:avLst>
              <a:gd name="adj" fmla="val 12500"/>
            </a:avLst>
          </a:prstGeom>
          <a:solidFill>
            <a:srgbClr val="FF3300"/>
          </a:solidFill>
          <a:ln w="9525">
            <a:solidFill>
              <a:srgbClr val="FF3399"/>
            </a:solidFill>
            <a:miter lim="800000"/>
          </a:ln>
        </p:spPr>
        <p:txBody>
          <a:bodyPr wrap="none" anchor="ctr"/>
          <a:lstStyle/>
          <a:p>
            <a:pPr algn="ctr"/>
            <a:endParaRPr lang="zh-CN" altLang="en-US">
              <a:solidFill>
                <a:srgbClr val="FF6600"/>
              </a:solidFill>
            </a:endParaRPr>
          </a:p>
        </p:txBody>
      </p:sp>
      <p:sp>
        <p:nvSpPr>
          <p:cNvPr id="33818" name="流程图: 联系 50229"/>
          <p:cNvSpPr>
            <a:spLocks noChangeArrowheads="1"/>
          </p:cNvSpPr>
          <p:nvPr/>
        </p:nvSpPr>
        <p:spPr bwMode="auto">
          <a:xfrm>
            <a:off x="2676525" y="2652713"/>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33819" name="流程图: 联系 50229"/>
          <p:cNvSpPr>
            <a:spLocks noChangeArrowheads="1"/>
          </p:cNvSpPr>
          <p:nvPr/>
        </p:nvSpPr>
        <p:spPr bwMode="auto">
          <a:xfrm>
            <a:off x="2667000" y="2284413"/>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51" name="直接连接符 50217"/>
          <p:cNvSpPr>
            <a:spLocks noChangeShapeType="1"/>
          </p:cNvSpPr>
          <p:nvPr/>
        </p:nvSpPr>
        <p:spPr bwMode="auto">
          <a:xfrm flipV="1">
            <a:off x="8937625" y="2195513"/>
            <a:ext cx="984250" cy="1905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 name="TextBox 2"/>
          <p:cNvSpPr txBox="1">
            <a:spLocks noChangeArrowheads="1"/>
          </p:cNvSpPr>
          <p:nvPr/>
        </p:nvSpPr>
        <p:spPr bwMode="auto">
          <a:xfrm>
            <a:off x="3732213" y="5153026"/>
            <a:ext cx="184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原始社会</a:t>
            </a:r>
            <a:endParaRPr lang="zh-CN" altLang="en-US" sz="2800" b="1">
              <a:solidFill>
                <a:srgbClr val="FF0000"/>
              </a:solidFill>
              <a:latin typeface="华文楷体" pitchFamily="2" charset="-122"/>
              <a:ea typeface="华文楷体" pitchFamily="2" charset="-122"/>
            </a:endParaRPr>
          </a:p>
        </p:txBody>
      </p:sp>
      <p:sp>
        <p:nvSpPr>
          <p:cNvPr id="53" name="TextBox 52"/>
          <p:cNvSpPr txBox="1">
            <a:spLocks noChangeArrowheads="1"/>
          </p:cNvSpPr>
          <p:nvPr/>
        </p:nvSpPr>
        <p:spPr bwMode="auto">
          <a:xfrm>
            <a:off x="3608388" y="4143376"/>
            <a:ext cx="18399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奴隶社会</a:t>
            </a:r>
            <a:endParaRPr lang="zh-CN" altLang="en-US" sz="2800" b="1">
              <a:solidFill>
                <a:srgbClr val="FF0000"/>
              </a:solidFill>
              <a:latin typeface="华文楷体" pitchFamily="2" charset="-122"/>
              <a:ea typeface="华文楷体" pitchFamily="2" charset="-122"/>
            </a:endParaRPr>
          </a:p>
        </p:txBody>
      </p:sp>
      <p:sp>
        <p:nvSpPr>
          <p:cNvPr id="54" name="TextBox 53"/>
          <p:cNvSpPr txBox="1">
            <a:spLocks noChangeArrowheads="1"/>
          </p:cNvSpPr>
          <p:nvPr/>
        </p:nvSpPr>
        <p:spPr bwMode="auto">
          <a:xfrm>
            <a:off x="6094413" y="3870326"/>
            <a:ext cx="184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封建社会</a:t>
            </a:r>
            <a:endParaRPr lang="zh-CN" altLang="en-US" sz="2800" b="1">
              <a:solidFill>
                <a:srgbClr val="FF0000"/>
              </a:solidFill>
              <a:latin typeface="华文楷体" pitchFamily="2" charset="-122"/>
              <a:ea typeface="华文楷体" pitchFamily="2" charset="-122"/>
            </a:endParaRPr>
          </a:p>
        </p:txBody>
      </p:sp>
      <p:sp>
        <p:nvSpPr>
          <p:cNvPr id="55" name="TextBox 54"/>
          <p:cNvSpPr txBox="1">
            <a:spLocks noChangeArrowheads="1"/>
          </p:cNvSpPr>
          <p:nvPr/>
        </p:nvSpPr>
        <p:spPr bwMode="auto">
          <a:xfrm>
            <a:off x="5873750" y="2368550"/>
            <a:ext cx="14160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资本主义社会</a:t>
            </a:r>
            <a:endParaRPr lang="zh-CN" altLang="en-US" sz="2800" b="1">
              <a:solidFill>
                <a:srgbClr val="FF0000"/>
              </a:solidFill>
              <a:latin typeface="华文楷体" pitchFamily="2" charset="-122"/>
              <a:ea typeface="华文楷体" pitchFamily="2" charset="-122"/>
            </a:endParaRPr>
          </a:p>
        </p:txBody>
      </p:sp>
      <p:sp>
        <p:nvSpPr>
          <p:cNvPr id="11" name="TextBox 10"/>
          <p:cNvSpPr txBox="1">
            <a:spLocks noChangeArrowheads="1"/>
          </p:cNvSpPr>
          <p:nvPr/>
        </p:nvSpPr>
        <p:spPr bwMode="auto">
          <a:xfrm>
            <a:off x="7777164" y="2586039"/>
            <a:ext cx="12906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社会主义社会</a:t>
            </a:r>
            <a:endParaRPr lang="zh-CN" altLang="en-US" sz="2800" b="1">
              <a:solidFill>
                <a:srgbClr val="FF0000"/>
              </a:solidFill>
              <a:latin typeface="华文楷体" pitchFamily="2" charset="-122"/>
              <a:ea typeface="华文楷体" pitchFamily="2" charset="-122"/>
            </a:endParaRPr>
          </a:p>
        </p:txBody>
      </p:sp>
      <p:sp>
        <p:nvSpPr>
          <p:cNvPr id="58" name="TextBox 57"/>
          <p:cNvSpPr txBox="1">
            <a:spLocks noChangeArrowheads="1"/>
          </p:cNvSpPr>
          <p:nvPr/>
        </p:nvSpPr>
        <p:spPr bwMode="auto">
          <a:xfrm>
            <a:off x="8620125" y="1336675"/>
            <a:ext cx="12906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华文楷体" pitchFamily="2" charset="-122"/>
                <a:ea typeface="华文楷体" pitchFamily="2" charset="-122"/>
              </a:rPr>
              <a:t>共产主义社会</a:t>
            </a:r>
            <a:endParaRPr lang="zh-CN" altLang="en-US" sz="2800" b="1">
              <a:solidFill>
                <a:srgbClr val="FF0000"/>
              </a:solidFill>
              <a:latin typeface="华文楷体" pitchFamily="2" charset="-122"/>
              <a:ea typeface="华文楷体" pitchFamily="2" charset="-122"/>
            </a:endParaRPr>
          </a:p>
        </p:txBody>
      </p:sp>
      <p:sp>
        <p:nvSpPr>
          <p:cNvPr id="13" name="TextBox 12"/>
          <p:cNvSpPr txBox="1">
            <a:spLocks noChangeArrowheads="1"/>
          </p:cNvSpPr>
          <p:nvPr/>
        </p:nvSpPr>
        <p:spPr bwMode="auto">
          <a:xfrm>
            <a:off x="2951164" y="736600"/>
            <a:ext cx="6383337" cy="1200150"/>
          </a:xfrm>
          <a:prstGeom prst="rect">
            <a:avLst/>
          </a:prstGeom>
          <a:solidFill>
            <a:schemeClr val="bg1"/>
          </a:solidFill>
          <a:ln w="28575">
            <a:solidFill>
              <a:srgbClr val="00B050"/>
            </a:solidFill>
            <a:round/>
          </a:ln>
        </p:spPr>
        <p:txBody>
          <a:bodyPr>
            <a:spAutoFit/>
          </a:bodyPr>
          <a:lstStyle/>
          <a:p>
            <a:r>
              <a:rPr lang="zh-CN" altLang="en-US" sz="3600" b="1">
                <a:solidFill>
                  <a:srgbClr val="FF0000"/>
                </a:solidFill>
                <a:latin typeface="微软雅黑" panose="020b0503020204020204" pitchFamily="34" charset="-122"/>
                <a:ea typeface="微软雅黑" panose="020b0503020204020204" pitchFamily="34" charset="-122"/>
              </a:rPr>
              <a:t>人类社会的发展总趋势是不断上升前进的，过程是曲折的。</a:t>
            </a:r>
            <a:endParaRPr lang="zh-CN" altLang="en-US" sz="3600" b="1">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45"/>
                                        </p:tgtEl>
                                        <p:attrNameLst>
                                          <p:attrName>style.visibility</p:attrName>
                                        </p:attrNameLst>
                                      </p:cBhvr>
                                      <p:to>
                                        <p:strVal val="visible"/>
                                      </p:to>
                                    </p:set>
                                    <p:animEffect transition="in" filter="barn(inVertical)">
                                      <p:cBhvr>
                                        <p:cTn id="10" dur="500"/>
                                        <p:tgtEl>
                                          <p:spTgt spid="924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53"/>
                                        </p:tgtEl>
                                        <p:attrNameLst>
                                          <p:attrName>style.visibility</p:attrName>
                                        </p:attrNameLst>
                                      </p:cBhvr>
                                      <p:to>
                                        <p:strVal val="visible"/>
                                      </p:to>
                                    </p:set>
                                    <p:animEffect transition="in" filter="barn(inVertical)">
                                      <p:cBhvr>
                                        <p:cTn id="13" dur="500"/>
                                        <p:tgtEl>
                                          <p:spTgt spid="925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246"/>
                                        </p:tgtEl>
                                        <p:attrNameLst>
                                          <p:attrName>style.visibility</p:attrName>
                                        </p:attrNameLst>
                                      </p:cBhvr>
                                      <p:to>
                                        <p:strVal val="visible"/>
                                      </p:to>
                                    </p:set>
                                    <p:animEffect transition="in" filter="barn(inVertical)">
                                      <p:cBhvr>
                                        <p:cTn id="18" dur="500"/>
                                        <p:tgtEl>
                                          <p:spTgt spid="924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barn(inVertical)">
                                      <p:cBhvr>
                                        <p:cTn id="21" dur="500"/>
                                        <p:tgtEl>
                                          <p:spTgt spid="5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254"/>
                                        </p:tgtEl>
                                        <p:attrNameLst>
                                          <p:attrName>style.visibility</p:attrName>
                                        </p:attrNameLst>
                                      </p:cBhvr>
                                      <p:to>
                                        <p:strVal val="visible"/>
                                      </p:to>
                                    </p:set>
                                    <p:animEffect transition="in" filter="barn(inVertical)">
                                      <p:cBhvr>
                                        <p:cTn id="24" dur="500"/>
                                        <p:tgtEl>
                                          <p:spTgt spid="925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248"/>
                                        </p:tgtEl>
                                        <p:attrNameLst>
                                          <p:attrName>style.visibility</p:attrName>
                                        </p:attrNameLst>
                                      </p:cBhvr>
                                      <p:to>
                                        <p:strVal val="visible"/>
                                      </p:to>
                                    </p:set>
                                    <p:animEffect transition="in" filter="barn(inVertical)">
                                      <p:cBhvr>
                                        <p:cTn id="29" dur="500"/>
                                        <p:tgtEl>
                                          <p:spTgt spid="9248"/>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9257"/>
                                        </p:tgtEl>
                                        <p:attrNameLst>
                                          <p:attrName>style.visibility</p:attrName>
                                        </p:attrNameLst>
                                      </p:cBhvr>
                                      <p:to>
                                        <p:strVal val="visible"/>
                                      </p:to>
                                    </p:set>
                                    <p:animEffect transition="in" filter="barn(inVertical)">
                                      <p:cBhvr>
                                        <p:cTn id="32" dur="500"/>
                                        <p:tgtEl>
                                          <p:spTgt spid="9257"/>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barn(inVertical)">
                                      <p:cBhvr>
                                        <p:cTn id="35" dur="500"/>
                                        <p:tgtEl>
                                          <p:spTgt spid="54"/>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9250"/>
                                        </p:tgtEl>
                                        <p:attrNameLst>
                                          <p:attrName>style.visibility</p:attrName>
                                        </p:attrNameLst>
                                      </p:cBhvr>
                                      <p:to>
                                        <p:strVal val="visible"/>
                                      </p:to>
                                    </p:set>
                                    <p:animEffect transition="in" filter="barn(inVertical)">
                                      <p:cBhvr>
                                        <p:cTn id="40" dur="500"/>
                                        <p:tgtEl>
                                          <p:spTgt spid="925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9258"/>
                                        </p:tgtEl>
                                        <p:attrNameLst>
                                          <p:attrName>style.visibility</p:attrName>
                                        </p:attrNameLst>
                                      </p:cBhvr>
                                      <p:to>
                                        <p:strVal val="visible"/>
                                      </p:to>
                                    </p:set>
                                    <p:animEffect transition="in" filter="barn(inVertical)">
                                      <p:cBhvr>
                                        <p:cTn id="43" dur="500"/>
                                        <p:tgtEl>
                                          <p:spTgt spid="9258"/>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barn(inVertical)">
                                      <p:cBhvr>
                                        <p:cTn id="46" dur="500"/>
                                        <p:tgtEl>
                                          <p:spTgt spid="55"/>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9251"/>
                                        </p:tgtEl>
                                        <p:attrNameLst>
                                          <p:attrName>style.visibility</p:attrName>
                                        </p:attrNameLst>
                                      </p:cBhvr>
                                      <p:to>
                                        <p:strVal val="visible"/>
                                      </p:to>
                                    </p:set>
                                    <p:animEffect transition="in" filter="barn(inVertical)">
                                      <p:cBhvr>
                                        <p:cTn id="51" dur="500"/>
                                        <p:tgtEl>
                                          <p:spTgt spid="9251"/>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inVertical)">
                                      <p:cBhvr>
                                        <p:cTn id="54" dur="500"/>
                                        <p:tgtEl>
                                          <p:spTgt spid="11"/>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9260"/>
                                        </p:tgtEl>
                                        <p:attrNameLst>
                                          <p:attrName>style.visibility</p:attrName>
                                        </p:attrNameLst>
                                      </p:cBhvr>
                                      <p:to>
                                        <p:strVal val="visible"/>
                                      </p:to>
                                    </p:set>
                                    <p:animEffect transition="in" filter="barn(inVertical)">
                                      <p:cBhvr>
                                        <p:cTn id="57" dur="500"/>
                                        <p:tgtEl>
                                          <p:spTgt spid="926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9275"/>
                                        </p:tgtEl>
                                        <p:attrNameLst>
                                          <p:attrName>style.visibility</p:attrName>
                                        </p:attrNameLst>
                                      </p:cBhvr>
                                      <p:to>
                                        <p:strVal val="visible"/>
                                      </p:to>
                                    </p:set>
                                    <p:animEffect transition="in" filter="fade">
                                      <p:cBhvr>
                                        <p:cTn id="62" dur="1000"/>
                                        <p:tgtEl>
                                          <p:spTgt spid="9275"/>
                                        </p:tgtEl>
                                      </p:cBhvr>
                                    </p:animEffect>
                                    <p:anim calcmode="lin" valueType="num">
                                      <p:cBhvr>
                                        <p:cTn id="63" dur="1000" fill="hold"/>
                                        <p:tgtEl>
                                          <p:spTgt spid="9275"/>
                                        </p:tgtEl>
                                        <p:attrNameLst>
                                          <p:attrName>ppt_x</p:attrName>
                                        </p:attrNameLst>
                                      </p:cBhvr>
                                      <p:tavLst>
                                        <p:tav tm="0">
                                          <p:val>
                                            <p:strVal val="#ppt_x"/>
                                          </p:val>
                                        </p:tav>
                                        <p:tav tm="100000">
                                          <p:val>
                                            <p:strVal val="#ppt_x"/>
                                          </p:val>
                                        </p:tav>
                                      </p:tavLst>
                                    </p:anim>
                                    <p:anim calcmode="lin" valueType="num">
                                      <p:cBhvr>
                                        <p:cTn id="64" dur="1000" fill="hold"/>
                                        <p:tgtEl>
                                          <p:spTgt spid="9275"/>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barn(inVertical)">
                                      <p:cBhvr>
                                        <p:cTn id="67" dur="500"/>
                                        <p:tgtEl>
                                          <p:spTgt spid="51"/>
                                        </p:tgtEl>
                                      </p:cBhvr>
                                    </p:animEffect>
                                  </p:childTnLst>
                                </p:cTn>
                              </p:par>
                              <p:par>
                                <p:cTn id="68" presetID="16" presetClass="entr" presetSubtype="21"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barn(inVertical)">
                                      <p:cBhvr>
                                        <p:cTn id="70" dur="500"/>
                                        <p:tgtEl>
                                          <p:spTgt spid="58"/>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14" presetClass="entr" presetSubtype="1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5" grpId="0"/>
      <p:bldP spid="9246" grpId="0"/>
      <p:bldP spid="9258" grpId="0"/>
      <p:bldP spid="9251" grpId="0"/>
      <p:bldP spid="9257" grpId="0"/>
      <p:bldP spid="9253" grpId="0"/>
      <p:bldP spid="9254" grpId="0"/>
      <p:bldP spid="9248" grpId="0"/>
      <p:bldP spid="9250" grpId="0"/>
      <p:bldP spid="9260" grpId="0"/>
      <p:bldP spid="9275" grpId="0"/>
      <p:bldP spid="51" grpId="0"/>
      <p:bldP spid="3" grpId="0"/>
      <p:bldP spid="53" grpId="0"/>
      <p:bldP spid="54" grpId="0"/>
      <p:bldP spid="55" grpId="0"/>
      <p:bldP spid="11" grpId="0"/>
      <p:bldP spid="58" grpId="0"/>
      <p:bldP spid="13"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5841" name="Text Box 2"/>
          <p:cNvSpPr txBox="1">
            <a:spLocks noChangeArrowheads="1"/>
          </p:cNvSpPr>
          <p:nvPr/>
        </p:nvSpPr>
        <p:spPr bwMode="auto">
          <a:xfrm>
            <a:off x="1524000" y="908050"/>
            <a:ext cx="6858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rgbClr val="FF0000"/>
                </a:solidFill>
                <a:latin typeface="Tahoma" panose="020b0604030504040204" pitchFamily="34" charset="0"/>
                <a:ea typeface="隶书" panose="02010509060101010101" pitchFamily="49" charset="-122"/>
              </a:rPr>
              <a:t>◆英</a:t>
            </a:r>
            <a:r>
              <a:rPr lang="zh-CN" altLang="en-US" sz="2400" b="1">
                <a:solidFill>
                  <a:srgbClr val="FF0000"/>
                </a:solidFill>
                <a:latin typeface="Tahoma" panose="020b0604030504040204" pitchFamily="34" charset="0"/>
                <a:ea typeface="隶书" panose="02010509060101010101" pitchFamily="49" charset="-122"/>
              </a:rPr>
              <a:t>、</a:t>
            </a:r>
            <a:r>
              <a:rPr lang="zh-CN" altLang="en-US" sz="3600" b="1">
                <a:solidFill>
                  <a:srgbClr val="FF0000"/>
                </a:solidFill>
                <a:latin typeface="Tahoma" panose="020b0604030504040204" pitchFamily="34" charset="0"/>
                <a:ea typeface="隶书" panose="02010509060101010101" pitchFamily="49" charset="-122"/>
              </a:rPr>
              <a:t>德两国君主立宪政体比较</a:t>
            </a:r>
            <a:endParaRPr lang="zh-CN" altLang="en-US" sz="3600" b="1">
              <a:solidFill>
                <a:srgbClr val="FF0000"/>
              </a:solidFill>
              <a:latin typeface="Tahoma" pitchFamily="34" charset="0"/>
              <a:ea typeface="隶书" pitchFamily="49" charset="-122"/>
            </a:endParaRPr>
          </a:p>
        </p:txBody>
      </p:sp>
      <p:graphicFrame>
        <p:nvGraphicFramePr>
          <p:cNvPr id="328707" name="Group 3"/>
          <p:cNvGraphicFramePr>
            <a:graphicFrameLocks noGrp="1"/>
          </p:cNvGraphicFramePr>
          <p:nvPr/>
        </p:nvGraphicFramePr>
        <p:xfrm>
          <a:off x="1524000" y="1528763"/>
          <a:ext cx="9144000" cy="4610158"/>
        </p:xfrm>
        <a:graphic>
          <a:graphicData uri="http://schemas.openxmlformats.org/drawingml/2006/table">
            <a:tbl>
              <a:tblPr/>
              <a:tblGrid>
                <a:gridCol w="1111250"/>
                <a:gridCol w="3333750"/>
                <a:gridCol w="4699000"/>
              </a:tblGrid>
              <a:tr h="518089">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381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381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英     国</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381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德      国</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38100" cap="flat" cmpd="sng" algn="ctr">
                      <a:solidFill>
                        <a:schemeClr val="tx1"/>
                      </a:solidFill>
                      <a:prstDash val="solid"/>
                      <a:miter lim="800000"/>
                      <a:headEnd type="none" w="med" len="med"/>
                      <a:tailEnd type="none" w="med" len="med"/>
                    </a:lnR>
                    <a:lnT w="381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r h="707927">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共性</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anchor="ctr" horzOverflow="overflow">
                    <a:lnL w="381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381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r>
              <a:tr h="773006">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君主</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anchor="ctr" horzOverflow="overflow">
                    <a:lnL w="381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38100" cap="flat" cmpd="sng" algn="ctr">
                      <a:solidFill>
                        <a:schemeClr val="tx1"/>
                      </a:solidFill>
                      <a:prstDash val="solid"/>
                      <a:miter lim="800000"/>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r h="838084">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内阁</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anchor="ctr" horzOverflow="overflow">
                    <a:lnL w="381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381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r h="1772993">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议会</a:t>
                      </a: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4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a:t>
                      </a:r>
                      <a:r>
                        <a:rPr kumimoji="0" lang="zh-CN" altLang="en-US" sz="24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两院</a:t>
                      </a:r>
                      <a:r>
                        <a:rPr kumimoji="0" lang="en-US" altLang="zh-CN" sz="24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rPr>
                        <a:t>)</a:t>
                      </a:r>
                      <a:endParaRPr kumimoji="0" lang="en-US" altLang="zh-CN" sz="2400" b="1" i="0" u="none" strike="noStrike" cap="none" normalizeH="0" baseline="0" smtClean="0">
                        <a:ln>
                          <a:noFill/>
                        </a:ln>
                        <a:solidFill>
                          <a:srgbClr val="FF0000"/>
                        </a:solidFill>
                        <a:effectLst>
                          <a:outerShdw blurRad="38100" dist="38100" dir="2700000" algn="tl">
                            <a:srgbClr val="C0C0C0"/>
                          </a:outerShdw>
                        </a:effectLst>
                        <a:latin typeface="Calibri"/>
                        <a:ea typeface="黑体" pitchFamily="49" charset="-122"/>
                      </a:endParaRPr>
                    </a:p>
                  </a:txBody>
                  <a:tcPr marT="45714" marB="45714" anchor="ctr" horzOverflow="overflow">
                    <a:lnL w="381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38100"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anose="02010609060101010101" pitchFamily="49" charset="-122"/>
                      </a:endParaRPr>
                    </a:p>
                  </a:txBody>
                  <a:tcPr marT="45714" marB="45714"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38100"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FF0000"/>
                        </a:solidFill>
                        <a:effectLst>
                          <a:outerShdw blurRad="38100" dist="38100" dir="2700000" algn="tl">
                            <a:srgbClr val="C0C0C0"/>
                          </a:outerShdw>
                        </a:effectLst>
                        <a:latin typeface="Calibri"/>
                        <a:ea typeface="黑体" pitchFamily="49" charset="-122"/>
                      </a:endParaRPr>
                    </a:p>
                  </a:txBody>
                  <a:tcPr marT="45714" marB="45714" horzOverflow="overflow">
                    <a:lnL w="28575" cap="flat" cmpd="sng" algn="ctr">
                      <a:solidFill>
                        <a:schemeClr val="tx1"/>
                      </a:solidFill>
                      <a:prstDash val="solid"/>
                      <a:miter lim="800000"/>
                      <a:headEnd type="none" w="med" len="med"/>
                      <a:tailEnd type="none" w="med" len="med"/>
                    </a:lnL>
                    <a:lnR w="381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38100"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
        <p:nvSpPr>
          <p:cNvPr id="328733" name="Text Box 29"/>
          <p:cNvSpPr txBox="1">
            <a:spLocks noChangeArrowheads="1"/>
          </p:cNvSpPr>
          <p:nvPr/>
        </p:nvSpPr>
        <p:spPr bwMode="auto">
          <a:xfrm>
            <a:off x="2711450" y="2752726"/>
            <a:ext cx="31686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buClr>
                <a:schemeClr val="folHlink"/>
              </a:buClr>
              <a:buSzPct val="60000"/>
              <a:buFont typeface="Wingdings" panose="05000000000000000000" pitchFamily="2" charset="2"/>
              <a:buNone/>
            </a:pPr>
            <a:r>
              <a:rPr lang="zh-CN" altLang="en-US" sz="2800" b="1">
                <a:solidFill>
                  <a:srgbClr val="0000CC"/>
                </a:solidFill>
                <a:latin typeface="Tahoma" panose="020b0604030504040204" pitchFamily="34" charset="0"/>
                <a:ea typeface="黑体" panose="02010609060101010101" pitchFamily="49" charset="-122"/>
              </a:rPr>
              <a:t>国王统而不治，属虚君</a:t>
            </a:r>
            <a:endParaRPr lang="zh-CN" altLang="en-US" sz="2800" b="1">
              <a:solidFill>
                <a:srgbClr val="0000CC"/>
              </a:solidFill>
              <a:latin typeface="Tahoma" pitchFamily="34" charset="0"/>
              <a:ea typeface="黑体" pitchFamily="49" charset="-122"/>
            </a:endParaRPr>
          </a:p>
        </p:txBody>
      </p:sp>
      <p:sp>
        <p:nvSpPr>
          <p:cNvPr id="328734" name="Text Box 30"/>
          <p:cNvSpPr txBox="1">
            <a:spLocks noChangeArrowheads="1"/>
          </p:cNvSpPr>
          <p:nvPr/>
        </p:nvSpPr>
        <p:spPr bwMode="auto">
          <a:xfrm>
            <a:off x="6024564" y="2752726"/>
            <a:ext cx="4643437"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buClr>
                <a:schemeClr val="folHlink"/>
              </a:buClr>
              <a:buSzPct val="60000"/>
              <a:buFont typeface="Wingdings" panose="05000000000000000000" pitchFamily="2" charset="2"/>
              <a:buNone/>
            </a:pPr>
            <a:r>
              <a:rPr lang="zh-CN" altLang="en-US" sz="2800" b="1">
                <a:solidFill>
                  <a:srgbClr val="0000CC"/>
                </a:solidFill>
                <a:latin typeface="Tahoma" panose="020b0604030504040204" pitchFamily="34" charset="0"/>
                <a:ea typeface="黑体" panose="02010609060101010101" pitchFamily="49" charset="-122"/>
              </a:rPr>
              <a:t>皇帝拥有各领域实权</a:t>
            </a:r>
            <a:endParaRPr lang="zh-CN" altLang="en-US" sz="2800" b="1">
              <a:solidFill>
                <a:srgbClr val="0000CC"/>
              </a:solidFill>
              <a:latin typeface="Tahoma" panose="020b0604030504040204" pitchFamily="34" charset="0"/>
              <a:ea typeface="黑体" panose="02010609060101010101" pitchFamily="49" charset="-122"/>
            </a:endParaRPr>
          </a:p>
          <a:p>
            <a:pPr>
              <a:lnSpc>
                <a:spcPct val="95000"/>
              </a:lnSpc>
              <a:buClr>
                <a:schemeClr val="folHlink"/>
              </a:buClr>
              <a:buSzPct val="60000"/>
              <a:buFont typeface="Wingdings" panose="05000000000000000000" pitchFamily="2" charset="2"/>
              <a:buNone/>
            </a:pPr>
            <a:r>
              <a:rPr lang="en-US" altLang="zh-CN" sz="28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内政</a:t>
            </a:r>
            <a:r>
              <a:rPr lang="zh-CN" altLang="en-US" sz="20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外交</a:t>
            </a:r>
            <a:r>
              <a:rPr lang="zh-CN" altLang="en-US" sz="20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法律</a:t>
            </a:r>
            <a:r>
              <a:rPr lang="zh-CN" altLang="en-US" sz="20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军事</a:t>
            </a:r>
            <a:r>
              <a:rPr lang="en-US" altLang="zh-CN" sz="2800" b="1">
                <a:solidFill>
                  <a:srgbClr val="0000CC"/>
                </a:solidFill>
                <a:latin typeface="Times New Roman" panose="02020603050405020304" pitchFamily="18" charset="0"/>
                <a:ea typeface="黑体" panose="02010609060101010101" pitchFamily="49" charset="-122"/>
              </a:rPr>
              <a:t>)</a:t>
            </a:r>
            <a:endParaRPr lang="en-US" altLang="zh-CN" sz="2800" b="1">
              <a:solidFill>
                <a:srgbClr val="0000CC"/>
              </a:solidFill>
              <a:latin typeface="Tahoma" pitchFamily="34" charset="0"/>
              <a:ea typeface="黑体" pitchFamily="49" charset="-122"/>
            </a:endParaRPr>
          </a:p>
        </p:txBody>
      </p:sp>
      <p:sp>
        <p:nvSpPr>
          <p:cNvPr id="328735" name="Text Box 31"/>
          <p:cNvSpPr txBox="1">
            <a:spLocks noChangeArrowheads="1"/>
          </p:cNvSpPr>
          <p:nvPr/>
        </p:nvSpPr>
        <p:spPr bwMode="auto">
          <a:xfrm>
            <a:off x="6024564" y="3689351"/>
            <a:ext cx="46434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pPr>
            <a:r>
              <a:rPr lang="zh-CN" altLang="en-US" sz="2800" b="1">
                <a:solidFill>
                  <a:srgbClr val="0000CC"/>
                </a:solidFill>
                <a:latin typeface="Tahoma" panose="020b0604030504040204" pitchFamily="34" charset="0"/>
                <a:ea typeface="黑体" panose="02010609060101010101" pitchFamily="49" charset="-122"/>
              </a:rPr>
              <a:t>内阁宰相只对皇帝负责</a:t>
            </a:r>
            <a:endParaRPr lang="zh-CN" altLang="en-US" sz="2800" b="1">
              <a:solidFill>
                <a:srgbClr val="0000CC"/>
              </a:solidFill>
              <a:latin typeface="Tahoma" panose="020b0604030504040204" pitchFamily="34" charset="0"/>
              <a:ea typeface="黑体" panose="02010609060101010101" pitchFamily="49" charset="-122"/>
            </a:endParaRPr>
          </a:p>
        </p:txBody>
      </p:sp>
      <p:sp>
        <p:nvSpPr>
          <p:cNvPr id="328736" name="Text Box 32"/>
          <p:cNvSpPr txBox="1">
            <a:spLocks noChangeArrowheads="1"/>
          </p:cNvSpPr>
          <p:nvPr/>
        </p:nvSpPr>
        <p:spPr bwMode="auto">
          <a:xfrm>
            <a:off x="2640014" y="3544888"/>
            <a:ext cx="33115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0000CC"/>
                </a:solidFill>
                <a:latin typeface="Tahoma" panose="020b0604030504040204" pitchFamily="34" charset="0"/>
                <a:ea typeface="黑体" panose="02010609060101010101" pitchFamily="49" charset="-122"/>
              </a:rPr>
              <a:t>内阁首相只对议会负责</a:t>
            </a:r>
            <a:endParaRPr lang="zh-CN" altLang="en-US" sz="2800" b="1">
              <a:solidFill>
                <a:srgbClr val="0000CC"/>
              </a:solidFill>
              <a:latin typeface="Tahoma" panose="020b0604030504040204" pitchFamily="34" charset="0"/>
              <a:ea typeface="黑体" panose="02010609060101010101" pitchFamily="49" charset="-122"/>
            </a:endParaRPr>
          </a:p>
        </p:txBody>
      </p:sp>
      <p:sp>
        <p:nvSpPr>
          <p:cNvPr id="328737" name="Text Box 33"/>
          <p:cNvSpPr txBox="1">
            <a:spLocks noChangeArrowheads="1"/>
          </p:cNvSpPr>
          <p:nvPr/>
        </p:nvSpPr>
        <p:spPr bwMode="auto">
          <a:xfrm>
            <a:off x="2640013" y="4481514"/>
            <a:ext cx="33528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pPr>
            <a:r>
              <a:rPr lang="zh-CN" altLang="en-US" sz="2800" b="1">
                <a:solidFill>
                  <a:srgbClr val="0000CC"/>
                </a:solidFill>
                <a:latin typeface="Tahoma" panose="020b0604030504040204" pitchFamily="34" charset="0"/>
                <a:ea typeface="黑体" panose="02010609060101010101" pitchFamily="49" charset="-122"/>
              </a:rPr>
              <a:t>普选产生的</a:t>
            </a:r>
            <a:r>
              <a:rPr lang="zh-CN" altLang="en-US" sz="2800" b="1">
                <a:solidFill>
                  <a:srgbClr val="000000"/>
                </a:solidFill>
                <a:latin typeface="Tahoma" panose="020b0604030504040204" pitchFamily="34" charset="0"/>
                <a:ea typeface="黑体" panose="02010609060101010101" pitchFamily="49" charset="-122"/>
              </a:rPr>
              <a:t>下院</a:t>
            </a:r>
            <a:r>
              <a:rPr lang="zh-CN" altLang="en-US" sz="2800" b="1">
                <a:solidFill>
                  <a:srgbClr val="0000CC"/>
                </a:solidFill>
                <a:latin typeface="Tahoma" panose="020b0604030504040204" pitchFamily="34" charset="0"/>
                <a:ea typeface="黑体" panose="02010609060101010101" pitchFamily="49" charset="-122"/>
              </a:rPr>
              <a:t>拥有实权，君主任命的</a:t>
            </a:r>
            <a:r>
              <a:rPr lang="zh-CN" altLang="en-US" sz="2800" b="1">
                <a:solidFill>
                  <a:srgbClr val="000000"/>
                </a:solidFill>
                <a:latin typeface="Tahoma" panose="020b0604030504040204" pitchFamily="34" charset="0"/>
                <a:ea typeface="黑体" panose="02010609060101010101" pitchFamily="49" charset="-122"/>
              </a:rPr>
              <a:t>上院</a:t>
            </a:r>
            <a:r>
              <a:rPr lang="zh-CN" altLang="en-US" sz="2800" b="1">
                <a:solidFill>
                  <a:srgbClr val="0000CC"/>
                </a:solidFill>
                <a:latin typeface="Tahoma" panose="020b0604030504040204" pitchFamily="34" charset="0"/>
                <a:ea typeface="黑体" panose="02010609060101010101" pitchFamily="49" charset="-122"/>
              </a:rPr>
              <a:t>作用较小。</a:t>
            </a:r>
            <a:endParaRPr lang="zh-CN" altLang="en-US" sz="2800" b="1">
              <a:solidFill>
                <a:srgbClr val="0000CC"/>
              </a:solidFill>
              <a:latin typeface="Tahoma" panose="020b0604030504040204" pitchFamily="34" charset="0"/>
              <a:ea typeface="黑体" panose="02010609060101010101" pitchFamily="49" charset="-122"/>
            </a:endParaRPr>
          </a:p>
        </p:txBody>
      </p:sp>
      <p:sp>
        <p:nvSpPr>
          <p:cNvPr id="328738" name="Text Box 34"/>
          <p:cNvSpPr txBox="1">
            <a:spLocks noChangeArrowheads="1"/>
          </p:cNvSpPr>
          <p:nvPr/>
        </p:nvSpPr>
        <p:spPr bwMode="auto">
          <a:xfrm>
            <a:off x="6024564" y="4481514"/>
            <a:ext cx="46434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pPr>
            <a:r>
              <a:rPr lang="zh-CN" altLang="en-US" sz="2800" b="1">
                <a:solidFill>
                  <a:srgbClr val="0000CC"/>
                </a:solidFill>
                <a:latin typeface="Times New Roman" panose="02020603050405020304" pitchFamily="18" charset="0"/>
                <a:ea typeface="黑体" panose="02010609060101010101" pitchFamily="49" charset="-122"/>
              </a:rPr>
              <a:t>各邦君主任命的</a:t>
            </a:r>
            <a:r>
              <a:rPr lang="zh-CN" altLang="en-US" sz="2800" b="1">
                <a:solidFill>
                  <a:srgbClr val="000000"/>
                </a:solidFill>
                <a:latin typeface="Times New Roman" panose="02020603050405020304" pitchFamily="18" charset="0"/>
                <a:ea typeface="黑体" panose="02010609060101010101" pitchFamily="49" charset="-122"/>
              </a:rPr>
              <a:t>联邦议会</a:t>
            </a:r>
            <a:r>
              <a:rPr lang="en-US" altLang="zh-CN" sz="2800" b="1">
                <a:solidFill>
                  <a:srgbClr val="0000CC"/>
                </a:solidFill>
                <a:latin typeface="Times New Roman" panose="02020603050405020304" pitchFamily="18" charset="0"/>
                <a:ea typeface="黑体" panose="02010609060101010101" pitchFamily="49" charset="-122"/>
              </a:rPr>
              <a:t>(</a:t>
            </a:r>
            <a:r>
              <a:rPr lang="zh-CN" altLang="en-US" sz="2800" b="1">
                <a:solidFill>
                  <a:srgbClr val="000000"/>
                </a:solidFill>
                <a:latin typeface="Times New Roman" panose="02020603050405020304" pitchFamily="18" charset="0"/>
                <a:ea typeface="黑体" panose="02010609060101010101" pitchFamily="49" charset="-122"/>
              </a:rPr>
              <a:t>上院</a:t>
            </a:r>
            <a:r>
              <a:rPr lang="en-US" altLang="zh-CN" sz="28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拥有实权，普选产生的</a:t>
            </a:r>
            <a:r>
              <a:rPr lang="zh-CN" altLang="en-US" sz="2800" b="1">
                <a:solidFill>
                  <a:srgbClr val="000000"/>
                </a:solidFill>
                <a:latin typeface="Times New Roman" panose="02020603050405020304" pitchFamily="18" charset="0"/>
                <a:ea typeface="黑体" panose="02010609060101010101" pitchFamily="49" charset="-122"/>
              </a:rPr>
              <a:t>帝国议会</a:t>
            </a:r>
            <a:r>
              <a:rPr lang="en-US" altLang="zh-CN" sz="2800" b="1">
                <a:solidFill>
                  <a:srgbClr val="0000CC"/>
                </a:solidFill>
                <a:latin typeface="Times New Roman" panose="02020603050405020304" pitchFamily="18" charset="0"/>
                <a:ea typeface="黑体" panose="02010609060101010101" pitchFamily="49" charset="-122"/>
              </a:rPr>
              <a:t>(</a:t>
            </a:r>
            <a:r>
              <a:rPr lang="zh-CN" altLang="en-US" sz="2800" b="1">
                <a:solidFill>
                  <a:srgbClr val="000000"/>
                </a:solidFill>
                <a:latin typeface="Times New Roman" panose="02020603050405020304" pitchFamily="18" charset="0"/>
                <a:ea typeface="黑体" panose="02010609060101010101" pitchFamily="49" charset="-122"/>
              </a:rPr>
              <a:t>下院</a:t>
            </a:r>
            <a:r>
              <a:rPr lang="en-US" altLang="zh-CN" sz="2800" b="1">
                <a:solidFill>
                  <a:srgbClr val="0000CC"/>
                </a:solidFill>
                <a:latin typeface="Times New Roman" panose="02020603050405020304" pitchFamily="18" charset="0"/>
                <a:ea typeface="黑体" panose="02010609060101010101" pitchFamily="49" charset="-122"/>
              </a:rPr>
              <a:t>)</a:t>
            </a:r>
            <a:r>
              <a:rPr lang="zh-CN" altLang="en-US" sz="2800" b="1">
                <a:solidFill>
                  <a:srgbClr val="0000CC"/>
                </a:solidFill>
                <a:latin typeface="Times New Roman" panose="02020603050405020304" pitchFamily="18" charset="0"/>
                <a:ea typeface="黑体" panose="02010609060101010101" pitchFamily="49" charset="-122"/>
              </a:rPr>
              <a:t>作用较小。</a:t>
            </a:r>
            <a:endParaRPr lang="zh-CN" altLang="en-US" sz="2800" b="1">
              <a:solidFill>
                <a:srgbClr val="0000CC"/>
              </a:solidFill>
              <a:latin typeface="Times New Roman" pitchFamily="18" charset="0"/>
              <a:ea typeface="黑体" pitchFamily="49" charset="-122"/>
            </a:endParaRPr>
          </a:p>
        </p:txBody>
      </p:sp>
      <p:sp>
        <p:nvSpPr>
          <p:cNvPr id="328739" name="Text Box 35"/>
          <p:cNvSpPr txBox="1">
            <a:spLocks noChangeArrowheads="1"/>
          </p:cNvSpPr>
          <p:nvPr/>
        </p:nvSpPr>
        <p:spPr bwMode="auto">
          <a:xfrm>
            <a:off x="2640013" y="2105026"/>
            <a:ext cx="64008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5000"/>
              </a:lnSpc>
              <a:buClr>
                <a:schemeClr val="folHlink"/>
              </a:buClr>
              <a:buSzPct val="60000"/>
              <a:buFont typeface="Wingdings" panose="05000000000000000000" pitchFamily="2" charset="2"/>
              <a:buNone/>
            </a:pPr>
            <a:r>
              <a:rPr lang="zh-CN" altLang="en-US" sz="2800" b="1">
                <a:solidFill>
                  <a:srgbClr val="0000CC"/>
                </a:solidFill>
                <a:latin typeface="Tahoma" panose="020b0604030504040204" pitchFamily="34" charset="0"/>
                <a:ea typeface="黑体" panose="02010609060101010101" pitchFamily="49" charset="-122"/>
              </a:rPr>
              <a:t>都是资产阶级性质，都保留君主</a:t>
            </a:r>
            <a:endParaRPr lang="zh-CN" altLang="en-US" sz="2800" b="1">
              <a:solidFill>
                <a:srgbClr val="0000CC"/>
              </a:solidFill>
              <a:latin typeface="Tahoma" panose="020b0604030504040204" pitchFamily="34" charset="0"/>
              <a:ea typeface="黑体" panose="02010609060101010101" pitchFamily="49" charset="-122"/>
            </a:endParaRPr>
          </a:p>
        </p:txBody>
      </p:sp>
      <p:pic>
        <p:nvPicPr>
          <p:cNvPr id="328740" name="New picture" hidden="1"/>
          <p:cNvPicPr/>
          <p:nvPr/>
        </p:nvPicPr>
        <p:blipFill>
          <a:blip r:embed="rId2"/>
          <a:stretch>
            <a:fillRect/>
          </a:stretch>
        </p:blipFill>
        <p:spPr>
          <a:xfrm>
            <a:off x="12166600" y="11912600"/>
            <a:ext cx="292100" cy="342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28739"/>
                                        </p:tgtEl>
                                        <p:attrNameLst>
                                          <p:attrName>style.visibility</p:attrName>
                                        </p:attrNameLst>
                                      </p:cBhvr>
                                      <p:to>
                                        <p:strVal val="visible"/>
                                      </p:to>
                                    </p:set>
                                    <p:animEffect transition="in" filter="dissolve">
                                      <p:cBhvr>
                                        <p:cTn id="7" dur="500"/>
                                        <p:tgtEl>
                                          <p:spTgt spid="3287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28733"/>
                                        </p:tgtEl>
                                        <p:attrNameLst>
                                          <p:attrName>style.visibility</p:attrName>
                                        </p:attrNameLst>
                                      </p:cBhvr>
                                      <p:to>
                                        <p:strVal val="visible"/>
                                      </p:to>
                                    </p:set>
                                    <p:animEffect transition="in" filter="dissolve">
                                      <p:cBhvr>
                                        <p:cTn id="12" dur="500"/>
                                        <p:tgtEl>
                                          <p:spTgt spid="32873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28734"/>
                                        </p:tgtEl>
                                        <p:attrNameLst>
                                          <p:attrName>style.visibility</p:attrName>
                                        </p:attrNameLst>
                                      </p:cBhvr>
                                      <p:to>
                                        <p:strVal val="visible"/>
                                      </p:to>
                                    </p:set>
                                    <p:animEffect transition="in" filter="dissolve">
                                      <p:cBhvr>
                                        <p:cTn id="17" dur="500"/>
                                        <p:tgtEl>
                                          <p:spTgt spid="32873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28736"/>
                                        </p:tgtEl>
                                        <p:attrNameLst>
                                          <p:attrName>style.visibility</p:attrName>
                                        </p:attrNameLst>
                                      </p:cBhvr>
                                      <p:to>
                                        <p:strVal val="visible"/>
                                      </p:to>
                                    </p:set>
                                    <p:animEffect transition="in" filter="dissolve">
                                      <p:cBhvr>
                                        <p:cTn id="22" dur="500"/>
                                        <p:tgtEl>
                                          <p:spTgt spid="32873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28735"/>
                                        </p:tgtEl>
                                        <p:attrNameLst>
                                          <p:attrName>style.visibility</p:attrName>
                                        </p:attrNameLst>
                                      </p:cBhvr>
                                      <p:to>
                                        <p:strVal val="visible"/>
                                      </p:to>
                                    </p:set>
                                    <p:animEffect transition="in" filter="dissolve">
                                      <p:cBhvr>
                                        <p:cTn id="27" dur="500"/>
                                        <p:tgtEl>
                                          <p:spTgt spid="32873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28737"/>
                                        </p:tgtEl>
                                        <p:attrNameLst>
                                          <p:attrName>style.visibility</p:attrName>
                                        </p:attrNameLst>
                                      </p:cBhvr>
                                      <p:to>
                                        <p:strVal val="visible"/>
                                      </p:to>
                                    </p:set>
                                    <p:animEffect transition="in" filter="dissolve">
                                      <p:cBhvr>
                                        <p:cTn id="32" dur="500"/>
                                        <p:tgtEl>
                                          <p:spTgt spid="32873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28738"/>
                                        </p:tgtEl>
                                        <p:attrNameLst>
                                          <p:attrName>style.visibility</p:attrName>
                                        </p:attrNameLst>
                                      </p:cBhvr>
                                      <p:to>
                                        <p:strVal val="visible"/>
                                      </p:to>
                                    </p:set>
                                    <p:animEffect transition="in" filter="dissolve">
                                      <p:cBhvr>
                                        <p:cTn id="37" dur="500"/>
                                        <p:tgtEl>
                                          <p:spTgt spid="328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33" grpId="0"/>
      <p:bldP spid="328734" grpId="0"/>
      <p:bldP spid="328735" grpId="0"/>
      <p:bldP spid="328736" grpId="0"/>
      <p:bldP spid="328737" grpId="0"/>
      <p:bldP spid="328738" grpId="0"/>
      <p:bldP spid="328739" grpId="0"/>
    </p:bldLst>
  </p:timing>
</p:sld>
</file>

<file path=ppt/tags/tag1.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i*1"/>
  <p:tag name="KSO_WM_UNIT_INDEX" val="1"/>
  <p:tag name="KSO_WM_UNIT_LARGE_SHAPE" val="1"/>
  <p:tag name="KSO_WM_UNIT_LAYERLEVEL" val="1"/>
  <p:tag name="KSO_WM_UNIT_TYPE" val="i"/>
</p:tagLst>
</file>

<file path=ppt/tags/tag2.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y*1"/>
  <p:tag name="KSO_WM_UNIT_INDEX" val="1"/>
  <p:tag name="KSO_WM_UNIT_LAYERLEVEL" val="1"/>
  <p:tag name="KSO_WM_UNIT_TYPE" val="y"/>
</p:tagLst>
</file>

<file path=ppt/tags/tag3.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i*2"/>
  <p:tag name="KSO_WM_UNIT_INDEX" val="2"/>
  <p:tag name="KSO_WM_UNIT_LAYERLEVEL" val="1"/>
  <p:tag name="KSO_WM_UNIT_TYPE" val="i"/>
</p:tagLst>
</file>

<file path=ppt/tags/tag4.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i*3"/>
  <p:tag name="KSO_WM_UNIT_INDEX" val="3"/>
  <p:tag name="KSO_WM_UNIT_LAYERLEVEL" val="1"/>
  <p:tag name="KSO_WM_UNIT_TYPE" val="i"/>
</p:tagLst>
</file>

<file path=ppt/tags/tag5.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a*1"/>
  <p:tag name="KSO_WM_UNIT_INDEX" val="1"/>
  <p:tag name="KSO_WM_UNIT_ISCONTENTSTITLE" val="0"/>
  <p:tag name="KSO_WM_UNIT_LAYERLEVEL" val="1"/>
  <p:tag name="KSO_WM_UNIT_NOCLEAR" val="0"/>
  <p:tag name="KSO_WM_UNIT_PRESET_TEXT" val="单击此处&#10;添加大标题内容"/>
  <p:tag name="KSO_WM_UNIT_TEXT_PART_ID_V2" val="a-2-2"/>
  <p:tag name="KSO_WM_UNIT_TYPE" val="a"/>
  <p:tag name="KSO_WM_UNIT_VALUE" val="24"/>
</p:tagLst>
</file>

<file path=ppt/tags/tag6.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f*1"/>
  <p:tag name="KSO_WM_UNIT_INDEX" val="1"/>
  <p:tag name="KSO_WM_UNIT_LAYERLEVEL" val="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您的正文已经简明扼要，但信息却错综复杂，需要用更多的文字来表述。"/>
  <p:tag name="KSO_WM_UNIT_TYPE" val="f"/>
  <p:tag name="KSO_WM_UNIT_VALUE" val="126"/>
</p:tagLst>
</file>

<file path=ppt/tags/tag7.xml><?xml version="1.0" encoding="utf-8"?>
<p:tagLst xmlns:p="http://schemas.openxmlformats.org/presentationml/2006/main">
  <p:tag name="KSO_WM_BEAUTIFY_FLAG" val="#wm#"/>
  <p:tag name="KSO_WM_TAG_VERSION" val="1.0"/>
  <p:tag name="KSO_WM_TEMPLATE_CATEGORY" val="diagram"/>
  <p:tag name="KSO_WM_TEMPLATE_INDEX" val="20196630"/>
  <p:tag name="KSO_WM_UNIT_COMPATIBLE" val="0"/>
  <p:tag name="KSO_WM_UNIT_DIAGRAM_ISNUMVISUAL" val="0"/>
  <p:tag name="KSO_WM_UNIT_DIAGRAM_ISREFERUNIT" val="0"/>
  <p:tag name="KSO_WM_UNIT_HIGHLIGHT" val="0"/>
  <p:tag name="KSO_WM_UNIT_ID" val="diagram20196630_1*f*2"/>
  <p:tag name="KSO_WM_UNIT_INDEX" val="2"/>
  <p:tag name="KSO_WM_UNIT_LAYERLEVEL" val="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
  <p:tag name="KSO_WM_UNIT_TYPE" val="f"/>
  <p:tag name="KSO_WM_UNIT_VALUE" val="252"/>
</p:tagLst>
</file>

<file path=ppt/tags/tag8.xml><?xml version="1.0" encoding="utf-8"?>
<p:tagLst xmlns:p="http://schemas.openxmlformats.org/presentationml/2006/main">
  <p:tag name="KSO_WM_BEAUTIFY_FLAG" val="#wm#"/>
  <p:tag name="KSO_WM_SLIDE_ID" val="diagram20196630_1"/>
  <p:tag name="KSO_WM_SLIDE_INDEX" val="1"/>
  <p:tag name="KSO_WM_SLIDE_ITEM_CNT" val="0"/>
  <p:tag name="KSO_WM_SLIDE_LAYOUT" val="a_f_y"/>
  <p:tag name="KSO_WM_SLIDE_LAYOUT_CNT" val="1_2_1"/>
  <p:tag name="KSO_WM_SLIDE_POSITION" val="0*0"/>
  <p:tag name="KSO_WM_SLIDE_SIZE" val="960*540"/>
  <p:tag name="KSO_WM_SLIDE_SUBTYPE" val="pureTxt"/>
  <p:tag name="KSO_WM_SLIDE_TYPE" val="text"/>
  <p:tag name="KSO_WM_TAG_VERSION" val="1.0"/>
  <p:tag name="KSO_WM_TEMPLATE_CATEGORY" val="diagram"/>
  <p:tag name="KSO_WM_TEMPLATE_COLOR_TYPE" val="1"/>
  <p:tag name="KSO_WM_TEMPLATE_INDEX" val="20196630"/>
  <p:tag name="KSO_WM_TEMPLATE_MASTER_TYPE" val="0"/>
  <p:tag name="KSO_WM_TEMPLATE_SUBCATEGORY" val="0"/>
</p:tagLst>
</file>

<file path=ppt/tags/tag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第九课">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Office Theme</Template>
  <Company/>
  <PresentationFormat>宽屏</PresentationFormat>
  <Paragraphs>305</Paragraphs>
  <Slides>35</Slides>
  <Notes>15</Notes>
  <TotalTime>0</TotalTime>
  <HiddenSlides>1</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35</vt:i4>
      </vt:variant>
    </vt:vector>
  </HeadingPairs>
  <TitlesOfParts>
    <vt:vector baseType="lpstr" size="54">
      <vt:lpstr>Arial</vt:lpstr>
      <vt:lpstr>Calibri Light</vt:lpstr>
      <vt:lpstr>Calibri</vt:lpstr>
      <vt:lpstr>微软雅黑</vt:lpstr>
      <vt:lpstr>黑体</vt:lpstr>
      <vt:lpstr>宋体</vt:lpstr>
      <vt:lpstr>Maiandra GD</vt:lpstr>
      <vt:lpstr>隶书</vt:lpstr>
      <vt:lpstr>方正舒体</vt:lpstr>
      <vt:lpstr>等线</vt:lpstr>
      <vt:lpstr>Wingdings</vt:lpstr>
      <vt:lpstr>华文楷体</vt:lpstr>
      <vt:lpstr>楷体_GB2312</vt:lpstr>
      <vt:lpstr>Times New Roman</vt:lpstr>
      <vt:lpstr>华文中宋</vt:lpstr>
      <vt:lpstr>华文新魏</vt:lpstr>
      <vt:lpstr>楷体</vt:lpstr>
      <vt:lpstr>Tahoma</vt:lpstr>
      <vt:lpstr>第九课</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刘子轩</cp:lastModifiedBy>
  <cp:revision>193</cp:revision>
  <dcterms:created xsi:type="dcterms:W3CDTF">2019-10-29T14:51:00Z</dcterms:created>
  <dcterms:modified xsi:type="dcterms:W3CDTF">2020-07-21T02:10:36Z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