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notesMasterIdLst>
    <p:notesMasterId r:id="rId27"/>
  </p:notesMasterIdLst>
  <p:sldIdLst>
    <p:sldId id="257" r:id="rId2"/>
    <p:sldId id="276" r:id="rId3"/>
    <p:sldId id="277" r:id="rId4"/>
    <p:sldId id="279" r:id="rId5"/>
    <p:sldId id="280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02" r:id="rId24"/>
    <p:sldId id="303" r:id="rId25"/>
    <p:sldId id="304" r:id="rId2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55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7B733E-E2F6-4424-89F2-2B3941E39707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51039C-5538-4636-946E-6CE234E1EE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30710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/>
      </p:sp>
      <p:sp>
        <p:nvSpPr>
          <p:cNvPr id="22530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22531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0E785DD1-B348-4C43-8B25-B1A238044146}" type="slidenum">
              <a:rPr lang="zh-CN" altLang="en-US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/>
      </p:sp>
      <p:sp>
        <p:nvSpPr>
          <p:cNvPr id="29698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2969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fld id="{9CEB7D30-8C6B-4657-BCC8-BABE105ECB9B}" type="slidenum">
              <a:rPr lang="zh-CN" altLang="en-US"/>
              <a:pPr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E12911-B4C1-4AD0-B5D4-B73CB57BF01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78235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4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5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baike.baidu.com/view/2398.htm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9191" y="2564904"/>
            <a:ext cx="9134951" cy="1001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200000"/>
              </a:lnSpc>
            </a:pPr>
            <a:r>
              <a:rPr lang="zh-CN" altLang="en-US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汉仪大宋简" pitchFamily="49" charset="-122"/>
                <a:ea typeface="汉仪大宋简" pitchFamily="49" charset="-122"/>
              </a:rPr>
              <a:t>第</a:t>
            </a:r>
            <a:r>
              <a:rPr lang="en-US" altLang="zh-CN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汉仪大宋简" pitchFamily="49" charset="-122"/>
                <a:ea typeface="汉仪大宋简" pitchFamily="49" charset="-122"/>
              </a:rPr>
              <a:t>18</a:t>
            </a:r>
            <a:r>
              <a:rPr lang="zh-CN" altLang="en-US" sz="3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汉仪大宋简" pitchFamily="49" charset="-122"/>
                <a:ea typeface="汉仪大宋简" pitchFamily="49" charset="-122"/>
              </a:rPr>
              <a:t>课   社会主义</a:t>
            </a:r>
            <a:r>
              <a:rPr lang="zh-CN" altLang="en-US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汉仪大宋简" pitchFamily="49" charset="-122"/>
                <a:ea typeface="汉仪大宋简" pitchFamily="49" charset="-122"/>
              </a:rPr>
              <a:t>的发展与挫折</a:t>
            </a:r>
            <a:endParaRPr lang="zh-CN" altLang="en-US" sz="360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汉仪大宋简" pitchFamily="49" charset="-122"/>
              <a:ea typeface="汉仪大宋简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265575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620688"/>
            <a:ext cx="885698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</a:rPr>
              <a:t>教学目标</a:t>
            </a:r>
          </a:p>
          <a:p>
            <a:r>
              <a:rPr lang="zh-CN" altLang="en-US" sz="2800" b="1" dirty="0" smtClean="0">
                <a:solidFill>
                  <a:srgbClr val="0070C0"/>
                </a:solidFill>
              </a:rPr>
              <a:t>知识与能力</a:t>
            </a:r>
          </a:p>
          <a:p>
            <a:r>
              <a:rPr lang="zh-CN" altLang="en-US" sz="2800" b="1" dirty="0" smtClean="0">
                <a:solidFill>
                  <a:srgbClr val="0070C0"/>
                </a:solidFill>
              </a:rPr>
              <a:t>通过本课学习</a:t>
            </a:r>
            <a:r>
              <a:rPr lang="en-US" sz="2800" b="1" dirty="0" smtClean="0">
                <a:solidFill>
                  <a:srgbClr val="0070C0"/>
                </a:solidFill>
              </a:rPr>
              <a:t>,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使学生掌握二战后社会主义力量的壮大</a:t>
            </a:r>
            <a:r>
              <a:rPr lang="en-US" sz="2800" b="1" dirty="0" smtClean="0">
                <a:solidFill>
                  <a:srgbClr val="0070C0"/>
                </a:solidFill>
              </a:rPr>
              <a:t>,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苏联的发展与改革</a:t>
            </a:r>
            <a:r>
              <a:rPr lang="en-US" sz="2800" b="1" dirty="0" smtClean="0">
                <a:solidFill>
                  <a:srgbClr val="0070C0"/>
                </a:solidFill>
              </a:rPr>
              <a:t>,</a:t>
            </a:r>
            <a:r>
              <a:rPr lang="zh-CN" altLang="en-US" sz="2800" b="1" dirty="0" smtClean="0">
                <a:solidFill>
                  <a:srgbClr val="0070C0"/>
                </a:solidFill>
              </a:rPr>
              <a:t>东欧剧变与苏联解体等基础知识；认识东欧剧变和苏联解体的实质。</a:t>
            </a:r>
          </a:p>
          <a:p>
            <a:r>
              <a:rPr lang="zh-CN" altLang="en-US" sz="2800" b="1" dirty="0" smtClean="0">
                <a:solidFill>
                  <a:srgbClr val="0070C0"/>
                </a:solidFill>
              </a:rPr>
              <a:t>过程与方法</a:t>
            </a:r>
          </a:p>
          <a:p>
            <a:r>
              <a:rPr lang="zh-CN" altLang="en-US" sz="2800" b="1" dirty="0" smtClean="0">
                <a:solidFill>
                  <a:srgbClr val="0070C0"/>
                </a:solidFill>
              </a:rPr>
              <a:t>通过引导学生分析改革的成败，使学生了解改革对苏联发展产生的重大影响；借助材料与教材内容，小组讨论，探讨东欧剧变与苏联解体对中国的启示。</a:t>
            </a:r>
          </a:p>
          <a:p>
            <a:r>
              <a:rPr lang="zh-CN" altLang="en-US" sz="2800" b="1" dirty="0" smtClean="0">
                <a:solidFill>
                  <a:srgbClr val="0070C0"/>
                </a:solidFill>
              </a:rPr>
              <a:t>情感态度与价值观</a:t>
            </a:r>
          </a:p>
          <a:p>
            <a:r>
              <a:rPr lang="zh-CN" altLang="en-US" sz="2800" b="1" dirty="0" smtClean="0">
                <a:solidFill>
                  <a:srgbClr val="0070C0"/>
                </a:solidFill>
              </a:rPr>
              <a:t>社会主义发展是一个复杂曲折的过程，社会主义力量虽然遭受重大挫折，但这并不意味着社会主义的最终失败；改革既要立足国情，又要改革创新，更要提高人民生活水平。 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604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2" name="文本框 16399"/>
          <p:cNvSpPr txBox="1"/>
          <p:nvPr/>
        </p:nvSpPr>
        <p:spPr>
          <a:xfrm>
            <a:off x="1187450" y="260350"/>
            <a:ext cx="7056438" cy="823913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8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2" charset="-122"/>
              </a:rPr>
              <a:t>一、社会主义力量的壮大</a:t>
            </a:r>
          </a:p>
        </p:txBody>
      </p:sp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0" y="1358900"/>
            <a:ext cx="9144000" cy="5509200"/>
          </a:xfrm>
          <a:prstGeom prst="rect">
            <a:avLst/>
          </a:prstGeom>
          <a:solidFill>
            <a:srgbClr val="33CCCC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200" b="1" dirty="0" smtClean="0">
                <a:solidFill>
                  <a:srgbClr val="0070C0"/>
                </a:solidFill>
              </a:rPr>
              <a:t>经济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互助委员会的成立</a:t>
            </a:r>
          </a:p>
          <a:p>
            <a:r>
              <a:rPr lang="zh-CN" altLang="en-US" sz="3200" b="1" dirty="0" smtClean="0">
                <a:solidFill>
                  <a:srgbClr val="0070C0"/>
                </a:solidFill>
              </a:rPr>
              <a:t>（</a:t>
            </a:r>
            <a:r>
              <a:rPr lang="en-US" sz="3200" b="1" dirty="0" smtClean="0">
                <a:solidFill>
                  <a:srgbClr val="0070C0"/>
                </a:solidFill>
              </a:rPr>
              <a:t>1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）成立的背景：随着冷战局面的形成，苏联要求东欧国家与自己保持高度一致。</a:t>
            </a:r>
          </a:p>
          <a:p>
            <a:r>
              <a:rPr lang="zh-CN" altLang="en-US" sz="3200" b="1" dirty="0" smtClean="0">
                <a:solidFill>
                  <a:srgbClr val="0070C0"/>
                </a:solidFill>
              </a:rPr>
              <a:t>（</a:t>
            </a:r>
            <a:r>
              <a:rPr lang="en-US" sz="3200" b="1" dirty="0" smtClean="0">
                <a:solidFill>
                  <a:srgbClr val="0070C0"/>
                </a:solidFill>
              </a:rPr>
              <a:t>2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）成立时间及成员国：</a:t>
            </a:r>
          </a:p>
          <a:p>
            <a:r>
              <a:rPr lang="en-US" sz="3200" b="1" dirty="0" smtClean="0">
                <a:solidFill>
                  <a:srgbClr val="0070C0"/>
                </a:solidFill>
              </a:rPr>
              <a:t>1949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年，苏联、保加利亚、匈牙利、波兰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、罗马尼亚、捷克斯洛伐克等国家。</a:t>
            </a:r>
            <a:endParaRPr lang="en-US" altLang="zh-CN" sz="3200" b="1" dirty="0" smtClean="0">
              <a:solidFill>
                <a:srgbClr val="0070C0"/>
              </a:solidFill>
            </a:endParaRPr>
          </a:p>
          <a:p>
            <a:r>
              <a:rPr lang="zh-CN" altLang="en-US" sz="3200" dirty="0" smtClean="0"/>
              <a:t> 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评价 </a:t>
            </a:r>
          </a:p>
          <a:p>
            <a:r>
              <a:rPr lang="zh-CN" altLang="en-US" sz="3200" b="1" dirty="0" smtClean="0">
                <a:solidFill>
                  <a:srgbClr val="FF0000"/>
                </a:solidFill>
              </a:rPr>
              <a:t>苏联通过经互会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帮助东欧国家克服了战后经济困难，但也利用经互会将各成员国的经济纳人苏联计划经济的轨道。</a:t>
            </a:r>
          </a:p>
          <a:p>
            <a:endParaRPr lang="zh-CN" altLang="en-US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125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矩形 1"/>
          <p:cNvSpPr>
            <a:spLocks noChangeArrowheads="1"/>
          </p:cNvSpPr>
          <p:nvPr/>
        </p:nvSpPr>
        <p:spPr bwMode="auto">
          <a:xfrm>
            <a:off x="0" y="1428736"/>
            <a:ext cx="8532813" cy="4247317"/>
          </a:xfrm>
          <a:prstGeom prst="rect">
            <a:avLst/>
          </a:prstGeom>
          <a:noFill/>
          <a:ln w="9525">
            <a:solidFill>
              <a:srgbClr val="292989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5400" b="1" dirty="0" smtClean="0">
                <a:solidFill>
                  <a:srgbClr val="FF0000"/>
                </a:solidFill>
              </a:rPr>
              <a:t>苏联</a:t>
            </a:r>
            <a:r>
              <a:rPr lang="zh-CN" altLang="en-US" sz="5400" b="1" dirty="0" smtClean="0">
                <a:solidFill>
                  <a:srgbClr val="FF0000"/>
                </a:solidFill>
              </a:rPr>
              <a:t>模式在东欧国家的推广：</a:t>
            </a:r>
          </a:p>
          <a:p>
            <a:r>
              <a:rPr lang="zh-CN" altLang="en-US" sz="5400" b="1" dirty="0" smtClean="0">
                <a:solidFill>
                  <a:srgbClr val="FF0000"/>
                </a:solidFill>
              </a:rPr>
              <a:t>取消了东欧各国共产党的自主权，按照苏联模式对这些国家进行了全方位的内部改造。</a:t>
            </a:r>
            <a:endParaRPr lang="zh-CN" altLang="en-US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911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矩形 1"/>
          <p:cNvSpPr>
            <a:spLocks noChangeArrowheads="1"/>
          </p:cNvSpPr>
          <p:nvPr/>
        </p:nvSpPr>
        <p:spPr bwMode="auto">
          <a:xfrm>
            <a:off x="250825" y="500042"/>
            <a:ext cx="889317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 dirty="0" smtClean="0">
                <a:solidFill>
                  <a:srgbClr val="FF0000"/>
                </a:solidFill>
              </a:rPr>
              <a:t>中苏互助局面的出现：</a:t>
            </a:r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（</a:t>
            </a:r>
            <a:r>
              <a:rPr lang="en-US" sz="2800" b="1" dirty="0" smtClean="0">
                <a:solidFill>
                  <a:srgbClr val="FF0000"/>
                </a:solidFill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）</a:t>
            </a:r>
            <a:r>
              <a:rPr lang="en-US" sz="2800" b="1" dirty="0" smtClean="0">
                <a:solidFill>
                  <a:srgbClr val="FF0000"/>
                </a:solidFill>
              </a:rPr>
              <a:t>1949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年，中华人民共和国成立后不久，苏联就与中国建立了外交关系，这对新中国</a:t>
            </a:r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是很重要的支持。</a:t>
            </a:r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（</a:t>
            </a:r>
            <a:r>
              <a:rPr lang="en-US" sz="2800" b="1" dirty="0" smtClean="0">
                <a:solidFill>
                  <a:srgbClr val="FF0000"/>
                </a:solidFill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）</a:t>
            </a:r>
            <a:r>
              <a:rPr lang="en-US" sz="2800" b="1" dirty="0" smtClean="0">
                <a:solidFill>
                  <a:srgbClr val="FF0000"/>
                </a:solidFill>
              </a:rPr>
              <a:t>1950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年，中苏缔结了友好同盟互助条约，加强了社会主义阵营的力量。新中国掀起了学习苏联的热潮。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10242" name="Picture 1" descr="C:\Users\Administrator\Desktop\00114320c9e60c16fac01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7686" y="3786190"/>
            <a:ext cx="3956053" cy="2366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43414931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赫鲁晓夫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1143000"/>
            <a:ext cx="2646363" cy="255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3" descr="勃列日涅夫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066800"/>
            <a:ext cx="2444750" cy="263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4" descr="戈尔巴乔夫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066800"/>
            <a:ext cx="2289175" cy="255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304800" y="3733800"/>
            <a:ext cx="26638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zh-CN" sz="2800" b="1">
                <a:latin typeface="Times New Roman" pitchFamily="18" charset="0"/>
                <a:ea typeface="黑体" pitchFamily="49" charset="-122"/>
              </a:rPr>
              <a:t>赫鲁晓夫</a:t>
            </a:r>
          </a:p>
        </p:txBody>
      </p:sp>
      <p:sp>
        <p:nvSpPr>
          <p:cNvPr id="15365" name="Text Box 6"/>
          <p:cNvSpPr txBox="1">
            <a:spLocks noChangeArrowheads="1"/>
          </p:cNvSpPr>
          <p:nvPr/>
        </p:nvSpPr>
        <p:spPr bwMode="auto">
          <a:xfrm>
            <a:off x="3779838" y="3789363"/>
            <a:ext cx="20161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2800" b="1">
                <a:latin typeface="Times New Roman" pitchFamily="18" charset="0"/>
                <a:ea typeface="黑体" pitchFamily="49" charset="-122"/>
              </a:rPr>
              <a:t>勃列日涅夫</a:t>
            </a:r>
          </a:p>
        </p:txBody>
      </p:sp>
      <p:sp>
        <p:nvSpPr>
          <p:cNvPr id="15366" name="Text Box 7"/>
          <p:cNvSpPr txBox="1">
            <a:spLocks noChangeArrowheads="1"/>
          </p:cNvSpPr>
          <p:nvPr/>
        </p:nvSpPr>
        <p:spPr bwMode="auto">
          <a:xfrm>
            <a:off x="6516688" y="3716338"/>
            <a:ext cx="21605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zh-CN" sz="2800" b="1">
                <a:latin typeface="Times New Roman" pitchFamily="18" charset="0"/>
                <a:ea typeface="黑体" pitchFamily="49" charset="-122"/>
              </a:rPr>
              <a:t>戈尔巴乔夫</a:t>
            </a:r>
          </a:p>
        </p:txBody>
      </p:sp>
      <p:sp>
        <p:nvSpPr>
          <p:cNvPr id="118792" name="Rectangle 3"/>
          <p:cNvSpPr txBox="1">
            <a:spLocks noRot="1" noChangeArrowheads="1"/>
          </p:cNvSpPr>
          <p:nvPr/>
        </p:nvSpPr>
        <p:spPr bwMode="auto">
          <a:xfrm>
            <a:off x="1476375" y="4292600"/>
            <a:ext cx="6580188" cy="24018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对苏联的改革，有人评述说：</a:t>
            </a:r>
          </a:p>
          <a:p>
            <a:pPr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赫鲁晓夫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把苏联改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病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了，</a:t>
            </a:r>
          </a:p>
          <a:p>
            <a:pPr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勃列日涅夫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把苏联改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残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了，</a:t>
            </a:r>
          </a:p>
          <a:p>
            <a:pPr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戈尔巴乔夫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把苏联改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垮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了。</a:t>
            </a:r>
          </a:p>
        </p:txBody>
      </p:sp>
      <p:sp>
        <p:nvSpPr>
          <p:cNvPr id="15368" name="文本框 1"/>
          <p:cNvSpPr txBox="1">
            <a:spLocks noChangeArrowheads="1"/>
          </p:cNvSpPr>
          <p:nvPr/>
        </p:nvSpPr>
        <p:spPr bwMode="auto">
          <a:xfrm>
            <a:off x="1403350" y="188913"/>
            <a:ext cx="6619875" cy="8239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二 、苏联的发展与改革</a:t>
            </a:r>
          </a:p>
        </p:txBody>
      </p:sp>
    </p:spTree>
    <p:extLst>
      <p:ext uri="{BB962C8B-B14F-4D97-AF65-F5344CB8AC3E}">
        <p14:creationId xmlns:p14="http://schemas.microsoft.com/office/powerpoint/2010/main" xmlns="" val="1821561329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文本框 102403"/>
          <p:cNvSpPr txBox="1">
            <a:spLocks noChangeArrowheads="1"/>
          </p:cNvSpPr>
          <p:nvPr/>
        </p:nvSpPr>
        <p:spPr bwMode="auto">
          <a:xfrm>
            <a:off x="2268538" y="260350"/>
            <a:ext cx="4248150" cy="701675"/>
          </a:xfrm>
          <a:prstGeom prst="rect">
            <a:avLst/>
          </a:prstGeom>
          <a:solidFill>
            <a:srgbClr val="FF00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、赫鲁晓夫改革</a:t>
            </a:r>
          </a:p>
        </p:txBody>
      </p:sp>
      <p:pic>
        <p:nvPicPr>
          <p:cNvPr id="12291" name="Picture 5" descr="苏联城市青年出发参加垦荒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1989138"/>
            <a:ext cx="4826000" cy="376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06" name="Picture 7" descr="赫鲁晓夫手持玉米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989138"/>
            <a:ext cx="3498850" cy="37449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7" name="Text Box 6"/>
          <p:cNvSpPr txBox="1"/>
          <p:nvPr/>
        </p:nvSpPr>
        <p:spPr>
          <a:xfrm>
            <a:off x="179388" y="5876925"/>
            <a:ext cx="43926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alibri" panose="020F0502020204030204" pitchFamily="34" charset="0"/>
                <a:ea typeface="黑体" panose="02010609060101010101" pitchFamily="2" charset="-122"/>
              </a:rPr>
              <a:t>城市青年出发参加垦荒</a:t>
            </a: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102408" name="Text Box 8"/>
          <p:cNvSpPr txBox="1"/>
          <p:nvPr/>
        </p:nvSpPr>
        <p:spPr>
          <a:xfrm>
            <a:off x="5724525" y="5805488"/>
            <a:ext cx="26638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alibri" panose="020F0502020204030204" pitchFamily="34" charset="0"/>
                <a:ea typeface="黑体" panose="02010609060101010101" pitchFamily="2" charset="-122"/>
              </a:rPr>
              <a:t>推广种植玉米</a:t>
            </a:r>
          </a:p>
        </p:txBody>
      </p:sp>
      <p:sp>
        <p:nvSpPr>
          <p:cNvPr id="102409" name="文本框 102408"/>
          <p:cNvSpPr txBox="1">
            <a:spLocks noChangeArrowheads="1"/>
          </p:cNvSpPr>
          <p:nvPr/>
        </p:nvSpPr>
        <p:spPr bwMode="auto">
          <a:xfrm>
            <a:off x="323850" y="1125538"/>
            <a:ext cx="8280400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1953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年，赫鲁晓夫上台执政，开始改革</a:t>
            </a:r>
          </a:p>
        </p:txBody>
      </p:sp>
    </p:spTree>
    <p:extLst>
      <p:ext uri="{BB962C8B-B14F-4D97-AF65-F5344CB8AC3E}">
        <p14:creationId xmlns:p14="http://schemas.microsoft.com/office/powerpoint/2010/main" xmlns="" val="320209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102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000"/>
                                        <p:tgtEl>
                                          <p:spTgt spid="102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102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7" grpId="0"/>
      <p:bldP spid="102408" grpId="0"/>
      <p:bldP spid="10240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ChangeArrowheads="1"/>
          </p:cNvSpPr>
          <p:nvPr/>
        </p:nvSpPr>
        <p:spPr bwMode="auto">
          <a:xfrm>
            <a:off x="463550" y="273050"/>
            <a:ext cx="7993063" cy="558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赫鲁晓夫看到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  <a:hlinkClick r:id="rId2"/>
              </a:rPr>
              <a:t>美国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种玉米对发展畜牧业收益甚大，于是</a:t>
            </a:r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强行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要求在苏联扩大玉米的种植面积。</a:t>
            </a:r>
            <a:r>
              <a:rPr lang="en-US" altLang="zh-CN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1953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年全苏的玉米播种面积只有</a:t>
            </a:r>
            <a:r>
              <a:rPr lang="en-US" altLang="zh-CN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350</a:t>
            </a:r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万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公顷，赫鲁晓夫却要求到</a:t>
            </a:r>
            <a:r>
              <a:rPr lang="en-US" altLang="zh-CN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1960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年扩大为</a:t>
            </a:r>
            <a:r>
              <a:rPr lang="en-US" altLang="zh-CN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2800</a:t>
            </a:r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万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公顷，八年中要增加七倍。由于玉米是</a:t>
            </a:r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干热气候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作物，而苏联很多地区</a:t>
            </a:r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日照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量不够，玉米经常</a:t>
            </a:r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结不了穗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。赫鲁晓夫的玉米种植计划遭到了集体农庄庄员的消极抵制，最终</a:t>
            </a:r>
            <a:r>
              <a:rPr lang="zh-CN" altLang="en-US" sz="3600" b="1">
                <a:solidFill>
                  <a:srgbClr val="FF3300"/>
                </a:solidFill>
                <a:latin typeface="黑体" pitchFamily="49" charset="-122"/>
                <a:ea typeface="黑体" pitchFamily="49" charset="-122"/>
              </a:rPr>
              <a:t>彻底破产</a:t>
            </a:r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。  </a:t>
            </a:r>
          </a:p>
        </p:txBody>
      </p:sp>
    </p:spTree>
    <p:extLst>
      <p:ext uri="{BB962C8B-B14F-4D97-AF65-F5344CB8AC3E}">
        <p14:creationId xmlns:p14="http://schemas.microsoft.com/office/powerpoint/2010/main" xmlns="" val="393981674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矩形 10241"/>
          <p:cNvSpPr>
            <a:spLocks noChangeArrowheads="1"/>
          </p:cNvSpPr>
          <p:nvPr/>
        </p:nvSpPr>
        <p:spPr bwMode="auto">
          <a:xfrm>
            <a:off x="395288" y="63500"/>
            <a:ext cx="8153400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4400" b="1">
                <a:solidFill>
                  <a:schemeClr val="tx2"/>
                </a:solidFill>
              </a:rPr>
              <a:t>“</a:t>
            </a:r>
            <a:r>
              <a:rPr lang="zh-CN" altLang="en-US" sz="4400" b="1">
                <a:solidFill>
                  <a:schemeClr val="tx2"/>
                </a:solidFill>
              </a:rPr>
              <a:t>秘密报告”：</a:t>
            </a:r>
            <a:r>
              <a:rPr lang="zh-CN" altLang="en-US" sz="3600" b="1">
                <a:solidFill>
                  <a:schemeClr val="tx2"/>
                </a:solidFill>
              </a:rPr>
              <a:t/>
            </a:r>
            <a:br>
              <a:rPr lang="zh-CN" altLang="en-US" sz="3600" b="1">
                <a:solidFill>
                  <a:schemeClr val="tx2"/>
                </a:solidFill>
              </a:rPr>
            </a:br>
            <a:r>
              <a:rPr lang="zh-CN" altLang="en-US" sz="3600" b="1">
                <a:solidFill>
                  <a:schemeClr val="tx2"/>
                </a:solidFill>
              </a:rPr>
              <a:t>报告很大胆，后果很严重。</a:t>
            </a:r>
          </a:p>
        </p:txBody>
      </p:sp>
      <p:sp>
        <p:nvSpPr>
          <p:cNvPr id="18434" name="矩形 10242"/>
          <p:cNvSpPr>
            <a:spLocks noChangeArrowheads="1"/>
          </p:cNvSpPr>
          <p:nvPr/>
        </p:nvSpPr>
        <p:spPr bwMode="auto">
          <a:xfrm>
            <a:off x="3711575" y="1219200"/>
            <a:ext cx="5500688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ts val="3525"/>
              </a:lnSpc>
              <a:spcBef>
                <a:spcPct val="20000"/>
              </a:spcBef>
            </a:pPr>
            <a:r>
              <a:rPr lang="en-US" altLang="zh-CN" sz="2800" b="1"/>
              <a:t>   </a:t>
            </a:r>
            <a:r>
              <a:rPr lang="en-US" altLang="zh-CN" sz="3600" b="1">
                <a:solidFill>
                  <a:srgbClr val="0000CC"/>
                </a:solidFill>
              </a:rPr>
              <a:t>1956</a:t>
            </a:r>
            <a:r>
              <a:rPr lang="zh-CN" altLang="en-US" sz="3600" b="1">
                <a:solidFill>
                  <a:srgbClr val="0000CC"/>
                </a:solidFill>
              </a:rPr>
              <a:t>年，苏共二十大</a:t>
            </a:r>
          </a:p>
          <a:p>
            <a:pPr>
              <a:lnSpc>
                <a:spcPts val="3525"/>
              </a:lnSpc>
              <a:spcBef>
                <a:spcPct val="20000"/>
              </a:spcBef>
            </a:pPr>
            <a:r>
              <a:rPr lang="en-US" altLang="zh-CN" sz="3600" b="1">
                <a:solidFill>
                  <a:srgbClr val="0000CC"/>
                </a:solidFill>
              </a:rPr>
              <a:t>《</a:t>
            </a:r>
            <a:r>
              <a:rPr lang="zh-CN" altLang="en-US" sz="3600" b="1">
                <a:solidFill>
                  <a:srgbClr val="0000CC"/>
                </a:solidFill>
              </a:rPr>
              <a:t>关于个人崇拜及其后果</a:t>
            </a:r>
            <a:r>
              <a:rPr lang="en-US" altLang="zh-CN" sz="3600" b="1">
                <a:solidFill>
                  <a:srgbClr val="0000CC"/>
                </a:solidFill>
              </a:rPr>
              <a:t>》</a:t>
            </a:r>
          </a:p>
        </p:txBody>
      </p:sp>
      <p:pic>
        <p:nvPicPr>
          <p:cNvPr id="18435" name="图片 10243" descr="赫鲁晓夫在苏共第二十次代表大会上(１９５６年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88" y="1409700"/>
            <a:ext cx="3455987" cy="445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文本框 10245"/>
          <p:cNvSpPr txBox="1">
            <a:spLocks noChangeArrowheads="1"/>
          </p:cNvSpPr>
          <p:nvPr/>
        </p:nvSpPr>
        <p:spPr bwMode="auto">
          <a:xfrm>
            <a:off x="4000500" y="2260600"/>
            <a:ext cx="5211763" cy="43608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/>
              <a:t>     </a:t>
            </a:r>
            <a:r>
              <a:rPr lang="zh-CN" altLang="en-US" sz="4000" b="1"/>
              <a:t>在揭露和批判个人崇拜上有</a:t>
            </a:r>
            <a:r>
              <a:rPr lang="zh-CN" altLang="en-US" sz="4000" b="1">
                <a:solidFill>
                  <a:srgbClr val="FF0000"/>
                </a:solidFill>
              </a:rPr>
              <a:t>重大意义</a:t>
            </a:r>
            <a:r>
              <a:rPr lang="zh-CN" altLang="en-US" sz="4000" b="1"/>
              <a:t>，但全盘否定斯大林的做法</a:t>
            </a:r>
            <a:r>
              <a:rPr lang="zh-CN" altLang="en-US" sz="4000" b="1">
                <a:solidFill>
                  <a:srgbClr val="FF0000"/>
                </a:solidFill>
              </a:rPr>
              <a:t>引起思想混乱</a:t>
            </a:r>
            <a:r>
              <a:rPr lang="zh-CN" altLang="en-US" sz="4000" b="1"/>
              <a:t>，</a:t>
            </a:r>
            <a:r>
              <a:rPr lang="zh-CN" altLang="en-US" sz="4000" b="1">
                <a:solidFill>
                  <a:srgbClr val="0000CC"/>
                </a:solidFill>
              </a:rPr>
              <a:t>对苏联和国际共产主义运动产生了极大的消极影响</a:t>
            </a:r>
            <a:r>
              <a:rPr lang="zh-CN" altLang="en-US" sz="4000" b="1"/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xmlns="" val="3876708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1"/>
          <p:cNvSpPr txBox="1">
            <a:spLocks noChangeArrowheads="1"/>
          </p:cNvSpPr>
          <p:nvPr/>
        </p:nvSpPr>
        <p:spPr bwMode="auto">
          <a:xfrm>
            <a:off x="293688" y="4805363"/>
            <a:ext cx="30876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200" b="1">
                <a:solidFill>
                  <a:schemeClr val="accent2"/>
                </a:solidFill>
              </a:rPr>
              <a:t>推倒斯大林像</a:t>
            </a:r>
          </a:p>
        </p:txBody>
      </p:sp>
      <p:pic>
        <p:nvPicPr>
          <p:cNvPr id="11267" name="Picture 22" descr="推倒斯大林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3688" y="647700"/>
            <a:ext cx="5153025" cy="415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图片 4" descr="历史知识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3688" y="152400"/>
            <a:ext cx="1663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69" name="组合 11268"/>
          <p:cNvGrpSpPr>
            <a:grpSpLocks/>
          </p:cNvGrpSpPr>
          <p:nvPr/>
        </p:nvGrpSpPr>
        <p:grpSpPr bwMode="auto">
          <a:xfrm>
            <a:off x="3175000" y="1847850"/>
            <a:ext cx="5935663" cy="4762500"/>
            <a:chOff x="0" y="0"/>
            <a:chExt cx="9348" cy="7501"/>
          </a:xfrm>
        </p:grpSpPr>
        <p:pic>
          <p:nvPicPr>
            <p:cNvPr id="19461" name="图片 11269" descr="zx05010201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48"/>
              <a:ext cx="9348" cy="50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62" name="文本框 11270"/>
            <p:cNvSpPr txBox="1">
              <a:spLocks noChangeArrowheads="1"/>
            </p:cNvSpPr>
            <p:nvPr/>
          </p:nvSpPr>
          <p:spPr bwMode="auto">
            <a:xfrm>
              <a:off x="3578" y="0"/>
              <a:ext cx="5770" cy="2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3200" b="1"/>
                <a:t>     被遗弃在布达佩斯街头的斯大林头像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64167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18433"/>
          <p:cNvSpPr>
            <a:spLocks noChangeArrowheads="1"/>
          </p:cNvSpPr>
          <p:nvPr/>
        </p:nvSpPr>
        <p:spPr bwMode="auto">
          <a:xfrm>
            <a:off x="533400" y="473075"/>
            <a:ext cx="8153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4400" b="1">
                <a:solidFill>
                  <a:srgbClr val="FF0000"/>
                </a:solidFill>
              </a:rPr>
              <a:t>体制未变，小修小补无济于事</a:t>
            </a:r>
          </a:p>
        </p:txBody>
      </p:sp>
      <p:pic>
        <p:nvPicPr>
          <p:cNvPr id="20482" name="图片 18434" descr="赫鲁晓夫黯然神伤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8925" y="1616075"/>
            <a:ext cx="5903913" cy="413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文本框 18435"/>
          <p:cNvSpPr txBox="1"/>
          <p:nvPr/>
        </p:nvSpPr>
        <p:spPr>
          <a:xfrm>
            <a:off x="1558925" y="5748338"/>
            <a:ext cx="71278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noProof="1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1964</a:t>
            </a:r>
            <a:r>
              <a:rPr lang="zh-CN" altLang="en-US" sz="3600" b="1" noProof="1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</a:rPr>
              <a:t>年 赫鲁晓夫被迫下台</a:t>
            </a:r>
          </a:p>
        </p:txBody>
      </p:sp>
    </p:spTree>
    <p:extLst>
      <p:ext uri="{BB962C8B-B14F-4D97-AF65-F5344CB8AC3E}">
        <p14:creationId xmlns:p14="http://schemas.microsoft.com/office/powerpoint/2010/main" xmlns="" val="4074923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468313" y="692150"/>
            <a:ext cx="8305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a typeface="黑体" pitchFamily="49" charset="-122"/>
              </a:rPr>
              <a:t>       取得了一定成效，但没有从根本上突破斯大林经济政治体制。</a:t>
            </a:r>
          </a:p>
        </p:txBody>
      </p:sp>
      <p:sp>
        <p:nvSpPr>
          <p:cNvPr id="123909" name="Rectangle 2"/>
          <p:cNvSpPr txBox="1">
            <a:spLocks noChangeArrowheads="1"/>
          </p:cNvSpPr>
          <p:nvPr/>
        </p:nvSpPr>
        <p:spPr bwMode="auto">
          <a:xfrm>
            <a:off x="3492500" y="0"/>
            <a:ext cx="1800225" cy="63976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600">
                <a:solidFill>
                  <a:schemeClr val="tx2"/>
                </a:solidFill>
                <a:ea typeface="黑体" pitchFamily="49" charset="-122"/>
              </a:rPr>
              <a:t>评价：</a:t>
            </a:r>
          </a:p>
        </p:txBody>
      </p:sp>
      <p:pic>
        <p:nvPicPr>
          <p:cNvPr id="123910" name="Picture 2" descr="https://p1.ssl.qhmsg.com/t012dfc834ce94b57f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3" y="2857500"/>
            <a:ext cx="2665412" cy="322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911" name="Text Box 6"/>
          <p:cNvSpPr txBox="1">
            <a:spLocks noChangeArrowheads="1"/>
          </p:cNvSpPr>
          <p:nvPr/>
        </p:nvSpPr>
        <p:spPr bwMode="auto">
          <a:xfrm>
            <a:off x="3444875" y="2239963"/>
            <a:ext cx="5329238" cy="428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1964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勃列日涅夫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上台执政，开始改革。重心在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军事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方面，但改革仍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没有突破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斯大林模式的制约，国民经济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畸形发展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，反而使这一体制更加僵化。</a:t>
            </a:r>
          </a:p>
        </p:txBody>
      </p:sp>
      <p:sp>
        <p:nvSpPr>
          <p:cNvPr id="123912" name="文本框 123911"/>
          <p:cNvSpPr txBox="1">
            <a:spLocks noChangeArrowheads="1"/>
          </p:cNvSpPr>
          <p:nvPr/>
        </p:nvSpPr>
        <p:spPr bwMode="auto">
          <a:xfrm>
            <a:off x="2411413" y="1719263"/>
            <a:ext cx="4608512" cy="701675"/>
          </a:xfrm>
          <a:prstGeom prst="rect">
            <a:avLst/>
          </a:prstGeom>
          <a:solidFill>
            <a:srgbClr val="FF00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、勃列日涅夫改革</a:t>
            </a:r>
          </a:p>
        </p:txBody>
      </p:sp>
    </p:spTree>
    <p:extLst>
      <p:ext uri="{BB962C8B-B14F-4D97-AF65-F5344CB8AC3E}">
        <p14:creationId xmlns:p14="http://schemas.microsoft.com/office/powerpoint/2010/main" xmlns="" val="3992909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3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3909" grpId="0" animBg="1"/>
      <p:bldP spid="123911" grpId="0"/>
      <p:bldP spid="12391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矩形 35842"/>
          <p:cNvSpPr>
            <a:spLocks noChangeArrowheads="1"/>
          </p:cNvSpPr>
          <p:nvPr/>
        </p:nvSpPr>
        <p:spPr bwMode="auto">
          <a:xfrm>
            <a:off x="395288" y="1628775"/>
            <a:ext cx="4032250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600" b="1">
                <a:solidFill>
                  <a:schemeClr val="tx2"/>
                </a:solidFill>
                <a:ea typeface="华文新魏" pitchFamily="2" charset="-122"/>
              </a:rPr>
              <a:t>      </a:t>
            </a:r>
            <a:r>
              <a:rPr lang="zh-CN" altLang="en-US" sz="40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勃列日涅夫时期苏联几乎每</a:t>
            </a:r>
            <a:r>
              <a:rPr lang="zh-CN" altLang="en-US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两位</a:t>
            </a:r>
            <a:r>
              <a:rPr lang="zh-CN" altLang="en-US" sz="40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科学家中就有</a:t>
            </a:r>
            <a:r>
              <a:rPr lang="zh-CN" altLang="en-US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一位</a:t>
            </a:r>
            <a:r>
              <a:rPr lang="zh-CN" altLang="en-US" sz="40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在研究坦克、火炮和导弹，</a:t>
            </a:r>
            <a:r>
              <a:rPr lang="zh-CN" altLang="en-US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军工生产</a:t>
            </a:r>
            <a:r>
              <a:rPr lang="zh-CN" altLang="en-US" sz="40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差不多占国民生产的</a:t>
            </a:r>
            <a:r>
              <a:rPr lang="en-US" altLang="zh-CN" sz="40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40%</a:t>
            </a:r>
            <a:r>
              <a:rPr lang="en-US" altLang="zh-CN" sz="40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35847" name="矩形 35846"/>
          <p:cNvSpPr>
            <a:spLocks noChangeArrowheads="1"/>
          </p:cNvSpPr>
          <p:nvPr/>
        </p:nvSpPr>
        <p:spPr bwMode="auto">
          <a:xfrm>
            <a:off x="1403350" y="260350"/>
            <a:ext cx="5688013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  <a:buClr>
                <a:schemeClr val="bg2"/>
              </a:buClr>
              <a:buFont typeface="Monotype Sorts"/>
              <a:buNone/>
            </a:pPr>
            <a:r>
              <a:rPr lang="zh-CN" altLang="en-US" sz="48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军备上赶上美国</a:t>
            </a:r>
          </a:p>
        </p:txBody>
      </p:sp>
      <p:pic>
        <p:nvPicPr>
          <p:cNvPr id="129028" name="Picture 2" descr="https://gss0.bdstatic.com/-4o3dSag_xI4khGkpoWK1HF6hhy/baike/s%3D220/sign=45145eb5233fb80e08d166d506d32ffb/6d81800a19d8bc3ef5c8544e808ba61ea9d345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125538"/>
            <a:ext cx="3600450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9029" name="文本框 129028"/>
          <p:cNvSpPr txBox="1">
            <a:spLocks noChangeArrowheads="1"/>
          </p:cNvSpPr>
          <p:nvPr/>
        </p:nvSpPr>
        <p:spPr bwMode="auto">
          <a:xfrm>
            <a:off x="5148263" y="5805488"/>
            <a:ext cx="31686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>
                <a:ea typeface="黑体" pitchFamily="49" charset="-122"/>
              </a:rPr>
              <a:t>跛脚的巨人</a:t>
            </a:r>
          </a:p>
        </p:txBody>
      </p:sp>
    </p:spTree>
    <p:extLst>
      <p:ext uri="{BB962C8B-B14F-4D97-AF65-F5344CB8AC3E}">
        <p14:creationId xmlns:p14="http://schemas.microsoft.com/office/powerpoint/2010/main" xmlns="" val="36608210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9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6" grpId="0"/>
      <p:bldP spid="35847" grpId="0"/>
      <p:bldP spid="1290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4" name="文本框 133123"/>
          <p:cNvSpPr txBox="1">
            <a:spLocks noChangeArrowheads="1"/>
          </p:cNvSpPr>
          <p:nvPr/>
        </p:nvSpPr>
        <p:spPr bwMode="auto">
          <a:xfrm>
            <a:off x="2268538" y="188913"/>
            <a:ext cx="4608512" cy="701675"/>
          </a:xfrm>
          <a:prstGeom prst="rect">
            <a:avLst/>
          </a:prstGeom>
          <a:solidFill>
            <a:srgbClr val="FF00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、戈尔巴乔夫改革</a:t>
            </a:r>
          </a:p>
        </p:txBody>
      </p:sp>
      <p:sp>
        <p:nvSpPr>
          <p:cNvPr id="133125" name="文本框 133124"/>
          <p:cNvSpPr txBox="1">
            <a:spLocks noChangeArrowheads="1"/>
          </p:cNvSpPr>
          <p:nvPr/>
        </p:nvSpPr>
        <p:spPr bwMode="auto">
          <a:xfrm>
            <a:off x="684213" y="1196975"/>
            <a:ext cx="7704137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1985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36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戈尔巴乔夫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上台，开始改革。</a:t>
            </a:r>
          </a:p>
        </p:txBody>
      </p:sp>
      <p:sp>
        <p:nvSpPr>
          <p:cNvPr id="133126" name="Rectangle 6"/>
          <p:cNvSpPr/>
          <p:nvPr/>
        </p:nvSpPr>
        <p:spPr>
          <a:xfrm>
            <a:off x="3348038" y="3429000"/>
            <a:ext cx="5329237" cy="15843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8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②取消苏共的领导地位，实行</a:t>
            </a:r>
            <a:r>
              <a:rPr lang="zh-CN" altLang="zh-CN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多党制</a:t>
            </a:r>
            <a:r>
              <a:rPr lang="zh-CN" altLang="zh-CN" sz="3200" b="1" noProof="1"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，</a:t>
            </a: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倡导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公开性</a:t>
            </a: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和政治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多元化</a:t>
            </a: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2" charset="-122"/>
              </a:rPr>
              <a:t>。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276600" y="2205038"/>
            <a:ext cx="5256213" cy="12239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None/>
            </a:pP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</a:rPr>
              <a:t>内容：</a:t>
            </a: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</a:rPr>
              <a:t>①实施</a:t>
            </a:r>
            <a:r>
              <a:rPr lang="zh-CN" altLang="en-US" sz="32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</a:rPr>
              <a:t>加速经济改革</a:t>
            </a: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黑体" panose="02010609060101010101" pitchFamily="2" charset="-122"/>
              </a:rPr>
              <a:t>的方案</a:t>
            </a: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。</a:t>
            </a:r>
            <a:endParaRPr lang="zh-CN" altLang="zh-CN" sz="3200" b="1" noProof="1">
              <a:effectLst>
                <a:outerShdw blurRad="38100" dist="38100" dir="2700000">
                  <a:srgbClr val="C0C0C0"/>
                </a:outerShdw>
              </a:effectLst>
              <a:latin typeface="Calibri" panose="020F0502020204030204" pitchFamily="34" charset="0"/>
              <a:ea typeface="黑体" panose="02010609060101010101" pitchFamily="2" charset="-122"/>
            </a:endParaRPr>
          </a:p>
        </p:txBody>
      </p:sp>
      <p:sp>
        <p:nvSpPr>
          <p:cNvPr id="133128" name="文本框 133127"/>
          <p:cNvSpPr txBox="1">
            <a:spLocks noChangeArrowheads="1"/>
          </p:cNvSpPr>
          <p:nvPr/>
        </p:nvSpPr>
        <p:spPr bwMode="auto">
          <a:xfrm>
            <a:off x="971550" y="5516563"/>
            <a:ext cx="7200900" cy="11287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600" b="1">
                <a:solidFill>
                  <a:srgbClr val="FF0000"/>
                </a:solidFill>
                <a:ea typeface="黑体" pitchFamily="49" charset="-122"/>
              </a:rPr>
              <a:t>结果：</a:t>
            </a:r>
            <a:r>
              <a:rPr lang="zh-CN" altLang="en-US" sz="3200" b="1">
                <a:ea typeface="黑体" pitchFamily="49" charset="-122"/>
              </a:rPr>
              <a:t>思想发生混乱，无政府状态蔓延，局势失控。</a:t>
            </a:r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675" y="2133600"/>
            <a:ext cx="2858860" cy="3352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632850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33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3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3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4" grpId="0" animBg="1"/>
      <p:bldP spid="133125" grpId="0" animBg="1"/>
      <p:bldP spid="133126" grpId="0" build="p"/>
      <p:bldP spid="15363" grpId="0" build="p"/>
      <p:bldP spid="13312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50" name="文本框 50179"/>
          <p:cNvSpPr txBox="1"/>
          <p:nvPr/>
        </p:nvSpPr>
        <p:spPr>
          <a:xfrm>
            <a:off x="2298700" y="444500"/>
            <a:ext cx="4824413" cy="9144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 noProof="1">
                <a:effectLst>
                  <a:outerShdw blurRad="38100" dist="38100" dir="2700000">
                    <a:srgbClr val="FFFFFF"/>
                  </a:outerShdw>
                </a:effectLst>
                <a:ea typeface="华文新魏" panose="02010800040101010101" pitchFamily="2" charset="-122"/>
              </a:rPr>
              <a:t>三、东欧剧变</a:t>
            </a:r>
          </a:p>
        </p:txBody>
      </p:sp>
      <p:sp>
        <p:nvSpPr>
          <p:cNvPr id="108552" name="矩形 3"/>
          <p:cNvSpPr>
            <a:spLocks noChangeArrowheads="1"/>
          </p:cNvSpPr>
          <p:nvPr/>
        </p:nvSpPr>
        <p:spPr bwMode="auto">
          <a:xfrm>
            <a:off x="652463" y="1865313"/>
            <a:ext cx="17145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4000" b="1">
                <a:solidFill>
                  <a:srgbClr val="FF0000"/>
                </a:solidFill>
              </a:rPr>
              <a:t>表现：</a:t>
            </a:r>
          </a:p>
        </p:txBody>
      </p:sp>
      <p:sp>
        <p:nvSpPr>
          <p:cNvPr id="108555" name="矩形 7"/>
          <p:cNvSpPr>
            <a:spLocks noChangeArrowheads="1"/>
          </p:cNvSpPr>
          <p:nvPr/>
        </p:nvSpPr>
        <p:spPr bwMode="auto">
          <a:xfrm>
            <a:off x="2478088" y="1865313"/>
            <a:ext cx="6118225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000" b="1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政治：</a:t>
            </a:r>
            <a:r>
              <a:rPr lang="zh-CN" altLang="en-US" sz="4000" b="1">
                <a:latin typeface="隶书" pitchFamily="49" charset="-122"/>
                <a:ea typeface="隶书" pitchFamily="49" charset="-122"/>
              </a:rPr>
              <a:t>实行议会民主制和多党制</a:t>
            </a:r>
          </a:p>
        </p:txBody>
      </p:sp>
      <p:sp>
        <p:nvSpPr>
          <p:cNvPr id="108556" name="矩形 8"/>
          <p:cNvSpPr>
            <a:spLocks noChangeArrowheads="1"/>
          </p:cNvSpPr>
          <p:nvPr/>
        </p:nvSpPr>
        <p:spPr bwMode="auto">
          <a:xfrm>
            <a:off x="2478088" y="3384550"/>
            <a:ext cx="5811837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0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经济</a:t>
            </a:r>
            <a:r>
              <a:rPr lang="zh-CN" altLang="en-US" sz="4000" b="1">
                <a:latin typeface="隶书" pitchFamily="49" charset="-122"/>
                <a:ea typeface="隶书" pitchFamily="49" charset="-122"/>
              </a:rPr>
              <a:t>：实行私有化基础上的市场经济</a:t>
            </a:r>
          </a:p>
        </p:txBody>
      </p:sp>
      <p:sp>
        <p:nvSpPr>
          <p:cNvPr id="108557" name="文本框 108556"/>
          <p:cNvSpPr txBox="1">
            <a:spLocks noChangeArrowheads="1"/>
          </p:cNvSpPr>
          <p:nvPr/>
        </p:nvSpPr>
        <p:spPr bwMode="auto">
          <a:xfrm>
            <a:off x="1692275" y="4821238"/>
            <a:ext cx="5759450" cy="8239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实质：社会制度改变</a:t>
            </a:r>
          </a:p>
        </p:txBody>
      </p:sp>
    </p:spTree>
    <p:extLst>
      <p:ext uri="{BB962C8B-B14F-4D97-AF65-F5344CB8AC3E}">
        <p14:creationId xmlns:p14="http://schemas.microsoft.com/office/powerpoint/2010/main" xmlns="" val="14116726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08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50" grpId="0" bldLvl="0" animBg="1"/>
      <p:bldP spid="108552" grpId="0"/>
      <p:bldP spid="108555" grpId="0"/>
      <p:bldP spid="108556" grpId="0"/>
      <p:bldP spid="108557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ChangeArrowheads="1"/>
          </p:cNvSpPr>
          <p:nvPr/>
        </p:nvSpPr>
        <p:spPr bwMode="auto">
          <a:xfrm>
            <a:off x="601663" y="41275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6000" b="1">
                <a:solidFill>
                  <a:schemeClr val="accent2"/>
                </a:solidFill>
                <a:latin typeface="隶书" pitchFamily="49" charset="-122"/>
                <a:ea typeface="隶书" pitchFamily="49" charset="-122"/>
              </a:rPr>
              <a:t>超级大国的殒灭</a:t>
            </a:r>
          </a:p>
        </p:txBody>
      </p:sp>
      <p:sp>
        <p:nvSpPr>
          <p:cNvPr id="26626" name="Text Box 5"/>
          <p:cNvSpPr txBox="1">
            <a:spLocks noChangeArrowheads="1"/>
          </p:cNvSpPr>
          <p:nvPr/>
        </p:nvSpPr>
        <p:spPr bwMode="auto">
          <a:xfrm>
            <a:off x="401638" y="5078413"/>
            <a:ext cx="85042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1991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25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日晚，戈尔巴乔夫发表电视讲话辞职</a:t>
            </a:r>
          </a:p>
        </p:txBody>
      </p:sp>
      <p:pic>
        <p:nvPicPr>
          <p:cNvPr id="26627" name="Picture 4" descr="T013B6~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1538" y="1416050"/>
            <a:ext cx="7691437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72033047"/>
      </p:ext>
    </p:extLst>
  </p:cSld>
  <p:clrMapOvr>
    <a:masterClrMapping/>
  </p:clrMapOvr>
  <p:transition>
    <p:wipe dir="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412875"/>
            <a:ext cx="8820150" cy="1524000"/>
          </a:xfrm>
        </p:spPr>
        <p:txBody>
          <a:bodyPr/>
          <a:lstStyle/>
          <a:p>
            <a:pPr marL="0" indent="0">
              <a:lnSpc>
                <a:spcPts val="45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600" smtClean="0"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en-US" sz="3600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1991年12月</a:t>
            </a:r>
            <a:r>
              <a:rPr lang="zh-CN" altLang="en-US" b="1" smtClean="0">
                <a:latin typeface="黑体" pitchFamily="49" charset="-122"/>
                <a:ea typeface="黑体" pitchFamily="49" charset="-122"/>
              </a:rPr>
              <a:t>25日19时</a:t>
            </a:r>
            <a:r>
              <a:rPr lang="zh-CN" altLang="en-US" b="1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锤子镰刀红旗</a:t>
            </a:r>
            <a:r>
              <a:rPr lang="zh-CN" altLang="en-US" b="1" smtClean="0">
                <a:latin typeface="黑体" pitchFamily="49" charset="-122"/>
                <a:ea typeface="黑体" pitchFamily="49" charset="-122"/>
              </a:rPr>
              <a:t>从克里姆林宫上降落，俄罗斯</a:t>
            </a:r>
            <a:r>
              <a:rPr lang="zh-CN" altLang="en-US" b="1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白蓝红三色旗</a:t>
            </a:r>
            <a:r>
              <a:rPr lang="zh-CN" altLang="en-US" b="1" smtClean="0">
                <a:latin typeface="黑体" pitchFamily="49" charset="-122"/>
                <a:ea typeface="黑体" pitchFamily="49" charset="-122"/>
              </a:rPr>
              <a:t>升上了旗杆。</a:t>
            </a:r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3284538"/>
            <a:ext cx="3533775" cy="30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4" descr="c2cec3fdfc039245f8eb49c88594a4c27c1e259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3250" y="2895600"/>
            <a:ext cx="4156075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1" name="文本框 50179"/>
          <p:cNvSpPr txBox="1"/>
          <p:nvPr/>
        </p:nvSpPr>
        <p:spPr>
          <a:xfrm>
            <a:off x="2051050" y="188913"/>
            <a:ext cx="4824413" cy="9144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5400" b="1" noProof="1">
                <a:effectLst>
                  <a:outerShdw blurRad="38100" dist="38100" dir="2700000">
                    <a:srgbClr val="FFFFFF"/>
                  </a:outerShdw>
                </a:effectLst>
                <a:ea typeface="华文新魏" panose="02010800040101010101" pitchFamily="2" charset="-122"/>
              </a:rPr>
              <a:t>四、苏联解体</a:t>
            </a:r>
          </a:p>
        </p:txBody>
      </p:sp>
      <p:sp>
        <p:nvSpPr>
          <p:cNvPr id="96262" name="文本框 50179"/>
          <p:cNvSpPr txBox="1"/>
          <p:nvPr/>
        </p:nvSpPr>
        <p:spPr>
          <a:xfrm>
            <a:off x="1331913" y="3284538"/>
            <a:ext cx="7127875" cy="17526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  <a:ea typeface="华文新魏" pitchFamily="2" charset="-122"/>
              </a:rPr>
              <a:t>影响：标志着冷战的结束和两极格局的终结</a:t>
            </a:r>
          </a:p>
        </p:txBody>
      </p:sp>
    </p:spTree>
    <p:extLst>
      <p:ext uri="{BB962C8B-B14F-4D97-AF65-F5344CB8AC3E}">
        <p14:creationId xmlns:p14="http://schemas.microsoft.com/office/powerpoint/2010/main" xmlns="" val="176221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6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6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 build="p"/>
      <p:bldP spid="96261" grpId="0" animBg="1"/>
      <p:bldP spid="96262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Text Box 2"/>
          <p:cNvSpPr txBox="1">
            <a:spLocks noChangeArrowheads="1"/>
          </p:cNvSpPr>
          <p:nvPr/>
        </p:nvSpPr>
        <p:spPr bwMode="auto">
          <a:xfrm>
            <a:off x="547688" y="246063"/>
            <a:ext cx="8107362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latin typeface="Times New Roman" pitchFamily="18" charset="0"/>
                <a:ea typeface="黑体" pitchFamily="49" charset="-122"/>
              </a:rPr>
              <a:t>       </a:t>
            </a: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苏联解体的含义是什么？请分析东欧剧变和苏联解体的主要原因有哪些？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95288" y="3144838"/>
            <a:ext cx="83820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根本原因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苏联高度集中的政治经济体制的弊端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395288" y="4359275"/>
            <a:ext cx="6934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直接原因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戈尔巴乔夫改革</a:t>
            </a:r>
          </a:p>
        </p:txBody>
      </p:sp>
      <p:sp>
        <p:nvSpPr>
          <p:cNvPr id="35847" name="矩形 7"/>
          <p:cNvSpPr>
            <a:spLocks noChangeArrowheads="1"/>
          </p:cNvSpPr>
          <p:nvPr/>
        </p:nvSpPr>
        <p:spPr bwMode="auto">
          <a:xfrm>
            <a:off x="395288" y="4938713"/>
            <a:ext cx="8001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外部原因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——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西方的和平演变战略和西方    势力的影响</a:t>
            </a:r>
          </a:p>
        </p:txBody>
      </p:sp>
      <p:sp>
        <p:nvSpPr>
          <p:cNvPr id="138247" name="Rectangle 2"/>
          <p:cNvSpPr>
            <a:spLocks noChangeArrowheads="1"/>
          </p:cNvSpPr>
          <p:nvPr/>
        </p:nvSpPr>
        <p:spPr bwMode="auto">
          <a:xfrm>
            <a:off x="676275" y="1658938"/>
            <a:ext cx="7848600" cy="11604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两层含义：一是苏联分裂成多个国家，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二是苏联社会主义制度被资本主义制度所取代</a:t>
            </a:r>
          </a:p>
        </p:txBody>
      </p:sp>
    </p:spTree>
    <p:extLst>
      <p:ext uri="{BB962C8B-B14F-4D97-AF65-F5344CB8AC3E}">
        <p14:creationId xmlns:p14="http://schemas.microsoft.com/office/powerpoint/2010/main" xmlns="" val="5782453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/>
      <p:bldP spid="24579" grpId="0"/>
      <p:bldP spid="24580" grpId="0"/>
      <p:bldP spid="35847" grpId="0"/>
      <p:bldP spid="138247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矩形 29700"/>
          <p:cNvSpPr>
            <a:spLocks noChangeArrowheads="1"/>
          </p:cNvSpPr>
          <p:nvPr/>
        </p:nvSpPr>
        <p:spPr bwMode="auto">
          <a:xfrm>
            <a:off x="231775" y="2784475"/>
            <a:ext cx="8680450" cy="14874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36000" rIns="0" bIns="36000" anchor="ctr" anchorCtr="1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4000" b="1">
                <a:solidFill>
                  <a:srgbClr val="0000CC"/>
                </a:solidFill>
                <a:latin typeface="华文行楷" pitchFamily="2" charset="-122"/>
                <a:ea typeface="黑体" pitchFamily="49" charset="-122"/>
              </a:rPr>
              <a:t>苏联解体仅是一种社会主义模式的失败</a:t>
            </a:r>
          </a:p>
          <a:p>
            <a:pPr algn="ctr">
              <a:lnSpc>
                <a:spcPct val="130000"/>
              </a:lnSpc>
            </a:pPr>
            <a:r>
              <a:rPr lang="zh-CN" altLang="en-US" sz="4000" b="1">
                <a:solidFill>
                  <a:srgbClr val="0000CC"/>
                </a:solidFill>
                <a:latin typeface="华文行楷" pitchFamily="2" charset="-122"/>
                <a:ea typeface="黑体" pitchFamily="49" charset="-122"/>
              </a:rPr>
              <a:t>并不意味着社会主义制度的失败</a:t>
            </a:r>
          </a:p>
        </p:txBody>
      </p:sp>
    </p:spTree>
    <p:extLst>
      <p:ext uri="{BB962C8B-B14F-4D97-AF65-F5344CB8AC3E}">
        <p14:creationId xmlns:p14="http://schemas.microsoft.com/office/powerpoint/2010/main" xmlns="" val="657326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文本框 44034"/>
          <p:cNvSpPr txBox="1">
            <a:spLocks noChangeArrowheads="1"/>
          </p:cNvSpPr>
          <p:nvPr/>
        </p:nvSpPr>
        <p:spPr bwMode="auto">
          <a:xfrm>
            <a:off x="1066800" y="677863"/>
            <a:ext cx="7010400" cy="1198562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ea typeface="楷体_GB2312" pitchFamily="49" charset="-122"/>
              </a:rPr>
              <a:t>	</a:t>
            </a:r>
            <a:r>
              <a:rPr lang="zh-CN" altLang="en-US" sz="3600" b="1">
                <a:solidFill>
                  <a:srgbClr val="FF0000"/>
                </a:solidFill>
                <a:ea typeface="黑体" pitchFamily="49" charset="-122"/>
              </a:rPr>
              <a:t>苏联解体、东欧剧变对我们国家的发展有哪些启示？</a:t>
            </a:r>
          </a:p>
        </p:txBody>
      </p:sp>
      <p:sp>
        <p:nvSpPr>
          <p:cNvPr id="44036" name="文本框 44035"/>
          <p:cNvSpPr txBox="1">
            <a:spLocks noChangeArrowheads="1"/>
          </p:cNvSpPr>
          <p:nvPr/>
        </p:nvSpPr>
        <p:spPr bwMode="auto">
          <a:xfrm>
            <a:off x="479425" y="2433638"/>
            <a:ext cx="8424863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1.从国情出发，实际出发，走符合国情的道路。      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2.以经济建设为中心，大力发展生产力   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3.加强党的领导地位，坚持走社会主义道路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4.防止西方国家和平演变</a:t>
            </a:r>
          </a:p>
        </p:txBody>
      </p:sp>
    </p:spTree>
    <p:extLst>
      <p:ext uri="{BB962C8B-B14F-4D97-AF65-F5344CB8AC3E}">
        <p14:creationId xmlns:p14="http://schemas.microsoft.com/office/powerpoint/2010/main" xmlns="" val="4475717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标题 53249"/>
          <p:cNvSpPr>
            <a:spLocks noGrp="1" noRot="1" noChangeArrowheads="1"/>
          </p:cNvSpPr>
          <p:nvPr>
            <p:ph type="title"/>
          </p:nvPr>
        </p:nvSpPr>
        <p:spPr>
          <a:xfrm>
            <a:off x="3360738" y="382588"/>
            <a:ext cx="2049462" cy="1119187"/>
          </a:xfrm>
        </p:spPr>
        <p:txBody>
          <a:bodyPr/>
          <a:lstStyle/>
          <a:p>
            <a:r>
              <a:rPr lang="en-US" altLang="zh-CN" smtClean="0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mtClean="0">
                <a:latin typeface="黑体" pitchFamily="49" charset="-122"/>
                <a:ea typeface="黑体" pitchFamily="49" charset="-122"/>
              </a:rPr>
              <a:t>苏联</a:t>
            </a:r>
          </a:p>
        </p:txBody>
      </p:sp>
      <p:sp>
        <p:nvSpPr>
          <p:cNvPr id="53251" name="矩形 53250"/>
          <p:cNvSpPr>
            <a:spLocks noChangeArrowheads="1"/>
          </p:cNvSpPr>
          <p:nvPr/>
        </p:nvSpPr>
        <p:spPr bwMode="auto">
          <a:xfrm>
            <a:off x="295275" y="1708150"/>
            <a:ext cx="2087563" cy="914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十月革命</a:t>
            </a:r>
          </a:p>
        </p:txBody>
      </p:sp>
      <p:sp>
        <p:nvSpPr>
          <p:cNvPr id="53252" name="矩形 53251"/>
          <p:cNvSpPr>
            <a:spLocks noChangeArrowheads="1"/>
          </p:cNvSpPr>
          <p:nvPr/>
        </p:nvSpPr>
        <p:spPr bwMode="auto">
          <a:xfrm>
            <a:off x="3267075" y="1631950"/>
            <a:ext cx="2016125" cy="914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</a:rPr>
              <a:t>无产阶级</a:t>
            </a:r>
          </a:p>
          <a:p>
            <a:pPr algn="ctr"/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</a:rPr>
              <a:t>政权建立</a:t>
            </a:r>
          </a:p>
        </p:txBody>
      </p:sp>
      <p:sp>
        <p:nvSpPr>
          <p:cNvPr id="53253" name="矩形 53252"/>
          <p:cNvSpPr>
            <a:spLocks noChangeArrowheads="1"/>
          </p:cNvSpPr>
          <p:nvPr/>
        </p:nvSpPr>
        <p:spPr bwMode="auto">
          <a:xfrm>
            <a:off x="6315075" y="1631950"/>
            <a:ext cx="2447925" cy="914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巩固、过渡</a:t>
            </a:r>
          </a:p>
        </p:txBody>
      </p:sp>
      <p:sp>
        <p:nvSpPr>
          <p:cNvPr id="53254" name="矩形 53253"/>
          <p:cNvSpPr>
            <a:spLocks noChangeArrowheads="1"/>
          </p:cNvSpPr>
          <p:nvPr/>
        </p:nvSpPr>
        <p:spPr bwMode="auto">
          <a:xfrm>
            <a:off x="6391275" y="3384550"/>
            <a:ext cx="2376488" cy="914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3200" b="1">
                <a:solidFill>
                  <a:srgbClr val="000000"/>
                </a:solidFill>
                <a:latin typeface="Times New Roman" pitchFamily="18" charset="0"/>
              </a:rPr>
              <a:t>建设、发展</a:t>
            </a:r>
          </a:p>
        </p:txBody>
      </p:sp>
      <p:sp>
        <p:nvSpPr>
          <p:cNvPr id="53255" name="矩形 53254"/>
          <p:cNvSpPr>
            <a:spLocks noChangeArrowheads="1"/>
          </p:cNvSpPr>
          <p:nvPr/>
        </p:nvSpPr>
        <p:spPr bwMode="auto">
          <a:xfrm>
            <a:off x="3343275" y="3384550"/>
            <a:ext cx="1944688" cy="9350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</a:rPr>
              <a:t>斯大林模式</a:t>
            </a:r>
          </a:p>
        </p:txBody>
      </p:sp>
      <p:sp>
        <p:nvSpPr>
          <p:cNvPr id="53256" name="右箭头 53255"/>
          <p:cNvSpPr>
            <a:spLocks noChangeArrowheads="1"/>
          </p:cNvSpPr>
          <p:nvPr/>
        </p:nvSpPr>
        <p:spPr bwMode="auto">
          <a:xfrm>
            <a:off x="2352675" y="1860550"/>
            <a:ext cx="1008063" cy="533400"/>
          </a:xfrm>
          <a:prstGeom prst="rightArrow">
            <a:avLst>
              <a:gd name="adj1" fmla="val 50000"/>
              <a:gd name="adj2" fmla="val 4723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3257" name="右箭头 53256"/>
          <p:cNvSpPr>
            <a:spLocks noChangeArrowheads="1"/>
          </p:cNvSpPr>
          <p:nvPr/>
        </p:nvSpPr>
        <p:spPr bwMode="auto">
          <a:xfrm>
            <a:off x="5324475" y="1860550"/>
            <a:ext cx="1008063" cy="533400"/>
          </a:xfrm>
          <a:prstGeom prst="rightArrow">
            <a:avLst>
              <a:gd name="adj1" fmla="val 50000"/>
              <a:gd name="adj2" fmla="val 4723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3258" name="下箭头 53257"/>
          <p:cNvSpPr>
            <a:spLocks noChangeArrowheads="1"/>
          </p:cNvSpPr>
          <p:nvPr/>
        </p:nvSpPr>
        <p:spPr bwMode="auto">
          <a:xfrm>
            <a:off x="7305675" y="2698750"/>
            <a:ext cx="609600" cy="6096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3259" name="左箭头 53258"/>
          <p:cNvSpPr>
            <a:spLocks noChangeArrowheads="1"/>
          </p:cNvSpPr>
          <p:nvPr/>
        </p:nvSpPr>
        <p:spPr bwMode="auto">
          <a:xfrm>
            <a:off x="5248275" y="3536950"/>
            <a:ext cx="1152525" cy="533400"/>
          </a:xfrm>
          <a:prstGeom prst="leftArrow">
            <a:avLst>
              <a:gd name="adj1" fmla="val 50000"/>
              <a:gd name="adj2" fmla="val 5400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pic>
        <p:nvPicPr>
          <p:cNvPr id="32779" name="图片 53259" descr="PE02002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0" y="69850"/>
            <a:ext cx="1428750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1" name="左箭头 53260"/>
          <p:cNvSpPr>
            <a:spLocks noChangeArrowheads="1"/>
          </p:cNvSpPr>
          <p:nvPr/>
        </p:nvSpPr>
        <p:spPr bwMode="auto">
          <a:xfrm>
            <a:off x="2200275" y="3536950"/>
            <a:ext cx="1152525" cy="533400"/>
          </a:xfrm>
          <a:prstGeom prst="leftArrow">
            <a:avLst>
              <a:gd name="adj1" fmla="val 50000"/>
              <a:gd name="adj2" fmla="val 5400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3262" name="矩形 53261"/>
          <p:cNvSpPr>
            <a:spLocks noChangeArrowheads="1"/>
          </p:cNvSpPr>
          <p:nvPr/>
        </p:nvSpPr>
        <p:spPr bwMode="auto">
          <a:xfrm>
            <a:off x="295275" y="3384550"/>
            <a:ext cx="1944688" cy="9350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</a:rPr>
              <a:t>赫鲁晓夫改革</a:t>
            </a:r>
          </a:p>
        </p:txBody>
      </p:sp>
      <p:sp>
        <p:nvSpPr>
          <p:cNvPr id="53263" name="下箭头 53262"/>
          <p:cNvSpPr>
            <a:spLocks noChangeArrowheads="1"/>
          </p:cNvSpPr>
          <p:nvPr/>
        </p:nvSpPr>
        <p:spPr bwMode="auto">
          <a:xfrm>
            <a:off x="981075" y="4298950"/>
            <a:ext cx="609600" cy="838200"/>
          </a:xfrm>
          <a:prstGeom prst="downArrow">
            <a:avLst>
              <a:gd name="adj1" fmla="val 50000"/>
              <a:gd name="adj2" fmla="val 3437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3264" name="矩形 53263"/>
          <p:cNvSpPr>
            <a:spLocks noChangeArrowheads="1"/>
          </p:cNvSpPr>
          <p:nvPr/>
        </p:nvSpPr>
        <p:spPr bwMode="auto">
          <a:xfrm>
            <a:off x="371475" y="5137150"/>
            <a:ext cx="1944688" cy="93503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chemeClr val="hlink"/>
                </a:solidFill>
                <a:latin typeface="Tahoma" pitchFamily="34" charset="0"/>
              </a:rPr>
              <a:t>戈尔巴乔夫</a:t>
            </a:r>
          </a:p>
          <a:p>
            <a:pPr algn="ctr"/>
            <a:r>
              <a:rPr lang="zh-CN" altLang="en-US" sz="2400" b="1">
                <a:solidFill>
                  <a:schemeClr val="hlink"/>
                </a:solidFill>
                <a:latin typeface="Tahoma" pitchFamily="34" charset="0"/>
              </a:rPr>
              <a:t>改革</a:t>
            </a:r>
            <a:endParaRPr lang="zh-CN" altLang="en-US" sz="2400" b="1">
              <a:solidFill>
                <a:schemeClr val="hlink"/>
              </a:solidFill>
              <a:latin typeface="Times New Roman" pitchFamily="18" charset="0"/>
            </a:endParaRPr>
          </a:p>
        </p:txBody>
      </p:sp>
      <p:sp>
        <p:nvSpPr>
          <p:cNvPr id="53265" name="右箭头 53264"/>
          <p:cNvSpPr>
            <a:spLocks noChangeArrowheads="1"/>
          </p:cNvSpPr>
          <p:nvPr/>
        </p:nvSpPr>
        <p:spPr bwMode="auto">
          <a:xfrm>
            <a:off x="2352675" y="5365750"/>
            <a:ext cx="1008063" cy="533400"/>
          </a:xfrm>
          <a:prstGeom prst="rightArrow">
            <a:avLst>
              <a:gd name="adj1" fmla="val 50000"/>
              <a:gd name="adj2" fmla="val 4723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3266" name="爆炸形 2 53265"/>
          <p:cNvSpPr>
            <a:spLocks noChangeArrowheads="1"/>
          </p:cNvSpPr>
          <p:nvPr/>
        </p:nvSpPr>
        <p:spPr bwMode="auto">
          <a:xfrm>
            <a:off x="3267075" y="4527550"/>
            <a:ext cx="2895600" cy="1828800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4400">
                <a:latin typeface="Tahoma" pitchFamily="34" charset="0"/>
                <a:ea typeface="黑体" pitchFamily="49" charset="-122"/>
              </a:rPr>
              <a:t>解体</a:t>
            </a:r>
          </a:p>
        </p:txBody>
      </p:sp>
    </p:spTree>
    <p:extLst>
      <p:ext uri="{BB962C8B-B14F-4D97-AF65-F5344CB8AC3E}">
        <p14:creationId xmlns:p14="http://schemas.microsoft.com/office/powerpoint/2010/main" xmlns="" val="31386863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5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9" dur="5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8" dur="5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3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7" dur="5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6" dur="500"/>
                                        <p:tgtEl>
                                          <p:spTgt spid="53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3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bldLvl="0" animBg="1"/>
      <p:bldP spid="53252" grpId="0" bldLvl="0" animBg="1"/>
      <p:bldP spid="53253" grpId="0" bldLvl="0" animBg="1"/>
      <p:bldP spid="53254" grpId="0" bldLvl="0" animBg="1"/>
      <p:bldP spid="53255" grpId="0" bldLvl="0" animBg="1"/>
      <p:bldP spid="53262" grpId="0" bldLvl="0" animBg="1"/>
      <p:bldP spid="53264" grpId="0" bldLvl="0" animBg="1"/>
      <p:bldP spid="53266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文本框 45057"/>
          <p:cNvSpPr txBox="1">
            <a:spLocks noChangeArrowheads="1"/>
          </p:cNvSpPr>
          <p:nvPr/>
        </p:nvSpPr>
        <p:spPr bwMode="auto">
          <a:xfrm flipH="1">
            <a:off x="250825" y="190500"/>
            <a:ext cx="496888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国际社会主义运动的发展史</a:t>
            </a:r>
            <a:r>
              <a:rPr lang="zh-CN" altLang="en-US" sz="3200" b="1">
                <a:latin typeface="华文中宋" pitchFamily="2" charset="-122"/>
                <a:ea typeface="华文中宋" pitchFamily="2" charset="-122"/>
              </a:rPr>
              <a:t> </a:t>
            </a:r>
          </a:p>
        </p:txBody>
      </p:sp>
      <p:sp>
        <p:nvSpPr>
          <p:cNvPr id="33794" name="左大括号 45058"/>
          <p:cNvSpPr>
            <a:spLocks/>
          </p:cNvSpPr>
          <p:nvPr/>
        </p:nvSpPr>
        <p:spPr bwMode="auto">
          <a:xfrm>
            <a:off x="827088" y="622300"/>
            <a:ext cx="457200" cy="5207000"/>
          </a:xfrm>
          <a:prstGeom prst="leftBrace">
            <a:avLst>
              <a:gd name="adj1" fmla="val 94855"/>
              <a:gd name="adj2" fmla="val 50000"/>
            </a:avLst>
          </a:prstGeom>
          <a:noFill/>
          <a:ln w="635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3795" name="文本框 45059"/>
          <p:cNvSpPr txBox="1">
            <a:spLocks noChangeArrowheads="1"/>
          </p:cNvSpPr>
          <p:nvPr/>
        </p:nvSpPr>
        <p:spPr bwMode="auto">
          <a:xfrm>
            <a:off x="1258888" y="334963"/>
            <a:ext cx="10080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理论</a:t>
            </a:r>
          </a:p>
        </p:txBody>
      </p:sp>
      <p:sp>
        <p:nvSpPr>
          <p:cNvPr id="33796" name="文本框 45060"/>
          <p:cNvSpPr txBox="1">
            <a:spLocks noChangeArrowheads="1"/>
          </p:cNvSpPr>
          <p:nvPr/>
        </p:nvSpPr>
        <p:spPr bwMode="auto">
          <a:xfrm>
            <a:off x="2627313" y="334963"/>
            <a:ext cx="28797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科学社会主义</a:t>
            </a:r>
          </a:p>
        </p:txBody>
      </p:sp>
      <p:sp>
        <p:nvSpPr>
          <p:cNvPr id="33797" name="文本框 45061"/>
          <p:cNvSpPr txBox="1">
            <a:spLocks noChangeArrowheads="1"/>
          </p:cNvSpPr>
          <p:nvPr/>
        </p:nvSpPr>
        <p:spPr bwMode="auto">
          <a:xfrm>
            <a:off x="1331913" y="2706688"/>
            <a:ext cx="136683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现实</a:t>
            </a:r>
          </a:p>
        </p:txBody>
      </p:sp>
      <p:sp>
        <p:nvSpPr>
          <p:cNvPr id="33798" name="左大括号 45062"/>
          <p:cNvSpPr>
            <a:spLocks/>
          </p:cNvSpPr>
          <p:nvPr/>
        </p:nvSpPr>
        <p:spPr bwMode="auto">
          <a:xfrm>
            <a:off x="2266950" y="2673350"/>
            <a:ext cx="304800" cy="685800"/>
          </a:xfrm>
          <a:prstGeom prst="leftBrace">
            <a:avLst>
              <a:gd name="adj1" fmla="val 1875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3799" name="文本框 45063"/>
          <p:cNvSpPr txBox="1">
            <a:spLocks noChangeArrowheads="1"/>
          </p:cNvSpPr>
          <p:nvPr/>
        </p:nvSpPr>
        <p:spPr bwMode="auto">
          <a:xfrm>
            <a:off x="2700338" y="2419350"/>
            <a:ext cx="61928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一国：俄国十月革命的胜利</a:t>
            </a:r>
          </a:p>
        </p:txBody>
      </p:sp>
      <p:sp>
        <p:nvSpPr>
          <p:cNvPr id="33800" name="文本框 45064"/>
          <p:cNvSpPr txBox="1">
            <a:spLocks noChangeArrowheads="1"/>
          </p:cNvSpPr>
          <p:nvPr/>
        </p:nvSpPr>
        <p:spPr bwMode="auto">
          <a:xfrm>
            <a:off x="2627313" y="2998788"/>
            <a:ext cx="63722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多国：欧亚社会主义国家建立</a:t>
            </a:r>
          </a:p>
        </p:txBody>
      </p:sp>
      <p:sp>
        <p:nvSpPr>
          <p:cNvPr id="33801" name="文本框 45065"/>
          <p:cNvSpPr txBox="1">
            <a:spLocks noChangeArrowheads="1"/>
          </p:cNvSpPr>
          <p:nvPr/>
        </p:nvSpPr>
        <p:spPr bwMode="auto">
          <a:xfrm>
            <a:off x="1258888" y="4078288"/>
            <a:ext cx="12954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挫折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:</a:t>
            </a:r>
          </a:p>
        </p:txBody>
      </p:sp>
      <p:sp>
        <p:nvSpPr>
          <p:cNvPr id="33802" name="文本框 45066"/>
          <p:cNvSpPr txBox="1">
            <a:spLocks noChangeArrowheads="1"/>
          </p:cNvSpPr>
          <p:nvPr/>
        </p:nvSpPr>
        <p:spPr bwMode="auto">
          <a:xfrm>
            <a:off x="2843213" y="4078288"/>
            <a:ext cx="446563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东欧剧变与苏联解体</a:t>
            </a:r>
          </a:p>
        </p:txBody>
      </p:sp>
      <p:sp>
        <p:nvSpPr>
          <p:cNvPr id="33803" name="文本框 45067"/>
          <p:cNvSpPr txBox="1">
            <a:spLocks noChangeArrowheads="1"/>
          </p:cNvSpPr>
          <p:nvPr/>
        </p:nvSpPr>
        <p:spPr bwMode="auto">
          <a:xfrm>
            <a:off x="1187450" y="5303838"/>
            <a:ext cx="12239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发展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:</a:t>
            </a:r>
          </a:p>
        </p:txBody>
      </p:sp>
      <p:sp>
        <p:nvSpPr>
          <p:cNvPr id="33804" name="文本框 45068"/>
          <p:cNvSpPr txBox="1">
            <a:spLocks noChangeArrowheads="1"/>
          </p:cNvSpPr>
          <p:nvPr/>
        </p:nvSpPr>
        <p:spPr bwMode="auto">
          <a:xfrm>
            <a:off x="2627313" y="5187950"/>
            <a:ext cx="59055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中国社会主义建设成就巨大</a:t>
            </a:r>
          </a:p>
        </p:txBody>
      </p:sp>
      <p:sp>
        <p:nvSpPr>
          <p:cNvPr id="33805" name="文本框 45069"/>
          <p:cNvSpPr txBox="1">
            <a:spLocks noChangeArrowheads="1"/>
          </p:cNvSpPr>
          <p:nvPr/>
        </p:nvSpPr>
        <p:spPr bwMode="auto">
          <a:xfrm>
            <a:off x="1331913" y="1485900"/>
            <a:ext cx="16557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华文中宋" pitchFamily="2" charset="-122"/>
                <a:ea typeface="黑体" pitchFamily="49" charset="-122"/>
              </a:rPr>
              <a:t>尝试</a:t>
            </a:r>
            <a:r>
              <a:rPr lang="zh-CN" altLang="en-US" sz="3200" b="1">
                <a:latin typeface="楷体_GB2312" pitchFamily="49" charset="-122"/>
                <a:ea typeface="黑体" pitchFamily="49" charset="-122"/>
              </a:rPr>
              <a:t>：</a:t>
            </a:r>
          </a:p>
        </p:txBody>
      </p:sp>
      <p:sp>
        <p:nvSpPr>
          <p:cNvPr id="33806" name="矩形 45070"/>
          <p:cNvSpPr>
            <a:spLocks noChangeArrowheads="1"/>
          </p:cNvSpPr>
          <p:nvPr/>
        </p:nvSpPr>
        <p:spPr bwMode="auto">
          <a:xfrm>
            <a:off x="2627313" y="1447800"/>
            <a:ext cx="18161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ea typeface="黑体" pitchFamily="49" charset="-122"/>
              </a:rPr>
              <a:t>巴黎公社</a:t>
            </a:r>
          </a:p>
        </p:txBody>
      </p:sp>
    </p:spTree>
    <p:extLst>
      <p:ext uri="{BB962C8B-B14F-4D97-AF65-F5344CB8AC3E}">
        <p14:creationId xmlns:p14="http://schemas.microsoft.com/office/powerpoint/2010/main" xmlns="" val="6815671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7219" name="表格 137218"/>
          <p:cNvGraphicFramePr/>
          <p:nvPr/>
        </p:nvGraphicFramePr>
        <p:xfrm>
          <a:off x="574675" y="1844675"/>
          <a:ext cx="1439863" cy="1584325"/>
        </p:xfrm>
        <a:graphic>
          <a:graphicData uri="http://schemas.openxmlformats.org/drawingml/2006/table">
            <a:tbl>
              <a:tblPr/>
              <a:tblGrid>
                <a:gridCol w="1439863"/>
              </a:tblGrid>
              <a:tr h="15843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第一次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世界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大战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7225" name="矩形 137224"/>
          <p:cNvSpPr/>
          <p:nvPr/>
        </p:nvSpPr>
        <p:spPr>
          <a:xfrm>
            <a:off x="1943100" y="2276475"/>
            <a:ext cx="685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3600" b="1" noProof="1">
                <a:effectLst>
                  <a:outerShdw blurRad="38100" dist="38100" dir="2700000">
                    <a:srgbClr val="C0C0C0"/>
                  </a:outerShdw>
                </a:effectLst>
              </a:rPr>
              <a:t>→</a:t>
            </a:r>
          </a:p>
        </p:txBody>
      </p:sp>
      <p:graphicFrame>
        <p:nvGraphicFramePr>
          <p:cNvPr id="137226" name="表格 137225"/>
          <p:cNvGraphicFramePr/>
          <p:nvPr/>
        </p:nvGraphicFramePr>
        <p:xfrm>
          <a:off x="2662238" y="1484313"/>
          <a:ext cx="1371600" cy="2232025"/>
        </p:xfrm>
        <a:graphic>
          <a:graphicData uri="http://schemas.openxmlformats.org/drawingml/2006/table">
            <a:tbl>
              <a:tblPr/>
              <a:tblGrid>
                <a:gridCol w="1371600"/>
              </a:tblGrid>
              <a:tr h="22320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凡尔赛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Tahoma" panose="020B0604030504040204" pitchFamily="34" charset="0"/>
                          <a:ea typeface="黑体" panose="02010609060101010101" pitchFamily="2" charset="-122"/>
                        </a:rPr>
                        <a:t>—</a:t>
                      </a:r>
                      <a:endParaRPr lang="en-US" altLang="zh-CN" b="1">
                        <a:solidFill>
                          <a:srgbClr val="0000FF"/>
                        </a:solidFill>
                        <a:effectLst>
                          <a:outerShdw blurRad="38100" dist="38100" dir="2700000">
                            <a:srgbClr val="C0C0C0"/>
                          </a:outerShdw>
                        </a:effectLst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华盛顿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体系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7232" name="矩形 137231"/>
          <p:cNvSpPr/>
          <p:nvPr/>
        </p:nvSpPr>
        <p:spPr>
          <a:xfrm>
            <a:off x="4102100" y="2282825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3600" b="1" noProof="1">
                <a:effectLst>
                  <a:outerShdw blurRad="38100" dist="38100" dir="2700000">
                    <a:srgbClr val="C0C0C0"/>
                  </a:outerShdw>
                </a:effectLst>
              </a:rPr>
              <a:t>→</a:t>
            </a:r>
          </a:p>
        </p:txBody>
      </p:sp>
      <p:graphicFrame>
        <p:nvGraphicFramePr>
          <p:cNvPr id="137233" name="表格 137232"/>
          <p:cNvGraphicFramePr/>
          <p:nvPr/>
        </p:nvGraphicFramePr>
        <p:xfrm>
          <a:off x="4751388" y="1885950"/>
          <a:ext cx="1295400" cy="1543050"/>
        </p:xfrm>
        <a:graphic>
          <a:graphicData uri="http://schemas.openxmlformats.org/drawingml/2006/table">
            <a:tbl>
              <a:tblPr/>
              <a:tblGrid>
                <a:gridCol w="1295400"/>
              </a:tblGrid>
              <a:tr h="15430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第二次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世界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大战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7239" name="矩形 137238"/>
          <p:cNvSpPr/>
          <p:nvPr/>
        </p:nvSpPr>
        <p:spPr>
          <a:xfrm>
            <a:off x="5975350" y="2282825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3600" b="1" noProof="1">
                <a:effectLst>
                  <a:outerShdw blurRad="38100" dist="38100" dir="2700000">
                    <a:srgbClr val="C0C0C0"/>
                  </a:outerShdw>
                </a:effectLst>
              </a:rPr>
              <a:t>→</a:t>
            </a:r>
          </a:p>
        </p:txBody>
      </p:sp>
      <p:graphicFrame>
        <p:nvGraphicFramePr>
          <p:cNvPr id="137240" name="表格 137239"/>
          <p:cNvGraphicFramePr/>
          <p:nvPr/>
        </p:nvGraphicFramePr>
        <p:xfrm>
          <a:off x="6623050" y="2132013"/>
          <a:ext cx="1981200" cy="1030287"/>
        </p:xfrm>
        <a:graphic>
          <a:graphicData uri="http://schemas.openxmlformats.org/drawingml/2006/table">
            <a:tbl>
              <a:tblPr/>
              <a:tblGrid>
                <a:gridCol w="1981200"/>
              </a:tblGrid>
              <a:tr h="103028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solidFill>
                            <a:srgbClr val="0000FF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两极格局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7246" name="文本框 137245"/>
          <p:cNvSpPr txBox="1"/>
          <p:nvPr/>
        </p:nvSpPr>
        <p:spPr>
          <a:xfrm>
            <a:off x="7199313" y="3132138"/>
            <a:ext cx="733425" cy="10668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noProof="1">
                <a:effectLst>
                  <a:outerShdw blurRad="38100" dist="38100" dir="2700000">
                    <a:srgbClr val="C0C0C0"/>
                  </a:outerShdw>
                </a:effectLst>
              </a:rPr>
              <a:t>→</a:t>
            </a:r>
          </a:p>
        </p:txBody>
      </p:sp>
      <p:graphicFrame>
        <p:nvGraphicFramePr>
          <p:cNvPr id="137247" name="表格 137246"/>
          <p:cNvGraphicFramePr/>
          <p:nvPr/>
        </p:nvGraphicFramePr>
        <p:xfrm>
          <a:off x="6623050" y="4198938"/>
          <a:ext cx="1676400" cy="1030287"/>
        </p:xfrm>
        <a:graphic>
          <a:graphicData uri="http://schemas.openxmlformats.org/drawingml/2006/table">
            <a:tbl>
              <a:tblPr/>
              <a:tblGrid>
                <a:gridCol w="1676400"/>
              </a:tblGrid>
              <a:tr h="103028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东欧剧变</a:t>
                      </a: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ea typeface="黑体" panose="02010609060101010101" pitchFamily="2" charset="-122"/>
                        </a:rPr>
                        <a:t>苏联解体</a:t>
                      </a:r>
                    </a:p>
                  </a:txBody>
                  <a:tcPr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4851" name="组合 11"/>
          <p:cNvGrpSpPr>
            <a:grpSpLocks/>
          </p:cNvGrpSpPr>
          <p:nvPr/>
        </p:nvGrpSpPr>
        <p:grpSpPr bwMode="auto">
          <a:xfrm>
            <a:off x="1979613" y="404813"/>
            <a:ext cx="4752975" cy="936625"/>
            <a:chOff x="500034" y="1285860"/>
            <a:chExt cx="2071702" cy="500066"/>
          </a:xfrm>
        </p:grpSpPr>
        <p:sp>
          <p:nvSpPr>
            <p:cNvPr id="5" name="圆角矩形 4"/>
            <p:cNvSpPr/>
            <p:nvPr/>
          </p:nvSpPr>
          <p:spPr>
            <a:xfrm>
              <a:off x="500034" y="1285860"/>
              <a:ext cx="2071702" cy="500066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34853" name="TextBox 5"/>
            <p:cNvSpPr txBox="1">
              <a:spLocks noChangeArrowheads="1"/>
            </p:cNvSpPr>
            <p:nvPr/>
          </p:nvSpPr>
          <p:spPr bwMode="auto">
            <a:xfrm>
              <a:off x="535760" y="1304922"/>
              <a:ext cx="2009066" cy="423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4000" tIns="180000" rIns="54000" bIns="18000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ts val="1600"/>
                </a:lnSpc>
                <a:spcBef>
                  <a:spcPts val="400"/>
                </a:spcBef>
              </a:pPr>
              <a:endParaRPr lang="zh-CN" altLang="en-US" sz="240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sp>
        <p:nvSpPr>
          <p:cNvPr id="34854" name="文本框 137271"/>
          <p:cNvSpPr txBox="1">
            <a:spLocks noChangeArrowheads="1"/>
          </p:cNvSpPr>
          <p:nvPr/>
        </p:nvSpPr>
        <p:spPr bwMode="auto">
          <a:xfrm>
            <a:off x="2051050" y="404813"/>
            <a:ext cx="4752975" cy="823912"/>
          </a:xfrm>
          <a:prstGeom prst="rect">
            <a:avLst/>
          </a:prstGeom>
          <a:gradFill rotWithShape="1">
            <a:gsLst>
              <a:gs pos="0">
                <a:srgbClr val="FCFDFE"/>
              </a:gs>
              <a:gs pos="74001">
                <a:srgbClr val="E0F1F2"/>
              </a:gs>
              <a:gs pos="83000">
                <a:srgbClr val="E0F1F2"/>
              </a:gs>
              <a:gs pos="100000">
                <a:srgbClr val="EBF6F7"/>
              </a:gs>
            </a:gsLst>
            <a:lin ang="5400000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4800" b="1">
                <a:solidFill>
                  <a:srgbClr val="0000FF"/>
                </a:solidFill>
                <a:ea typeface="黑体" pitchFamily="49" charset="-122"/>
              </a:rPr>
              <a:t>世界格局的演变</a:t>
            </a:r>
          </a:p>
        </p:txBody>
      </p:sp>
    </p:spTree>
    <p:extLst>
      <p:ext uri="{BB962C8B-B14F-4D97-AF65-F5344CB8AC3E}">
        <p14:creationId xmlns:p14="http://schemas.microsoft.com/office/powerpoint/2010/main" xmlns="" val="2232950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7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37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7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7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37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37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37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7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37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37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37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37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37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37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37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37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25" grpId="0"/>
      <p:bldP spid="137232" grpId="0"/>
      <p:bldP spid="137239" grpId="0"/>
      <p:bldP spid="13724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3"/>
          <p:cNvSpPr txBox="1">
            <a:spLocks noChangeArrowheads="1"/>
          </p:cNvSpPr>
          <p:nvPr/>
        </p:nvSpPr>
        <p:spPr bwMode="auto">
          <a:xfrm>
            <a:off x="1281113" y="1339850"/>
            <a:ext cx="729615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/>
              <a:t>1</a:t>
            </a:r>
            <a:r>
              <a:rPr lang="zh-CN" altLang="en-US" sz="3600" b="1"/>
              <a:t>、苏联解体说明了（        ）</a:t>
            </a:r>
          </a:p>
          <a:p>
            <a:pPr>
              <a:spcBef>
                <a:spcPct val="50000"/>
              </a:spcBef>
            </a:pPr>
            <a:r>
              <a:rPr lang="en-US" altLang="zh-CN" sz="3600" b="1"/>
              <a:t>A.</a:t>
            </a:r>
            <a:r>
              <a:rPr lang="zh-CN" altLang="en-US" sz="3600" b="1"/>
              <a:t>社会主义运动的失败</a:t>
            </a:r>
          </a:p>
          <a:p>
            <a:pPr>
              <a:spcBef>
                <a:spcPct val="50000"/>
              </a:spcBef>
            </a:pPr>
            <a:r>
              <a:rPr lang="en-US" altLang="zh-CN" sz="3600" b="1"/>
              <a:t>B.</a:t>
            </a:r>
            <a:r>
              <a:rPr lang="zh-CN" altLang="en-US" sz="3600" b="1"/>
              <a:t>“苏联模式”的失败</a:t>
            </a:r>
          </a:p>
          <a:p>
            <a:pPr>
              <a:spcBef>
                <a:spcPct val="50000"/>
              </a:spcBef>
            </a:pPr>
            <a:r>
              <a:rPr lang="en-US" altLang="zh-CN" sz="3600" b="1"/>
              <a:t>C.</a:t>
            </a:r>
            <a:r>
              <a:rPr lang="zh-CN" altLang="en-US" sz="3600" b="1"/>
              <a:t>列宁主义的失败</a:t>
            </a:r>
          </a:p>
          <a:p>
            <a:pPr>
              <a:spcBef>
                <a:spcPct val="50000"/>
              </a:spcBef>
            </a:pPr>
            <a:r>
              <a:rPr lang="en-US" altLang="zh-CN" sz="3600" b="1"/>
              <a:t>D.</a:t>
            </a:r>
            <a:r>
              <a:rPr lang="zh-CN" altLang="en-US" sz="3600" b="1"/>
              <a:t>社会主义不比资本主义制度优越</a:t>
            </a:r>
            <a:endParaRPr lang="zh-CN" altLang="en-US" sz="3600"/>
          </a:p>
        </p:txBody>
      </p:sp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5994400" y="1339850"/>
            <a:ext cx="7254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4000" b="1">
                <a:solidFill>
                  <a:srgbClr val="FF0000"/>
                </a:solidFill>
                <a:latin typeface="Times New Roman" pitchFamily="18" charset="0"/>
              </a:rPr>
              <a:t>B </a:t>
            </a:r>
            <a:r>
              <a:rPr lang="en-US" altLang="zh-CN" sz="2400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870533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文本框 56321"/>
          <p:cNvSpPr txBox="1">
            <a:spLocks noChangeArrowheads="1"/>
          </p:cNvSpPr>
          <p:nvPr/>
        </p:nvSpPr>
        <p:spPr bwMode="auto">
          <a:xfrm>
            <a:off x="250825" y="1662113"/>
            <a:ext cx="8632825" cy="263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000" b="1">
                <a:latin typeface="宋体" pitchFamily="2" charset="-122"/>
                <a:sym typeface="宋体" pitchFamily="2" charset="-122"/>
              </a:rPr>
              <a:t>2.</a:t>
            </a:r>
            <a:r>
              <a:rPr lang="zh-CN" altLang="en-US" sz="3000" b="1">
                <a:latin typeface="宋体" pitchFamily="2" charset="-122"/>
                <a:sym typeface="宋体" pitchFamily="2" charset="-122"/>
              </a:rPr>
              <a:t>苏联发生剧变和解体的根本原因是</a:t>
            </a:r>
            <a:endParaRPr lang="en-US" altLang="zh-CN" sz="3000" b="1">
              <a:latin typeface="宋体" pitchFamily="2" charset="-122"/>
              <a:sym typeface="宋体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000" b="1">
                <a:latin typeface="宋体" pitchFamily="2" charset="-122"/>
                <a:sym typeface="宋体" pitchFamily="2" charset="-122"/>
              </a:rPr>
              <a:t>A.</a:t>
            </a:r>
            <a:r>
              <a:rPr lang="zh-CN" altLang="en-US" sz="3000" b="1">
                <a:latin typeface="宋体" pitchFamily="2" charset="-122"/>
                <a:sym typeface="宋体" pitchFamily="2" charset="-122"/>
              </a:rPr>
              <a:t>高度集中的政治经济体制的积弊</a:t>
            </a:r>
          </a:p>
          <a:p>
            <a:pPr>
              <a:lnSpc>
                <a:spcPct val="110000"/>
              </a:lnSpc>
            </a:pPr>
            <a:r>
              <a:rPr lang="en-US" altLang="zh-CN" sz="3000" b="1">
                <a:latin typeface="宋体" pitchFamily="2" charset="-122"/>
                <a:sym typeface="宋体" pitchFamily="2" charset="-122"/>
              </a:rPr>
              <a:t>B.</a:t>
            </a:r>
            <a:r>
              <a:rPr lang="zh-CN" altLang="en-US" sz="3000" b="1">
                <a:latin typeface="宋体" pitchFamily="2" charset="-122"/>
                <a:sym typeface="宋体" pitchFamily="2" charset="-122"/>
              </a:rPr>
              <a:t>戈尔巴乔夫背离社会主义的改革</a:t>
            </a:r>
          </a:p>
          <a:p>
            <a:pPr>
              <a:lnSpc>
                <a:spcPct val="110000"/>
              </a:lnSpc>
            </a:pPr>
            <a:r>
              <a:rPr lang="en-US" altLang="zh-CN" sz="3000" b="1">
                <a:latin typeface="宋体" pitchFamily="2" charset="-122"/>
                <a:sym typeface="宋体" pitchFamily="2" charset="-122"/>
              </a:rPr>
              <a:t>C</a:t>
            </a:r>
            <a:r>
              <a:rPr lang="zh-CN" altLang="en-US" sz="3000" b="1">
                <a:latin typeface="宋体" pitchFamily="2" charset="-122"/>
                <a:sym typeface="宋体" pitchFamily="2" charset="-122"/>
              </a:rPr>
              <a:t>、各加盟共和国日益严重的分离倾向</a:t>
            </a:r>
          </a:p>
          <a:p>
            <a:pPr>
              <a:lnSpc>
                <a:spcPct val="110000"/>
              </a:lnSpc>
            </a:pPr>
            <a:r>
              <a:rPr lang="en-US" altLang="zh-CN" sz="3000" b="1">
                <a:latin typeface="宋体" pitchFamily="2" charset="-122"/>
                <a:sym typeface="宋体" pitchFamily="2" charset="-122"/>
              </a:rPr>
              <a:t>D.</a:t>
            </a:r>
            <a:r>
              <a:rPr lang="zh-CN" altLang="en-US" sz="3000" b="1">
                <a:latin typeface="宋体" pitchFamily="2" charset="-122"/>
                <a:sym typeface="宋体" pitchFamily="2" charset="-122"/>
              </a:rPr>
              <a:t>西方资本主义国家“和平演变”策略的影响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7019925" y="1960563"/>
            <a:ext cx="7651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6000" b="1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B</a:t>
            </a:r>
            <a:r>
              <a:rPr lang="en-US" altLang="en-US" sz="6000" b="1">
                <a:solidFill>
                  <a:srgbClr val="0000FF"/>
                </a:solidFill>
                <a:latin typeface="宋体" pitchFamily="2" charset="-122"/>
                <a:sym typeface="宋体" pitchFamily="2" charset="-122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xmlns="" val="3858919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61</TotalTime>
  <Words>1074</Words>
  <PresentationFormat>全屏显示(4:3)</PresentationFormat>
  <Paragraphs>132</Paragraphs>
  <Slides>25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龙腾四海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 苏联</vt:lpstr>
      <vt:lpstr>幻灯片 22</vt:lpstr>
      <vt:lpstr>幻灯片 23</vt:lpstr>
      <vt:lpstr>幻灯片 24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2018-12-05T02:51:38Z</dcterms:created>
  <dcterms:modified xsi:type="dcterms:W3CDTF">2018-12-15T06:46:52Z</dcterms:modified>
</cp:coreProperties>
</file>