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32"/>
  </p:notesMasterIdLst>
  <p:sldIdLst>
    <p:sldId id="257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4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/>
      </p:sp>
      <p:sp>
        <p:nvSpPr>
          <p:cNvPr id="22530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253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0E785DD1-B348-4C43-8B25-B1A238044146}" type="slidenum">
              <a:rPr lang="zh-CN" altLang="en-US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/>
      </p:sp>
      <p:sp>
        <p:nvSpPr>
          <p:cNvPr id="29698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969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9CEB7D30-8C6B-4657-BCC8-BABE105ECB9B}" type="slidenum">
              <a:rPr lang="zh-CN" altLang="en-US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E12911-B4C1-4AD0-B5D4-B73CB57BF01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235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2398.htm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18</a:t>
            </a: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课   社会主义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的发展与挫折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47" y="43543"/>
            <a:ext cx="2185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新课导入</a:t>
            </a:r>
            <a:endParaRPr lang="zh-CN" altLang="en-U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15816" y="162635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中苏友好同盟互助条约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620688"/>
            <a:ext cx="88569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 smtClean="0"/>
              <a:t>        《</a:t>
            </a:r>
            <a:r>
              <a:rPr lang="zh-CN" altLang="en-US" sz="2000" dirty="0"/>
              <a:t>中苏友好同盟互助条约</a:t>
            </a:r>
            <a:r>
              <a:rPr lang="en-US" altLang="zh-CN" sz="2000" dirty="0"/>
              <a:t>》</a:t>
            </a:r>
            <a:r>
              <a:rPr lang="zh-CN" altLang="en-US" sz="2000" dirty="0"/>
              <a:t>，中华人民共和国与苏维埃社会主义共和国联盟（苏联）于</a:t>
            </a:r>
            <a:r>
              <a:rPr lang="en-US" altLang="zh-CN" sz="2000" dirty="0"/>
              <a:t>1950</a:t>
            </a:r>
            <a:r>
              <a:rPr lang="zh-CN" altLang="en-US" sz="2000" dirty="0"/>
              <a:t>年</a:t>
            </a:r>
            <a:r>
              <a:rPr lang="en-US" altLang="zh-CN" sz="2000" dirty="0"/>
              <a:t>2</a:t>
            </a:r>
            <a:r>
              <a:rPr lang="zh-CN" altLang="en-US" sz="2000" dirty="0"/>
              <a:t>月</a:t>
            </a:r>
            <a:r>
              <a:rPr lang="en-US" altLang="zh-CN" sz="2000" dirty="0"/>
              <a:t>14</a:t>
            </a:r>
            <a:r>
              <a:rPr lang="zh-CN" altLang="en-US" sz="2000" dirty="0"/>
              <a:t>日签定的条约，同年</a:t>
            </a:r>
            <a:r>
              <a:rPr lang="en-US" altLang="zh-CN" sz="2000" dirty="0"/>
              <a:t>4</a:t>
            </a:r>
            <a:r>
              <a:rPr lang="zh-CN" altLang="en-US" sz="2000" dirty="0"/>
              <a:t>月</a:t>
            </a:r>
            <a:r>
              <a:rPr lang="en-US" altLang="zh-CN" sz="2000" dirty="0"/>
              <a:t>11</a:t>
            </a:r>
            <a:r>
              <a:rPr lang="zh-CN" altLang="en-US" sz="2000" dirty="0"/>
              <a:t>日起生效，有效期为</a:t>
            </a:r>
            <a:r>
              <a:rPr lang="en-US" altLang="zh-CN" sz="2000" dirty="0"/>
              <a:t>30</a:t>
            </a:r>
            <a:r>
              <a:rPr lang="zh-CN" altLang="en-US" sz="2000" dirty="0"/>
              <a:t>年。这个条约取消了</a:t>
            </a:r>
            <a:r>
              <a:rPr lang="en-US" altLang="zh-CN" sz="2000" dirty="0"/>
              <a:t>1945</a:t>
            </a:r>
            <a:r>
              <a:rPr lang="zh-CN" altLang="en-US" sz="2000" dirty="0"/>
              <a:t>年</a:t>
            </a:r>
            <a:r>
              <a:rPr lang="en-US" altLang="zh-CN" sz="2000" dirty="0"/>
              <a:t>8</a:t>
            </a:r>
            <a:r>
              <a:rPr lang="zh-CN" altLang="en-US" sz="2000" dirty="0"/>
              <a:t>月中华民国政府代表王世杰和苏联政府在莫斯科签订的不平等的</a:t>
            </a:r>
            <a:r>
              <a:rPr lang="en-US" altLang="zh-CN" sz="2000" dirty="0"/>
              <a:t>《</a:t>
            </a:r>
            <a:r>
              <a:rPr lang="zh-CN" altLang="en-US" sz="2000" dirty="0"/>
              <a:t>中苏友好同盟条约</a:t>
            </a:r>
            <a:r>
              <a:rPr lang="en-US" altLang="zh-CN" sz="2000" dirty="0"/>
              <a:t>》</a:t>
            </a:r>
            <a:r>
              <a:rPr lang="zh-CN" altLang="en-US" sz="2000" dirty="0"/>
              <a:t>。条约由中华人民共和国总理兼外长周恩来和苏联外长安德烈</a:t>
            </a:r>
            <a:r>
              <a:rPr lang="en-US" altLang="zh-CN" sz="2000" dirty="0"/>
              <a:t>·</a:t>
            </a:r>
            <a:r>
              <a:rPr lang="zh-CN" altLang="en-US" sz="2000" dirty="0"/>
              <a:t>维辛斯基在莫斯科克里姆林宫签署。</a:t>
            </a:r>
            <a:r>
              <a:rPr lang="en-US" altLang="zh-CN" sz="2000" dirty="0"/>
              <a:t>60</a:t>
            </a:r>
            <a:r>
              <a:rPr lang="zh-CN" altLang="en-US" sz="2000" dirty="0"/>
              <a:t>年代起，中苏两国关系恶化，该条约名存实亡。期满后没有再延长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r>
              <a:rPr lang="zh-CN" altLang="en-US" sz="2000" dirty="0" smtClean="0"/>
              <a:t>        中</a:t>
            </a:r>
            <a:r>
              <a:rPr lang="zh-CN" altLang="en-US" sz="2000" dirty="0"/>
              <a:t>苏友好同盟互助条约在当时的缔结，标志着社会主义阵营的形成，对反击美国的“冷战”攻势起了积极作用，它有利于促进两国人民的友好团结。但是，即使在</a:t>
            </a:r>
            <a:r>
              <a:rPr lang="en-US" altLang="zh-CN" sz="2000" dirty="0"/>
              <a:t>20</a:t>
            </a:r>
            <a:r>
              <a:rPr lang="zh-CN" altLang="en-US" sz="2000" dirty="0"/>
              <a:t>世纪</a:t>
            </a:r>
            <a:r>
              <a:rPr lang="en-US" altLang="zh-CN" sz="2000" dirty="0"/>
              <a:t>50</a:t>
            </a:r>
            <a:r>
              <a:rPr lang="zh-CN" altLang="en-US" sz="2000" dirty="0"/>
              <a:t>年代前半期中苏友好交往期间，在条约执行中就已发生一些使中国人民不甚愉快的事情。</a:t>
            </a:r>
            <a:endParaRPr lang="zh-CN" alt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783" y="4005064"/>
            <a:ext cx="18764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6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文本框 16399"/>
          <p:cNvSpPr txBox="1"/>
          <p:nvPr/>
        </p:nvSpPr>
        <p:spPr>
          <a:xfrm>
            <a:off x="1187450" y="260350"/>
            <a:ext cx="7056438" cy="823913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一、社会主义力量的壮大</a:t>
            </a:r>
          </a:p>
        </p:txBody>
      </p:sp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654050" y="1358900"/>
            <a:ext cx="8123238" cy="1362075"/>
          </a:xfrm>
          <a:prstGeom prst="rect">
            <a:avLst/>
          </a:prstGeom>
          <a:solidFill>
            <a:srgbClr val="33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33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 为了对抗以美国为首的资本主义阵营，苏联除了在军事上成立华约外，经济上和政治上还采取了什么措施？</a:t>
            </a:r>
          </a:p>
        </p:txBody>
      </p:sp>
      <p:sp>
        <p:nvSpPr>
          <p:cNvPr id="114695" name="文本框 114694"/>
          <p:cNvSpPr txBox="1">
            <a:spLocks noChangeArrowheads="1"/>
          </p:cNvSpPr>
          <p:nvPr/>
        </p:nvSpPr>
        <p:spPr bwMode="auto">
          <a:xfrm>
            <a:off x="1098550" y="2844800"/>
            <a:ext cx="2160588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、经济：</a:t>
            </a:r>
          </a:p>
        </p:txBody>
      </p:sp>
      <p:sp>
        <p:nvSpPr>
          <p:cNvPr id="114696" name="文本框 114695"/>
          <p:cNvSpPr txBox="1">
            <a:spLocks noChangeArrowheads="1"/>
          </p:cNvSpPr>
          <p:nvPr/>
        </p:nvSpPr>
        <p:spPr bwMode="auto">
          <a:xfrm>
            <a:off x="523875" y="3554413"/>
            <a:ext cx="3311525" cy="252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1949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，苏联和东欧社会主义国家成立了经济互助委员会，简称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“经互会”。</a:t>
            </a: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405313" y="3182938"/>
            <a:ext cx="4200525" cy="2628900"/>
            <a:chOff x="4586874" y="3933056"/>
            <a:chExt cx="4199368" cy="2281436"/>
          </a:xfrm>
        </p:grpSpPr>
        <p:pic>
          <p:nvPicPr>
            <p:cNvPr id="7174" name="Picture 7" descr="C:\Users\Administrator\Desktop\201206290928492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3933056"/>
              <a:ext cx="3422154" cy="2281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5" name="矩形 3"/>
            <p:cNvSpPr>
              <a:spLocks noChangeArrowheads="1"/>
            </p:cNvSpPr>
            <p:nvPr/>
          </p:nvSpPr>
          <p:spPr bwMode="auto">
            <a:xfrm>
              <a:off x="4586874" y="4509089"/>
              <a:ext cx="611019" cy="1602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Calibri" pitchFamily="34" charset="0"/>
                  <a:ea typeface="黑体" pitchFamily="49" charset="-122"/>
                </a:rPr>
                <a:t>经互会旗帜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125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5" grpId="0" bldLvl="0" animBg="1"/>
      <p:bldP spid="1146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矩形 1"/>
          <p:cNvSpPr>
            <a:spLocks noChangeArrowheads="1"/>
          </p:cNvSpPr>
          <p:nvPr/>
        </p:nvSpPr>
        <p:spPr bwMode="auto">
          <a:xfrm>
            <a:off x="1187450" y="5805488"/>
            <a:ext cx="6656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latin typeface="Calibri" pitchFamily="34" charset="0"/>
                <a:ea typeface="黑体" pitchFamily="49" charset="-122"/>
              </a:rPr>
              <a:t>经互会和“马歇尔计划”在欧洲的分布</a:t>
            </a:r>
          </a:p>
        </p:txBody>
      </p:sp>
      <p:pic>
        <p:nvPicPr>
          <p:cNvPr id="8194" name="Picture 1" descr="C:\Users\Administrator\Desktop\7a899e510fb30f24c4b1b817c895d143ad4b03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304800"/>
            <a:ext cx="7121525" cy="534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1127743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矩形 1"/>
          <p:cNvSpPr>
            <a:spLocks noChangeArrowheads="1"/>
          </p:cNvSpPr>
          <p:nvPr/>
        </p:nvSpPr>
        <p:spPr bwMode="auto">
          <a:xfrm>
            <a:off x="684213" y="450850"/>
            <a:ext cx="7848600" cy="3476625"/>
          </a:xfrm>
          <a:prstGeom prst="rect">
            <a:avLst/>
          </a:prstGeom>
          <a:noFill/>
          <a:ln w="9525">
            <a:solidFill>
              <a:srgbClr val="292989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ts val="3300"/>
              </a:lnSpc>
            </a:pP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材料：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经互会成立初期，各成员国之间的经济合作关系比较正常，经济发展较快。</a:t>
            </a:r>
            <a:r>
              <a:rPr lang="en-US" altLang="zh-CN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1951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～</a:t>
            </a:r>
            <a:r>
              <a:rPr lang="en-US" altLang="zh-CN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1983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年，经互会国家的国民收入增长了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7.6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倍。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经互会国家的人口占世界人口的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10%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左右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，国民收入占世界的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25%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，工业生产占世界的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33%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其经济实力逐渐增强，已成为当时世界上一支重要的经济力量。</a:t>
            </a:r>
          </a:p>
        </p:txBody>
      </p:sp>
      <p:sp>
        <p:nvSpPr>
          <p:cNvPr id="100356" name="文本框 100355"/>
          <p:cNvSpPr txBox="1">
            <a:spLocks noChangeArrowheads="1"/>
          </p:cNvSpPr>
          <p:nvPr/>
        </p:nvSpPr>
        <p:spPr bwMode="auto">
          <a:xfrm>
            <a:off x="3146425" y="4070350"/>
            <a:ext cx="2160588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、政治：</a:t>
            </a:r>
          </a:p>
        </p:txBody>
      </p:sp>
      <p:sp>
        <p:nvSpPr>
          <p:cNvPr id="100357" name="文本框 100356"/>
          <p:cNvSpPr txBox="1">
            <a:spLocks noChangeArrowheads="1"/>
          </p:cNvSpPr>
          <p:nvPr/>
        </p:nvSpPr>
        <p:spPr bwMode="auto">
          <a:xfrm>
            <a:off x="684213" y="4851400"/>
            <a:ext cx="7561262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ea typeface="黑体" pitchFamily="49" charset="-122"/>
              </a:rPr>
              <a:t>       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取消</a:t>
            </a:r>
            <a:r>
              <a:rPr lang="zh-CN" altLang="en-US" sz="3600" b="1">
                <a:ea typeface="黑体" pitchFamily="49" charset="-122"/>
              </a:rPr>
              <a:t>东欧各国共产党的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自主权</a:t>
            </a:r>
            <a:r>
              <a:rPr lang="zh-CN" altLang="en-US" sz="3600" b="1">
                <a:ea typeface="黑体" pitchFamily="49" charset="-122"/>
              </a:rPr>
              <a:t>，按苏联模式全方位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改造</a:t>
            </a:r>
            <a:r>
              <a:rPr lang="zh-CN" altLang="en-US" sz="3600" b="1">
                <a:ea typeface="黑体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7911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bldLvl="0" animBg="1"/>
      <p:bldP spid="1003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1"/>
          <p:cNvSpPr>
            <a:spLocks noChangeArrowheads="1"/>
          </p:cNvSpPr>
          <p:nvPr/>
        </p:nvSpPr>
        <p:spPr bwMode="auto">
          <a:xfrm>
            <a:off x="0" y="5516563"/>
            <a:ext cx="88931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1949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日，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中苏建交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。苏联是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第一个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承认并与新中国建交的国家。</a:t>
            </a:r>
          </a:p>
        </p:txBody>
      </p:sp>
      <p:pic>
        <p:nvPicPr>
          <p:cNvPr id="10242" name="Picture 1" descr="C:\Users\Administrator\Desktop\00114320c9e60c16fac01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3437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文本框 86019"/>
          <p:cNvSpPr txBox="1">
            <a:spLocks noChangeArrowheads="1"/>
          </p:cNvSpPr>
          <p:nvPr/>
        </p:nvSpPr>
        <p:spPr bwMode="auto">
          <a:xfrm>
            <a:off x="2916238" y="188913"/>
            <a:ext cx="2735262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、中国加入</a:t>
            </a:r>
          </a:p>
        </p:txBody>
      </p:sp>
    </p:spTree>
    <p:extLst>
      <p:ext uri="{BB962C8B-B14F-4D97-AF65-F5344CB8AC3E}">
        <p14:creationId xmlns:p14="http://schemas.microsoft.com/office/powerpoint/2010/main" val="843414931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2"/>
          <p:cNvSpPr>
            <a:spLocks noChangeArrowheads="1"/>
          </p:cNvSpPr>
          <p:nvPr/>
        </p:nvSpPr>
        <p:spPr bwMode="auto">
          <a:xfrm>
            <a:off x="2411413" y="5589588"/>
            <a:ext cx="3854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中苏建立外交关系</a:t>
            </a:r>
            <a:endParaRPr lang="zh-CN" altLang="en-US" sz="3600"/>
          </a:p>
        </p:txBody>
      </p:sp>
      <p:pic>
        <p:nvPicPr>
          <p:cNvPr id="11266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80988"/>
            <a:ext cx="7002462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979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1"/>
          <p:cNvSpPr>
            <a:spLocks noChangeArrowheads="1"/>
          </p:cNvSpPr>
          <p:nvPr/>
        </p:nvSpPr>
        <p:spPr bwMode="auto">
          <a:xfrm>
            <a:off x="1116013" y="4365625"/>
            <a:ext cx="67691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1950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，中苏两国政府正式签订  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中苏友好同盟互助条约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》 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0" name="Picture 1" descr="C:\Users\Administrator\Desktop\00114320c9e60c16fad6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4168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9" name="文本框 88068"/>
          <p:cNvSpPr txBox="1">
            <a:spLocks noChangeArrowheads="1"/>
          </p:cNvSpPr>
          <p:nvPr/>
        </p:nvSpPr>
        <p:spPr bwMode="auto">
          <a:xfrm>
            <a:off x="1042988" y="5734050"/>
            <a:ext cx="6624637" cy="9144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5400" b="1">
                <a:ea typeface="黑体" pitchFamily="49" charset="-122"/>
              </a:rPr>
              <a:t>壮大了社会主义力量</a:t>
            </a:r>
          </a:p>
        </p:txBody>
      </p:sp>
    </p:spTree>
    <p:extLst>
      <p:ext uri="{BB962C8B-B14F-4D97-AF65-F5344CB8AC3E}">
        <p14:creationId xmlns:p14="http://schemas.microsoft.com/office/powerpoint/2010/main" val="92549667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632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2"/>
          <p:cNvSpPr txBox="1">
            <a:spLocks noChangeArrowheads="1"/>
          </p:cNvSpPr>
          <p:nvPr/>
        </p:nvSpPr>
        <p:spPr bwMode="auto">
          <a:xfrm>
            <a:off x="2392363" y="1597025"/>
            <a:ext cx="1841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endParaRPr lang="zh-CN" altLang="zh-CN" sz="5400">
              <a:latin typeface="Verdana" pitchFamily="34" charset="0"/>
            </a:endParaRPr>
          </a:p>
        </p:txBody>
      </p:sp>
      <p:pic>
        <p:nvPicPr>
          <p:cNvPr id="120835" name="Picture 3" descr="ls9bkbp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2820988"/>
            <a:ext cx="4840287" cy="36544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36" name="Text Box 4"/>
          <p:cNvSpPr txBox="1"/>
          <p:nvPr/>
        </p:nvSpPr>
        <p:spPr>
          <a:xfrm>
            <a:off x="5472113" y="4010025"/>
            <a:ext cx="3241675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黑体" panose="02010609060101010101" pitchFamily="2" charset="-122"/>
              </a:rPr>
              <a:t>莫斯科市民排队购买日用品</a:t>
            </a:r>
          </a:p>
        </p:txBody>
      </p:sp>
      <p:sp>
        <p:nvSpPr>
          <p:cNvPr id="14340" name="矩形 5"/>
          <p:cNvSpPr>
            <a:spLocks noChangeArrowheads="1"/>
          </p:cNvSpPr>
          <p:nvPr/>
        </p:nvSpPr>
        <p:spPr bwMode="auto">
          <a:xfrm>
            <a:off x="207963" y="144463"/>
            <a:ext cx="8631237" cy="2676525"/>
          </a:xfrm>
          <a:prstGeom prst="rect">
            <a:avLst/>
          </a:prstGeom>
          <a:solidFill>
            <a:srgbClr val="FFFF00"/>
          </a:solidFill>
          <a:ln w="9525">
            <a:solidFill>
              <a:srgbClr val="292989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苏联的农业和轻工业发展速度和重工业相比，差距十分悬殊。1926--1940年，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重工业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年平均增长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21.9%，轻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工业只有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14.1%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农业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只有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1.5%</a:t>
            </a:r>
          </a:p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1949年，苏联爆炸了第一颗原子弹，成为第二个核大国之时，每年皮鞋产量仅163百万双，全国一亿七千万人口平均每人不到一双皮鞋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657408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赫鲁晓夫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2646363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3" descr="勃列日涅夫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066800"/>
            <a:ext cx="2444750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戈尔巴乔夫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066800"/>
            <a:ext cx="2289175" cy="255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304800" y="3733800"/>
            <a:ext cx="2663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赫鲁晓夫</a:t>
            </a: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3779838" y="3789363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勃列日涅夫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6516688" y="3716338"/>
            <a:ext cx="21605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戈尔巴乔夫</a:t>
            </a:r>
          </a:p>
        </p:txBody>
      </p:sp>
      <p:sp>
        <p:nvSpPr>
          <p:cNvPr id="118792" name="Rectangle 3"/>
          <p:cNvSpPr txBox="1">
            <a:spLocks noRot="1" noChangeArrowheads="1"/>
          </p:cNvSpPr>
          <p:nvPr/>
        </p:nvSpPr>
        <p:spPr bwMode="auto">
          <a:xfrm>
            <a:off x="1476375" y="4292600"/>
            <a:ext cx="6580188" cy="24018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对苏联的改革，有人评述说：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赫鲁晓夫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病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了，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勃列日涅夫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残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了，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戈尔巴乔夫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垮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了。</a:t>
            </a:r>
          </a:p>
        </p:txBody>
      </p:sp>
      <p:sp>
        <p:nvSpPr>
          <p:cNvPr id="15368" name="文本框 1"/>
          <p:cNvSpPr txBox="1">
            <a:spLocks noChangeArrowheads="1"/>
          </p:cNvSpPr>
          <p:nvPr/>
        </p:nvSpPr>
        <p:spPr bwMode="auto">
          <a:xfrm>
            <a:off x="1403350" y="188913"/>
            <a:ext cx="6619875" cy="8239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二 、苏联的发展与改革</a:t>
            </a:r>
          </a:p>
        </p:txBody>
      </p:sp>
    </p:spTree>
    <p:extLst>
      <p:ext uri="{BB962C8B-B14F-4D97-AF65-F5344CB8AC3E}">
        <p14:creationId xmlns:p14="http://schemas.microsoft.com/office/powerpoint/2010/main" val="182156132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102403"/>
          <p:cNvSpPr txBox="1">
            <a:spLocks noChangeArrowheads="1"/>
          </p:cNvSpPr>
          <p:nvPr/>
        </p:nvSpPr>
        <p:spPr bwMode="auto">
          <a:xfrm>
            <a:off x="2268538" y="260350"/>
            <a:ext cx="4248150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、赫鲁晓夫改革</a:t>
            </a:r>
          </a:p>
        </p:txBody>
      </p:sp>
      <p:pic>
        <p:nvPicPr>
          <p:cNvPr id="12291" name="Picture 5" descr="苏联城市青年出发参加垦荒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89138"/>
            <a:ext cx="4826000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6" name="Picture 7" descr="赫鲁晓夫手持玉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989138"/>
            <a:ext cx="3498850" cy="37449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7" name="Text Box 6"/>
          <p:cNvSpPr txBox="1"/>
          <p:nvPr/>
        </p:nvSpPr>
        <p:spPr>
          <a:xfrm>
            <a:off x="179388" y="5876925"/>
            <a:ext cx="43926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黑体" panose="02010609060101010101" pitchFamily="2" charset="-122"/>
              </a:rPr>
              <a:t>城市青年出发参加垦荒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02408" name="Text Box 8"/>
          <p:cNvSpPr txBox="1"/>
          <p:nvPr/>
        </p:nvSpPr>
        <p:spPr>
          <a:xfrm>
            <a:off x="5724525" y="5805488"/>
            <a:ext cx="2663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黑体" panose="02010609060101010101" pitchFamily="2" charset="-122"/>
              </a:rPr>
              <a:t>推广种植玉米</a:t>
            </a:r>
          </a:p>
        </p:txBody>
      </p:sp>
      <p:sp>
        <p:nvSpPr>
          <p:cNvPr id="102409" name="文本框 102408"/>
          <p:cNvSpPr txBox="1">
            <a:spLocks noChangeArrowheads="1"/>
          </p:cNvSpPr>
          <p:nvPr/>
        </p:nvSpPr>
        <p:spPr bwMode="auto">
          <a:xfrm>
            <a:off x="323850" y="1125538"/>
            <a:ext cx="8280400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1953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年，赫鲁晓夫上台执政，开始改革</a:t>
            </a:r>
          </a:p>
        </p:txBody>
      </p:sp>
    </p:spTree>
    <p:extLst>
      <p:ext uri="{BB962C8B-B14F-4D97-AF65-F5344CB8AC3E}">
        <p14:creationId xmlns:p14="http://schemas.microsoft.com/office/powerpoint/2010/main" val="320209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  <p:bldP spid="102408" grpId="0"/>
      <p:bldP spid="1024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463550" y="273050"/>
            <a:ext cx="7993063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赫鲁晓夫看到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hlinkClick r:id="rId2"/>
              </a:rPr>
              <a:t>美国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种玉米对发展畜牧业收益甚大，于是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强行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要求在苏联扩大玉米的种植面积。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1953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年全苏的玉米播种面积只有</a:t>
            </a:r>
            <a:r>
              <a:rPr lang="en-US" altLang="zh-CN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350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万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公顷，赫鲁晓夫却要求到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1960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年扩大为</a:t>
            </a:r>
            <a:r>
              <a:rPr lang="en-US" altLang="zh-CN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2800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万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公顷，八年中要增加七倍。由于玉米是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干热气候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作物，而苏联很多地区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日照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量不够，玉米经常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结不了穗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。赫鲁晓夫的玉米种植计划遭到了集体农庄庄员的消极抵制，最终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彻底破产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  </a:t>
            </a:r>
          </a:p>
        </p:txBody>
      </p:sp>
    </p:spTree>
    <p:extLst>
      <p:ext uri="{BB962C8B-B14F-4D97-AF65-F5344CB8AC3E}">
        <p14:creationId xmlns:p14="http://schemas.microsoft.com/office/powerpoint/2010/main" val="39398167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10241"/>
          <p:cNvSpPr>
            <a:spLocks noChangeArrowheads="1"/>
          </p:cNvSpPr>
          <p:nvPr/>
        </p:nvSpPr>
        <p:spPr bwMode="auto">
          <a:xfrm>
            <a:off x="395288" y="63500"/>
            <a:ext cx="81534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chemeClr val="tx2"/>
                </a:solidFill>
              </a:rPr>
              <a:t>“</a:t>
            </a:r>
            <a:r>
              <a:rPr lang="zh-CN" altLang="en-US" sz="4400" b="1">
                <a:solidFill>
                  <a:schemeClr val="tx2"/>
                </a:solidFill>
              </a:rPr>
              <a:t>秘密报告”：</a:t>
            </a:r>
            <a:r>
              <a:rPr lang="zh-CN" altLang="en-US" sz="3600" b="1">
                <a:solidFill>
                  <a:schemeClr val="tx2"/>
                </a:solidFill>
              </a:rPr>
              <a:t/>
            </a:r>
            <a:br>
              <a:rPr lang="zh-CN" altLang="en-US" sz="3600" b="1">
                <a:solidFill>
                  <a:schemeClr val="tx2"/>
                </a:solidFill>
              </a:rPr>
            </a:br>
            <a:r>
              <a:rPr lang="zh-CN" altLang="en-US" sz="3600" b="1">
                <a:solidFill>
                  <a:schemeClr val="tx2"/>
                </a:solidFill>
              </a:rPr>
              <a:t>报告很大胆，后果很严重。</a:t>
            </a:r>
          </a:p>
        </p:txBody>
      </p:sp>
      <p:sp>
        <p:nvSpPr>
          <p:cNvPr id="18434" name="矩形 10242"/>
          <p:cNvSpPr>
            <a:spLocks noChangeArrowheads="1"/>
          </p:cNvSpPr>
          <p:nvPr/>
        </p:nvSpPr>
        <p:spPr bwMode="auto">
          <a:xfrm>
            <a:off x="3711575" y="1219200"/>
            <a:ext cx="5500688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3525"/>
              </a:lnSpc>
              <a:spcBef>
                <a:spcPct val="20000"/>
              </a:spcBef>
            </a:pPr>
            <a:r>
              <a:rPr lang="en-US" altLang="zh-CN" sz="2800" b="1"/>
              <a:t>   </a:t>
            </a:r>
            <a:r>
              <a:rPr lang="en-US" altLang="zh-CN" sz="3600" b="1">
                <a:solidFill>
                  <a:srgbClr val="0000CC"/>
                </a:solidFill>
              </a:rPr>
              <a:t>1956</a:t>
            </a:r>
            <a:r>
              <a:rPr lang="zh-CN" altLang="en-US" sz="3600" b="1">
                <a:solidFill>
                  <a:srgbClr val="0000CC"/>
                </a:solidFill>
              </a:rPr>
              <a:t>年，苏共二十大</a:t>
            </a:r>
          </a:p>
          <a:p>
            <a:pPr>
              <a:lnSpc>
                <a:spcPts val="3525"/>
              </a:lnSpc>
              <a:spcBef>
                <a:spcPct val="2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《</a:t>
            </a:r>
            <a:r>
              <a:rPr lang="zh-CN" altLang="en-US" sz="3600" b="1">
                <a:solidFill>
                  <a:srgbClr val="0000CC"/>
                </a:solidFill>
              </a:rPr>
              <a:t>关于个人崇拜及其后果</a:t>
            </a:r>
            <a:r>
              <a:rPr lang="en-US" altLang="zh-CN" sz="3600" b="1">
                <a:solidFill>
                  <a:srgbClr val="0000CC"/>
                </a:solidFill>
              </a:rPr>
              <a:t>》</a:t>
            </a:r>
          </a:p>
        </p:txBody>
      </p:sp>
      <p:pic>
        <p:nvPicPr>
          <p:cNvPr id="18435" name="图片 10243" descr="赫鲁晓夫在苏共第二十次代表大会上(１９５６年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1409700"/>
            <a:ext cx="3455987" cy="445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文本框 10245"/>
          <p:cNvSpPr txBox="1">
            <a:spLocks noChangeArrowheads="1"/>
          </p:cNvSpPr>
          <p:nvPr/>
        </p:nvSpPr>
        <p:spPr bwMode="auto">
          <a:xfrm>
            <a:off x="4000500" y="2260600"/>
            <a:ext cx="5211763" cy="43608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     </a:t>
            </a:r>
            <a:r>
              <a:rPr lang="zh-CN" altLang="en-US" sz="4000" b="1"/>
              <a:t>在揭露和批判个人崇拜上有</a:t>
            </a:r>
            <a:r>
              <a:rPr lang="zh-CN" altLang="en-US" sz="4000" b="1">
                <a:solidFill>
                  <a:srgbClr val="FF0000"/>
                </a:solidFill>
              </a:rPr>
              <a:t>重大意义</a:t>
            </a:r>
            <a:r>
              <a:rPr lang="zh-CN" altLang="en-US" sz="4000" b="1"/>
              <a:t>，但全盘否定斯大林的做法</a:t>
            </a:r>
            <a:r>
              <a:rPr lang="zh-CN" altLang="en-US" sz="4000" b="1">
                <a:solidFill>
                  <a:srgbClr val="FF0000"/>
                </a:solidFill>
              </a:rPr>
              <a:t>引起思想混乱</a:t>
            </a:r>
            <a:r>
              <a:rPr lang="zh-CN" altLang="en-US" sz="4000" b="1"/>
              <a:t>，</a:t>
            </a:r>
            <a:r>
              <a:rPr lang="zh-CN" altLang="en-US" sz="4000" b="1">
                <a:solidFill>
                  <a:srgbClr val="0000CC"/>
                </a:solidFill>
              </a:rPr>
              <a:t>对苏联和国际共产主义运动产生了极大的消极影响</a:t>
            </a:r>
            <a:r>
              <a:rPr lang="zh-CN" altLang="en-US" sz="4000" b="1"/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387670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1"/>
          <p:cNvSpPr txBox="1">
            <a:spLocks noChangeArrowheads="1"/>
          </p:cNvSpPr>
          <p:nvPr/>
        </p:nvSpPr>
        <p:spPr bwMode="auto">
          <a:xfrm>
            <a:off x="293688" y="4805363"/>
            <a:ext cx="30876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solidFill>
                  <a:schemeClr val="accent2"/>
                </a:solidFill>
              </a:rPr>
              <a:t>推倒斯大林像</a:t>
            </a:r>
          </a:p>
        </p:txBody>
      </p:sp>
      <p:pic>
        <p:nvPicPr>
          <p:cNvPr id="11267" name="Picture 22" descr="推倒斯大林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647700"/>
            <a:ext cx="5153025" cy="415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图片 4" descr="历史知识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52400"/>
            <a:ext cx="1663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组合 11268"/>
          <p:cNvGrpSpPr>
            <a:grpSpLocks/>
          </p:cNvGrpSpPr>
          <p:nvPr/>
        </p:nvGrpSpPr>
        <p:grpSpPr bwMode="auto">
          <a:xfrm>
            <a:off x="3175000" y="1847850"/>
            <a:ext cx="5935663" cy="4762500"/>
            <a:chOff x="0" y="0"/>
            <a:chExt cx="9348" cy="7501"/>
          </a:xfrm>
        </p:grpSpPr>
        <p:pic>
          <p:nvPicPr>
            <p:cNvPr id="19461" name="图片 11269" descr="zx0501020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48"/>
              <a:ext cx="9348" cy="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2" name="文本框 11270"/>
            <p:cNvSpPr txBox="1">
              <a:spLocks noChangeArrowheads="1"/>
            </p:cNvSpPr>
            <p:nvPr/>
          </p:nvSpPr>
          <p:spPr bwMode="auto">
            <a:xfrm>
              <a:off x="3578" y="0"/>
              <a:ext cx="5770" cy="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3200" b="1"/>
                <a:t>     被遗弃在布达佩斯街头的斯大林头像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167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8433"/>
          <p:cNvSpPr>
            <a:spLocks noChangeArrowheads="1"/>
          </p:cNvSpPr>
          <p:nvPr/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FF0000"/>
                </a:solidFill>
              </a:rPr>
              <a:t>体制未变，小修小补无济于事</a:t>
            </a:r>
          </a:p>
        </p:txBody>
      </p:sp>
      <p:pic>
        <p:nvPicPr>
          <p:cNvPr id="20482" name="图片 18434" descr="赫鲁晓夫黯然神伤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1616075"/>
            <a:ext cx="5903913" cy="413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文本框 18435"/>
          <p:cNvSpPr txBox="1"/>
          <p:nvPr/>
        </p:nvSpPr>
        <p:spPr>
          <a:xfrm>
            <a:off x="1558925" y="5748338"/>
            <a:ext cx="71278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1964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年 赫鲁晓夫被迫下台</a:t>
            </a:r>
          </a:p>
        </p:txBody>
      </p:sp>
    </p:spTree>
    <p:extLst>
      <p:ext uri="{BB962C8B-B14F-4D97-AF65-F5344CB8AC3E}">
        <p14:creationId xmlns:p14="http://schemas.microsoft.com/office/powerpoint/2010/main" val="407492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68313" y="692150"/>
            <a:ext cx="830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       取得了一定成效，但没有从根本上突破斯大林经济政治体制。</a:t>
            </a:r>
          </a:p>
        </p:txBody>
      </p:sp>
      <p:sp>
        <p:nvSpPr>
          <p:cNvPr id="123909" name="Rectangle 2"/>
          <p:cNvSpPr txBox="1">
            <a:spLocks noChangeArrowheads="1"/>
          </p:cNvSpPr>
          <p:nvPr/>
        </p:nvSpPr>
        <p:spPr bwMode="auto">
          <a:xfrm>
            <a:off x="3492500" y="0"/>
            <a:ext cx="1800225" cy="6397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>
                <a:solidFill>
                  <a:schemeClr val="tx2"/>
                </a:solidFill>
                <a:ea typeface="黑体" pitchFamily="49" charset="-122"/>
              </a:rPr>
              <a:t>评价：</a:t>
            </a:r>
          </a:p>
        </p:txBody>
      </p:sp>
      <p:pic>
        <p:nvPicPr>
          <p:cNvPr id="123910" name="Picture 2" descr="https://p1.ssl.qhmsg.com/t012dfc834ce94b57f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857500"/>
            <a:ext cx="2665412" cy="322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911" name="Text Box 6"/>
          <p:cNvSpPr txBox="1">
            <a:spLocks noChangeArrowheads="1"/>
          </p:cNvSpPr>
          <p:nvPr/>
        </p:nvSpPr>
        <p:spPr bwMode="auto">
          <a:xfrm>
            <a:off x="3444875" y="2239963"/>
            <a:ext cx="5329238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1964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勃列日涅夫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上台执政，开始改革。重心在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军事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方面，但改革仍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没有突破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斯大林模式的制约，国民经济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畸形发展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，反而使这一体制更加僵化。</a:t>
            </a:r>
          </a:p>
        </p:txBody>
      </p:sp>
      <p:sp>
        <p:nvSpPr>
          <p:cNvPr id="123912" name="文本框 123911"/>
          <p:cNvSpPr txBox="1">
            <a:spLocks noChangeArrowheads="1"/>
          </p:cNvSpPr>
          <p:nvPr/>
        </p:nvSpPr>
        <p:spPr bwMode="auto">
          <a:xfrm>
            <a:off x="2411413" y="1719263"/>
            <a:ext cx="4608512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、勃列日涅夫改革</a:t>
            </a:r>
          </a:p>
        </p:txBody>
      </p:sp>
    </p:spTree>
    <p:extLst>
      <p:ext uri="{BB962C8B-B14F-4D97-AF65-F5344CB8AC3E}">
        <p14:creationId xmlns:p14="http://schemas.microsoft.com/office/powerpoint/2010/main" val="399290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3909" grpId="0" animBg="1"/>
      <p:bldP spid="123911" grpId="0"/>
      <p:bldP spid="1239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矩形 35842"/>
          <p:cNvSpPr>
            <a:spLocks noChangeArrowheads="1"/>
          </p:cNvSpPr>
          <p:nvPr/>
        </p:nvSpPr>
        <p:spPr bwMode="auto">
          <a:xfrm>
            <a:off x="395288" y="1628775"/>
            <a:ext cx="403225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solidFill>
                  <a:schemeClr val="tx2"/>
                </a:solidFill>
                <a:ea typeface="华文新魏" pitchFamily="2" charset="-122"/>
              </a:rPr>
              <a:t>      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勃列日涅夫时期苏联几乎每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两位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科学家中就有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一位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在研究坦克、火炮和导弹，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军工生产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差不多占国民生产的</a:t>
            </a:r>
            <a:r>
              <a:rPr lang="en-US" alt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40%</a:t>
            </a:r>
            <a:r>
              <a:rPr lang="en-US" altLang="zh-CN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5847" name="矩形 35846"/>
          <p:cNvSpPr>
            <a:spLocks noChangeArrowheads="1"/>
          </p:cNvSpPr>
          <p:nvPr/>
        </p:nvSpPr>
        <p:spPr bwMode="auto">
          <a:xfrm>
            <a:off x="1403350" y="260350"/>
            <a:ext cx="568801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  <a:buClr>
                <a:schemeClr val="bg2"/>
              </a:buClr>
              <a:buFont typeface="Monotype Sorts"/>
              <a:buNone/>
            </a:pPr>
            <a:r>
              <a:rPr lang="zh-CN" altLang="en-US" sz="48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军备上赶上美国</a:t>
            </a:r>
          </a:p>
        </p:txBody>
      </p:sp>
      <p:pic>
        <p:nvPicPr>
          <p:cNvPr id="129028" name="Picture 2" descr="https://gss0.bdstatic.com/-4o3dSag_xI4khGkpoWK1HF6hhy/baike/s%3D220/sign=45145eb5233fb80e08d166d506d32ffb/6d81800a19d8bc3ef5c8544e808ba61ea9d345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360045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9" name="文本框 129028"/>
          <p:cNvSpPr txBox="1">
            <a:spLocks noChangeArrowheads="1"/>
          </p:cNvSpPr>
          <p:nvPr/>
        </p:nvSpPr>
        <p:spPr bwMode="auto">
          <a:xfrm>
            <a:off x="5148263" y="5805488"/>
            <a:ext cx="3168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ea typeface="黑体" pitchFamily="49" charset="-122"/>
              </a:rPr>
              <a:t>跛脚的巨人</a:t>
            </a:r>
          </a:p>
        </p:txBody>
      </p:sp>
    </p:spTree>
    <p:extLst>
      <p:ext uri="{BB962C8B-B14F-4D97-AF65-F5344CB8AC3E}">
        <p14:creationId xmlns:p14="http://schemas.microsoft.com/office/powerpoint/2010/main" val="36608210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  <p:bldP spid="35847" grpId="0"/>
      <p:bldP spid="1290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文本框 133123"/>
          <p:cNvSpPr txBox="1">
            <a:spLocks noChangeArrowheads="1"/>
          </p:cNvSpPr>
          <p:nvPr/>
        </p:nvSpPr>
        <p:spPr bwMode="auto">
          <a:xfrm>
            <a:off x="2268538" y="188913"/>
            <a:ext cx="4608512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、戈尔巴乔夫改革</a:t>
            </a:r>
          </a:p>
        </p:txBody>
      </p:sp>
      <p:sp>
        <p:nvSpPr>
          <p:cNvPr id="133125" name="文本框 133124"/>
          <p:cNvSpPr txBox="1">
            <a:spLocks noChangeArrowheads="1"/>
          </p:cNvSpPr>
          <p:nvPr/>
        </p:nvSpPr>
        <p:spPr bwMode="auto">
          <a:xfrm>
            <a:off x="684213" y="1196975"/>
            <a:ext cx="7704137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1985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戈尔巴乔夫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上台，开始改革。</a:t>
            </a:r>
          </a:p>
        </p:txBody>
      </p:sp>
      <p:sp>
        <p:nvSpPr>
          <p:cNvPr id="133126" name="Rectangle 6"/>
          <p:cNvSpPr/>
          <p:nvPr/>
        </p:nvSpPr>
        <p:spPr>
          <a:xfrm>
            <a:off x="3348038" y="3429000"/>
            <a:ext cx="5329237" cy="1584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②取消苏共的领导地位，实行</a:t>
            </a:r>
            <a:r>
              <a:rPr lang="zh-CN" altLang="zh-CN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多党制</a:t>
            </a:r>
            <a:r>
              <a:rPr lang="zh-CN" altLang="zh-CN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，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倡导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公开性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和政治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多元化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276600" y="2205038"/>
            <a:ext cx="5256213" cy="12239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内容：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①实施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加速经济改革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的方案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endParaRPr lang="zh-CN" altLang="zh-CN" sz="3200" b="1" noProof="1">
              <a:effectLst>
                <a:outerShdw blurRad="38100" dist="38100" dir="2700000">
                  <a:srgbClr val="C0C0C0"/>
                </a:outerShdw>
              </a:effectLst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  <p:sp>
        <p:nvSpPr>
          <p:cNvPr id="133128" name="文本框 133127"/>
          <p:cNvSpPr txBox="1">
            <a:spLocks noChangeArrowheads="1"/>
          </p:cNvSpPr>
          <p:nvPr/>
        </p:nvSpPr>
        <p:spPr bwMode="auto">
          <a:xfrm>
            <a:off x="971550" y="5516563"/>
            <a:ext cx="7200900" cy="11287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结果：</a:t>
            </a:r>
            <a:r>
              <a:rPr lang="zh-CN" altLang="en-US" sz="3200" b="1">
                <a:ea typeface="黑体" pitchFamily="49" charset="-122"/>
              </a:rPr>
              <a:t>思想发生混乱，无政府状态蔓延，局势失控。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675" y="2133600"/>
            <a:ext cx="285886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285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33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 animBg="1"/>
      <p:bldP spid="133125" grpId="0" animBg="1"/>
      <p:bldP spid="133126" grpId="0" build="p"/>
      <p:bldP spid="15363" grpId="0" build="p"/>
      <p:bldP spid="1331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50" name="文本框 50179"/>
          <p:cNvSpPr txBox="1"/>
          <p:nvPr/>
        </p:nvSpPr>
        <p:spPr>
          <a:xfrm>
            <a:off x="2298700" y="444500"/>
            <a:ext cx="4824413" cy="9144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noProof="1">
                <a:effectLst>
                  <a:outerShdw blurRad="38100" dist="38100" dir="2700000">
                    <a:srgbClr val="FFFFFF"/>
                  </a:outerShdw>
                </a:effectLst>
                <a:ea typeface="华文新魏" panose="02010800040101010101" pitchFamily="2" charset="-122"/>
              </a:rPr>
              <a:t>三、东欧剧变</a:t>
            </a:r>
          </a:p>
        </p:txBody>
      </p:sp>
      <p:sp>
        <p:nvSpPr>
          <p:cNvPr id="108552" name="矩形 3"/>
          <p:cNvSpPr>
            <a:spLocks noChangeArrowheads="1"/>
          </p:cNvSpPr>
          <p:nvPr/>
        </p:nvSpPr>
        <p:spPr bwMode="auto">
          <a:xfrm>
            <a:off x="652463" y="1865313"/>
            <a:ext cx="17145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FF0000"/>
                </a:solidFill>
              </a:rPr>
              <a:t>表现：</a:t>
            </a:r>
          </a:p>
        </p:txBody>
      </p:sp>
      <p:sp>
        <p:nvSpPr>
          <p:cNvPr id="108555" name="矩形 7"/>
          <p:cNvSpPr>
            <a:spLocks noChangeArrowheads="1"/>
          </p:cNvSpPr>
          <p:nvPr/>
        </p:nvSpPr>
        <p:spPr bwMode="auto">
          <a:xfrm>
            <a:off x="2478088" y="1865313"/>
            <a:ext cx="61182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政治：</a:t>
            </a:r>
            <a:r>
              <a:rPr lang="zh-CN" altLang="en-US" sz="4000" b="1">
                <a:latin typeface="隶书" pitchFamily="49" charset="-122"/>
                <a:ea typeface="隶书" pitchFamily="49" charset="-122"/>
              </a:rPr>
              <a:t>实行议会民主制和多党制</a:t>
            </a:r>
          </a:p>
        </p:txBody>
      </p:sp>
      <p:sp>
        <p:nvSpPr>
          <p:cNvPr id="108556" name="矩形 8"/>
          <p:cNvSpPr>
            <a:spLocks noChangeArrowheads="1"/>
          </p:cNvSpPr>
          <p:nvPr/>
        </p:nvSpPr>
        <p:spPr bwMode="auto">
          <a:xfrm>
            <a:off x="2478088" y="3384550"/>
            <a:ext cx="581183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经济</a:t>
            </a:r>
            <a:r>
              <a:rPr lang="zh-CN" altLang="en-US" sz="4000" b="1">
                <a:latin typeface="隶书" pitchFamily="49" charset="-122"/>
                <a:ea typeface="隶书" pitchFamily="49" charset="-122"/>
              </a:rPr>
              <a:t>：实行私有化基础上的市场经济</a:t>
            </a:r>
          </a:p>
        </p:txBody>
      </p:sp>
      <p:sp>
        <p:nvSpPr>
          <p:cNvPr id="108557" name="文本框 108556"/>
          <p:cNvSpPr txBox="1">
            <a:spLocks noChangeArrowheads="1"/>
          </p:cNvSpPr>
          <p:nvPr/>
        </p:nvSpPr>
        <p:spPr bwMode="auto">
          <a:xfrm>
            <a:off x="1692275" y="4821238"/>
            <a:ext cx="5759450" cy="8239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实质：社会制度改变</a:t>
            </a:r>
          </a:p>
        </p:txBody>
      </p:sp>
    </p:spTree>
    <p:extLst>
      <p:ext uri="{BB962C8B-B14F-4D97-AF65-F5344CB8AC3E}">
        <p14:creationId xmlns:p14="http://schemas.microsoft.com/office/powerpoint/2010/main" val="14116726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 bldLvl="0" animBg="1"/>
      <p:bldP spid="108552" grpId="0"/>
      <p:bldP spid="108555" grpId="0"/>
      <p:bldP spid="108556" grpId="0"/>
      <p:bldP spid="10855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601663" y="412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6000" b="1">
                <a:solidFill>
                  <a:schemeClr val="accent2"/>
                </a:solidFill>
                <a:latin typeface="隶书" pitchFamily="49" charset="-122"/>
                <a:ea typeface="隶书" pitchFamily="49" charset="-122"/>
              </a:rPr>
              <a:t>超级大国的殒灭</a:t>
            </a:r>
          </a:p>
        </p:txBody>
      </p:sp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401638" y="5078413"/>
            <a:ext cx="85042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1991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日晚，戈尔巴乔夫发表电视讲话辞职</a:t>
            </a:r>
          </a:p>
        </p:txBody>
      </p:sp>
      <p:pic>
        <p:nvPicPr>
          <p:cNvPr id="26627" name="Picture 4" descr="T013B6~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416050"/>
            <a:ext cx="7691437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033047"/>
      </p:ext>
    </p:extLst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8820150" cy="1524000"/>
          </a:xfrm>
        </p:spPr>
        <p:txBody>
          <a:bodyPr/>
          <a:lstStyle/>
          <a:p>
            <a:pPr marL="0" indent="0">
              <a:lnSpc>
                <a:spcPts val="4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1991年12月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25日19时</a:t>
            </a:r>
            <a:r>
              <a:rPr lang="zh-CN" altLang="en-US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锤子镰刀红旗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从克里姆林宫上降落，俄罗斯</a:t>
            </a:r>
            <a:r>
              <a:rPr lang="zh-CN" altLang="en-US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白蓝红三色旗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升上了旗杆。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84538"/>
            <a:ext cx="353377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4" descr="c2cec3fdfc039245f8eb49c88594a4c27c1e259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2895600"/>
            <a:ext cx="41560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文本框 50179"/>
          <p:cNvSpPr txBox="1"/>
          <p:nvPr/>
        </p:nvSpPr>
        <p:spPr>
          <a:xfrm>
            <a:off x="2051050" y="188913"/>
            <a:ext cx="4824413" cy="9144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noProof="1">
                <a:effectLst>
                  <a:outerShdw blurRad="38100" dist="38100" dir="2700000">
                    <a:srgbClr val="FFFFFF"/>
                  </a:outerShdw>
                </a:effectLst>
                <a:ea typeface="华文新魏" panose="02010800040101010101" pitchFamily="2" charset="-122"/>
              </a:rPr>
              <a:t>四、苏联解体</a:t>
            </a:r>
          </a:p>
        </p:txBody>
      </p:sp>
      <p:sp>
        <p:nvSpPr>
          <p:cNvPr id="96262" name="文本框 50179"/>
          <p:cNvSpPr txBox="1"/>
          <p:nvPr/>
        </p:nvSpPr>
        <p:spPr>
          <a:xfrm>
            <a:off x="1331913" y="3284538"/>
            <a:ext cx="7127875" cy="17526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  <a:ea typeface="华文新魏" pitchFamily="2" charset="-122"/>
              </a:rPr>
              <a:t>影响：标志着冷战的结束和两极格局的终结</a:t>
            </a:r>
          </a:p>
        </p:txBody>
      </p:sp>
    </p:spTree>
    <p:extLst>
      <p:ext uri="{BB962C8B-B14F-4D97-AF65-F5344CB8AC3E}">
        <p14:creationId xmlns:p14="http://schemas.microsoft.com/office/powerpoint/2010/main" val="17622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 build="p"/>
      <p:bldP spid="96261" grpId="0" animBg="1"/>
      <p:bldP spid="96262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2"/>
          <p:cNvSpPr txBox="1">
            <a:spLocks noChangeArrowheads="1"/>
          </p:cNvSpPr>
          <p:nvPr/>
        </p:nvSpPr>
        <p:spPr bwMode="auto">
          <a:xfrm>
            <a:off x="547688" y="246063"/>
            <a:ext cx="810736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黑体" pitchFamily="49" charset="-122"/>
              </a:rPr>
              <a:t>       </a:t>
            </a: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苏联解体的含义是什么？请分析东欧剧变和苏联解体的主要原因有哪些？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3144838"/>
            <a:ext cx="8382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根本原因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苏联高度集中的政治经济体制的弊端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95288" y="4359275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直接原因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戈尔巴乔夫改革</a:t>
            </a:r>
          </a:p>
        </p:txBody>
      </p:sp>
      <p:sp>
        <p:nvSpPr>
          <p:cNvPr id="35847" name="矩形 7"/>
          <p:cNvSpPr>
            <a:spLocks noChangeArrowheads="1"/>
          </p:cNvSpPr>
          <p:nvPr/>
        </p:nvSpPr>
        <p:spPr bwMode="auto">
          <a:xfrm>
            <a:off x="395288" y="4938713"/>
            <a:ext cx="8001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外部原因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西方的和平演变战略和西方    势力的影响</a:t>
            </a:r>
          </a:p>
        </p:txBody>
      </p:sp>
      <p:sp>
        <p:nvSpPr>
          <p:cNvPr id="138247" name="Rectangle 2"/>
          <p:cNvSpPr>
            <a:spLocks noChangeArrowheads="1"/>
          </p:cNvSpPr>
          <p:nvPr/>
        </p:nvSpPr>
        <p:spPr bwMode="auto">
          <a:xfrm>
            <a:off x="676275" y="1658938"/>
            <a:ext cx="7848600" cy="11604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两层含义：一是苏联分裂成多个国家，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二是苏联社会主义制度被资本主义制度所取代</a:t>
            </a:r>
          </a:p>
        </p:txBody>
      </p:sp>
    </p:spTree>
    <p:extLst>
      <p:ext uri="{BB962C8B-B14F-4D97-AF65-F5344CB8AC3E}">
        <p14:creationId xmlns:p14="http://schemas.microsoft.com/office/powerpoint/2010/main" val="578245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24579" grpId="0"/>
      <p:bldP spid="24580" grpId="0"/>
      <p:bldP spid="35847" grpId="0"/>
      <p:bldP spid="13824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矩形 29700"/>
          <p:cNvSpPr>
            <a:spLocks noChangeArrowheads="1"/>
          </p:cNvSpPr>
          <p:nvPr/>
        </p:nvSpPr>
        <p:spPr bwMode="auto">
          <a:xfrm>
            <a:off x="231775" y="2784475"/>
            <a:ext cx="8680450" cy="14874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36000" rIns="0" bIns="36000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0000CC"/>
                </a:solidFill>
                <a:latin typeface="华文行楷" pitchFamily="2" charset="-122"/>
                <a:ea typeface="黑体" pitchFamily="49" charset="-122"/>
              </a:rPr>
              <a:t>苏联解体仅是一种社会主义模式的失败</a:t>
            </a:r>
          </a:p>
          <a:p>
            <a:pPr algn="ctr">
              <a:lnSpc>
                <a:spcPct val="130000"/>
              </a:lnSpc>
            </a:pPr>
            <a:r>
              <a:rPr lang="zh-CN" altLang="en-US" sz="4000" b="1">
                <a:solidFill>
                  <a:srgbClr val="0000CC"/>
                </a:solidFill>
                <a:latin typeface="华文行楷" pitchFamily="2" charset="-122"/>
                <a:ea typeface="黑体" pitchFamily="49" charset="-122"/>
              </a:rPr>
              <a:t>并不意味着社会主义制度的失败</a:t>
            </a:r>
          </a:p>
        </p:txBody>
      </p:sp>
    </p:spTree>
    <p:extLst>
      <p:ext uri="{BB962C8B-B14F-4D97-AF65-F5344CB8AC3E}">
        <p14:creationId xmlns:p14="http://schemas.microsoft.com/office/powerpoint/2010/main" val="65732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框 44034"/>
          <p:cNvSpPr txBox="1">
            <a:spLocks noChangeArrowheads="1"/>
          </p:cNvSpPr>
          <p:nvPr/>
        </p:nvSpPr>
        <p:spPr bwMode="auto">
          <a:xfrm>
            <a:off x="1066800" y="677863"/>
            <a:ext cx="7010400" cy="1198562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楷体_GB2312" pitchFamily="49" charset="-122"/>
              </a:rPr>
              <a:t>	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苏联解体、东欧剧变对我们国家的发展有哪些启示？</a:t>
            </a:r>
          </a:p>
        </p:txBody>
      </p:sp>
      <p:sp>
        <p:nvSpPr>
          <p:cNvPr id="44036" name="文本框 44035"/>
          <p:cNvSpPr txBox="1">
            <a:spLocks noChangeArrowheads="1"/>
          </p:cNvSpPr>
          <p:nvPr/>
        </p:nvSpPr>
        <p:spPr bwMode="auto">
          <a:xfrm>
            <a:off x="479425" y="2433638"/>
            <a:ext cx="842486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1.从国情出发，实际出发，走符合国情的道路。      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2.以经济建设为中心，大力发展生产力   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3.加强党的领导地位，坚持走社会主义道路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4.防止西方国家和平演变</a:t>
            </a:r>
          </a:p>
        </p:txBody>
      </p:sp>
    </p:spTree>
    <p:extLst>
      <p:ext uri="{BB962C8B-B14F-4D97-AF65-F5344CB8AC3E}">
        <p14:creationId xmlns:p14="http://schemas.microsoft.com/office/powerpoint/2010/main" val="447571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53249"/>
          <p:cNvSpPr>
            <a:spLocks noGrp="1" noRot="1" noChangeArrowheads="1"/>
          </p:cNvSpPr>
          <p:nvPr>
            <p:ph type="title"/>
          </p:nvPr>
        </p:nvSpPr>
        <p:spPr>
          <a:xfrm>
            <a:off x="3360738" y="382588"/>
            <a:ext cx="2049462" cy="1119187"/>
          </a:xfrm>
        </p:spPr>
        <p:txBody>
          <a:bodyPr/>
          <a:lstStyle/>
          <a:p>
            <a:r>
              <a:rPr lang="en-US" altLang="zh-CN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mtClean="0">
                <a:latin typeface="黑体" pitchFamily="49" charset="-122"/>
                <a:ea typeface="黑体" pitchFamily="49" charset="-122"/>
              </a:rPr>
              <a:t>苏联</a:t>
            </a:r>
          </a:p>
        </p:txBody>
      </p:sp>
      <p:sp>
        <p:nvSpPr>
          <p:cNvPr id="53251" name="矩形 53250"/>
          <p:cNvSpPr>
            <a:spLocks noChangeArrowheads="1"/>
          </p:cNvSpPr>
          <p:nvPr/>
        </p:nvSpPr>
        <p:spPr bwMode="auto">
          <a:xfrm>
            <a:off x="295275" y="1708150"/>
            <a:ext cx="2087563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十月革命</a:t>
            </a:r>
          </a:p>
        </p:txBody>
      </p:sp>
      <p:sp>
        <p:nvSpPr>
          <p:cNvPr id="53252" name="矩形 53251"/>
          <p:cNvSpPr>
            <a:spLocks noChangeArrowheads="1"/>
          </p:cNvSpPr>
          <p:nvPr/>
        </p:nvSpPr>
        <p:spPr bwMode="auto">
          <a:xfrm>
            <a:off x="3267075" y="1631950"/>
            <a:ext cx="2016125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无产阶级</a:t>
            </a:r>
          </a:p>
          <a:p>
            <a:pPr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政权建立</a:t>
            </a:r>
          </a:p>
        </p:txBody>
      </p:sp>
      <p:sp>
        <p:nvSpPr>
          <p:cNvPr id="53253" name="矩形 53252"/>
          <p:cNvSpPr>
            <a:spLocks noChangeArrowheads="1"/>
          </p:cNvSpPr>
          <p:nvPr/>
        </p:nvSpPr>
        <p:spPr bwMode="auto">
          <a:xfrm>
            <a:off x="6315075" y="1631950"/>
            <a:ext cx="2447925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巩固、过渡</a:t>
            </a:r>
          </a:p>
        </p:txBody>
      </p:sp>
      <p:sp>
        <p:nvSpPr>
          <p:cNvPr id="53254" name="矩形 53253"/>
          <p:cNvSpPr>
            <a:spLocks noChangeArrowheads="1"/>
          </p:cNvSpPr>
          <p:nvPr/>
        </p:nvSpPr>
        <p:spPr bwMode="auto">
          <a:xfrm>
            <a:off x="6391275" y="3384550"/>
            <a:ext cx="2376488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建设、发展</a:t>
            </a:r>
          </a:p>
        </p:txBody>
      </p:sp>
      <p:sp>
        <p:nvSpPr>
          <p:cNvPr id="53255" name="矩形 53254"/>
          <p:cNvSpPr>
            <a:spLocks noChangeArrowheads="1"/>
          </p:cNvSpPr>
          <p:nvPr/>
        </p:nvSpPr>
        <p:spPr bwMode="auto">
          <a:xfrm>
            <a:off x="3343275" y="33845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斯大林模式</a:t>
            </a:r>
          </a:p>
        </p:txBody>
      </p:sp>
      <p:sp>
        <p:nvSpPr>
          <p:cNvPr id="53256" name="右箭头 53255"/>
          <p:cNvSpPr>
            <a:spLocks noChangeArrowheads="1"/>
          </p:cNvSpPr>
          <p:nvPr/>
        </p:nvSpPr>
        <p:spPr bwMode="auto">
          <a:xfrm>
            <a:off x="2352675" y="18605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7" name="右箭头 53256"/>
          <p:cNvSpPr>
            <a:spLocks noChangeArrowheads="1"/>
          </p:cNvSpPr>
          <p:nvPr/>
        </p:nvSpPr>
        <p:spPr bwMode="auto">
          <a:xfrm>
            <a:off x="5324475" y="18605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8" name="下箭头 53257"/>
          <p:cNvSpPr>
            <a:spLocks noChangeArrowheads="1"/>
          </p:cNvSpPr>
          <p:nvPr/>
        </p:nvSpPr>
        <p:spPr bwMode="auto">
          <a:xfrm>
            <a:off x="7305675" y="2698750"/>
            <a:ext cx="6096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9" name="左箭头 53258"/>
          <p:cNvSpPr>
            <a:spLocks noChangeArrowheads="1"/>
          </p:cNvSpPr>
          <p:nvPr/>
        </p:nvSpPr>
        <p:spPr bwMode="auto">
          <a:xfrm>
            <a:off x="5248275" y="3536950"/>
            <a:ext cx="1152525" cy="533400"/>
          </a:xfrm>
          <a:prstGeom prst="leftArrow">
            <a:avLst>
              <a:gd name="adj1" fmla="val 50000"/>
              <a:gd name="adj2" fmla="val 5400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2779" name="图片 53259" descr="PE02002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69850"/>
            <a:ext cx="14287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1" name="左箭头 53260"/>
          <p:cNvSpPr>
            <a:spLocks noChangeArrowheads="1"/>
          </p:cNvSpPr>
          <p:nvPr/>
        </p:nvSpPr>
        <p:spPr bwMode="auto">
          <a:xfrm>
            <a:off x="2200275" y="3536950"/>
            <a:ext cx="1152525" cy="533400"/>
          </a:xfrm>
          <a:prstGeom prst="leftArrow">
            <a:avLst>
              <a:gd name="adj1" fmla="val 50000"/>
              <a:gd name="adj2" fmla="val 5400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2" name="矩形 53261"/>
          <p:cNvSpPr>
            <a:spLocks noChangeArrowheads="1"/>
          </p:cNvSpPr>
          <p:nvPr/>
        </p:nvSpPr>
        <p:spPr bwMode="auto">
          <a:xfrm>
            <a:off x="295275" y="33845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赫鲁晓夫改革</a:t>
            </a:r>
          </a:p>
        </p:txBody>
      </p:sp>
      <p:sp>
        <p:nvSpPr>
          <p:cNvPr id="53263" name="下箭头 53262"/>
          <p:cNvSpPr>
            <a:spLocks noChangeArrowheads="1"/>
          </p:cNvSpPr>
          <p:nvPr/>
        </p:nvSpPr>
        <p:spPr bwMode="auto">
          <a:xfrm>
            <a:off x="981075" y="4298950"/>
            <a:ext cx="609600" cy="838200"/>
          </a:xfrm>
          <a:prstGeom prst="downArrow">
            <a:avLst>
              <a:gd name="adj1" fmla="val 50000"/>
              <a:gd name="adj2" fmla="val 3437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4" name="矩形 53263"/>
          <p:cNvSpPr>
            <a:spLocks noChangeArrowheads="1"/>
          </p:cNvSpPr>
          <p:nvPr/>
        </p:nvSpPr>
        <p:spPr bwMode="auto">
          <a:xfrm>
            <a:off x="371475" y="51371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chemeClr val="hlink"/>
                </a:solidFill>
                <a:latin typeface="Tahoma" pitchFamily="34" charset="0"/>
              </a:rPr>
              <a:t>戈尔巴乔夫</a:t>
            </a:r>
          </a:p>
          <a:p>
            <a:pPr algn="ctr"/>
            <a:r>
              <a:rPr lang="zh-CN" altLang="en-US" sz="2400" b="1">
                <a:solidFill>
                  <a:schemeClr val="hlink"/>
                </a:solidFill>
                <a:latin typeface="Tahoma" pitchFamily="34" charset="0"/>
              </a:rPr>
              <a:t>改革</a:t>
            </a:r>
            <a:endParaRPr lang="zh-CN" altLang="en-US" sz="2400" b="1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53265" name="右箭头 53264"/>
          <p:cNvSpPr>
            <a:spLocks noChangeArrowheads="1"/>
          </p:cNvSpPr>
          <p:nvPr/>
        </p:nvSpPr>
        <p:spPr bwMode="auto">
          <a:xfrm>
            <a:off x="2352675" y="53657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6" name="爆炸形 2 53265"/>
          <p:cNvSpPr>
            <a:spLocks noChangeArrowheads="1"/>
          </p:cNvSpPr>
          <p:nvPr/>
        </p:nvSpPr>
        <p:spPr bwMode="auto">
          <a:xfrm>
            <a:off x="3267075" y="4527550"/>
            <a:ext cx="2895600" cy="18288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400">
                <a:latin typeface="Tahoma" pitchFamily="34" charset="0"/>
                <a:ea typeface="黑体" pitchFamily="49" charset="-122"/>
              </a:rPr>
              <a:t>解体</a:t>
            </a:r>
          </a:p>
        </p:txBody>
      </p:sp>
    </p:spTree>
    <p:extLst>
      <p:ext uri="{BB962C8B-B14F-4D97-AF65-F5344CB8AC3E}">
        <p14:creationId xmlns:p14="http://schemas.microsoft.com/office/powerpoint/2010/main" val="3138686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6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ldLvl="0" animBg="1"/>
      <p:bldP spid="53252" grpId="0" bldLvl="0" animBg="1"/>
      <p:bldP spid="53253" grpId="0" bldLvl="0" animBg="1"/>
      <p:bldP spid="53254" grpId="0" bldLvl="0" animBg="1"/>
      <p:bldP spid="53255" grpId="0" bldLvl="0" animBg="1"/>
      <p:bldP spid="53262" grpId="0" bldLvl="0" animBg="1"/>
      <p:bldP spid="53264" grpId="0" bldLvl="0" animBg="1"/>
      <p:bldP spid="53266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45057"/>
          <p:cNvSpPr txBox="1">
            <a:spLocks noChangeArrowheads="1"/>
          </p:cNvSpPr>
          <p:nvPr/>
        </p:nvSpPr>
        <p:spPr bwMode="auto">
          <a:xfrm flipH="1">
            <a:off x="250825" y="190500"/>
            <a:ext cx="496888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国际社会主义运动的发展史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33794" name="左大括号 45058"/>
          <p:cNvSpPr>
            <a:spLocks/>
          </p:cNvSpPr>
          <p:nvPr/>
        </p:nvSpPr>
        <p:spPr bwMode="auto">
          <a:xfrm>
            <a:off x="827088" y="622300"/>
            <a:ext cx="457200" cy="5207000"/>
          </a:xfrm>
          <a:prstGeom prst="leftBrace">
            <a:avLst>
              <a:gd name="adj1" fmla="val 94855"/>
              <a:gd name="adj2" fmla="val 50000"/>
            </a:avLst>
          </a:prstGeom>
          <a:noFill/>
          <a:ln w="635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795" name="文本框 45059"/>
          <p:cNvSpPr txBox="1">
            <a:spLocks noChangeArrowheads="1"/>
          </p:cNvSpPr>
          <p:nvPr/>
        </p:nvSpPr>
        <p:spPr bwMode="auto">
          <a:xfrm>
            <a:off x="1258888" y="334963"/>
            <a:ext cx="1008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理论</a:t>
            </a:r>
          </a:p>
        </p:txBody>
      </p:sp>
      <p:sp>
        <p:nvSpPr>
          <p:cNvPr id="33796" name="文本框 45060"/>
          <p:cNvSpPr txBox="1">
            <a:spLocks noChangeArrowheads="1"/>
          </p:cNvSpPr>
          <p:nvPr/>
        </p:nvSpPr>
        <p:spPr bwMode="auto">
          <a:xfrm>
            <a:off x="2627313" y="334963"/>
            <a:ext cx="2879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科学社会主义</a:t>
            </a:r>
          </a:p>
        </p:txBody>
      </p:sp>
      <p:sp>
        <p:nvSpPr>
          <p:cNvPr id="33797" name="文本框 45061"/>
          <p:cNvSpPr txBox="1">
            <a:spLocks noChangeArrowheads="1"/>
          </p:cNvSpPr>
          <p:nvPr/>
        </p:nvSpPr>
        <p:spPr bwMode="auto">
          <a:xfrm>
            <a:off x="1331913" y="2706688"/>
            <a:ext cx="13668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现实</a:t>
            </a:r>
          </a:p>
        </p:txBody>
      </p:sp>
      <p:sp>
        <p:nvSpPr>
          <p:cNvPr id="33798" name="左大括号 45062"/>
          <p:cNvSpPr>
            <a:spLocks/>
          </p:cNvSpPr>
          <p:nvPr/>
        </p:nvSpPr>
        <p:spPr bwMode="auto">
          <a:xfrm>
            <a:off x="2266950" y="2673350"/>
            <a:ext cx="304800" cy="685800"/>
          </a:xfrm>
          <a:prstGeom prst="leftBrace">
            <a:avLst>
              <a:gd name="adj1" fmla="val 187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799" name="文本框 45063"/>
          <p:cNvSpPr txBox="1">
            <a:spLocks noChangeArrowheads="1"/>
          </p:cNvSpPr>
          <p:nvPr/>
        </p:nvSpPr>
        <p:spPr bwMode="auto">
          <a:xfrm>
            <a:off x="2700338" y="2419350"/>
            <a:ext cx="61928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一国：俄国十月革命的胜利</a:t>
            </a:r>
          </a:p>
        </p:txBody>
      </p:sp>
      <p:sp>
        <p:nvSpPr>
          <p:cNvPr id="33800" name="文本框 45064"/>
          <p:cNvSpPr txBox="1">
            <a:spLocks noChangeArrowheads="1"/>
          </p:cNvSpPr>
          <p:nvPr/>
        </p:nvSpPr>
        <p:spPr bwMode="auto">
          <a:xfrm>
            <a:off x="2627313" y="2998788"/>
            <a:ext cx="63722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多国：欧亚社会主义国家建立</a:t>
            </a:r>
          </a:p>
        </p:txBody>
      </p:sp>
      <p:sp>
        <p:nvSpPr>
          <p:cNvPr id="33801" name="文本框 45065"/>
          <p:cNvSpPr txBox="1">
            <a:spLocks noChangeArrowheads="1"/>
          </p:cNvSpPr>
          <p:nvPr/>
        </p:nvSpPr>
        <p:spPr bwMode="auto">
          <a:xfrm>
            <a:off x="1258888" y="4078288"/>
            <a:ext cx="1295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挫折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33802" name="文本框 45066"/>
          <p:cNvSpPr txBox="1">
            <a:spLocks noChangeArrowheads="1"/>
          </p:cNvSpPr>
          <p:nvPr/>
        </p:nvSpPr>
        <p:spPr bwMode="auto">
          <a:xfrm>
            <a:off x="2843213" y="4078288"/>
            <a:ext cx="44656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东欧剧变与苏联解体</a:t>
            </a:r>
          </a:p>
        </p:txBody>
      </p:sp>
      <p:sp>
        <p:nvSpPr>
          <p:cNvPr id="33803" name="文本框 45067"/>
          <p:cNvSpPr txBox="1">
            <a:spLocks noChangeArrowheads="1"/>
          </p:cNvSpPr>
          <p:nvPr/>
        </p:nvSpPr>
        <p:spPr bwMode="auto">
          <a:xfrm>
            <a:off x="1187450" y="5303838"/>
            <a:ext cx="1223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发展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33804" name="文本框 45068"/>
          <p:cNvSpPr txBox="1">
            <a:spLocks noChangeArrowheads="1"/>
          </p:cNvSpPr>
          <p:nvPr/>
        </p:nvSpPr>
        <p:spPr bwMode="auto">
          <a:xfrm>
            <a:off x="2627313" y="5187950"/>
            <a:ext cx="5905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中国社会主义建设成就巨大</a:t>
            </a:r>
          </a:p>
        </p:txBody>
      </p:sp>
      <p:sp>
        <p:nvSpPr>
          <p:cNvPr id="33805" name="文本框 45069"/>
          <p:cNvSpPr txBox="1">
            <a:spLocks noChangeArrowheads="1"/>
          </p:cNvSpPr>
          <p:nvPr/>
        </p:nvSpPr>
        <p:spPr bwMode="auto">
          <a:xfrm>
            <a:off x="1331913" y="1485900"/>
            <a:ext cx="16557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itchFamily="2" charset="-122"/>
                <a:ea typeface="黑体" pitchFamily="49" charset="-122"/>
              </a:rPr>
              <a:t>尝试</a:t>
            </a:r>
            <a:r>
              <a:rPr lang="zh-CN" altLang="en-US" sz="3200" b="1">
                <a:latin typeface="楷体_GB2312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33806" name="矩形 45070"/>
          <p:cNvSpPr>
            <a:spLocks noChangeArrowheads="1"/>
          </p:cNvSpPr>
          <p:nvPr/>
        </p:nvSpPr>
        <p:spPr bwMode="auto">
          <a:xfrm>
            <a:off x="2627313" y="1447800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itchFamily="49" charset="-122"/>
              </a:rPr>
              <a:t>巴黎公社</a:t>
            </a:r>
          </a:p>
        </p:txBody>
      </p:sp>
    </p:spTree>
    <p:extLst>
      <p:ext uri="{BB962C8B-B14F-4D97-AF65-F5344CB8AC3E}">
        <p14:creationId xmlns:p14="http://schemas.microsoft.com/office/powerpoint/2010/main" val="6815671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9" name="表格 137218"/>
          <p:cNvGraphicFramePr/>
          <p:nvPr/>
        </p:nvGraphicFramePr>
        <p:xfrm>
          <a:off x="574675" y="1844675"/>
          <a:ext cx="1439863" cy="1584325"/>
        </p:xfrm>
        <a:graphic>
          <a:graphicData uri="http://schemas.openxmlformats.org/drawingml/2006/table">
            <a:tbl>
              <a:tblPr/>
              <a:tblGrid>
                <a:gridCol w="1439863"/>
              </a:tblGrid>
              <a:tr h="15843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第一次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世界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大战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25" name="矩形 137224"/>
          <p:cNvSpPr/>
          <p:nvPr/>
        </p:nvSpPr>
        <p:spPr>
          <a:xfrm>
            <a:off x="1943100" y="2276475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26" name="表格 137225"/>
          <p:cNvGraphicFramePr/>
          <p:nvPr/>
        </p:nvGraphicFramePr>
        <p:xfrm>
          <a:off x="2662238" y="1484313"/>
          <a:ext cx="1371600" cy="2232025"/>
        </p:xfrm>
        <a:graphic>
          <a:graphicData uri="http://schemas.openxmlformats.org/drawingml/2006/table">
            <a:tbl>
              <a:tblPr/>
              <a:tblGrid>
                <a:gridCol w="1371600"/>
              </a:tblGrid>
              <a:tr h="2232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凡尔赛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黑体" panose="02010609060101010101" pitchFamily="2" charset="-122"/>
                        </a:rPr>
                        <a:t>—</a:t>
                      </a:r>
                      <a:endParaRPr lang="en-US" altLang="zh-CN" b="1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华盛顿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体系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32" name="矩形 137231"/>
          <p:cNvSpPr/>
          <p:nvPr/>
        </p:nvSpPr>
        <p:spPr>
          <a:xfrm>
            <a:off x="4102100" y="22828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33" name="表格 137232"/>
          <p:cNvGraphicFramePr/>
          <p:nvPr/>
        </p:nvGraphicFramePr>
        <p:xfrm>
          <a:off x="4751388" y="1885950"/>
          <a:ext cx="1295400" cy="1543050"/>
        </p:xfrm>
        <a:graphic>
          <a:graphicData uri="http://schemas.openxmlformats.org/drawingml/2006/table">
            <a:tbl>
              <a:tblPr/>
              <a:tblGrid>
                <a:gridCol w="1295400"/>
              </a:tblGrid>
              <a:tr h="15430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第二次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世界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大战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39" name="矩形 137238"/>
          <p:cNvSpPr/>
          <p:nvPr/>
        </p:nvSpPr>
        <p:spPr>
          <a:xfrm>
            <a:off x="5975350" y="22828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40" name="表格 137239"/>
          <p:cNvGraphicFramePr/>
          <p:nvPr/>
        </p:nvGraphicFramePr>
        <p:xfrm>
          <a:off x="6623050" y="2132013"/>
          <a:ext cx="1981200" cy="1030287"/>
        </p:xfrm>
        <a:graphic>
          <a:graphicData uri="http://schemas.openxmlformats.org/drawingml/2006/table">
            <a:tbl>
              <a:tblPr/>
              <a:tblGrid>
                <a:gridCol w="1981200"/>
              </a:tblGrid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两极格局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46" name="文本框 137245"/>
          <p:cNvSpPr txBox="1"/>
          <p:nvPr/>
        </p:nvSpPr>
        <p:spPr>
          <a:xfrm>
            <a:off x="7199313" y="3132138"/>
            <a:ext cx="733425" cy="1066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47" name="表格 137246"/>
          <p:cNvGraphicFramePr/>
          <p:nvPr/>
        </p:nvGraphicFramePr>
        <p:xfrm>
          <a:off x="6623050" y="4198938"/>
          <a:ext cx="1676400" cy="1030287"/>
        </p:xfrm>
        <a:graphic>
          <a:graphicData uri="http://schemas.openxmlformats.org/drawingml/2006/table">
            <a:tbl>
              <a:tblPr/>
              <a:tblGrid>
                <a:gridCol w="1676400"/>
              </a:tblGrid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东欧剧变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苏联解体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851" name="组合 11"/>
          <p:cNvGrpSpPr>
            <a:grpSpLocks/>
          </p:cNvGrpSpPr>
          <p:nvPr/>
        </p:nvGrpSpPr>
        <p:grpSpPr bwMode="auto">
          <a:xfrm>
            <a:off x="1979613" y="404813"/>
            <a:ext cx="4752975" cy="936625"/>
            <a:chOff x="500034" y="1285860"/>
            <a:chExt cx="2071702" cy="500066"/>
          </a:xfrm>
        </p:grpSpPr>
        <p:sp>
          <p:nvSpPr>
            <p:cNvPr id="5" name="圆角矩形 4"/>
            <p:cNvSpPr/>
            <p:nvPr/>
          </p:nvSpPr>
          <p:spPr>
            <a:xfrm>
              <a:off x="500034" y="1285860"/>
              <a:ext cx="2071702" cy="500066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34853" name="TextBox 5"/>
            <p:cNvSpPr txBox="1">
              <a:spLocks noChangeArrowheads="1"/>
            </p:cNvSpPr>
            <p:nvPr/>
          </p:nvSpPr>
          <p:spPr bwMode="auto">
            <a:xfrm>
              <a:off x="535760" y="1304922"/>
              <a:ext cx="2009066" cy="423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tIns="180000" rIns="54000" bIns="18000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600"/>
                </a:lnSpc>
                <a:spcBef>
                  <a:spcPts val="400"/>
                </a:spcBef>
              </a:pPr>
              <a:endParaRPr lang="zh-CN" altLang="en-US" sz="240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34854" name="文本框 137271"/>
          <p:cNvSpPr txBox="1">
            <a:spLocks noChangeArrowheads="1"/>
          </p:cNvSpPr>
          <p:nvPr/>
        </p:nvSpPr>
        <p:spPr bwMode="auto">
          <a:xfrm>
            <a:off x="2051050" y="404813"/>
            <a:ext cx="4752975" cy="823912"/>
          </a:xfrm>
          <a:prstGeom prst="rect">
            <a:avLst/>
          </a:prstGeom>
          <a:gradFill rotWithShape="1">
            <a:gsLst>
              <a:gs pos="0">
                <a:srgbClr val="FCFDFE"/>
              </a:gs>
              <a:gs pos="74001">
                <a:srgbClr val="E0F1F2"/>
              </a:gs>
              <a:gs pos="83000">
                <a:srgbClr val="E0F1F2"/>
              </a:gs>
              <a:gs pos="100000">
                <a:srgbClr val="EBF6F7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  <a:ea typeface="黑体" pitchFamily="49" charset="-122"/>
              </a:rPr>
              <a:t>世界格局的演变</a:t>
            </a:r>
          </a:p>
        </p:txBody>
      </p:sp>
    </p:spTree>
    <p:extLst>
      <p:ext uri="{BB962C8B-B14F-4D97-AF65-F5344CB8AC3E}">
        <p14:creationId xmlns:p14="http://schemas.microsoft.com/office/powerpoint/2010/main" val="22329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5" grpId="0"/>
      <p:bldP spid="137232" grpId="0"/>
      <p:bldP spid="137239" grpId="0"/>
      <p:bldP spid="1372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3"/>
          <p:cNvSpPr txBox="1">
            <a:spLocks noChangeArrowheads="1"/>
          </p:cNvSpPr>
          <p:nvPr/>
        </p:nvSpPr>
        <p:spPr bwMode="auto">
          <a:xfrm>
            <a:off x="1281113" y="1339850"/>
            <a:ext cx="729615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/>
              <a:t>1</a:t>
            </a:r>
            <a:r>
              <a:rPr lang="zh-CN" altLang="en-US" sz="3600" b="1"/>
              <a:t>、苏联解体说明了（        ）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A.</a:t>
            </a:r>
            <a:r>
              <a:rPr lang="zh-CN" altLang="en-US" sz="3600" b="1"/>
              <a:t>社会主义运动的失败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B.</a:t>
            </a:r>
            <a:r>
              <a:rPr lang="zh-CN" altLang="en-US" sz="3600" b="1"/>
              <a:t>“苏联模式”的失败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C.</a:t>
            </a:r>
            <a:r>
              <a:rPr lang="zh-CN" altLang="en-US" sz="3600" b="1"/>
              <a:t>列宁主义的失败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D.</a:t>
            </a:r>
            <a:r>
              <a:rPr lang="zh-CN" altLang="en-US" sz="3600" b="1"/>
              <a:t>社会主义不比资本主义制度优越</a:t>
            </a:r>
            <a:endParaRPr lang="zh-CN" altLang="en-US" sz="3600"/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5994400" y="1339850"/>
            <a:ext cx="7254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B </a:t>
            </a:r>
            <a:r>
              <a:rPr lang="en-US" altLang="zh-CN" sz="240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0533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56321"/>
          <p:cNvSpPr txBox="1">
            <a:spLocks noChangeArrowheads="1"/>
          </p:cNvSpPr>
          <p:nvPr/>
        </p:nvSpPr>
        <p:spPr bwMode="auto">
          <a:xfrm>
            <a:off x="250825" y="1662113"/>
            <a:ext cx="8632825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2.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苏联发生剧变和解体的根本原因是</a:t>
            </a:r>
            <a:endParaRPr lang="en-US" altLang="zh-CN" sz="30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A.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高度集中的政治经济体制的积弊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B.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戈尔巴乔夫背离社会主义的改革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C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、各加盟共和国日益严重的分离倾向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D.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西方资本主义国家“和平演变”策略的影响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019925" y="1960563"/>
            <a:ext cx="7651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0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B</a:t>
            </a:r>
            <a:r>
              <a:rPr lang="en-US" altLang="en-US" sz="60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85891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59</TotalTime>
  <Words>1244</Words>
  <PresentationFormat>全屏显示(4:3)</PresentationFormat>
  <Paragraphs>133</Paragraphs>
  <Slides>30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暗香扑面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苏联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2018-12-16T01:34:34Z</dcterms:modified>
</cp:coreProperties>
</file>