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3"/>
  </p:handoutMasterIdLst>
  <p:sldIdLst>
    <p:sldId id="256" r:id="rId3"/>
    <p:sldId id="257" r:id="rId5"/>
    <p:sldId id="259" r:id="rId6"/>
    <p:sldId id="279" r:id="rId7"/>
    <p:sldId id="298" r:id="rId8"/>
    <p:sldId id="278" r:id="rId9"/>
    <p:sldId id="260" r:id="rId10"/>
    <p:sldId id="319" r:id="rId11"/>
    <p:sldId id="262" r:id="rId12"/>
    <p:sldId id="276" r:id="rId13"/>
    <p:sldId id="261" r:id="rId14"/>
    <p:sldId id="339" r:id="rId15"/>
    <p:sldId id="264" r:id="rId16"/>
    <p:sldId id="263" r:id="rId17"/>
    <p:sldId id="266" r:id="rId18"/>
    <p:sldId id="265" r:id="rId19"/>
    <p:sldId id="270" r:id="rId20"/>
    <p:sldId id="340" r:id="rId21"/>
    <p:sldId id="267" r:id="rId22"/>
    <p:sldId id="320" r:id="rId23"/>
    <p:sldId id="268" r:id="rId24"/>
    <p:sldId id="277" r:id="rId25"/>
    <p:sldId id="269" r:id="rId26"/>
    <p:sldId id="317" r:id="rId27"/>
    <p:sldId id="271" r:id="rId28"/>
    <p:sldId id="318" r:id="rId29"/>
    <p:sldId id="273" r:id="rId30"/>
    <p:sldId id="274" r:id="rId31"/>
    <p:sldId id="275" r:id="rId32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3D10FC"/>
    <a:srgbClr val="FF3300"/>
    <a:srgbClr val="CC3300"/>
    <a:srgbClr val="202020"/>
    <a:srgbClr val="B2B2B2"/>
    <a:srgbClr val="323232"/>
    <a:srgbClr val="CC0000"/>
    <a:srgbClr val="990000"/>
    <a:srgbClr val="FF8D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68" y="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handoutMaster" Target="handoutMasters/handoutMaster1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9892" y="1279525"/>
            <a:ext cx="460586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7891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7892" name="Rectangle 2"/>
          <p:cNvSpPr>
            <a:spLocks noRo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>
            <a:solidFill>
              <a:srgbClr val="000000">
                <a:alpha val="100000"/>
              </a:srgbClr>
            </a:solidFill>
            <a:miter/>
          </a:ln>
        </p:spPr>
      </p:sp>
      <p:sp>
        <p:nvSpPr>
          <p:cNvPr id="37893" name="Rectangle 3"/>
          <p:cNvSpPr>
            <a:spLocks noGrp="1"/>
          </p:cNvSpPr>
          <p:nvPr>
            <p:ph type="body" idx="1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幻灯片图像占位符 92161"/>
          <p:cNvSpPr>
            <a:spLocks noGrp="1" noRo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40963" name="文本占位符 9216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40964" name="灯片编号占位符 1"/>
          <p:cNvSpPr txBox="1">
            <a:spLocks noGrp="1"/>
          </p:cNvSpPr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43000" y="1322962"/>
            <a:ext cx="6858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775" y="258445"/>
            <a:ext cx="78867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5775" y="1825625"/>
            <a:ext cx="78867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3751117"/>
            <a:ext cx="5491163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610028"/>
            <a:ext cx="5491163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775" y="258445"/>
            <a:ext cx="78867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85775" y="1825625"/>
            <a:ext cx="38862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486275" y="1825625"/>
            <a:ext cx="38862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744961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615609"/>
            <a:ext cx="3868340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66219"/>
            <a:ext cx="78867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85060" y="127000"/>
            <a:ext cx="31239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3888000" y="766354"/>
            <a:ext cx="4363031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88870" y="2057400"/>
            <a:ext cx="31239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cxnSp>
        <p:nvCxnSpPr>
          <p:cNvPr id="8" name="直接连接符 7" hidden="1"/>
          <p:cNvCxnSpPr/>
          <p:nvPr userDrawn="1"/>
        </p:nvCxnSpPr>
        <p:spPr>
          <a:xfrm>
            <a:off x="557213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3"/>
            <a:ext cx="78867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.xml"/><Relationship Id="rId3" Type="http://schemas.openxmlformats.org/officeDocument/2006/relationships/image" Target="../media/image2.png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3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5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7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8.xml"/><Relationship Id="rId2" Type="http://schemas.openxmlformats.org/officeDocument/2006/relationships/image" Target="../media/image24.jpeg"/><Relationship Id="rId1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.xml"/><Relationship Id="rId1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2.xml"/><Relationship Id="rId1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zh-CN" altLang="en-US"/>
              <a:t>空白演示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en-US" altLang="zh-CN" sz="135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sym typeface="+mn-ea"/>
              </a:rPr>
              <a:t>Speaker name and title here</a:t>
            </a:r>
            <a:endParaRPr lang="en-US" altLang="zh-CN" sz="135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95" y="1002665"/>
            <a:ext cx="9165590" cy="514223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252220" y="6144895"/>
            <a:ext cx="639508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南达科他州  拉什莫尔山国家纪念公园 </a:t>
            </a:r>
            <a:endParaRPr lang="zh-CN" altLang="en-US" sz="2800"/>
          </a:p>
        </p:txBody>
      </p:sp>
      <p:sp>
        <p:nvSpPr>
          <p:cNvPr id="6" name="文本框 5"/>
          <p:cNvSpPr txBox="1"/>
          <p:nvPr/>
        </p:nvSpPr>
        <p:spPr>
          <a:xfrm>
            <a:off x="3285490" y="240030"/>
            <a:ext cx="25730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600"/>
              <a:t>美国总统山</a:t>
            </a:r>
            <a:endParaRPr lang="zh-CN" altLang="en-US" sz="3600"/>
          </a:p>
        </p:txBody>
      </p:sp>
    </p:spTree>
    <p:custDataLst>
      <p:tags r:id="rId4"/>
    </p:custData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20315" y="52705"/>
            <a:ext cx="3953510" cy="957580"/>
          </a:xfrm>
        </p:spPr>
        <p:txBody>
          <a:bodyPr/>
          <a:p>
            <a:r>
              <a:rPr lang="zh-CN" altLang="en-US" sz="4000"/>
              <a:t>第</a:t>
            </a:r>
            <a:r>
              <a:rPr lang="en-US" altLang="zh-CN" sz="4000"/>
              <a:t>3</a:t>
            </a:r>
            <a:r>
              <a:rPr lang="zh-CN" altLang="en-US" sz="4000"/>
              <a:t>课 美国内战</a:t>
            </a:r>
            <a:endParaRPr lang="zh-CN" altLang="en-US" sz="400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b="6159"/>
          <a:stretch>
            <a:fillRect/>
          </a:stretch>
        </p:blipFill>
        <p:spPr>
          <a:xfrm>
            <a:off x="1000125" y="1010285"/>
            <a:ext cx="6994525" cy="55854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005" y="-24130"/>
            <a:ext cx="2267585" cy="892810"/>
          </a:xfrm>
        </p:spPr>
        <p:txBody>
          <a:bodyPr/>
          <a:p>
            <a:r>
              <a:rPr lang="zh-CN" altLang="en-US" sz="3600"/>
              <a:t>整体感知</a:t>
            </a:r>
            <a:endParaRPr lang="zh-CN" altLang="en-US" sz="3600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3230880" y="868680"/>
            <a:ext cx="2682240" cy="9575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3200"/>
              <a:t> 美国内战</a:t>
            </a:r>
            <a:endParaRPr lang="zh-CN" altLang="en-US" sz="3200"/>
          </a:p>
        </p:txBody>
      </p:sp>
      <p:sp>
        <p:nvSpPr>
          <p:cNvPr id="33795" name="Rectangle 4"/>
          <p:cNvSpPr/>
          <p:nvPr/>
        </p:nvSpPr>
        <p:spPr>
          <a:xfrm>
            <a:off x="1063625" y="1739265"/>
            <a:ext cx="2024380" cy="473011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根本原因：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南北焦点：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导火线：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开始：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转折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结束：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林肯贡献：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性质：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意义：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内容占位符 4"/>
          <p:cNvPicPr>
            <a:picLocks noChangeAspect="1"/>
          </p:cNvPicPr>
          <p:nvPr>
            <p:ph idx="1"/>
          </p:nvPr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88005" y="2287905"/>
            <a:ext cx="5937885" cy="313626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文本框 5"/>
          <p:cNvSpPr txBox="1"/>
          <p:nvPr/>
        </p:nvSpPr>
        <p:spPr>
          <a:xfrm>
            <a:off x="197485" y="3187065"/>
            <a:ext cx="613410" cy="16687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800"/>
              <a:t>美国内战</a:t>
            </a:r>
            <a:endParaRPr lang="zh-CN" altLang="en-US" sz="2800"/>
          </a:p>
        </p:txBody>
      </p:sp>
      <p:sp>
        <p:nvSpPr>
          <p:cNvPr id="7" name="左大括号 6"/>
          <p:cNvSpPr/>
          <p:nvPr/>
        </p:nvSpPr>
        <p:spPr>
          <a:xfrm>
            <a:off x="744855" y="1976120"/>
            <a:ext cx="351155" cy="4090670"/>
          </a:xfrm>
          <a:prstGeom prst="leftBrace">
            <a:avLst/>
          </a:prstGeom>
          <a:ln w="2857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 descr="timg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73355" y="992505"/>
            <a:ext cx="8614410" cy="584073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608580" y="149225"/>
            <a:ext cx="34925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美国领土的扩张</a:t>
            </a:r>
            <a:endParaRPr lang="zh-CN" altLang="en-US" sz="3600"/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55905" y="991870"/>
            <a:ext cx="8632190" cy="584454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8895" y="36195"/>
            <a:ext cx="9046845" cy="678561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24150" y="-12700"/>
            <a:ext cx="4248150" cy="913130"/>
          </a:xfrm>
        </p:spPr>
        <p:txBody>
          <a:bodyPr>
            <a:noAutofit/>
          </a:bodyPr>
          <a:p>
            <a:r>
              <a:rPr lang="zh-CN" altLang="en-US" sz="3200"/>
              <a:t>一、内战的阴云</a:t>
            </a:r>
            <a:endParaRPr lang="zh-CN" altLang="en-US" sz="3200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5875" y="1127125"/>
            <a:ext cx="9112250" cy="56489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3"/>
          <p:cNvGrpSpPr/>
          <p:nvPr/>
        </p:nvGrpSpPr>
        <p:grpSpPr>
          <a:xfrm>
            <a:off x="179388" y="981075"/>
            <a:ext cx="4240212" cy="4508500"/>
            <a:chOff x="0" y="0"/>
            <a:chExt cx="6045" cy="5821"/>
          </a:xfrm>
        </p:grpSpPr>
        <p:grpSp>
          <p:nvGrpSpPr>
            <p:cNvPr id="5126" name="Group 4"/>
            <p:cNvGrpSpPr/>
            <p:nvPr/>
          </p:nvGrpSpPr>
          <p:grpSpPr>
            <a:xfrm>
              <a:off x="0" y="0"/>
              <a:ext cx="6045" cy="5821"/>
              <a:chOff x="0" y="0"/>
              <a:chExt cx="6045" cy="5821"/>
            </a:xfrm>
          </p:grpSpPr>
          <p:pic>
            <p:nvPicPr>
              <p:cNvPr id="5128" name="Picture 5"/>
              <p:cNvPicPr>
                <a:picLocks noChangeAspect="1"/>
              </p:cNvPicPr>
              <p:nvPr/>
            </p:nvPicPr>
            <p:blipFill>
              <a:blip r:embed="rId1">
                <a:lum contrast="18000"/>
              </a:blip>
              <a:stretch>
                <a:fillRect/>
              </a:stretch>
            </p:blipFill>
            <p:spPr>
              <a:xfrm>
                <a:off x="103" y="0"/>
                <a:ext cx="5942" cy="464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129" name="Text Box 6"/>
              <p:cNvSpPr txBox="1"/>
              <p:nvPr/>
            </p:nvSpPr>
            <p:spPr>
              <a:xfrm>
                <a:off x="0" y="4760"/>
                <a:ext cx="5885" cy="106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/>
                <a:r>
                  <a:rPr lang="zh-CN" altLang="en-US" sz="2800" b="1" dirty="0">
                    <a:latin typeface="Arial" panose="020B0604020202020204" pitchFamily="34" charset="0"/>
                  </a:rPr>
                  <a:t>北方资本主义工商业经济</a:t>
                </a:r>
                <a:endParaRPr lang="zh-CN" altLang="en-US" sz="2800" b="1" dirty="0">
                  <a:latin typeface="Arial" panose="020B0604020202020204" pitchFamily="34" charset="0"/>
                </a:endParaRPr>
              </a:p>
              <a:p>
                <a:pPr algn="ctr"/>
                <a:endParaRPr lang="en-US" altLang="zh-CN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5127" name="Text Box 7"/>
            <p:cNvSpPr txBox="1"/>
            <p:nvPr/>
          </p:nvSpPr>
          <p:spPr>
            <a:xfrm>
              <a:off x="2351" y="113"/>
              <a:ext cx="3312" cy="6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dirty="0">
                  <a:solidFill>
                    <a:srgbClr val="FF0000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动力织布机厂</a:t>
              </a:r>
              <a:endParaRPr lang="zh-CN" altLang="en-US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Group 14"/>
          <p:cNvGrpSpPr/>
          <p:nvPr/>
        </p:nvGrpSpPr>
        <p:grpSpPr>
          <a:xfrm>
            <a:off x="4572000" y="990600"/>
            <a:ext cx="4103688" cy="4473575"/>
            <a:chOff x="2925" y="890"/>
            <a:chExt cx="2585" cy="2554"/>
          </a:xfrm>
        </p:grpSpPr>
        <p:sp>
          <p:nvSpPr>
            <p:cNvPr id="5124" name="Text Box 8"/>
            <p:cNvSpPr txBox="1"/>
            <p:nvPr/>
          </p:nvSpPr>
          <p:spPr>
            <a:xfrm>
              <a:off x="3165" y="3022"/>
              <a:ext cx="2216" cy="4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400" b="1" dirty="0">
                  <a:latin typeface="Arial" panose="020B0604020202020204" pitchFamily="34" charset="0"/>
                </a:rPr>
                <a:t>南方奴隶制种植园经济</a:t>
              </a:r>
              <a:endParaRPr lang="zh-CN" altLang="en-US" sz="2400" b="1" dirty="0">
                <a:latin typeface="Arial" panose="020B0604020202020204" pitchFamily="34" charset="0"/>
              </a:endParaRPr>
            </a:p>
            <a:p>
              <a:pPr algn="ctr"/>
              <a:endParaRPr lang="zh-CN" altLang="zh-CN" dirty="0">
                <a:latin typeface="Arial" panose="020B0604020202020204" pitchFamily="34" charset="0"/>
              </a:endParaRPr>
            </a:p>
          </p:txBody>
        </p:sp>
        <p:pic>
          <p:nvPicPr>
            <p:cNvPr id="5125" name="Picture 9" descr="图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25" y="890"/>
              <a:ext cx="2585" cy="206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" name="标题 1"/>
          <p:cNvSpPr>
            <a:spLocks noGrp="1"/>
          </p:cNvSpPr>
          <p:nvPr/>
        </p:nvSpPr>
        <p:spPr>
          <a:xfrm>
            <a:off x="2724150" y="-12700"/>
            <a:ext cx="4248150" cy="91313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/>
              <a:t>一、内战的阴云</a:t>
            </a:r>
            <a:endParaRPr lang="zh-CN" altLang="en-US" sz="3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2770" name="Group 2"/>
          <p:cNvGrpSpPr/>
          <p:nvPr/>
        </p:nvGrpSpPr>
        <p:grpSpPr>
          <a:xfrm>
            <a:off x="2514600" y="3267075"/>
            <a:ext cx="4114800" cy="2211388"/>
            <a:chOff x="1680" y="1871"/>
            <a:chExt cx="2160" cy="1393"/>
          </a:xfrm>
        </p:grpSpPr>
        <p:sp>
          <p:nvSpPr>
            <p:cNvPr id="13314" name="Oval 3"/>
            <p:cNvSpPr/>
            <p:nvPr/>
          </p:nvSpPr>
          <p:spPr>
            <a:xfrm>
              <a:off x="1680" y="1872"/>
              <a:ext cx="2160" cy="1392"/>
            </a:xfrm>
            <a:prstGeom prst="ellipse">
              <a:avLst/>
            </a:prstGeom>
            <a:solidFill>
              <a:srgbClr val="CCFFFF">
                <a:alpha val="50000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15" name="Arc 4"/>
            <p:cNvSpPr/>
            <p:nvPr/>
          </p:nvSpPr>
          <p:spPr>
            <a:xfrm rot="5930">
              <a:off x="2016" y="1871"/>
              <a:ext cx="1538" cy="288"/>
            </a:xfrm>
            <a:custGeom>
              <a:avLst/>
              <a:gdLst/>
              <a:ahLst/>
              <a:cxnLst>
                <a:cxn ang="0">
                  <a:pos x="0" y="178"/>
                </a:cxn>
                <a:cxn ang="0">
                  <a:pos x="1538" y="227"/>
                </a:cxn>
                <a:cxn ang="0">
                  <a:pos x="747" y="288"/>
                </a:cxn>
              </a:cxnLst>
              <a:pathLst>
                <a:path w="41087" h="21600" fill="none">
                  <a:moveTo>
                    <a:pt x="0" y="13377"/>
                  </a:moveTo>
                  <a:cubicBezTo>
                    <a:pt x="3332" y="5282"/>
                    <a:pt x="11220" y="0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</a:path>
                <a:path w="41087" h="21600" stroke="0">
                  <a:moveTo>
                    <a:pt x="0" y="13377"/>
                  </a:moveTo>
                  <a:cubicBezTo>
                    <a:pt x="3332" y="5282"/>
                    <a:pt x="11220" y="0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  <a:lnTo>
                    <a:pt x="19974" y="21600"/>
                  </a:lnTo>
                  <a:close/>
                </a:path>
              </a:pathLst>
            </a:custGeom>
            <a:solidFill>
              <a:srgbClr val="CCFFFF">
                <a:alpha val="50000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32773" name="Group 5"/>
          <p:cNvGrpSpPr/>
          <p:nvPr/>
        </p:nvGrpSpPr>
        <p:grpSpPr>
          <a:xfrm>
            <a:off x="2514600" y="1820863"/>
            <a:ext cx="3962400" cy="1981200"/>
            <a:chOff x="1632" y="960"/>
            <a:chExt cx="2112" cy="1248"/>
          </a:xfrm>
        </p:grpSpPr>
        <p:sp>
          <p:nvSpPr>
            <p:cNvPr id="13317" name="Oval 6"/>
            <p:cNvSpPr/>
            <p:nvPr/>
          </p:nvSpPr>
          <p:spPr>
            <a:xfrm>
              <a:off x="1632" y="960"/>
              <a:ext cx="2112" cy="1248"/>
            </a:xfrm>
            <a:prstGeom prst="ellipse">
              <a:avLst/>
            </a:prstGeom>
            <a:solidFill>
              <a:srgbClr val="FFFFCC">
                <a:alpha val="50000"/>
              </a:srgbClr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18" name="Text Box 7"/>
            <p:cNvSpPr txBox="1"/>
            <p:nvPr/>
          </p:nvSpPr>
          <p:spPr>
            <a:xfrm>
              <a:off x="2400" y="1056"/>
              <a:ext cx="624" cy="288"/>
            </a:xfrm>
            <a:prstGeom prst="rect">
              <a:avLst/>
            </a:prstGeom>
            <a:solidFill>
              <a:srgbClr val="FFFFCC">
                <a:alpha val="50000"/>
              </a:srgbClr>
            </a:solidFill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北方</a:t>
              </a:r>
              <a:endPara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19" name="Text Box 8"/>
            <p:cNvSpPr txBox="1"/>
            <p:nvPr/>
          </p:nvSpPr>
          <p:spPr>
            <a:xfrm>
              <a:off x="2064" y="1392"/>
              <a:ext cx="1296" cy="288"/>
            </a:xfrm>
            <a:prstGeom prst="rect">
              <a:avLst/>
            </a:prstGeom>
            <a:solidFill>
              <a:srgbClr val="FFFFCC">
                <a:alpha val="50000"/>
              </a:srgbClr>
            </a:solidFill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资本主义工商业。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2777" name="Group 9"/>
          <p:cNvGrpSpPr/>
          <p:nvPr/>
        </p:nvGrpSpPr>
        <p:grpSpPr>
          <a:xfrm>
            <a:off x="2743200" y="3878263"/>
            <a:ext cx="3429000" cy="914400"/>
            <a:chOff x="1968" y="2256"/>
            <a:chExt cx="1680" cy="576"/>
          </a:xfrm>
        </p:grpSpPr>
        <p:sp>
          <p:nvSpPr>
            <p:cNvPr id="13321" name="Text Box 10"/>
            <p:cNvSpPr txBox="1"/>
            <p:nvPr/>
          </p:nvSpPr>
          <p:spPr>
            <a:xfrm>
              <a:off x="2496" y="2256"/>
              <a:ext cx="5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</a:t>
              </a: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南方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22" name="Text Box 11"/>
            <p:cNvSpPr txBox="1"/>
            <p:nvPr/>
          </p:nvSpPr>
          <p:spPr>
            <a:xfrm>
              <a:off x="1968" y="2544"/>
              <a:ext cx="16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</a:t>
              </a: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奴隶制种植园经济。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2781" name="Group 13"/>
          <p:cNvGrpSpPr/>
          <p:nvPr/>
        </p:nvGrpSpPr>
        <p:grpSpPr>
          <a:xfrm>
            <a:off x="1371600" y="5097463"/>
            <a:ext cx="1600200" cy="1287462"/>
            <a:chOff x="1056" y="3120"/>
            <a:chExt cx="1008" cy="811"/>
          </a:xfrm>
        </p:grpSpPr>
        <p:sp>
          <p:nvSpPr>
            <p:cNvPr id="13324" name="Text Box 14"/>
            <p:cNvSpPr txBox="1"/>
            <p:nvPr/>
          </p:nvSpPr>
          <p:spPr>
            <a:xfrm>
              <a:off x="1056" y="3408"/>
              <a:ext cx="1008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输出棉花、工业原料。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25" name="Line 15"/>
            <p:cNvSpPr/>
            <p:nvPr/>
          </p:nvSpPr>
          <p:spPr>
            <a:xfrm flipH="1">
              <a:off x="1632" y="3120"/>
              <a:ext cx="432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2784" name="Group 16"/>
          <p:cNvGrpSpPr/>
          <p:nvPr/>
        </p:nvGrpSpPr>
        <p:grpSpPr>
          <a:xfrm>
            <a:off x="838200" y="1439863"/>
            <a:ext cx="2133600" cy="914400"/>
            <a:chOff x="816" y="816"/>
            <a:chExt cx="1008" cy="576"/>
          </a:xfrm>
        </p:grpSpPr>
        <p:sp>
          <p:nvSpPr>
            <p:cNvPr id="13327" name="Text Box 17"/>
            <p:cNvSpPr txBox="1"/>
            <p:nvPr/>
          </p:nvSpPr>
          <p:spPr>
            <a:xfrm>
              <a:off x="816" y="816"/>
              <a:ext cx="10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缺工业原料。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28" name="Line 18"/>
            <p:cNvSpPr/>
            <p:nvPr/>
          </p:nvSpPr>
          <p:spPr>
            <a:xfrm>
              <a:off x="1392" y="1056"/>
              <a:ext cx="288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2787" name="Group 19"/>
          <p:cNvGrpSpPr/>
          <p:nvPr/>
        </p:nvGrpSpPr>
        <p:grpSpPr>
          <a:xfrm>
            <a:off x="3851275" y="5373688"/>
            <a:ext cx="1752600" cy="1066800"/>
            <a:chOff x="2400" y="3264"/>
            <a:chExt cx="960" cy="672"/>
          </a:xfrm>
        </p:grpSpPr>
        <p:sp>
          <p:nvSpPr>
            <p:cNvPr id="13330" name="Text Box 20"/>
            <p:cNvSpPr txBox="1"/>
            <p:nvPr/>
          </p:nvSpPr>
          <p:spPr>
            <a:xfrm>
              <a:off x="2400" y="3648"/>
              <a:ext cx="9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输入工业品。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31" name="Line 21"/>
            <p:cNvSpPr/>
            <p:nvPr/>
          </p:nvSpPr>
          <p:spPr>
            <a:xfrm>
              <a:off x="2832" y="3264"/>
              <a:ext cx="0" cy="43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2790" name="Group 22"/>
          <p:cNvGrpSpPr/>
          <p:nvPr/>
        </p:nvGrpSpPr>
        <p:grpSpPr>
          <a:xfrm>
            <a:off x="3609975" y="858838"/>
            <a:ext cx="2057400" cy="965200"/>
            <a:chOff x="2345" y="352"/>
            <a:chExt cx="960" cy="608"/>
          </a:xfrm>
        </p:grpSpPr>
        <p:sp>
          <p:nvSpPr>
            <p:cNvPr id="13333" name="Text Box 23"/>
            <p:cNvSpPr txBox="1"/>
            <p:nvPr/>
          </p:nvSpPr>
          <p:spPr>
            <a:xfrm>
              <a:off x="2345" y="352"/>
              <a:ext cx="9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缺销售市场。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34" name="Line 24"/>
            <p:cNvSpPr/>
            <p:nvPr/>
          </p:nvSpPr>
          <p:spPr>
            <a:xfrm>
              <a:off x="2736" y="624"/>
              <a:ext cx="0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2793" name="Group 25"/>
          <p:cNvGrpSpPr/>
          <p:nvPr/>
        </p:nvGrpSpPr>
        <p:grpSpPr>
          <a:xfrm>
            <a:off x="6553200" y="4716463"/>
            <a:ext cx="2438400" cy="1219200"/>
            <a:chOff x="3600" y="3024"/>
            <a:chExt cx="1440" cy="768"/>
          </a:xfrm>
        </p:grpSpPr>
        <p:sp>
          <p:nvSpPr>
            <p:cNvPr id="13336" name="Text Box 26"/>
            <p:cNvSpPr txBox="1"/>
            <p:nvPr/>
          </p:nvSpPr>
          <p:spPr>
            <a:xfrm>
              <a:off x="3600" y="3504"/>
              <a:ext cx="144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占有大量劳动力。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37" name="Line 27"/>
            <p:cNvSpPr/>
            <p:nvPr/>
          </p:nvSpPr>
          <p:spPr>
            <a:xfrm>
              <a:off x="3600" y="3024"/>
              <a:ext cx="336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2796" name="Group 28"/>
          <p:cNvGrpSpPr/>
          <p:nvPr/>
        </p:nvGrpSpPr>
        <p:grpSpPr>
          <a:xfrm>
            <a:off x="6096000" y="1287463"/>
            <a:ext cx="2438400" cy="838200"/>
            <a:chOff x="3696" y="816"/>
            <a:chExt cx="1392" cy="528"/>
          </a:xfrm>
        </p:grpSpPr>
        <p:sp>
          <p:nvSpPr>
            <p:cNvPr id="13339" name="Text Box 29"/>
            <p:cNvSpPr txBox="1"/>
            <p:nvPr/>
          </p:nvSpPr>
          <p:spPr>
            <a:xfrm>
              <a:off x="3744" y="816"/>
              <a:ext cx="134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缺自由劳动力。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340" name="Line 30"/>
            <p:cNvSpPr/>
            <p:nvPr/>
          </p:nvSpPr>
          <p:spPr>
            <a:xfrm flipV="1">
              <a:off x="3696" y="1056"/>
              <a:ext cx="384" cy="2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2802" name="Group 34"/>
          <p:cNvGrpSpPr/>
          <p:nvPr/>
        </p:nvGrpSpPr>
        <p:grpSpPr>
          <a:xfrm>
            <a:off x="5105400" y="3116263"/>
            <a:ext cx="2362200" cy="457200"/>
            <a:chOff x="2976" y="1728"/>
            <a:chExt cx="1488" cy="288"/>
          </a:xfrm>
        </p:grpSpPr>
        <p:sp>
          <p:nvSpPr>
            <p:cNvPr id="13342" name="Line 35"/>
            <p:cNvSpPr/>
            <p:nvPr/>
          </p:nvSpPr>
          <p:spPr>
            <a:xfrm>
              <a:off x="2976" y="2016"/>
              <a:ext cx="148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43" name="Text Box 36"/>
            <p:cNvSpPr txBox="1"/>
            <p:nvPr/>
          </p:nvSpPr>
          <p:spPr>
            <a:xfrm>
              <a:off x="3744" y="1728"/>
              <a:ext cx="72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结果</a:t>
              </a:r>
              <a:endPara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2805" name="Group 37"/>
          <p:cNvGrpSpPr/>
          <p:nvPr/>
        </p:nvGrpSpPr>
        <p:grpSpPr>
          <a:xfrm>
            <a:off x="7086600" y="2811463"/>
            <a:ext cx="1981200" cy="1524000"/>
            <a:chOff x="4464" y="1680"/>
            <a:chExt cx="1248" cy="960"/>
          </a:xfrm>
        </p:grpSpPr>
        <p:sp>
          <p:nvSpPr>
            <p:cNvPr id="13345" name="AutoShape 38"/>
            <p:cNvSpPr/>
            <p:nvPr/>
          </p:nvSpPr>
          <p:spPr>
            <a:xfrm>
              <a:off x="4464" y="1680"/>
              <a:ext cx="1248" cy="960"/>
            </a:xfrm>
            <a:prstGeom prst="irregularSeal2">
              <a:avLst/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46" name="Text Box 39"/>
            <p:cNvSpPr txBox="1"/>
            <p:nvPr/>
          </p:nvSpPr>
          <p:spPr>
            <a:xfrm>
              <a:off x="4656" y="1920"/>
              <a:ext cx="86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内战</a:t>
              </a:r>
              <a:endPara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2808" name="Text Box 40"/>
          <p:cNvSpPr txBox="1"/>
          <p:nvPr/>
        </p:nvSpPr>
        <p:spPr>
          <a:xfrm>
            <a:off x="4114800" y="3268663"/>
            <a:ext cx="990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矛盾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2820" name="Group 52"/>
          <p:cNvGrpSpPr/>
          <p:nvPr/>
        </p:nvGrpSpPr>
        <p:grpSpPr>
          <a:xfrm>
            <a:off x="539750" y="3068638"/>
            <a:ext cx="3124200" cy="1368425"/>
            <a:chOff x="432" y="1776"/>
            <a:chExt cx="1968" cy="862"/>
          </a:xfrm>
        </p:grpSpPr>
        <p:sp>
          <p:nvSpPr>
            <p:cNvPr id="13349" name="Text Box 53"/>
            <p:cNvSpPr txBox="1"/>
            <p:nvPr/>
          </p:nvSpPr>
          <p:spPr>
            <a:xfrm>
              <a:off x="432" y="1776"/>
              <a:ext cx="1056" cy="862"/>
            </a:xfrm>
            <a:prstGeom prst="rect">
              <a:avLst/>
            </a:prstGeom>
            <a:solidFill>
              <a:srgbClr val="FF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奴隶制的存废问题。</a:t>
              </a:r>
              <a:endPara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   （焦点）</a:t>
              </a:r>
              <a:endParaRPr lang="en-US" altLang="zh-CN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50" name="Line 54"/>
            <p:cNvSpPr/>
            <p:nvPr/>
          </p:nvSpPr>
          <p:spPr>
            <a:xfrm flipV="1">
              <a:off x="1440" y="2064"/>
              <a:ext cx="96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3351" name="文本框 1"/>
          <p:cNvSpPr txBox="1"/>
          <p:nvPr/>
        </p:nvSpPr>
        <p:spPr>
          <a:xfrm>
            <a:off x="196850" y="231775"/>
            <a:ext cx="38909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南北矛盾的加剧：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0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24155" y="1334770"/>
            <a:ext cx="20307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根本原因</a:t>
            </a:r>
            <a:endParaRPr lang="zh-CN" altLang="en-US" sz="3200"/>
          </a:p>
        </p:txBody>
      </p:sp>
      <p:sp>
        <p:nvSpPr>
          <p:cNvPr id="2" name="文本框 1"/>
          <p:cNvSpPr txBox="1"/>
          <p:nvPr/>
        </p:nvSpPr>
        <p:spPr>
          <a:xfrm>
            <a:off x="224155" y="2233930"/>
            <a:ext cx="20307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焦点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2254885" y="1365250"/>
            <a:ext cx="563435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 dirty="0">
                <a:solidFill>
                  <a:srgbClr val="3D10FC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南北两种经济制度矛盾不可调和。</a:t>
            </a:r>
            <a:endParaRPr lang="zh-CN" altLang="en-US" sz="2800" b="1" dirty="0">
              <a:solidFill>
                <a:srgbClr val="3D10FC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32560" y="2233930"/>
            <a:ext cx="340042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2800" b="1" dirty="0">
                <a:solidFill>
                  <a:srgbClr val="3D10FC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奴隶制的存废问题。</a:t>
            </a:r>
            <a:endParaRPr lang="zh-CN" altLang="en-US" sz="2800" b="1" dirty="0">
              <a:solidFill>
                <a:srgbClr val="3D10FC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b="39840"/>
          <a:stretch>
            <a:fillRect/>
          </a:stretch>
        </p:blipFill>
        <p:spPr>
          <a:xfrm>
            <a:off x="224155" y="2817495"/>
            <a:ext cx="8763000" cy="395414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标题 1"/>
          <p:cNvSpPr>
            <a:spLocks noGrp="1"/>
          </p:cNvSpPr>
          <p:nvPr/>
        </p:nvSpPr>
        <p:spPr>
          <a:xfrm>
            <a:off x="2724150" y="-12700"/>
            <a:ext cx="4248150" cy="91313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/>
              <a:t>一、内战的阴云</a:t>
            </a:r>
            <a:endParaRPr lang="zh-CN" altLang="en-US" sz="320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1"/>
          <p:cNvSpPr>
            <a:spLocks noGrp="1"/>
          </p:cNvSpPr>
          <p:nvPr/>
        </p:nvSpPr>
        <p:spPr>
          <a:xfrm>
            <a:off x="2724150" y="-12700"/>
            <a:ext cx="3180715" cy="91313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/>
              <a:t>二、内战的进程</a:t>
            </a:r>
            <a:endParaRPr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224155" y="1334770"/>
            <a:ext cx="17500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导火线</a:t>
            </a:r>
            <a:endParaRPr lang="zh-CN" altLang="en-US" sz="3200"/>
          </a:p>
        </p:txBody>
      </p:sp>
      <p:sp>
        <p:nvSpPr>
          <p:cNvPr id="31769" name="Text Box 6"/>
          <p:cNvSpPr txBox="1"/>
          <p:nvPr/>
        </p:nvSpPr>
        <p:spPr>
          <a:xfrm>
            <a:off x="1811020" y="1334135"/>
            <a:ext cx="5146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林肯当选美国总统</a:t>
            </a:r>
            <a:r>
              <a:rPr lang="en-US" altLang="zh-CN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(1860</a:t>
            </a:r>
            <a:r>
              <a:rPr lang="zh-CN" altLang="en-US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en-US" altLang="zh-CN" sz="32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r="1107" b="3504"/>
          <a:stretch>
            <a:fillRect/>
          </a:stretch>
        </p:blipFill>
        <p:spPr>
          <a:xfrm>
            <a:off x="5454650" y="2021840"/>
            <a:ext cx="3582670" cy="4635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文本框 6"/>
          <p:cNvSpPr txBox="1"/>
          <p:nvPr/>
        </p:nvSpPr>
        <p:spPr>
          <a:xfrm>
            <a:off x="190500" y="2357120"/>
            <a:ext cx="22053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开始标志</a:t>
            </a:r>
            <a:endParaRPr lang="zh-CN" altLang="en-US" sz="3200"/>
          </a:p>
        </p:txBody>
      </p:sp>
      <p:sp>
        <p:nvSpPr>
          <p:cNvPr id="19482" name="Text Box 7"/>
          <p:cNvSpPr txBox="1"/>
          <p:nvPr/>
        </p:nvSpPr>
        <p:spPr>
          <a:xfrm>
            <a:off x="355283" y="2984024"/>
            <a:ext cx="5221287" cy="5835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1861</a:t>
            </a:r>
            <a:r>
              <a:rPr lang="zh-CN" altLang="en-US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月，南方挑起内战</a:t>
            </a:r>
            <a:endParaRPr lang="zh-CN" altLang="en-US" sz="32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rcRect r="1427" b="13849"/>
          <a:stretch>
            <a:fillRect/>
          </a:stretch>
        </p:blipFill>
        <p:spPr>
          <a:xfrm>
            <a:off x="355600" y="3778885"/>
            <a:ext cx="5166360" cy="2799715"/>
          </a:xfrm>
          <a:prstGeom prst="rect">
            <a:avLst/>
          </a:prstGeom>
          <a:effectLst>
            <a:softEdge rad="127000"/>
          </a:effectLst>
        </p:spPr>
      </p:pic>
    </p:spTree>
    <p:custDataLst>
      <p:tags r:id="rId3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9" grpId="0"/>
      <p:bldP spid="1948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9" name="Picture 8" descr="Untitled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990600"/>
            <a:ext cx="4091305" cy="3200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1" name="矩形 4"/>
          <p:cNvSpPr/>
          <p:nvPr/>
        </p:nvSpPr>
        <p:spPr>
          <a:xfrm>
            <a:off x="4091305" y="903605"/>
            <a:ext cx="5038725" cy="3968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266700"/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“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一幢裂开的房子是站立不住的。我相信这个政府不能永远维持半奴隶和半自由的状态。我不期望联邦解散，我不期望房子崩塌，但我的确希望它停止分裂。” “联邦必须而且将会得到保留”、“不再让给奴隶制度一寸新的土地”     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266700"/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——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林肯 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2" name="矩形 6"/>
          <p:cNvSpPr/>
          <p:nvPr/>
        </p:nvSpPr>
        <p:spPr>
          <a:xfrm>
            <a:off x="533400" y="5029200"/>
            <a:ext cx="7488238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266700" algn="r"/>
            <a:r>
              <a:rPr lang="zh-CN" altLang="en-US" sz="2500" dirty="0">
                <a:solidFill>
                  <a:srgbClr val="0070C0"/>
                </a:solidFill>
                <a:latin typeface="Arial" panose="020B0604020202020204" pitchFamily="34" charset="0"/>
              </a:rPr>
              <a:t>                                                                              </a:t>
            </a:r>
            <a:endParaRPr lang="en-US" altLang="zh-CN" sz="2500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4181475"/>
            <a:ext cx="8934450" cy="20916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、文中的“房子”是指什么？</a:t>
            </a:r>
            <a:endParaRPr kumimoji="0" lang="en-US" altLang="zh-CN" sz="26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、“半奴隶半自由的状态”分别指哪两种不同的经济制度</a:t>
            </a:r>
            <a:r>
              <a:rPr kumimoji="0" lang="zh-CN" altLang="zh-CN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?</a:t>
            </a:r>
            <a:endParaRPr kumimoji="0" lang="zh-CN" altLang="zh-CN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、这段话，反映了林肯的哪些主张？</a:t>
            </a:r>
            <a:endParaRPr kumimoji="0" lang="zh-CN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Text Box 8"/>
          <p:cNvSpPr txBox="1"/>
          <p:nvPr/>
        </p:nvSpPr>
        <p:spPr>
          <a:xfrm>
            <a:off x="838200" y="4568825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美国联邦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Text Box 9"/>
          <p:cNvSpPr txBox="1"/>
          <p:nvPr/>
        </p:nvSpPr>
        <p:spPr>
          <a:xfrm>
            <a:off x="752475" y="5348288"/>
            <a:ext cx="55454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南方奴隶制种植园和资本主义经济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Rectangle 5"/>
          <p:cNvSpPr/>
          <p:nvPr/>
        </p:nvSpPr>
        <p:spPr>
          <a:xfrm>
            <a:off x="704850" y="6273800"/>
            <a:ext cx="4957445" cy="533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维护国家统一，废除奴隶制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71144" y="320039"/>
            <a:ext cx="8190865" cy="58356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为什么</a:t>
            </a:r>
            <a:r>
              <a:rPr kumimoji="0" lang="zh-CN" altLang="en-US" sz="3200" kern="1200" cap="none" spc="0" normalizeH="0" baseline="0" noProof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林肯当选美国总统</a:t>
            </a:r>
            <a:r>
              <a:rPr kumimoji="0" lang="zh-CN" altLang="en-US" sz="32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成为内战的</a:t>
            </a:r>
            <a:r>
              <a:rPr kumimoji="0" lang="zh-CN" altLang="en-US" sz="3200" kern="1200" cap="none" spc="0" normalizeH="0" baseline="0" noProof="1">
                <a:solidFill>
                  <a:srgbClr val="0A1AE7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导火线</a:t>
            </a:r>
            <a:r>
              <a:rPr kumimoji="0" lang="zh-CN" altLang="en-US" sz="32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？</a:t>
            </a:r>
            <a:endParaRPr kumimoji="0" lang="zh-CN" altLang="en-US" sz="3200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9" name="Text Box 3"/>
          <p:cNvSpPr txBox="1"/>
          <p:nvPr/>
        </p:nvSpPr>
        <p:spPr>
          <a:xfrm>
            <a:off x="1828800" y="273050"/>
            <a:ext cx="57150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内战中南北双方力量对比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50220" name="Group 44"/>
          <p:cNvGraphicFramePr>
            <a:graphicFrameLocks noGrp="1"/>
          </p:cNvGraphicFramePr>
          <p:nvPr/>
        </p:nvGraphicFramePr>
        <p:xfrm>
          <a:off x="228600" y="1125538"/>
          <a:ext cx="8610600" cy="5414963"/>
        </p:xfrm>
        <a:graphic>
          <a:graphicData uri="http://schemas.openxmlformats.org/drawingml/2006/table">
            <a:tbl>
              <a:tblPr/>
              <a:tblGrid>
                <a:gridCol w="2436813"/>
                <a:gridCol w="2776537"/>
                <a:gridCol w="3397250"/>
              </a:tblGrid>
              <a:tr h="619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北方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南方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</a:rPr>
                        <a:t>人口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anchor="b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军队人数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（至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年）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b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工业产量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（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年）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b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</a:rPr>
                        <a:t>铁路里程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anchor="b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海军舰只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（至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年）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anchor="b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10" name="Text Box 34"/>
          <p:cNvSpPr txBox="1"/>
          <p:nvPr/>
        </p:nvSpPr>
        <p:spPr>
          <a:xfrm>
            <a:off x="3124200" y="1949450"/>
            <a:ext cx="23780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2200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万</a:t>
            </a:r>
            <a:endParaRPr lang="zh-CN" altLang="en-US" sz="36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0211" name="Text Box 35"/>
          <p:cNvSpPr txBox="1"/>
          <p:nvPr/>
        </p:nvSpPr>
        <p:spPr>
          <a:xfrm>
            <a:off x="5411788" y="1692275"/>
            <a:ext cx="3582035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   900</a:t>
            </a:r>
            <a:r>
              <a:rPr lang="zh-CN" altLang="en-US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万</a:t>
            </a:r>
            <a:endParaRPr lang="zh-CN" altLang="en-US" sz="36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（包括约</a:t>
            </a:r>
            <a:r>
              <a:rPr lang="en-US" altLang="zh-CN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300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万黒奴）</a:t>
            </a:r>
            <a:endParaRPr lang="zh-CN" altLang="en-US" sz="28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0212" name="Text Box 36"/>
          <p:cNvSpPr txBox="1"/>
          <p:nvPr/>
        </p:nvSpPr>
        <p:spPr>
          <a:xfrm>
            <a:off x="3184525" y="3016250"/>
            <a:ext cx="21494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150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万</a:t>
            </a:r>
            <a:endParaRPr lang="zh-CN" altLang="en-US" sz="36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0213" name="Text Box 37"/>
          <p:cNvSpPr txBox="1"/>
          <p:nvPr/>
        </p:nvSpPr>
        <p:spPr>
          <a:xfrm>
            <a:off x="5775325" y="3016250"/>
            <a:ext cx="19970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100</a:t>
            </a:r>
            <a:r>
              <a:rPr lang="zh-CN" altLang="en-US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万</a:t>
            </a:r>
            <a:endParaRPr lang="zh-CN" altLang="en-US" sz="3600" b="1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0214" name="Text Box 38"/>
          <p:cNvSpPr txBox="1"/>
          <p:nvPr/>
        </p:nvSpPr>
        <p:spPr>
          <a:xfrm>
            <a:off x="3032125" y="4006850"/>
            <a:ext cx="19208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占</a:t>
            </a:r>
            <a:r>
              <a:rPr lang="en-US" alt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91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％</a:t>
            </a:r>
            <a:endParaRPr lang="zh-CN" altLang="en-US" sz="36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0215" name="Text Box 39"/>
          <p:cNvSpPr txBox="1"/>
          <p:nvPr/>
        </p:nvSpPr>
        <p:spPr>
          <a:xfrm>
            <a:off x="5775325" y="3930650"/>
            <a:ext cx="19208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占</a:t>
            </a:r>
            <a:r>
              <a:rPr lang="en-US" altLang="zh-CN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％</a:t>
            </a:r>
            <a:endParaRPr lang="zh-CN" altLang="en-US" sz="3600" b="1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0216" name="Text Box 40"/>
          <p:cNvSpPr txBox="1"/>
          <p:nvPr/>
        </p:nvSpPr>
        <p:spPr>
          <a:xfrm>
            <a:off x="2819400" y="4876800"/>
            <a:ext cx="2667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万多千米</a:t>
            </a:r>
            <a:endParaRPr lang="zh-CN" altLang="en-US" sz="36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0217" name="Text Box 41"/>
          <p:cNvSpPr txBox="1"/>
          <p:nvPr/>
        </p:nvSpPr>
        <p:spPr>
          <a:xfrm>
            <a:off x="5699125" y="4845050"/>
            <a:ext cx="30638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1.4</a:t>
            </a:r>
            <a:r>
              <a:rPr lang="zh-CN" altLang="en-US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万多千米</a:t>
            </a:r>
            <a:endParaRPr lang="zh-CN" altLang="en-US" sz="36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0218" name="Text Box 42"/>
          <p:cNvSpPr txBox="1"/>
          <p:nvPr/>
        </p:nvSpPr>
        <p:spPr>
          <a:xfrm>
            <a:off x="3200400" y="5715000"/>
            <a:ext cx="19208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p>
            <a:r>
              <a:rPr lang="en-US" alt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700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艘</a:t>
            </a:r>
            <a:endParaRPr lang="zh-CN" altLang="en-US" sz="36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0219" name="Text Box 43"/>
          <p:cNvSpPr txBox="1"/>
          <p:nvPr/>
        </p:nvSpPr>
        <p:spPr>
          <a:xfrm>
            <a:off x="5943600" y="5759450"/>
            <a:ext cx="15398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少量</a:t>
            </a:r>
            <a:endParaRPr lang="zh-CN" altLang="en-US" sz="3600" b="1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5460" y="4648200"/>
            <a:ext cx="8133715" cy="1534160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800"/>
              <a:t>北方综合实力的大大超过南方</a:t>
            </a:r>
            <a:endParaRPr lang="zh-CN" altLang="en-US" sz="480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57175" y="1084580"/>
            <a:ext cx="28479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内战初期形势</a:t>
            </a:r>
            <a:endParaRPr lang="zh-CN" altLang="en-US" sz="3200"/>
          </a:p>
        </p:txBody>
      </p:sp>
      <p:sp>
        <p:nvSpPr>
          <p:cNvPr id="19483" name="矩形 16"/>
          <p:cNvSpPr/>
          <p:nvPr/>
        </p:nvSpPr>
        <p:spPr>
          <a:xfrm>
            <a:off x="3255645" y="1084580"/>
            <a:ext cx="263271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D10F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北方节节失利</a:t>
            </a:r>
            <a:endParaRPr lang="zh-CN" altLang="en-US" sz="3200" b="1" dirty="0">
              <a:solidFill>
                <a:srgbClr val="3D10F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59230" y="2324735"/>
            <a:ext cx="6063615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36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为什么会呈现这样的形式？</a:t>
            </a:r>
            <a:endParaRPr lang="zh-CN" altLang="en-US" sz="36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05660" y="3237865"/>
            <a:ext cx="477139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2800">
                <a:solidFill>
                  <a:srgbClr val="3D10FC"/>
                </a:solidFill>
              </a:rPr>
              <a:t>南方蓄谋已久，且准备充分</a:t>
            </a:r>
            <a:endParaRPr lang="zh-CN" altLang="en-US" sz="2800"/>
          </a:p>
          <a:p>
            <a:pPr algn="ctr"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</a:rPr>
              <a:t>北方消极懈怠，并幻想和平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7" name="Text Box 3"/>
          <p:cNvSpPr txBox="1"/>
          <p:nvPr/>
        </p:nvSpPr>
        <p:spPr>
          <a:xfrm>
            <a:off x="232410" y="4756150"/>
            <a:ext cx="506476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1861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年</a:t>
            </a:r>
            <a:r>
              <a:rPr lang="en-US" altLang="zh-CN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7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月，北方军队进攻里士满，大败而归。</a:t>
            </a:r>
            <a:endParaRPr lang="zh-CN" altLang="en-US" sz="2800" b="1" dirty="0">
              <a:solidFill>
                <a:srgbClr val="0000FF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765" y="1101725"/>
            <a:ext cx="5715000" cy="360045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5739765" y="1101725"/>
            <a:ext cx="3520440" cy="5383530"/>
            <a:chOff x="9039" y="1735"/>
            <a:chExt cx="5544" cy="8478"/>
          </a:xfrm>
        </p:grpSpPr>
        <p:sp>
          <p:nvSpPr>
            <p:cNvPr id="72709" name="Text Box 5"/>
            <p:cNvSpPr txBox="1"/>
            <p:nvPr/>
          </p:nvSpPr>
          <p:spPr>
            <a:xfrm>
              <a:off x="9039" y="9395"/>
              <a:ext cx="5545" cy="8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Tahoma" panose="020B0604030504040204" pitchFamily="34" charset="0"/>
                  <a:ea typeface="黑体" panose="02010609060101010101" pitchFamily="49" charset="-122"/>
                </a:rPr>
                <a:t>林肯面临巨大压力。</a:t>
              </a:r>
              <a:endPara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49" charset="-122"/>
              </a:endParaRPr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/>
            <a:srcRect r="3180" b="4351"/>
            <a:stretch>
              <a:fillRect/>
            </a:stretch>
          </p:blipFill>
          <p:spPr>
            <a:xfrm>
              <a:off x="9039" y="1735"/>
              <a:ext cx="5312" cy="7256"/>
            </a:xfrm>
            <a:prstGeom prst="rect">
              <a:avLst/>
            </a:prstGeom>
          </p:spPr>
        </p:pic>
      </p:grpSp>
    </p:spTree>
    <p:custDataLst>
      <p:tags r:id="rId3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57175" y="1084580"/>
            <a:ext cx="28479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形势转折点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2578100" y="1084580"/>
            <a:ext cx="508635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1862</a:t>
            </a:r>
            <a:r>
              <a:rPr lang="zh-CN" altLang="zh-CN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年林肯政府颁布</a:t>
            </a:r>
            <a:r>
              <a:rPr lang="zh-CN" altLang="en-US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的文献</a:t>
            </a:r>
            <a:endParaRPr lang="zh-CN" altLang="en-US" sz="32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15714" name="AutoShape 2"/>
          <p:cNvSpPr/>
          <p:nvPr/>
        </p:nvSpPr>
        <p:spPr>
          <a:xfrm>
            <a:off x="257175" y="1932623"/>
            <a:ext cx="3671888" cy="1081087"/>
          </a:xfrm>
          <a:prstGeom prst="roundRect">
            <a:avLst/>
          </a:prstGeom>
          <a:solidFill>
            <a:srgbClr val="EAEAEA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宅地法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Homestead Act</a:t>
            </a:r>
            <a:endParaRPr lang="en-US" altLang="zh-CN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5715" name="AutoShape 3"/>
          <p:cNvSpPr/>
          <p:nvPr/>
        </p:nvSpPr>
        <p:spPr>
          <a:xfrm>
            <a:off x="257175" y="3013710"/>
            <a:ext cx="4464050" cy="1581150"/>
          </a:xfrm>
          <a:prstGeom prst="roundRect">
            <a:avLst/>
          </a:prstGeom>
          <a:solidFill>
            <a:srgbClr val="EAEAEA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解放黑人奴隶宣言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en-US" altLang="zh-CN" sz="2400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en-US" altLang="zh-CN" sz="1600" dirty="0">
                <a:latin typeface="Arial" panose="020B0604020202020204" pitchFamily="34" charset="0"/>
                <a:ea typeface="黑体" panose="02010609060101010101" pitchFamily="49" charset="-122"/>
              </a:rPr>
              <a:t>Emancipation Proclamation</a:t>
            </a:r>
            <a:endParaRPr lang="en-US" altLang="zh-CN" sz="16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342255" y="1668145"/>
            <a:ext cx="3429000" cy="5074285"/>
            <a:chOff x="8413" y="2627"/>
            <a:chExt cx="5400" cy="799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8413" y="2627"/>
              <a:ext cx="5400" cy="6975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8413" y="9602"/>
              <a:ext cx="5400" cy="1016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p>
              <a:r>
                <a:rPr lang="zh-CN" altLang="en-US"/>
                <a:t>《解放奴隶宣言》的重制本，现存于俄亥俄州辛辛那提。</a:t>
              </a:r>
              <a:endParaRPr lang="zh-CN" altLang="en-US"/>
            </a:p>
          </p:txBody>
        </p:sp>
      </p:grpSp>
    </p:spTree>
    <p:custDataLst>
      <p:tags r:id="rId2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15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 bldLvl="0" animBg="1"/>
      <p:bldP spid="115715" grpId="0" bldLvl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 useBgFill="1">
        <p:nvSpPr>
          <p:cNvPr id="54276" name="Rectangle 4"/>
          <p:cNvSpPr/>
          <p:nvPr/>
        </p:nvSpPr>
        <p:spPr>
          <a:xfrm>
            <a:off x="91440" y="1087438"/>
            <a:ext cx="8961755" cy="1383665"/>
          </a:xfrm>
          <a:prstGeom prst="rect">
            <a:avLst/>
          </a:prstGeom>
          <a:ln w="9525">
            <a:noFill/>
          </a:ln>
        </p:spPr>
        <p:txBody>
          <a:bodyPr wrap="square" anchor="ctr">
            <a:spAutoFit/>
          </a:bodyPr>
          <a:p>
            <a:pPr>
              <a:lnSpc>
                <a:spcPct val="10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宅地法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规定：凡美国公民只要交纳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美元的手续费，就可以在西部国有土地中领取一块不超过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160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英亩（约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65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公顷）的土地，连续耕种五年以后，即成为私有财产。</a:t>
            </a:r>
            <a:endParaRPr lang="zh-CN" altLang="en-US" sz="28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 useBgFill="1">
        <p:nvSpPr>
          <p:cNvPr id="54277" name="Rectangle 5"/>
          <p:cNvSpPr/>
          <p:nvPr/>
        </p:nvSpPr>
        <p:spPr>
          <a:xfrm>
            <a:off x="64770" y="2420620"/>
            <a:ext cx="8913495" cy="2245360"/>
          </a:xfrm>
          <a:prstGeom prst="rect">
            <a:avLst/>
          </a:prstGeom>
          <a:ln w="9525">
            <a:noFill/>
          </a:ln>
        </p:spPr>
        <p:txBody>
          <a:bodyPr wrap="square" anchor="ctr">
            <a:spAutoFit/>
          </a:bodyPr>
          <a:p>
            <a:pPr>
              <a:lnSpc>
                <a:spcPct val="10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解放黑人奴隶宣言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宣称：“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1863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年元月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日起，凡当地人民尚在反抗合众国的任何一州之内，或一州的指明地区之内，为人占有而做奴隶的人们都应在那时及以后永远获得自由；合众国政府行政部门，包括海陆军当局，将承认并保障这些人的自由。”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4278" name="Rectangle 6"/>
          <p:cNvSpPr/>
          <p:nvPr/>
        </p:nvSpPr>
        <p:spPr>
          <a:xfrm>
            <a:off x="742950" y="282893"/>
            <a:ext cx="7169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这两部法令的颁布有什么作用呢？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09625" y="4888865"/>
            <a:ext cx="710247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调动农民尤其是黑人的积极性，他们踊跃参军，扭转了战争形式。</a:t>
            </a:r>
            <a:endParaRPr lang="zh-CN" altLang="en-US" sz="320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63925" y="3422015"/>
            <a:ext cx="5655310" cy="335851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rcRect r="2159" b="7228"/>
          <a:stretch>
            <a:fillRect/>
          </a:stretch>
        </p:blipFill>
        <p:spPr>
          <a:xfrm>
            <a:off x="56515" y="1054100"/>
            <a:ext cx="5238115" cy="335788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804795" y="233045"/>
            <a:ext cx="35344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踊跃参军的黑人</a:t>
            </a:r>
            <a:endParaRPr lang="zh-CN" altLang="en-US" sz="36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57175" y="1084580"/>
            <a:ext cx="28479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战争的结果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365760" y="1668145"/>
            <a:ext cx="33477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1865</a:t>
            </a:r>
            <a:r>
              <a:rPr lang="zh-CN" altLang="en-US" sz="2800" b="1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年，北方胜利。</a:t>
            </a:r>
            <a:endParaRPr lang="zh-CN" altLang="en-US" sz="2800" b="1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6327" name="Text Box 7"/>
          <p:cNvSpPr txBox="1"/>
          <p:nvPr/>
        </p:nvSpPr>
        <p:spPr>
          <a:xfrm>
            <a:off x="365760" y="2422525"/>
            <a:ext cx="33470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1865</a:t>
            </a:r>
            <a:r>
              <a:rPr lang="zh-CN" altLang="en-US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年，林肯遇刺。</a:t>
            </a:r>
            <a:endParaRPr lang="zh-CN" altLang="en-US" sz="28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rcRect r="2598" b="6634"/>
          <a:stretch>
            <a:fillRect/>
          </a:stretch>
        </p:blipFill>
        <p:spPr>
          <a:xfrm>
            <a:off x="2719705" y="2871470"/>
            <a:ext cx="6383020" cy="396113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rcRect r="509" b="36608"/>
          <a:stretch>
            <a:fillRect/>
          </a:stretch>
        </p:blipFill>
        <p:spPr>
          <a:xfrm>
            <a:off x="4847590" y="138430"/>
            <a:ext cx="4255135" cy="2806065"/>
          </a:xfrm>
          <a:prstGeom prst="rect">
            <a:avLst/>
          </a:prstGeom>
          <a:effectLst>
            <a:softEdge rad="127000"/>
          </a:effectLst>
        </p:spPr>
      </p:pic>
    </p:spTree>
    <p:custDataLst>
      <p:tags r:id="rId3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7" grpId="0" bldLvl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标题 91137"/>
          <p:cNvSpPr>
            <a:spLocks noGrp="1"/>
          </p:cNvSpPr>
          <p:nvPr>
            <p:ph type="title"/>
          </p:nvPr>
        </p:nvSpPr>
        <p:spPr>
          <a:xfrm>
            <a:off x="1209040" y="621030"/>
            <a:ext cx="6318250" cy="1143000"/>
          </a:xfrm>
        </p:spPr>
        <p:txBody>
          <a:bodyPr vert="horz" wrap="square" lIns="91440" tIns="45720" rIns="91440" bIns="45720" anchor="b">
            <a:normAutofit fontScale="90000"/>
          </a:bodyPr>
          <a:p>
            <a:pPr eaLnBrk="1" hangingPunct="1"/>
            <a:r>
              <a:rPr lang="zh-CN" altLang="en-US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北方为什么能够取得胜利胜利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40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1139" name="文本占位符 91138"/>
          <p:cNvSpPr>
            <a:spLocks noGrp="1"/>
          </p:cNvSpPr>
          <p:nvPr>
            <p:ph type="body"/>
          </p:nvPr>
        </p:nvSpPr>
        <p:spPr>
          <a:xfrm>
            <a:off x="774065" y="1883410"/>
            <a:ext cx="6753225" cy="3798888"/>
          </a:xfrm>
        </p:spPr>
        <p:txBody>
          <a:bodyPr vert="horz" wrap="square" lIns="91440" tIns="45720" rIns="91440" bIns="45720" anchor="t"/>
          <a:p>
            <a:pPr marL="0" indent="0" algn="l" eaLnBrk="1" hangingPunct="1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战争的正义性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 eaLnBrk="1" hangingPunct="1">
              <a:buNone/>
            </a:pPr>
            <a:r>
              <a:rPr lang="zh-CN" altLang="en-US" sz="36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林肯的正确领导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 eaLnBrk="1" hangingPunct="1">
              <a:buNone/>
            </a:pPr>
            <a:r>
              <a:rPr lang="zh-CN" altLang="en-US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人民的支持 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 eaLnBrk="1" hangingPunct="1">
              <a:buNone/>
            </a:pPr>
            <a:r>
              <a:rPr lang="zh-CN" altLang="en-US" sz="3600" b="1" dirty="0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北方力量强大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 eaLnBrk="1" hangingPunct="1">
              <a:buNone/>
            </a:pPr>
            <a:r>
              <a:rPr lang="zh-CN" altLang="en-US" sz="3600" b="1" dirty="0">
                <a:solidFill>
                  <a:srgbClr val="FF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《解放黑人奴隶宣言》和《宅地法》的颁布</a:t>
            </a:r>
            <a:endParaRPr lang="zh-CN" altLang="en-US" sz="3600" b="1" dirty="0">
              <a:solidFill>
                <a:srgbClr val="FF66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12820" y="206375"/>
            <a:ext cx="21189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问题思考</a:t>
            </a:r>
            <a:endParaRPr lang="zh-CN" altLang="en-US" sz="36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35880" y="1764030"/>
            <a:ext cx="3371215" cy="252920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>
    <p:wipe dir="d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91139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charRg st="1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91139">
                                            <p:txEl>
                                              <p:charRg st="1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charRg st="22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91139">
                                            <p:txEl>
                                              <p:charRg st="22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91139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charRg st="42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91139">
                                            <p:txEl>
                                              <p:charRg st="42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100705" y="8890"/>
            <a:ext cx="2941955" cy="956310"/>
          </a:xfrm>
        </p:spPr>
        <p:txBody>
          <a:bodyPr/>
          <a:p>
            <a:r>
              <a:rPr lang="zh-CN" altLang="en-US" sz="4000">
                <a:latin typeface="宋体" panose="02010600030101010101" pitchFamily="2" charset="-122"/>
                <a:ea typeface="宋体" panose="02010600030101010101" pitchFamily="2" charset="-122"/>
              </a:rPr>
              <a:t>林肯的贡献</a:t>
            </a:r>
            <a:endParaRPr lang="zh-CN" altLang="en-US" sz="40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7588" name="Rectangle 4"/>
          <p:cNvSpPr/>
          <p:nvPr/>
        </p:nvSpPr>
        <p:spPr>
          <a:xfrm>
            <a:off x="514985" y="1189673"/>
            <a:ext cx="811466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2000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月，美国有线电视台公布了一项美国历史上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41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位总统的最新排名，林肯名列首位。 </a:t>
            </a:r>
            <a:endParaRPr lang="zh-CN" altLang="en-US" sz="32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98145" y="2266315"/>
            <a:ext cx="8051800" cy="2827020"/>
            <a:chOff x="490" y="3381"/>
            <a:chExt cx="12680" cy="4452"/>
          </a:xfrm>
        </p:grpSpPr>
        <p:pic>
          <p:nvPicPr>
            <p:cNvPr id="56328" name="Picture 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90" y="3381"/>
              <a:ext cx="6748" cy="4453"/>
            </a:xfrm>
            <a:prstGeom prst="rect">
              <a:avLst/>
            </a:prstGeom>
            <a:noFill/>
            <a:ln w="57150" cap="flat" cmpd="thickThin">
              <a:solidFill>
                <a:srgbClr val="FFFFCC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56329" name="Picture 9" descr="176214_110f6cedd8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38" y="3381"/>
              <a:ext cx="5933" cy="445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" name="文本框 4"/>
          <p:cNvSpPr txBox="1"/>
          <p:nvPr/>
        </p:nvSpPr>
        <p:spPr>
          <a:xfrm>
            <a:off x="398145" y="5194300"/>
            <a:ext cx="401129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维护了国家统一</a:t>
            </a:r>
            <a:endParaRPr lang="zh-CN" altLang="en-US" sz="3200"/>
          </a:p>
          <a:p>
            <a:r>
              <a:rPr lang="zh-CN" altLang="en-US" sz="3200"/>
              <a:t>解放了黑人奴隶</a:t>
            </a:r>
            <a:endParaRPr lang="zh-CN" altLang="en-US" sz="3200"/>
          </a:p>
          <a:p>
            <a:r>
              <a:rPr lang="zh-CN" altLang="en-US" sz="3200"/>
              <a:t>美国历史上著名总统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4409440" y="5394325"/>
            <a:ext cx="3820795" cy="11684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华盛顿</a:t>
            </a:r>
            <a:r>
              <a:rPr lang="zh-CN" altLang="en-US" sz="2800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创立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了美国，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而林肯</a:t>
            </a:r>
            <a:r>
              <a:rPr lang="zh-CN" altLang="en-US" sz="2800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拯救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了美国。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078865"/>
            <a:ext cx="7886700" cy="487680"/>
          </a:xfrm>
        </p:spPr>
        <p:txBody>
          <a:bodyPr/>
          <a:p>
            <a:pPr marL="0" indent="0">
              <a:buNone/>
            </a:pPr>
            <a:r>
              <a:rPr lang="zh-CN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林肯有哪些高尚品德和人格魅力值得我们学习？</a:t>
            </a:r>
            <a:endParaRPr lang="zh-CN" altLang="zh-CN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35170" y="1566545"/>
            <a:ext cx="4476750" cy="37534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、出身贫寒，但志向高远；</a:t>
            </a:r>
            <a:endParaRPr lang="zh-CN" altLang="zh-CN" sz="28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2、意志坚强，百折不挠，不达目的不罢休；</a:t>
            </a:r>
            <a:endParaRPr lang="zh-CN" altLang="zh-CN" sz="28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3、关心百姓疾苦，对黑人奴隶制度深感不满；</a:t>
            </a:r>
            <a:endParaRPr lang="zh-CN" altLang="zh-CN" sz="28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</a:t>
            </a:r>
            <a:r>
              <a:rPr lang="zh-CN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、热爱祖国，努力维护国家统一，直至为国献身。  </a:t>
            </a:r>
            <a:endParaRPr lang="zh-CN" altLang="zh-CN" sz="28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38760" y="1566545"/>
            <a:ext cx="4297045" cy="5293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22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生意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23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竞选州议员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24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生意再次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25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当选州议员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26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爱人去世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29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竞选州议长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en-US" altLang="zh-CN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34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竞选国会议员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37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当选国会议员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39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竞选国会议员连任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46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竞选参议员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47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竞选副总统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49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竞选参议员再次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51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当选美国总统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98775" y="-12700"/>
            <a:ext cx="4070985" cy="1325880"/>
          </a:xfrm>
        </p:spPr>
        <p:txBody>
          <a:bodyPr/>
          <a:p>
            <a:r>
              <a:rPr lang="zh-CN" altLang="en-US" sz="3600"/>
              <a:t>三、内战的意义</a:t>
            </a:r>
            <a:endParaRPr lang="zh-CN" altLang="en-US" sz="36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5585" y="5489575"/>
            <a:ext cx="8524240" cy="1480820"/>
          </a:xfrm>
        </p:spPr>
        <p:txBody>
          <a:bodyPr>
            <a:noAutofit/>
          </a:bodyPr>
          <a:p>
            <a:pPr marL="0" indent="0" fontAlgn="t"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扫清了美国资本主义发展的最大障碍</a:t>
            </a:r>
            <a:r>
              <a:rPr lang="en-US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为以后经济的迅速发展创造了条件。</a:t>
            </a:r>
            <a:endParaRPr lang="zh-CN" altLang="en-US" sz="28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3314" name="Rectangle 4"/>
          <p:cNvSpPr/>
          <p:nvPr/>
        </p:nvSpPr>
        <p:spPr>
          <a:xfrm>
            <a:off x="0" y="1027430"/>
            <a:ext cx="914336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algn="l"/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材料一：在美国历史上唯一的这次内战中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拥有道义和价值观优势的北方取得了胜利。林肯解放了黑奴，也维护了国家的统一，而南北战争对于美国日后成为一个世界大国的意义还不止于此。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316" name="Text Box 7"/>
          <p:cNvSpPr txBox="1"/>
          <p:nvPr/>
        </p:nvSpPr>
        <p:spPr>
          <a:xfrm>
            <a:off x="0" y="3432175"/>
            <a:ext cx="9144000" cy="224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材料二：从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1859---1909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年，美国的工业产量由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18.8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亿美元增至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130.4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亿美元，增加了约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倍。其中，钢产量由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1.2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万吨猛增至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3180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万吨，成为世界上最大的产钢国；石油开采量从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50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万桶增加到两亿桶以上；机器制造业和新兴工业部门发展更为迅速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内容占位符 2"/>
          <p:cNvSpPr>
            <a:spLocks noGrp="1"/>
          </p:cNvSpPr>
          <p:nvPr/>
        </p:nvSpPr>
        <p:spPr>
          <a:xfrm>
            <a:off x="384175" y="2746375"/>
            <a:ext cx="8375650" cy="8693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t"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维护了国家的统一，废除了奴隶制度</a:t>
            </a:r>
            <a:endParaRPr lang="zh-CN" altLang="en-US" sz="28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473075" y="1762125"/>
            <a:ext cx="769048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南北战争是美国历史上的第二次资产阶级革命。</a:t>
            </a:r>
            <a:endParaRPr lang="zh-CN" altLang="en-US" sz="28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4465" y="1144270"/>
            <a:ext cx="11201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性质</a:t>
            </a:r>
            <a:endParaRPr lang="zh-CN" altLang="en-US" sz="3200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2898775" y="-12700"/>
            <a:ext cx="4070985" cy="1325880"/>
          </a:xfrm>
        </p:spPr>
        <p:txBody>
          <a:bodyPr/>
          <a:p>
            <a:r>
              <a:rPr lang="zh-CN" altLang="en-US" sz="3600"/>
              <a:t>三、内战的意义</a:t>
            </a:r>
            <a:endParaRPr lang="zh-CN" altLang="en-US" sz="360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1870" y="2307590"/>
            <a:ext cx="6652260" cy="447294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96681" name="Group 73"/>
          <p:cNvGraphicFramePr>
            <a:graphicFrameLocks noGrp="1"/>
          </p:cNvGraphicFramePr>
          <p:nvPr/>
        </p:nvGraphicFramePr>
        <p:xfrm>
          <a:off x="0" y="0"/>
          <a:ext cx="9144000" cy="6858002"/>
        </p:xfrm>
        <a:graphic>
          <a:graphicData uri="http://schemas.openxmlformats.org/drawingml/2006/table">
            <a:tbl>
              <a:tblPr/>
              <a:tblGrid>
                <a:gridCol w="598486"/>
                <a:gridCol w="856375"/>
                <a:gridCol w="3178030"/>
                <a:gridCol w="4511109"/>
              </a:tblGrid>
              <a:tr h="606769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比较项目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   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独立战争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            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南北战争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3D10FC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633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原因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234"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性质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612">
                <a:tc vMerge="1" gridSpan="2">
                  <a:tcPr/>
                </a:tc>
                <a:tc vMerge="1" hMerge="1"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496559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领导人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371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文件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559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大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事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开始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234"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转折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559"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胜利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4723"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意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   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   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3410">
                <a:tc vMerge="1" gridSpan="2">
                  <a:tcPr/>
                </a:tc>
                <a:tc vMerge="1" hMerge="1"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</a:tbl>
          </a:graphicData>
        </a:graphic>
      </p:graphicFrame>
      <p:sp>
        <p:nvSpPr>
          <p:cNvPr id="196659" name="Rectangle 51"/>
          <p:cNvSpPr/>
          <p:nvPr/>
        </p:nvSpPr>
        <p:spPr>
          <a:xfrm>
            <a:off x="1763713" y="605790"/>
            <a:ext cx="25923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英国的殖民统治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阻碍了美国资本的发展</a:t>
            </a:r>
            <a:endParaRPr lang="zh-CN" altLang="en-US" sz="2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60" name="Rectangle 52"/>
          <p:cNvSpPr/>
          <p:nvPr/>
        </p:nvSpPr>
        <p:spPr>
          <a:xfrm>
            <a:off x="1908175" y="1412875"/>
            <a:ext cx="25098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民族解放战争</a:t>
            </a:r>
            <a:endParaRPr lang="zh-CN" altLang="en-US" sz="2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61" name="Rectangle 53"/>
          <p:cNvSpPr/>
          <p:nvPr/>
        </p:nvSpPr>
        <p:spPr>
          <a:xfrm>
            <a:off x="6011863" y="1412875"/>
            <a:ext cx="1571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内战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62" name="Rectangle 54"/>
          <p:cNvSpPr/>
          <p:nvPr/>
        </p:nvSpPr>
        <p:spPr>
          <a:xfrm>
            <a:off x="1908175" y="2349500"/>
            <a:ext cx="18621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华盛顿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63" name="Rectangle 55"/>
          <p:cNvSpPr/>
          <p:nvPr/>
        </p:nvSpPr>
        <p:spPr>
          <a:xfrm>
            <a:off x="6084888" y="2420938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林肯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64" name="Rectangle 56"/>
          <p:cNvSpPr/>
          <p:nvPr/>
        </p:nvSpPr>
        <p:spPr>
          <a:xfrm>
            <a:off x="1979613" y="2924175"/>
            <a:ext cx="20224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独立宣言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65" name="Rectangle 57"/>
          <p:cNvSpPr/>
          <p:nvPr/>
        </p:nvSpPr>
        <p:spPr>
          <a:xfrm>
            <a:off x="4370388" y="2924175"/>
            <a:ext cx="4773612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《宅地法》</a:t>
            </a:r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解放黑人奴隶宣言</a:t>
            </a:r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en-US" altLang="zh-CN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66" name="Rectangle 58"/>
          <p:cNvSpPr/>
          <p:nvPr/>
        </p:nvSpPr>
        <p:spPr>
          <a:xfrm>
            <a:off x="1476375" y="3500438"/>
            <a:ext cx="32385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1775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来克星顿枪声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67" name="Rectangle 59"/>
          <p:cNvSpPr/>
          <p:nvPr/>
        </p:nvSpPr>
        <p:spPr>
          <a:xfrm>
            <a:off x="5292725" y="3429000"/>
            <a:ext cx="331152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49" charset="-122"/>
              </a:rPr>
              <a:t>1861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南方挑起内战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68" name="Rectangle 60"/>
          <p:cNvSpPr/>
          <p:nvPr/>
        </p:nvSpPr>
        <p:spPr>
          <a:xfrm>
            <a:off x="1187450" y="4005263"/>
            <a:ext cx="3240088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1777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萨拉托加大捷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69" name="Rectangle 61"/>
          <p:cNvSpPr/>
          <p:nvPr/>
        </p:nvSpPr>
        <p:spPr>
          <a:xfrm>
            <a:off x="4643438" y="4005263"/>
            <a:ext cx="3586162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颁布</a:t>
            </a:r>
            <a:r>
              <a:rPr lang="zh-CN" altLang="en-US" sz="2400" b="1" dirty="0">
                <a:latin typeface="Lucida Sans Unicode" panose="020B0602030504020204" pitchFamily="34" charset="0"/>
                <a:ea typeface="黑体" panose="02010609060101010101" pitchFamily="49" charset="-122"/>
                <a:sym typeface="+mn-ea"/>
              </a:rPr>
              <a:t>《宅》</a:t>
            </a:r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解</a:t>
            </a:r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49" charset="-122"/>
              </a:rPr>
              <a:t>…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宣言</a:t>
            </a:r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en-US" altLang="zh-CN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71" name="Rectangle 63"/>
          <p:cNvSpPr/>
          <p:nvPr/>
        </p:nvSpPr>
        <p:spPr>
          <a:xfrm>
            <a:off x="4859338" y="4437063"/>
            <a:ext cx="3313112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1865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北方胜利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72" name="Rectangle 64"/>
          <p:cNvSpPr/>
          <p:nvPr/>
        </p:nvSpPr>
        <p:spPr>
          <a:xfrm>
            <a:off x="1619250" y="5013325"/>
            <a:ext cx="3021013" cy="755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推翻了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英国殖民统治，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实现了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国家独立。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73" name="Rectangle 65"/>
          <p:cNvSpPr/>
          <p:nvPr/>
        </p:nvSpPr>
        <p:spPr>
          <a:xfrm>
            <a:off x="5580063" y="5013325"/>
            <a:ext cx="3030537" cy="904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维护了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国家统一，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废除了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奴隶制。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74" name="Rectangle 66"/>
          <p:cNvSpPr/>
          <p:nvPr/>
        </p:nvSpPr>
        <p:spPr>
          <a:xfrm>
            <a:off x="2339975" y="6165850"/>
            <a:ext cx="50355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推动了美国资本主义的发展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6675" name="Rectangle 67"/>
          <p:cNvSpPr/>
          <p:nvPr/>
        </p:nvSpPr>
        <p:spPr>
          <a:xfrm>
            <a:off x="1979613" y="1844675"/>
            <a:ext cx="47529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　　　　　资产阶级革命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6691" name="Text Box 68"/>
          <p:cNvSpPr txBox="1"/>
          <p:nvPr/>
        </p:nvSpPr>
        <p:spPr>
          <a:xfrm>
            <a:off x="5076825" y="1052513"/>
            <a:ext cx="28797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96677" name="Text Box 69"/>
          <p:cNvSpPr txBox="1"/>
          <p:nvPr/>
        </p:nvSpPr>
        <p:spPr>
          <a:xfrm>
            <a:off x="4859338" y="596583"/>
            <a:ext cx="39671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南北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两种经济制度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的矛盾</a:t>
            </a: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Rectangle 60"/>
          <p:cNvSpPr/>
          <p:nvPr/>
        </p:nvSpPr>
        <p:spPr>
          <a:xfrm>
            <a:off x="1370965" y="4466908"/>
            <a:ext cx="32400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</a:t>
            </a:r>
            <a:r>
              <a:rPr lang="en-US" altLang="zh-CN" sz="2400" b="1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1783</a:t>
            </a:r>
            <a:r>
              <a:rPr lang="zh-CN" altLang="en-US" sz="2400" b="1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英承认美独立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6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6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6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6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6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6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6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6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6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6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6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6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6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6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6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59" grpId="0"/>
      <p:bldP spid="196660" grpId="0"/>
      <p:bldP spid="196661" grpId="0"/>
      <p:bldP spid="196662" grpId="0"/>
      <p:bldP spid="196663" grpId="0"/>
      <p:bldP spid="196664" grpId="0"/>
      <p:bldP spid="196665" grpId="0"/>
      <p:bldP spid="196666" grpId="0"/>
      <p:bldP spid="196667" grpId="0"/>
      <p:bldP spid="196668" grpId="0"/>
      <p:bldP spid="196669" grpId="0"/>
      <p:bldP spid="196671" grpId="0"/>
      <p:bldP spid="196672" grpId="0"/>
      <p:bldP spid="196673" grpId="0"/>
      <p:bldP spid="196674" grpId="0"/>
      <p:bldP spid="196675" grpId="0"/>
      <p:bldP spid="196677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701925" y="162560"/>
            <a:ext cx="24130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/>
              <a:t>拓展延伸</a:t>
            </a:r>
            <a:endParaRPr lang="zh-CN" altLang="en-US" sz="4000"/>
          </a:p>
        </p:txBody>
      </p:sp>
      <p:sp>
        <p:nvSpPr>
          <p:cNvPr id="70658" name="文本占位符 167937"/>
          <p:cNvSpPr>
            <a:spLocks noGrp="1" noChangeArrowheads="1"/>
          </p:cNvSpPr>
          <p:nvPr/>
        </p:nvSpPr>
        <p:spPr>
          <a:xfrm>
            <a:off x="375285" y="1153160"/>
            <a:ext cx="8413750" cy="75819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sz="2000" b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sz="2000" b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sz="2000" b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sz="2000" b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美国的发展和崛起带给你怎样的启示？</a:t>
            </a:r>
            <a:endParaRPr kumimoji="0" lang="en-US" altLang="zh-CN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2955" y="2178050"/>
            <a:ext cx="707707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独立和统一是国家强大的政治前提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积极解决国家内部的矛盾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38525" y="83820"/>
            <a:ext cx="2267585" cy="892810"/>
          </a:xfrm>
        </p:spPr>
        <p:txBody>
          <a:bodyPr/>
          <a:p>
            <a:r>
              <a:rPr lang="zh-CN" altLang="en-US" sz="3600">
                <a:solidFill>
                  <a:srgbClr val="FF3300"/>
                </a:solidFill>
              </a:rPr>
              <a:t>本课小结</a:t>
            </a:r>
            <a:endParaRPr lang="zh-CN" altLang="en-US" sz="3600">
              <a:solidFill>
                <a:srgbClr val="FF3300"/>
              </a:solidFill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3230880" y="868680"/>
            <a:ext cx="2682240" cy="9575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3200"/>
              <a:t> 美国内战</a:t>
            </a:r>
            <a:endParaRPr lang="zh-CN" altLang="en-US" sz="3200"/>
          </a:p>
        </p:txBody>
      </p:sp>
      <p:sp>
        <p:nvSpPr>
          <p:cNvPr id="33795" name="Rectangle 4"/>
          <p:cNvSpPr/>
          <p:nvPr/>
        </p:nvSpPr>
        <p:spPr>
          <a:xfrm>
            <a:off x="1063625" y="1739265"/>
            <a:ext cx="2024380" cy="473011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根本原因：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南北焦点：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导火线：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开始：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转折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结束：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林肯贡献：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性质：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意义：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内容占位符 4"/>
          <p:cNvPicPr>
            <a:picLocks noChangeAspect="1"/>
          </p:cNvPicPr>
          <p:nvPr>
            <p:ph idx="1"/>
          </p:nvPr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88005" y="2287905"/>
            <a:ext cx="5937885" cy="313626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文本框 5"/>
          <p:cNvSpPr txBox="1"/>
          <p:nvPr/>
        </p:nvSpPr>
        <p:spPr>
          <a:xfrm>
            <a:off x="197485" y="3187065"/>
            <a:ext cx="613410" cy="16687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800"/>
              <a:t>美国内战</a:t>
            </a:r>
            <a:endParaRPr lang="zh-CN" altLang="en-US" sz="2800"/>
          </a:p>
        </p:txBody>
      </p:sp>
      <p:sp>
        <p:nvSpPr>
          <p:cNvPr id="7" name="左大括号 6"/>
          <p:cNvSpPr/>
          <p:nvPr/>
        </p:nvSpPr>
        <p:spPr>
          <a:xfrm>
            <a:off x="744855" y="1976120"/>
            <a:ext cx="351155" cy="4090670"/>
          </a:xfrm>
          <a:prstGeom prst="leftBrace">
            <a:avLst/>
          </a:prstGeom>
          <a:ln w="2857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250825" y="981075"/>
            <a:ext cx="7777163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、美国内战前，南北矛盾的实质是（           ）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、两种社会制度的矛盾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、两个剥削阶级的对立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、地方与中央的对立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</a:rPr>
              <a:t>、两种经济制度的矛盾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8675" name="Text Box 3"/>
          <p:cNvSpPr txBox="1"/>
          <p:nvPr/>
        </p:nvSpPr>
        <p:spPr>
          <a:xfrm>
            <a:off x="323850" y="2060575"/>
            <a:ext cx="83534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28676" name="Text Box 4"/>
          <p:cNvSpPr txBox="1"/>
          <p:nvPr/>
        </p:nvSpPr>
        <p:spPr>
          <a:xfrm>
            <a:off x="250825" y="2708275"/>
            <a:ext cx="8351838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、美国南北矛盾的焦点是（          ）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、关税问题                   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、奴隶制的存废问题     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、向西部领土扩张的问题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</a:rPr>
              <a:t>、争夺劳动力力的问题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8677" name="Text Box 5"/>
          <p:cNvSpPr txBox="1"/>
          <p:nvPr/>
        </p:nvSpPr>
        <p:spPr>
          <a:xfrm>
            <a:off x="250825" y="260350"/>
            <a:ext cx="66246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华文中宋" panose="02010600040101010101" pitchFamily="2" charset="-122"/>
              </a:rPr>
              <a:t>基础巩固</a:t>
            </a:r>
            <a:endParaRPr lang="zh-CN" altLang="en-US" sz="3600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16742" name="Text Box 6"/>
          <p:cNvSpPr txBox="1"/>
          <p:nvPr/>
        </p:nvSpPr>
        <p:spPr>
          <a:xfrm>
            <a:off x="4211955" y="2565400"/>
            <a:ext cx="89408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480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4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6743" name="Text Box 7"/>
          <p:cNvSpPr txBox="1"/>
          <p:nvPr/>
        </p:nvSpPr>
        <p:spPr>
          <a:xfrm>
            <a:off x="5508625" y="905510"/>
            <a:ext cx="62039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4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80" name="Text Box 8"/>
          <p:cNvSpPr txBox="1"/>
          <p:nvPr/>
        </p:nvSpPr>
        <p:spPr>
          <a:xfrm>
            <a:off x="250825" y="4581525"/>
            <a:ext cx="8353425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、美国内战与独立战争的相同点（            ）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、赢得了民族独立  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、维护了国家的统一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、扫清了资本主义发展障碍  </a:t>
            </a:r>
            <a:r>
              <a:rPr lang="en-US" altLang="zh-CN" sz="2400" b="1" dirty="0">
                <a:latin typeface="Times New Roman" panose="02020603050405020304" pitchFamily="18" charset="0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</a:rPr>
              <a:t>、解除了种族压迫和歧</a:t>
            </a:r>
            <a:r>
              <a:rPr lang="zh-CN" altLang="en-US" sz="2400" dirty="0">
                <a:latin typeface="Times New Roman" panose="02020603050405020304" pitchFamily="18" charset="0"/>
              </a:rPr>
              <a:t>视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16745" name="Text Box 9"/>
          <p:cNvSpPr txBox="1"/>
          <p:nvPr/>
        </p:nvSpPr>
        <p:spPr>
          <a:xfrm>
            <a:off x="5148580" y="4365625"/>
            <a:ext cx="88392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4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6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6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2" grpId="0"/>
      <p:bldP spid="116743" grpId="0"/>
      <p:bldP spid="11674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 Box 2"/>
          <p:cNvSpPr txBox="1"/>
          <p:nvPr/>
        </p:nvSpPr>
        <p:spPr>
          <a:xfrm>
            <a:off x="431483" y="970280"/>
            <a:ext cx="8280400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4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、美国内战后，哪一问题还没得到解决（           ）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、国内市场狭窄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、雇佣劳动力不足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、种族歧视政策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、奴隶制还没有得到完全解决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9699" name="Text Box 3"/>
          <p:cNvSpPr txBox="1"/>
          <p:nvPr/>
        </p:nvSpPr>
        <p:spPr>
          <a:xfrm>
            <a:off x="323850" y="2680018"/>
            <a:ext cx="8135938" cy="2678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5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、美国是一个崇尚自由的国家，更是一个崇拜英雄的国度，能赢得美国人民尊敬的美国总统并不多，美国人民心中却有两位被誉为</a:t>
            </a:r>
            <a:r>
              <a:rPr lang="zh-CN" altLang="en-US" sz="2400" b="1" dirty="0">
                <a:latin typeface="Arial" panose="020B0604020202020204" pitchFamily="34" charset="0"/>
              </a:rPr>
              <a:t>“</a:t>
            </a:r>
            <a:r>
              <a:rPr lang="zh-CN" altLang="en-US" sz="2400" b="1" dirty="0">
                <a:latin typeface="Times New Roman" panose="02020603050405020304" pitchFamily="18" charset="0"/>
              </a:rPr>
              <a:t>开国元勋</a:t>
            </a:r>
            <a:r>
              <a:rPr lang="zh-CN" altLang="en-US" sz="2400" b="1" dirty="0">
                <a:latin typeface="Arial" panose="020B0604020202020204" pitchFamily="34" charset="0"/>
              </a:rPr>
              <a:t>”</a:t>
            </a:r>
            <a:r>
              <a:rPr lang="zh-CN" altLang="en-US" sz="2400" b="1" dirty="0">
                <a:latin typeface="Times New Roman" panose="02020603050405020304" pitchFamily="18" charset="0"/>
              </a:rPr>
              <a:t>和</a:t>
            </a:r>
            <a:r>
              <a:rPr lang="zh-CN" altLang="en-US" sz="2400" b="1" dirty="0">
                <a:latin typeface="Arial" panose="020B0604020202020204" pitchFamily="34" charset="0"/>
              </a:rPr>
              <a:t>“</a:t>
            </a:r>
            <a:r>
              <a:rPr lang="zh-CN" altLang="en-US" sz="2400" b="1" dirty="0">
                <a:latin typeface="Times New Roman" panose="02020603050405020304" pitchFamily="18" charset="0"/>
              </a:rPr>
              <a:t>黑奴解放者</a:t>
            </a:r>
            <a:r>
              <a:rPr lang="zh-CN" altLang="en-US" sz="2400" b="1" dirty="0">
                <a:latin typeface="Arial" panose="020B0604020202020204" pitchFamily="34" charset="0"/>
              </a:rPr>
              <a:t>”</a:t>
            </a:r>
            <a:r>
              <a:rPr lang="zh-CN" altLang="en-US" sz="2400" b="1" dirty="0">
                <a:latin typeface="Times New Roman" panose="02020603050405020304" pitchFamily="18" charset="0"/>
              </a:rPr>
              <a:t>的伟大总统，他们分别是（         ）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、华盛顿、林肯          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、杰斐逊、杜鲁门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、华盛顿、里根          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、罗斯福、布什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17764" name="Text Box 4"/>
          <p:cNvSpPr txBox="1"/>
          <p:nvPr/>
        </p:nvSpPr>
        <p:spPr>
          <a:xfrm>
            <a:off x="6228080" y="825500"/>
            <a:ext cx="72136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4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7765" name="Text Box 5"/>
          <p:cNvSpPr txBox="1"/>
          <p:nvPr/>
        </p:nvSpPr>
        <p:spPr>
          <a:xfrm>
            <a:off x="1971675" y="3668395"/>
            <a:ext cx="70675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4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7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4" grpId="0"/>
      <p:bldP spid="117765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7308"/>
  <p:tag name="KSO_WM_TEMPLATE_THUMBS_INDEX" val="1、2、3、6、8、10、11、12、15"/>
</p:tagLst>
</file>

<file path=ppt/tags/tag4.xml><?xml version="1.0" encoding="utf-8"?>
<p:tagLst xmlns:p="http://schemas.openxmlformats.org/presentationml/2006/main">
  <p:tag name="KSO_WM_TEMPLATE_CATEGORY" val="custom"/>
  <p:tag name="KSO_WM_TEMPLATE_INDEX" val="20187308"/>
  <p:tag name="KSO_WM_TAG_VERSION" val="1.0"/>
  <p:tag name="KSO_WM_UNIT_TYPE" val="a"/>
  <p:tag name="KSO_WM_UNIT_INDEX" val="1"/>
  <p:tag name="KSO_WM_UNIT_ID" val="custom20187308_1*a*1"/>
  <p:tag name="KSO_WM_UNIT_LAYERLEVEL" val="1"/>
  <p:tag name="KSO_WM_UNIT_VALUE" val="13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5.xml><?xml version="1.0" encoding="utf-8"?>
<p:tagLst xmlns:p="http://schemas.openxmlformats.org/presentationml/2006/main">
  <p:tag name="KSO_WM_TEMPLATE_CATEGORY" val="custom"/>
  <p:tag name="KSO_WM_TEMPLATE_INDEX" val="20187308"/>
  <p:tag name="KSO_WM_TAG_VERSION" val="1.0"/>
  <p:tag name="KSO_WM_UNIT_TYPE" val="b"/>
  <p:tag name="KSO_WM_UNIT_INDEX" val="1"/>
  <p:tag name="KSO_WM_UNIT_ID" val="custom20187308_1*b*1"/>
  <p:tag name="KSO_WM_UNIT_LAYERLEVEL" val="1"/>
  <p:tag name="KSO_WM_UNIT_VALUE" val="156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Speaker name and title here"/>
</p:tagLst>
</file>

<file path=ppt/tags/tag6.xml><?xml version="1.0" encoding="utf-8"?>
<p:tagLst xmlns:p="http://schemas.openxmlformats.org/presentationml/2006/main">
  <p:tag name="KSO_WM_SLIDE_ID" val="custom20187308_1"/>
  <p:tag name="KSO_WM_SLIDE_TYPE" val="title"/>
  <p:tag name="KSO_WM_SLIDE_SUBTYPE" val="pureTxt"/>
  <p:tag name="KSO_WM_SLIDE_ITEM_CNT" val="2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TEMPLATE_THUMBS_INDEX" val="1、2、3、6、8、10、11、12、15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2019空白演示文档">
      <a:dk1>
        <a:srgbClr val="000000"/>
      </a:dk1>
      <a:lt1>
        <a:srgbClr val="FFFFFF"/>
      </a:lt1>
      <a:dk2>
        <a:srgbClr val="E6E4E4"/>
      </a:dk2>
      <a:lt2>
        <a:srgbClr val="FFFFFF"/>
      </a:lt2>
      <a:accent1>
        <a:srgbClr val="477DEA"/>
      </a:accent1>
      <a:accent2>
        <a:srgbClr val="9B9B9B"/>
      </a:accent2>
      <a:accent3>
        <a:srgbClr val="F3B745"/>
      </a:accent3>
      <a:accent4>
        <a:srgbClr val="477EE7"/>
      </a:accent4>
      <a:accent5>
        <a:srgbClr val="4BA151"/>
      </a:accent5>
      <a:accent6>
        <a:srgbClr val="E9403C"/>
      </a:accent6>
      <a:hlink>
        <a:srgbClr val="0563C1"/>
      </a:hlink>
      <a:folHlink>
        <a:srgbClr val="954D72"/>
      </a:folHlink>
    </a:clrScheme>
    <a:fontScheme name="2019空白演示文档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2952</Words>
  <PresentationFormat>宽屏</PresentationFormat>
  <Paragraphs>408</Paragraphs>
  <Slides>29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7" baseType="lpstr">
      <vt:lpstr>Arial</vt:lpstr>
      <vt:lpstr>宋体</vt:lpstr>
      <vt:lpstr>Wingdings</vt:lpstr>
      <vt:lpstr>黑体</vt:lpstr>
      <vt:lpstr>Times New Roman</vt:lpstr>
      <vt:lpstr>微软雅黑</vt:lpstr>
      <vt:lpstr>Arial Unicode MS</vt:lpstr>
      <vt:lpstr>等线</vt:lpstr>
      <vt:lpstr>仿宋_GB2312</vt:lpstr>
      <vt:lpstr>楷体_GB2312</vt:lpstr>
      <vt:lpstr>楷体</vt:lpstr>
      <vt:lpstr>Tahoma</vt:lpstr>
      <vt:lpstr>Calibri</vt:lpstr>
      <vt:lpstr>Lucida Sans Unicode</vt:lpstr>
      <vt:lpstr>华文中宋</vt:lpstr>
      <vt:lpstr>新宋体</vt:lpstr>
      <vt:lpstr>仿宋</vt:lpstr>
      <vt:lpstr>Office 主题​​</vt:lpstr>
      <vt:lpstr>空白演示</vt:lpstr>
      <vt:lpstr>第3课 美国内战</vt:lpstr>
      <vt:lpstr>整体感知</vt:lpstr>
      <vt:lpstr>PowerPoint 演示文稿</vt:lpstr>
      <vt:lpstr>PowerPoint 演示文稿</vt:lpstr>
      <vt:lpstr>PowerPoint 演示文稿</vt:lpstr>
      <vt:lpstr>一、内战的阴云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北方为什么能够取得胜利胜利?</vt:lpstr>
      <vt:lpstr>林肯的贡献</vt:lpstr>
      <vt:lpstr>PowerPoint 演示文稿</vt:lpstr>
      <vt:lpstr>三、内战的意义</vt:lpstr>
      <vt:lpstr>三、内战的意义</vt:lpstr>
      <vt:lpstr>PowerPoint 演示文稿</vt:lpstr>
      <vt:lpstr>PowerPoint 演示文稿</vt:lpstr>
      <vt:lpstr>本课小结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2017-08-03T09:01:00Z</dcterms:created>
  <dcterms:modified xsi:type="dcterms:W3CDTF">2018-12-06T02:38:01Z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2052-11.1.0.8002</vt:lpwstr>
  </property>
</Properties>
</file>