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emf" ContentType="image/x-emf"/>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7"/>
  </p:notesMasterIdLst>
  <p:sldIdLst>
    <p:sldId id="313" r:id="rId3"/>
    <p:sldId id="409" r:id="rId4"/>
    <p:sldId id="410" r:id="rId5"/>
    <p:sldId id="411" r:id="rId6"/>
    <p:sldId id="608" r:id="rId7"/>
    <p:sldId id="412" r:id="rId8"/>
    <p:sldId id="546" r:id="rId9"/>
    <p:sldId id="470" r:id="rId10"/>
    <p:sldId id="471" r:id="rId11"/>
    <p:sldId id="417" r:id="rId12"/>
    <p:sldId id="460" r:id="rId13"/>
    <p:sldId id="461" r:id="rId14"/>
    <p:sldId id="450" r:id="rId15"/>
    <p:sldId id="475" r:id="rId16"/>
    <p:sldId id="473" r:id="rId17"/>
    <p:sldId id="474" r:id="rId18"/>
    <p:sldId id="548" r:id="rId19"/>
    <p:sldId id="476" r:id="rId20"/>
    <p:sldId id="453" r:id="rId21"/>
    <p:sldId id="454" r:id="rId22"/>
    <p:sldId id="551" r:id="rId23"/>
    <p:sldId id="549" r:id="rId24"/>
    <p:sldId id="420" r:id="rId25"/>
    <p:sldId id="478" r:id="rId26"/>
    <p:sldId id="481" r:id="rId27"/>
    <p:sldId id="479" r:id="rId28"/>
    <p:sldId id="480" r:id="rId29"/>
    <p:sldId id="482" r:id="rId30"/>
    <p:sldId id="483" r:id="rId31"/>
    <p:sldId id="484" r:id="rId32"/>
    <p:sldId id="426" r:id="rId33"/>
    <p:sldId id="428" r:id="rId34"/>
    <p:sldId id="429" r:id="rId35"/>
    <p:sldId id="430" r:id="rId36"/>
    <p:sldId id="431" r:id="rId37"/>
    <p:sldId id="432" r:id="rId38"/>
    <p:sldId id="433" r:id="rId39"/>
    <p:sldId id="487" r:id="rId40"/>
    <p:sldId id="434" r:id="rId41"/>
    <p:sldId id="435" r:id="rId42"/>
    <p:sldId id="436" r:id="rId43"/>
    <p:sldId id="437" r:id="rId44"/>
    <p:sldId id="438" r:id="rId45"/>
    <p:sldId id="440" r:id="rId46"/>
    <p:sldId id="467" r:id="rId47"/>
    <p:sldId id="442" r:id="rId48"/>
    <p:sldId id="443" r:id="rId49"/>
    <p:sldId id="444" r:id="rId50"/>
    <p:sldId id="488" r:id="rId51"/>
    <p:sldId id="489" r:id="rId52"/>
    <p:sldId id="490" r:id="rId53"/>
    <p:sldId id="552" r:id="rId54"/>
    <p:sldId id="485" r:id="rId55"/>
    <p:sldId id="486" r:id="rId56"/>
    <p:sldId id="446" r:id="rId57"/>
    <p:sldId id="553" r:id="rId58"/>
    <p:sldId id="445" r:id="rId59"/>
    <p:sldId id="554" r:id="rId60"/>
    <p:sldId id="459" r:id="rId61"/>
    <p:sldId id="468" r:id="rId62"/>
    <p:sldId id="469" r:id="rId63"/>
    <p:sldId id="449" r:id="rId64"/>
    <p:sldId id="311" r:id="rId65"/>
    <p:sldId id="310" r:id="rId66"/>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tpDown" initials="F" lastIdx="2"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autoAdjust="0"/>
  </p:normalViewPr>
  <p:slideViewPr>
    <p:cSldViewPr snapToGrid="0">
      <p:cViewPr varScale="1">
        <p:scale>
          <a:sx n="70" d="100"/>
          <a:sy n="70" d="100"/>
        </p:scale>
        <p:origin x="-504" y="-108"/>
      </p:cViewPr>
      <p:guideLst>
        <p:guide orient="horz" pos="2160"/>
        <p:guide pos="2160"/>
      </p:guideLst>
    </p:cSldViewPr>
  </p:slideViewPr>
  <p:notesTextViewPr>
    <p:cViewPr>
      <p:scale>
        <a:sx n="1" d="1"/>
        <a:sy n="1" d="1"/>
      </p:scale>
      <p:origin x="0" y="0"/>
    </p:cViewPr>
  </p:notesTextViewPr>
  <p:gridSpacing cx="72006" cy="72006"/>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1" Type="http://schemas.openxmlformats.org/officeDocument/2006/relationships/commentAuthors" Target="commentAuthors.xml"/><Relationship Id="rId70" Type="http://schemas.openxmlformats.org/officeDocument/2006/relationships/tableStyles" Target="tableStyles.xml"/><Relationship Id="rId7" Type="http://schemas.openxmlformats.org/officeDocument/2006/relationships/slide" Target="slides/slide5.xml"/><Relationship Id="rId69" Type="http://schemas.openxmlformats.org/officeDocument/2006/relationships/viewProps" Target="viewProps.xml"/><Relationship Id="rId68" Type="http://schemas.openxmlformats.org/officeDocument/2006/relationships/presProps" Target="presProps.xml"/><Relationship Id="rId67" Type="http://schemas.openxmlformats.org/officeDocument/2006/relationships/notesMaster" Target="notesMasters/notesMaster1.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06F3EC-AE4E-4E58-9BB2-DB689EEB23C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509875-D542-41B8-A0C6-727FBAE35C6E}"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bwMode="auto">
          <a:xfrm>
            <a:off x="1371600" y="1143000"/>
            <a:ext cx="4114800" cy="3086100"/>
          </a:xfrm>
          <a:noFill/>
          <a:ln>
            <a:solidFill>
              <a:srgbClr val="000000"/>
            </a:solidFill>
            <a:miter lim="800000"/>
          </a:ln>
        </p:spPr>
      </p:sp>
      <p:sp>
        <p:nvSpPr>
          <p:cNvPr id="2355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smtClean="0"/>
          </a:p>
        </p:txBody>
      </p:sp>
      <p:sp>
        <p:nvSpPr>
          <p:cNvPr id="22532" name="灯片编号占位符 3"/>
          <p:cNvSpPr>
            <a:spLocks noGrp="1"/>
          </p:cNvSpPr>
          <p:nvPr>
            <p:ph type="sldNum" sz="quarter" idx="5"/>
          </p:nvPr>
        </p:nvSpPr>
        <p:spPr bwMode="auto">
          <a:ln>
            <a:miter lim="800000"/>
          </a:ln>
        </p:spPr>
        <p:txBody>
          <a:bodyPr wrap="square" numCol="1" anchorCtr="0" compatLnSpc="1"/>
          <a:lstStyle/>
          <a:p>
            <a:pPr fontAlgn="base">
              <a:spcBef>
                <a:spcPct val="0"/>
              </a:spcBef>
              <a:spcAft>
                <a:spcPct val="0"/>
              </a:spcAft>
              <a:defRPr/>
            </a:pPr>
            <a:fld id="{A39797CA-8297-4AC8-9C81-032E3F98347B}" type="slidenum">
              <a:rPr lang="zh-CN" altLang="en-US" smtClean="0"/>
            </a:fld>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A1B2C858-BC06-4367-81EE-76F1C93906A3}" type="slidenum">
              <a:rPr lang="zh-CN" altLang="en-US"/>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D1C77AD5-0ACA-4BFF-8963-56C45EB252DA}" type="slidenum">
              <a:rPr lang="zh-CN" altLang="en-US"/>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9"/>
            <a:ext cx="7886700" cy="2852737"/>
          </a:xfr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smtClean="0"/>
              <a:t>单击此处编辑母版文本样式</a:t>
            </a:r>
            <a:endParaRPr lang="zh-CN" altLang="en-US" noProof="1" smtClean="0"/>
          </a:p>
        </p:txBody>
      </p:sp>
      <p:sp>
        <p:nvSpPr>
          <p:cNvPr id="4"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76C93F31-F430-427A-AFC2-6E053CC6007E}" type="slidenum">
              <a:rPr lang="zh-CN" altLang="en-US"/>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28650" y="1825625"/>
            <a:ext cx="3886200" cy="4351338"/>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4629150" y="1825625"/>
            <a:ext cx="3886200" cy="4351338"/>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8EC4A206-377E-465E-ADC3-B3DA2DE2A446}" type="slidenum">
              <a:rPr lang="zh-CN" altLang="en-US"/>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6"/>
            <a:ext cx="78867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629842" y="2505075"/>
            <a:ext cx="3868340" cy="3684588"/>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4629150" y="2505075"/>
            <a:ext cx="3887391" cy="3684588"/>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8" name="页脚占位符 4"/>
          <p:cNvSpPr>
            <a:spLocks noGrp="1"/>
          </p:cNvSpPr>
          <p:nvPr>
            <p:ph type="ftr" sz="quarter" idx="11"/>
          </p:nvPr>
        </p:nvSpPr>
        <p:spPr/>
        <p:txBody>
          <a:bodyPr/>
          <a:lstStyle>
            <a:lvl1pPr>
              <a:defRPr/>
            </a:lvl1pPr>
          </a:lstStyle>
          <a:p>
            <a:endParaRPr lang="zh-CN" altLang="en-US"/>
          </a:p>
        </p:txBody>
      </p:sp>
      <p:sp>
        <p:nvSpPr>
          <p:cNvPr id="9" name="灯片编号占位符 5"/>
          <p:cNvSpPr>
            <a:spLocks noGrp="1"/>
          </p:cNvSpPr>
          <p:nvPr>
            <p:ph type="sldNum" sz="quarter" idx="12"/>
          </p:nvPr>
        </p:nvSpPr>
        <p:spPr/>
        <p:txBody>
          <a:bodyPr/>
          <a:lstStyle>
            <a:lvl1pPr>
              <a:defRPr/>
            </a:lvl1pPr>
          </a:lstStyle>
          <a:p>
            <a:fld id="{AF900BAE-44BB-4A2C-A6C6-DC2A6942DF24}" type="slidenum">
              <a:rPr lang="zh-CN"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endParaRPr lang="zh-CN" altLang="en-US"/>
          </a:p>
        </p:txBody>
      </p:sp>
      <p:sp>
        <p:nvSpPr>
          <p:cNvPr id="5" name="灯片编号占位符 5"/>
          <p:cNvSpPr>
            <a:spLocks noGrp="1"/>
          </p:cNvSpPr>
          <p:nvPr>
            <p:ph type="sldNum" sz="quarter" idx="12"/>
          </p:nvPr>
        </p:nvSpPr>
        <p:spPr/>
        <p:txBody>
          <a:bodyPr/>
          <a:lstStyle>
            <a:lvl1pPr>
              <a:defRPr/>
            </a:lvl1pPr>
          </a:lstStyle>
          <a:p>
            <a:fld id="{18413ACA-6D12-4AB6-81BB-1A05D582BC8E}" type="slidenum">
              <a:rPr lang="zh-CN" altLang="en-US"/>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3" name="页脚占位符 4"/>
          <p:cNvSpPr>
            <a:spLocks noGrp="1"/>
          </p:cNvSpPr>
          <p:nvPr>
            <p:ph type="ftr" sz="quarter" idx="11"/>
          </p:nvPr>
        </p:nvSpPr>
        <p:spPr/>
        <p:txBody>
          <a:bodyPr/>
          <a:lstStyle>
            <a:lvl1pPr>
              <a:defRPr/>
            </a:lvl1pPr>
          </a:lstStyle>
          <a:p>
            <a:endParaRPr lang="zh-CN" altLang="en-US"/>
          </a:p>
        </p:txBody>
      </p:sp>
      <p:sp>
        <p:nvSpPr>
          <p:cNvPr id="4" name="灯片编号占位符 5"/>
          <p:cNvSpPr>
            <a:spLocks noGrp="1"/>
          </p:cNvSpPr>
          <p:nvPr>
            <p:ph type="sldNum" sz="quarter" idx="12"/>
          </p:nvPr>
        </p:nvSpPr>
        <p:spPr/>
        <p:txBody>
          <a:bodyPr/>
          <a:lstStyle>
            <a:lvl1pPr>
              <a:defRPr/>
            </a:lvl1pPr>
          </a:lstStyle>
          <a:p>
            <a:fld id="{1B4DCC9A-A226-4107-9AD7-B8FD3D45B6D1}" type="slidenum">
              <a:rPr lang="zh-CN" altLang="en-US"/>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32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noProof="1" smtClean="0"/>
              <a:t>单击此处编辑母版文本样式</a:t>
            </a:r>
            <a:endParaRPr lang="zh-CN" altLang="en-US" noProof="1" smtClean="0"/>
          </a:p>
        </p:txBody>
      </p:sp>
      <p:sp>
        <p:nvSpPr>
          <p:cNvPr id="5"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5A119867-4E8C-4C30-8C86-7C0B147749F8}" type="slidenum">
              <a:rPr lang="zh-CN" altLang="en-US"/>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noProof="1" smtClean="0"/>
              <a:t>单击此处编辑母版文本样式</a:t>
            </a:r>
            <a:endParaRPr lang="zh-CN" altLang="en-US" noProof="1" smtClean="0"/>
          </a:p>
        </p:txBody>
      </p:sp>
      <p:sp>
        <p:nvSpPr>
          <p:cNvPr id="5"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E055EA7B-413C-4795-A52B-55381DFAB1BD}" type="slidenum">
              <a:rPr lang="zh-CN" altLang="en-US"/>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C31CC01A-6CE3-4AEC-A63F-9954B45CB34D}" type="slidenum">
              <a:rPr lang="zh-CN" altLang="en-US"/>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3CBCD597-A6B0-4518-8350-2879F1724DB0}" type="slidenum">
              <a:rPr lang="zh-CN" altLang="en-US"/>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28650" y="365125"/>
            <a:ext cx="7886700" cy="5811838"/>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3" name="日期占位符 3"/>
          <p:cNvSpPr>
            <a:spLocks noGrp="1"/>
          </p:cNvSpPr>
          <p:nvPr>
            <p:ph type="dt" sz="half" idx="10"/>
          </p:nvPr>
        </p:nvSpPr>
        <p:spPr/>
        <p:txBody>
          <a:bodyPr/>
          <a:lstStyle>
            <a:lvl1pPr>
              <a:defRPr/>
            </a:lvl1pPr>
          </a:lstStyle>
          <a:p>
            <a:fld id="{82F288E0-7875-42C4-84C8-98DBBD3BF4D2}"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endParaRPr lang="zh-CN" altLang="en-US"/>
          </a:p>
        </p:txBody>
      </p:sp>
      <p:sp>
        <p:nvSpPr>
          <p:cNvPr id="5" name="灯片编号占位符 5"/>
          <p:cNvSpPr>
            <a:spLocks noGrp="1"/>
          </p:cNvSpPr>
          <p:nvPr>
            <p:ph type="sldNum" sz="quarter" idx="12"/>
          </p:nvPr>
        </p:nvSpPr>
        <p:spPr/>
        <p:txBody>
          <a:bodyPr/>
          <a:lstStyle>
            <a:lvl1pPr>
              <a:defRPr/>
            </a:lvl1pPr>
          </a:lstStyle>
          <a:p>
            <a:fld id="{06BDC72C-4C38-406C-A616-7AE3E923E8EA}" type="slidenum">
              <a:rPr lang="zh-CN" altLang="en-US"/>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表格占位符 2"/>
          <p:cNvSpPr>
            <a:spLocks noGrp="1"/>
          </p:cNvSpPr>
          <p:nvPr>
            <p:ph type="tbl" idx="1"/>
          </p:nvPr>
        </p:nvSpPr>
        <p:spPr/>
        <p:txBody>
          <a:bodyPr/>
          <a:lstStyle/>
          <a:p>
            <a:endParaRPr lang="zh-CN" altLang="en-US" noProof="1"/>
          </a:p>
        </p:txBody>
      </p:sp>
      <p:sp>
        <p:nvSpPr>
          <p:cNvPr id="4" name="日期占位符 3"/>
          <p:cNvSpPr>
            <a:spLocks noGrp="1"/>
          </p:cNvSpPr>
          <p:nvPr>
            <p:ph type="dt" sz="half" idx="10"/>
          </p:nvPr>
        </p:nvSpPr>
        <p:spPr/>
        <p:txBody>
          <a:bodyPr/>
          <a:lstStyle>
            <a:lvl1pPr>
              <a:defRPr dirty="0"/>
            </a:lvl1pPr>
          </a:lstStyle>
          <a:p>
            <a:endParaRPr lang="zh-CN" altLang="en-US"/>
          </a:p>
        </p:txBody>
      </p:sp>
      <p:sp>
        <p:nvSpPr>
          <p:cNvPr id="5" name="页脚占位符 4"/>
          <p:cNvSpPr>
            <a:spLocks noGrp="1"/>
          </p:cNvSpPr>
          <p:nvPr>
            <p:ph type="ftr" sz="quarter" idx="11"/>
          </p:nvPr>
        </p:nvSpPr>
        <p:spPr/>
        <p:txBody>
          <a:bodyPr/>
          <a:lstStyle>
            <a:lvl1pPr>
              <a:defRPr dirty="0"/>
            </a:lvl1pPr>
          </a:lstStyle>
          <a:p>
            <a:endParaRPr lang="zh-CN"/>
          </a:p>
        </p:txBody>
      </p:sp>
      <p:sp>
        <p:nvSpPr>
          <p:cNvPr id="6" name="灯片编号占位符 5"/>
          <p:cNvSpPr>
            <a:spLocks noGrp="1"/>
          </p:cNvSpPr>
          <p:nvPr>
            <p:ph type="sldNum" sz="quarter" idx="12"/>
          </p:nvPr>
        </p:nvSpPr>
        <p:spPr/>
        <p:txBody>
          <a:bodyPr/>
          <a:lstStyle>
            <a:lvl1pPr>
              <a:defRPr/>
            </a:lvl1pPr>
          </a:lstStyle>
          <a:p>
            <a:fld id="{C3CA7D91-D01C-4EC4-B3BB-C02B90622D4E}" type="slidenum">
              <a:rPr lang="zh-CN" altLang="en-US"/>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6245225"/>
            <a:ext cx="2133600" cy="476250"/>
          </a:xfrm>
        </p:spPr>
        <p:txBody>
          <a:bodyPr/>
          <a:lstStyle>
            <a:lvl1pPr>
              <a:defRPr/>
            </a:lvl1pPr>
          </a:lstStyle>
          <a:p>
            <a:endParaRPr lang="en-US" altLang="zh-CN"/>
          </a:p>
        </p:txBody>
      </p:sp>
      <p:sp>
        <p:nvSpPr>
          <p:cNvPr id="4" name="页脚占位符 3"/>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5" name="灯片编号占位符 4"/>
          <p:cNvSpPr>
            <a:spLocks noGrp="1"/>
          </p:cNvSpPr>
          <p:nvPr>
            <p:ph type="sldNum" sz="quarter" idx="12"/>
          </p:nvPr>
        </p:nvSpPr>
        <p:spPr>
          <a:xfrm>
            <a:off x="6553200" y="6245225"/>
            <a:ext cx="2133600" cy="476250"/>
          </a:xfrm>
        </p:spPr>
        <p:txBody>
          <a:bodyPr/>
          <a:lstStyle>
            <a:lvl1pPr>
              <a:defRPr/>
            </a:lvl1pPr>
          </a:lstStyle>
          <a:p>
            <a:fld id="{52288B2C-0FB3-4CC6-8261-920225B8ED98}" type="slidenum">
              <a:rPr lang="zh-CN" altLang="en-US"/>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6" Type="http://schemas.openxmlformats.org/officeDocument/2006/relationships/theme" Target="../theme/theme1.xml"/><Relationship Id="rId15" Type="http://schemas.openxmlformats.org/officeDocument/2006/relationships/image" Target="../media/image1.jpeg"/><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628650" y="365126"/>
            <a:ext cx="7886700" cy="1325563"/>
          </a:xfrm>
          <a:prstGeom prst="rect">
            <a:avLst/>
          </a:prstGeom>
          <a:noFill/>
          <a:ln w="9525">
            <a:noFill/>
            <a:miter lim="800000"/>
          </a:ln>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文本占位符 2"/>
          <p:cNvSpPr>
            <a:spLocks noGrp="1" noChangeArrowheads="1"/>
          </p:cNvSpPr>
          <p:nvPr>
            <p:ph type="body" idx="9"/>
          </p:nvPr>
        </p:nvSpPr>
        <p:spPr bwMode="auto">
          <a:xfrm>
            <a:off x="628650" y="1825625"/>
            <a:ext cx="7886700" cy="4351338"/>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4" name="日期占位符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fontAlgn="auto">
              <a:defRPr sz="1200" noProof="1" smtClean="0">
                <a:solidFill>
                  <a:schemeClr val="tx1">
                    <a:tint val="75000"/>
                  </a:schemeClr>
                </a:solidFill>
                <a:latin typeface="+mn-lt"/>
                <a:ea typeface="+mn-ea"/>
              </a:defRPr>
            </a:lvl1pPr>
          </a:lstStyle>
          <a:p>
            <a:fld id="{82F288E0-7875-42C4-84C8-98DBBD3BF4D2}" type="datetimeFigureOut">
              <a:rPr lang="zh-CN" altLang="en-US"/>
            </a:fld>
            <a:endParaRPr lang="zh-CN" altLang="en-US"/>
          </a:p>
        </p:txBody>
      </p:sp>
      <p:sp>
        <p:nvSpPr>
          <p:cNvPr id="5" name="页脚占位符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fontAlgn="auto">
              <a:defRPr sz="1200" noProof="1">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6356351"/>
            <a:ext cx="2057400"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fld id="{3D6B21FF-A8A0-41A5-855D-C7611C147D59}" type="slidenum">
              <a:rPr lang="zh-CN" altLang="en-US"/>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charset="0"/>
          <a:ea typeface="宋体" panose="02010600030101010101" pitchFamily="2" charset="-122"/>
        </a:defRPr>
      </a:lvl2pPr>
      <a:lvl3pPr algn="l" rtl="0" fontAlgn="base">
        <a:lnSpc>
          <a:spcPct val="90000"/>
        </a:lnSpc>
        <a:spcBef>
          <a:spcPct val="0"/>
        </a:spcBef>
        <a:spcAft>
          <a:spcPct val="0"/>
        </a:spcAft>
        <a:defRPr sz="4400">
          <a:solidFill>
            <a:schemeClr val="tx1"/>
          </a:solidFill>
          <a:latin typeface="Calibri Light" charset="0"/>
          <a:ea typeface="宋体" panose="02010600030101010101" pitchFamily="2" charset="-122"/>
        </a:defRPr>
      </a:lvl3pPr>
      <a:lvl4pPr algn="l" rtl="0" fontAlgn="base">
        <a:lnSpc>
          <a:spcPct val="90000"/>
        </a:lnSpc>
        <a:spcBef>
          <a:spcPct val="0"/>
        </a:spcBef>
        <a:spcAft>
          <a:spcPct val="0"/>
        </a:spcAft>
        <a:defRPr sz="4400">
          <a:solidFill>
            <a:schemeClr val="tx1"/>
          </a:solidFill>
          <a:latin typeface="Calibri Light" charset="0"/>
          <a:ea typeface="宋体" panose="02010600030101010101" pitchFamily="2" charset="-122"/>
        </a:defRPr>
      </a:lvl4pPr>
      <a:lvl5pPr algn="l" rtl="0" fontAlgn="base">
        <a:lnSpc>
          <a:spcPct val="90000"/>
        </a:lnSpc>
        <a:spcBef>
          <a:spcPct val="0"/>
        </a:spcBef>
        <a:spcAft>
          <a:spcPct val="0"/>
        </a:spcAft>
        <a:defRPr sz="4400">
          <a:solidFill>
            <a:schemeClr val="tx1"/>
          </a:solidFill>
          <a:latin typeface="Calibri Light"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charset="0"/>
          <a:ea typeface="宋体" panose="02010600030101010101" pitchFamily="2" charset="-122"/>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emf"/></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6.png"/><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slide" Target="slide3.xml"/><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png"/><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1.png"/><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emf"/><Relationship Id="rId1"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wav"/><Relationship Id="rId1" Type="http://schemas.openxmlformats.org/officeDocument/2006/relationships/image" Target="../media/image16.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emf"/><Relationship Id="rId1" Type="http://schemas.openxmlformats.org/officeDocument/2006/relationships/image" Target="../media/image12.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jpeg"/></Relationships>
</file>

<file path=ppt/slides/_rels/slide19.xml.rels><?xml version="1.0" encoding="UTF-8" standalone="yes"?>
<Relationships xmlns="http://schemas.openxmlformats.org/package/2006/relationships"><Relationship Id="rId9" Type="http://schemas.openxmlformats.org/officeDocument/2006/relationships/image" Target="../media/image25.jpeg"/><Relationship Id="rId8" Type="http://schemas.openxmlformats.org/officeDocument/2006/relationships/image" Target="../media/image24.png"/><Relationship Id="rId7" Type="http://schemas.openxmlformats.org/officeDocument/2006/relationships/image" Target="../media/image23.jpeg"/><Relationship Id="rId6" Type="http://schemas.openxmlformats.org/officeDocument/2006/relationships/image" Target="../media/image22.jpeg"/><Relationship Id="rId5" Type="http://schemas.openxmlformats.org/officeDocument/2006/relationships/image" Target="../media/image21.png"/><Relationship Id="rId4" Type="http://schemas.openxmlformats.org/officeDocument/2006/relationships/oleObject" Target="../embeddings/oleObject1.bin"/><Relationship Id="rId3" Type="http://schemas.openxmlformats.org/officeDocument/2006/relationships/slide" Target="slide36.xml"/><Relationship Id="rId2" Type="http://schemas.openxmlformats.org/officeDocument/2006/relationships/slide" Target="slide46.xml"/><Relationship Id="rId11" Type="http://schemas.openxmlformats.org/officeDocument/2006/relationships/vmlDrawing" Target="../drawings/vmlDrawing1.vml"/><Relationship Id="rId10" Type="http://schemas.openxmlformats.org/officeDocument/2006/relationships/slideLayout" Target="../slideLayouts/slideLayout7.xml"/><Relationship Id="rId1" Type="http://schemas.openxmlformats.org/officeDocument/2006/relationships/image" Target="../media/image20.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wav"/><Relationship Id="rId1" Type="http://schemas.openxmlformats.org/officeDocument/2006/relationships/image" Target="../media/image16.jpeg"/></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image" Target="../media/image12.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1.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jpe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jpe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5.jpe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6.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8.jpeg"/><Relationship Id="rId1" Type="http://schemas.openxmlformats.org/officeDocument/2006/relationships/image" Target="../media/image37.jpe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0.jpeg"/><Relationship Id="rId1" Type="http://schemas.openxmlformats.org/officeDocument/2006/relationships/image" Target="../media/image39.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2.jpeg"/><Relationship Id="rId1" Type="http://schemas.openxmlformats.org/officeDocument/2006/relationships/image" Target="../media/image41.jpe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4.jpeg"/><Relationship Id="rId1" Type="http://schemas.openxmlformats.org/officeDocument/2006/relationships/image" Target="../media/image43.jpe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6.jpeg"/><Relationship Id="rId1" Type="http://schemas.openxmlformats.org/officeDocument/2006/relationships/image" Target="../media/image45.jpeg"/></Relationships>
</file>

<file path=ppt/slides/_rels/slide3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50.png"/><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image" Target="../media/image47.jpeg"/></Relationships>
</file>

<file path=ppt/slides/_rels/slide38.xml.rels><?xml version="1.0" encoding="UTF-8" standalone="yes"?>
<Relationships xmlns="http://schemas.openxmlformats.org/package/2006/relationships"><Relationship Id="rId9" Type="http://schemas.openxmlformats.org/officeDocument/2006/relationships/image" Target="../media/image59.jpeg"/><Relationship Id="rId8" Type="http://schemas.openxmlformats.org/officeDocument/2006/relationships/image" Target="../media/image58.jpeg"/><Relationship Id="rId7" Type="http://schemas.openxmlformats.org/officeDocument/2006/relationships/image" Target="../media/image57.jpeg"/><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png"/><Relationship Id="rId3" Type="http://schemas.openxmlformats.org/officeDocument/2006/relationships/image" Target="../media/image53.png"/><Relationship Id="rId2" Type="http://schemas.openxmlformats.org/officeDocument/2006/relationships/image" Target="../media/image52.png"/><Relationship Id="rId17" Type="http://schemas.openxmlformats.org/officeDocument/2006/relationships/slideLayout" Target="../slideLayouts/slideLayout7.xml"/><Relationship Id="rId16" Type="http://schemas.openxmlformats.org/officeDocument/2006/relationships/image" Target="../media/image66.jpeg"/><Relationship Id="rId15" Type="http://schemas.openxmlformats.org/officeDocument/2006/relationships/image" Target="../media/image65.jpeg"/><Relationship Id="rId14" Type="http://schemas.openxmlformats.org/officeDocument/2006/relationships/image" Target="../media/image64.jpeg"/><Relationship Id="rId13" Type="http://schemas.openxmlformats.org/officeDocument/2006/relationships/image" Target="../media/image63.jpeg"/><Relationship Id="rId12" Type="http://schemas.openxmlformats.org/officeDocument/2006/relationships/image" Target="../media/image62.jpeg"/><Relationship Id="rId11" Type="http://schemas.openxmlformats.org/officeDocument/2006/relationships/image" Target="../media/image61.jpeg"/><Relationship Id="rId10" Type="http://schemas.openxmlformats.org/officeDocument/2006/relationships/image" Target="../media/image60.jpeg"/><Relationship Id="rId1" Type="http://schemas.openxmlformats.org/officeDocument/2006/relationships/image" Target="../media/image51.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7.jpe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8.jpe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8.jpe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8.jpe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9.jpe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0.jpeg"/></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1.jpe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3.jpeg"/><Relationship Id="rId1" Type="http://schemas.openxmlformats.org/officeDocument/2006/relationships/image" Target="../media/image72.jpeg"/></Relationships>
</file>

<file path=ppt/slides/_rels/slide47.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78.jpeg"/><Relationship Id="rId4" Type="http://schemas.openxmlformats.org/officeDocument/2006/relationships/image" Target="../media/image77.jpeg"/><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image" Target="../media/image74.jpeg"/></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3.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82.png"/><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image" Target="../media/image79.png"/></Relationships>
</file>

<file path=ppt/slides/_rels/slide5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86.png"/><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image" Target="../media/image83.png"/></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emf"/><Relationship Id="rId1" Type="http://schemas.openxmlformats.org/officeDocument/2006/relationships/image" Target="../media/image12.png"/></Relationships>
</file>

<file path=ppt/slides/_rels/slide5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image" Target="../media/image87.jpeg"/></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0.jpeg"/></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1.jpeg"/></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emf"/><Relationship Id="rId1" Type="http://schemas.openxmlformats.org/officeDocument/2006/relationships/image" Target="../media/image12.png"/></Relationships>
</file>

<file path=ppt/slides/_rels/slide57.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96.jpeg"/><Relationship Id="rId4" Type="http://schemas.openxmlformats.org/officeDocument/2006/relationships/image" Target="../media/image95.jpeg"/><Relationship Id="rId3" Type="http://schemas.openxmlformats.org/officeDocument/2006/relationships/image" Target="../media/image94.png"/><Relationship Id="rId2" Type="http://schemas.openxmlformats.org/officeDocument/2006/relationships/image" Target="../media/image93.jpeg"/><Relationship Id="rId1" Type="http://schemas.openxmlformats.org/officeDocument/2006/relationships/image" Target="../media/image92.jpeg"/></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emf"/><Relationship Id="rId1" Type="http://schemas.openxmlformats.org/officeDocument/2006/relationships/image" Target="../media/image12.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98.jpeg"/><Relationship Id="rId1" Type="http://schemas.openxmlformats.org/officeDocument/2006/relationships/image" Target="../media/image97.jpeg"/></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9.png"/></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0.png"/><Relationship Id="rId1" Type="http://schemas.openxmlformats.org/officeDocument/2006/relationships/image" Target="../media/image2.emf"/></Relationships>
</file>

<file path=ppt/slides/_rels/slide6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01.png"/><Relationship Id="rId2" Type="http://schemas.openxmlformats.org/officeDocument/2006/relationships/image" Target="../media/image2.emf"/><Relationship Id="rId1" Type="http://schemas.openxmlformats.org/officeDocument/2006/relationships/image" Target="../media/image12.png"/></Relationships>
</file>

<file path=ppt/slides/_rels/slide64.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image" Target="../media/image2.emf"/><Relationship Id="rId3" Type="http://schemas.openxmlformats.org/officeDocument/2006/relationships/image" Target="../media/image12.png"/><Relationship Id="rId2" Type="http://schemas.openxmlformats.org/officeDocument/2006/relationships/image" Target="../media/image103.png"/><Relationship Id="rId1" Type="http://schemas.openxmlformats.org/officeDocument/2006/relationships/image" Target="../media/image10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655094" y="1879997"/>
            <a:ext cx="8093122" cy="1404991"/>
          </a:xfrm>
          <a:prstGeom prst="rect">
            <a:avLst/>
          </a:prstGeom>
          <a:solidFill>
            <a:srgbClr val="FF6600"/>
          </a:solidFill>
          <a:ln w="9525">
            <a:noFill/>
            <a:miter lim="800000"/>
          </a:ln>
          <a:effectLst/>
        </p:spPr>
        <p:txBody>
          <a:bodyPr wrap="none" anchor="ctr"/>
          <a:lstStyle/>
          <a:p>
            <a:pPr algn="ctr" fontAlgn="auto">
              <a:spcBef>
                <a:spcPts val="0"/>
              </a:spcBef>
              <a:spcAft>
                <a:spcPts val="0"/>
              </a:spcAft>
              <a:defRPr/>
            </a:pPr>
            <a:r>
              <a:rPr lang="zh-CN" altLang="en-US" sz="4000" b="1" dirty="0" smtClean="0">
                <a:solidFill>
                  <a:srgbClr val="FFFFFF"/>
                </a:solidFill>
                <a:effectLst>
                  <a:outerShdw blurRad="38100" dist="38100" dir="2700000" algn="tl">
                    <a:srgbClr val="000000"/>
                  </a:outerShdw>
                </a:effectLst>
                <a:latin typeface="+mn-lt"/>
                <a:ea typeface="黑体" panose="02010609060101010101" pitchFamily="49" charset="-122"/>
              </a:rPr>
              <a:t>第一单</a:t>
            </a:r>
            <a:r>
              <a:rPr lang="zh-CN" altLang="en-US" sz="4000" b="1" dirty="0">
                <a:solidFill>
                  <a:srgbClr val="FFFFFF"/>
                </a:solidFill>
                <a:effectLst>
                  <a:outerShdw blurRad="38100" dist="38100" dir="2700000" algn="tl">
                    <a:srgbClr val="000000"/>
                  </a:outerShdw>
                </a:effectLst>
                <a:latin typeface="+mn-lt"/>
                <a:ea typeface="黑体" panose="02010609060101010101" pitchFamily="49" charset="-122"/>
              </a:rPr>
              <a:t>元  </a:t>
            </a:r>
            <a:r>
              <a:rPr lang="zh-CN" altLang="en-US" sz="4000" b="1" dirty="0" smtClean="0">
                <a:solidFill>
                  <a:srgbClr val="FFFFFF"/>
                </a:solidFill>
                <a:effectLst>
                  <a:outerShdw blurRad="38100" dist="38100" dir="2700000" algn="tl">
                    <a:srgbClr val="000000"/>
                  </a:outerShdw>
                </a:effectLst>
                <a:latin typeface="+mn-lt"/>
                <a:ea typeface="黑体" panose="02010609060101010101" pitchFamily="49" charset="-122"/>
              </a:rPr>
              <a:t>中国开始沦为半殖民地</a:t>
            </a:r>
            <a:endParaRPr lang="en-US" altLang="zh-CN" sz="4000" b="1" dirty="0" smtClean="0">
              <a:solidFill>
                <a:srgbClr val="FFFFFF"/>
              </a:solidFill>
              <a:effectLst>
                <a:outerShdw blurRad="38100" dist="38100" dir="2700000" algn="tl">
                  <a:srgbClr val="000000"/>
                </a:outerShdw>
              </a:effectLst>
              <a:latin typeface="+mn-lt"/>
              <a:ea typeface="黑体" panose="02010609060101010101" pitchFamily="49" charset="-122"/>
            </a:endParaRPr>
          </a:p>
          <a:p>
            <a:pPr algn="ctr" fontAlgn="auto">
              <a:spcBef>
                <a:spcPts val="0"/>
              </a:spcBef>
              <a:spcAft>
                <a:spcPts val="0"/>
              </a:spcAft>
              <a:defRPr/>
            </a:pPr>
            <a:r>
              <a:rPr lang="zh-CN" altLang="en-US" sz="4000" b="1" dirty="0" smtClean="0">
                <a:solidFill>
                  <a:srgbClr val="FFFFFF"/>
                </a:solidFill>
                <a:effectLst>
                  <a:outerShdw blurRad="38100" dist="38100" dir="2700000" algn="tl">
                    <a:srgbClr val="000000"/>
                  </a:outerShdw>
                </a:effectLst>
                <a:latin typeface="+mn-lt"/>
                <a:ea typeface="黑体" panose="02010609060101010101" pitchFamily="49" charset="-122"/>
              </a:rPr>
              <a:t>半封建社会</a:t>
            </a:r>
            <a:endParaRPr lang="zh-CN" altLang="en-US" sz="4000" b="1" dirty="0">
              <a:solidFill>
                <a:srgbClr val="FFFFFF"/>
              </a:solidFill>
              <a:effectLst>
                <a:outerShdw blurRad="38100" dist="38100" dir="2700000" algn="tl">
                  <a:srgbClr val="000000"/>
                </a:outerShdw>
              </a:effectLst>
              <a:latin typeface="+mn-lt"/>
              <a:ea typeface="黑体" panose="02010609060101010101" pitchFamily="49" charset="-122"/>
            </a:endParaRPr>
          </a:p>
        </p:txBody>
      </p:sp>
      <p:sp>
        <p:nvSpPr>
          <p:cNvPr id="5" name="Rectangle 2"/>
          <p:cNvSpPr>
            <a:spLocks noChangeArrowheads="1"/>
          </p:cNvSpPr>
          <p:nvPr/>
        </p:nvSpPr>
        <p:spPr bwMode="auto">
          <a:xfrm>
            <a:off x="1673860" y="3860800"/>
            <a:ext cx="6095365" cy="833120"/>
          </a:xfrm>
          <a:prstGeom prst="rect">
            <a:avLst/>
          </a:prstGeom>
          <a:solidFill>
            <a:srgbClr val="00B0F0"/>
          </a:solidFill>
          <a:ln w="9525">
            <a:noFill/>
            <a:miter lim="800000"/>
          </a:ln>
          <a:effectLst/>
        </p:spPr>
        <p:txBody>
          <a:bodyPr wrap="none" anchor="ctr"/>
          <a:lstStyle/>
          <a:p>
            <a:pPr algn="ctr" fontAlgn="auto">
              <a:spcBef>
                <a:spcPts val="0"/>
              </a:spcBef>
              <a:spcAft>
                <a:spcPts val="0"/>
              </a:spcAft>
              <a:defRPr/>
            </a:pPr>
            <a:r>
              <a:rPr lang="zh-CN" altLang="en-US" sz="4000" b="1" dirty="0" smtClean="0">
                <a:solidFill>
                  <a:srgbClr val="FFC000"/>
                </a:solidFill>
                <a:effectLst>
                  <a:outerShdw blurRad="38100" dist="38100" dir="2700000" algn="tl">
                    <a:srgbClr val="000000"/>
                  </a:outerShdw>
                </a:effectLst>
                <a:latin typeface="+mn-lt"/>
                <a:ea typeface="黑体" panose="02010609060101010101" pitchFamily="49" charset="-122"/>
              </a:rPr>
              <a:t>第</a:t>
            </a:r>
            <a:r>
              <a:rPr lang="en-US" altLang="zh-CN" sz="4000" b="1" dirty="0" smtClean="0">
                <a:solidFill>
                  <a:srgbClr val="FFC000"/>
                </a:solidFill>
                <a:effectLst>
                  <a:outerShdw blurRad="38100" dist="38100" dir="2700000" algn="tl">
                    <a:srgbClr val="000000"/>
                  </a:outerShdw>
                </a:effectLst>
                <a:latin typeface="+mn-lt"/>
                <a:ea typeface="黑体" panose="02010609060101010101" pitchFamily="49" charset="-122"/>
              </a:rPr>
              <a:t>2</a:t>
            </a:r>
            <a:r>
              <a:rPr lang="zh-CN" altLang="en-US" sz="4000" dirty="0" smtClean="0">
                <a:solidFill>
                  <a:srgbClr val="FFC000"/>
                </a:solidFill>
                <a:effectLst>
                  <a:outerShdw blurRad="38100" dist="38100" dir="2700000" algn="tl">
                    <a:srgbClr val="000000"/>
                  </a:outerShdw>
                </a:effectLst>
                <a:latin typeface="+mn-lt"/>
                <a:ea typeface="黑体" panose="02010609060101010101" pitchFamily="49" charset="-122"/>
              </a:rPr>
              <a:t>课  第二次鸦片战争</a:t>
            </a:r>
            <a:endParaRPr lang="zh-CN" altLang="en-US" sz="4000" b="1" dirty="0">
              <a:solidFill>
                <a:srgbClr val="FFC000"/>
              </a:solidFill>
              <a:effectLst>
                <a:outerShdw blurRad="38100" dist="38100" dir="2700000" algn="tl">
                  <a:srgbClr val="000000"/>
                </a:outerShdw>
              </a:effectLst>
              <a:latin typeface="+mn-lt"/>
              <a:ea typeface="黑体" panose="02010609060101010101" pitchFamily="49" charset="-122"/>
            </a:endParaRPr>
          </a:p>
        </p:txBody>
      </p:sp>
      <p:pic>
        <p:nvPicPr>
          <p:cNvPr id="3" name="Picture 2"/>
          <p:cNvPicPr>
            <a:picLocks noChangeAspect="1" noChangeArrowheads="1"/>
          </p:cNvPicPr>
          <p:nvPr/>
        </p:nvPicPr>
        <p:blipFill>
          <a:blip r:embed="rId1"/>
          <a:srcRect/>
          <a:stretch>
            <a:fillRect/>
          </a:stretch>
        </p:blipFill>
        <p:spPr bwMode="auto">
          <a:xfrm>
            <a:off x="7475855" y="257810"/>
            <a:ext cx="491490" cy="958850"/>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grpSp>
        <p:nvGrpSpPr>
          <p:cNvPr id="4098" name="组合 4097"/>
          <p:cNvGrpSpPr>
            <a:grpSpLocks noChangeAspect="1"/>
          </p:cNvGrpSpPr>
          <p:nvPr/>
        </p:nvGrpSpPr>
        <p:grpSpPr>
          <a:xfrm>
            <a:off x="0" y="0"/>
            <a:ext cx="2627313" cy="620713"/>
            <a:chOff x="0" y="0"/>
            <a:chExt cx="1655" cy="391"/>
          </a:xfrm>
        </p:grpSpPr>
        <p:pic>
          <p:nvPicPr>
            <p:cNvPr id="4099" name="图片 4098" descr="模版3"/>
            <p:cNvPicPr>
              <a:picLocks noChangeAspect="1"/>
            </p:cNvPicPr>
            <p:nvPr/>
          </p:nvPicPr>
          <p:blipFill>
            <a:blip r:embed="rId1">
              <a:clrChange>
                <a:clrFrom>
                  <a:srgbClr val="FDF1D7"/>
                </a:clrFrom>
                <a:clrTo>
                  <a:srgbClr val="FDF1D7">
                    <a:alpha val="0"/>
                  </a:srgbClr>
                </a:clrTo>
              </a:clrChange>
            </a:blip>
            <a:stretch>
              <a:fillRect/>
            </a:stretch>
          </p:blipFill>
          <p:spPr>
            <a:xfrm>
              <a:off x="0" y="0"/>
              <a:ext cx="521" cy="391"/>
            </a:xfrm>
            <a:prstGeom prst="rect">
              <a:avLst/>
            </a:prstGeom>
            <a:noFill/>
            <a:ln w="9525">
              <a:noFill/>
            </a:ln>
          </p:spPr>
        </p:pic>
        <p:pic>
          <p:nvPicPr>
            <p:cNvPr id="4100" name="图片 4099" descr="鸦片战争字"/>
            <p:cNvPicPr>
              <a:picLocks noChangeAspect="1"/>
            </p:cNvPicPr>
            <p:nvPr/>
          </p:nvPicPr>
          <p:blipFill>
            <a:blip r:embed="rId2"/>
            <a:stretch>
              <a:fillRect/>
            </a:stretch>
          </p:blipFill>
          <p:spPr>
            <a:xfrm>
              <a:off x="657" y="105"/>
              <a:ext cx="998" cy="286"/>
            </a:xfrm>
            <a:prstGeom prst="rect">
              <a:avLst/>
            </a:prstGeom>
            <a:noFill/>
            <a:ln w="9525">
              <a:noFill/>
            </a:ln>
          </p:spPr>
        </p:pic>
      </p:grpSp>
      <p:sp>
        <p:nvSpPr>
          <p:cNvPr id="4102" name="云形标注 4101"/>
          <p:cNvSpPr/>
          <p:nvPr/>
        </p:nvSpPr>
        <p:spPr>
          <a:xfrm>
            <a:off x="684213" y="821055"/>
            <a:ext cx="8027987" cy="4968875"/>
          </a:xfrm>
          <a:prstGeom prst="cloudCallout">
            <a:avLst>
              <a:gd name="adj1" fmla="val -6833"/>
              <a:gd name="adj2" fmla="val 11565"/>
            </a:avLst>
          </a:prstGeom>
          <a:noFill/>
          <a:ln w="9525">
            <a:noFill/>
          </a:ln>
        </p:spPr>
        <p:txBody>
          <a:bodyPr/>
          <a:p>
            <a:pPr>
              <a:lnSpc>
                <a:spcPct val="180000"/>
              </a:lnSpc>
              <a:buFont typeface="Arial" panose="020B0604020202020204" pitchFamily="34" charset="0"/>
              <a:buNone/>
            </a:pPr>
            <a:endParaRPr lang="zh-CN" altLang="en-US" sz="4000" b="1" dirty="0">
              <a:solidFill>
                <a:srgbClr val="990000"/>
              </a:solidFill>
              <a:effectLst>
                <a:outerShdw blurRad="38100" dist="38100" dir="2700000">
                  <a:srgbClr val="000000"/>
                </a:outerShdw>
              </a:effectLst>
              <a:latin typeface="Arial" panose="020B0604020202020204" pitchFamily="34" charset="0"/>
              <a:ea typeface="华文隶书" pitchFamily="2" charset="-122"/>
            </a:endParaRPr>
          </a:p>
          <a:p>
            <a:pPr>
              <a:lnSpc>
                <a:spcPct val="180000"/>
              </a:lnSpc>
              <a:buFont typeface="Arial" panose="020B0604020202020204" pitchFamily="34" charset="0"/>
              <a:buNone/>
            </a:pPr>
            <a:r>
              <a:rPr lang="zh-CN" altLang="en-US" sz="4000" b="1" dirty="0">
                <a:solidFill>
                  <a:srgbClr val="FFFF00"/>
                </a:solidFill>
                <a:effectLst>
                  <a:outerShdw blurRad="38100" dist="38100" dir="2700000">
                    <a:srgbClr val="000000"/>
                  </a:outerShdw>
                </a:effectLst>
                <a:latin typeface="Arial" panose="020B0604020202020204" pitchFamily="34" charset="0"/>
                <a:ea typeface="华文隶书" pitchFamily="2" charset="-122"/>
              </a:rPr>
              <a:t>鸦片战争的结果？</a:t>
            </a:r>
            <a:endParaRPr lang="zh-CN" altLang="en-US" sz="4000" b="1" dirty="0">
              <a:solidFill>
                <a:srgbClr val="FFFF00"/>
              </a:solidFill>
              <a:effectLst>
                <a:outerShdw blurRad="38100" dist="38100" dir="2700000">
                  <a:srgbClr val="000000"/>
                </a:outerShdw>
              </a:effectLst>
              <a:latin typeface="Arial" panose="020B0604020202020204" pitchFamily="34" charset="0"/>
              <a:ea typeface="华文隶书" pitchFamily="2" charset="-122"/>
            </a:endParaRPr>
          </a:p>
          <a:p>
            <a:pPr>
              <a:lnSpc>
                <a:spcPct val="180000"/>
              </a:lnSpc>
              <a:buFont typeface="Arial" panose="020B0604020202020204" pitchFamily="34" charset="0"/>
              <a:buNone/>
            </a:pPr>
            <a:r>
              <a:rPr lang="zh-CN" altLang="en-US" sz="4000" b="1" dirty="0">
                <a:solidFill>
                  <a:srgbClr val="FFFF00"/>
                </a:solidFill>
                <a:effectLst>
                  <a:outerShdw blurRad="38100" dist="38100" dir="2700000">
                    <a:srgbClr val="000000"/>
                  </a:outerShdw>
                </a:effectLst>
                <a:latin typeface="Arial" panose="020B0604020202020204" pitchFamily="34" charset="0"/>
                <a:ea typeface="华文隶书" pitchFamily="2" charset="-122"/>
              </a:rPr>
              <a:t>影响？</a:t>
            </a:r>
            <a:endParaRPr lang="zh-CN" altLang="en-US" sz="4000" b="1" dirty="0">
              <a:solidFill>
                <a:srgbClr val="FFFF00"/>
              </a:solidFill>
              <a:effectLst>
                <a:outerShdw blurRad="38100" dist="38100" dir="2700000">
                  <a:srgbClr val="000000"/>
                </a:outerShdw>
              </a:effectLst>
              <a:latin typeface="Arial" panose="020B0604020202020204" pitchFamily="34" charset="0"/>
              <a:ea typeface="华文隶书" pitchFamily="2" charset="-122"/>
            </a:endParaRPr>
          </a:p>
        </p:txBody>
      </p:sp>
      <p:pic>
        <p:nvPicPr>
          <p:cNvPr id="9" name="图片 203777" descr="12"/>
          <p:cNvPicPr>
            <a:picLocks noChangeAspect="1" noChangeArrowheads="1"/>
          </p:cNvPicPr>
          <p:nvPr/>
        </p:nvPicPr>
        <p:blipFill>
          <a:blip r:embed="rId3"/>
          <a:srcRect/>
          <a:stretch>
            <a:fillRect/>
          </a:stretch>
        </p:blipFill>
        <p:spPr bwMode="auto">
          <a:xfrm>
            <a:off x="7250067" y="208830"/>
            <a:ext cx="970671" cy="1083212"/>
          </a:xfrm>
          <a:prstGeom prst="rect">
            <a:avLst/>
          </a:prstGeom>
          <a:noFill/>
          <a:ln w="9525">
            <a:noFill/>
            <a:miter lim="800000"/>
            <a:headEnd/>
            <a:tailEnd/>
          </a:ln>
        </p:spPr>
      </p:pic>
      <p:pic>
        <p:nvPicPr>
          <p:cNvPr id="4" name="图片 3" descr="课件（复习巩固）"/>
          <p:cNvPicPr>
            <a:picLocks noChangeAspect="1"/>
          </p:cNvPicPr>
          <p:nvPr/>
        </p:nvPicPr>
        <p:blipFill>
          <a:blip r:embed="rId4"/>
          <a:stretch>
            <a:fillRect/>
          </a:stretch>
        </p:blipFill>
        <p:spPr>
          <a:xfrm>
            <a:off x="350520" y="1292225"/>
            <a:ext cx="3256915" cy="793115"/>
          </a:xfrm>
          <a:prstGeom prst="rect">
            <a:avLst/>
          </a:prstGeom>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slide(fromBottom)">
                                      <p:cBhvr>
                                        <p:cTn id="7" dur="5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grpSp>
        <p:nvGrpSpPr>
          <p:cNvPr id="5122" name="组合 5121"/>
          <p:cNvGrpSpPr>
            <a:grpSpLocks noChangeAspect="1"/>
          </p:cNvGrpSpPr>
          <p:nvPr/>
        </p:nvGrpSpPr>
        <p:grpSpPr>
          <a:xfrm>
            <a:off x="0" y="71438"/>
            <a:ext cx="2627313" cy="620712"/>
            <a:chOff x="0" y="0"/>
            <a:chExt cx="1655" cy="391"/>
          </a:xfrm>
        </p:grpSpPr>
        <p:pic>
          <p:nvPicPr>
            <p:cNvPr id="5123" name="图片 5122" descr="模版3"/>
            <p:cNvPicPr>
              <a:picLocks noChangeAspect="1"/>
            </p:cNvPicPr>
            <p:nvPr/>
          </p:nvPicPr>
          <p:blipFill>
            <a:blip r:embed="rId1">
              <a:clrChange>
                <a:clrFrom>
                  <a:srgbClr val="FDF1D7"/>
                </a:clrFrom>
                <a:clrTo>
                  <a:srgbClr val="FDF1D7">
                    <a:alpha val="0"/>
                  </a:srgbClr>
                </a:clrTo>
              </a:clrChange>
            </a:blip>
            <a:stretch>
              <a:fillRect/>
            </a:stretch>
          </p:blipFill>
          <p:spPr>
            <a:xfrm>
              <a:off x="0" y="0"/>
              <a:ext cx="521" cy="391"/>
            </a:xfrm>
            <a:prstGeom prst="rect">
              <a:avLst/>
            </a:prstGeom>
            <a:noFill/>
            <a:ln w="9525">
              <a:noFill/>
            </a:ln>
          </p:spPr>
        </p:pic>
        <p:pic>
          <p:nvPicPr>
            <p:cNvPr id="5124" name="图片 5123" descr="鸦片战争字"/>
            <p:cNvPicPr>
              <a:picLocks noChangeAspect="1"/>
            </p:cNvPicPr>
            <p:nvPr/>
          </p:nvPicPr>
          <p:blipFill>
            <a:blip r:embed="rId2"/>
            <a:stretch>
              <a:fillRect/>
            </a:stretch>
          </p:blipFill>
          <p:spPr>
            <a:xfrm>
              <a:off x="657" y="105"/>
              <a:ext cx="998" cy="286"/>
            </a:xfrm>
            <a:prstGeom prst="rect">
              <a:avLst/>
            </a:prstGeom>
            <a:noFill/>
            <a:ln w="9525">
              <a:noFill/>
            </a:ln>
          </p:spPr>
        </p:pic>
      </p:grpSp>
      <p:graphicFrame>
        <p:nvGraphicFramePr>
          <p:cNvPr id="5125" name="表格 5124"/>
          <p:cNvGraphicFramePr/>
          <p:nvPr/>
        </p:nvGraphicFramePr>
        <p:xfrm>
          <a:off x="287338" y="1700213"/>
          <a:ext cx="8605837" cy="3895725"/>
        </p:xfrm>
        <a:graphic>
          <a:graphicData uri="http://schemas.openxmlformats.org/drawingml/2006/table">
            <a:tbl>
              <a:tblPr/>
              <a:tblGrid>
                <a:gridCol w="723900"/>
                <a:gridCol w="4035425"/>
                <a:gridCol w="3846513"/>
              </a:tblGrid>
              <a:tr h="586105">
                <a:tc gridSpan="2">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b="1">
                          <a:latin typeface="黑体" panose="02010609060101010101" pitchFamily="49" charset="-122"/>
                          <a:ea typeface="黑体" panose="02010609060101010101" pitchFamily="49" charset="-122"/>
                        </a:rPr>
                        <a:t>主要内容</a:t>
                      </a:r>
                      <a:endParaRPr lang="zh-CN" altLang="en-US" b="1">
                        <a:latin typeface="黑体" panose="02010609060101010101" pitchFamily="49" charset="-122"/>
                        <a:ea typeface="黑体" panose="02010609060101010101" pitchFamily="49" charset="-122"/>
                      </a:endParaRPr>
                    </a:p>
                  </a:txBody>
                  <a:tcPr anchor="ctr">
                    <a:lnL w="57150" cap="flat" cmpd="sng">
                      <a:solidFill>
                        <a:srgbClr val="000066"/>
                      </a:solidFill>
                      <a:prstDash val="solid"/>
                      <a:headEnd type="none" w="med" len="med"/>
                      <a:tailEnd type="none" w="med" len="med"/>
                    </a:lnL>
                    <a:lnR w="12700" cap="flat" cmpd="sng">
                      <a:solidFill>
                        <a:schemeClr val="tx1"/>
                      </a:solidFill>
                      <a:prstDash val="solid"/>
                      <a:headEnd type="none" w="med" len="med"/>
                      <a:tailEnd type="none" w="med" len="med"/>
                    </a:lnR>
                    <a:lnT w="57150" cap="flat" cmpd="sng">
                      <a:solidFill>
                        <a:srgbClr val="000066"/>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blipFill>
                      <a:blip r:embed="rId3"/>
                      <a:tile tx="0" ty="0" sx="100000" sy="100000" flip="none" algn="tl"/>
                    </a:blipFill>
                  </a:tcPr>
                </a:tc>
                <a:tc hMerge="1">
                  <a:tcPr>
                    <a:lnR w="12700" cap="flat" cmpd="sng">
                      <a:solidFill>
                        <a:schemeClr val="tx1"/>
                      </a:solidFill>
                      <a:prstDash val="solid"/>
                      <a:headEnd type="none" w="med" len="med"/>
                      <a:tailEnd type="none" w="med" len="med"/>
                    </a:lnR>
                    <a:lnT w="57150" cap="flat" cmpd="sng">
                      <a:solidFill>
                        <a:srgbClr val="000066"/>
                      </a:solidFill>
                      <a:prstDash val="solid"/>
                      <a:headEnd type="none" w="med" len="med"/>
                      <a:tailEnd type="none" w="med" len="med"/>
                    </a:lnT>
                    <a:lnB w="19050" cap="flat" cmpd="sng">
                      <a:solidFill>
                        <a:schemeClr val="tx1"/>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b="1">
                          <a:latin typeface="黑体" panose="02010609060101010101" pitchFamily="49" charset="-122"/>
                          <a:ea typeface="黑体" panose="02010609060101010101" pitchFamily="49" charset="-122"/>
                        </a:rPr>
                        <a:t>对中国的主要危害</a:t>
                      </a:r>
                      <a:endParaRPr lang="zh-CN" altLang="en-US" b="1">
                        <a:latin typeface="黑体" panose="02010609060101010101" pitchFamily="49" charset="-122"/>
                        <a:ea typeface="黑体" panose="02010609060101010101" pitchFamily="49" charset="-122"/>
                      </a:endParaRPr>
                    </a:p>
                  </a:txBody>
                  <a:tcPr anchor="ctr">
                    <a:lnL w="12700" cap="flat" cmpd="sng">
                      <a:solidFill>
                        <a:schemeClr val="tx1"/>
                      </a:solidFill>
                      <a:prstDash val="solid"/>
                      <a:headEnd type="none" w="med" len="med"/>
                      <a:tailEnd type="none" w="med" len="med"/>
                    </a:lnL>
                    <a:lnR w="57150" cap="flat" cmpd="sng">
                      <a:solidFill>
                        <a:srgbClr val="000066"/>
                      </a:solidFill>
                      <a:prstDash val="solid"/>
                      <a:headEnd type="none" w="med" len="med"/>
                      <a:tailEnd type="none" w="med" len="med"/>
                    </a:lnR>
                    <a:lnT w="57150" cap="flat" cmpd="sng">
                      <a:solidFill>
                        <a:srgbClr val="000066"/>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blipFill>
                      <a:blip r:embed="rId3"/>
                      <a:tile tx="0" ty="0" sx="100000" sy="100000" flip="none" algn="tl"/>
                    </a:blipFill>
                  </a:tcPr>
                </a:tc>
              </a:tr>
              <a:tr h="755650">
                <a:tc rowSpan="4">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0">
                        <a:spcBef>
                          <a:spcPct val="0"/>
                        </a:spcBef>
                        <a:buNone/>
                        <a:tabLst>
                          <a:tab pos="1530350" algn="l"/>
                        </a:tabLst>
                      </a:pPr>
                      <a:r>
                        <a:rPr lang="en-US" altLang="zh-CN" b="1">
                          <a:latin typeface="黑体" panose="02010609060101010101" pitchFamily="49" charset="-122"/>
                          <a:ea typeface="黑体" panose="02010609060101010101" pitchFamily="49" charset="-122"/>
                        </a:rPr>
                        <a:t>《</a:t>
                      </a:r>
                      <a:r>
                        <a:rPr lang="zh-CN" altLang="en-US" b="1">
                          <a:latin typeface="黑体" panose="02010609060101010101" pitchFamily="49" charset="-122"/>
                          <a:ea typeface="黑体" panose="02010609060101010101" pitchFamily="49" charset="-122"/>
                        </a:rPr>
                        <a:t>南京条约</a:t>
                      </a:r>
                      <a:r>
                        <a:rPr lang="en-US" altLang="zh-CN" b="1">
                          <a:latin typeface="黑体" panose="02010609060101010101" pitchFamily="49" charset="-122"/>
                          <a:ea typeface="黑体" panose="02010609060101010101" pitchFamily="49" charset="-122"/>
                        </a:rPr>
                        <a:t>》</a:t>
                      </a:r>
                      <a:endParaRPr lang="en-US" altLang="zh-CN" b="1">
                        <a:latin typeface="黑体" panose="02010609060101010101" pitchFamily="49" charset="-122"/>
                        <a:ea typeface="黑体" panose="02010609060101010101" pitchFamily="49" charset="-122"/>
                      </a:endParaRPr>
                    </a:p>
                  </a:txBody>
                  <a:tcPr vert="eaVert" anchor="ctr">
                    <a:lnL w="57150" cap="flat" cmpd="sng">
                      <a:solidFill>
                        <a:srgbClr val="000066"/>
                      </a:solidFill>
                      <a:prstDash val="solid"/>
                      <a:headEnd type="none" w="med" len="med"/>
                      <a:tailEnd type="none" w="med" len="med"/>
                    </a:lnL>
                    <a:lnR w="1270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57150" cap="flat" cmpd="sng">
                      <a:solidFill>
                        <a:schemeClr val="tx1"/>
                      </a:solidFill>
                      <a:prstDash val="solid"/>
                      <a:headEnd type="none" w="med" len="med"/>
                      <a:tailEnd type="none" w="med" len="med"/>
                    </a:lnB>
                    <a:lnTlToBr>
                      <a:noFill/>
                    </a:lnTlToBr>
                    <a:lnBlToTr>
                      <a:noFill/>
                    </a:lnBlToTr>
                    <a:blipFill>
                      <a:blip r:embed="rId3"/>
                      <a:tile tx="0" ty="0" sx="100000" sy="100000" flip="none" algn="tl"/>
                    </a:blip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solidFill>
                          <a:srgbClr val="FF0000"/>
                        </a:solidFill>
                        <a:ea typeface="华文中宋" pitchFamily="2"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blipFill>
                      <a:blip r:embed="rId3"/>
                      <a:tile tx="0" ty="0" sx="100000" sy="100000" flip="none" algn="tl"/>
                    </a:blip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2400" b="1" dirty="0"/>
                    </a:p>
                  </a:txBody>
                  <a:tcPr>
                    <a:lnL w="12700" cap="flat" cmpd="sng">
                      <a:solidFill>
                        <a:schemeClr val="tx1"/>
                      </a:solidFill>
                      <a:prstDash val="solid"/>
                      <a:headEnd type="none" w="med" len="med"/>
                      <a:tailEnd type="none" w="med" len="med"/>
                    </a:lnL>
                    <a:lnR w="57150" cap="flat" cmpd="sng">
                      <a:solidFill>
                        <a:srgbClr val="000066"/>
                      </a:solidFill>
                      <a:prstDash val="solid"/>
                      <a:headEnd type="none" w="med" len="med"/>
                      <a:tailEnd type="none" w="med" len="med"/>
                    </a:lnR>
                    <a:lnT w="1905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blipFill>
                      <a:blip r:embed="rId3"/>
                      <a:tile tx="0" ty="0" sx="100000" sy="100000" flip="none" algn="tl"/>
                    </a:blipFill>
                  </a:tcPr>
                </a:tc>
              </a:tr>
              <a:tr h="792162">
                <a:tc vMerge="1">
                  <a:tcPr>
                    <a:lnL w="57150" cap="flat" cmpd="sng">
                      <a:solidFill>
                        <a:srgbClr val="000066"/>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solidFill>
                          <a:srgbClr val="FF0000"/>
                        </a:solidFill>
                        <a:ea typeface="华文中宋" pitchFamily="2"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blipFill>
                      <a:blip r:embed="rId3"/>
                      <a:tile tx="0" ty="0" sx="100000" sy="100000" flip="none" algn="tl"/>
                    </a:blip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lnL w="12700" cap="flat" cmpd="sng">
                      <a:solidFill>
                        <a:schemeClr val="tx1"/>
                      </a:solidFill>
                      <a:prstDash val="solid"/>
                      <a:headEnd type="none" w="med" len="med"/>
                      <a:tailEnd type="none" w="med" len="med"/>
                    </a:lnL>
                    <a:lnR w="57150" cap="flat" cmpd="sng">
                      <a:solidFill>
                        <a:srgbClr val="000066"/>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blipFill>
                      <a:blip r:embed="rId3"/>
                      <a:tile tx="0" ty="0" sx="100000" sy="100000" flip="none" algn="tl"/>
                    </a:blipFill>
                  </a:tcPr>
                </a:tc>
              </a:tr>
              <a:tr h="863600">
                <a:tc vMerge="1">
                  <a:tcPr>
                    <a:lnL w="57150" cap="flat" cmpd="sng">
                      <a:solidFill>
                        <a:srgbClr val="000066"/>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50000"/>
                        </a:spcBef>
                        <a:buNone/>
                      </a:pPr>
                      <a:endParaRPr lang="zh-CN" altLang="en-US" b="1" dirty="0">
                        <a:ea typeface="华文中宋" pitchFamily="2"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blipFill>
                      <a:blip r:embed="rId3"/>
                      <a:tile tx="0" ty="0" sx="100000" sy="100000" flip="none" algn="tl"/>
                    </a:blipFill>
                  </a:tcPr>
                </a:tc>
                <a:tc rowSpan="2">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p>
                  </a:txBody>
                  <a:tcPr>
                    <a:lnL w="12700" cap="flat" cmpd="sng">
                      <a:solidFill>
                        <a:schemeClr val="tx1"/>
                      </a:solidFill>
                      <a:prstDash val="solid"/>
                      <a:headEnd type="none" w="med" len="med"/>
                      <a:tailEnd type="none" w="med" len="med"/>
                    </a:lnL>
                    <a:lnR w="57150" cap="flat" cmpd="sng">
                      <a:solidFill>
                        <a:srgbClr val="000066"/>
                      </a:solidFill>
                      <a:prstDash val="solid"/>
                      <a:headEnd type="none" w="med" len="med"/>
                      <a:tailEnd type="none" w="med" len="med"/>
                    </a:lnR>
                    <a:lnT w="12700" cap="flat" cmpd="sng">
                      <a:solidFill>
                        <a:schemeClr val="tx1"/>
                      </a:solidFill>
                      <a:prstDash val="solid"/>
                      <a:headEnd type="none" w="med" len="med"/>
                      <a:tailEnd type="none" w="med" len="med"/>
                    </a:lnT>
                    <a:lnB w="57150" cap="flat" cmpd="sng">
                      <a:solidFill>
                        <a:schemeClr val="tx1"/>
                      </a:solidFill>
                      <a:prstDash val="solid"/>
                      <a:headEnd type="none" w="med" len="med"/>
                      <a:tailEnd type="none" w="med" len="med"/>
                    </a:lnB>
                    <a:lnTlToBr>
                      <a:noFill/>
                    </a:lnTlToBr>
                    <a:lnBlToTr>
                      <a:noFill/>
                    </a:lnBlToTr>
                    <a:blipFill>
                      <a:blip r:embed="rId3"/>
                      <a:tile tx="0" ty="0" sx="100000" sy="100000" flip="none" algn="tl"/>
                    </a:blipFill>
                  </a:tcPr>
                </a:tc>
              </a:tr>
              <a:tr h="898525">
                <a:tc vMerge="1">
                  <a:tcPr>
                    <a:lnL w="57150" cap="flat" cmpd="sng">
                      <a:solidFill>
                        <a:srgbClr val="000066"/>
                      </a:solidFill>
                      <a:prstDash val="solid"/>
                      <a:headEnd type="none" w="med" len="med"/>
                      <a:tailEnd type="none" w="med" len="med"/>
                    </a:lnL>
                    <a:lnR w="12700" cap="flat" cmpd="sng">
                      <a:solidFill>
                        <a:schemeClr val="tx1"/>
                      </a:solidFill>
                      <a:prstDash val="solid"/>
                      <a:headEnd type="none" w="med" len="med"/>
                      <a:tailEnd type="none" w="med" len="med"/>
                    </a:lnR>
                    <a:lnB w="57150" cap="flat" cmpd="sng">
                      <a:solidFill>
                        <a:schemeClr val="tx1"/>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b="1" dirty="0">
                        <a:solidFill>
                          <a:srgbClr val="FF0000"/>
                        </a:solidFill>
                        <a:ea typeface="华文中宋" pitchFamily="2"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57150" cap="flat" cmpd="sng">
                      <a:solidFill>
                        <a:schemeClr val="tx1"/>
                      </a:solidFill>
                      <a:prstDash val="solid"/>
                      <a:headEnd type="none" w="med" len="med"/>
                      <a:tailEnd type="none" w="med" len="med"/>
                    </a:lnB>
                    <a:lnTlToBr>
                      <a:noFill/>
                    </a:lnTlToBr>
                    <a:lnBlToTr>
                      <a:noFill/>
                    </a:lnBlToTr>
                    <a:blipFill>
                      <a:blip r:embed="rId3"/>
                      <a:tile tx="0" ty="0" sx="100000" sy="100000" flip="none" algn="tl"/>
                    </a:blipFill>
                  </a:tcPr>
                </a:tc>
                <a:tc vMerge="1">
                  <a:tcPr>
                    <a:lnL w="12700" cap="flat" cmpd="sng">
                      <a:solidFill>
                        <a:schemeClr val="tx1"/>
                      </a:solidFill>
                      <a:prstDash val="solid"/>
                      <a:headEnd type="none" w="med" len="med"/>
                      <a:tailEnd type="none" w="med" len="med"/>
                    </a:lnL>
                    <a:lnR w="57150" cap="flat" cmpd="sng">
                      <a:solidFill>
                        <a:srgbClr val="000066"/>
                      </a:solidFill>
                      <a:prstDash val="solid"/>
                      <a:headEnd type="none" w="med" len="med"/>
                      <a:tailEnd type="none" w="med" len="med"/>
                    </a:lnR>
                    <a:lnB w="57150" cap="flat" cmpd="sng">
                      <a:solidFill>
                        <a:schemeClr val="tx1"/>
                      </a:solidFill>
                      <a:prstDash val="solid"/>
                      <a:headEnd type="none" w="med" len="med"/>
                      <a:tailEnd type="none" w="med" len="med"/>
                    </a:lnB>
                  </a:tcPr>
                </a:tc>
              </a:tr>
            </a:tbl>
          </a:graphicData>
        </a:graphic>
      </p:graphicFrame>
      <p:sp>
        <p:nvSpPr>
          <p:cNvPr id="5146" name="矩形 5145">
            <a:hlinkClick r:id="rId4" action="ppaction://hlinksldjump"/>
          </p:cNvPr>
          <p:cNvSpPr/>
          <p:nvPr/>
        </p:nvSpPr>
        <p:spPr>
          <a:xfrm>
            <a:off x="935673" y="3873500"/>
            <a:ext cx="4249737" cy="822325"/>
          </a:xfrm>
          <a:prstGeom prst="rect">
            <a:avLst/>
          </a:prstGeom>
          <a:noFill/>
          <a:ln w="9525">
            <a:noFill/>
          </a:ln>
        </p:spPr>
        <p:txBody>
          <a:bodyPr>
            <a:spAutoFit/>
          </a:bodyPr>
          <a:p>
            <a:pPr>
              <a:spcBef>
                <a:spcPct val="50000"/>
              </a:spcBef>
              <a:buFont typeface="Arial" panose="020B0604020202020204" pitchFamily="34" charset="0"/>
              <a:buNone/>
            </a:pPr>
            <a:r>
              <a:rPr lang="zh-CN" altLang="en-US" sz="2400" b="1">
                <a:solidFill>
                  <a:schemeClr val="tx2"/>
                </a:solidFill>
                <a:latin typeface="Arial" panose="020B0604020202020204" pitchFamily="34" charset="0"/>
              </a:rPr>
              <a:t>开放广州、厦门、福州、宁波、上海为</a:t>
            </a:r>
            <a:r>
              <a:rPr lang="zh-CN" altLang="en-US" sz="2400" b="1">
                <a:solidFill>
                  <a:srgbClr val="FF0000"/>
                </a:solidFill>
                <a:latin typeface="Arial" panose="020B0604020202020204" pitchFamily="34" charset="0"/>
              </a:rPr>
              <a:t>通商</a:t>
            </a:r>
            <a:r>
              <a:rPr lang="zh-CN" altLang="en-US" sz="2400" b="1">
                <a:solidFill>
                  <a:schemeClr val="tx2"/>
                </a:solidFill>
                <a:latin typeface="Arial" panose="020B0604020202020204" pitchFamily="34" charset="0"/>
              </a:rPr>
              <a:t>口岸</a:t>
            </a:r>
            <a:endParaRPr lang="zh-CN" altLang="en-US" sz="2400" b="1">
              <a:solidFill>
                <a:schemeClr val="tx2"/>
              </a:solidFill>
              <a:latin typeface="Arial" panose="020B0604020202020204" pitchFamily="34" charset="0"/>
            </a:endParaRPr>
          </a:p>
        </p:txBody>
      </p:sp>
      <p:sp>
        <p:nvSpPr>
          <p:cNvPr id="5147" name="矩形 5146"/>
          <p:cNvSpPr/>
          <p:nvPr/>
        </p:nvSpPr>
        <p:spPr>
          <a:xfrm>
            <a:off x="1116013" y="3167063"/>
            <a:ext cx="2559050" cy="457200"/>
          </a:xfrm>
          <a:prstGeom prst="rect">
            <a:avLst/>
          </a:prstGeom>
          <a:noFill/>
          <a:ln w="9525">
            <a:noFill/>
          </a:ln>
        </p:spPr>
        <p:txBody>
          <a:bodyPr>
            <a:spAutoFit/>
          </a:bodyPr>
          <a:p>
            <a:pPr>
              <a:spcBef>
                <a:spcPct val="20000"/>
              </a:spcBef>
              <a:buFont typeface="Arial" panose="020B0604020202020204" pitchFamily="34" charset="0"/>
              <a:buNone/>
            </a:pPr>
            <a:r>
              <a:rPr lang="zh-CN" altLang="en-US" sz="2400" b="1">
                <a:solidFill>
                  <a:srgbClr val="FF0000"/>
                </a:solidFill>
                <a:latin typeface="Arial" panose="020B0604020202020204" pitchFamily="34" charset="0"/>
              </a:rPr>
              <a:t>赔款</a:t>
            </a:r>
            <a:r>
              <a:rPr lang="en-US" altLang="zh-CN" sz="2400" b="1">
                <a:solidFill>
                  <a:schemeClr val="tx2"/>
                </a:solidFill>
                <a:latin typeface="Arial" panose="020B0604020202020204" pitchFamily="34" charset="0"/>
              </a:rPr>
              <a:t>2100</a:t>
            </a:r>
            <a:r>
              <a:rPr lang="zh-CN" altLang="en-US" sz="2400" b="1">
                <a:solidFill>
                  <a:schemeClr val="tx2"/>
                </a:solidFill>
                <a:latin typeface="Arial" panose="020B0604020202020204" pitchFamily="34" charset="0"/>
              </a:rPr>
              <a:t>万元</a:t>
            </a:r>
            <a:endParaRPr lang="zh-CN" altLang="en-US" sz="2400" b="1">
              <a:solidFill>
                <a:schemeClr val="tx2"/>
              </a:solidFill>
              <a:latin typeface="Arial" panose="020B0604020202020204" pitchFamily="34" charset="0"/>
            </a:endParaRPr>
          </a:p>
        </p:txBody>
      </p:sp>
      <p:sp>
        <p:nvSpPr>
          <p:cNvPr id="5148" name="矩形 5147">
            <a:hlinkClick r:id="" action="ppaction://noaction"/>
          </p:cNvPr>
          <p:cNvSpPr/>
          <p:nvPr/>
        </p:nvSpPr>
        <p:spPr>
          <a:xfrm>
            <a:off x="1090613" y="2433638"/>
            <a:ext cx="2338387" cy="457200"/>
          </a:xfrm>
          <a:prstGeom prst="rect">
            <a:avLst/>
          </a:prstGeom>
          <a:noFill/>
          <a:ln w="9525">
            <a:noFill/>
          </a:ln>
        </p:spPr>
        <p:txBody>
          <a:bodyPr>
            <a:spAutoFit/>
          </a:bodyPr>
          <a:p>
            <a:pPr>
              <a:spcBef>
                <a:spcPct val="20000"/>
              </a:spcBef>
              <a:buFont typeface="Arial" panose="020B0604020202020204" pitchFamily="34" charset="0"/>
              <a:buNone/>
            </a:pPr>
            <a:r>
              <a:rPr lang="zh-CN" altLang="en-US" sz="2400" b="1">
                <a:solidFill>
                  <a:srgbClr val="FF0000"/>
                </a:solidFill>
                <a:latin typeface="Arial" panose="020B0604020202020204" pitchFamily="34" charset="0"/>
                <a:hlinkClick r:id="" action="ppaction://noaction"/>
              </a:rPr>
              <a:t>割香港岛</a:t>
            </a:r>
            <a:r>
              <a:rPr lang="zh-CN" altLang="en-US" sz="2400" b="1">
                <a:solidFill>
                  <a:schemeClr val="tx2"/>
                </a:solidFill>
                <a:latin typeface="Arial" panose="020B0604020202020204" pitchFamily="34" charset="0"/>
              </a:rPr>
              <a:t>给英国</a:t>
            </a:r>
            <a:endParaRPr lang="zh-CN" altLang="en-US" sz="2400" b="1">
              <a:solidFill>
                <a:schemeClr val="tx2"/>
              </a:solidFill>
              <a:latin typeface="Arial" panose="020B0604020202020204" pitchFamily="34" charset="0"/>
            </a:endParaRPr>
          </a:p>
        </p:txBody>
      </p:sp>
      <p:sp>
        <p:nvSpPr>
          <p:cNvPr id="5149" name="矩形 5148"/>
          <p:cNvSpPr/>
          <p:nvPr/>
        </p:nvSpPr>
        <p:spPr>
          <a:xfrm>
            <a:off x="1185545" y="4695825"/>
            <a:ext cx="3960813" cy="822325"/>
          </a:xfrm>
          <a:prstGeom prst="rect">
            <a:avLst/>
          </a:prstGeom>
          <a:noFill/>
          <a:ln w="9525">
            <a:noFill/>
          </a:ln>
        </p:spPr>
        <p:txBody>
          <a:bodyPr>
            <a:spAutoFit/>
          </a:bodyPr>
          <a:p>
            <a:pPr>
              <a:spcBef>
                <a:spcPct val="20000"/>
              </a:spcBef>
              <a:buFont typeface="Arial" panose="020B0604020202020204" pitchFamily="34" charset="0"/>
              <a:buNone/>
            </a:pPr>
            <a:r>
              <a:rPr lang="zh-CN" altLang="en-US" sz="2400" b="1">
                <a:solidFill>
                  <a:schemeClr val="tx2"/>
                </a:solidFill>
                <a:latin typeface="Arial" panose="020B0604020202020204" pitchFamily="34" charset="0"/>
              </a:rPr>
              <a:t>英货进出口税，中国须同英国商定（协定关税）</a:t>
            </a:r>
            <a:endParaRPr lang="zh-CN" altLang="en-US" sz="2400" b="1">
              <a:solidFill>
                <a:schemeClr val="tx2"/>
              </a:solidFill>
              <a:latin typeface="Arial" panose="020B0604020202020204" pitchFamily="34" charset="0"/>
            </a:endParaRPr>
          </a:p>
        </p:txBody>
      </p:sp>
      <p:sp>
        <p:nvSpPr>
          <p:cNvPr id="5150" name="矩形 5149"/>
          <p:cNvSpPr/>
          <p:nvPr/>
        </p:nvSpPr>
        <p:spPr>
          <a:xfrm>
            <a:off x="5183188" y="3030538"/>
            <a:ext cx="2628900" cy="822325"/>
          </a:xfrm>
          <a:prstGeom prst="rect">
            <a:avLst/>
          </a:prstGeom>
          <a:noFill/>
          <a:ln w="9525">
            <a:noFill/>
          </a:ln>
        </p:spPr>
        <p:txBody>
          <a:bodyPr>
            <a:spAutoFit/>
          </a:bodyPr>
          <a:p>
            <a:pPr>
              <a:spcBef>
                <a:spcPct val="20000"/>
              </a:spcBef>
              <a:buFont typeface="Arial" panose="020B0604020202020204" pitchFamily="34" charset="0"/>
              <a:buNone/>
            </a:pPr>
            <a:r>
              <a:rPr lang="zh-CN" altLang="en-US" sz="2400" b="1">
                <a:solidFill>
                  <a:schemeClr val="tx2"/>
                </a:solidFill>
                <a:latin typeface="Arial" panose="020B0604020202020204" pitchFamily="34" charset="0"/>
              </a:rPr>
              <a:t>加剧了</a:t>
            </a:r>
            <a:r>
              <a:rPr lang="zh-CN" altLang="en-US" sz="2400" b="1">
                <a:solidFill>
                  <a:srgbClr val="CC0000"/>
                </a:solidFill>
                <a:latin typeface="Arial" panose="020B0604020202020204" pitchFamily="34" charset="0"/>
              </a:rPr>
              <a:t>财政</a:t>
            </a:r>
            <a:r>
              <a:rPr lang="zh-CN" altLang="en-US" sz="2400" b="1">
                <a:latin typeface="Arial" panose="020B0604020202020204" pitchFamily="34" charset="0"/>
              </a:rPr>
              <a:t>危机加重</a:t>
            </a:r>
            <a:r>
              <a:rPr lang="zh-CN" altLang="en-US" sz="2400" b="1">
                <a:solidFill>
                  <a:schemeClr val="tx2"/>
                </a:solidFill>
                <a:latin typeface="Arial" panose="020B0604020202020204" pitchFamily="34" charset="0"/>
              </a:rPr>
              <a:t>了</a:t>
            </a:r>
            <a:r>
              <a:rPr lang="zh-CN" altLang="en-US" sz="2400" b="1">
                <a:latin typeface="Arial" panose="020B0604020202020204" pitchFamily="34" charset="0"/>
              </a:rPr>
              <a:t>人民负担</a:t>
            </a:r>
            <a:endParaRPr lang="zh-CN" altLang="en-US" sz="2400" b="1">
              <a:latin typeface="Arial" panose="020B0604020202020204" pitchFamily="34" charset="0"/>
            </a:endParaRPr>
          </a:p>
        </p:txBody>
      </p:sp>
      <p:sp>
        <p:nvSpPr>
          <p:cNvPr id="5151" name="矩形 5150"/>
          <p:cNvSpPr/>
          <p:nvPr/>
        </p:nvSpPr>
        <p:spPr>
          <a:xfrm>
            <a:off x="5183188" y="2433638"/>
            <a:ext cx="3636962" cy="457200"/>
          </a:xfrm>
          <a:prstGeom prst="rect">
            <a:avLst/>
          </a:prstGeom>
          <a:noFill/>
          <a:ln w="9525">
            <a:noFill/>
          </a:ln>
        </p:spPr>
        <p:txBody>
          <a:bodyPr>
            <a:spAutoFit/>
          </a:bodyPr>
          <a:p>
            <a:pPr>
              <a:spcBef>
                <a:spcPct val="20000"/>
              </a:spcBef>
              <a:buFont typeface="Arial" panose="020B0604020202020204" pitchFamily="34" charset="0"/>
              <a:buNone/>
            </a:pPr>
            <a:r>
              <a:rPr lang="zh-CN" altLang="en-US" sz="2400" b="1">
                <a:solidFill>
                  <a:schemeClr val="tx2"/>
                </a:solidFill>
                <a:latin typeface="Arial" panose="020B0604020202020204" pitchFamily="34" charset="0"/>
              </a:rPr>
              <a:t>破坏了</a:t>
            </a:r>
            <a:r>
              <a:rPr lang="zh-CN" altLang="en-US" sz="2400" b="1">
                <a:solidFill>
                  <a:srgbClr val="CC0000"/>
                </a:solidFill>
                <a:latin typeface="Arial" panose="020B0604020202020204" pitchFamily="34" charset="0"/>
              </a:rPr>
              <a:t>领土</a:t>
            </a:r>
            <a:r>
              <a:rPr lang="zh-CN" altLang="en-US" sz="2400" b="1">
                <a:solidFill>
                  <a:schemeClr val="tx2"/>
                </a:solidFill>
                <a:latin typeface="Arial" panose="020B0604020202020204" pitchFamily="34" charset="0"/>
              </a:rPr>
              <a:t>完整和主权</a:t>
            </a:r>
            <a:endParaRPr lang="zh-CN" altLang="en-US" sz="2400" b="1">
              <a:solidFill>
                <a:schemeClr val="tx2"/>
              </a:solidFill>
              <a:latin typeface="Arial" panose="020B0604020202020204" pitchFamily="34" charset="0"/>
            </a:endParaRPr>
          </a:p>
        </p:txBody>
      </p:sp>
      <p:sp>
        <p:nvSpPr>
          <p:cNvPr id="5152" name="矩形 5151"/>
          <p:cNvSpPr/>
          <p:nvPr/>
        </p:nvSpPr>
        <p:spPr>
          <a:xfrm>
            <a:off x="5146675" y="4103688"/>
            <a:ext cx="3602038" cy="1187450"/>
          </a:xfrm>
          <a:prstGeom prst="rect">
            <a:avLst/>
          </a:prstGeom>
          <a:noFill/>
          <a:ln w="9525">
            <a:noFill/>
          </a:ln>
        </p:spPr>
        <p:txBody>
          <a:bodyPr>
            <a:spAutoFit/>
          </a:bodyPr>
          <a:p>
            <a:pPr>
              <a:spcBef>
                <a:spcPct val="20000"/>
              </a:spcBef>
              <a:buFont typeface="Arial" panose="020B0604020202020204" pitchFamily="34" charset="0"/>
              <a:buNone/>
            </a:pPr>
            <a:r>
              <a:rPr lang="zh-CN" altLang="en-US" sz="2400" b="1">
                <a:solidFill>
                  <a:schemeClr val="tx2"/>
                </a:solidFill>
                <a:latin typeface="Arial" panose="020B0604020202020204" pitchFamily="34" charset="0"/>
              </a:rPr>
              <a:t>破坏了</a:t>
            </a:r>
            <a:r>
              <a:rPr lang="zh-CN" altLang="en-US" sz="2400" b="1">
                <a:solidFill>
                  <a:srgbClr val="CC0000"/>
                </a:solidFill>
                <a:latin typeface="Arial" panose="020B0604020202020204" pitchFamily="34" charset="0"/>
              </a:rPr>
              <a:t>贸易、关税</a:t>
            </a:r>
            <a:r>
              <a:rPr lang="zh-CN" altLang="en-US" sz="2400" b="1">
                <a:solidFill>
                  <a:schemeClr val="tx2"/>
                </a:solidFill>
                <a:latin typeface="Arial" panose="020B0604020202020204" pitchFamily="34" charset="0"/>
              </a:rPr>
              <a:t>主权；逐渐沦为列强的商品市场和原料产地</a:t>
            </a:r>
            <a:endParaRPr lang="zh-CN" altLang="en-US" sz="2400" b="1">
              <a:solidFill>
                <a:schemeClr val="tx2"/>
              </a:solidFill>
              <a:latin typeface="Arial" panose="020B0604020202020204" pitchFamily="34" charset="0"/>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5125"/>
                                        </p:tgtEl>
                                        <p:attrNameLst>
                                          <p:attrName>style.visibility</p:attrName>
                                        </p:attrNameLst>
                                      </p:cBhvr>
                                      <p:to>
                                        <p:strVal val="visible"/>
                                      </p:to>
                                    </p:set>
                                    <p:animEffect transition="in" filter="strips(downRight)">
                                      <p:cBhvr>
                                        <p:cTn id="7" dur="500"/>
                                        <p:tgtEl>
                                          <p:spTgt spid="512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iterate type="lt">
                                    <p:tmAbs val="75"/>
                                  </p:iterate>
                                  <p:childTnLst>
                                    <p:set>
                                      <p:cBhvr>
                                        <p:cTn id="11" dur="1" fill="hold">
                                          <p:stCondLst>
                                            <p:cond delay="74"/>
                                          </p:stCondLst>
                                        </p:cTn>
                                        <p:tgtEl>
                                          <p:spTgt spid="5148"/>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iterate type="lt">
                                    <p:tmAbs val="75"/>
                                  </p:iterate>
                                  <p:childTnLst>
                                    <p:set>
                                      <p:cBhvr>
                                        <p:cTn id="15" dur="1" fill="hold">
                                          <p:stCondLst>
                                            <p:cond delay="74"/>
                                          </p:stCondLst>
                                        </p:cTn>
                                        <p:tgtEl>
                                          <p:spTgt spid="5147"/>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iterate type="lt">
                                    <p:tmAbs val="75"/>
                                  </p:iterate>
                                  <p:childTnLst>
                                    <p:set>
                                      <p:cBhvr>
                                        <p:cTn id="19" dur="1" fill="hold">
                                          <p:stCondLst>
                                            <p:cond delay="74"/>
                                          </p:stCondLst>
                                        </p:cTn>
                                        <p:tgtEl>
                                          <p:spTgt spid="5146"/>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iterate type="lt">
                                    <p:tmAbs val="75"/>
                                  </p:iterate>
                                  <p:childTnLst>
                                    <p:set>
                                      <p:cBhvr>
                                        <p:cTn id="23" dur="1" fill="hold">
                                          <p:stCondLst>
                                            <p:cond delay="74"/>
                                          </p:stCondLst>
                                        </p:cTn>
                                        <p:tgtEl>
                                          <p:spTgt spid="5149"/>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499"/>
                                          </p:stCondLst>
                                        </p:cTn>
                                        <p:tgtEl>
                                          <p:spTgt spid="515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499"/>
                                          </p:stCondLst>
                                        </p:cTn>
                                        <p:tgtEl>
                                          <p:spTgt spid="5150"/>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499"/>
                                          </p:stCondLst>
                                        </p:cTn>
                                        <p:tgtEl>
                                          <p:spTgt spid="51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46" grpId="0"/>
      <p:bldP spid="5147" grpId="0"/>
      <p:bldP spid="5148" grpId="0"/>
      <p:bldP spid="5149" grpId="0"/>
      <p:bldP spid="5150" grpId="0"/>
      <p:bldP spid="5151" grpId="0"/>
      <p:bldP spid="515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grpSp>
        <p:nvGrpSpPr>
          <p:cNvPr id="6146" name="组合 6145"/>
          <p:cNvGrpSpPr>
            <a:grpSpLocks noChangeAspect="1"/>
          </p:cNvGrpSpPr>
          <p:nvPr/>
        </p:nvGrpSpPr>
        <p:grpSpPr>
          <a:xfrm>
            <a:off x="0" y="0"/>
            <a:ext cx="2627313" cy="620713"/>
            <a:chOff x="0" y="0"/>
            <a:chExt cx="1655" cy="391"/>
          </a:xfrm>
        </p:grpSpPr>
        <p:pic>
          <p:nvPicPr>
            <p:cNvPr id="6147" name="图片 6146" descr="模版3"/>
            <p:cNvPicPr>
              <a:picLocks noChangeAspect="1"/>
            </p:cNvPicPr>
            <p:nvPr/>
          </p:nvPicPr>
          <p:blipFill>
            <a:blip r:embed="rId1">
              <a:clrChange>
                <a:clrFrom>
                  <a:srgbClr val="FDF1D7"/>
                </a:clrFrom>
                <a:clrTo>
                  <a:srgbClr val="FDF1D7">
                    <a:alpha val="0"/>
                  </a:srgbClr>
                </a:clrTo>
              </a:clrChange>
            </a:blip>
            <a:stretch>
              <a:fillRect/>
            </a:stretch>
          </p:blipFill>
          <p:spPr>
            <a:xfrm>
              <a:off x="0" y="0"/>
              <a:ext cx="521" cy="391"/>
            </a:xfrm>
            <a:prstGeom prst="rect">
              <a:avLst/>
            </a:prstGeom>
            <a:noFill/>
            <a:ln w="9525">
              <a:noFill/>
            </a:ln>
          </p:spPr>
        </p:pic>
        <p:pic>
          <p:nvPicPr>
            <p:cNvPr id="6148" name="图片 6147" descr="鸦片战争字"/>
            <p:cNvPicPr>
              <a:picLocks noChangeAspect="1"/>
            </p:cNvPicPr>
            <p:nvPr/>
          </p:nvPicPr>
          <p:blipFill>
            <a:blip r:embed="rId2"/>
            <a:stretch>
              <a:fillRect/>
            </a:stretch>
          </p:blipFill>
          <p:spPr>
            <a:xfrm>
              <a:off x="657" y="105"/>
              <a:ext cx="998" cy="286"/>
            </a:xfrm>
            <a:prstGeom prst="rect">
              <a:avLst/>
            </a:prstGeom>
            <a:noFill/>
            <a:ln w="9525">
              <a:noFill/>
            </a:ln>
          </p:spPr>
        </p:pic>
      </p:grpSp>
      <p:sp>
        <p:nvSpPr>
          <p:cNvPr id="6150" name="云形标注 6149"/>
          <p:cNvSpPr/>
          <p:nvPr/>
        </p:nvSpPr>
        <p:spPr>
          <a:xfrm>
            <a:off x="684213" y="404813"/>
            <a:ext cx="8027987" cy="5903912"/>
          </a:xfrm>
          <a:prstGeom prst="cloudCallout">
            <a:avLst>
              <a:gd name="adj1" fmla="val -6833"/>
              <a:gd name="adj2" fmla="val 1815"/>
            </a:avLst>
          </a:prstGeom>
          <a:noFill/>
          <a:ln w="9525">
            <a:noFill/>
          </a:ln>
        </p:spPr>
        <p:txBody>
          <a:bodyPr/>
          <a:p>
            <a:pPr>
              <a:lnSpc>
                <a:spcPct val="180000"/>
              </a:lnSpc>
              <a:buFont typeface="Arial" panose="020B0604020202020204" pitchFamily="34" charset="0"/>
              <a:buNone/>
            </a:pPr>
            <a:r>
              <a:rPr lang="zh-CN" altLang="en-US" sz="4000" b="1">
                <a:solidFill>
                  <a:srgbClr val="990000"/>
                </a:solidFill>
                <a:effectLst>
                  <a:outerShdw blurRad="38100" dist="38100" dir="2700000">
                    <a:srgbClr val="000000"/>
                  </a:outerShdw>
                </a:effectLst>
                <a:latin typeface="Arial" panose="020B0604020202020204" pitchFamily="34" charset="0"/>
                <a:ea typeface="华文隶书" pitchFamily="2" charset="-122"/>
              </a:rPr>
              <a:t>中国开始沦为了半殖民地半封建社会。</a:t>
            </a:r>
            <a:endParaRPr lang="zh-CN" altLang="en-US" sz="4000" b="1">
              <a:solidFill>
                <a:srgbClr val="990000"/>
              </a:solidFill>
              <a:effectLst>
                <a:outerShdw blurRad="38100" dist="38100" dir="2700000">
                  <a:srgbClr val="000000"/>
                </a:outerShdw>
              </a:effectLst>
              <a:latin typeface="Arial" panose="020B0604020202020204" pitchFamily="34" charset="0"/>
              <a:ea typeface="华文隶书" pitchFamily="2" charset="-122"/>
            </a:endParaRPr>
          </a:p>
          <a:p>
            <a:pPr>
              <a:lnSpc>
                <a:spcPct val="180000"/>
              </a:lnSpc>
              <a:buFont typeface="Arial" panose="020B0604020202020204" pitchFamily="34" charset="0"/>
              <a:buNone/>
            </a:pPr>
            <a:r>
              <a:rPr lang="zh-CN" altLang="en-US" sz="4000" b="1">
                <a:solidFill>
                  <a:srgbClr val="990000"/>
                </a:solidFill>
                <a:effectLst>
                  <a:outerShdw blurRad="38100" dist="38100" dir="2700000">
                    <a:srgbClr val="000000"/>
                  </a:outerShdw>
                </a:effectLst>
                <a:latin typeface="Arial" panose="020B0604020202020204" pitchFamily="34" charset="0"/>
                <a:ea typeface="华文隶书" pitchFamily="2" charset="-122"/>
              </a:rPr>
              <a:t>是中国近代史的开端。</a:t>
            </a:r>
            <a:endParaRPr lang="zh-CN" altLang="en-US" sz="4000" b="1">
              <a:solidFill>
                <a:srgbClr val="990000"/>
              </a:solidFill>
              <a:effectLst>
                <a:outerShdw blurRad="38100" dist="38100" dir="2700000">
                  <a:srgbClr val="000000"/>
                </a:outerShdw>
              </a:effectLst>
              <a:latin typeface="Arial" panose="020B0604020202020204" pitchFamily="34" charset="0"/>
              <a:ea typeface="华文隶书" pitchFamily="2" charset="-122"/>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150"/>
                                        </p:tgtEl>
                                        <p:attrNameLst>
                                          <p:attrName>style.visibility</p:attrName>
                                        </p:attrNameLst>
                                      </p:cBhvr>
                                      <p:to>
                                        <p:strVal val="visible"/>
                                      </p:to>
                                    </p:set>
                                    <p:animEffect transition="in" filter="slide(fromBottom)">
                                      <p:cBhvr>
                                        <p:cTn id="7"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9222" name="组合 9221"/>
          <p:cNvGrpSpPr/>
          <p:nvPr/>
        </p:nvGrpSpPr>
        <p:grpSpPr>
          <a:xfrm>
            <a:off x="57785" y="78105"/>
            <a:ext cx="9028430" cy="6716395"/>
            <a:chOff x="0" y="0"/>
            <a:chExt cx="5760" cy="4330"/>
          </a:xfrm>
        </p:grpSpPr>
        <p:grpSp>
          <p:nvGrpSpPr>
            <p:cNvPr id="9223" name="组合 9222"/>
            <p:cNvGrpSpPr>
              <a:grpSpLocks noChangeAspect="1"/>
            </p:cNvGrpSpPr>
            <p:nvPr/>
          </p:nvGrpSpPr>
          <p:grpSpPr>
            <a:xfrm>
              <a:off x="0" y="0"/>
              <a:ext cx="5760" cy="4320"/>
              <a:chOff x="0" y="0"/>
              <a:chExt cx="5760" cy="4320"/>
            </a:xfrm>
          </p:grpSpPr>
          <p:pic>
            <p:nvPicPr>
              <p:cNvPr id="9224" name="图片 50"/>
              <p:cNvPicPr>
                <a:picLocks noChangeAspect="1"/>
              </p:cNvPicPr>
              <p:nvPr/>
            </p:nvPicPr>
            <p:blipFill>
              <a:blip r:embed="rId1"/>
              <a:stretch>
                <a:fillRect/>
              </a:stretch>
            </p:blipFill>
            <p:spPr>
              <a:xfrm>
                <a:off x="0" y="0"/>
                <a:ext cx="5760" cy="4320"/>
              </a:xfrm>
              <a:prstGeom prst="rect">
                <a:avLst/>
              </a:prstGeom>
              <a:noFill/>
              <a:ln w="9525">
                <a:noFill/>
              </a:ln>
            </p:spPr>
          </p:pic>
          <p:pic>
            <p:nvPicPr>
              <p:cNvPr id="9225" name="图片 51"/>
              <p:cNvPicPr>
                <a:picLocks noChangeAspect="1"/>
              </p:cNvPicPr>
              <p:nvPr/>
            </p:nvPicPr>
            <p:blipFill>
              <a:blip r:embed="rId2"/>
              <a:stretch>
                <a:fillRect/>
              </a:stretch>
            </p:blipFill>
            <p:spPr>
              <a:xfrm>
                <a:off x="0" y="0"/>
                <a:ext cx="5760" cy="4320"/>
              </a:xfrm>
              <a:prstGeom prst="rect">
                <a:avLst/>
              </a:prstGeom>
              <a:noFill/>
              <a:ln w="76200" cap="flat" cmpd="sng">
                <a:solidFill>
                  <a:srgbClr val="800000"/>
                </a:solidFill>
                <a:prstDash val="solid"/>
                <a:miter/>
                <a:headEnd type="none" w="med" len="med"/>
                <a:tailEnd type="none" w="med" len="med"/>
              </a:ln>
            </p:spPr>
          </p:pic>
        </p:grpSp>
        <p:pic>
          <p:nvPicPr>
            <p:cNvPr id="9226" name="图片 23"/>
            <p:cNvPicPr>
              <a:picLocks noChangeAspect="1"/>
            </p:cNvPicPr>
            <p:nvPr/>
          </p:nvPicPr>
          <p:blipFill>
            <a:blip r:embed="rId3"/>
            <a:stretch>
              <a:fillRect/>
            </a:stretch>
          </p:blipFill>
          <p:spPr>
            <a:xfrm>
              <a:off x="0" y="2842"/>
              <a:ext cx="5760" cy="1488"/>
            </a:xfrm>
            <a:prstGeom prst="rect">
              <a:avLst/>
            </a:prstGeom>
            <a:noFill/>
            <a:ln w="9525">
              <a:noFill/>
            </a:ln>
          </p:spPr>
        </p:pic>
        <p:pic>
          <p:nvPicPr>
            <p:cNvPr id="9227" name="图片 24"/>
            <p:cNvPicPr>
              <a:picLocks noChangeAspect="1"/>
            </p:cNvPicPr>
            <p:nvPr/>
          </p:nvPicPr>
          <p:blipFill>
            <a:blip r:embed="rId4"/>
            <a:stretch>
              <a:fillRect/>
            </a:stretch>
          </p:blipFill>
          <p:spPr>
            <a:xfrm>
              <a:off x="0" y="0"/>
              <a:ext cx="5760" cy="1496"/>
            </a:xfrm>
            <a:prstGeom prst="rect">
              <a:avLst/>
            </a:prstGeom>
            <a:noFill/>
            <a:ln w="9525">
              <a:noFill/>
            </a:ln>
          </p:spPr>
        </p:pic>
      </p:grpSp>
      <p:sp>
        <p:nvSpPr>
          <p:cNvPr id="5" name="Rectangle 2"/>
          <p:cNvSpPr>
            <a:spLocks noChangeArrowheads="1"/>
          </p:cNvSpPr>
          <p:nvPr/>
        </p:nvSpPr>
        <p:spPr bwMode="auto">
          <a:xfrm>
            <a:off x="1673860" y="2988945"/>
            <a:ext cx="6095365" cy="833120"/>
          </a:xfrm>
          <a:prstGeom prst="rect">
            <a:avLst/>
          </a:prstGeom>
          <a:solidFill>
            <a:srgbClr val="00B0F0"/>
          </a:solidFill>
          <a:ln w="9525">
            <a:noFill/>
            <a:miter lim="800000"/>
          </a:ln>
          <a:effectLst/>
        </p:spPr>
        <p:txBody>
          <a:bodyPr wrap="none" anchor="ctr"/>
          <a:p>
            <a:pPr algn="ctr" fontAlgn="auto">
              <a:spcBef>
                <a:spcPts val="0"/>
              </a:spcBef>
              <a:spcAft>
                <a:spcPts val="0"/>
              </a:spcAft>
              <a:defRPr/>
            </a:pPr>
            <a:r>
              <a:rPr lang="zh-CN" altLang="en-US" sz="4000" b="1" dirty="0" smtClean="0">
                <a:solidFill>
                  <a:srgbClr val="FFC000"/>
                </a:solidFill>
                <a:effectLst>
                  <a:outerShdw blurRad="38100" dist="38100" dir="2700000" algn="tl">
                    <a:srgbClr val="000000"/>
                  </a:outerShdw>
                </a:effectLst>
                <a:latin typeface="+mn-lt"/>
                <a:ea typeface="黑体" panose="02010609060101010101" pitchFamily="49" charset="-122"/>
              </a:rPr>
              <a:t>第</a:t>
            </a:r>
            <a:r>
              <a:rPr lang="en-US" altLang="zh-CN" sz="4000" b="1" dirty="0" smtClean="0">
                <a:solidFill>
                  <a:srgbClr val="FFC000"/>
                </a:solidFill>
                <a:effectLst>
                  <a:outerShdw blurRad="38100" dist="38100" dir="2700000" algn="tl">
                    <a:srgbClr val="000000"/>
                  </a:outerShdw>
                </a:effectLst>
                <a:latin typeface="+mn-lt"/>
                <a:ea typeface="黑体" panose="02010609060101010101" pitchFamily="49" charset="-122"/>
              </a:rPr>
              <a:t>2</a:t>
            </a:r>
            <a:r>
              <a:rPr lang="zh-CN" altLang="en-US" sz="4000" dirty="0" smtClean="0">
                <a:solidFill>
                  <a:srgbClr val="FFC000"/>
                </a:solidFill>
                <a:effectLst>
                  <a:outerShdw blurRad="38100" dist="38100" dir="2700000" algn="tl">
                    <a:srgbClr val="000000"/>
                  </a:outerShdw>
                </a:effectLst>
                <a:latin typeface="+mn-lt"/>
                <a:ea typeface="黑体" panose="02010609060101010101" pitchFamily="49" charset="-122"/>
              </a:rPr>
              <a:t>课  第二次鸦片战争</a:t>
            </a:r>
            <a:endParaRPr lang="zh-CN" altLang="en-US" sz="4000" b="1" dirty="0">
              <a:solidFill>
                <a:srgbClr val="FFC000"/>
              </a:solidFill>
              <a:effectLst>
                <a:outerShdw blurRad="38100" dist="38100" dir="2700000" algn="tl">
                  <a:srgbClr val="000000"/>
                </a:outerShdw>
              </a:effectLst>
              <a:latin typeface="+mn-lt"/>
              <a:ea typeface="黑体" panose="02010609060101010101" pitchFamily="49"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9218" name="文本框 9217"/>
          <p:cNvSpPr txBox="1"/>
          <p:nvPr/>
        </p:nvSpPr>
        <p:spPr>
          <a:xfrm>
            <a:off x="0" y="1260475"/>
            <a:ext cx="9144000" cy="5408295"/>
          </a:xfrm>
          <a:prstGeom prst="rect">
            <a:avLst/>
          </a:prstGeom>
          <a:noFill/>
          <a:ln w="9525">
            <a:noFill/>
          </a:ln>
        </p:spPr>
        <p:txBody>
          <a:bodyPr>
            <a:spAutoFit/>
          </a:bodyPr>
          <a:p>
            <a:pPr>
              <a:lnSpc>
                <a:spcPct val="120000"/>
              </a:lnSpc>
              <a:buFont typeface="Arial" panose="020B0604020202020204" pitchFamily="34" charset="0"/>
              <a:buNone/>
            </a:pPr>
            <a:r>
              <a:rPr lang="zh-CN" altLang="en-US" sz="2000">
                <a:solidFill>
                  <a:schemeClr val="tx2"/>
                </a:solidFill>
                <a:latin typeface="楷体_GB2312" panose="02010609030101010101" pitchFamily="49" charset="-122"/>
                <a:ea typeface="楷体_GB2312" panose="02010609030101010101" pitchFamily="49" charset="-122"/>
              </a:rPr>
              <a:t>    </a:t>
            </a:r>
            <a:r>
              <a:rPr lang="zh-CN" altLang="en-US" sz="2400">
                <a:solidFill>
                  <a:srgbClr val="66FF66"/>
                </a:solidFill>
                <a:latin typeface="黑体" panose="02010609060101010101" pitchFamily="49" charset="-122"/>
                <a:ea typeface="黑体" panose="02010609060101010101" pitchFamily="49" charset="-122"/>
              </a:rPr>
              <a:t>材料：</a:t>
            </a:r>
            <a:r>
              <a:rPr lang="zh-CN" altLang="en-US" sz="2400" b="1">
                <a:solidFill>
                  <a:schemeClr val="bg1">
                    <a:lumMod val="95000"/>
                  </a:schemeClr>
                </a:solidFill>
                <a:latin typeface="楷体_GB2312" panose="02010609030101010101" pitchFamily="49" charset="-122"/>
                <a:ea typeface="楷体_GB2312" panose="02010609030101010101" pitchFamily="49" charset="-122"/>
              </a:rPr>
              <a:t>中英</a:t>
            </a:r>
            <a:r>
              <a:rPr lang="en-US" altLang="zh-CN" sz="2400" b="1">
                <a:solidFill>
                  <a:schemeClr val="bg1">
                    <a:lumMod val="95000"/>
                  </a:schemeClr>
                </a:solidFill>
                <a:latin typeface="楷体_GB2312" panose="02010609030101010101" pitchFamily="49" charset="-122"/>
                <a:ea typeface="楷体_GB2312" panose="02010609030101010101" pitchFamily="49" charset="-122"/>
              </a:rPr>
              <a:t>《</a:t>
            </a:r>
            <a:r>
              <a:rPr lang="zh-CN" altLang="en-US" sz="2400" b="1">
                <a:solidFill>
                  <a:schemeClr val="bg1">
                    <a:lumMod val="95000"/>
                  </a:schemeClr>
                </a:solidFill>
                <a:latin typeface="楷体_GB2312" panose="02010609030101010101" pitchFamily="49" charset="-122"/>
                <a:ea typeface="楷体_GB2312" panose="02010609030101010101" pitchFamily="49" charset="-122"/>
              </a:rPr>
              <a:t>南京条约</a:t>
            </a:r>
            <a:r>
              <a:rPr lang="en-US" altLang="zh-CN" sz="2400" b="1">
                <a:solidFill>
                  <a:schemeClr val="bg1">
                    <a:lumMod val="95000"/>
                  </a:schemeClr>
                </a:solidFill>
                <a:latin typeface="楷体_GB2312" panose="02010609030101010101" pitchFamily="49" charset="-122"/>
                <a:ea typeface="楷体_GB2312" panose="02010609030101010101" pitchFamily="49" charset="-122"/>
              </a:rPr>
              <a:t>》</a:t>
            </a:r>
            <a:r>
              <a:rPr lang="zh-CN" altLang="en-US" sz="2400" b="1">
                <a:solidFill>
                  <a:schemeClr val="bg1">
                    <a:lumMod val="95000"/>
                  </a:schemeClr>
                </a:solidFill>
                <a:latin typeface="楷体_GB2312" panose="02010609030101010101" pitchFamily="49" charset="-122"/>
                <a:ea typeface="楷体_GB2312" panose="02010609030101010101" pitchFamily="49" charset="-122"/>
              </a:rPr>
              <a:t>签订以后，欧洲资产阶级欣喜若狂，“一想到和三万万或四万万人开放贸易，大家好像全都发了疯似的”。他们满以为打开中国这个广阔的市场，就能大量销售产品，获得高额利润。然而，事实并非如此。</a:t>
            </a:r>
            <a:r>
              <a:rPr lang="en-US" altLang="zh-CN" sz="2400" b="1">
                <a:solidFill>
                  <a:schemeClr val="bg1">
                    <a:lumMod val="95000"/>
                  </a:schemeClr>
                </a:solidFill>
                <a:latin typeface="楷体_GB2312" panose="02010609030101010101" pitchFamily="49" charset="-122"/>
                <a:ea typeface="楷体_GB2312" panose="02010609030101010101" pitchFamily="49" charset="-122"/>
              </a:rPr>
              <a:t>1855</a:t>
            </a:r>
            <a:r>
              <a:rPr lang="zh-CN" altLang="en-US" sz="2400" b="1">
                <a:solidFill>
                  <a:schemeClr val="bg1">
                    <a:lumMod val="95000"/>
                  </a:schemeClr>
                </a:solidFill>
                <a:latin typeface="楷体_GB2312" panose="02010609030101010101" pitchFamily="49" charset="-122"/>
                <a:ea typeface="楷体_GB2312" panose="02010609030101010101" pitchFamily="49" charset="-122"/>
              </a:rPr>
              <a:t>年以前的十多年间，英国对华工业品贸易始终在</a:t>
            </a:r>
            <a:r>
              <a:rPr lang="en-US" altLang="zh-CN" sz="2400" b="1">
                <a:solidFill>
                  <a:schemeClr val="bg1">
                    <a:lumMod val="95000"/>
                  </a:schemeClr>
                </a:solidFill>
                <a:latin typeface="楷体_GB2312" panose="02010609030101010101" pitchFamily="49" charset="-122"/>
                <a:ea typeface="楷体_GB2312" panose="02010609030101010101" pitchFamily="49" charset="-122"/>
              </a:rPr>
              <a:t>200</a:t>
            </a:r>
            <a:r>
              <a:rPr lang="zh-CN" altLang="en-US" sz="2400" b="1">
                <a:solidFill>
                  <a:schemeClr val="bg1">
                    <a:lumMod val="95000"/>
                  </a:schemeClr>
                </a:solidFill>
                <a:latin typeface="楷体_GB2312" panose="02010609030101010101" pitchFamily="49" charset="-122"/>
                <a:ea typeface="楷体_GB2312" panose="02010609030101010101" pitchFamily="49" charset="-122"/>
              </a:rPr>
              <a:t>万英镑左右徘徊。英国商人把英国的棉纺织品在中国滞销的原因归结为中国开放的口岸太少，英国在中国享受的特权太少。他们预料：“中国市场的远景却是广阔的，将来它的销量会比全欧洲还要多。”</a:t>
            </a:r>
            <a:endParaRPr lang="zh-CN" altLang="en-US" sz="2400" b="1">
              <a:solidFill>
                <a:schemeClr val="bg1">
                  <a:lumMod val="95000"/>
                </a:schemeClr>
              </a:solidFill>
              <a:latin typeface="楷体_GB2312" panose="02010609030101010101" pitchFamily="49" charset="-122"/>
              <a:ea typeface="楷体_GB2312" panose="02010609030101010101" pitchFamily="49" charset="-122"/>
            </a:endParaRPr>
          </a:p>
          <a:p>
            <a:pPr>
              <a:lnSpc>
                <a:spcPct val="120000"/>
              </a:lnSpc>
              <a:buFont typeface="Arial" panose="020B0604020202020204" pitchFamily="34" charset="0"/>
              <a:buNone/>
            </a:pPr>
            <a:r>
              <a:rPr lang="zh-CN" altLang="en-US" sz="2400" b="1">
                <a:solidFill>
                  <a:schemeClr val="bg1">
                    <a:lumMod val="95000"/>
                  </a:schemeClr>
                </a:solidFill>
                <a:latin typeface="楷体_GB2312" panose="02010609030101010101" pitchFamily="49" charset="-122"/>
                <a:ea typeface="楷体_GB2312" panose="02010609030101010101" pitchFamily="49" charset="-122"/>
              </a:rPr>
              <a:t>    为了进一步打开中国市场，英国率先提出修改条约，扩大中国市场，开辟通商口岸。法美等国积极响应。但是列强修约的要求遭到清政府的断然拒绝。修约交涉失败以后，西方资本主义列强叫嚣：“只能在炮口上才有外交”，“必须教训中国人。”</a:t>
            </a:r>
            <a:endParaRPr lang="zh-CN" altLang="en-US" sz="2400" b="1">
              <a:solidFill>
                <a:schemeClr val="bg1">
                  <a:lumMod val="95000"/>
                </a:schemeClr>
              </a:solidFill>
              <a:latin typeface="楷体_GB2312" panose="02010609030101010101" pitchFamily="49" charset="-122"/>
              <a:ea typeface="楷体_GB2312" panose="02010609030101010101" pitchFamily="49" charset="-122"/>
            </a:endParaRPr>
          </a:p>
        </p:txBody>
      </p:sp>
      <p:sp>
        <p:nvSpPr>
          <p:cNvPr id="9219" name="文本框 9218"/>
          <p:cNvSpPr txBox="1"/>
          <p:nvPr/>
        </p:nvSpPr>
        <p:spPr>
          <a:xfrm>
            <a:off x="0" y="269875"/>
            <a:ext cx="9144000" cy="822325"/>
          </a:xfrm>
          <a:prstGeom prst="rect">
            <a:avLst/>
          </a:prstGeom>
          <a:noFill/>
          <a:ln w="9525">
            <a:noFill/>
          </a:ln>
        </p:spPr>
        <p:txBody>
          <a:bodyPr>
            <a:spAutoFit/>
          </a:bodyPr>
          <a:p>
            <a:pPr>
              <a:buFont typeface="Arial" panose="020B0604020202020204" pitchFamily="34" charset="0"/>
              <a:buNone/>
            </a:pPr>
            <a:r>
              <a:rPr lang="zh-CN" altLang="en-US" sz="2400" b="1" dirty="0">
                <a:solidFill>
                  <a:schemeClr val="tx2"/>
                </a:solidFill>
                <a:latin typeface="Arial" panose="020B0604020202020204" pitchFamily="34" charset="0"/>
                <a:ea typeface="黑体" panose="02010609060101010101" pitchFamily="49" charset="-122"/>
              </a:rPr>
              <a:t>      </a:t>
            </a:r>
            <a:r>
              <a:rPr lang="zh-CN" altLang="en-US" sz="2400" b="1" dirty="0">
                <a:solidFill>
                  <a:srgbClr val="FFFF00"/>
                </a:solidFill>
                <a:latin typeface="Arial" panose="020B0604020202020204" pitchFamily="34" charset="0"/>
                <a:ea typeface="黑体" panose="02010609060101010101" pitchFamily="49" charset="-122"/>
              </a:rPr>
              <a:t>列强是否满足既得的利益？列强为什么发动第二次鸦片战争？请思考其原因</a:t>
            </a:r>
            <a:endParaRPr lang="zh-CN" altLang="en-US" sz="2400" b="1" dirty="0">
              <a:solidFill>
                <a:srgbClr val="FFFF00"/>
              </a:solidFill>
              <a:latin typeface="Arial" panose="020B0604020202020204" pitchFamily="34" charset="0"/>
              <a:ea typeface="黑体" panose="02010609060101010101"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2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iterate type="lt">
                                    <p:tmPct val="100000"/>
                                  </p:iterate>
                                  <p:childTnLst>
                                    <p:set>
                                      <p:cBhvr>
                                        <p:cTn id="10" dur="1" fill="hold">
                                          <p:stCondLst>
                                            <p:cond delay="79"/>
                                          </p:stCondLst>
                                        </p:cTn>
                                        <p:tgtEl>
                                          <p:spTgt spid="92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ext Box 2"/>
          <p:cNvSpPr txBox="1">
            <a:spLocks noChangeArrowheads="1"/>
          </p:cNvSpPr>
          <p:nvPr/>
        </p:nvSpPr>
        <p:spPr bwMode="auto">
          <a:xfrm>
            <a:off x="325755" y="1411605"/>
            <a:ext cx="736600" cy="479107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itchFamily="2" charset="-122"/>
              </a:rPr>
              <a:t>一、第二次鸦片战争</a:t>
            </a:r>
            <a:endParaRPr kumimoji="1" lang="zh-CN" altLang="en-US" sz="3600" b="1" dirty="0">
              <a:solidFill>
                <a:schemeClr val="bg1"/>
              </a:solidFill>
              <a:latin typeface="Times New Roman" panose="02020603050405020304" pitchFamily="18" charset="0"/>
              <a:ea typeface="华文彩云" pitchFamily="2" charset="-122"/>
            </a:endParaRPr>
          </a:p>
        </p:txBody>
      </p:sp>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508760" y="621030"/>
            <a:ext cx="4801870"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1.</a:t>
            </a:r>
            <a:r>
              <a:rPr lang="zh-CN" altLang="en-US" sz="3200" b="1" dirty="0" smtClean="0">
                <a:solidFill>
                  <a:schemeClr val="bg1"/>
                </a:solidFill>
                <a:latin typeface="黑体" panose="02010609060101010101" pitchFamily="49" charset="-122"/>
                <a:ea typeface="黑体" panose="02010609060101010101" pitchFamily="49" charset="-122"/>
              </a:rPr>
              <a:t>英法再次发动侵华战争</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sp>
        <p:nvSpPr>
          <p:cNvPr id="9" name="文本框 116737"/>
          <p:cNvSpPr txBox="1"/>
          <p:nvPr/>
        </p:nvSpPr>
        <p:spPr>
          <a:xfrm>
            <a:off x="1508760" y="1620520"/>
            <a:ext cx="3439795" cy="566420"/>
          </a:xfrm>
          <a:prstGeom prst="rect">
            <a:avLst/>
          </a:prstGeom>
          <a:solidFill>
            <a:srgbClr val="008000"/>
          </a:solidFill>
          <a:ln w="9525" cap="flat" cmpd="sng">
            <a:solidFill>
              <a:srgbClr val="FFFFFF"/>
            </a:solidFill>
            <a:prstDash val="solid"/>
            <a:miter/>
            <a:headEnd type="none" w="med" len="med"/>
            <a:tailEnd type="none" w="med" len="med"/>
          </a:ln>
        </p:spPr>
        <p:txBody>
          <a:bodyPr anchor="ctr"/>
          <a:p>
            <a:r>
              <a:rPr lang="en-US" altLang="zh-CN" sz="2400" b="1" dirty="0" smtClean="0">
                <a:latin typeface="Times New Roman" panose="02020603050405020304" pitchFamily="18" charset="0"/>
                <a:ea typeface="楷体_GB2312" panose="02010609030101010101" pitchFamily="49" charset="-122"/>
              </a:rPr>
              <a:t> </a:t>
            </a:r>
            <a:r>
              <a:rPr lang="en-US" altLang="zh-CN" sz="2400" b="1" dirty="0" smtClean="0">
                <a:solidFill>
                  <a:srgbClr val="FFFF00"/>
                </a:solidFill>
                <a:latin typeface="黑体" panose="02010609060101010101" pitchFamily="49" charset="-122"/>
                <a:ea typeface="黑体" panose="02010609060101010101" pitchFamily="49" charset="-122"/>
              </a:rPr>
              <a:t>①</a:t>
            </a:r>
            <a:r>
              <a:rPr lang="zh-CN" altLang="en-US" sz="2400" b="1" dirty="0" smtClean="0">
                <a:solidFill>
                  <a:srgbClr val="FFFF00"/>
                </a:solidFill>
                <a:latin typeface="黑体" panose="02010609060101010101" pitchFamily="49" charset="-122"/>
                <a:ea typeface="黑体" panose="02010609060101010101" pitchFamily="49" charset="-122"/>
              </a:rPr>
              <a:t>时间：</a:t>
            </a:r>
            <a:r>
              <a:rPr lang="en-US" altLang="zh-CN" sz="24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sym typeface="+mn-ea"/>
              </a:rPr>
              <a:t>1856</a:t>
            </a:r>
            <a:r>
              <a:rPr lang="en-US" altLang="zh-CN" sz="2400" b="1">
                <a:solidFill>
                  <a:srgbClr val="FF0000"/>
                </a:solidFill>
                <a:effectLst>
                  <a:outerShdw blurRad="38100" dist="38100" dir="2700000">
                    <a:srgbClr val="000000"/>
                  </a:outerShdw>
                </a:effectLst>
                <a:latin typeface="宋体" panose="02010600030101010101" pitchFamily="2" charset="-122"/>
                <a:ea typeface="黑体" panose="02010609060101010101" pitchFamily="49" charset="-122"/>
                <a:sym typeface="+mn-ea"/>
              </a:rPr>
              <a:t>—</a:t>
            </a:r>
            <a:r>
              <a:rPr lang="en-US" altLang="zh-CN" sz="24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sym typeface="+mn-ea"/>
              </a:rPr>
              <a:t>1860</a:t>
            </a:r>
            <a:r>
              <a:rPr lang="zh-CN" altLang="en-US" sz="24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sym typeface="+mn-ea"/>
              </a:rPr>
              <a:t>年</a:t>
            </a:r>
            <a:endParaRPr lang="zh-CN" altLang="en-US" sz="2400" b="1" dirty="0" smtClean="0">
              <a:solidFill>
                <a:srgbClr val="FFFF00"/>
              </a:solidFill>
              <a:latin typeface="黑体" panose="02010609060101010101" pitchFamily="49" charset="-122"/>
              <a:ea typeface="黑体" panose="02010609060101010101" pitchFamily="49" charset="-122"/>
            </a:endParaRPr>
          </a:p>
        </p:txBody>
      </p:sp>
      <p:sp>
        <p:nvSpPr>
          <p:cNvPr id="14" name="文本框 116737"/>
          <p:cNvSpPr txBox="1"/>
          <p:nvPr/>
        </p:nvSpPr>
        <p:spPr>
          <a:xfrm>
            <a:off x="1520561" y="2449003"/>
            <a:ext cx="7110607" cy="566382"/>
          </a:xfrm>
          <a:prstGeom prst="rect">
            <a:avLst/>
          </a:prstGeom>
          <a:solidFill>
            <a:srgbClr val="008000"/>
          </a:solidFill>
          <a:ln w="9525" cap="flat" cmpd="sng">
            <a:solidFill>
              <a:srgbClr val="FFFFFF"/>
            </a:solidFill>
            <a:prstDash val="solid"/>
            <a:miter/>
            <a:headEnd type="none" w="med" len="med"/>
            <a:tailEnd type="none" w="med" len="med"/>
          </a:ln>
        </p:spPr>
        <p:txBody>
          <a:bodyPr anchor="ctr"/>
          <a:p>
            <a:r>
              <a:rPr lang="en-US" altLang="zh-CN" sz="2400" b="1" dirty="0" smtClean="0">
                <a:latin typeface="Times New Roman" panose="02020603050405020304" pitchFamily="18" charset="0"/>
                <a:ea typeface="楷体_GB2312" panose="02010609030101010101" pitchFamily="49" charset="-122"/>
              </a:rPr>
              <a:t> </a:t>
            </a:r>
            <a:r>
              <a:rPr lang="en-US" altLang="zh-CN" sz="2400" b="1" dirty="0" smtClean="0">
                <a:solidFill>
                  <a:srgbClr val="FFFF00"/>
                </a:solidFill>
                <a:latin typeface="黑体" panose="02010609060101010101" pitchFamily="49" charset="-122"/>
                <a:ea typeface="黑体" panose="02010609060101010101" pitchFamily="49" charset="-122"/>
              </a:rPr>
              <a:t>②</a:t>
            </a:r>
            <a:r>
              <a:rPr lang="zh-CN" altLang="en-US" sz="2400" b="1" dirty="0" smtClean="0">
                <a:solidFill>
                  <a:srgbClr val="FFFF00"/>
                </a:solidFill>
                <a:latin typeface="黑体" panose="02010609060101010101" pitchFamily="49" charset="-122"/>
                <a:ea typeface="黑体" panose="02010609060101010101" pitchFamily="49" charset="-122"/>
              </a:rPr>
              <a:t>根本</a:t>
            </a:r>
            <a:r>
              <a:rPr lang="zh-CN" altLang="en-US" sz="2400" b="1" dirty="0" smtClean="0">
                <a:solidFill>
                  <a:srgbClr val="FFFF00"/>
                </a:solidFill>
                <a:ea typeface="黑体" panose="02010609060101010101" pitchFamily="49" charset="-122"/>
              </a:rPr>
              <a:t>原因</a:t>
            </a:r>
            <a:r>
              <a:rPr lang="zh-CN" sz="2400" b="1" dirty="0" smtClean="0">
                <a:solidFill>
                  <a:srgbClr val="FFFF00"/>
                </a:solidFill>
                <a:ea typeface="黑体" panose="02010609060101010101" pitchFamily="49" charset="-122"/>
              </a:rPr>
              <a:t>：</a:t>
            </a:r>
            <a:r>
              <a:rPr lang="zh-CN" altLang="en-US" sz="24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sym typeface="+mn-ea"/>
              </a:rPr>
              <a:t>外国侵略者要求进一步打开中国市场</a:t>
            </a:r>
            <a:endParaRPr lang="zh-CN" sz="2400" b="1" dirty="0" smtClean="0">
              <a:solidFill>
                <a:srgbClr val="FFFF00"/>
              </a:solidFill>
              <a:ea typeface="黑体" panose="02010609060101010101" pitchFamily="49" charset="-122"/>
            </a:endParaRPr>
          </a:p>
        </p:txBody>
      </p:sp>
      <p:sp>
        <p:nvSpPr>
          <p:cNvPr id="16" name="文本框 116737"/>
          <p:cNvSpPr txBox="1"/>
          <p:nvPr/>
        </p:nvSpPr>
        <p:spPr>
          <a:xfrm>
            <a:off x="1520825" y="4100830"/>
            <a:ext cx="7111365" cy="539750"/>
          </a:xfrm>
          <a:prstGeom prst="rect">
            <a:avLst/>
          </a:prstGeom>
          <a:solidFill>
            <a:srgbClr val="008000"/>
          </a:solidFill>
          <a:ln w="9525" cap="flat" cmpd="sng">
            <a:solidFill>
              <a:srgbClr val="FFFFFF"/>
            </a:solidFill>
            <a:prstDash val="solid"/>
            <a:miter/>
            <a:headEnd type="none" w="med" len="med"/>
            <a:tailEnd type="none" w="med" len="med"/>
          </a:ln>
        </p:spPr>
        <p:txBody>
          <a:bodyPr anchor="ctr"/>
          <a:p>
            <a:r>
              <a:rPr lang="en-US" altLang="zh-CN" sz="2400" b="1" dirty="0" smtClean="0">
                <a:solidFill>
                  <a:srgbClr val="FFFF00"/>
                </a:solidFill>
                <a:latin typeface="微软雅黑" panose="020B0503020204020204" charset="-122"/>
                <a:ea typeface="微软雅黑" panose="020B0503020204020204" charset="-122"/>
              </a:rPr>
              <a:t> ④</a:t>
            </a:r>
            <a:r>
              <a:rPr lang="zh-CN" altLang="en-US" sz="2400" b="1" dirty="0" smtClean="0">
                <a:solidFill>
                  <a:srgbClr val="FFFF00"/>
                </a:solidFill>
                <a:latin typeface="微软雅黑" panose="020B0503020204020204" charset="-122"/>
                <a:ea typeface="微软雅黑" panose="020B0503020204020204" charset="-122"/>
              </a:rPr>
              <a:t>发动国家：</a:t>
            </a:r>
            <a:r>
              <a:rPr lang="zh-CN" altLang="en-US" sz="24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sym typeface="+mn-ea"/>
              </a:rPr>
              <a:t>英法联军进攻，俄美充当帮凶</a:t>
            </a:r>
            <a:endParaRPr lang="en-US" altLang="zh-CN" sz="2400" b="1" dirty="0" smtClean="0">
              <a:solidFill>
                <a:srgbClr val="FFFF00"/>
              </a:solidFill>
              <a:latin typeface="黑体" panose="02010609060101010101" pitchFamily="49" charset="-122"/>
              <a:ea typeface="黑体" panose="02010609060101010101" pitchFamily="49" charset="-122"/>
            </a:endParaRPr>
          </a:p>
        </p:txBody>
      </p:sp>
      <p:sp>
        <p:nvSpPr>
          <p:cNvPr id="4" name="文本框 116737"/>
          <p:cNvSpPr txBox="1"/>
          <p:nvPr/>
        </p:nvSpPr>
        <p:spPr>
          <a:xfrm>
            <a:off x="1520561" y="3305618"/>
            <a:ext cx="7110607" cy="566382"/>
          </a:xfrm>
          <a:prstGeom prst="rect">
            <a:avLst/>
          </a:prstGeom>
          <a:solidFill>
            <a:srgbClr val="008000"/>
          </a:solidFill>
          <a:ln w="9525" cap="flat" cmpd="sng">
            <a:solidFill>
              <a:srgbClr val="FFFFFF"/>
            </a:solidFill>
            <a:prstDash val="solid"/>
            <a:miter/>
            <a:headEnd type="none" w="med" len="med"/>
            <a:tailEnd type="none" w="med" len="med"/>
          </a:ln>
        </p:spPr>
        <p:txBody>
          <a:bodyPr anchor="ctr"/>
          <a:p>
            <a:r>
              <a:rPr lang="en-US" altLang="zh-CN" sz="2400" b="1" dirty="0" smtClean="0">
                <a:latin typeface="Times New Roman" panose="02020603050405020304" pitchFamily="18" charset="0"/>
                <a:ea typeface="楷体_GB2312" panose="02010609030101010101" pitchFamily="49" charset="-122"/>
              </a:rPr>
              <a:t> </a:t>
            </a:r>
            <a:r>
              <a:rPr lang="en-US" altLang="zh-CN" sz="2400" b="1" dirty="0" smtClean="0">
                <a:solidFill>
                  <a:srgbClr val="FFFF00"/>
                </a:solidFill>
                <a:latin typeface="Times New Roman" panose="02020603050405020304" pitchFamily="18" charset="0"/>
                <a:ea typeface="楷体_GB2312" panose="02010609030101010101" pitchFamily="49" charset="-122"/>
                <a:sym typeface="+mn-ea"/>
              </a:rPr>
              <a:t>③</a:t>
            </a:r>
            <a:r>
              <a:rPr lang="zh-CN" altLang="en-US" sz="2400" b="1" dirty="0" smtClean="0">
                <a:solidFill>
                  <a:srgbClr val="FFFF00"/>
                </a:solidFill>
                <a:latin typeface="黑体" panose="02010609060101010101" pitchFamily="49" charset="-122"/>
                <a:ea typeface="黑体" panose="02010609060101010101" pitchFamily="49" charset="-122"/>
              </a:rPr>
              <a:t>导火线（借口）</a:t>
            </a:r>
            <a:r>
              <a:rPr lang="zh-CN" sz="2400" b="1" dirty="0" smtClean="0">
                <a:solidFill>
                  <a:srgbClr val="FFFF00"/>
                </a:solidFill>
                <a:ea typeface="黑体" panose="02010609060101010101" pitchFamily="49" charset="-122"/>
              </a:rPr>
              <a:t>：</a:t>
            </a:r>
            <a:r>
              <a:rPr lang="zh-CN" altLang="en-US" sz="24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sym typeface="+mn-ea"/>
              </a:rPr>
              <a:t>亚罗号事件、马神甫事件</a:t>
            </a:r>
            <a:endParaRPr lang="zh-CN" sz="2400" b="1" dirty="0" smtClean="0">
              <a:solidFill>
                <a:srgbClr val="FFFF00"/>
              </a:solidFill>
              <a:ea typeface="黑体" panose="02010609060101010101" pitchFamily="49" charset="-122"/>
            </a:endParaRPr>
          </a:p>
        </p:txBody>
      </p:sp>
      <p:sp>
        <p:nvSpPr>
          <p:cNvPr id="5" name="文本框 116737"/>
          <p:cNvSpPr txBox="1"/>
          <p:nvPr/>
        </p:nvSpPr>
        <p:spPr>
          <a:xfrm>
            <a:off x="1511935" y="4886325"/>
            <a:ext cx="7110730" cy="1043305"/>
          </a:xfrm>
          <a:prstGeom prst="rect">
            <a:avLst/>
          </a:prstGeom>
          <a:solidFill>
            <a:srgbClr val="008000"/>
          </a:solidFill>
          <a:ln w="9525" cap="flat" cmpd="sng">
            <a:solidFill>
              <a:srgbClr val="FFFFFF"/>
            </a:solidFill>
            <a:prstDash val="solid"/>
            <a:miter/>
            <a:headEnd type="none" w="med" len="med"/>
            <a:tailEnd type="none" w="med" len="med"/>
          </a:ln>
        </p:spPr>
        <p:txBody>
          <a:bodyPr anchor="ctr"/>
          <a:p>
            <a:pPr>
              <a:lnSpc>
                <a:spcPct val="120000"/>
              </a:lnSpc>
            </a:pPr>
            <a:r>
              <a:rPr lang="en-US" altLang="zh-CN" sz="2400" b="1" dirty="0" smtClean="0">
                <a:solidFill>
                  <a:srgbClr val="FFFF00"/>
                </a:solidFill>
                <a:latin typeface="微软雅黑" panose="020B0503020204020204" charset="-122"/>
                <a:ea typeface="微软雅黑" panose="020B0503020204020204" charset="-122"/>
              </a:rPr>
              <a:t> ⑤</a:t>
            </a:r>
            <a:r>
              <a:rPr lang="zh-CN" altLang="en-US" sz="2400" b="1" dirty="0" smtClean="0">
                <a:solidFill>
                  <a:srgbClr val="FFFF00"/>
                </a:solidFill>
                <a:latin typeface="微软雅黑" panose="020B0503020204020204" charset="-122"/>
                <a:ea typeface="微软雅黑" panose="020B0503020204020204" charset="-122"/>
              </a:rPr>
              <a:t>两次鸦片战争的关系：</a:t>
            </a:r>
            <a:endParaRPr lang="zh-CN" altLang="en-US" sz="2400" b="1" dirty="0" smtClean="0">
              <a:solidFill>
                <a:srgbClr val="FFFF00"/>
              </a:solidFill>
              <a:latin typeface="微软雅黑" panose="020B0503020204020204" charset="-122"/>
              <a:ea typeface="微软雅黑" panose="020B0503020204020204" charset="-122"/>
            </a:endParaRPr>
          </a:p>
          <a:p>
            <a:pPr>
              <a:lnSpc>
                <a:spcPct val="120000"/>
              </a:lnSpc>
            </a:pPr>
            <a:r>
              <a:rPr lang="zh-CN" altLang="en-US" sz="2400" b="1" dirty="0" smtClean="0">
                <a:solidFill>
                  <a:srgbClr val="FFFF00"/>
                </a:solidFill>
                <a:latin typeface="微软雅黑" panose="020B0503020204020204" charset="-122"/>
                <a:ea typeface="微软雅黑" panose="020B0503020204020204" charset="-122"/>
              </a:rPr>
              <a:t>　　　</a:t>
            </a:r>
            <a:r>
              <a:rPr lang="zh-CN" altLang="en-US" sz="24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sym typeface="+mn-ea"/>
              </a:rPr>
              <a:t>第二次鸦片战争是鸦片战争的继续和扩大</a:t>
            </a:r>
            <a:endParaRPr lang="en-US" altLang="zh-CN" sz="2400" b="1" dirty="0" smtClean="0">
              <a:solidFill>
                <a:srgbClr val="FFFF00"/>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pic>
        <p:nvPicPr>
          <p:cNvPr id="3" name="Picture 2"/>
          <p:cNvPicPr>
            <a:picLocks noChangeAspect="1" noChangeArrowheads="1"/>
          </p:cNvPicPr>
          <p:nvPr/>
        </p:nvPicPr>
        <p:blipFill>
          <a:blip r:embed="rId2"/>
          <a:srcRect/>
          <a:stretch>
            <a:fillRect/>
          </a:stretch>
        </p:blipFill>
        <p:spPr bwMode="auto">
          <a:xfrm>
            <a:off x="7475855" y="257810"/>
            <a:ext cx="491490" cy="95885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ppt_x</p:attrName>
                                        </p:attrNameLst>
                                      </p:cBhvr>
                                      <p:tavLst>
                                        <p:tav tm="0">
                                          <p:val>
                                            <p:fltVal val="0.5"/>
                                          </p:val>
                                        </p:tav>
                                        <p:tav tm="100000">
                                          <p:val>
                                            <p:strVal val="#ppt_x"/>
                                          </p:val>
                                        </p:tav>
                                      </p:tavLst>
                                    </p:anim>
                                    <p:anim calcmode="lin" valueType="num">
                                      <p:cBhvr>
                                        <p:cTn id="10" dur="500" fill="hold"/>
                                        <p:tgtEl>
                                          <p:spTgt spid="9"/>
                                        </p:tgtEl>
                                        <p:attrNameLst>
                                          <p:attrName>ppt_y</p:attrName>
                                        </p:attrNameLst>
                                      </p:cBhvr>
                                      <p:tavLst>
                                        <p:tav tm="0">
                                          <p:val>
                                            <p:fltVal val="0.5"/>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3" presetClass="entr" presetSubtype="528"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ppt_x</p:attrName>
                                        </p:attrNameLst>
                                      </p:cBhvr>
                                      <p:tavLst>
                                        <p:tav tm="0">
                                          <p:val>
                                            <p:fltVal val="0.5"/>
                                          </p:val>
                                        </p:tav>
                                        <p:tav tm="100000">
                                          <p:val>
                                            <p:strVal val="#ppt_x"/>
                                          </p:val>
                                        </p:tav>
                                      </p:tavLst>
                                    </p:anim>
                                    <p:anim calcmode="lin" valueType="num">
                                      <p:cBhvr>
                                        <p:cTn id="18" dur="500" fill="hold"/>
                                        <p:tgtEl>
                                          <p:spTgt spid="14"/>
                                        </p:tgtEl>
                                        <p:attrNameLst>
                                          <p:attrName>ppt_y</p:attrName>
                                        </p:attrNameLst>
                                      </p:cBhvr>
                                      <p:tavLst>
                                        <p:tav tm="0">
                                          <p:val>
                                            <p:fltVal val="0.5"/>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52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 calcmode="lin" valueType="num">
                                      <p:cBhvr>
                                        <p:cTn id="25" dur="500" fill="hold"/>
                                        <p:tgtEl>
                                          <p:spTgt spid="4"/>
                                        </p:tgtEl>
                                        <p:attrNameLst>
                                          <p:attrName>ppt_x</p:attrName>
                                        </p:attrNameLst>
                                      </p:cBhvr>
                                      <p:tavLst>
                                        <p:tav tm="0">
                                          <p:val>
                                            <p:fltVal val="0.5"/>
                                          </p:val>
                                        </p:tav>
                                        <p:tav tm="100000">
                                          <p:val>
                                            <p:strVal val="#ppt_x"/>
                                          </p:val>
                                        </p:tav>
                                      </p:tavLst>
                                    </p:anim>
                                    <p:anim calcmode="lin" valueType="num">
                                      <p:cBhvr>
                                        <p:cTn id="26" dur="500" fill="hold"/>
                                        <p:tgtEl>
                                          <p:spTgt spid="4"/>
                                        </p:tgtEl>
                                        <p:attrNameLst>
                                          <p:attrName>ppt_y</p:attrName>
                                        </p:attrNameLst>
                                      </p:cBhvr>
                                      <p:tavLst>
                                        <p:tav tm="0">
                                          <p:val>
                                            <p:fltVal val="0.5"/>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528"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ppt_x</p:attrName>
                                        </p:attrNameLst>
                                      </p:cBhvr>
                                      <p:tavLst>
                                        <p:tav tm="0">
                                          <p:val>
                                            <p:fltVal val="0.5"/>
                                          </p:val>
                                        </p:tav>
                                        <p:tav tm="100000">
                                          <p:val>
                                            <p:strVal val="#ppt_x"/>
                                          </p:val>
                                        </p:tav>
                                      </p:tavLst>
                                    </p:anim>
                                    <p:anim calcmode="lin" valueType="num">
                                      <p:cBhvr>
                                        <p:cTn id="34" dur="500" fill="hold"/>
                                        <p:tgtEl>
                                          <p:spTgt spid="16"/>
                                        </p:tgtEl>
                                        <p:attrNameLst>
                                          <p:attrName>ppt_y</p:attrName>
                                        </p:attrNameLst>
                                      </p:cBhvr>
                                      <p:tavLst>
                                        <p:tav tm="0">
                                          <p:val>
                                            <p:fltVal val="0.5"/>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3" presetClass="entr" presetSubtype="528"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500" fill="hold"/>
                                        <p:tgtEl>
                                          <p:spTgt spid="5"/>
                                        </p:tgtEl>
                                        <p:attrNameLst>
                                          <p:attrName>ppt_w</p:attrName>
                                        </p:attrNameLst>
                                      </p:cBhvr>
                                      <p:tavLst>
                                        <p:tav tm="0">
                                          <p:val>
                                            <p:fltVal val="0"/>
                                          </p:val>
                                        </p:tav>
                                        <p:tav tm="100000">
                                          <p:val>
                                            <p:strVal val="#ppt_w"/>
                                          </p:val>
                                        </p:tav>
                                      </p:tavLst>
                                    </p:anim>
                                    <p:anim calcmode="lin" valueType="num">
                                      <p:cBhvr>
                                        <p:cTn id="40" dur="500" fill="hold"/>
                                        <p:tgtEl>
                                          <p:spTgt spid="5"/>
                                        </p:tgtEl>
                                        <p:attrNameLst>
                                          <p:attrName>ppt_h</p:attrName>
                                        </p:attrNameLst>
                                      </p:cBhvr>
                                      <p:tavLst>
                                        <p:tav tm="0">
                                          <p:val>
                                            <p:fltVal val="0"/>
                                          </p:val>
                                        </p:tav>
                                        <p:tav tm="100000">
                                          <p:val>
                                            <p:strVal val="#ppt_h"/>
                                          </p:val>
                                        </p:tav>
                                      </p:tavLst>
                                    </p:anim>
                                    <p:anim calcmode="lin" valueType="num">
                                      <p:cBhvr>
                                        <p:cTn id="41" dur="500" fill="hold"/>
                                        <p:tgtEl>
                                          <p:spTgt spid="5"/>
                                        </p:tgtEl>
                                        <p:attrNameLst>
                                          <p:attrName>ppt_x</p:attrName>
                                        </p:attrNameLst>
                                      </p:cBhvr>
                                      <p:tavLst>
                                        <p:tav tm="0">
                                          <p:val>
                                            <p:fltVal val="0.5"/>
                                          </p:val>
                                        </p:tav>
                                        <p:tav tm="100000">
                                          <p:val>
                                            <p:strVal val="#ppt_x"/>
                                          </p:val>
                                        </p:tav>
                                      </p:tavLst>
                                    </p:anim>
                                    <p:anim calcmode="lin" valueType="num">
                                      <p:cBhvr>
                                        <p:cTn id="42" dur="5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4" grpId="0" bldLvl="0" animBg="1"/>
      <p:bldP spid="16" grpId="0" bldLvl="0" animBg="1"/>
      <p:bldP spid="4" grpId="0" bldLvl="0" animBg="1"/>
      <p:bldP spid="5"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217090" name="图片 217089" descr="1df22ecd85b31388d9d9d6944277a71279e9603c"/>
          <p:cNvPicPr>
            <a:picLocks noChangeAspect="1"/>
          </p:cNvPicPr>
          <p:nvPr/>
        </p:nvPicPr>
        <p:blipFill>
          <a:blip r:embed="rId1">
            <a:lum bright="-6000" contrast="12000"/>
          </a:blip>
          <a:stretch>
            <a:fillRect/>
          </a:stretch>
        </p:blipFill>
        <p:spPr>
          <a:xfrm>
            <a:off x="18415" y="12700"/>
            <a:ext cx="9050655" cy="3654425"/>
          </a:xfrm>
          <a:prstGeom prst="rect">
            <a:avLst/>
          </a:prstGeom>
          <a:noFill/>
          <a:ln w="9525">
            <a:noFill/>
          </a:ln>
        </p:spPr>
      </p:pic>
      <p:sp>
        <p:nvSpPr>
          <p:cNvPr id="217091" name="矩形 217090"/>
          <p:cNvSpPr/>
          <p:nvPr/>
        </p:nvSpPr>
        <p:spPr>
          <a:xfrm>
            <a:off x="198438" y="4396105"/>
            <a:ext cx="8747125" cy="1811338"/>
          </a:xfrm>
          <a:prstGeom prst="rect">
            <a:avLst/>
          </a:prstGeom>
          <a:noFill/>
          <a:ln w="9525">
            <a:noFill/>
          </a:ln>
        </p:spPr>
        <p:txBody>
          <a:bodyPr lIns="0" tIns="0" rIns="0" bIns="0" anchor="t" anchorCtr="1">
            <a:spAutoFit/>
          </a:bodyPr>
          <a:p>
            <a:r>
              <a:rPr lang="zh-CN" altLang="en-US" sz="1700" dirty="0">
                <a:solidFill>
                  <a:srgbClr val="333333"/>
                </a:solidFill>
                <a:latin typeface="华文楷体" pitchFamily="2" charset="-122"/>
                <a:ea typeface="华文楷体" pitchFamily="2" charset="-122"/>
              </a:rPr>
              <a:t>　　</a:t>
            </a:r>
            <a:r>
              <a:rPr lang="en-US" altLang="zh-CN" sz="1700" dirty="0">
                <a:solidFill>
                  <a:schemeClr val="bg1">
                    <a:lumMod val="95000"/>
                  </a:schemeClr>
                </a:solidFill>
                <a:latin typeface="华文楷体" pitchFamily="2" charset="-122"/>
                <a:ea typeface="华文楷体" pitchFamily="2" charset="-122"/>
              </a:rPr>
              <a:t>1856</a:t>
            </a:r>
            <a:r>
              <a:rPr lang="zh-CN" altLang="en-US" sz="1700" dirty="0">
                <a:solidFill>
                  <a:schemeClr val="bg1">
                    <a:lumMod val="95000"/>
                  </a:schemeClr>
                </a:solidFill>
                <a:latin typeface="华文楷体" pitchFamily="2" charset="-122"/>
                <a:ea typeface="华文楷体" pitchFamily="2" charset="-122"/>
              </a:rPr>
              <a:t>年</a:t>
            </a:r>
            <a:r>
              <a:rPr lang="en-US" altLang="zh-CN" sz="1700" dirty="0">
                <a:solidFill>
                  <a:schemeClr val="bg1">
                    <a:lumMod val="95000"/>
                  </a:schemeClr>
                </a:solidFill>
                <a:latin typeface="华文楷体" pitchFamily="2" charset="-122"/>
                <a:ea typeface="华文楷体" pitchFamily="2" charset="-122"/>
              </a:rPr>
              <a:t>10</a:t>
            </a:r>
            <a:r>
              <a:rPr lang="zh-CN" altLang="en-US" sz="1700" dirty="0">
                <a:solidFill>
                  <a:schemeClr val="bg1">
                    <a:lumMod val="95000"/>
                  </a:schemeClr>
                </a:solidFill>
                <a:latin typeface="华文楷体" pitchFamily="2" charset="-122"/>
                <a:ea typeface="华文楷体" pitchFamily="2" charset="-122"/>
              </a:rPr>
              <a:t>月</a:t>
            </a:r>
            <a:r>
              <a:rPr lang="en-US" altLang="zh-CN" sz="1700" dirty="0">
                <a:solidFill>
                  <a:schemeClr val="bg1">
                    <a:lumMod val="95000"/>
                  </a:schemeClr>
                </a:solidFill>
                <a:latin typeface="华文楷体" pitchFamily="2" charset="-122"/>
                <a:ea typeface="华文楷体" pitchFamily="2" charset="-122"/>
              </a:rPr>
              <a:t>8</a:t>
            </a:r>
            <a:r>
              <a:rPr lang="zh-CN" altLang="en-US" sz="1700" dirty="0">
                <a:solidFill>
                  <a:schemeClr val="bg1">
                    <a:lumMod val="95000"/>
                  </a:schemeClr>
                </a:solidFill>
                <a:latin typeface="华文楷体" pitchFamily="2" charset="-122"/>
                <a:ea typeface="华文楷体" pitchFamily="2" charset="-122"/>
              </a:rPr>
              <a:t>日，广东水师船捕走窝藏在船上的</a:t>
            </a:r>
            <a:r>
              <a:rPr lang="en-US" altLang="zh-CN" sz="1700" dirty="0">
                <a:solidFill>
                  <a:schemeClr val="bg1">
                    <a:lumMod val="95000"/>
                  </a:schemeClr>
                </a:solidFill>
                <a:latin typeface="华文楷体" pitchFamily="2" charset="-122"/>
                <a:ea typeface="华文楷体" pitchFamily="2" charset="-122"/>
              </a:rPr>
              <a:t>2</a:t>
            </a:r>
            <a:r>
              <a:rPr lang="zh-CN" altLang="en-US" sz="1700" dirty="0">
                <a:solidFill>
                  <a:schemeClr val="bg1">
                    <a:lumMod val="95000"/>
                  </a:schemeClr>
                </a:solidFill>
                <a:latin typeface="华文楷体" pitchFamily="2" charset="-122"/>
                <a:ea typeface="华文楷体" pitchFamily="2" charset="-122"/>
              </a:rPr>
              <a:t>名中国海盗和</a:t>
            </a:r>
            <a:r>
              <a:rPr lang="en-US" altLang="zh-CN" sz="1700" dirty="0">
                <a:solidFill>
                  <a:schemeClr val="bg1">
                    <a:lumMod val="95000"/>
                  </a:schemeClr>
                </a:solidFill>
                <a:latin typeface="华文楷体" pitchFamily="2" charset="-122"/>
                <a:ea typeface="华文楷体" pitchFamily="2" charset="-122"/>
              </a:rPr>
              <a:t>10</a:t>
            </a:r>
            <a:r>
              <a:rPr lang="zh-CN" altLang="en-US" sz="1700" dirty="0">
                <a:solidFill>
                  <a:schemeClr val="bg1">
                    <a:lumMod val="95000"/>
                  </a:schemeClr>
                </a:solidFill>
                <a:latin typeface="华文楷体" pitchFamily="2" charset="-122"/>
                <a:ea typeface="华文楷体" pitchFamily="2" charset="-122"/>
              </a:rPr>
              <a:t>名嫌疑中国水手。不想英国驻广州领事巴夏礼却借口该船曾在香港注册，领有执照（</a:t>
            </a:r>
            <a:r>
              <a:rPr lang="en-US" altLang="zh-CN" sz="1700" dirty="0">
                <a:solidFill>
                  <a:schemeClr val="bg1">
                    <a:lumMod val="95000"/>
                  </a:schemeClr>
                </a:solidFill>
                <a:latin typeface="华文楷体" pitchFamily="2" charset="-122"/>
                <a:ea typeface="华文楷体" pitchFamily="2" charset="-122"/>
              </a:rPr>
              <a:t>1856</a:t>
            </a:r>
            <a:r>
              <a:rPr lang="zh-CN" altLang="en-US" sz="1700" dirty="0">
                <a:solidFill>
                  <a:schemeClr val="bg1">
                    <a:lumMod val="95000"/>
                  </a:schemeClr>
                </a:solidFill>
                <a:latin typeface="华文楷体" pitchFamily="2" charset="-122"/>
                <a:ea typeface="华文楷体" pitchFamily="2" charset="-122"/>
              </a:rPr>
              <a:t>年</a:t>
            </a:r>
            <a:r>
              <a:rPr lang="en-US" altLang="zh-CN" sz="1700" dirty="0">
                <a:solidFill>
                  <a:schemeClr val="bg1">
                    <a:lumMod val="95000"/>
                  </a:schemeClr>
                </a:solidFill>
                <a:latin typeface="华文楷体" pitchFamily="2" charset="-122"/>
                <a:ea typeface="华文楷体" pitchFamily="2" charset="-122"/>
              </a:rPr>
              <a:t>9</a:t>
            </a:r>
            <a:r>
              <a:rPr lang="zh-CN" altLang="en-US" sz="1700" dirty="0">
                <a:solidFill>
                  <a:schemeClr val="bg1">
                    <a:lumMod val="95000"/>
                  </a:schemeClr>
                </a:solidFill>
                <a:latin typeface="华文楷体" pitchFamily="2" charset="-122"/>
                <a:ea typeface="华文楷体" pitchFamily="2" charset="-122"/>
              </a:rPr>
              <a:t>月</a:t>
            </a:r>
            <a:r>
              <a:rPr lang="en-US" altLang="zh-CN" sz="1700" dirty="0">
                <a:solidFill>
                  <a:schemeClr val="bg1">
                    <a:lumMod val="95000"/>
                  </a:schemeClr>
                </a:solidFill>
                <a:latin typeface="华文楷体" pitchFamily="2" charset="-122"/>
                <a:ea typeface="华文楷体" pitchFamily="2" charset="-122"/>
              </a:rPr>
              <a:t>27</a:t>
            </a:r>
            <a:r>
              <a:rPr lang="zh-CN" altLang="en-US" sz="1700" dirty="0">
                <a:solidFill>
                  <a:schemeClr val="bg1">
                    <a:lumMod val="95000"/>
                  </a:schemeClr>
                </a:solidFill>
                <a:latin typeface="华文楷体" pitchFamily="2" charset="-122"/>
                <a:ea typeface="华文楷体" pitchFamily="2" charset="-122"/>
              </a:rPr>
              <a:t>日期满失效，该船被捕获前，已</a:t>
            </a:r>
            <a:r>
              <a:rPr lang="en-US" altLang="zh-CN" sz="1700" dirty="0">
                <a:solidFill>
                  <a:schemeClr val="bg1">
                    <a:lumMod val="95000"/>
                  </a:schemeClr>
                </a:solidFill>
                <a:latin typeface="华文楷体" pitchFamily="2" charset="-122"/>
                <a:ea typeface="华文楷体" pitchFamily="2" charset="-122"/>
              </a:rPr>
              <a:t>6</a:t>
            </a:r>
            <a:r>
              <a:rPr lang="zh-CN" altLang="en-US" sz="1700" dirty="0">
                <a:solidFill>
                  <a:schemeClr val="bg1">
                    <a:lumMod val="95000"/>
                  </a:schemeClr>
                </a:solidFill>
                <a:latin typeface="华文楷体" pitchFamily="2" charset="-122"/>
                <a:ea typeface="华文楷体" pitchFamily="2" charset="-122"/>
              </a:rPr>
              <a:t>天没挂英国旗），硬说是英国船，甚至捏造中国水师曾扯下船上英国旗。无理要求两广总督叶名琛立即释放被捕人犯，向英道歉。</a:t>
            </a:r>
            <a:r>
              <a:rPr lang="en-US" altLang="zh-CN" sz="1700" dirty="0">
                <a:solidFill>
                  <a:schemeClr val="bg1">
                    <a:lumMod val="95000"/>
                  </a:schemeClr>
                </a:solidFill>
                <a:latin typeface="华文楷体" pitchFamily="2" charset="-122"/>
                <a:ea typeface="华文楷体" pitchFamily="2" charset="-122"/>
              </a:rPr>
              <a:t>10</a:t>
            </a:r>
            <a:r>
              <a:rPr lang="zh-CN" altLang="en-US" sz="1700" dirty="0">
                <a:solidFill>
                  <a:schemeClr val="bg1">
                    <a:lumMod val="95000"/>
                  </a:schemeClr>
                </a:solidFill>
                <a:latin typeface="华文楷体" pitchFamily="2" charset="-122"/>
                <a:ea typeface="华文楷体" pitchFamily="2" charset="-122"/>
              </a:rPr>
              <a:t>月</a:t>
            </a:r>
            <a:r>
              <a:rPr lang="en-US" altLang="zh-CN" sz="1700" dirty="0">
                <a:solidFill>
                  <a:schemeClr val="bg1">
                    <a:lumMod val="95000"/>
                  </a:schemeClr>
                </a:solidFill>
                <a:latin typeface="华文楷体" pitchFamily="2" charset="-122"/>
                <a:ea typeface="华文楷体" pitchFamily="2" charset="-122"/>
              </a:rPr>
              <a:t>10</a:t>
            </a:r>
            <a:r>
              <a:rPr lang="zh-CN" altLang="en-US" sz="1700" dirty="0">
                <a:solidFill>
                  <a:schemeClr val="bg1">
                    <a:lumMod val="95000"/>
                  </a:schemeClr>
                </a:solidFill>
                <a:latin typeface="华文楷体" pitchFamily="2" charset="-122"/>
                <a:ea typeface="华文楷体" pitchFamily="2" charset="-122"/>
              </a:rPr>
              <a:t>日，叶名琛派人把审讯证明不是海盗的</a:t>
            </a:r>
            <a:r>
              <a:rPr lang="en-US" altLang="zh-CN" sz="1700" dirty="0">
                <a:solidFill>
                  <a:schemeClr val="bg1">
                    <a:lumMod val="95000"/>
                  </a:schemeClr>
                </a:solidFill>
                <a:latin typeface="华文楷体" pitchFamily="2" charset="-122"/>
                <a:ea typeface="华文楷体" pitchFamily="2" charset="-122"/>
              </a:rPr>
              <a:t>9</a:t>
            </a:r>
            <a:r>
              <a:rPr lang="zh-CN" altLang="en-US" sz="1700" dirty="0">
                <a:solidFill>
                  <a:schemeClr val="bg1">
                    <a:lumMod val="95000"/>
                  </a:schemeClr>
                </a:solidFill>
                <a:latin typeface="华文楷体" pitchFamily="2" charset="-122"/>
                <a:ea typeface="华文楷体" pitchFamily="2" charset="-122"/>
              </a:rPr>
              <a:t>名水手送回亚罗号，巴夏礼拒绝接收。</a:t>
            </a:r>
            <a:r>
              <a:rPr lang="en-US" altLang="zh-CN" sz="1700" dirty="0">
                <a:solidFill>
                  <a:schemeClr val="bg1">
                    <a:lumMod val="95000"/>
                  </a:schemeClr>
                </a:solidFill>
                <a:latin typeface="华文楷体" pitchFamily="2" charset="-122"/>
                <a:ea typeface="华文楷体" pitchFamily="2" charset="-122"/>
              </a:rPr>
              <a:t>21</a:t>
            </a:r>
            <a:r>
              <a:rPr lang="zh-CN" altLang="en-US" sz="1700" dirty="0">
                <a:solidFill>
                  <a:schemeClr val="bg1">
                    <a:lumMod val="95000"/>
                  </a:schemeClr>
                </a:solidFill>
                <a:latin typeface="华文楷体" pitchFamily="2" charset="-122"/>
                <a:ea typeface="华文楷体" pitchFamily="2" charset="-122"/>
              </a:rPr>
              <a:t>日，巴夏礼发出最后通牒，限</a:t>
            </a:r>
            <a:r>
              <a:rPr lang="en-US" altLang="zh-CN" sz="1700" dirty="0">
                <a:solidFill>
                  <a:schemeClr val="bg1">
                    <a:lumMod val="95000"/>
                  </a:schemeClr>
                </a:solidFill>
                <a:latin typeface="华文楷体" pitchFamily="2" charset="-122"/>
                <a:ea typeface="华文楷体" pitchFamily="2" charset="-122"/>
              </a:rPr>
              <a:t>24</a:t>
            </a:r>
            <a:r>
              <a:rPr lang="zh-CN" altLang="en-US" sz="1700" dirty="0">
                <a:solidFill>
                  <a:schemeClr val="bg1">
                    <a:lumMod val="95000"/>
                  </a:schemeClr>
                </a:solidFill>
                <a:latin typeface="华文楷体" pitchFamily="2" charset="-122"/>
                <a:ea typeface="华文楷体" pitchFamily="2" charset="-122"/>
              </a:rPr>
              <a:t>小时内释放全部人犯，并公开向英国道歉。但当</a:t>
            </a:r>
            <a:r>
              <a:rPr lang="en-US" altLang="zh-CN" sz="1700" dirty="0">
                <a:solidFill>
                  <a:schemeClr val="bg1">
                    <a:lumMod val="95000"/>
                  </a:schemeClr>
                </a:solidFill>
                <a:latin typeface="华文楷体" pitchFamily="2" charset="-122"/>
                <a:ea typeface="华文楷体" pitchFamily="2" charset="-122"/>
              </a:rPr>
              <a:t>22</a:t>
            </a:r>
            <a:r>
              <a:rPr lang="zh-CN" altLang="en-US" sz="1700" dirty="0">
                <a:solidFill>
                  <a:schemeClr val="bg1">
                    <a:lumMod val="95000"/>
                  </a:schemeClr>
                </a:solidFill>
                <a:latin typeface="华文楷体" pitchFamily="2" charset="-122"/>
                <a:ea typeface="华文楷体" pitchFamily="2" charset="-122"/>
              </a:rPr>
              <a:t>日，叶名琛把</a:t>
            </a:r>
            <a:r>
              <a:rPr lang="en-US" altLang="zh-CN" sz="1700" dirty="0">
                <a:solidFill>
                  <a:schemeClr val="bg1">
                    <a:lumMod val="95000"/>
                  </a:schemeClr>
                </a:solidFill>
                <a:latin typeface="华文楷体" pitchFamily="2" charset="-122"/>
                <a:ea typeface="华文楷体" pitchFamily="2" charset="-122"/>
              </a:rPr>
              <a:t>12</a:t>
            </a:r>
            <a:r>
              <a:rPr lang="zh-CN" altLang="en-US" sz="1700" dirty="0">
                <a:solidFill>
                  <a:schemeClr val="bg1">
                    <a:lumMod val="95000"/>
                  </a:schemeClr>
                </a:solidFill>
                <a:latin typeface="华文楷体" pitchFamily="2" charset="-122"/>
                <a:ea typeface="华文楷体" pitchFamily="2" charset="-122"/>
              </a:rPr>
              <a:t>人全部送还时，巴夏礼仍拒收，连叶名琛送去的信件也拒绝拆阅。</a:t>
            </a:r>
            <a:r>
              <a:rPr lang="en-US" altLang="zh-CN" sz="1700" dirty="0">
                <a:solidFill>
                  <a:schemeClr val="bg1">
                    <a:lumMod val="95000"/>
                  </a:schemeClr>
                </a:solidFill>
                <a:latin typeface="华文楷体" pitchFamily="2" charset="-122"/>
                <a:ea typeface="华文楷体" pitchFamily="2" charset="-122"/>
              </a:rPr>
              <a:t>23</a:t>
            </a:r>
            <a:r>
              <a:rPr lang="zh-CN" altLang="en-US" sz="1700" dirty="0">
                <a:solidFill>
                  <a:schemeClr val="bg1">
                    <a:lumMod val="95000"/>
                  </a:schemeClr>
                </a:solidFill>
                <a:latin typeface="华文楷体" pitchFamily="2" charset="-122"/>
                <a:ea typeface="华文楷体" pitchFamily="2" charset="-122"/>
              </a:rPr>
              <a:t>日英驻华海军悍然向广州发动进攻。第二次鸦片战争爆发。</a:t>
            </a:r>
            <a:endParaRPr lang="zh-CN" altLang="en-US" sz="1700" dirty="0">
              <a:solidFill>
                <a:schemeClr val="bg1">
                  <a:lumMod val="95000"/>
                </a:schemeClr>
              </a:solidFill>
              <a:latin typeface="华文楷体" pitchFamily="2" charset="-122"/>
              <a:ea typeface="华文楷体" pitchFamily="2" charset="-122"/>
            </a:endParaRPr>
          </a:p>
        </p:txBody>
      </p:sp>
      <p:sp>
        <p:nvSpPr>
          <p:cNvPr id="217092" name="矩形 217091"/>
          <p:cNvSpPr/>
          <p:nvPr/>
        </p:nvSpPr>
        <p:spPr>
          <a:xfrm>
            <a:off x="3823653" y="3862388"/>
            <a:ext cx="1495425" cy="304800"/>
          </a:xfrm>
          <a:prstGeom prst="rect">
            <a:avLst/>
          </a:prstGeom>
          <a:noFill/>
          <a:ln w="9525">
            <a:noFill/>
          </a:ln>
        </p:spPr>
        <p:txBody>
          <a:bodyPr wrap="none" lIns="0" tIns="0" rIns="0" bIns="0" anchor="t">
            <a:spAutoFit/>
          </a:bodyPr>
          <a:p>
            <a:pPr algn="ctr"/>
            <a:r>
              <a:rPr lang="zh-CN" altLang="en-US" sz="2000" dirty="0">
                <a:solidFill>
                  <a:srgbClr val="FFFF00"/>
                </a:solidFill>
                <a:latin typeface="Times New Roman" panose="02020603050405020304" pitchFamily="18" charset="0"/>
                <a:ea typeface="黑体" panose="02010609060101010101" pitchFamily="49" charset="-122"/>
              </a:rPr>
              <a:t>“亚罗号事件”</a:t>
            </a:r>
            <a:endParaRPr lang="zh-CN" altLang="en-US" sz="2000" dirty="0">
              <a:solidFill>
                <a:srgbClr val="FFFF00"/>
              </a:solidFill>
              <a:latin typeface="Times New Roman" panose="02020603050405020304" pitchFamily="18" charset="0"/>
              <a:ea typeface="黑体" panose="02010609060101010101" pitchFamily="49"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18114" name="矩形 218113"/>
          <p:cNvSpPr/>
          <p:nvPr/>
        </p:nvSpPr>
        <p:spPr>
          <a:xfrm>
            <a:off x="206375" y="4757738"/>
            <a:ext cx="8731250" cy="1698625"/>
          </a:xfrm>
          <a:prstGeom prst="rect">
            <a:avLst/>
          </a:prstGeom>
          <a:noFill/>
          <a:ln w="9525">
            <a:noFill/>
          </a:ln>
        </p:spPr>
        <p:txBody>
          <a:bodyPr lIns="0" tIns="0" rIns="0" bIns="0" anchor="t" anchorCtr="1">
            <a:spAutoFit/>
          </a:bodyPr>
          <a:p>
            <a:pPr>
              <a:lnSpc>
                <a:spcPct val="130000"/>
              </a:lnSpc>
            </a:pPr>
            <a:r>
              <a:rPr lang="zh-CN" altLang="en-US" sz="1700" dirty="0">
                <a:solidFill>
                  <a:srgbClr val="333333"/>
                </a:solidFill>
                <a:latin typeface="华文楷体" pitchFamily="2" charset="-122"/>
                <a:ea typeface="华文楷体" pitchFamily="2" charset="-122"/>
              </a:rPr>
              <a:t>　　</a:t>
            </a:r>
            <a:r>
              <a:rPr lang="zh-CN" altLang="en-US" sz="1700" dirty="0">
                <a:solidFill>
                  <a:schemeClr val="bg1">
                    <a:lumMod val="95000"/>
                  </a:schemeClr>
                </a:solidFill>
                <a:latin typeface="华文楷体" pitchFamily="2" charset="-122"/>
                <a:ea typeface="华文楷体" pitchFamily="2" charset="-122"/>
              </a:rPr>
              <a:t>咸丰三年（</a:t>
            </a:r>
            <a:r>
              <a:rPr lang="en-US" altLang="zh-CN" sz="1700" dirty="0">
                <a:solidFill>
                  <a:schemeClr val="bg1">
                    <a:lumMod val="95000"/>
                  </a:schemeClr>
                </a:solidFill>
                <a:latin typeface="华文楷体" pitchFamily="2" charset="-122"/>
                <a:ea typeface="华文楷体" pitchFamily="2" charset="-122"/>
              </a:rPr>
              <a:t>1853</a:t>
            </a:r>
            <a:r>
              <a:rPr lang="zh-CN" altLang="en-US" sz="1700" dirty="0">
                <a:solidFill>
                  <a:schemeClr val="bg1">
                    <a:lumMod val="95000"/>
                  </a:schemeClr>
                </a:solidFill>
                <a:latin typeface="华文楷体" pitchFamily="2" charset="-122"/>
                <a:ea typeface="华文楷体" pitchFamily="2" charset="-122"/>
              </a:rPr>
              <a:t>）法籍天主教神甫马赖（</a:t>
            </a:r>
            <a:r>
              <a:rPr lang="en-US" altLang="zh-CN" sz="1700" dirty="0">
                <a:solidFill>
                  <a:schemeClr val="bg1">
                    <a:lumMod val="95000"/>
                  </a:schemeClr>
                </a:solidFill>
                <a:latin typeface="华文楷体" pitchFamily="2" charset="-122"/>
                <a:ea typeface="华文楷体" pitchFamily="2" charset="-122"/>
              </a:rPr>
              <a:t>1814</a:t>
            </a:r>
            <a:r>
              <a:rPr lang="en-US" altLang="en-US" sz="1700" dirty="0">
                <a:solidFill>
                  <a:schemeClr val="bg1">
                    <a:lumMod val="95000"/>
                  </a:schemeClr>
                </a:solidFill>
                <a:latin typeface="华文楷体" pitchFamily="2" charset="-122"/>
                <a:ea typeface="华文楷体" pitchFamily="2" charset="-122"/>
              </a:rPr>
              <a:t>～</a:t>
            </a:r>
            <a:r>
              <a:rPr lang="en-US" altLang="zh-CN" sz="1700" dirty="0">
                <a:solidFill>
                  <a:schemeClr val="bg1">
                    <a:lumMod val="95000"/>
                  </a:schemeClr>
                </a:solidFill>
                <a:latin typeface="华文楷体" pitchFamily="2" charset="-122"/>
                <a:ea typeface="华文楷体" pitchFamily="2" charset="-122"/>
              </a:rPr>
              <a:t>1856</a:t>
            </a:r>
            <a:r>
              <a:rPr lang="zh-CN" altLang="en-US" sz="1700" dirty="0">
                <a:solidFill>
                  <a:schemeClr val="bg1">
                    <a:lumMod val="95000"/>
                  </a:schemeClr>
                </a:solidFill>
                <a:latin typeface="华文楷体" pitchFamily="2" charset="-122"/>
                <a:ea typeface="华文楷体" pitchFamily="2" charset="-122"/>
              </a:rPr>
              <a:t>）潜入广西西林县非法活动。吸收地痞流氓入教，勾结土豪恶霸，肇事多起，激起当地人民极大愤慨。</a:t>
            </a:r>
            <a:r>
              <a:rPr lang="en-US" altLang="zh-CN" sz="1700" dirty="0">
                <a:solidFill>
                  <a:schemeClr val="bg1">
                    <a:lumMod val="95000"/>
                  </a:schemeClr>
                </a:solidFill>
                <a:latin typeface="华文楷体" pitchFamily="2" charset="-122"/>
                <a:ea typeface="华文楷体" pitchFamily="2" charset="-122"/>
              </a:rPr>
              <a:t>1856</a:t>
            </a:r>
            <a:r>
              <a:rPr lang="zh-CN" altLang="en-US" sz="1700" dirty="0">
                <a:solidFill>
                  <a:schemeClr val="bg1">
                    <a:lumMod val="95000"/>
                  </a:schemeClr>
                </a:solidFill>
                <a:latin typeface="华文楷体" pitchFamily="2" charset="-122"/>
                <a:ea typeface="华文楷体" pitchFamily="2" charset="-122"/>
              </a:rPr>
              <a:t>年</a:t>
            </a:r>
            <a:r>
              <a:rPr lang="en-US" altLang="zh-CN" sz="1700" dirty="0">
                <a:solidFill>
                  <a:schemeClr val="bg1">
                    <a:lumMod val="95000"/>
                  </a:schemeClr>
                </a:solidFill>
                <a:latin typeface="华文楷体" pitchFamily="2" charset="-122"/>
                <a:ea typeface="华文楷体" pitchFamily="2" charset="-122"/>
              </a:rPr>
              <a:t>2</a:t>
            </a:r>
            <a:r>
              <a:rPr lang="zh-CN" altLang="en-US" sz="1700" dirty="0">
                <a:solidFill>
                  <a:schemeClr val="bg1">
                    <a:lumMod val="95000"/>
                  </a:schemeClr>
                </a:solidFill>
                <a:latin typeface="华文楷体" pitchFamily="2" charset="-122"/>
                <a:ea typeface="华文楷体" pitchFamily="2" charset="-122"/>
              </a:rPr>
              <a:t>月</a:t>
            </a:r>
            <a:r>
              <a:rPr lang="en-US" altLang="zh-CN" sz="1700" dirty="0">
                <a:solidFill>
                  <a:schemeClr val="bg1">
                    <a:lumMod val="95000"/>
                  </a:schemeClr>
                </a:solidFill>
                <a:latin typeface="华文楷体" pitchFamily="2" charset="-122"/>
                <a:ea typeface="华文楷体" pitchFamily="2" charset="-122"/>
              </a:rPr>
              <a:t>29</a:t>
            </a:r>
            <a:r>
              <a:rPr lang="zh-CN" altLang="en-US" sz="1700" dirty="0">
                <a:solidFill>
                  <a:schemeClr val="bg1">
                    <a:lumMod val="95000"/>
                  </a:schemeClr>
                </a:solidFill>
                <a:latin typeface="华文楷体" pitchFamily="2" charset="-122"/>
                <a:ea typeface="华文楷体" pitchFamily="2" charset="-122"/>
              </a:rPr>
              <a:t>日，新任西林知县张鸣凤将马赖及不法教徒共</a:t>
            </a:r>
            <a:r>
              <a:rPr lang="en-US" altLang="zh-CN" sz="1700" dirty="0">
                <a:solidFill>
                  <a:schemeClr val="bg1">
                    <a:lumMod val="95000"/>
                  </a:schemeClr>
                </a:solidFill>
                <a:latin typeface="华文楷体" pitchFamily="2" charset="-122"/>
                <a:ea typeface="华文楷体" pitchFamily="2" charset="-122"/>
              </a:rPr>
              <a:t>26</a:t>
            </a:r>
            <a:r>
              <a:rPr lang="zh-CN" altLang="en-US" sz="1700" dirty="0">
                <a:solidFill>
                  <a:schemeClr val="bg1">
                    <a:lumMod val="95000"/>
                  </a:schemeClr>
                </a:solidFill>
                <a:latin typeface="华文楷体" pitchFamily="2" charset="-122"/>
                <a:ea typeface="华文楷体" pitchFamily="2" charset="-122"/>
              </a:rPr>
              <a:t>人逮捕，依法判处马赖等</a:t>
            </a:r>
            <a:r>
              <a:rPr lang="en-US" altLang="zh-CN" sz="1700" dirty="0">
                <a:solidFill>
                  <a:schemeClr val="bg1">
                    <a:lumMod val="95000"/>
                  </a:schemeClr>
                </a:solidFill>
                <a:latin typeface="华文楷体" pitchFamily="2" charset="-122"/>
                <a:ea typeface="华文楷体" pitchFamily="2" charset="-122"/>
              </a:rPr>
              <a:t>2</a:t>
            </a:r>
            <a:r>
              <a:rPr lang="zh-CN" altLang="en-US" sz="1700" dirty="0">
                <a:solidFill>
                  <a:schemeClr val="bg1">
                    <a:lumMod val="95000"/>
                  </a:schemeClr>
                </a:solidFill>
                <a:latin typeface="华文楷体" pitchFamily="2" charset="-122"/>
                <a:ea typeface="华文楷体" pitchFamily="2" charset="-122"/>
              </a:rPr>
              <a:t>人死刑，其余分别论罪处罚。法国皇帝拿破仑三世（路易</a:t>
            </a:r>
            <a:r>
              <a:rPr lang="en-US" altLang="zh-CN" sz="1700" dirty="0">
                <a:solidFill>
                  <a:schemeClr val="bg1">
                    <a:lumMod val="95000"/>
                  </a:schemeClr>
                </a:solidFill>
                <a:latin typeface="华文楷体" pitchFamily="2" charset="-122"/>
                <a:ea typeface="华文楷体" pitchFamily="2" charset="-122"/>
              </a:rPr>
              <a:t>·</a:t>
            </a:r>
            <a:r>
              <a:rPr lang="zh-CN" altLang="en-US" sz="1700" dirty="0">
                <a:solidFill>
                  <a:schemeClr val="bg1">
                    <a:lumMod val="95000"/>
                  </a:schemeClr>
                </a:solidFill>
                <a:latin typeface="华文楷体" pitchFamily="2" charset="-122"/>
                <a:ea typeface="华文楷体" pitchFamily="2" charset="-122"/>
              </a:rPr>
              <a:t>波拿巴）及其政府，为进一步取得天主教支持，巩固军事独裁及扩大资产阶级的海外权益，借口挑起侵华战争。次年联合英国出兵侵华。</a:t>
            </a:r>
            <a:endParaRPr lang="zh-CN" altLang="en-US" sz="1700" dirty="0">
              <a:solidFill>
                <a:schemeClr val="bg1">
                  <a:lumMod val="95000"/>
                </a:schemeClr>
              </a:solidFill>
              <a:latin typeface="华文楷体" pitchFamily="2" charset="-122"/>
              <a:ea typeface="华文楷体" pitchFamily="2" charset="-122"/>
            </a:endParaRPr>
          </a:p>
        </p:txBody>
      </p:sp>
      <p:sp>
        <p:nvSpPr>
          <p:cNvPr id="218115" name="矩形 218114"/>
          <p:cNvSpPr/>
          <p:nvPr/>
        </p:nvSpPr>
        <p:spPr>
          <a:xfrm>
            <a:off x="2791460" y="4273868"/>
            <a:ext cx="3244850" cy="304800"/>
          </a:xfrm>
          <a:prstGeom prst="rect">
            <a:avLst/>
          </a:prstGeom>
          <a:noFill/>
          <a:ln w="9525">
            <a:noFill/>
          </a:ln>
        </p:spPr>
        <p:txBody>
          <a:bodyPr wrap="none" lIns="0" tIns="0" rIns="0" bIns="0" anchor="t">
            <a:spAutoFit/>
          </a:bodyPr>
          <a:p>
            <a:pPr algn="ctr"/>
            <a:r>
              <a:rPr lang="zh-CN" altLang="en-US" sz="2000" dirty="0">
                <a:solidFill>
                  <a:srgbClr val="FFFF00"/>
                </a:solidFill>
                <a:latin typeface="Times New Roman" panose="02020603050405020304" pitchFamily="18" charset="0"/>
                <a:ea typeface="黑体" panose="02010609060101010101" pitchFamily="49" charset="-122"/>
              </a:rPr>
              <a:t>“马神甫事件”（“西林教案”）</a:t>
            </a:r>
            <a:endParaRPr lang="zh-CN" altLang="en-US" sz="2000" dirty="0">
              <a:solidFill>
                <a:srgbClr val="FFFF00"/>
              </a:solidFill>
              <a:latin typeface="Times New Roman" panose="02020603050405020304" pitchFamily="18" charset="0"/>
              <a:ea typeface="黑体" panose="02010609060101010101" pitchFamily="49" charset="-122"/>
            </a:endParaRPr>
          </a:p>
        </p:txBody>
      </p:sp>
      <p:pic>
        <p:nvPicPr>
          <p:cNvPr id="218116" name="图片 218115" descr="m"/>
          <p:cNvPicPr>
            <a:picLocks noChangeAspect="1"/>
          </p:cNvPicPr>
          <p:nvPr/>
        </p:nvPicPr>
        <p:blipFill>
          <a:blip r:embed="rId1"/>
          <a:stretch>
            <a:fillRect/>
          </a:stretch>
        </p:blipFill>
        <p:spPr>
          <a:xfrm>
            <a:off x="758190" y="154305"/>
            <a:ext cx="7312025" cy="3980180"/>
          </a:xfrm>
          <a:prstGeom prst="rect">
            <a:avLst/>
          </a:prstGeom>
          <a:noFill/>
          <a:ln w="9525">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14338" name="矩形 14337"/>
          <p:cNvSpPr/>
          <p:nvPr/>
        </p:nvSpPr>
        <p:spPr>
          <a:xfrm>
            <a:off x="248285" y="120650"/>
            <a:ext cx="8058785" cy="2438400"/>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5pPr>
          </a:lstStyle>
          <a:p>
            <a:pPr lvl="0">
              <a:lnSpc>
                <a:spcPct val="90000"/>
              </a:lnSpc>
              <a:buNone/>
            </a:pPr>
            <a:endParaRPr lang="zh-CN" altLang="en-US" sz="2400" b="1">
              <a:solidFill>
                <a:srgbClr val="FFFF00"/>
              </a:solidFill>
            </a:endParaRPr>
          </a:p>
          <a:p>
            <a:pPr lvl="0">
              <a:lnSpc>
                <a:spcPct val="110000"/>
              </a:lnSpc>
              <a:buNone/>
            </a:pPr>
            <a:r>
              <a:rPr lang="zh-CN" altLang="en-US" sz="2400" b="1"/>
              <a:t>        </a:t>
            </a:r>
            <a:r>
              <a:rPr lang="en-US" altLang="zh-CN" sz="2800" b="1">
                <a:solidFill>
                  <a:srgbClr val="FFFF00"/>
                </a:solidFill>
              </a:rPr>
              <a:t>1856</a:t>
            </a:r>
            <a:r>
              <a:rPr lang="zh-CN" altLang="en-US" sz="2800" b="1">
                <a:solidFill>
                  <a:srgbClr val="FFFF00"/>
                </a:solidFill>
              </a:rPr>
              <a:t>年</a:t>
            </a:r>
            <a:r>
              <a:rPr lang="en-US" altLang="zh-CN" sz="2800" b="1">
                <a:solidFill>
                  <a:srgbClr val="FFFF00"/>
                </a:solidFill>
              </a:rPr>
              <a:t>10</a:t>
            </a:r>
            <a:r>
              <a:rPr lang="zh-CN" altLang="en-US" sz="2800" b="1">
                <a:solidFill>
                  <a:srgbClr val="FFFF00"/>
                </a:solidFill>
              </a:rPr>
              <a:t>月</a:t>
            </a:r>
            <a:r>
              <a:rPr lang="en-US" altLang="zh-CN" sz="2800" b="1">
                <a:solidFill>
                  <a:srgbClr val="FFFF00"/>
                </a:solidFill>
              </a:rPr>
              <a:t>, </a:t>
            </a:r>
            <a:r>
              <a:rPr lang="zh-CN" altLang="en-US" sz="2800" b="1">
                <a:solidFill>
                  <a:srgbClr val="FFFF00"/>
                </a:solidFill>
              </a:rPr>
              <a:t>英国首先挑起战争</a:t>
            </a:r>
            <a:r>
              <a:rPr lang="en-US" altLang="zh-CN" sz="2800" b="1">
                <a:solidFill>
                  <a:srgbClr val="FFFF00"/>
                </a:solidFill>
              </a:rPr>
              <a:t>, </a:t>
            </a:r>
            <a:r>
              <a:rPr lang="zh-CN" altLang="en-US" sz="2800" b="1">
                <a:solidFill>
                  <a:srgbClr val="FFFF00"/>
                </a:solidFill>
              </a:rPr>
              <a:t>炮轰广州</a:t>
            </a:r>
            <a:r>
              <a:rPr lang="en-US" altLang="zh-CN" sz="2800" b="1">
                <a:solidFill>
                  <a:srgbClr val="FFFF00"/>
                </a:solidFill>
              </a:rPr>
              <a:t>, </a:t>
            </a:r>
            <a:endParaRPr lang="en-US" altLang="zh-CN" sz="2800" b="1">
              <a:solidFill>
                <a:srgbClr val="FFFF00"/>
              </a:solidFill>
            </a:endParaRPr>
          </a:p>
          <a:p>
            <a:pPr lvl="0">
              <a:lnSpc>
                <a:spcPct val="110000"/>
              </a:lnSpc>
              <a:buNone/>
            </a:pPr>
            <a:r>
              <a:rPr lang="zh-CN" altLang="en-US" sz="2800" b="1">
                <a:solidFill>
                  <a:srgbClr val="FFFF00"/>
                </a:solidFill>
              </a:rPr>
              <a:t>　　第二次鸦片战争开始。</a:t>
            </a:r>
            <a:endParaRPr lang="zh-CN" altLang="en-US" sz="2800" b="1">
              <a:solidFill>
                <a:srgbClr val="FFFF00"/>
              </a:solidFill>
            </a:endParaRPr>
          </a:p>
          <a:p>
            <a:pPr lvl="0">
              <a:lnSpc>
                <a:spcPct val="110000"/>
              </a:lnSpc>
              <a:buNone/>
            </a:pPr>
            <a:r>
              <a:rPr lang="zh-CN" altLang="en-US" sz="2800" b="1">
                <a:solidFill>
                  <a:srgbClr val="FFFF00"/>
                </a:solidFill>
              </a:rPr>
              <a:t>        第二年，英国和法国联合出兵，攻陷广州。</a:t>
            </a:r>
            <a:endParaRPr lang="zh-CN" altLang="en-US" sz="2800" b="1">
              <a:solidFill>
                <a:srgbClr val="FFFF00"/>
              </a:solidFill>
            </a:endParaRPr>
          </a:p>
        </p:txBody>
      </p:sp>
      <p:pic>
        <p:nvPicPr>
          <p:cNvPr id="14339" name="图片 14338" descr="二鸦战开始"/>
          <p:cNvPicPr>
            <a:picLocks noChangeAspect="1"/>
          </p:cNvPicPr>
          <p:nvPr/>
        </p:nvPicPr>
        <p:blipFill>
          <a:blip r:embed="rId1"/>
          <a:stretch>
            <a:fillRect/>
          </a:stretch>
        </p:blipFill>
        <p:spPr>
          <a:xfrm>
            <a:off x="827088" y="2559050"/>
            <a:ext cx="7632700" cy="4183063"/>
          </a:xfrm>
          <a:prstGeom prst="rect">
            <a:avLst/>
          </a:prstGeom>
          <a:noFill/>
          <a:ln w="9525">
            <a:noFill/>
          </a:ln>
        </p:spPr>
      </p:pic>
      <p:sp>
        <p:nvSpPr>
          <p:cNvPr id="14340" name="文本框 14339"/>
          <p:cNvSpPr txBox="1"/>
          <p:nvPr/>
        </p:nvSpPr>
        <p:spPr>
          <a:xfrm>
            <a:off x="5791200" y="6005513"/>
            <a:ext cx="2514600" cy="457200"/>
          </a:xfrm>
          <a:prstGeom prst="rect">
            <a:avLst/>
          </a:prstGeom>
          <a:noFill/>
          <a:ln w="9525">
            <a:noFill/>
          </a:ln>
        </p:spPr>
        <p:txBody>
          <a:bodyPr>
            <a:spAutoFit/>
          </a:bodyPr>
          <a:p>
            <a:pPr>
              <a:spcBef>
                <a:spcPct val="50000"/>
              </a:spcBef>
              <a:buFont typeface="Arial" panose="020B0604020202020204" pitchFamily="34" charset="0"/>
              <a:buNone/>
            </a:pPr>
            <a:r>
              <a:rPr lang="zh-CN" altLang="en-US" sz="2400" b="1">
                <a:solidFill>
                  <a:srgbClr val="9D1178"/>
                </a:solidFill>
                <a:latin typeface="Times New Roman" panose="02020603050405020304" pitchFamily="18" charset="0"/>
              </a:rPr>
              <a:t>英军炮击广州</a:t>
            </a:r>
            <a:endParaRPr lang="zh-CN" altLang="en-US" sz="2400" b="1">
              <a:solidFill>
                <a:srgbClr val="9D1178"/>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iterate type="wd">
                                    <p:tmPct val="100000"/>
                                  </p:iterate>
                                  <p:childTnLst>
                                    <p:set>
                                      <p:cBhvr>
                                        <p:cTn id="6" dur="1" fill="hold">
                                          <p:stCondLst>
                                            <p:cond delay="0"/>
                                          </p:stCondLst>
                                        </p:cTn>
                                        <p:tgtEl>
                                          <p:spTgt spid="14338">
                                            <p:txEl>
                                              <p:charRg st="16" end="61"/>
                                            </p:txEl>
                                          </p:spTgt>
                                        </p:tgtEl>
                                        <p:attrNameLst>
                                          <p:attrName>style.visibility</p:attrName>
                                        </p:attrNameLst>
                                      </p:cBhvr>
                                      <p:to>
                                        <p:strVal val="visible"/>
                                      </p:to>
                                    </p:set>
                                    <p:anim calcmode="lin" valueType="num">
                                      <p:cBhvr>
                                        <p:cTn id="7" dur="300" fill="hold"/>
                                        <p:tgtEl>
                                          <p:spTgt spid="14338">
                                            <p:txEl>
                                              <p:charRg st="16" end="61"/>
                                            </p:txEl>
                                          </p:spTgt>
                                        </p:tgtEl>
                                        <p:attrNameLst>
                                          <p:attrName>ppt_w</p:attrName>
                                        </p:attrNameLst>
                                      </p:cBhvr>
                                      <p:tavLst>
                                        <p:tav tm="0">
                                          <p:val>
                                            <p:fltVal val="0.000000"/>
                                          </p:val>
                                        </p:tav>
                                        <p:tav tm="100000">
                                          <p:val>
                                            <p:strVal val="#ppt_w"/>
                                          </p:val>
                                        </p:tav>
                                      </p:tavLst>
                                    </p:anim>
                                    <p:anim calcmode="lin" valueType="num">
                                      <p:cBhvr>
                                        <p:cTn id="8" dur="300" fill="hold"/>
                                        <p:tgtEl>
                                          <p:spTgt spid="14338">
                                            <p:txEl>
                                              <p:charRg st="16" end="61"/>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iterate type="wd">
                                    <p:tmPct val="100000"/>
                                  </p:iterate>
                                  <p:childTnLst>
                                    <p:set>
                                      <p:cBhvr>
                                        <p:cTn id="12" dur="1" fill="hold">
                                          <p:stCondLst>
                                            <p:cond delay="0"/>
                                          </p:stCondLst>
                                        </p:cTn>
                                        <p:tgtEl>
                                          <p:spTgt spid="14338">
                                            <p:txEl>
                                              <p:charRg st="2" end="2"/>
                                            </p:txEl>
                                          </p:spTgt>
                                        </p:tgtEl>
                                        <p:attrNameLst>
                                          <p:attrName>style.visibility</p:attrName>
                                        </p:attrNameLst>
                                      </p:cBhvr>
                                      <p:to>
                                        <p:strVal val="visible"/>
                                      </p:to>
                                    </p:set>
                                    <p:anim calcmode="lin" valueType="num">
                                      <p:cBhvr>
                                        <p:cTn id="13" dur="300" fill="hold"/>
                                        <p:tgtEl>
                                          <p:spTgt spid="14338">
                                            <p:txEl>
                                              <p:charRg st="2" end="2"/>
                                            </p:txEl>
                                          </p:spTgt>
                                        </p:tgtEl>
                                        <p:attrNameLst>
                                          <p:attrName>ppt_w</p:attrName>
                                        </p:attrNameLst>
                                      </p:cBhvr>
                                      <p:tavLst>
                                        <p:tav tm="0">
                                          <p:val>
                                            <p:fltVal val="0.000000"/>
                                          </p:val>
                                        </p:tav>
                                        <p:tav tm="100000">
                                          <p:val>
                                            <p:strVal val="#ppt_w"/>
                                          </p:val>
                                        </p:tav>
                                      </p:tavLst>
                                    </p:anim>
                                    <p:anim calcmode="lin" valueType="num">
                                      <p:cBhvr>
                                        <p:cTn id="14" dur="300" fill="hold"/>
                                        <p:tgtEl>
                                          <p:spTgt spid="14338">
                                            <p:txEl>
                                              <p:charRg st="2" end="2"/>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iterate type="wd">
                                    <p:tmPct val="100000"/>
                                  </p:iterate>
                                  <p:childTnLst>
                                    <p:set>
                                      <p:cBhvr>
                                        <p:cTn id="18" dur="1" fill="hold">
                                          <p:stCondLst>
                                            <p:cond delay="0"/>
                                          </p:stCondLst>
                                        </p:cTn>
                                        <p:tgtEl>
                                          <p:spTgt spid="14338">
                                            <p:txEl>
                                              <p:charRg st="61" end="90"/>
                                            </p:txEl>
                                          </p:spTgt>
                                        </p:tgtEl>
                                        <p:attrNameLst>
                                          <p:attrName>style.visibility</p:attrName>
                                        </p:attrNameLst>
                                      </p:cBhvr>
                                      <p:to>
                                        <p:strVal val="visible"/>
                                      </p:to>
                                    </p:set>
                                    <p:anim calcmode="lin" valueType="num">
                                      <p:cBhvr>
                                        <p:cTn id="19" dur="300" fill="hold"/>
                                        <p:tgtEl>
                                          <p:spTgt spid="14338">
                                            <p:txEl>
                                              <p:charRg st="61" end="90"/>
                                            </p:txEl>
                                          </p:spTgt>
                                        </p:tgtEl>
                                        <p:attrNameLst>
                                          <p:attrName>ppt_w</p:attrName>
                                        </p:attrNameLst>
                                      </p:cBhvr>
                                      <p:tavLst>
                                        <p:tav tm="0">
                                          <p:val>
                                            <p:fltVal val="0.000000"/>
                                          </p:val>
                                        </p:tav>
                                        <p:tav tm="100000">
                                          <p:val>
                                            <p:strVal val="#ppt_w"/>
                                          </p:val>
                                        </p:tav>
                                      </p:tavLst>
                                    </p:anim>
                                    <p:anim calcmode="lin" valueType="num">
                                      <p:cBhvr>
                                        <p:cTn id="20" dur="300" fill="hold"/>
                                        <p:tgtEl>
                                          <p:spTgt spid="14338">
                                            <p:txEl>
                                              <p:charRg st="61" end="90"/>
                                            </p:txEl>
                                          </p:spTgt>
                                        </p:tgtEl>
                                        <p:attrNameLst>
                                          <p:attrName>ppt_h</p:attrName>
                                        </p:attrNameLst>
                                      </p:cBhvr>
                                      <p:tavLst>
                                        <p:tav tm="0">
                                          <p:val>
                                            <p:strVal val="#ppt_h"/>
                                          </p:val>
                                        </p:tav>
                                        <p:tav tm="100000">
                                          <p:val>
                                            <p:strVal val="#ppt_h"/>
                                          </p:val>
                                        </p:tav>
                                      </p:tavLst>
                                    </p:anim>
                                  </p:childTnLst>
                                </p:cTn>
                              </p:par>
                            </p:childTnLst>
                          </p:cTn>
                        </p:par>
                        <p:par>
                          <p:cTn id="21" fill="hold">
                            <p:stCondLst>
                              <p:cond delay="300"/>
                            </p:stCondLst>
                            <p:childTnLst>
                              <p:par>
                                <p:cTn id="22" presetID="2" presetClass="entr" presetSubtype="4" fill="hold" nodeType="afterEffect">
                                  <p:stCondLst>
                                    <p:cond delay="1000"/>
                                  </p:stCondLst>
                                  <p:childTnLst>
                                    <p:set>
                                      <p:cBhvr>
                                        <p:cTn id="23" dur="1" fill="hold">
                                          <p:stCondLst>
                                            <p:cond delay="0"/>
                                          </p:stCondLst>
                                        </p:cTn>
                                        <p:tgtEl>
                                          <p:spTgt spid="14339"/>
                                        </p:tgtEl>
                                        <p:attrNameLst>
                                          <p:attrName>style.visibility</p:attrName>
                                        </p:attrNameLst>
                                      </p:cBhvr>
                                      <p:to>
                                        <p:strVal val="visible"/>
                                      </p:to>
                                    </p:set>
                                    <p:anim calcmode="lin" valueType="num">
                                      <p:cBhvr additive="base">
                                        <p:cTn id="24" dur="500" fill="hold"/>
                                        <p:tgtEl>
                                          <p:spTgt spid="14339"/>
                                        </p:tgtEl>
                                        <p:attrNameLst>
                                          <p:attrName>ppt_x</p:attrName>
                                        </p:attrNameLst>
                                      </p:cBhvr>
                                      <p:tavLst>
                                        <p:tav tm="0">
                                          <p:val>
                                            <p:strVal val="#ppt_x"/>
                                          </p:val>
                                        </p:tav>
                                        <p:tav tm="100000">
                                          <p:val>
                                            <p:strVal val="#ppt_x"/>
                                          </p:val>
                                        </p:tav>
                                      </p:tavLst>
                                    </p:anim>
                                    <p:anim calcmode="lin" valueType="num">
                                      <p:cBhvr additive="base">
                                        <p:cTn id="25" dur="500" fill="hold"/>
                                        <p:tgtEl>
                                          <p:spTgt spid="14339"/>
                                        </p:tgtEl>
                                        <p:attrNameLst>
                                          <p:attrName>ppt_y</p:attrName>
                                        </p:attrNameLst>
                                      </p:cBhvr>
                                      <p:tavLst>
                                        <p:tav tm="0">
                                          <p:val>
                                            <p:strVal val="1+#ppt_h/2"/>
                                          </p:val>
                                        </p:tav>
                                        <p:tav tm="100000">
                                          <p:val>
                                            <p:strVal val="#ppt_y"/>
                                          </p:val>
                                        </p:tav>
                                      </p:tavLst>
                                    </p:anim>
                                  </p:childTnLst>
                                </p:cTn>
                              </p:par>
                            </p:childTnLst>
                          </p:cTn>
                        </p:par>
                        <p:par>
                          <p:cTn id="26" fill="hold">
                            <p:stCondLst>
                              <p:cond delay="1800"/>
                            </p:stCondLst>
                            <p:childTnLst>
                              <p:par>
                                <p:cTn id="27" presetID="2" presetClass="entr" presetSubtype="8" fill="hold" grpId="0" nodeType="afterEffect">
                                  <p:stCondLst>
                                    <p:cond delay="0"/>
                                  </p:stCondLst>
                                  <p:childTnLst>
                                    <p:set>
                                      <p:cBhvr>
                                        <p:cTn id="28" dur="1" fill="hold">
                                          <p:stCondLst>
                                            <p:cond delay="0"/>
                                          </p:stCondLst>
                                        </p:cTn>
                                        <p:tgtEl>
                                          <p:spTgt spid="14340"/>
                                        </p:tgtEl>
                                        <p:attrNameLst>
                                          <p:attrName>style.visibility</p:attrName>
                                        </p:attrNameLst>
                                      </p:cBhvr>
                                      <p:to>
                                        <p:strVal val="visible"/>
                                      </p:to>
                                    </p:set>
                                    <p:anim calcmode="lin" valueType="num">
                                      <p:cBhvr additive="base">
                                        <p:cTn id="29" dur="500" fill="hold"/>
                                        <p:tgtEl>
                                          <p:spTgt spid="14340"/>
                                        </p:tgtEl>
                                        <p:attrNameLst>
                                          <p:attrName>ppt_x</p:attrName>
                                        </p:attrNameLst>
                                      </p:cBhvr>
                                      <p:tavLst>
                                        <p:tav tm="0">
                                          <p:val>
                                            <p:strVal val="0-#ppt_w/2"/>
                                          </p:val>
                                        </p:tav>
                                        <p:tav tm="100000">
                                          <p:val>
                                            <p:strVal val="#ppt_x"/>
                                          </p:val>
                                        </p:tav>
                                      </p:tavLst>
                                    </p:anim>
                                    <p:anim calcmode="lin" valueType="num">
                                      <p:cBhvr additive="base">
                                        <p:cTn id="30" dur="500" fill="hold"/>
                                        <p:tgtEl>
                                          <p:spTgt spid="143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build="p"/>
      <p:bldP spid="14340"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7170" name="文本框 7169"/>
          <p:cNvSpPr txBox="1"/>
          <p:nvPr/>
        </p:nvSpPr>
        <p:spPr>
          <a:xfrm>
            <a:off x="679450" y="1998345"/>
            <a:ext cx="7784465" cy="2861310"/>
          </a:xfrm>
          <a:prstGeom prst="rect">
            <a:avLst/>
          </a:prstGeom>
          <a:noFill/>
          <a:ln w="9525">
            <a:noFill/>
          </a:ln>
        </p:spPr>
        <p:txBody>
          <a:bodyPr wrap="square">
            <a:spAutoFit/>
          </a:bodyPr>
          <a:p>
            <a:pPr>
              <a:lnSpc>
                <a:spcPct val="150000"/>
              </a:lnSpc>
              <a:spcBef>
                <a:spcPct val="50000"/>
              </a:spcBef>
            </a:pPr>
            <a:r>
              <a:rPr lang="zh-CN" altLang="en-US" sz="6000" b="1" dirty="0">
                <a:solidFill>
                  <a:srgbClr val="FFFF00"/>
                </a:solidFill>
                <a:latin typeface="Tahoma" panose="020B0604030504040204" pitchFamily="34" charset="0"/>
              </a:rPr>
              <a:t>为什么称这次战争为第二次鸦片战争？</a:t>
            </a:r>
            <a:endParaRPr lang="zh-CN" altLang="en-US" sz="6000" b="1" dirty="0">
              <a:solidFill>
                <a:srgbClr val="FFFF00"/>
              </a:solidFill>
              <a:latin typeface="Tahoma" panose="020B0604030504040204" pitchFamily="34" charset="0"/>
            </a:endParaRPr>
          </a:p>
        </p:txBody>
      </p:sp>
      <p:sp>
        <p:nvSpPr>
          <p:cNvPr id="7171" name="文本框 7170"/>
          <p:cNvSpPr txBox="1"/>
          <p:nvPr/>
        </p:nvSpPr>
        <p:spPr>
          <a:xfrm>
            <a:off x="468313" y="333375"/>
            <a:ext cx="3671887" cy="1006475"/>
          </a:xfrm>
          <a:prstGeom prst="rect">
            <a:avLst/>
          </a:prstGeom>
          <a:noFill/>
          <a:ln w="9525">
            <a:noFill/>
          </a:ln>
        </p:spPr>
        <p:txBody>
          <a:bodyPr>
            <a:spAutoFit/>
          </a:bodyPr>
          <a:p>
            <a:pPr>
              <a:spcBef>
                <a:spcPct val="50000"/>
              </a:spcBef>
            </a:pPr>
            <a:r>
              <a:rPr lang="zh-CN" altLang="en-US" sz="6000" b="1" dirty="0">
                <a:solidFill>
                  <a:srgbClr val="C00000"/>
                </a:solidFill>
                <a:latin typeface="Tahoma" panose="020B0604030504040204" pitchFamily="34" charset="0"/>
                <a:ea typeface="黑体" panose="02010609060101010101" pitchFamily="49" charset="-122"/>
              </a:rPr>
              <a:t>想一想：</a:t>
            </a:r>
            <a:endParaRPr lang="zh-CN" altLang="en-US" sz="6000" b="1" dirty="0">
              <a:solidFill>
                <a:srgbClr val="C00000"/>
              </a:solidFill>
              <a:latin typeface="Tahoma" panose="020B0604030504040204" pitchFamily="34"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2000"/>
                                        <p:tgtEl>
                                          <p:spTgt spid="7170"/>
                                        </p:tgtEl>
                                      </p:cBhvr>
                                    </p:animEffect>
                                    <p:anim calcmode="lin" valueType="num">
                                      <p:cBhvr>
                                        <p:cTn id="8" dur="2000" fill="hold"/>
                                        <p:tgtEl>
                                          <p:spTgt spid="7170"/>
                                        </p:tgtEl>
                                        <p:attrNameLst>
                                          <p:attrName>style.rotation</p:attrName>
                                        </p:attrNameLst>
                                      </p:cBhvr>
                                      <p:tavLst>
                                        <p:tav tm="0">
                                          <p:val>
                                            <p:fltVal val="720.000000"/>
                                          </p:val>
                                        </p:tav>
                                        <p:tav tm="100000">
                                          <p:val>
                                            <p:fltVal val="0.000000"/>
                                          </p:val>
                                        </p:tav>
                                      </p:tavLst>
                                    </p:anim>
                                    <p:anim calcmode="lin" valueType="num">
                                      <p:cBhvr>
                                        <p:cTn id="9" dur="2000" fill="hold"/>
                                        <p:tgtEl>
                                          <p:spTgt spid="7170"/>
                                        </p:tgtEl>
                                        <p:attrNameLst>
                                          <p:attrName>ppt_h</p:attrName>
                                        </p:attrNameLst>
                                      </p:cBhvr>
                                      <p:tavLst>
                                        <p:tav tm="0">
                                          <p:val>
                                            <p:fltVal val="0.000000"/>
                                          </p:val>
                                        </p:tav>
                                        <p:tav tm="100000">
                                          <p:val>
                                            <p:strVal val="#ppt_h"/>
                                          </p:val>
                                        </p:tav>
                                      </p:tavLst>
                                    </p:anim>
                                    <p:anim calcmode="lin" valueType="num">
                                      <p:cBhvr>
                                        <p:cTn id="10" dur="2000" fill="hold"/>
                                        <p:tgtEl>
                                          <p:spTgt spid="7170"/>
                                        </p:tgtEl>
                                        <p:attrNameLst>
                                          <p:attrName>ppt_w</p:attrName>
                                        </p:attrNameLst>
                                      </p:cBhvr>
                                      <p:tavLst>
                                        <p:tav tm="0">
                                          <p:val>
                                            <p:fltVal val="0.00000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8195" name="文本占位符 8194"/>
          <p:cNvSpPr>
            <a:spLocks noGrp="1"/>
          </p:cNvSpPr>
          <p:nvPr>
            <p:ph type="body" idx="1"/>
          </p:nvPr>
        </p:nvSpPr>
        <p:spPr>
          <a:xfrm>
            <a:off x="301625" y="333375"/>
            <a:ext cx="8540750" cy="5765800"/>
          </a:xfrm>
        </p:spPr>
        <p:txBody>
          <a:bodyPr/>
          <a:p>
            <a:pPr>
              <a:lnSpc>
                <a:spcPct val="110000"/>
              </a:lnSpc>
              <a:buNone/>
            </a:pPr>
            <a:r>
              <a:rPr lang="zh-CN" altLang="en-US" dirty="0"/>
              <a:t>  </a:t>
            </a:r>
            <a:r>
              <a:rPr lang="zh-CN" altLang="en-US" sz="4000" dirty="0">
                <a:solidFill>
                  <a:schemeClr val="bg1">
                    <a:lumMod val="95000"/>
                  </a:schemeClr>
                </a:solidFill>
                <a:ea typeface="华文楷体" pitchFamily="2" charset="-122"/>
              </a:rPr>
              <a:t>在第一次鸦片战争中，由于</a:t>
            </a:r>
            <a:r>
              <a:rPr lang="en-US" altLang="zh-CN" sz="4000">
                <a:solidFill>
                  <a:schemeClr val="bg1">
                    <a:lumMod val="95000"/>
                  </a:schemeClr>
                </a:solidFill>
                <a:ea typeface="华文楷体" pitchFamily="2" charset="-122"/>
              </a:rPr>
              <a:t>《</a:t>
            </a:r>
            <a:r>
              <a:rPr lang="zh-CN" altLang="en-US" sz="4000" dirty="0">
                <a:solidFill>
                  <a:schemeClr val="bg1">
                    <a:lumMod val="95000"/>
                  </a:schemeClr>
                </a:solidFill>
                <a:ea typeface="华文楷体" pitchFamily="2" charset="-122"/>
              </a:rPr>
              <a:t>南京条约</a:t>
            </a:r>
            <a:r>
              <a:rPr lang="en-US" altLang="zh-CN" sz="4000">
                <a:solidFill>
                  <a:schemeClr val="bg1">
                    <a:lumMod val="95000"/>
                  </a:schemeClr>
                </a:solidFill>
                <a:ea typeface="华文楷体" pitchFamily="2" charset="-122"/>
              </a:rPr>
              <a:t>》</a:t>
            </a:r>
            <a:r>
              <a:rPr lang="zh-CN" altLang="en-US" sz="4000" dirty="0">
                <a:solidFill>
                  <a:schemeClr val="bg1">
                    <a:lumMod val="95000"/>
                  </a:schemeClr>
                </a:solidFill>
                <a:ea typeface="华文楷体" pitchFamily="2" charset="-122"/>
              </a:rPr>
              <a:t>的签定，英法等资本主义国家在中国攫取了许多权利，但他们贪婪的欲望并没有得到满足，为进一步打开中国市场，扩大侵略权益，无理提出“修约”的要求，遭拒绝后，再次发动战争。</a:t>
            </a:r>
            <a:endParaRPr lang="zh-CN" altLang="en-US" sz="4000" dirty="0">
              <a:solidFill>
                <a:schemeClr val="bg1">
                  <a:lumMod val="95000"/>
                </a:schemeClr>
              </a:solidFill>
              <a:ea typeface="华文楷体" pitchFamily="2" charset="-122"/>
            </a:endParaRPr>
          </a:p>
          <a:p>
            <a:pPr>
              <a:lnSpc>
                <a:spcPct val="110000"/>
              </a:lnSpc>
              <a:buNone/>
            </a:pPr>
            <a:r>
              <a:rPr lang="zh-CN" altLang="en-US" sz="4000" dirty="0">
                <a:ea typeface="华文楷体" pitchFamily="2" charset="-122"/>
              </a:rPr>
              <a:t>　　</a:t>
            </a:r>
            <a:r>
              <a:rPr lang="zh-CN" altLang="en-US" sz="4000" dirty="0">
                <a:solidFill>
                  <a:srgbClr val="FFFF00"/>
                </a:solidFill>
                <a:ea typeface="华文楷体" pitchFamily="2" charset="-122"/>
              </a:rPr>
              <a:t>因为这次战争是鸦片战争的继续，历史上称之为第二次鸦片战争。</a:t>
            </a:r>
            <a:endParaRPr lang="zh-CN" altLang="en-US" sz="4000" dirty="0">
              <a:solidFill>
                <a:srgbClr val="FFFF00"/>
              </a:solidFill>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xEl>
                                              <p:charRg st="0" end="132"/>
                                            </p:txEl>
                                          </p:spTgt>
                                        </p:tgtEl>
                                        <p:attrNameLst>
                                          <p:attrName>style.visibility</p:attrName>
                                        </p:attrNameLst>
                                      </p:cBhvr>
                                      <p:to>
                                        <p:strVal val="visible"/>
                                      </p:to>
                                    </p:set>
                                    <p:anim calcmode="lin" valueType="num">
                                      <p:cBhvr additive="base">
                                        <p:cTn id="7" dur="500" fill="hold"/>
                                        <p:tgtEl>
                                          <p:spTgt spid="8195">
                                            <p:txEl>
                                              <p:charRg st="0" end="13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charRg st="0" end="13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195">
                                            <p:txEl>
                                              <p:charRg st="1" end="1"/>
                                            </p:txEl>
                                          </p:spTgt>
                                        </p:tgtEl>
                                        <p:attrNameLst>
                                          <p:attrName>style.visibility</p:attrName>
                                        </p:attrNameLst>
                                      </p:cBhvr>
                                      <p:to>
                                        <p:strVal val="visible"/>
                                      </p:to>
                                    </p:set>
                                    <p:anim calcmode="lin" valueType="num">
                                      <p:cBhvr additive="base">
                                        <p:cTn id="13" dur="500" fill="hold"/>
                                        <p:tgtEl>
                                          <p:spTgt spid="8195">
                                            <p:txEl>
                                              <p:char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5">
                                            <p:txEl>
                                              <p:char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grpSp>
        <p:nvGrpSpPr>
          <p:cNvPr id="125954" name="Group 2"/>
          <p:cNvGrpSpPr/>
          <p:nvPr/>
        </p:nvGrpSpPr>
        <p:grpSpPr>
          <a:xfrm>
            <a:off x="0" y="5781675"/>
            <a:ext cx="9144000" cy="1152525"/>
            <a:chOff x="0" y="3067"/>
            <a:chExt cx="5760" cy="772"/>
          </a:xfrm>
        </p:grpSpPr>
        <p:sp>
          <p:nvSpPr>
            <p:cNvPr id="313347" name="Rectangle 3"/>
            <p:cNvSpPr/>
            <p:nvPr/>
          </p:nvSpPr>
          <p:spPr>
            <a:xfrm>
              <a:off x="0" y="3067"/>
              <a:ext cx="5760" cy="772"/>
            </a:xfrm>
            <a:prstGeom prst="rect">
              <a:avLst/>
            </a:prstGeom>
            <a:solidFill>
              <a:schemeClr val="bg1"/>
            </a:solidFill>
            <a:ln w="9525" cap="flat" cmpd="sng">
              <a:solidFill>
                <a:schemeClr val="tx1"/>
              </a:solidFill>
              <a:prstDash val="solid"/>
              <a:miter/>
              <a:headEnd type="none" w="med" len="med"/>
              <a:tailEnd type="none" w="med" len="med"/>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125956" name="WordArt 4"/>
            <p:cNvSpPr>
              <a:spLocks noChangeArrowheads="1" noChangeShapeType="1" noTextEdit="1"/>
            </p:cNvSpPr>
            <p:nvPr/>
          </p:nvSpPr>
          <p:spPr bwMode="auto">
            <a:xfrm>
              <a:off x="204" y="3113"/>
              <a:ext cx="5398" cy="635"/>
            </a:xfrm>
            <a:prstGeom prst="rect">
              <a:avLst/>
            </a:prstGeom>
          </p:spPr>
          <p:txBody>
            <a:bodyPr wrap="none" numCol="1" fromWordArt="1">
              <a:prstTxWarp prst="textCascadeUp">
                <a:avLst>
                  <a:gd name="adj" fmla="val 100000"/>
                </a:avLst>
              </a:prstTxWarp>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0" cap="none" spc="0" normalizeH="0" baseline="0" noProof="0">
                  <a:ln w="9525">
                    <a:solidFill>
                      <a:srgbClr val="3366FF"/>
                    </a:solidFill>
                    <a:round/>
                  </a:ln>
                  <a:solidFill>
                    <a:srgbClr val="3366FF"/>
                  </a:solidFill>
                  <a:effectLst>
                    <a:outerShdw sy="50000" kx="2453608" rotWithShape="0">
                      <a:srgbClr val="868686">
                        <a:alpha val="50000"/>
                      </a:srgbClr>
                    </a:outerShdw>
                  </a:effectLst>
                  <a:uLnTx/>
                  <a:uFillTx/>
                  <a:latin typeface="新宋体" panose="02010609030101010101" charset="-122"/>
                  <a:ea typeface="新宋体" panose="02010609030101010101" charset="-122"/>
                  <a:cs typeface="+mn-cs"/>
                </a:rPr>
                <a:t>英法武装侵略</a:t>
              </a:r>
              <a:r>
                <a:rPr kumimoji="0" lang="en-US" altLang="zh-CN" sz="3600" b="1" i="0" u="none" strike="noStrike" kern="10" cap="none" spc="0" normalizeH="0" baseline="0" noProof="0">
                  <a:ln w="9525">
                    <a:solidFill>
                      <a:srgbClr val="3366FF"/>
                    </a:solidFill>
                    <a:round/>
                  </a:ln>
                  <a:solidFill>
                    <a:srgbClr val="3366FF"/>
                  </a:solidFill>
                  <a:effectLst>
                    <a:outerShdw sy="50000" kx="2453608" rotWithShape="0">
                      <a:srgbClr val="868686">
                        <a:alpha val="50000"/>
                      </a:srgbClr>
                    </a:outerShdw>
                  </a:effectLst>
                  <a:uLnTx/>
                  <a:uFillTx/>
                  <a:latin typeface="新宋体" panose="02010609030101010101" charset="-122"/>
                  <a:ea typeface="新宋体" panose="02010609030101010101" charset="-122"/>
                  <a:cs typeface="+mn-cs"/>
                </a:rPr>
                <a:t>,</a:t>
              </a:r>
              <a:r>
                <a:rPr kumimoji="0" lang="zh-CN" altLang="en-US" sz="3600" b="1" i="0" u="none" strike="noStrike" kern="10" cap="none" spc="0" normalizeH="0" baseline="0" noProof="0">
                  <a:ln w="9525">
                    <a:solidFill>
                      <a:srgbClr val="3366FF"/>
                    </a:solidFill>
                    <a:round/>
                  </a:ln>
                  <a:solidFill>
                    <a:srgbClr val="3366FF"/>
                  </a:solidFill>
                  <a:effectLst>
                    <a:outerShdw sy="50000" kx="2453608" rotWithShape="0">
                      <a:srgbClr val="868686">
                        <a:alpha val="50000"/>
                      </a:srgbClr>
                    </a:outerShdw>
                  </a:effectLst>
                  <a:uLnTx/>
                  <a:uFillTx/>
                  <a:latin typeface="新宋体" panose="02010609030101010101" charset="-122"/>
                  <a:ea typeface="新宋体" panose="02010609030101010101" charset="-122"/>
                  <a:cs typeface="+mn-cs"/>
                </a:rPr>
                <a:t>美俄假“调停”实帮凶</a:t>
              </a:r>
              <a:r>
                <a:rPr kumimoji="0" lang="en-US" altLang="zh-CN" sz="3600" b="1" i="0" u="none" strike="noStrike" kern="10" cap="none" spc="0" normalizeH="0" baseline="0" noProof="0">
                  <a:ln w="9525">
                    <a:solidFill>
                      <a:srgbClr val="3366FF"/>
                    </a:solidFill>
                    <a:round/>
                  </a:ln>
                  <a:solidFill>
                    <a:srgbClr val="3366FF"/>
                  </a:solidFill>
                  <a:effectLst>
                    <a:outerShdw sy="50000" kx="2453608" rotWithShape="0">
                      <a:srgbClr val="868686">
                        <a:alpha val="50000"/>
                      </a:srgbClr>
                    </a:outerShdw>
                  </a:effectLst>
                  <a:uLnTx/>
                  <a:uFillTx/>
                  <a:latin typeface="新宋体" panose="02010609030101010101" charset="-122"/>
                  <a:ea typeface="新宋体" panose="02010609030101010101" charset="-122"/>
                  <a:cs typeface="+mn-cs"/>
                </a:rPr>
                <a:t>!</a:t>
              </a:r>
              <a:endParaRPr kumimoji="0" lang="zh-CN" altLang="en-US" sz="3600" b="1" i="0" u="none" strike="noStrike" kern="10" cap="none" spc="0" normalizeH="0" baseline="0" noProof="0">
                <a:ln w="9525">
                  <a:solidFill>
                    <a:srgbClr val="3366FF"/>
                  </a:solidFill>
                  <a:round/>
                </a:ln>
                <a:solidFill>
                  <a:srgbClr val="3366FF"/>
                </a:solidFill>
                <a:effectLst>
                  <a:outerShdw sy="50000" kx="2453608" rotWithShape="0">
                    <a:srgbClr val="868686">
                      <a:alpha val="50000"/>
                    </a:srgbClr>
                  </a:outerShdw>
                </a:effectLst>
                <a:uLnTx/>
                <a:uFillTx/>
                <a:latin typeface="新宋体" panose="02010609030101010101" charset="-122"/>
                <a:ea typeface="新宋体" panose="02010609030101010101" charset="-122"/>
                <a:cs typeface="+mn-cs"/>
              </a:endParaRPr>
            </a:p>
          </p:txBody>
        </p:sp>
      </p:grpSp>
      <p:sp>
        <p:nvSpPr>
          <p:cNvPr id="125957" name="Text Box 5"/>
          <p:cNvSpPr txBox="1"/>
          <p:nvPr/>
        </p:nvSpPr>
        <p:spPr>
          <a:xfrm>
            <a:off x="228600" y="5113020"/>
            <a:ext cx="8713788" cy="701675"/>
          </a:xfrm>
          <a:prstGeom prst="rect">
            <a:avLst/>
          </a:prstGeom>
          <a:noFill/>
          <a:ln w="28575">
            <a:noFill/>
          </a:ln>
        </p:spPr>
        <p:txBody>
          <a:bodyPr>
            <a:spAutoFit/>
          </a:bodyPr>
          <a:p>
            <a:pPr>
              <a:spcBef>
                <a:spcPct val="50000"/>
              </a:spcBef>
            </a:pPr>
            <a:r>
              <a:rPr lang="zh-CN" altLang="en-US" sz="3200" b="1" dirty="0">
                <a:solidFill>
                  <a:srgbClr val="990033"/>
                </a:solidFill>
                <a:latin typeface="黑体" panose="02010609060101010101" pitchFamily="49" charset="-122"/>
                <a:ea typeface="黑体" panose="02010609060101010101" pitchFamily="49" charset="-122"/>
              </a:rPr>
              <a:t>此次战争中，英法美俄各扮演了怎样的角色</a:t>
            </a:r>
            <a:r>
              <a:rPr lang="zh-CN" altLang="en-US" sz="4000" b="1" dirty="0">
                <a:solidFill>
                  <a:srgbClr val="990033"/>
                </a:solidFill>
                <a:latin typeface="黑体" panose="02010609060101010101" pitchFamily="49" charset="-122"/>
                <a:ea typeface="黑体" panose="02010609060101010101" pitchFamily="49" charset="-122"/>
              </a:rPr>
              <a:t>？</a:t>
            </a:r>
            <a:endParaRPr lang="zh-CN" altLang="en-US" sz="4000" b="1" dirty="0">
              <a:solidFill>
                <a:srgbClr val="990033"/>
              </a:solidFill>
              <a:latin typeface="黑体" panose="02010609060101010101" pitchFamily="49" charset="-122"/>
              <a:ea typeface="黑体" panose="02010609060101010101" pitchFamily="49" charset="-122"/>
            </a:endParaRPr>
          </a:p>
        </p:txBody>
      </p:sp>
      <p:sp>
        <p:nvSpPr>
          <p:cNvPr id="125958" name="Rectangle 6"/>
          <p:cNvSpPr>
            <a:spLocks noChangeArrowheads="1"/>
          </p:cNvSpPr>
          <p:nvPr/>
        </p:nvSpPr>
        <p:spPr bwMode="auto">
          <a:xfrm>
            <a:off x="323850" y="188913"/>
            <a:ext cx="8459788" cy="2282825"/>
          </a:xfrm>
          <a:prstGeom prst="rect">
            <a:avLst/>
          </a:prstGeom>
          <a:noFill/>
          <a:ln>
            <a:noFill/>
          </a:ln>
          <a:effectLst/>
          <a:extLst>
            <a:ext uri="{909E8E84-426E-40DD-AFC4-6F175D3DCCD1}">
              <a14:hiddenFill xmlns:a14="http://schemas.microsoft.com/office/drawing/2010/main">
                <a:gradFill rotWithShape="0">
                  <a:gsLst>
                    <a:gs pos="0">
                      <a:srgbClr val="FFE701"/>
                    </a:gs>
                    <a:gs pos="100000">
                      <a:srgbClr val="FE3E02"/>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flatTx/>
          </a:bodyPr>
          <a:lstStyle/>
          <a:p>
            <a:pPr marL="0" marR="0" lvl="0" indent="0" algn="l" defTabSz="914400" rtl="0" eaLnBrk="1" fontAlgn="base" latinLnBrk="0" hangingPunct="1">
              <a:lnSpc>
                <a:spcPct val="110000"/>
              </a:lnSpc>
              <a:spcBef>
                <a:spcPct val="50000"/>
              </a:spcBef>
              <a:spcAft>
                <a:spcPct val="0"/>
              </a:spcAft>
              <a:buClrTx/>
              <a:buSzTx/>
              <a:buFontTx/>
              <a:buNone/>
              <a:defRPr/>
            </a:pPr>
            <a:r>
              <a:rPr kumimoji="1" lang="zh-CN" altLang="en-US" sz="2400" b="1" i="0" u="none" strike="noStrike" kern="1200" cap="none" spc="0" normalizeH="0" baseline="0" noProof="0">
                <a:ln>
                  <a:noFill/>
                </a:ln>
                <a:solidFill>
                  <a:srgbClr val="C0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材料</a:t>
            </a:r>
            <a:r>
              <a:rPr kumimoji="1" lang="en-US" altLang="zh-CN" sz="2400" b="1" i="0" u="none" strike="noStrike" kern="1200" cap="none" spc="0" normalizeH="0" baseline="0" noProof="0">
                <a:ln>
                  <a:noFill/>
                </a:ln>
                <a:solidFill>
                  <a:srgbClr val="C0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1</a:t>
            </a:r>
            <a:r>
              <a:rPr kumimoji="1" lang="zh-CN" altLang="en-US" sz="2400" b="1" i="0" u="none" strike="noStrike" kern="1200" cap="none" spc="0" normalizeH="0" baseline="0" noProof="0">
                <a:ln>
                  <a:noFill/>
                </a:ln>
                <a:solidFill>
                  <a:srgbClr val="C0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r>
              <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美国的特命全权公使委派到世界的那一边（中国），站在树底下，手里拿着筐子，等着接他在树上的伙伴所摇撼下来的果子。甚至他还接到训令，万一树上的人和果园的主人发生纠纷，他应当出来调停。  </a:t>
            </a:r>
            <a:r>
              <a:rPr kumimoji="1" lang="zh-CN" altLang="en-US" sz="2400" b="1" i="0" u="none" strike="noStrike" kern="1200" cap="none" spc="0" normalizeH="0" baseline="0" noProof="0">
                <a:ln>
                  <a:noFill/>
                </a:ln>
                <a:solidFill>
                  <a:srgbClr val="000099"/>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 </a:t>
            </a:r>
            <a:endParaRPr kumimoji="1" lang="zh-CN" altLang="en-US" sz="2400" b="1" i="0" u="none" strike="noStrike" kern="1200" cap="none" spc="0" normalizeH="0" baseline="0" noProof="0">
              <a:ln>
                <a:noFill/>
              </a:ln>
              <a:solidFill>
                <a:srgbClr val="000099"/>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10000"/>
              </a:lnSpc>
              <a:spcBef>
                <a:spcPct val="50000"/>
              </a:spcBef>
              <a:spcAft>
                <a:spcPct val="0"/>
              </a:spcAft>
              <a:buClrTx/>
              <a:buSzTx/>
              <a:buFontTx/>
              <a:buNone/>
              <a:defRPr/>
            </a:pPr>
            <a:r>
              <a:rPr kumimoji="1" lang="zh-CN" altLang="en-US" sz="2400" b="1" i="0" u="none" strike="noStrike" kern="1200" cap="none" spc="0" normalizeH="0" baseline="0" noProof="0">
                <a:ln>
                  <a:noFill/>
                </a:ln>
                <a:solidFill>
                  <a:srgbClr val="000099"/>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              </a:t>
            </a:r>
            <a:r>
              <a:rPr kumimoji="1" lang="zh-CN" altLang="en-US"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 </a:t>
            </a:r>
            <a:r>
              <a:rPr kumimoji="1" lang="en-US" altLang="zh-CN" sz="2400" b="1" i="0" u="none" strike="noStrike" kern="1200" cap="none" spc="0" normalizeH="0" baseline="0" noProof="0">
                <a:ln>
                  <a:noFill/>
                </a:ln>
                <a:solidFill>
                  <a:schemeClr val="bg1"/>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1" lang="zh-CN" altLang="en-US"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美国学者德涅特</a:t>
            </a:r>
            <a:r>
              <a:rPr kumimoji="1" lang="en-US" altLang="zh-CN"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 </a:t>
            </a:r>
            <a:r>
              <a:rPr kumimoji="1" lang="zh-CN" altLang="en-US"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美国东亚外交史</a:t>
            </a:r>
            <a:r>
              <a:rPr kumimoji="1" lang="en-US" altLang="zh-CN"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endParaRPr kumimoji="1" lang="en-US" altLang="zh-CN"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p:txBody>
      </p:sp>
      <p:sp>
        <p:nvSpPr>
          <p:cNvPr id="125959" name="Rectangle 7"/>
          <p:cNvSpPr>
            <a:spLocks noChangeArrowheads="1"/>
          </p:cNvSpPr>
          <p:nvPr/>
        </p:nvSpPr>
        <p:spPr bwMode="auto">
          <a:xfrm>
            <a:off x="323850" y="2492375"/>
            <a:ext cx="8642350" cy="2709863"/>
          </a:xfrm>
          <a:prstGeom prst="rect">
            <a:avLst/>
          </a:prstGeom>
          <a:noFill/>
          <a:ln>
            <a:noFill/>
          </a:ln>
          <a:effectLst/>
          <a:extLst>
            <a:ext uri="{909E8E84-426E-40DD-AFC4-6F175D3DCCD1}">
              <a14:hiddenFill xmlns:a14="http://schemas.microsoft.com/office/drawing/2010/main">
                <a:gradFill rotWithShape="0">
                  <a:gsLst>
                    <a:gs pos="0">
                      <a:srgbClr val="FFE701"/>
                    </a:gs>
                    <a:gs pos="100000">
                      <a:srgbClr val="FE3E02"/>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flatTx/>
          </a:bodyPr>
          <a:lstStyle/>
          <a:p>
            <a:pPr marL="0" marR="0" lvl="0" indent="0" algn="l" defTabSz="914400" rtl="0" eaLnBrk="1" fontAlgn="base" latinLnBrk="0" hangingPunct="1">
              <a:lnSpc>
                <a:spcPct val="110000"/>
              </a:lnSpc>
              <a:spcBef>
                <a:spcPct val="50000"/>
              </a:spcBef>
              <a:spcAft>
                <a:spcPct val="0"/>
              </a:spcAft>
              <a:buClrTx/>
              <a:buSzTx/>
              <a:buFontTx/>
              <a:buNone/>
              <a:defRPr/>
            </a:pPr>
            <a:r>
              <a:rPr kumimoji="1" lang="zh-CN" altLang="en-US" sz="2400" b="1" i="0" u="none" strike="noStrike" kern="1200" cap="none" spc="0" normalizeH="0" baseline="0" noProof="0">
                <a:ln>
                  <a:noFill/>
                </a:ln>
                <a:solidFill>
                  <a:srgbClr val="C0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材料</a:t>
            </a:r>
            <a:r>
              <a:rPr kumimoji="1" lang="en-US" altLang="zh-CN" sz="2400" b="1" i="0" u="none" strike="noStrike" kern="1200" cap="none" spc="0" normalizeH="0" baseline="0" noProof="0">
                <a:ln>
                  <a:noFill/>
                </a:ln>
                <a:solidFill>
                  <a:srgbClr val="C0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2</a:t>
            </a:r>
            <a:r>
              <a:rPr kumimoji="1" lang="zh-CN" altLang="en-US" sz="2400" b="1" i="0" u="none" strike="noStrike" kern="1200" cap="none" spc="0" normalizeH="0" baseline="0" noProof="0">
                <a:ln>
                  <a:noFill/>
                </a:ln>
                <a:solidFill>
                  <a:srgbClr val="C0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r>
              <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当英国与法国对中国进行一场</a:t>
            </a:r>
            <a:r>
              <a:rPr kumimoji="1" lang="en-US" altLang="zh-CN"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战争时，俄国则保持中立， 只是在当战争快结束时才插手干预。结果，英国和法国对中国进行战争，</a:t>
            </a:r>
            <a:r>
              <a:rPr kumimoji="1" lang="en-US" altLang="zh-CN"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俄国得到好处。</a:t>
            </a:r>
            <a:r>
              <a:rPr kumimoji="1" lang="en-US" altLang="zh-CN"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当英国终于决定打到北京，</a:t>
            </a:r>
            <a:r>
              <a:rPr kumimoji="1" lang="en-US" altLang="zh-CN"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俄国</a:t>
            </a:r>
            <a:r>
              <a:rPr kumimoji="1" lang="en-US" altLang="zh-CN"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正好在这个时候从中国夺取了一块大小等于法德两国面积的领土和一条同多瑙河一样长的河流。</a:t>
            </a:r>
            <a:endParaRPr kumimoji="1" lang="zh-CN" altLang="en-US" sz="2400" b="1" i="0" u="none" strike="noStrike" kern="1200" cap="none" spc="0" normalizeH="0" baseline="0" noProof="0">
              <a:ln>
                <a:noFill/>
              </a:ln>
              <a:solidFill>
                <a:srgbClr val="FFFF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10000"/>
              </a:lnSpc>
              <a:spcBef>
                <a:spcPct val="50000"/>
              </a:spcBef>
              <a:spcAft>
                <a:spcPct val="0"/>
              </a:spcAft>
              <a:buClrTx/>
              <a:buSzTx/>
              <a:buFontTx/>
              <a:buNone/>
              <a:defRPr/>
            </a:pPr>
            <a:r>
              <a:rPr kumimoji="1" lang="zh-CN" altLang="en-US" sz="2400" b="1" i="0" u="none" strike="noStrike" kern="1200" cap="none" spc="0" normalizeH="0" baseline="0" noProof="0">
                <a:ln>
                  <a:noFill/>
                </a:ln>
                <a:solidFill>
                  <a:srgbClr val="000099"/>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                       </a:t>
            </a:r>
            <a:r>
              <a:rPr kumimoji="1" lang="en-US" altLang="zh-CN" sz="2400" b="1" i="0" u="none" strike="noStrike" kern="1200" cap="none" spc="0" normalizeH="0" baseline="0" noProof="0">
                <a:ln>
                  <a:noFill/>
                </a:ln>
                <a:solidFill>
                  <a:schemeClr val="bg1"/>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1" lang="zh-CN" altLang="en-US"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恩格斯</a:t>
            </a:r>
            <a:r>
              <a:rPr kumimoji="1" lang="en-US" altLang="zh-CN"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r>
              <a:rPr kumimoji="1" lang="zh-CN" altLang="en-US"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俄国在远东的成功</a:t>
            </a:r>
            <a:r>
              <a:rPr kumimoji="1" lang="en-US" altLang="zh-CN" sz="2400" b="1" i="0" u="none" strike="noStrike" kern="1200" cap="none" spc="0" normalizeH="0" baseline="0" noProof="0">
                <a:ln>
                  <a:noFill/>
                </a:ln>
                <a:solidFill>
                  <a:schemeClr val="bg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r>
              <a:rPr kumimoji="1" lang="en-US" altLang="zh-CN" sz="2500" b="1" i="0" u="none" strike="noStrike" kern="1200" cap="none" spc="0" normalizeH="0" baseline="0" noProof="0">
                <a:ln>
                  <a:noFill/>
                </a:ln>
                <a:solidFill>
                  <a:schemeClr val="bg1"/>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   </a:t>
            </a:r>
            <a:r>
              <a:rPr kumimoji="1" lang="en-US" altLang="zh-CN" sz="2500" b="1" i="0" u="none"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rPr>
              <a:t> </a:t>
            </a:r>
            <a:endParaRPr kumimoji="1" lang="en-US" altLang="zh-CN" sz="2500" b="1" i="0" u="none"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宋体" panose="0201060003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5957"/>
                                        </p:tgtEl>
                                        <p:attrNameLst>
                                          <p:attrName>style.visibility</p:attrName>
                                        </p:attrNameLst>
                                      </p:cBhvr>
                                      <p:to>
                                        <p:strVal val="visible"/>
                                      </p:to>
                                    </p:set>
                                    <p:anim calcmode="lin" valueType="num">
                                      <p:cBhvr additive="base">
                                        <p:cTn id="7" dur="500" fill="hold"/>
                                        <p:tgtEl>
                                          <p:spTgt spid="125957"/>
                                        </p:tgtEl>
                                        <p:attrNameLst>
                                          <p:attrName>ppt_x</p:attrName>
                                        </p:attrNameLst>
                                      </p:cBhvr>
                                      <p:tavLst>
                                        <p:tav tm="0">
                                          <p:val>
                                            <p:strVal val="#ppt_x"/>
                                          </p:val>
                                        </p:tav>
                                        <p:tav tm="100000">
                                          <p:val>
                                            <p:strVal val="#ppt_x"/>
                                          </p:val>
                                        </p:tav>
                                      </p:tavLst>
                                    </p:anim>
                                    <p:anim calcmode="lin" valueType="num">
                                      <p:cBhvr additive="base">
                                        <p:cTn id="8" dur="500" fill="hold"/>
                                        <p:tgtEl>
                                          <p:spTgt spid="12595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5" presetClass="entr" presetSubtype="0" fill="hold" nodeType="clickEffect">
                                  <p:stCondLst>
                                    <p:cond delay="0"/>
                                  </p:stCondLst>
                                  <p:childTnLst>
                                    <p:set>
                                      <p:cBhvr>
                                        <p:cTn id="12" dur="1" fill="hold">
                                          <p:stCondLst>
                                            <p:cond delay="0"/>
                                          </p:stCondLst>
                                        </p:cTn>
                                        <p:tgtEl>
                                          <p:spTgt spid="125954"/>
                                        </p:tgtEl>
                                        <p:attrNameLst>
                                          <p:attrName>style.visibility</p:attrName>
                                        </p:attrNameLst>
                                      </p:cBhvr>
                                      <p:to>
                                        <p:strVal val="visible"/>
                                      </p:to>
                                    </p:set>
                                    <p:anim calcmode="lin" valueType="num">
                                      <p:cBhvr>
                                        <p:cTn id="13" dur="1000" fill="hold"/>
                                        <p:tgtEl>
                                          <p:spTgt spid="125954"/>
                                        </p:tgtEl>
                                        <p:attrNameLst>
                                          <p:attrName>ppt_w</p:attrName>
                                        </p:attrNameLst>
                                      </p:cBhvr>
                                      <p:tavLst>
                                        <p:tav tm="0">
                                          <p:val>
                                            <p:fltVal val="0.000000"/>
                                          </p:val>
                                        </p:tav>
                                        <p:tav tm="100000">
                                          <p:val>
                                            <p:strVal val="#ppt_w"/>
                                          </p:val>
                                        </p:tav>
                                      </p:tavLst>
                                    </p:anim>
                                    <p:anim calcmode="lin" valueType="num">
                                      <p:cBhvr>
                                        <p:cTn id="14" dur="1000" fill="hold"/>
                                        <p:tgtEl>
                                          <p:spTgt spid="125954"/>
                                        </p:tgtEl>
                                        <p:attrNameLst>
                                          <p:attrName>ppt_h</p:attrName>
                                        </p:attrNameLst>
                                      </p:cBhvr>
                                      <p:tavLst>
                                        <p:tav tm="0">
                                          <p:val>
                                            <p:fltVal val="0.000000"/>
                                          </p:val>
                                        </p:tav>
                                        <p:tav tm="100000">
                                          <p:val>
                                            <p:strVal val="#ppt_h"/>
                                          </p:val>
                                        </p:tav>
                                      </p:tavLst>
                                    </p:anim>
                                    <p:anim calcmode="lin" valueType="num">
                                      <p:cBhvr>
                                        <p:cTn id="15" dur="1000" fill="hold"/>
                                        <p:tgtEl>
                                          <p:spTgt spid="125954"/>
                                        </p:tgtEl>
                                        <p:attrNameLst>
                                          <p:attrName>ppt_x</p:attrName>
                                        </p:attrNameLst>
                                      </p:cBhvr>
                                      <p:tavLst>
                                        <p:tav tm="0" fmla="#ppt_x+(cos(-2*pi*(1-$))*-#ppt_x-sin(-2*pi*(1-$))*(1-#ppt_y))*(1-$)">
                                          <p:val>
                                            <p:fltVal val="0.000000"/>
                                          </p:val>
                                        </p:tav>
                                        <p:tav tm="100000">
                                          <p:val>
                                            <p:fltVal val="1.000000"/>
                                          </p:val>
                                        </p:tav>
                                      </p:tavLst>
                                    </p:anim>
                                    <p:anim calcmode="lin" valueType="num">
                                      <p:cBhvr>
                                        <p:cTn id="16" dur="1000" fill="hold"/>
                                        <p:tgtEl>
                                          <p:spTgt spid="125954"/>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22210" name="文本框 222209"/>
          <p:cNvSpPr txBox="1"/>
          <p:nvPr/>
        </p:nvSpPr>
        <p:spPr>
          <a:xfrm>
            <a:off x="740093" y="6256655"/>
            <a:ext cx="3048000" cy="304800"/>
          </a:xfrm>
          <a:prstGeom prst="rect">
            <a:avLst/>
          </a:prstGeom>
          <a:noFill/>
          <a:ln w="9525">
            <a:noFill/>
          </a:ln>
        </p:spPr>
        <p:txBody>
          <a:bodyPr wrap="none" lIns="0" tIns="0" rIns="0" bIns="0" anchor="t">
            <a:spAutoFit/>
          </a:bodyPr>
          <a:p>
            <a:pPr algn="ctr"/>
            <a:r>
              <a:rPr lang="zh-CN" altLang="en-US" sz="2000" dirty="0">
                <a:solidFill>
                  <a:srgbClr val="FFFF00"/>
                </a:solidFill>
                <a:latin typeface="Times New Roman" panose="02020603050405020304" pitchFamily="18" charset="0"/>
                <a:ea typeface="黑体" panose="02010609060101010101" pitchFamily="49" charset="-122"/>
              </a:rPr>
              <a:t>第二次鸦片战争形势示意图</a:t>
            </a:r>
            <a:endParaRPr lang="zh-CN" altLang="en-US" sz="2000" dirty="0">
              <a:solidFill>
                <a:srgbClr val="FFFF00"/>
              </a:solidFill>
              <a:latin typeface="Times New Roman" panose="02020603050405020304" pitchFamily="18" charset="0"/>
              <a:ea typeface="黑体" panose="02010609060101010101" pitchFamily="49" charset="-122"/>
            </a:endParaRPr>
          </a:p>
        </p:txBody>
      </p:sp>
      <p:sp>
        <p:nvSpPr>
          <p:cNvPr id="222211" name="文本框 222210"/>
          <p:cNvSpPr txBox="1"/>
          <p:nvPr/>
        </p:nvSpPr>
        <p:spPr>
          <a:xfrm>
            <a:off x="4788535" y="579120"/>
            <a:ext cx="4114800" cy="549275"/>
          </a:xfrm>
          <a:prstGeom prst="rect">
            <a:avLst/>
          </a:prstGeom>
          <a:noFill/>
          <a:ln w="9525">
            <a:noFill/>
          </a:ln>
        </p:spPr>
        <p:txBody>
          <a:bodyPr wrap="none" lIns="0" tIns="0" rIns="0" bIns="0" anchor="t" anchorCtr="1">
            <a:spAutoFit/>
          </a:bodyPr>
          <a:p>
            <a:pPr algn="ctr"/>
            <a:r>
              <a:rPr lang="zh-CN" altLang="en-US" sz="3600" dirty="0">
                <a:solidFill>
                  <a:srgbClr val="FFFF00"/>
                </a:solidFill>
                <a:effectLst>
                  <a:outerShdw blurRad="38100" dist="38100" dir="2700000">
                    <a:srgbClr val="000000"/>
                  </a:outerShdw>
                </a:effectLst>
                <a:latin typeface="Times New Roman" panose="02020603050405020304" pitchFamily="18" charset="0"/>
                <a:ea typeface="华文隶书" pitchFamily="2" charset="-122"/>
              </a:rPr>
              <a:t>第二次鸦片战争经过</a:t>
            </a:r>
            <a:endParaRPr lang="zh-CN" altLang="en-US" sz="3600" dirty="0">
              <a:solidFill>
                <a:srgbClr val="FFFF00"/>
              </a:solidFill>
              <a:effectLst>
                <a:outerShdw blurRad="38100" dist="38100" dir="2700000">
                  <a:srgbClr val="000000"/>
                </a:outerShdw>
              </a:effectLst>
              <a:latin typeface="Times New Roman" panose="02020603050405020304" pitchFamily="18" charset="0"/>
              <a:ea typeface="华文隶书" pitchFamily="2" charset="-122"/>
            </a:endParaRPr>
          </a:p>
        </p:txBody>
      </p:sp>
      <p:sp>
        <p:nvSpPr>
          <p:cNvPr id="222212" name="文本框 222211"/>
          <p:cNvSpPr txBox="1"/>
          <p:nvPr/>
        </p:nvSpPr>
        <p:spPr>
          <a:xfrm>
            <a:off x="4749800" y="1741805"/>
            <a:ext cx="4193540" cy="885825"/>
          </a:xfrm>
          <a:prstGeom prst="rect">
            <a:avLst/>
          </a:prstGeom>
          <a:noFill/>
          <a:ln w="9525">
            <a:noFill/>
          </a:ln>
        </p:spPr>
        <p:txBody>
          <a:bodyPr wrap="square" lIns="0" tIns="0" rIns="0" bIns="0">
            <a:spAutoFit/>
          </a:bodyPr>
          <a:p>
            <a:r>
              <a:rPr lang="en-US" altLang="zh-CN" sz="2400">
                <a:solidFill>
                  <a:srgbClr val="FFFF00"/>
                </a:solidFill>
                <a:latin typeface="华文琥珀" pitchFamily="2" charset="-122"/>
                <a:ea typeface="华文琥珀" pitchFamily="2" charset="-122"/>
              </a:rPr>
              <a:t>1.</a:t>
            </a:r>
            <a:r>
              <a:rPr lang="zh-CN" altLang="en-US" sz="2400" dirty="0">
                <a:solidFill>
                  <a:srgbClr val="FFFF00"/>
                </a:solidFill>
                <a:latin typeface="华文琥珀" pitchFamily="2" charset="-122"/>
                <a:ea typeface="华文琥珀" pitchFamily="2" charset="-122"/>
              </a:rPr>
              <a:t>爆发标志：</a:t>
            </a:r>
            <a:r>
              <a:rPr lang="en-US" altLang="zh-CN" sz="2400">
                <a:solidFill>
                  <a:schemeClr val="bg1"/>
                </a:solidFill>
                <a:latin typeface="华文彩云" pitchFamily="2" charset="-122"/>
                <a:ea typeface="华文彩云" pitchFamily="2" charset="-122"/>
              </a:rPr>
              <a:t>1856</a:t>
            </a:r>
            <a:r>
              <a:rPr lang="zh-CN" altLang="en-US" sz="2400">
                <a:solidFill>
                  <a:schemeClr val="bg1"/>
                </a:solidFill>
                <a:latin typeface="华文彩云" pitchFamily="2" charset="-122"/>
                <a:ea typeface="华文彩云" pitchFamily="2" charset="-122"/>
              </a:rPr>
              <a:t>年</a:t>
            </a:r>
            <a:r>
              <a:rPr lang="en-US" altLang="zh-CN" sz="2400">
                <a:solidFill>
                  <a:schemeClr val="bg1"/>
                </a:solidFill>
                <a:latin typeface="华文彩云" pitchFamily="2" charset="-122"/>
                <a:ea typeface="华文彩云" pitchFamily="2" charset="-122"/>
              </a:rPr>
              <a:t>10</a:t>
            </a:r>
            <a:r>
              <a:rPr lang="zh-CN" altLang="en-US" sz="2400" dirty="0">
                <a:solidFill>
                  <a:schemeClr val="bg1"/>
                </a:solidFill>
                <a:latin typeface="华文彩云" pitchFamily="2" charset="-122"/>
                <a:ea typeface="华文彩云" pitchFamily="2" charset="-122"/>
              </a:rPr>
              <a:t>月英军</a:t>
            </a:r>
            <a:endParaRPr lang="zh-CN" altLang="en-US" sz="2400" dirty="0">
              <a:solidFill>
                <a:schemeClr val="bg1"/>
              </a:solidFill>
              <a:latin typeface="华文彩云" pitchFamily="2" charset="-122"/>
              <a:ea typeface="华文彩云" pitchFamily="2" charset="-122"/>
            </a:endParaRPr>
          </a:p>
          <a:p>
            <a:pPr>
              <a:lnSpc>
                <a:spcPct val="140000"/>
              </a:lnSpc>
            </a:pPr>
            <a:r>
              <a:rPr lang="zh-CN" altLang="en-US" sz="2400" dirty="0">
                <a:solidFill>
                  <a:schemeClr val="bg1"/>
                </a:solidFill>
                <a:latin typeface="华文彩云" pitchFamily="2" charset="-122"/>
                <a:ea typeface="华文彩云" pitchFamily="2" charset="-122"/>
              </a:rPr>
              <a:t>　炮轰广州。</a:t>
            </a:r>
            <a:endParaRPr lang="zh-CN" altLang="en-US" sz="2400" dirty="0">
              <a:solidFill>
                <a:schemeClr val="bg1"/>
              </a:solidFill>
              <a:latin typeface="华文彩云" pitchFamily="2" charset="-122"/>
              <a:ea typeface="华文彩云" pitchFamily="2" charset="-122"/>
            </a:endParaRPr>
          </a:p>
        </p:txBody>
      </p:sp>
      <p:sp>
        <p:nvSpPr>
          <p:cNvPr id="222213" name="文本框 222212"/>
          <p:cNvSpPr txBox="1"/>
          <p:nvPr/>
        </p:nvSpPr>
        <p:spPr>
          <a:xfrm>
            <a:off x="4749800" y="2933700"/>
            <a:ext cx="4192588" cy="1679575"/>
          </a:xfrm>
          <a:prstGeom prst="rect">
            <a:avLst/>
          </a:prstGeom>
          <a:noFill/>
          <a:ln w="9525">
            <a:noFill/>
          </a:ln>
        </p:spPr>
        <p:txBody>
          <a:bodyPr lIns="0" tIns="0" rIns="0" bIns="0">
            <a:spAutoFit/>
          </a:bodyPr>
          <a:p>
            <a:r>
              <a:rPr lang="en-US" altLang="zh-CN" sz="2400">
                <a:solidFill>
                  <a:srgbClr val="FFFF00"/>
                </a:solidFill>
                <a:latin typeface="华文琥珀" pitchFamily="2" charset="-122"/>
                <a:ea typeface="华文琥珀" pitchFamily="2" charset="-122"/>
              </a:rPr>
              <a:t>2.</a:t>
            </a:r>
            <a:r>
              <a:rPr lang="zh-CN" altLang="en-US" sz="2400" dirty="0">
                <a:solidFill>
                  <a:srgbClr val="FFFF00"/>
                </a:solidFill>
                <a:latin typeface="华文琥珀" pitchFamily="2" charset="-122"/>
                <a:ea typeface="华文琥珀" pitchFamily="2" charset="-122"/>
              </a:rPr>
              <a:t>第一阶段：</a:t>
            </a:r>
            <a:r>
              <a:rPr lang="en-US" altLang="zh-CN" sz="2400">
                <a:solidFill>
                  <a:schemeClr val="bg1"/>
                </a:solidFill>
                <a:latin typeface="华文彩云" pitchFamily="2" charset="-122"/>
                <a:ea typeface="华文彩云" pitchFamily="2" charset="-122"/>
              </a:rPr>
              <a:t>1856</a:t>
            </a:r>
            <a:r>
              <a:rPr lang="zh-CN" altLang="en-US" sz="2400">
                <a:solidFill>
                  <a:schemeClr val="bg1"/>
                </a:solidFill>
                <a:latin typeface="华文彩云" pitchFamily="2" charset="-122"/>
                <a:ea typeface="华文彩云" pitchFamily="2" charset="-122"/>
              </a:rPr>
              <a:t>年</a:t>
            </a:r>
            <a:r>
              <a:rPr lang="en-US" altLang="zh-CN" sz="2400">
                <a:solidFill>
                  <a:schemeClr val="bg1"/>
                </a:solidFill>
                <a:latin typeface="华文彩云" pitchFamily="2" charset="-122"/>
                <a:ea typeface="华文彩云" pitchFamily="2" charset="-122"/>
              </a:rPr>
              <a:t>10</a:t>
            </a:r>
            <a:r>
              <a:rPr lang="zh-CN" altLang="en-US" sz="2400" dirty="0">
                <a:solidFill>
                  <a:schemeClr val="bg1"/>
                </a:solidFill>
                <a:latin typeface="华文彩云" pitchFamily="2" charset="-122"/>
                <a:ea typeface="华文彩云" pitchFamily="2" charset="-122"/>
              </a:rPr>
              <a:t>月～</a:t>
            </a:r>
            <a:endParaRPr lang="zh-CN" altLang="en-US" sz="2400" dirty="0">
              <a:solidFill>
                <a:schemeClr val="bg1"/>
              </a:solidFill>
              <a:latin typeface="华文彩云" pitchFamily="2" charset="-122"/>
              <a:ea typeface="华文彩云" pitchFamily="2" charset="-122"/>
            </a:endParaRPr>
          </a:p>
          <a:p>
            <a:pPr>
              <a:lnSpc>
                <a:spcPct val="120000"/>
              </a:lnSpc>
            </a:pPr>
            <a:r>
              <a:rPr lang="zh-CN" altLang="en-US" sz="2400" dirty="0">
                <a:solidFill>
                  <a:schemeClr val="bg1"/>
                </a:solidFill>
                <a:latin typeface="华文彩云" pitchFamily="2" charset="-122"/>
                <a:ea typeface="华文彩云" pitchFamily="2" charset="-122"/>
              </a:rPr>
              <a:t>　</a:t>
            </a:r>
            <a:r>
              <a:rPr lang="en-US" altLang="zh-CN" sz="2400">
                <a:solidFill>
                  <a:schemeClr val="bg1"/>
                </a:solidFill>
                <a:latin typeface="华文彩云" pitchFamily="2" charset="-122"/>
                <a:ea typeface="华文彩云" pitchFamily="2" charset="-122"/>
              </a:rPr>
              <a:t>1858</a:t>
            </a:r>
            <a:r>
              <a:rPr lang="zh-CN" altLang="en-US" sz="2400">
                <a:solidFill>
                  <a:schemeClr val="bg1"/>
                </a:solidFill>
                <a:latin typeface="华文彩云" pitchFamily="2" charset="-122"/>
                <a:ea typeface="华文彩云" pitchFamily="2" charset="-122"/>
              </a:rPr>
              <a:t>年</a:t>
            </a:r>
            <a:r>
              <a:rPr lang="en-US" altLang="zh-CN" sz="2400">
                <a:solidFill>
                  <a:schemeClr val="bg1"/>
                </a:solidFill>
                <a:latin typeface="华文彩云" pitchFamily="2" charset="-122"/>
                <a:ea typeface="华文彩云" pitchFamily="2" charset="-122"/>
              </a:rPr>
              <a:t>6</a:t>
            </a:r>
            <a:r>
              <a:rPr lang="zh-CN" altLang="en-US" sz="2400" dirty="0">
                <a:solidFill>
                  <a:schemeClr val="bg1"/>
                </a:solidFill>
                <a:latin typeface="华文彩云" pitchFamily="2" charset="-122"/>
                <a:ea typeface="华文彩云" pitchFamily="2" charset="-122"/>
              </a:rPr>
              <a:t>月，攻陷广州，直</a:t>
            </a:r>
            <a:endParaRPr lang="zh-CN" altLang="en-US" sz="2400" dirty="0">
              <a:solidFill>
                <a:schemeClr val="bg1"/>
              </a:solidFill>
              <a:latin typeface="华文彩云" pitchFamily="2" charset="-122"/>
              <a:ea typeface="华文彩云" pitchFamily="2" charset="-122"/>
            </a:endParaRPr>
          </a:p>
          <a:p>
            <a:pPr>
              <a:lnSpc>
                <a:spcPct val="120000"/>
              </a:lnSpc>
            </a:pPr>
            <a:r>
              <a:rPr lang="zh-CN" altLang="en-US" sz="2400" dirty="0">
                <a:solidFill>
                  <a:schemeClr val="bg1"/>
                </a:solidFill>
                <a:latin typeface="华文彩云" pitchFamily="2" charset="-122"/>
                <a:ea typeface="华文彩云" pitchFamily="2" charset="-122"/>
              </a:rPr>
              <a:t>　逼天津，威胁北京。</a:t>
            </a:r>
            <a:r>
              <a:rPr lang="en-US" altLang="zh-CN" sz="2400">
                <a:solidFill>
                  <a:schemeClr val="bg1"/>
                </a:solidFill>
                <a:latin typeface="华文彩云" pitchFamily="2" charset="-122"/>
                <a:ea typeface="华文彩云" pitchFamily="2" charset="-122"/>
              </a:rPr>
              <a:t>1858</a:t>
            </a:r>
            <a:endParaRPr lang="en-US" altLang="zh-CN" sz="2400">
              <a:solidFill>
                <a:schemeClr val="bg1"/>
              </a:solidFill>
              <a:latin typeface="华文彩云" pitchFamily="2" charset="-122"/>
              <a:ea typeface="华文彩云" pitchFamily="2" charset="-122"/>
            </a:endParaRPr>
          </a:p>
          <a:p>
            <a:pPr>
              <a:lnSpc>
                <a:spcPct val="120000"/>
              </a:lnSpc>
            </a:pPr>
            <a:r>
              <a:rPr lang="zh-CN" altLang="en-US" sz="2400">
                <a:solidFill>
                  <a:schemeClr val="bg1"/>
                </a:solidFill>
                <a:latin typeface="华文彩云" pitchFamily="2" charset="-122"/>
                <a:ea typeface="华文彩云" pitchFamily="2" charset="-122"/>
              </a:rPr>
              <a:t>　</a:t>
            </a:r>
            <a:r>
              <a:rPr lang="zh-CN" altLang="en-US" sz="2400" dirty="0">
                <a:solidFill>
                  <a:schemeClr val="bg1"/>
                </a:solidFill>
                <a:latin typeface="华文彩云" pitchFamily="2" charset="-122"/>
                <a:ea typeface="华文彩云" pitchFamily="2" charset="-122"/>
              </a:rPr>
              <a:t>年，被迫签订</a:t>
            </a:r>
            <a:r>
              <a:rPr lang="en-US" altLang="zh-CN" sz="2400">
                <a:solidFill>
                  <a:schemeClr val="bg1"/>
                </a:solidFill>
                <a:latin typeface="华文彩云" pitchFamily="2" charset="-122"/>
                <a:ea typeface="华文彩云" pitchFamily="2" charset="-122"/>
              </a:rPr>
              <a:t>《</a:t>
            </a:r>
            <a:r>
              <a:rPr lang="zh-CN" altLang="en-US" sz="2400" dirty="0">
                <a:solidFill>
                  <a:schemeClr val="bg1"/>
                </a:solidFill>
                <a:latin typeface="华文彩云" pitchFamily="2" charset="-122"/>
                <a:ea typeface="华文彩云" pitchFamily="2" charset="-122"/>
              </a:rPr>
              <a:t>天津条约</a:t>
            </a:r>
            <a:r>
              <a:rPr lang="en-US" altLang="zh-CN" sz="2400">
                <a:solidFill>
                  <a:schemeClr val="bg1"/>
                </a:solidFill>
                <a:latin typeface="华文彩云" pitchFamily="2" charset="-122"/>
                <a:ea typeface="华文彩云" pitchFamily="2" charset="-122"/>
              </a:rPr>
              <a:t>》</a:t>
            </a:r>
            <a:r>
              <a:rPr lang="zh-CN" altLang="en-US" sz="2400" dirty="0">
                <a:solidFill>
                  <a:schemeClr val="bg1"/>
                </a:solidFill>
                <a:latin typeface="华文彩云" pitchFamily="2" charset="-122"/>
                <a:ea typeface="华文彩云" pitchFamily="2" charset="-122"/>
              </a:rPr>
              <a:t>。</a:t>
            </a:r>
            <a:endParaRPr lang="zh-CN" altLang="en-US" sz="2400" dirty="0">
              <a:solidFill>
                <a:schemeClr val="bg1"/>
              </a:solidFill>
              <a:latin typeface="华文彩云" pitchFamily="2" charset="-122"/>
              <a:ea typeface="华文彩云" pitchFamily="2" charset="-122"/>
            </a:endParaRPr>
          </a:p>
        </p:txBody>
      </p:sp>
      <p:pic>
        <p:nvPicPr>
          <p:cNvPr id="222215" name="图片 222214" descr="z"/>
          <p:cNvPicPr>
            <a:picLocks noChangeAspect="1"/>
          </p:cNvPicPr>
          <p:nvPr/>
        </p:nvPicPr>
        <p:blipFill>
          <a:blip r:embed="rId1"/>
          <a:stretch>
            <a:fillRect/>
          </a:stretch>
        </p:blipFill>
        <p:spPr>
          <a:xfrm>
            <a:off x="66675" y="94615"/>
            <a:ext cx="4645025" cy="595757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2212"/>
                                        </p:tgtEl>
                                        <p:attrNameLst>
                                          <p:attrName>style.visibility</p:attrName>
                                        </p:attrNameLst>
                                      </p:cBhvr>
                                      <p:to>
                                        <p:strVal val="visible"/>
                                      </p:to>
                                    </p:set>
                                    <p:anim calcmode="lin" valueType="num">
                                      <p:cBhvr additive="base">
                                        <p:cTn id="7" dur="500" fill="hold"/>
                                        <p:tgtEl>
                                          <p:spTgt spid="222212"/>
                                        </p:tgtEl>
                                        <p:attrNameLst>
                                          <p:attrName>ppt_x</p:attrName>
                                        </p:attrNameLst>
                                      </p:cBhvr>
                                      <p:tavLst>
                                        <p:tav tm="0">
                                          <p:val>
                                            <p:strVal val="#ppt_x"/>
                                          </p:val>
                                        </p:tav>
                                        <p:tav tm="100000">
                                          <p:val>
                                            <p:strVal val="#ppt_x"/>
                                          </p:val>
                                        </p:tav>
                                      </p:tavLst>
                                    </p:anim>
                                    <p:anim calcmode="lin" valueType="num">
                                      <p:cBhvr additive="base">
                                        <p:cTn id="8" dur="500" fill="hold"/>
                                        <p:tgtEl>
                                          <p:spTgt spid="22221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2213"/>
                                        </p:tgtEl>
                                        <p:attrNameLst>
                                          <p:attrName>style.visibility</p:attrName>
                                        </p:attrNameLst>
                                      </p:cBhvr>
                                      <p:to>
                                        <p:strVal val="visible"/>
                                      </p:to>
                                    </p:set>
                                    <p:anim calcmode="lin" valueType="num">
                                      <p:cBhvr additive="base">
                                        <p:cTn id="13" dur="500" fill="hold"/>
                                        <p:tgtEl>
                                          <p:spTgt spid="222213"/>
                                        </p:tgtEl>
                                        <p:attrNameLst>
                                          <p:attrName>ppt_x</p:attrName>
                                        </p:attrNameLst>
                                      </p:cBhvr>
                                      <p:tavLst>
                                        <p:tav tm="0">
                                          <p:val>
                                            <p:strVal val="#ppt_x"/>
                                          </p:val>
                                        </p:tav>
                                        <p:tav tm="100000">
                                          <p:val>
                                            <p:strVal val="#ppt_x"/>
                                          </p:val>
                                        </p:tav>
                                      </p:tavLst>
                                    </p:anim>
                                    <p:anim calcmode="lin" valueType="num">
                                      <p:cBhvr additive="base">
                                        <p:cTn id="14" dur="500" fill="hold"/>
                                        <p:tgtEl>
                                          <p:spTgt spid="22221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212" grpId="0"/>
      <p:bldP spid="22221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20162" name="矩形 220161"/>
          <p:cNvSpPr/>
          <p:nvPr/>
        </p:nvSpPr>
        <p:spPr>
          <a:xfrm>
            <a:off x="2921000" y="6299200"/>
            <a:ext cx="3870960" cy="307340"/>
          </a:xfrm>
          <a:prstGeom prst="rect">
            <a:avLst/>
          </a:prstGeom>
          <a:noFill/>
          <a:ln w="9525">
            <a:noFill/>
          </a:ln>
        </p:spPr>
        <p:txBody>
          <a:bodyPr wrap="square" lIns="0" tIns="0" rIns="0" bIns="0" anchor="t">
            <a:spAutoFit/>
          </a:bodyPr>
          <a:p>
            <a:pPr algn="ctr"/>
            <a:r>
              <a:rPr lang="zh-CN" altLang="en-US" sz="2000" dirty="0">
                <a:solidFill>
                  <a:srgbClr val="FFFF00"/>
                </a:solidFill>
                <a:latin typeface="Times New Roman" panose="02020603050405020304" pitchFamily="18" charset="0"/>
                <a:ea typeface="黑体" panose="02010609060101010101" pitchFamily="49" charset="-122"/>
              </a:rPr>
              <a:t>英法联军重点进攻的大沽炮台</a:t>
            </a:r>
            <a:endParaRPr lang="zh-CN" altLang="en-US" sz="2000" dirty="0">
              <a:solidFill>
                <a:srgbClr val="FFFF00"/>
              </a:solidFill>
              <a:latin typeface="Times New Roman" panose="02020603050405020304" pitchFamily="18" charset="0"/>
              <a:ea typeface="黑体" panose="02010609060101010101" pitchFamily="49" charset="-122"/>
            </a:endParaRPr>
          </a:p>
        </p:txBody>
      </p:sp>
      <p:pic>
        <p:nvPicPr>
          <p:cNvPr id="220163" name="图片 220162" descr="d"/>
          <p:cNvPicPr>
            <a:picLocks noChangeAspect="1"/>
          </p:cNvPicPr>
          <p:nvPr/>
        </p:nvPicPr>
        <p:blipFill>
          <a:blip r:embed="rId1"/>
          <a:stretch>
            <a:fillRect/>
          </a:stretch>
        </p:blipFill>
        <p:spPr>
          <a:xfrm>
            <a:off x="0" y="237490"/>
            <a:ext cx="9160510" cy="5892165"/>
          </a:xfrm>
          <a:prstGeom prst="rect">
            <a:avLst/>
          </a:prstGeom>
          <a:noFill/>
          <a:ln w="9525">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21186" name="矩形 221185"/>
          <p:cNvSpPr/>
          <p:nvPr/>
        </p:nvSpPr>
        <p:spPr>
          <a:xfrm>
            <a:off x="2921000" y="6316980"/>
            <a:ext cx="4013200" cy="307340"/>
          </a:xfrm>
          <a:noFill/>
          <a:ln w="9525">
            <a:noFill/>
          </a:ln>
        </p:spPr>
        <p:txBody>
          <a:bodyPr vert="horz" wrap="square" lIns="0" tIns="0" rIns="0" bIns="0" anchor="t">
            <a:spAutoFit/>
          </a:bodyPr>
          <a:p>
            <a:pPr algn="ctr"/>
            <a:r>
              <a:rPr lang="zh-CN" altLang="en-US" sz="2000" dirty="0">
                <a:solidFill>
                  <a:srgbClr val="FFFF00"/>
                </a:solidFill>
                <a:latin typeface="Times New Roman" panose="02020603050405020304" pitchFamily="18" charset="0"/>
                <a:ea typeface="黑体" panose="02010609060101010101" pitchFamily="49" charset="-122"/>
              </a:rPr>
              <a:t>英法联军占领下的大沽口炮台</a:t>
            </a:r>
            <a:endParaRPr lang="zh-CN" altLang="en-US" sz="2000" dirty="0">
              <a:solidFill>
                <a:srgbClr val="FFFF00"/>
              </a:solidFill>
              <a:latin typeface="Times New Roman" panose="02020603050405020304" pitchFamily="18" charset="0"/>
              <a:ea typeface="黑体" panose="02010609060101010101" pitchFamily="49" charset="-122"/>
            </a:endParaRPr>
          </a:p>
        </p:txBody>
      </p:sp>
      <p:pic>
        <p:nvPicPr>
          <p:cNvPr id="221187" name="图片 221186" descr="d"/>
          <p:cNvPicPr>
            <a:picLocks noChangeAspect="1"/>
          </p:cNvPicPr>
          <p:nvPr/>
        </p:nvPicPr>
        <p:blipFill>
          <a:blip r:embed="rId1"/>
          <a:stretch>
            <a:fillRect/>
          </a:stretch>
        </p:blipFill>
        <p:spPr>
          <a:xfrm>
            <a:off x="14605" y="132715"/>
            <a:ext cx="9114790" cy="6064250"/>
          </a:xfrm>
          <a:prstGeom prst="rect">
            <a:avLst/>
          </a:prstGeom>
          <a:noFill/>
          <a:ln w="9525">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ext Box 2"/>
          <p:cNvSpPr txBox="1">
            <a:spLocks noChangeArrowheads="1"/>
          </p:cNvSpPr>
          <p:nvPr/>
        </p:nvSpPr>
        <p:spPr bwMode="auto">
          <a:xfrm>
            <a:off x="325755" y="1411605"/>
            <a:ext cx="736600" cy="479107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itchFamily="2" charset="-122"/>
              </a:rPr>
              <a:t>一、第二次鸦片战争</a:t>
            </a:r>
            <a:endParaRPr kumimoji="1" lang="zh-CN" altLang="en-US" sz="3600" b="1" dirty="0">
              <a:solidFill>
                <a:schemeClr val="bg1"/>
              </a:solidFill>
              <a:latin typeface="Times New Roman" panose="02020603050405020304" pitchFamily="18" charset="0"/>
              <a:ea typeface="华文彩云" pitchFamily="2" charset="-122"/>
            </a:endParaRPr>
          </a:p>
        </p:txBody>
      </p:sp>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490980" y="621030"/>
            <a:ext cx="3023235"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2.</a:t>
            </a:r>
            <a:r>
              <a:rPr lang="zh-CN" altLang="en-US" sz="3200" b="1" dirty="0" smtClean="0">
                <a:solidFill>
                  <a:schemeClr val="bg1"/>
                </a:solidFill>
                <a:latin typeface="黑体" panose="02010609060101010101" pitchFamily="49" charset="-122"/>
                <a:ea typeface="黑体" panose="02010609060101010101" pitchFamily="49" charset="-122"/>
              </a:rPr>
              <a:t>《天津条约》</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pic>
        <p:nvPicPr>
          <p:cNvPr id="3" name="Picture 2"/>
          <p:cNvPicPr>
            <a:picLocks noChangeAspect="1" noChangeArrowheads="1"/>
          </p:cNvPicPr>
          <p:nvPr/>
        </p:nvPicPr>
        <p:blipFill>
          <a:blip r:embed="rId2"/>
          <a:srcRect/>
          <a:stretch>
            <a:fillRect/>
          </a:stretch>
        </p:blipFill>
        <p:spPr bwMode="auto">
          <a:xfrm>
            <a:off x="7475855" y="257810"/>
            <a:ext cx="491490" cy="958850"/>
          </a:xfrm>
          <a:prstGeom prst="rect">
            <a:avLst/>
          </a:prstGeom>
          <a:noFill/>
          <a:ln w="9525">
            <a:noFill/>
            <a:miter lim="800000"/>
            <a:headEnd/>
            <a:tailEnd/>
          </a:ln>
          <a:effectLst/>
        </p:spPr>
      </p:pic>
      <p:sp>
        <p:nvSpPr>
          <p:cNvPr id="122883" name="Text Box 3"/>
          <p:cNvSpPr txBox="1">
            <a:spLocks noChangeArrowheads="1"/>
          </p:cNvSpPr>
          <p:nvPr/>
        </p:nvSpPr>
        <p:spPr bwMode="auto">
          <a:xfrm>
            <a:off x="1490980" y="1791335"/>
            <a:ext cx="4756150" cy="583565"/>
          </a:xfrm>
          <a:prstGeom prst="rect">
            <a:avLst/>
          </a:prstGeom>
          <a:solidFill>
            <a:schemeClr val="tx1"/>
          </a:solid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p>
            <a:pPr marR="0" defTabSz="914400">
              <a:spcBef>
                <a:spcPct val="50000"/>
              </a:spcBef>
              <a:buClrTx/>
              <a:buSzTx/>
              <a:buFontTx/>
              <a:buNone/>
              <a:defRPr/>
            </a:pPr>
            <a:r>
              <a:rPr kumimoji="0" lang="zh-CN" altLang="en-US" sz="3200" b="1" kern="1200" cap="none" spc="0" normalizeH="0" baseline="0" noProof="0" dirty="0">
                <a:solidFill>
                  <a:srgbClr val="FF0000"/>
                </a:solidFill>
                <a:effectLst>
                  <a:outerShdw blurRad="38100" dist="38100" dir="2700000" algn="tl">
                    <a:srgbClr val="C0C0C0"/>
                  </a:outerShdw>
                </a:effectLst>
                <a:latin typeface="华文中宋" pitchFamily="2" charset="-122"/>
                <a:ea typeface="华文中宋" pitchFamily="2" charset="-122"/>
                <a:cs typeface="+mn-cs"/>
              </a:rPr>
              <a:t>◆</a:t>
            </a:r>
            <a:r>
              <a:rPr kumimoji="0" lang="en-US" altLang="zh-CN" sz="3200" b="1" kern="1200" cap="none" spc="0" normalizeH="0" baseline="0" noProof="0" dirty="0">
                <a:solidFill>
                  <a:srgbClr val="FFFF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a:t>
            </a:r>
            <a:r>
              <a:rPr kumimoji="0" lang="zh-CN" altLang="en-US" sz="3200" b="1" kern="1200" cap="none" spc="0" normalizeH="0" baseline="0" noProof="0" dirty="0">
                <a:solidFill>
                  <a:srgbClr val="FFFF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天津条约</a:t>
            </a:r>
            <a:r>
              <a:rPr kumimoji="0" lang="en-US" altLang="zh-CN" sz="3200" b="1" kern="1200" cap="none" spc="0" normalizeH="0" baseline="0" noProof="0" dirty="0">
                <a:solidFill>
                  <a:srgbClr val="FFFF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 1858</a:t>
            </a:r>
            <a:r>
              <a:rPr kumimoji="0" lang="zh-CN" altLang="en-US" sz="3200" b="1" kern="1200" cap="none" spc="0" normalizeH="0" baseline="0" noProof="0" dirty="0">
                <a:solidFill>
                  <a:srgbClr val="FFFF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年</a:t>
            </a:r>
            <a:endParaRPr kumimoji="0" lang="zh-CN" altLang="en-US" sz="3200" b="1" kern="1200" cap="none" spc="0" normalizeH="0" baseline="0" noProof="0" dirty="0">
              <a:solidFill>
                <a:srgbClr val="FFFF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
        <p:nvSpPr>
          <p:cNvPr id="316418" name="Text Box 2"/>
          <p:cNvSpPr txBox="1"/>
          <p:nvPr/>
        </p:nvSpPr>
        <p:spPr>
          <a:xfrm>
            <a:off x="1490980" y="2692400"/>
            <a:ext cx="6871335" cy="2676525"/>
          </a:xfrm>
          <a:prstGeom prst="rect">
            <a:avLst/>
          </a:prstGeom>
          <a:solidFill>
            <a:schemeClr val="tx1"/>
          </a:solidFill>
          <a:ln w="9525">
            <a:noFill/>
          </a:ln>
        </p:spPr>
        <p:txBody>
          <a:bodyPr wrap="square">
            <a:spAutoFit/>
          </a:bodyPr>
          <a:p>
            <a:pPr>
              <a:lnSpc>
                <a:spcPct val="150000"/>
              </a:lnSpc>
            </a:pPr>
            <a:r>
              <a:rPr lang="en-US" altLang="zh-CN" sz="2800" b="1">
                <a:solidFill>
                  <a:srgbClr val="000066"/>
                </a:solidFill>
                <a:effectLst>
                  <a:outerShdw blurRad="38100" dist="38100" dir="2700000">
                    <a:srgbClr val="000000"/>
                  </a:outerShdw>
                </a:effectLst>
                <a:latin typeface="华文中宋" pitchFamily="2" charset="-122"/>
                <a:ea typeface="华文中宋" pitchFamily="2" charset="-122"/>
              </a:rPr>
              <a:t>  </a:t>
            </a:r>
            <a:r>
              <a:rPr lang="en-US" altLang="zh-CN" sz="2800" b="1">
                <a:solidFill>
                  <a:srgbClr val="FFFF00"/>
                </a:solidFill>
                <a:effectLst>
                  <a:outerShdw blurRad="38100" dist="38100" dir="2700000">
                    <a:srgbClr val="FFFFFF"/>
                  </a:outerShdw>
                </a:effectLst>
                <a:latin typeface="华文中宋" pitchFamily="2" charset="-122"/>
                <a:ea typeface="华文中宋" pitchFamily="2" charset="-122"/>
              </a:rPr>
              <a:t>①</a:t>
            </a:r>
            <a:r>
              <a:rPr lang="zh-CN" altLang="en-US" sz="2800" b="1" dirty="0">
                <a:solidFill>
                  <a:srgbClr val="FFFF00"/>
                </a:solidFill>
                <a:effectLst>
                  <a:outerShdw blurRad="38100" dist="38100" dir="2700000">
                    <a:srgbClr val="FFFFFF"/>
                  </a:outerShdw>
                </a:effectLst>
                <a:latin typeface="华文中宋" pitchFamily="2" charset="-122"/>
                <a:ea typeface="华文中宋" pitchFamily="2" charset="-122"/>
              </a:rPr>
              <a:t>外国公使进驻北京</a:t>
            </a:r>
            <a:r>
              <a:rPr lang="zh-CN" altLang="en-US" sz="2800" b="1" dirty="0">
                <a:solidFill>
                  <a:schemeClr val="bg1"/>
                </a:solidFill>
                <a:effectLst>
                  <a:outerShdw blurRad="38100" dist="38100" dir="2700000">
                    <a:srgbClr val="000000"/>
                  </a:outerShdw>
                </a:effectLst>
                <a:latin typeface="楷体_GB2312" panose="02010609030101010101" pitchFamily="49" charset="-122"/>
                <a:ea typeface="楷体_GB2312" panose="02010609030101010101" pitchFamily="49" charset="-122"/>
              </a:rPr>
              <a:t>──</a:t>
            </a:r>
            <a:r>
              <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rPr>
              <a:t>逐渐影响和操纵清政府的内政和外交。</a:t>
            </a:r>
            <a:endPar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endParaRPr>
          </a:p>
          <a:p>
            <a:pPr>
              <a:lnSpc>
                <a:spcPct val="150000"/>
              </a:lnSpc>
            </a:pPr>
            <a:r>
              <a:rPr lang="zh-CN" altLang="en-US" sz="2800" b="1" dirty="0">
                <a:effectLst>
                  <a:outerShdw blurRad="38100" dist="38100" dir="2700000">
                    <a:srgbClr val="FFFFFF"/>
                  </a:outerShdw>
                </a:effectLst>
                <a:latin typeface="华文中宋" pitchFamily="2" charset="-122"/>
                <a:ea typeface="华文中宋" pitchFamily="2" charset="-122"/>
              </a:rPr>
              <a:t>  </a:t>
            </a:r>
            <a:r>
              <a:rPr lang="zh-CN" altLang="en-US" sz="2800" b="1" dirty="0">
                <a:solidFill>
                  <a:srgbClr val="FFFF00"/>
                </a:solidFill>
                <a:effectLst>
                  <a:outerShdw blurRad="38100" dist="38100" dir="2700000">
                    <a:srgbClr val="FFFFFF"/>
                  </a:outerShdw>
                </a:effectLst>
                <a:latin typeface="华文中宋" pitchFamily="2" charset="-122"/>
                <a:ea typeface="华文中宋" pitchFamily="2" charset="-122"/>
              </a:rPr>
              <a:t>②十口通商</a:t>
            </a:r>
            <a:r>
              <a:rPr lang="zh-CN" altLang="en-US" sz="2800" b="1" dirty="0">
                <a:solidFill>
                  <a:schemeClr val="bg1"/>
                </a:solidFill>
                <a:effectLst>
                  <a:outerShdw blurRad="38100" dist="38100" dir="2700000">
                    <a:srgbClr val="000000"/>
                  </a:outerShdw>
                </a:effectLst>
                <a:latin typeface="楷体_GB2312" panose="02010609030101010101" pitchFamily="49" charset="-122"/>
                <a:ea typeface="华文中宋" pitchFamily="2" charset="-122"/>
              </a:rPr>
              <a:t>──</a:t>
            </a:r>
            <a:r>
              <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rPr>
              <a:t>使外国侵略势力扩展到沿海各省，并深入到内地（长江中下游）。</a:t>
            </a:r>
            <a:r>
              <a:rPr lang="zh-CN" altLang="en-US" sz="2800" b="1" dirty="0">
                <a:solidFill>
                  <a:srgbClr val="000099"/>
                </a:solidFill>
                <a:effectLst>
                  <a:outerShdw blurRad="38100" dist="38100" dir="2700000">
                    <a:srgbClr val="000000"/>
                  </a:outerShdw>
                </a:effectLst>
                <a:latin typeface="华文中宋" pitchFamily="2" charset="-122"/>
                <a:ea typeface="华文中宋" pitchFamily="2" charset="-122"/>
              </a:rPr>
              <a:t>  </a:t>
            </a:r>
            <a:endParaRPr lang="zh-CN" altLang="en-US" sz="2800" b="1" dirty="0">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316418">
                                            <p:txEl>
                                              <p:charRg st="0" end="31"/>
                                            </p:txEl>
                                          </p:spTgt>
                                        </p:tgtEl>
                                        <p:attrNameLst>
                                          <p:attrName>style.visibility</p:attrName>
                                        </p:attrNameLst>
                                      </p:cBhvr>
                                      <p:to>
                                        <p:strVal val="visible"/>
                                      </p:to>
                                    </p:set>
                                    <p:anim calcmode="lin" valueType="num">
                                      <p:cBhvr>
                                        <p:cTn id="7" dur="500" fill="hold"/>
                                        <p:tgtEl>
                                          <p:spTgt spid="316418">
                                            <p:txEl>
                                              <p:charRg st="0" end="31"/>
                                            </p:txEl>
                                          </p:spTgt>
                                        </p:tgtEl>
                                        <p:attrNameLst>
                                          <p:attrName>ppt_w</p:attrName>
                                        </p:attrNameLst>
                                      </p:cBhvr>
                                      <p:tavLst>
                                        <p:tav tm="0">
                                          <p:val>
                                            <p:fltVal val="0.000000"/>
                                          </p:val>
                                        </p:tav>
                                        <p:tav tm="100000">
                                          <p:val>
                                            <p:strVal val="#ppt_w"/>
                                          </p:val>
                                        </p:tav>
                                      </p:tavLst>
                                    </p:anim>
                                    <p:anim calcmode="lin" valueType="num">
                                      <p:cBhvr>
                                        <p:cTn id="8" dur="500" fill="hold"/>
                                        <p:tgtEl>
                                          <p:spTgt spid="316418">
                                            <p:txEl>
                                              <p:charRg st="0" end="31"/>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nodeType="clickEffect">
                                  <p:stCondLst>
                                    <p:cond delay="0"/>
                                  </p:stCondLst>
                                  <p:childTnLst>
                                    <p:set>
                                      <p:cBhvr>
                                        <p:cTn id="12" dur="1" fill="hold">
                                          <p:stCondLst>
                                            <p:cond delay="0"/>
                                          </p:stCondLst>
                                        </p:cTn>
                                        <p:tgtEl>
                                          <p:spTgt spid="316418">
                                            <p:txEl>
                                              <p:charRg st="31" end="72"/>
                                            </p:txEl>
                                          </p:spTgt>
                                        </p:tgtEl>
                                        <p:attrNameLst>
                                          <p:attrName>style.visibility</p:attrName>
                                        </p:attrNameLst>
                                      </p:cBhvr>
                                      <p:to>
                                        <p:strVal val="visible"/>
                                      </p:to>
                                    </p:set>
                                    <p:anim calcmode="lin" valueType="num">
                                      <p:cBhvr>
                                        <p:cTn id="13" dur="500" fill="hold"/>
                                        <p:tgtEl>
                                          <p:spTgt spid="316418">
                                            <p:txEl>
                                              <p:charRg st="31" end="72"/>
                                            </p:txEl>
                                          </p:spTgt>
                                        </p:tgtEl>
                                        <p:attrNameLst>
                                          <p:attrName>ppt_w</p:attrName>
                                        </p:attrNameLst>
                                      </p:cBhvr>
                                      <p:tavLst>
                                        <p:tav tm="0">
                                          <p:val>
                                            <p:fltVal val="0.000000"/>
                                          </p:val>
                                        </p:tav>
                                        <p:tav tm="100000">
                                          <p:val>
                                            <p:strVal val="#ppt_w"/>
                                          </p:val>
                                        </p:tav>
                                      </p:tavLst>
                                    </p:anim>
                                    <p:anim calcmode="lin" valueType="num">
                                      <p:cBhvr>
                                        <p:cTn id="14" dur="500" fill="hold"/>
                                        <p:tgtEl>
                                          <p:spTgt spid="316418">
                                            <p:txEl>
                                              <p:charRg st="31" end="7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23234" name="矩形 223233"/>
          <p:cNvSpPr/>
          <p:nvPr/>
        </p:nvSpPr>
        <p:spPr>
          <a:xfrm>
            <a:off x="1915160" y="6245860"/>
            <a:ext cx="6326505" cy="430530"/>
          </a:xfrm>
          <a:noFill/>
          <a:ln w="9525">
            <a:noFill/>
          </a:ln>
        </p:spPr>
        <p:txBody>
          <a:bodyPr vert="horz" wrap="square" lIns="0" tIns="0" rIns="0" bIns="0" anchor="t">
            <a:spAutoFit/>
          </a:bodyPr>
          <a:p>
            <a:pPr algn="ctr"/>
            <a:r>
              <a:rPr lang="en-US" altLang="zh-CN" sz="2800">
                <a:solidFill>
                  <a:srgbClr val="FFFF00"/>
                </a:solidFill>
                <a:latin typeface="Times New Roman" panose="02020603050405020304" pitchFamily="18" charset="0"/>
                <a:ea typeface="黑体" panose="02010609060101010101" pitchFamily="49" charset="-122"/>
              </a:rPr>
              <a:t>1858</a:t>
            </a:r>
            <a:r>
              <a:rPr lang="zh-CN" altLang="en-US" sz="2800" dirty="0">
                <a:solidFill>
                  <a:srgbClr val="FFFF00"/>
                </a:solidFill>
                <a:latin typeface="Times New Roman" panose="02020603050405020304" pitchFamily="18" charset="0"/>
                <a:ea typeface="黑体" panose="02010609060101010101" pitchFamily="49" charset="-122"/>
              </a:rPr>
              <a:t>年中英</a:t>
            </a:r>
            <a:r>
              <a:rPr lang="en-US" altLang="zh-CN" sz="2800">
                <a:solidFill>
                  <a:srgbClr val="FFFF00"/>
                </a:solidFill>
                <a:latin typeface="Times New Roman" panose="02020603050405020304" pitchFamily="18" charset="0"/>
                <a:ea typeface="黑体" panose="02010609060101010101" pitchFamily="49" charset="-122"/>
              </a:rPr>
              <a:t>《</a:t>
            </a:r>
            <a:r>
              <a:rPr lang="zh-CN" altLang="en-US" sz="2800" dirty="0">
                <a:solidFill>
                  <a:srgbClr val="FFFF00"/>
                </a:solidFill>
                <a:latin typeface="Times New Roman" panose="02020603050405020304" pitchFamily="18" charset="0"/>
                <a:ea typeface="黑体" panose="02010609060101010101" pitchFamily="49" charset="-122"/>
              </a:rPr>
              <a:t>天津条约</a:t>
            </a:r>
            <a:r>
              <a:rPr lang="en-US" altLang="zh-CN" sz="2800">
                <a:solidFill>
                  <a:srgbClr val="FFFF00"/>
                </a:solidFill>
                <a:latin typeface="Times New Roman" panose="02020603050405020304" pitchFamily="18" charset="0"/>
                <a:ea typeface="黑体" panose="02010609060101010101" pitchFamily="49" charset="-122"/>
              </a:rPr>
              <a:t>》</a:t>
            </a:r>
            <a:r>
              <a:rPr lang="zh-CN" altLang="en-US" sz="2800" dirty="0">
                <a:solidFill>
                  <a:srgbClr val="FFFF00"/>
                </a:solidFill>
                <a:latin typeface="Times New Roman" panose="02020603050405020304" pitchFamily="18" charset="0"/>
                <a:ea typeface="黑体" panose="02010609060101010101" pitchFamily="49" charset="-122"/>
              </a:rPr>
              <a:t>签定时的情形</a:t>
            </a:r>
            <a:endParaRPr lang="zh-CN" altLang="en-US" sz="2800" dirty="0">
              <a:solidFill>
                <a:srgbClr val="FFFF00"/>
              </a:solidFill>
              <a:latin typeface="Times New Roman" panose="02020603050405020304" pitchFamily="18" charset="0"/>
              <a:ea typeface="黑体" panose="02010609060101010101" pitchFamily="49" charset="-122"/>
            </a:endParaRPr>
          </a:p>
        </p:txBody>
      </p:sp>
      <p:pic>
        <p:nvPicPr>
          <p:cNvPr id="223235" name="图片 223234" descr="tem133"/>
          <p:cNvPicPr>
            <a:picLocks noChangeAspect="1"/>
          </p:cNvPicPr>
          <p:nvPr/>
        </p:nvPicPr>
        <p:blipFill>
          <a:blip r:embed="rId1"/>
          <a:stretch>
            <a:fillRect/>
          </a:stretch>
        </p:blipFill>
        <p:spPr>
          <a:xfrm>
            <a:off x="-15240" y="-73660"/>
            <a:ext cx="9201150" cy="6197600"/>
          </a:xfrm>
          <a:prstGeom prst="rect">
            <a:avLst/>
          </a:prstGeom>
          <a:noFill/>
          <a:ln w="9525">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317442" name="Picture 2" descr="tu"/>
          <p:cNvPicPr>
            <a:picLocks noChangeAspect="1"/>
          </p:cNvPicPr>
          <p:nvPr/>
        </p:nvPicPr>
        <p:blipFill>
          <a:blip r:embed="rId1"/>
          <a:stretch>
            <a:fillRect/>
          </a:stretch>
        </p:blipFill>
        <p:spPr>
          <a:xfrm>
            <a:off x="3960813" y="36513"/>
            <a:ext cx="5183187" cy="6651625"/>
          </a:xfrm>
          <a:prstGeom prst="rect">
            <a:avLst/>
          </a:prstGeom>
          <a:noFill/>
          <a:ln w="107950" cap="flat" cmpd="sng">
            <a:pattFill prst="horzBrick">
              <a:fgClr>
                <a:schemeClr val="bg2"/>
              </a:fgClr>
              <a:bgClr>
                <a:srgbClr val="336699"/>
              </a:bgClr>
            </a:pattFill>
            <a:prstDash val="solid"/>
            <a:miter/>
            <a:headEnd type="none" w="med" len="med"/>
            <a:tailEnd type="none" w="med" len="med"/>
          </a:ln>
        </p:spPr>
      </p:pic>
      <p:sp>
        <p:nvSpPr>
          <p:cNvPr id="317443" name="Oval 3"/>
          <p:cNvSpPr/>
          <p:nvPr/>
        </p:nvSpPr>
        <p:spPr>
          <a:xfrm>
            <a:off x="7720013" y="1116013"/>
            <a:ext cx="73025" cy="71437"/>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44" name="Oval 4"/>
          <p:cNvSpPr/>
          <p:nvPr/>
        </p:nvSpPr>
        <p:spPr>
          <a:xfrm>
            <a:off x="7940675" y="252413"/>
            <a:ext cx="73025" cy="71437"/>
          </a:xfrm>
          <a:prstGeom prst="ellipse">
            <a:avLst/>
          </a:prstGeom>
          <a:noFill/>
          <a:ln w="6350">
            <a:noFill/>
          </a:ln>
        </p:spPr>
        <p:txBody>
          <a:bodyPr wrap="none" anchor="ctr"/>
          <a:p>
            <a:pPr algn="ctr"/>
            <a:endParaRPr lang="zh-CN" altLang="zh-CN" dirty="0">
              <a:effectLst>
                <a:outerShdw blurRad="38100" dist="38100" dir="2700000">
                  <a:srgbClr val="FFFFFF"/>
                </a:outerShdw>
              </a:effectLst>
              <a:latin typeface="Arial" panose="020B0604020202020204" pitchFamily="34" charset="0"/>
            </a:endParaRPr>
          </a:p>
        </p:txBody>
      </p:sp>
      <p:sp>
        <p:nvSpPr>
          <p:cNvPr id="317445" name="Oval 5"/>
          <p:cNvSpPr/>
          <p:nvPr/>
        </p:nvSpPr>
        <p:spPr>
          <a:xfrm>
            <a:off x="7173913" y="2736850"/>
            <a:ext cx="74612" cy="71438"/>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46" name="Oval 6"/>
          <p:cNvSpPr/>
          <p:nvPr/>
        </p:nvSpPr>
        <p:spPr>
          <a:xfrm>
            <a:off x="7318375" y="2808288"/>
            <a:ext cx="74613" cy="71437"/>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47" name="Oval 7"/>
          <p:cNvSpPr/>
          <p:nvPr/>
        </p:nvSpPr>
        <p:spPr>
          <a:xfrm>
            <a:off x="5675313" y="3241675"/>
            <a:ext cx="73025" cy="71438"/>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48" name="Oval 8"/>
          <p:cNvSpPr/>
          <p:nvPr/>
        </p:nvSpPr>
        <p:spPr>
          <a:xfrm>
            <a:off x="6223000" y="3600450"/>
            <a:ext cx="73025" cy="71438"/>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49" name="Oval 9"/>
          <p:cNvSpPr/>
          <p:nvPr/>
        </p:nvSpPr>
        <p:spPr>
          <a:xfrm>
            <a:off x="6334125" y="5472113"/>
            <a:ext cx="73025" cy="71437"/>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50" name="Oval 10"/>
          <p:cNvSpPr/>
          <p:nvPr/>
        </p:nvSpPr>
        <p:spPr>
          <a:xfrm>
            <a:off x="8121650" y="4968875"/>
            <a:ext cx="74613" cy="71438"/>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51" name="Oval 11"/>
          <p:cNvSpPr/>
          <p:nvPr/>
        </p:nvSpPr>
        <p:spPr>
          <a:xfrm>
            <a:off x="7756525" y="5580063"/>
            <a:ext cx="74613" cy="71437"/>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52" name="Oval 12"/>
          <p:cNvSpPr/>
          <p:nvPr/>
        </p:nvSpPr>
        <p:spPr>
          <a:xfrm>
            <a:off x="4070350" y="6553200"/>
            <a:ext cx="74613" cy="71438"/>
          </a:xfrm>
          <a:prstGeom prst="ellipse">
            <a:avLst/>
          </a:prstGeom>
          <a:noFill/>
          <a:ln w="6350">
            <a:noFill/>
          </a:ln>
        </p:spPr>
        <p:txBody>
          <a:bodyPr wrap="none" anchor="ctr"/>
          <a:p>
            <a:endParaRPr lang="zh-CN" altLang="en-US" sz="2800" b="1" dirty="0">
              <a:latin typeface="黑体" panose="02010609060101010101" pitchFamily="49" charset="-122"/>
              <a:ea typeface="黑体" panose="02010609060101010101" pitchFamily="49" charset="-122"/>
            </a:endParaRPr>
          </a:p>
        </p:txBody>
      </p:sp>
      <p:sp>
        <p:nvSpPr>
          <p:cNvPr id="317453" name="Oval 13"/>
          <p:cNvSpPr/>
          <p:nvPr/>
        </p:nvSpPr>
        <p:spPr>
          <a:xfrm>
            <a:off x="6589713" y="504825"/>
            <a:ext cx="73025" cy="71438"/>
          </a:xfrm>
          <a:prstGeom prst="ellipse">
            <a:avLst/>
          </a:prstGeom>
          <a:noFill/>
          <a:ln w="6350">
            <a:noFill/>
          </a:ln>
        </p:spPr>
        <p:txBody>
          <a:bodyPr wrap="none" anchor="ctr"/>
          <a:p>
            <a:pPr algn="ctr"/>
            <a:endParaRPr lang="zh-CN" altLang="zh-CN" dirty="0">
              <a:effectLst>
                <a:outerShdw blurRad="38100" dist="38100" dir="2700000">
                  <a:srgbClr val="FFFFFF"/>
                </a:outerShdw>
              </a:effectLst>
              <a:latin typeface="Arial" panose="020B0604020202020204" pitchFamily="34" charset="0"/>
            </a:endParaRPr>
          </a:p>
        </p:txBody>
      </p:sp>
      <p:grpSp>
        <p:nvGrpSpPr>
          <p:cNvPr id="146446" name="Group 14"/>
          <p:cNvGrpSpPr/>
          <p:nvPr/>
        </p:nvGrpSpPr>
        <p:grpSpPr>
          <a:xfrm>
            <a:off x="4067175" y="0"/>
            <a:ext cx="4897438" cy="6550025"/>
            <a:chOff x="2562" y="0"/>
            <a:chExt cx="3085" cy="4126"/>
          </a:xfrm>
        </p:grpSpPr>
        <p:sp>
          <p:nvSpPr>
            <p:cNvPr id="317455" name="Text Box 15">
              <a:hlinkClick r:id="rId2" action="ppaction://hlinksldjump"/>
            </p:cNvPr>
            <p:cNvSpPr txBox="1"/>
            <p:nvPr/>
          </p:nvSpPr>
          <p:spPr>
            <a:xfrm>
              <a:off x="5081" y="0"/>
              <a:ext cx="566" cy="288"/>
            </a:xfrm>
            <a:prstGeom prst="rect">
              <a:avLst/>
            </a:prstGeom>
            <a:solidFill>
              <a:schemeClr val="bg1"/>
            </a:solidFill>
            <a:ln w="9525">
              <a:noFill/>
            </a:ln>
          </p:spPr>
          <p:txBody>
            <a:bodyPr>
              <a:spAutoFit/>
            </a:bodyPr>
            <a:p>
              <a:pPr algn="ctr"/>
              <a:r>
                <a:rPr lang="zh-CN" altLang="en-US" sz="2400" b="1" u="sng" dirty="0">
                  <a:solidFill>
                    <a:srgbClr val="000000"/>
                  </a:solidFill>
                  <a:latin typeface="Arial" panose="020B0604020202020204" pitchFamily="34" charset="0"/>
                  <a:ea typeface="黑体" panose="02010609060101010101" pitchFamily="49" charset="-122"/>
                </a:rPr>
                <a:t>营口</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56" name="Text Box 16">
              <a:hlinkClick r:id="rId2" action="ppaction://hlinksldjump"/>
            </p:cNvPr>
            <p:cNvSpPr txBox="1"/>
            <p:nvPr/>
          </p:nvSpPr>
          <p:spPr>
            <a:xfrm>
              <a:off x="4565" y="637"/>
              <a:ext cx="538" cy="288"/>
            </a:xfrm>
            <a:prstGeom prst="rect">
              <a:avLst/>
            </a:prstGeom>
            <a:solidFill>
              <a:schemeClr val="bg1"/>
            </a:solidFill>
            <a:ln w="9525">
              <a:noFill/>
            </a:ln>
          </p:spPr>
          <p:txBody>
            <a:bodyPr>
              <a:spAutoFit/>
            </a:bodyPr>
            <a:p>
              <a:pPr algn="ctr"/>
              <a:r>
                <a:rPr lang="zh-CN" altLang="en-US" sz="2400" b="1" u="sng" dirty="0">
                  <a:solidFill>
                    <a:srgbClr val="000000"/>
                  </a:solidFill>
                  <a:latin typeface="Arial" panose="020B0604020202020204" pitchFamily="34" charset="0"/>
                  <a:ea typeface="黑体" panose="02010609060101010101" pitchFamily="49" charset="-122"/>
                </a:rPr>
                <a:t>烟台</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57" name="Text Box 17">
              <a:hlinkClick r:id="rId2" action="ppaction://hlinksldjump"/>
            </p:cNvPr>
            <p:cNvSpPr txBox="1"/>
            <p:nvPr/>
          </p:nvSpPr>
          <p:spPr>
            <a:xfrm>
              <a:off x="4127" y="1453"/>
              <a:ext cx="567" cy="288"/>
            </a:xfrm>
            <a:prstGeom prst="rect">
              <a:avLst/>
            </a:prstGeom>
            <a:solidFill>
              <a:schemeClr val="bg1"/>
            </a:solidFill>
            <a:ln w="9525">
              <a:noFill/>
            </a:ln>
          </p:spPr>
          <p:txBody>
            <a:bodyPr>
              <a:spAutoFit/>
            </a:bodyPr>
            <a:p>
              <a:pPr algn="ctr"/>
              <a:r>
                <a:rPr lang="zh-CN" altLang="en-US" sz="2400" b="1" u="sng" dirty="0">
                  <a:solidFill>
                    <a:srgbClr val="000000"/>
                  </a:solidFill>
                  <a:latin typeface="Arial" panose="020B0604020202020204" pitchFamily="34" charset="0"/>
                  <a:ea typeface="黑体" panose="02010609060101010101" pitchFamily="49" charset="-122"/>
                </a:rPr>
                <a:t>南京</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58" name="Text Box 18">
              <a:hlinkClick r:id="rId2" action="ppaction://hlinksldjump"/>
            </p:cNvPr>
            <p:cNvSpPr txBox="1"/>
            <p:nvPr/>
          </p:nvSpPr>
          <p:spPr>
            <a:xfrm>
              <a:off x="4513" y="1842"/>
              <a:ext cx="502" cy="288"/>
            </a:xfrm>
            <a:prstGeom prst="rect">
              <a:avLst/>
            </a:prstGeom>
            <a:solidFill>
              <a:schemeClr val="bg1"/>
            </a:solidFill>
            <a:ln w="9525">
              <a:noFill/>
            </a:ln>
          </p:spPr>
          <p:txBody>
            <a:bodyPr wrap="none">
              <a:spAutoFit/>
            </a:bodyPr>
            <a:p>
              <a:r>
                <a:rPr lang="zh-CN" altLang="en-US" sz="2400" b="1" u="sng" dirty="0">
                  <a:solidFill>
                    <a:srgbClr val="000000"/>
                  </a:solidFill>
                  <a:latin typeface="Arial" panose="020B0604020202020204" pitchFamily="34" charset="0"/>
                  <a:ea typeface="黑体" panose="02010609060101010101" pitchFamily="49" charset="-122"/>
                </a:rPr>
                <a:t>镇江</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59" name="Text Box 19">
              <a:hlinkClick r:id="rId2" action="ppaction://hlinksldjump"/>
            </p:cNvPr>
            <p:cNvSpPr txBox="1"/>
            <p:nvPr/>
          </p:nvSpPr>
          <p:spPr>
            <a:xfrm>
              <a:off x="3152" y="1770"/>
              <a:ext cx="581" cy="288"/>
            </a:xfrm>
            <a:prstGeom prst="rect">
              <a:avLst/>
            </a:prstGeom>
            <a:solidFill>
              <a:schemeClr val="bg1"/>
            </a:solidFill>
            <a:ln w="9525">
              <a:noFill/>
            </a:ln>
          </p:spPr>
          <p:txBody>
            <a:bodyPr>
              <a:spAutoFit/>
            </a:bodyPr>
            <a:p>
              <a:pPr algn="ctr"/>
              <a:r>
                <a:rPr lang="zh-CN" altLang="en-US" sz="2400" b="1" u="sng" dirty="0">
                  <a:solidFill>
                    <a:srgbClr val="000000"/>
                  </a:solidFill>
                  <a:latin typeface="Arial" panose="020B0604020202020204" pitchFamily="34" charset="0"/>
                  <a:ea typeface="黑体" panose="02010609060101010101" pitchFamily="49" charset="-122"/>
                </a:rPr>
                <a:t>汉口</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60" name="Text Box 20">
              <a:hlinkClick r:id="rId2" action="ppaction://hlinksldjump"/>
            </p:cNvPr>
            <p:cNvSpPr txBox="1"/>
            <p:nvPr/>
          </p:nvSpPr>
          <p:spPr>
            <a:xfrm>
              <a:off x="3954" y="2065"/>
              <a:ext cx="559" cy="288"/>
            </a:xfrm>
            <a:prstGeom prst="rect">
              <a:avLst/>
            </a:prstGeom>
            <a:solidFill>
              <a:schemeClr val="bg1"/>
            </a:solidFill>
            <a:ln w="9525">
              <a:noFill/>
            </a:ln>
          </p:spPr>
          <p:txBody>
            <a:bodyPr>
              <a:spAutoFit/>
            </a:bodyPr>
            <a:p>
              <a:pPr algn="ctr"/>
              <a:r>
                <a:rPr lang="zh-CN" altLang="en-US" sz="2400" b="1" u="sng" dirty="0">
                  <a:solidFill>
                    <a:srgbClr val="000000"/>
                  </a:solidFill>
                  <a:latin typeface="Arial" panose="020B0604020202020204" pitchFamily="34" charset="0"/>
                  <a:ea typeface="黑体" panose="02010609060101010101" pitchFamily="49" charset="-122"/>
                </a:rPr>
                <a:t>九江</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61" name="Text Box 21">
              <a:hlinkClick r:id="rId2" action="ppaction://hlinksldjump"/>
            </p:cNvPr>
            <p:cNvSpPr txBox="1"/>
            <p:nvPr/>
          </p:nvSpPr>
          <p:spPr>
            <a:xfrm>
              <a:off x="3742" y="3158"/>
              <a:ext cx="544" cy="288"/>
            </a:xfrm>
            <a:prstGeom prst="rect">
              <a:avLst/>
            </a:prstGeom>
            <a:solidFill>
              <a:schemeClr val="bg1"/>
            </a:solidFill>
            <a:ln w="9525">
              <a:noFill/>
            </a:ln>
          </p:spPr>
          <p:txBody>
            <a:bodyPr>
              <a:spAutoFit/>
            </a:bodyPr>
            <a:p>
              <a:pPr algn="ctr"/>
              <a:r>
                <a:rPr lang="zh-CN" altLang="en-US" sz="2400" b="1" u="sng" dirty="0">
                  <a:solidFill>
                    <a:srgbClr val="000000"/>
                  </a:solidFill>
                  <a:latin typeface="Arial" panose="020B0604020202020204" pitchFamily="34" charset="0"/>
                  <a:ea typeface="黑体" panose="02010609060101010101" pitchFamily="49" charset="-122"/>
                </a:rPr>
                <a:t>汕头</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62" name="Text Box 22">
              <a:hlinkClick r:id="rId2" action="ppaction://hlinksldjump"/>
            </p:cNvPr>
            <p:cNvSpPr txBox="1"/>
            <p:nvPr/>
          </p:nvSpPr>
          <p:spPr>
            <a:xfrm>
              <a:off x="2562" y="3838"/>
              <a:ext cx="545" cy="288"/>
            </a:xfrm>
            <a:prstGeom prst="rect">
              <a:avLst/>
            </a:prstGeom>
            <a:solidFill>
              <a:schemeClr val="bg1"/>
            </a:solidFill>
            <a:ln w="9525">
              <a:noFill/>
            </a:ln>
          </p:spPr>
          <p:txBody>
            <a:bodyPr>
              <a:spAutoFit/>
            </a:bodyPr>
            <a:p>
              <a:pPr algn="ctr"/>
              <a:r>
                <a:rPr lang="zh-CN" altLang="en-US" sz="2400" b="1" u="sng" dirty="0">
                  <a:solidFill>
                    <a:srgbClr val="000000"/>
                  </a:solidFill>
                  <a:latin typeface="Arial" panose="020B0604020202020204" pitchFamily="34" charset="0"/>
                  <a:ea typeface="黑体" panose="02010609060101010101" pitchFamily="49" charset="-122"/>
                </a:rPr>
                <a:t>琼州</a:t>
              </a:r>
              <a:endParaRPr lang="zh-CN" altLang="en-US" sz="2400" b="1" u="sng" dirty="0">
                <a:solidFill>
                  <a:srgbClr val="000000"/>
                </a:solidFill>
                <a:latin typeface="Arial" panose="020B0604020202020204" pitchFamily="34" charset="0"/>
                <a:ea typeface="黑体" panose="02010609060101010101" pitchFamily="49" charset="-122"/>
              </a:endParaRPr>
            </a:p>
          </p:txBody>
        </p:sp>
        <p:sp>
          <p:nvSpPr>
            <p:cNvPr id="317463" name="Text Box 23">
              <a:hlinkClick r:id="rId2" action="ppaction://hlinksldjump"/>
            </p:cNvPr>
            <p:cNvSpPr txBox="1"/>
            <p:nvPr/>
          </p:nvSpPr>
          <p:spPr>
            <a:xfrm>
              <a:off x="4876" y="3113"/>
              <a:ext cx="499" cy="250"/>
            </a:xfrm>
            <a:prstGeom prst="rect">
              <a:avLst/>
            </a:prstGeom>
            <a:solidFill>
              <a:schemeClr val="bg1"/>
            </a:solidFill>
            <a:ln w="9525">
              <a:noFill/>
            </a:ln>
          </p:spPr>
          <p:txBody>
            <a:bodyPr>
              <a:spAutoFit/>
            </a:bodyPr>
            <a:p>
              <a:pPr algn="ctr"/>
              <a:r>
                <a:rPr lang="zh-CN" altLang="en-US" sz="2000" b="1" u="sng" dirty="0">
                  <a:solidFill>
                    <a:srgbClr val="000000"/>
                  </a:solidFill>
                  <a:latin typeface="Arial" panose="020B0604020202020204" pitchFamily="34" charset="0"/>
                  <a:ea typeface="黑体" panose="02010609060101010101" pitchFamily="49" charset="-122"/>
                </a:rPr>
                <a:t>淡水</a:t>
              </a:r>
              <a:endParaRPr lang="zh-CN" altLang="en-US" sz="2000" b="1" u="sng" dirty="0">
                <a:solidFill>
                  <a:srgbClr val="000000"/>
                </a:solidFill>
                <a:latin typeface="Arial" panose="020B0604020202020204" pitchFamily="34" charset="0"/>
                <a:ea typeface="黑体" panose="02010609060101010101" pitchFamily="49" charset="-122"/>
              </a:endParaRPr>
            </a:p>
          </p:txBody>
        </p:sp>
        <p:sp>
          <p:nvSpPr>
            <p:cNvPr id="317464" name="Text Box 24">
              <a:hlinkClick r:id="rId2" action="ppaction://hlinksldjump"/>
            </p:cNvPr>
            <p:cNvSpPr txBox="1"/>
            <p:nvPr/>
          </p:nvSpPr>
          <p:spPr>
            <a:xfrm>
              <a:off x="4886" y="3391"/>
              <a:ext cx="489" cy="250"/>
            </a:xfrm>
            <a:prstGeom prst="rect">
              <a:avLst/>
            </a:prstGeom>
            <a:solidFill>
              <a:schemeClr val="bg1"/>
            </a:solidFill>
            <a:ln w="9525">
              <a:noFill/>
            </a:ln>
          </p:spPr>
          <p:txBody>
            <a:bodyPr>
              <a:spAutoFit/>
            </a:bodyPr>
            <a:p>
              <a:pPr algn="ctr"/>
              <a:r>
                <a:rPr lang="zh-CN" altLang="en-US" sz="2000" b="1" u="sng" dirty="0">
                  <a:solidFill>
                    <a:srgbClr val="000000"/>
                  </a:solidFill>
                  <a:latin typeface="Arial" panose="020B0604020202020204" pitchFamily="34" charset="0"/>
                  <a:ea typeface="黑体" panose="02010609060101010101" pitchFamily="49" charset="-122"/>
                </a:rPr>
                <a:t>台湾</a:t>
              </a:r>
              <a:endParaRPr lang="zh-CN" altLang="en-US" sz="2000" b="1" u="sng" dirty="0">
                <a:solidFill>
                  <a:srgbClr val="000000"/>
                </a:solidFill>
                <a:latin typeface="Arial" panose="020B0604020202020204" pitchFamily="34" charset="0"/>
                <a:ea typeface="黑体" panose="02010609060101010101" pitchFamily="49" charset="-122"/>
              </a:endParaRPr>
            </a:p>
          </p:txBody>
        </p:sp>
      </p:grpSp>
      <p:sp>
        <p:nvSpPr>
          <p:cNvPr id="317465" name="Text Box 25"/>
          <p:cNvSpPr txBox="1"/>
          <p:nvPr/>
        </p:nvSpPr>
        <p:spPr>
          <a:xfrm>
            <a:off x="6406833" y="221615"/>
            <a:ext cx="846137" cy="457200"/>
          </a:xfrm>
          <a:prstGeom prst="rect">
            <a:avLst/>
          </a:prstGeom>
          <a:noFill/>
          <a:ln w="9525">
            <a:noFill/>
          </a:ln>
        </p:spPr>
        <p:txBody>
          <a:bodyPr>
            <a:spAutoFit/>
          </a:bodyPr>
          <a:p>
            <a:r>
              <a:rPr lang="zh-CN" altLang="en-US" sz="2400" b="1" u="sng" dirty="0">
                <a:solidFill>
                  <a:srgbClr val="FF0000"/>
                </a:solidFill>
                <a:latin typeface="Arial" panose="020B0604020202020204" pitchFamily="34" charset="0"/>
                <a:ea typeface="黑体" panose="02010609060101010101" pitchFamily="49" charset="-122"/>
                <a:hlinkClick r:id="rId3" action="ppaction://hlinksldjump"/>
              </a:rPr>
              <a:t>天津</a:t>
            </a:r>
            <a:endParaRPr lang="zh-CN" altLang="en-US" sz="2400" b="1" u="sng" dirty="0">
              <a:solidFill>
                <a:srgbClr val="FF0000"/>
              </a:solidFill>
              <a:latin typeface="Arial" panose="020B0604020202020204" pitchFamily="34" charset="0"/>
              <a:ea typeface="黑体" panose="02010609060101010101" pitchFamily="49" charset="-122"/>
              <a:hlinkClick r:id="rId3" action="ppaction://hlinksldjump"/>
            </a:endParaRPr>
          </a:p>
        </p:txBody>
      </p:sp>
      <p:sp>
        <p:nvSpPr>
          <p:cNvPr id="317466" name="Oval 26"/>
          <p:cNvSpPr/>
          <p:nvPr/>
        </p:nvSpPr>
        <p:spPr>
          <a:xfrm>
            <a:off x="7940675" y="3529013"/>
            <a:ext cx="73025" cy="71437"/>
          </a:xfrm>
          <a:prstGeom prst="ellipse">
            <a:avLst/>
          </a:prstGeom>
          <a:noFill/>
          <a:ln w="6350">
            <a:noFill/>
          </a:ln>
        </p:spPr>
        <p:txBody>
          <a:bodyPr wrap="none" anchor="ctr"/>
          <a:p>
            <a:pPr algn="ctr"/>
            <a:endParaRPr lang="zh-CN" altLang="zh-CN" dirty="0">
              <a:effectLst>
                <a:outerShdw blurRad="38100" dist="38100" dir="2700000">
                  <a:srgbClr val="FFFFFF"/>
                </a:outerShdw>
              </a:effectLst>
              <a:latin typeface="Arial" panose="020B0604020202020204" pitchFamily="34" charset="0"/>
            </a:endParaRPr>
          </a:p>
        </p:txBody>
      </p:sp>
      <p:sp>
        <p:nvSpPr>
          <p:cNvPr id="317467" name="Oval 27"/>
          <p:cNvSpPr/>
          <p:nvPr/>
        </p:nvSpPr>
        <p:spPr>
          <a:xfrm>
            <a:off x="7831138" y="2844800"/>
            <a:ext cx="36512" cy="71438"/>
          </a:xfrm>
          <a:prstGeom prst="ellipse">
            <a:avLst/>
          </a:prstGeom>
          <a:noFill/>
          <a:ln w="6350">
            <a:noFill/>
          </a:ln>
        </p:spPr>
        <p:txBody>
          <a:bodyPr wrap="none" anchor="ctr"/>
          <a:p>
            <a:pPr algn="ctr"/>
            <a:endParaRPr lang="zh-CN" altLang="zh-CN" dirty="0">
              <a:effectLst>
                <a:outerShdw blurRad="38100" dist="38100" dir="2700000">
                  <a:srgbClr val="FFFFFF"/>
                </a:outerShdw>
              </a:effectLst>
              <a:latin typeface="Arial" panose="020B0604020202020204" pitchFamily="34" charset="0"/>
            </a:endParaRPr>
          </a:p>
        </p:txBody>
      </p:sp>
      <p:sp>
        <p:nvSpPr>
          <p:cNvPr id="317468" name="Oval 28"/>
          <p:cNvSpPr/>
          <p:nvPr/>
        </p:nvSpPr>
        <p:spPr>
          <a:xfrm>
            <a:off x="7283450" y="4608513"/>
            <a:ext cx="73025" cy="71437"/>
          </a:xfrm>
          <a:prstGeom prst="ellipse">
            <a:avLst/>
          </a:prstGeom>
          <a:noFill/>
          <a:ln w="6350">
            <a:noFill/>
          </a:ln>
        </p:spPr>
        <p:txBody>
          <a:bodyPr wrap="none" anchor="ctr"/>
          <a:p>
            <a:pPr algn="ctr"/>
            <a:endParaRPr lang="zh-CN" altLang="zh-CN" dirty="0">
              <a:effectLst>
                <a:outerShdw blurRad="38100" dist="38100" dir="2700000">
                  <a:srgbClr val="FFFFFF"/>
                </a:outerShdw>
              </a:effectLst>
              <a:latin typeface="Arial" panose="020B0604020202020204" pitchFamily="34" charset="0"/>
            </a:endParaRPr>
          </a:p>
        </p:txBody>
      </p:sp>
      <p:sp>
        <p:nvSpPr>
          <p:cNvPr id="317469" name="Oval 29"/>
          <p:cNvSpPr/>
          <p:nvPr/>
        </p:nvSpPr>
        <p:spPr>
          <a:xfrm>
            <a:off x="6770688" y="5184775"/>
            <a:ext cx="74612" cy="71438"/>
          </a:xfrm>
          <a:prstGeom prst="ellipse">
            <a:avLst/>
          </a:prstGeom>
          <a:noFill/>
          <a:ln w="6350">
            <a:noFill/>
          </a:ln>
        </p:spPr>
        <p:txBody>
          <a:bodyPr wrap="none" anchor="ctr"/>
          <a:p>
            <a:pPr algn="ctr"/>
            <a:endParaRPr lang="zh-CN" altLang="zh-CN" dirty="0">
              <a:effectLst>
                <a:outerShdw blurRad="38100" dist="38100" dir="2700000">
                  <a:srgbClr val="FFFFFF"/>
                </a:outerShdw>
              </a:effectLst>
              <a:latin typeface="Arial" panose="020B0604020202020204" pitchFamily="34" charset="0"/>
            </a:endParaRPr>
          </a:p>
        </p:txBody>
      </p:sp>
      <p:sp>
        <p:nvSpPr>
          <p:cNvPr id="317470" name="Oval 30"/>
          <p:cNvSpPr/>
          <p:nvPr/>
        </p:nvSpPr>
        <p:spPr>
          <a:xfrm>
            <a:off x="5092700" y="5437188"/>
            <a:ext cx="73025" cy="71437"/>
          </a:xfrm>
          <a:prstGeom prst="ellipse">
            <a:avLst/>
          </a:prstGeom>
          <a:noFill/>
          <a:ln w="6350">
            <a:noFill/>
          </a:ln>
        </p:spPr>
        <p:txBody>
          <a:bodyPr wrap="none" anchor="ctr"/>
          <a:p>
            <a:pPr algn="ctr"/>
            <a:endParaRPr lang="zh-CN" altLang="zh-CN" dirty="0">
              <a:effectLst>
                <a:outerShdw blurRad="38100" dist="38100" dir="2700000">
                  <a:srgbClr val="FFFFFF"/>
                </a:outerShdw>
              </a:effectLst>
              <a:latin typeface="Arial" panose="020B0604020202020204" pitchFamily="34" charset="0"/>
            </a:endParaRPr>
          </a:p>
        </p:txBody>
      </p:sp>
      <p:graphicFrame>
        <p:nvGraphicFramePr>
          <p:cNvPr id="317471" name="Object 31"/>
          <p:cNvGraphicFramePr>
            <a:graphicFrameLocks noChangeAspect="1"/>
          </p:cNvGraphicFramePr>
          <p:nvPr/>
        </p:nvGraphicFramePr>
        <p:xfrm>
          <a:off x="6370638" y="1260475"/>
          <a:ext cx="557212" cy="1044575"/>
        </p:xfrm>
        <a:graphic>
          <a:graphicData uri="http://schemas.openxmlformats.org/presentationml/2006/ole">
            <mc:AlternateContent xmlns:mc="http://schemas.openxmlformats.org/markup-compatibility/2006">
              <mc:Choice xmlns:v="urn:schemas-microsoft-com:vml" Requires="v">
                <p:oleObj spid="_x0000_s3077" name="" r:id="rId4" imgW="1943100" imgH="3695700" progId="Photoshop.Image.7">
                  <p:embed/>
                </p:oleObj>
              </mc:Choice>
              <mc:Fallback>
                <p:oleObj name="" r:id="rId4" imgW="1943100" imgH="3695700" progId="Photoshop.Image.7">
                  <p:embed/>
                  <p:pic>
                    <p:nvPicPr>
                      <p:cNvPr id="0" name="图片 3076"/>
                      <p:cNvPicPr/>
                      <p:nvPr/>
                    </p:nvPicPr>
                    <p:blipFill>
                      <a:blip r:embed="rId5"/>
                      <a:stretch>
                        <a:fillRect/>
                      </a:stretch>
                    </p:blipFill>
                    <p:spPr>
                      <a:xfrm>
                        <a:off x="6370638" y="1260475"/>
                        <a:ext cx="557212" cy="1044575"/>
                      </a:xfrm>
                      <a:prstGeom prst="rect">
                        <a:avLst/>
                      </a:prstGeom>
                      <a:noFill/>
                      <a:ln w="38100">
                        <a:noFill/>
                        <a:miter/>
                      </a:ln>
                    </p:spPr>
                  </p:pic>
                </p:oleObj>
              </mc:Fallback>
            </mc:AlternateContent>
          </a:graphicData>
        </a:graphic>
      </p:graphicFrame>
      <p:pic>
        <p:nvPicPr>
          <p:cNvPr id="317472" name="Picture 32" descr="3"/>
          <p:cNvPicPr>
            <a:picLocks noChangeAspect="1"/>
          </p:cNvPicPr>
          <p:nvPr/>
        </p:nvPicPr>
        <p:blipFill>
          <a:blip r:embed="rId6"/>
          <a:stretch>
            <a:fillRect/>
          </a:stretch>
        </p:blipFill>
        <p:spPr>
          <a:xfrm>
            <a:off x="5311775" y="3600450"/>
            <a:ext cx="584200" cy="863600"/>
          </a:xfrm>
          <a:prstGeom prst="rect">
            <a:avLst/>
          </a:prstGeom>
          <a:noFill/>
          <a:ln w="9525">
            <a:noFill/>
          </a:ln>
        </p:spPr>
      </p:pic>
      <p:pic>
        <p:nvPicPr>
          <p:cNvPr id="317473" name="Picture 33" descr="使馆"/>
          <p:cNvPicPr>
            <a:picLocks noChangeAspect="1"/>
          </p:cNvPicPr>
          <p:nvPr/>
        </p:nvPicPr>
        <p:blipFill>
          <a:blip r:embed="rId7"/>
          <a:stretch>
            <a:fillRect/>
          </a:stretch>
        </p:blipFill>
        <p:spPr>
          <a:xfrm>
            <a:off x="5421313" y="431800"/>
            <a:ext cx="581025" cy="863600"/>
          </a:xfrm>
          <a:prstGeom prst="rect">
            <a:avLst/>
          </a:prstGeom>
          <a:noFill/>
          <a:ln w="9525">
            <a:noFill/>
          </a:ln>
        </p:spPr>
      </p:pic>
      <p:pic>
        <p:nvPicPr>
          <p:cNvPr id="317474" name="Picture 34" descr="1 拷贝"/>
          <p:cNvPicPr>
            <a:picLocks noChangeAspect="1"/>
          </p:cNvPicPr>
          <p:nvPr/>
        </p:nvPicPr>
        <p:blipFill>
          <a:blip r:embed="rId8"/>
          <a:stretch>
            <a:fillRect/>
          </a:stretch>
        </p:blipFill>
        <p:spPr>
          <a:xfrm>
            <a:off x="5930900" y="2520950"/>
            <a:ext cx="547688" cy="923925"/>
          </a:xfrm>
          <a:prstGeom prst="rect">
            <a:avLst/>
          </a:prstGeom>
          <a:noFill/>
          <a:ln w="9525">
            <a:noFill/>
          </a:ln>
        </p:spPr>
      </p:pic>
      <p:pic>
        <p:nvPicPr>
          <p:cNvPr id="317475" name="Picture 35" descr="9"/>
          <p:cNvPicPr>
            <a:picLocks noChangeAspect="1"/>
          </p:cNvPicPr>
          <p:nvPr/>
        </p:nvPicPr>
        <p:blipFill>
          <a:blip r:embed="rId9"/>
          <a:stretch>
            <a:fillRect/>
          </a:stretch>
        </p:blipFill>
        <p:spPr>
          <a:xfrm>
            <a:off x="4360863" y="144463"/>
            <a:ext cx="987425" cy="611187"/>
          </a:xfrm>
          <a:prstGeom prst="rect">
            <a:avLst/>
          </a:prstGeom>
          <a:noFill/>
          <a:ln w="9525">
            <a:noFill/>
          </a:ln>
        </p:spPr>
      </p:pic>
      <p:pic>
        <p:nvPicPr>
          <p:cNvPr id="317476" name="Picture 36" descr="9"/>
          <p:cNvPicPr>
            <a:picLocks noChangeAspect="1"/>
          </p:cNvPicPr>
          <p:nvPr/>
        </p:nvPicPr>
        <p:blipFill>
          <a:blip r:embed="rId9"/>
          <a:stretch>
            <a:fillRect/>
          </a:stretch>
        </p:blipFill>
        <p:spPr>
          <a:xfrm>
            <a:off x="4360863" y="792163"/>
            <a:ext cx="987425" cy="611187"/>
          </a:xfrm>
          <a:prstGeom prst="rect">
            <a:avLst/>
          </a:prstGeom>
          <a:noFill/>
          <a:ln w="9525">
            <a:noFill/>
          </a:ln>
        </p:spPr>
      </p:pic>
      <p:sp>
        <p:nvSpPr>
          <p:cNvPr id="317477" name="Text Box 37"/>
          <p:cNvSpPr txBox="1"/>
          <p:nvPr/>
        </p:nvSpPr>
        <p:spPr>
          <a:xfrm>
            <a:off x="914400" y="304800"/>
            <a:ext cx="1939925" cy="6121400"/>
          </a:xfrm>
          <a:prstGeom prst="rect">
            <a:avLst/>
          </a:prstGeom>
          <a:noFill/>
          <a:ln w="28575">
            <a:noFill/>
          </a:ln>
        </p:spPr>
        <p:txBody>
          <a:bodyPr vert="eaVert">
            <a:spAutoFit/>
          </a:bodyPr>
          <a:p>
            <a:pPr>
              <a:lnSpc>
                <a:spcPct val="135000"/>
              </a:lnSpc>
            </a:pPr>
            <a:r>
              <a:rPr lang="en-US" altLang="zh-CN" sz="4400" b="1">
                <a:solidFill>
                  <a:srgbClr val="000099"/>
                </a:solidFill>
                <a:latin typeface="Arial" panose="020B0604020202020204" pitchFamily="34" charset="0"/>
              </a:rPr>
              <a:t>    </a:t>
            </a:r>
            <a:r>
              <a:rPr lang="zh-CN" altLang="en-US" sz="4000" b="1" dirty="0">
                <a:solidFill>
                  <a:srgbClr val="FFFF00"/>
                </a:solidFill>
                <a:latin typeface="Arial" panose="020B0604020202020204" pitchFamily="34" charset="0"/>
                <a:ea typeface="黑体" panose="02010609060101010101" pitchFamily="49" charset="-122"/>
              </a:rPr>
              <a:t>第二次次鸦片战争中，中国被迫开放的通商口岸。</a:t>
            </a:r>
            <a:endParaRPr lang="zh-CN" altLang="en-US" sz="4000" b="1" dirty="0">
              <a:solidFill>
                <a:srgbClr val="FFFF00"/>
              </a:solidFill>
              <a:latin typeface="Arial" panose="020B0604020202020204" pitchFamily="34" charset="0"/>
              <a:ea typeface="黑体" panose="02010609060101010101" pitchFamily="49" charset="-122"/>
            </a:endParaRPr>
          </a:p>
        </p:txBody>
      </p:sp>
    </p:spTree>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6446"/>
                                        </p:tgtEl>
                                        <p:attrNameLst>
                                          <p:attrName>style.visibility</p:attrName>
                                        </p:attrNameLst>
                                      </p:cBhvr>
                                      <p:to>
                                        <p:strVal val="visible"/>
                                      </p:to>
                                    </p:set>
                                    <p:anim calcmode="lin" valueType="num">
                                      <p:cBhvr additive="base">
                                        <p:cTn id="7" dur="500" fill="hold"/>
                                        <p:tgtEl>
                                          <p:spTgt spid="146446"/>
                                        </p:tgtEl>
                                        <p:attrNameLst>
                                          <p:attrName>ppt_x</p:attrName>
                                        </p:attrNameLst>
                                      </p:cBhvr>
                                      <p:tavLst>
                                        <p:tav tm="0">
                                          <p:val>
                                            <p:strVal val="#ppt_x"/>
                                          </p:val>
                                        </p:tav>
                                        <p:tav tm="100000">
                                          <p:val>
                                            <p:strVal val="#ppt_x"/>
                                          </p:val>
                                        </p:tav>
                                      </p:tavLst>
                                    </p:anim>
                                    <p:anim calcmode="lin" valueType="num">
                                      <p:cBhvr additive="base">
                                        <p:cTn id="8" dur="500" fill="hold"/>
                                        <p:tgtEl>
                                          <p:spTgt spid="14644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17465"/>
                                        </p:tgtEl>
                                        <p:attrNameLst>
                                          <p:attrName>style.visibility</p:attrName>
                                        </p:attrNameLst>
                                      </p:cBhvr>
                                      <p:to>
                                        <p:strVal val="visible"/>
                                      </p:to>
                                    </p:set>
                                    <p:anim calcmode="lin" valueType="num">
                                      <p:cBhvr additive="base">
                                        <p:cTn id="13" dur="500" fill="hold"/>
                                        <p:tgtEl>
                                          <p:spTgt spid="317465"/>
                                        </p:tgtEl>
                                        <p:attrNameLst>
                                          <p:attrName>ppt_x</p:attrName>
                                        </p:attrNameLst>
                                      </p:cBhvr>
                                      <p:tavLst>
                                        <p:tav tm="0">
                                          <p:val>
                                            <p:strVal val="0-#ppt_w/2"/>
                                          </p:val>
                                        </p:tav>
                                        <p:tav tm="100000">
                                          <p:val>
                                            <p:strVal val="#ppt_x"/>
                                          </p:val>
                                        </p:tav>
                                      </p:tavLst>
                                    </p:anim>
                                    <p:anim calcmode="lin" valueType="num">
                                      <p:cBhvr additive="base">
                                        <p:cTn id="14" dur="500" fill="hold"/>
                                        <p:tgtEl>
                                          <p:spTgt spid="3174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5"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318466" name="Text Box 2"/>
          <p:cNvSpPr txBox="1"/>
          <p:nvPr/>
        </p:nvSpPr>
        <p:spPr>
          <a:xfrm>
            <a:off x="241935" y="861378"/>
            <a:ext cx="8659813" cy="5775960"/>
          </a:xfrm>
          <a:prstGeom prst="rect">
            <a:avLst/>
          </a:prstGeom>
          <a:noFill/>
          <a:ln w="9525">
            <a:noFill/>
          </a:ln>
        </p:spPr>
        <p:txBody>
          <a:bodyPr>
            <a:spAutoFit/>
          </a:bodyPr>
          <a:p>
            <a:pPr>
              <a:lnSpc>
                <a:spcPct val="120000"/>
              </a:lnSpc>
            </a:pPr>
            <a:r>
              <a:rPr lang="en-US" altLang="zh-CN" sz="2800" b="1">
                <a:solidFill>
                  <a:srgbClr val="000066"/>
                </a:solidFill>
                <a:effectLst>
                  <a:outerShdw blurRad="38100" dist="38100" dir="2700000">
                    <a:srgbClr val="000000"/>
                  </a:outerShdw>
                </a:effectLst>
                <a:latin typeface="华文中宋" pitchFamily="2" charset="-122"/>
                <a:ea typeface="华文中宋" pitchFamily="2" charset="-122"/>
              </a:rPr>
              <a:t>  </a:t>
            </a:r>
            <a:r>
              <a:rPr lang="en-US" altLang="zh-CN" sz="2800" b="1">
                <a:solidFill>
                  <a:srgbClr val="FFFF00"/>
                </a:solidFill>
                <a:effectLst>
                  <a:outerShdw blurRad="38100" dist="38100" dir="2700000">
                    <a:srgbClr val="FFFFFF"/>
                  </a:outerShdw>
                </a:effectLst>
                <a:latin typeface="华文中宋" pitchFamily="2" charset="-122"/>
                <a:ea typeface="华文中宋" pitchFamily="2" charset="-122"/>
              </a:rPr>
              <a:t>①</a:t>
            </a:r>
            <a:r>
              <a:rPr lang="zh-CN" altLang="en-US" sz="2800" b="1" dirty="0">
                <a:solidFill>
                  <a:srgbClr val="FFFF00"/>
                </a:solidFill>
                <a:effectLst>
                  <a:outerShdw blurRad="38100" dist="38100" dir="2700000">
                    <a:srgbClr val="FFFFFF"/>
                  </a:outerShdw>
                </a:effectLst>
                <a:latin typeface="华文中宋" pitchFamily="2" charset="-122"/>
                <a:ea typeface="华文中宋" pitchFamily="2" charset="-122"/>
              </a:rPr>
              <a:t>外国公使进驻北京</a:t>
            </a:r>
            <a:r>
              <a:rPr lang="zh-CN" altLang="en-US" sz="2800" b="1" dirty="0">
                <a:solidFill>
                  <a:schemeClr val="bg1"/>
                </a:solidFill>
                <a:effectLst>
                  <a:outerShdw blurRad="38100" dist="38100" dir="2700000">
                    <a:srgbClr val="000000"/>
                  </a:outerShdw>
                </a:effectLst>
                <a:latin typeface="楷体_GB2312" panose="02010609030101010101" pitchFamily="49" charset="-122"/>
                <a:ea typeface="楷体_GB2312" panose="02010609030101010101" pitchFamily="49" charset="-122"/>
              </a:rPr>
              <a:t>──</a:t>
            </a:r>
            <a:r>
              <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rPr>
              <a:t>逐渐影响和操纵清政府的内政和外交。</a:t>
            </a:r>
            <a:endPar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endParaRPr>
          </a:p>
          <a:p>
            <a:pPr>
              <a:lnSpc>
                <a:spcPct val="120000"/>
              </a:lnSpc>
            </a:pPr>
            <a:r>
              <a:rPr lang="zh-CN" altLang="en-US" sz="2800" b="1" dirty="0">
                <a:effectLst>
                  <a:outerShdw blurRad="38100" dist="38100" dir="2700000">
                    <a:srgbClr val="FFFFFF"/>
                  </a:outerShdw>
                </a:effectLst>
                <a:latin typeface="华文中宋" pitchFamily="2" charset="-122"/>
                <a:ea typeface="华文中宋" pitchFamily="2" charset="-122"/>
              </a:rPr>
              <a:t>  </a:t>
            </a:r>
            <a:r>
              <a:rPr lang="zh-CN" altLang="en-US" sz="2800" b="1" dirty="0">
                <a:solidFill>
                  <a:srgbClr val="FFFF00"/>
                </a:solidFill>
                <a:effectLst>
                  <a:outerShdw blurRad="38100" dist="38100" dir="2700000">
                    <a:srgbClr val="FFFFFF"/>
                  </a:outerShdw>
                </a:effectLst>
                <a:latin typeface="华文中宋" pitchFamily="2" charset="-122"/>
                <a:ea typeface="华文中宋" pitchFamily="2" charset="-122"/>
              </a:rPr>
              <a:t>②十口通商</a:t>
            </a:r>
            <a:r>
              <a:rPr lang="zh-CN" altLang="en-US" sz="2800" b="1" dirty="0">
                <a:solidFill>
                  <a:schemeClr val="bg1"/>
                </a:solidFill>
                <a:effectLst>
                  <a:outerShdw blurRad="38100" dist="38100" dir="2700000">
                    <a:srgbClr val="000000"/>
                  </a:outerShdw>
                </a:effectLst>
                <a:latin typeface="楷体_GB2312" panose="02010609030101010101" pitchFamily="49" charset="-122"/>
                <a:ea typeface="华文中宋" pitchFamily="2" charset="-122"/>
              </a:rPr>
              <a:t>──</a:t>
            </a:r>
            <a:r>
              <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rPr>
              <a:t>使外国侵略势力扩展到沿海各省，并深入到内地（长江中下游）。</a:t>
            </a:r>
            <a:endPar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endParaRPr>
          </a:p>
          <a:p>
            <a:pPr>
              <a:lnSpc>
                <a:spcPct val="120000"/>
              </a:lnSpc>
            </a:pPr>
            <a:r>
              <a:rPr lang="zh-CN" altLang="en-US" sz="2800" b="1" dirty="0">
                <a:solidFill>
                  <a:srgbClr val="000099"/>
                </a:solidFill>
                <a:effectLst>
                  <a:outerShdw blurRad="38100" dist="38100" dir="2700000">
                    <a:srgbClr val="000000"/>
                  </a:outerShdw>
                </a:effectLst>
                <a:latin typeface="华文中宋" pitchFamily="2" charset="-122"/>
                <a:ea typeface="华文中宋" pitchFamily="2" charset="-122"/>
              </a:rPr>
              <a:t> </a:t>
            </a:r>
            <a:r>
              <a:rPr lang="zh-CN" altLang="en-US" sz="2800" b="1" dirty="0">
                <a:solidFill>
                  <a:srgbClr val="FFFF00"/>
                </a:solidFill>
                <a:effectLst>
                  <a:outerShdw blurRad="38100" dist="38100" dir="2700000">
                    <a:srgbClr val="000000"/>
                  </a:outerShdw>
                </a:effectLst>
                <a:latin typeface="华文中宋" pitchFamily="2" charset="-122"/>
                <a:ea typeface="华文中宋" pitchFamily="2" charset="-122"/>
              </a:rPr>
              <a:t> </a:t>
            </a:r>
            <a:r>
              <a:rPr lang="zh-CN" altLang="en-US" sz="2800" b="1" dirty="0">
                <a:solidFill>
                  <a:srgbClr val="FFFF00"/>
                </a:solidFill>
                <a:effectLst>
                  <a:outerShdw blurRad="38100" dist="38100" dir="2700000">
                    <a:srgbClr val="FFFFFF"/>
                  </a:outerShdw>
                </a:effectLst>
                <a:latin typeface="华文中宋" pitchFamily="2" charset="-122"/>
                <a:ea typeface="华文中宋" pitchFamily="2" charset="-122"/>
              </a:rPr>
              <a:t>③外国军舰和商船可以在长江各口岸自由航行</a:t>
            </a:r>
            <a:r>
              <a:rPr lang="zh-CN" altLang="en-US" sz="2800" b="1" dirty="0">
                <a:solidFill>
                  <a:schemeClr val="bg1"/>
                </a:solidFill>
                <a:effectLst>
                  <a:outerShdw blurRad="38100" dist="38100" dir="2700000">
                    <a:srgbClr val="000000"/>
                  </a:outerShdw>
                </a:effectLst>
                <a:latin typeface="楷体_GB2312" panose="02010609030101010101" pitchFamily="49" charset="-122"/>
                <a:ea typeface="楷体_GB2312" panose="02010609030101010101" pitchFamily="49" charset="-122"/>
              </a:rPr>
              <a:t>──</a:t>
            </a:r>
            <a:r>
              <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rPr>
              <a:t>不仅使列强取得了中国内河航行权，且便于外国商品向长江内地倾销，也有利于列强的军事侵略。</a:t>
            </a:r>
            <a:endPar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endParaRPr>
          </a:p>
          <a:p>
            <a:pPr>
              <a:lnSpc>
                <a:spcPct val="120000"/>
              </a:lnSpc>
            </a:pPr>
            <a:r>
              <a:rPr lang="zh-CN" altLang="en-US" sz="2800" b="1" dirty="0">
                <a:solidFill>
                  <a:srgbClr val="000099"/>
                </a:solidFill>
                <a:effectLst>
                  <a:outerShdw blurRad="38100" dist="38100" dir="2700000">
                    <a:srgbClr val="000000"/>
                  </a:outerShdw>
                </a:effectLst>
                <a:latin typeface="华文中宋" pitchFamily="2" charset="-122"/>
                <a:ea typeface="华文中宋" pitchFamily="2" charset="-122"/>
              </a:rPr>
              <a:t>  </a:t>
            </a:r>
            <a:r>
              <a:rPr lang="zh-CN" altLang="en-US" sz="2800" b="1" dirty="0">
                <a:solidFill>
                  <a:srgbClr val="FFFF00"/>
                </a:solidFill>
                <a:effectLst>
                  <a:outerShdw blurRad="38100" dist="38100" dir="2700000">
                    <a:srgbClr val="FFFFFF"/>
                  </a:outerShdw>
                </a:effectLst>
                <a:latin typeface="华文中宋" pitchFamily="2" charset="-122"/>
                <a:ea typeface="华文中宋" pitchFamily="2" charset="-122"/>
              </a:rPr>
              <a:t>④外国人可以到内地游历、经商、传教</a:t>
            </a:r>
            <a:r>
              <a:rPr lang="zh-CN" altLang="en-US" sz="2800" b="1" dirty="0">
                <a:solidFill>
                  <a:schemeClr val="bg1"/>
                </a:solidFill>
                <a:effectLst>
                  <a:outerShdw blurRad="38100" dist="38100" dir="2700000">
                    <a:srgbClr val="000000"/>
                  </a:outerShdw>
                </a:effectLst>
                <a:latin typeface="楷体_GB2312" panose="02010609030101010101" pitchFamily="49" charset="-122"/>
                <a:ea typeface="楷体_GB2312" panose="02010609030101010101" pitchFamily="49" charset="-122"/>
              </a:rPr>
              <a:t>──</a:t>
            </a:r>
            <a:r>
              <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rPr>
              <a:t>资本主义经济文化进一步渗入中国社会。</a:t>
            </a:r>
            <a:endPar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endParaRPr>
          </a:p>
          <a:p>
            <a:pPr>
              <a:lnSpc>
                <a:spcPct val="120000"/>
              </a:lnSpc>
            </a:pPr>
            <a:r>
              <a:rPr lang="zh-CN" altLang="en-US" sz="2800" b="1" dirty="0">
                <a:solidFill>
                  <a:srgbClr val="000099"/>
                </a:solidFill>
                <a:effectLst>
                  <a:outerShdw blurRad="38100" dist="38100" dir="2700000">
                    <a:srgbClr val="000000"/>
                  </a:outerShdw>
                </a:effectLst>
                <a:latin typeface="华文中宋" pitchFamily="2" charset="-122"/>
                <a:ea typeface="华文中宋" pitchFamily="2" charset="-122"/>
              </a:rPr>
              <a:t>  </a:t>
            </a:r>
            <a:r>
              <a:rPr lang="zh-CN" altLang="en-US" sz="2800" b="1" dirty="0">
                <a:solidFill>
                  <a:srgbClr val="FFFF00"/>
                </a:solidFill>
                <a:effectLst>
                  <a:outerShdw blurRad="38100" dist="38100" dir="2700000">
                    <a:srgbClr val="FFFFFF"/>
                  </a:outerShdw>
                </a:effectLst>
                <a:latin typeface="华文中宋" pitchFamily="2" charset="-122"/>
                <a:ea typeface="华文中宋" pitchFamily="2" charset="-122"/>
              </a:rPr>
              <a:t>⑤向英法两国赔款军费各</a:t>
            </a:r>
            <a:r>
              <a:rPr lang="en-US" altLang="zh-CN" sz="2800" b="1">
                <a:solidFill>
                  <a:srgbClr val="FFFF00"/>
                </a:solidFill>
                <a:effectLst>
                  <a:outerShdw blurRad="38100" dist="38100" dir="2700000">
                    <a:srgbClr val="FFFFFF"/>
                  </a:outerShdw>
                </a:effectLst>
                <a:latin typeface="华文中宋" pitchFamily="2" charset="-122"/>
                <a:ea typeface="华文中宋" pitchFamily="2" charset="-122"/>
              </a:rPr>
              <a:t>200</a:t>
            </a:r>
            <a:r>
              <a:rPr lang="zh-CN" altLang="en-US" sz="2800" b="1" dirty="0">
                <a:solidFill>
                  <a:srgbClr val="FFFF00"/>
                </a:solidFill>
                <a:effectLst>
                  <a:outerShdw blurRad="38100" dist="38100" dir="2700000">
                    <a:srgbClr val="FFFFFF"/>
                  </a:outerShdw>
                </a:effectLst>
                <a:latin typeface="华文中宋" pitchFamily="2" charset="-122"/>
                <a:ea typeface="华文中宋" pitchFamily="2" charset="-122"/>
              </a:rPr>
              <a:t>万两白银，赔偿英商损失</a:t>
            </a:r>
            <a:r>
              <a:rPr lang="en-US" altLang="zh-CN" sz="2800" b="1">
                <a:solidFill>
                  <a:srgbClr val="FFFF00"/>
                </a:solidFill>
                <a:effectLst>
                  <a:outerShdw blurRad="38100" dist="38100" dir="2700000">
                    <a:srgbClr val="FFFFFF"/>
                  </a:outerShdw>
                </a:effectLst>
                <a:latin typeface="华文中宋" pitchFamily="2" charset="-122"/>
                <a:ea typeface="华文中宋" pitchFamily="2" charset="-122"/>
              </a:rPr>
              <a:t>200</a:t>
            </a:r>
            <a:r>
              <a:rPr lang="zh-CN" altLang="en-US" sz="2800" b="1" dirty="0">
                <a:solidFill>
                  <a:srgbClr val="FFFF00"/>
                </a:solidFill>
                <a:effectLst>
                  <a:outerShdw blurRad="38100" dist="38100" dir="2700000">
                    <a:srgbClr val="FFFFFF"/>
                  </a:outerShdw>
                </a:effectLst>
                <a:latin typeface="华文中宋" pitchFamily="2" charset="-122"/>
                <a:ea typeface="华文中宋" pitchFamily="2" charset="-122"/>
              </a:rPr>
              <a:t>万两白银</a:t>
            </a:r>
            <a:r>
              <a:rPr lang="zh-CN" altLang="en-US" sz="2800" b="1" dirty="0">
                <a:solidFill>
                  <a:schemeClr val="bg1"/>
                </a:solidFill>
                <a:effectLst>
                  <a:outerShdw blurRad="38100" dist="38100" dir="2700000">
                    <a:srgbClr val="000000"/>
                  </a:outerShdw>
                </a:effectLst>
                <a:latin typeface="楷体_GB2312" panose="02010609030101010101" pitchFamily="49" charset="-122"/>
                <a:ea typeface="楷体_GB2312" panose="02010609030101010101" pitchFamily="49" charset="-122"/>
              </a:rPr>
              <a:t>──</a:t>
            </a:r>
            <a:r>
              <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rPr>
              <a:t>加重了中国人民负担。</a:t>
            </a:r>
            <a:endParaRPr lang="zh-CN" altLang="en-US" sz="2800"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
        <p:nvSpPr>
          <p:cNvPr id="122883" name="Text Box 3"/>
          <p:cNvSpPr txBox="1">
            <a:spLocks noChangeArrowheads="1"/>
          </p:cNvSpPr>
          <p:nvPr/>
        </p:nvSpPr>
        <p:spPr bwMode="auto">
          <a:xfrm>
            <a:off x="573088" y="348933"/>
            <a:ext cx="7720013"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p>
            <a:pPr marR="0" defTabSz="914400">
              <a:spcBef>
                <a:spcPct val="50000"/>
              </a:spcBef>
              <a:buClrTx/>
              <a:buSzTx/>
              <a:buFontTx/>
              <a:buNone/>
              <a:defRPr/>
            </a:pPr>
            <a:r>
              <a:rPr kumimoji="0" lang="zh-CN" altLang="en-US" sz="3200" b="1" kern="1200" cap="none" spc="0" normalizeH="0" baseline="0" noProof="0" dirty="0">
                <a:solidFill>
                  <a:srgbClr val="FF0000"/>
                </a:solidFill>
                <a:effectLst>
                  <a:outerShdw blurRad="38100" dist="38100" dir="2700000" algn="tl">
                    <a:srgbClr val="C0C0C0"/>
                  </a:outerShdw>
                </a:effectLst>
                <a:latin typeface="华文中宋" pitchFamily="2" charset="-122"/>
                <a:ea typeface="华文中宋" pitchFamily="2" charset="-122"/>
                <a:cs typeface="+mn-cs"/>
              </a:rPr>
              <a:t>◆</a:t>
            </a:r>
            <a:r>
              <a:rPr kumimoji="0" lang="en-US" altLang="zh-CN" sz="3200" b="1" kern="1200" cap="none" spc="0" normalizeH="0" baseline="0" noProof="0" dirty="0">
                <a:solidFill>
                  <a:srgbClr val="FFFF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a:t>
            </a:r>
            <a:r>
              <a:rPr kumimoji="0" lang="zh-CN" altLang="en-US" sz="3200" b="1" kern="1200" cap="none" spc="0" normalizeH="0" baseline="0" noProof="0" dirty="0">
                <a:solidFill>
                  <a:srgbClr val="FFFF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天津条约</a:t>
            </a:r>
            <a:r>
              <a:rPr kumimoji="0" lang="en-US" altLang="zh-CN" sz="3200" b="1" kern="1200" cap="none" spc="0" normalizeH="0" baseline="0" noProof="0" dirty="0">
                <a:solidFill>
                  <a:srgbClr val="FFFF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 1858</a:t>
            </a:r>
            <a:r>
              <a:rPr kumimoji="0" lang="zh-CN" altLang="en-US" sz="3200" b="1" kern="1200" cap="none" spc="0" normalizeH="0" baseline="0" noProof="0" dirty="0">
                <a:solidFill>
                  <a:srgbClr val="FFFF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年</a:t>
            </a:r>
            <a:endParaRPr kumimoji="0" lang="zh-CN" altLang="en-US" sz="3200" b="1" kern="1200" cap="none" spc="0" normalizeH="0" baseline="0" noProof="0" dirty="0">
              <a:solidFill>
                <a:srgbClr val="FFFF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318466">
                                            <p:txEl>
                                              <p:charRg st="70" end="138"/>
                                            </p:txEl>
                                          </p:spTgt>
                                        </p:tgtEl>
                                        <p:attrNameLst>
                                          <p:attrName>style.visibility</p:attrName>
                                        </p:attrNameLst>
                                      </p:cBhvr>
                                      <p:to>
                                        <p:strVal val="visible"/>
                                      </p:to>
                                    </p:set>
                                    <p:anim calcmode="lin" valueType="num">
                                      <p:cBhvr>
                                        <p:cTn id="7" dur="500" fill="hold"/>
                                        <p:tgtEl>
                                          <p:spTgt spid="318466">
                                            <p:txEl>
                                              <p:charRg st="70" end="138"/>
                                            </p:txEl>
                                          </p:spTgt>
                                        </p:tgtEl>
                                        <p:attrNameLst>
                                          <p:attrName>ppt_w</p:attrName>
                                        </p:attrNameLst>
                                      </p:cBhvr>
                                      <p:tavLst>
                                        <p:tav tm="0">
                                          <p:val>
                                            <p:fltVal val="0.000000"/>
                                          </p:val>
                                        </p:tav>
                                        <p:tav tm="100000">
                                          <p:val>
                                            <p:strVal val="#ppt_w"/>
                                          </p:val>
                                        </p:tav>
                                      </p:tavLst>
                                    </p:anim>
                                    <p:anim calcmode="lin" valueType="num">
                                      <p:cBhvr>
                                        <p:cTn id="8" dur="500" fill="hold"/>
                                        <p:tgtEl>
                                          <p:spTgt spid="318466">
                                            <p:txEl>
                                              <p:charRg st="70" end="138"/>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nodeType="clickEffect">
                                  <p:stCondLst>
                                    <p:cond delay="0"/>
                                  </p:stCondLst>
                                  <p:childTnLst>
                                    <p:set>
                                      <p:cBhvr>
                                        <p:cTn id="12" dur="1" fill="hold">
                                          <p:stCondLst>
                                            <p:cond delay="0"/>
                                          </p:stCondLst>
                                        </p:cTn>
                                        <p:tgtEl>
                                          <p:spTgt spid="318466">
                                            <p:txEl>
                                              <p:charRg st="138" end="178"/>
                                            </p:txEl>
                                          </p:spTgt>
                                        </p:tgtEl>
                                        <p:attrNameLst>
                                          <p:attrName>style.visibility</p:attrName>
                                        </p:attrNameLst>
                                      </p:cBhvr>
                                      <p:to>
                                        <p:strVal val="visible"/>
                                      </p:to>
                                    </p:set>
                                    <p:anim calcmode="lin" valueType="num">
                                      <p:cBhvr>
                                        <p:cTn id="13" dur="500" fill="hold"/>
                                        <p:tgtEl>
                                          <p:spTgt spid="318466">
                                            <p:txEl>
                                              <p:charRg st="138" end="178"/>
                                            </p:txEl>
                                          </p:spTgt>
                                        </p:tgtEl>
                                        <p:attrNameLst>
                                          <p:attrName>ppt_w</p:attrName>
                                        </p:attrNameLst>
                                      </p:cBhvr>
                                      <p:tavLst>
                                        <p:tav tm="0">
                                          <p:val>
                                            <p:fltVal val="0.000000"/>
                                          </p:val>
                                        </p:tav>
                                        <p:tav tm="100000">
                                          <p:val>
                                            <p:strVal val="#ppt_w"/>
                                          </p:val>
                                        </p:tav>
                                      </p:tavLst>
                                    </p:anim>
                                    <p:anim calcmode="lin" valueType="num">
                                      <p:cBhvr>
                                        <p:cTn id="14" dur="500" fill="hold"/>
                                        <p:tgtEl>
                                          <p:spTgt spid="318466">
                                            <p:txEl>
                                              <p:charRg st="138" end="178"/>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nodeType="clickEffect">
                                  <p:stCondLst>
                                    <p:cond delay="0"/>
                                  </p:stCondLst>
                                  <p:childTnLst>
                                    <p:set>
                                      <p:cBhvr>
                                        <p:cTn id="18" dur="1" fill="hold">
                                          <p:stCondLst>
                                            <p:cond delay="0"/>
                                          </p:stCondLst>
                                        </p:cTn>
                                        <p:tgtEl>
                                          <p:spTgt spid="318466">
                                            <p:txEl>
                                              <p:charRg st="178" end="225"/>
                                            </p:txEl>
                                          </p:spTgt>
                                        </p:tgtEl>
                                        <p:attrNameLst>
                                          <p:attrName>style.visibility</p:attrName>
                                        </p:attrNameLst>
                                      </p:cBhvr>
                                      <p:to>
                                        <p:strVal val="visible"/>
                                      </p:to>
                                    </p:set>
                                    <p:anim calcmode="lin" valueType="num">
                                      <p:cBhvr>
                                        <p:cTn id="19" dur="500" fill="hold"/>
                                        <p:tgtEl>
                                          <p:spTgt spid="318466">
                                            <p:txEl>
                                              <p:charRg st="178" end="225"/>
                                            </p:txEl>
                                          </p:spTgt>
                                        </p:tgtEl>
                                        <p:attrNameLst>
                                          <p:attrName>ppt_w</p:attrName>
                                        </p:attrNameLst>
                                      </p:cBhvr>
                                      <p:tavLst>
                                        <p:tav tm="0">
                                          <p:val>
                                            <p:fltVal val="0.000000"/>
                                          </p:val>
                                        </p:tav>
                                        <p:tav tm="100000">
                                          <p:val>
                                            <p:strVal val="#ppt_w"/>
                                          </p:val>
                                        </p:tav>
                                      </p:tavLst>
                                    </p:anim>
                                    <p:anim calcmode="lin" valueType="num">
                                      <p:cBhvr>
                                        <p:cTn id="20" dur="500" fill="hold"/>
                                        <p:tgtEl>
                                          <p:spTgt spid="318466">
                                            <p:txEl>
                                              <p:charRg st="178" end="22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22210" name="文本框 222209"/>
          <p:cNvSpPr txBox="1"/>
          <p:nvPr/>
        </p:nvSpPr>
        <p:spPr>
          <a:xfrm>
            <a:off x="740093" y="6256655"/>
            <a:ext cx="3048000" cy="304800"/>
          </a:xfrm>
          <a:prstGeom prst="rect">
            <a:avLst/>
          </a:prstGeom>
          <a:noFill/>
          <a:ln w="9525">
            <a:noFill/>
          </a:ln>
        </p:spPr>
        <p:txBody>
          <a:bodyPr wrap="none" lIns="0" tIns="0" rIns="0" bIns="0" anchor="t">
            <a:spAutoFit/>
          </a:bodyPr>
          <a:p>
            <a:pPr algn="ctr"/>
            <a:r>
              <a:rPr lang="zh-CN" altLang="en-US" sz="2000" dirty="0">
                <a:solidFill>
                  <a:srgbClr val="FFFF00"/>
                </a:solidFill>
                <a:latin typeface="Times New Roman" panose="02020603050405020304" pitchFamily="18" charset="0"/>
                <a:ea typeface="黑体" panose="02010609060101010101" pitchFamily="49" charset="-122"/>
              </a:rPr>
              <a:t>第二次鸦片战争形势示意图</a:t>
            </a:r>
            <a:endParaRPr lang="zh-CN" altLang="en-US" sz="2000" dirty="0">
              <a:solidFill>
                <a:srgbClr val="FFFF00"/>
              </a:solidFill>
              <a:latin typeface="Times New Roman" panose="02020603050405020304" pitchFamily="18" charset="0"/>
              <a:ea typeface="黑体" panose="02010609060101010101" pitchFamily="49" charset="-122"/>
            </a:endParaRPr>
          </a:p>
        </p:txBody>
      </p:sp>
      <p:sp>
        <p:nvSpPr>
          <p:cNvPr id="222211" name="文本框 222210"/>
          <p:cNvSpPr txBox="1"/>
          <p:nvPr/>
        </p:nvSpPr>
        <p:spPr>
          <a:xfrm>
            <a:off x="4788535" y="579120"/>
            <a:ext cx="4114800" cy="549275"/>
          </a:xfrm>
          <a:prstGeom prst="rect">
            <a:avLst/>
          </a:prstGeom>
          <a:noFill/>
          <a:ln w="9525">
            <a:noFill/>
          </a:ln>
        </p:spPr>
        <p:txBody>
          <a:bodyPr wrap="none" lIns="0" tIns="0" rIns="0" bIns="0" anchor="t" anchorCtr="1">
            <a:spAutoFit/>
          </a:bodyPr>
          <a:p>
            <a:pPr algn="ctr"/>
            <a:r>
              <a:rPr lang="zh-CN" altLang="en-US" sz="3600" dirty="0">
                <a:solidFill>
                  <a:srgbClr val="FFFF00"/>
                </a:solidFill>
                <a:effectLst>
                  <a:outerShdw blurRad="38100" dist="38100" dir="2700000">
                    <a:srgbClr val="000000"/>
                  </a:outerShdw>
                </a:effectLst>
                <a:latin typeface="Times New Roman" panose="02020603050405020304" pitchFamily="18" charset="0"/>
                <a:ea typeface="华文隶书" pitchFamily="2" charset="-122"/>
              </a:rPr>
              <a:t>第二次鸦片战争经过</a:t>
            </a:r>
            <a:endParaRPr lang="zh-CN" altLang="en-US" sz="3600" dirty="0">
              <a:solidFill>
                <a:srgbClr val="FFFF00"/>
              </a:solidFill>
              <a:effectLst>
                <a:outerShdw blurRad="38100" dist="38100" dir="2700000">
                  <a:srgbClr val="000000"/>
                </a:outerShdw>
              </a:effectLst>
              <a:latin typeface="Times New Roman" panose="02020603050405020304" pitchFamily="18" charset="0"/>
              <a:ea typeface="华文隶书" pitchFamily="2" charset="-122"/>
            </a:endParaRPr>
          </a:p>
        </p:txBody>
      </p:sp>
      <p:sp>
        <p:nvSpPr>
          <p:cNvPr id="222212" name="文本框 222211"/>
          <p:cNvSpPr txBox="1"/>
          <p:nvPr/>
        </p:nvSpPr>
        <p:spPr>
          <a:xfrm>
            <a:off x="4749800" y="1741805"/>
            <a:ext cx="4193540" cy="885825"/>
          </a:xfrm>
          <a:prstGeom prst="rect">
            <a:avLst/>
          </a:prstGeom>
          <a:noFill/>
          <a:ln w="9525">
            <a:noFill/>
          </a:ln>
        </p:spPr>
        <p:txBody>
          <a:bodyPr wrap="square" lIns="0" tIns="0" rIns="0" bIns="0">
            <a:spAutoFit/>
          </a:bodyPr>
          <a:p>
            <a:r>
              <a:rPr lang="en-US" altLang="zh-CN" sz="2400">
                <a:solidFill>
                  <a:srgbClr val="FFFF00"/>
                </a:solidFill>
                <a:latin typeface="华文琥珀" pitchFamily="2" charset="-122"/>
                <a:ea typeface="华文琥珀" pitchFamily="2" charset="-122"/>
              </a:rPr>
              <a:t>1.</a:t>
            </a:r>
            <a:r>
              <a:rPr lang="zh-CN" altLang="en-US" sz="2400" dirty="0">
                <a:solidFill>
                  <a:srgbClr val="FFFF00"/>
                </a:solidFill>
                <a:latin typeface="华文琥珀" pitchFamily="2" charset="-122"/>
                <a:ea typeface="华文琥珀" pitchFamily="2" charset="-122"/>
              </a:rPr>
              <a:t>爆发标志：</a:t>
            </a:r>
            <a:r>
              <a:rPr lang="en-US" altLang="zh-CN" sz="2400">
                <a:solidFill>
                  <a:schemeClr val="bg1"/>
                </a:solidFill>
                <a:latin typeface="华文彩云" pitchFamily="2" charset="-122"/>
                <a:ea typeface="华文彩云" pitchFamily="2" charset="-122"/>
              </a:rPr>
              <a:t>1856</a:t>
            </a:r>
            <a:r>
              <a:rPr lang="zh-CN" altLang="en-US" sz="2400">
                <a:solidFill>
                  <a:schemeClr val="bg1"/>
                </a:solidFill>
                <a:latin typeface="华文彩云" pitchFamily="2" charset="-122"/>
                <a:ea typeface="华文彩云" pitchFamily="2" charset="-122"/>
              </a:rPr>
              <a:t>年</a:t>
            </a:r>
            <a:r>
              <a:rPr lang="en-US" altLang="zh-CN" sz="2400">
                <a:solidFill>
                  <a:schemeClr val="bg1"/>
                </a:solidFill>
                <a:latin typeface="华文彩云" pitchFamily="2" charset="-122"/>
                <a:ea typeface="华文彩云" pitchFamily="2" charset="-122"/>
              </a:rPr>
              <a:t>10</a:t>
            </a:r>
            <a:r>
              <a:rPr lang="zh-CN" altLang="en-US" sz="2400" dirty="0">
                <a:solidFill>
                  <a:schemeClr val="bg1"/>
                </a:solidFill>
                <a:latin typeface="华文彩云" pitchFamily="2" charset="-122"/>
                <a:ea typeface="华文彩云" pitchFamily="2" charset="-122"/>
              </a:rPr>
              <a:t>月英军</a:t>
            </a:r>
            <a:endParaRPr lang="zh-CN" altLang="en-US" sz="2400" dirty="0">
              <a:solidFill>
                <a:schemeClr val="bg1"/>
              </a:solidFill>
              <a:latin typeface="华文彩云" pitchFamily="2" charset="-122"/>
              <a:ea typeface="华文彩云" pitchFamily="2" charset="-122"/>
            </a:endParaRPr>
          </a:p>
          <a:p>
            <a:pPr>
              <a:lnSpc>
                <a:spcPct val="140000"/>
              </a:lnSpc>
            </a:pPr>
            <a:r>
              <a:rPr lang="zh-CN" altLang="en-US" sz="2400" dirty="0">
                <a:solidFill>
                  <a:schemeClr val="bg1"/>
                </a:solidFill>
                <a:latin typeface="华文彩云" pitchFamily="2" charset="-122"/>
                <a:ea typeface="华文彩云" pitchFamily="2" charset="-122"/>
              </a:rPr>
              <a:t>　炮轰广州。</a:t>
            </a:r>
            <a:endParaRPr lang="zh-CN" altLang="en-US" sz="2400" dirty="0">
              <a:solidFill>
                <a:schemeClr val="bg1"/>
              </a:solidFill>
              <a:latin typeface="华文彩云" pitchFamily="2" charset="-122"/>
              <a:ea typeface="华文彩云" pitchFamily="2" charset="-122"/>
            </a:endParaRPr>
          </a:p>
        </p:txBody>
      </p:sp>
      <p:sp>
        <p:nvSpPr>
          <p:cNvPr id="222213" name="文本框 222212"/>
          <p:cNvSpPr txBox="1"/>
          <p:nvPr/>
        </p:nvSpPr>
        <p:spPr>
          <a:xfrm>
            <a:off x="4749800" y="2933700"/>
            <a:ext cx="4192588" cy="1679575"/>
          </a:xfrm>
          <a:prstGeom prst="rect">
            <a:avLst/>
          </a:prstGeom>
          <a:noFill/>
          <a:ln w="9525">
            <a:noFill/>
          </a:ln>
        </p:spPr>
        <p:txBody>
          <a:bodyPr lIns="0" tIns="0" rIns="0" bIns="0">
            <a:spAutoFit/>
          </a:bodyPr>
          <a:p>
            <a:r>
              <a:rPr lang="en-US" altLang="zh-CN" sz="2400">
                <a:solidFill>
                  <a:srgbClr val="FFFF00"/>
                </a:solidFill>
                <a:latin typeface="华文琥珀" pitchFamily="2" charset="-122"/>
                <a:ea typeface="华文琥珀" pitchFamily="2" charset="-122"/>
              </a:rPr>
              <a:t>2.</a:t>
            </a:r>
            <a:r>
              <a:rPr lang="zh-CN" altLang="en-US" sz="2400" dirty="0">
                <a:solidFill>
                  <a:srgbClr val="FFFF00"/>
                </a:solidFill>
                <a:latin typeface="华文琥珀" pitchFamily="2" charset="-122"/>
                <a:ea typeface="华文琥珀" pitchFamily="2" charset="-122"/>
              </a:rPr>
              <a:t>第一阶段：</a:t>
            </a:r>
            <a:r>
              <a:rPr lang="en-US" altLang="zh-CN" sz="2400">
                <a:solidFill>
                  <a:schemeClr val="bg1"/>
                </a:solidFill>
                <a:latin typeface="华文彩云" pitchFamily="2" charset="-122"/>
                <a:ea typeface="华文彩云" pitchFamily="2" charset="-122"/>
              </a:rPr>
              <a:t>1856</a:t>
            </a:r>
            <a:r>
              <a:rPr lang="zh-CN" altLang="en-US" sz="2400">
                <a:solidFill>
                  <a:schemeClr val="bg1"/>
                </a:solidFill>
                <a:latin typeface="华文彩云" pitchFamily="2" charset="-122"/>
                <a:ea typeface="华文彩云" pitchFamily="2" charset="-122"/>
              </a:rPr>
              <a:t>年</a:t>
            </a:r>
            <a:r>
              <a:rPr lang="en-US" altLang="zh-CN" sz="2400">
                <a:solidFill>
                  <a:schemeClr val="bg1"/>
                </a:solidFill>
                <a:latin typeface="华文彩云" pitchFamily="2" charset="-122"/>
                <a:ea typeface="华文彩云" pitchFamily="2" charset="-122"/>
              </a:rPr>
              <a:t>10</a:t>
            </a:r>
            <a:r>
              <a:rPr lang="zh-CN" altLang="en-US" sz="2400" dirty="0">
                <a:solidFill>
                  <a:schemeClr val="bg1"/>
                </a:solidFill>
                <a:latin typeface="华文彩云" pitchFamily="2" charset="-122"/>
                <a:ea typeface="华文彩云" pitchFamily="2" charset="-122"/>
              </a:rPr>
              <a:t>月～</a:t>
            </a:r>
            <a:endParaRPr lang="zh-CN" altLang="en-US" sz="2400" dirty="0">
              <a:solidFill>
                <a:schemeClr val="bg1"/>
              </a:solidFill>
              <a:latin typeface="华文彩云" pitchFamily="2" charset="-122"/>
              <a:ea typeface="华文彩云" pitchFamily="2" charset="-122"/>
            </a:endParaRPr>
          </a:p>
          <a:p>
            <a:pPr>
              <a:lnSpc>
                <a:spcPct val="120000"/>
              </a:lnSpc>
            </a:pPr>
            <a:r>
              <a:rPr lang="zh-CN" altLang="en-US" sz="2400" dirty="0">
                <a:solidFill>
                  <a:schemeClr val="bg1"/>
                </a:solidFill>
                <a:latin typeface="华文彩云" pitchFamily="2" charset="-122"/>
                <a:ea typeface="华文彩云" pitchFamily="2" charset="-122"/>
              </a:rPr>
              <a:t>　</a:t>
            </a:r>
            <a:r>
              <a:rPr lang="en-US" altLang="zh-CN" sz="2400">
                <a:solidFill>
                  <a:schemeClr val="bg1"/>
                </a:solidFill>
                <a:latin typeface="华文彩云" pitchFamily="2" charset="-122"/>
                <a:ea typeface="华文彩云" pitchFamily="2" charset="-122"/>
              </a:rPr>
              <a:t>1858</a:t>
            </a:r>
            <a:r>
              <a:rPr lang="zh-CN" altLang="en-US" sz="2400">
                <a:solidFill>
                  <a:schemeClr val="bg1"/>
                </a:solidFill>
                <a:latin typeface="华文彩云" pitchFamily="2" charset="-122"/>
                <a:ea typeface="华文彩云" pitchFamily="2" charset="-122"/>
              </a:rPr>
              <a:t>年</a:t>
            </a:r>
            <a:r>
              <a:rPr lang="en-US" altLang="zh-CN" sz="2400">
                <a:solidFill>
                  <a:schemeClr val="bg1"/>
                </a:solidFill>
                <a:latin typeface="华文彩云" pitchFamily="2" charset="-122"/>
                <a:ea typeface="华文彩云" pitchFamily="2" charset="-122"/>
              </a:rPr>
              <a:t>6</a:t>
            </a:r>
            <a:r>
              <a:rPr lang="zh-CN" altLang="en-US" sz="2400" dirty="0">
                <a:solidFill>
                  <a:schemeClr val="bg1"/>
                </a:solidFill>
                <a:latin typeface="华文彩云" pitchFamily="2" charset="-122"/>
                <a:ea typeface="华文彩云" pitchFamily="2" charset="-122"/>
              </a:rPr>
              <a:t>月，攻陷广州，直</a:t>
            </a:r>
            <a:endParaRPr lang="zh-CN" altLang="en-US" sz="2400" dirty="0">
              <a:solidFill>
                <a:schemeClr val="bg1"/>
              </a:solidFill>
              <a:latin typeface="华文彩云" pitchFamily="2" charset="-122"/>
              <a:ea typeface="华文彩云" pitchFamily="2" charset="-122"/>
            </a:endParaRPr>
          </a:p>
          <a:p>
            <a:pPr>
              <a:lnSpc>
                <a:spcPct val="120000"/>
              </a:lnSpc>
            </a:pPr>
            <a:r>
              <a:rPr lang="zh-CN" altLang="en-US" sz="2400" dirty="0">
                <a:solidFill>
                  <a:schemeClr val="bg1"/>
                </a:solidFill>
                <a:latin typeface="华文彩云" pitchFamily="2" charset="-122"/>
                <a:ea typeface="华文彩云" pitchFamily="2" charset="-122"/>
              </a:rPr>
              <a:t>　逼天津，威胁北京。</a:t>
            </a:r>
            <a:r>
              <a:rPr lang="en-US" altLang="zh-CN" sz="2400">
                <a:solidFill>
                  <a:schemeClr val="bg1"/>
                </a:solidFill>
                <a:latin typeface="华文彩云" pitchFamily="2" charset="-122"/>
                <a:ea typeface="华文彩云" pitchFamily="2" charset="-122"/>
              </a:rPr>
              <a:t>1858</a:t>
            </a:r>
            <a:endParaRPr lang="en-US" altLang="zh-CN" sz="2400">
              <a:solidFill>
                <a:schemeClr val="bg1"/>
              </a:solidFill>
              <a:latin typeface="华文彩云" pitchFamily="2" charset="-122"/>
              <a:ea typeface="华文彩云" pitchFamily="2" charset="-122"/>
            </a:endParaRPr>
          </a:p>
          <a:p>
            <a:pPr>
              <a:lnSpc>
                <a:spcPct val="120000"/>
              </a:lnSpc>
            </a:pPr>
            <a:r>
              <a:rPr lang="zh-CN" altLang="en-US" sz="2400">
                <a:solidFill>
                  <a:schemeClr val="bg1"/>
                </a:solidFill>
                <a:latin typeface="华文彩云" pitchFamily="2" charset="-122"/>
                <a:ea typeface="华文彩云" pitchFamily="2" charset="-122"/>
              </a:rPr>
              <a:t>　</a:t>
            </a:r>
            <a:r>
              <a:rPr lang="zh-CN" altLang="en-US" sz="2400" dirty="0">
                <a:solidFill>
                  <a:schemeClr val="bg1"/>
                </a:solidFill>
                <a:latin typeface="华文彩云" pitchFamily="2" charset="-122"/>
                <a:ea typeface="华文彩云" pitchFamily="2" charset="-122"/>
              </a:rPr>
              <a:t>年，被迫签订</a:t>
            </a:r>
            <a:r>
              <a:rPr lang="en-US" altLang="zh-CN" sz="2400">
                <a:solidFill>
                  <a:schemeClr val="bg1"/>
                </a:solidFill>
                <a:latin typeface="华文彩云" pitchFamily="2" charset="-122"/>
                <a:ea typeface="华文彩云" pitchFamily="2" charset="-122"/>
              </a:rPr>
              <a:t>《</a:t>
            </a:r>
            <a:r>
              <a:rPr lang="zh-CN" altLang="en-US" sz="2400" dirty="0">
                <a:solidFill>
                  <a:schemeClr val="bg1"/>
                </a:solidFill>
                <a:latin typeface="华文彩云" pitchFamily="2" charset="-122"/>
                <a:ea typeface="华文彩云" pitchFamily="2" charset="-122"/>
              </a:rPr>
              <a:t>天津条约</a:t>
            </a:r>
            <a:r>
              <a:rPr lang="en-US" altLang="zh-CN" sz="2400">
                <a:solidFill>
                  <a:schemeClr val="bg1"/>
                </a:solidFill>
                <a:latin typeface="华文彩云" pitchFamily="2" charset="-122"/>
                <a:ea typeface="华文彩云" pitchFamily="2" charset="-122"/>
              </a:rPr>
              <a:t>》</a:t>
            </a:r>
            <a:r>
              <a:rPr lang="zh-CN" altLang="en-US" sz="2400" dirty="0">
                <a:solidFill>
                  <a:schemeClr val="bg1"/>
                </a:solidFill>
                <a:latin typeface="华文彩云" pitchFamily="2" charset="-122"/>
                <a:ea typeface="华文彩云" pitchFamily="2" charset="-122"/>
              </a:rPr>
              <a:t>。</a:t>
            </a:r>
            <a:endParaRPr lang="zh-CN" altLang="en-US" sz="2400" dirty="0">
              <a:solidFill>
                <a:schemeClr val="bg1"/>
              </a:solidFill>
              <a:latin typeface="华文彩云" pitchFamily="2" charset="-122"/>
              <a:ea typeface="华文彩云" pitchFamily="2" charset="-122"/>
            </a:endParaRPr>
          </a:p>
        </p:txBody>
      </p:sp>
      <p:sp>
        <p:nvSpPr>
          <p:cNvPr id="222214" name="文本框 222213"/>
          <p:cNvSpPr txBox="1"/>
          <p:nvPr/>
        </p:nvSpPr>
        <p:spPr>
          <a:xfrm>
            <a:off x="4749800" y="4953000"/>
            <a:ext cx="4213225" cy="1679575"/>
          </a:xfrm>
          <a:prstGeom prst="rect">
            <a:avLst/>
          </a:prstGeom>
          <a:noFill/>
          <a:ln w="9525">
            <a:noFill/>
          </a:ln>
        </p:spPr>
        <p:txBody>
          <a:bodyPr lIns="0" tIns="0" rIns="0" bIns="0">
            <a:spAutoFit/>
          </a:bodyPr>
          <a:p>
            <a:r>
              <a:rPr lang="en-US" altLang="zh-CN" sz="2400">
                <a:solidFill>
                  <a:srgbClr val="FFFF00"/>
                </a:solidFill>
                <a:latin typeface="华文琥珀" pitchFamily="2" charset="-122"/>
                <a:ea typeface="华文琥珀" pitchFamily="2" charset="-122"/>
              </a:rPr>
              <a:t>3.</a:t>
            </a:r>
            <a:r>
              <a:rPr lang="zh-CN" altLang="en-US" sz="2400" dirty="0">
                <a:solidFill>
                  <a:srgbClr val="FFFF00"/>
                </a:solidFill>
                <a:latin typeface="华文琥珀" pitchFamily="2" charset="-122"/>
                <a:ea typeface="华文琥珀" pitchFamily="2" charset="-122"/>
              </a:rPr>
              <a:t>第二阶段：</a:t>
            </a:r>
            <a:r>
              <a:rPr lang="en-US" altLang="zh-CN" sz="2400">
                <a:solidFill>
                  <a:schemeClr val="bg1"/>
                </a:solidFill>
                <a:latin typeface="华文彩云" pitchFamily="2" charset="-122"/>
                <a:ea typeface="华文彩云" pitchFamily="2" charset="-122"/>
              </a:rPr>
              <a:t>1860</a:t>
            </a:r>
            <a:r>
              <a:rPr lang="zh-CN" altLang="en-US" sz="2400" dirty="0">
                <a:solidFill>
                  <a:schemeClr val="bg1"/>
                </a:solidFill>
                <a:latin typeface="华文彩云" pitchFamily="2" charset="-122"/>
                <a:ea typeface="华文彩云" pitchFamily="2" charset="-122"/>
              </a:rPr>
              <a:t>年英法联军</a:t>
            </a:r>
            <a:endParaRPr lang="zh-CN" altLang="en-US" sz="2400" dirty="0">
              <a:solidFill>
                <a:schemeClr val="bg1"/>
              </a:solidFill>
              <a:latin typeface="华文彩云" pitchFamily="2" charset="-122"/>
              <a:ea typeface="华文彩云" pitchFamily="2" charset="-122"/>
            </a:endParaRPr>
          </a:p>
          <a:p>
            <a:pPr>
              <a:lnSpc>
                <a:spcPct val="120000"/>
              </a:lnSpc>
            </a:pPr>
            <a:r>
              <a:rPr lang="zh-CN" altLang="en-US" sz="2400" dirty="0">
                <a:solidFill>
                  <a:schemeClr val="bg1"/>
                </a:solidFill>
                <a:latin typeface="华文彩云" pitchFamily="2" charset="-122"/>
                <a:ea typeface="华文彩云" pitchFamily="2" charset="-122"/>
              </a:rPr>
              <a:t>　再度占领天津，进攻北京，</a:t>
            </a:r>
            <a:endParaRPr lang="zh-CN" altLang="en-US" sz="2400" dirty="0">
              <a:solidFill>
                <a:schemeClr val="bg1"/>
              </a:solidFill>
              <a:latin typeface="华文彩云" pitchFamily="2" charset="-122"/>
              <a:ea typeface="华文彩云" pitchFamily="2" charset="-122"/>
            </a:endParaRPr>
          </a:p>
          <a:p>
            <a:pPr>
              <a:lnSpc>
                <a:spcPct val="120000"/>
              </a:lnSpc>
            </a:pPr>
            <a:r>
              <a:rPr lang="zh-CN" altLang="en-US" sz="2400" dirty="0">
                <a:solidFill>
                  <a:schemeClr val="bg1"/>
                </a:solidFill>
                <a:latin typeface="华文彩云" pitchFamily="2" charset="-122"/>
                <a:ea typeface="华文彩云" pitchFamily="2" charset="-122"/>
              </a:rPr>
              <a:t>　火烧圆明园，签订</a:t>
            </a:r>
            <a:r>
              <a:rPr lang="en-US" altLang="zh-CN" sz="2400">
                <a:solidFill>
                  <a:schemeClr val="bg1"/>
                </a:solidFill>
                <a:latin typeface="华文彩云" pitchFamily="2" charset="-122"/>
                <a:ea typeface="华文彩云" pitchFamily="2" charset="-122"/>
              </a:rPr>
              <a:t>《</a:t>
            </a:r>
            <a:r>
              <a:rPr lang="zh-CN" altLang="en-US" sz="2400" dirty="0">
                <a:solidFill>
                  <a:schemeClr val="bg1"/>
                </a:solidFill>
                <a:latin typeface="华文彩云" pitchFamily="2" charset="-122"/>
                <a:ea typeface="华文彩云" pitchFamily="2" charset="-122"/>
              </a:rPr>
              <a:t>北京条</a:t>
            </a:r>
            <a:endParaRPr lang="zh-CN" altLang="en-US" sz="2400" dirty="0">
              <a:solidFill>
                <a:schemeClr val="bg1"/>
              </a:solidFill>
              <a:latin typeface="华文彩云" pitchFamily="2" charset="-122"/>
              <a:ea typeface="华文彩云" pitchFamily="2" charset="-122"/>
            </a:endParaRPr>
          </a:p>
          <a:p>
            <a:pPr>
              <a:lnSpc>
                <a:spcPct val="120000"/>
              </a:lnSpc>
            </a:pPr>
            <a:r>
              <a:rPr lang="zh-CN" altLang="en-US" sz="2400" dirty="0">
                <a:solidFill>
                  <a:schemeClr val="bg1"/>
                </a:solidFill>
                <a:latin typeface="华文彩云" pitchFamily="2" charset="-122"/>
                <a:ea typeface="华文彩云" pitchFamily="2" charset="-122"/>
              </a:rPr>
              <a:t>　约</a:t>
            </a:r>
            <a:r>
              <a:rPr lang="en-US" altLang="zh-CN" sz="2400">
                <a:solidFill>
                  <a:schemeClr val="bg1"/>
                </a:solidFill>
                <a:latin typeface="华文彩云" pitchFamily="2" charset="-122"/>
                <a:ea typeface="华文彩云" pitchFamily="2" charset="-122"/>
              </a:rPr>
              <a:t>》</a:t>
            </a:r>
            <a:r>
              <a:rPr lang="zh-CN" altLang="en-US" sz="2400" dirty="0">
                <a:solidFill>
                  <a:schemeClr val="bg1"/>
                </a:solidFill>
                <a:latin typeface="华文彩云" pitchFamily="2" charset="-122"/>
                <a:ea typeface="华文彩云" pitchFamily="2" charset="-122"/>
              </a:rPr>
              <a:t>。</a:t>
            </a:r>
            <a:endParaRPr lang="zh-CN" altLang="en-US" sz="2400" dirty="0">
              <a:solidFill>
                <a:schemeClr val="bg1"/>
              </a:solidFill>
              <a:latin typeface="华文彩云" pitchFamily="2" charset="-122"/>
              <a:ea typeface="华文彩云" pitchFamily="2" charset="-122"/>
            </a:endParaRPr>
          </a:p>
        </p:txBody>
      </p:sp>
      <p:pic>
        <p:nvPicPr>
          <p:cNvPr id="222215" name="图片 222214" descr="z"/>
          <p:cNvPicPr>
            <a:picLocks noChangeAspect="1"/>
          </p:cNvPicPr>
          <p:nvPr/>
        </p:nvPicPr>
        <p:blipFill>
          <a:blip r:embed="rId1"/>
          <a:stretch>
            <a:fillRect/>
          </a:stretch>
        </p:blipFill>
        <p:spPr>
          <a:xfrm>
            <a:off x="66675" y="94615"/>
            <a:ext cx="4645025" cy="595757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2214"/>
                                        </p:tgtEl>
                                        <p:attrNameLst>
                                          <p:attrName>style.visibility</p:attrName>
                                        </p:attrNameLst>
                                      </p:cBhvr>
                                      <p:to>
                                        <p:strVal val="visible"/>
                                      </p:to>
                                    </p:set>
                                    <p:anim calcmode="lin" valueType="num">
                                      <p:cBhvr additive="base">
                                        <p:cTn id="7" dur="500" fill="hold"/>
                                        <p:tgtEl>
                                          <p:spTgt spid="222214"/>
                                        </p:tgtEl>
                                        <p:attrNameLst>
                                          <p:attrName>ppt_x</p:attrName>
                                        </p:attrNameLst>
                                      </p:cBhvr>
                                      <p:tavLst>
                                        <p:tav tm="0">
                                          <p:val>
                                            <p:strVal val="#ppt_x"/>
                                          </p:val>
                                        </p:tav>
                                        <p:tav tm="100000">
                                          <p:val>
                                            <p:strVal val="#ppt_x"/>
                                          </p:val>
                                        </p:tav>
                                      </p:tavLst>
                                    </p:anim>
                                    <p:anim calcmode="lin" valueType="num">
                                      <p:cBhvr additive="base">
                                        <p:cTn id="8" dur="500" fill="hold"/>
                                        <p:tgtEl>
                                          <p:spTgt spid="222214"/>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2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ext Box 2"/>
          <p:cNvSpPr txBox="1">
            <a:spLocks noChangeArrowheads="1"/>
          </p:cNvSpPr>
          <p:nvPr/>
        </p:nvSpPr>
        <p:spPr bwMode="auto">
          <a:xfrm>
            <a:off x="369570" y="409575"/>
            <a:ext cx="675005" cy="604329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200" b="1" dirty="0" smtClean="0">
                <a:solidFill>
                  <a:schemeClr val="bg1"/>
                </a:solidFill>
                <a:latin typeface="Times New Roman" panose="02020603050405020304" pitchFamily="18" charset="0"/>
                <a:ea typeface="华文彩云" pitchFamily="2" charset="-122"/>
              </a:rPr>
              <a:t>二、火烧圆明园与《北京条约》</a:t>
            </a:r>
            <a:endParaRPr kumimoji="1" lang="zh-CN" altLang="en-US" sz="3200" b="1" dirty="0" smtClean="0">
              <a:solidFill>
                <a:schemeClr val="bg1"/>
              </a:solidFill>
              <a:latin typeface="Times New Roman" panose="02020603050405020304" pitchFamily="18" charset="0"/>
              <a:ea typeface="华文彩云" pitchFamily="2" charset="-122"/>
            </a:endParaRPr>
          </a:p>
        </p:txBody>
      </p:sp>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490980" y="621030"/>
            <a:ext cx="3023235"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1.</a:t>
            </a:r>
            <a:r>
              <a:rPr lang="zh-CN" altLang="en-US" sz="3200" b="1" dirty="0" smtClean="0">
                <a:solidFill>
                  <a:schemeClr val="bg1"/>
                </a:solidFill>
                <a:latin typeface="黑体" panose="02010609060101010101" pitchFamily="49" charset="-122"/>
                <a:ea typeface="黑体" panose="02010609060101010101" pitchFamily="49" charset="-122"/>
              </a:rPr>
              <a:t>火烧圆明园</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sp>
        <p:nvSpPr>
          <p:cNvPr id="16386" name="矩形 16385"/>
          <p:cNvSpPr/>
          <p:nvPr/>
        </p:nvSpPr>
        <p:spPr>
          <a:xfrm>
            <a:off x="902335" y="1487170"/>
            <a:ext cx="4999355" cy="4064635"/>
          </a:xfrm>
          <a:prstGeom prst="rect">
            <a:avLst/>
          </a:prstGeom>
          <a:noFill/>
          <a:ln w="9525">
            <a:noFill/>
          </a:ln>
        </p:spPr>
        <p:txBody>
          <a:bodyPr/>
          <a:p>
            <a:pPr marL="342900" indent="-342900">
              <a:lnSpc>
                <a:spcPct val="100000"/>
              </a:lnSpc>
              <a:spcBef>
                <a:spcPct val="20000"/>
              </a:spcBef>
              <a:buClr>
                <a:schemeClr val="accent2"/>
              </a:buClr>
              <a:buSzPct val="80000"/>
              <a:buFont typeface="Wingdings" panose="05000000000000000000" pitchFamily="2" charset="2"/>
              <a:buNone/>
            </a:pPr>
            <a:r>
              <a:rPr lang="zh-CN" altLang="en-US" sz="2800">
                <a:latin typeface="华文中宋" pitchFamily="2" charset="-122"/>
                <a:ea typeface="华文中宋" pitchFamily="2" charset="-122"/>
              </a:rPr>
              <a:t>      英法两国于</a:t>
            </a:r>
            <a:r>
              <a:rPr lang="en-US" altLang="zh-CN" sz="2800">
                <a:latin typeface="华文中宋" pitchFamily="2" charset="-122"/>
                <a:ea typeface="华文中宋" pitchFamily="2" charset="-122"/>
              </a:rPr>
              <a:t>1860</a:t>
            </a:r>
            <a:r>
              <a:rPr lang="zh-CN" altLang="en-US" sz="2800">
                <a:latin typeface="华文中宋" pitchFamily="2" charset="-122"/>
                <a:ea typeface="华文中宋" pitchFamily="2" charset="-122"/>
              </a:rPr>
              <a:t>年再次出兵。侵占天津，进逼北京。咸丰帝让他的弟弟恭亲王奕担任议和大臣，留守北京，自己逃往承德避暑山庄。 </a:t>
            </a:r>
            <a:endParaRPr lang="zh-CN" altLang="en-US" sz="2800">
              <a:latin typeface="华文中宋" pitchFamily="2" charset="-122"/>
              <a:ea typeface="华文中宋" pitchFamily="2" charset="-122"/>
            </a:endParaRPr>
          </a:p>
          <a:p>
            <a:pPr marL="342900" indent="-342900">
              <a:lnSpc>
                <a:spcPct val="100000"/>
              </a:lnSpc>
              <a:spcBef>
                <a:spcPct val="20000"/>
              </a:spcBef>
              <a:buClr>
                <a:schemeClr val="accent2"/>
              </a:buClr>
              <a:buSzPct val="80000"/>
              <a:buFont typeface="Wingdings" panose="05000000000000000000" pitchFamily="2" charset="2"/>
              <a:buNone/>
            </a:pPr>
            <a:r>
              <a:rPr lang="zh-CN" altLang="en-US" sz="2800">
                <a:latin typeface="华文中宋" pitchFamily="2" charset="-122"/>
                <a:ea typeface="华文中宋" pitchFamily="2" charset="-122"/>
              </a:rPr>
              <a:t>      </a:t>
            </a:r>
            <a:r>
              <a:rPr lang="en-US" altLang="zh-CN" sz="2800">
                <a:latin typeface="华文中宋" pitchFamily="2" charset="-122"/>
                <a:ea typeface="华文中宋" pitchFamily="2" charset="-122"/>
              </a:rPr>
              <a:t>1860</a:t>
            </a:r>
            <a:r>
              <a:rPr lang="zh-CN" altLang="en-US" sz="2800">
                <a:latin typeface="华文中宋" pitchFamily="2" charset="-122"/>
                <a:ea typeface="华文中宋" pitchFamily="2" charset="-122"/>
              </a:rPr>
              <a:t>年</a:t>
            </a:r>
            <a:r>
              <a:rPr lang="en-US" altLang="zh-CN" sz="2800">
                <a:latin typeface="华文中宋" pitchFamily="2" charset="-122"/>
                <a:ea typeface="华文中宋" pitchFamily="2" charset="-122"/>
              </a:rPr>
              <a:t>10</a:t>
            </a:r>
            <a:r>
              <a:rPr lang="zh-CN" altLang="en-US" sz="2800">
                <a:latin typeface="华文中宋" pitchFamily="2" charset="-122"/>
                <a:ea typeface="华文中宋" pitchFamily="2" charset="-122"/>
              </a:rPr>
              <a:t>月英法联军占领北京，野蛮地洗劫了北京城。还放火烧毁了宏伟华美的皇家园林</a:t>
            </a:r>
            <a:r>
              <a:rPr lang="en-US" altLang="zh-CN" sz="2800">
                <a:latin typeface="Times New Roman" panose="02020603050405020304" pitchFamily="18" charset="0"/>
                <a:ea typeface="华文中宋" pitchFamily="2" charset="-122"/>
              </a:rPr>
              <a:t>——</a:t>
            </a:r>
            <a:r>
              <a:rPr lang="zh-CN" altLang="en-US" sz="2800">
                <a:latin typeface="华文中宋" pitchFamily="2" charset="-122"/>
                <a:ea typeface="华文中宋" pitchFamily="2" charset="-122"/>
              </a:rPr>
              <a:t>圆明园。                                                  </a:t>
            </a:r>
            <a:endParaRPr lang="zh-CN" altLang="en-US" sz="2800">
              <a:latin typeface="华文中宋" pitchFamily="2" charset="-122"/>
              <a:ea typeface="华文中宋" pitchFamily="2" charset="-122"/>
            </a:endParaRPr>
          </a:p>
        </p:txBody>
      </p:sp>
      <p:sp>
        <p:nvSpPr>
          <p:cNvPr id="16387" name="文本框 16386"/>
          <p:cNvSpPr txBox="1"/>
          <p:nvPr/>
        </p:nvSpPr>
        <p:spPr>
          <a:xfrm>
            <a:off x="6753860" y="-635"/>
            <a:ext cx="1330325" cy="521970"/>
          </a:xfrm>
          <a:prstGeom prst="rect">
            <a:avLst/>
          </a:prstGeom>
          <a:noFill/>
          <a:ln w="9525">
            <a:noFill/>
          </a:ln>
        </p:spPr>
        <p:txBody>
          <a:bodyPr wrap="square">
            <a:spAutoFit/>
          </a:bodyPr>
          <a:p>
            <a:pPr>
              <a:spcBef>
                <a:spcPct val="50000"/>
              </a:spcBef>
              <a:buClr>
                <a:schemeClr val="accent2"/>
              </a:buClr>
              <a:buSzPct val="80000"/>
              <a:buFont typeface="Wingdings" panose="05000000000000000000" pitchFamily="2" charset="2"/>
              <a:buNone/>
            </a:pPr>
            <a:r>
              <a:rPr lang="zh-CN" altLang="en-US" sz="2800" b="1">
                <a:solidFill>
                  <a:srgbClr val="002060"/>
                </a:solidFill>
                <a:latin typeface="Times New Roman" panose="02020603050405020304" pitchFamily="18" charset="0"/>
              </a:rPr>
              <a:t>咸丰帝</a:t>
            </a:r>
            <a:endParaRPr lang="zh-CN" altLang="en-US" sz="2800" b="1">
              <a:solidFill>
                <a:srgbClr val="002060"/>
              </a:solidFill>
              <a:latin typeface="Times New Roman" panose="02020603050405020304" pitchFamily="18" charset="0"/>
            </a:endParaRPr>
          </a:p>
        </p:txBody>
      </p:sp>
      <p:pic>
        <p:nvPicPr>
          <p:cNvPr id="225284" name="图片 225283" descr="11464027704529488"/>
          <p:cNvPicPr>
            <a:picLocks noChangeAspect="1"/>
          </p:cNvPicPr>
          <p:nvPr/>
        </p:nvPicPr>
        <p:blipFill>
          <a:blip r:embed="rId2"/>
          <a:stretch>
            <a:fillRect/>
          </a:stretch>
        </p:blipFill>
        <p:spPr>
          <a:xfrm>
            <a:off x="5867400" y="473710"/>
            <a:ext cx="3068638" cy="4595813"/>
          </a:xfrm>
          <a:prstGeom prst="rect">
            <a:avLst/>
          </a:prstGeom>
          <a:noFill/>
          <a:ln w="9525">
            <a:noFill/>
          </a:ln>
        </p:spPr>
      </p:pic>
      <p:pic>
        <p:nvPicPr>
          <p:cNvPr id="225289" name="图片 225288" descr="c"/>
          <p:cNvPicPr>
            <a:picLocks noChangeAspect="1"/>
          </p:cNvPicPr>
          <p:nvPr/>
        </p:nvPicPr>
        <p:blipFill>
          <a:blip r:embed="rId3"/>
          <a:stretch>
            <a:fillRect/>
          </a:stretch>
        </p:blipFill>
        <p:spPr>
          <a:xfrm>
            <a:off x="5118100" y="5099368"/>
            <a:ext cx="4067175" cy="1744662"/>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0"/>
                                  </p:iterate>
                                  <p:childTnLst>
                                    <p:set>
                                      <p:cBhvr>
                                        <p:cTn id="6" dur="1" fill="hold">
                                          <p:stCondLst>
                                            <p:cond delay="0"/>
                                          </p:stCondLst>
                                        </p:cTn>
                                        <p:tgtEl>
                                          <p:spTgt spid="16386">
                                            <p:txEl>
                                              <p:charRg st="0" end="80"/>
                                            </p:txEl>
                                          </p:spTgt>
                                        </p:tgtEl>
                                        <p:attrNameLst>
                                          <p:attrName>style.visibility</p:attrName>
                                        </p:attrNameLst>
                                      </p:cBhvr>
                                      <p:to>
                                        <p:strVal val="visible"/>
                                      </p:to>
                                    </p:set>
                                    <p:animEffect transition="in" filter="slide(fromBottom)">
                                      <p:cBhvr>
                                        <p:cTn id="7" dur="75"/>
                                        <p:tgtEl>
                                          <p:spTgt spid="16386">
                                            <p:txEl>
                                              <p:charRg st="0" end="80"/>
                                            </p:txEl>
                                          </p:spTgt>
                                        </p:tgtEl>
                                      </p:cBhvr>
                                    </p:animEffect>
                                  </p:childTnLst>
                                </p:cTn>
                              </p:par>
                            </p:childTnLst>
                          </p:cTn>
                        </p:par>
                        <p:par>
                          <p:cTn id="8" fill="hold">
                            <p:stCondLst>
                              <p:cond delay="5100"/>
                            </p:stCondLst>
                            <p:childTnLst>
                              <p:par>
                                <p:cTn id="9" presetID="12" presetClass="entr" presetSubtype="4" fill="hold" grpId="0" nodeType="afterEffect">
                                  <p:stCondLst>
                                    <p:cond delay="0"/>
                                  </p:stCondLst>
                                  <p:iterate type="lt">
                                    <p:tmPct val="100000"/>
                                  </p:iterate>
                                  <p:childTnLst>
                                    <p:set>
                                      <p:cBhvr>
                                        <p:cTn id="10" dur="1" fill="hold">
                                          <p:stCondLst>
                                            <p:cond delay="0"/>
                                          </p:stCondLst>
                                        </p:cTn>
                                        <p:tgtEl>
                                          <p:spTgt spid="16386">
                                            <p:txEl>
                                              <p:charRg st="80" end="190"/>
                                            </p:txEl>
                                          </p:spTgt>
                                        </p:tgtEl>
                                        <p:attrNameLst>
                                          <p:attrName>style.visibility</p:attrName>
                                        </p:attrNameLst>
                                      </p:cBhvr>
                                      <p:to>
                                        <p:strVal val="visible"/>
                                      </p:to>
                                    </p:set>
                                    <p:animEffect transition="in" filter="slide(fromBottom)">
                                      <p:cBhvr>
                                        <p:cTn id="11" dur="75"/>
                                        <p:tgtEl>
                                          <p:spTgt spid="16386">
                                            <p:txEl>
                                              <p:charRg st="80" end="19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advAuto="100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17411" name="文本框 17410"/>
          <p:cNvSpPr txBox="1"/>
          <p:nvPr/>
        </p:nvSpPr>
        <p:spPr>
          <a:xfrm>
            <a:off x="358775" y="5229225"/>
            <a:ext cx="8785225" cy="1373188"/>
          </a:xfrm>
          <a:prstGeom prst="rect">
            <a:avLst/>
          </a:prstGeom>
          <a:noFill/>
          <a:ln w="9525">
            <a:noFill/>
          </a:ln>
        </p:spPr>
        <p:txBody>
          <a:bodyPr>
            <a:spAutoFit/>
          </a:bodyPr>
          <a:p>
            <a:pPr>
              <a:buFont typeface="Arial" panose="020B0604020202020204" pitchFamily="34" charset="0"/>
              <a:buNone/>
            </a:pPr>
            <a:r>
              <a:rPr lang="zh-CN" altLang="en-US" sz="2800" b="1">
                <a:effectLst>
                  <a:outerShdw blurRad="38100" dist="38100" dir="2700000">
                    <a:srgbClr val="FFFFFF"/>
                  </a:outerShdw>
                </a:effectLst>
                <a:latin typeface="宋体" panose="02010600030101010101" pitchFamily="2" charset="-122"/>
              </a:rPr>
              <a:t>  </a:t>
            </a:r>
            <a:r>
              <a:rPr lang="zh-CN" altLang="en-US" sz="2800" b="1">
                <a:solidFill>
                  <a:schemeClr val="bg1"/>
                </a:solidFill>
                <a:effectLst>
                  <a:outerShdw blurRad="38100" dist="38100" dir="2700000">
                    <a:srgbClr val="FFFFFF"/>
                  </a:outerShdw>
                </a:effectLst>
                <a:latin typeface="宋体" panose="02010600030101010101" pitchFamily="2" charset="-122"/>
              </a:rPr>
              <a:t>它本是明代一故园。清朝从康熙至咸丰的六代帝王，历时一百五十多年，集中全国大量人力、物力、财力，把它营建成为一座举世无匹的大型皇家宫苑。</a:t>
            </a:r>
            <a:r>
              <a:rPr lang="zh-CN" altLang="en-US" sz="2800" b="1">
                <a:effectLst>
                  <a:outerShdw blurRad="38100" dist="38100" dir="2700000">
                    <a:srgbClr val="FFFFFF"/>
                  </a:outerShdw>
                </a:effectLst>
                <a:latin typeface="宋体" panose="02010600030101010101" pitchFamily="2" charset="-122"/>
              </a:rPr>
              <a:t>    </a:t>
            </a:r>
            <a:endParaRPr lang="zh-CN" altLang="en-US" sz="2800" b="1">
              <a:effectLst>
                <a:outerShdw blurRad="38100" dist="38100" dir="2700000">
                  <a:srgbClr val="FFFFFF"/>
                </a:outerShdw>
              </a:effectLst>
              <a:latin typeface="宋体" panose="02010600030101010101" pitchFamily="2" charset="-122"/>
            </a:endParaRPr>
          </a:p>
        </p:txBody>
      </p:sp>
      <p:sp>
        <p:nvSpPr>
          <p:cNvPr id="17412" name="矩形 17411"/>
          <p:cNvSpPr/>
          <p:nvPr/>
        </p:nvSpPr>
        <p:spPr>
          <a:xfrm>
            <a:off x="250825" y="260350"/>
            <a:ext cx="8640763" cy="946150"/>
          </a:xfrm>
          <a:prstGeom prst="rect">
            <a:avLst/>
          </a:prstGeom>
          <a:noFill/>
          <a:ln w="9525">
            <a:noFill/>
          </a:ln>
        </p:spPr>
        <p:txBody>
          <a:bodyPr>
            <a:spAutoFit/>
          </a:bodyPr>
          <a:p>
            <a:pPr>
              <a:buFont typeface="Arial" panose="020B0604020202020204" pitchFamily="34" charset="0"/>
              <a:buNone/>
            </a:pPr>
            <a:r>
              <a:rPr lang="zh-CN" altLang="en-US" sz="2800" b="1">
                <a:latin typeface="Arial" panose="020B0604020202020204" pitchFamily="34" charset="0"/>
              </a:rPr>
              <a:t>    </a:t>
            </a:r>
            <a:r>
              <a:rPr lang="zh-CN" altLang="en-US" sz="2800" b="1">
                <a:solidFill>
                  <a:schemeClr val="bg1"/>
                </a:solidFill>
                <a:effectLst>
                  <a:outerShdw blurRad="38100" dist="38100" dir="2700000">
                    <a:srgbClr val="FFFFFF"/>
                  </a:outerShdw>
                </a:effectLst>
                <a:latin typeface="Arial" panose="020B0604020202020204" pitchFamily="34" charset="0"/>
              </a:rPr>
              <a:t>圆明园，位于北京西北郊。由</a:t>
            </a:r>
            <a:r>
              <a:rPr lang="zh-CN" altLang="en-US" sz="2800" b="1">
                <a:solidFill>
                  <a:srgbClr val="FFFF00"/>
                </a:solidFill>
                <a:effectLst>
                  <a:outerShdw blurRad="38100" dist="38100" dir="2700000">
                    <a:srgbClr val="FFFFFF"/>
                  </a:outerShdw>
                </a:effectLst>
                <a:latin typeface="Arial" panose="020B0604020202020204" pitchFamily="34" charset="0"/>
              </a:rPr>
              <a:t>圆明园</a:t>
            </a:r>
            <a:r>
              <a:rPr lang="zh-CN" altLang="en-US" sz="2800" b="1">
                <a:solidFill>
                  <a:schemeClr val="bg1"/>
                </a:solidFill>
                <a:effectLst>
                  <a:outerShdw blurRad="38100" dist="38100" dir="2700000">
                    <a:srgbClr val="FFFFFF"/>
                  </a:outerShdw>
                </a:effectLst>
                <a:latin typeface="Arial" panose="020B0604020202020204" pitchFamily="34" charset="0"/>
              </a:rPr>
              <a:t>、</a:t>
            </a:r>
            <a:r>
              <a:rPr lang="zh-CN" altLang="en-US" sz="2800" b="1">
                <a:solidFill>
                  <a:srgbClr val="FFFF00"/>
                </a:solidFill>
                <a:effectLst>
                  <a:outerShdw blurRad="38100" dist="38100" dir="2700000">
                    <a:srgbClr val="FFFFFF"/>
                  </a:outerShdw>
                </a:effectLst>
                <a:latin typeface="Arial" panose="020B0604020202020204" pitchFamily="34" charset="0"/>
              </a:rPr>
              <a:t>长春园</a:t>
            </a:r>
            <a:r>
              <a:rPr lang="zh-CN" altLang="en-US" sz="2800" b="1">
                <a:solidFill>
                  <a:schemeClr val="bg1"/>
                </a:solidFill>
                <a:effectLst>
                  <a:outerShdw blurRad="38100" dist="38100" dir="2700000">
                    <a:srgbClr val="FFFFFF"/>
                  </a:outerShdw>
                </a:effectLst>
                <a:latin typeface="Arial" panose="020B0604020202020204" pitchFamily="34" charset="0"/>
              </a:rPr>
              <a:t>、</a:t>
            </a:r>
            <a:r>
              <a:rPr lang="zh-CN" altLang="en-US" sz="2800" b="1">
                <a:solidFill>
                  <a:srgbClr val="FFFF00"/>
                </a:solidFill>
                <a:effectLst>
                  <a:outerShdw blurRad="38100" dist="38100" dir="2700000">
                    <a:srgbClr val="FFFFFF"/>
                  </a:outerShdw>
                </a:effectLst>
                <a:latin typeface="Arial" panose="020B0604020202020204" pitchFamily="34" charset="0"/>
              </a:rPr>
              <a:t>万春园</a:t>
            </a:r>
            <a:r>
              <a:rPr lang="zh-CN" altLang="en-US" sz="2800" b="1">
                <a:solidFill>
                  <a:schemeClr val="bg1"/>
                </a:solidFill>
                <a:effectLst>
                  <a:outerShdw blurRad="38100" dist="38100" dir="2700000">
                    <a:srgbClr val="FFFFFF"/>
                  </a:outerShdw>
                </a:effectLst>
                <a:latin typeface="Arial" panose="020B0604020202020204" pitchFamily="34" charset="0"/>
              </a:rPr>
              <a:t>组成，总称圆明三园；占地面积约五千二百亩。</a:t>
            </a:r>
            <a:endParaRPr lang="zh-CN" altLang="en-US" sz="2800" b="1">
              <a:solidFill>
                <a:schemeClr val="bg1"/>
              </a:solidFill>
              <a:effectLst>
                <a:outerShdw blurRad="38100" dist="38100" dir="2700000">
                  <a:srgbClr val="FFFFFF"/>
                </a:outerShdw>
              </a:effectLst>
              <a:latin typeface="Arial" panose="020B0604020202020204" pitchFamily="34" charset="0"/>
            </a:endParaRPr>
          </a:p>
        </p:txBody>
      </p:sp>
      <p:sp>
        <p:nvSpPr>
          <p:cNvPr id="17413" name="矩形 17412"/>
          <p:cNvSpPr/>
          <p:nvPr/>
        </p:nvSpPr>
        <p:spPr>
          <a:xfrm rot="5400000">
            <a:off x="-790575" y="2671763"/>
            <a:ext cx="3527425" cy="1296987"/>
          </a:xfrm>
          <a:prstGeom prst="rect">
            <a:avLst/>
          </a:prstGeom>
        </p:spPr>
        <p:txBody>
          <a:bodyPr vert="eaVert" wrap="none" fromWordArt="1">
            <a:prstTxWarp prst="textPlain">
              <a:avLst>
                <a:gd name="adj" fmla="val 50000"/>
              </a:avLst>
            </a:prstTxWarp>
            <a:normAutofit/>
          </a:bodyPr>
          <a:p>
            <a:pPr algn="ctr"/>
            <a:r>
              <a:rPr lang="zh-CN" altLang="en-US" sz="3600" b="1">
                <a:gradFill rotWithShape="0">
                  <a:gsLst>
                    <a:gs pos="0">
                      <a:srgbClr val="FFFF00"/>
                    </a:gs>
                    <a:gs pos="100000">
                      <a:srgbClr val="FF9933"/>
                    </a:gs>
                  </a:gsLst>
                  <a:path path="rect">
                    <a:fillToRect l="50000" t="50000" r="50000" b="50000"/>
                  </a:path>
                  <a:tileRect/>
                </a:gradFill>
                <a:effectLst>
                  <a:outerShdw dist="35921" dir="2699999" algn="ctr" rotWithShape="0">
                    <a:srgbClr val="C0C0C0">
                      <a:alpha val="78999"/>
                    </a:srgbClr>
                  </a:outerShdw>
                </a:effectLst>
                <a:latin typeface="黑体" panose="02010609060101010101" pitchFamily="49" charset="-122"/>
                <a:ea typeface="黑体" panose="02010609060101010101" pitchFamily="49" charset="-122"/>
              </a:rPr>
              <a:t>圆明园</a:t>
            </a:r>
            <a:endParaRPr lang="zh-CN" altLang="en-US" sz="3600" b="1">
              <a:gradFill rotWithShape="0">
                <a:gsLst>
                  <a:gs pos="0">
                    <a:srgbClr val="FFFF00"/>
                  </a:gs>
                  <a:gs pos="100000">
                    <a:srgbClr val="FF9933"/>
                  </a:gs>
                </a:gsLst>
                <a:path path="rect">
                  <a:fillToRect l="50000" t="50000" r="50000" b="50000"/>
                </a:path>
                <a:tileRect/>
              </a:gradFill>
              <a:effectLst>
                <a:outerShdw dist="35921" dir="2699999" algn="ctr" rotWithShape="0">
                  <a:srgbClr val="C0C0C0">
                    <a:alpha val="78999"/>
                  </a:srgbClr>
                </a:outerShdw>
              </a:effectLst>
              <a:latin typeface="黑体" panose="02010609060101010101" pitchFamily="49" charset="-122"/>
              <a:ea typeface="黑体" panose="02010609060101010101" pitchFamily="49" charset="-122"/>
            </a:endParaRPr>
          </a:p>
        </p:txBody>
      </p:sp>
      <p:pic>
        <p:nvPicPr>
          <p:cNvPr id="17414" name="图片 17413" descr="photo3"/>
          <p:cNvPicPr>
            <a:picLocks noChangeAspect="1"/>
          </p:cNvPicPr>
          <p:nvPr/>
        </p:nvPicPr>
        <p:blipFill>
          <a:blip r:embed="rId1"/>
          <a:srcRect l="1775" t="3119" r="1775" b="2090"/>
          <a:stretch>
            <a:fillRect/>
          </a:stretch>
        </p:blipFill>
        <p:spPr>
          <a:xfrm>
            <a:off x="2051050" y="1341438"/>
            <a:ext cx="6697663" cy="3748087"/>
          </a:xfrm>
          <a:prstGeom prst="rect">
            <a:avLst/>
          </a:prstGeom>
          <a:noFill/>
          <a:ln w="38100" cap="flat" cmpd="sng">
            <a:solidFill>
              <a:srgbClr val="000000"/>
            </a:solidFill>
            <a:prstDash val="solid"/>
            <a:miter/>
            <a:headEnd type="none" w="med" len="med"/>
            <a:tailEnd type="none" w="med" len="me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229378" name="图片 229377" descr="1"/>
          <p:cNvPicPr>
            <a:picLocks noChangeAspect="1"/>
          </p:cNvPicPr>
          <p:nvPr/>
        </p:nvPicPr>
        <p:blipFill>
          <a:blip r:embed="rId1"/>
          <a:stretch>
            <a:fillRect/>
          </a:stretch>
        </p:blipFill>
        <p:spPr>
          <a:xfrm>
            <a:off x="-22225" y="-11430"/>
            <a:ext cx="9184005" cy="5198110"/>
          </a:xfrm>
          <a:prstGeom prst="rect">
            <a:avLst/>
          </a:prstGeom>
          <a:noFill/>
          <a:ln w="9525">
            <a:noFill/>
          </a:ln>
        </p:spPr>
      </p:pic>
      <p:sp>
        <p:nvSpPr>
          <p:cNvPr id="229379" name="矩形 229378"/>
          <p:cNvSpPr/>
          <p:nvPr/>
        </p:nvSpPr>
        <p:spPr>
          <a:xfrm>
            <a:off x="3933825" y="5239703"/>
            <a:ext cx="1276350" cy="307340"/>
          </a:xfrm>
          <a:prstGeom prst="rect">
            <a:avLst/>
          </a:prstGeom>
          <a:noFill/>
          <a:ln w="9525">
            <a:noFill/>
          </a:ln>
        </p:spPr>
        <p:txBody>
          <a:bodyPr wrap="none" lIns="0" tIns="0" rIns="0" bIns="0" anchor="t">
            <a:spAutoFit/>
          </a:bodyPr>
          <a:p>
            <a:pPr algn="ctr"/>
            <a:r>
              <a:rPr lang="zh-CN" altLang="en-US" sz="2000" b="1" dirty="0">
                <a:solidFill>
                  <a:srgbClr val="FFFF00"/>
                </a:solidFill>
                <a:latin typeface="Times New Roman" panose="02020603050405020304" pitchFamily="18" charset="0"/>
                <a:ea typeface="黑体" panose="02010609060101010101" pitchFamily="49" charset="-122"/>
              </a:rPr>
              <a:t>正大光明殿</a:t>
            </a:r>
            <a:endParaRPr lang="zh-CN" altLang="en-US" sz="2000" b="1" dirty="0">
              <a:solidFill>
                <a:srgbClr val="FFFF00"/>
              </a:solidFill>
              <a:latin typeface="Times New Roman" panose="02020603050405020304" pitchFamily="18" charset="0"/>
              <a:ea typeface="黑体" panose="02010609060101010101" pitchFamily="49" charset="-122"/>
            </a:endParaRPr>
          </a:p>
        </p:txBody>
      </p:sp>
      <p:sp>
        <p:nvSpPr>
          <p:cNvPr id="229380" name="矩形 229379"/>
          <p:cNvSpPr/>
          <p:nvPr/>
        </p:nvSpPr>
        <p:spPr>
          <a:xfrm>
            <a:off x="227330" y="5671503"/>
            <a:ext cx="8685213" cy="861695"/>
          </a:xfrm>
          <a:prstGeom prst="rect">
            <a:avLst/>
          </a:prstGeom>
          <a:noFill/>
          <a:ln w="9525">
            <a:noFill/>
          </a:ln>
        </p:spPr>
        <p:txBody>
          <a:bodyPr lIns="0" tIns="0" rIns="0" bIns="0" anchor="t" anchorCtr="1">
            <a:spAutoFit/>
          </a:bodyPr>
          <a:p>
            <a:pPr>
              <a:lnSpc>
                <a:spcPct val="110000"/>
              </a:lnSpc>
            </a:pPr>
            <a:r>
              <a:rPr lang="zh-CN" altLang="en-US" sz="1700" dirty="0">
                <a:solidFill>
                  <a:srgbClr val="333333"/>
                </a:solidFill>
                <a:latin typeface="华文楷体" pitchFamily="2" charset="-122"/>
                <a:ea typeface="华文楷体" pitchFamily="2" charset="-122"/>
              </a:rPr>
              <a:t>　　</a:t>
            </a:r>
            <a:r>
              <a:rPr lang="zh-CN" altLang="en-US" sz="1700" dirty="0">
                <a:solidFill>
                  <a:schemeClr val="bg1"/>
                </a:solidFill>
                <a:latin typeface="华文楷体" pitchFamily="2" charset="-122"/>
                <a:ea typeface="华文楷体" pitchFamily="2" charset="-122"/>
              </a:rPr>
              <a:t>建成于</a:t>
            </a:r>
            <a:r>
              <a:rPr lang="en-US" altLang="zh-CN" sz="1700">
                <a:solidFill>
                  <a:schemeClr val="bg1"/>
                </a:solidFill>
                <a:latin typeface="华文楷体" pitchFamily="2" charset="-122"/>
                <a:ea typeface="华文楷体" pitchFamily="2" charset="-122"/>
              </a:rPr>
              <a:t>1725</a:t>
            </a:r>
            <a:r>
              <a:rPr lang="zh-CN" altLang="en-US" sz="1700" dirty="0">
                <a:solidFill>
                  <a:schemeClr val="bg1"/>
                </a:solidFill>
                <a:latin typeface="华文楷体" pitchFamily="2" charset="-122"/>
                <a:ea typeface="华文楷体" pitchFamily="2" charset="-122"/>
              </a:rPr>
              <a:t>年（雍正三年），是皇帝举行朝会、接见外使的行政区域。功能类似故宫太和殿、保和殿，亦是皇帝驾崩后停灵之处。占地</a:t>
            </a:r>
            <a:r>
              <a:rPr lang="en-US" altLang="zh-CN" sz="1700">
                <a:solidFill>
                  <a:schemeClr val="bg1"/>
                </a:solidFill>
                <a:latin typeface="华文楷体" pitchFamily="2" charset="-122"/>
                <a:ea typeface="华文楷体" pitchFamily="2" charset="-122"/>
              </a:rPr>
              <a:t>10</a:t>
            </a:r>
            <a:r>
              <a:rPr lang="zh-CN" altLang="en-US" sz="1700" dirty="0">
                <a:solidFill>
                  <a:schemeClr val="bg1"/>
                </a:solidFill>
                <a:latin typeface="华文楷体" pitchFamily="2" charset="-122"/>
                <a:ea typeface="华文楷体" pitchFamily="2" charset="-122"/>
              </a:rPr>
              <a:t>万平方米，建筑面积</a:t>
            </a:r>
            <a:r>
              <a:rPr lang="en-US" altLang="zh-CN" sz="1700">
                <a:solidFill>
                  <a:schemeClr val="bg1"/>
                </a:solidFill>
                <a:latin typeface="华文楷体" pitchFamily="2" charset="-122"/>
                <a:ea typeface="华文楷体" pitchFamily="2" charset="-122"/>
              </a:rPr>
              <a:t>7000</a:t>
            </a:r>
            <a:r>
              <a:rPr lang="zh-CN" altLang="en-US" sz="1700" dirty="0">
                <a:solidFill>
                  <a:schemeClr val="bg1"/>
                </a:solidFill>
                <a:latin typeface="华文楷体" pitchFamily="2" charset="-122"/>
                <a:ea typeface="华文楷体" pitchFamily="2" charset="-122"/>
              </a:rPr>
              <a:t>平方米。内檐高悬雍正御书“正大光明”四字匾。</a:t>
            </a:r>
            <a:endParaRPr lang="zh-CN" altLang="en-US" sz="1700" dirty="0">
              <a:solidFill>
                <a:schemeClr val="bg1"/>
              </a:solidFill>
              <a:latin typeface="华文楷体" pitchFamily="2" charset="-122"/>
              <a:ea typeface="华文楷体" pitchFamily="2"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32450" name="矩形 232449"/>
          <p:cNvSpPr/>
          <p:nvPr/>
        </p:nvSpPr>
        <p:spPr>
          <a:xfrm>
            <a:off x="4061460" y="5540058"/>
            <a:ext cx="1021080" cy="307340"/>
          </a:xfrm>
          <a:prstGeom prst="rect">
            <a:avLst/>
          </a:prstGeom>
          <a:noFill/>
          <a:ln w="9525">
            <a:noFill/>
          </a:ln>
        </p:spPr>
        <p:txBody>
          <a:bodyPr wrap="none" lIns="0" tIns="0" rIns="0" bIns="0" anchor="t">
            <a:spAutoFit/>
          </a:bodyPr>
          <a:p>
            <a:pPr algn="ctr"/>
            <a:r>
              <a:rPr lang="zh-CN" altLang="en-US" sz="2000" b="1" dirty="0">
                <a:solidFill>
                  <a:srgbClr val="FFFF00"/>
                </a:solidFill>
                <a:latin typeface="Times New Roman" panose="02020603050405020304" pitchFamily="18" charset="0"/>
                <a:ea typeface="黑体" panose="02010609060101010101" pitchFamily="49" charset="-122"/>
              </a:rPr>
              <a:t>方壶胜境</a:t>
            </a:r>
            <a:endParaRPr lang="zh-CN" altLang="en-US" sz="2000" b="1" dirty="0">
              <a:solidFill>
                <a:srgbClr val="FFFF00"/>
              </a:solidFill>
              <a:latin typeface="Times New Roman" panose="02020603050405020304" pitchFamily="18" charset="0"/>
              <a:ea typeface="黑体" panose="02010609060101010101" pitchFamily="49" charset="-122"/>
            </a:endParaRPr>
          </a:p>
        </p:txBody>
      </p:sp>
      <p:sp>
        <p:nvSpPr>
          <p:cNvPr id="232451" name="矩形 232450"/>
          <p:cNvSpPr/>
          <p:nvPr/>
        </p:nvSpPr>
        <p:spPr>
          <a:xfrm>
            <a:off x="242888" y="5882958"/>
            <a:ext cx="8658225" cy="776287"/>
          </a:xfrm>
          <a:prstGeom prst="rect">
            <a:avLst/>
          </a:prstGeom>
          <a:noFill/>
          <a:ln w="9525">
            <a:noFill/>
          </a:ln>
        </p:spPr>
        <p:txBody>
          <a:bodyPr lIns="0" tIns="0" rIns="0" bIns="0" anchor="t" anchorCtr="1">
            <a:spAutoFit/>
          </a:bodyPr>
          <a:p>
            <a:r>
              <a:rPr lang="zh-CN" altLang="en-US" sz="1700" dirty="0">
                <a:solidFill>
                  <a:srgbClr val="333333"/>
                </a:solidFill>
                <a:latin typeface="华文楷体" pitchFamily="2" charset="-122"/>
                <a:ea typeface="华文楷体" pitchFamily="2" charset="-122"/>
              </a:rPr>
              <a:t>　　</a:t>
            </a:r>
            <a:r>
              <a:rPr lang="zh-CN" altLang="en-US" sz="1700" dirty="0">
                <a:solidFill>
                  <a:schemeClr val="bg1"/>
                </a:solidFill>
                <a:latin typeface="华文楷体" pitchFamily="2" charset="-122"/>
                <a:ea typeface="华文楷体" pitchFamily="2" charset="-122"/>
              </a:rPr>
              <a:t>福海东北岸湾内，</a:t>
            </a:r>
            <a:r>
              <a:rPr lang="en-US" altLang="zh-CN" sz="1700">
                <a:solidFill>
                  <a:schemeClr val="bg1"/>
                </a:solidFill>
                <a:latin typeface="华文楷体" pitchFamily="2" charset="-122"/>
                <a:ea typeface="华文楷体" pitchFamily="2" charset="-122"/>
              </a:rPr>
              <a:t>1740</a:t>
            </a:r>
            <a:r>
              <a:rPr lang="zh-CN" altLang="en-US" sz="1700" dirty="0">
                <a:solidFill>
                  <a:schemeClr val="bg1"/>
                </a:solidFill>
                <a:latin typeface="华文楷体" pitchFamily="2" charset="-122"/>
                <a:ea typeface="华文楷体" pitchFamily="2" charset="-122"/>
              </a:rPr>
              <a:t>年（乾隆五年）建成，是圆明园中最为美丽的建筑。此景前部的三座重檐大亭，呈“山”字形伸入湖中，中后部的九座楼阁中供奉着</a:t>
            </a:r>
            <a:r>
              <a:rPr lang="en-US" altLang="zh-CN" sz="1700">
                <a:solidFill>
                  <a:schemeClr val="bg1"/>
                </a:solidFill>
                <a:latin typeface="华文楷体" pitchFamily="2" charset="-122"/>
                <a:ea typeface="华文楷体" pitchFamily="2" charset="-122"/>
              </a:rPr>
              <a:t>2000</a:t>
            </a:r>
            <a:r>
              <a:rPr lang="zh-CN" altLang="en-US" sz="1700" dirty="0">
                <a:solidFill>
                  <a:schemeClr val="bg1"/>
                </a:solidFill>
                <a:latin typeface="华文楷体" pitchFamily="2" charset="-122"/>
                <a:ea typeface="华文楷体" pitchFamily="2" charset="-122"/>
              </a:rPr>
              <a:t>多尊佛像、</a:t>
            </a:r>
            <a:r>
              <a:rPr lang="en-US" altLang="zh-CN" sz="1700">
                <a:solidFill>
                  <a:schemeClr val="bg1"/>
                </a:solidFill>
                <a:latin typeface="华文楷体" pitchFamily="2" charset="-122"/>
                <a:ea typeface="华文楷体" pitchFamily="2" charset="-122"/>
              </a:rPr>
              <a:t>30</a:t>
            </a:r>
            <a:r>
              <a:rPr lang="zh-CN" altLang="en-US" sz="1700" dirty="0">
                <a:solidFill>
                  <a:schemeClr val="bg1"/>
                </a:solidFill>
                <a:latin typeface="华文楷体" pitchFamily="2" charset="-122"/>
                <a:ea typeface="华文楷体" pitchFamily="2" charset="-122"/>
              </a:rPr>
              <a:t>余座佛塔。建筑宏伟辉煌，是一处仙山琼阁般的著名景观，主题阁楼实为一座寺庙建筑。</a:t>
            </a:r>
            <a:endParaRPr lang="zh-CN" altLang="en-US" sz="1700" dirty="0">
              <a:solidFill>
                <a:schemeClr val="bg1"/>
              </a:solidFill>
              <a:latin typeface="华文楷体" pitchFamily="2" charset="-122"/>
              <a:ea typeface="华文楷体" pitchFamily="2" charset="-122"/>
            </a:endParaRPr>
          </a:p>
        </p:txBody>
      </p:sp>
      <p:pic>
        <p:nvPicPr>
          <p:cNvPr id="232452" name="图片 232451" descr="f"/>
          <p:cNvPicPr>
            <a:picLocks noChangeAspect="1"/>
          </p:cNvPicPr>
          <p:nvPr/>
        </p:nvPicPr>
        <p:blipFill>
          <a:blip r:embed="rId1"/>
          <a:stretch>
            <a:fillRect/>
          </a:stretch>
        </p:blipFill>
        <p:spPr>
          <a:xfrm>
            <a:off x="1270" y="-6350"/>
            <a:ext cx="9142095" cy="5511165"/>
          </a:xfrm>
          <a:prstGeom prst="rect">
            <a:avLst/>
          </a:prstGeom>
          <a:noFill/>
          <a:ln w="9525">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230402" name="图片 230401" descr="图文：《圆明园》三维风景剧照--蓬岛瑶台"/>
          <p:cNvPicPr>
            <a:picLocks noChangeAspect="1"/>
          </p:cNvPicPr>
          <p:nvPr/>
        </p:nvPicPr>
        <p:blipFill>
          <a:blip r:embed="rId1"/>
          <a:stretch>
            <a:fillRect/>
          </a:stretch>
        </p:blipFill>
        <p:spPr>
          <a:xfrm>
            <a:off x="-16510" y="1905"/>
            <a:ext cx="9157970" cy="5753735"/>
          </a:xfrm>
          <a:prstGeom prst="rect">
            <a:avLst/>
          </a:prstGeom>
          <a:noFill/>
          <a:ln w="9525">
            <a:noFill/>
          </a:ln>
        </p:spPr>
      </p:pic>
      <p:sp>
        <p:nvSpPr>
          <p:cNvPr id="230403" name="矩形 230402"/>
          <p:cNvSpPr/>
          <p:nvPr/>
        </p:nvSpPr>
        <p:spPr>
          <a:xfrm>
            <a:off x="4061460" y="5755323"/>
            <a:ext cx="1021080" cy="307340"/>
          </a:xfrm>
          <a:prstGeom prst="rect">
            <a:avLst/>
          </a:prstGeom>
          <a:noFill/>
          <a:ln w="9525">
            <a:noFill/>
          </a:ln>
        </p:spPr>
        <p:txBody>
          <a:bodyPr wrap="none" lIns="0" tIns="0" rIns="0" bIns="0" anchor="t">
            <a:spAutoFit/>
          </a:bodyPr>
          <a:p>
            <a:pPr algn="ctr"/>
            <a:r>
              <a:rPr lang="zh-CN" altLang="en-US" sz="2000" b="1" dirty="0">
                <a:solidFill>
                  <a:srgbClr val="FFFF00"/>
                </a:solidFill>
                <a:latin typeface="Times New Roman" panose="02020603050405020304" pitchFamily="18" charset="0"/>
                <a:ea typeface="黑体" panose="02010609060101010101" pitchFamily="49" charset="-122"/>
              </a:rPr>
              <a:t>蓬岛瑶台</a:t>
            </a:r>
            <a:endParaRPr lang="zh-CN" altLang="en-US" sz="2000" b="1" dirty="0">
              <a:solidFill>
                <a:srgbClr val="FFFF00"/>
              </a:solidFill>
              <a:latin typeface="Times New Roman" panose="02020603050405020304" pitchFamily="18" charset="0"/>
              <a:ea typeface="黑体" panose="02010609060101010101" pitchFamily="49" charset="-122"/>
            </a:endParaRPr>
          </a:p>
        </p:txBody>
      </p:sp>
      <p:sp>
        <p:nvSpPr>
          <p:cNvPr id="230404" name="矩形 230403"/>
          <p:cNvSpPr/>
          <p:nvPr/>
        </p:nvSpPr>
        <p:spPr>
          <a:xfrm>
            <a:off x="295275" y="6047740"/>
            <a:ext cx="8551863" cy="574040"/>
          </a:xfrm>
          <a:prstGeom prst="rect">
            <a:avLst/>
          </a:prstGeom>
          <a:noFill/>
          <a:ln w="9525">
            <a:noFill/>
          </a:ln>
        </p:spPr>
        <p:txBody>
          <a:bodyPr lIns="0" tIns="0" rIns="0" bIns="0" anchor="t" anchorCtr="1">
            <a:spAutoFit/>
          </a:bodyPr>
          <a:p>
            <a:pPr>
              <a:lnSpc>
                <a:spcPct val="110000"/>
              </a:lnSpc>
            </a:pPr>
            <a:r>
              <a:rPr lang="zh-CN" altLang="en-US" sz="1700" dirty="0">
                <a:solidFill>
                  <a:srgbClr val="333333"/>
                </a:solidFill>
                <a:latin typeface="华文楷体" pitchFamily="2" charset="-122"/>
                <a:ea typeface="华文楷体" pitchFamily="2" charset="-122"/>
              </a:rPr>
              <a:t>　　</a:t>
            </a:r>
            <a:r>
              <a:rPr lang="zh-CN" altLang="en-US" sz="1700" dirty="0">
                <a:solidFill>
                  <a:schemeClr val="bg1"/>
                </a:solidFill>
                <a:latin typeface="华文楷体" pitchFamily="2" charset="-122"/>
                <a:ea typeface="华文楷体" pitchFamily="2" charset="-122"/>
              </a:rPr>
              <a:t>建于</a:t>
            </a:r>
            <a:r>
              <a:rPr lang="en-US" altLang="zh-CN" sz="1700">
                <a:solidFill>
                  <a:schemeClr val="bg1"/>
                </a:solidFill>
                <a:latin typeface="华文楷体" pitchFamily="2" charset="-122"/>
                <a:ea typeface="华文楷体" pitchFamily="2" charset="-122"/>
              </a:rPr>
              <a:t>1725</a:t>
            </a:r>
            <a:r>
              <a:rPr lang="zh-CN" altLang="en-US" sz="1700" dirty="0">
                <a:solidFill>
                  <a:schemeClr val="bg1"/>
                </a:solidFill>
                <a:latin typeface="华文楷体" pitchFamily="2" charset="-122"/>
                <a:ea typeface="华文楷体" pitchFamily="2" charset="-122"/>
              </a:rPr>
              <a:t>年（雍正三年）前后，时称为蓬莱洲，乾隆初年定名蓬岛瑶台。位于福海中央，为相连的三座湖心岛，仿神话中一海三山之意，水雾中的蓬岛瑶台如仙境一般。</a:t>
            </a:r>
            <a:endParaRPr lang="zh-CN" altLang="en-US" sz="1700" dirty="0">
              <a:solidFill>
                <a:schemeClr val="bg1"/>
              </a:solidFill>
              <a:latin typeface="华文楷体" pitchFamily="2" charset="-122"/>
              <a:ea typeface="华文楷体"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231426" name="图片 231425" descr="图文：《圆明园》三维风景剧照--澹泊宁静"/>
          <p:cNvPicPr>
            <a:picLocks noChangeAspect="1"/>
          </p:cNvPicPr>
          <p:nvPr/>
        </p:nvPicPr>
        <p:blipFill>
          <a:blip r:embed="rId1"/>
          <a:stretch>
            <a:fillRect/>
          </a:stretch>
        </p:blipFill>
        <p:spPr>
          <a:xfrm>
            <a:off x="6985" y="-6350"/>
            <a:ext cx="9147175" cy="5656580"/>
          </a:xfrm>
          <a:prstGeom prst="rect">
            <a:avLst/>
          </a:prstGeom>
          <a:noFill/>
          <a:ln w="9525">
            <a:noFill/>
          </a:ln>
        </p:spPr>
      </p:pic>
      <p:sp>
        <p:nvSpPr>
          <p:cNvPr id="231427" name="矩形 231426"/>
          <p:cNvSpPr/>
          <p:nvPr/>
        </p:nvSpPr>
        <p:spPr>
          <a:xfrm>
            <a:off x="4061460" y="5649913"/>
            <a:ext cx="1021080" cy="307340"/>
          </a:xfrm>
          <a:prstGeom prst="rect">
            <a:avLst/>
          </a:prstGeom>
          <a:noFill/>
          <a:ln w="9525">
            <a:noFill/>
          </a:ln>
        </p:spPr>
        <p:txBody>
          <a:bodyPr wrap="none" lIns="0" tIns="0" rIns="0" bIns="0" anchor="t">
            <a:spAutoFit/>
          </a:bodyPr>
          <a:p>
            <a:pPr algn="ctr"/>
            <a:r>
              <a:rPr lang="zh-CN" altLang="en-US" sz="2000" b="1" dirty="0">
                <a:solidFill>
                  <a:srgbClr val="FFFF00"/>
                </a:solidFill>
                <a:latin typeface="Times New Roman" panose="02020603050405020304" pitchFamily="18" charset="0"/>
                <a:ea typeface="黑体" panose="02010609060101010101" pitchFamily="49" charset="-122"/>
              </a:rPr>
              <a:t>澹泊宁静</a:t>
            </a:r>
            <a:endParaRPr lang="zh-CN" altLang="en-US" sz="2000" b="1" dirty="0">
              <a:solidFill>
                <a:srgbClr val="FFFF00"/>
              </a:solidFill>
              <a:latin typeface="Times New Roman" panose="02020603050405020304" pitchFamily="18" charset="0"/>
              <a:ea typeface="黑体" panose="02010609060101010101" pitchFamily="49" charset="-122"/>
            </a:endParaRPr>
          </a:p>
        </p:txBody>
      </p:sp>
      <p:sp>
        <p:nvSpPr>
          <p:cNvPr id="231428" name="矩形 231427"/>
          <p:cNvSpPr/>
          <p:nvPr/>
        </p:nvSpPr>
        <p:spPr>
          <a:xfrm>
            <a:off x="241300" y="5919788"/>
            <a:ext cx="8659813" cy="776287"/>
          </a:xfrm>
          <a:prstGeom prst="rect">
            <a:avLst/>
          </a:prstGeom>
          <a:noFill/>
          <a:ln w="9525">
            <a:noFill/>
          </a:ln>
        </p:spPr>
        <p:txBody>
          <a:bodyPr lIns="0" tIns="0" rIns="0" bIns="0" anchor="t" anchorCtr="1">
            <a:spAutoFit/>
          </a:bodyPr>
          <a:p>
            <a:r>
              <a:rPr lang="en-US" altLang="zh-CN" sz="1700" dirty="0">
                <a:solidFill>
                  <a:srgbClr val="333333"/>
                </a:solidFill>
                <a:latin typeface="华文楷体" pitchFamily="2" charset="-122"/>
                <a:ea typeface="华文楷体" pitchFamily="2" charset="-122"/>
              </a:rPr>
              <a:t>　</a:t>
            </a:r>
            <a:r>
              <a:rPr lang="zh-CN" altLang="en-US" sz="1700" dirty="0">
                <a:solidFill>
                  <a:srgbClr val="333333"/>
                </a:solidFill>
                <a:latin typeface="华文楷体" pitchFamily="2" charset="-122"/>
                <a:ea typeface="华文楷体" pitchFamily="2" charset="-122"/>
              </a:rPr>
              <a:t>　</a:t>
            </a:r>
            <a:r>
              <a:rPr lang="zh-CN" altLang="en-US" sz="1700" dirty="0">
                <a:solidFill>
                  <a:schemeClr val="bg1"/>
                </a:solidFill>
                <a:latin typeface="华文楷体" pitchFamily="2" charset="-122"/>
                <a:ea typeface="华文楷体" pitchFamily="2" charset="-122"/>
              </a:rPr>
              <a:t>澹</a:t>
            </a:r>
            <a:r>
              <a:rPr lang="en-US" altLang="zh-CN" sz="1700">
                <a:solidFill>
                  <a:schemeClr val="bg1"/>
                </a:solidFill>
                <a:latin typeface="华文楷体" pitchFamily="2" charset="-122"/>
                <a:ea typeface="华文楷体" pitchFamily="2" charset="-122"/>
              </a:rPr>
              <a:t>[dàn]</a:t>
            </a:r>
            <a:r>
              <a:rPr lang="zh-CN" altLang="en-US" sz="1700" dirty="0">
                <a:solidFill>
                  <a:schemeClr val="bg1"/>
                </a:solidFill>
                <a:latin typeface="华文楷体" pitchFamily="2" charset="-122"/>
                <a:ea typeface="华文楷体" pitchFamily="2" charset="-122"/>
              </a:rPr>
              <a:t>泊宁静俗称田字房，又名淡泊清净。此景</a:t>
            </a:r>
            <a:r>
              <a:rPr lang="en-US" altLang="zh-CN" sz="1700">
                <a:solidFill>
                  <a:schemeClr val="bg1"/>
                </a:solidFill>
                <a:latin typeface="华文楷体" pitchFamily="2" charset="-122"/>
                <a:ea typeface="华文楷体" pitchFamily="2" charset="-122"/>
              </a:rPr>
              <a:t>1727</a:t>
            </a:r>
            <a:r>
              <a:rPr lang="zh-CN" altLang="en-US" sz="1700" dirty="0">
                <a:solidFill>
                  <a:schemeClr val="bg1"/>
                </a:solidFill>
                <a:latin typeface="华文楷体" pitchFamily="2" charset="-122"/>
                <a:ea typeface="华文楷体" pitchFamily="2" charset="-122"/>
              </a:rPr>
              <a:t>年（雍正五年）已建成。这座宫殿的外型是一个汉字的形状：“田”，意为耕地。农业是封建帝国的命脉，皇帝每年都要在这儿举行犁田仪式。</a:t>
            </a:r>
            <a:endParaRPr lang="zh-CN" altLang="en-US" sz="1700" dirty="0">
              <a:solidFill>
                <a:schemeClr val="bg1"/>
              </a:solidFill>
              <a:latin typeface="华文楷体" pitchFamily="2" charset="-122"/>
              <a:ea typeface="华文楷体" pitchFamily="2"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233474" name="图片 233473" descr="图文：《圆明园》三维风景剧照--鸿慈永诂"/>
          <p:cNvPicPr>
            <a:picLocks noChangeAspect="1"/>
          </p:cNvPicPr>
          <p:nvPr/>
        </p:nvPicPr>
        <p:blipFill>
          <a:blip r:embed="rId1"/>
          <a:stretch>
            <a:fillRect/>
          </a:stretch>
        </p:blipFill>
        <p:spPr>
          <a:xfrm>
            <a:off x="8890" y="-22860"/>
            <a:ext cx="9138920" cy="5478145"/>
          </a:xfrm>
          <a:prstGeom prst="rect">
            <a:avLst/>
          </a:prstGeom>
          <a:noFill/>
          <a:ln w="9525">
            <a:noFill/>
          </a:ln>
        </p:spPr>
      </p:pic>
      <p:sp>
        <p:nvSpPr>
          <p:cNvPr id="233475" name="矩形 233474"/>
          <p:cNvSpPr/>
          <p:nvPr/>
        </p:nvSpPr>
        <p:spPr>
          <a:xfrm>
            <a:off x="3832860" y="5579745"/>
            <a:ext cx="1016000" cy="304800"/>
          </a:xfrm>
          <a:prstGeom prst="rect">
            <a:avLst/>
          </a:prstGeom>
          <a:noFill/>
          <a:ln w="9525">
            <a:noFill/>
          </a:ln>
        </p:spPr>
        <p:txBody>
          <a:bodyPr wrap="none" lIns="0" tIns="0" rIns="0" bIns="0" anchor="t">
            <a:spAutoFit/>
          </a:bodyPr>
          <a:p>
            <a:pPr algn="ctr"/>
            <a:r>
              <a:rPr lang="zh-CN" altLang="en-US" sz="2000" dirty="0">
                <a:solidFill>
                  <a:srgbClr val="FFFF00"/>
                </a:solidFill>
                <a:latin typeface="Times New Roman" panose="02020603050405020304" pitchFamily="18" charset="0"/>
                <a:ea typeface="黑体" panose="02010609060101010101" pitchFamily="49" charset="-122"/>
              </a:rPr>
              <a:t>鸿慈永诂</a:t>
            </a:r>
            <a:endParaRPr lang="zh-CN" altLang="en-US" sz="2000" dirty="0">
              <a:solidFill>
                <a:srgbClr val="FFFF00"/>
              </a:solidFill>
              <a:latin typeface="Times New Roman" panose="02020603050405020304" pitchFamily="18" charset="0"/>
              <a:ea typeface="黑体" panose="02010609060101010101" pitchFamily="49" charset="-122"/>
            </a:endParaRPr>
          </a:p>
        </p:txBody>
      </p:sp>
      <p:sp>
        <p:nvSpPr>
          <p:cNvPr id="233476" name="矩形 233475"/>
          <p:cNvSpPr/>
          <p:nvPr/>
        </p:nvSpPr>
        <p:spPr>
          <a:xfrm>
            <a:off x="298450" y="5866448"/>
            <a:ext cx="8547100" cy="776287"/>
          </a:xfrm>
          <a:prstGeom prst="rect">
            <a:avLst/>
          </a:prstGeom>
          <a:noFill/>
          <a:ln w="9525">
            <a:noFill/>
          </a:ln>
        </p:spPr>
        <p:txBody>
          <a:bodyPr lIns="0" tIns="0" rIns="0" bIns="0" anchor="t" anchorCtr="1">
            <a:spAutoFit/>
          </a:bodyPr>
          <a:p>
            <a:r>
              <a:rPr lang="zh-CN" altLang="en-US" sz="1700" dirty="0">
                <a:solidFill>
                  <a:srgbClr val="333333"/>
                </a:solidFill>
                <a:latin typeface="华文楷体" pitchFamily="2" charset="-122"/>
                <a:ea typeface="华文楷体" pitchFamily="2" charset="-122"/>
              </a:rPr>
              <a:t>　　</a:t>
            </a:r>
            <a:r>
              <a:rPr lang="zh-CN" altLang="en-US" sz="1700" dirty="0">
                <a:solidFill>
                  <a:schemeClr val="bg1"/>
                </a:solidFill>
                <a:latin typeface="华文楷体" pitchFamily="2" charset="-122"/>
                <a:ea typeface="华文楷体" pitchFamily="2" charset="-122"/>
              </a:rPr>
              <a:t>鸿慈永诂</a:t>
            </a:r>
            <a:r>
              <a:rPr lang="en-US" altLang="zh-CN" sz="1700">
                <a:solidFill>
                  <a:schemeClr val="bg1"/>
                </a:solidFill>
                <a:latin typeface="华文楷体" pitchFamily="2" charset="-122"/>
                <a:ea typeface="华文楷体" pitchFamily="2" charset="-122"/>
              </a:rPr>
              <a:t>[gǔ]</a:t>
            </a:r>
            <a:r>
              <a:rPr lang="zh-CN" altLang="en-US" sz="1700" dirty="0">
                <a:solidFill>
                  <a:schemeClr val="bg1"/>
                </a:solidFill>
                <a:latin typeface="华文楷体" pitchFamily="2" charset="-122"/>
                <a:ea typeface="华文楷体" pitchFamily="2" charset="-122"/>
              </a:rPr>
              <a:t>，亦称安佑宫，圆明园四十景之一，位于月地云居西北，为清帝御苑的皇家祖祠，主要供奉御容画像，是一处大型的寺庙园林，占地</a:t>
            </a:r>
            <a:r>
              <a:rPr lang="en-US" altLang="zh-CN" sz="1700">
                <a:solidFill>
                  <a:schemeClr val="bg1"/>
                </a:solidFill>
                <a:latin typeface="华文楷体" pitchFamily="2" charset="-122"/>
                <a:ea typeface="华文楷体" pitchFamily="2" charset="-122"/>
              </a:rPr>
              <a:t>6.5</a:t>
            </a:r>
            <a:r>
              <a:rPr lang="zh-CN" altLang="en-US" sz="1700" dirty="0">
                <a:solidFill>
                  <a:schemeClr val="bg1"/>
                </a:solidFill>
                <a:latin typeface="华文楷体" pitchFamily="2" charset="-122"/>
                <a:ea typeface="华文楷体" pitchFamily="2" charset="-122"/>
              </a:rPr>
              <a:t>万平方米，建筑面积</a:t>
            </a:r>
            <a:r>
              <a:rPr lang="en-US" altLang="zh-CN" sz="1700">
                <a:solidFill>
                  <a:schemeClr val="bg1"/>
                </a:solidFill>
                <a:latin typeface="华文楷体" pitchFamily="2" charset="-122"/>
                <a:ea typeface="华文楷体" pitchFamily="2" charset="-122"/>
              </a:rPr>
              <a:t>3600</a:t>
            </a:r>
            <a:r>
              <a:rPr lang="zh-CN" altLang="en-US" sz="1700" dirty="0">
                <a:solidFill>
                  <a:schemeClr val="bg1"/>
                </a:solidFill>
                <a:latin typeface="华文楷体" pitchFamily="2" charset="-122"/>
                <a:ea typeface="华文楷体" pitchFamily="2" charset="-122"/>
              </a:rPr>
              <a:t>平方米。</a:t>
            </a:r>
            <a:endParaRPr lang="zh-CN" altLang="en-US" sz="1700" dirty="0">
              <a:solidFill>
                <a:schemeClr val="bg1"/>
              </a:solidFill>
              <a:latin typeface="华文楷体" pitchFamily="2" charset="-122"/>
              <a:ea typeface="华文楷体" pitchFamily="2"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34498" name="矩形 234497"/>
          <p:cNvSpPr/>
          <p:nvPr/>
        </p:nvSpPr>
        <p:spPr>
          <a:xfrm>
            <a:off x="4189095" y="5578793"/>
            <a:ext cx="765810" cy="307340"/>
          </a:xfrm>
          <a:prstGeom prst="rect">
            <a:avLst/>
          </a:prstGeom>
          <a:noFill/>
          <a:ln w="9525">
            <a:noFill/>
          </a:ln>
        </p:spPr>
        <p:txBody>
          <a:bodyPr wrap="none" lIns="0" tIns="0" rIns="0" bIns="0" anchor="t">
            <a:spAutoFit/>
          </a:bodyPr>
          <a:p>
            <a:pPr algn="ctr"/>
            <a:r>
              <a:rPr lang="zh-CN" altLang="en-US" sz="2000" b="1" dirty="0">
                <a:solidFill>
                  <a:srgbClr val="FFFF00"/>
                </a:solidFill>
                <a:latin typeface="Times New Roman" panose="02020603050405020304" pitchFamily="18" charset="0"/>
                <a:ea typeface="黑体" panose="02010609060101010101" pitchFamily="49" charset="-122"/>
              </a:rPr>
              <a:t>远瀛观</a:t>
            </a:r>
            <a:endParaRPr lang="zh-CN" altLang="en-US" sz="2000" b="1" dirty="0">
              <a:solidFill>
                <a:srgbClr val="FFFF00"/>
              </a:solidFill>
              <a:latin typeface="Times New Roman" panose="02020603050405020304" pitchFamily="18" charset="0"/>
              <a:ea typeface="黑体" panose="02010609060101010101" pitchFamily="49" charset="-122"/>
            </a:endParaRPr>
          </a:p>
        </p:txBody>
      </p:sp>
      <p:sp>
        <p:nvSpPr>
          <p:cNvPr id="234499" name="矩形 234498"/>
          <p:cNvSpPr/>
          <p:nvPr/>
        </p:nvSpPr>
        <p:spPr>
          <a:xfrm>
            <a:off x="246063" y="5866448"/>
            <a:ext cx="8651875" cy="776287"/>
          </a:xfrm>
          <a:prstGeom prst="rect">
            <a:avLst/>
          </a:prstGeom>
          <a:noFill/>
          <a:ln w="9525">
            <a:noFill/>
          </a:ln>
        </p:spPr>
        <p:txBody>
          <a:bodyPr lIns="0" tIns="0" rIns="0" bIns="0" anchor="t" anchorCtr="1">
            <a:spAutoFit/>
          </a:bodyPr>
          <a:p>
            <a:r>
              <a:rPr lang="zh-CN" altLang="en-US" sz="1700" dirty="0">
                <a:solidFill>
                  <a:srgbClr val="333333"/>
                </a:solidFill>
                <a:latin typeface="华文楷体" pitchFamily="2" charset="-122"/>
                <a:ea typeface="华文楷体" pitchFamily="2" charset="-122"/>
              </a:rPr>
              <a:t>　　</a:t>
            </a:r>
            <a:r>
              <a:rPr lang="zh-CN" altLang="en-US" sz="1700" dirty="0">
                <a:solidFill>
                  <a:schemeClr val="bg1"/>
                </a:solidFill>
                <a:latin typeface="华文楷体" pitchFamily="2" charset="-122"/>
                <a:ea typeface="华文楷体" pitchFamily="2" charset="-122"/>
              </a:rPr>
              <a:t>西邻海晏堂，在长春园南北主轴线与西洋楼东西轴线交汇处，是最为壮观的欧式喷泉景观。</a:t>
            </a:r>
            <a:r>
              <a:rPr lang="en-US" altLang="zh-CN" sz="1700">
                <a:solidFill>
                  <a:schemeClr val="bg1"/>
                </a:solidFill>
                <a:latin typeface="华文楷体" pitchFamily="2" charset="-122"/>
                <a:ea typeface="华文楷体" pitchFamily="2" charset="-122"/>
              </a:rPr>
              <a:t>1793</a:t>
            </a:r>
            <a:r>
              <a:rPr lang="zh-CN" altLang="en-US" sz="1700" dirty="0">
                <a:solidFill>
                  <a:schemeClr val="bg1"/>
                </a:solidFill>
                <a:latin typeface="华文楷体" pitchFamily="2" charset="-122"/>
                <a:ea typeface="华文楷体" pitchFamily="2" charset="-122"/>
              </a:rPr>
              <a:t>年（乾隆五十八年）英使马戈尔尼，曾至此处游赏。远瀛观分为三部分：远瀛观主体楼、大水法、观水法。</a:t>
            </a:r>
            <a:endParaRPr lang="zh-CN" altLang="en-US" sz="1700" dirty="0">
              <a:solidFill>
                <a:schemeClr val="bg1"/>
              </a:solidFill>
              <a:latin typeface="华文楷体" pitchFamily="2" charset="-122"/>
              <a:ea typeface="华文楷体" pitchFamily="2" charset="-122"/>
            </a:endParaRPr>
          </a:p>
        </p:txBody>
      </p:sp>
      <p:pic>
        <p:nvPicPr>
          <p:cNvPr id="234500" name="图片 234499" descr="y"/>
          <p:cNvPicPr>
            <a:picLocks noChangeAspect="1"/>
          </p:cNvPicPr>
          <p:nvPr/>
        </p:nvPicPr>
        <p:blipFill>
          <a:blip r:embed="rId1"/>
          <a:stretch>
            <a:fillRect/>
          </a:stretch>
        </p:blipFill>
        <p:spPr>
          <a:xfrm>
            <a:off x="-12700" y="0"/>
            <a:ext cx="9168130" cy="5530850"/>
          </a:xfrm>
          <a:prstGeom prst="rect">
            <a:avLst/>
          </a:prstGeom>
          <a:noFill/>
          <a:ln w="9525">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235522" name="图片 235521" descr="未命名"/>
          <p:cNvPicPr>
            <a:picLocks noChangeAspect="1"/>
          </p:cNvPicPr>
          <p:nvPr/>
        </p:nvPicPr>
        <p:blipFill>
          <a:blip r:embed="rId1"/>
          <a:stretch>
            <a:fillRect/>
          </a:stretch>
        </p:blipFill>
        <p:spPr>
          <a:xfrm>
            <a:off x="-19050" y="-36830"/>
            <a:ext cx="9182735" cy="5433060"/>
          </a:xfrm>
          <a:prstGeom prst="rect">
            <a:avLst/>
          </a:prstGeom>
          <a:noFill/>
          <a:ln w="9525">
            <a:noFill/>
          </a:ln>
        </p:spPr>
      </p:pic>
      <p:sp>
        <p:nvSpPr>
          <p:cNvPr id="235523" name="矩形 235522"/>
          <p:cNvSpPr/>
          <p:nvPr/>
        </p:nvSpPr>
        <p:spPr>
          <a:xfrm>
            <a:off x="4189095" y="5472113"/>
            <a:ext cx="765810" cy="307340"/>
          </a:xfrm>
          <a:prstGeom prst="rect">
            <a:avLst/>
          </a:prstGeom>
          <a:noFill/>
          <a:ln w="9525">
            <a:noFill/>
          </a:ln>
        </p:spPr>
        <p:txBody>
          <a:bodyPr wrap="none" lIns="0" tIns="0" rIns="0" bIns="0" anchor="t">
            <a:spAutoFit/>
          </a:bodyPr>
          <a:p>
            <a:pPr algn="ctr"/>
            <a:r>
              <a:rPr lang="zh-CN" altLang="en-US" sz="2000" b="1" dirty="0">
                <a:solidFill>
                  <a:srgbClr val="FFFF00"/>
                </a:solidFill>
                <a:latin typeface="Times New Roman" panose="02020603050405020304" pitchFamily="18" charset="0"/>
                <a:ea typeface="黑体" panose="02010609060101010101" pitchFamily="49" charset="-122"/>
              </a:rPr>
              <a:t>海晏堂</a:t>
            </a:r>
            <a:endParaRPr lang="zh-CN" altLang="en-US" sz="2000" b="1" dirty="0">
              <a:solidFill>
                <a:srgbClr val="FFFF00"/>
              </a:solidFill>
              <a:latin typeface="Times New Roman" panose="02020603050405020304" pitchFamily="18" charset="0"/>
              <a:ea typeface="黑体" panose="02010609060101010101" pitchFamily="49" charset="-122"/>
            </a:endParaRPr>
          </a:p>
        </p:txBody>
      </p:sp>
      <p:sp>
        <p:nvSpPr>
          <p:cNvPr id="235524" name="矩形 235523"/>
          <p:cNvSpPr/>
          <p:nvPr/>
        </p:nvSpPr>
        <p:spPr>
          <a:xfrm>
            <a:off x="230188" y="5813108"/>
            <a:ext cx="8683625" cy="776287"/>
          </a:xfrm>
          <a:prstGeom prst="rect">
            <a:avLst/>
          </a:prstGeom>
          <a:noFill/>
          <a:ln w="9525">
            <a:noFill/>
          </a:ln>
        </p:spPr>
        <p:txBody>
          <a:bodyPr lIns="0" tIns="0" rIns="0" bIns="0" anchor="t" anchorCtr="1">
            <a:spAutoFit/>
          </a:bodyPr>
          <a:p>
            <a:r>
              <a:rPr lang="zh-CN" altLang="en-US" sz="1700" dirty="0">
                <a:solidFill>
                  <a:srgbClr val="333333"/>
                </a:solidFill>
                <a:latin typeface="华文楷体" pitchFamily="2" charset="-122"/>
                <a:ea typeface="华文楷体" pitchFamily="2" charset="-122"/>
              </a:rPr>
              <a:t>　</a:t>
            </a:r>
            <a:r>
              <a:rPr lang="zh-CN" altLang="en-US" sz="1700" dirty="0">
                <a:solidFill>
                  <a:schemeClr val="bg1"/>
                </a:solidFill>
                <a:latin typeface="华文楷体" pitchFamily="2" charset="-122"/>
                <a:ea typeface="华文楷体" pitchFamily="2" charset="-122"/>
              </a:rPr>
              <a:t>　海晏堂由正楼和后工字蓄水楼组成，是最大的一处欧式园林景观。正楼朝西，上下各十一间，楼门左右有叠落式喷水槽，阶下为一大型喷水池，池左右呈“八”字形排列着我国十二生肖人身兽头铜像。每昼夜十二个时辰，由十二生肖依次轮流喷水，俗称“水力钟”。</a:t>
            </a:r>
            <a:endParaRPr lang="zh-CN" altLang="en-US" sz="1700" dirty="0">
              <a:solidFill>
                <a:schemeClr val="bg1"/>
              </a:solidFill>
              <a:latin typeface="华文楷体" pitchFamily="2" charset="-122"/>
              <a:ea typeface="华文楷体" pitchFamily="2"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23554" name="图片 23553" descr="影片探讨了清王朝的兴衰"/>
          <p:cNvPicPr>
            <a:picLocks noChangeAspect="1"/>
          </p:cNvPicPr>
          <p:nvPr/>
        </p:nvPicPr>
        <p:blipFill>
          <a:blip r:embed="rId1"/>
          <a:stretch>
            <a:fillRect/>
          </a:stretch>
        </p:blipFill>
        <p:spPr>
          <a:xfrm>
            <a:off x="2540" y="0"/>
            <a:ext cx="9138285" cy="5537835"/>
          </a:xfrm>
          <a:prstGeom prst="rect">
            <a:avLst/>
          </a:prstGeom>
          <a:noFill/>
          <a:ln w="9525">
            <a:noFill/>
          </a:ln>
        </p:spPr>
      </p:pic>
      <p:sp>
        <p:nvSpPr>
          <p:cNvPr id="23555" name="文本框 23554"/>
          <p:cNvSpPr txBox="1"/>
          <p:nvPr/>
        </p:nvSpPr>
        <p:spPr>
          <a:xfrm>
            <a:off x="395288" y="5805488"/>
            <a:ext cx="8424862" cy="519112"/>
          </a:xfrm>
          <a:prstGeom prst="rect">
            <a:avLst/>
          </a:prstGeom>
          <a:noFill/>
          <a:ln w="9525">
            <a:noFill/>
          </a:ln>
        </p:spPr>
        <p:txBody>
          <a:bodyPr>
            <a:spAutoFit/>
          </a:bodyPr>
          <a:p>
            <a:pPr>
              <a:spcBef>
                <a:spcPct val="50000"/>
              </a:spcBef>
              <a:buFont typeface="Arial" panose="020B0604020202020204" pitchFamily="34" charset="0"/>
              <a:buNone/>
            </a:pPr>
            <a:r>
              <a:rPr lang="zh-CN" altLang="en-US" sz="2800" b="1">
                <a:solidFill>
                  <a:srgbClr val="FFFF00"/>
                </a:solidFill>
                <a:effectLst>
                  <a:outerShdw blurRad="38100" dist="38100" dir="2700000">
                    <a:srgbClr val="FFFFFF"/>
                  </a:outerShdw>
                </a:effectLst>
                <a:latin typeface="Arial" panose="020B0604020202020204" pitchFamily="34" charset="0"/>
              </a:rPr>
              <a:t>清朝皇帝和皇宫贵族们都很喜欢在圆明园里休养。</a:t>
            </a:r>
            <a:endParaRPr lang="zh-CN" altLang="en-US" sz="2800" b="1">
              <a:solidFill>
                <a:srgbClr val="FFFF00"/>
              </a:solidFill>
              <a:effectLst>
                <a:outerShdw blurRad="38100" dist="38100" dir="2700000">
                  <a:srgbClr val="FFFFFF"/>
                </a:outerShdw>
              </a:effectLst>
              <a:latin typeface="Arial" panose="020B0604020202020204"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25603" name="图片 25602" descr="焚毁前的北京圆明园景致之一"/>
          <p:cNvPicPr>
            <a:picLocks noChangeAspect="1"/>
          </p:cNvPicPr>
          <p:nvPr/>
        </p:nvPicPr>
        <p:blipFill>
          <a:blip r:embed="rId1"/>
          <a:stretch>
            <a:fillRect/>
          </a:stretch>
        </p:blipFill>
        <p:spPr>
          <a:xfrm>
            <a:off x="4572000" y="1916113"/>
            <a:ext cx="4356100" cy="4321175"/>
          </a:xfrm>
          <a:prstGeom prst="rect">
            <a:avLst/>
          </a:prstGeom>
          <a:noFill/>
          <a:ln w="9525">
            <a:noFill/>
          </a:ln>
        </p:spPr>
      </p:pic>
      <p:pic>
        <p:nvPicPr>
          <p:cNvPr id="25604" name="图片 25603" descr="焚毁前的北京圆明园景致之二"/>
          <p:cNvPicPr>
            <a:picLocks noChangeAspect="1"/>
          </p:cNvPicPr>
          <p:nvPr/>
        </p:nvPicPr>
        <p:blipFill>
          <a:blip r:embed="rId2"/>
          <a:stretch>
            <a:fillRect/>
          </a:stretch>
        </p:blipFill>
        <p:spPr>
          <a:xfrm>
            <a:off x="250825" y="549275"/>
            <a:ext cx="4286250" cy="4152900"/>
          </a:xfrm>
          <a:prstGeom prst="rect">
            <a:avLst/>
          </a:prstGeom>
          <a:noFill/>
          <a:ln w="9525">
            <a:noFill/>
          </a:ln>
        </p:spPr>
      </p:pic>
      <p:sp>
        <p:nvSpPr>
          <p:cNvPr id="25605" name="文本框 25604"/>
          <p:cNvSpPr txBox="1"/>
          <p:nvPr/>
        </p:nvSpPr>
        <p:spPr>
          <a:xfrm>
            <a:off x="5076825" y="836613"/>
            <a:ext cx="3743325" cy="519112"/>
          </a:xfrm>
          <a:prstGeom prst="rect">
            <a:avLst/>
          </a:prstGeom>
          <a:noFill/>
          <a:ln w="9525">
            <a:noFill/>
          </a:ln>
        </p:spPr>
        <p:txBody>
          <a:bodyPr>
            <a:spAutoFit/>
          </a:bodyPr>
          <a:p>
            <a:pPr algn="ctr">
              <a:spcBef>
                <a:spcPct val="50000"/>
              </a:spcBef>
              <a:buFont typeface="Arial" panose="020B0604020202020204" pitchFamily="34" charset="0"/>
              <a:buNone/>
            </a:pPr>
            <a:r>
              <a:rPr lang="zh-CN" altLang="en-US" sz="2800" b="1">
                <a:solidFill>
                  <a:srgbClr val="FFFF00"/>
                </a:solidFill>
                <a:effectLst>
                  <a:outerShdw blurRad="38100" dist="38100" dir="2700000">
                    <a:srgbClr val="FFFFFF"/>
                  </a:outerShdw>
                </a:effectLst>
                <a:latin typeface="Arial" panose="020B0604020202020204" pitchFamily="34" charset="0"/>
              </a:rPr>
              <a:t>清人画中的圆明园</a:t>
            </a:r>
            <a:endParaRPr lang="zh-CN" altLang="en-US" sz="2800" b="1">
              <a:solidFill>
                <a:srgbClr val="FFFF00"/>
              </a:solidFill>
              <a:effectLst>
                <a:outerShdw blurRad="38100" dist="38100" dir="2700000">
                  <a:srgbClr val="FFFFFF"/>
                </a:outerShdw>
              </a:effectLst>
              <a:latin typeface="Arial" panose="020B0604020202020204"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26627" name="图片 26626" descr="Zs115489"/>
          <p:cNvPicPr>
            <a:picLocks noChangeAspect="1"/>
          </p:cNvPicPr>
          <p:nvPr/>
        </p:nvPicPr>
        <p:blipFill>
          <a:blip r:embed="rId1"/>
          <a:stretch>
            <a:fillRect/>
          </a:stretch>
        </p:blipFill>
        <p:spPr>
          <a:xfrm>
            <a:off x="0" y="3357563"/>
            <a:ext cx="4716463" cy="3500437"/>
          </a:xfrm>
          <a:prstGeom prst="rect">
            <a:avLst/>
          </a:prstGeom>
          <a:noFill/>
          <a:ln w="9525">
            <a:noFill/>
          </a:ln>
        </p:spPr>
      </p:pic>
      <p:pic>
        <p:nvPicPr>
          <p:cNvPr id="26628" name="图片 26627" descr="000045183"/>
          <p:cNvPicPr>
            <a:picLocks noChangeAspect="1"/>
          </p:cNvPicPr>
          <p:nvPr/>
        </p:nvPicPr>
        <p:blipFill>
          <a:blip r:embed="rId2"/>
          <a:stretch>
            <a:fillRect/>
          </a:stretch>
        </p:blipFill>
        <p:spPr>
          <a:xfrm>
            <a:off x="3924300" y="0"/>
            <a:ext cx="5219700" cy="3327400"/>
          </a:xfrm>
          <a:prstGeom prst="rect">
            <a:avLst/>
          </a:prstGeom>
          <a:noFill/>
          <a:ln w="9525">
            <a:noFill/>
          </a:ln>
        </p:spPr>
      </p:pic>
      <p:sp>
        <p:nvSpPr>
          <p:cNvPr id="26629" name="文本框 26628"/>
          <p:cNvSpPr txBox="1"/>
          <p:nvPr/>
        </p:nvSpPr>
        <p:spPr>
          <a:xfrm>
            <a:off x="4859338" y="5734050"/>
            <a:ext cx="2016125" cy="519113"/>
          </a:xfrm>
          <a:prstGeom prst="rect">
            <a:avLst/>
          </a:prstGeom>
          <a:noFill/>
          <a:ln w="9525">
            <a:noFill/>
          </a:ln>
        </p:spPr>
        <p:txBody>
          <a:bodyPr>
            <a:spAutoFit/>
          </a:bodyPr>
          <a:p>
            <a:pPr algn="ctr">
              <a:buFont typeface="Arial" panose="020B0604020202020204" pitchFamily="34" charset="0"/>
              <a:buNone/>
            </a:pPr>
            <a:r>
              <a:rPr lang="zh-CN" altLang="en-US" sz="2800" b="1">
                <a:solidFill>
                  <a:srgbClr val="FFFF00"/>
                </a:solidFill>
                <a:effectLst>
                  <a:outerShdw blurRad="38100" dist="38100" dir="2700000">
                    <a:srgbClr val="FFFFFF"/>
                  </a:outerShdw>
                </a:effectLst>
                <a:latin typeface="Arial" panose="020B0604020202020204" pitchFamily="34" charset="0"/>
              </a:rPr>
              <a:t>谐奇趣</a:t>
            </a:r>
            <a:endParaRPr lang="zh-CN" altLang="en-US" sz="2800" b="1">
              <a:solidFill>
                <a:srgbClr val="FFFF00"/>
              </a:solidFill>
              <a:effectLst>
                <a:outerShdw blurRad="38100" dist="38100" dir="2700000">
                  <a:srgbClr val="FFFFFF"/>
                </a:outerShdw>
              </a:effectLst>
              <a:latin typeface="Arial" panose="020B0604020202020204" pitchFamily="34" charset="0"/>
            </a:endParaRPr>
          </a:p>
        </p:txBody>
      </p:sp>
      <p:sp>
        <p:nvSpPr>
          <p:cNvPr id="26630" name="文本框 26629"/>
          <p:cNvSpPr txBox="1"/>
          <p:nvPr/>
        </p:nvSpPr>
        <p:spPr>
          <a:xfrm>
            <a:off x="323850" y="692150"/>
            <a:ext cx="3529013" cy="946150"/>
          </a:xfrm>
          <a:prstGeom prst="rect">
            <a:avLst/>
          </a:prstGeom>
          <a:noFill/>
          <a:ln w="9525">
            <a:noFill/>
          </a:ln>
        </p:spPr>
        <p:txBody>
          <a:bodyPr>
            <a:spAutoFit/>
          </a:bodyPr>
          <a:p>
            <a:pPr algn="ctr">
              <a:buFont typeface="Arial" panose="020B0604020202020204" pitchFamily="34" charset="0"/>
              <a:buNone/>
            </a:pPr>
            <a:r>
              <a:rPr lang="zh-CN" altLang="en-US" sz="2800" b="1">
                <a:solidFill>
                  <a:srgbClr val="FFFF00"/>
                </a:solidFill>
                <a:effectLst>
                  <a:outerShdw blurRad="38100" dist="38100" dir="2700000">
                    <a:srgbClr val="FFFFFF"/>
                  </a:outerShdw>
                </a:effectLst>
                <a:latin typeface="Arial" panose="020B0604020202020204" pitchFamily="34" charset="0"/>
              </a:rPr>
              <a:t>装饰有十二生肖喷泉的海晏堂</a:t>
            </a:r>
            <a:endParaRPr lang="zh-CN" altLang="en-US" sz="2800" b="1">
              <a:solidFill>
                <a:srgbClr val="FFFF00"/>
              </a:solidFill>
              <a:effectLst>
                <a:outerShdw blurRad="38100" dist="38100" dir="2700000">
                  <a:srgbClr val="FFFFFF"/>
                </a:outerShdw>
              </a:effectLst>
              <a:latin typeface="Arial" panose="020B0604020202020204"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27651" name="图片 27650" descr="文昌阁。三层，楼顶大钟指向6点30分。据推测这张照片可能就是在此阁被毁当天或前一天拍摄的"/>
          <p:cNvPicPr>
            <a:picLocks noChangeAspect="1"/>
          </p:cNvPicPr>
          <p:nvPr/>
        </p:nvPicPr>
        <p:blipFill>
          <a:blip r:embed="rId1"/>
          <a:stretch>
            <a:fillRect/>
          </a:stretch>
        </p:blipFill>
        <p:spPr>
          <a:xfrm>
            <a:off x="0" y="0"/>
            <a:ext cx="4643438" cy="3452813"/>
          </a:xfrm>
          <a:prstGeom prst="rect">
            <a:avLst/>
          </a:prstGeom>
          <a:noFill/>
          <a:ln w="9525">
            <a:noFill/>
          </a:ln>
        </p:spPr>
      </p:pic>
      <p:sp>
        <p:nvSpPr>
          <p:cNvPr id="27652" name="矩形 27651"/>
          <p:cNvSpPr/>
          <p:nvPr/>
        </p:nvSpPr>
        <p:spPr>
          <a:xfrm>
            <a:off x="4787900" y="836613"/>
            <a:ext cx="4105275" cy="2227262"/>
          </a:xfrm>
          <a:prstGeom prst="rect">
            <a:avLst/>
          </a:prstGeom>
          <a:noFill/>
          <a:ln w="9525">
            <a:noFill/>
          </a:ln>
        </p:spPr>
        <p:txBody>
          <a:bodyPr>
            <a:spAutoFit/>
          </a:bodyPr>
          <a:p>
            <a:pPr>
              <a:buFont typeface="Arial" panose="020B0604020202020204" pitchFamily="34" charset="0"/>
              <a:buNone/>
            </a:pPr>
            <a:r>
              <a:rPr lang="zh-CN" altLang="en-US" sz="2800" b="1">
                <a:effectLst>
                  <a:outerShdw blurRad="38100" dist="38100" dir="2700000">
                    <a:srgbClr val="FFFFFF"/>
                  </a:outerShdw>
                </a:effectLst>
                <a:latin typeface="Arial" panose="020B0604020202020204" pitchFamily="34" charset="0"/>
              </a:rPr>
              <a:t>      </a:t>
            </a:r>
            <a:r>
              <a:rPr lang="zh-CN" altLang="en-US" sz="2800" b="1">
                <a:solidFill>
                  <a:srgbClr val="FFFF00"/>
                </a:solidFill>
                <a:effectLst>
                  <a:outerShdw blurRad="38100" dist="38100" dir="2700000">
                    <a:srgbClr val="FFFFFF"/>
                  </a:outerShdw>
                </a:effectLst>
                <a:latin typeface="Arial" panose="020B0604020202020204" pitchFamily="34" charset="0"/>
              </a:rPr>
              <a:t>文昌阁。三层，楼顶大钟指向</a:t>
            </a:r>
            <a:r>
              <a:rPr lang="en-US" altLang="zh-CN" sz="2800" b="1">
                <a:solidFill>
                  <a:srgbClr val="FFFF00"/>
                </a:solidFill>
                <a:effectLst>
                  <a:outerShdw blurRad="38100" dist="38100" dir="2700000">
                    <a:srgbClr val="FFFFFF"/>
                  </a:outerShdw>
                </a:effectLst>
                <a:latin typeface="Arial" panose="020B0604020202020204" pitchFamily="34" charset="0"/>
              </a:rPr>
              <a:t>6</a:t>
            </a:r>
            <a:r>
              <a:rPr lang="zh-CN" altLang="en-US" sz="2800" b="1">
                <a:solidFill>
                  <a:srgbClr val="FFFF00"/>
                </a:solidFill>
                <a:effectLst>
                  <a:outerShdw blurRad="38100" dist="38100" dir="2700000">
                    <a:srgbClr val="FFFFFF"/>
                  </a:outerShdw>
                </a:effectLst>
                <a:latin typeface="Arial" panose="020B0604020202020204" pitchFamily="34" charset="0"/>
              </a:rPr>
              <a:t>点</a:t>
            </a:r>
            <a:r>
              <a:rPr lang="en-US" altLang="zh-CN" sz="2800" b="1">
                <a:solidFill>
                  <a:srgbClr val="FFFF00"/>
                </a:solidFill>
                <a:effectLst>
                  <a:outerShdw blurRad="38100" dist="38100" dir="2700000">
                    <a:srgbClr val="FFFFFF"/>
                  </a:outerShdw>
                </a:effectLst>
                <a:latin typeface="Arial" panose="020B0604020202020204" pitchFamily="34" charset="0"/>
              </a:rPr>
              <a:t>30</a:t>
            </a:r>
            <a:r>
              <a:rPr lang="zh-CN" altLang="en-US" sz="2800" b="1">
                <a:solidFill>
                  <a:srgbClr val="FFFF00"/>
                </a:solidFill>
                <a:effectLst>
                  <a:outerShdw blurRad="38100" dist="38100" dir="2700000">
                    <a:srgbClr val="FFFFFF"/>
                  </a:outerShdw>
                </a:effectLst>
                <a:latin typeface="Arial" panose="020B0604020202020204" pitchFamily="34" charset="0"/>
              </a:rPr>
              <a:t>分。据推测这张照片可能就是在此阁被毁当天或前一天拍摄的</a:t>
            </a:r>
            <a:endParaRPr lang="zh-CN" altLang="en-US" sz="2800" b="1">
              <a:solidFill>
                <a:srgbClr val="FFFF00"/>
              </a:solidFill>
              <a:effectLst>
                <a:outerShdw blurRad="38100" dist="38100" dir="2700000">
                  <a:srgbClr val="FFFFFF"/>
                </a:outerShdw>
              </a:effectLst>
              <a:latin typeface="Arial" panose="020B0604020202020204" pitchFamily="34" charset="0"/>
            </a:endParaRPr>
          </a:p>
        </p:txBody>
      </p:sp>
      <p:pic>
        <p:nvPicPr>
          <p:cNvPr id="27653" name="图片 27652" descr="圆明园规月桥"/>
          <p:cNvPicPr>
            <a:picLocks noChangeAspect="1"/>
          </p:cNvPicPr>
          <p:nvPr/>
        </p:nvPicPr>
        <p:blipFill>
          <a:blip r:embed="rId2"/>
          <a:stretch>
            <a:fillRect/>
          </a:stretch>
        </p:blipFill>
        <p:spPr>
          <a:xfrm>
            <a:off x="3676650" y="3559175"/>
            <a:ext cx="5467350" cy="3298825"/>
          </a:xfrm>
          <a:prstGeom prst="rect">
            <a:avLst/>
          </a:prstGeom>
          <a:noFill/>
          <a:ln w="9525">
            <a:noFill/>
          </a:ln>
        </p:spPr>
      </p:pic>
      <p:sp>
        <p:nvSpPr>
          <p:cNvPr id="27654" name="矩形 27653"/>
          <p:cNvSpPr/>
          <p:nvPr/>
        </p:nvSpPr>
        <p:spPr>
          <a:xfrm>
            <a:off x="630238" y="5157788"/>
            <a:ext cx="2706687" cy="519112"/>
          </a:xfrm>
          <a:prstGeom prst="rect">
            <a:avLst/>
          </a:prstGeom>
          <a:noFill/>
          <a:ln w="9525">
            <a:noFill/>
          </a:ln>
        </p:spPr>
        <p:txBody>
          <a:bodyPr>
            <a:spAutoFit/>
          </a:bodyPr>
          <a:p>
            <a:pPr>
              <a:buFont typeface="Arial" panose="020B0604020202020204" pitchFamily="34" charset="0"/>
              <a:buNone/>
            </a:pPr>
            <a:r>
              <a:rPr lang="zh-CN" altLang="en-US" sz="2800" b="1">
                <a:solidFill>
                  <a:srgbClr val="FFFF00"/>
                </a:solidFill>
                <a:effectLst>
                  <a:outerShdw blurRad="38100" dist="38100" dir="2700000">
                    <a:srgbClr val="FFFFFF"/>
                  </a:outerShdw>
                </a:effectLst>
                <a:latin typeface="Arial" panose="020B0604020202020204" pitchFamily="34" charset="0"/>
              </a:rPr>
              <a:t>圆明园规月桥</a:t>
            </a:r>
            <a:endParaRPr lang="zh-CN" altLang="en-US" sz="2800" b="1">
              <a:solidFill>
                <a:srgbClr val="FFFF00"/>
              </a:solidFill>
              <a:effectLst>
                <a:outerShdw blurRad="38100" dist="38100" dir="2700000">
                  <a:srgbClr val="FFFFFF"/>
                </a:outerShdw>
              </a:effectLst>
              <a:latin typeface="Arial" panose="020B060402020202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28675" name="图片 28674" descr="圆明园琉璃塔。当时唯一一座铜鎏金覆钟锦罐式的琉璃塔，也是圆明园最高的一座塔。"/>
          <p:cNvPicPr>
            <a:picLocks noChangeAspect="1"/>
          </p:cNvPicPr>
          <p:nvPr/>
        </p:nvPicPr>
        <p:blipFill>
          <a:blip r:embed="rId1"/>
          <a:srcRect r="-206"/>
          <a:stretch>
            <a:fillRect/>
          </a:stretch>
        </p:blipFill>
        <p:spPr>
          <a:xfrm>
            <a:off x="349885" y="692150"/>
            <a:ext cx="2853690" cy="5435600"/>
          </a:xfrm>
          <a:prstGeom prst="rect">
            <a:avLst/>
          </a:prstGeom>
          <a:noFill/>
          <a:ln w="9525">
            <a:noFill/>
          </a:ln>
        </p:spPr>
      </p:pic>
      <p:sp>
        <p:nvSpPr>
          <p:cNvPr id="28676" name="矩形 28675"/>
          <p:cNvSpPr/>
          <p:nvPr/>
        </p:nvSpPr>
        <p:spPr>
          <a:xfrm>
            <a:off x="3203575" y="692150"/>
            <a:ext cx="5514975" cy="1373188"/>
          </a:xfrm>
          <a:prstGeom prst="rect">
            <a:avLst/>
          </a:prstGeom>
          <a:noFill/>
          <a:ln w="9525">
            <a:noFill/>
          </a:ln>
        </p:spPr>
        <p:txBody>
          <a:bodyPr>
            <a:spAutoFit/>
          </a:bodyPr>
          <a:p>
            <a:pPr>
              <a:buFont typeface="Arial" panose="020B0604020202020204" pitchFamily="34" charset="0"/>
              <a:buNone/>
            </a:pPr>
            <a:r>
              <a:rPr lang="zh-CN" altLang="en-US" sz="2800" b="1">
                <a:effectLst>
                  <a:outerShdw blurRad="38100" dist="38100" dir="2700000">
                    <a:srgbClr val="FFFFFF"/>
                  </a:outerShdw>
                </a:effectLst>
                <a:latin typeface="Arial" panose="020B0604020202020204" pitchFamily="34" charset="0"/>
              </a:rPr>
              <a:t>    </a:t>
            </a:r>
            <a:r>
              <a:rPr lang="zh-CN" altLang="en-US" sz="2800" b="1">
                <a:solidFill>
                  <a:srgbClr val="FFFF00"/>
                </a:solidFill>
                <a:effectLst>
                  <a:outerShdw blurRad="38100" dist="38100" dir="2700000">
                    <a:srgbClr val="FFFFFF"/>
                  </a:outerShdw>
                </a:effectLst>
                <a:latin typeface="Arial" panose="020B0604020202020204" pitchFamily="34" charset="0"/>
              </a:rPr>
              <a:t>圆明园琉璃塔。当时唯一一座铜鎏金覆钟锦罐式的琉璃塔，也是圆明园最高的一座塔。</a:t>
            </a:r>
            <a:endParaRPr lang="zh-CN" altLang="en-US" sz="2800" b="1">
              <a:solidFill>
                <a:srgbClr val="FFFF00"/>
              </a:solidFill>
              <a:effectLst>
                <a:outerShdw blurRad="38100" dist="38100" dir="2700000">
                  <a:srgbClr val="FFFFFF"/>
                </a:outerShdw>
              </a:effectLst>
              <a:latin typeface="Arial" panose="020B0604020202020204" pitchFamily="34" charset="0"/>
            </a:endParaRPr>
          </a:p>
        </p:txBody>
      </p:sp>
      <p:pic>
        <p:nvPicPr>
          <p:cNvPr id="28677" name="图片 28676" descr="yuanmy"/>
          <p:cNvPicPr>
            <a:picLocks noChangeAspect="1"/>
          </p:cNvPicPr>
          <p:nvPr/>
        </p:nvPicPr>
        <p:blipFill>
          <a:blip r:embed="rId2"/>
          <a:stretch>
            <a:fillRect/>
          </a:stretch>
        </p:blipFill>
        <p:spPr>
          <a:xfrm>
            <a:off x="3689350" y="2390775"/>
            <a:ext cx="5094605" cy="4075430"/>
          </a:xfrm>
          <a:prstGeom prst="rect">
            <a:avLst/>
          </a:prstGeom>
          <a:noFill/>
          <a:ln w="9525">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9699" name="矩形 29698"/>
          <p:cNvSpPr/>
          <p:nvPr/>
        </p:nvSpPr>
        <p:spPr>
          <a:xfrm>
            <a:off x="3851275" y="1125538"/>
            <a:ext cx="4968875" cy="1373187"/>
          </a:xfrm>
          <a:prstGeom prst="rect">
            <a:avLst/>
          </a:prstGeom>
          <a:noFill/>
          <a:ln w="9525">
            <a:noFill/>
          </a:ln>
        </p:spPr>
        <p:txBody>
          <a:bodyPr>
            <a:spAutoFit/>
          </a:bodyPr>
          <a:p>
            <a:pPr>
              <a:buFont typeface="Arial" panose="020B0604020202020204" pitchFamily="34" charset="0"/>
              <a:buNone/>
            </a:pPr>
            <a:r>
              <a:rPr lang="zh-CN" altLang="en-US" sz="2800" b="1">
                <a:effectLst>
                  <a:outerShdw blurRad="38100" dist="38100" dir="2700000">
                    <a:srgbClr val="FFFFFF"/>
                  </a:outerShdw>
                </a:effectLst>
                <a:latin typeface="Arial" panose="020B0604020202020204" pitchFamily="34" charset="0"/>
              </a:rPr>
              <a:t>     </a:t>
            </a:r>
            <a:r>
              <a:rPr lang="zh-CN" altLang="en-US" sz="2800" b="1">
                <a:solidFill>
                  <a:srgbClr val="FFFF00"/>
                </a:solidFill>
                <a:effectLst>
                  <a:outerShdw blurRad="38100" dist="38100" dir="2700000">
                    <a:srgbClr val="FFFFFF"/>
                  </a:outerShdw>
                </a:effectLst>
                <a:latin typeface="Arial" panose="020B0604020202020204" pitchFamily="34" charset="0"/>
              </a:rPr>
              <a:t>它不仅是中国封建时代建筑艺术的结晶，而且是世界罕见的博物馆和艺术馆。</a:t>
            </a:r>
            <a:endParaRPr lang="zh-CN" altLang="en-US" sz="2800" b="1">
              <a:solidFill>
                <a:srgbClr val="FFFF00"/>
              </a:solidFill>
              <a:effectLst>
                <a:outerShdw blurRad="38100" dist="38100" dir="2700000">
                  <a:srgbClr val="FFFFFF"/>
                </a:outerShdw>
              </a:effectLst>
              <a:latin typeface="Arial" panose="020B0604020202020204" pitchFamily="34" charset="0"/>
            </a:endParaRPr>
          </a:p>
        </p:txBody>
      </p:sp>
      <p:pic>
        <p:nvPicPr>
          <p:cNvPr id="29700" name="图片 29699" descr="dsf_2"/>
          <p:cNvPicPr>
            <a:picLocks noChangeAspect="1"/>
          </p:cNvPicPr>
          <p:nvPr/>
        </p:nvPicPr>
        <p:blipFill>
          <a:blip r:embed="rId1"/>
          <a:srcRect b="-150"/>
          <a:stretch>
            <a:fillRect/>
          </a:stretch>
        </p:blipFill>
        <p:spPr>
          <a:xfrm>
            <a:off x="3492500" y="3028633"/>
            <a:ext cx="5400675" cy="3136900"/>
          </a:xfrm>
          <a:prstGeom prst="rect">
            <a:avLst/>
          </a:prstGeom>
          <a:noFill/>
          <a:ln w="9525">
            <a:noFill/>
          </a:ln>
        </p:spPr>
      </p:pic>
      <p:sp>
        <p:nvSpPr>
          <p:cNvPr id="29701" name="矩形 29700"/>
          <p:cNvSpPr/>
          <p:nvPr/>
        </p:nvSpPr>
        <p:spPr>
          <a:xfrm>
            <a:off x="250825" y="4365625"/>
            <a:ext cx="3241675" cy="1800225"/>
          </a:xfrm>
          <a:prstGeom prst="rect">
            <a:avLst/>
          </a:prstGeom>
          <a:noFill/>
          <a:ln w="9525">
            <a:noFill/>
          </a:ln>
        </p:spPr>
        <p:txBody>
          <a:bodyPr>
            <a:spAutoFit/>
          </a:bodyPr>
          <a:p>
            <a:pPr>
              <a:buFont typeface="Arial" panose="020B0604020202020204" pitchFamily="34" charset="0"/>
              <a:buNone/>
            </a:pPr>
            <a:r>
              <a:rPr lang="zh-CN" altLang="en-US" sz="2800" b="1">
                <a:effectLst>
                  <a:outerShdw blurRad="38100" dist="38100" dir="2700000">
                    <a:srgbClr val="FFFFFF"/>
                  </a:outerShdw>
                </a:effectLst>
                <a:latin typeface="Arial" panose="020B0604020202020204" pitchFamily="34" charset="0"/>
              </a:rPr>
              <a:t>   </a:t>
            </a:r>
            <a:r>
              <a:rPr lang="zh-CN" altLang="en-US" sz="2800" b="1">
                <a:solidFill>
                  <a:srgbClr val="FFFF00"/>
                </a:solidFill>
                <a:effectLst>
                  <a:outerShdw blurRad="38100" dist="38100" dir="2700000">
                    <a:srgbClr val="FFFFFF"/>
                  </a:outerShdw>
                </a:effectLst>
                <a:latin typeface="Arial" panose="020B0604020202020204" pitchFamily="34" charset="0"/>
              </a:rPr>
              <a:t> 清朝皇家的宝物主要不在紫禁城里的宫殿中，而是在圆明三园。</a:t>
            </a:r>
            <a:endParaRPr lang="zh-CN" altLang="en-US" sz="2800" b="1">
              <a:solidFill>
                <a:srgbClr val="FFFF00"/>
              </a:solidFill>
              <a:effectLst>
                <a:outerShdw blurRad="38100" dist="38100" dir="2700000">
                  <a:srgbClr val="FFFFFF"/>
                </a:outerShdw>
              </a:effectLst>
              <a:latin typeface="Arial" panose="020B0604020202020204" pitchFamily="34" charset="0"/>
            </a:endParaRPr>
          </a:p>
        </p:txBody>
      </p:sp>
      <p:pic>
        <p:nvPicPr>
          <p:cNvPr id="29702" name="图片 29701" descr="000045188"/>
          <p:cNvPicPr>
            <a:picLocks noChangeAspect="1"/>
          </p:cNvPicPr>
          <p:nvPr/>
        </p:nvPicPr>
        <p:blipFill>
          <a:blip r:embed="rId2"/>
          <a:stretch>
            <a:fillRect/>
          </a:stretch>
        </p:blipFill>
        <p:spPr>
          <a:xfrm>
            <a:off x="539750" y="404813"/>
            <a:ext cx="2601913" cy="3673475"/>
          </a:xfrm>
          <a:prstGeom prst="rect">
            <a:avLst/>
          </a:prstGeom>
          <a:noFill/>
          <a:ln w="9525">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30723" name="图片 30722" descr="景泰蓝麒麟一只"/>
          <p:cNvPicPr>
            <a:picLocks noChangeAspect="1"/>
          </p:cNvPicPr>
          <p:nvPr/>
        </p:nvPicPr>
        <p:blipFill>
          <a:blip r:embed="rId1"/>
          <a:stretch>
            <a:fillRect/>
          </a:stretch>
        </p:blipFill>
        <p:spPr>
          <a:xfrm>
            <a:off x="250825" y="3500438"/>
            <a:ext cx="3943350" cy="3065462"/>
          </a:xfrm>
          <a:prstGeom prst="rect">
            <a:avLst/>
          </a:prstGeom>
          <a:noFill/>
          <a:ln w="9525">
            <a:noFill/>
          </a:ln>
        </p:spPr>
      </p:pic>
      <p:pic>
        <p:nvPicPr>
          <p:cNvPr id="30724" name="图片 30723" descr="鎏金编钟一对和景泰蓝麒麟一只。这两枚金编钟是圆明园仅有的一套十六枚金编钟中的两枚。可惜其他十四枚不知散失何处。"/>
          <p:cNvPicPr>
            <a:picLocks noChangeAspect="1"/>
          </p:cNvPicPr>
          <p:nvPr/>
        </p:nvPicPr>
        <p:blipFill>
          <a:blip r:embed="rId2"/>
          <a:stretch>
            <a:fillRect/>
          </a:stretch>
        </p:blipFill>
        <p:spPr>
          <a:xfrm>
            <a:off x="5219700" y="333375"/>
            <a:ext cx="3559175" cy="2349500"/>
          </a:xfrm>
          <a:prstGeom prst="rect">
            <a:avLst/>
          </a:prstGeom>
          <a:noFill/>
          <a:ln w="9525">
            <a:noFill/>
          </a:ln>
        </p:spPr>
      </p:pic>
      <p:pic>
        <p:nvPicPr>
          <p:cNvPr id="30725" name="图片 30724" descr="p49"/>
          <p:cNvPicPr>
            <a:picLocks noChangeAspect="1"/>
          </p:cNvPicPr>
          <p:nvPr/>
        </p:nvPicPr>
        <p:blipFill>
          <a:blip r:embed="rId3"/>
          <a:stretch>
            <a:fillRect/>
          </a:stretch>
        </p:blipFill>
        <p:spPr>
          <a:xfrm>
            <a:off x="5580063" y="3789363"/>
            <a:ext cx="2476500" cy="2339975"/>
          </a:xfrm>
          <a:prstGeom prst="rect">
            <a:avLst/>
          </a:prstGeom>
          <a:noFill/>
          <a:ln w="9525">
            <a:noFill/>
          </a:ln>
        </p:spPr>
      </p:pic>
      <p:pic>
        <p:nvPicPr>
          <p:cNvPr id="30726" name="图片 30725" descr="p56"/>
          <p:cNvPicPr>
            <a:picLocks noChangeAspect="1"/>
          </p:cNvPicPr>
          <p:nvPr/>
        </p:nvPicPr>
        <p:blipFill>
          <a:blip r:embed="rId4"/>
          <a:stretch>
            <a:fillRect/>
          </a:stretch>
        </p:blipFill>
        <p:spPr>
          <a:xfrm>
            <a:off x="539750" y="404813"/>
            <a:ext cx="3673475" cy="2533650"/>
          </a:xfrm>
          <a:prstGeom prst="rect">
            <a:avLst/>
          </a:prstGeom>
          <a:noFill/>
          <a:ln w="9525">
            <a:noFill/>
          </a:ln>
        </p:spPr>
      </p:pic>
      <p:sp>
        <p:nvSpPr>
          <p:cNvPr id="30727" name="矩形 30726"/>
          <p:cNvSpPr/>
          <p:nvPr/>
        </p:nvSpPr>
        <p:spPr>
          <a:xfrm>
            <a:off x="5435600" y="2781300"/>
            <a:ext cx="3457575" cy="946150"/>
          </a:xfrm>
          <a:prstGeom prst="rect">
            <a:avLst/>
          </a:prstGeom>
          <a:noFill/>
          <a:ln w="9525">
            <a:noFill/>
          </a:ln>
        </p:spPr>
        <p:txBody>
          <a:bodyPr>
            <a:spAutoFit/>
          </a:bodyPr>
          <a:p>
            <a:pPr algn="ctr">
              <a:buFont typeface="Arial" panose="020B0604020202020204" pitchFamily="34" charset="0"/>
              <a:buNone/>
            </a:pPr>
            <a:r>
              <a:rPr lang="zh-CN" altLang="en-US" sz="2800" b="1">
                <a:solidFill>
                  <a:srgbClr val="FFFF00"/>
                </a:solidFill>
                <a:effectLst>
                  <a:outerShdw blurRad="38100" dist="38100" dir="2700000">
                    <a:srgbClr val="FFFFFF"/>
                  </a:outerShdw>
                </a:effectLst>
                <a:latin typeface="Arial" panose="020B0604020202020204" pitchFamily="34" charset="0"/>
              </a:rPr>
              <a:t>圆明园仅有的一套金编钟中的两枚。</a:t>
            </a:r>
            <a:endParaRPr lang="zh-CN" altLang="en-US" sz="2800" b="1">
              <a:solidFill>
                <a:srgbClr val="FFFF00"/>
              </a:solidFill>
              <a:effectLst>
                <a:outerShdw blurRad="38100" dist="38100" dir="2700000">
                  <a:srgbClr val="FFFFFF"/>
                </a:outerShdw>
              </a:effectLst>
              <a:latin typeface="Arial" panose="020B0604020202020204" pitchFamily="34" charset="0"/>
            </a:endParaRPr>
          </a:p>
        </p:txBody>
      </p:sp>
      <p:sp>
        <p:nvSpPr>
          <p:cNvPr id="30728" name="矩形 30727"/>
          <p:cNvSpPr/>
          <p:nvPr/>
        </p:nvSpPr>
        <p:spPr>
          <a:xfrm>
            <a:off x="4211638" y="4076700"/>
            <a:ext cx="611187" cy="2016125"/>
          </a:xfrm>
          <a:prstGeom prst="rect">
            <a:avLst/>
          </a:prstGeom>
          <a:noFill/>
          <a:ln w="9525">
            <a:noFill/>
          </a:ln>
        </p:spPr>
        <p:txBody>
          <a:bodyPr vert="eaVert">
            <a:spAutoFit/>
          </a:bodyPr>
          <a:p>
            <a:pPr algn="ctr">
              <a:buFont typeface="Arial" panose="020B0604020202020204" pitchFamily="34" charset="0"/>
              <a:buNone/>
            </a:pPr>
            <a:r>
              <a:rPr lang="zh-CN" altLang="en-US" sz="2800" b="1">
                <a:solidFill>
                  <a:srgbClr val="FFFF00"/>
                </a:solidFill>
                <a:effectLst>
                  <a:outerShdw blurRad="38100" dist="38100" dir="2700000">
                    <a:srgbClr val="FFFFFF"/>
                  </a:outerShdw>
                </a:effectLst>
                <a:latin typeface="Arial" panose="020B0604020202020204" pitchFamily="34" charset="0"/>
              </a:rPr>
              <a:t>景泰蓝麒麟</a:t>
            </a:r>
            <a:endParaRPr lang="zh-CN" altLang="en-US" sz="2800" b="1">
              <a:solidFill>
                <a:srgbClr val="FFFF00"/>
              </a:solidFill>
              <a:effectLst>
                <a:outerShdw blurRad="38100" dist="38100" dir="2700000">
                  <a:srgbClr val="FFFFFF"/>
                </a:outerShdw>
              </a:effectLst>
              <a:latin typeface="Arial" panose="020B0604020202020204" pitchFamily="34" charset="0"/>
            </a:endParaRPr>
          </a:p>
        </p:txBody>
      </p:sp>
      <p:sp>
        <p:nvSpPr>
          <p:cNvPr id="30729" name="矩形 30728"/>
          <p:cNvSpPr/>
          <p:nvPr/>
        </p:nvSpPr>
        <p:spPr>
          <a:xfrm>
            <a:off x="7596188" y="5949950"/>
            <a:ext cx="1216025" cy="519113"/>
          </a:xfrm>
          <a:prstGeom prst="rect">
            <a:avLst/>
          </a:prstGeom>
          <a:noFill/>
          <a:ln w="9525">
            <a:noFill/>
          </a:ln>
        </p:spPr>
        <p:txBody>
          <a:bodyPr>
            <a:spAutoFit/>
          </a:bodyPr>
          <a:p>
            <a:pPr algn="ctr">
              <a:buFont typeface="Arial" panose="020B0604020202020204" pitchFamily="34" charset="0"/>
              <a:buNone/>
            </a:pPr>
            <a:r>
              <a:rPr lang="zh-CN" altLang="en-US" sz="2800" b="1">
                <a:solidFill>
                  <a:srgbClr val="FFFF00"/>
                </a:solidFill>
                <a:effectLst>
                  <a:outerShdw blurRad="38100" dist="38100" dir="2700000">
                    <a:srgbClr val="FFFFFF"/>
                  </a:outerShdw>
                </a:effectLst>
                <a:latin typeface="Arial" panose="020B0604020202020204" pitchFamily="34" charset="0"/>
              </a:rPr>
              <a:t>漆器</a:t>
            </a:r>
            <a:r>
              <a:rPr lang="zh-CN" altLang="en-US" sz="2800" b="1">
                <a:effectLst>
                  <a:outerShdw blurRad="38100" dist="38100" dir="2700000">
                    <a:srgbClr val="FFFFFF"/>
                  </a:outerShdw>
                </a:effectLst>
                <a:latin typeface="Arial" panose="020B0604020202020204" pitchFamily="34" charset="0"/>
              </a:rPr>
              <a:t> </a:t>
            </a:r>
            <a:endParaRPr lang="zh-CN" altLang="en-US" sz="2800" b="1">
              <a:effectLst>
                <a:outerShdw blurRad="38100" dist="38100" dir="2700000">
                  <a:srgbClr val="FFFFFF"/>
                </a:outerShdw>
              </a:effectLst>
              <a:latin typeface="Arial" panose="020B0604020202020204"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11266" name="Picture 2" descr="1"/>
          <p:cNvPicPr>
            <a:picLocks noChangeAspect="1"/>
          </p:cNvPicPr>
          <p:nvPr/>
        </p:nvPicPr>
        <p:blipFill>
          <a:blip r:embed="rId1"/>
          <a:stretch>
            <a:fillRect/>
          </a:stretch>
        </p:blipFill>
        <p:spPr>
          <a:xfrm>
            <a:off x="36513" y="333375"/>
            <a:ext cx="2241550" cy="1266825"/>
          </a:xfrm>
          <a:prstGeom prst="rect">
            <a:avLst/>
          </a:prstGeom>
          <a:noFill/>
          <a:ln w="9525">
            <a:noFill/>
          </a:ln>
        </p:spPr>
      </p:pic>
      <p:sp>
        <p:nvSpPr>
          <p:cNvPr id="11267" name="Picture 3" descr="2"/>
          <p:cNvSpPr>
            <a:spLocks noChangeAspect="1"/>
          </p:cNvSpPr>
          <p:nvPr/>
        </p:nvSpPr>
        <p:spPr>
          <a:xfrm>
            <a:off x="36513" y="1844675"/>
            <a:ext cx="1268412" cy="974725"/>
          </a:xfrm>
          <a:prstGeom prst="rect">
            <a:avLst/>
          </a:prstGeom>
          <a:noFill/>
          <a:ln w="9525">
            <a:noFill/>
          </a:ln>
        </p:spPr>
        <p:txBody>
          <a:bodyPr/>
          <a:p>
            <a:endParaRPr lang="zh-CN" altLang="en-US"/>
          </a:p>
        </p:txBody>
      </p:sp>
      <p:pic>
        <p:nvPicPr>
          <p:cNvPr id="11268" name="Picture 4" descr="4"/>
          <p:cNvPicPr>
            <a:picLocks noChangeAspect="1"/>
          </p:cNvPicPr>
          <p:nvPr/>
        </p:nvPicPr>
        <p:blipFill>
          <a:blip r:embed="rId2"/>
          <a:stretch>
            <a:fillRect/>
          </a:stretch>
        </p:blipFill>
        <p:spPr>
          <a:xfrm>
            <a:off x="2376488" y="404813"/>
            <a:ext cx="1554162" cy="2338387"/>
          </a:xfrm>
          <a:prstGeom prst="rect">
            <a:avLst/>
          </a:prstGeom>
          <a:noFill/>
          <a:ln w="9525">
            <a:noFill/>
          </a:ln>
        </p:spPr>
      </p:pic>
      <p:pic>
        <p:nvPicPr>
          <p:cNvPr id="11269" name="Picture 5" descr="5"/>
          <p:cNvPicPr>
            <a:picLocks noChangeAspect="1"/>
          </p:cNvPicPr>
          <p:nvPr/>
        </p:nvPicPr>
        <p:blipFill>
          <a:blip r:embed="rId3"/>
          <a:stretch>
            <a:fillRect/>
          </a:stretch>
        </p:blipFill>
        <p:spPr>
          <a:xfrm>
            <a:off x="36513" y="2819400"/>
            <a:ext cx="1820862" cy="1276350"/>
          </a:xfrm>
          <a:prstGeom prst="rect">
            <a:avLst/>
          </a:prstGeom>
          <a:noFill/>
          <a:ln w="9525">
            <a:noFill/>
          </a:ln>
        </p:spPr>
      </p:pic>
      <p:pic>
        <p:nvPicPr>
          <p:cNvPr id="11270" name="Picture 6" descr="8"/>
          <p:cNvPicPr>
            <a:picLocks noChangeAspect="1"/>
          </p:cNvPicPr>
          <p:nvPr/>
        </p:nvPicPr>
        <p:blipFill>
          <a:blip r:embed="rId4"/>
          <a:stretch>
            <a:fillRect/>
          </a:stretch>
        </p:blipFill>
        <p:spPr>
          <a:xfrm>
            <a:off x="1304608" y="1734820"/>
            <a:ext cx="884237" cy="1008063"/>
          </a:xfrm>
          <a:prstGeom prst="rect">
            <a:avLst/>
          </a:prstGeom>
          <a:noFill/>
          <a:ln w="9525">
            <a:noFill/>
          </a:ln>
        </p:spPr>
      </p:pic>
      <p:pic>
        <p:nvPicPr>
          <p:cNvPr id="11271" name="Picture 7" descr="qzhyb"/>
          <p:cNvPicPr>
            <a:picLocks noChangeAspect="1"/>
          </p:cNvPicPr>
          <p:nvPr/>
        </p:nvPicPr>
        <p:blipFill>
          <a:blip r:embed="rId5"/>
          <a:stretch>
            <a:fillRect/>
          </a:stretch>
        </p:blipFill>
        <p:spPr>
          <a:xfrm>
            <a:off x="1871663" y="2819400"/>
            <a:ext cx="2089150" cy="1295400"/>
          </a:xfrm>
          <a:prstGeom prst="rect">
            <a:avLst/>
          </a:prstGeom>
          <a:noFill/>
          <a:ln w="9525">
            <a:noFill/>
          </a:ln>
        </p:spPr>
      </p:pic>
      <p:pic>
        <p:nvPicPr>
          <p:cNvPr id="11272" name="Picture 8" descr="qzhyb"/>
          <p:cNvPicPr>
            <a:picLocks noChangeAspect="1"/>
          </p:cNvPicPr>
          <p:nvPr/>
        </p:nvPicPr>
        <p:blipFill>
          <a:blip r:embed="rId6"/>
          <a:stretch>
            <a:fillRect/>
          </a:stretch>
        </p:blipFill>
        <p:spPr>
          <a:xfrm>
            <a:off x="3240088" y="4149725"/>
            <a:ext cx="2520950" cy="1946275"/>
          </a:xfrm>
          <a:prstGeom prst="rect">
            <a:avLst/>
          </a:prstGeom>
          <a:noFill/>
          <a:ln w="9525">
            <a:noFill/>
          </a:ln>
        </p:spPr>
      </p:pic>
      <p:pic>
        <p:nvPicPr>
          <p:cNvPr id="11273" name="Picture 9" descr="qzhyb"/>
          <p:cNvPicPr>
            <a:picLocks noChangeAspect="1"/>
          </p:cNvPicPr>
          <p:nvPr/>
        </p:nvPicPr>
        <p:blipFill>
          <a:blip r:embed="rId7"/>
          <a:stretch>
            <a:fillRect/>
          </a:stretch>
        </p:blipFill>
        <p:spPr>
          <a:xfrm>
            <a:off x="36513" y="4149725"/>
            <a:ext cx="3132137" cy="1946275"/>
          </a:xfrm>
          <a:prstGeom prst="rect">
            <a:avLst/>
          </a:prstGeom>
          <a:noFill/>
          <a:ln w="9525">
            <a:noFill/>
          </a:ln>
        </p:spPr>
      </p:pic>
      <p:pic>
        <p:nvPicPr>
          <p:cNvPr id="11274" name="Picture 10" descr="qzhyb"/>
          <p:cNvPicPr>
            <a:picLocks noChangeAspect="1"/>
          </p:cNvPicPr>
          <p:nvPr/>
        </p:nvPicPr>
        <p:blipFill>
          <a:blip r:embed="rId8"/>
          <a:stretch>
            <a:fillRect/>
          </a:stretch>
        </p:blipFill>
        <p:spPr>
          <a:xfrm>
            <a:off x="5832475" y="4149725"/>
            <a:ext cx="1149350" cy="1946275"/>
          </a:xfrm>
          <a:prstGeom prst="rect">
            <a:avLst/>
          </a:prstGeom>
          <a:noFill/>
          <a:ln w="9525">
            <a:noFill/>
          </a:ln>
        </p:spPr>
      </p:pic>
      <p:pic>
        <p:nvPicPr>
          <p:cNvPr id="11275" name="Picture 11" descr="qzhyb"/>
          <p:cNvPicPr>
            <a:picLocks noChangeAspect="1"/>
          </p:cNvPicPr>
          <p:nvPr/>
        </p:nvPicPr>
        <p:blipFill>
          <a:blip r:embed="rId9"/>
          <a:stretch>
            <a:fillRect/>
          </a:stretch>
        </p:blipFill>
        <p:spPr>
          <a:xfrm>
            <a:off x="7056438" y="4149725"/>
            <a:ext cx="1103312" cy="1946275"/>
          </a:xfrm>
          <a:prstGeom prst="rect">
            <a:avLst/>
          </a:prstGeom>
          <a:noFill/>
          <a:ln w="9525">
            <a:noFill/>
          </a:ln>
        </p:spPr>
      </p:pic>
      <p:pic>
        <p:nvPicPr>
          <p:cNvPr id="11276" name="Picture 12" descr="qzhyb"/>
          <p:cNvPicPr>
            <a:picLocks noChangeAspect="1"/>
          </p:cNvPicPr>
          <p:nvPr/>
        </p:nvPicPr>
        <p:blipFill>
          <a:blip r:embed="rId10"/>
          <a:stretch>
            <a:fillRect/>
          </a:stretch>
        </p:blipFill>
        <p:spPr>
          <a:xfrm>
            <a:off x="8208963" y="4149725"/>
            <a:ext cx="844550" cy="1946275"/>
          </a:xfrm>
          <a:prstGeom prst="rect">
            <a:avLst/>
          </a:prstGeom>
          <a:noFill/>
          <a:ln w="9525">
            <a:noFill/>
          </a:ln>
        </p:spPr>
      </p:pic>
      <p:pic>
        <p:nvPicPr>
          <p:cNvPr id="11277" name="Picture 13" descr="qtlq"/>
          <p:cNvPicPr>
            <a:picLocks noChangeAspect="1"/>
          </p:cNvPicPr>
          <p:nvPr/>
        </p:nvPicPr>
        <p:blipFill>
          <a:blip r:embed="rId11"/>
          <a:stretch>
            <a:fillRect/>
          </a:stretch>
        </p:blipFill>
        <p:spPr>
          <a:xfrm>
            <a:off x="7345363" y="404813"/>
            <a:ext cx="1450975" cy="1871662"/>
          </a:xfrm>
          <a:prstGeom prst="rect">
            <a:avLst/>
          </a:prstGeom>
          <a:noFill/>
          <a:ln w="9525">
            <a:noFill/>
          </a:ln>
        </p:spPr>
      </p:pic>
      <p:pic>
        <p:nvPicPr>
          <p:cNvPr id="11278" name="Picture 14" descr="qtlq"/>
          <p:cNvPicPr>
            <a:picLocks noChangeAspect="1"/>
          </p:cNvPicPr>
          <p:nvPr/>
        </p:nvPicPr>
        <p:blipFill>
          <a:blip r:embed="rId12"/>
          <a:stretch>
            <a:fillRect/>
          </a:stretch>
        </p:blipFill>
        <p:spPr>
          <a:xfrm>
            <a:off x="4032250" y="404813"/>
            <a:ext cx="1577975" cy="1871662"/>
          </a:xfrm>
          <a:prstGeom prst="rect">
            <a:avLst/>
          </a:prstGeom>
          <a:noFill/>
          <a:ln w="9525">
            <a:noFill/>
          </a:ln>
        </p:spPr>
      </p:pic>
      <p:pic>
        <p:nvPicPr>
          <p:cNvPr id="11279" name="Picture 15" descr="qtlq"/>
          <p:cNvPicPr>
            <a:picLocks noChangeAspect="1"/>
          </p:cNvPicPr>
          <p:nvPr/>
        </p:nvPicPr>
        <p:blipFill>
          <a:blip r:embed="rId13"/>
          <a:stretch>
            <a:fillRect/>
          </a:stretch>
        </p:blipFill>
        <p:spPr>
          <a:xfrm>
            <a:off x="5761038" y="404813"/>
            <a:ext cx="1404937" cy="1903412"/>
          </a:xfrm>
          <a:prstGeom prst="rect">
            <a:avLst/>
          </a:prstGeom>
          <a:noFill/>
          <a:ln w="9525">
            <a:noFill/>
          </a:ln>
        </p:spPr>
      </p:pic>
      <p:pic>
        <p:nvPicPr>
          <p:cNvPr id="11280" name="Picture 16" descr="qtlq"/>
          <p:cNvPicPr>
            <a:picLocks noChangeAspect="1"/>
          </p:cNvPicPr>
          <p:nvPr/>
        </p:nvPicPr>
        <p:blipFill>
          <a:blip r:embed="rId14"/>
          <a:stretch>
            <a:fillRect/>
          </a:stretch>
        </p:blipFill>
        <p:spPr>
          <a:xfrm>
            <a:off x="7345363" y="2349500"/>
            <a:ext cx="1446212" cy="1657350"/>
          </a:xfrm>
          <a:prstGeom prst="rect">
            <a:avLst/>
          </a:prstGeom>
          <a:noFill/>
          <a:ln w="9525">
            <a:noFill/>
          </a:ln>
        </p:spPr>
      </p:pic>
      <p:pic>
        <p:nvPicPr>
          <p:cNvPr id="11281" name="Picture 17" descr="qtlq"/>
          <p:cNvPicPr>
            <a:picLocks noChangeAspect="1"/>
          </p:cNvPicPr>
          <p:nvPr/>
        </p:nvPicPr>
        <p:blipFill>
          <a:blip r:embed="rId15"/>
          <a:stretch>
            <a:fillRect/>
          </a:stretch>
        </p:blipFill>
        <p:spPr>
          <a:xfrm>
            <a:off x="5761038" y="2349500"/>
            <a:ext cx="1441450" cy="1655763"/>
          </a:xfrm>
          <a:prstGeom prst="rect">
            <a:avLst/>
          </a:prstGeom>
          <a:noFill/>
          <a:ln w="9525">
            <a:noFill/>
          </a:ln>
        </p:spPr>
      </p:pic>
      <p:pic>
        <p:nvPicPr>
          <p:cNvPr id="11282" name="Picture 18" descr="qtlq"/>
          <p:cNvPicPr>
            <a:picLocks noChangeAspect="1"/>
          </p:cNvPicPr>
          <p:nvPr/>
        </p:nvPicPr>
        <p:blipFill>
          <a:blip r:embed="rId16"/>
          <a:stretch>
            <a:fillRect/>
          </a:stretch>
        </p:blipFill>
        <p:spPr>
          <a:xfrm>
            <a:off x="4032250" y="2349500"/>
            <a:ext cx="1512888" cy="1655763"/>
          </a:xfrm>
          <a:prstGeom prst="rect">
            <a:avLst/>
          </a:prstGeom>
          <a:noFill/>
          <a:ln w="9525">
            <a:noFill/>
          </a:ln>
        </p:spPr>
      </p:pic>
      <p:sp>
        <p:nvSpPr>
          <p:cNvPr id="11283" name="Rectangle 19"/>
          <p:cNvSpPr/>
          <p:nvPr/>
        </p:nvSpPr>
        <p:spPr>
          <a:xfrm>
            <a:off x="323850" y="6092825"/>
            <a:ext cx="8569325" cy="701675"/>
          </a:xfrm>
          <a:prstGeom prst="rect">
            <a:avLst/>
          </a:prstGeom>
          <a:noFill/>
          <a:ln w="9525">
            <a:noFill/>
          </a:ln>
        </p:spPr>
        <p:txBody>
          <a:bodyPr>
            <a:spAutoFit/>
          </a:bodyPr>
          <a:p>
            <a:r>
              <a:rPr lang="zh-CN" altLang="en-US" sz="2000" b="1" dirty="0">
                <a:solidFill>
                  <a:srgbClr val="FFFF00"/>
                </a:solidFill>
                <a:latin typeface="Arial" panose="020B0604020202020204" pitchFamily="34" charset="0"/>
              </a:rPr>
              <a:t>圆明园还是一座珍宝馆，里面藏有名人字画、秘府典籍、钟鼎宝器、金银珠宝和稀世文物，集中了古代文化的精华。</a:t>
            </a:r>
            <a:endParaRPr lang="zh-CN" altLang="en-US" sz="2000" b="1" dirty="0">
              <a:solidFill>
                <a:srgbClr val="FFFF00"/>
              </a:solidFill>
              <a:latin typeface="Arial" panose="020B0604020202020204"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31746" name="图片 31745" descr="《圆明园》"/>
          <p:cNvPicPr>
            <a:picLocks noChangeAspect="1"/>
          </p:cNvPicPr>
          <p:nvPr/>
        </p:nvPicPr>
        <p:blipFill>
          <a:blip r:embed="rId1"/>
          <a:stretch>
            <a:fillRect/>
          </a:stretch>
        </p:blipFill>
        <p:spPr>
          <a:xfrm>
            <a:off x="-13335" y="-24130"/>
            <a:ext cx="9190355" cy="4956810"/>
          </a:xfrm>
          <a:prstGeom prst="rect">
            <a:avLst/>
          </a:prstGeom>
          <a:noFill/>
          <a:ln w="9525">
            <a:noFill/>
          </a:ln>
        </p:spPr>
      </p:pic>
      <p:sp>
        <p:nvSpPr>
          <p:cNvPr id="31747" name="矩形 31746"/>
          <p:cNvSpPr/>
          <p:nvPr/>
        </p:nvSpPr>
        <p:spPr>
          <a:xfrm>
            <a:off x="250825" y="4904423"/>
            <a:ext cx="8424863" cy="1800225"/>
          </a:xfrm>
          <a:prstGeom prst="rect">
            <a:avLst/>
          </a:prstGeom>
          <a:noFill/>
          <a:ln w="9525">
            <a:noFill/>
          </a:ln>
        </p:spPr>
        <p:txBody>
          <a:bodyPr anchor="ctr">
            <a:spAutoFit/>
          </a:bodyPr>
          <a:p>
            <a:pPr>
              <a:buFont typeface="Arial" panose="020B0604020202020204" pitchFamily="34" charset="0"/>
              <a:buNone/>
            </a:pPr>
            <a:r>
              <a:rPr lang="zh-CN" altLang="en-US" sz="2800" b="1">
                <a:effectLst>
                  <a:outerShdw blurRad="38100" dist="38100" dir="2700000">
                    <a:srgbClr val="FFFFFF"/>
                  </a:outerShdw>
                </a:effectLst>
                <a:latin typeface="Arial" panose="020B0604020202020204" pitchFamily="34" charset="0"/>
              </a:rPr>
              <a:t>       </a:t>
            </a:r>
            <a:r>
              <a:rPr lang="en-US" altLang="zh-CN" sz="2800" b="1">
                <a:solidFill>
                  <a:srgbClr val="FFFF00"/>
                </a:solidFill>
                <a:effectLst>
                  <a:outerShdw blurRad="38100" dist="38100" dir="2700000">
                    <a:srgbClr val="FFFFFF"/>
                  </a:outerShdw>
                </a:effectLst>
                <a:latin typeface="Arial" panose="020B0604020202020204" pitchFamily="34" charset="0"/>
              </a:rPr>
              <a:t>1860</a:t>
            </a:r>
            <a:r>
              <a:rPr lang="zh-CN" altLang="en-US" sz="2800" b="1">
                <a:solidFill>
                  <a:srgbClr val="FFFF00"/>
                </a:solidFill>
                <a:effectLst>
                  <a:outerShdw blurRad="38100" dist="38100" dir="2700000">
                    <a:srgbClr val="FFFFFF"/>
                  </a:outerShdw>
                </a:effectLst>
                <a:latin typeface="Arial" panose="020B0604020202020204" pitchFamily="34" charset="0"/>
              </a:rPr>
              <a:t>年</a:t>
            </a:r>
            <a:r>
              <a:rPr lang="en-US" altLang="zh-CN" sz="2800" b="1">
                <a:solidFill>
                  <a:srgbClr val="FFFF00"/>
                </a:solidFill>
                <a:effectLst>
                  <a:outerShdw blurRad="38100" dist="38100" dir="2700000">
                    <a:srgbClr val="FFFFFF"/>
                  </a:outerShdw>
                </a:effectLst>
                <a:latin typeface="Arial" panose="020B0604020202020204" pitchFamily="34" charset="0"/>
              </a:rPr>
              <a:t>10</a:t>
            </a:r>
            <a:r>
              <a:rPr lang="zh-CN" altLang="en-US" sz="2800" b="1">
                <a:solidFill>
                  <a:srgbClr val="FFFF00"/>
                </a:solidFill>
                <a:effectLst>
                  <a:outerShdw blurRad="38100" dist="38100" dir="2700000">
                    <a:srgbClr val="FFFFFF"/>
                  </a:outerShdw>
                </a:effectLst>
                <a:latin typeface="Arial" panose="020B0604020202020204" pitchFamily="34" charset="0"/>
              </a:rPr>
              <a:t>月</a:t>
            </a:r>
            <a:r>
              <a:rPr lang="en-US" altLang="zh-CN" sz="2800" b="1">
                <a:solidFill>
                  <a:srgbClr val="FFFF00"/>
                </a:solidFill>
                <a:effectLst>
                  <a:outerShdw blurRad="38100" dist="38100" dir="2700000">
                    <a:srgbClr val="FFFFFF"/>
                  </a:outerShdw>
                </a:effectLst>
                <a:latin typeface="Arial" panose="020B0604020202020204" pitchFamily="34" charset="0"/>
              </a:rPr>
              <a:t>6</a:t>
            </a:r>
            <a:r>
              <a:rPr lang="zh-CN" altLang="en-US" sz="2800" b="1">
                <a:solidFill>
                  <a:srgbClr val="FFFF00"/>
                </a:solidFill>
                <a:effectLst>
                  <a:outerShdw blurRad="38100" dist="38100" dir="2700000">
                    <a:srgbClr val="FFFFFF"/>
                  </a:outerShdw>
                </a:effectLst>
                <a:latin typeface="Arial" panose="020B0604020202020204" pitchFamily="34" charset="0"/>
              </a:rPr>
              <a:t>日，英法联军占领圆明园。联军司令部下令官兵可以自由抢劫三天。这群贪婪凶残的强盗，把园内的金银珠宝洗劫一空，凡不能搬运的就棒打棍敲，任意毁坏。</a:t>
            </a:r>
            <a:endParaRPr lang="zh-CN" altLang="en-US" sz="2800" b="1">
              <a:solidFill>
                <a:srgbClr val="FFFF00"/>
              </a:solidFill>
              <a:effectLst>
                <a:outerShdw blurRad="38100" dist="38100" dir="2700000">
                  <a:srgbClr val="FFFFFF"/>
                </a:outerShdw>
              </a:effectLst>
              <a:latin typeface="Arial" panose="020B0604020202020204"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32770" name="图片 32769" descr="瞬间，似乎回到了火烧圆明园的时代"/>
          <p:cNvPicPr>
            <a:picLocks noChangeAspect="1"/>
          </p:cNvPicPr>
          <p:nvPr/>
        </p:nvPicPr>
        <p:blipFill>
          <a:blip r:embed="rId1"/>
          <a:stretch>
            <a:fillRect/>
          </a:stretch>
        </p:blipFill>
        <p:spPr>
          <a:xfrm>
            <a:off x="5080" y="-23495"/>
            <a:ext cx="9152255" cy="6897370"/>
          </a:xfrm>
          <a:prstGeom prst="rect">
            <a:avLst/>
          </a:prstGeom>
          <a:noFill/>
          <a:ln w="9525">
            <a:noFill/>
          </a:ln>
        </p:spPr>
      </p:pic>
      <p:sp>
        <p:nvSpPr>
          <p:cNvPr id="32771" name="文本框 32770"/>
          <p:cNvSpPr txBox="1"/>
          <p:nvPr/>
        </p:nvSpPr>
        <p:spPr>
          <a:xfrm>
            <a:off x="755650" y="1916113"/>
            <a:ext cx="7848600" cy="3503612"/>
          </a:xfrm>
          <a:prstGeom prst="rect">
            <a:avLst/>
          </a:prstGeom>
          <a:noFill/>
          <a:ln w="9525">
            <a:noFill/>
          </a:ln>
        </p:spPr>
        <p:txBody>
          <a:bodyPr>
            <a:spAutoFit/>
          </a:bodyPr>
          <a:p>
            <a:pPr>
              <a:buFont typeface="Arial" panose="020B0604020202020204" pitchFamily="34" charset="0"/>
              <a:buNone/>
            </a:pPr>
            <a:r>
              <a:rPr lang="zh-CN" altLang="en-US" sz="320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    有一天，两个强盗闯入了夏宫（圆明园），一个动手抢劫，一个把它付之一炬。原来胜利就是进行一场掠夺</a:t>
            </a:r>
            <a:r>
              <a:rPr lang="en-US" altLang="zh-CN" sz="3200">
                <a:solidFill>
                  <a:srgbClr val="FF0000"/>
                </a:solidFill>
                <a:effectLst>
                  <a:outerShdw blurRad="38100" dist="38100" dir="2700000">
                    <a:srgbClr val="000000"/>
                  </a:outerShdw>
                </a:effectLst>
                <a:latin typeface="Arial" panose="020B0604020202020204" pitchFamily="34" charset="0"/>
                <a:ea typeface="黑体" panose="02010609060101010101" pitchFamily="49" charset="-122"/>
              </a:rPr>
              <a:t>……</a:t>
            </a:r>
            <a:r>
              <a:rPr lang="zh-CN" altLang="en-US" sz="320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在将来交付审判的时候，一个强盗就会被人们叫做法兰西，另一个叫做英吉利。 </a:t>
            </a:r>
            <a:endParaRPr lang="zh-CN" altLang="en-US" sz="320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endParaRPr>
          </a:p>
          <a:p>
            <a:pPr>
              <a:buFont typeface="Arial" panose="020B0604020202020204" pitchFamily="34" charset="0"/>
              <a:buNone/>
            </a:pPr>
            <a:endParaRPr lang="zh-CN" altLang="en-US" sz="320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endParaRPr>
          </a:p>
          <a:p>
            <a:pPr>
              <a:buFont typeface="Arial" panose="020B0604020202020204" pitchFamily="34" charset="0"/>
              <a:buNone/>
            </a:pPr>
            <a:r>
              <a:rPr lang="zh-CN" altLang="en-US" sz="320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                 </a:t>
            </a:r>
            <a:r>
              <a:rPr lang="en-US" altLang="zh-CN" sz="3200">
                <a:solidFill>
                  <a:srgbClr val="FF0000"/>
                </a:solidFill>
                <a:effectLst>
                  <a:outerShdw blurRad="38100" dist="38100" dir="2700000">
                    <a:srgbClr val="000000"/>
                  </a:outerShdw>
                </a:effectLst>
                <a:latin typeface="Arial" panose="020B0604020202020204" pitchFamily="34" charset="0"/>
                <a:ea typeface="黑体" panose="02010609060101010101" pitchFamily="49" charset="-122"/>
              </a:rPr>
              <a:t>——</a:t>
            </a:r>
            <a:r>
              <a:rPr lang="zh-CN" altLang="en-US" sz="320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录自法国作家雨果</a:t>
            </a:r>
            <a:endParaRPr lang="zh-CN" altLang="en-US" sz="320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3794" name="图片 33793" descr="瞬间，似乎回到了火烧圆明园的时代"/>
          <p:cNvPicPr>
            <a:picLocks noChangeAspect="1"/>
          </p:cNvPicPr>
          <p:nvPr/>
        </p:nvPicPr>
        <p:blipFill>
          <a:blip r:embed="rId1"/>
          <a:stretch>
            <a:fillRect/>
          </a:stretch>
        </p:blipFill>
        <p:spPr>
          <a:xfrm>
            <a:off x="-12700" y="-22225"/>
            <a:ext cx="9170670" cy="6878320"/>
          </a:xfrm>
          <a:prstGeom prst="rect">
            <a:avLst/>
          </a:prstGeom>
          <a:noFill/>
          <a:ln w="9525">
            <a:noFill/>
          </a:ln>
        </p:spPr>
      </p:pic>
      <p:sp>
        <p:nvSpPr>
          <p:cNvPr id="33795" name="矩形 33794"/>
          <p:cNvSpPr/>
          <p:nvPr/>
        </p:nvSpPr>
        <p:spPr>
          <a:xfrm>
            <a:off x="900113" y="1628775"/>
            <a:ext cx="7488237" cy="3992563"/>
          </a:xfrm>
          <a:prstGeom prst="rect">
            <a:avLst/>
          </a:prstGeom>
          <a:noFill/>
          <a:ln w="9525">
            <a:noFill/>
          </a:ln>
        </p:spPr>
        <p:txBody>
          <a:bodyPr>
            <a:spAutoFit/>
          </a:bodyPr>
          <a:p>
            <a:pPr>
              <a:buFont typeface="Arial" panose="020B0604020202020204" pitchFamily="34" charset="0"/>
              <a:buNone/>
            </a:pPr>
            <a:r>
              <a:rPr lang="zh-CN" altLang="en-US" sz="3200" dirty="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英国《泰晤士报》的随军记者写道：</a:t>
            </a:r>
            <a:endParaRPr lang="zh-CN" altLang="en-US" sz="3200" dirty="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endParaRPr>
          </a:p>
          <a:p>
            <a:pPr>
              <a:buFont typeface="Arial" panose="020B0604020202020204" pitchFamily="34" charset="0"/>
              <a:buNone/>
            </a:pPr>
            <a:endParaRPr lang="zh-CN" altLang="en-US" sz="3200" dirty="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endParaRPr>
          </a:p>
          <a:p>
            <a:pPr>
              <a:buFont typeface="Arial" panose="020B0604020202020204" pitchFamily="34" charset="0"/>
              <a:buNone/>
            </a:pPr>
            <a:r>
              <a:rPr lang="zh-CN" altLang="en-US" sz="3200" dirty="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    在场的每个军人都掠夺很多。在进入皇宫的宫殿后，谁也不知该拿什么东西。为了拿金子，而把银子丢了，为了拿镶有珠玉的时计和宝石，又把金子丢了，无价的瓷器和珐琅器，因为太大不能运走，竟被打碎。</a:t>
            </a:r>
            <a:endParaRPr lang="zh-CN" altLang="en-US" sz="3200" dirty="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4818" name="图片 34817" descr="瞬间，似乎回到了火烧圆明园的时代"/>
          <p:cNvPicPr>
            <a:picLocks noChangeAspect="1"/>
          </p:cNvPicPr>
          <p:nvPr/>
        </p:nvPicPr>
        <p:blipFill>
          <a:blip r:embed="rId1"/>
          <a:stretch>
            <a:fillRect/>
          </a:stretch>
        </p:blipFill>
        <p:spPr>
          <a:xfrm>
            <a:off x="5080" y="-23495"/>
            <a:ext cx="9170670" cy="6862445"/>
          </a:xfrm>
          <a:prstGeom prst="rect">
            <a:avLst/>
          </a:prstGeom>
          <a:noFill/>
          <a:ln w="9525">
            <a:noFill/>
          </a:ln>
        </p:spPr>
      </p:pic>
      <p:sp>
        <p:nvSpPr>
          <p:cNvPr id="34819" name="矩形 34818"/>
          <p:cNvSpPr/>
          <p:nvPr/>
        </p:nvSpPr>
        <p:spPr>
          <a:xfrm>
            <a:off x="900113" y="1844675"/>
            <a:ext cx="7561262" cy="3990975"/>
          </a:xfrm>
          <a:prstGeom prst="rect">
            <a:avLst/>
          </a:prstGeom>
          <a:noFill/>
          <a:ln w="9525">
            <a:noFill/>
          </a:ln>
        </p:spPr>
        <p:txBody>
          <a:bodyPr>
            <a:spAutoFit/>
          </a:bodyPr>
          <a:p>
            <a:pPr>
              <a:buFont typeface="Arial" panose="020B0604020202020204" pitchFamily="34" charset="0"/>
              <a:buNone/>
            </a:pPr>
            <a:r>
              <a:rPr lang="zh-CN" altLang="en-US" sz="320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    倾刻工夫，几十处地方，都冒出了一缕缕的浓烟密雾，</a:t>
            </a:r>
            <a:r>
              <a:rPr lang="en-US" altLang="zh-CN" sz="3200">
                <a:solidFill>
                  <a:srgbClr val="FF0000"/>
                </a:solidFill>
                <a:effectLst>
                  <a:outerShdw blurRad="38100" dist="38100" dir="2700000">
                    <a:srgbClr val="000000"/>
                  </a:outerShdw>
                </a:effectLst>
                <a:latin typeface="Arial" panose="020B0604020202020204" pitchFamily="34" charset="0"/>
                <a:ea typeface="黑体" panose="02010609060101010101" pitchFamily="49" charset="-122"/>
              </a:rPr>
              <a:t>……</a:t>
            </a:r>
            <a:r>
              <a:rPr lang="zh-CN" altLang="en-US" sz="320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不久这缕缕的烟，聚成一团团的烟，后来又集合为弥天乌黑的一大团，万万千千的火焰，往外爆发出来，烟青云黑，掩蔽天日，所有庙宇、宫殿、古建筑，被视为举国神圣庄严之物，其中收藏着的历代富有皇家风味的精美物品，都付之一炬了。</a:t>
            </a:r>
            <a:endParaRPr lang="zh-CN" altLang="en-US" sz="3200">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35842" name="图片 35841" descr="U1584P28T3D1195188F326DT20060810154206"/>
          <p:cNvPicPr>
            <a:picLocks noChangeAspect="1"/>
          </p:cNvPicPr>
          <p:nvPr/>
        </p:nvPicPr>
        <p:blipFill>
          <a:blip r:embed="rId1"/>
          <a:stretch>
            <a:fillRect/>
          </a:stretch>
        </p:blipFill>
        <p:spPr>
          <a:xfrm>
            <a:off x="3810" y="930910"/>
            <a:ext cx="9136380" cy="5897880"/>
          </a:xfrm>
          <a:prstGeom prst="rect">
            <a:avLst/>
          </a:prstGeom>
          <a:noFill/>
          <a:ln w="9525">
            <a:noFill/>
          </a:ln>
        </p:spPr>
      </p:pic>
      <p:sp>
        <p:nvSpPr>
          <p:cNvPr id="35843" name="文本框 35842"/>
          <p:cNvSpPr txBox="1"/>
          <p:nvPr/>
        </p:nvSpPr>
        <p:spPr>
          <a:xfrm>
            <a:off x="666433" y="229235"/>
            <a:ext cx="4105275" cy="701675"/>
          </a:xfrm>
          <a:prstGeom prst="rect">
            <a:avLst/>
          </a:prstGeom>
          <a:noFill/>
          <a:ln w="9525">
            <a:noFill/>
          </a:ln>
        </p:spPr>
        <p:txBody>
          <a:bodyPr>
            <a:spAutoFit/>
          </a:bodyPr>
          <a:p>
            <a:pPr>
              <a:spcBef>
                <a:spcPct val="50000"/>
              </a:spcBef>
              <a:buFont typeface="Arial" panose="020B0604020202020204" pitchFamily="34" charset="0"/>
              <a:buNone/>
            </a:pPr>
            <a:r>
              <a:rPr lang="zh-CN" altLang="en-US" sz="4000" b="1">
                <a:solidFill>
                  <a:srgbClr val="FFFF00"/>
                </a:solidFill>
                <a:effectLst>
                  <a:outerShdw blurRad="38100" dist="38100" dir="2700000">
                    <a:srgbClr val="FFFFFF"/>
                  </a:outerShdw>
                </a:effectLst>
                <a:latin typeface="Arial" panose="020B0604020202020204" pitchFamily="34" charset="0"/>
              </a:rPr>
              <a:t>圆明园</a:t>
            </a:r>
            <a:r>
              <a:rPr lang="zh-CN" altLang="en-US" sz="4000" b="1">
                <a:solidFill>
                  <a:srgbClr val="FF0000"/>
                </a:solidFill>
                <a:effectLst>
                  <a:outerShdw blurRad="38100" dist="38100" dir="2700000">
                    <a:srgbClr val="000000"/>
                  </a:outerShdw>
                </a:effectLst>
                <a:latin typeface="Arial" panose="020B0604020202020204" pitchFamily="34" charset="0"/>
              </a:rPr>
              <a:t>遗址</a:t>
            </a:r>
            <a:endParaRPr lang="zh-CN" altLang="en-US" sz="4000" b="1">
              <a:solidFill>
                <a:srgbClr val="FF0000"/>
              </a:solidFill>
              <a:effectLst>
                <a:outerShdw blurRad="38100" dist="38100" dir="2700000">
                  <a:srgbClr val="000000"/>
                </a:outerShdw>
              </a:effectLst>
              <a:latin typeface="Arial" panose="020B0604020202020204" pitchFamily="34"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7890" name="图片 37889" descr="海宴堂前的锡海，一个巨大的人造喷泉"/>
          <p:cNvPicPr>
            <a:picLocks noChangeAspect="1"/>
          </p:cNvPicPr>
          <p:nvPr/>
        </p:nvPicPr>
        <p:blipFill>
          <a:blip r:embed="rId1"/>
          <a:stretch>
            <a:fillRect/>
          </a:stretch>
        </p:blipFill>
        <p:spPr>
          <a:xfrm>
            <a:off x="-6350" y="-1905"/>
            <a:ext cx="9158605" cy="6840855"/>
          </a:xfrm>
          <a:prstGeom prst="rect">
            <a:avLst/>
          </a:prstGeom>
          <a:noFill/>
          <a:ln w="9525">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506" name="Picture 2" descr="圆明园遗址"/>
          <p:cNvPicPr>
            <a:picLocks noChangeAspect="1"/>
          </p:cNvPicPr>
          <p:nvPr/>
        </p:nvPicPr>
        <p:blipFill>
          <a:blip r:embed="rId1">
            <a:grayscl/>
            <a:lum bright="-20001" contrast="-30000"/>
          </a:blip>
          <a:stretch>
            <a:fillRect/>
          </a:stretch>
        </p:blipFill>
        <p:spPr>
          <a:xfrm>
            <a:off x="0" y="-315912"/>
            <a:ext cx="9220200" cy="7173912"/>
          </a:xfrm>
          <a:prstGeom prst="rect">
            <a:avLst/>
          </a:prstGeom>
          <a:noFill/>
          <a:ln w="9525">
            <a:noFill/>
          </a:ln>
        </p:spPr>
      </p:pic>
      <p:sp>
        <p:nvSpPr>
          <p:cNvPr id="109571" name="Text Box 3"/>
          <p:cNvSpPr txBox="1"/>
          <p:nvPr/>
        </p:nvSpPr>
        <p:spPr>
          <a:xfrm>
            <a:off x="323850" y="0"/>
            <a:ext cx="8820150" cy="2101850"/>
          </a:xfrm>
          <a:prstGeom prst="rect">
            <a:avLst/>
          </a:prstGeom>
          <a:noFill/>
          <a:ln w="19050">
            <a:noFill/>
          </a:ln>
        </p:spPr>
        <p:txBody>
          <a:bodyPr>
            <a:spAutoFit/>
          </a:bodyPr>
          <a:p>
            <a:pPr>
              <a:lnSpc>
                <a:spcPct val="110000"/>
              </a:lnSpc>
              <a:spcBef>
                <a:spcPct val="50000"/>
              </a:spcBef>
            </a:pPr>
            <a:r>
              <a:rPr lang="zh-CN" altLang="en-US" sz="4000" b="1">
                <a:solidFill>
                  <a:schemeClr val="bg1"/>
                </a:solidFill>
                <a:latin typeface="黑体" panose="02010609060101010101" pitchFamily="49" charset="-122"/>
                <a:ea typeface="黑体" panose="02010609060101010101" pitchFamily="49" charset="-122"/>
              </a:rPr>
              <a:t>    </a:t>
            </a:r>
            <a:r>
              <a:rPr lang="zh-CN" altLang="en-US" sz="4000" b="1" dirty="0">
                <a:solidFill>
                  <a:schemeClr val="bg1"/>
                </a:solidFill>
                <a:latin typeface="黑体" panose="02010609060101010101" pitchFamily="49" charset="-122"/>
                <a:ea typeface="黑体" panose="02010609060101010101" pitchFamily="49" charset="-122"/>
              </a:rPr>
              <a:t>只有当一个民族真正站起来的时候</a:t>
            </a:r>
            <a:r>
              <a:rPr lang="en-US" altLang="zh-CN" sz="4000" b="1">
                <a:solidFill>
                  <a:schemeClr val="bg1"/>
                </a:solidFill>
                <a:latin typeface="黑体" panose="02010609060101010101" pitchFamily="49" charset="-122"/>
                <a:ea typeface="黑体" panose="02010609060101010101" pitchFamily="49" charset="-122"/>
              </a:rPr>
              <a:t>,</a:t>
            </a:r>
            <a:r>
              <a:rPr lang="zh-CN" altLang="en-US" sz="4000" b="1" dirty="0">
                <a:solidFill>
                  <a:schemeClr val="bg1"/>
                </a:solidFill>
                <a:latin typeface="黑体" panose="02010609060101010101" pitchFamily="49" charset="-122"/>
                <a:ea typeface="黑体" panose="02010609060101010101" pitchFamily="49" charset="-122"/>
              </a:rPr>
              <a:t>才能正视和反思她曾经遭受的屈辱</a:t>
            </a:r>
            <a:r>
              <a:rPr lang="en-US" altLang="zh-CN" sz="4000" b="1">
                <a:solidFill>
                  <a:schemeClr val="bg1"/>
                </a:solidFill>
                <a:latin typeface="Times New Roman" panose="02020603050405020304" pitchFamily="18" charset="0"/>
                <a:ea typeface="黑体" panose="02010609060101010101" pitchFamily="49" charset="-122"/>
              </a:rPr>
              <a:t>……</a:t>
            </a:r>
            <a:endParaRPr lang="en-US" altLang="zh-CN" sz="4000" b="1">
              <a:solidFill>
                <a:schemeClr val="bg1"/>
              </a:solidFill>
              <a:latin typeface="黑体" panose="02010609060101010101" pitchFamily="49" charset="-122"/>
              <a:ea typeface="黑体" panose="02010609060101010101" pitchFamily="49" charset="-122"/>
            </a:endParaRPr>
          </a:p>
        </p:txBody>
      </p:sp>
      <p:sp>
        <p:nvSpPr>
          <p:cNvPr id="109572" name="Text Box 4"/>
          <p:cNvSpPr txBox="1"/>
          <p:nvPr/>
        </p:nvSpPr>
        <p:spPr>
          <a:xfrm>
            <a:off x="323850" y="3068638"/>
            <a:ext cx="8447088" cy="1431925"/>
          </a:xfrm>
          <a:prstGeom prst="rect">
            <a:avLst/>
          </a:prstGeom>
          <a:noFill/>
          <a:ln w="19050">
            <a:noFill/>
          </a:ln>
        </p:spPr>
        <p:txBody>
          <a:bodyPr>
            <a:spAutoFit/>
          </a:bodyPr>
          <a:p>
            <a:pPr>
              <a:lnSpc>
                <a:spcPct val="110000"/>
              </a:lnSpc>
              <a:spcBef>
                <a:spcPct val="50000"/>
              </a:spcBef>
            </a:pPr>
            <a:r>
              <a:rPr lang="zh-CN" altLang="en-US" sz="4000" b="1">
                <a:solidFill>
                  <a:schemeClr val="bg1"/>
                </a:solidFill>
                <a:latin typeface="黑体" panose="02010609060101010101" pitchFamily="49" charset="-122"/>
                <a:ea typeface="黑体" panose="02010609060101010101" pitchFamily="49" charset="-122"/>
              </a:rPr>
              <a:t>    </a:t>
            </a:r>
            <a:r>
              <a:rPr lang="zh-CN" altLang="en-US" sz="4000" b="1" dirty="0">
                <a:solidFill>
                  <a:schemeClr val="bg1"/>
                </a:solidFill>
                <a:latin typeface="黑体" panose="02010609060101010101" pitchFamily="49" charset="-122"/>
                <a:ea typeface="黑体" panose="02010609060101010101" pitchFamily="49" charset="-122"/>
              </a:rPr>
              <a:t>只有当一个国家更加强大时，民众的呼声才能更加响亮</a:t>
            </a:r>
            <a:r>
              <a:rPr lang="en-US" altLang="zh-CN" sz="4000" b="1">
                <a:solidFill>
                  <a:schemeClr val="bg1"/>
                </a:solidFill>
                <a:latin typeface="Times New Roman" panose="02020603050405020304" pitchFamily="18" charset="0"/>
                <a:ea typeface="黑体" panose="02010609060101010101" pitchFamily="49" charset="-122"/>
              </a:rPr>
              <a:t>……</a:t>
            </a:r>
            <a:endParaRPr lang="en-US" altLang="zh-CN" sz="4000" b="1">
              <a:solidFill>
                <a:schemeClr val="bg1"/>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957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95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1" grpId="0"/>
      <p:bldP spid="109572"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40962" name="图片 40961" descr="１２生肖兽首喷水"/>
          <p:cNvPicPr>
            <a:picLocks noChangeAspect="1"/>
          </p:cNvPicPr>
          <p:nvPr/>
        </p:nvPicPr>
        <p:blipFill>
          <a:blip r:embed="rId1"/>
          <a:stretch>
            <a:fillRect/>
          </a:stretch>
        </p:blipFill>
        <p:spPr>
          <a:xfrm>
            <a:off x="217170" y="2115503"/>
            <a:ext cx="5073650" cy="3805237"/>
          </a:xfrm>
          <a:prstGeom prst="rect">
            <a:avLst/>
          </a:prstGeom>
          <a:noFill/>
          <a:ln w="9525">
            <a:noFill/>
          </a:ln>
        </p:spPr>
      </p:pic>
      <p:sp>
        <p:nvSpPr>
          <p:cNvPr id="40963" name="文本框 40962"/>
          <p:cNvSpPr txBox="1"/>
          <p:nvPr/>
        </p:nvSpPr>
        <p:spPr>
          <a:xfrm>
            <a:off x="5580063" y="1916113"/>
            <a:ext cx="3384550" cy="4203700"/>
          </a:xfrm>
          <a:prstGeom prst="rect">
            <a:avLst/>
          </a:prstGeom>
          <a:noFill/>
          <a:ln w="9525">
            <a:noFill/>
          </a:ln>
        </p:spPr>
        <p:txBody>
          <a:bodyPr>
            <a:spAutoFit/>
          </a:bodyPr>
          <a:p>
            <a:pPr>
              <a:spcBef>
                <a:spcPct val="50000"/>
              </a:spcBef>
              <a:buFont typeface="Arial" panose="020B0604020202020204" pitchFamily="34" charset="0"/>
              <a:buNone/>
            </a:pPr>
            <a:r>
              <a:rPr lang="zh-CN" altLang="en-US" sz="2700">
                <a:solidFill>
                  <a:srgbClr val="FFFF00"/>
                </a:solidFill>
                <a:latin typeface="隶书" pitchFamily="1" charset="-122"/>
                <a:ea typeface="隶书" pitchFamily="1" charset="-122"/>
              </a:rPr>
              <a:t>“</a:t>
            </a:r>
            <a:r>
              <a:rPr lang="en-US" altLang="zh-CN" sz="2700">
                <a:solidFill>
                  <a:srgbClr val="FFFF00"/>
                </a:solidFill>
                <a:latin typeface="隶书" pitchFamily="1" charset="-122"/>
                <a:ea typeface="隶书" pitchFamily="1" charset="-122"/>
              </a:rPr>
              <a:t>12</a:t>
            </a:r>
            <a:r>
              <a:rPr lang="zh-CN" altLang="en-US" sz="2700">
                <a:solidFill>
                  <a:srgbClr val="FFFF00"/>
                </a:solidFill>
                <a:latin typeface="隶书" pitchFamily="1" charset="-122"/>
                <a:ea typeface="隶书" pitchFamily="1" charset="-122"/>
              </a:rPr>
              <a:t>生肖铜像”原位于圆明园一个扇形喷水池上，池左右呈八字形排列着我国十二生肖人身兽头铜像。各铜像会按照它所代表的时辰喷水报时。每一个时辰由十二生肖依次轮流喷水，俗称水力钟。</a:t>
            </a:r>
            <a:endParaRPr lang="zh-CN" altLang="en-US" sz="2700">
              <a:solidFill>
                <a:srgbClr val="FFFF00"/>
              </a:solidFill>
              <a:latin typeface="隶书" pitchFamily="1" charset="-122"/>
              <a:ea typeface="隶书" pitchFamily="1" charset="-122"/>
            </a:endParaRPr>
          </a:p>
        </p:txBody>
      </p:sp>
      <p:pic>
        <p:nvPicPr>
          <p:cNvPr id="40964" name="图片 40963" descr="S1235440746000"/>
          <p:cNvPicPr>
            <a:picLocks noChangeAspect="1"/>
          </p:cNvPicPr>
          <p:nvPr/>
        </p:nvPicPr>
        <p:blipFill>
          <a:blip r:embed="rId2"/>
          <a:stretch>
            <a:fillRect/>
          </a:stretch>
        </p:blipFill>
        <p:spPr>
          <a:xfrm>
            <a:off x="0" y="0"/>
            <a:ext cx="9048750" cy="14287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nodeType="click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blinds(vertical)">
                                      <p:cBhvr>
                                        <p:cTn id="7" dur="500"/>
                                        <p:tgtEl>
                                          <p:spTgt spid="40962"/>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grpId="0" nodeType="clickEffect">
                                  <p:stCondLst>
                                    <p:cond delay="0"/>
                                  </p:stCondLst>
                                  <p:iterate type="lt">
                                    <p:tmPct val="10000"/>
                                  </p:iterate>
                                  <p:childTnLst>
                                    <p:set>
                                      <p:cBhvr>
                                        <p:cTn id="11" dur="1" fill="hold">
                                          <p:stCondLst>
                                            <p:cond delay="0"/>
                                          </p:stCondLst>
                                        </p:cTn>
                                        <p:tgtEl>
                                          <p:spTgt spid="40963"/>
                                        </p:tgtEl>
                                        <p:attrNameLst>
                                          <p:attrName>style.visibility</p:attrName>
                                        </p:attrNameLst>
                                      </p:cBhvr>
                                      <p:to>
                                        <p:strVal val="visible"/>
                                      </p:to>
                                    </p:set>
                                    <p:anim calcmode="lin" valueType="num">
                                      <p:cBhvr>
                                        <p:cTn id="12" dur="500" fill="hold"/>
                                        <p:tgtEl>
                                          <p:spTgt spid="40963"/>
                                        </p:tgtEl>
                                        <p:attrNameLst>
                                          <p:attrName>ppt_w</p:attrName>
                                        </p:attrNameLst>
                                      </p:cBhvr>
                                      <p:tavLst>
                                        <p:tav tm="0">
                                          <p:val>
                                            <p:fltVal val="0.000000"/>
                                          </p:val>
                                        </p:tav>
                                        <p:tav tm="100000">
                                          <p:val>
                                            <p:strVal val="#ppt_w"/>
                                          </p:val>
                                        </p:tav>
                                      </p:tavLst>
                                    </p:anim>
                                    <p:anim calcmode="lin" valueType="num">
                                      <p:cBhvr>
                                        <p:cTn id="13" dur="500" fill="hold"/>
                                        <p:tgtEl>
                                          <p:spTgt spid="409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41986" name="文本框 41985"/>
          <p:cNvSpPr txBox="1"/>
          <p:nvPr/>
        </p:nvSpPr>
        <p:spPr>
          <a:xfrm>
            <a:off x="0" y="333375"/>
            <a:ext cx="7848600" cy="1876425"/>
          </a:xfrm>
          <a:prstGeom prst="rect">
            <a:avLst/>
          </a:prstGeom>
          <a:noFill/>
          <a:ln w="9525">
            <a:noFill/>
          </a:ln>
        </p:spPr>
        <p:txBody>
          <a:bodyPr>
            <a:spAutoFit/>
          </a:bodyPr>
          <a:p>
            <a:pPr>
              <a:buFont typeface="Arial" panose="020B0604020202020204" pitchFamily="34" charset="0"/>
              <a:buNone/>
            </a:pPr>
            <a:r>
              <a:rPr lang="zh-CN" altLang="en-US" sz="2900">
                <a:solidFill>
                  <a:srgbClr val="FFFF00"/>
                </a:solidFill>
                <a:latin typeface="隶书" pitchFamily="1" charset="-122"/>
                <a:ea typeface="隶书" pitchFamily="1" charset="-122"/>
              </a:rPr>
              <a:t>“</a:t>
            </a:r>
            <a:r>
              <a:rPr lang="en-US" altLang="zh-CN" sz="2900">
                <a:solidFill>
                  <a:srgbClr val="FFFF00"/>
                </a:solidFill>
                <a:latin typeface="隶书" pitchFamily="1" charset="-122"/>
                <a:ea typeface="隶书" pitchFamily="1" charset="-122"/>
              </a:rPr>
              <a:t>12</a:t>
            </a:r>
            <a:r>
              <a:rPr lang="zh-CN" altLang="en-US" sz="2900">
                <a:solidFill>
                  <a:srgbClr val="FFFF00"/>
                </a:solidFill>
                <a:latin typeface="隶书" pitchFamily="1" charset="-122"/>
                <a:ea typeface="隶书" pitchFamily="1" charset="-122"/>
              </a:rPr>
              <a:t>生肖兽首” 目前已经回归的有</a:t>
            </a:r>
            <a:r>
              <a:rPr lang="en-US" altLang="zh-CN" sz="2900">
                <a:solidFill>
                  <a:srgbClr val="FFFF00"/>
                </a:solidFill>
                <a:latin typeface="隶书" pitchFamily="1" charset="-122"/>
                <a:ea typeface="隶书" pitchFamily="1" charset="-122"/>
              </a:rPr>
              <a:t>5</a:t>
            </a:r>
            <a:r>
              <a:rPr lang="zh-CN" altLang="en-US" sz="2900">
                <a:solidFill>
                  <a:srgbClr val="FFFF00"/>
                </a:solidFill>
                <a:latin typeface="隶书" pitchFamily="1" charset="-122"/>
                <a:ea typeface="隶书" pitchFamily="1" charset="-122"/>
              </a:rPr>
              <a:t>件：</a:t>
            </a:r>
            <a:r>
              <a:rPr lang="zh-CN" altLang="en-US" sz="2900">
                <a:latin typeface="隶书" pitchFamily="1" charset="-122"/>
                <a:ea typeface="隶书" pitchFamily="1" charset="-122"/>
              </a:rPr>
              <a:t> </a:t>
            </a:r>
            <a:endParaRPr lang="zh-CN" altLang="en-US" sz="2900">
              <a:latin typeface="隶书" pitchFamily="1" charset="-122"/>
              <a:ea typeface="隶书" pitchFamily="1" charset="-122"/>
            </a:endParaRPr>
          </a:p>
          <a:p>
            <a:pPr>
              <a:buFont typeface="Arial" panose="020B0604020202020204" pitchFamily="34" charset="0"/>
              <a:buNone/>
            </a:pPr>
            <a:r>
              <a:rPr lang="zh-CN" altLang="en-US" sz="2900">
                <a:latin typeface="隶书" pitchFamily="1" charset="-122"/>
                <a:ea typeface="隶书" pitchFamily="1" charset="-122"/>
              </a:rPr>
              <a:t>  </a:t>
            </a:r>
            <a:r>
              <a:rPr lang="zh-CN" altLang="en-US" sz="2900">
                <a:solidFill>
                  <a:srgbClr val="FF0000"/>
                </a:solidFill>
                <a:latin typeface="隶书" pitchFamily="1" charset="-122"/>
                <a:ea typeface="隶书" pitchFamily="1" charset="-122"/>
              </a:rPr>
              <a:t>牛首、猴首、虎首、猪首、马首</a:t>
            </a:r>
            <a:r>
              <a:rPr lang="zh-CN" altLang="en-US" sz="2900">
                <a:latin typeface="隶书" pitchFamily="1" charset="-122"/>
                <a:ea typeface="隶书" pitchFamily="1" charset="-122"/>
              </a:rPr>
              <a:t>；</a:t>
            </a:r>
            <a:endParaRPr lang="zh-CN" altLang="en-US" sz="2900">
              <a:latin typeface="隶书" pitchFamily="1" charset="-122"/>
              <a:ea typeface="隶书" pitchFamily="1" charset="-122"/>
            </a:endParaRPr>
          </a:p>
          <a:p>
            <a:pPr>
              <a:buFont typeface="Arial" panose="020B0604020202020204" pitchFamily="34" charset="0"/>
              <a:buNone/>
            </a:pPr>
            <a:r>
              <a:rPr lang="zh-CN" altLang="en-US" sz="2900">
                <a:solidFill>
                  <a:srgbClr val="FFFF00"/>
                </a:solidFill>
                <a:latin typeface="隶书" pitchFamily="1" charset="-122"/>
                <a:ea typeface="隶书" pitchFamily="1" charset="-122"/>
              </a:rPr>
              <a:t>另外  </a:t>
            </a:r>
            <a:r>
              <a:rPr lang="en-US" altLang="zh-CN" sz="2900">
                <a:solidFill>
                  <a:srgbClr val="FFFF00"/>
                </a:solidFill>
                <a:latin typeface="隶书" pitchFamily="1" charset="-122"/>
                <a:ea typeface="隶书" pitchFamily="1" charset="-122"/>
              </a:rPr>
              <a:t>5</a:t>
            </a:r>
            <a:r>
              <a:rPr lang="zh-CN" altLang="en-US" sz="2900">
                <a:solidFill>
                  <a:srgbClr val="FFFF00"/>
                </a:solidFill>
                <a:latin typeface="隶书" pitchFamily="1" charset="-122"/>
                <a:ea typeface="隶书" pitchFamily="1" charset="-122"/>
              </a:rPr>
              <a:t>件</a:t>
            </a:r>
            <a:r>
              <a:rPr lang="en-US" altLang="zh-CN" sz="2900">
                <a:solidFill>
                  <a:srgbClr val="FFFF00"/>
                </a:solidFill>
                <a:latin typeface="Arial" panose="020B0604020202020204" pitchFamily="34" charset="0"/>
                <a:ea typeface="隶书" pitchFamily="1" charset="-122"/>
              </a:rPr>
              <a:t>——</a:t>
            </a:r>
            <a:r>
              <a:rPr lang="zh-CN" altLang="en-US" sz="2900">
                <a:solidFill>
                  <a:srgbClr val="FFFF00"/>
                </a:solidFill>
                <a:latin typeface="隶书" pitchFamily="1" charset="-122"/>
                <a:ea typeface="隶书" pitchFamily="1" charset="-122"/>
              </a:rPr>
              <a:t>龙首、蛇首、羊首、鸡首、狗首铜像至今下落不明</a:t>
            </a:r>
            <a:endParaRPr lang="zh-CN" altLang="en-US" sz="2900">
              <a:solidFill>
                <a:srgbClr val="FFFF00"/>
              </a:solidFill>
              <a:latin typeface="隶书" pitchFamily="1" charset="-122"/>
              <a:ea typeface="隶书" pitchFamily="1" charset="-122"/>
            </a:endParaRPr>
          </a:p>
        </p:txBody>
      </p:sp>
      <p:pic>
        <p:nvPicPr>
          <p:cNvPr id="41987" name="图片 41986" descr="yuanmingyuan07"/>
          <p:cNvPicPr>
            <a:picLocks noChangeAspect="1"/>
          </p:cNvPicPr>
          <p:nvPr/>
        </p:nvPicPr>
        <p:blipFill>
          <a:blip r:embed="rId1"/>
          <a:stretch>
            <a:fillRect/>
          </a:stretch>
        </p:blipFill>
        <p:spPr>
          <a:xfrm>
            <a:off x="6948488" y="1844675"/>
            <a:ext cx="1987550" cy="2160588"/>
          </a:xfrm>
          <a:prstGeom prst="rect">
            <a:avLst/>
          </a:prstGeom>
          <a:noFill/>
          <a:ln w="9525">
            <a:noFill/>
          </a:ln>
        </p:spPr>
      </p:pic>
      <p:pic>
        <p:nvPicPr>
          <p:cNvPr id="41988" name="图片 41987" descr="200403140376_384287"/>
          <p:cNvPicPr>
            <a:picLocks noChangeAspect="1"/>
          </p:cNvPicPr>
          <p:nvPr/>
        </p:nvPicPr>
        <p:blipFill>
          <a:blip r:embed="rId2"/>
          <a:stretch>
            <a:fillRect/>
          </a:stretch>
        </p:blipFill>
        <p:spPr>
          <a:xfrm>
            <a:off x="986473" y="3173095"/>
            <a:ext cx="1985962" cy="2159000"/>
          </a:xfrm>
          <a:prstGeom prst="rect">
            <a:avLst/>
          </a:prstGeom>
          <a:noFill/>
          <a:ln w="9525">
            <a:noFill/>
          </a:ln>
        </p:spPr>
      </p:pic>
      <p:pic>
        <p:nvPicPr>
          <p:cNvPr id="41989" name="图片 41988" descr="200403140376_384285"/>
          <p:cNvPicPr>
            <a:picLocks noChangeAspect="1"/>
          </p:cNvPicPr>
          <p:nvPr/>
        </p:nvPicPr>
        <p:blipFill>
          <a:blip r:embed="rId3"/>
          <a:stretch>
            <a:fillRect/>
          </a:stretch>
        </p:blipFill>
        <p:spPr>
          <a:xfrm>
            <a:off x="4139883" y="4507230"/>
            <a:ext cx="1922462" cy="2089150"/>
          </a:xfrm>
          <a:prstGeom prst="rect">
            <a:avLst/>
          </a:prstGeom>
          <a:noFill/>
          <a:ln w="9525">
            <a:noFill/>
          </a:ln>
        </p:spPr>
      </p:pic>
      <p:pic>
        <p:nvPicPr>
          <p:cNvPr id="41990" name="图片 41989" descr="200403140376_384286"/>
          <p:cNvPicPr>
            <a:picLocks noChangeAspect="1"/>
          </p:cNvPicPr>
          <p:nvPr/>
        </p:nvPicPr>
        <p:blipFill>
          <a:blip r:embed="rId4"/>
          <a:stretch>
            <a:fillRect/>
          </a:stretch>
        </p:blipFill>
        <p:spPr>
          <a:xfrm>
            <a:off x="4140200" y="2133600"/>
            <a:ext cx="1987550" cy="2160588"/>
          </a:xfrm>
          <a:prstGeom prst="rect">
            <a:avLst/>
          </a:prstGeom>
          <a:noFill/>
          <a:ln w="9525">
            <a:noFill/>
          </a:ln>
        </p:spPr>
      </p:pic>
      <p:pic>
        <p:nvPicPr>
          <p:cNvPr id="41991" name="图片 41990" descr="1113d883b39c5dc44eed9afafde8a2e6"/>
          <p:cNvPicPr>
            <a:picLocks noChangeAspect="1"/>
          </p:cNvPicPr>
          <p:nvPr/>
        </p:nvPicPr>
        <p:blipFill>
          <a:blip r:embed="rId5"/>
          <a:stretch>
            <a:fillRect/>
          </a:stretch>
        </p:blipFill>
        <p:spPr>
          <a:xfrm>
            <a:off x="7164388" y="4437063"/>
            <a:ext cx="1693862" cy="21590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blinds(horizontal)">
                                      <p:cBhvr>
                                        <p:cTn id="7" dur="500"/>
                                        <p:tgtEl>
                                          <p:spTgt spid="41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43010" name="文本框 43009"/>
          <p:cNvSpPr txBox="1"/>
          <p:nvPr/>
        </p:nvSpPr>
        <p:spPr>
          <a:xfrm>
            <a:off x="216535" y="1669098"/>
            <a:ext cx="8675688" cy="4813300"/>
          </a:xfrm>
          <a:prstGeom prst="rect">
            <a:avLst/>
          </a:prstGeom>
          <a:noFill/>
          <a:ln w="9525">
            <a:noFill/>
          </a:ln>
        </p:spPr>
        <p:txBody>
          <a:bodyPr>
            <a:spAutoFit/>
          </a:bodyPr>
          <a:p>
            <a:pPr>
              <a:lnSpc>
                <a:spcPct val="110000"/>
              </a:lnSpc>
              <a:buFont typeface="Arial" panose="020B0604020202020204" pitchFamily="34" charset="0"/>
              <a:buNone/>
            </a:pPr>
            <a:r>
              <a:rPr lang="zh-CN" altLang="en-US" sz="1600">
                <a:latin typeface="Arial" panose="020B0604020202020204" pitchFamily="34" charset="0"/>
              </a:rPr>
              <a:t>　</a:t>
            </a:r>
            <a:r>
              <a:rPr lang="zh-CN" altLang="en-US" sz="2300">
                <a:latin typeface="Arial" panose="020B0604020202020204" pitchFamily="34" charset="0"/>
              </a:rPr>
              <a:t>　</a:t>
            </a:r>
            <a:r>
              <a:rPr lang="zh-CN" altLang="en-US" sz="2600">
                <a:solidFill>
                  <a:srgbClr val="FFFF00"/>
                </a:solidFill>
                <a:latin typeface="隶书" pitchFamily="1" charset="-122"/>
                <a:ea typeface="隶书" pitchFamily="1" charset="-122"/>
              </a:rPr>
              <a:t>铜牛首、铜猴首与铜虎首是</a:t>
            </a:r>
            <a:r>
              <a:rPr lang="en-US" altLang="zh-CN" sz="2600">
                <a:solidFill>
                  <a:srgbClr val="FFFF00"/>
                </a:solidFill>
                <a:latin typeface="隶书" pitchFamily="1" charset="-122"/>
                <a:ea typeface="隶书" pitchFamily="1" charset="-122"/>
              </a:rPr>
              <a:t>2000</a:t>
            </a:r>
            <a:r>
              <a:rPr lang="zh-CN" altLang="en-US" sz="2600">
                <a:solidFill>
                  <a:srgbClr val="FFFF00"/>
                </a:solidFill>
                <a:latin typeface="隶书" pitchFamily="1" charset="-122"/>
                <a:ea typeface="隶书" pitchFamily="1" charset="-122"/>
              </a:rPr>
              <a:t>年</a:t>
            </a:r>
            <a:r>
              <a:rPr lang="zh-CN" altLang="en-US" sz="3500">
                <a:solidFill>
                  <a:srgbClr val="C00000"/>
                </a:solidFill>
                <a:latin typeface="隶书" pitchFamily="1" charset="-122"/>
                <a:ea typeface="隶书" pitchFamily="1" charset="-122"/>
              </a:rPr>
              <a:t>保利集团</a:t>
            </a:r>
            <a:r>
              <a:rPr lang="zh-CN" altLang="en-US" sz="3500">
                <a:solidFill>
                  <a:srgbClr val="FFFF00"/>
                </a:solidFill>
                <a:latin typeface="隶书" pitchFamily="1" charset="-122"/>
                <a:ea typeface="隶书" pitchFamily="1" charset="-122"/>
              </a:rPr>
              <a:t>花</a:t>
            </a:r>
            <a:r>
              <a:rPr lang="zh-CN" altLang="en-US" sz="2600">
                <a:solidFill>
                  <a:srgbClr val="FFFF00"/>
                </a:solidFill>
                <a:latin typeface="隶书" pitchFamily="1" charset="-122"/>
                <a:ea typeface="隶书" pitchFamily="1" charset="-122"/>
              </a:rPr>
              <a:t>费近</a:t>
            </a:r>
            <a:r>
              <a:rPr lang="en-US" altLang="zh-CN" sz="2600">
                <a:solidFill>
                  <a:srgbClr val="FFFF00"/>
                </a:solidFill>
                <a:latin typeface="隶书" pitchFamily="1" charset="-122"/>
                <a:ea typeface="隶书" pitchFamily="1" charset="-122"/>
              </a:rPr>
              <a:t>3000</a:t>
            </a:r>
            <a:r>
              <a:rPr lang="zh-CN" altLang="en-US" sz="2600">
                <a:solidFill>
                  <a:srgbClr val="FFFF00"/>
                </a:solidFill>
                <a:latin typeface="隶书" pitchFamily="1" charset="-122"/>
                <a:ea typeface="隶书" pitchFamily="1" charset="-122"/>
              </a:rPr>
              <a:t>万港元拍回；铜猪首和铜马首是澳门爱国人士</a:t>
            </a:r>
            <a:r>
              <a:rPr lang="zh-CN" altLang="en-US" sz="3500">
                <a:solidFill>
                  <a:srgbClr val="C00000"/>
                </a:solidFill>
                <a:latin typeface="隶书" pitchFamily="1" charset="-122"/>
                <a:ea typeface="隶书" pitchFamily="1" charset="-122"/>
              </a:rPr>
              <a:t>何鸿燊</a:t>
            </a:r>
            <a:r>
              <a:rPr lang="zh-CN" altLang="en-US" sz="2600">
                <a:solidFill>
                  <a:srgbClr val="FFFF00"/>
                </a:solidFill>
                <a:latin typeface="隶书" pitchFamily="1" charset="-122"/>
                <a:ea typeface="隶书" pitchFamily="1" charset="-122"/>
              </a:rPr>
              <a:t>于</a:t>
            </a:r>
            <a:r>
              <a:rPr lang="en-US" altLang="zh-CN" sz="2600">
                <a:solidFill>
                  <a:srgbClr val="FFFF00"/>
                </a:solidFill>
                <a:latin typeface="隶书" pitchFamily="1" charset="-122"/>
                <a:ea typeface="隶书" pitchFamily="1" charset="-122"/>
              </a:rPr>
              <a:t>2003</a:t>
            </a:r>
            <a:r>
              <a:rPr lang="zh-CN" altLang="en-US" sz="2600">
                <a:solidFill>
                  <a:srgbClr val="FFFF00"/>
                </a:solidFill>
                <a:latin typeface="隶书" pitchFamily="1" charset="-122"/>
                <a:ea typeface="隶书" pitchFamily="1" charset="-122"/>
              </a:rPr>
              <a:t>年和</a:t>
            </a:r>
            <a:r>
              <a:rPr lang="en-US" altLang="zh-CN" sz="2600">
                <a:solidFill>
                  <a:srgbClr val="FFFF00"/>
                </a:solidFill>
                <a:latin typeface="隶书" pitchFamily="1" charset="-122"/>
                <a:ea typeface="隶书" pitchFamily="1" charset="-122"/>
              </a:rPr>
              <a:t>2007</a:t>
            </a:r>
            <a:r>
              <a:rPr lang="zh-CN" altLang="en-US" sz="2600">
                <a:solidFill>
                  <a:srgbClr val="FFFF00"/>
                </a:solidFill>
                <a:latin typeface="隶书" pitchFamily="1" charset="-122"/>
                <a:ea typeface="隶书" pitchFamily="1" charset="-122"/>
              </a:rPr>
              <a:t>年，分别斥资</a:t>
            </a:r>
            <a:r>
              <a:rPr lang="en-US" altLang="zh-CN" sz="2600">
                <a:solidFill>
                  <a:srgbClr val="FFFF00"/>
                </a:solidFill>
                <a:latin typeface="隶书" pitchFamily="1" charset="-122"/>
                <a:ea typeface="隶书" pitchFamily="1" charset="-122"/>
              </a:rPr>
              <a:t>700</a:t>
            </a:r>
            <a:r>
              <a:rPr lang="zh-CN" altLang="en-US" sz="2600">
                <a:solidFill>
                  <a:srgbClr val="FFFF00"/>
                </a:solidFill>
                <a:latin typeface="隶书" pitchFamily="1" charset="-122"/>
                <a:ea typeface="隶书" pitchFamily="1" charset="-122"/>
              </a:rPr>
              <a:t>万港元和</a:t>
            </a:r>
            <a:r>
              <a:rPr lang="en-US" altLang="zh-CN" sz="2600">
                <a:solidFill>
                  <a:srgbClr val="FFFF00"/>
                </a:solidFill>
                <a:latin typeface="隶书" pitchFamily="1" charset="-122"/>
                <a:ea typeface="隶书" pitchFamily="1" charset="-122"/>
              </a:rPr>
              <a:t>6910</a:t>
            </a:r>
            <a:r>
              <a:rPr lang="zh-CN" altLang="en-US" sz="2600">
                <a:solidFill>
                  <a:srgbClr val="FFFF00"/>
                </a:solidFill>
                <a:latin typeface="隶书" pitchFamily="1" charset="-122"/>
                <a:ea typeface="隶书" pitchFamily="1" charset="-122"/>
              </a:rPr>
              <a:t>万港元买回捐献祖国的。唯一没有拍卖公司介入、而是以公益方式回归的是猪首铜像，不过也与</a:t>
            </a:r>
            <a:r>
              <a:rPr lang="zh-CN" altLang="en-US" sz="3500">
                <a:solidFill>
                  <a:srgbClr val="C00000"/>
                </a:solidFill>
                <a:latin typeface="隶书" pitchFamily="1" charset="-122"/>
                <a:ea typeface="隶书" pitchFamily="1" charset="-122"/>
              </a:rPr>
              <a:t>何鸿燊</a:t>
            </a:r>
            <a:r>
              <a:rPr lang="zh-CN" altLang="en-US" sz="2600">
                <a:solidFill>
                  <a:srgbClr val="FFFF00"/>
                </a:solidFill>
                <a:latin typeface="隶书" pitchFamily="1" charset="-122"/>
                <a:ea typeface="隶书" pitchFamily="1" charset="-122"/>
              </a:rPr>
              <a:t>有关。</a:t>
            </a:r>
            <a:endParaRPr lang="zh-CN" altLang="en-US" sz="2600">
              <a:solidFill>
                <a:srgbClr val="FFFF00"/>
              </a:solidFill>
              <a:latin typeface="隶书" pitchFamily="1" charset="-122"/>
              <a:ea typeface="隶书" pitchFamily="1" charset="-122"/>
            </a:endParaRPr>
          </a:p>
          <a:p>
            <a:pPr>
              <a:lnSpc>
                <a:spcPct val="110000"/>
              </a:lnSpc>
              <a:buFont typeface="Arial" panose="020B0604020202020204" pitchFamily="34" charset="0"/>
              <a:buNone/>
            </a:pPr>
            <a:r>
              <a:rPr lang="zh-CN" altLang="en-US" sz="2600">
                <a:solidFill>
                  <a:srgbClr val="FFFF00"/>
                </a:solidFill>
                <a:latin typeface="隶书" pitchFamily="1" charset="-122"/>
                <a:ea typeface="隶书" pitchFamily="1" charset="-122"/>
              </a:rPr>
              <a:t>　　</a:t>
            </a:r>
            <a:r>
              <a:rPr lang="en-US" altLang="zh-CN" sz="2600">
                <a:solidFill>
                  <a:srgbClr val="FFFF00"/>
                </a:solidFill>
                <a:latin typeface="隶书" pitchFamily="1" charset="-122"/>
                <a:ea typeface="隶书" pitchFamily="1" charset="-122"/>
              </a:rPr>
              <a:t>2003</a:t>
            </a:r>
            <a:r>
              <a:rPr lang="zh-CN" altLang="en-US" sz="2600">
                <a:solidFill>
                  <a:srgbClr val="FFFF00"/>
                </a:solidFill>
                <a:latin typeface="隶书" pitchFamily="1" charset="-122"/>
                <a:ea typeface="隶书" pitchFamily="1" charset="-122"/>
              </a:rPr>
              <a:t>年初，中华抢救流失海外文物专项基金在美国寻访到猪首铜像的下落。经过努力争取，美国收藏家同意将猪首铜像转让给该专项基金。</a:t>
            </a:r>
            <a:r>
              <a:rPr lang="en-US" altLang="zh-CN" sz="2600">
                <a:solidFill>
                  <a:srgbClr val="FFFF00"/>
                </a:solidFill>
                <a:latin typeface="隶书" pitchFamily="1" charset="-122"/>
                <a:ea typeface="隶书" pitchFamily="1" charset="-122"/>
              </a:rPr>
              <a:t>2003</a:t>
            </a:r>
            <a:r>
              <a:rPr lang="zh-CN" altLang="en-US" sz="2600">
                <a:solidFill>
                  <a:srgbClr val="FFFF00"/>
                </a:solidFill>
                <a:latin typeface="隶书" pitchFamily="1" charset="-122"/>
                <a:ea typeface="隶书" pitchFamily="1" charset="-122"/>
              </a:rPr>
              <a:t>年</a:t>
            </a:r>
            <a:r>
              <a:rPr lang="en-US" altLang="zh-CN" sz="2600">
                <a:solidFill>
                  <a:srgbClr val="FFFF00"/>
                </a:solidFill>
                <a:latin typeface="隶书" pitchFamily="1" charset="-122"/>
                <a:ea typeface="隶书" pitchFamily="1" charset="-122"/>
              </a:rPr>
              <a:t>9</a:t>
            </a:r>
            <a:r>
              <a:rPr lang="zh-CN" altLang="en-US" sz="2600">
                <a:solidFill>
                  <a:srgbClr val="FFFF00"/>
                </a:solidFill>
                <a:latin typeface="隶书" pitchFamily="1" charset="-122"/>
                <a:ea typeface="隶书" pitchFamily="1" charset="-122"/>
              </a:rPr>
              <a:t>月，</a:t>
            </a:r>
            <a:r>
              <a:rPr lang="zh-CN" altLang="en-US" sz="3500">
                <a:solidFill>
                  <a:srgbClr val="C00000"/>
                </a:solidFill>
                <a:latin typeface="隶书" pitchFamily="1" charset="-122"/>
                <a:ea typeface="隶书" pitchFamily="1" charset="-122"/>
              </a:rPr>
              <a:t>何鸿燊</a:t>
            </a:r>
            <a:r>
              <a:rPr lang="zh-CN" altLang="en-US" sz="2600">
                <a:solidFill>
                  <a:srgbClr val="FFFF00"/>
                </a:solidFill>
                <a:latin typeface="隶书" pitchFamily="1" charset="-122"/>
                <a:ea typeface="隶书" pitchFamily="1" charset="-122"/>
              </a:rPr>
              <a:t>向该专项基金捐款人民币</a:t>
            </a:r>
            <a:r>
              <a:rPr lang="en-US" altLang="zh-CN" sz="2600">
                <a:solidFill>
                  <a:srgbClr val="FFFF00"/>
                </a:solidFill>
                <a:latin typeface="隶书" pitchFamily="1" charset="-122"/>
                <a:ea typeface="隶书" pitchFamily="1" charset="-122"/>
              </a:rPr>
              <a:t>600</a:t>
            </a:r>
            <a:r>
              <a:rPr lang="zh-CN" altLang="en-US" sz="2600">
                <a:solidFill>
                  <a:srgbClr val="FFFF00"/>
                </a:solidFill>
                <a:latin typeface="隶书" pitchFamily="1" charset="-122"/>
                <a:ea typeface="隶书" pitchFamily="1" charset="-122"/>
              </a:rPr>
              <a:t>余万元将猪首铜像购回。</a:t>
            </a:r>
            <a:endParaRPr lang="zh-CN" altLang="en-US" sz="2600">
              <a:solidFill>
                <a:srgbClr val="FFFF00"/>
              </a:solidFill>
              <a:latin typeface="隶书" pitchFamily="1" charset="-122"/>
              <a:ea typeface="隶书" pitchFamily="1" charset="-122"/>
            </a:endParaRPr>
          </a:p>
        </p:txBody>
      </p:sp>
      <p:pic>
        <p:nvPicPr>
          <p:cNvPr id="40964" name="图片 40963" descr="S1235440746000"/>
          <p:cNvPicPr>
            <a:picLocks noChangeAspect="1"/>
          </p:cNvPicPr>
          <p:nvPr/>
        </p:nvPicPr>
        <p:blipFill>
          <a:blip r:embed="rId1"/>
          <a:stretch>
            <a:fillRect/>
          </a:stretch>
        </p:blipFill>
        <p:spPr>
          <a:xfrm>
            <a:off x="-5715" y="0"/>
            <a:ext cx="9137015" cy="14287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43010">
                                            <p:txEl>
                                              <p:charRg st="0" end="130"/>
                                            </p:txEl>
                                          </p:spTgt>
                                        </p:tgtEl>
                                        <p:attrNameLst>
                                          <p:attrName>style.visibility</p:attrName>
                                        </p:attrNameLst>
                                      </p:cBhvr>
                                      <p:to>
                                        <p:strVal val="visible"/>
                                      </p:to>
                                    </p:set>
                                    <p:anim calcmode="lin" valueType="num">
                                      <p:cBhvr>
                                        <p:cTn id="7" dur="1000" fill="hold"/>
                                        <p:tgtEl>
                                          <p:spTgt spid="43010">
                                            <p:txEl>
                                              <p:charRg st="0" end="130"/>
                                            </p:txEl>
                                          </p:spTgt>
                                        </p:tgtEl>
                                        <p:attrNameLst>
                                          <p:attrName>ppt_w</p:attrName>
                                        </p:attrNameLst>
                                      </p:cBhvr>
                                      <p:tavLst>
                                        <p:tav tm="0">
                                          <p:val>
                                            <p:fltVal val="0.000000"/>
                                          </p:val>
                                        </p:tav>
                                        <p:tav tm="100000">
                                          <p:val>
                                            <p:strVal val="#ppt_w"/>
                                          </p:val>
                                        </p:tav>
                                      </p:tavLst>
                                    </p:anim>
                                    <p:anim calcmode="lin" valueType="num">
                                      <p:cBhvr>
                                        <p:cTn id="8" dur="1000" fill="hold"/>
                                        <p:tgtEl>
                                          <p:spTgt spid="43010">
                                            <p:txEl>
                                              <p:charRg st="0" end="130"/>
                                            </p:txEl>
                                          </p:spTgt>
                                        </p:tgtEl>
                                        <p:attrNameLst>
                                          <p:attrName>ppt_h</p:attrName>
                                        </p:attrNameLst>
                                      </p:cBhvr>
                                      <p:tavLst>
                                        <p:tav tm="0">
                                          <p:val>
                                            <p:fltVal val="0.000000"/>
                                          </p:val>
                                        </p:tav>
                                        <p:tav tm="100000">
                                          <p:val>
                                            <p:strVal val="#ppt_h"/>
                                          </p:val>
                                        </p:tav>
                                      </p:tavLst>
                                    </p:anim>
                                    <p:anim calcmode="lin" valueType="num">
                                      <p:cBhvr>
                                        <p:cTn id="9" dur="1000" fill="hold"/>
                                        <p:tgtEl>
                                          <p:spTgt spid="43010">
                                            <p:txEl>
                                              <p:charRg st="0" end="130"/>
                                            </p:txEl>
                                          </p:spTgt>
                                        </p:tgtEl>
                                        <p:attrNameLst>
                                          <p:attrName>style.rotation</p:attrName>
                                        </p:attrNameLst>
                                      </p:cBhvr>
                                      <p:tavLst>
                                        <p:tav tm="0">
                                          <p:val>
                                            <p:fltVal val="90.000000"/>
                                          </p:val>
                                        </p:tav>
                                        <p:tav tm="100000">
                                          <p:val>
                                            <p:fltVal val="0.000000"/>
                                          </p:val>
                                        </p:tav>
                                      </p:tavLst>
                                    </p:anim>
                                    <p:animEffect transition="in" filter="fade">
                                      <p:cBhvr>
                                        <p:cTn id="10" dur="1000"/>
                                        <p:tgtEl>
                                          <p:spTgt spid="43010">
                                            <p:txEl>
                                              <p:charRg st="0" end="13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iterate type="lt">
                                    <p:tmPct val="5000"/>
                                  </p:iterate>
                                  <p:childTnLst>
                                    <p:set>
                                      <p:cBhvr>
                                        <p:cTn id="14" dur="1" fill="hold">
                                          <p:stCondLst>
                                            <p:cond delay="0"/>
                                          </p:stCondLst>
                                        </p:cTn>
                                        <p:tgtEl>
                                          <p:spTgt spid="43010">
                                            <p:txEl>
                                              <p:charRg st="130" end="232"/>
                                            </p:txEl>
                                          </p:spTgt>
                                        </p:tgtEl>
                                        <p:attrNameLst>
                                          <p:attrName>style.visibility</p:attrName>
                                        </p:attrNameLst>
                                      </p:cBhvr>
                                      <p:to>
                                        <p:strVal val="visible"/>
                                      </p:to>
                                    </p:set>
                                    <p:anim calcmode="lin" valueType="num">
                                      <p:cBhvr>
                                        <p:cTn id="15" dur="1000" fill="hold"/>
                                        <p:tgtEl>
                                          <p:spTgt spid="43010">
                                            <p:txEl>
                                              <p:charRg st="130" end="232"/>
                                            </p:txEl>
                                          </p:spTgt>
                                        </p:tgtEl>
                                        <p:attrNameLst>
                                          <p:attrName>ppt_w</p:attrName>
                                        </p:attrNameLst>
                                      </p:cBhvr>
                                      <p:tavLst>
                                        <p:tav tm="0">
                                          <p:val>
                                            <p:fltVal val="0.000000"/>
                                          </p:val>
                                        </p:tav>
                                        <p:tav tm="100000">
                                          <p:val>
                                            <p:strVal val="#ppt_w"/>
                                          </p:val>
                                        </p:tav>
                                      </p:tavLst>
                                    </p:anim>
                                    <p:anim calcmode="lin" valueType="num">
                                      <p:cBhvr>
                                        <p:cTn id="16" dur="1000" fill="hold"/>
                                        <p:tgtEl>
                                          <p:spTgt spid="43010">
                                            <p:txEl>
                                              <p:charRg st="130" end="232"/>
                                            </p:txEl>
                                          </p:spTgt>
                                        </p:tgtEl>
                                        <p:attrNameLst>
                                          <p:attrName>ppt_h</p:attrName>
                                        </p:attrNameLst>
                                      </p:cBhvr>
                                      <p:tavLst>
                                        <p:tav tm="0">
                                          <p:val>
                                            <p:fltVal val="0.000000"/>
                                          </p:val>
                                        </p:tav>
                                        <p:tav tm="100000">
                                          <p:val>
                                            <p:strVal val="#ppt_h"/>
                                          </p:val>
                                        </p:tav>
                                      </p:tavLst>
                                    </p:anim>
                                    <p:anim calcmode="lin" valueType="num">
                                      <p:cBhvr>
                                        <p:cTn id="17" dur="1000" fill="hold"/>
                                        <p:tgtEl>
                                          <p:spTgt spid="43010">
                                            <p:txEl>
                                              <p:charRg st="130" end="232"/>
                                            </p:txEl>
                                          </p:spTgt>
                                        </p:tgtEl>
                                        <p:attrNameLst>
                                          <p:attrName>style.rotation</p:attrName>
                                        </p:attrNameLst>
                                      </p:cBhvr>
                                      <p:tavLst>
                                        <p:tav tm="0">
                                          <p:val>
                                            <p:fltVal val="90.000000"/>
                                          </p:val>
                                        </p:tav>
                                        <p:tav tm="100000">
                                          <p:val>
                                            <p:fltVal val="0.000000"/>
                                          </p:val>
                                        </p:tav>
                                      </p:tavLst>
                                    </p:anim>
                                    <p:animEffect transition="in" filter="fade">
                                      <p:cBhvr>
                                        <p:cTn id="18" dur="1000"/>
                                        <p:tgtEl>
                                          <p:spTgt spid="43010">
                                            <p:txEl>
                                              <p:charRg st="130" end="23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12290" name="Text Box 2"/>
          <p:cNvSpPr txBox="1"/>
          <p:nvPr/>
        </p:nvSpPr>
        <p:spPr>
          <a:xfrm>
            <a:off x="251460" y="458788"/>
            <a:ext cx="8640763" cy="5940425"/>
          </a:xfrm>
          <a:prstGeom prst="rect">
            <a:avLst/>
          </a:prstGeom>
          <a:noFill/>
          <a:ln w="9525">
            <a:noFill/>
          </a:ln>
        </p:spPr>
        <p:txBody>
          <a:bodyPr>
            <a:spAutoFit/>
          </a:bodyPr>
          <a:p>
            <a:pPr>
              <a:spcBef>
                <a:spcPct val="50000"/>
              </a:spcBef>
            </a:pPr>
            <a:r>
              <a:rPr lang="zh-CN" altLang="en-US" sz="3200" b="1" dirty="0">
                <a:solidFill>
                  <a:srgbClr val="FFFF00"/>
                </a:solidFill>
                <a:latin typeface="Arial" panose="020B0604020202020204" pitchFamily="34" charset="0"/>
              </a:rPr>
              <a:t>据有关资料表明：中国流失的文物仅就</a:t>
            </a:r>
            <a:r>
              <a:rPr lang="zh-CN" altLang="en-US" sz="3200" b="1" dirty="0">
                <a:solidFill>
                  <a:srgbClr val="FF3300"/>
                </a:solidFill>
                <a:latin typeface="Arial" panose="020B0604020202020204" pitchFamily="34" charset="0"/>
              </a:rPr>
              <a:t>绘画</a:t>
            </a:r>
            <a:r>
              <a:rPr lang="zh-CN" altLang="en-US" sz="3200" b="1" dirty="0">
                <a:solidFill>
                  <a:srgbClr val="FFFF00"/>
                </a:solidFill>
                <a:latin typeface="Arial" panose="020B0604020202020204" pitchFamily="34" charset="0"/>
              </a:rPr>
              <a:t>而言，美国收藏最多，仅华盛顿弗利尔博物馆就有</a:t>
            </a:r>
            <a:r>
              <a:rPr lang="en-US" altLang="zh-CN" sz="3200" b="1">
                <a:solidFill>
                  <a:srgbClr val="FFFF00"/>
                </a:solidFill>
                <a:latin typeface="Arial" panose="020B0604020202020204" pitchFamily="34" charset="0"/>
              </a:rPr>
              <a:t>1200</a:t>
            </a:r>
            <a:r>
              <a:rPr lang="zh-CN" altLang="en-US" sz="3200" b="1" dirty="0">
                <a:solidFill>
                  <a:srgbClr val="FFFF00"/>
                </a:solidFill>
                <a:latin typeface="Arial" panose="020B0604020202020204" pitchFamily="34" charset="0"/>
              </a:rPr>
              <a:t>余幅；美国大都会博物馆所藏中国绘画近</a:t>
            </a:r>
            <a:r>
              <a:rPr lang="en-US" altLang="zh-CN" sz="3200" b="1">
                <a:solidFill>
                  <a:srgbClr val="FFFF00"/>
                </a:solidFill>
                <a:latin typeface="Arial" panose="020B0604020202020204" pitchFamily="34" charset="0"/>
              </a:rPr>
              <a:t>500</a:t>
            </a:r>
            <a:r>
              <a:rPr lang="zh-CN" altLang="en-US" sz="3200" b="1" dirty="0">
                <a:solidFill>
                  <a:srgbClr val="FFFF00"/>
                </a:solidFill>
                <a:latin typeface="Arial" panose="020B0604020202020204" pitchFamily="34" charset="0"/>
              </a:rPr>
              <a:t>幅；大英博物馆所藏中国绘画最精。在</a:t>
            </a:r>
            <a:r>
              <a:rPr lang="zh-CN" altLang="en-US" sz="3200" b="1" dirty="0">
                <a:solidFill>
                  <a:srgbClr val="FF3300"/>
                </a:solidFill>
                <a:latin typeface="Arial" panose="020B0604020202020204" pitchFamily="34" charset="0"/>
              </a:rPr>
              <a:t>瓷器</a:t>
            </a:r>
            <a:r>
              <a:rPr lang="zh-CN" altLang="en-US" sz="3200" b="1" dirty="0">
                <a:solidFill>
                  <a:srgbClr val="FFFF00"/>
                </a:solidFill>
                <a:latin typeface="Arial" panose="020B0604020202020204" pitchFamily="34" charset="0"/>
              </a:rPr>
              <a:t>方面，法国吉美博物馆收藏最佳，馆里的瓷器从中国最早的原始瓷器一直到明清的青花、五彩瓷，各个朝代各大名窑的名品应有尽有，且多为精品。就</a:t>
            </a:r>
            <a:r>
              <a:rPr lang="zh-CN" altLang="en-US" sz="3200" b="1" dirty="0">
                <a:solidFill>
                  <a:srgbClr val="FF3300"/>
                </a:solidFill>
                <a:latin typeface="Arial" panose="020B0604020202020204" pitchFamily="34" charset="0"/>
              </a:rPr>
              <a:t>地方志和古籍</a:t>
            </a:r>
            <a:r>
              <a:rPr lang="zh-CN" altLang="en-US" sz="3200" b="1" dirty="0">
                <a:solidFill>
                  <a:srgbClr val="FFFF00"/>
                </a:solidFill>
                <a:latin typeface="Arial" panose="020B0604020202020204" pitchFamily="34" charset="0"/>
              </a:rPr>
              <a:t>而言，美国最多，美国国会图书馆就有</a:t>
            </a:r>
            <a:r>
              <a:rPr lang="en-US" altLang="zh-CN" sz="3200" b="1">
                <a:solidFill>
                  <a:srgbClr val="FFFF00"/>
                </a:solidFill>
                <a:latin typeface="Arial" panose="020B0604020202020204" pitchFamily="34" charset="0"/>
              </a:rPr>
              <a:t>4000</a:t>
            </a:r>
            <a:r>
              <a:rPr lang="zh-CN" altLang="en-US" sz="3200" b="1" dirty="0">
                <a:solidFill>
                  <a:srgbClr val="FFFF00"/>
                </a:solidFill>
                <a:latin typeface="Arial" panose="020B0604020202020204" pitchFamily="34" charset="0"/>
              </a:rPr>
              <a:t>多种地方志；全美有古籍善本</a:t>
            </a:r>
            <a:r>
              <a:rPr lang="en-US" altLang="zh-CN" sz="3200" b="1">
                <a:solidFill>
                  <a:srgbClr val="FFFF00"/>
                </a:solidFill>
                <a:latin typeface="Arial" panose="020B0604020202020204" pitchFamily="34" charset="0"/>
              </a:rPr>
              <a:t>3000</a:t>
            </a:r>
            <a:r>
              <a:rPr lang="zh-CN" altLang="en-US" sz="3200" b="1" dirty="0">
                <a:solidFill>
                  <a:srgbClr val="FFFF00"/>
                </a:solidFill>
                <a:latin typeface="Arial" panose="020B0604020202020204" pitchFamily="34" charset="0"/>
              </a:rPr>
              <a:t>多种，家谱</a:t>
            </a:r>
            <a:r>
              <a:rPr lang="en-US" altLang="zh-CN" sz="3200" b="1">
                <a:solidFill>
                  <a:srgbClr val="FFFF00"/>
                </a:solidFill>
                <a:latin typeface="Arial" panose="020B0604020202020204" pitchFamily="34" charset="0"/>
              </a:rPr>
              <a:t>2000</a:t>
            </a:r>
            <a:r>
              <a:rPr lang="zh-CN" altLang="en-US" sz="3200" b="1" dirty="0">
                <a:solidFill>
                  <a:srgbClr val="FFFF00"/>
                </a:solidFill>
                <a:latin typeface="Arial" panose="020B0604020202020204" pitchFamily="34" charset="0"/>
              </a:rPr>
              <a:t>多种。就</a:t>
            </a:r>
            <a:r>
              <a:rPr lang="zh-CN" altLang="en-US" sz="3200" b="1" dirty="0">
                <a:solidFill>
                  <a:srgbClr val="FF3300"/>
                </a:solidFill>
                <a:latin typeface="Arial" panose="020B0604020202020204" pitchFamily="34" charset="0"/>
              </a:rPr>
              <a:t>甲骨片</a:t>
            </a:r>
            <a:r>
              <a:rPr lang="zh-CN" altLang="en-US" sz="3200" b="1" dirty="0">
                <a:solidFill>
                  <a:srgbClr val="FFFF00"/>
                </a:solidFill>
                <a:latin typeface="Arial" panose="020B0604020202020204" pitchFamily="34" charset="0"/>
              </a:rPr>
              <a:t>而言，日本是收藏最多的国家，在流失海外的近</a:t>
            </a:r>
            <a:r>
              <a:rPr lang="en-US" altLang="zh-CN" sz="3200" b="1">
                <a:solidFill>
                  <a:srgbClr val="FFFF00"/>
                </a:solidFill>
                <a:latin typeface="Arial" panose="020B0604020202020204" pitchFamily="34" charset="0"/>
              </a:rPr>
              <a:t>3</a:t>
            </a:r>
            <a:r>
              <a:rPr lang="zh-CN" altLang="en-US" sz="3200" b="1" dirty="0">
                <a:solidFill>
                  <a:srgbClr val="FFFF00"/>
                </a:solidFill>
                <a:latin typeface="Arial" panose="020B0604020202020204" pitchFamily="34" charset="0"/>
              </a:rPr>
              <a:t>万片甲骨片中，日本有近</a:t>
            </a:r>
            <a:r>
              <a:rPr lang="en-US" altLang="zh-CN" sz="3200" b="1">
                <a:solidFill>
                  <a:srgbClr val="FFFF00"/>
                </a:solidFill>
                <a:latin typeface="Arial" panose="020B0604020202020204" pitchFamily="34" charset="0"/>
              </a:rPr>
              <a:t>13000</a:t>
            </a:r>
            <a:r>
              <a:rPr lang="zh-CN" altLang="en-US" sz="3200" b="1" dirty="0">
                <a:solidFill>
                  <a:srgbClr val="FFFF00"/>
                </a:solidFill>
                <a:latin typeface="Arial" panose="020B0604020202020204" pitchFamily="34" charset="0"/>
              </a:rPr>
              <a:t>片</a:t>
            </a:r>
            <a:r>
              <a:rPr lang="en-US" altLang="zh-CN" sz="3200" b="1">
                <a:solidFill>
                  <a:srgbClr val="FFFF00"/>
                </a:solidFill>
                <a:latin typeface="Arial" panose="020B0604020202020204" pitchFamily="34" charset="0"/>
              </a:rPr>
              <a:t>……</a:t>
            </a:r>
            <a:endParaRPr lang="en-US" altLang="zh-CN" sz="3200" b="1">
              <a:solidFill>
                <a:srgbClr val="FFFF00"/>
              </a:solidFill>
              <a:latin typeface="Arial" panose="020B0604020202020204" pitchFamily="34"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13314" name="Picture 2" descr="1"/>
          <p:cNvPicPr>
            <a:picLocks noChangeAspect="1"/>
          </p:cNvPicPr>
          <p:nvPr/>
        </p:nvPicPr>
        <p:blipFill>
          <a:blip r:embed="rId1"/>
          <a:stretch>
            <a:fillRect/>
          </a:stretch>
        </p:blipFill>
        <p:spPr>
          <a:xfrm>
            <a:off x="240030" y="316230"/>
            <a:ext cx="4239895" cy="2787650"/>
          </a:xfrm>
          <a:prstGeom prst="rect">
            <a:avLst/>
          </a:prstGeom>
          <a:noFill/>
          <a:ln w="9525">
            <a:noFill/>
          </a:ln>
        </p:spPr>
      </p:pic>
      <p:pic>
        <p:nvPicPr>
          <p:cNvPr id="13315" name="Picture 3" descr="6"/>
          <p:cNvPicPr>
            <a:picLocks noChangeAspect="1"/>
          </p:cNvPicPr>
          <p:nvPr/>
        </p:nvPicPr>
        <p:blipFill>
          <a:blip r:embed="rId2"/>
          <a:stretch>
            <a:fillRect/>
          </a:stretch>
        </p:blipFill>
        <p:spPr>
          <a:xfrm>
            <a:off x="4964430" y="316230"/>
            <a:ext cx="3703320" cy="2787650"/>
          </a:xfrm>
          <a:prstGeom prst="rect">
            <a:avLst/>
          </a:prstGeom>
          <a:noFill/>
          <a:ln w="9525">
            <a:noFill/>
          </a:ln>
        </p:spPr>
      </p:pic>
      <p:pic>
        <p:nvPicPr>
          <p:cNvPr id="13316" name="Picture 4" descr="3"/>
          <p:cNvPicPr>
            <a:picLocks noChangeAspect="1"/>
          </p:cNvPicPr>
          <p:nvPr/>
        </p:nvPicPr>
        <p:blipFill>
          <a:blip r:embed="rId3"/>
          <a:stretch>
            <a:fillRect/>
          </a:stretch>
        </p:blipFill>
        <p:spPr>
          <a:xfrm>
            <a:off x="240030" y="3516630"/>
            <a:ext cx="4479925" cy="2720975"/>
          </a:xfrm>
          <a:prstGeom prst="rect">
            <a:avLst/>
          </a:prstGeom>
          <a:noFill/>
          <a:ln w="9525">
            <a:noFill/>
          </a:ln>
        </p:spPr>
      </p:pic>
      <p:pic>
        <p:nvPicPr>
          <p:cNvPr id="13317" name="Picture 5" descr="4"/>
          <p:cNvPicPr>
            <a:picLocks noChangeAspect="1"/>
          </p:cNvPicPr>
          <p:nvPr/>
        </p:nvPicPr>
        <p:blipFill>
          <a:blip r:embed="rId4"/>
          <a:stretch>
            <a:fillRect/>
          </a:stretch>
        </p:blipFill>
        <p:spPr>
          <a:xfrm>
            <a:off x="5040630" y="3516630"/>
            <a:ext cx="3635375" cy="2720340"/>
          </a:xfrm>
          <a:prstGeom prst="rect">
            <a:avLst/>
          </a:prstGeom>
          <a:noFill/>
          <a:ln w="9525">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pic>
        <p:nvPicPr>
          <p:cNvPr id="14338" name="Picture 2" descr="7"/>
          <p:cNvPicPr>
            <a:picLocks noChangeAspect="1"/>
          </p:cNvPicPr>
          <p:nvPr/>
        </p:nvPicPr>
        <p:blipFill>
          <a:blip r:embed="rId1"/>
          <a:stretch>
            <a:fillRect/>
          </a:stretch>
        </p:blipFill>
        <p:spPr>
          <a:xfrm>
            <a:off x="273050" y="638175"/>
            <a:ext cx="2390775" cy="5581650"/>
          </a:xfrm>
          <a:prstGeom prst="rect">
            <a:avLst/>
          </a:prstGeom>
          <a:noFill/>
          <a:ln w="9525">
            <a:noFill/>
          </a:ln>
        </p:spPr>
      </p:pic>
      <p:pic>
        <p:nvPicPr>
          <p:cNvPr id="14339" name="Picture 3" descr="5"/>
          <p:cNvPicPr>
            <a:picLocks noChangeAspect="1"/>
          </p:cNvPicPr>
          <p:nvPr/>
        </p:nvPicPr>
        <p:blipFill>
          <a:blip r:embed="rId2"/>
          <a:stretch>
            <a:fillRect/>
          </a:stretch>
        </p:blipFill>
        <p:spPr>
          <a:xfrm>
            <a:off x="3273425" y="638175"/>
            <a:ext cx="2632075" cy="5581650"/>
          </a:xfrm>
          <a:prstGeom prst="rect">
            <a:avLst/>
          </a:prstGeom>
          <a:noFill/>
          <a:ln w="9525">
            <a:noFill/>
          </a:ln>
        </p:spPr>
      </p:pic>
      <p:pic>
        <p:nvPicPr>
          <p:cNvPr id="14340" name="Picture 4" descr="8"/>
          <p:cNvPicPr>
            <a:picLocks noChangeAspect="1"/>
          </p:cNvPicPr>
          <p:nvPr/>
        </p:nvPicPr>
        <p:blipFill>
          <a:blip r:embed="rId3"/>
          <a:stretch>
            <a:fillRect/>
          </a:stretch>
        </p:blipFill>
        <p:spPr>
          <a:xfrm>
            <a:off x="6353175" y="260350"/>
            <a:ext cx="2251075" cy="2279650"/>
          </a:xfrm>
          <a:prstGeom prst="rect">
            <a:avLst/>
          </a:prstGeom>
          <a:noFill/>
          <a:ln w="9525">
            <a:noFill/>
          </a:ln>
        </p:spPr>
      </p:pic>
      <p:pic>
        <p:nvPicPr>
          <p:cNvPr id="14341" name="Picture 5" descr="2"/>
          <p:cNvPicPr>
            <a:picLocks noChangeAspect="1"/>
          </p:cNvPicPr>
          <p:nvPr/>
        </p:nvPicPr>
        <p:blipFill>
          <a:blip r:embed="rId4"/>
          <a:stretch>
            <a:fillRect/>
          </a:stretch>
        </p:blipFill>
        <p:spPr>
          <a:xfrm>
            <a:off x="6448425" y="3609975"/>
            <a:ext cx="2419350" cy="2914650"/>
          </a:xfrm>
          <a:prstGeom prst="rect">
            <a:avLst/>
          </a:prstGeom>
          <a:noFill/>
          <a:ln w="9525">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ext Box 2"/>
          <p:cNvSpPr txBox="1">
            <a:spLocks noChangeArrowheads="1"/>
          </p:cNvSpPr>
          <p:nvPr/>
        </p:nvSpPr>
        <p:spPr bwMode="auto">
          <a:xfrm>
            <a:off x="369570" y="409575"/>
            <a:ext cx="675005" cy="604329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200" b="1" dirty="0" smtClean="0">
                <a:solidFill>
                  <a:schemeClr val="bg1"/>
                </a:solidFill>
                <a:latin typeface="Times New Roman" panose="02020603050405020304" pitchFamily="18" charset="0"/>
                <a:ea typeface="华文彩云" pitchFamily="2" charset="-122"/>
              </a:rPr>
              <a:t>二、火烧圆明园与《北京条约》</a:t>
            </a:r>
            <a:endParaRPr kumimoji="1" lang="zh-CN" altLang="en-US" sz="3200" b="1" dirty="0" smtClean="0">
              <a:solidFill>
                <a:schemeClr val="bg1"/>
              </a:solidFill>
              <a:latin typeface="Times New Roman" panose="02020603050405020304" pitchFamily="18" charset="0"/>
              <a:ea typeface="华文彩云" pitchFamily="2" charset="-122"/>
            </a:endParaRPr>
          </a:p>
        </p:txBody>
      </p:sp>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sp>
        <p:nvSpPr>
          <p:cNvPr id="20487" name="Rectangle 7"/>
          <p:cNvSpPr>
            <a:spLocks noChangeArrowheads="1"/>
          </p:cNvSpPr>
          <p:nvPr/>
        </p:nvSpPr>
        <p:spPr bwMode="auto">
          <a:xfrm>
            <a:off x="1473200" y="621030"/>
            <a:ext cx="4605655" cy="702310"/>
          </a:xfrm>
          <a:prstGeom prst="rect">
            <a:avLst/>
          </a:prstGeom>
          <a:solidFill>
            <a:schemeClr val="tx1"/>
          </a:solidFill>
          <a:ln w="9525">
            <a:noFill/>
            <a:miter lim="800000"/>
          </a:ln>
          <a:effectLst/>
        </p:spPr>
        <p:txBody>
          <a:bodyPr/>
          <a:p>
            <a:pPr marL="342900" indent="-342900">
              <a:spcBef>
                <a:spcPct val="20000"/>
              </a:spcBef>
            </a:pPr>
            <a:r>
              <a:rPr lang="en-US" altLang="zh-CN" sz="3200" b="1" dirty="0" smtClean="0">
                <a:solidFill>
                  <a:schemeClr val="bg1"/>
                </a:solidFill>
                <a:latin typeface="黑体" panose="02010609060101010101" pitchFamily="49" charset="-122"/>
                <a:ea typeface="黑体" panose="02010609060101010101" pitchFamily="49" charset="-122"/>
              </a:rPr>
              <a:t>2.</a:t>
            </a:r>
            <a:r>
              <a:rPr lang="zh-CN" altLang="en-US" sz="3200" b="1" dirty="0" smtClean="0">
                <a:solidFill>
                  <a:schemeClr val="bg1"/>
                </a:solidFill>
                <a:latin typeface="黑体" panose="02010609060101010101" pitchFamily="49" charset="-122"/>
                <a:ea typeface="黑体" panose="02010609060101010101" pitchFamily="49" charset="-122"/>
              </a:rPr>
              <a:t>《北京条约》</a:t>
            </a:r>
            <a:r>
              <a:rPr lang="en-US" altLang="zh-CN" sz="3200" b="1" dirty="0" smtClean="0">
                <a:solidFill>
                  <a:schemeClr val="bg1"/>
                </a:solidFill>
                <a:latin typeface="黑体" panose="02010609060101010101" pitchFamily="49" charset="-122"/>
                <a:ea typeface="黑体" panose="02010609060101010101" pitchFamily="49" charset="-122"/>
              </a:rPr>
              <a:t>1860</a:t>
            </a:r>
            <a:r>
              <a:rPr lang="zh-CN" altLang="en-US" sz="3200" b="1" dirty="0" smtClean="0">
                <a:solidFill>
                  <a:schemeClr val="bg1"/>
                </a:solidFill>
                <a:latin typeface="黑体" panose="02010609060101010101" pitchFamily="49" charset="-122"/>
                <a:ea typeface="黑体" panose="02010609060101010101" pitchFamily="49" charset="-122"/>
              </a:rPr>
              <a:t>年</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sp>
        <p:nvSpPr>
          <p:cNvPr id="319491" name="Text Box 3"/>
          <p:cNvSpPr txBox="1"/>
          <p:nvPr/>
        </p:nvSpPr>
        <p:spPr>
          <a:xfrm>
            <a:off x="1283335" y="1485900"/>
            <a:ext cx="6650355" cy="4461510"/>
          </a:xfrm>
          <a:prstGeom prst="rect">
            <a:avLst/>
          </a:prstGeom>
          <a:noFill/>
          <a:ln w="12700">
            <a:noFill/>
          </a:ln>
        </p:spPr>
        <p:txBody>
          <a:bodyPr wrap="square">
            <a:spAutoFit/>
          </a:bodyPr>
          <a:p>
            <a:r>
              <a:rPr lang="en-US" altLang="zh-CN" sz="3200" b="1">
                <a:solidFill>
                  <a:srgbClr val="000066"/>
                </a:solidFill>
                <a:effectLst>
                  <a:outerShdw blurRad="38100" dist="38100" dir="2700000">
                    <a:srgbClr val="000000"/>
                  </a:outerShdw>
                </a:effectLst>
                <a:latin typeface="华文中宋" pitchFamily="2" charset="-122"/>
                <a:ea typeface="华文中宋" pitchFamily="2" charset="-122"/>
              </a:rPr>
              <a:t>  </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①《</a:t>
            </a:r>
            <a:r>
              <a:rPr lang="zh-CN" altLang="en-US" sz="2800" b="1" dirty="0">
                <a:effectLst>
                  <a:outerShdw blurRad="38100" dist="38100" dir="2700000">
                    <a:srgbClr val="FFFFFF"/>
                  </a:outerShdw>
                </a:effectLst>
                <a:latin typeface="黑体" panose="02010609060101010101" pitchFamily="49" charset="-122"/>
                <a:ea typeface="黑体" panose="02010609060101010101" pitchFamily="49" charset="-122"/>
              </a:rPr>
              <a:t>天津条约</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dirty="0">
                <a:effectLst>
                  <a:outerShdw blurRad="38100" dist="38100" dir="2700000">
                    <a:srgbClr val="FFFFFF"/>
                  </a:outerShdw>
                </a:effectLst>
                <a:latin typeface="黑体" panose="02010609060101010101" pitchFamily="49" charset="-122"/>
                <a:ea typeface="黑体" panose="02010609060101010101" pitchFamily="49" charset="-122"/>
              </a:rPr>
              <a:t>有效。</a:t>
            </a:r>
            <a:endParaRPr lang="zh-CN" altLang="en-US" sz="2800" b="1" dirty="0">
              <a:effectLst>
                <a:outerShdw blurRad="38100" dist="38100" dir="2700000">
                  <a:srgbClr val="FFFFFF"/>
                </a:outerShdw>
              </a:effectLst>
              <a:latin typeface="黑体" panose="02010609060101010101" pitchFamily="49" charset="-122"/>
              <a:ea typeface="黑体" panose="02010609060101010101" pitchFamily="49" charset="-122"/>
            </a:endParaRPr>
          </a:p>
          <a:p>
            <a:endParaRPr lang="zh-CN" altLang="en-US" sz="2800" b="1" dirty="0">
              <a:effectLst>
                <a:outerShdw blurRad="38100" dist="38100" dir="2700000">
                  <a:srgbClr val="FFFFFF"/>
                </a:outerShdw>
              </a:effectLst>
              <a:latin typeface="黑体" panose="02010609060101010101" pitchFamily="49" charset="-122"/>
              <a:ea typeface="黑体" panose="02010609060101010101" pitchFamily="49" charset="-122"/>
            </a:endParaRPr>
          </a:p>
          <a:p>
            <a:r>
              <a:rPr lang="zh-CN" altLang="en-US" sz="2800" b="1" dirty="0">
                <a:effectLst>
                  <a:outerShdw blurRad="38100" dist="38100" dir="2700000">
                    <a:srgbClr val="FFFFFF"/>
                  </a:outerShdw>
                </a:effectLst>
                <a:latin typeface="黑体" panose="02010609060101010101" pitchFamily="49" charset="-122"/>
                <a:ea typeface="黑体" panose="02010609060101010101" pitchFamily="49" charset="-122"/>
              </a:rPr>
              <a:t>  ②增开天津为商埠</a:t>
            </a:r>
            <a:r>
              <a:rPr lang="zh-CN" altLang="en-US" sz="2800" b="1" dirty="0">
                <a:solidFill>
                  <a:srgbClr val="000099"/>
                </a:solidFill>
                <a:effectLst>
                  <a:outerShdw blurRad="38100" dist="38100" dir="2700000">
                    <a:srgbClr val="000000"/>
                  </a:outerShdw>
                </a:effectLst>
                <a:latin typeface="黑体" panose="02010609060101010101" pitchFamily="49" charset="-122"/>
                <a:ea typeface="黑体" panose="02010609060101010101" pitchFamily="49" charset="-122"/>
              </a:rPr>
              <a:t>──</a:t>
            </a:r>
            <a:r>
              <a:rPr lang="zh-CN" altLang="en-US" sz="2800" b="1" dirty="0">
                <a:effectLst>
                  <a:outerShdw blurRad="38100" dist="38100" dir="2700000">
                    <a:srgbClr val="FFFFFF"/>
                  </a:outerShdw>
                </a:effectLst>
                <a:latin typeface="黑体" panose="02010609060101010101" pitchFamily="49" charset="-122"/>
                <a:ea typeface="黑体" panose="02010609060101010101" pitchFamily="49" charset="-122"/>
              </a:rPr>
              <a:t>天津成为外国经济势力在中国北方的重要活动基地。</a:t>
            </a:r>
            <a:endParaRPr lang="zh-CN" altLang="en-US" sz="2800" b="1" dirty="0">
              <a:effectLst>
                <a:outerShdw blurRad="38100" dist="38100" dir="2700000">
                  <a:srgbClr val="FFFFFF"/>
                </a:outerShdw>
              </a:effectLst>
              <a:latin typeface="黑体" panose="02010609060101010101" pitchFamily="49" charset="-122"/>
              <a:ea typeface="黑体" panose="02010609060101010101" pitchFamily="49" charset="-122"/>
            </a:endParaRPr>
          </a:p>
          <a:p>
            <a:endParaRPr lang="zh-CN" altLang="en-US" sz="2800" b="1" dirty="0">
              <a:effectLst>
                <a:outerShdw blurRad="38100" dist="38100" dir="2700000">
                  <a:srgbClr val="FFFFFF"/>
                </a:outerShdw>
              </a:effectLst>
              <a:latin typeface="黑体" panose="02010609060101010101" pitchFamily="49" charset="-122"/>
              <a:ea typeface="黑体" panose="02010609060101010101" pitchFamily="49" charset="-122"/>
            </a:endParaRPr>
          </a:p>
          <a:p>
            <a:r>
              <a:rPr lang="zh-CN" altLang="en-US" sz="2800" b="1" dirty="0">
                <a:effectLst>
                  <a:outerShdw blurRad="38100" dist="38100" dir="2700000">
                    <a:srgbClr val="FFFFFF"/>
                  </a:outerShdw>
                </a:effectLst>
                <a:latin typeface="黑体" panose="02010609060101010101" pitchFamily="49" charset="-122"/>
                <a:ea typeface="黑体" panose="02010609060101010101" pitchFamily="49" charset="-122"/>
              </a:rPr>
              <a:t>  ③割九龙司地方一区给英国</a:t>
            </a:r>
            <a:r>
              <a:rPr lang="zh-CN" altLang="en-US" sz="2800" b="1" dirty="0">
                <a:solidFill>
                  <a:srgbClr val="000099"/>
                </a:solidFill>
                <a:effectLst>
                  <a:outerShdw blurRad="38100" dist="38100" dir="2700000">
                    <a:srgbClr val="000000"/>
                  </a:outerShdw>
                </a:effectLst>
                <a:latin typeface="黑体" panose="02010609060101010101" pitchFamily="49" charset="-122"/>
                <a:ea typeface="黑体" panose="02010609060101010101" pitchFamily="49" charset="-122"/>
              </a:rPr>
              <a:t>──</a:t>
            </a:r>
            <a:r>
              <a:rPr lang="zh-CN" altLang="en-US" sz="2800" b="1" dirty="0">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使英国在香港地区的侵略势力扩大。</a:t>
            </a:r>
            <a:endParaRPr lang="zh-CN" altLang="en-US" sz="2800" b="1" dirty="0">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endParaRPr>
          </a:p>
          <a:p>
            <a:endParaRPr lang="zh-CN" altLang="en-US" sz="2800" b="1" dirty="0">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endParaRPr>
          </a:p>
          <a:p>
            <a:r>
              <a:rPr lang="zh-CN" altLang="en-US" sz="2800" b="1" dirty="0">
                <a:effectLst>
                  <a:outerShdw blurRad="38100" dist="38100" dir="2700000">
                    <a:srgbClr val="FFFFFF"/>
                  </a:outerShdw>
                </a:effectLst>
                <a:latin typeface="黑体" panose="02010609060101010101" pitchFamily="49" charset="-122"/>
                <a:ea typeface="黑体" panose="02010609060101010101" pitchFamily="49" charset="-122"/>
              </a:rPr>
              <a:t>  ④赔偿英法军费各增至</a:t>
            </a:r>
            <a:r>
              <a:rPr lang="en-US" altLang="zh-CN" sz="2800" b="1">
                <a:effectLst>
                  <a:outerShdw blurRad="38100" dist="38100" dir="2700000">
                    <a:srgbClr val="FFFFFF"/>
                  </a:outerShdw>
                </a:effectLst>
                <a:latin typeface="黑体" panose="02010609060101010101" pitchFamily="49" charset="-122"/>
                <a:ea typeface="黑体" panose="02010609060101010101" pitchFamily="49" charset="-122"/>
              </a:rPr>
              <a:t>800</a:t>
            </a:r>
            <a:r>
              <a:rPr lang="zh-CN" altLang="en-US" sz="2800" b="1" dirty="0">
                <a:effectLst>
                  <a:outerShdw blurRad="38100" dist="38100" dir="2700000">
                    <a:srgbClr val="FFFFFF"/>
                  </a:outerShdw>
                </a:effectLst>
                <a:latin typeface="黑体" panose="02010609060101010101" pitchFamily="49" charset="-122"/>
                <a:ea typeface="黑体" panose="02010609060101010101" pitchFamily="49" charset="-122"/>
              </a:rPr>
              <a:t>万两白银</a:t>
            </a:r>
            <a:r>
              <a:rPr lang="zh-CN" altLang="en-US" sz="2800" b="1" dirty="0">
                <a:solidFill>
                  <a:srgbClr val="000099"/>
                </a:solidFill>
                <a:effectLst>
                  <a:outerShdw blurRad="38100" dist="38100" dir="2700000">
                    <a:srgbClr val="000000"/>
                  </a:outerShdw>
                </a:effectLst>
                <a:latin typeface="黑体" panose="02010609060101010101" pitchFamily="49" charset="-122"/>
                <a:ea typeface="黑体" panose="02010609060101010101" pitchFamily="49" charset="-122"/>
              </a:rPr>
              <a:t>──</a:t>
            </a:r>
            <a:r>
              <a:rPr lang="zh-CN" altLang="en-US" sz="2800" b="1" dirty="0">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rPr>
              <a:t>进一步加重了中国人民负担。 </a:t>
            </a:r>
            <a:endParaRPr lang="zh-CN" altLang="en-US" sz="2800" b="1" dirty="0">
              <a:solidFill>
                <a:srgbClr val="0000FF"/>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pic>
        <p:nvPicPr>
          <p:cNvPr id="3" name="Picture 2"/>
          <p:cNvPicPr>
            <a:picLocks noChangeAspect="1" noChangeArrowheads="1"/>
          </p:cNvPicPr>
          <p:nvPr/>
        </p:nvPicPr>
        <p:blipFill>
          <a:blip r:embed="rId2"/>
          <a:srcRect/>
          <a:stretch>
            <a:fillRect/>
          </a:stretch>
        </p:blipFill>
        <p:spPr bwMode="auto">
          <a:xfrm>
            <a:off x="7475855" y="257810"/>
            <a:ext cx="491490" cy="95885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319491">
                                            <p:txEl>
                                              <p:charRg st="0" end="13"/>
                                            </p:txEl>
                                          </p:spTgt>
                                        </p:tgtEl>
                                        <p:attrNameLst>
                                          <p:attrName>style.visibility</p:attrName>
                                        </p:attrNameLst>
                                      </p:cBhvr>
                                      <p:to>
                                        <p:strVal val="visible"/>
                                      </p:to>
                                    </p:set>
                                    <p:anim calcmode="lin" valueType="num">
                                      <p:cBhvr>
                                        <p:cTn id="7" dur="500" fill="hold"/>
                                        <p:tgtEl>
                                          <p:spTgt spid="319491">
                                            <p:txEl>
                                              <p:charRg st="0" end="13"/>
                                            </p:txEl>
                                          </p:spTgt>
                                        </p:tgtEl>
                                        <p:attrNameLst>
                                          <p:attrName>ppt_w</p:attrName>
                                        </p:attrNameLst>
                                      </p:cBhvr>
                                      <p:tavLst>
                                        <p:tav tm="0">
                                          <p:val>
                                            <p:fltVal val="0.000000"/>
                                          </p:val>
                                        </p:tav>
                                        <p:tav tm="100000">
                                          <p:val>
                                            <p:strVal val="#ppt_w"/>
                                          </p:val>
                                        </p:tav>
                                      </p:tavLst>
                                    </p:anim>
                                    <p:anim calcmode="lin" valueType="num">
                                      <p:cBhvr>
                                        <p:cTn id="8" dur="500" fill="hold"/>
                                        <p:tgtEl>
                                          <p:spTgt spid="319491">
                                            <p:txEl>
                                              <p:charRg st="0" end="13"/>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nodeType="clickEffect">
                                  <p:stCondLst>
                                    <p:cond delay="0"/>
                                  </p:stCondLst>
                                  <p:childTnLst>
                                    <p:set>
                                      <p:cBhvr>
                                        <p:cTn id="12" dur="1" fill="hold">
                                          <p:stCondLst>
                                            <p:cond delay="0"/>
                                          </p:stCondLst>
                                        </p:cTn>
                                        <p:tgtEl>
                                          <p:spTgt spid="319491">
                                            <p:txEl>
                                              <p:charRg st="14" end="50"/>
                                            </p:txEl>
                                          </p:spTgt>
                                        </p:tgtEl>
                                        <p:attrNameLst>
                                          <p:attrName>style.visibility</p:attrName>
                                        </p:attrNameLst>
                                      </p:cBhvr>
                                      <p:to>
                                        <p:strVal val="visible"/>
                                      </p:to>
                                    </p:set>
                                    <p:anim calcmode="lin" valueType="num">
                                      <p:cBhvr>
                                        <p:cTn id="13" dur="500" fill="hold"/>
                                        <p:tgtEl>
                                          <p:spTgt spid="319491">
                                            <p:txEl>
                                              <p:charRg st="14" end="50"/>
                                            </p:txEl>
                                          </p:spTgt>
                                        </p:tgtEl>
                                        <p:attrNameLst>
                                          <p:attrName>ppt_w</p:attrName>
                                        </p:attrNameLst>
                                      </p:cBhvr>
                                      <p:tavLst>
                                        <p:tav tm="0">
                                          <p:val>
                                            <p:fltVal val="0.000000"/>
                                          </p:val>
                                        </p:tav>
                                        <p:tav tm="100000">
                                          <p:val>
                                            <p:strVal val="#ppt_w"/>
                                          </p:val>
                                        </p:tav>
                                      </p:tavLst>
                                    </p:anim>
                                    <p:anim calcmode="lin" valueType="num">
                                      <p:cBhvr>
                                        <p:cTn id="14" dur="500" fill="hold"/>
                                        <p:tgtEl>
                                          <p:spTgt spid="319491">
                                            <p:txEl>
                                              <p:charRg st="14" end="5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nodeType="clickEffect">
                                  <p:stCondLst>
                                    <p:cond delay="0"/>
                                  </p:stCondLst>
                                  <p:childTnLst>
                                    <p:set>
                                      <p:cBhvr>
                                        <p:cTn id="18" dur="1" fill="hold">
                                          <p:stCondLst>
                                            <p:cond delay="0"/>
                                          </p:stCondLst>
                                        </p:cTn>
                                        <p:tgtEl>
                                          <p:spTgt spid="319491">
                                            <p:txEl>
                                              <p:charRg st="51" end="84"/>
                                            </p:txEl>
                                          </p:spTgt>
                                        </p:tgtEl>
                                        <p:attrNameLst>
                                          <p:attrName>style.visibility</p:attrName>
                                        </p:attrNameLst>
                                      </p:cBhvr>
                                      <p:to>
                                        <p:strVal val="visible"/>
                                      </p:to>
                                    </p:set>
                                    <p:anim calcmode="lin" valueType="num">
                                      <p:cBhvr>
                                        <p:cTn id="19" dur="500" fill="hold"/>
                                        <p:tgtEl>
                                          <p:spTgt spid="319491">
                                            <p:txEl>
                                              <p:charRg st="51" end="84"/>
                                            </p:txEl>
                                          </p:spTgt>
                                        </p:tgtEl>
                                        <p:attrNameLst>
                                          <p:attrName>ppt_w</p:attrName>
                                        </p:attrNameLst>
                                      </p:cBhvr>
                                      <p:tavLst>
                                        <p:tav tm="0">
                                          <p:val>
                                            <p:fltVal val="0.000000"/>
                                          </p:val>
                                        </p:tav>
                                        <p:tav tm="100000">
                                          <p:val>
                                            <p:strVal val="#ppt_w"/>
                                          </p:val>
                                        </p:tav>
                                      </p:tavLst>
                                    </p:anim>
                                    <p:anim calcmode="lin" valueType="num">
                                      <p:cBhvr>
                                        <p:cTn id="20" dur="500" fill="hold"/>
                                        <p:tgtEl>
                                          <p:spTgt spid="319491">
                                            <p:txEl>
                                              <p:charRg st="51" end="84"/>
                                            </p:txEl>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nodeType="clickEffect">
                                  <p:stCondLst>
                                    <p:cond delay="0"/>
                                  </p:stCondLst>
                                  <p:childTnLst>
                                    <p:set>
                                      <p:cBhvr>
                                        <p:cTn id="24" dur="1" fill="hold">
                                          <p:stCondLst>
                                            <p:cond delay="0"/>
                                          </p:stCondLst>
                                        </p:cTn>
                                        <p:tgtEl>
                                          <p:spTgt spid="319491">
                                            <p:txEl>
                                              <p:charRg st="85" end="121"/>
                                            </p:txEl>
                                          </p:spTgt>
                                        </p:tgtEl>
                                        <p:attrNameLst>
                                          <p:attrName>style.visibility</p:attrName>
                                        </p:attrNameLst>
                                      </p:cBhvr>
                                      <p:to>
                                        <p:strVal val="visible"/>
                                      </p:to>
                                    </p:set>
                                    <p:anim calcmode="lin" valueType="num">
                                      <p:cBhvr>
                                        <p:cTn id="25" dur="500" fill="hold"/>
                                        <p:tgtEl>
                                          <p:spTgt spid="319491">
                                            <p:txEl>
                                              <p:charRg st="85" end="121"/>
                                            </p:txEl>
                                          </p:spTgt>
                                        </p:tgtEl>
                                        <p:attrNameLst>
                                          <p:attrName>ppt_w</p:attrName>
                                        </p:attrNameLst>
                                      </p:cBhvr>
                                      <p:tavLst>
                                        <p:tav tm="0">
                                          <p:val>
                                            <p:fltVal val="0.000000"/>
                                          </p:val>
                                        </p:tav>
                                        <p:tav tm="100000">
                                          <p:val>
                                            <p:strVal val="#ppt_w"/>
                                          </p:val>
                                        </p:tav>
                                      </p:tavLst>
                                    </p:anim>
                                    <p:anim calcmode="lin" valueType="num">
                                      <p:cBhvr>
                                        <p:cTn id="26" dur="500" fill="hold"/>
                                        <p:tgtEl>
                                          <p:spTgt spid="319491">
                                            <p:txEl>
                                              <p:charRg st="85" end="12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39618" name="矩形 239617"/>
          <p:cNvSpPr/>
          <p:nvPr/>
        </p:nvSpPr>
        <p:spPr>
          <a:xfrm>
            <a:off x="668338" y="5219700"/>
            <a:ext cx="2286000" cy="307340"/>
          </a:xfrm>
          <a:noFill/>
          <a:ln w="9525">
            <a:noFill/>
          </a:ln>
        </p:spPr>
        <p:txBody>
          <a:bodyPr vert="horz" wrap="none" lIns="0" tIns="0" rIns="0" bIns="0" anchor="t">
            <a:spAutoFit/>
          </a:bodyPr>
          <a:p>
            <a:pPr algn="ctr"/>
            <a:r>
              <a:rPr lang="zh-CN" altLang="en-US" sz="2000" dirty="0">
                <a:solidFill>
                  <a:srgbClr val="FFFF00"/>
                </a:solidFill>
                <a:latin typeface="Times New Roman" panose="02020603050405020304" pitchFamily="18" charset="0"/>
                <a:ea typeface="黑体" panose="02010609060101010101" pitchFamily="49" charset="-122"/>
              </a:rPr>
              <a:t>奕</a:t>
            </a:r>
            <a:r>
              <a:rPr lang="zh-CN" altLang="en-US" sz="2000">
                <a:solidFill>
                  <a:srgbClr val="FFFF00"/>
                </a:solidFill>
                <a:latin typeface="华文中宋" pitchFamily="2" charset="-122"/>
                <a:ea typeface="华文中宋" pitchFamily="2" charset="-122"/>
                <a:sym typeface="+mn-ea"/>
              </a:rPr>
              <a:t></a:t>
            </a:r>
            <a:r>
              <a:rPr lang="zh-CN" altLang="en-US" sz="2000">
                <a:solidFill>
                  <a:srgbClr val="FFFF00"/>
                </a:solidFill>
                <a:latin typeface="Times New Roman" panose="02020603050405020304" pitchFamily="18" charset="0"/>
                <a:ea typeface="黑体" panose="02010609060101010101" pitchFamily="49" charset="-122"/>
              </a:rPr>
              <a:t>（</a:t>
            </a:r>
            <a:r>
              <a:rPr lang="en-US" altLang="zh-CN" sz="2000">
                <a:solidFill>
                  <a:srgbClr val="FFFF00"/>
                </a:solidFill>
                <a:latin typeface="Times New Roman" panose="02020603050405020304" pitchFamily="18" charset="0"/>
                <a:ea typeface="黑体" panose="02010609060101010101" pitchFamily="49" charset="-122"/>
              </a:rPr>
              <a:t>1833</a:t>
            </a:r>
            <a:r>
              <a:rPr lang="zh-CN" altLang="en-US" sz="2000">
                <a:solidFill>
                  <a:srgbClr val="FFFF00"/>
                </a:solidFill>
                <a:latin typeface="Times New Roman" panose="02020603050405020304" pitchFamily="18" charset="0"/>
                <a:ea typeface="黑体" panose="02010609060101010101" pitchFamily="49" charset="-122"/>
              </a:rPr>
              <a:t>～</a:t>
            </a:r>
            <a:r>
              <a:rPr lang="en-US" altLang="zh-CN" sz="2000">
                <a:solidFill>
                  <a:srgbClr val="FFFF00"/>
                </a:solidFill>
                <a:latin typeface="Times New Roman" panose="02020603050405020304" pitchFamily="18" charset="0"/>
                <a:ea typeface="黑体" panose="02010609060101010101" pitchFamily="49" charset="-122"/>
              </a:rPr>
              <a:t>1898</a:t>
            </a:r>
            <a:r>
              <a:rPr lang="zh-CN" altLang="en-US" sz="2000" dirty="0">
                <a:solidFill>
                  <a:srgbClr val="FFFF00"/>
                </a:solidFill>
                <a:latin typeface="Times New Roman" panose="02020603050405020304" pitchFamily="18" charset="0"/>
                <a:ea typeface="黑体" panose="02010609060101010101" pitchFamily="49" charset="-122"/>
              </a:rPr>
              <a:t>）</a:t>
            </a:r>
            <a:endParaRPr lang="zh-CN" altLang="en-US" sz="2000" dirty="0">
              <a:solidFill>
                <a:srgbClr val="FFFF00"/>
              </a:solidFill>
              <a:latin typeface="Times New Roman" panose="02020603050405020304" pitchFamily="18" charset="0"/>
              <a:ea typeface="黑体" panose="02010609060101010101" pitchFamily="49" charset="-122"/>
            </a:endParaRPr>
          </a:p>
        </p:txBody>
      </p:sp>
      <p:sp>
        <p:nvSpPr>
          <p:cNvPr id="239619" name="矩形 239618"/>
          <p:cNvSpPr/>
          <p:nvPr/>
        </p:nvSpPr>
        <p:spPr>
          <a:xfrm>
            <a:off x="201613" y="5580063"/>
            <a:ext cx="8737600" cy="1045845"/>
          </a:xfrm>
          <a:prstGeom prst="rect">
            <a:avLst/>
          </a:prstGeom>
          <a:noFill/>
          <a:ln w="9525">
            <a:noFill/>
          </a:ln>
        </p:spPr>
        <p:txBody>
          <a:bodyPr lIns="0" tIns="0" rIns="0" bIns="0" anchor="t" anchorCtr="1">
            <a:spAutoFit/>
          </a:bodyPr>
          <a:p>
            <a:r>
              <a:rPr lang="zh-CN" altLang="en-US" sz="1700" dirty="0">
                <a:solidFill>
                  <a:srgbClr val="333333"/>
                </a:solidFill>
                <a:latin typeface="华文楷体" pitchFamily="2" charset="-122"/>
                <a:ea typeface="华文楷体" pitchFamily="2" charset="-122"/>
              </a:rPr>
              <a:t>　　</a:t>
            </a:r>
            <a:r>
              <a:rPr lang="zh-CN" altLang="en-US" sz="1700" dirty="0">
                <a:solidFill>
                  <a:schemeClr val="bg1"/>
                </a:solidFill>
                <a:latin typeface="华文楷体" pitchFamily="2" charset="-122"/>
                <a:ea typeface="华文楷体" pitchFamily="2" charset="-122"/>
              </a:rPr>
              <a:t>清末大臣，洋务派首领。满族，道光帝第六子。咸丰帝异母弟。</a:t>
            </a:r>
            <a:r>
              <a:rPr lang="en-US" altLang="zh-CN" sz="1700">
                <a:solidFill>
                  <a:schemeClr val="bg1"/>
                </a:solidFill>
                <a:latin typeface="华文楷体" pitchFamily="2" charset="-122"/>
                <a:ea typeface="华文楷体" pitchFamily="2" charset="-122"/>
              </a:rPr>
              <a:t>1850</a:t>
            </a:r>
            <a:r>
              <a:rPr lang="zh-CN" altLang="en-US" sz="1700" dirty="0">
                <a:solidFill>
                  <a:schemeClr val="bg1"/>
                </a:solidFill>
                <a:latin typeface="华文楷体" pitchFamily="2" charset="-122"/>
                <a:ea typeface="华文楷体" pitchFamily="2" charset="-122"/>
              </a:rPr>
              <a:t>年</a:t>
            </a:r>
            <a:r>
              <a:rPr lang="zh-CN" altLang="en-US" sz="1700" dirty="0">
                <a:solidFill>
                  <a:schemeClr val="bg1"/>
                </a:solidFill>
                <a:latin typeface="华文楷体" pitchFamily="2" charset="-122"/>
                <a:ea typeface="华文楷体" pitchFamily="2" charset="-122"/>
                <a:sym typeface="+mn-ea"/>
              </a:rPr>
              <a:t>咸丰</a:t>
            </a:r>
            <a:r>
              <a:rPr lang="zh-CN" altLang="en-US" sz="1700" dirty="0">
                <a:solidFill>
                  <a:schemeClr val="bg1"/>
                </a:solidFill>
                <a:latin typeface="华文楷体" pitchFamily="2" charset="-122"/>
                <a:ea typeface="华文楷体" pitchFamily="2" charset="-122"/>
              </a:rPr>
              <a:t>继位，次年，封恭亲王。</a:t>
            </a:r>
            <a:r>
              <a:rPr lang="en-US" altLang="zh-CN" sz="1700">
                <a:solidFill>
                  <a:schemeClr val="bg1"/>
                </a:solidFill>
                <a:latin typeface="华文楷体" pitchFamily="2" charset="-122"/>
                <a:ea typeface="华文楷体" pitchFamily="2" charset="-122"/>
              </a:rPr>
              <a:t>1853</a:t>
            </a:r>
            <a:r>
              <a:rPr lang="zh-CN" altLang="en-US" sz="1700" dirty="0">
                <a:solidFill>
                  <a:schemeClr val="bg1"/>
                </a:solidFill>
                <a:latin typeface="华文楷体" pitchFamily="2" charset="-122"/>
                <a:ea typeface="华文楷体" pitchFamily="2" charset="-122"/>
              </a:rPr>
              <a:t>年（咸丰三年），在军机大臣上行走。</a:t>
            </a:r>
            <a:br>
              <a:rPr lang="zh-CN" altLang="en-US" sz="1700" dirty="0">
                <a:solidFill>
                  <a:schemeClr val="bg1"/>
                </a:solidFill>
                <a:latin typeface="华文楷体" pitchFamily="2" charset="-122"/>
                <a:ea typeface="华文楷体" pitchFamily="2" charset="-122"/>
              </a:rPr>
            </a:br>
            <a:r>
              <a:rPr lang="zh-CN" altLang="en-US" sz="1700" dirty="0">
                <a:solidFill>
                  <a:schemeClr val="bg1"/>
                </a:solidFill>
                <a:latin typeface="华文楷体" pitchFamily="2" charset="-122"/>
                <a:ea typeface="华文楷体" pitchFamily="2" charset="-122"/>
              </a:rPr>
              <a:t>　　</a:t>
            </a:r>
            <a:r>
              <a:rPr lang="en-US" altLang="zh-CN" sz="1700">
                <a:solidFill>
                  <a:schemeClr val="bg1"/>
                </a:solidFill>
                <a:latin typeface="华文楷体" pitchFamily="2" charset="-122"/>
                <a:ea typeface="华文楷体" pitchFamily="2" charset="-122"/>
              </a:rPr>
              <a:t>1860</a:t>
            </a:r>
            <a:r>
              <a:rPr lang="zh-CN" altLang="en-US" sz="1700" dirty="0">
                <a:solidFill>
                  <a:schemeClr val="bg1"/>
                </a:solidFill>
                <a:latin typeface="华文楷体" pitchFamily="2" charset="-122"/>
                <a:ea typeface="华文楷体" pitchFamily="2" charset="-122"/>
              </a:rPr>
              <a:t>年，英法联军攻逼北京，咸丰帝逃亡热河（今河北承德），奉命为与英法议和的全权大臣，并与英、法、俄国签订</a:t>
            </a:r>
            <a:r>
              <a:rPr lang="en-US" altLang="zh-CN" sz="1700">
                <a:solidFill>
                  <a:schemeClr val="bg1"/>
                </a:solidFill>
                <a:latin typeface="华文楷体" pitchFamily="2" charset="-122"/>
                <a:ea typeface="华文楷体" pitchFamily="2" charset="-122"/>
              </a:rPr>
              <a:t>《</a:t>
            </a:r>
            <a:r>
              <a:rPr lang="zh-CN" altLang="en-US" sz="1700" dirty="0">
                <a:solidFill>
                  <a:schemeClr val="bg1"/>
                </a:solidFill>
                <a:latin typeface="华文楷体" pitchFamily="2" charset="-122"/>
                <a:ea typeface="华文楷体" pitchFamily="2" charset="-122"/>
              </a:rPr>
              <a:t>北京条约</a:t>
            </a:r>
            <a:r>
              <a:rPr lang="en-US" altLang="zh-CN" sz="1700">
                <a:solidFill>
                  <a:schemeClr val="bg1"/>
                </a:solidFill>
                <a:latin typeface="华文楷体" pitchFamily="2" charset="-122"/>
                <a:ea typeface="华文楷体" pitchFamily="2" charset="-122"/>
              </a:rPr>
              <a:t>》</a:t>
            </a:r>
            <a:r>
              <a:rPr lang="zh-CN" altLang="en-US" sz="1700" dirty="0">
                <a:solidFill>
                  <a:schemeClr val="bg1"/>
                </a:solidFill>
                <a:latin typeface="华文楷体" pitchFamily="2" charset="-122"/>
                <a:ea typeface="华文楷体" pitchFamily="2" charset="-122"/>
              </a:rPr>
              <a:t>。</a:t>
            </a:r>
            <a:endParaRPr lang="zh-CN" altLang="en-US" sz="1700" dirty="0">
              <a:solidFill>
                <a:schemeClr val="bg1"/>
              </a:solidFill>
              <a:latin typeface="华文楷体" pitchFamily="2" charset="-122"/>
              <a:ea typeface="华文楷体" pitchFamily="2" charset="-122"/>
            </a:endParaRPr>
          </a:p>
        </p:txBody>
      </p:sp>
      <p:pic>
        <p:nvPicPr>
          <p:cNvPr id="239621" name="图片 239620" descr="1087760_732817"/>
          <p:cNvPicPr>
            <a:picLocks noChangeAspect="1"/>
          </p:cNvPicPr>
          <p:nvPr/>
        </p:nvPicPr>
        <p:blipFill>
          <a:blip r:embed="rId1"/>
          <a:stretch>
            <a:fillRect/>
          </a:stretch>
        </p:blipFill>
        <p:spPr>
          <a:xfrm>
            <a:off x="3631565" y="728028"/>
            <a:ext cx="5360988" cy="4322762"/>
          </a:xfrm>
          <a:prstGeom prst="rect">
            <a:avLst/>
          </a:prstGeom>
          <a:noFill/>
          <a:ln w="9525">
            <a:noFill/>
          </a:ln>
        </p:spPr>
      </p:pic>
      <p:sp>
        <p:nvSpPr>
          <p:cNvPr id="239622" name="矩形 239621"/>
          <p:cNvSpPr/>
          <p:nvPr/>
        </p:nvSpPr>
        <p:spPr>
          <a:xfrm>
            <a:off x="4856163" y="5184140"/>
            <a:ext cx="2794000" cy="304800"/>
          </a:xfrm>
          <a:prstGeom prst="rect">
            <a:avLst/>
          </a:prstGeom>
          <a:noFill/>
          <a:ln w="9525">
            <a:noFill/>
          </a:ln>
        </p:spPr>
        <p:txBody>
          <a:bodyPr wrap="none" lIns="0" tIns="0" rIns="0" bIns="0" anchor="t">
            <a:spAutoFit/>
          </a:bodyPr>
          <a:p>
            <a:pPr algn="ctr"/>
            <a:r>
              <a:rPr lang="zh-CN" altLang="en-US" sz="2000" dirty="0">
                <a:solidFill>
                  <a:srgbClr val="FFFF00"/>
                </a:solidFill>
                <a:latin typeface="Times New Roman" panose="02020603050405020304" pitchFamily="18" charset="0"/>
                <a:ea typeface="黑体" panose="02010609060101010101" pitchFamily="49" charset="-122"/>
              </a:rPr>
              <a:t>咸丰签定</a:t>
            </a:r>
            <a:r>
              <a:rPr lang="en-US" altLang="zh-CN" sz="2000">
                <a:solidFill>
                  <a:srgbClr val="FFFF00"/>
                </a:solidFill>
                <a:latin typeface="Times New Roman" panose="02020603050405020304" pitchFamily="18" charset="0"/>
                <a:ea typeface="黑体" panose="02010609060101010101" pitchFamily="49" charset="-122"/>
              </a:rPr>
              <a:t>《</a:t>
            </a:r>
            <a:r>
              <a:rPr lang="zh-CN" altLang="en-US" sz="2000" dirty="0">
                <a:solidFill>
                  <a:srgbClr val="FFFF00"/>
                </a:solidFill>
                <a:latin typeface="Times New Roman" panose="02020603050405020304" pitchFamily="18" charset="0"/>
                <a:ea typeface="黑体" panose="02010609060101010101" pitchFamily="49" charset="-122"/>
              </a:rPr>
              <a:t>北京条约</a:t>
            </a:r>
            <a:r>
              <a:rPr lang="en-US" altLang="zh-CN" sz="2000">
                <a:solidFill>
                  <a:srgbClr val="FFFF00"/>
                </a:solidFill>
                <a:latin typeface="Times New Roman" panose="02020603050405020304" pitchFamily="18" charset="0"/>
                <a:ea typeface="黑体" panose="02010609060101010101" pitchFamily="49" charset="-122"/>
              </a:rPr>
              <a:t>》</a:t>
            </a:r>
            <a:r>
              <a:rPr lang="zh-CN" altLang="en-US" sz="2000" dirty="0">
                <a:solidFill>
                  <a:srgbClr val="FFFF00"/>
                </a:solidFill>
                <a:latin typeface="Times New Roman" panose="02020603050405020304" pitchFamily="18" charset="0"/>
                <a:ea typeface="黑体" panose="02010609060101010101" pitchFamily="49" charset="-122"/>
              </a:rPr>
              <a:t>处</a:t>
            </a:r>
            <a:endParaRPr lang="zh-CN" altLang="en-US" sz="2000" dirty="0">
              <a:solidFill>
                <a:srgbClr val="FFFF00"/>
              </a:solidFill>
              <a:latin typeface="Times New Roman" panose="02020603050405020304" pitchFamily="18" charset="0"/>
              <a:ea typeface="黑体" panose="02010609060101010101" pitchFamily="49" charset="-122"/>
            </a:endParaRPr>
          </a:p>
        </p:txBody>
      </p:sp>
      <p:pic>
        <p:nvPicPr>
          <p:cNvPr id="239623" name="图片 239622" descr="y"/>
          <p:cNvPicPr>
            <a:picLocks noChangeAspect="1"/>
          </p:cNvPicPr>
          <p:nvPr/>
        </p:nvPicPr>
        <p:blipFill>
          <a:blip r:embed="rId2"/>
          <a:stretch>
            <a:fillRect/>
          </a:stretch>
        </p:blipFill>
        <p:spPr>
          <a:xfrm>
            <a:off x="86995" y="361950"/>
            <a:ext cx="3448050" cy="4770755"/>
          </a:xfrm>
          <a:prstGeom prst="rect">
            <a:avLst/>
          </a:prstGeom>
          <a:noFill/>
          <a:ln w="9525">
            <a:noFill/>
          </a:ln>
        </p:spPr>
      </p:pic>
      <p:pic>
        <p:nvPicPr>
          <p:cNvPr id="239624" name="图片 239623" descr="z"/>
          <p:cNvPicPr>
            <a:picLocks noChangeAspect="1"/>
          </p:cNvPicPr>
          <p:nvPr/>
        </p:nvPicPr>
        <p:blipFill>
          <a:blip r:embed="rId3"/>
          <a:stretch>
            <a:fillRect/>
          </a:stretch>
        </p:blipFill>
        <p:spPr>
          <a:xfrm>
            <a:off x="7572375" y="5783263"/>
            <a:ext cx="212725" cy="179387"/>
          </a:xfrm>
          <a:prstGeom prst="rect">
            <a:avLst/>
          </a:prstGeom>
          <a:noFill/>
          <a:ln w="9525">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0646" name="图片 240645" descr="b"/>
          <p:cNvPicPr>
            <a:picLocks noChangeAspect="1"/>
          </p:cNvPicPr>
          <p:nvPr/>
        </p:nvPicPr>
        <p:blipFill>
          <a:blip r:embed="rId1">
            <a:lum contrast="6000"/>
          </a:blip>
          <a:stretch>
            <a:fillRect/>
          </a:stretch>
        </p:blipFill>
        <p:spPr>
          <a:xfrm>
            <a:off x="-10795" y="-4445"/>
            <a:ext cx="9151620" cy="6856730"/>
          </a:xfrm>
          <a:prstGeom prst="rect">
            <a:avLst/>
          </a:prstGeom>
          <a:noFill/>
          <a:ln w="9525">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45058" name="矩形 45057"/>
          <p:cNvSpPr/>
          <p:nvPr/>
        </p:nvSpPr>
        <p:spPr>
          <a:xfrm>
            <a:off x="0" y="765175"/>
            <a:ext cx="9144000" cy="1584325"/>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5pPr>
          </a:lstStyle>
          <a:p>
            <a:pPr lvl="0">
              <a:buNone/>
            </a:pPr>
            <a:r>
              <a:rPr lang="zh-CN" altLang="en-US" sz="2400" dirty="0"/>
              <a:t>   </a:t>
            </a:r>
            <a:r>
              <a:rPr lang="zh-CN" altLang="en-US" sz="2400" dirty="0">
                <a:solidFill>
                  <a:schemeClr val="bg1"/>
                </a:solidFill>
              </a:rPr>
              <a:t>1860年10月,英法俄三国强迫清政府签订了《北京条约》</a:t>
            </a:r>
            <a:endParaRPr lang="zh-CN" altLang="en-US" sz="2400" dirty="0">
              <a:solidFill>
                <a:schemeClr val="bg1"/>
              </a:solidFill>
            </a:endParaRPr>
          </a:p>
          <a:p>
            <a:pPr lvl="0">
              <a:buNone/>
            </a:pPr>
            <a:r>
              <a:rPr lang="zh-CN" altLang="en-US" sz="2400" dirty="0"/>
              <a:t>    </a:t>
            </a:r>
            <a:r>
              <a:rPr lang="zh-CN" altLang="en-US" sz="2400" b="1" dirty="0">
                <a:solidFill>
                  <a:srgbClr val="FFFF00"/>
                </a:solidFill>
                <a:latin typeface="黑体" panose="02010609060101010101" pitchFamily="49" charset="-122"/>
                <a:ea typeface="黑体" panose="02010609060101010101" pitchFamily="49" charset="-122"/>
              </a:rPr>
              <a:t>标志着第二次鸦片战争结束。</a:t>
            </a:r>
            <a:endParaRPr lang="zh-CN" altLang="en-US" sz="2400" b="1" dirty="0">
              <a:solidFill>
                <a:srgbClr val="FFFF00"/>
              </a:solidFill>
              <a:latin typeface="黑体" panose="02010609060101010101" pitchFamily="49" charset="-122"/>
              <a:ea typeface="黑体" panose="02010609060101010101" pitchFamily="49" charset="-122"/>
            </a:endParaRPr>
          </a:p>
        </p:txBody>
      </p:sp>
      <p:sp>
        <p:nvSpPr>
          <p:cNvPr id="45059" name="文本框 45058"/>
          <p:cNvSpPr txBox="1"/>
          <p:nvPr/>
        </p:nvSpPr>
        <p:spPr>
          <a:xfrm>
            <a:off x="827088" y="185420"/>
            <a:ext cx="6048375" cy="579438"/>
          </a:xfrm>
          <a:prstGeom prst="rect">
            <a:avLst/>
          </a:prstGeom>
          <a:noFill/>
          <a:ln w="9525">
            <a:noFill/>
          </a:ln>
        </p:spPr>
        <p:txBody>
          <a:bodyPr>
            <a:spAutoFit/>
          </a:bodyPr>
          <a:p>
            <a:pPr>
              <a:spcBef>
                <a:spcPct val="50000"/>
              </a:spcBef>
              <a:buFont typeface="Arial" panose="020B0604020202020204" pitchFamily="34" charset="0"/>
              <a:buNone/>
            </a:pPr>
            <a:r>
              <a:rPr lang="en-US" altLang="zh-CN" sz="3200">
                <a:solidFill>
                  <a:srgbClr val="FFFF00"/>
                </a:solidFill>
                <a:latin typeface="Tahoma" panose="020B0604030504040204" pitchFamily="34" charset="0"/>
                <a:ea typeface="隶书" pitchFamily="1" charset="-122"/>
              </a:rPr>
              <a:t>《</a:t>
            </a:r>
            <a:r>
              <a:rPr lang="zh-CN" altLang="en-US" sz="3200">
                <a:solidFill>
                  <a:srgbClr val="FFFF00"/>
                </a:solidFill>
                <a:latin typeface="Tahoma" panose="020B0604030504040204" pitchFamily="34" charset="0"/>
                <a:ea typeface="隶书" pitchFamily="1" charset="-122"/>
              </a:rPr>
              <a:t>北京条约</a:t>
            </a:r>
            <a:r>
              <a:rPr lang="en-US" altLang="zh-CN" sz="3200">
                <a:solidFill>
                  <a:srgbClr val="FFFF00"/>
                </a:solidFill>
                <a:latin typeface="Tahoma" panose="020B0604030504040204" pitchFamily="34" charset="0"/>
                <a:ea typeface="隶书" pitchFamily="1" charset="-122"/>
              </a:rPr>
              <a:t>》</a:t>
            </a:r>
            <a:r>
              <a:rPr lang="zh-CN" altLang="en-US" sz="3200">
                <a:solidFill>
                  <a:srgbClr val="FFFF00"/>
                </a:solidFill>
                <a:latin typeface="Tahoma" panose="020B0604030504040204" pitchFamily="34" charset="0"/>
                <a:ea typeface="隶书" pitchFamily="1" charset="-122"/>
              </a:rPr>
              <a:t>的签定</a:t>
            </a:r>
            <a:endParaRPr lang="zh-CN" altLang="en-US" sz="3200">
              <a:solidFill>
                <a:srgbClr val="FFFF00"/>
              </a:solidFill>
              <a:latin typeface="Tahoma" panose="020B0604030504040204" pitchFamily="34" charset="0"/>
              <a:ea typeface="隶书" pitchFamily="1" charset="-122"/>
            </a:endParaRPr>
          </a:p>
        </p:txBody>
      </p:sp>
      <p:pic>
        <p:nvPicPr>
          <p:cNvPr id="45060" name="图片 45059" descr="北京条约1"/>
          <p:cNvPicPr>
            <a:picLocks noChangeAspect="1"/>
          </p:cNvPicPr>
          <p:nvPr/>
        </p:nvPicPr>
        <p:blipFill>
          <a:blip r:embed="rId1"/>
          <a:stretch>
            <a:fillRect/>
          </a:stretch>
        </p:blipFill>
        <p:spPr>
          <a:xfrm>
            <a:off x="827405" y="1687195"/>
            <a:ext cx="7200900" cy="495236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slide(fromBottom)">
                                      <p:cBhvr>
                                        <p:cTn id="7" dur="500"/>
                                        <p:tgtEl>
                                          <p:spTgt spid="4505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iterate type="wd">
                                    <p:tmAbs val="300"/>
                                  </p:iterate>
                                  <p:childTnLst>
                                    <p:set>
                                      <p:cBhvr>
                                        <p:cTn id="11" dur="1" fill="hold">
                                          <p:stCondLst>
                                            <p:cond delay="299"/>
                                          </p:stCondLst>
                                        </p:cTn>
                                        <p:tgtEl>
                                          <p:spTgt spid="45058">
                                            <p:txEl>
                                              <p:charRg st="0" end="32"/>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iterate type="wd">
                                    <p:tmAbs val="300"/>
                                  </p:iterate>
                                  <p:childTnLst>
                                    <p:set>
                                      <p:cBhvr>
                                        <p:cTn id="15" dur="1" fill="hold">
                                          <p:stCondLst>
                                            <p:cond delay="299"/>
                                          </p:stCondLst>
                                        </p:cTn>
                                        <p:tgtEl>
                                          <p:spTgt spid="45058">
                                            <p:txEl>
                                              <p:charRg st="32" end="5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45060"/>
                                        </p:tgtEl>
                                        <p:attrNameLst>
                                          <p:attrName>style.visibility</p:attrName>
                                        </p:attrNameLst>
                                      </p:cBhvr>
                                      <p:to>
                                        <p:strVal val="visible"/>
                                      </p:to>
                                    </p:set>
                                    <p:animEffect transition="in" filter="dissolve">
                                      <p:cBhvr>
                                        <p:cTn id="20" dur="500"/>
                                        <p:tgtEl>
                                          <p:spTgt spid="45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build="p"/>
      <p:bldP spid="4505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ext Box 2"/>
          <p:cNvSpPr txBox="1">
            <a:spLocks noChangeArrowheads="1"/>
          </p:cNvSpPr>
          <p:nvPr/>
        </p:nvSpPr>
        <p:spPr bwMode="auto">
          <a:xfrm>
            <a:off x="369570" y="409575"/>
            <a:ext cx="675005" cy="604329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200" b="1" dirty="0" smtClean="0">
                <a:solidFill>
                  <a:schemeClr val="bg1"/>
                </a:solidFill>
                <a:latin typeface="Times New Roman" panose="02020603050405020304" pitchFamily="18" charset="0"/>
                <a:ea typeface="华文彩云" pitchFamily="2" charset="-122"/>
              </a:rPr>
              <a:t>三、沙俄侵占中国北方大片领土</a:t>
            </a:r>
            <a:endParaRPr kumimoji="1" lang="zh-CN" altLang="en-US" sz="3200" b="1" dirty="0" smtClean="0">
              <a:solidFill>
                <a:schemeClr val="bg1"/>
              </a:solidFill>
              <a:latin typeface="Times New Roman" panose="02020603050405020304" pitchFamily="18" charset="0"/>
              <a:ea typeface="华文彩云" pitchFamily="2" charset="-122"/>
            </a:endParaRPr>
          </a:p>
        </p:txBody>
      </p:sp>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sp>
        <p:nvSpPr>
          <p:cNvPr id="34820" name="Text Box 4"/>
          <p:cNvSpPr txBox="1"/>
          <p:nvPr/>
        </p:nvSpPr>
        <p:spPr>
          <a:xfrm>
            <a:off x="1438275" y="854075"/>
            <a:ext cx="6514465" cy="3691890"/>
          </a:xfrm>
          <a:prstGeom prst="rect">
            <a:avLst/>
          </a:prstGeom>
          <a:noFill/>
          <a:ln w="9525">
            <a:noFill/>
          </a:ln>
        </p:spPr>
        <p:txBody>
          <a:bodyPr wrap="square">
            <a:spAutoFit/>
          </a:bodyPr>
          <a:p>
            <a:pPr>
              <a:lnSpc>
                <a:spcPct val="130000"/>
              </a:lnSpc>
              <a:spcBef>
                <a:spcPct val="50000"/>
              </a:spcBef>
            </a:pPr>
            <a:r>
              <a:rPr lang="en-US" altLang="zh-CN" sz="3600" b="1">
                <a:latin typeface="Times New Roman" panose="02020603050405020304" pitchFamily="18" charset="0"/>
              </a:rPr>
              <a:t>        </a:t>
            </a:r>
            <a:r>
              <a:rPr lang="zh-CN" altLang="en-US" sz="3600" b="1" dirty="0">
                <a:latin typeface="Times New Roman" panose="02020603050405020304" pitchFamily="18" charset="0"/>
              </a:rPr>
              <a:t>俄国从十九世纪五十年代末开始</a:t>
            </a:r>
            <a:r>
              <a:rPr lang="en-US" altLang="zh-CN" sz="3600" b="1">
                <a:latin typeface="Times New Roman" panose="02020603050405020304" pitchFamily="18" charset="0"/>
              </a:rPr>
              <a:t>,</a:t>
            </a:r>
            <a:r>
              <a:rPr lang="zh-CN" altLang="en-US" sz="3600" b="1" dirty="0">
                <a:latin typeface="Times New Roman" panose="02020603050405020304" pitchFamily="18" charset="0"/>
              </a:rPr>
              <a:t>通过一系列不平等条约</a:t>
            </a:r>
            <a:r>
              <a:rPr lang="en-US" altLang="zh-CN" sz="3600" b="1">
                <a:latin typeface="Times New Roman" panose="02020603050405020304" pitchFamily="18" charset="0"/>
              </a:rPr>
              <a:t>,</a:t>
            </a:r>
            <a:r>
              <a:rPr lang="zh-CN" altLang="en-US" sz="3600" b="1" dirty="0">
                <a:latin typeface="Times New Roman" panose="02020603050405020304" pitchFamily="18" charset="0"/>
              </a:rPr>
              <a:t>割占中国东北和西北</a:t>
            </a:r>
            <a:r>
              <a:rPr lang="en-US" altLang="zh-CN" sz="3600" b="1">
                <a:solidFill>
                  <a:srgbClr val="C00000"/>
                </a:solidFill>
                <a:latin typeface="Times New Roman" panose="02020603050405020304" pitchFamily="18" charset="0"/>
              </a:rPr>
              <a:t>150</a:t>
            </a:r>
            <a:r>
              <a:rPr lang="zh-CN" altLang="en-US" sz="3600" b="1" dirty="0">
                <a:solidFill>
                  <a:srgbClr val="C00000"/>
                </a:solidFill>
                <a:latin typeface="Times New Roman" panose="02020603050405020304" pitchFamily="18" charset="0"/>
              </a:rPr>
              <a:t>多万平方公里</a:t>
            </a:r>
            <a:r>
              <a:rPr lang="zh-CN" altLang="en-US" sz="3600" b="1" dirty="0">
                <a:latin typeface="Times New Roman" panose="02020603050405020304" pitchFamily="18" charset="0"/>
              </a:rPr>
              <a:t>的领土</a:t>
            </a:r>
            <a:r>
              <a:rPr lang="en-US" altLang="zh-CN" sz="3600" b="1">
                <a:latin typeface="Times New Roman" panose="02020603050405020304" pitchFamily="18" charset="0"/>
              </a:rPr>
              <a:t>,</a:t>
            </a:r>
            <a:r>
              <a:rPr lang="zh-CN" altLang="en-US" sz="3600" b="1" dirty="0">
                <a:latin typeface="Times New Roman" panose="02020603050405020304" pitchFamily="18" charset="0"/>
              </a:rPr>
              <a:t>相当于</a:t>
            </a:r>
            <a:r>
              <a:rPr lang="en-US" altLang="zh-CN" sz="3600" b="1">
                <a:latin typeface="Times New Roman" panose="02020603050405020304" pitchFamily="18" charset="0"/>
              </a:rPr>
              <a:t>15</a:t>
            </a:r>
            <a:r>
              <a:rPr lang="zh-CN" altLang="en-US" sz="3600" b="1" dirty="0">
                <a:latin typeface="Times New Roman" panose="02020603050405020304" pitchFamily="18" charset="0"/>
              </a:rPr>
              <a:t>个浙江省的面积</a:t>
            </a:r>
            <a:r>
              <a:rPr lang="zh-CN" altLang="en-US" sz="3600" b="1">
                <a:latin typeface="Times New Roman" panose="02020603050405020304" pitchFamily="18" charset="0"/>
              </a:rPr>
              <a:t>。</a:t>
            </a:r>
            <a:endParaRPr lang="zh-CN" altLang="en-US" sz="3600" b="1">
              <a:latin typeface="Times New Roman" panose="02020603050405020304" pitchFamily="18" charset="0"/>
            </a:endParaRPr>
          </a:p>
        </p:txBody>
      </p:sp>
      <p:sp>
        <p:nvSpPr>
          <p:cNvPr id="108550" name="Text Box 6"/>
          <p:cNvSpPr txBox="1">
            <a:spLocks noChangeArrowheads="1"/>
          </p:cNvSpPr>
          <p:nvPr/>
        </p:nvSpPr>
        <p:spPr bwMode="auto">
          <a:xfrm>
            <a:off x="1529715" y="4856480"/>
            <a:ext cx="7101840" cy="583565"/>
          </a:xfrm>
          <a:prstGeom prst="rect">
            <a:avLst/>
          </a:prstGeom>
          <a:solidFill>
            <a:srgbClr val="FFFF99"/>
          </a:solidFill>
          <a:ln w="9525">
            <a:noFill/>
            <a:miter lim="800000"/>
          </a:ln>
          <a:effectLst/>
        </p:spPr>
        <p:txBody>
          <a:bodyPr wrap="square">
            <a:spAutoFit/>
          </a:bodyPr>
          <a:p>
            <a:pPr algn="ctr">
              <a:spcBef>
                <a:spcPct val="50000"/>
              </a:spcBef>
            </a:pPr>
            <a:r>
              <a:rPr lang="zh-CN" altLang="en-US" sz="3200" b="1" dirty="0">
                <a:solidFill>
                  <a:srgbClr val="FF0000"/>
                </a:solidFill>
                <a:latin typeface="隶书" pitchFamily="1" charset="-122"/>
                <a:ea typeface="隶书" pitchFamily="1" charset="-122"/>
              </a:rPr>
              <a:t>沙俄是近代侵占中国领土最多的国家。</a:t>
            </a:r>
            <a:endParaRPr lang="zh-CN" altLang="en-US" sz="3200" b="1" dirty="0">
              <a:solidFill>
                <a:srgbClr val="FF0000"/>
              </a:solidFill>
              <a:latin typeface="隶书" pitchFamily="1" charset="-122"/>
              <a:ea typeface="隶书" pitchFamily="1" charset="-122"/>
            </a:endParaRPr>
          </a:p>
        </p:txBody>
      </p:sp>
      <p:pic>
        <p:nvPicPr>
          <p:cNvPr id="3" name="Picture 2"/>
          <p:cNvPicPr>
            <a:picLocks noChangeAspect="1" noChangeArrowheads="1"/>
          </p:cNvPicPr>
          <p:nvPr/>
        </p:nvPicPr>
        <p:blipFill>
          <a:blip r:embed="rId2"/>
          <a:srcRect/>
          <a:stretch>
            <a:fillRect/>
          </a:stretch>
        </p:blipFill>
        <p:spPr bwMode="auto">
          <a:xfrm>
            <a:off x="7475855" y="257810"/>
            <a:ext cx="491490" cy="95885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08550"/>
                                        </p:tgtEl>
                                        <p:attrNameLst>
                                          <p:attrName>style.visibility</p:attrName>
                                        </p:attrNameLst>
                                      </p:cBhvr>
                                      <p:to>
                                        <p:strVal val="visible"/>
                                      </p:to>
                                    </p:set>
                                    <p:anim calcmode="lin" valueType="num">
                                      <p:cBhvr>
                                        <p:cTn id="7" dur="500" fill="hold"/>
                                        <p:tgtEl>
                                          <p:spTgt spid="108550"/>
                                        </p:tgtEl>
                                        <p:attrNameLst>
                                          <p:attrName>ppt_w</p:attrName>
                                        </p:attrNameLst>
                                      </p:cBhvr>
                                      <p:tavLst>
                                        <p:tav tm="0">
                                          <p:val>
                                            <p:fltVal val="0"/>
                                          </p:val>
                                        </p:tav>
                                        <p:tav tm="100000">
                                          <p:val>
                                            <p:strVal val="#ppt_w"/>
                                          </p:val>
                                        </p:tav>
                                      </p:tavLst>
                                    </p:anim>
                                    <p:anim calcmode="lin" valueType="num">
                                      <p:cBhvr>
                                        <p:cTn id="8" dur="500" fill="hold"/>
                                        <p:tgtEl>
                                          <p:spTgt spid="1085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50" grpId="0" bldLvl="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034" name="图片 44033" descr="e4"/>
          <p:cNvPicPr>
            <a:picLocks noChangeAspect="1"/>
          </p:cNvPicPr>
          <p:nvPr/>
        </p:nvPicPr>
        <p:blipFill>
          <a:blip r:embed="rId1">
            <a:clrChange>
              <a:clrFrom>
                <a:srgbClr val="FFFFFF"/>
              </a:clrFrom>
              <a:clrTo>
                <a:srgbClr val="FFFFFF">
                  <a:alpha val="0"/>
                </a:srgbClr>
              </a:clrTo>
            </a:clrChange>
          </a:blip>
          <a:stretch>
            <a:fillRect/>
          </a:stretch>
        </p:blipFill>
        <p:spPr>
          <a:xfrm>
            <a:off x="63500" y="1463675"/>
            <a:ext cx="2990850" cy="2181225"/>
          </a:xfrm>
          <a:prstGeom prst="rect">
            <a:avLst/>
          </a:prstGeom>
          <a:noFill/>
          <a:ln w="9525">
            <a:noFill/>
          </a:ln>
        </p:spPr>
      </p:pic>
      <p:pic>
        <p:nvPicPr>
          <p:cNvPr id="44035" name="图片 44034" descr="e0"/>
          <p:cNvPicPr>
            <a:picLocks noChangeAspect="1"/>
          </p:cNvPicPr>
          <p:nvPr/>
        </p:nvPicPr>
        <p:blipFill>
          <a:blip r:embed="rId2"/>
          <a:stretch>
            <a:fillRect/>
          </a:stretch>
        </p:blipFill>
        <p:spPr>
          <a:xfrm>
            <a:off x="0" y="0"/>
            <a:ext cx="9144000" cy="4124325"/>
          </a:xfrm>
          <a:prstGeom prst="rect">
            <a:avLst/>
          </a:prstGeom>
          <a:noFill/>
          <a:ln w="9525">
            <a:noFill/>
          </a:ln>
        </p:spPr>
      </p:pic>
      <p:sp>
        <p:nvSpPr>
          <p:cNvPr id="44036" name="未知"/>
          <p:cNvSpPr/>
          <p:nvPr/>
        </p:nvSpPr>
        <p:spPr>
          <a:xfrm>
            <a:off x="5786438" y="719138"/>
            <a:ext cx="2138362" cy="1279525"/>
          </a:xfrm>
          <a:custGeom>
            <a:avLst/>
            <a:gdLst/>
            <a:ahLst/>
            <a:cxnLst/>
            <a:pathLst>
              <a:path w="1347" h="806">
                <a:moveTo>
                  <a:pt x="70" y="382"/>
                </a:moveTo>
                <a:cubicBezTo>
                  <a:pt x="215" y="335"/>
                  <a:pt x="0" y="409"/>
                  <a:pt x="157" y="339"/>
                </a:cubicBezTo>
                <a:cubicBezTo>
                  <a:pt x="185" y="327"/>
                  <a:pt x="243" y="310"/>
                  <a:pt x="243" y="310"/>
                </a:cubicBezTo>
                <a:cubicBezTo>
                  <a:pt x="253" y="296"/>
                  <a:pt x="265" y="283"/>
                  <a:pt x="272" y="267"/>
                </a:cubicBezTo>
                <a:cubicBezTo>
                  <a:pt x="280" y="249"/>
                  <a:pt x="274" y="225"/>
                  <a:pt x="286" y="209"/>
                </a:cubicBezTo>
                <a:cubicBezTo>
                  <a:pt x="295" y="197"/>
                  <a:pt x="314" y="199"/>
                  <a:pt x="329" y="195"/>
                </a:cubicBezTo>
                <a:cubicBezTo>
                  <a:pt x="391" y="180"/>
                  <a:pt x="454" y="166"/>
                  <a:pt x="517" y="152"/>
                </a:cubicBezTo>
                <a:cubicBezTo>
                  <a:pt x="591" y="135"/>
                  <a:pt x="530" y="141"/>
                  <a:pt x="603" y="109"/>
                </a:cubicBezTo>
                <a:cubicBezTo>
                  <a:pt x="631" y="97"/>
                  <a:pt x="689" y="80"/>
                  <a:pt x="689" y="80"/>
                </a:cubicBezTo>
                <a:cubicBezTo>
                  <a:pt x="707" y="153"/>
                  <a:pt x="692" y="199"/>
                  <a:pt x="761" y="224"/>
                </a:cubicBezTo>
                <a:cubicBezTo>
                  <a:pt x="798" y="238"/>
                  <a:pt x="877" y="253"/>
                  <a:pt x="877" y="253"/>
                </a:cubicBezTo>
                <a:cubicBezTo>
                  <a:pt x="954" y="201"/>
                  <a:pt x="971" y="183"/>
                  <a:pt x="1064" y="152"/>
                </a:cubicBezTo>
                <a:cubicBezTo>
                  <a:pt x="1078" y="147"/>
                  <a:pt x="1093" y="142"/>
                  <a:pt x="1107" y="137"/>
                </a:cubicBezTo>
                <a:cubicBezTo>
                  <a:pt x="1121" y="132"/>
                  <a:pt x="1150" y="123"/>
                  <a:pt x="1150" y="123"/>
                </a:cubicBezTo>
                <a:cubicBezTo>
                  <a:pt x="1196" y="92"/>
                  <a:pt x="1241" y="68"/>
                  <a:pt x="1294" y="51"/>
                </a:cubicBezTo>
                <a:cubicBezTo>
                  <a:pt x="1308" y="61"/>
                  <a:pt x="1331" y="64"/>
                  <a:pt x="1337" y="80"/>
                </a:cubicBezTo>
                <a:cubicBezTo>
                  <a:pt x="1347" y="111"/>
                  <a:pt x="1308" y="160"/>
                  <a:pt x="1294" y="181"/>
                </a:cubicBezTo>
                <a:cubicBezTo>
                  <a:pt x="1299" y="200"/>
                  <a:pt x="1311" y="218"/>
                  <a:pt x="1309" y="238"/>
                </a:cubicBezTo>
                <a:cubicBezTo>
                  <a:pt x="1304" y="288"/>
                  <a:pt x="1279" y="334"/>
                  <a:pt x="1265" y="382"/>
                </a:cubicBezTo>
                <a:cubicBezTo>
                  <a:pt x="1251" y="429"/>
                  <a:pt x="1230" y="544"/>
                  <a:pt x="1208" y="584"/>
                </a:cubicBezTo>
                <a:cubicBezTo>
                  <a:pt x="1147" y="694"/>
                  <a:pt x="1135" y="707"/>
                  <a:pt x="1035" y="757"/>
                </a:cubicBezTo>
                <a:cubicBezTo>
                  <a:pt x="938" y="806"/>
                  <a:pt x="1052" y="769"/>
                  <a:pt x="934" y="800"/>
                </a:cubicBezTo>
                <a:cubicBezTo>
                  <a:pt x="905" y="711"/>
                  <a:pt x="869" y="727"/>
                  <a:pt x="776" y="713"/>
                </a:cubicBezTo>
                <a:cubicBezTo>
                  <a:pt x="722" y="633"/>
                  <a:pt x="778" y="697"/>
                  <a:pt x="704" y="656"/>
                </a:cubicBezTo>
                <a:cubicBezTo>
                  <a:pt x="674" y="639"/>
                  <a:pt x="617" y="598"/>
                  <a:pt x="617" y="598"/>
                </a:cubicBezTo>
                <a:cubicBezTo>
                  <a:pt x="612" y="584"/>
                  <a:pt x="610" y="568"/>
                  <a:pt x="603" y="555"/>
                </a:cubicBezTo>
                <a:cubicBezTo>
                  <a:pt x="595" y="540"/>
                  <a:pt x="581" y="528"/>
                  <a:pt x="574" y="512"/>
                </a:cubicBezTo>
                <a:cubicBezTo>
                  <a:pt x="537" y="424"/>
                  <a:pt x="593" y="476"/>
                  <a:pt x="517" y="425"/>
                </a:cubicBezTo>
                <a:cubicBezTo>
                  <a:pt x="507" y="411"/>
                  <a:pt x="503" y="391"/>
                  <a:pt x="488" y="382"/>
                </a:cubicBezTo>
                <a:cubicBezTo>
                  <a:pt x="400" y="327"/>
                  <a:pt x="245" y="331"/>
                  <a:pt x="157" y="325"/>
                </a:cubicBezTo>
                <a:cubicBezTo>
                  <a:pt x="184" y="318"/>
                  <a:pt x="239" y="310"/>
                  <a:pt x="257" y="281"/>
                </a:cubicBezTo>
                <a:cubicBezTo>
                  <a:pt x="277" y="249"/>
                  <a:pt x="284" y="161"/>
                  <a:pt x="315" y="152"/>
                </a:cubicBezTo>
                <a:cubicBezTo>
                  <a:pt x="371" y="136"/>
                  <a:pt x="430" y="142"/>
                  <a:pt x="488" y="137"/>
                </a:cubicBezTo>
                <a:cubicBezTo>
                  <a:pt x="544" y="54"/>
                  <a:pt x="616" y="76"/>
                  <a:pt x="718" y="65"/>
                </a:cubicBezTo>
                <a:cubicBezTo>
                  <a:pt x="713" y="51"/>
                  <a:pt x="718" y="29"/>
                  <a:pt x="704" y="22"/>
                </a:cubicBezTo>
                <a:cubicBezTo>
                  <a:pt x="660" y="0"/>
                  <a:pt x="652" y="73"/>
                  <a:pt x="632" y="80"/>
                </a:cubicBezTo>
                <a:cubicBezTo>
                  <a:pt x="591" y="95"/>
                  <a:pt x="545" y="89"/>
                  <a:pt x="502" y="94"/>
                </a:cubicBezTo>
                <a:cubicBezTo>
                  <a:pt x="439" y="142"/>
                  <a:pt x="408" y="152"/>
                  <a:pt x="329" y="152"/>
                </a:cubicBezTo>
              </a:path>
            </a:pathLst>
          </a:custGeom>
          <a:noFill/>
          <a:ln w="9525">
            <a:noFill/>
          </a:ln>
        </p:spPr>
        <p:txBody>
          <a:bodyPr/>
          <a:p>
            <a:endParaRPr lang="zh-CN" altLang="en-US"/>
          </a:p>
        </p:txBody>
      </p:sp>
      <p:pic>
        <p:nvPicPr>
          <p:cNvPr id="44037" name="图片 44036" descr="e1"/>
          <p:cNvPicPr>
            <a:picLocks noChangeAspect="1"/>
          </p:cNvPicPr>
          <p:nvPr/>
        </p:nvPicPr>
        <p:blipFill>
          <a:blip r:embed="rId3">
            <a:clrChange>
              <a:clrFrom>
                <a:srgbClr val="FCFEFC"/>
              </a:clrFrom>
              <a:clrTo>
                <a:srgbClr val="FCFEFC">
                  <a:alpha val="0"/>
                </a:srgbClr>
              </a:clrTo>
            </a:clrChange>
          </a:blip>
          <a:stretch>
            <a:fillRect/>
          </a:stretch>
        </p:blipFill>
        <p:spPr>
          <a:xfrm>
            <a:off x="5867400" y="692150"/>
            <a:ext cx="2171700" cy="1590675"/>
          </a:xfrm>
          <a:prstGeom prst="rect">
            <a:avLst/>
          </a:prstGeom>
          <a:noFill/>
          <a:ln w="9525">
            <a:noFill/>
          </a:ln>
        </p:spPr>
      </p:pic>
      <p:pic>
        <p:nvPicPr>
          <p:cNvPr id="44038" name="图片 44037" descr="e2"/>
          <p:cNvPicPr>
            <a:picLocks noChangeAspect="1"/>
          </p:cNvPicPr>
          <p:nvPr/>
        </p:nvPicPr>
        <p:blipFill>
          <a:blip r:embed="rId4">
            <a:clrChange>
              <a:clrFrom>
                <a:srgbClr val="FFFFFF"/>
              </a:clrFrom>
              <a:clrTo>
                <a:srgbClr val="FFFFFF">
                  <a:alpha val="0"/>
                </a:srgbClr>
              </a:clrTo>
            </a:clrChange>
          </a:blip>
          <a:stretch>
            <a:fillRect/>
          </a:stretch>
        </p:blipFill>
        <p:spPr>
          <a:xfrm>
            <a:off x="7366000" y="460375"/>
            <a:ext cx="1743075" cy="2476500"/>
          </a:xfrm>
          <a:prstGeom prst="rect">
            <a:avLst/>
          </a:prstGeom>
          <a:noFill/>
          <a:ln w="9525">
            <a:noFill/>
          </a:ln>
        </p:spPr>
      </p:pic>
      <p:pic>
        <p:nvPicPr>
          <p:cNvPr id="44039" name="图片 44038" descr="e3"/>
          <p:cNvPicPr>
            <a:picLocks noChangeAspect="1"/>
          </p:cNvPicPr>
          <p:nvPr/>
        </p:nvPicPr>
        <p:blipFill>
          <a:blip r:embed="rId5">
            <a:clrChange>
              <a:clrFrom>
                <a:srgbClr val="FFFFFF"/>
              </a:clrFrom>
              <a:clrTo>
                <a:srgbClr val="FFFFFF">
                  <a:alpha val="0"/>
                </a:srgbClr>
              </a:clrTo>
            </a:clrChange>
          </a:blip>
          <a:stretch>
            <a:fillRect/>
          </a:stretch>
        </p:blipFill>
        <p:spPr>
          <a:xfrm>
            <a:off x="22225" y="1223963"/>
            <a:ext cx="2876550" cy="2038350"/>
          </a:xfrm>
          <a:prstGeom prst="rect">
            <a:avLst/>
          </a:prstGeom>
          <a:noFill/>
          <a:ln w="9525">
            <a:noFill/>
          </a:ln>
        </p:spPr>
      </p:pic>
      <p:pic>
        <p:nvPicPr>
          <p:cNvPr id="44040" name="图片 44039" descr="e4"/>
          <p:cNvPicPr>
            <a:picLocks noChangeAspect="1"/>
          </p:cNvPicPr>
          <p:nvPr/>
        </p:nvPicPr>
        <p:blipFill>
          <a:blip r:embed="rId1">
            <a:clrChange>
              <a:clrFrom>
                <a:srgbClr val="FFFFFF"/>
              </a:clrFrom>
              <a:clrTo>
                <a:srgbClr val="FFFFFF">
                  <a:alpha val="0"/>
                </a:srgbClr>
              </a:clrTo>
            </a:clrChange>
          </a:blip>
          <a:stretch>
            <a:fillRect/>
          </a:stretch>
        </p:blipFill>
        <p:spPr>
          <a:xfrm>
            <a:off x="0" y="1484313"/>
            <a:ext cx="2990850" cy="2181225"/>
          </a:xfrm>
          <a:prstGeom prst="rect">
            <a:avLst/>
          </a:prstGeom>
          <a:noFill/>
          <a:ln w="9525">
            <a:noFill/>
          </a:ln>
        </p:spPr>
      </p:pic>
      <p:graphicFrame>
        <p:nvGraphicFramePr>
          <p:cNvPr id="44041" name="表格 44040"/>
          <p:cNvGraphicFramePr/>
          <p:nvPr/>
        </p:nvGraphicFramePr>
        <p:xfrm>
          <a:off x="179388" y="4149725"/>
          <a:ext cx="8785225" cy="2511425"/>
        </p:xfrm>
        <a:graphic>
          <a:graphicData uri="http://schemas.openxmlformats.org/drawingml/2006/table">
            <a:tbl>
              <a:tblPr/>
              <a:tblGrid>
                <a:gridCol w="2952750"/>
                <a:gridCol w="4319588"/>
                <a:gridCol w="1512887"/>
              </a:tblGrid>
              <a:tr h="457200">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400" b="1">
                          <a:latin typeface="黑体" panose="02010609060101010101" pitchFamily="49" charset="-122"/>
                          <a:ea typeface="黑体" panose="02010609060101010101" pitchFamily="49" charset="-122"/>
                        </a:rPr>
                        <a:t>条约名称</a:t>
                      </a:r>
                      <a:endParaRPr lang="zh-CN" altLang="en-US" sz="2400" b="1">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buNone/>
                      </a:pPr>
                      <a:r>
                        <a:rPr lang="zh-CN" altLang="en-US" sz="2400" b="1">
                          <a:latin typeface="黑体" panose="02010609060101010101" pitchFamily="49" charset="-122"/>
                          <a:ea typeface="黑体" panose="02010609060101010101" pitchFamily="49" charset="-122"/>
                        </a:rPr>
                        <a:t>地理范围</a:t>
                      </a:r>
                      <a:endParaRPr lang="zh-CN" altLang="en-US" sz="2400" b="1">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buNone/>
                      </a:pPr>
                      <a:r>
                        <a:rPr lang="zh-CN" altLang="en-US" sz="2400" b="1">
                          <a:latin typeface="黑体" panose="02010609060101010101" pitchFamily="49" charset="-122"/>
                          <a:ea typeface="黑体" panose="02010609060101010101" pitchFamily="49" charset="-122"/>
                        </a:rPr>
                        <a:t>面  积</a:t>
                      </a:r>
                      <a:endParaRPr lang="zh-CN" altLang="en-US" sz="2400" b="1">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r>
              <a:tr h="39687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2000" b="1">
                          <a:latin typeface="黑体" panose="02010609060101010101" pitchFamily="49" charset="-122"/>
                          <a:ea typeface="黑体" panose="02010609060101010101" pitchFamily="49" charset="-122"/>
                        </a:rPr>
                        <a:t>《</a:t>
                      </a:r>
                      <a:r>
                        <a:rPr lang="zh-CN" altLang="en-US" sz="2000" b="1">
                          <a:latin typeface="黑体" panose="02010609060101010101" pitchFamily="49" charset="-122"/>
                          <a:ea typeface="黑体" panose="02010609060101010101" pitchFamily="49" charset="-122"/>
                        </a:rPr>
                        <a:t>瑷珲条约</a:t>
                      </a:r>
                      <a:r>
                        <a:rPr lang="en-US" altLang="zh-CN" sz="2000" b="1">
                          <a:latin typeface="黑体" panose="02010609060101010101" pitchFamily="49" charset="-122"/>
                          <a:ea typeface="黑体" panose="02010609060101010101" pitchFamily="49" charset="-122"/>
                        </a:rPr>
                        <a:t>》</a:t>
                      </a:r>
                      <a:endParaRPr lang="en-US" altLang="zh-CN" sz="2000" b="1">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buNone/>
                      </a:pPr>
                      <a:endParaRPr lang="zh-CN" altLang="en-US" sz="2000" b="1"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rowSpan="4">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buNone/>
                      </a:pPr>
                      <a:endParaRPr lang="zh-CN" altLang="en-US" sz="2000" b="1">
                        <a:latin typeface="黑体" panose="02010609060101010101" pitchFamily="49" charset="-122"/>
                        <a:ea typeface="黑体" panose="02010609060101010101" pitchFamily="49" charset="-122"/>
                      </a:endParaRPr>
                    </a:p>
                    <a:p>
                      <a:pPr marL="0" lvl="0" indent="0" algn="ctr" fontAlgn="ctr">
                        <a:buNone/>
                      </a:pPr>
                      <a:endParaRPr lang="zh-CN" altLang="en-US" sz="2000" b="1">
                        <a:latin typeface="黑体" panose="02010609060101010101" pitchFamily="49" charset="-122"/>
                        <a:ea typeface="黑体" panose="02010609060101010101" pitchFamily="49" charset="-122"/>
                      </a:endParaRPr>
                    </a:p>
                    <a:p>
                      <a:pPr marL="0" lvl="0" indent="0" algn="ctr" fontAlgn="ctr">
                        <a:buNone/>
                      </a:pPr>
                      <a:endParaRPr lang="zh-CN" altLang="en-US" sz="2000" b="1">
                        <a:latin typeface="黑体" panose="02010609060101010101" pitchFamily="49" charset="-122"/>
                        <a:ea typeface="黑体" panose="02010609060101010101" pitchFamily="49" charset="-122"/>
                      </a:endParaRPr>
                    </a:p>
                    <a:p>
                      <a:pPr marL="0" lvl="0" indent="0" algn="ctr" fontAlgn="ctr">
                        <a:buNone/>
                      </a:pPr>
                      <a:endParaRPr lang="zh-CN" altLang="en-US" sz="2000" b="1">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solidFill>
                  </a:tcPr>
                </a:tc>
              </a:tr>
              <a:tr h="39687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2000" b="1">
                          <a:latin typeface="黑体" panose="02010609060101010101" pitchFamily="49" charset="-122"/>
                          <a:ea typeface="黑体" panose="02010609060101010101" pitchFamily="49" charset="-122"/>
                        </a:rPr>
                        <a:t>《</a:t>
                      </a:r>
                      <a:r>
                        <a:rPr lang="zh-CN" altLang="en-US" sz="2000" b="1">
                          <a:latin typeface="黑体" panose="02010609060101010101" pitchFamily="49" charset="-122"/>
                          <a:ea typeface="黑体" panose="02010609060101010101" pitchFamily="49" charset="-122"/>
                        </a:rPr>
                        <a:t>北京条约</a:t>
                      </a:r>
                      <a:r>
                        <a:rPr lang="en-US" altLang="zh-CN" sz="2000" b="1">
                          <a:latin typeface="黑体" panose="02010609060101010101" pitchFamily="49" charset="-122"/>
                          <a:ea typeface="黑体" panose="02010609060101010101" pitchFamily="49" charset="-122"/>
                        </a:rPr>
                        <a:t>》</a:t>
                      </a:r>
                      <a:endParaRPr lang="en-US" altLang="zh-CN" sz="2000" b="1">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buNone/>
                      </a:pPr>
                      <a:endParaRPr lang="zh-CN" altLang="en-US" sz="2000" b="1"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vMerge="1">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tcPr>
                </a:tc>
              </a:tr>
              <a:tr h="863600">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2000" b="1">
                          <a:latin typeface="黑体" panose="02010609060101010101" pitchFamily="49" charset="-122"/>
                          <a:ea typeface="黑体" panose="02010609060101010101" pitchFamily="49" charset="-122"/>
                        </a:rPr>
                        <a:t>《</a:t>
                      </a:r>
                      <a:r>
                        <a:rPr lang="zh-CN" altLang="en-US" sz="2000" b="1">
                          <a:latin typeface="黑体" panose="02010609060101010101" pitchFamily="49" charset="-122"/>
                          <a:ea typeface="黑体" panose="02010609060101010101" pitchFamily="49" charset="-122"/>
                        </a:rPr>
                        <a:t>北京条约</a:t>
                      </a:r>
                      <a:r>
                        <a:rPr lang="en-US" altLang="zh-CN" sz="2000" b="1">
                          <a:latin typeface="黑体" panose="02010609060101010101" pitchFamily="49" charset="-122"/>
                          <a:ea typeface="黑体" panose="02010609060101010101" pitchFamily="49" charset="-122"/>
                        </a:rPr>
                        <a:t>》</a:t>
                      </a:r>
                      <a:endParaRPr lang="en-US" altLang="zh-CN" sz="2000" b="1">
                        <a:latin typeface="黑体" panose="02010609060101010101" pitchFamily="49" charset="-122"/>
                        <a:ea typeface="黑体" panose="02010609060101010101" pitchFamily="49" charset="-122"/>
                      </a:endParaRPr>
                    </a:p>
                    <a:p>
                      <a:pPr marL="0" lvl="0" indent="0" algn="ctr">
                        <a:buNone/>
                      </a:pPr>
                      <a:r>
                        <a:rPr lang="en-US" altLang="zh-CN" sz="2000" b="1">
                          <a:latin typeface="黑体" panose="02010609060101010101" pitchFamily="49" charset="-122"/>
                          <a:ea typeface="黑体" panose="02010609060101010101" pitchFamily="49" charset="-122"/>
                        </a:rPr>
                        <a:t>《</a:t>
                      </a:r>
                      <a:r>
                        <a:rPr lang="zh-CN" altLang="en-US" sz="2000" b="1">
                          <a:latin typeface="黑体" panose="02010609060101010101" pitchFamily="49" charset="-122"/>
                          <a:ea typeface="黑体" panose="02010609060101010101" pitchFamily="49" charset="-122"/>
                        </a:rPr>
                        <a:t>勘分西北界约记</a:t>
                      </a:r>
                      <a:r>
                        <a:rPr lang="en-US" altLang="zh-CN" sz="2000" b="1">
                          <a:latin typeface="黑体" panose="02010609060101010101" pitchFamily="49" charset="-122"/>
                          <a:ea typeface="黑体" panose="02010609060101010101" pitchFamily="49" charset="-122"/>
                        </a:rPr>
                        <a:t>》</a:t>
                      </a:r>
                      <a:endParaRPr lang="en-US" altLang="zh-CN" sz="2000" b="1">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buNone/>
                      </a:pPr>
                      <a:endParaRPr lang="zh-CN" altLang="en-US" sz="2000" b="1"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solidFill>
                  </a:tcPr>
                </a:tc>
                <a:tc vMerge="1">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tcPr>
                </a:tc>
              </a:tr>
              <a:tr h="39687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2000" b="1">
                          <a:latin typeface="黑体" panose="02010609060101010101" pitchFamily="49" charset="-122"/>
                          <a:ea typeface="黑体" panose="02010609060101010101" pitchFamily="49" charset="-122"/>
                        </a:rPr>
                        <a:t>《</a:t>
                      </a:r>
                      <a:r>
                        <a:rPr lang="zh-CN" altLang="en-US" sz="2000" b="1">
                          <a:latin typeface="黑体" panose="02010609060101010101" pitchFamily="49" charset="-122"/>
                          <a:ea typeface="黑体" panose="02010609060101010101" pitchFamily="49" charset="-122"/>
                        </a:rPr>
                        <a:t>改订条约</a:t>
                      </a:r>
                      <a:r>
                        <a:rPr lang="en-US" altLang="zh-CN" sz="2000" b="1">
                          <a:latin typeface="黑体" panose="02010609060101010101" pitchFamily="49" charset="-122"/>
                          <a:ea typeface="黑体" panose="02010609060101010101" pitchFamily="49" charset="-122"/>
                        </a:rPr>
                        <a:t>》</a:t>
                      </a:r>
                      <a:endParaRPr lang="en-US" altLang="zh-CN" sz="2000" b="1">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solid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buNone/>
                      </a:pPr>
                      <a:endParaRPr lang="zh-CN" altLang="en-US" sz="2000" b="1"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solidFill>
                  </a:tcPr>
                </a:tc>
                <a:tc vMerge="1">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B w="28575" cap="flat" cmpd="sng">
                      <a:solidFill>
                        <a:schemeClr val="tx1"/>
                      </a:solidFill>
                      <a:prstDash val="solid"/>
                      <a:headEnd type="none" w="med" len="med"/>
                      <a:tailEnd type="none" w="med" len="med"/>
                    </a:lnB>
                  </a:tcPr>
                </a:tc>
              </a:tr>
            </a:tbl>
          </a:graphicData>
        </a:graphic>
      </p:graphicFrame>
      <p:sp>
        <p:nvSpPr>
          <p:cNvPr id="44064" name="文本框 44063"/>
          <p:cNvSpPr txBox="1"/>
          <p:nvPr/>
        </p:nvSpPr>
        <p:spPr>
          <a:xfrm>
            <a:off x="3563938" y="5661025"/>
            <a:ext cx="3371850" cy="396875"/>
          </a:xfrm>
          <a:prstGeom prst="rect">
            <a:avLst/>
          </a:prstGeom>
          <a:noFill/>
          <a:ln w="9525">
            <a:noFill/>
          </a:ln>
        </p:spPr>
        <p:txBody>
          <a:bodyPr>
            <a:spAutoFit/>
          </a:bodyPr>
          <a:p>
            <a:pPr algn="ctr">
              <a:buFont typeface="Arial" panose="020B0604020202020204" pitchFamily="34" charset="0"/>
              <a:buNone/>
            </a:pPr>
            <a:r>
              <a:rPr lang="zh-CN" altLang="en-US" sz="2000" b="1">
                <a:solidFill>
                  <a:srgbClr val="800080"/>
                </a:solidFill>
                <a:effectLst>
                  <a:outerShdw blurRad="38100" dist="38100" dir="2700000">
                    <a:srgbClr val="000000"/>
                  </a:outerShdw>
                </a:effectLst>
                <a:latin typeface="Arial" panose="020B0604020202020204" pitchFamily="34" charset="0"/>
                <a:ea typeface="黑体" panose="02010609060101010101" pitchFamily="49" charset="-122"/>
              </a:rPr>
              <a:t>巴尔喀什湖以东以南</a:t>
            </a:r>
            <a:endParaRPr lang="zh-CN" altLang="en-US" sz="2000" b="1">
              <a:solidFill>
                <a:srgbClr val="800080"/>
              </a:solidFill>
              <a:effectLst>
                <a:outerShdw blurRad="38100" dist="38100" dir="2700000">
                  <a:srgbClr val="000000"/>
                </a:outerShdw>
              </a:effectLst>
              <a:latin typeface="Arial" panose="020B0604020202020204" pitchFamily="34" charset="0"/>
              <a:ea typeface="黑体" panose="02010609060101010101" pitchFamily="49" charset="-122"/>
            </a:endParaRPr>
          </a:p>
        </p:txBody>
      </p:sp>
      <p:sp>
        <p:nvSpPr>
          <p:cNvPr id="44065" name="文本框 44064"/>
          <p:cNvSpPr txBox="1"/>
          <p:nvPr/>
        </p:nvSpPr>
        <p:spPr>
          <a:xfrm>
            <a:off x="3635375" y="4581525"/>
            <a:ext cx="3524250" cy="396875"/>
          </a:xfrm>
          <a:prstGeom prst="rect">
            <a:avLst/>
          </a:prstGeom>
          <a:noFill/>
          <a:ln w="9525">
            <a:noFill/>
          </a:ln>
        </p:spPr>
        <p:txBody>
          <a:bodyPr>
            <a:spAutoFit/>
          </a:bodyPr>
          <a:p>
            <a:pPr algn="ctr">
              <a:buFont typeface="Arial" panose="020B0604020202020204" pitchFamily="34" charset="0"/>
              <a:buNone/>
            </a:pPr>
            <a:r>
              <a:rPr lang="zh-CN" altLang="en-US" sz="2000" b="1">
                <a:solidFill>
                  <a:srgbClr val="008000"/>
                </a:solidFill>
                <a:effectLst>
                  <a:outerShdw blurRad="38100" dist="38100" dir="2700000">
                    <a:srgbClr val="000000"/>
                  </a:outerShdw>
                </a:effectLst>
                <a:latin typeface="黑体" panose="02010609060101010101" pitchFamily="49" charset="-122"/>
                <a:ea typeface="黑体" panose="02010609060101010101" pitchFamily="49" charset="-122"/>
              </a:rPr>
              <a:t>外兴安岭以南</a:t>
            </a:r>
            <a:r>
              <a:rPr lang="en-US" altLang="zh-CN" sz="2000" b="1">
                <a:solidFill>
                  <a:srgbClr val="008000"/>
                </a:solidFill>
                <a:effectLst>
                  <a:outerShdw blurRad="38100" dist="38100" dir="2700000">
                    <a:srgbClr val="000000"/>
                  </a:outerShdw>
                </a:effectLst>
                <a:latin typeface="黑体" panose="02010609060101010101" pitchFamily="49" charset="-122"/>
                <a:ea typeface="黑体" panose="02010609060101010101" pitchFamily="49" charset="-122"/>
              </a:rPr>
              <a:t>,</a:t>
            </a:r>
            <a:r>
              <a:rPr lang="zh-CN" altLang="en-US" sz="2000" b="1">
                <a:solidFill>
                  <a:srgbClr val="008000"/>
                </a:solidFill>
                <a:effectLst>
                  <a:outerShdw blurRad="38100" dist="38100" dir="2700000">
                    <a:srgbClr val="000000"/>
                  </a:outerShdw>
                </a:effectLst>
                <a:latin typeface="黑体" panose="02010609060101010101" pitchFamily="49" charset="-122"/>
                <a:ea typeface="黑体" panose="02010609060101010101" pitchFamily="49" charset="-122"/>
              </a:rPr>
              <a:t>黑龙江以北</a:t>
            </a:r>
            <a:endParaRPr lang="zh-CN" altLang="en-US" sz="2000" b="1">
              <a:solidFill>
                <a:srgbClr val="008000"/>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
        <p:nvSpPr>
          <p:cNvPr id="44066" name="文本框 44065"/>
          <p:cNvSpPr txBox="1"/>
          <p:nvPr/>
        </p:nvSpPr>
        <p:spPr>
          <a:xfrm>
            <a:off x="3203575" y="5013325"/>
            <a:ext cx="3905250" cy="396875"/>
          </a:xfrm>
          <a:prstGeom prst="rect">
            <a:avLst/>
          </a:prstGeom>
          <a:noFill/>
          <a:ln w="9525">
            <a:noFill/>
          </a:ln>
        </p:spPr>
        <p:txBody>
          <a:bodyPr>
            <a:spAutoFit/>
          </a:bodyPr>
          <a:p>
            <a:pPr algn="ctr">
              <a:buFont typeface="Arial" panose="020B0604020202020204" pitchFamily="34" charset="0"/>
              <a:buNone/>
            </a:pPr>
            <a:r>
              <a:rPr lang="zh-CN" altLang="en-US" sz="2000" b="1">
                <a:solidFill>
                  <a:srgbClr val="996633"/>
                </a:solidFill>
                <a:effectLst>
                  <a:outerShdw blurRad="38100" dist="38100" dir="2700000">
                    <a:srgbClr val="000000"/>
                  </a:outerShdw>
                </a:effectLst>
                <a:latin typeface="黑体" panose="02010609060101010101" pitchFamily="49" charset="-122"/>
                <a:ea typeface="黑体" panose="02010609060101010101" pitchFamily="49" charset="-122"/>
              </a:rPr>
              <a:t>乌苏里江以东</a:t>
            </a:r>
            <a:r>
              <a:rPr lang="en-US" altLang="zh-CN" sz="2000" b="1">
                <a:solidFill>
                  <a:srgbClr val="996633"/>
                </a:solidFill>
                <a:effectLst>
                  <a:outerShdw blurRad="38100" dist="38100" dir="2700000">
                    <a:srgbClr val="000000"/>
                  </a:outerShdw>
                </a:effectLst>
                <a:latin typeface="黑体" panose="02010609060101010101" pitchFamily="49" charset="-122"/>
                <a:ea typeface="黑体" panose="02010609060101010101" pitchFamily="49" charset="-122"/>
              </a:rPr>
              <a:t>,</a:t>
            </a:r>
            <a:r>
              <a:rPr lang="zh-CN" altLang="en-US" sz="2000" b="1">
                <a:solidFill>
                  <a:srgbClr val="996633"/>
                </a:solidFill>
                <a:effectLst>
                  <a:outerShdw blurRad="38100" dist="38100" dir="2700000">
                    <a:srgbClr val="000000"/>
                  </a:outerShdw>
                </a:effectLst>
                <a:latin typeface="黑体" panose="02010609060101010101" pitchFamily="49" charset="-122"/>
                <a:ea typeface="黑体" panose="02010609060101010101" pitchFamily="49" charset="-122"/>
              </a:rPr>
              <a:t>包括库页岛在内</a:t>
            </a:r>
            <a:endParaRPr lang="zh-CN" altLang="en-US" sz="2000" b="1">
              <a:solidFill>
                <a:srgbClr val="996633"/>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
        <p:nvSpPr>
          <p:cNvPr id="44067" name="文本框 44066"/>
          <p:cNvSpPr txBox="1"/>
          <p:nvPr/>
        </p:nvSpPr>
        <p:spPr>
          <a:xfrm>
            <a:off x="4716463" y="6237288"/>
            <a:ext cx="1727200" cy="396875"/>
          </a:xfrm>
          <a:prstGeom prst="rect">
            <a:avLst/>
          </a:prstGeom>
          <a:noFill/>
          <a:ln w="9525">
            <a:noFill/>
          </a:ln>
        </p:spPr>
        <p:txBody>
          <a:bodyPr>
            <a:spAutoFit/>
          </a:bodyPr>
          <a:p>
            <a:pPr algn="ctr">
              <a:buFont typeface="Arial" panose="020B0604020202020204" pitchFamily="34" charset="0"/>
              <a:buNone/>
            </a:pPr>
            <a:r>
              <a:rPr lang="zh-CN" altLang="en-US" sz="2000" b="1">
                <a:solidFill>
                  <a:srgbClr val="FF9900"/>
                </a:solidFill>
                <a:effectLst>
                  <a:outerShdw blurRad="38100" dist="38100" dir="2700000">
                    <a:srgbClr val="000000"/>
                  </a:outerShdw>
                </a:effectLst>
                <a:latin typeface="Arial" panose="020B0604020202020204" pitchFamily="34" charset="0"/>
                <a:ea typeface="黑体" panose="02010609060101010101" pitchFamily="49" charset="-122"/>
              </a:rPr>
              <a:t>西北地区</a:t>
            </a:r>
            <a:endParaRPr lang="zh-CN" altLang="en-US" sz="2000" b="1">
              <a:solidFill>
                <a:srgbClr val="FF9900"/>
              </a:solidFill>
              <a:effectLst>
                <a:outerShdw blurRad="38100" dist="38100" dir="2700000">
                  <a:srgbClr val="000000"/>
                </a:outerShdw>
              </a:effectLst>
              <a:latin typeface="Arial" panose="020B0604020202020204" pitchFamily="34" charset="0"/>
              <a:ea typeface="黑体" panose="02010609060101010101" pitchFamily="49" charset="-122"/>
            </a:endParaRPr>
          </a:p>
        </p:txBody>
      </p:sp>
      <p:sp>
        <p:nvSpPr>
          <p:cNvPr id="44068" name="文本框 44067"/>
          <p:cNvSpPr txBox="1"/>
          <p:nvPr/>
        </p:nvSpPr>
        <p:spPr>
          <a:xfrm>
            <a:off x="7524750" y="4797425"/>
            <a:ext cx="1366838" cy="1800225"/>
          </a:xfrm>
          <a:prstGeom prst="rect">
            <a:avLst/>
          </a:prstGeom>
          <a:noFill/>
          <a:ln w="9525">
            <a:noFill/>
          </a:ln>
        </p:spPr>
        <p:txBody>
          <a:bodyPr>
            <a:spAutoFit/>
          </a:bodyPr>
          <a:p>
            <a:pPr algn="ctr">
              <a:buFont typeface="Arial" panose="020B0604020202020204" pitchFamily="34" charset="0"/>
              <a:buNone/>
            </a:pPr>
            <a:r>
              <a:rPr lang="zh-CN" altLang="en-US" sz="28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共计</a:t>
            </a:r>
            <a:endParaRPr lang="zh-CN" altLang="en-US" sz="28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endParaRPr>
          </a:p>
          <a:p>
            <a:pPr algn="ctr">
              <a:buFont typeface="Arial" panose="020B0604020202020204" pitchFamily="34" charset="0"/>
              <a:buNone/>
            </a:pPr>
            <a:r>
              <a:rPr lang="en-US" altLang="zh-CN" sz="28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150</a:t>
            </a:r>
            <a:r>
              <a:rPr lang="zh-CN" altLang="en-US" sz="28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rPr>
              <a:t>多万平方公里</a:t>
            </a:r>
            <a:endParaRPr lang="zh-CN" altLang="en-US" sz="2800" b="1">
              <a:solidFill>
                <a:srgbClr val="FF0000"/>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4037"/>
                                        </p:tgtEl>
                                        <p:attrNameLst>
                                          <p:attrName>style.visibility</p:attrName>
                                        </p:attrNameLst>
                                      </p:cBhvr>
                                      <p:to>
                                        <p:strVal val="visible"/>
                                      </p:to>
                                    </p:set>
                                    <p:animEffect transition="in" filter="wipe(up)">
                                      <p:cBhvr>
                                        <p:cTn id="7" dur="2000"/>
                                        <p:tgtEl>
                                          <p:spTgt spid="4403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406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44038"/>
                                        </p:tgtEl>
                                        <p:attrNameLst>
                                          <p:attrName>style.visibility</p:attrName>
                                        </p:attrNameLst>
                                      </p:cBhvr>
                                      <p:to>
                                        <p:strVal val="visible"/>
                                      </p:to>
                                    </p:set>
                                    <p:animEffect transition="in" filter="wipe(up)">
                                      <p:cBhvr>
                                        <p:cTn id="16" dur="2000"/>
                                        <p:tgtEl>
                                          <p:spTgt spid="44038"/>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406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44039"/>
                                        </p:tgtEl>
                                        <p:attrNameLst>
                                          <p:attrName>style.visibility</p:attrName>
                                        </p:attrNameLst>
                                      </p:cBhvr>
                                      <p:to>
                                        <p:strVal val="visible"/>
                                      </p:to>
                                    </p:set>
                                    <p:animEffect transition="in" filter="wipe(up)">
                                      <p:cBhvr>
                                        <p:cTn id="25" dur="2000"/>
                                        <p:tgtEl>
                                          <p:spTgt spid="44039"/>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44064"/>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44040"/>
                                        </p:tgtEl>
                                        <p:attrNameLst>
                                          <p:attrName>style.visibility</p:attrName>
                                        </p:attrNameLst>
                                      </p:cBhvr>
                                      <p:to>
                                        <p:strVal val="visible"/>
                                      </p:to>
                                    </p:set>
                                    <p:animEffect transition="in" filter="wipe(left)">
                                      <p:cBhvr>
                                        <p:cTn id="34" dur="2000"/>
                                        <p:tgtEl>
                                          <p:spTgt spid="44040"/>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406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40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64" grpId="0"/>
      <p:bldP spid="44065" grpId="0"/>
      <p:bldP spid="44066" grpId="0"/>
      <p:bldP spid="44067" grpId="0"/>
      <p:bldP spid="4406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ext Box 2"/>
          <p:cNvSpPr txBox="1">
            <a:spLocks noChangeArrowheads="1"/>
          </p:cNvSpPr>
          <p:nvPr/>
        </p:nvSpPr>
        <p:spPr bwMode="auto">
          <a:xfrm>
            <a:off x="325755" y="427990"/>
            <a:ext cx="736600" cy="5953125"/>
          </a:xfrm>
          <a:prstGeom prst="rect">
            <a:avLst/>
          </a:prstGeom>
          <a:solidFill>
            <a:schemeClr val="tx1"/>
          </a:solidFill>
          <a:ln w="9525">
            <a:noFill/>
            <a:miter lim="800000"/>
          </a:ln>
          <a:effectLst/>
        </p:spPr>
        <p:txBody>
          <a:bodyPr vert="eaVert" wrap="square">
            <a:spAutoFit/>
          </a:bodyPr>
          <a:p>
            <a:pPr algn="ctr">
              <a:spcBef>
                <a:spcPct val="50000"/>
              </a:spcBef>
            </a:pPr>
            <a:r>
              <a:rPr kumimoji="1" lang="zh-CN" altLang="en-US" sz="3600" b="1" dirty="0" smtClean="0">
                <a:solidFill>
                  <a:schemeClr val="bg1"/>
                </a:solidFill>
                <a:latin typeface="Times New Roman" panose="02020603050405020304" pitchFamily="18" charset="0"/>
                <a:ea typeface="华文彩云" pitchFamily="2" charset="-122"/>
              </a:rPr>
              <a:t>四、第二次鸦片战争的影响</a:t>
            </a:r>
            <a:endParaRPr kumimoji="1" lang="zh-CN" altLang="en-US" sz="3600" b="1" dirty="0">
              <a:solidFill>
                <a:schemeClr val="bg1"/>
              </a:solidFill>
              <a:latin typeface="Times New Roman" panose="02020603050405020304" pitchFamily="18" charset="0"/>
              <a:ea typeface="华文彩云" pitchFamily="2" charset="-122"/>
            </a:endParaRPr>
          </a:p>
        </p:txBody>
      </p:sp>
      <p:sp>
        <p:nvSpPr>
          <p:cNvPr id="10" name="Line 3"/>
          <p:cNvSpPr>
            <a:spLocks noChangeShapeType="1"/>
          </p:cNvSpPr>
          <p:nvPr/>
        </p:nvSpPr>
        <p:spPr bwMode="auto">
          <a:xfrm>
            <a:off x="1187624" y="605408"/>
            <a:ext cx="0" cy="5775920"/>
          </a:xfrm>
          <a:prstGeom prst="line">
            <a:avLst/>
          </a:prstGeom>
          <a:noFill/>
          <a:ln w="38100">
            <a:solidFill>
              <a:srgbClr val="000000"/>
            </a:solidFill>
            <a:round/>
          </a:ln>
          <a:effectLst/>
        </p:spPr>
        <p:txBody>
          <a:bodyPr/>
          <a:p>
            <a:endParaRPr lang="zh-CN" altLang="en-US"/>
          </a:p>
        </p:txBody>
      </p:sp>
      <p:pic>
        <p:nvPicPr>
          <p:cNvPr id="11" name="Picture 6" descr="182"/>
          <p:cNvPicPr>
            <a:picLocks noChangeAspect="1" noChangeArrowheads="1"/>
          </p:cNvPicPr>
          <p:nvPr/>
        </p:nvPicPr>
        <p:blipFill>
          <a:blip r:embed="rId1" cstate="print"/>
          <a:srcRect/>
          <a:stretch>
            <a:fillRect/>
          </a:stretch>
        </p:blipFill>
        <p:spPr bwMode="auto">
          <a:xfrm>
            <a:off x="1259632" y="6000452"/>
            <a:ext cx="7372350" cy="596900"/>
          </a:xfrm>
          <a:prstGeom prst="rect">
            <a:avLst/>
          </a:prstGeom>
          <a:noFill/>
        </p:spPr>
      </p:pic>
      <p:sp>
        <p:nvSpPr>
          <p:cNvPr id="2" name="Rectangle 7"/>
          <p:cNvSpPr>
            <a:spLocks noChangeArrowheads="1"/>
          </p:cNvSpPr>
          <p:nvPr/>
        </p:nvSpPr>
        <p:spPr bwMode="auto">
          <a:xfrm>
            <a:off x="1490980" y="621030"/>
            <a:ext cx="5761355" cy="1483995"/>
          </a:xfrm>
          <a:prstGeom prst="rect">
            <a:avLst/>
          </a:prstGeom>
          <a:solidFill>
            <a:schemeClr val="tx1"/>
          </a:solidFill>
          <a:ln w="9525">
            <a:noFill/>
            <a:miter lim="800000"/>
          </a:ln>
          <a:effectLst/>
        </p:spPr>
        <p:txBody>
          <a:bodyPr/>
          <a:p>
            <a:pPr>
              <a:lnSpc>
                <a:spcPct val="120000"/>
              </a:lnSpc>
              <a:spcBef>
                <a:spcPct val="20000"/>
              </a:spcBef>
              <a:buClr>
                <a:schemeClr val="accent2"/>
              </a:buClr>
              <a:buSzPct val="80000"/>
              <a:buFont typeface="Wingdings" panose="05000000000000000000" pitchFamily="2" charset="2"/>
              <a:buNone/>
            </a:pPr>
            <a:r>
              <a:rPr lang="en-US" altLang="zh-CN" sz="3200" b="1">
                <a:solidFill>
                  <a:schemeClr val="bg1"/>
                </a:solidFill>
                <a:latin typeface="Times New Roman" panose="02020603050405020304" pitchFamily="18" charset="0"/>
                <a:sym typeface="+mn-ea"/>
              </a:rPr>
              <a:t>1.  </a:t>
            </a:r>
            <a:r>
              <a:rPr lang="zh-CN" altLang="en-US" sz="3200" b="1">
                <a:solidFill>
                  <a:schemeClr val="bg1"/>
                </a:solidFill>
                <a:latin typeface="Times New Roman" panose="02020603050405020304" pitchFamily="18" charset="0"/>
                <a:sym typeface="+mn-ea"/>
              </a:rPr>
              <a:t>第二次鸦片战争使中国丧失了更多的领土和主权；</a:t>
            </a:r>
            <a:r>
              <a:rPr lang="zh-CN" altLang="en-US" sz="3200" b="1">
                <a:latin typeface="Times New Roman" panose="02020603050405020304" pitchFamily="18" charset="0"/>
                <a:sym typeface="+mn-ea"/>
              </a:rPr>
              <a:t>；</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sp>
        <p:nvSpPr>
          <p:cNvPr id="6" name="Rectangle 7"/>
          <p:cNvSpPr>
            <a:spLocks noChangeArrowheads="1"/>
          </p:cNvSpPr>
          <p:nvPr/>
        </p:nvSpPr>
        <p:spPr bwMode="auto">
          <a:xfrm>
            <a:off x="1490980" y="2438400"/>
            <a:ext cx="5761355" cy="1483995"/>
          </a:xfrm>
          <a:prstGeom prst="rect">
            <a:avLst/>
          </a:prstGeom>
          <a:solidFill>
            <a:schemeClr val="tx1"/>
          </a:solidFill>
          <a:ln w="9525">
            <a:noFill/>
            <a:miter lim="800000"/>
          </a:ln>
          <a:effectLst/>
        </p:spPr>
        <p:txBody>
          <a:bodyPr/>
          <a:p>
            <a:pPr>
              <a:lnSpc>
                <a:spcPct val="120000"/>
              </a:lnSpc>
              <a:spcBef>
                <a:spcPct val="20000"/>
              </a:spcBef>
              <a:buClr>
                <a:schemeClr val="accent2"/>
              </a:buClr>
              <a:buSzPct val="80000"/>
              <a:buFont typeface="Wingdings" panose="05000000000000000000" pitchFamily="2" charset="2"/>
              <a:buNone/>
            </a:pPr>
            <a:r>
              <a:rPr lang="en-US" altLang="zh-CN" sz="3200" b="1">
                <a:solidFill>
                  <a:schemeClr val="bg1"/>
                </a:solidFill>
                <a:latin typeface="Times New Roman" panose="02020603050405020304" pitchFamily="18" charset="0"/>
                <a:sym typeface="+mn-ea"/>
              </a:rPr>
              <a:t> 2.  </a:t>
            </a:r>
            <a:r>
              <a:rPr lang="zh-CN" altLang="en-US" sz="3200" b="1">
                <a:solidFill>
                  <a:schemeClr val="bg1"/>
                </a:solidFill>
                <a:latin typeface="Times New Roman" panose="02020603050405020304" pitchFamily="18" charset="0"/>
                <a:sym typeface="+mn-ea"/>
              </a:rPr>
              <a:t>外国侵略势力扩大到沿海各省并深入到长江中游地区；</a:t>
            </a:r>
            <a:r>
              <a:rPr lang="zh-CN" altLang="en-US" sz="3200" b="1">
                <a:latin typeface="Times New Roman" panose="02020603050405020304" pitchFamily="18" charset="0"/>
                <a:sym typeface="+mn-ea"/>
              </a:rPr>
              <a:t>；</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sp>
        <p:nvSpPr>
          <p:cNvPr id="7" name="Rectangle 7"/>
          <p:cNvSpPr>
            <a:spLocks noChangeArrowheads="1"/>
          </p:cNvSpPr>
          <p:nvPr/>
        </p:nvSpPr>
        <p:spPr bwMode="auto">
          <a:xfrm>
            <a:off x="1490980" y="4219575"/>
            <a:ext cx="5761355" cy="1483995"/>
          </a:xfrm>
          <a:prstGeom prst="rect">
            <a:avLst/>
          </a:prstGeom>
          <a:solidFill>
            <a:schemeClr val="tx1"/>
          </a:solidFill>
          <a:ln w="9525">
            <a:noFill/>
            <a:miter lim="800000"/>
          </a:ln>
          <a:effectLst/>
        </p:spPr>
        <p:txBody>
          <a:bodyPr/>
          <a:p>
            <a:pPr>
              <a:lnSpc>
                <a:spcPct val="120000"/>
              </a:lnSpc>
              <a:spcBef>
                <a:spcPct val="20000"/>
              </a:spcBef>
              <a:buClr>
                <a:schemeClr val="accent2"/>
              </a:buClr>
              <a:buSzPct val="80000"/>
              <a:buFont typeface="Wingdings" panose="05000000000000000000" pitchFamily="2" charset="2"/>
              <a:buNone/>
            </a:pPr>
            <a:r>
              <a:rPr lang="en-US" altLang="zh-CN" sz="3200" b="1">
                <a:solidFill>
                  <a:schemeClr val="bg1"/>
                </a:solidFill>
                <a:latin typeface="Times New Roman" panose="02020603050405020304" pitchFamily="18" charset="0"/>
                <a:sym typeface="+mn-ea"/>
              </a:rPr>
              <a:t> 3.  </a:t>
            </a:r>
            <a:r>
              <a:rPr lang="zh-CN" altLang="en-US" sz="3200" b="1">
                <a:solidFill>
                  <a:schemeClr val="bg1"/>
                </a:solidFill>
                <a:latin typeface="Times New Roman" panose="02020603050405020304" pitchFamily="18" charset="0"/>
                <a:sym typeface="+mn-ea"/>
              </a:rPr>
              <a:t>中国社会半殖民地化程度进一步加深。</a:t>
            </a:r>
            <a:r>
              <a:rPr lang="zh-CN" altLang="en-US" sz="3200" b="1">
                <a:latin typeface="Times New Roman" panose="02020603050405020304" pitchFamily="18" charset="0"/>
                <a:sym typeface="+mn-ea"/>
              </a:rPr>
              <a:t>；</a:t>
            </a:r>
            <a:endParaRPr lang="zh-CN" altLang="en-US" sz="3200" b="1" i="1" dirty="0" smtClean="0">
              <a:solidFill>
                <a:schemeClr val="bg1"/>
              </a:solidFill>
              <a:latin typeface="黑体" panose="02010609060101010101" pitchFamily="49" charset="-122"/>
              <a:ea typeface="黑体" panose="02010609060101010101" pitchFamily="49" charset="-122"/>
            </a:endParaRPr>
          </a:p>
        </p:txBody>
      </p:sp>
      <p:pic>
        <p:nvPicPr>
          <p:cNvPr id="3" name="Picture 2"/>
          <p:cNvPicPr>
            <a:picLocks noChangeAspect="1" noChangeArrowheads="1"/>
          </p:cNvPicPr>
          <p:nvPr/>
        </p:nvPicPr>
        <p:blipFill>
          <a:blip r:embed="rId2"/>
          <a:srcRect/>
          <a:stretch>
            <a:fillRect/>
          </a:stretch>
        </p:blipFill>
        <p:spPr bwMode="auto">
          <a:xfrm>
            <a:off x="7475855" y="257810"/>
            <a:ext cx="491490" cy="95885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mph" presetSubtype="0" fill="hold" grpId="1" nodeType="clickEffect">
                                  <p:stCondLst>
                                    <p:cond delay="0"/>
                                  </p:stCondLst>
                                  <p:childTnLst>
                                    <p:animScale>
                                      <p:cBhvr>
                                        <p:cTn id="21" dur="200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7" grpId="1"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graphicFrame>
        <p:nvGraphicFramePr>
          <p:cNvPr id="88066" name="Group 2"/>
          <p:cNvGraphicFramePr>
            <a:graphicFrameLocks noGrp="1"/>
          </p:cNvGraphicFramePr>
          <p:nvPr/>
        </p:nvGraphicFramePr>
        <p:xfrm>
          <a:off x="250825" y="874713"/>
          <a:ext cx="8659813" cy="5692775"/>
        </p:xfrm>
        <a:graphic>
          <a:graphicData uri="http://schemas.openxmlformats.org/drawingml/2006/table">
            <a:tbl>
              <a:tblPr/>
              <a:tblGrid>
                <a:gridCol w="571500"/>
                <a:gridCol w="622935"/>
                <a:gridCol w="1769428"/>
                <a:gridCol w="2106612"/>
                <a:gridCol w="3589338"/>
              </a:tblGrid>
              <a:tr h="457187">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分类比较</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28575"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28575"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hMerge="1">
                  <a:tcPr/>
                </a:tc>
                <a:tc hMerge="1">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鸦片战争</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28575"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第二次鸦片战争</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28575"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r>
              <a:tr h="458731">
                <a:tc rowSpan="2">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accent2"/>
                          </a:solidFill>
                          <a:effectLst/>
                          <a:latin typeface="Arial" panose="020B0604020202020204" pitchFamily="34" charset="0"/>
                          <a:ea typeface="宋体" panose="02010600030101010101" pitchFamily="2" charset="-122"/>
                        </a:rPr>
                        <a:t>继 续</a:t>
                      </a:r>
                      <a:endParaRPr kumimoji="0" lang="zh-CN" altLang="en-US" sz="2400" b="1" i="0" u="none" strike="noStrike" cap="none" normalizeH="0" baseline="0" smtClean="0">
                        <a:ln>
                          <a:noFill/>
                        </a:ln>
                        <a:solidFill>
                          <a:schemeClr val="accent2"/>
                        </a:solidFill>
                        <a:effectLst/>
                        <a:latin typeface="Arial" panose="020B0604020202020204" pitchFamily="34" charset="0"/>
                        <a:ea typeface="宋体" panose="02010600030101010101" pitchFamily="2" charset="-122"/>
                      </a:endParaRPr>
                    </a:p>
                  </a:txBody>
                  <a:tcPr marT="45715" marB="45715" vert="eaVert" horzOverflow="overflow">
                    <a:lnL w="28575"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根本原因和目的</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hMerge="1">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都是为了打开中国市场</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hMerge="1">
                  <a:tcPr/>
                </a:tc>
              </a:tr>
              <a:tr h="457187">
                <a:tc vMerge="1">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战争性质</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hMerge="1">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都是非正义的侵略战争</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hMerge="1">
                  <a:tcPr/>
                </a:tc>
              </a:tr>
              <a:tr h="463493">
                <a:tc rowSpan="6">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accent2"/>
                          </a:solidFill>
                          <a:effectLst/>
                          <a:latin typeface="Arial" panose="020B0604020202020204" pitchFamily="34" charset="0"/>
                          <a:ea typeface="宋体" panose="02010600030101010101" pitchFamily="2" charset="-122"/>
                        </a:rPr>
                        <a:t>扩       大 </a:t>
                      </a:r>
                      <a:endParaRPr kumimoji="0" lang="zh-CN" altLang="en-US" sz="2400" b="1" i="0" u="none" strike="noStrike" cap="none" normalizeH="0" baseline="0" smtClean="0">
                        <a:ln>
                          <a:noFill/>
                        </a:ln>
                        <a:solidFill>
                          <a:schemeClr val="accent2"/>
                        </a:solidFill>
                        <a:effectLst/>
                        <a:latin typeface="Arial" panose="020B0604020202020204" pitchFamily="34" charset="0"/>
                        <a:ea typeface="宋体" panose="02010600030101010101" pitchFamily="2" charset="-122"/>
                      </a:endParaRPr>
                    </a:p>
                  </a:txBody>
                  <a:tcPr marT="45715" marB="45715" vert="eaVert" horzOverflow="overflow">
                    <a:lnL w="28575"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bg1"/>
                    </a:solidFill>
                  </a:tcPr>
                </a:tc>
                <a:tc rowSpan="3">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战争过程</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vert="eaVert"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侵略力量</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英国</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英法两国，美俄帮凶</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r>
              <a:tr h="457187">
                <a:tc vMerge="1">
                  <a:tcPr/>
                </a:tc>
                <a:tc vMerge="1">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侵略时间</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两年</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四年</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r>
              <a:tr h="822944">
                <a:tc vMerge="1">
                  <a:tcPr/>
                </a:tc>
                <a:tc vMerge="1">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侵略范围</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主要在长江以南沿海地区</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从沿海深入到内地</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r>
              <a:tr h="822944">
                <a:tc vMerge="1">
                  <a:tcPr/>
                </a:tc>
                <a:tc rowSpan="3">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战争危害和影响</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vert="eaVert"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开放口岸和割地</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开五口</a:t>
                      </a:r>
                      <a:b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b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割香港岛</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增开十一口；英割九龙，俄割</a:t>
                      </a: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100</a:t>
                      </a: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多万平方公里</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r>
              <a:tr h="822944">
                <a:tc vMerge="1">
                  <a:tcPr/>
                </a:tc>
                <a:tc vMerge="1">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主权遭到破坏</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领土、领海、司法、关税等</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主权进一步丧失，侵略势力由沿海深入内地</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12700" cap="flat" cmpd="sng" algn="ctr">
                      <a:solidFill>
                        <a:schemeClr val="tx1"/>
                      </a:solidFill>
                      <a:prstDash val="solid"/>
                      <a:round/>
                      <a:headEnd type="none" w="med" len="med"/>
                      <a:tailEnd type="none" w="sm" len="lg"/>
                    </a:lnB>
                    <a:lnTlToBr>
                      <a:noFill/>
                    </a:lnTlToBr>
                    <a:lnBlToTr>
                      <a:noFill/>
                    </a:lnBlToTr>
                    <a:solidFill>
                      <a:schemeClr val="bg1"/>
                    </a:solidFill>
                  </a:tcPr>
                </a:tc>
              </a:tr>
              <a:tr h="930159">
                <a:tc vMerge="1">
                  <a:tcPr/>
                </a:tc>
                <a:tc vMerge="1">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社会性质发生变化</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FF3300"/>
                          </a:solidFill>
                          <a:effectLst/>
                          <a:latin typeface="Arial" panose="020B0604020202020204" pitchFamily="34" charset="0"/>
                          <a:ea typeface="宋体" panose="02010600030101010101" pitchFamily="2" charset="-122"/>
                        </a:rPr>
                        <a:t>开始沦为</a:t>
                      </a: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半殖民地</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12700"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半殖民地化程度</a:t>
                      </a:r>
                      <a:r>
                        <a:rPr kumimoji="0" lang="zh-CN" altLang="en-US" sz="2400" b="1" i="0" u="none" strike="noStrike" cap="none" normalizeH="0" baseline="0" smtClean="0">
                          <a:ln>
                            <a:noFill/>
                          </a:ln>
                          <a:solidFill>
                            <a:srgbClr val="FF3300"/>
                          </a:solidFill>
                          <a:effectLst/>
                          <a:latin typeface="Arial" panose="020B0604020202020204" pitchFamily="34" charset="0"/>
                          <a:ea typeface="宋体" panose="02010600030101010101" pitchFamily="2" charset="-122"/>
                        </a:rPr>
                        <a:t>进一步加深</a:t>
                      </a:r>
                      <a:endParaRPr kumimoji="0" lang="zh-CN" altLang="en-US" sz="2400" b="1" i="0" u="none" strike="noStrike" cap="none" normalizeH="0" baseline="0" smtClean="0">
                        <a:ln>
                          <a:noFill/>
                        </a:ln>
                        <a:solidFill>
                          <a:srgbClr val="FF3300"/>
                        </a:solidFill>
                        <a:effectLst/>
                        <a:latin typeface="Arial" panose="020B0604020202020204" pitchFamily="34" charset="0"/>
                        <a:ea typeface="宋体" panose="02010600030101010101" pitchFamily="2" charset="-122"/>
                      </a:endParaRPr>
                    </a:p>
                  </a:txBody>
                  <a:tcPr marT="45715" marB="45715" horzOverflow="overflow">
                    <a:lnL w="12700" cap="flat" cmpd="sng" algn="ctr">
                      <a:solidFill>
                        <a:schemeClr val="tx1"/>
                      </a:solidFill>
                      <a:prstDash val="solid"/>
                      <a:round/>
                      <a:headEnd type="none" w="med" len="med"/>
                      <a:tailEnd type="none" w="sm" len="lg"/>
                    </a:lnL>
                    <a:lnR w="28575" cap="flat" cmpd="sng" algn="ctr">
                      <a:solidFill>
                        <a:schemeClr val="tx1"/>
                      </a:solidFill>
                      <a:prstDash val="solid"/>
                      <a:round/>
                      <a:headEnd type="none" w="med" len="med"/>
                      <a:tailEnd type="none" w="sm" len="lg"/>
                    </a:lnR>
                    <a:lnT w="12700" cap="flat" cmpd="sng" algn="ctr">
                      <a:solidFill>
                        <a:schemeClr val="tx1"/>
                      </a:solidFill>
                      <a:prstDash val="solid"/>
                      <a:round/>
                      <a:headEnd type="none" w="med" len="med"/>
                      <a:tailEnd type="none" w="sm" len="lg"/>
                    </a:lnT>
                    <a:lnB w="28575" cap="flat" cmpd="sng" algn="ctr">
                      <a:solidFill>
                        <a:schemeClr val="tx1"/>
                      </a:solidFill>
                      <a:prstDash val="solid"/>
                      <a:round/>
                      <a:headEnd type="none" w="med" len="med"/>
                      <a:tailEnd type="none" w="sm" len="lg"/>
                    </a:lnB>
                    <a:lnTlToBr>
                      <a:noFill/>
                    </a:lnTlToBr>
                    <a:lnBlToTr>
                      <a:noFill/>
                    </a:lnBlToTr>
                    <a:solidFill>
                      <a:schemeClr val="bg1"/>
                    </a:solidFill>
                  </a:tcPr>
                </a:tc>
              </a:tr>
            </a:tbl>
          </a:graphicData>
        </a:graphic>
      </p:graphicFrame>
      <p:sp>
        <p:nvSpPr>
          <p:cNvPr id="324657" name="Rectangle 49"/>
          <p:cNvSpPr/>
          <p:nvPr/>
        </p:nvSpPr>
        <p:spPr>
          <a:xfrm>
            <a:off x="2384425" y="188913"/>
            <a:ext cx="3794125" cy="557212"/>
          </a:xfrm>
          <a:prstGeom prst="rect">
            <a:avLst/>
          </a:prstGeom>
          <a:noFill/>
          <a:ln w="38100">
            <a:noFill/>
          </a:ln>
        </p:spPr>
        <p:txBody>
          <a:bodyPr wrap="none">
            <a:spAutoFit/>
          </a:bodyPr>
          <a:p>
            <a:pPr>
              <a:spcBef>
                <a:spcPct val="20000"/>
              </a:spcBef>
            </a:pPr>
            <a:r>
              <a:rPr lang="zh-CN" altLang="en-US" sz="2800" b="1" dirty="0">
                <a:solidFill>
                  <a:schemeClr val="accent2"/>
                </a:solidFill>
                <a:latin typeface="Times New Roman" panose="02020603050405020304" pitchFamily="18" charset="0"/>
                <a:ea typeface="黑体" panose="02010609060101010101" pitchFamily="49" charset="-122"/>
              </a:rPr>
              <a:t>两次鸦片战争比较简表</a:t>
            </a:r>
            <a:endParaRPr lang="zh-CN" altLang="en-US" sz="2800" b="1" dirty="0">
              <a:solidFill>
                <a:schemeClr val="accent2"/>
              </a:solidFill>
              <a:latin typeface="Times New Roman" panose="02020603050405020304" pitchFamily="18" charset="0"/>
              <a:ea typeface="黑体" panose="02010609060101010101" pitchFamily="49" charset="-122"/>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9698" name="Picture 2" descr="图片2"/>
          <p:cNvPicPr>
            <a:picLocks noChangeAspect="1"/>
          </p:cNvPicPr>
          <p:nvPr/>
        </p:nvPicPr>
        <p:blipFill>
          <a:blip r:embed="rId1"/>
          <a:stretch>
            <a:fillRect/>
          </a:stretch>
        </p:blipFill>
        <p:spPr>
          <a:xfrm>
            <a:off x="0" y="0"/>
            <a:ext cx="9144000" cy="6850063"/>
          </a:xfrm>
          <a:prstGeom prst="rect">
            <a:avLst/>
          </a:prstGeom>
          <a:noFill/>
          <a:ln w="9525">
            <a:noFill/>
          </a:ln>
        </p:spPr>
      </p:pic>
      <p:sp>
        <p:nvSpPr>
          <p:cNvPr id="29699" name="WordArt 3" descr="白色大理石"/>
          <p:cNvSpPr>
            <a:spLocks noTextEdit="1"/>
          </p:cNvSpPr>
          <p:nvPr/>
        </p:nvSpPr>
        <p:spPr>
          <a:xfrm>
            <a:off x="3348038" y="333375"/>
            <a:ext cx="4752975" cy="1636713"/>
          </a:xfrm>
          <a:prstGeom prst="rect">
            <a:avLst/>
          </a:prstGeom>
        </p:spPr>
        <p:txBody>
          <a:bodyPr wrap="none" fromWordArt="1">
            <a:prstTxWarp prst="textPlain">
              <a:avLst>
                <a:gd name="adj" fmla="val 50000"/>
              </a:avLst>
            </a:prstTxWarp>
            <a:normAutofit/>
            <a:scene3d>
              <a:camera prst="legacyObliqueRight">
                <a:rot lat="0" lon="0" rev="0"/>
              </a:camera>
              <a:lightRig rig="legacyHarsh3" dir="t"/>
            </a:scene3d>
            <a:sp3d extrusionH="100000" prstMaterial="legacyMatte">
              <a:extrusionClr>
                <a:srgbClr val="663300"/>
              </a:extrusionClr>
            </a:sp3d>
          </a:bodyPr>
          <a:p>
            <a:pPr algn="ctr"/>
            <a:r>
              <a:rPr lang="zh-CN" altLang="en-US" sz="3600">
                <a:blipFill rotWithShape="1">
                  <a:blip r:embed="rId2"/>
                </a:blipFill>
                <a:latin typeface="宋体" panose="02010600030101010101" pitchFamily="2" charset="-122"/>
                <a:ea typeface="宋体" panose="02010600030101010101" pitchFamily="2" charset="-122"/>
              </a:rPr>
              <a:t>牢记历史</a:t>
            </a:r>
            <a:endParaRPr lang="zh-CN" altLang="en-US" sz="3600">
              <a:blipFill rotWithShape="1">
                <a:blip r:embed="rId2"/>
              </a:blipFill>
              <a:latin typeface="宋体" panose="02010600030101010101" pitchFamily="2" charset="-122"/>
              <a:ea typeface="宋体" panose="02010600030101010101" pitchFamily="2" charset="-122"/>
            </a:endParaRPr>
          </a:p>
        </p:txBody>
      </p:sp>
      <p:sp>
        <p:nvSpPr>
          <p:cNvPr id="29700" name="WordArt 4" descr="白色大理石"/>
          <p:cNvSpPr>
            <a:spLocks noTextEdit="1"/>
          </p:cNvSpPr>
          <p:nvPr/>
        </p:nvSpPr>
        <p:spPr>
          <a:xfrm>
            <a:off x="4572000" y="2276475"/>
            <a:ext cx="4321175" cy="1439863"/>
          </a:xfrm>
          <a:prstGeom prst="rect">
            <a:avLst/>
          </a:prstGeom>
        </p:spPr>
        <p:txBody>
          <a:bodyPr wrap="none" fromWordArt="1">
            <a:prstTxWarp prst="textPlain">
              <a:avLst>
                <a:gd name="adj" fmla="val 50000"/>
              </a:avLst>
            </a:prstTxWarp>
            <a:normAutofit/>
            <a:scene3d>
              <a:camera prst="legacyObliqueRight">
                <a:rot lat="0" lon="0" rev="0"/>
              </a:camera>
              <a:lightRig rig="legacyHarsh3" dir="t"/>
            </a:scene3d>
            <a:sp3d extrusionH="100000" prstMaterial="legacyMatte">
              <a:extrusionClr>
                <a:srgbClr val="663300"/>
              </a:extrusionClr>
            </a:sp3d>
          </a:bodyPr>
          <a:p>
            <a:pPr algn="ctr"/>
            <a:r>
              <a:rPr lang="zh-CN" altLang="en-US" sz="3600">
                <a:blipFill rotWithShape="1">
                  <a:blip r:embed="rId2"/>
                </a:blipFill>
                <a:latin typeface="宋体" panose="02010600030101010101" pitchFamily="2" charset="-122"/>
                <a:ea typeface="宋体" panose="02010600030101010101" pitchFamily="2" charset="-122"/>
              </a:rPr>
              <a:t>勿忘国耻</a:t>
            </a:r>
            <a:endParaRPr lang="zh-CN" altLang="en-US" sz="3600">
              <a:blipFill rotWithShape="1">
                <a:blip r:embed="rId2"/>
              </a:blipFill>
              <a:latin typeface="宋体" panose="02010600030101010101" pitchFamily="2" charset="-122"/>
              <a:ea typeface="宋体" panose="02010600030101010101" pitchFamily="2" charset="-122"/>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fade">
                                      <p:cBhvr>
                                        <p:cTn id="7" dur="770" decel="100000"/>
                                        <p:tgtEl>
                                          <p:spTgt spid="29699"/>
                                        </p:tgtEl>
                                      </p:cBhvr>
                                    </p:animEffect>
                                    <p:animScale>
                                      <p:cBhvr>
                                        <p:cTn id="8" dur="770" decel="100000"/>
                                        <p:tgtEl>
                                          <p:spTgt spid="29699"/>
                                        </p:tgtEl>
                                      </p:cBhvr>
                                      <p:from x="10000" y="10000"/>
                                      <p:to x="200000" y="450000"/>
                                    </p:animScale>
                                    <p:animScale>
                                      <p:cBhvr>
                                        <p:cTn id="9" dur="1230" accel="100000" fill="hold">
                                          <p:stCondLst>
                                            <p:cond delay="770"/>
                                          </p:stCondLst>
                                        </p:cTn>
                                        <p:tgtEl>
                                          <p:spTgt spid="29699"/>
                                        </p:tgtEl>
                                      </p:cBhvr>
                                      <p:from x="200000" y="450000"/>
                                      <p:to x="100000" y="100000"/>
                                    </p:animScale>
                                    <p:set>
                                      <p:cBhvr>
                                        <p:cTn id="10" dur="770" fill="hold"/>
                                        <p:tgtEl>
                                          <p:spTgt spid="29699"/>
                                        </p:tgtEl>
                                        <p:attrNameLst>
                                          <p:attrName>ppt_x</p:attrName>
                                        </p:attrNameLst>
                                      </p:cBhvr>
                                      <p:to>
                                        <p:strVal val="(0.5)"/>
                                      </p:to>
                                    </p:set>
                                    <p:anim from="(0.5)" to="(#ppt_x)" calcmode="lin" valueType="num">
                                      <p:cBhvr>
                                        <p:cTn id="11" dur="1230" accel="100000" fill="hold">
                                          <p:stCondLst>
                                            <p:cond delay="770"/>
                                          </p:stCondLst>
                                        </p:cTn>
                                        <p:tgtEl>
                                          <p:spTgt spid="29699"/>
                                        </p:tgtEl>
                                        <p:attrNameLst>
                                          <p:attrName>ppt_x</p:attrName>
                                        </p:attrNameLst>
                                      </p:cBhvr>
                                    </p:anim>
                                    <p:set>
                                      <p:cBhvr>
                                        <p:cTn id="12" dur="770" fill="hold"/>
                                        <p:tgtEl>
                                          <p:spTgt spid="29699"/>
                                        </p:tgtEl>
                                        <p:attrNameLst>
                                          <p:attrName>ppt_y</p:attrName>
                                        </p:attrNameLst>
                                      </p:cBhvr>
                                      <p:to>
                                        <p:strVal val="(#ppt_y+0.4)"/>
                                      </p:to>
                                    </p:set>
                                    <p:anim from="(#ppt_y+0.4)" to="(#ppt_y)" calcmode="lin" valueType="num">
                                      <p:cBhvr>
                                        <p:cTn id="13" dur="1230" accel="100000" fill="hold">
                                          <p:stCondLst>
                                            <p:cond delay="770"/>
                                          </p:stCondLst>
                                        </p:cTn>
                                        <p:tgtEl>
                                          <p:spTgt spid="29699"/>
                                        </p:tgtEl>
                                        <p:attrNameLst>
                                          <p:attrName>ppt_y</p:attrName>
                                        </p:attrNameLst>
                                      </p:cBhvr>
                                    </p:anim>
                                  </p:childTnLst>
                                </p:cTn>
                              </p:par>
                            </p:childTnLst>
                          </p:cTn>
                        </p:par>
                        <p:par>
                          <p:cTn id="14" fill="hold">
                            <p:stCondLst>
                              <p:cond delay="2000"/>
                            </p:stCondLst>
                            <p:childTnLst>
                              <p:par>
                                <p:cTn id="15" presetID="51" presetClass="entr" presetSubtype="0" fill="hold" nodeType="afterEffect">
                                  <p:stCondLst>
                                    <p:cond delay="0"/>
                                  </p:stCondLst>
                                  <p:childTnLst>
                                    <p:set>
                                      <p:cBhvr>
                                        <p:cTn id="16" dur="1" fill="hold">
                                          <p:stCondLst>
                                            <p:cond delay="0"/>
                                          </p:stCondLst>
                                        </p:cTn>
                                        <p:tgtEl>
                                          <p:spTgt spid="29700"/>
                                        </p:tgtEl>
                                        <p:attrNameLst>
                                          <p:attrName>style.visibility</p:attrName>
                                        </p:attrNameLst>
                                      </p:cBhvr>
                                      <p:to>
                                        <p:strVal val="visible"/>
                                      </p:to>
                                    </p:set>
                                    <p:animEffect transition="in" filter="fade">
                                      <p:cBhvr>
                                        <p:cTn id="17" dur="770" decel="100000"/>
                                        <p:tgtEl>
                                          <p:spTgt spid="29700"/>
                                        </p:tgtEl>
                                      </p:cBhvr>
                                    </p:animEffect>
                                    <p:animScale>
                                      <p:cBhvr>
                                        <p:cTn id="18" dur="770" decel="100000"/>
                                        <p:tgtEl>
                                          <p:spTgt spid="29700"/>
                                        </p:tgtEl>
                                      </p:cBhvr>
                                      <p:from x="10000" y="10000"/>
                                      <p:to x="200000" y="450000"/>
                                    </p:animScale>
                                    <p:animScale>
                                      <p:cBhvr>
                                        <p:cTn id="19" dur="1230" accel="100000" fill="hold">
                                          <p:stCondLst>
                                            <p:cond delay="770"/>
                                          </p:stCondLst>
                                        </p:cTn>
                                        <p:tgtEl>
                                          <p:spTgt spid="29700"/>
                                        </p:tgtEl>
                                      </p:cBhvr>
                                      <p:from x="200000" y="450000"/>
                                      <p:to x="100000" y="100000"/>
                                    </p:animScale>
                                    <p:set>
                                      <p:cBhvr>
                                        <p:cTn id="20" dur="770" fill="hold"/>
                                        <p:tgtEl>
                                          <p:spTgt spid="29700"/>
                                        </p:tgtEl>
                                        <p:attrNameLst>
                                          <p:attrName>ppt_x</p:attrName>
                                        </p:attrNameLst>
                                      </p:cBhvr>
                                      <p:to>
                                        <p:strVal val="(0.5)"/>
                                      </p:to>
                                    </p:set>
                                    <p:anim from="(0.5)" to="(#ppt_x)" calcmode="lin" valueType="num">
                                      <p:cBhvr>
                                        <p:cTn id="21" dur="1230" accel="100000" fill="hold">
                                          <p:stCondLst>
                                            <p:cond delay="770"/>
                                          </p:stCondLst>
                                        </p:cTn>
                                        <p:tgtEl>
                                          <p:spTgt spid="29700"/>
                                        </p:tgtEl>
                                        <p:attrNameLst>
                                          <p:attrName>ppt_x</p:attrName>
                                        </p:attrNameLst>
                                      </p:cBhvr>
                                    </p:anim>
                                    <p:set>
                                      <p:cBhvr>
                                        <p:cTn id="22" dur="770" fill="hold"/>
                                        <p:tgtEl>
                                          <p:spTgt spid="29700"/>
                                        </p:tgtEl>
                                        <p:attrNameLst>
                                          <p:attrName>ppt_y</p:attrName>
                                        </p:attrNameLst>
                                      </p:cBhvr>
                                      <p:to>
                                        <p:strVal val="(#ppt_y+0.4)"/>
                                      </p:to>
                                    </p:set>
                                    <p:anim from="(#ppt_y+0.4)" to="(#ppt_y)" calcmode="lin" valueType="num">
                                      <p:cBhvr>
                                        <p:cTn id="23" dur="1230" accel="100000" fill="hold">
                                          <p:stCondLst>
                                            <p:cond delay="770"/>
                                          </p:stCondLst>
                                        </p:cTn>
                                        <p:tgtEl>
                                          <p:spTgt spid="29700"/>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p:sp>
        <p:nvSpPr>
          <p:cNvPr id="291842" name="矩形 291841"/>
          <p:cNvSpPr/>
          <p:nvPr/>
        </p:nvSpPr>
        <p:spPr>
          <a:xfrm>
            <a:off x="2536190" y="754380"/>
            <a:ext cx="5950585" cy="460375"/>
          </a:xfrm>
          <a:prstGeom prst="rect">
            <a:avLst/>
          </a:prstGeom>
          <a:noFill/>
          <a:ln w="12700" cap="sq" cmpd="sng">
            <a:solidFill>
              <a:schemeClr val="hlink"/>
            </a:solidFill>
            <a:prstDash val="solid"/>
            <a:miter/>
            <a:headEnd type="none" w="sm" len="sm"/>
            <a:tailEnd type="none" w="sm" len="sm"/>
          </a:ln>
        </p:spPr>
        <p:txBody>
          <a:bodyPr wrap="square">
            <a:spAutoFit/>
          </a:bodyPr>
          <a:p>
            <a:pPr>
              <a:buClr>
                <a:schemeClr val="bg1"/>
              </a:buClr>
            </a:pPr>
            <a:r>
              <a:rPr lang="zh-CN" altLang="en-US" sz="2400" b="1" dirty="0">
                <a:solidFill>
                  <a:srgbClr val="FFFF00"/>
                </a:solidFill>
                <a:effectLst>
                  <a:outerShdw blurRad="38100" dist="38100" dir="2700000">
                    <a:srgbClr val="000000"/>
                  </a:outerShdw>
                </a:effectLst>
                <a:latin typeface="隶书" pitchFamily="1" charset="-122"/>
                <a:ea typeface="隶书" pitchFamily="1" charset="-122"/>
              </a:rPr>
              <a:t>第二次鸦片战争小结（</a:t>
            </a:r>
            <a:r>
              <a:rPr lang="en-US" altLang="zh-CN" sz="2400" b="1" dirty="0">
                <a:solidFill>
                  <a:srgbClr val="FFFF00"/>
                </a:solidFill>
                <a:effectLst>
                  <a:outerShdw blurRad="38100" dist="38100" dir="2700000">
                    <a:srgbClr val="000000"/>
                  </a:outerShdw>
                </a:effectLst>
                <a:latin typeface="隶书" pitchFamily="1" charset="-122"/>
                <a:ea typeface="隶书" pitchFamily="1" charset="-122"/>
              </a:rPr>
              <a:t>1856----1860</a:t>
            </a:r>
            <a:r>
              <a:rPr lang="zh-CN" altLang="en-US" sz="2400" b="1" dirty="0">
                <a:solidFill>
                  <a:srgbClr val="FFFF00"/>
                </a:solidFill>
                <a:effectLst>
                  <a:outerShdw blurRad="38100" dist="38100" dir="2700000">
                    <a:srgbClr val="000000"/>
                  </a:outerShdw>
                </a:effectLst>
                <a:latin typeface="隶书" pitchFamily="1" charset="-122"/>
                <a:ea typeface="隶书" pitchFamily="1" charset="-122"/>
              </a:rPr>
              <a:t>年）</a:t>
            </a:r>
            <a:endParaRPr lang="zh-CN" altLang="en-US" sz="2400" b="1" dirty="0">
              <a:solidFill>
                <a:srgbClr val="FFFF00"/>
              </a:solidFill>
              <a:effectLst>
                <a:outerShdw blurRad="38100" dist="38100" dir="2700000">
                  <a:srgbClr val="000000"/>
                </a:outerShdw>
              </a:effectLst>
              <a:latin typeface="隶书" pitchFamily="1" charset="-122"/>
              <a:ea typeface="隶书" pitchFamily="1" charset="-122"/>
            </a:endParaRPr>
          </a:p>
        </p:txBody>
      </p:sp>
      <p:sp>
        <p:nvSpPr>
          <p:cNvPr id="291843" name="矩形 291842"/>
          <p:cNvSpPr/>
          <p:nvPr/>
        </p:nvSpPr>
        <p:spPr>
          <a:xfrm>
            <a:off x="172720" y="1445578"/>
            <a:ext cx="8915400" cy="5105400"/>
          </a:xfrm>
          <a:prstGeom prst="rect">
            <a:avLst/>
          </a:prstGeom>
          <a:noFill/>
          <a:ln w="9525">
            <a:noFill/>
          </a:ln>
        </p:spPr>
        <p:txBody>
          <a:bodyPr/>
          <a:p>
            <a:pPr marL="342900" indent="-342900">
              <a:lnSpc>
                <a:spcPct val="80000"/>
              </a:lnSpc>
              <a:spcBef>
                <a:spcPct val="20000"/>
              </a:spcBef>
              <a:buClr>
                <a:schemeClr val="accent2"/>
              </a:buClr>
              <a:buSzPct val="80000"/>
              <a:buFont typeface="Wingdings" panose="05000000000000000000" pitchFamily="2" charset="2"/>
              <a:buNone/>
            </a:pPr>
            <a:r>
              <a:rPr lang="en-US" altLang="zh-CN" sz="2400" b="1" dirty="0">
                <a:solidFill>
                  <a:schemeClr val="bg1"/>
                </a:solidFill>
                <a:latin typeface="楷体_GB2312" panose="02010609030101010101" pitchFamily="49" charset="-122"/>
                <a:ea typeface="楷体_GB2312" panose="02010609030101010101" pitchFamily="49" charset="-122"/>
              </a:rPr>
              <a:t>1.</a:t>
            </a:r>
            <a:r>
              <a:rPr lang="zh-CN" altLang="en-US" sz="2400" b="1" dirty="0">
                <a:solidFill>
                  <a:schemeClr val="bg1"/>
                </a:solidFill>
                <a:latin typeface="楷体_GB2312" panose="02010609030101010101" pitchFamily="49" charset="-122"/>
                <a:ea typeface="楷体_GB2312" panose="02010609030101010101" pitchFamily="49" charset="-122"/>
              </a:rPr>
              <a:t>战争爆发的原因：英法美三国企图进一步打开中国市场，扩大侵略权益。</a:t>
            </a:r>
            <a:endParaRPr lang="zh-CN" altLang="en-US" sz="2400" b="1" dirty="0">
              <a:solidFill>
                <a:schemeClr val="bg1"/>
              </a:solidFill>
              <a:latin typeface="楷体_GB2312" panose="02010609030101010101" pitchFamily="49" charset="-122"/>
              <a:ea typeface="楷体_GB2312" panose="02010609030101010101" pitchFamily="49" charset="-122"/>
            </a:endParaRPr>
          </a:p>
          <a:p>
            <a:pPr marL="342900" indent="-342900">
              <a:lnSpc>
                <a:spcPct val="90000"/>
              </a:lnSpc>
              <a:spcBef>
                <a:spcPct val="20000"/>
              </a:spcBef>
              <a:buClr>
                <a:schemeClr val="accent2"/>
              </a:buClr>
              <a:buSzPct val="80000"/>
              <a:buFont typeface="Wingdings" panose="05000000000000000000" pitchFamily="2" charset="2"/>
              <a:buNone/>
            </a:pPr>
            <a:r>
              <a:rPr lang="en-US" altLang="zh-CN" sz="2400" b="1" dirty="0">
                <a:solidFill>
                  <a:schemeClr val="bg1"/>
                </a:solidFill>
                <a:latin typeface="楷体_GB2312" panose="02010609030101010101" pitchFamily="49" charset="-122"/>
                <a:ea typeface="楷体_GB2312" panose="02010609030101010101" pitchFamily="49" charset="-122"/>
              </a:rPr>
              <a:t>2.1856</a:t>
            </a:r>
            <a:r>
              <a:rPr lang="zh-CN" altLang="en-US" sz="2400" b="1" dirty="0">
                <a:solidFill>
                  <a:schemeClr val="bg1"/>
                </a:solidFill>
                <a:latin typeface="楷体_GB2312" panose="02010609030101010101" pitchFamily="49" charset="-122"/>
                <a:ea typeface="楷体_GB2312" panose="02010609030101010101" pitchFamily="49" charset="-122"/>
              </a:rPr>
              <a:t>年</a:t>
            </a:r>
            <a:r>
              <a:rPr lang="en-US" altLang="zh-CN" sz="2400" b="1" dirty="0">
                <a:solidFill>
                  <a:schemeClr val="bg1"/>
                </a:solidFill>
                <a:latin typeface="楷体_GB2312" panose="02010609030101010101" pitchFamily="49" charset="-122"/>
                <a:ea typeface="楷体_GB2312" panose="02010609030101010101" pitchFamily="49" charset="-122"/>
              </a:rPr>
              <a:t>10</a:t>
            </a:r>
            <a:r>
              <a:rPr lang="zh-CN" altLang="en-US" sz="2400" b="1" dirty="0">
                <a:solidFill>
                  <a:schemeClr val="bg1"/>
                </a:solidFill>
                <a:latin typeface="楷体_GB2312" panose="02010609030101010101" pitchFamily="49" charset="-122"/>
                <a:ea typeface="楷体_GB2312" panose="02010609030101010101" pitchFamily="49" charset="-122"/>
              </a:rPr>
              <a:t>月</a:t>
            </a:r>
            <a:r>
              <a:rPr lang="en-US" altLang="zh-CN" sz="2400" b="1" dirty="0">
                <a:solidFill>
                  <a:schemeClr val="bg1"/>
                </a:solidFill>
                <a:latin typeface="楷体_GB2312" panose="02010609030101010101" pitchFamily="49" charset="-122"/>
                <a:ea typeface="楷体_GB2312" panose="02010609030101010101" pitchFamily="49" charset="-122"/>
              </a:rPr>
              <a:t>, </a:t>
            </a:r>
            <a:r>
              <a:rPr lang="zh-CN" altLang="en-US" sz="2400" b="1" dirty="0">
                <a:solidFill>
                  <a:schemeClr val="bg1"/>
                </a:solidFill>
                <a:latin typeface="楷体_GB2312" panose="02010609030101010101" pitchFamily="49" charset="-122"/>
                <a:ea typeface="楷体_GB2312" panose="02010609030101010101" pitchFamily="49" charset="-122"/>
              </a:rPr>
              <a:t>英国炮轰广州</a:t>
            </a:r>
            <a:r>
              <a:rPr lang="en-US" altLang="zh-CN" sz="2400" b="1" dirty="0">
                <a:solidFill>
                  <a:schemeClr val="bg1"/>
                </a:solidFill>
                <a:latin typeface="楷体_GB2312" panose="02010609030101010101" pitchFamily="49" charset="-122"/>
                <a:ea typeface="楷体_GB2312" panose="02010609030101010101" pitchFamily="49" charset="-122"/>
              </a:rPr>
              <a:t>, </a:t>
            </a:r>
            <a:r>
              <a:rPr lang="zh-CN" altLang="en-US" sz="2400" b="1" dirty="0">
                <a:solidFill>
                  <a:schemeClr val="bg1"/>
                </a:solidFill>
                <a:latin typeface="楷体_GB2312" panose="02010609030101010101" pitchFamily="49" charset="-122"/>
                <a:ea typeface="楷体_GB2312" panose="02010609030101010101" pitchFamily="49" charset="-122"/>
              </a:rPr>
              <a:t>第二次鸦片战争开始。第二年，英国和法国联合出兵，攻陷广州。</a:t>
            </a:r>
            <a:endParaRPr lang="zh-CN" altLang="en-US" sz="2400" b="1" dirty="0">
              <a:solidFill>
                <a:schemeClr val="bg1"/>
              </a:solidFill>
              <a:latin typeface="楷体_GB2312" panose="02010609030101010101" pitchFamily="49" charset="-122"/>
              <a:ea typeface="楷体_GB2312" panose="02010609030101010101" pitchFamily="49" charset="-122"/>
            </a:endParaRPr>
          </a:p>
          <a:p>
            <a:pPr marL="342900" indent="-342900">
              <a:lnSpc>
                <a:spcPct val="90000"/>
              </a:lnSpc>
              <a:spcBef>
                <a:spcPct val="20000"/>
              </a:spcBef>
              <a:buClr>
                <a:schemeClr val="accent2"/>
              </a:buClr>
              <a:buSzPct val="80000"/>
              <a:buFont typeface="Wingdings" panose="05000000000000000000" pitchFamily="2" charset="2"/>
              <a:buNone/>
            </a:pPr>
            <a:r>
              <a:rPr lang="en-US" altLang="zh-CN" sz="2400" b="1" dirty="0">
                <a:solidFill>
                  <a:schemeClr val="bg1"/>
                </a:solidFill>
                <a:latin typeface="楷体_GB2312" panose="02010609030101010101" pitchFamily="49" charset="-122"/>
                <a:ea typeface="楷体_GB2312" panose="02010609030101010101" pitchFamily="49" charset="-122"/>
              </a:rPr>
              <a:t>3. 1858</a:t>
            </a:r>
            <a:r>
              <a:rPr lang="zh-CN" altLang="en-US" sz="2400" b="1" dirty="0">
                <a:solidFill>
                  <a:schemeClr val="bg1"/>
                </a:solidFill>
                <a:latin typeface="楷体_GB2312" panose="02010609030101010101" pitchFamily="49" charset="-122"/>
                <a:ea typeface="楷体_GB2312" panose="02010609030101010101" pitchFamily="49" charset="-122"/>
              </a:rPr>
              <a:t>年</a:t>
            </a:r>
            <a:r>
              <a:rPr lang="en-US" altLang="zh-CN" sz="2400" b="1" dirty="0">
                <a:solidFill>
                  <a:schemeClr val="bg1"/>
                </a:solidFill>
                <a:latin typeface="楷体_GB2312" panose="02010609030101010101" pitchFamily="49" charset="-122"/>
                <a:ea typeface="楷体_GB2312" panose="02010609030101010101" pitchFamily="49" charset="-122"/>
              </a:rPr>
              <a:t>,</a:t>
            </a:r>
            <a:r>
              <a:rPr lang="zh-CN" altLang="en-US" sz="2400" b="1" dirty="0">
                <a:solidFill>
                  <a:schemeClr val="bg1"/>
                </a:solidFill>
                <a:latin typeface="楷体_GB2312" panose="02010609030101010101" pitchFamily="49" charset="-122"/>
                <a:ea typeface="楷体_GB2312" panose="02010609030101010101" pitchFamily="49" charset="-122"/>
              </a:rPr>
              <a:t>俄、美、英、法四国先后强迫清政府分别签订了</a:t>
            </a:r>
            <a:r>
              <a:rPr lang="en-US" altLang="zh-CN" sz="2400" b="1" dirty="0">
                <a:solidFill>
                  <a:srgbClr val="FFFF00"/>
                </a:solidFill>
                <a:latin typeface="楷体_GB2312" panose="02010609030101010101" pitchFamily="49" charset="-122"/>
                <a:ea typeface="楷体_GB2312" panose="02010609030101010101" pitchFamily="49" charset="-122"/>
              </a:rPr>
              <a:t>《</a:t>
            </a:r>
            <a:r>
              <a:rPr lang="zh-CN" altLang="en-US" sz="2400" b="1" dirty="0">
                <a:solidFill>
                  <a:srgbClr val="FFFF00"/>
                </a:solidFill>
                <a:latin typeface="楷体_GB2312" panose="02010609030101010101" pitchFamily="49" charset="-122"/>
                <a:ea typeface="楷体_GB2312" panose="02010609030101010101" pitchFamily="49" charset="-122"/>
              </a:rPr>
              <a:t>天津条约</a:t>
            </a:r>
            <a:r>
              <a:rPr lang="en-US" altLang="zh-CN" sz="2400" b="1" dirty="0">
                <a:solidFill>
                  <a:srgbClr val="FFFF00"/>
                </a:solidFill>
                <a:latin typeface="楷体_GB2312" panose="02010609030101010101" pitchFamily="49" charset="-122"/>
                <a:ea typeface="楷体_GB2312" panose="02010609030101010101" pitchFamily="49" charset="-122"/>
              </a:rPr>
              <a:t>》</a:t>
            </a:r>
            <a:r>
              <a:rPr lang="zh-CN" altLang="en-US" sz="2400" b="1" dirty="0">
                <a:solidFill>
                  <a:schemeClr val="bg1"/>
                </a:solidFill>
                <a:latin typeface="楷体_GB2312" panose="02010609030101010101" pitchFamily="49" charset="-122"/>
                <a:ea typeface="楷体_GB2312" panose="02010609030101010101" pitchFamily="49" charset="-122"/>
              </a:rPr>
              <a:t>。</a:t>
            </a:r>
            <a:endParaRPr lang="zh-CN" altLang="en-US" sz="2400" b="1" dirty="0">
              <a:solidFill>
                <a:schemeClr val="bg1"/>
              </a:solidFill>
              <a:latin typeface="楷体_GB2312" panose="02010609030101010101" pitchFamily="49" charset="-122"/>
              <a:ea typeface="楷体_GB2312" panose="02010609030101010101" pitchFamily="49" charset="-122"/>
            </a:endParaRPr>
          </a:p>
          <a:p>
            <a:pPr marL="342900" indent="-342900">
              <a:lnSpc>
                <a:spcPct val="90000"/>
              </a:lnSpc>
              <a:spcBef>
                <a:spcPct val="20000"/>
              </a:spcBef>
              <a:buClr>
                <a:schemeClr val="accent2"/>
              </a:buClr>
              <a:buSzPct val="80000"/>
              <a:buFont typeface="Wingdings" panose="05000000000000000000" pitchFamily="2" charset="2"/>
              <a:buNone/>
            </a:pPr>
            <a:r>
              <a:rPr lang="en-US" altLang="zh-CN" sz="2400" b="1" dirty="0">
                <a:solidFill>
                  <a:schemeClr val="bg1"/>
                </a:solidFill>
                <a:latin typeface="楷体_GB2312" panose="02010609030101010101" pitchFamily="49" charset="-122"/>
                <a:ea typeface="楷体_GB2312" panose="02010609030101010101" pitchFamily="49" charset="-122"/>
              </a:rPr>
              <a:t>4. 1860</a:t>
            </a:r>
            <a:r>
              <a:rPr lang="zh-CN" altLang="en-US" sz="2400" b="1" dirty="0">
                <a:solidFill>
                  <a:schemeClr val="bg1"/>
                </a:solidFill>
                <a:latin typeface="楷体_GB2312" panose="02010609030101010101" pitchFamily="49" charset="-122"/>
                <a:ea typeface="楷体_GB2312" panose="02010609030101010101" pitchFamily="49" charset="-122"/>
              </a:rPr>
              <a:t>年</a:t>
            </a:r>
            <a:r>
              <a:rPr lang="en-US" altLang="zh-CN" sz="2400" b="1" dirty="0">
                <a:solidFill>
                  <a:schemeClr val="bg1"/>
                </a:solidFill>
                <a:latin typeface="楷体_GB2312" panose="02010609030101010101" pitchFamily="49" charset="-122"/>
                <a:ea typeface="楷体_GB2312" panose="02010609030101010101" pitchFamily="49" charset="-122"/>
              </a:rPr>
              <a:t>10</a:t>
            </a:r>
            <a:r>
              <a:rPr lang="zh-CN" altLang="en-US" sz="2400" b="1" dirty="0">
                <a:solidFill>
                  <a:schemeClr val="bg1"/>
                </a:solidFill>
                <a:latin typeface="楷体_GB2312" panose="02010609030101010101" pitchFamily="49" charset="-122"/>
                <a:ea typeface="楷体_GB2312" panose="02010609030101010101" pitchFamily="49" charset="-122"/>
              </a:rPr>
              <a:t>月</a:t>
            </a:r>
            <a:r>
              <a:rPr lang="zh-CN" altLang="en-US" sz="2400" b="1" dirty="0">
                <a:solidFill>
                  <a:srgbClr val="FFFF00"/>
                </a:solidFill>
                <a:latin typeface="楷体_GB2312" panose="02010609030101010101" pitchFamily="49" charset="-122"/>
                <a:ea typeface="楷体_GB2312" panose="02010609030101010101" pitchFamily="49" charset="-122"/>
              </a:rPr>
              <a:t>英法联军</a:t>
            </a:r>
            <a:r>
              <a:rPr lang="zh-CN" altLang="en-US" sz="2400" b="1" dirty="0">
                <a:solidFill>
                  <a:schemeClr val="bg1"/>
                </a:solidFill>
                <a:latin typeface="楷体_GB2312" panose="02010609030101010101" pitchFamily="49" charset="-122"/>
                <a:ea typeface="楷体_GB2312" panose="02010609030101010101" pitchFamily="49" charset="-122"/>
              </a:rPr>
              <a:t>占领北京，</a:t>
            </a:r>
            <a:r>
              <a:rPr lang="zh-CN" altLang="en-US" sz="2400" b="1" dirty="0">
                <a:solidFill>
                  <a:srgbClr val="FFFF00"/>
                </a:solidFill>
                <a:latin typeface="楷体_GB2312" panose="02010609030101010101" pitchFamily="49" charset="-122"/>
                <a:ea typeface="楷体_GB2312" panose="02010609030101010101" pitchFamily="49" charset="-122"/>
              </a:rPr>
              <a:t>火烧圆明园</a:t>
            </a:r>
            <a:r>
              <a:rPr lang="zh-CN" altLang="en-US" sz="2400" b="1" dirty="0">
                <a:solidFill>
                  <a:schemeClr val="bg1"/>
                </a:solidFill>
                <a:latin typeface="楷体_GB2312" panose="02010609030101010101" pitchFamily="49" charset="-122"/>
                <a:ea typeface="楷体_GB2312" panose="02010609030101010101" pitchFamily="49" charset="-122"/>
              </a:rPr>
              <a:t>。</a:t>
            </a:r>
            <a:endParaRPr lang="zh-CN" altLang="en-US" sz="2400" b="1" dirty="0">
              <a:solidFill>
                <a:schemeClr val="bg1"/>
              </a:solidFill>
              <a:latin typeface="楷体_GB2312" panose="02010609030101010101" pitchFamily="49" charset="-122"/>
              <a:ea typeface="楷体_GB2312" panose="02010609030101010101" pitchFamily="49" charset="-122"/>
            </a:endParaRPr>
          </a:p>
          <a:p>
            <a:pPr marL="342900" indent="-342900">
              <a:lnSpc>
                <a:spcPct val="90000"/>
              </a:lnSpc>
              <a:spcBef>
                <a:spcPct val="20000"/>
              </a:spcBef>
              <a:buClr>
                <a:schemeClr val="accent2"/>
              </a:buClr>
              <a:buSzPct val="80000"/>
              <a:buFont typeface="Wingdings" panose="05000000000000000000" pitchFamily="2" charset="2"/>
              <a:buNone/>
            </a:pPr>
            <a:r>
              <a:rPr lang="en-US" altLang="zh-CN" sz="2400" b="1" dirty="0">
                <a:solidFill>
                  <a:schemeClr val="bg1"/>
                </a:solidFill>
                <a:latin typeface="楷体_GB2312" panose="02010609030101010101" pitchFamily="49" charset="-122"/>
                <a:ea typeface="楷体_GB2312" panose="02010609030101010101" pitchFamily="49" charset="-122"/>
              </a:rPr>
              <a:t>5. 1860</a:t>
            </a:r>
            <a:r>
              <a:rPr lang="zh-CN" altLang="en-US" sz="2400" b="1" dirty="0">
                <a:solidFill>
                  <a:schemeClr val="bg1"/>
                </a:solidFill>
                <a:latin typeface="楷体_GB2312" panose="02010609030101010101" pitchFamily="49" charset="-122"/>
                <a:ea typeface="楷体_GB2312" panose="02010609030101010101" pitchFamily="49" charset="-122"/>
              </a:rPr>
              <a:t>年</a:t>
            </a:r>
            <a:r>
              <a:rPr lang="en-US" altLang="zh-CN" sz="2400" b="1" dirty="0">
                <a:solidFill>
                  <a:schemeClr val="bg1"/>
                </a:solidFill>
                <a:latin typeface="楷体_GB2312" panose="02010609030101010101" pitchFamily="49" charset="-122"/>
                <a:ea typeface="楷体_GB2312" panose="02010609030101010101" pitchFamily="49" charset="-122"/>
              </a:rPr>
              <a:t>10</a:t>
            </a:r>
            <a:r>
              <a:rPr lang="zh-CN" altLang="en-US" sz="2400" b="1" dirty="0">
                <a:solidFill>
                  <a:schemeClr val="bg1"/>
                </a:solidFill>
                <a:latin typeface="楷体_GB2312" panose="02010609030101010101" pitchFamily="49" charset="-122"/>
                <a:ea typeface="楷体_GB2312" panose="02010609030101010101" pitchFamily="49" charset="-122"/>
              </a:rPr>
              <a:t>月</a:t>
            </a:r>
            <a:r>
              <a:rPr lang="en-US" altLang="zh-CN" sz="2400" b="1" dirty="0">
                <a:solidFill>
                  <a:schemeClr val="bg1"/>
                </a:solidFill>
                <a:latin typeface="楷体_GB2312" panose="02010609030101010101" pitchFamily="49" charset="-122"/>
                <a:ea typeface="楷体_GB2312" panose="02010609030101010101" pitchFamily="49" charset="-122"/>
              </a:rPr>
              <a:t>,</a:t>
            </a:r>
            <a:r>
              <a:rPr lang="zh-CN" altLang="en-US" sz="2400" b="1" dirty="0">
                <a:solidFill>
                  <a:schemeClr val="bg1"/>
                </a:solidFill>
                <a:latin typeface="楷体_GB2312" panose="02010609030101010101" pitchFamily="49" charset="-122"/>
                <a:ea typeface="楷体_GB2312" panose="02010609030101010101" pitchFamily="49" charset="-122"/>
              </a:rPr>
              <a:t>英法两国强迫清政府签订了中英、中法</a:t>
            </a:r>
            <a:r>
              <a:rPr lang="en-US" altLang="zh-CN" sz="2400" b="1" dirty="0">
                <a:solidFill>
                  <a:srgbClr val="FFFF00"/>
                </a:solidFill>
                <a:latin typeface="楷体_GB2312" panose="02010609030101010101" pitchFamily="49" charset="-122"/>
                <a:ea typeface="楷体_GB2312" panose="02010609030101010101" pitchFamily="49" charset="-122"/>
              </a:rPr>
              <a:t>《</a:t>
            </a:r>
            <a:r>
              <a:rPr lang="zh-CN" altLang="en-US" sz="2400" b="1" dirty="0">
                <a:solidFill>
                  <a:srgbClr val="FFFF00"/>
                </a:solidFill>
                <a:latin typeface="楷体_GB2312" panose="02010609030101010101" pitchFamily="49" charset="-122"/>
                <a:ea typeface="楷体_GB2312" panose="02010609030101010101" pitchFamily="49" charset="-122"/>
              </a:rPr>
              <a:t>北京条约</a:t>
            </a:r>
            <a:r>
              <a:rPr lang="en-US" altLang="zh-CN" sz="2400" b="1" dirty="0">
                <a:solidFill>
                  <a:srgbClr val="FFFF00"/>
                </a:solidFill>
                <a:latin typeface="楷体_GB2312" panose="02010609030101010101" pitchFamily="49" charset="-122"/>
                <a:ea typeface="楷体_GB2312" panose="02010609030101010101" pitchFamily="49" charset="-122"/>
              </a:rPr>
              <a:t>》</a:t>
            </a:r>
            <a:r>
              <a:rPr lang="zh-CN" altLang="en-US" sz="2400" b="1" dirty="0">
                <a:solidFill>
                  <a:srgbClr val="FFFF00"/>
                </a:solidFill>
                <a:latin typeface="楷体_GB2312" panose="02010609030101010101" pitchFamily="49" charset="-122"/>
                <a:ea typeface="楷体_GB2312" panose="02010609030101010101" pitchFamily="49" charset="-122"/>
              </a:rPr>
              <a:t>，</a:t>
            </a:r>
            <a:r>
              <a:rPr lang="zh-CN" altLang="zh-CN" sz="2400" b="1" dirty="0">
                <a:solidFill>
                  <a:srgbClr val="FFFF00"/>
                </a:solidFill>
                <a:latin typeface="楷体_GB2312" panose="02010609030101010101" pitchFamily="49" charset="-122"/>
                <a:ea typeface="楷体_GB2312" panose="02010609030101010101" pitchFamily="49" charset="-122"/>
              </a:rPr>
              <a:t>标志着第二次鸦片战争结束</a:t>
            </a:r>
            <a:r>
              <a:rPr lang="zh-CN" altLang="zh-CN" sz="2400" b="1" dirty="0">
                <a:solidFill>
                  <a:schemeClr val="bg1"/>
                </a:solidFill>
                <a:latin typeface="楷体_GB2312" panose="02010609030101010101" pitchFamily="49" charset="-122"/>
                <a:ea typeface="楷体_GB2312" panose="02010609030101010101" pitchFamily="49" charset="-122"/>
              </a:rPr>
              <a:t>。</a:t>
            </a:r>
            <a:endParaRPr lang="zh-CN" altLang="zh-CN" sz="2400" b="1" dirty="0">
              <a:solidFill>
                <a:schemeClr val="bg1"/>
              </a:solidFill>
              <a:latin typeface="楷体_GB2312" panose="02010609030101010101" pitchFamily="49" charset="-122"/>
              <a:ea typeface="楷体_GB2312" panose="02010609030101010101" pitchFamily="49" charset="-122"/>
            </a:endParaRPr>
          </a:p>
          <a:p>
            <a:pPr marL="342900" indent="-342900">
              <a:lnSpc>
                <a:spcPct val="90000"/>
              </a:lnSpc>
              <a:spcBef>
                <a:spcPct val="20000"/>
              </a:spcBef>
              <a:buClr>
                <a:schemeClr val="accent2"/>
              </a:buClr>
              <a:buSzPct val="80000"/>
              <a:buFont typeface="Wingdings" panose="05000000000000000000" pitchFamily="2" charset="2"/>
              <a:buNone/>
            </a:pPr>
            <a:r>
              <a:rPr lang="en-US" altLang="zh-CN" sz="2400" b="1">
                <a:solidFill>
                  <a:schemeClr val="bg1"/>
                </a:solidFill>
                <a:latin typeface="楷体_GB2312" panose="02010609030101010101" pitchFamily="49" charset="-122"/>
                <a:ea typeface="楷体_GB2312" panose="02010609030101010101" pitchFamily="49" charset="-122"/>
              </a:rPr>
              <a:t>6. </a:t>
            </a:r>
            <a:r>
              <a:rPr lang="zh-CN" altLang="en-US" sz="2400" b="1" dirty="0">
                <a:solidFill>
                  <a:srgbClr val="FFFF00"/>
                </a:solidFill>
                <a:latin typeface="楷体_GB2312" panose="02010609030101010101" pitchFamily="49" charset="-122"/>
                <a:ea typeface="楷体_GB2312" panose="02010609030101010101" pitchFamily="49" charset="-122"/>
              </a:rPr>
              <a:t>沙俄是近代史上割占中国领土最多的国家。</a:t>
            </a:r>
            <a:r>
              <a:rPr lang="zh-CN" altLang="en-US" sz="2400" b="1" dirty="0">
                <a:solidFill>
                  <a:schemeClr val="bg1"/>
                </a:solidFill>
                <a:latin typeface="楷体_GB2312" panose="02010609030101010101" pitchFamily="49" charset="-122"/>
                <a:ea typeface="楷体_GB2312" panose="02010609030101010101" pitchFamily="49" charset="-122"/>
              </a:rPr>
              <a:t>在第二次鸦片战争前后，俄国割占中国东北和西北领土</a:t>
            </a:r>
            <a:r>
              <a:rPr lang="en-US" altLang="zh-CN" sz="2400" b="1" dirty="0">
                <a:solidFill>
                  <a:srgbClr val="FFFF00"/>
                </a:solidFill>
                <a:latin typeface="楷体_GB2312" panose="02010609030101010101" pitchFamily="49" charset="-122"/>
                <a:ea typeface="楷体_GB2312" panose="02010609030101010101" pitchFamily="49" charset="-122"/>
              </a:rPr>
              <a:t>150</a:t>
            </a:r>
            <a:r>
              <a:rPr lang="zh-CN" altLang="en-US" sz="2400" b="1" dirty="0">
                <a:solidFill>
                  <a:srgbClr val="FFFF00"/>
                </a:solidFill>
                <a:latin typeface="楷体_GB2312" panose="02010609030101010101" pitchFamily="49" charset="-122"/>
                <a:ea typeface="楷体_GB2312" panose="02010609030101010101" pitchFamily="49" charset="-122"/>
              </a:rPr>
              <a:t>多万</a:t>
            </a:r>
            <a:r>
              <a:rPr lang="zh-CN" altLang="en-US" sz="2400" b="1" dirty="0">
                <a:solidFill>
                  <a:schemeClr val="bg1"/>
                </a:solidFill>
                <a:latin typeface="楷体_GB2312" panose="02010609030101010101" pitchFamily="49" charset="-122"/>
                <a:ea typeface="楷体_GB2312" panose="02010609030101010101" pitchFamily="49" charset="-122"/>
              </a:rPr>
              <a:t>平方千米。</a:t>
            </a:r>
            <a:endParaRPr lang="zh-CN" altLang="en-US" sz="2400" b="1" dirty="0">
              <a:solidFill>
                <a:schemeClr val="bg1"/>
              </a:solidFill>
              <a:latin typeface="楷体_GB2312" panose="02010609030101010101" pitchFamily="49" charset="-122"/>
              <a:ea typeface="楷体_GB2312" panose="02010609030101010101" pitchFamily="49" charset="-122"/>
            </a:endParaRPr>
          </a:p>
          <a:p>
            <a:pPr marL="342900" indent="-342900">
              <a:lnSpc>
                <a:spcPct val="90000"/>
              </a:lnSpc>
              <a:spcBef>
                <a:spcPct val="20000"/>
              </a:spcBef>
              <a:buClr>
                <a:schemeClr val="accent2"/>
              </a:buClr>
              <a:buSzPct val="80000"/>
              <a:buFont typeface="Wingdings" panose="05000000000000000000" pitchFamily="2" charset="2"/>
              <a:buNone/>
            </a:pPr>
            <a:r>
              <a:rPr lang="en-US" altLang="zh-CN" sz="2400" b="1" dirty="0">
                <a:solidFill>
                  <a:schemeClr val="bg1"/>
                </a:solidFill>
                <a:latin typeface="楷体_GB2312" panose="02010609030101010101" pitchFamily="49" charset="-122"/>
                <a:ea typeface="楷体_GB2312" panose="02010609030101010101" pitchFamily="49" charset="-122"/>
              </a:rPr>
              <a:t>7.</a:t>
            </a:r>
            <a:r>
              <a:rPr lang="zh-CN" altLang="en-US" sz="2400" b="1" dirty="0">
                <a:solidFill>
                  <a:schemeClr val="bg1"/>
                </a:solidFill>
                <a:latin typeface="楷体_GB2312" panose="02010609030101010101" pitchFamily="49" charset="-122"/>
                <a:ea typeface="楷体_GB2312" panose="02010609030101010101" pitchFamily="49" charset="-122"/>
              </a:rPr>
              <a:t>战争的影响：</a:t>
            </a:r>
            <a:r>
              <a:rPr lang="en-US" altLang="zh-CN" sz="2400" b="1" dirty="0">
                <a:solidFill>
                  <a:schemeClr val="bg1"/>
                </a:solidFill>
                <a:latin typeface="楷体_GB2312" panose="02010609030101010101" pitchFamily="49" charset="-122"/>
                <a:ea typeface="楷体_GB2312" panose="02010609030101010101" pitchFamily="49" charset="-122"/>
              </a:rPr>
              <a:t>①</a:t>
            </a:r>
            <a:r>
              <a:rPr lang="zh-CN" altLang="en-US" sz="2400" b="1" dirty="0">
                <a:solidFill>
                  <a:schemeClr val="bg1"/>
                </a:solidFill>
                <a:latin typeface="楷体_GB2312" panose="02010609030101010101" pitchFamily="49" charset="-122"/>
                <a:ea typeface="楷体_GB2312" panose="02010609030101010101" pitchFamily="49" charset="-122"/>
              </a:rPr>
              <a:t>第二次鸦片战争使中国丧失了更多的领土和主权；</a:t>
            </a:r>
            <a:r>
              <a:rPr lang="en-US" altLang="zh-CN" sz="2400" b="1" dirty="0">
                <a:solidFill>
                  <a:schemeClr val="bg1"/>
                </a:solidFill>
                <a:latin typeface="楷体_GB2312" panose="02010609030101010101" pitchFamily="49" charset="-122"/>
                <a:ea typeface="楷体_GB2312" panose="02010609030101010101" pitchFamily="49" charset="-122"/>
              </a:rPr>
              <a:t>②</a:t>
            </a:r>
            <a:r>
              <a:rPr lang="zh-CN" altLang="en-US" sz="2400" b="1" dirty="0">
                <a:solidFill>
                  <a:schemeClr val="bg1"/>
                </a:solidFill>
                <a:latin typeface="楷体_GB2312" panose="02010609030101010101" pitchFamily="49" charset="-122"/>
                <a:ea typeface="楷体_GB2312" panose="02010609030101010101" pitchFamily="49" charset="-122"/>
              </a:rPr>
              <a:t>外国侵略势力扩大到沿海各省并深入到长江中游地区；</a:t>
            </a:r>
            <a:r>
              <a:rPr lang="en-US" altLang="zh-CN" sz="2400" b="1" dirty="0">
                <a:solidFill>
                  <a:schemeClr val="bg1"/>
                </a:solidFill>
                <a:latin typeface="楷体_GB2312" panose="02010609030101010101" pitchFamily="49" charset="-122"/>
                <a:ea typeface="楷体_GB2312" panose="02010609030101010101" pitchFamily="49" charset="-122"/>
              </a:rPr>
              <a:t>③</a:t>
            </a:r>
            <a:r>
              <a:rPr lang="zh-CN" altLang="en-US" sz="2400" b="1" dirty="0">
                <a:solidFill>
                  <a:srgbClr val="FFFF00"/>
                </a:solidFill>
                <a:latin typeface="楷体_GB2312" panose="02010609030101010101" pitchFamily="49" charset="-122"/>
                <a:ea typeface="楷体_GB2312" panose="02010609030101010101" pitchFamily="49" charset="-122"/>
              </a:rPr>
              <a:t>中国社会半殖民地化程度进一步加深。</a:t>
            </a:r>
            <a:endParaRPr lang="zh-CN" altLang="en-US" sz="2400" b="1" dirty="0">
              <a:solidFill>
                <a:srgbClr val="FFFF00"/>
              </a:solidFill>
              <a:latin typeface="楷体_GB2312" panose="02010609030101010101" pitchFamily="49" charset="-122"/>
              <a:ea typeface="楷体_GB2312" panose="02010609030101010101" pitchFamily="49" charset="-122"/>
            </a:endParaRPr>
          </a:p>
        </p:txBody>
      </p:sp>
      <p:pic>
        <p:nvPicPr>
          <p:cNvPr id="2" name="图片 1" descr="课件（课堂小结）"/>
          <p:cNvPicPr>
            <a:picLocks noChangeAspect="1"/>
          </p:cNvPicPr>
          <p:nvPr/>
        </p:nvPicPr>
        <p:blipFill>
          <a:blip r:embed="rId1"/>
          <a:stretch>
            <a:fillRect/>
          </a:stretch>
        </p:blipFill>
        <p:spPr>
          <a:xfrm>
            <a:off x="-8255" y="83185"/>
            <a:ext cx="3449320" cy="8204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91843">
                                            <p:txEl>
                                              <p:charRg st="0" end="35"/>
                                            </p:txEl>
                                          </p:spTgt>
                                        </p:tgtEl>
                                        <p:attrNameLst>
                                          <p:attrName>style.visibility</p:attrName>
                                        </p:attrNameLst>
                                      </p:cBhvr>
                                      <p:to>
                                        <p:strVal val="visible"/>
                                      </p:to>
                                    </p:set>
                                    <p:anim calcmode="lin" valueType="num">
                                      <p:cBhvr>
                                        <p:cTn id="7" dur="500" fill="hold"/>
                                        <p:tgtEl>
                                          <p:spTgt spid="291843">
                                            <p:txEl>
                                              <p:charRg st="0" end="35"/>
                                            </p:txEl>
                                          </p:spTgt>
                                        </p:tgtEl>
                                        <p:attrNameLst>
                                          <p:attrName>ppt_w</p:attrName>
                                        </p:attrNameLst>
                                      </p:cBhvr>
                                      <p:tavLst>
                                        <p:tav tm="0">
                                          <p:val>
                                            <p:fltVal val="0.000000"/>
                                          </p:val>
                                        </p:tav>
                                        <p:tav tm="100000">
                                          <p:val>
                                            <p:strVal val="#ppt_w"/>
                                          </p:val>
                                        </p:tav>
                                      </p:tavLst>
                                    </p:anim>
                                    <p:anim calcmode="lin" valueType="num">
                                      <p:cBhvr>
                                        <p:cTn id="8" dur="500" fill="hold"/>
                                        <p:tgtEl>
                                          <p:spTgt spid="291843">
                                            <p:txEl>
                                              <p:charRg st="0" end="35"/>
                                            </p:txEl>
                                          </p:spTgt>
                                        </p:tgtEl>
                                        <p:attrNameLst>
                                          <p:attrName>ppt_h</p:attrName>
                                        </p:attrNameLst>
                                      </p:cBhvr>
                                      <p:tavLst>
                                        <p:tav tm="0">
                                          <p:val>
                                            <p:fltVal val="0.00000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291843">
                                            <p:txEl>
                                              <p:charRg st="35" end="85"/>
                                            </p:txEl>
                                          </p:spTgt>
                                        </p:tgtEl>
                                        <p:attrNameLst>
                                          <p:attrName>style.visibility</p:attrName>
                                        </p:attrNameLst>
                                      </p:cBhvr>
                                      <p:to>
                                        <p:strVal val="visible"/>
                                      </p:to>
                                    </p:set>
                                    <p:anim calcmode="lin" valueType="num">
                                      <p:cBhvr>
                                        <p:cTn id="12" dur="500" fill="hold"/>
                                        <p:tgtEl>
                                          <p:spTgt spid="291843">
                                            <p:txEl>
                                              <p:charRg st="35" end="85"/>
                                            </p:txEl>
                                          </p:spTgt>
                                        </p:tgtEl>
                                        <p:attrNameLst>
                                          <p:attrName>ppt_w</p:attrName>
                                        </p:attrNameLst>
                                      </p:cBhvr>
                                      <p:tavLst>
                                        <p:tav tm="0">
                                          <p:val>
                                            <p:fltVal val="0.000000"/>
                                          </p:val>
                                        </p:tav>
                                        <p:tav tm="100000">
                                          <p:val>
                                            <p:strVal val="#ppt_w"/>
                                          </p:val>
                                        </p:tav>
                                      </p:tavLst>
                                    </p:anim>
                                    <p:anim calcmode="lin" valueType="num">
                                      <p:cBhvr>
                                        <p:cTn id="13" dur="500" fill="hold"/>
                                        <p:tgtEl>
                                          <p:spTgt spid="291843">
                                            <p:txEl>
                                              <p:charRg st="35" end="85"/>
                                            </p:txEl>
                                          </p:spTgt>
                                        </p:tgtEl>
                                        <p:attrNameLst>
                                          <p:attrName>ppt_h</p:attrName>
                                        </p:attrNameLst>
                                      </p:cBhvr>
                                      <p:tavLst>
                                        <p:tav tm="0">
                                          <p:val>
                                            <p:fltVal val="0.00000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291843">
                                            <p:txEl>
                                              <p:charRg st="85" end="123"/>
                                            </p:txEl>
                                          </p:spTgt>
                                        </p:tgtEl>
                                        <p:attrNameLst>
                                          <p:attrName>style.visibility</p:attrName>
                                        </p:attrNameLst>
                                      </p:cBhvr>
                                      <p:to>
                                        <p:strVal val="visible"/>
                                      </p:to>
                                    </p:set>
                                    <p:anim calcmode="lin" valueType="num">
                                      <p:cBhvr>
                                        <p:cTn id="17" dur="500" fill="hold"/>
                                        <p:tgtEl>
                                          <p:spTgt spid="291843">
                                            <p:txEl>
                                              <p:charRg st="85" end="123"/>
                                            </p:txEl>
                                          </p:spTgt>
                                        </p:tgtEl>
                                        <p:attrNameLst>
                                          <p:attrName>ppt_w</p:attrName>
                                        </p:attrNameLst>
                                      </p:cBhvr>
                                      <p:tavLst>
                                        <p:tav tm="0">
                                          <p:val>
                                            <p:fltVal val="0.000000"/>
                                          </p:val>
                                        </p:tav>
                                        <p:tav tm="100000">
                                          <p:val>
                                            <p:strVal val="#ppt_w"/>
                                          </p:val>
                                        </p:tav>
                                      </p:tavLst>
                                    </p:anim>
                                    <p:anim calcmode="lin" valueType="num">
                                      <p:cBhvr>
                                        <p:cTn id="18" dur="500" fill="hold"/>
                                        <p:tgtEl>
                                          <p:spTgt spid="291843">
                                            <p:txEl>
                                              <p:charRg st="85" end="123"/>
                                            </p:txEl>
                                          </p:spTgt>
                                        </p:tgtEl>
                                        <p:attrNameLst>
                                          <p:attrName>ppt_h</p:attrName>
                                        </p:attrNameLst>
                                      </p:cBhvr>
                                      <p:tavLst>
                                        <p:tav tm="0">
                                          <p:val>
                                            <p:fltVal val="0.00000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291843">
                                            <p:txEl>
                                              <p:charRg st="123" end="150"/>
                                            </p:txEl>
                                          </p:spTgt>
                                        </p:tgtEl>
                                        <p:attrNameLst>
                                          <p:attrName>style.visibility</p:attrName>
                                        </p:attrNameLst>
                                      </p:cBhvr>
                                      <p:to>
                                        <p:strVal val="visible"/>
                                      </p:to>
                                    </p:set>
                                    <p:anim calcmode="lin" valueType="num">
                                      <p:cBhvr>
                                        <p:cTn id="22" dur="500" fill="hold"/>
                                        <p:tgtEl>
                                          <p:spTgt spid="291843">
                                            <p:txEl>
                                              <p:charRg st="123" end="150"/>
                                            </p:txEl>
                                          </p:spTgt>
                                        </p:tgtEl>
                                        <p:attrNameLst>
                                          <p:attrName>ppt_w</p:attrName>
                                        </p:attrNameLst>
                                      </p:cBhvr>
                                      <p:tavLst>
                                        <p:tav tm="0">
                                          <p:val>
                                            <p:fltVal val="0.000000"/>
                                          </p:val>
                                        </p:tav>
                                        <p:tav tm="100000">
                                          <p:val>
                                            <p:strVal val="#ppt_w"/>
                                          </p:val>
                                        </p:tav>
                                      </p:tavLst>
                                    </p:anim>
                                    <p:anim calcmode="lin" valueType="num">
                                      <p:cBhvr>
                                        <p:cTn id="23" dur="500" fill="hold"/>
                                        <p:tgtEl>
                                          <p:spTgt spid="291843">
                                            <p:txEl>
                                              <p:charRg st="123" end="150"/>
                                            </p:txEl>
                                          </p:spTgt>
                                        </p:tgtEl>
                                        <p:attrNameLst>
                                          <p:attrName>ppt_h</p:attrName>
                                        </p:attrNameLst>
                                      </p:cBhvr>
                                      <p:tavLst>
                                        <p:tav tm="0">
                                          <p:val>
                                            <p:fltVal val="0.00000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291843">
                                            <p:txEl>
                                              <p:charRg st="150" end="200"/>
                                            </p:txEl>
                                          </p:spTgt>
                                        </p:tgtEl>
                                        <p:attrNameLst>
                                          <p:attrName>style.visibility</p:attrName>
                                        </p:attrNameLst>
                                      </p:cBhvr>
                                      <p:to>
                                        <p:strVal val="visible"/>
                                      </p:to>
                                    </p:set>
                                    <p:anim calcmode="lin" valueType="num">
                                      <p:cBhvr>
                                        <p:cTn id="27" dur="500" fill="hold"/>
                                        <p:tgtEl>
                                          <p:spTgt spid="291843">
                                            <p:txEl>
                                              <p:charRg st="150" end="200"/>
                                            </p:txEl>
                                          </p:spTgt>
                                        </p:tgtEl>
                                        <p:attrNameLst>
                                          <p:attrName>ppt_w</p:attrName>
                                        </p:attrNameLst>
                                      </p:cBhvr>
                                      <p:tavLst>
                                        <p:tav tm="0">
                                          <p:val>
                                            <p:fltVal val="0.000000"/>
                                          </p:val>
                                        </p:tav>
                                        <p:tav tm="100000">
                                          <p:val>
                                            <p:strVal val="#ppt_w"/>
                                          </p:val>
                                        </p:tav>
                                      </p:tavLst>
                                    </p:anim>
                                    <p:anim calcmode="lin" valueType="num">
                                      <p:cBhvr>
                                        <p:cTn id="28" dur="500" fill="hold"/>
                                        <p:tgtEl>
                                          <p:spTgt spid="291843">
                                            <p:txEl>
                                              <p:charRg st="150" end="200"/>
                                            </p:txEl>
                                          </p:spTgt>
                                        </p:tgtEl>
                                        <p:attrNameLst>
                                          <p:attrName>ppt_h</p:attrName>
                                        </p:attrNameLst>
                                      </p:cBhvr>
                                      <p:tavLst>
                                        <p:tav tm="0">
                                          <p:val>
                                            <p:fltVal val="0.00000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291843">
                                            <p:txEl>
                                              <p:charRg st="200" end="257"/>
                                            </p:txEl>
                                          </p:spTgt>
                                        </p:tgtEl>
                                        <p:attrNameLst>
                                          <p:attrName>style.visibility</p:attrName>
                                        </p:attrNameLst>
                                      </p:cBhvr>
                                      <p:to>
                                        <p:strVal val="visible"/>
                                      </p:to>
                                    </p:set>
                                    <p:anim calcmode="lin" valueType="num">
                                      <p:cBhvr>
                                        <p:cTn id="32" dur="500" fill="hold"/>
                                        <p:tgtEl>
                                          <p:spTgt spid="291843">
                                            <p:txEl>
                                              <p:charRg st="200" end="257"/>
                                            </p:txEl>
                                          </p:spTgt>
                                        </p:tgtEl>
                                        <p:attrNameLst>
                                          <p:attrName>ppt_w</p:attrName>
                                        </p:attrNameLst>
                                      </p:cBhvr>
                                      <p:tavLst>
                                        <p:tav tm="0">
                                          <p:val>
                                            <p:fltVal val="0.000000"/>
                                          </p:val>
                                        </p:tav>
                                        <p:tav tm="100000">
                                          <p:val>
                                            <p:strVal val="#ppt_w"/>
                                          </p:val>
                                        </p:tav>
                                      </p:tavLst>
                                    </p:anim>
                                    <p:anim calcmode="lin" valueType="num">
                                      <p:cBhvr>
                                        <p:cTn id="33" dur="500" fill="hold"/>
                                        <p:tgtEl>
                                          <p:spTgt spid="291843">
                                            <p:txEl>
                                              <p:charRg st="200" end="257"/>
                                            </p:txEl>
                                          </p:spTgt>
                                        </p:tgtEl>
                                        <p:attrNameLst>
                                          <p:attrName>ppt_h</p:attrName>
                                        </p:attrNameLst>
                                      </p:cBhvr>
                                      <p:tavLst>
                                        <p:tav tm="0">
                                          <p:val>
                                            <p:fltVal val="0.00000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291843">
                                            <p:txEl>
                                              <p:charRg st="257" end="332"/>
                                            </p:txEl>
                                          </p:spTgt>
                                        </p:tgtEl>
                                        <p:attrNameLst>
                                          <p:attrName>style.visibility</p:attrName>
                                        </p:attrNameLst>
                                      </p:cBhvr>
                                      <p:to>
                                        <p:strVal val="visible"/>
                                      </p:to>
                                    </p:set>
                                    <p:anim calcmode="lin" valueType="num">
                                      <p:cBhvr>
                                        <p:cTn id="37" dur="500" fill="hold"/>
                                        <p:tgtEl>
                                          <p:spTgt spid="291843">
                                            <p:txEl>
                                              <p:charRg st="257" end="332"/>
                                            </p:txEl>
                                          </p:spTgt>
                                        </p:tgtEl>
                                        <p:attrNameLst>
                                          <p:attrName>ppt_w</p:attrName>
                                        </p:attrNameLst>
                                      </p:cBhvr>
                                      <p:tavLst>
                                        <p:tav tm="0">
                                          <p:val>
                                            <p:fltVal val="0.000000"/>
                                          </p:val>
                                        </p:tav>
                                        <p:tav tm="100000">
                                          <p:val>
                                            <p:strVal val="#ppt_w"/>
                                          </p:val>
                                        </p:tav>
                                      </p:tavLst>
                                    </p:anim>
                                    <p:anim calcmode="lin" valueType="num">
                                      <p:cBhvr>
                                        <p:cTn id="38" dur="500" fill="hold"/>
                                        <p:tgtEl>
                                          <p:spTgt spid="291843">
                                            <p:txEl>
                                              <p:charRg st="257" end="332"/>
                                            </p:txEl>
                                          </p:spTgt>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1843" grpId="0" advAuto="1000" uiExpand="1"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6" name="文本框 57345"/>
          <p:cNvSpPr txBox="1"/>
          <p:nvPr/>
        </p:nvSpPr>
        <p:spPr>
          <a:xfrm>
            <a:off x="626745" y="1155065"/>
            <a:ext cx="8085138" cy="822325"/>
          </a:xfrm>
          <a:prstGeom prst="rect">
            <a:avLst/>
          </a:prstGeom>
          <a:noFill/>
          <a:ln w="9525">
            <a:noFill/>
          </a:ln>
        </p:spPr>
        <p:txBody>
          <a:bodyPr>
            <a:spAutoFit/>
          </a:bodyPr>
          <a:p>
            <a:pPr>
              <a:buFont typeface="Arial" panose="020B0604020202020204" pitchFamily="34" charset="0"/>
              <a:buNone/>
            </a:pPr>
            <a:r>
              <a:rPr lang="en-US" altLang="zh-CN" sz="2400" b="1">
                <a:latin typeface="黑体" panose="02010609060101010101" pitchFamily="49" charset="-122"/>
                <a:ea typeface="黑体" panose="02010609060101010101" pitchFamily="49" charset="-122"/>
              </a:rPr>
              <a:t>1.</a:t>
            </a:r>
            <a:r>
              <a:rPr lang="zh-CN" altLang="en-US" sz="2400" b="1">
                <a:latin typeface="黑体" panose="02010609060101010101" pitchFamily="49" charset="-122"/>
                <a:ea typeface="黑体" panose="02010609060101010101" pitchFamily="49" charset="-122"/>
              </a:rPr>
              <a:t>第一次鸦片战争结束于</a:t>
            </a:r>
            <a:r>
              <a:rPr lang="en-US" altLang="zh-CN" sz="2400" b="1">
                <a:latin typeface="黑体" panose="02010609060101010101" pitchFamily="49" charset="-122"/>
                <a:ea typeface="黑体" panose="02010609060101010101" pitchFamily="49" charset="-122"/>
              </a:rPr>
              <a:t>1842</a:t>
            </a:r>
            <a:r>
              <a:rPr lang="zh-CN" altLang="en-US" sz="2400" b="1">
                <a:latin typeface="黑体" panose="02010609060101010101" pitchFamily="49" charset="-122"/>
                <a:ea typeface="黑体" panose="02010609060101010101" pitchFamily="49" charset="-122"/>
              </a:rPr>
              <a:t>年，第二次鸦片战争爆发时，已经过了多少年？（   ）</a:t>
            </a:r>
            <a:endParaRPr lang="zh-CN" altLang="en-US" sz="2400" b="1">
              <a:latin typeface="黑体" panose="02010609060101010101" pitchFamily="49" charset="-122"/>
              <a:ea typeface="黑体" panose="02010609060101010101" pitchFamily="49" charset="-122"/>
            </a:endParaRPr>
          </a:p>
        </p:txBody>
      </p:sp>
      <p:sp>
        <p:nvSpPr>
          <p:cNvPr id="57347" name="文本框 57346"/>
          <p:cNvSpPr txBox="1"/>
          <p:nvPr/>
        </p:nvSpPr>
        <p:spPr>
          <a:xfrm>
            <a:off x="1167130" y="1977073"/>
            <a:ext cx="7005638" cy="457200"/>
          </a:xfrm>
          <a:prstGeom prst="rect">
            <a:avLst/>
          </a:prstGeom>
          <a:noFill/>
          <a:ln w="9525">
            <a:noFill/>
          </a:ln>
        </p:spPr>
        <p:txBody>
          <a:bodyPr>
            <a:spAutoFit/>
          </a:bodyPr>
          <a:p>
            <a:pPr>
              <a:buFont typeface="Arial" panose="020B0604020202020204" pitchFamily="34" charset="0"/>
              <a:buNone/>
            </a:pP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A.12         B.14        C.16       D.18</a:t>
            </a:r>
            <a:endParaRPr lang="en-US" altLang="zh-CN" sz="2400">
              <a:effectLst>
                <a:outerShdw blurRad="38100" dist="38100" dir="2700000">
                  <a:srgbClr val="FFFFFF"/>
                </a:outerShdw>
              </a:effectLst>
              <a:latin typeface="黑体" panose="02010609060101010101" pitchFamily="49" charset="-122"/>
              <a:ea typeface="黑体" panose="02010609060101010101" pitchFamily="49" charset="-122"/>
            </a:endParaRPr>
          </a:p>
        </p:txBody>
      </p:sp>
      <p:sp>
        <p:nvSpPr>
          <p:cNvPr id="57348" name="文本框 57347"/>
          <p:cNvSpPr txBox="1"/>
          <p:nvPr/>
        </p:nvSpPr>
        <p:spPr>
          <a:xfrm>
            <a:off x="627063" y="2688908"/>
            <a:ext cx="8085137" cy="457200"/>
          </a:xfrm>
          <a:prstGeom prst="rect">
            <a:avLst/>
          </a:prstGeom>
          <a:noFill/>
          <a:ln w="9525">
            <a:noFill/>
          </a:ln>
        </p:spPr>
        <p:txBody>
          <a:bodyPr>
            <a:spAutoFit/>
          </a:bodyPr>
          <a:p>
            <a:pPr>
              <a:buFont typeface="Arial" panose="020B0604020202020204" pitchFamily="34" charset="0"/>
              <a:buNone/>
            </a:pPr>
            <a:r>
              <a:rPr lang="en-US" altLang="zh-CN" sz="2400" b="1">
                <a:latin typeface="黑体" panose="02010609060101010101" pitchFamily="49" charset="-122"/>
                <a:ea typeface="黑体" panose="02010609060101010101" pitchFamily="49" charset="-122"/>
              </a:rPr>
              <a:t>2.1860</a:t>
            </a:r>
            <a:r>
              <a:rPr lang="zh-CN" altLang="en-US" sz="2400" b="1">
                <a:latin typeface="黑体" panose="02010609060101010101" pitchFamily="49" charset="-122"/>
                <a:ea typeface="黑体" panose="02010609060101010101" pitchFamily="49" charset="-122"/>
              </a:rPr>
              <a:t>年洗劫焚烧圆明园的两个强盗是（   ）</a:t>
            </a:r>
            <a:endParaRPr lang="zh-CN" altLang="en-US" sz="2400" b="1">
              <a:latin typeface="黑体" panose="02010609060101010101" pitchFamily="49" charset="-122"/>
              <a:ea typeface="黑体" panose="02010609060101010101" pitchFamily="49" charset="-122"/>
            </a:endParaRPr>
          </a:p>
        </p:txBody>
      </p:sp>
      <p:sp>
        <p:nvSpPr>
          <p:cNvPr id="57349" name="文本框 57348"/>
          <p:cNvSpPr txBox="1"/>
          <p:nvPr/>
        </p:nvSpPr>
        <p:spPr>
          <a:xfrm>
            <a:off x="1166813" y="3200083"/>
            <a:ext cx="7005637" cy="457200"/>
          </a:xfrm>
          <a:prstGeom prst="rect">
            <a:avLst/>
          </a:prstGeom>
          <a:noFill/>
          <a:ln w="9525">
            <a:noFill/>
          </a:ln>
        </p:spPr>
        <p:txBody>
          <a:bodyPr>
            <a:spAutoFit/>
          </a:bodyPr>
          <a:p>
            <a:pPr>
              <a:buFont typeface="Arial" panose="020B0604020202020204" pitchFamily="34" charset="0"/>
              <a:buNone/>
            </a:pP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A.</a:t>
            </a:r>
            <a:r>
              <a:rPr lang="zh-CN" altLang="en-US" sz="2400">
                <a:effectLst>
                  <a:outerShdw blurRad="38100" dist="38100" dir="2700000">
                    <a:srgbClr val="FFFFFF"/>
                  </a:outerShdw>
                </a:effectLst>
                <a:latin typeface="黑体" panose="02010609060101010101" pitchFamily="49" charset="-122"/>
                <a:ea typeface="黑体" panose="02010609060101010101" pitchFamily="49" charset="-122"/>
              </a:rPr>
              <a:t>俄罗斯     </a:t>
            </a: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B.</a:t>
            </a:r>
            <a:r>
              <a:rPr lang="zh-CN" altLang="en-US" sz="2400">
                <a:effectLst>
                  <a:outerShdw blurRad="38100" dist="38100" dir="2700000">
                    <a:srgbClr val="FFFFFF"/>
                  </a:outerShdw>
                </a:effectLst>
                <a:latin typeface="黑体" panose="02010609060101010101" pitchFamily="49" charset="-122"/>
                <a:ea typeface="黑体" panose="02010609060101010101" pitchFamily="49" charset="-122"/>
              </a:rPr>
              <a:t>法兰西    </a:t>
            </a: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C.</a:t>
            </a:r>
            <a:r>
              <a:rPr lang="zh-CN" altLang="en-US" sz="2400">
                <a:effectLst>
                  <a:outerShdw blurRad="38100" dist="38100" dir="2700000">
                    <a:srgbClr val="FFFFFF"/>
                  </a:outerShdw>
                </a:effectLst>
                <a:latin typeface="黑体" panose="02010609060101010101" pitchFamily="49" charset="-122"/>
                <a:ea typeface="黑体" panose="02010609060101010101" pitchFamily="49" charset="-122"/>
              </a:rPr>
              <a:t>英吉利   </a:t>
            </a: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D.</a:t>
            </a:r>
            <a:r>
              <a:rPr lang="zh-CN" altLang="en-US" sz="2400">
                <a:effectLst>
                  <a:outerShdw blurRad="38100" dist="38100" dir="2700000">
                    <a:srgbClr val="FFFFFF"/>
                  </a:outerShdw>
                </a:effectLst>
                <a:latin typeface="黑体" panose="02010609060101010101" pitchFamily="49" charset="-122"/>
                <a:ea typeface="黑体" panose="02010609060101010101" pitchFamily="49" charset="-122"/>
              </a:rPr>
              <a:t>美利坚</a:t>
            </a:r>
            <a:endParaRPr lang="zh-CN" altLang="en-US" sz="2400">
              <a:effectLst>
                <a:outerShdw blurRad="38100" dist="38100" dir="2700000">
                  <a:srgbClr val="FFFFFF"/>
                </a:outerShdw>
              </a:effectLst>
              <a:latin typeface="黑体" panose="02010609060101010101" pitchFamily="49" charset="-122"/>
              <a:ea typeface="黑体" panose="02010609060101010101" pitchFamily="49" charset="-122"/>
            </a:endParaRPr>
          </a:p>
        </p:txBody>
      </p:sp>
      <p:sp>
        <p:nvSpPr>
          <p:cNvPr id="57350" name="文本框 57349"/>
          <p:cNvSpPr txBox="1"/>
          <p:nvPr/>
        </p:nvSpPr>
        <p:spPr>
          <a:xfrm>
            <a:off x="540068" y="3846195"/>
            <a:ext cx="8085137" cy="822325"/>
          </a:xfrm>
          <a:prstGeom prst="rect">
            <a:avLst/>
          </a:prstGeom>
          <a:noFill/>
          <a:ln w="9525">
            <a:noFill/>
          </a:ln>
        </p:spPr>
        <p:txBody>
          <a:bodyPr>
            <a:spAutoFit/>
          </a:bodyPr>
          <a:p>
            <a:pPr>
              <a:buFont typeface="Arial" panose="020B0604020202020204" pitchFamily="34" charset="0"/>
              <a:buNone/>
            </a:pPr>
            <a:r>
              <a:rPr lang="en-US" altLang="zh-CN" sz="2400" b="1">
                <a:latin typeface="黑体" panose="02010609060101010101" pitchFamily="49" charset="-122"/>
                <a:ea typeface="黑体" panose="02010609060101010101" pitchFamily="49" charset="-122"/>
              </a:rPr>
              <a:t>3.</a:t>
            </a:r>
            <a:r>
              <a:rPr lang="zh-CN" altLang="en-US" sz="2400" b="1">
                <a:latin typeface="黑体" panose="02010609060101010101" pitchFamily="49" charset="-122"/>
                <a:ea typeface="黑体" panose="02010609060101010101" pitchFamily="49" charset="-122"/>
              </a:rPr>
              <a:t>把乌苏里江以东，包括库页岛在内地区。割给沙俄的不平等条约是（   ）</a:t>
            </a:r>
            <a:endParaRPr lang="zh-CN" altLang="en-US" sz="2400" b="1">
              <a:latin typeface="黑体" panose="02010609060101010101" pitchFamily="49" charset="-122"/>
              <a:ea typeface="黑体" panose="02010609060101010101" pitchFamily="49" charset="-122"/>
            </a:endParaRPr>
          </a:p>
        </p:txBody>
      </p:sp>
      <p:sp>
        <p:nvSpPr>
          <p:cNvPr id="57351" name="文本框 57350"/>
          <p:cNvSpPr txBox="1"/>
          <p:nvPr/>
        </p:nvSpPr>
        <p:spPr>
          <a:xfrm>
            <a:off x="1166813" y="4887278"/>
            <a:ext cx="7437437" cy="822325"/>
          </a:xfrm>
          <a:prstGeom prst="rect">
            <a:avLst/>
          </a:prstGeom>
          <a:noFill/>
          <a:ln w="9525">
            <a:noFill/>
          </a:ln>
        </p:spPr>
        <p:txBody>
          <a:bodyPr>
            <a:spAutoFit/>
          </a:bodyPr>
          <a:p>
            <a:pPr>
              <a:buFont typeface="Arial" panose="020B0604020202020204" pitchFamily="34" charset="0"/>
              <a:buNone/>
            </a:pP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A.</a:t>
            </a:r>
            <a:r>
              <a:rPr lang="zh-CN" altLang="en-US" sz="2400">
                <a:effectLst>
                  <a:outerShdw blurRad="38100" dist="38100" dir="2700000">
                    <a:srgbClr val="FFFFFF"/>
                  </a:outerShdw>
                </a:effectLst>
                <a:latin typeface="黑体" panose="02010609060101010101" pitchFamily="49" charset="-122"/>
                <a:ea typeface="黑体" panose="02010609060101010101" pitchFamily="49" charset="-122"/>
              </a:rPr>
              <a:t>中俄</a:t>
            </a: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400">
                <a:effectLst>
                  <a:outerShdw blurRad="38100" dist="38100" dir="2700000">
                    <a:srgbClr val="FFFFFF"/>
                  </a:outerShdw>
                </a:effectLst>
                <a:latin typeface="黑体" panose="02010609060101010101" pitchFamily="49" charset="-122"/>
                <a:ea typeface="黑体" panose="02010609060101010101" pitchFamily="49" charset="-122"/>
              </a:rPr>
              <a:t>瑷珲条约</a:t>
            </a: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    B.</a:t>
            </a:r>
            <a:r>
              <a:rPr lang="zh-CN" altLang="en-US" sz="2400">
                <a:effectLst>
                  <a:outerShdw blurRad="38100" dist="38100" dir="2700000">
                    <a:srgbClr val="FFFFFF"/>
                  </a:outerShdw>
                </a:effectLst>
                <a:latin typeface="黑体" panose="02010609060101010101" pitchFamily="49" charset="-122"/>
                <a:ea typeface="黑体" panose="02010609060101010101" pitchFamily="49" charset="-122"/>
              </a:rPr>
              <a:t>中俄</a:t>
            </a: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400">
                <a:effectLst>
                  <a:outerShdw blurRad="38100" dist="38100" dir="2700000">
                    <a:srgbClr val="FFFFFF"/>
                  </a:outerShdw>
                </a:effectLst>
                <a:latin typeface="黑体" panose="02010609060101010101" pitchFamily="49" charset="-122"/>
                <a:ea typeface="黑体" panose="02010609060101010101" pitchFamily="49" charset="-122"/>
              </a:rPr>
              <a:t>勘分西北界约记</a:t>
            </a: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a:t>
            </a:r>
            <a:endParaRPr lang="en-US" altLang="zh-CN" sz="2400">
              <a:effectLst>
                <a:outerShdw blurRad="38100" dist="38100" dir="2700000">
                  <a:srgbClr val="FFFFFF"/>
                </a:outerShdw>
              </a:effectLst>
              <a:latin typeface="黑体" panose="02010609060101010101" pitchFamily="49" charset="-122"/>
              <a:ea typeface="黑体" panose="02010609060101010101" pitchFamily="49" charset="-122"/>
            </a:endParaRPr>
          </a:p>
          <a:p>
            <a:pPr>
              <a:buFont typeface="Arial" panose="020B0604020202020204" pitchFamily="34" charset="0"/>
              <a:buNone/>
            </a:pP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C.</a:t>
            </a:r>
            <a:r>
              <a:rPr lang="zh-CN" altLang="en-US" sz="2400">
                <a:effectLst>
                  <a:outerShdw blurRad="38100" dist="38100" dir="2700000">
                    <a:srgbClr val="FFFFFF"/>
                  </a:outerShdw>
                </a:effectLst>
                <a:latin typeface="黑体" panose="02010609060101010101" pitchFamily="49" charset="-122"/>
                <a:ea typeface="黑体" panose="02010609060101010101" pitchFamily="49" charset="-122"/>
              </a:rPr>
              <a:t>中俄</a:t>
            </a: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400">
                <a:effectLst>
                  <a:outerShdw blurRad="38100" dist="38100" dir="2700000">
                    <a:srgbClr val="FFFFFF"/>
                  </a:outerShdw>
                </a:effectLst>
                <a:latin typeface="黑体" panose="02010609060101010101" pitchFamily="49" charset="-122"/>
                <a:ea typeface="黑体" panose="02010609060101010101" pitchFamily="49" charset="-122"/>
              </a:rPr>
              <a:t>改订条约</a:t>
            </a: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    D.</a:t>
            </a:r>
            <a:r>
              <a:rPr lang="zh-CN" altLang="en-US" sz="2400">
                <a:effectLst>
                  <a:outerShdw blurRad="38100" dist="38100" dir="2700000">
                    <a:srgbClr val="FFFFFF"/>
                  </a:outerShdw>
                </a:effectLst>
                <a:latin typeface="黑体" panose="02010609060101010101" pitchFamily="49" charset="-122"/>
                <a:ea typeface="黑体" panose="02010609060101010101" pitchFamily="49" charset="-122"/>
              </a:rPr>
              <a:t>中俄</a:t>
            </a: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400">
                <a:effectLst>
                  <a:outerShdw blurRad="38100" dist="38100" dir="2700000">
                    <a:srgbClr val="FFFFFF"/>
                  </a:outerShdw>
                </a:effectLst>
                <a:latin typeface="黑体" panose="02010609060101010101" pitchFamily="49" charset="-122"/>
                <a:ea typeface="黑体" panose="02010609060101010101" pitchFamily="49" charset="-122"/>
              </a:rPr>
              <a:t>北京条约</a:t>
            </a:r>
            <a:r>
              <a:rPr lang="en-US" altLang="zh-CN" sz="2400">
                <a:effectLst>
                  <a:outerShdw blurRad="38100" dist="38100" dir="2700000">
                    <a:srgbClr val="FFFFFF"/>
                  </a:outerShdw>
                </a:effectLst>
                <a:latin typeface="黑体" panose="02010609060101010101" pitchFamily="49" charset="-122"/>
                <a:ea typeface="黑体" panose="02010609060101010101" pitchFamily="49" charset="-122"/>
              </a:rPr>
              <a:t>》</a:t>
            </a:r>
            <a:endParaRPr lang="en-US" altLang="zh-CN" sz="2400">
              <a:effectLst>
                <a:outerShdw blurRad="38100" dist="38100" dir="2700000">
                  <a:srgbClr val="FFFFFF"/>
                </a:outerShdw>
              </a:effectLst>
              <a:latin typeface="黑体" panose="02010609060101010101" pitchFamily="49" charset="-122"/>
              <a:ea typeface="黑体" panose="02010609060101010101" pitchFamily="49" charset="-122"/>
            </a:endParaRPr>
          </a:p>
        </p:txBody>
      </p:sp>
      <p:sp>
        <p:nvSpPr>
          <p:cNvPr id="57352" name="文本框 57351"/>
          <p:cNvSpPr txBox="1"/>
          <p:nvPr/>
        </p:nvSpPr>
        <p:spPr>
          <a:xfrm>
            <a:off x="3443923" y="1457960"/>
            <a:ext cx="460375" cy="519113"/>
          </a:xfrm>
          <a:prstGeom prst="rect">
            <a:avLst/>
          </a:prstGeom>
          <a:noFill/>
          <a:ln w="9525">
            <a:noFill/>
          </a:ln>
        </p:spPr>
        <p:txBody>
          <a:bodyPr wrap="none" anchor="t">
            <a:spAutoFit/>
          </a:bodyPr>
          <a:p>
            <a:pPr>
              <a:buFont typeface="Arial" panose="020B0604020202020204" pitchFamily="34" charset="0"/>
              <a:buNone/>
            </a:pPr>
            <a:r>
              <a:rPr lang="en-US" altLang="zh-CN" sz="2800">
                <a:solidFill>
                  <a:srgbClr val="FF0066"/>
                </a:solidFill>
                <a:effectLst>
                  <a:outerShdw blurRad="38100" dist="38100" dir="2700000">
                    <a:srgbClr val="000000"/>
                  </a:outerShdw>
                </a:effectLst>
                <a:latin typeface="Arial Black" panose="020B0A04020102020204" pitchFamily="34" charset="0"/>
              </a:rPr>
              <a:t>B</a:t>
            </a:r>
            <a:endParaRPr lang="en-US" altLang="zh-CN" sz="2800">
              <a:solidFill>
                <a:srgbClr val="FF0066"/>
              </a:solidFill>
              <a:effectLst>
                <a:outerShdw blurRad="38100" dist="38100" dir="2700000">
                  <a:srgbClr val="000000"/>
                </a:outerShdw>
              </a:effectLst>
              <a:latin typeface="Arial Black" panose="020B0A04020102020204" pitchFamily="34" charset="0"/>
            </a:endParaRPr>
          </a:p>
        </p:txBody>
      </p:sp>
      <p:sp>
        <p:nvSpPr>
          <p:cNvPr id="57353" name="文本框 57352"/>
          <p:cNvSpPr txBox="1"/>
          <p:nvPr/>
        </p:nvSpPr>
        <p:spPr>
          <a:xfrm>
            <a:off x="6049328" y="2689225"/>
            <a:ext cx="736600" cy="519113"/>
          </a:xfrm>
          <a:prstGeom prst="rect">
            <a:avLst/>
          </a:prstGeom>
          <a:noFill/>
          <a:ln w="9525">
            <a:noFill/>
          </a:ln>
        </p:spPr>
        <p:txBody>
          <a:bodyPr wrap="none" anchor="t">
            <a:spAutoFit/>
          </a:bodyPr>
          <a:p>
            <a:pPr>
              <a:buFont typeface="Arial" panose="020B0604020202020204" pitchFamily="34" charset="0"/>
              <a:buNone/>
            </a:pPr>
            <a:r>
              <a:rPr lang="en-US" altLang="zh-CN" sz="2800">
                <a:solidFill>
                  <a:srgbClr val="FF0066"/>
                </a:solidFill>
                <a:effectLst>
                  <a:outerShdw blurRad="38100" dist="38100" dir="2700000">
                    <a:srgbClr val="000000"/>
                  </a:outerShdw>
                </a:effectLst>
                <a:latin typeface="Arial Black" panose="020B0A04020102020204" pitchFamily="34" charset="0"/>
              </a:rPr>
              <a:t>BC</a:t>
            </a:r>
            <a:endParaRPr lang="en-US" altLang="zh-CN" sz="2800">
              <a:solidFill>
                <a:srgbClr val="FF0066"/>
              </a:solidFill>
              <a:effectLst>
                <a:outerShdw blurRad="38100" dist="38100" dir="2700000">
                  <a:srgbClr val="000000"/>
                </a:outerShdw>
              </a:effectLst>
              <a:latin typeface="Arial Black" panose="020B0A04020102020204" pitchFamily="34" charset="0"/>
            </a:endParaRPr>
          </a:p>
        </p:txBody>
      </p:sp>
      <p:sp>
        <p:nvSpPr>
          <p:cNvPr id="57354" name="文本框 57353"/>
          <p:cNvSpPr txBox="1"/>
          <p:nvPr/>
        </p:nvSpPr>
        <p:spPr>
          <a:xfrm>
            <a:off x="2448878" y="4149090"/>
            <a:ext cx="460375" cy="519113"/>
          </a:xfrm>
          <a:prstGeom prst="rect">
            <a:avLst/>
          </a:prstGeom>
          <a:noFill/>
          <a:ln w="9525">
            <a:noFill/>
          </a:ln>
        </p:spPr>
        <p:txBody>
          <a:bodyPr wrap="none" anchor="t">
            <a:spAutoFit/>
          </a:bodyPr>
          <a:p>
            <a:pPr>
              <a:buFont typeface="Arial" panose="020B0604020202020204" pitchFamily="34" charset="0"/>
              <a:buNone/>
            </a:pPr>
            <a:r>
              <a:rPr lang="en-US" altLang="zh-CN" sz="2800">
                <a:solidFill>
                  <a:srgbClr val="FF0066"/>
                </a:solidFill>
                <a:effectLst>
                  <a:outerShdw blurRad="38100" dist="38100" dir="2700000">
                    <a:srgbClr val="000000"/>
                  </a:outerShdw>
                </a:effectLst>
                <a:latin typeface="Arial Black" panose="020B0A04020102020204" pitchFamily="34" charset="0"/>
              </a:rPr>
              <a:t>D</a:t>
            </a:r>
            <a:endParaRPr lang="en-US" altLang="zh-CN" sz="2800">
              <a:solidFill>
                <a:srgbClr val="FF0066"/>
              </a:solidFill>
              <a:effectLst>
                <a:outerShdw blurRad="38100" dist="38100" dir="2700000">
                  <a:srgbClr val="000000"/>
                </a:outerShdw>
              </a:effectLst>
              <a:latin typeface="Arial Black" panose="020B0A04020102020204" pitchFamily="34" charset="0"/>
            </a:endParaRPr>
          </a:p>
        </p:txBody>
      </p:sp>
      <p:pic>
        <p:nvPicPr>
          <p:cNvPr id="3" name="Picture 2"/>
          <p:cNvPicPr>
            <a:picLocks noChangeAspect="1" noChangeArrowheads="1"/>
          </p:cNvPicPr>
          <p:nvPr/>
        </p:nvPicPr>
        <p:blipFill>
          <a:blip r:embed="rId1"/>
          <a:srcRect/>
          <a:stretch>
            <a:fillRect/>
          </a:stretch>
        </p:blipFill>
        <p:spPr bwMode="auto">
          <a:xfrm>
            <a:off x="7475855" y="257810"/>
            <a:ext cx="491490" cy="958850"/>
          </a:xfrm>
          <a:prstGeom prst="rect">
            <a:avLst/>
          </a:prstGeom>
          <a:noFill/>
          <a:ln w="9525">
            <a:noFill/>
            <a:miter lim="800000"/>
            <a:headEnd/>
            <a:tailEnd/>
          </a:ln>
          <a:effectLst/>
        </p:spPr>
      </p:pic>
      <p:pic>
        <p:nvPicPr>
          <p:cNvPr id="2" name="图片 1" descr="课件（课堂练习）"/>
          <p:cNvPicPr>
            <a:picLocks noChangeAspect="1"/>
          </p:cNvPicPr>
          <p:nvPr/>
        </p:nvPicPr>
        <p:blipFill>
          <a:blip r:embed="rId2"/>
          <a:stretch>
            <a:fillRect/>
          </a:stretch>
        </p:blipFill>
        <p:spPr>
          <a:xfrm>
            <a:off x="9525" y="252730"/>
            <a:ext cx="3511550" cy="8496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346"/>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57347"/>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57352"/>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57348"/>
                                        </p:tgtEl>
                                        <p:attrNameLst>
                                          <p:attrName>style.visibility</p:attrName>
                                        </p:attrNameLst>
                                      </p:cBhvr>
                                      <p:to>
                                        <p:strVal val="visible"/>
                                      </p:to>
                                    </p:set>
                                  </p:childTnLst>
                                </p:cTn>
                              </p:par>
                            </p:childTnLst>
                          </p:cTn>
                        </p:par>
                        <p:par>
                          <p:cTn id="18" fill="hold">
                            <p:stCondLst>
                              <p:cond delay="0"/>
                            </p:stCondLst>
                            <p:childTnLst>
                              <p:par>
                                <p:cTn id="19" presetID="1" presetClass="entr" presetSubtype="0" fill="hold" grpId="0" nodeType="afterEffect">
                                  <p:stCondLst>
                                    <p:cond delay="0"/>
                                  </p:stCondLst>
                                  <p:childTnLst>
                                    <p:set>
                                      <p:cBhvr>
                                        <p:cTn id="20" dur="1" fill="hold">
                                          <p:stCondLst>
                                            <p:cond delay="0"/>
                                          </p:stCondLst>
                                        </p:cTn>
                                        <p:tgtEl>
                                          <p:spTgt spid="5734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735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7350"/>
                                        </p:tgtEl>
                                        <p:attrNameLst>
                                          <p:attrName>style.visibility</p:attrName>
                                        </p:attrNameLst>
                                      </p:cBhvr>
                                      <p:to>
                                        <p:strVal val="visible"/>
                                      </p:to>
                                    </p:set>
                                  </p:childTnLst>
                                </p:cTn>
                              </p:par>
                            </p:childTnLst>
                          </p:cTn>
                        </p:par>
                        <p:par>
                          <p:cTn id="29" fill="hold">
                            <p:stCondLst>
                              <p:cond delay="0"/>
                            </p:stCondLst>
                            <p:childTnLst>
                              <p:par>
                                <p:cTn id="30" presetID="1" presetClass="entr" presetSubtype="0" fill="hold" grpId="0" nodeType="afterEffect">
                                  <p:stCondLst>
                                    <p:cond delay="0"/>
                                  </p:stCondLst>
                                  <p:childTnLst>
                                    <p:set>
                                      <p:cBhvr>
                                        <p:cTn id="31" dur="1" fill="hold">
                                          <p:stCondLst>
                                            <p:cond delay="0"/>
                                          </p:stCondLst>
                                        </p:cTn>
                                        <p:tgtEl>
                                          <p:spTgt spid="57351"/>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573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7" grpId="0"/>
      <p:bldP spid="57348" grpId="0"/>
      <p:bldP spid="57349" grpId="0"/>
      <p:bldP spid="57350" grpId="0"/>
      <p:bldP spid="57351" grpId="0"/>
      <p:bldP spid="57352" grpId="0"/>
      <p:bldP spid="57353" grpId="0"/>
      <p:bldP spid="5735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AutoShape 7"/>
          <p:cNvSpPr>
            <a:spLocks noChangeArrowheads="1"/>
          </p:cNvSpPr>
          <p:nvPr/>
        </p:nvSpPr>
        <p:spPr bwMode="auto">
          <a:xfrm>
            <a:off x="1907705" y="2780928"/>
            <a:ext cx="4752975" cy="1371600"/>
          </a:xfrm>
          <a:prstGeom prst="cube">
            <a:avLst>
              <a:gd name="adj" fmla="val 15153"/>
            </a:avLst>
          </a:prstGeom>
          <a:gradFill rotWithShape="1">
            <a:gsLst>
              <a:gs pos="0">
                <a:srgbClr val="66FFFF"/>
              </a:gs>
              <a:gs pos="100000">
                <a:srgbClr val="FFFF99"/>
              </a:gs>
            </a:gsLst>
            <a:lin ang="5400000" scaled="1"/>
          </a:gradFill>
          <a:ln w="9525">
            <a:solidFill>
              <a:srgbClr val="FF99CC"/>
            </a:solidFill>
            <a:miter lim="800000"/>
          </a:ln>
        </p:spPr>
        <p:txBody>
          <a:bodyPr wrap="none" anchor="ctr"/>
          <a:lstStyle/>
          <a:p>
            <a:r>
              <a:rPr kumimoji="1" lang="en-US" altLang="zh-CN" sz="2400" b="1" dirty="0">
                <a:latin typeface="黑体" panose="02010609060101010101" pitchFamily="49" charset="-122"/>
                <a:ea typeface="黑体" panose="02010609060101010101" pitchFamily="49" charset="-122"/>
              </a:rPr>
              <a:t> </a:t>
            </a:r>
            <a:r>
              <a:rPr kumimoji="1" lang="zh-CN" altLang="en-US" sz="2400" b="1" dirty="0" smtClean="0">
                <a:latin typeface="黑体" panose="02010609060101010101" pitchFamily="49" charset="-122"/>
                <a:ea typeface="黑体" panose="02010609060101010101" pitchFamily="49" charset="-122"/>
              </a:rPr>
              <a:t>八年级（上）练</a:t>
            </a:r>
            <a:r>
              <a:rPr kumimoji="1" lang="zh-CN" altLang="en-US" sz="2400" b="1" dirty="0">
                <a:latin typeface="黑体" panose="02010609060101010101" pitchFamily="49" charset="-122"/>
                <a:ea typeface="黑体" panose="02010609060101010101" pitchFamily="49" charset="-122"/>
              </a:rPr>
              <a:t>习册</a:t>
            </a:r>
            <a:r>
              <a:rPr kumimoji="1" lang="zh-CN" altLang="en-US" sz="2400" b="1" dirty="0" smtClean="0">
                <a:latin typeface="黑体" panose="02010609060101010101" pitchFamily="49" charset="-122"/>
                <a:ea typeface="黑体" panose="02010609060101010101" pitchFamily="49" charset="-122"/>
              </a:rPr>
              <a:t>第</a:t>
            </a:r>
            <a:r>
              <a:rPr kumimoji="1" lang="en-US" altLang="zh-CN" sz="2400" b="1" dirty="0" smtClean="0">
                <a:latin typeface="黑体" panose="02010609060101010101" pitchFamily="49" charset="-122"/>
                <a:ea typeface="黑体" panose="02010609060101010101" pitchFamily="49" charset="-122"/>
              </a:rPr>
              <a:t>2</a:t>
            </a:r>
            <a:r>
              <a:rPr kumimoji="1" lang="zh-CN" altLang="en-US" sz="2400" b="1" dirty="0" smtClean="0">
                <a:latin typeface="黑体" panose="02010609060101010101" pitchFamily="49" charset="-122"/>
                <a:ea typeface="黑体" panose="02010609060101010101" pitchFamily="49" charset="-122"/>
              </a:rPr>
              <a:t>课</a:t>
            </a:r>
            <a:endParaRPr lang="zh-CN" altLang="en-US" sz="2400" dirty="0">
              <a:latin typeface="Calibri" panose="020F0502020204030204" pitchFamily="34" charset="0"/>
            </a:endParaRPr>
          </a:p>
        </p:txBody>
      </p:sp>
      <p:pic>
        <p:nvPicPr>
          <p:cNvPr id="5" name="Picture 6" descr="182"/>
          <p:cNvPicPr>
            <a:picLocks noChangeAspect="1" noChangeArrowheads="1"/>
          </p:cNvPicPr>
          <p:nvPr/>
        </p:nvPicPr>
        <p:blipFill>
          <a:blip r:embed="rId1" cstate="print"/>
          <a:srcRect/>
          <a:stretch>
            <a:fillRect/>
          </a:stretch>
        </p:blipFill>
        <p:spPr bwMode="auto">
          <a:xfrm>
            <a:off x="7962" y="6000452"/>
            <a:ext cx="9136038" cy="596900"/>
          </a:xfrm>
          <a:prstGeom prst="rect">
            <a:avLst/>
          </a:prstGeom>
          <a:noFill/>
        </p:spPr>
      </p:pic>
      <p:pic>
        <p:nvPicPr>
          <p:cNvPr id="3" name="Picture 2"/>
          <p:cNvPicPr>
            <a:picLocks noChangeAspect="1" noChangeArrowheads="1"/>
          </p:cNvPicPr>
          <p:nvPr/>
        </p:nvPicPr>
        <p:blipFill>
          <a:blip r:embed="rId2"/>
          <a:srcRect/>
          <a:stretch>
            <a:fillRect/>
          </a:stretch>
        </p:blipFill>
        <p:spPr bwMode="auto">
          <a:xfrm>
            <a:off x="7475855" y="257810"/>
            <a:ext cx="532130" cy="958850"/>
          </a:xfrm>
          <a:prstGeom prst="rect">
            <a:avLst/>
          </a:prstGeom>
          <a:noFill/>
          <a:ln w="9525">
            <a:noFill/>
            <a:miter lim="800000"/>
            <a:headEnd/>
            <a:tailEnd/>
          </a:ln>
          <a:effectLst/>
        </p:spPr>
      </p:pic>
      <p:pic>
        <p:nvPicPr>
          <p:cNvPr id="2" name="图片 1" descr="课件（课后作业）"/>
          <p:cNvPicPr>
            <a:picLocks noChangeAspect="1"/>
          </p:cNvPicPr>
          <p:nvPr/>
        </p:nvPicPr>
        <p:blipFill>
          <a:blip r:embed="rId3"/>
          <a:stretch>
            <a:fillRect/>
          </a:stretch>
        </p:blipFill>
        <p:spPr>
          <a:xfrm>
            <a:off x="8255" y="289560"/>
            <a:ext cx="3366135" cy="814705"/>
          </a:xfrm>
          <a:prstGeom prst="rect">
            <a:avLst/>
          </a:prstGeom>
        </p:spPr>
      </p:pic>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0482" name="图片 55300" descr="返回"/>
          <p:cNvPicPr>
            <a:picLocks noChangeAspect="1" noChangeArrowheads="1"/>
          </p:cNvPicPr>
          <p:nvPr/>
        </p:nvPicPr>
        <p:blipFill>
          <a:blip r:embed="rId1" cstate="print"/>
          <a:srcRect/>
          <a:stretch>
            <a:fillRect/>
          </a:stretch>
        </p:blipFill>
        <p:spPr bwMode="auto">
          <a:xfrm>
            <a:off x="7300738" y="4941168"/>
            <a:ext cx="655638" cy="1111250"/>
          </a:xfrm>
          <a:prstGeom prst="rect">
            <a:avLst/>
          </a:prstGeom>
          <a:noFill/>
          <a:ln w="9525">
            <a:noFill/>
            <a:miter lim="800000"/>
            <a:headEnd/>
            <a:tailEnd/>
          </a:ln>
        </p:spPr>
      </p:pic>
      <p:pic>
        <p:nvPicPr>
          <p:cNvPr id="20483" name="图片 1" descr="云"/>
          <p:cNvPicPr>
            <a:picLocks noChangeAspect="1" noChangeArrowheads="1"/>
          </p:cNvPicPr>
          <p:nvPr/>
        </p:nvPicPr>
        <p:blipFill>
          <a:blip r:embed="rId2" cstate="print"/>
          <a:srcRect/>
          <a:stretch>
            <a:fillRect/>
          </a:stretch>
        </p:blipFill>
        <p:spPr bwMode="auto">
          <a:xfrm>
            <a:off x="1979613" y="1989138"/>
            <a:ext cx="5251450" cy="2654300"/>
          </a:xfrm>
          <a:prstGeom prst="rect">
            <a:avLst/>
          </a:prstGeom>
          <a:noFill/>
          <a:ln w="9525">
            <a:noFill/>
            <a:miter lim="800000"/>
            <a:headEnd/>
            <a:tailEnd/>
          </a:ln>
        </p:spPr>
      </p:pic>
      <p:sp>
        <p:nvSpPr>
          <p:cNvPr id="20484" name="矩形 55299"/>
          <p:cNvSpPr>
            <a:spLocks noChangeArrowheads="1"/>
          </p:cNvSpPr>
          <p:nvPr/>
        </p:nvSpPr>
        <p:spPr bwMode="auto">
          <a:xfrm>
            <a:off x="3995739" y="2708277"/>
            <a:ext cx="1719262" cy="519113"/>
          </a:xfrm>
          <a:prstGeom prst="rect">
            <a:avLst/>
          </a:prstGeom>
          <a:noFill/>
          <a:ln w="9525">
            <a:noFill/>
            <a:miter lim="800000"/>
          </a:ln>
        </p:spPr>
        <p:txBody>
          <a:bodyPr>
            <a:spAutoFit/>
          </a:bodyPr>
          <a:lstStyle/>
          <a:p>
            <a:r>
              <a:rPr lang="zh-CN" altLang="en-US" sz="2800" b="1">
                <a:latin typeface="Times New Roman" panose="02020603050405020304" pitchFamily="18" charset="0"/>
                <a:ea typeface="华文新魏"/>
                <a:cs typeface="华文新魏"/>
              </a:rPr>
              <a:t>结束！！</a:t>
            </a:r>
            <a:endParaRPr lang="en-US" altLang="zh-CN" sz="2800" b="1">
              <a:latin typeface="Times New Roman" panose="02020603050405020304" pitchFamily="18" charset="0"/>
              <a:ea typeface="华文新魏"/>
              <a:cs typeface="华文新魏"/>
            </a:endParaRPr>
          </a:p>
        </p:txBody>
      </p:sp>
      <p:pic>
        <p:nvPicPr>
          <p:cNvPr id="6" name="Picture 6" descr="182"/>
          <p:cNvPicPr>
            <a:picLocks noChangeAspect="1" noChangeArrowheads="1"/>
          </p:cNvPicPr>
          <p:nvPr/>
        </p:nvPicPr>
        <p:blipFill>
          <a:blip r:embed="rId3" cstate="print"/>
          <a:srcRect/>
          <a:stretch>
            <a:fillRect/>
          </a:stretch>
        </p:blipFill>
        <p:spPr bwMode="auto">
          <a:xfrm>
            <a:off x="7962" y="6000452"/>
            <a:ext cx="9136038" cy="596900"/>
          </a:xfrm>
          <a:prstGeom prst="rect">
            <a:avLst/>
          </a:prstGeom>
          <a:noFill/>
        </p:spPr>
      </p:pic>
      <p:pic>
        <p:nvPicPr>
          <p:cNvPr id="3" name="Picture 2"/>
          <p:cNvPicPr>
            <a:picLocks noChangeAspect="1" noChangeArrowheads="1"/>
          </p:cNvPicPr>
          <p:nvPr/>
        </p:nvPicPr>
        <p:blipFill>
          <a:blip r:embed="rId4"/>
          <a:srcRect/>
          <a:stretch>
            <a:fillRect/>
          </a:stretch>
        </p:blipFill>
        <p:spPr bwMode="auto">
          <a:xfrm>
            <a:off x="7475855" y="257810"/>
            <a:ext cx="491490" cy="958850"/>
          </a:xfrm>
          <a:prstGeom prst="rect">
            <a:avLst/>
          </a:prstGeom>
          <a:noFill/>
          <a:ln w="9525">
            <a:noFill/>
            <a:miter lim="800000"/>
            <a:headEnd/>
            <a:tailEnd/>
          </a:ln>
          <a:effectLst/>
        </p:spPr>
      </p:pic>
    </p:spTree>
  </p:cSld>
  <p:clrMapOvr>
    <a:masterClrMapping/>
  </p:clrMapOvr>
  <p:transition spd="slow">
    <p:pull dir="ru"/>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6604</Words>
  <Application>WPS 演示</Application>
  <PresentationFormat>全屏显示(4:3)</PresentationFormat>
  <Paragraphs>474</Paragraphs>
  <Slides>64</Slides>
  <Notes>2</Notes>
  <HiddenSlides>0</HiddenSlides>
  <MMClips>0</MMClips>
  <ScaleCrop>false</ScaleCrop>
  <HeadingPairs>
    <vt:vector size="8" baseType="variant">
      <vt:variant>
        <vt:lpstr>已用的字体</vt:lpstr>
      </vt:variant>
      <vt:variant>
        <vt:i4>22</vt:i4>
      </vt:variant>
      <vt:variant>
        <vt:lpstr>主题</vt:lpstr>
      </vt:variant>
      <vt:variant>
        <vt:i4>1</vt:i4>
      </vt:variant>
      <vt:variant>
        <vt:lpstr>嵌入 OLE 服务器</vt:lpstr>
      </vt:variant>
      <vt:variant>
        <vt:i4>1</vt:i4>
      </vt:variant>
      <vt:variant>
        <vt:lpstr>幻灯片标题</vt:lpstr>
      </vt:variant>
      <vt:variant>
        <vt:i4>64</vt:i4>
      </vt:variant>
    </vt:vector>
  </HeadingPairs>
  <TitlesOfParts>
    <vt:vector size="88" baseType="lpstr">
      <vt:lpstr>Arial</vt:lpstr>
      <vt:lpstr>宋体</vt:lpstr>
      <vt:lpstr>Wingdings</vt:lpstr>
      <vt:lpstr>Calibri</vt:lpstr>
      <vt:lpstr>Calibri Light</vt:lpstr>
      <vt:lpstr>黑体</vt:lpstr>
      <vt:lpstr>华文隶书</vt:lpstr>
      <vt:lpstr>华文中宋</vt:lpstr>
      <vt:lpstr>楷体_GB2312</vt:lpstr>
      <vt:lpstr>Times New Roman</vt:lpstr>
      <vt:lpstr>华文彩云</vt:lpstr>
      <vt:lpstr>微软雅黑</vt:lpstr>
      <vt:lpstr>华文楷体</vt:lpstr>
      <vt:lpstr>Arial Unicode MS</vt:lpstr>
      <vt:lpstr>Tahoma</vt:lpstr>
      <vt:lpstr>新宋体</vt:lpstr>
      <vt:lpstr>Times New Roman</vt:lpstr>
      <vt:lpstr>华文琥珀</vt:lpstr>
      <vt:lpstr>隶书</vt:lpstr>
      <vt:lpstr>Arial Black</vt:lpstr>
      <vt:lpstr>华文新魏</vt:lpstr>
      <vt:lpstr>Segoe Print</vt:lpstr>
      <vt:lpstr>Office 主题</vt:lpstr>
      <vt:lpstr>Photoshop.Image.7</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fen</dc:creator>
  <cp:lastModifiedBy>小鲽</cp:lastModifiedBy>
  <cp:revision>176</cp:revision>
  <dcterms:created xsi:type="dcterms:W3CDTF">2015-12-28T13:36:00Z</dcterms:created>
  <dcterms:modified xsi:type="dcterms:W3CDTF">2017-12-16T14:22:41Z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2052-10.1.0.7023</vt:lpwstr>
  </property>
</Properties>
</file>