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71" r:id="rId3"/>
    <p:sldId id="303" r:id="rId4"/>
    <p:sldId id="404" r:id="rId5"/>
    <p:sldId id="405" r:id="rId6"/>
    <p:sldId id="406" r:id="rId7"/>
    <p:sldId id="407" r:id="rId8"/>
    <p:sldId id="408" r:id="rId9"/>
    <p:sldId id="409" r:id="rId10"/>
    <p:sldId id="261" r:id="rId11"/>
    <p:sldId id="331" r:id="rId12"/>
    <p:sldId id="319" r:id="rId13"/>
    <p:sldId id="272" r:id="rId14"/>
    <p:sldId id="323" r:id="rId15"/>
    <p:sldId id="301" r:id="rId16"/>
    <p:sldId id="329" r:id="rId17"/>
    <p:sldId id="304" r:id="rId18"/>
    <p:sldId id="311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0000"/>
    <a:srgbClr val="FF3300"/>
    <a:srgbClr val="A50021"/>
    <a:srgbClr val="006600"/>
    <a:srgbClr val="3333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0"/>
    <p:restoredTop sz="94701"/>
  </p:normalViewPr>
  <p:slideViewPr>
    <p:cSldViewPr showGuides="1">
      <p:cViewPr varScale="1">
        <p:scale>
          <a:sx n="66" d="100"/>
          <a:sy n="66" d="100"/>
        </p:scale>
        <p:origin x="-108" y="-258"/>
      </p:cViewPr>
      <p:guideLst>
        <p:guide orient="horz" pos="2170"/>
        <p:guide pos="28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16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1" name="Group 8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42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3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4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74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5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6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标题，两项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half" idx="3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 preserve="1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联机映像占位符 2"/>
          <p:cNvSpPr>
            <a:spLocks noGrp="1"/>
          </p:cNvSpPr>
          <p:nvPr>
            <p:ph type="clipArt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4629150" y="1825625"/>
            <a:ext cx="3886200" cy="43513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9874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2009-2-13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康加佳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grpSp>
        <p:nvGrpSpPr>
          <p:cNvPr id="1032" name="Group 8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7988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8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89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0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1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991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9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400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430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930" indent="-31623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61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3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5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7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1" Type="http://schemas.openxmlformats.org/officeDocument/2006/relationships/hyperlink" Target="1.mp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jpeg"/><Relationship Id="rId8" Type="http://schemas.openxmlformats.org/officeDocument/2006/relationships/image" Target="../media/image11.GIF"/><Relationship Id="rId7" Type="http://schemas.openxmlformats.org/officeDocument/2006/relationships/image" Target="../media/image10.jpeg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jpeg"/><Relationship Id="rId8" Type="http://schemas.openxmlformats.org/officeDocument/2006/relationships/image" Target="../media/image23.jpeg"/><Relationship Id="rId7" Type="http://schemas.openxmlformats.org/officeDocument/2006/relationships/image" Target="../media/image22.jpeg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7.jpeg"/><Relationship Id="rId11" Type="http://schemas.openxmlformats.org/officeDocument/2006/relationships/image" Target="../media/image26.jpeg"/><Relationship Id="rId10" Type="http://schemas.openxmlformats.org/officeDocument/2006/relationships/image" Target="../media/image25.pn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2.jpeg"/><Relationship Id="rId4" Type="http://schemas.openxmlformats.org/officeDocument/2006/relationships/hyperlink" Target="&#24320;&#22269;&#22823;&#20856;.rm" TargetMode="Externa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2.wav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hyperlink" Target="..\&#35270;&#39057;2\&#35199;&#34255;&#21644;&#24179;&#35299;&#25918;.M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jpeg"/><Relationship Id="rId1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4"/>
          <p:cNvSpPr txBox="1"/>
          <p:nvPr/>
        </p:nvSpPr>
        <p:spPr>
          <a:xfrm>
            <a:off x="1492250" y="1863090"/>
            <a:ext cx="7466965" cy="1845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ctr" eaLnBrk="1" hangingPunct="1"/>
            <a:r>
              <a:rPr lang="zh-CN" altLang="en-US" sz="5400" b="1" dirty="0">
                <a:latin typeface="叶根友毛笔行书2.0版" pitchFamily="2" charset="-122"/>
                <a:ea typeface="宋体" panose="02010600030101010101" pitchFamily="2" charset="-122"/>
                <a:sym typeface="+mn-ea"/>
              </a:rPr>
              <a:t>第</a:t>
            </a:r>
            <a:r>
              <a:rPr lang="en-US" altLang="zh-CN" sz="5400" b="1" dirty="0">
                <a:latin typeface="叶根友毛笔行书2.0版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5400" b="1" dirty="0">
                <a:latin typeface="叶根友毛笔行书2.0版" pitchFamily="2" charset="-122"/>
                <a:ea typeface="宋体" panose="02010600030101010101" pitchFamily="2" charset="-122"/>
                <a:sym typeface="+mn-ea"/>
              </a:rPr>
              <a:t>课</a:t>
            </a:r>
            <a:endParaRPr lang="zh-CN" altLang="en-US" sz="5400" b="1" dirty="0">
              <a:solidFill>
                <a:srgbClr val="222A35"/>
              </a:solidFill>
              <a:latin typeface="叶根友毛笔行书2.0版" pitchFamily="2" charset="-122"/>
              <a:ea typeface="宋体" panose="02010600030101010101" pitchFamily="2" charset="-122"/>
              <a:sym typeface="+mn-ea"/>
            </a:endParaRPr>
          </a:p>
          <a:p>
            <a:pPr lvl="0" algn="ctr" eaLnBrk="1" hangingPunct="1"/>
            <a:r>
              <a:rPr lang="zh-CN" altLang="en-US" sz="6000" b="1" dirty="0">
                <a:latin typeface="叶根友毛笔行书2.0版" pitchFamily="2" charset="-122"/>
                <a:ea typeface="叶根友毛笔行书2.0版" pitchFamily="2" charset="-122"/>
              </a:rPr>
              <a:t>中华人民共和国成立</a:t>
            </a:r>
            <a:endParaRPr lang="zh-CN" altLang="en-US" sz="60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0180" y="113030"/>
            <a:ext cx="7676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第一单元  中华人民共和国的成立和巩固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18110" y="305435"/>
            <a:ext cx="7840980" cy="70675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一、第一届中国人民政治协商会议</a:t>
            </a:r>
            <a:endParaRPr lang="zh-CN" altLang="en-US" sz="4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514" name="文本框 64513"/>
          <p:cNvSpPr txBox="1"/>
          <p:nvPr/>
        </p:nvSpPr>
        <p:spPr>
          <a:xfrm>
            <a:off x="1233805" y="5222875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endParaRPr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15" name="文本框 64514"/>
          <p:cNvSpPr txBox="1"/>
          <p:nvPr/>
        </p:nvSpPr>
        <p:spPr>
          <a:xfrm>
            <a:off x="1217930" y="5010150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Tx/>
            </a:pPr>
            <a:endParaRPr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21" name="文本框 64520"/>
          <p:cNvSpPr txBox="1"/>
          <p:nvPr/>
        </p:nvSpPr>
        <p:spPr>
          <a:xfrm>
            <a:off x="538480" y="5354638"/>
            <a:ext cx="305911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en-US" altLang="zh-CN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、时间：</a:t>
            </a:r>
            <a:endParaRPr lang="zh-CN" altLang="en-US" sz="36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buClrTx/>
            </a:pPr>
            <a:r>
              <a:rPr lang="en-US" altLang="zh-CN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、地点：</a:t>
            </a:r>
            <a:endParaRPr lang="zh-CN" altLang="en-US" sz="36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4547" name="文本框 64546"/>
          <p:cNvSpPr txBox="1"/>
          <p:nvPr/>
        </p:nvSpPr>
        <p:spPr>
          <a:xfrm>
            <a:off x="2569845" y="5354955"/>
            <a:ext cx="36620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Tx/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1949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buClrTx/>
            </a:pP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北平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Wingdings" panose="05000000000000000000" pitchFamily="2" charset="2"/>
            </a:endParaRPr>
          </a:p>
        </p:txBody>
      </p:sp>
      <p:pic>
        <p:nvPicPr>
          <p:cNvPr id="79874" name="图片 79873" descr="政协会议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>
            <a:lum bright="-12000" contrast="24000"/>
          </a:blip>
          <a:stretch>
            <a:fillRect/>
          </a:stretch>
        </p:blipFill>
        <p:spPr>
          <a:xfrm>
            <a:off x="241300" y="1261745"/>
            <a:ext cx="7948295" cy="3961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78" name="文本框 79877"/>
          <p:cNvSpPr txBox="1"/>
          <p:nvPr/>
        </p:nvSpPr>
        <p:spPr>
          <a:xfrm>
            <a:off x="1408113" y="5752783"/>
            <a:ext cx="458787" cy="92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pPr lvl="0"/>
            <a:endParaRPr dirty="0">
              <a:latin typeface="Arial" panose="020B0604020202020204" pitchFamily="34" charset="0"/>
              <a:ea typeface="宋体-方正超大字符集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>
                                            <p:txEl>
                                              <p:charRg st="8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22" name="标题 133121"/>
          <p:cNvSpPr>
            <a:spLocks noGrp="1" noRot="1"/>
          </p:cNvSpPr>
          <p:nvPr>
            <p:ph type="title"/>
          </p:nvPr>
        </p:nvSpPr>
        <p:spPr>
          <a:xfrm>
            <a:off x="12700" y="1143635"/>
            <a:ext cx="10346690" cy="1143000"/>
          </a:xfrm>
        </p:spPr>
        <p:txBody>
          <a:bodyPr anchor="ctr"/>
          <a:p>
            <a:r>
              <a:rPr lang="en-US" altLang="zh-CN" sz="36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①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通过</a:t>
            </a:r>
            <a:r>
              <a:rPr lang="en-US" altLang="zh-CN" b="1" dirty="0">
                <a:solidFill>
                  <a:srgbClr val="660066"/>
                </a:solidFill>
                <a:ea typeface="黑体" panose="02010609060101010101" pitchFamily="2" charset="-122"/>
              </a:rPr>
              <a:t>《</a:t>
            </a:r>
            <a:r>
              <a:rPr lang="zh-CN" altLang="en-US" b="1" dirty="0">
                <a:solidFill>
                  <a:srgbClr val="660066"/>
                </a:solidFill>
                <a:ea typeface="黑体" panose="02010609060101010101" pitchFamily="2" charset="-122"/>
              </a:rPr>
              <a:t>中国人民政治协商会议共同纲领</a:t>
            </a:r>
            <a:r>
              <a:rPr lang="en-US" altLang="zh-CN" b="1">
                <a:solidFill>
                  <a:srgbClr val="660066"/>
                </a:solidFill>
                <a:ea typeface="黑体" panose="02010609060101010101" pitchFamily="2" charset="-122"/>
              </a:rPr>
              <a:t>》</a:t>
            </a:r>
            <a:endParaRPr lang="en-US" altLang="zh-CN" b="1">
              <a:solidFill>
                <a:srgbClr val="660066"/>
              </a:solidFill>
              <a:ea typeface="黑体" panose="02010609060101010101" pitchFamily="2" charset="-122"/>
            </a:endParaRPr>
          </a:p>
        </p:txBody>
      </p:sp>
      <p:sp>
        <p:nvSpPr>
          <p:cNvPr id="133123" name="文本占位符 133122"/>
          <p:cNvSpPr>
            <a:spLocks noGrp="1" noRot="1"/>
          </p:cNvSpPr>
          <p:nvPr>
            <p:ph type="body" sz="half" idx="2"/>
          </p:nvPr>
        </p:nvSpPr>
        <p:spPr>
          <a:xfrm>
            <a:off x="3723640" y="2286635"/>
            <a:ext cx="4819650" cy="4498975"/>
          </a:xfrm>
          <a:solidFill>
            <a:schemeClr val="bg1">
              <a:lumMod val="85000"/>
            </a:schemeClr>
          </a:solidFill>
        </p:spPr>
        <p:txBody>
          <a:bodyPr vert="horz">
            <a:normAutofit/>
          </a:bodyPr>
          <a:p>
            <a:pPr>
              <a:lnSpc>
                <a:spcPct val="100000"/>
              </a:lnSpc>
            </a:pPr>
            <a:endParaRPr lang="zh-CN" altLang="en-US" sz="3200" b="1" dirty="0">
              <a:solidFill>
                <a:srgbClr val="050507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60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起到临时宪法作用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（重点）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33124" name="内容占位符 133123" descr="5D18009a"/>
          <p:cNvPicPr>
            <a:picLocks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35255" y="2286318"/>
            <a:ext cx="3048000" cy="4535487"/>
          </a:xfrm>
        </p:spPr>
      </p:pic>
      <p:sp>
        <p:nvSpPr>
          <p:cNvPr id="3" name="椭圆形标注 2"/>
          <p:cNvSpPr/>
          <p:nvPr/>
        </p:nvSpPr>
        <p:spPr>
          <a:xfrm>
            <a:off x="4222750" y="189230"/>
            <a:ext cx="3821430" cy="636905"/>
          </a:xfrm>
          <a:prstGeom prst="wedgeEllipseCallout">
            <a:avLst>
              <a:gd name="adj1" fmla="val -20073"/>
              <a:gd name="adj2" fmla="val 12547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简称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共同纲领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521" name="文本框 64520"/>
          <p:cNvSpPr txBox="1"/>
          <p:nvPr/>
        </p:nvSpPr>
        <p:spPr>
          <a:xfrm>
            <a:off x="135255" y="600393"/>
            <a:ext cx="30591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buClrTx/>
            </a:pPr>
            <a:r>
              <a:rPr lang="en-US" altLang="zh-CN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、内容：</a:t>
            </a:r>
            <a:endParaRPr lang="zh-CN" altLang="en-US" sz="3600" b="1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charRg st="57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133123">
                                            <p:txEl>
                                              <p:charRg st="57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Picture 5" descr="张澜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7763" y="4781550"/>
            <a:ext cx="1219200" cy="2060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Picture 6" descr="高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188" y="4708525"/>
            <a:ext cx="1295400" cy="2133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2" name="Picture 7" descr="李济深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4781550"/>
            <a:ext cx="1295400" cy="2060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3" name="Picture 8" descr="宋庆龄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138" y="4781550"/>
            <a:ext cx="1371600" cy="2060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4" name="Picture 9" descr="u=339632867,4089669082&amp;gp=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2275" y="4784725"/>
            <a:ext cx="1295400" cy="205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5" name="Picture 10" descr="1朱德元帅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388" y="4784725"/>
            <a:ext cx="1371600" cy="205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6" name="Picture 11" descr="L_TouXiang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1083" y="1735455"/>
            <a:ext cx="1981200" cy="2209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8" name="Text Box 14"/>
          <p:cNvSpPr txBox="1"/>
          <p:nvPr/>
        </p:nvSpPr>
        <p:spPr>
          <a:xfrm>
            <a:off x="893763" y="3732848"/>
            <a:ext cx="1417320" cy="452120"/>
          </a:xfrm>
          <a:prstGeom prst="rect">
            <a:avLst/>
          </a:prstGeom>
          <a:noFill/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25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副主席：</a:t>
            </a:r>
            <a:endParaRPr lang="zh-CN" altLang="en-US" sz="25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375" name="Text Box 15"/>
          <p:cNvSpPr txBox="1"/>
          <p:nvPr/>
        </p:nvSpPr>
        <p:spPr>
          <a:xfrm>
            <a:off x="468313" y="4264025"/>
            <a:ext cx="8482012" cy="363538"/>
          </a:xfrm>
          <a:prstGeom prst="rect">
            <a:avLst/>
          </a:prstGeom>
          <a:noFill/>
          <a:ln w="9525">
            <a:noFill/>
          </a:ln>
        </p:spPr>
        <p:txBody>
          <a:bodyPr lIns="71323" tIns="35662" rIns="71323" bIns="35662">
            <a:spAutoFit/>
          </a:bodyPr>
          <a:p>
            <a:pPr lvl="0" eaLnBrk="1" hangingPunct="1"/>
            <a:r>
              <a:rPr lang="zh-CN" altLang="en-US" sz="1900" dirty="0">
                <a:latin typeface="黑体" panose="02010609060101010101" pitchFamily="2" charset="-122"/>
                <a:ea typeface="黑体" panose="02010609060101010101" pitchFamily="2" charset="-122"/>
              </a:rPr>
              <a:t>朱   德     刘少奇      </a:t>
            </a:r>
            <a:r>
              <a:rPr lang="zh-CN" altLang="en-US" sz="19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宋庆龄        李济深</a:t>
            </a:r>
            <a:r>
              <a:rPr lang="zh-CN" altLang="en-US" sz="1900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19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张   澜    </a:t>
            </a:r>
            <a:r>
              <a:rPr lang="zh-CN" altLang="en-US" sz="1900" dirty="0">
                <a:latin typeface="黑体" panose="02010609060101010101" pitchFamily="2" charset="-122"/>
                <a:ea typeface="黑体" panose="02010609060101010101" pitchFamily="2" charset="-122"/>
              </a:rPr>
              <a:t>高   岗</a:t>
            </a:r>
            <a:endParaRPr lang="zh-CN" altLang="en-US" sz="19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7660" name="Picture 17" descr="gif0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513" y="3660140"/>
            <a:ext cx="476250" cy="530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5" name="Picture 34" descr="8329069_213146124183_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6963" y="0"/>
            <a:ext cx="1687512" cy="1735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19075" y="1090295"/>
            <a:ext cx="569214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选举</a:t>
            </a:r>
            <a:r>
              <a:rPr lang="zh-CN" altLang="en-US" sz="3600" b="1" dirty="0">
                <a:latin typeface="宋体" panose="02010600030101010101" pitchFamily="2" charset="-122"/>
                <a:sym typeface="+mn-ea"/>
              </a:rPr>
              <a:t>中央人民政府委员会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72260" y="1954530"/>
            <a:ext cx="156019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>
              <a:buClrTx/>
            </a:pP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主席：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63545" y="2008505"/>
            <a:ext cx="1540510" cy="5372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 lvl="0">
              <a:lnSpc>
                <a:spcPct val="90000"/>
              </a:lnSpc>
              <a:spcBef>
                <a:spcPts val="50"/>
              </a:spcBef>
              <a:spcAft>
                <a:spcPts val="0"/>
              </a:spcAft>
            </a:pP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毛泽东</a:t>
            </a:r>
            <a:endParaRPr lang="zh-CN" altLang="en-US" sz="32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5" grpId="0"/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2098" name="组合 132097"/>
          <p:cNvGrpSpPr/>
          <p:nvPr/>
        </p:nvGrpSpPr>
        <p:grpSpPr>
          <a:xfrm>
            <a:off x="374650" y="2025333"/>
            <a:ext cx="8229600" cy="4724400"/>
            <a:chOff x="240" y="240"/>
            <a:chExt cx="5280" cy="3072"/>
          </a:xfrm>
        </p:grpSpPr>
        <p:sp>
          <p:nvSpPr>
            <p:cNvPr id="132099" name="矩形 132098"/>
            <p:cNvSpPr/>
            <p:nvPr/>
          </p:nvSpPr>
          <p:spPr>
            <a:xfrm>
              <a:off x="240" y="240"/>
              <a:ext cx="5280" cy="3072"/>
            </a:xfrm>
            <a:prstGeom prst="rect">
              <a:avLst/>
            </a:prstGeom>
            <a:solidFill>
              <a:srgbClr val="FF3300"/>
            </a:solidFill>
            <a:ln w="9525" cap="flat" cmpd="sng">
              <a:solidFill>
                <a:srgbClr val="FFFF99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2100" name="五角星 132099"/>
            <p:cNvSpPr/>
            <p:nvPr/>
          </p:nvSpPr>
          <p:spPr>
            <a:xfrm rot="29076">
              <a:off x="816" y="816"/>
              <a:ext cx="576" cy="576"/>
            </a:xfrm>
            <a:prstGeom prst="star5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2101" name="五角星 132100"/>
            <p:cNvSpPr/>
            <p:nvPr/>
          </p:nvSpPr>
          <p:spPr>
            <a:xfrm rot="1540807">
              <a:off x="1488" y="480"/>
              <a:ext cx="240" cy="240"/>
            </a:xfrm>
            <a:prstGeom prst="star5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2102" name="五角星 132101"/>
            <p:cNvSpPr/>
            <p:nvPr/>
          </p:nvSpPr>
          <p:spPr>
            <a:xfrm rot="3132177">
              <a:off x="1680" y="864"/>
              <a:ext cx="240" cy="240"/>
            </a:xfrm>
            <a:prstGeom prst="star5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2103" name="五角星 132102"/>
            <p:cNvSpPr/>
            <p:nvPr/>
          </p:nvSpPr>
          <p:spPr>
            <a:xfrm rot="872317">
              <a:off x="1584" y="1248"/>
              <a:ext cx="240" cy="240"/>
            </a:xfrm>
            <a:prstGeom prst="star5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2104" name="五角星 132103"/>
            <p:cNvSpPr/>
            <p:nvPr/>
          </p:nvSpPr>
          <p:spPr>
            <a:xfrm rot="2717076">
              <a:off x="1344" y="1584"/>
              <a:ext cx="240" cy="240"/>
            </a:xfrm>
            <a:prstGeom prst="star5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32105" name="文本框 132104"/>
          <p:cNvSpPr txBox="1"/>
          <p:nvPr/>
        </p:nvSpPr>
        <p:spPr>
          <a:xfrm>
            <a:off x="5448300" y="2846388"/>
            <a:ext cx="3048000" cy="13112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bg1">
                  <a:gamma/>
                  <a:tint val="66667"/>
                  <a:invGamma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Tx/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红色代表革命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lvl="0">
              <a:spcBef>
                <a:spcPct val="50000"/>
              </a:spcBef>
              <a:buClrTx/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黄色代表光明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132106" name="组合 132105"/>
          <p:cNvGrpSpPr/>
          <p:nvPr/>
        </p:nvGrpSpPr>
        <p:grpSpPr>
          <a:xfrm>
            <a:off x="387985" y="5001261"/>
            <a:ext cx="2667000" cy="914400"/>
            <a:chOff x="1197" y="279"/>
            <a:chExt cx="1680" cy="576"/>
          </a:xfrm>
        </p:grpSpPr>
        <p:sp>
          <p:nvSpPr>
            <p:cNvPr id="132107" name="圆角矩形标注 132106"/>
            <p:cNvSpPr/>
            <p:nvPr/>
          </p:nvSpPr>
          <p:spPr>
            <a:xfrm>
              <a:off x="1197" y="279"/>
              <a:ext cx="1680" cy="576"/>
            </a:xfrm>
            <a:prstGeom prst="wedgeRoundRectCallout">
              <a:avLst>
                <a:gd name="adj1" fmla="val -2619"/>
                <a:gd name="adj2" fmla="val -190763"/>
                <a:gd name="adj3" fmla="val 16667"/>
              </a:avLst>
            </a:prstGeom>
            <a:gradFill rotWithShape="1">
              <a:gsLst>
                <a:gs pos="0">
                  <a:schemeClr val="bg1"/>
                </a:gs>
                <a:gs pos="50000">
                  <a:schemeClr val="bg1">
                    <a:gamma/>
                    <a:tint val="72941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32108" name="文本框 132107"/>
            <p:cNvSpPr txBox="1"/>
            <p:nvPr/>
          </p:nvSpPr>
          <p:spPr>
            <a:xfrm>
              <a:off x="1248" y="384"/>
              <a:ext cx="14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  <a:buClrTx/>
              </a:pPr>
              <a:r>
                <a:rPr lang="zh-CN" altLang="en-US" sz="3200" b="1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华文中宋" panose="02010600040101010101" pitchFamily="2" charset="-122"/>
                </a:rPr>
                <a:t>中国共产党</a:t>
              </a:r>
              <a:endPara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132110" name="圆角矩形标注 132109"/>
          <p:cNvSpPr/>
          <p:nvPr/>
        </p:nvSpPr>
        <p:spPr>
          <a:xfrm>
            <a:off x="3666808" y="4637405"/>
            <a:ext cx="3276600" cy="838200"/>
          </a:xfrm>
          <a:prstGeom prst="wedgeRoundRectCallout">
            <a:avLst>
              <a:gd name="adj1" fmla="val -73690"/>
              <a:gd name="adj2" fmla="val -17083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/>
            <a:r>
              <a:rPr lang="zh-CN" altLang="en-US" sz="3600" b="1" dirty="0">
                <a:latin typeface="Arial" panose="020B0604020202020204" pitchFamily="34" charset="0"/>
                <a:ea typeface="隶书" panose="02010509060101010101" pitchFamily="49" charset="-122"/>
              </a:rPr>
              <a:t>全国各族人民</a:t>
            </a:r>
            <a:endParaRPr lang="zh-CN" altLang="en-US" sz="3600" b="1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0500" y="1306195"/>
            <a:ext cx="777240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>
              <a:buClrTx/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④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五星红旗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为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国旗：               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18990" y="1306195"/>
            <a:ext cx="4314825" cy="645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 anchor="t">
            <a:spAutoFit/>
          </a:bodyPr>
          <a:p>
            <a:pPr lvl="0" algn="l">
              <a:buClrTx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（设计者：曾联松）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0500" y="337185"/>
            <a:ext cx="914971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>
              <a:buClrTx/>
            </a:pPr>
            <a:r>
              <a:rPr lang="en-US" altLang="zh-CN" sz="3600" b="1" dirty="0">
                <a:latin typeface="宋体" panose="02010600030101010101" pitchFamily="2" charset="-122"/>
                <a:sym typeface="+mn-ea"/>
              </a:rPr>
              <a:t>③</a:t>
            </a:r>
            <a:r>
              <a:rPr lang="zh-CN" altLang="en-US" sz="3600" b="1" dirty="0">
                <a:latin typeface="宋体" panose="02010600030101010101" pitchFamily="2" charset="-122"/>
                <a:sym typeface="+mn-ea"/>
              </a:rPr>
              <a:t>改北平为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北京</a:t>
            </a:r>
            <a:r>
              <a:rPr lang="zh-CN" altLang="en-US" sz="3600" b="1" dirty="0">
                <a:latin typeface="宋体" panose="02010600030101010101" pitchFamily="2" charset="-122"/>
                <a:sym typeface="+mn-ea"/>
              </a:rPr>
              <a:t>，作为首都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           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5" grpId="0" bldLvl="0" animBg="1"/>
      <p:bldP spid="13211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9266" name="图片 139265" descr="200510162212278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8305" y="1260475"/>
            <a:ext cx="4745355" cy="317119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306705" y="539750"/>
            <a:ext cx="58991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lvl="0" algn="l">
              <a:buClrTx/>
            </a:pPr>
            <a:r>
              <a:rPr lang="en-US" altLang="zh-CN" sz="3200" b="1" dirty="0">
                <a:latin typeface="宋体" panose="02010600030101010101" pitchFamily="2" charset="-122"/>
                <a:sym typeface="+mn-ea"/>
              </a:rPr>
              <a:t>⑤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以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《义勇军进行曲》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为</a:t>
            </a:r>
            <a:r>
              <a:rPr lang="zh-CN" altLang="en-US" sz="32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代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国歌</a:t>
            </a:r>
            <a:endParaRPr lang="zh-CN" altLang="en-US" sz="32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5603" name="Picture 3" descr="田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" y="1259840"/>
            <a:ext cx="3764915" cy="31711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圆角矩形标注 3"/>
          <p:cNvSpPr/>
          <p:nvPr/>
        </p:nvSpPr>
        <p:spPr>
          <a:xfrm>
            <a:off x="5156835" y="5184775"/>
            <a:ext cx="3729990" cy="913765"/>
          </a:xfrm>
          <a:prstGeom prst="wedgeRoundRectCallout">
            <a:avLst>
              <a:gd name="adj1" fmla="val -34320"/>
              <a:gd name="adj2" fmla="val -12852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solidFill>
                  <a:schemeClr val="tx1"/>
                </a:solidFill>
              </a:rPr>
              <a:t>居安思危</a:t>
            </a:r>
            <a:endParaRPr lang="zh-CN" altLang="en-US" sz="4800" b="1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4020" y="4786630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lvl="0" algn="l">
              <a:buClrTx/>
            </a:pPr>
            <a:r>
              <a:rPr lang="en-US" altLang="zh-CN" sz="3200" b="1" dirty="0">
                <a:latin typeface="宋体" panose="02010600030101010101" pitchFamily="2" charset="-122"/>
                <a:sym typeface="+mn-ea"/>
              </a:rPr>
              <a:t>⑥</a:t>
            </a:r>
            <a:r>
              <a:rPr lang="zh-CN" altLang="en-US" sz="3200" b="1" dirty="0">
                <a:latin typeface="宋体" panose="02010600030101010101" pitchFamily="2" charset="-122"/>
                <a:sym typeface="+mn-ea"/>
              </a:rPr>
              <a:t>采用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公元纪年</a:t>
            </a:r>
            <a:endParaRPr lang="zh-CN" altLang="en-US" sz="32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05740" y="367030"/>
            <a:ext cx="5605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buClrTx/>
            </a:pPr>
            <a:r>
              <a:rPr lang="en-US" altLang="zh-CN" sz="3600" b="1" dirty="0">
                <a:latin typeface="宋体" panose="02010600030101010101" pitchFamily="2" charset="-122"/>
                <a:sym typeface="+mn-ea"/>
              </a:rPr>
              <a:t>⑦</a:t>
            </a:r>
            <a:r>
              <a:rPr lang="zh-CN" altLang="en-US" sz="3600" b="1" dirty="0">
                <a:latin typeface="宋体" panose="02010600030101010101" pitchFamily="2" charset="-122"/>
                <a:sym typeface="+mn-ea"/>
              </a:rPr>
              <a:t>建立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人民英雄纪念碑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66914" name="Picture 2" descr="图片13"/>
          <p:cNvPicPr>
            <a:picLocks noChangeAspect="1"/>
          </p:cNvPicPr>
          <p:nvPr/>
        </p:nvPicPr>
        <p:blipFill>
          <a:blip r:embed="rId1"/>
          <a:srcRect l="6099" t="2715" r="10202" b="3491"/>
          <a:stretch>
            <a:fillRect/>
          </a:stretch>
        </p:blipFill>
        <p:spPr>
          <a:xfrm>
            <a:off x="107950" y="1284605"/>
            <a:ext cx="2662555" cy="43218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2976245" y="1012190"/>
            <a:ext cx="5045710" cy="5252720"/>
          </a:xfrm>
          <a:prstGeom prst="rect">
            <a:avLst/>
          </a:prstGeom>
          <a:noFill/>
          <a:ln w="9525">
            <a:noFill/>
          </a:ln>
        </p:spPr>
        <p:txBody>
          <a:bodyPr wrap="square" lIns="71323" tIns="35662" rIns="71323" bIns="35662">
            <a:spAutoFit/>
          </a:bodyPr>
          <a:p>
            <a:pPr lvl="0" indent="560705" eaLnBrk="1" hangingPunct="1"/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碑文：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560705" eaLnBrk="1" hangingPunct="1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三年以来，在人民解放战争和人民革命中牺牲的人民英雄们永垂不朽！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560705" eaLnBrk="1" hangingPunct="1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三十年以来，在人民解放战争和人民革命中牺牲的人民英雄们永垂不朽！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560705" eaLnBrk="1" hangingPunct="1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由此上溯到一千八百四十年，从那时起，为了反对内外敌人，争取民族独立和人民自由幸福，在历次斗争中牺牲的人民英雄们永垂不朽！ 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毛泽东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729990" y="1981200"/>
            <a:ext cx="12922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V="1">
            <a:off x="4458335" y="4548505"/>
            <a:ext cx="3388995" cy="292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3494405" y="3228975"/>
            <a:ext cx="1763395" cy="1079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标注 3"/>
          <p:cNvSpPr/>
          <p:nvPr/>
        </p:nvSpPr>
        <p:spPr>
          <a:xfrm>
            <a:off x="5360670" y="792480"/>
            <a:ext cx="3434715" cy="1188720"/>
          </a:xfrm>
          <a:prstGeom prst="wedgeRoundRectCallout">
            <a:avLst>
              <a:gd name="adj1" fmla="val -61222"/>
              <a:gd name="adj2" fmla="val 41452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解放战争时期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1946</a:t>
            </a: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</a:t>
            </a:r>
            <a:r>
              <a:rPr lang="en-US" altLang="zh-CN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—1949</a:t>
            </a: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5360670" y="2216785"/>
            <a:ext cx="3650615" cy="1799590"/>
          </a:xfrm>
          <a:prstGeom prst="wedgeRoundRectCallout">
            <a:avLst>
              <a:gd name="adj1" fmla="val -67255"/>
              <a:gd name="adj2" fmla="val 124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以五四运动为起点的新民主主义革命时期（</a:t>
            </a:r>
            <a:r>
              <a:rPr lang="en-US" altLang="zh-CN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1919</a:t>
            </a: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</a:t>
            </a:r>
            <a:r>
              <a:rPr lang="en-US" altLang="zh-CN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----1949</a:t>
            </a: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4824095" y="4808220"/>
            <a:ext cx="3820160" cy="1558925"/>
          </a:xfrm>
          <a:prstGeom prst="wedgeRoundRectCallout">
            <a:avLst>
              <a:gd name="adj1" fmla="val -9258"/>
              <a:gd name="adj2" fmla="val -6380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从鸦片战争开始到新中国成立前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1840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——1949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年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728" name="Picture 32" descr="http://news.xinhuanet.com/politics/2013-09/30/125475061_71n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8038" y="3060700"/>
            <a:ext cx="2725737" cy="2014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84" name="Picture 24" descr="　胜利渡长江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3138" y="3043238"/>
            <a:ext cx="3090862" cy="169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9" name="Picture 30" descr="http://news.xinhuanet.com/politics/2013-09/30/125475061_51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01963"/>
            <a:ext cx="3319463" cy="2162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3" name="Picture 15" descr="武昌起义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68888"/>
            <a:ext cx="3178175" cy="1789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流程图: 过程 28"/>
          <p:cNvSpPr/>
          <p:nvPr/>
        </p:nvSpPr>
        <p:spPr>
          <a:xfrm>
            <a:off x="0" y="0"/>
            <a:ext cx="9144000" cy="1012825"/>
          </a:xfrm>
          <a:prstGeom prst="flowChartProcess">
            <a:avLst/>
          </a:prstGeom>
          <a:solidFill>
            <a:srgbClr val="9A17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1" name="Picture 12" descr="xinsrc_f7c77b0aa6bb49e4b3ed0ebc61d774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8" y="1054100"/>
            <a:ext cx="3387725" cy="1924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73" name="Rectangle 13"/>
          <p:cNvSpPr/>
          <p:nvPr/>
        </p:nvSpPr>
        <p:spPr>
          <a:xfrm>
            <a:off x="825500" y="2424113"/>
            <a:ext cx="1279525" cy="4111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22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虎门销烟</a:t>
            </a:r>
            <a:endParaRPr lang="zh-CN" altLang="en-US" sz="22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43376" name="Rectangle 16"/>
          <p:cNvSpPr/>
          <p:nvPr/>
        </p:nvSpPr>
        <p:spPr>
          <a:xfrm>
            <a:off x="695325" y="6142038"/>
            <a:ext cx="1279525" cy="4111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22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武昌起义</a:t>
            </a:r>
            <a:endParaRPr lang="zh-CN" altLang="en-US" sz="22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pic>
        <p:nvPicPr>
          <p:cNvPr id="143378" name="Picture 18" descr="无标题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2175" y="1012825"/>
            <a:ext cx="2628900" cy="2027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79" name="Rectangle 19"/>
          <p:cNvSpPr/>
          <p:nvPr/>
        </p:nvSpPr>
        <p:spPr>
          <a:xfrm>
            <a:off x="3884613" y="2579688"/>
            <a:ext cx="1609725" cy="3651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71323" tIns="35662" rIns="71323" bIns="35662">
            <a:spAutoFit/>
          </a:bodyPr>
          <a:p>
            <a:pPr lvl="0" eaLnBrk="1" hangingPunct="1"/>
            <a:r>
              <a:rPr lang="en-US" altLang="zh-CN" sz="19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“</a:t>
            </a:r>
            <a:r>
              <a:rPr lang="zh-CN" altLang="en-US" sz="19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五四运动”</a:t>
            </a:r>
            <a:endParaRPr lang="zh-CN" altLang="en-US" sz="19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pic>
        <p:nvPicPr>
          <p:cNvPr id="143381" name="Picture 21" descr="抗日游击战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8225" y="1071563"/>
            <a:ext cx="3025775" cy="1962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2" name="Rectangle 22"/>
          <p:cNvSpPr/>
          <p:nvPr/>
        </p:nvSpPr>
        <p:spPr>
          <a:xfrm>
            <a:off x="6778625" y="2463800"/>
            <a:ext cx="1730375" cy="4111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71323" tIns="35662" rIns="71323" bIns="35662">
            <a:spAutoFit/>
          </a:bodyPr>
          <a:p>
            <a:pPr lvl="0" eaLnBrk="1" hangingPunct="1"/>
            <a:r>
              <a:rPr lang="zh-CN" altLang="en-US" sz="22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抗日游击战</a:t>
            </a:r>
            <a:endParaRPr lang="zh-CN" altLang="en-US" sz="22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43385" name="Rectangle 25"/>
          <p:cNvSpPr/>
          <p:nvPr/>
        </p:nvSpPr>
        <p:spPr>
          <a:xfrm>
            <a:off x="6872288" y="4298950"/>
            <a:ext cx="1370012" cy="3651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19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胜利渡长江</a:t>
            </a:r>
            <a:endParaRPr lang="zh-CN" altLang="en-US" sz="19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pic>
        <p:nvPicPr>
          <p:cNvPr id="143387" name="Picture 27" descr="　欢迎人民解放军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3338" y="4781550"/>
            <a:ext cx="1462087" cy="1824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90" name="Picture 30" descr="　支援前线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73775" y="4795838"/>
            <a:ext cx="1541463" cy="185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1" name="Rectangle 31"/>
          <p:cNvSpPr/>
          <p:nvPr/>
        </p:nvSpPr>
        <p:spPr>
          <a:xfrm>
            <a:off x="6315075" y="6159500"/>
            <a:ext cx="1125538" cy="3651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19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支援前线</a:t>
            </a:r>
            <a:endParaRPr lang="zh-CN" altLang="en-US" sz="19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pSp>
        <p:nvGrpSpPr>
          <p:cNvPr id="31762" name="Group 32"/>
          <p:cNvGrpSpPr/>
          <p:nvPr/>
        </p:nvGrpSpPr>
        <p:grpSpPr>
          <a:xfrm>
            <a:off x="0" y="6667500"/>
            <a:ext cx="9144000" cy="217488"/>
            <a:chOff x="-204" y="2976"/>
            <a:chExt cx="5760" cy="137"/>
          </a:xfrm>
        </p:grpSpPr>
        <p:pic>
          <p:nvPicPr>
            <p:cNvPr id="31769" name="Picture 33" descr="7"/>
            <p:cNvPicPr>
              <a:picLocks noChangeAspect="1"/>
            </p:cNvPicPr>
            <p:nvPr/>
          </p:nvPicPr>
          <p:blipFill>
            <a:blip r:embed="rId10"/>
            <a:srcRect t="10446" b="86510"/>
            <a:stretch>
              <a:fillRect/>
            </a:stretch>
          </p:blipFill>
          <p:spPr>
            <a:xfrm rot="10800000">
              <a:off x="-204" y="2976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1770" name="Picture 34" descr="14"/>
            <p:cNvPicPr>
              <a:picLocks noChangeAspect="1"/>
            </p:cNvPicPr>
            <p:nvPr/>
          </p:nvPicPr>
          <p:blipFill>
            <a:blip r:embed="rId11"/>
            <a:srcRect l="35" t="82117" r="-35" b="10780"/>
            <a:stretch>
              <a:fillRect/>
            </a:stretch>
          </p:blipFill>
          <p:spPr>
            <a:xfrm>
              <a:off x="-204" y="3017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43404" name="Picture 44" descr="20077202259268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09938" y="4951413"/>
            <a:ext cx="2732087" cy="1720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5" name="Rectangle 45"/>
          <p:cNvSpPr/>
          <p:nvPr/>
        </p:nvSpPr>
        <p:spPr>
          <a:xfrm>
            <a:off x="4032250" y="6130925"/>
            <a:ext cx="1411288" cy="4111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71323" tIns="35662" rIns="71323" bIns="35662">
            <a:spAutoFit/>
          </a:bodyPr>
          <a:p>
            <a:pPr lvl="0" eaLnBrk="1" hangingPunct="1"/>
            <a:r>
              <a:rPr lang="zh-CN" altLang="en-US" sz="22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南昌起义</a:t>
            </a:r>
            <a:endParaRPr lang="zh-CN" altLang="en-US" sz="22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 bwMode="auto">
          <a:xfrm>
            <a:off x="0" y="144463"/>
            <a:ext cx="9144000" cy="836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1323" tIns="35662" rIns="71323" bIns="35662"/>
          <a:p>
            <a:pPr lvl="0" eaLnBrk="0" hangingPunct="0"/>
            <a:r>
              <a:rPr lang="zh-CN" altLang="en-US" sz="2300" b="1" dirty="0">
                <a:solidFill>
                  <a:srgbClr val="FFFF00"/>
                </a:solidFill>
                <a:latin typeface="Calibri" panose="020F0502020204030204" charset="0"/>
                <a:ea typeface="方正姚体" panose="02010601030101010101" pitchFamily="2" charset="-122"/>
              </a:rPr>
              <a:t>在人民英雄纪念碑的基座四周，嵌有十幅巨型浮雕，蕴含着</a:t>
            </a:r>
            <a:r>
              <a:rPr lang="zh-CN" altLang="en-US" sz="2300" b="1" dirty="0">
                <a:solidFill>
                  <a:srgbClr val="FFFF00"/>
                </a:solidFill>
                <a:latin typeface="Calibri" panose="020F0502020204030204" charset="0"/>
                <a:ea typeface="方正姚体" panose="02010601030101010101" pitchFamily="2" charset="-122"/>
                <a:sym typeface="+mn-ea"/>
              </a:rPr>
              <a:t>十件重大的代表性历史事件，</a:t>
            </a:r>
            <a:r>
              <a:rPr lang="zh-CN" altLang="en-US" sz="2300" b="1" dirty="0">
                <a:solidFill>
                  <a:srgbClr val="FFFF00"/>
                </a:solidFill>
                <a:latin typeface="Calibri" panose="020F0502020204030204" charset="0"/>
                <a:ea typeface="方正姚体" panose="02010601030101010101" pitchFamily="2" charset="-122"/>
              </a:rPr>
              <a:t>概括地表现近百年来中国革命的历史。</a:t>
            </a:r>
            <a:endParaRPr lang="zh-CN" altLang="en-US" sz="2300" b="1" dirty="0">
              <a:solidFill>
                <a:srgbClr val="FFFF00"/>
              </a:solidFill>
              <a:latin typeface="Calibri" panose="020F0502020204030204" charset="0"/>
              <a:ea typeface="方正姚体" panose="02010601030101010101" pitchFamily="2" charset="-122"/>
            </a:endParaRPr>
          </a:p>
        </p:txBody>
      </p:sp>
      <p:sp>
        <p:nvSpPr>
          <p:cNvPr id="32" name="Rectangle 16"/>
          <p:cNvSpPr/>
          <p:nvPr/>
        </p:nvSpPr>
        <p:spPr>
          <a:xfrm>
            <a:off x="731838" y="4530725"/>
            <a:ext cx="1279525" cy="4111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22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金田起义</a:t>
            </a:r>
            <a:endParaRPr lang="zh-CN" altLang="en-US" sz="22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34" name="Rectangle 16"/>
          <p:cNvSpPr/>
          <p:nvPr/>
        </p:nvSpPr>
        <p:spPr>
          <a:xfrm>
            <a:off x="3867150" y="4373563"/>
            <a:ext cx="1279525" cy="4111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71323" tIns="35662" rIns="71323" bIns="35662">
            <a:spAutoFit/>
          </a:bodyPr>
          <a:p>
            <a:pPr lvl="0" eaLnBrk="1" hangingPunct="1"/>
            <a:r>
              <a:rPr lang="zh-CN" altLang="en-US" sz="22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五卅运动</a:t>
            </a:r>
            <a:endParaRPr lang="zh-CN" altLang="en-US" sz="22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43388" name="Rectangle 28"/>
          <p:cNvSpPr/>
          <p:nvPr/>
        </p:nvSpPr>
        <p:spPr>
          <a:xfrm>
            <a:off x="7485063" y="6235700"/>
            <a:ext cx="1636712" cy="3190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71323" tIns="35662" rIns="71323" bIns="35662">
            <a:spAutoFit/>
          </a:bodyPr>
          <a:p>
            <a:pPr lvl="0" eaLnBrk="1" hangingPunct="1"/>
            <a:r>
              <a:rPr lang="zh-CN" altLang="en-US" sz="1600" b="1" dirty="0">
                <a:solidFill>
                  <a:srgbClr val="8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欢迎人民解放军</a:t>
            </a:r>
            <a:endParaRPr lang="zh-CN" altLang="en-US" sz="1600" b="1" dirty="0">
              <a:solidFill>
                <a:srgbClr val="8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3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3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3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3" grpId="0" bldLvl="0" animBg="1"/>
      <p:bldP spid="143379" grpId="0" bldLvl="0" animBg="1"/>
      <p:bldP spid="143382" grpId="0" bldLvl="0" animBg="1"/>
      <p:bldP spid="143385" grpId="0" bldLvl="0" animBg="1"/>
      <p:bldP spid="143391" grpId="0" bldLvl="0" animBg="1"/>
      <p:bldP spid="143405" grpId="0" bldLvl="0" animBg="1"/>
      <p:bldP spid="32" grpId="0" bldLvl="0" animBg="1"/>
      <p:bldP spid="34" grpId="0" bldLvl="0" animBg="1"/>
      <p:bldP spid="14338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4" name="Rectangle 6"/>
          <p:cNvSpPr/>
          <p:nvPr/>
        </p:nvSpPr>
        <p:spPr>
          <a:xfrm>
            <a:off x="539433" y="340360"/>
            <a:ext cx="7345362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990033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3200" b="1" dirty="0">
                <a:solidFill>
                  <a:srgbClr val="990033"/>
                </a:solidFill>
                <a:latin typeface="Arial" panose="020B0604020202020204" pitchFamily="34" charset="0"/>
              </a:rPr>
              <a:t>参加政治协商会议的有：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3200" b="1" dirty="0">
                <a:sym typeface="+mn-ea"/>
              </a:rPr>
              <a:t>中国共产党、各民主党派、各人民团体、无党派民主人士、中国人民解放军、各民族和海外华侨的代表出席了大会。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990033"/>
                </a:solidFill>
                <a:latin typeface="Arial" panose="020B0604020202020204" pitchFamily="34" charset="0"/>
              </a:rPr>
              <a:t>     这说明了什么？</a:t>
            </a:r>
            <a:endParaRPr lang="zh-CN" altLang="en-US" sz="3200" b="1" dirty="0">
              <a:solidFill>
                <a:srgbClr val="990033"/>
              </a:solidFill>
              <a:latin typeface="Arial" panose="020B0604020202020204" pitchFamily="34" charset="0"/>
            </a:endParaRPr>
          </a:p>
        </p:txBody>
      </p:sp>
      <p:sp>
        <p:nvSpPr>
          <p:cNvPr id="22536" name="Rectangle 8"/>
          <p:cNvSpPr/>
          <p:nvPr/>
        </p:nvSpPr>
        <p:spPr>
          <a:xfrm>
            <a:off x="539750" y="3068638"/>
            <a:ext cx="7488238" cy="1385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说明会议代表具有代表性和广泛性，能够代表和反映全国人民的意愿，这是全国人民空前盛会。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Rectangle 8"/>
          <p:cNvSpPr/>
          <p:nvPr/>
        </p:nvSpPr>
        <p:spPr>
          <a:xfrm>
            <a:off x="539750" y="4623753"/>
            <a:ext cx="7488238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会后，初步建立了</a:t>
            </a: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</a:rPr>
              <a:t>中国共产党领导的多党合作和政治协商制度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6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Rectangle 2"/>
          <p:cNvSpPr>
            <a:spLocks noGrp="1"/>
          </p:cNvSpPr>
          <p:nvPr>
            <p:ph type="title"/>
          </p:nvPr>
        </p:nvSpPr>
        <p:spPr>
          <a:xfrm>
            <a:off x="685800" y="2362200"/>
            <a:ext cx="7793038" cy="1462088"/>
          </a:xfrm>
        </p:spPr>
        <p:txBody>
          <a:bodyPr vert="horz" wrap="square" lIns="91440" tIns="45720" rIns="91440" bIns="45720" anchor="b"/>
          <a:p>
            <a:pPr eaLnBrk="1" hangingPunct="1"/>
            <a:r>
              <a:rPr lang="zh-CN" altLang="en-US" sz="3200" dirty="0"/>
              <a:t>下列哪一项不是第一届中国人民政治协商会议通过的决定</a:t>
            </a:r>
            <a:r>
              <a:rPr lang="en-US" altLang="zh-CN" sz="3200" dirty="0"/>
              <a:t>(     )</a:t>
            </a:r>
            <a:endParaRPr lang="en-US" altLang="zh-CN" sz="3200" dirty="0"/>
          </a:p>
        </p:txBody>
      </p:sp>
      <p:sp>
        <p:nvSpPr>
          <p:cNvPr id="64515" name="Rectangle 3"/>
          <p:cNvSpPr>
            <a:spLocks noGrp="1"/>
          </p:cNvSpPr>
          <p:nvPr>
            <p:ph idx="1"/>
          </p:nvPr>
        </p:nvSpPr>
        <p:spPr>
          <a:xfrm>
            <a:off x="533400" y="3886200"/>
            <a:ext cx="7772400" cy="228600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</a:pPr>
            <a:r>
              <a:rPr lang="en-US" altLang="zh-CN" b="1" dirty="0">
                <a:latin typeface="BatangChe" panose="02030609000101010101" pitchFamily="49" charset="-127"/>
                <a:ea typeface="BatangChe" panose="02030609000101010101" pitchFamily="49" charset="-127"/>
              </a:rPr>
              <a:t>A.</a:t>
            </a:r>
            <a:r>
              <a:rPr lang="zh-CN" altLang="en-US" b="1" dirty="0">
                <a:latin typeface="BatangChe" panose="02030609000101010101" pitchFamily="49" charset="-127"/>
                <a:ea typeface="BatangChe" panose="02030609000101010101" pitchFamily="49" charset="-127"/>
              </a:rPr>
              <a:t>“共同纲领”作为临时宪法</a:t>
            </a:r>
            <a:endParaRPr lang="zh-CN" altLang="en-US" b="1" dirty="0"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CN" b="1" dirty="0">
                <a:latin typeface="BatangChe" panose="02030609000101010101" pitchFamily="49" charset="-127"/>
                <a:ea typeface="BatangChe" panose="02030609000101010101" pitchFamily="49" charset="-127"/>
              </a:rPr>
              <a:t>B.</a:t>
            </a:r>
            <a:r>
              <a:rPr lang="zh-CN" altLang="en-US" b="1" dirty="0"/>
              <a:t>以</a:t>
            </a:r>
            <a:r>
              <a:rPr lang="en-US" altLang="zh-CN" b="1" dirty="0"/>
              <a:t>《</a:t>
            </a:r>
            <a:r>
              <a:rPr lang="zh-CN" altLang="en-US" b="1" dirty="0"/>
              <a:t>义勇军进行曲</a:t>
            </a:r>
            <a:r>
              <a:rPr lang="en-US" altLang="zh-CN" b="1" dirty="0"/>
              <a:t>》</a:t>
            </a:r>
            <a:r>
              <a:rPr lang="zh-CN" altLang="en-US" b="1" dirty="0"/>
              <a:t>为国歌</a:t>
            </a:r>
            <a:endParaRPr lang="zh-CN" altLang="en-US" b="1" dirty="0"/>
          </a:p>
          <a:p>
            <a:pPr eaLnBrk="1" hangingPunct="1">
              <a:lnSpc>
                <a:spcPct val="80000"/>
              </a:lnSpc>
            </a:pPr>
            <a:r>
              <a:rPr lang="en-US" altLang="zh-CN" b="1" dirty="0">
                <a:latin typeface="BatangChe" panose="02030609000101010101" pitchFamily="49" charset="-127"/>
                <a:ea typeface="BatangChe" panose="02030609000101010101" pitchFamily="49" charset="-127"/>
              </a:rPr>
              <a:t>C</a:t>
            </a:r>
            <a:r>
              <a:rPr lang="en-US" altLang="zh-CN" b="1" dirty="0"/>
              <a:t>.</a:t>
            </a:r>
            <a:r>
              <a:rPr lang="zh-CN" altLang="en-US" b="1" dirty="0"/>
              <a:t>采用公元纪年</a:t>
            </a:r>
            <a:endParaRPr lang="zh-CN" altLang="en-US" b="1" dirty="0"/>
          </a:p>
          <a:p>
            <a:pPr eaLnBrk="1" hangingPunct="1">
              <a:lnSpc>
                <a:spcPct val="80000"/>
              </a:lnSpc>
            </a:pPr>
            <a:r>
              <a:rPr lang="en-US" altLang="zh-CN" b="1" dirty="0">
                <a:latin typeface="BatangChe" panose="02030609000101010101" pitchFamily="49" charset="-127"/>
                <a:ea typeface="BatangChe" panose="02030609000101010101" pitchFamily="49" charset="-127"/>
              </a:rPr>
              <a:t>D.</a:t>
            </a:r>
            <a:r>
              <a:rPr lang="zh-CN" altLang="en-US" b="1" dirty="0"/>
              <a:t>决定在首都天安门广场建立一座人民英雄纪念碑</a:t>
            </a:r>
            <a:endParaRPr lang="zh-CN" altLang="en-US" b="1" dirty="0"/>
          </a:p>
          <a:p>
            <a:pPr eaLnBrk="1" hangingPunct="1">
              <a:lnSpc>
                <a:spcPct val="80000"/>
              </a:lnSpc>
            </a:pPr>
            <a:endParaRPr lang="en-US" altLang="zh-CN" b="1" dirty="0"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19460" name="WordArt 4"/>
          <p:cNvSpPr>
            <a:spLocks noTextEdit="1"/>
          </p:cNvSpPr>
          <p:nvPr/>
        </p:nvSpPr>
        <p:spPr>
          <a:xfrm>
            <a:off x="762000" y="609600"/>
            <a:ext cx="3048000" cy="2330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练一练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517" name="WordArt 5"/>
          <p:cNvSpPr>
            <a:spLocks noChangeArrowheads="1" noChangeShapeType="1" noTextEdit="1"/>
          </p:cNvSpPr>
          <p:nvPr/>
        </p:nvSpPr>
        <p:spPr bwMode="auto">
          <a:xfrm rot="809019">
            <a:off x="4572000" y="381000"/>
            <a:ext cx="2286000" cy="1755775"/>
          </a:xfrm>
          <a:prstGeom prst="rect">
            <a:avLst/>
          </a:prstGeom>
        </p:spPr>
        <p:txBody>
          <a:bodyPr wrap="none" numCol="1" fromWordArt="1">
            <a:prstTxWarp prst="textCurveUp">
              <a:avLst>
                <a:gd name="adj" fmla="val 403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0" cap="none" spc="0" normalizeH="0" baseline="0" noProof="0">
                <a:ln w="12700">
                  <a:solidFill>
                    <a:srgbClr val="6600CC"/>
                  </a:solidFill>
                  <a:round/>
                </a:ln>
                <a:solidFill>
                  <a:srgbClr val="6600CC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书本</a:t>
            </a:r>
            <a:r>
              <a:rPr kumimoji="0" lang="en-US" altLang="zh-CN" sz="3600" b="0" i="0" u="none" strike="noStrike" kern="10" cap="none" spc="0" normalizeH="0" baseline="0" noProof="0">
                <a:ln w="12700">
                  <a:solidFill>
                    <a:srgbClr val="6600CC"/>
                  </a:solidFill>
                  <a:round/>
                </a:ln>
                <a:solidFill>
                  <a:srgbClr val="6600CC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P5</a:t>
            </a:r>
            <a:endParaRPr kumimoji="0" lang="zh-CN" altLang="en-US" sz="3600" b="0" i="0" u="none" strike="noStrike" kern="10" cap="none" spc="0" normalizeH="0" baseline="0" noProof="0">
              <a:ln w="12700">
                <a:solidFill>
                  <a:srgbClr val="6600CC"/>
                </a:solidFill>
                <a:round/>
              </a:ln>
              <a:solidFill>
                <a:srgbClr val="6600CC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4518" name="Picture 6" descr="J1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5505" y="4298950"/>
            <a:ext cx="9144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451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451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451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64515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64515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64515">
                                            <p:txEl>
                                              <p:charRg st="15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64515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64515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64515">
                                            <p:txEl>
                                              <p:charRg st="31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4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64515">
                                            <p:txEl>
                                              <p:charRg st="4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64515">
                                            <p:txEl>
                                              <p:charRg st="4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64515">
                                            <p:txEl>
                                              <p:charRg st="4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Line 2"/>
          <p:cNvSpPr/>
          <p:nvPr/>
        </p:nvSpPr>
        <p:spPr>
          <a:xfrm>
            <a:off x="0" y="838200"/>
            <a:ext cx="9144000" cy="0"/>
          </a:xfrm>
          <a:prstGeom prst="line">
            <a:avLst/>
          </a:prstGeom>
          <a:ln w="76200" cap="flat" cmpd="tri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20483" name="Picture 3" descr="1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478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4" name="Picture 4" descr="dang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72400" y="0"/>
            <a:ext cx="1371600" cy="76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5" name="WordArt 5"/>
          <p:cNvSpPr>
            <a:spLocks noTextEdit="1"/>
          </p:cNvSpPr>
          <p:nvPr/>
        </p:nvSpPr>
        <p:spPr>
          <a:xfrm>
            <a:off x="1676400" y="228600"/>
            <a:ext cx="5943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中国人民站起来了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0486" name="Picture 6" descr="OOOPIC2_jiangliangjun_20090421a7f1c0486f8286f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400"/>
            <a:ext cx="2362200" cy="10668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0487" name="WordArt 7"/>
          <p:cNvSpPr>
            <a:spLocks noTextEdit="1"/>
          </p:cNvSpPr>
          <p:nvPr/>
        </p:nvSpPr>
        <p:spPr>
          <a:xfrm>
            <a:off x="304800" y="990600"/>
            <a:ext cx="1828800" cy="914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317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成立标志</a:t>
            </a:r>
            <a:endParaRPr lang="zh-CN" altLang="en-US" sz="3600">
              <a:ln w="31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438400" y="1066800"/>
            <a:ext cx="6477000" cy="646113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二、开  国  大  典</a:t>
            </a:r>
            <a:endParaRPr kumimoji="0" lang="zh-CN" altLang="en-US" sz="3600" b="1" kern="1200" cap="none" spc="0" normalizeH="0" baseline="0" noProof="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124200" y="2057400"/>
            <a:ext cx="1219200" cy="636588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时 间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124200" y="2819400"/>
            <a:ext cx="1219200" cy="636588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地 点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3124200" y="3733800"/>
            <a:ext cx="1219200" cy="636588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意 义</a:t>
            </a: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92" name="Rectangle 12"/>
          <p:cNvSpPr/>
          <p:nvPr/>
        </p:nvSpPr>
        <p:spPr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4876800" y="2057400"/>
            <a:ext cx="3429000" cy="636588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1949</a:t>
            </a: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年</a:t>
            </a:r>
            <a:r>
              <a:rPr kumimoji="0" lang="en-US" altLang="zh-CN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10</a:t>
            </a: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月</a:t>
            </a:r>
            <a:r>
              <a:rPr kumimoji="0" lang="en-US" altLang="zh-CN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日</a:t>
            </a: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4876800" y="2895600"/>
            <a:ext cx="3429000" cy="636588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北京天安门</a:t>
            </a:r>
            <a:endParaRPr kumimoji="0" lang="zh-CN" altLang="en-US" sz="32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495" name="Picture 15" descr="开国大典2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057400"/>
            <a:ext cx="3124200" cy="4090988"/>
          </a:xfrm>
          <a:prstGeom prst="rect">
            <a:avLst/>
          </a:prstGeom>
          <a:noFill/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0496" name="Text Box 16"/>
          <p:cNvSpPr txBox="1"/>
          <p:nvPr/>
        </p:nvSpPr>
        <p:spPr>
          <a:xfrm>
            <a:off x="3124200" y="5181600"/>
            <a:ext cx="55626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中华人民共和国中央人民政府今天成立了！”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4876800" y="3733800"/>
            <a:ext cx="3429000" cy="112395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标志着中华人民共和国的成立</a:t>
            </a: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7" grpId="0" animBg="1"/>
      <p:bldP spid="6158" grpId="0" animBg="1"/>
      <p:bldP spid="61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8" name="Rectangle 6"/>
          <p:cNvSpPr/>
          <p:nvPr/>
        </p:nvSpPr>
        <p:spPr>
          <a:xfrm>
            <a:off x="504190" y="3430270"/>
            <a:ext cx="787082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      54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门礼炮代表</a:t>
            </a:r>
            <a:r>
              <a:rPr lang="zh-CN" altLang="en-US" sz="3200" b="1" dirty="0">
                <a:solidFill>
                  <a:srgbClr val="7030A0"/>
                </a:solidFill>
                <a:latin typeface="Arial" panose="020B0604020202020204" pitchFamily="34" charset="0"/>
                <a:ea typeface="楷体_GB2312" pitchFamily="49" charset="-122"/>
              </a:rPr>
              <a:t>当时统计的我国有</a:t>
            </a:r>
            <a:r>
              <a:rPr lang="en-US" altLang="zh-CN" sz="3200" b="1" dirty="0">
                <a:solidFill>
                  <a:srgbClr val="7030A0"/>
                </a:solidFill>
                <a:latin typeface="Arial" panose="020B0604020202020204" pitchFamily="34" charset="0"/>
                <a:ea typeface="楷体_GB2312" pitchFamily="49" charset="-122"/>
              </a:rPr>
              <a:t>54</a:t>
            </a:r>
            <a:r>
              <a:rPr lang="zh-CN" altLang="en-US" sz="3200" b="1" dirty="0">
                <a:solidFill>
                  <a:srgbClr val="7030A0"/>
                </a:solidFill>
                <a:latin typeface="Arial" panose="020B0604020202020204" pitchFamily="34" charset="0"/>
                <a:ea typeface="楷体_GB2312" pitchFamily="49" charset="-122"/>
              </a:rPr>
              <a:t>个民族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！几年后重新统计改为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56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个民族！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28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响则是</a:t>
            </a:r>
            <a:r>
              <a:rPr kumimoji="1" lang="zh-CN" altLang="en-US" sz="3200" b="1" kern="10" noProof="0">
                <a:ln w="9525">
                  <a:solidFill>
                    <a:srgbClr val="000080"/>
                  </a:solidFill>
                  <a:round/>
                </a:ln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中国共产党领导中国人民英勇奋斗</a:t>
            </a:r>
            <a:r>
              <a:rPr kumimoji="1" lang="en-US" altLang="zh-CN" sz="3200" b="1" kern="10" noProof="0">
                <a:ln w="9525">
                  <a:solidFill>
                    <a:srgbClr val="000080"/>
                  </a:solidFill>
                  <a:round/>
                </a:ln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28</a:t>
            </a:r>
            <a:r>
              <a:rPr kumimoji="1" lang="zh-CN" altLang="en-US" sz="3200" b="1" kern="10" noProof="0">
                <a:ln w="9525">
                  <a:solidFill>
                    <a:srgbClr val="000080"/>
                  </a:solidFill>
                  <a:round/>
                </a:ln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年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！ 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1508" name="WordArt 7" descr="纸袋"/>
          <p:cNvSpPr>
            <a:spLocks noTextEdit="1"/>
          </p:cNvSpPr>
          <p:nvPr/>
        </p:nvSpPr>
        <p:spPr>
          <a:xfrm>
            <a:off x="250825" y="189230"/>
            <a:ext cx="3756660" cy="187134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orthographicFront"/>
              <a:lightRig rig="threePt" dir="t"/>
            </a:scene3d>
          </a:bodyPr>
          <a:p>
            <a:pPr algn="ctr" eaLnBrk="0" hangingPunct="0"/>
            <a:r>
              <a:rPr lang="zh-CN" altLang="en-US" sz="36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5" name="WordArt 1029"/>
          <p:cNvSpPr>
            <a:spLocks noChangeArrowheads="1" noChangeShapeType="1" noTextEdit="1"/>
          </p:cNvSpPr>
          <p:nvPr/>
        </p:nvSpPr>
        <p:spPr bwMode="auto">
          <a:xfrm>
            <a:off x="1542414" y="1313930"/>
            <a:ext cx="6418774" cy="1532659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0" cap="none" spc="0" normalizeH="0" baseline="0" noProof="0">
                <a:solidFill>
                  <a:schemeClr val="accent4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开国大典上为什么</a:t>
            </a:r>
            <a:endParaRPr kumimoji="1" lang="zh-CN" altLang="en-US" sz="4000" b="1" i="0" u="none" strike="noStrike" kern="10" cap="none" spc="0" normalizeH="0" baseline="0" noProof="0">
              <a:solidFill>
                <a:schemeClr val="accent4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0" cap="none" spc="0" normalizeH="0" baseline="0" noProof="0">
                <a:solidFill>
                  <a:schemeClr val="accent4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要用</a:t>
            </a:r>
            <a:r>
              <a:rPr kumimoji="1" lang="en-US" altLang="zh-CN" sz="4000" b="1" i="0" u="none" strike="noStrike" kern="10" cap="none" spc="0" normalizeH="0" baseline="0" noProof="0">
                <a:solidFill>
                  <a:srgbClr val="FF33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54</a:t>
            </a:r>
            <a:r>
              <a:rPr kumimoji="1" lang="zh-CN" altLang="en-US" sz="4000" b="1" i="0" u="none" strike="noStrike" kern="10" cap="none" spc="0" normalizeH="0" baseline="0" noProof="0">
                <a:solidFill>
                  <a:schemeClr val="accent4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门大炮齐鸣</a:t>
            </a:r>
            <a:r>
              <a:rPr kumimoji="1" lang="en-US" altLang="zh-CN" sz="4000" b="1" i="0" u="none" strike="noStrike" kern="10" cap="none" spc="0" normalizeH="0" baseline="0" noProof="0">
                <a:solidFill>
                  <a:srgbClr val="FF33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28</a:t>
            </a:r>
            <a:r>
              <a:rPr kumimoji="1" lang="zh-CN" altLang="en-US" sz="4000" b="1" i="0" u="none" strike="noStrike" kern="10" cap="none" spc="0" normalizeH="0" baseline="0" noProof="0">
                <a:solidFill>
                  <a:schemeClr val="accent4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响</a:t>
            </a:r>
            <a:endParaRPr kumimoji="1" lang="zh-CN" altLang="en-US" sz="4000" b="1" i="0" u="none" strike="noStrike" kern="10" cap="none" spc="0" normalizeH="0" baseline="0" noProof="0">
              <a:solidFill>
                <a:schemeClr val="accent4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3798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379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379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Line 2"/>
          <p:cNvSpPr/>
          <p:nvPr/>
        </p:nvSpPr>
        <p:spPr>
          <a:xfrm>
            <a:off x="0" y="838200"/>
            <a:ext cx="9144000" cy="0"/>
          </a:xfrm>
          <a:prstGeom prst="line">
            <a:avLst/>
          </a:prstGeom>
          <a:ln w="76200" cap="flat" cmpd="tri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26627" name="Picture 3" descr="1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478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Picture 4" descr="dang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72400" y="0"/>
            <a:ext cx="1371600" cy="76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WordArt 5"/>
          <p:cNvSpPr>
            <a:spLocks noTextEdit="1"/>
          </p:cNvSpPr>
          <p:nvPr/>
        </p:nvSpPr>
        <p:spPr>
          <a:xfrm>
            <a:off x="1676400" y="228600"/>
            <a:ext cx="5943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中国人民站起来了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30" name="Picture 6" descr="OOOPIC2_jiangliangjun_20090421a7f1c0486f8286f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400"/>
            <a:ext cx="2362200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1" name="WordArt 7"/>
          <p:cNvSpPr>
            <a:spLocks noTextEdit="1"/>
          </p:cNvSpPr>
          <p:nvPr/>
        </p:nvSpPr>
        <p:spPr>
          <a:xfrm>
            <a:off x="304800" y="990600"/>
            <a:ext cx="1828800" cy="914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3175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成立意义</a:t>
            </a:r>
            <a:endParaRPr lang="zh-CN" altLang="en-US" sz="3600">
              <a:ln w="3175" cap="flat" cmpd="sng">
                <a:solidFill>
                  <a:schemeClr val="accent2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438400" y="1066800"/>
            <a:ext cx="6477000" cy="698500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中华人民共和国成立的意义</a:t>
            </a:r>
            <a:endParaRPr kumimoji="0" lang="zh-CN" altLang="en-US" sz="36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381000" y="2514600"/>
            <a:ext cx="1219200" cy="636588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国 内</a:t>
            </a: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81000" y="4724400"/>
            <a:ext cx="1219200" cy="636588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国 际</a:t>
            </a: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5" name="Rectangle 11"/>
          <p:cNvSpPr/>
          <p:nvPr/>
        </p:nvSpPr>
        <p:spPr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5132" name="Text Box 12"/>
          <p:cNvSpPr txBox="1"/>
          <p:nvPr/>
        </p:nvSpPr>
        <p:spPr>
          <a:xfrm>
            <a:off x="2057400" y="2514600"/>
            <a:ext cx="6781800" cy="1814830"/>
          </a:xfrm>
          <a:prstGeom prst="rect">
            <a:avLst/>
          </a:prstGeom>
          <a:noFill/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开辟了</a:t>
            </a:r>
            <a:r>
              <a:rPr lang="zh-CN" altLang="en-US" sz="2800" b="1" dirty="0">
                <a:latin typeface="Arial" panose="020B0604020202020204" pitchFamily="34" charset="0"/>
              </a:rPr>
              <a:t>中国历史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新纪元</a:t>
            </a:r>
            <a:r>
              <a:rPr lang="zh-CN" altLang="en-US" sz="2800" b="1" dirty="0">
                <a:latin typeface="Arial" panose="020B0604020202020204" pitchFamily="34" charset="0"/>
              </a:rPr>
              <a:t>。</a:t>
            </a:r>
            <a:r>
              <a:rPr lang="zh-CN" altLang="en-US" sz="2800" b="1" dirty="0">
                <a:solidFill>
                  <a:schemeClr val="accent2"/>
                </a:solidFill>
                <a:sym typeface="+mn-ea"/>
              </a:rPr>
              <a:t>推翻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了</a:t>
            </a:r>
            <a:r>
              <a:rPr lang="zh-CN" altLang="en-US" sz="2800" b="1" dirty="0">
                <a:solidFill>
                  <a:srgbClr val="FF3399"/>
                </a:solidFill>
                <a:latin typeface="Arial" panose="020B0604020202020204" pitchFamily="34" charset="0"/>
              </a:rPr>
              <a:t>帝国主义、封建主义和官僚资本主义的统治</a:t>
            </a:r>
            <a:r>
              <a:rPr lang="zh-CN" altLang="en-US" sz="2800" b="1" dirty="0">
                <a:latin typeface="Arial" panose="020B0604020202020204" pitchFamily="34" charset="0"/>
              </a:rPr>
              <a:t>，真正成为</a:t>
            </a:r>
            <a:r>
              <a:rPr lang="zh-CN" altLang="en-US" sz="2800" b="1" dirty="0">
                <a:solidFill>
                  <a:srgbClr val="FF6600"/>
                </a:solidFill>
                <a:latin typeface="Arial" panose="020B0604020202020204" pitchFamily="34" charset="0"/>
              </a:rPr>
              <a:t>独立自主的国家</a:t>
            </a:r>
            <a:r>
              <a:rPr lang="zh-CN" altLang="en-US" sz="2800" b="1" dirty="0">
                <a:latin typeface="Arial" panose="020B0604020202020204" pitchFamily="34" charset="0"/>
              </a:rPr>
              <a:t>。中国人民从此</a:t>
            </a:r>
            <a:r>
              <a:rPr lang="zh-CN" altLang="en-US" sz="2800" b="1" dirty="0">
                <a:solidFill>
                  <a:srgbClr val="FF6600"/>
                </a:solidFill>
                <a:latin typeface="Arial" panose="020B0604020202020204" pitchFamily="34" charset="0"/>
              </a:rPr>
              <a:t>站起来了</a:t>
            </a:r>
            <a:r>
              <a:rPr lang="zh-CN" altLang="en-US" sz="2800" b="1" dirty="0">
                <a:latin typeface="Arial" panose="020B0604020202020204" pitchFamily="34" charset="0"/>
              </a:rPr>
              <a:t>，成为国家的主人。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2057400" y="4724400"/>
            <a:ext cx="6781800" cy="1450975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壮大了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世界和平、民主和社会主义的力量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,</a:t>
            </a:r>
            <a:endParaRPr kumimoji="0" lang="en-US" altLang="zh-CN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鼓舞了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世界被压迫民族和人民争取解放的斗争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8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34" name="Oval 14"/>
          <p:cNvSpPr/>
          <p:nvPr/>
        </p:nvSpPr>
        <p:spPr>
          <a:xfrm>
            <a:off x="4572000" y="2514600"/>
            <a:ext cx="1295400" cy="533400"/>
          </a:xfrm>
          <a:prstGeom prst="ellipse">
            <a:avLst/>
          </a:prstGeom>
          <a:noFill/>
          <a:ln w="57150" cap="flat" cmpd="thickThin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35" name="Line 15"/>
          <p:cNvSpPr/>
          <p:nvPr/>
        </p:nvSpPr>
        <p:spPr>
          <a:xfrm>
            <a:off x="6858000" y="3429000"/>
            <a:ext cx="1752600" cy="0"/>
          </a:xfrm>
          <a:prstGeom prst="line">
            <a:avLst/>
          </a:prstGeom>
          <a:ln w="38100" cap="flat" cmpd="sng">
            <a:solidFill>
              <a:srgbClr val="FF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36" name="Line 16"/>
          <p:cNvSpPr/>
          <p:nvPr/>
        </p:nvSpPr>
        <p:spPr>
          <a:xfrm>
            <a:off x="2209800" y="3810000"/>
            <a:ext cx="6400800" cy="0"/>
          </a:xfrm>
          <a:prstGeom prst="line">
            <a:avLst/>
          </a:prstGeom>
          <a:ln w="38100" cap="flat" cmpd="sng">
            <a:solidFill>
              <a:srgbClr val="FF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37" name="Line 17"/>
          <p:cNvSpPr/>
          <p:nvPr/>
        </p:nvSpPr>
        <p:spPr>
          <a:xfrm>
            <a:off x="2133600" y="4267200"/>
            <a:ext cx="2743200" cy="0"/>
          </a:xfrm>
          <a:prstGeom prst="line">
            <a:avLst/>
          </a:prstGeom>
          <a:ln w="38100" cap="flat" cmpd="sng">
            <a:solidFill>
              <a:srgbClr val="FF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38" name="Line 18"/>
          <p:cNvSpPr/>
          <p:nvPr/>
        </p:nvSpPr>
        <p:spPr>
          <a:xfrm flipH="1" flipV="1">
            <a:off x="5867400" y="2895600"/>
            <a:ext cx="990600" cy="533400"/>
          </a:xfrm>
          <a:prstGeom prst="line">
            <a:avLst/>
          </a:prstGeom>
          <a:ln w="38100" cap="flat" cmpd="sng">
            <a:solidFill>
              <a:srgbClr val="FF3399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39" name="Oval 19"/>
          <p:cNvSpPr/>
          <p:nvPr/>
        </p:nvSpPr>
        <p:spPr>
          <a:xfrm>
            <a:off x="6010275" y="2514600"/>
            <a:ext cx="1219200" cy="533400"/>
          </a:xfrm>
          <a:prstGeom prst="ellipse">
            <a:avLst/>
          </a:prstGeom>
          <a:noFill/>
          <a:ln w="57150" cap="flat" cmpd="thickThin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2" grpId="0" bldLvl="0" animBg="1"/>
      <p:bldP spid="5133" grpId="0" animBg="1"/>
      <p:bldP spid="5134" grpId="0" animBg="1"/>
      <p:bldP spid="513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9" name="Rectangle 3"/>
          <p:cNvSpPr>
            <a:spLocks noGrp="1"/>
          </p:cNvSpPr>
          <p:nvPr>
            <p:ph type="title"/>
          </p:nvPr>
        </p:nvSpPr>
        <p:spPr>
          <a:xfrm>
            <a:off x="169545" y="120333"/>
            <a:ext cx="7067550" cy="712787"/>
          </a:xfrm>
        </p:spPr>
        <p:txBody>
          <a:bodyPr vert="horz" wrap="square" lIns="91440" tIns="45720" rIns="91440" bIns="45720" anchor="b"/>
          <a:p>
            <a:pPr eaLnBrk="1" hangingPunct="1"/>
            <a:r>
              <a:rPr lang="zh-CN" altLang="en-US" sz="4400" b="0" dirty="0">
                <a:ea typeface="隶书" panose="02010509060101010101" pitchFamily="49" charset="-122"/>
              </a:rPr>
              <a:t>三、西藏和平解放</a:t>
            </a:r>
            <a:endParaRPr lang="zh-CN" altLang="en-US" sz="4400" b="0" dirty="0">
              <a:ea typeface="隶书" panose="02010509060101010101" pitchFamily="49" charset="-122"/>
            </a:endParaRPr>
          </a:p>
        </p:txBody>
      </p:sp>
      <p:pic>
        <p:nvPicPr>
          <p:cNvPr id="29700" name="Picture 4" descr="5D19004a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0" y="2852738"/>
            <a:ext cx="5003800" cy="2632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1" name="Rectangle 5"/>
          <p:cNvSpPr/>
          <p:nvPr/>
        </p:nvSpPr>
        <p:spPr>
          <a:xfrm>
            <a:off x="5003800" y="5661025"/>
            <a:ext cx="343058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幼圆" panose="02010509060101010101" pitchFamily="49" charset="-122"/>
              </a:rPr>
              <a:t>人民解放军进入拉萨</a:t>
            </a:r>
            <a:endParaRPr lang="zh-CN" altLang="en-US" sz="2800" b="1" dirty="0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91142" name="Text Box 6"/>
          <p:cNvSpPr txBox="1"/>
          <p:nvPr/>
        </p:nvSpPr>
        <p:spPr>
          <a:xfrm>
            <a:off x="1908175" y="765175"/>
            <a:ext cx="24304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r>
              <a:rPr lang="zh-CN" altLang="en-US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、时间：</a:t>
            </a:r>
            <a:endParaRPr lang="zh-CN" altLang="en-US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1143" name="Text Box 7"/>
          <p:cNvSpPr txBox="1"/>
          <p:nvPr/>
        </p:nvSpPr>
        <p:spPr>
          <a:xfrm>
            <a:off x="3924300" y="765175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1951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1144" name="Text Box 8"/>
          <p:cNvSpPr txBox="1"/>
          <p:nvPr/>
        </p:nvSpPr>
        <p:spPr>
          <a:xfrm>
            <a:off x="1908175" y="1196975"/>
            <a:ext cx="2500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lang="zh-CN" altLang="en-US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、意义：</a:t>
            </a:r>
            <a:endParaRPr lang="zh-CN" altLang="en-US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3851275" y="1268413"/>
            <a:ext cx="4321175" cy="1077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祖国大陆</a:t>
            </a:r>
            <a:r>
              <a:rPr kumimoji="0" lang="zh-CN" altLang="en-US" sz="32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获得了统一，各族人民实现了大团结</a:t>
            </a:r>
            <a:endParaRPr kumimoji="0" lang="zh-CN" altLang="en-US" sz="32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9706" name="Picture 10" descr="1951年5月24日，毛泽东在北京设宴款待班禅额尔德尼（左）和阿沛·阿旺晋美。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2636838"/>
            <a:ext cx="3708400" cy="2708275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9707" name="Rectangle 11"/>
          <p:cNvSpPr/>
          <p:nvPr/>
        </p:nvSpPr>
        <p:spPr>
          <a:xfrm>
            <a:off x="0" y="5373688"/>
            <a:ext cx="4176713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   1951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年</a:t>
            </a:r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5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月</a:t>
            </a:r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24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日，</a:t>
            </a:r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毛泽东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在北京设宴款待班禅</a:t>
            </a:r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额尔德尼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（左）和</a:t>
            </a:r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阿沛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·</a:t>
            </a:r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阿旺晋美</a:t>
            </a:r>
            <a:endParaRPr lang="zh-CN" altLang="en-US" sz="2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2" grpId="0"/>
      <p:bldP spid="91143" grpId="0"/>
      <p:bldP spid="91144" grpId="0"/>
      <p:bldP spid="911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AutoShape 2"/>
          <p:cNvSpPr/>
          <p:nvPr/>
        </p:nvSpPr>
        <p:spPr>
          <a:xfrm>
            <a:off x="533400" y="5943600"/>
            <a:ext cx="2057400" cy="457200"/>
          </a:xfrm>
          <a:prstGeom prst="roundRect">
            <a:avLst>
              <a:gd name="adj" fmla="val 16667"/>
            </a:avLst>
          </a:prstGeom>
          <a:solidFill>
            <a:srgbClr val="B4E8EE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30723" name="Group 3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0735" name="Picture 4" descr="FR707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36" name="Picture 5" descr="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" y="96"/>
              <a:ext cx="5424" cy="40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37" name="AutoShape 6"/>
            <p:cNvSpPr/>
            <p:nvPr/>
          </p:nvSpPr>
          <p:spPr>
            <a:xfrm>
              <a:off x="325" y="3757"/>
              <a:ext cx="1352" cy="268"/>
            </a:xfrm>
            <a:prstGeom prst="roundRect">
              <a:avLst>
                <a:gd name="adj" fmla="val 16667"/>
              </a:avLst>
            </a:prstGeom>
            <a:solidFill>
              <a:srgbClr val="B4E8EE"/>
            </a:solidFill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2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清朝的疆域</a:t>
              </a:r>
              <a:r>
                <a:rPr lang="en-US" altLang="zh-CN" b="1" dirty="0">
                  <a:latin typeface="Arial" panose="020B0604020202020204" pitchFamily="34" charset="0"/>
                </a:rPr>
                <a:t>1820</a:t>
              </a:r>
              <a:r>
                <a:rPr lang="zh-CN" altLang="en-US" b="1" dirty="0">
                  <a:latin typeface="Arial" panose="020B0604020202020204" pitchFamily="34" charset="0"/>
                </a:rPr>
                <a:t>年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30724" name="Freeform 7"/>
          <p:cNvSpPr/>
          <p:nvPr/>
        </p:nvSpPr>
        <p:spPr>
          <a:xfrm>
            <a:off x="657225" y="3357563"/>
            <a:ext cx="2997200" cy="1862137"/>
          </a:xfrm>
          <a:custGeom>
            <a:avLst/>
            <a:gdLst>
              <a:gd name="txL" fmla="*/ 0 w 1888"/>
              <a:gd name="txT" fmla="*/ 0 h 1173"/>
              <a:gd name="txR" fmla="*/ 1888 w 1888"/>
              <a:gd name="txB" fmla="*/ 1173 h 1173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888" h="1173">
                <a:moveTo>
                  <a:pt x="1809" y="1035"/>
                </a:moveTo>
                <a:cubicBezTo>
                  <a:pt x="1818" y="1041"/>
                  <a:pt x="1825" y="1051"/>
                  <a:pt x="1836" y="1053"/>
                </a:cubicBezTo>
                <a:cubicBezTo>
                  <a:pt x="1888" y="1062"/>
                  <a:pt x="1852" y="1001"/>
                  <a:pt x="1845" y="981"/>
                </a:cubicBezTo>
                <a:cubicBezTo>
                  <a:pt x="1848" y="972"/>
                  <a:pt x="1847" y="961"/>
                  <a:pt x="1854" y="954"/>
                </a:cubicBezTo>
                <a:cubicBezTo>
                  <a:pt x="1861" y="947"/>
                  <a:pt x="1879" y="954"/>
                  <a:pt x="1881" y="945"/>
                </a:cubicBezTo>
                <a:cubicBezTo>
                  <a:pt x="1884" y="935"/>
                  <a:pt x="1868" y="928"/>
                  <a:pt x="1863" y="918"/>
                </a:cubicBezTo>
                <a:cubicBezTo>
                  <a:pt x="1859" y="910"/>
                  <a:pt x="1857" y="900"/>
                  <a:pt x="1854" y="891"/>
                </a:cubicBezTo>
                <a:cubicBezTo>
                  <a:pt x="1856" y="888"/>
                  <a:pt x="1887" y="846"/>
                  <a:pt x="1881" y="837"/>
                </a:cubicBezTo>
                <a:cubicBezTo>
                  <a:pt x="1868" y="819"/>
                  <a:pt x="1827" y="801"/>
                  <a:pt x="1827" y="801"/>
                </a:cubicBezTo>
                <a:cubicBezTo>
                  <a:pt x="1808" y="744"/>
                  <a:pt x="1810" y="686"/>
                  <a:pt x="1791" y="630"/>
                </a:cubicBezTo>
                <a:cubicBezTo>
                  <a:pt x="1752" y="656"/>
                  <a:pt x="1746" y="696"/>
                  <a:pt x="1701" y="711"/>
                </a:cubicBezTo>
                <a:cubicBezTo>
                  <a:pt x="1701" y="711"/>
                  <a:pt x="1642" y="697"/>
                  <a:pt x="1638" y="693"/>
                </a:cubicBezTo>
                <a:cubicBezTo>
                  <a:pt x="1595" y="650"/>
                  <a:pt x="1612" y="625"/>
                  <a:pt x="1566" y="594"/>
                </a:cubicBezTo>
                <a:cubicBezTo>
                  <a:pt x="1554" y="597"/>
                  <a:pt x="1541" y="598"/>
                  <a:pt x="1530" y="603"/>
                </a:cubicBezTo>
                <a:cubicBezTo>
                  <a:pt x="1520" y="607"/>
                  <a:pt x="1514" y="621"/>
                  <a:pt x="1503" y="621"/>
                </a:cubicBezTo>
                <a:cubicBezTo>
                  <a:pt x="1484" y="621"/>
                  <a:pt x="1449" y="603"/>
                  <a:pt x="1449" y="603"/>
                </a:cubicBezTo>
                <a:cubicBezTo>
                  <a:pt x="1393" y="622"/>
                  <a:pt x="1432" y="648"/>
                  <a:pt x="1377" y="630"/>
                </a:cubicBezTo>
                <a:cubicBezTo>
                  <a:pt x="1371" y="612"/>
                  <a:pt x="1365" y="594"/>
                  <a:pt x="1359" y="576"/>
                </a:cubicBezTo>
                <a:cubicBezTo>
                  <a:pt x="1352" y="555"/>
                  <a:pt x="1323" y="552"/>
                  <a:pt x="1305" y="540"/>
                </a:cubicBezTo>
                <a:cubicBezTo>
                  <a:pt x="1265" y="513"/>
                  <a:pt x="1224" y="510"/>
                  <a:pt x="1179" y="495"/>
                </a:cubicBezTo>
                <a:cubicBezTo>
                  <a:pt x="1169" y="466"/>
                  <a:pt x="1153" y="443"/>
                  <a:pt x="1143" y="414"/>
                </a:cubicBezTo>
                <a:cubicBezTo>
                  <a:pt x="1146" y="396"/>
                  <a:pt x="1148" y="378"/>
                  <a:pt x="1152" y="360"/>
                </a:cubicBezTo>
                <a:cubicBezTo>
                  <a:pt x="1154" y="351"/>
                  <a:pt x="1163" y="342"/>
                  <a:pt x="1161" y="333"/>
                </a:cubicBezTo>
                <a:cubicBezTo>
                  <a:pt x="1155" y="298"/>
                  <a:pt x="1138" y="309"/>
                  <a:pt x="1116" y="297"/>
                </a:cubicBezTo>
                <a:cubicBezTo>
                  <a:pt x="1088" y="281"/>
                  <a:pt x="1062" y="261"/>
                  <a:pt x="1035" y="243"/>
                </a:cubicBezTo>
                <a:cubicBezTo>
                  <a:pt x="1022" y="235"/>
                  <a:pt x="1005" y="238"/>
                  <a:pt x="990" y="234"/>
                </a:cubicBezTo>
                <a:cubicBezTo>
                  <a:pt x="948" y="224"/>
                  <a:pt x="906" y="215"/>
                  <a:pt x="864" y="207"/>
                </a:cubicBezTo>
                <a:cubicBezTo>
                  <a:pt x="798" y="220"/>
                  <a:pt x="778" y="228"/>
                  <a:pt x="693" y="207"/>
                </a:cubicBezTo>
                <a:cubicBezTo>
                  <a:pt x="663" y="200"/>
                  <a:pt x="641" y="172"/>
                  <a:pt x="612" y="162"/>
                </a:cubicBezTo>
                <a:cubicBezTo>
                  <a:pt x="583" y="172"/>
                  <a:pt x="560" y="188"/>
                  <a:pt x="531" y="198"/>
                </a:cubicBezTo>
                <a:cubicBezTo>
                  <a:pt x="513" y="192"/>
                  <a:pt x="495" y="186"/>
                  <a:pt x="477" y="180"/>
                </a:cubicBezTo>
                <a:cubicBezTo>
                  <a:pt x="468" y="177"/>
                  <a:pt x="450" y="171"/>
                  <a:pt x="450" y="171"/>
                </a:cubicBezTo>
                <a:cubicBezTo>
                  <a:pt x="438" y="174"/>
                  <a:pt x="422" y="171"/>
                  <a:pt x="414" y="180"/>
                </a:cubicBezTo>
                <a:cubicBezTo>
                  <a:pt x="347" y="258"/>
                  <a:pt x="437" y="220"/>
                  <a:pt x="369" y="243"/>
                </a:cubicBezTo>
                <a:cubicBezTo>
                  <a:pt x="333" y="234"/>
                  <a:pt x="310" y="227"/>
                  <a:pt x="279" y="207"/>
                </a:cubicBezTo>
                <a:cubicBezTo>
                  <a:pt x="262" y="182"/>
                  <a:pt x="248" y="153"/>
                  <a:pt x="234" y="126"/>
                </a:cubicBezTo>
                <a:cubicBezTo>
                  <a:pt x="226" y="109"/>
                  <a:pt x="226" y="84"/>
                  <a:pt x="207" y="72"/>
                </a:cubicBezTo>
                <a:cubicBezTo>
                  <a:pt x="191" y="62"/>
                  <a:pt x="153" y="54"/>
                  <a:pt x="153" y="54"/>
                </a:cubicBezTo>
                <a:cubicBezTo>
                  <a:pt x="132" y="23"/>
                  <a:pt x="117" y="12"/>
                  <a:pt x="81" y="0"/>
                </a:cubicBezTo>
                <a:cubicBezTo>
                  <a:pt x="15" y="22"/>
                  <a:pt x="36" y="90"/>
                  <a:pt x="0" y="144"/>
                </a:cubicBezTo>
                <a:cubicBezTo>
                  <a:pt x="37" y="199"/>
                  <a:pt x="62" y="287"/>
                  <a:pt x="117" y="324"/>
                </a:cubicBezTo>
                <a:cubicBezTo>
                  <a:pt x="120" y="333"/>
                  <a:pt x="122" y="343"/>
                  <a:pt x="126" y="351"/>
                </a:cubicBezTo>
                <a:cubicBezTo>
                  <a:pt x="131" y="361"/>
                  <a:pt x="140" y="368"/>
                  <a:pt x="144" y="378"/>
                </a:cubicBezTo>
                <a:cubicBezTo>
                  <a:pt x="171" y="440"/>
                  <a:pt x="143" y="470"/>
                  <a:pt x="207" y="513"/>
                </a:cubicBezTo>
                <a:cubicBezTo>
                  <a:pt x="234" y="554"/>
                  <a:pt x="254" y="587"/>
                  <a:pt x="288" y="621"/>
                </a:cubicBezTo>
                <a:cubicBezTo>
                  <a:pt x="291" y="630"/>
                  <a:pt x="290" y="641"/>
                  <a:pt x="297" y="648"/>
                </a:cubicBezTo>
                <a:cubicBezTo>
                  <a:pt x="304" y="655"/>
                  <a:pt x="316" y="653"/>
                  <a:pt x="324" y="657"/>
                </a:cubicBezTo>
                <a:cubicBezTo>
                  <a:pt x="360" y="675"/>
                  <a:pt x="394" y="689"/>
                  <a:pt x="432" y="702"/>
                </a:cubicBezTo>
                <a:cubicBezTo>
                  <a:pt x="450" y="708"/>
                  <a:pt x="486" y="720"/>
                  <a:pt x="486" y="720"/>
                </a:cubicBezTo>
                <a:cubicBezTo>
                  <a:pt x="498" y="755"/>
                  <a:pt x="504" y="771"/>
                  <a:pt x="540" y="783"/>
                </a:cubicBezTo>
                <a:cubicBezTo>
                  <a:pt x="546" y="792"/>
                  <a:pt x="548" y="805"/>
                  <a:pt x="558" y="810"/>
                </a:cubicBezTo>
                <a:cubicBezTo>
                  <a:pt x="574" y="818"/>
                  <a:pt x="598" y="807"/>
                  <a:pt x="612" y="819"/>
                </a:cubicBezTo>
                <a:cubicBezTo>
                  <a:pt x="626" y="831"/>
                  <a:pt x="612" y="867"/>
                  <a:pt x="630" y="873"/>
                </a:cubicBezTo>
                <a:cubicBezTo>
                  <a:pt x="639" y="876"/>
                  <a:pt x="648" y="879"/>
                  <a:pt x="657" y="882"/>
                </a:cubicBezTo>
                <a:cubicBezTo>
                  <a:pt x="663" y="891"/>
                  <a:pt x="666" y="903"/>
                  <a:pt x="675" y="909"/>
                </a:cubicBezTo>
                <a:cubicBezTo>
                  <a:pt x="691" y="919"/>
                  <a:pt x="729" y="927"/>
                  <a:pt x="729" y="927"/>
                </a:cubicBezTo>
                <a:cubicBezTo>
                  <a:pt x="747" y="955"/>
                  <a:pt x="770" y="967"/>
                  <a:pt x="801" y="981"/>
                </a:cubicBezTo>
                <a:cubicBezTo>
                  <a:pt x="818" y="989"/>
                  <a:pt x="839" y="988"/>
                  <a:pt x="855" y="999"/>
                </a:cubicBezTo>
                <a:cubicBezTo>
                  <a:pt x="864" y="1005"/>
                  <a:pt x="872" y="1013"/>
                  <a:pt x="882" y="1017"/>
                </a:cubicBezTo>
                <a:cubicBezTo>
                  <a:pt x="899" y="1025"/>
                  <a:pt x="936" y="1035"/>
                  <a:pt x="936" y="1035"/>
                </a:cubicBezTo>
                <a:cubicBezTo>
                  <a:pt x="973" y="1023"/>
                  <a:pt x="1010" y="978"/>
                  <a:pt x="972" y="1035"/>
                </a:cubicBezTo>
                <a:cubicBezTo>
                  <a:pt x="975" y="1050"/>
                  <a:pt x="970" y="1069"/>
                  <a:pt x="981" y="1080"/>
                </a:cubicBezTo>
                <a:cubicBezTo>
                  <a:pt x="988" y="1087"/>
                  <a:pt x="1001" y="1077"/>
                  <a:pt x="1008" y="1071"/>
                </a:cubicBezTo>
                <a:cubicBezTo>
                  <a:pt x="1016" y="1064"/>
                  <a:pt x="1018" y="1052"/>
                  <a:pt x="1026" y="1044"/>
                </a:cubicBezTo>
                <a:cubicBezTo>
                  <a:pt x="1043" y="1027"/>
                  <a:pt x="1058" y="1024"/>
                  <a:pt x="1080" y="1017"/>
                </a:cubicBezTo>
                <a:cubicBezTo>
                  <a:pt x="1121" y="1025"/>
                  <a:pt x="1178" y="1033"/>
                  <a:pt x="1215" y="1053"/>
                </a:cubicBezTo>
                <a:cubicBezTo>
                  <a:pt x="1234" y="1064"/>
                  <a:pt x="1269" y="1089"/>
                  <a:pt x="1269" y="1089"/>
                </a:cubicBezTo>
                <a:cubicBezTo>
                  <a:pt x="1248" y="1153"/>
                  <a:pt x="1235" y="1132"/>
                  <a:pt x="1278" y="1161"/>
                </a:cubicBezTo>
                <a:cubicBezTo>
                  <a:pt x="1382" y="1135"/>
                  <a:pt x="1211" y="1173"/>
                  <a:pt x="1395" y="1161"/>
                </a:cubicBezTo>
                <a:cubicBezTo>
                  <a:pt x="1436" y="1158"/>
                  <a:pt x="1471" y="1128"/>
                  <a:pt x="1503" y="1107"/>
                </a:cubicBezTo>
                <a:cubicBezTo>
                  <a:pt x="1511" y="1102"/>
                  <a:pt x="1522" y="1103"/>
                  <a:pt x="1530" y="1098"/>
                </a:cubicBezTo>
                <a:cubicBezTo>
                  <a:pt x="1549" y="1087"/>
                  <a:pt x="1566" y="1074"/>
                  <a:pt x="1584" y="1062"/>
                </a:cubicBezTo>
                <a:cubicBezTo>
                  <a:pt x="1593" y="1056"/>
                  <a:pt x="1611" y="1044"/>
                  <a:pt x="1611" y="1044"/>
                </a:cubicBezTo>
                <a:cubicBezTo>
                  <a:pt x="1648" y="1056"/>
                  <a:pt x="1686" y="1076"/>
                  <a:pt x="1719" y="1098"/>
                </a:cubicBezTo>
                <a:cubicBezTo>
                  <a:pt x="1787" y="1075"/>
                  <a:pt x="1706" y="1109"/>
                  <a:pt x="1764" y="1062"/>
                </a:cubicBezTo>
                <a:cubicBezTo>
                  <a:pt x="1771" y="1056"/>
                  <a:pt x="1783" y="1058"/>
                  <a:pt x="1791" y="1053"/>
                </a:cubicBezTo>
                <a:cubicBezTo>
                  <a:pt x="1798" y="1049"/>
                  <a:pt x="1803" y="1041"/>
                  <a:pt x="1809" y="1035"/>
                </a:cubicBezTo>
                <a:close/>
              </a:path>
            </a:pathLst>
          </a:custGeom>
          <a:solidFill>
            <a:srgbClr val="99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25" name="Freeform 8"/>
          <p:cNvSpPr/>
          <p:nvPr/>
        </p:nvSpPr>
        <p:spPr>
          <a:xfrm>
            <a:off x="660400" y="3352800"/>
            <a:ext cx="2997200" cy="1862138"/>
          </a:xfrm>
          <a:custGeom>
            <a:avLst/>
            <a:gdLst>
              <a:gd name="txL" fmla="*/ 0 w 1888"/>
              <a:gd name="txT" fmla="*/ 0 h 1173"/>
              <a:gd name="txR" fmla="*/ 1888 w 1888"/>
              <a:gd name="txB" fmla="*/ 1173 h 1173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888" h="1173">
                <a:moveTo>
                  <a:pt x="1809" y="1035"/>
                </a:moveTo>
                <a:cubicBezTo>
                  <a:pt x="1818" y="1041"/>
                  <a:pt x="1825" y="1051"/>
                  <a:pt x="1836" y="1053"/>
                </a:cubicBezTo>
                <a:cubicBezTo>
                  <a:pt x="1888" y="1062"/>
                  <a:pt x="1852" y="1001"/>
                  <a:pt x="1845" y="981"/>
                </a:cubicBezTo>
                <a:cubicBezTo>
                  <a:pt x="1848" y="972"/>
                  <a:pt x="1847" y="961"/>
                  <a:pt x="1854" y="954"/>
                </a:cubicBezTo>
                <a:cubicBezTo>
                  <a:pt x="1861" y="947"/>
                  <a:pt x="1879" y="954"/>
                  <a:pt x="1881" y="945"/>
                </a:cubicBezTo>
                <a:cubicBezTo>
                  <a:pt x="1884" y="935"/>
                  <a:pt x="1868" y="928"/>
                  <a:pt x="1863" y="918"/>
                </a:cubicBezTo>
                <a:cubicBezTo>
                  <a:pt x="1859" y="910"/>
                  <a:pt x="1857" y="900"/>
                  <a:pt x="1854" y="891"/>
                </a:cubicBezTo>
                <a:cubicBezTo>
                  <a:pt x="1856" y="888"/>
                  <a:pt x="1887" y="846"/>
                  <a:pt x="1881" y="837"/>
                </a:cubicBezTo>
                <a:cubicBezTo>
                  <a:pt x="1868" y="819"/>
                  <a:pt x="1827" y="801"/>
                  <a:pt x="1827" y="801"/>
                </a:cubicBezTo>
                <a:cubicBezTo>
                  <a:pt x="1808" y="744"/>
                  <a:pt x="1810" y="686"/>
                  <a:pt x="1791" y="630"/>
                </a:cubicBezTo>
                <a:cubicBezTo>
                  <a:pt x="1752" y="656"/>
                  <a:pt x="1746" y="696"/>
                  <a:pt x="1701" y="711"/>
                </a:cubicBezTo>
                <a:cubicBezTo>
                  <a:pt x="1701" y="711"/>
                  <a:pt x="1642" y="697"/>
                  <a:pt x="1638" y="693"/>
                </a:cubicBezTo>
                <a:cubicBezTo>
                  <a:pt x="1595" y="650"/>
                  <a:pt x="1612" y="625"/>
                  <a:pt x="1566" y="594"/>
                </a:cubicBezTo>
                <a:cubicBezTo>
                  <a:pt x="1554" y="597"/>
                  <a:pt x="1541" y="598"/>
                  <a:pt x="1530" y="603"/>
                </a:cubicBezTo>
                <a:cubicBezTo>
                  <a:pt x="1520" y="607"/>
                  <a:pt x="1514" y="621"/>
                  <a:pt x="1503" y="621"/>
                </a:cubicBezTo>
                <a:cubicBezTo>
                  <a:pt x="1484" y="621"/>
                  <a:pt x="1449" y="603"/>
                  <a:pt x="1449" y="603"/>
                </a:cubicBezTo>
                <a:cubicBezTo>
                  <a:pt x="1393" y="622"/>
                  <a:pt x="1432" y="648"/>
                  <a:pt x="1377" y="630"/>
                </a:cubicBezTo>
                <a:cubicBezTo>
                  <a:pt x="1371" y="612"/>
                  <a:pt x="1365" y="594"/>
                  <a:pt x="1359" y="576"/>
                </a:cubicBezTo>
                <a:cubicBezTo>
                  <a:pt x="1352" y="555"/>
                  <a:pt x="1323" y="552"/>
                  <a:pt x="1305" y="540"/>
                </a:cubicBezTo>
                <a:cubicBezTo>
                  <a:pt x="1265" y="513"/>
                  <a:pt x="1224" y="510"/>
                  <a:pt x="1179" y="495"/>
                </a:cubicBezTo>
                <a:cubicBezTo>
                  <a:pt x="1169" y="466"/>
                  <a:pt x="1153" y="443"/>
                  <a:pt x="1143" y="414"/>
                </a:cubicBezTo>
                <a:cubicBezTo>
                  <a:pt x="1146" y="396"/>
                  <a:pt x="1148" y="378"/>
                  <a:pt x="1152" y="360"/>
                </a:cubicBezTo>
                <a:cubicBezTo>
                  <a:pt x="1154" y="351"/>
                  <a:pt x="1163" y="342"/>
                  <a:pt x="1161" y="333"/>
                </a:cubicBezTo>
                <a:cubicBezTo>
                  <a:pt x="1155" y="298"/>
                  <a:pt x="1138" y="309"/>
                  <a:pt x="1116" y="297"/>
                </a:cubicBezTo>
                <a:cubicBezTo>
                  <a:pt x="1088" y="281"/>
                  <a:pt x="1062" y="261"/>
                  <a:pt x="1035" y="243"/>
                </a:cubicBezTo>
                <a:cubicBezTo>
                  <a:pt x="1022" y="235"/>
                  <a:pt x="1005" y="238"/>
                  <a:pt x="990" y="234"/>
                </a:cubicBezTo>
                <a:cubicBezTo>
                  <a:pt x="948" y="224"/>
                  <a:pt x="906" y="215"/>
                  <a:pt x="864" y="207"/>
                </a:cubicBezTo>
                <a:cubicBezTo>
                  <a:pt x="798" y="220"/>
                  <a:pt x="778" y="228"/>
                  <a:pt x="693" y="207"/>
                </a:cubicBezTo>
                <a:cubicBezTo>
                  <a:pt x="663" y="200"/>
                  <a:pt x="641" y="172"/>
                  <a:pt x="612" y="162"/>
                </a:cubicBezTo>
                <a:cubicBezTo>
                  <a:pt x="583" y="172"/>
                  <a:pt x="560" y="188"/>
                  <a:pt x="531" y="198"/>
                </a:cubicBezTo>
                <a:cubicBezTo>
                  <a:pt x="513" y="192"/>
                  <a:pt x="495" y="186"/>
                  <a:pt x="477" y="180"/>
                </a:cubicBezTo>
                <a:cubicBezTo>
                  <a:pt x="468" y="177"/>
                  <a:pt x="450" y="171"/>
                  <a:pt x="450" y="171"/>
                </a:cubicBezTo>
                <a:cubicBezTo>
                  <a:pt x="438" y="174"/>
                  <a:pt x="422" y="171"/>
                  <a:pt x="414" y="180"/>
                </a:cubicBezTo>
                <a:cubicBezTo>
                  <a:pt x="347" y="258"/>
                  <a:pt x="437" y="220"/>
                  <a:pt x="369" y="243"/>
                </a:cubicBezTo>
                <a:cubicBezTo>
                  <a:pt x="333" y="234"/>
                  <a:pt x="310" y="227"/>
                  <a:pt x="279" y="207"/>
                </a:cubicBezTo>
                <a:cubicBezTo>
                  <a:pt x="262" y="182"/>
                  <a:pt x="248" y="153"/>
                  <a:pt x="234" y="126"/>
                </a:cubicBezTo>
                <a:cubicBezTo>
                  <a:pt x="226" y="109"/>
                  <a:pt x="226" y="84"/>
                  <a:pt x="207" y="72"/>
                </a:cubicBezTo>
                <a:cubicBezTo>
                  <a:pt x="191" y="62"/>
                  <a:pt x="153" y="54"/>
                  <a:pt x="153" y="54"/>
                </a:cubicBezTo>
                <a:cubicBezTo>
                  <a:pt x="132" y="23"/>
                  <a:pt x="117" y="12"/>
                  <a:pt x="81" y="0"/>
                </a:cubicBezTo>
                <a:cubicBezTo>
                  <a:pt x="15" y="22"/>
                  <a:pt x="36" y="90"/>
                  <a:pt x="0" y="144"/>
                </a:cubicBezTo>
                <a:cubicBezTo>
                  <a:pt x="37" y="199"/>
                  <a:pt x="62" y="287"/>
                  <a:pt x="117" y="324"/>
                </a:cubicBezTo>
                <a:cubicBezTo>
                  <a:pt x="120" y="333"/>
                  <a:pt x="122" y="343"/>
                  <a:pt x="126" y="351"/>
                </a:cubicBezTo>
                <a:cubicBezTo>
                  <a:pt x="131" y="361"/>
                  <a:pt x="140" y="368"/>
                  <a:pt x="144" y="378"/>
                </a:cubicBezTo>
                <a:cubicBezTo>
                  <a:pt x="171" y="440"/>
                  <a:pt x="143" y="470"/>
                  <a:pt x="207" y="513"/>
                </a:cubicBezTo>
                <a:cubicBezTo>
                  <a:pt x="234" y="554"/>
                  <a:pt x="254" y="587"/>
                  <a:pt x="288" y="621"/>
                </a:cubicBezTo>
                <a:cubicBezTo>
                  <a:pt x="291" y="630"/>
                  <a:pt x="290" y="641"/>
                  <a:pt x="297" y="648"/>
                </a:cubicBezTo>
                <a:cubicBezTo>
                  <a:pt x="304" y="655"/>
                  <a:pt x="316" y="653"/>
                  <a:pt x="324" y="657"/>
                </a:cubicBezTo>
                <a:cubicBezTo>
                  <a:pt x="360" y="675"/>
                  <a:pt x="394" y="689"/>
                  <a:pt x="432" y="702"/>
                </a:cubicBezTo>
                <a:cubicBezTo>
                  <a:pt x="450" y="708"/>
                  <a:pt x="486" y="720"/>
                  <a:pt x="486" y="720"/>
                </a:cubicBezTo>
                <a:cubicBezTo>
                  <a:pt x="498" y="755"/>
                  <a:pt x="504" y="771"/>
                  <a:pt x="540" y="783"/>
                </a:cubicBezTo>
                <a:cubicBezTo>
                  <a:pt x="546" y="792"/>
                  <a:pt x="548" y="805"/>
                  <a:pt x="558" y="810"/>
                </a:cubicBezTo>
                <a:cubicBezTo>
                  <a:pt x="574" y="818"/>
                  <a:pt x="598" y="807"/>
                  <a:pt x="612" y="819"/>
                </a:cubicBezTo>
                <a:cubicBezTo>
                  <a:pt x="626" y="831"/>
                  <a:pt x="612" y="867"/>
                  <a:pt x="630" y="873"/>
                </a:cubicBezTo>
                <a:cubicBezTo>
                  <a:pt x="639" y="876"/>
                  <a:pt x="648" y="879"/>
                  <a:pt x="657" y="882"/>
                </a:cubicBezTo>
                <a:cubicBezTo>
                  <a:pt x="663" y="891"/>
                  <a:pt x="666" y="903"/>
                  <a:pt x="675" y="909"/>
                </a:cubicBezTo>
                <a:cubicBezTo>
                  <a:pt x="691" y="919"/>
                  <a:pt x="729" y="927"/>
                  <a:pt x="729" y="927"/>
                </a:cubicBezTo>
                <a:cubicBezTo>
                  <a:pt x="747" y="955"/>
                  <a:pt x="770" y="967"/>
                  <a:pt x="801" y="981"/>
                </a:cubicBezTo>
                <a:cubicBezTo>
                  <a:pt x="818" y="989"/>
                  <a:pt x="839" y="988"/>
                  <a:pt x="855" y="999"/>
                </a:cubicBezTo>
                <a:cubicBezTo>
                  <a:pt x="864" y="1005"/>
                  <a:pt x="872" y="1013"/>
                  <a:pt x="882" y="1017"/>
                </a:cubicBezTo>
                <a:cubicBezTo>
                  <a:pt x="899" y="1025"/>
                  <a:pt x="936" y="1035"/>
                  <a:pt x="936" y="1035"/>
                </a:cubicBezTo>
                <a:cubicBezTo>
                  <a:pt x="973" y="1023"/>
                  <a:pt x="1010" y="978"/>
                  <a:pt x="972" y="1035"/>
                </a:cubicBezTo>
                <a:cubicBezTo>
                  <a:pt x="975" y="1050"/>
                  <a:pt x="970" y="1069"/>
                  <a:pt x="981" y="1080"/>
                </a:cubicBezTo>
                <a:cubicBezTo>
                  <a:pt x="988" y="1087"/>
                  <a:pt x="1001" y="1077"/>
                  <a:pt x="1008" y="1071"/>
                </a:cubicBezTo>
                <a:cubicBezTo>
                  <a:pt x="1016" y="1064"/>
                  <a:pt x="1018" y="1052"/>
                  <a:pt x="1026" y="1044"/>
                </a:cubicBezTo>
                <a:cubicBezTo>
                  <a:pt x="1043" y="1027"/>
                  <a:pt x="1058" y="1024"/>
                  <a:pt x="1080" y="1017"/>
                </a:cubicBezTo>
                <a:cubicBezTo>
                  <a:pt x="1121" y="1025"/>
                  <a:pt x="1178" y="1033"/>
                  <a:pt x="1215" y="1053"/>
                </a:cubicBezTo>
                <a:cubicBezTo>
                  <a:pt x="1234" y="1064"/>
                  <a:pt x="1269" y="1089"/>
                  <a:pt x="1269" y="1089"/>
                </a:cubicBezTo>
                <a:cubicBezTo>
                  <a:pt x="1248" y="1153"/>
                  <a:pt x="1235" y="1132"/>
                  <a:pt x="1278" y="1161"/>
                </a:cubicBezTo>
                <a:cubicBezTo>
                  <a:pt x="1382" y="1135"/>
                  <a:pt x="1211" y="1173"/>
                  <a:pt x="1395" y="1161"/>
                </a:cubicBezTo>
                <a:cubicBezTo>
                  <a:pt x="1436" y="1158"/>
                  <a:pt x="1471" y="1128"/>
                  <a:pt x="1503" y="1107"/>
                </a:cubicBezTo>
                <a:cubicBezTo>
                  <a:pt x="1511" y="1102"/>
                  <a:pt x="1522" y="1103"/>
                  <a:pt x="1530" y="1098"/>
                </a:cubicBezTo>
                <a:cubicBezTo>
                  <a:pt x="1549" y="1087"/>
                  <a:pt x="1566" y="1074"/>
                  <a:pt x="1584" y="1062"/>
                </a:cubicBezTo>
                <a:cubicBezTo>
                  <a:pt x="1593" y="1056"/>
                  <a:pt x="1611" y="1044"/>
                  <a:pt x="1611" y="1044"/>
                </a:cubicBezTo>
                <a:cubicBezTo>
                  <a:pt x="1648" y="1056"/>
                  <a:pt x="1686" y="1076"/>
                  <a:pt x="1719" y="1098"/>
                </a:cubicBezTo>
                <a:cubicBezTo>
                  <a:pt x="1787" y="1075"/>
                  <a:pt x="1706" y="1109"/>
                  <a:pt x="1764" y="1062"/>
                </a:cubicBezTo>
                <a:cubicBezTo>
                  <a:pt x="1771" y="1056"/>
                  <a:pt x="1783" y="1058"/>
                  <a:pt x="1791" y="1053"/>
                </a:cubicBezTo>
                <a:cubicBezTo>
                  <a:pt x="1798" y="1049"/>
                  <a:pt x="1803" y="1041"/>
                  <a:pt x="1809" y="1035"/>
                </a:cubicBezTo>
                <a:close/>
              </a:path>
            </a:pathLst>
          </a:custGeom>
          <a:solidFill>
            <a:srgbClr val="99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26" name="Freeform 9"/>
          <p:cNvSpPr/>
          <p:nvPr/>
        </p:nvSpPr>
        <p:spPr>
          <a:xfrm>
            <a:off x="660400" y="3352800"/>
            <a:ext cx="2997200" cy="1862138"/>
          </a:xfrm>
          <a:custGeom>
            <a:avLst/>
            <a:gdLst>
              <a:gd name="txL" fmla="*/ 0 w 1888"/>
              <a:gd name="txT" fmla="*/ 0 h 1173"/>
              <a:gd name="txR" fmla="*/ 1888 w 1888"/>
              <a:gd name="txB" fmla="*/ 1173 h 1173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888" h="1173">
                <a:moveTo>
                  <a:pt x="1809" y="1035"/>
                </a:moveTo>
                <a:cubicBezTo>
                  <a:pt x="1818" y="1041"/>
                  <a:pt x="1825" y="1051"/>
                  <a:pt x="1836" y="1053"/>
                </a:cubicBezTo>
                <a:cubicBezTo>
                  <a:pt x="1888" y="1062"/>
                  <a:pt x="1852" y="1001"/>
                  <a:pt x="1845" y="981"/>
                </a:cubicBezTo>
                <a:cubicBezTo>
                  <a:pt x="1848" y="972"/>
                  <a:pt x="1847" y="961"/>
                  <a:pt x="1854" y="954"/>
                </a:cubicBezTo>
                <a:cubicBezTo>
                  <a:pt x="1861" y="947"/>
                  <a:pt x="1879" y="954"/>
                  <a:pt x="1881" y="945"/>
                </a:cubicBezTo>
                <a:cubicBezTo>
                  <a:pt x="1884" y="935"/>
                  <a:pt x="1868" y="928"/>
                  <a:pt x="1863" y="918"/>
                </a:cubicBezTo>
                <a:cubicBezTo>
                  <a:pt x="1859" y="910"/>
                  <a:pt x="1857" y="900"/>
                  <a:pt x="1854" y="891"/>
                </a:cubicBezTo>
                <a:cubicBezTo>
                  <a:pt x="1856" y="888"/>
                  <a:pt x="1887" y="846"/>
                  <a:pt x="1881" y="837"/>
                </a:cubicBezTo>
                <a:cubicBezTo>
                  <a:pt x="1868" y="819"/>
                  <a:pt x="1827" y="801"/>
                  <a:pt x="1827" y="801"/>
                </a:cubicBezTo>
                <a:cubicBezTo>
                  <a:pt x="1808" y="744"/>
                  <a:pt x="1810" y="686"/>
                  <a:pt x="1791" y="630"/>
                </a:cubicBezTo>
                <a:cubicBezTo>
                  <a:pt x="1752" y="656"/>
                  <a:pt x="1746" y="696"/>
                  <a:pt x="1701" y="711"/>
                </a:cubicBezTo>
                <a:cubicBezTo>
                  <a:pt x="1701" y="711"/>
                  <a:pt x="1642" y="697"/>
                  <a:pt x="1638" y="693"/>
                </a:cubicBezTo>
                <a:cubicBezTo>
                  <a:pt x="1595" y="650"/>
                  <a:pt x="1612" y="625"/>
                  <a:pt x="1566" y="594"/>
                </a:cubicBezTo>
                <a:cubicBezTo>
                  <a:pt x="1554" y="597"/>
                  <a:pt x="1541" y="598"/>
                  <a:pt x="1530" y="603"/>
                </a:cubicBezTo>
                <a:cubicBezTo>
                  <a:pt x="1520" y="607"/>
                  <a:pt x="1514" y="621"/>
                  <a:pt x="1503" y="621"/>
                </a:cubicBezTo>
                <a:cubicBezTo>
                  <a:pt x="1484" y="621"/>
                  <a:pt x="1449" y="603"/>
                  <a:pt x="1449" y="603"/>
                </a:cubicBezTo>
                <a:cubicBezTo>
                  <a:pt x="1393" y="622"/>
                  <a:pt x="1432" y="648"/>
                  <a:pt x="1377" y="630"/>
                </a:cubicBezTo>
                <a:cubicBezTo>
                  <a:pt x="1371" y="612"/>
                  <a:pt x="1365" y="594"/>
                  <a:pt x="1359" y="576"/>
                </a:cubicBezTo>
                <a:cubicBezTo>
                  <a:pt x="1352" y="555"/>
                  <a:pt x="1323" y="552"/>
                  <a:pt x="1305" y="540"/>
                </a:cubicBezTo>
                <a:cubicBezTo>
                  <a:pt x="1265" y="513"/>
                  <a:pt x="1224" y="510"/>
                  <a:pt x="1179" y="495"/>
                </a:cubicBezTo>
                <a:cubicBezTo>
                  <a:pt x="1169" y="466"/>
                  <a:pt x="1153" y="443"/>
                  <a:pt x="1143" y="414"/>
                </a:cubicBezTo>
                <a:cubicBezTo>
                  <a:pt x="1146" y="396"/>
                  <a:pt x="1148" y="378"/>
                  <a:pt x="1152" y="360"/>
                </a:cubicBezTo>
                <a:cubicBezTo>
                  <a:pt x="1154" y="351"/>
                  <a:pt x="1163" y="342"/>
                  <a:pt x="1161" y="333"/>
                </a:cubicBezTo>
                <a:cubicBezTo>
                  <a:pt x="1155" y="298"/>
                  <a:pt x="1138" y="309"/>
                  <a:pt x="1116" y="297"/>
                </a:cubicBezTo>
                <a:cubicBezTo>
                  <a:pt x="1088" y="281"/>
                  <a:pt x="1062" y="261"/>
                  <a:pt x="1035" y="243"/>
                </a:cubicBezTo>
                <a:cubicBezTo>
                  <a:pt x="1022" y="235"/>
                  <a:pt x="1005" y="238"/>
                  <a:pt x="990" y="234"/>
                </a:cubicBezTo>
                <a:cubicBezTo>
                  <a:pt x="948" y="224"/>
                  <a:pt x="906" y="215"/>
                  <a:pt x="864" y="207"/>
                </a:cubicBezTo>
                <a:cubicBezTo>
                  <a:pt x="798" y="220"/>
                  <a:pt x="778" y="228"/>
                  <a:pt x="693" y="207"/>
                </a:cubicBezTo>
                <a:cubicBezTo>
                  <a:pt x="663" y="200"/>
                  <a:pt x="641" y="172"/>
                  <a:pt x="612" y="162"/>
                </a:cubicBezTo>
                <a:cubicBezTo>
                  <a:pt x="583" y="172"/>
                  <a:pt x="560" y="188"/>
                  <a:pt x="531" y="198"/>
                </a:cubicBezTo>
                <a:cubicBezTo>
                  <a:pt x="513" y="192"/>
                  <a:pt x="495" y="186"/>
                  <a:pt x="477" y="180"/>
                </a:cubicBezTo>
                <a:cubicBezTo>
                  <a:pt x="468" y="177"/>
                  <a:pt x="450" y="171"/>
                  <a:pt x="450" y="171"/>
                </a:cubicBezTo>
                <a:cubicBezTo>
                  <a:pt x="438" y="174"/>
                  <a:pt x="422" y="171"/>
                  <a:pt x="414" y="180"/>
                </a:cubicBezTo>
                <a:cubicBezTo>
                  <a:pt x="347" y="258"/>
                  <a:pt x="437" y="220"/>
                  <a:pt x="369" y="243"/>
                </a:cubicBezTo>
                <a:cubicBezTo>
                  <a:pt x="333" y="234"/>
                  <a:pt x="310" y="227"/>
                  <a:pt x="279" y="207"/>
                </a:cubicBezTo>
                <a:cubicBezTo>
                  <a:pt x="262" y="182"/>
                  <a:pt x="248" y="153"/>
                  <a:pt x="234" y="126"/>
                </a:cubicBezTo>
                <a:cubicBezTo>
                  <a:pt x="226" y="109"/>
                  <a:pt x="226" y="84"/>
                  <a:pt x="207" y="72"/>
                </a:cubicBezTo>
                <a:cubicBezTo>
                  <a:pt x="191" y="62"/>
                  <a:pt x="153" y="54"/>
                  <a:pt x="153" y="54"/>
                </a:cubicBezTo>
                <a:cubicBezTo>
                  <a:pt x="132" y="23"/>
                  <a:pt x="117" y="12"/>
                  <a:pt x="81" y="0"/>
                </a:cubicBezTo>
                <a:cubicBezTo>
                  <a:pt x="15" y="22"/>
                  <a:pt x="36" y="90"/>
                  <a:pt x="0" y="144"/>
                </a:cubicBezTo>
                <a:cubicBezTo>
                  <a:pt x="37" y="199"/>
                  <a:pt x="62" y="287"/>
                  <a:pt x="117" y="324"/>
                </a:cubicBezTo>
                <a:cubicBezTo>
                  <a:pt x="120" y="333"/>
                  <a:pt x="122" y="343"/>
                  <a:pt x="126" y="351"/>
                </a:cubicBezTo>
                <a:cubicBezTo>
                  <a:pt x="131" y="361"/>
                  <a:pt x="140" y="368"/>
                  <a:pt x="144" y="378"/>
                </a:cubicBezTo>
                <a:cubicBezTo>
                  <a:pt x="171" y="440"/>
                  <a:pt x="143" y="470"/>
                  <a:pt x="207" y="513"/>
                </a:cubicBezTo>
                <a:cubicBezTo>
                  <a:pt x="234" y="554"/>
                  <a:pt x="254" y="587"/>
                  <a:pt x="288" y="621"/>
                </a:cubicBezTo>
                <a:cubicBezTo>
                  <a:pt x="291" y="630"/>
                  <a:pt x="290" y="641"/>
                  <a:pt x="297" y="648"/>
                </a:cubicBezTo>
                <a:cubicBezTo>
                  <a:pt x="304" y="655"/>
                  <a:pt x="316" y="653"/>
                  <a:pt x="324" y="657"/>
                </a:cubicBezTo>
                <a:cubicBezTo>
                  <a:pt x="360" y="675"/>
                  <a:pt x="394" y="689"/>
                  <a:pt x="432" y="702"/>
                </a:cubicBezTo>
                <a:cubicBezTo>
                  <a:pt x="450" y="708"/>
                  <a:pt x="486" y="720"/>
                  <a:pt x="486" y="720"/>
                </a:cubicBezTo>
                <a:cubicBezTo>
                  <a:pt x="498" y="755"/>
                  <a:pt x="504" y="771"/>
                  <a:pt x="540" y="783"/>
                </a:cubicBezTo>
                <a:cubicBezTo>
                  <a:pt x="546" y="792"/>
                  <a:pt x="548" y="805"/>
                  <a:pt x="558" y="810"/>
                </a:cubicBezTo>
                <a:cubicBezTo>
                  <a:pt x="574" y="818"/>
                  <a:pt x="598" y="807"/>
                  <a:pt x="612" y="819"/>
                </a:cubicBezTo>
                <a:cubicBezTo>
                  <a:pt x="626" y="831"/>
                  <a:pt x="612" y="867"/>
                  <a:pt x="630" y="873"/>
                </a:cubicBezTo>
                <a:cubicBezTo>
                  <a:pt x="639" y="876"/>
                  <a:pt x="648" y="879"/>
                  <a:pt x="657" y="882"/>
                </a:cubicBezTo>
                <a:cubicBezTo>
                  <a:pt x="663" y="891"/>
                  <a:pt x="666" y="903"/>
                  <a:pt x="675" y="909"/>
                </a:cubicBezTo>
                <a:cubicBezTo>
                  <a:pt x="691" y="919"/>
                  <a:pt x="729" y="927"/>
                  <a:pt x="729" y="927"/>
                </a:cubicBezTo>
                <a:cubicBezTo>
                  <a:pt x="747" y="955"/>
                  <a:pt x="770" y="967"/>
                  <a:pt x="801" y="981"/>
                </a:cubicBezTo>
                <a:cubicBezTo>
                  <a:pt x="818" y="989"/>
                  <a:pt x="839" y="988"/>
                  <a:pt x="855" y="999"/>
                </a:cubicBezTo>
                <a:cubicBezTo>
                  <a:pt x="864" y="1005"/>
                  <a:pt x="872" y="1013"/>
                  <a:pt x="882" y="1017"/>
                </a:cubicBezTo>
                <a:cubicBezTo>
                  <a:pt x="899" y="1025"/>
                  <a:pt x="936" y="1035"/>
                  <a:pt x="936" y="1035"/>
                </a:cubicBezTo>
                <a:cubicBezTo>
                  <a:pt x="973" y="1023"/>
                  <a:pt x="1010" y="978"/>
                  <a:pt x="972" y="1035"/>
                </a:cubicBezTo>
                <a:cubicBezTo>
                  <a:pt x="975" y="1050"/>
                  <a:pt x="970" y="1069"/>
                  <a:pt x="981" y="1080"/>
                </a:cubicBezTo>
                <a:cubicBezTo>
                  <a:pt x="988" y="1087"/>
                  <a:pt x="1001" y="1077"/>
                  <a:pt x="1008" y="1071"/>
                </a:cubicBezTo>
                <a:cubicBezTo>
                  <a:pt x="1016" y="1064"/>
                  <a:pt x="1018" y="1052"/>
                  <a:pt x="1026" y="1044"/>
                </a:cubicBezTo>
                <a:cubicBezTo>
                  <a:pt x="1043" y="1027"/>
                  <a:pt x="1058" y="1024"/>
                  <a:pt x="1080" y="1017"/>
                </a:cubicBezTo>
                <a:cubicBezTo>
                  <a:pt x="1121" y="1025"/>
                  <a:pt x="1178" y="1033"/>
                  <a:pt x="1215" y="1053"/>
                </a:cubicBezTo>
                <a:cubicBezTo>
                  <a:pt x="1234" y="1064"/>
                  <a:pt x="1269" y="1089"/>
                  <a:pt x="1269" y="1089"/>
                </a:cubicBezTo>
                <a:cubicBezTo>
                  <a:pt x="1248" y="1153"/>
                  <a:pt x="1235" y="1132"/>
                  <a:pt x="1278" y="1161"/>
                </a:cubicBezTo>
                <a:cubicBezTo>
                  <a:pt x="1382" y="1135"/>
                  <a:pt x="1211" y="1173"/>
                  <a:pt x="1395" y="1161"/>
                </a:cubicBezTo>
                <a:cubicBezTo>
                  <a:pt x="1436" y="1158"/>
                  <a:pt x="1471" y="1128"/>
                  <a:pt x="1503" y="1107"/>
                </a:cubicBezTo>
                <a:cubicBezTo>
                  <a:pt x="1511" y="1102"/>
                  <a:pt x="1522" y="1103"/>
                  <a:pt x="1530" y="1098"/>
                </a:cubicBezTo>
                <a:cubicBezTo>
                  <a:pt x="1549" y="1087"/>
                  <a:pt x="1566" y="1074"/>
                  <a:pt x="1584" y="1062"/>
                </a:cubicBezTo>
                <a:cubicBezTo>
                  <a:pt x="1593" y="1056"/>
                  <a:pt x="1611" y="1044"/>
                  <a:pt x="1611" y="1044"/>
                </a:cubicBezTo>
                <a:cubicBezTo>
                  <a:pt x="1648" y="1056"/>
                  <a:pt x="1686" y="1076"/>
                  <a:pt x="1719" y="1098"/>
                </a:cubicBezTo>
                <a:cubicBezTo>
                  <a:pt x="1787" y="1075"/>
                  <a:pt x="1706" y="1109"/>
                  <a:pt x="1764" y="1062"/>
                </a:cubicBezTo>
                <a:cubicBezTo>
                  <a:pt x="1771" y="1056"/>
                  <a:pt x="1783" y="1058"/>
                  <a:pt x="1791" y="1053"/>
                </a:cubicBezTo>
                <a:cubicBezTo>
                  <a:pt x="1798" y="1049"/>
                  <a:pt x="1803" y="1041"/>
                  <a:pt x="1809" y="1035"/>
                </a:cubicBezTo>
                <a:close/>
              </a:path>
            </a:pathLst>
          </a:custGeom>
          <a:solidFill>
            <a:srgbClr val="99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27" name="Freeform 10"/>
          <p:cNvSpPr/>
          <p:nvPr/>
        </p:nvSpPr>
        <p:spPr>
          <a:xfrm>
            <a:off x="684213" y="3357563"/>
            <a:ext cx="2997200" cy="1862137"/>
          </a:xfrm>
          <a:custGeom>
            <a:avLst/>
            <a:gdLst>
              <a:gd name="txL" fmla="*/ 0 w 1888"/>
              <a:gd name="txT" fmla="*/ 0 h 1173"/>
              <a:gd name="txR" fmla="*/ 1888 w 1888"/>
              <a:gd name="txB" fmla="*/ 1173 h 1173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888" h="1173">
                <a:moveTo>
                  <a:pt x="1809" y="1035"/>
                </a:moveTo>
                <a:cubicBezTo>
                  <a:pt x="1818" y="1041"/>
                  <a:pt x="1825" y="1051"/>
                  <a:pt x="1836" y="1053"/>
                </a:cubicBezTo>
                <a:cubicBezTo>
                  <a:pt x="1888" y="1062"/>
                  <a:pt x="1852" y="1001"/>
                  <a:pt x="1845" y="981"/>
                </a:cubicBezTo>
                <a:cubicBezTo>
                  <a:pt x="1848" y="972"/>
                  <a:pt x="1847" y="961"/>
                  <a:pt x="1854" y="954"/>
                </a:cubicBezTo>
                <a:cubicBezTo>
                  <a:pt x="1861" y="947"/>
                  <a:pt x="1879" y="954"/>
                  <a:pt x="1881" y="945"/>
                </a:cubicBezTo>
                <a:cubicBezTo>
                  <a:pt x="1884" y="935"/>
                  <a:pt x="1868" y="928"/>
                  <a:pt x="1863" y="918"/>
                </a:cubicBezTo>
                <a:cubicBezTo>
                  <a:pt x="1859" y="910"/>
                  <a:pt x="1857" y="900"/>
                  <a:pt x="1854" y="891"/>
                </a:cubicBezTo>
                <a:cubicBezTo>
                  <a:pt x="1856" y="888"/>
                  <a:pt x="1887" y="846"/>
                  <a:pt x="1881" y="837"/>
                </a:cubicBezTo>
                <a:cubicBezTo>
                  <a:pt x="1868" y="819"/>
                  <a:pt x="1827" y="801"/>
                  <a:pt x="1827" y="801"/>
                </a:cubicBezTo>
                <a:cubicBezTo>
                  <a:pt x="1808" y="744"/>
                  <a:pt x="1810" y="686"/>
                  <a:pt x="1791" y="630"/>
                </a:cubicBezTo>
                <a:cubicBezTo>
                  <a:pt x="1752" y="656"/>
                  <a:pt x="1746" y="696"/>
                  <a:pt x="1701" y="711"/>
                </a:cubicBezTo>
                <a:cubicBezTo>
                  <a:pt x="1701" y="711"/>
                  <a:pt x="1642" y="697"/>
                  <a:pt x="1638" y="693"/>
                </a:cubicBezTo>
                <a:cubicBezTo>
                  <a:pt x="1595" y="650"/>
                  <a:pt x="1612" y="625"/>
                  <a:pt x="1566" y="594"/>
                </a:cubicBezTo>
                <a:cubicBezTo>
                  <a:pt x="1554" y="597"/>
                  <a:pt x="1541" y="598"/>
                  <a:pt x="1530" y="603"/>
                </a:cubicBezTo>
                <a:cubicBezTo>
                  <a:pt x="1520" y="607"/>
                  <a:pt x="1514" y="621"/>
                  <a:pt x="1503" y="621"/>
                </a:cubicBezTo>
                <a:cubicBezTo>
                  <a:pt x="1484" y="621"/>
                  <a:pt x="1449" y="603"/>
                  <a:pt x="1449" y="603"/>
                </a:cubicBezTo>
                <a:cubicBezTo>
                  <a:pt x="1393" y="622"/>
                  <a:pt x="1432" y="648"/>
                  <a:pt x="1377" y="630"/>
                </a:cubicBezTo>
                <a:cubicBezTo>
                  <a:pt x="1371" y="612"/>
                  <a:pt x="1365" y="594"/>
                  <a:pt x="1359" y="576"/>
                </a:cubicBezTo>
                <a:cubicBezTo>
                  <a:pt x="1352" y="555"/>
                  <a:pt x="1323" y="552"/>
                  <a:pt x="1305" y="540"/>
                </a:cubicBezTo>
                <a:cubicBezTo>
                  <a:pt x="1265" y="513"/>
                  <a:pt x="1224" y="510"/>
                  <a:pt x="1179" y="495"/>
                </a:cubicBezTo>
                <a:cubicBezTo>
                  <a:pt x="1169" y="466"/>
                  <a:pt x="1153" y="443"/>
                  <a:pt x="1143" y="414"/>
                </a:cubicBezTo>
                <a:cubicBezTo>
                  <a:pt x="1146" y="396"/>
                  <a:pt x="1148" y="378"/>
                  <a:pt x="1152" y="360"/>
                </a:cubicBezTo>
                <a:cubicBezTo>
                  <a:pt x="1154" y="351"/>
                  <a:pt x="1163" y="342"/>
                  <a:pt x="1161" y="333"/>
                </a:cubicBezTo>
                <a:cubicBezTo>
                  <a:pt x="1155" y="298"/>
                  <a:pt x="1138" y="309"/>
                  <a:pt x="1116" y="297"/>
                </a:cubicBezTo>
                <a:cubicBezTo>
                  <a:pt x="1088" y="281"/>
                  <a:pt x="1062" y="261"/>
                  <a:pt x="1035" y="243"/>
                </a:cubicBezTo>
                <a:cubicBezTo>
                  <a:pt x="1022" y="235"/>
                  <a:pt x="1005" y="238"/>
                  <a:pt x="990" y="234"/>
                </a:cubicBezTo>
                <a:cubicBezTo>
                  <a:pt x="948" y="224"/>
                  <a:pt x="906" y="215"/>
                  <a:pt x="864" y="207"/>
                </a:cubicBezTo>
                <a:cubicBezTo>
                  <a:pt x="798" y="220"/>
                  <a:pt x="778" y="228"/>
                  <a:pt x="693" y="207"/>
                </a:cubicBezTo>
                <a:cubicBezTo>
                  <a:pt x="663" y="200"/>
                  <a:pt x="641" y="172"/>
                  <a:pt x="612" y="162"/>
                </a:cubicBezTo>
                <a:cubicBezTo>
                  <a:pt x="583" y="172"/>
                  <a:pt x="560" y="188"/>
                  <a:pt x="531" y="198"/>
                </a:cubicBezTo>
                <a:cubicBezTo>
                  <a:pt x="513" y="192"/>
                  <a:pt x="495" y="186"/>
                  <a:pt x="477" y="180"/>
                </a:cubicBezTo>
                <a:cubicBezTo>
                  <a:pt x="468" y="177"/>
                  <a:pt x="450" y="171"/>
                  <a:pt x="450" y="171"/>
                </a:cubicBezTo>
                <a:cubicBezTo>
                  <a:pt x="438" y="174"/>
                  <a:pt x="422" y="171"/>
                  <a:pt x="414" y="180"/>
                </a:cubicBezTo>
                <a:cubicBezTo>
                  <a:pt x="347" y="258"/>
                  <a:pt x="437" y="220"/>
                  <a:pt x="369" y="243"/>
                </a:cubicBezTo>
                <a:cubicBezTo>
                  <a:pt x="333" y="234"/>
                  <a:pt x="310" y="227"/>
                  <a:pt x="279" y="207"/>
                </a:cubicBezTo>
                <a:cubicBezTo>
                  <a:pt x="262" y="182"/>
                  <a:pt x="248" y="153"/>
                  <a:pt x="234" y="126"/>
                </a:cubicBezTo>
                <a:cubicBezTo>
                  <a:pt x="226" y="109"/>
                  <a:pt x="226" y="84"/>
                  <a:pt x="207" y="72"/>
                </a:cubicBezTo>
                <a:cubicBezTo>
                  <a:pt x="191" y="62"/>
                  <a:pt x="153" y="54"/>
                  <a:pt x="153" y="54"/>
                </a:cubicBezTo>
                <a:cubicBezTo>
                  <a:pt x="132" y="23"/>
                  <a:pt x="117" y="12"/>
                  <a:pt x="81" y="0"/>
                </a:cubicBezTo>
                <a:cubicBezTo>
                  <a:pt x="15" y="22"/>
                  <a:pt x="36" y="90"/>
                  <a:pt x="0" y="144"/>
                </a:cubicBezTo>
                <a:cubicBezTo>
                  <a:pt x="37" y="199"/>
                  <a:pt x="62" y="287"/>
                  <a:pt x="117" y="324"/>
                </a:cubicBezTo>
                <a:cubicBezTo>
                  <a:pt x="120" y="333"/>
                  <a:pt x="122" y="343"/>
                  <a:pt x="126" y="351"/>
                </a:cubicBezTo>
                <a:cubicBezTo>
                  <a:pt x="131" y="361"/>
                  <a:pt x="140" y="368"/>
                  <a:pt x="144" y="378"/>
                </a:cubicBezTo>
                <a:cubicBezTo>
                  <a:pt x="171" y="440"/>
                  <a:pt x="143" y="470"/>
                  <a:pt x="207" y="513"/>
                </a:cubicBezTo>
                <a:cubicBezTo>
                  <a:pt x="234" y="554"/>
                  <a:pt x="254" y="587"/>
                  <a:pt x="288" y="621"/>
                </a:cubicBezTo>
                <a:cubicBezTo>
                  <a:pt x="291" y="630"/>
                  <a:pt x="290" y="641"/>
                  <a:pt x="297" y="648"/>
                </a:cubicBezTo>
                <a:cubicBezTo>
                  <a:pt x="304" y="655"/>
                  <a:pt x="316" y="653"/>
                  <a:pt x="324" y="657"/>
                </a:cubicBezTo>
                <a:cubicBezTo>
                  <a:pt x="360" y="675"/>
                  <a:pt x="394" y="689"/>
                  <a:pt x="432" y="702"/>
                </a:cubicBezTo>
                <a:cubicBezTo>
                  <a:pt x="450" y="708"/>
                  <a:pt x="486" y="720"/>
                  <a:pt x="486" y="720"/>
                </a:cubicBezTo>
                <a:cubicBezTo>
                  <a:pt x="498" y="755"/>
                  <a:pt x="504" y="771"/>
                  <a:pt x="540" y="783"/>
                </a:cubicBezTo>
                <a:cubicBezTo>
                  <a:pt x="546" y="792"/>
                  <a:pt x="548" y="805"/>
                  <a:pt x="558" y="810"/>
                </a:cubicBezTo>
                <a:cubicBezTo>
                  <a:pt x="574" y="818"/>
                  <a:pt x="598" y="807"/>
                  <a:pt x="612" y="819"/>
                </a:cubicBezTo>
                <a:cubicBezTo>
                  <a:pt x="626" y="831"/>
                  <a:pt x="612" y="867"/>
                  <a:pt x="630" y="873"/>
                </a:cubicBezTo>
                <a:cubicBezTo>
                  <a:pt x="639" y="876"/>
                  <a:pt x="648" y="879"/>
                  <a:pt x="657" y="882"/>
                </a:cubicBezTo>
                <a:cubicBezTo>
                  <a:pt x="663" y="891"/>
                  <a:pt x="666" y="903"/>
                  <a:pt x="675" y="909"/>
                </a:cubicBezTo>
                <a:cubicBezTo>
                  <a:pt x="691" y="919"/>
                  <a:pt x="729" y="927"/>
                  <a:pt x="729" y="927"/>
                </a:cubicBezTo>
                <a:cubicBezTo>
                  <a:pt x="747" y="955"/>
                  <a:pt x="770" y="967"/>
                  <a:pt x="801" y="981"/>
                </a:cubicBezTo>
                <a:cubicBezTo>
                  <a:pt x="818" y="989"/>
                  <a:pt x="839" y="988"/>
                  <a:pt x="855" y="999"/>
                </a:cubicBezTo>
                <a:cubicBezTo>
                  <a:pt x="864" y="1005"/>
                  <a:pt x="872" y="1013"/>
                  <a:pt x="882" y="1017"/>
                </a:cubicBezTo>
                <a:cubicBezTo>
                  <a:pt x="899" y="1025"/>
                  <a:pt x="936" y="1035"/>
                  <a:pt x="936" y="1035"/>
                </a:cubicBezTo>
                <a:cubicBezTo>
                  <a:pt x="973" y="1023"/>
                  <a:pt x="1010" y="978"/>
                  <a:pt x="972" y="1035"/>
                </a:cubicBezTo>
                <a:cubicBezTo>
                  <a:pt x="975" y="1050"/>
                  <a:pt x="970" y="1069"/>
                  <a:pt x="981" y="1080"/>
                </a:cubicBezTo>
                <a:cubicBezTo>
                  <a:pt x="988" y="1087"/>
                  <a:pt x="1001" y="1077"/>
                  <a:pt x="1008" y="1071"/>
                </a:cubicBezTo>
                <a:cubicBezTo>
                  <a:pt x="1016" y="1064"/>
                  <a:pt x="1018" y="1052"/>
                  <a:pt x="1026" y="1044"/>
                </a:cubicBezTo>
                <a:cubicBezTo>
                  <a:pt x="1043" y="1027"/>
                  <a:pt x="1058" y="1024"/>
                  <a:pt x="1080" y="1017"/>
                </a:cubicBezTo>
                <a:cubicBezTo>
                  <a:pt x="1121" y="1025"/>
                  <a:pt x="1178" y="1033"/>
                  <a:pt x="1215" y="1053"/>
                </a:cubicBezTo>
                <a:cubicBezTo>
                  <a:pt x="1234" y="1064"/>
                  <a:pt x="1269" y="1089"/>
                  <a:pt x="1269" y="1089"/>
                </a:cubicBezTo>
                <a:cubicBezTo>
                  <a:pt x="1248" y="1153"/>
                  <a:pt x="1235" y="1132"/>
                  <a:pt x="1278" y="1161"/>
                </a:cubicBezTo>
                <a:cubicBezTo>
                  <a:pt x="1382" y="1135"/>
                  <a:pt x="1211" y="1173"/>
                  <a:pt x="1395" y="1161"/>
                </a:cubicBezTo>
                <a:cubicBezTo>
                  <a:pt x="1436" y="1158"/>
                  <a:pt x="1471" y="1128"/>
                  <a:pt x="1503" y="1107"/>
                </a:cubicBezTo>
                <a:cubicBezTo>
                  <a:pt x="1511" y="1102"/>
                  <a:pt x="1522" y="1103"/>
                  <a:pt x="1530" y="1098"/>
                </a:cubicBezTo>
                <a:cubicBezTo>
                  <a:pt x="1549" y="1087"/>
                  <a:pt x="1566" y="1074"/>
                  <a:pt x="1584" y="1062"/>
                </a:cubicBezTo>
                <a:cubicBezTo>
                  <a:pt x="1593" y="1056"/>
                  <a:pt x="1611" y="1044"/>
                  <a:pt x="1611" y="1044"/>
                </a:cubicBezTo>
                <a:cubicBezTo>
                  <a:pt x="1648" y="1056"/>
                  <a:pt x="1686" y="1076"/>
                  <a:pt x="1719" y="1098"/>
                </a:cubicBezTo>
                <a:cubicBezTo>
                  <a:pt x="1787" y="1075"/>
                  <a:pt x="1706" y="1109"/>
                  <a:pt x="1764" y="1062"/>
                </a:cubicBezTo>
                <a:cubicBezTo>
                  <a:pt x="1771" y="1056"/>
                  <a:pt x="1783" y="1058"/>
                  <a:pt x="1791" y="1053"/>
                </a:cubicBezTo>
                <a:cubicBezTo>
                  <a:pt x="1798" y="1049"/>
                  <a:pt x="1803" y="1041"/>
                  <a:pt x="1809" y="1035"/>
                </a:cubicBezTo>
                <a:close/>
              </a:path>
            </a:pathLst>
          </a:custGeom>
          <a:solidFill>
            <a:srgbClr val="99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28" name="WordArt 11"/>
          <p:cNvSpPr>
            <a:spLocks noTextEdit="1"/>
          </p:cNvSpPr>
          <p:nvPr/>
        </p:nvSpPr>
        <p:spPr>
          <a:xfrm>
            <a:off x="1547813" y="4221163"/>
            <a:ext cx="131445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40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西藏</a:t>
            </a:r>
            <a:endParaRPr lang="zh-CN" altLang="en-US" sz="40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6" name="Text Box 12"/>
          <p:cNvSpPr txBox="1"/>
          <p:nvPr/>
        </p:nvSpPr>
        <p:spPr>
          <a:xfrm>
            <a:off x="1835150" y="2070735"/>
            <a:ext cx="7416800" cy="579438"/>
          </a:xfrm>
          <a:prstGeom prst="rect">
            <a:avLst/>
          </a:prstGeom>
          <a:solidFill>
            <a:srgbClr val="22E313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元朝时</a:t>
            </a:r>
            <a:r>
              <a:rPr lang="en-US" altLang="zh-CN" sz="3200" b="1" dirty="0">
                <a:latin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宋体" panose="02010600030101010101" pitchFamily="2" charset="-122"/>
              </a:rPr>
              <a:t>正式成为一个行政区（宣政院）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468313" y="765175"/>
            <a:ext cx="7777163" cy="603250"/>
          </a:xfrm>
          <a:prstGeom prst="rect">
            <a:avLst/>
          </a:prstGeom>
          <a:solidFill>
            <a:srgbClr val="22E313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just" defTabSz="914400">
              <a:lnSpc>
                <a:spcPct val="105000"/>
              </a:lnSpc>
              <a:spcBef>
                <a:spcPct val="50000"/>
              </a:spcBef>
              <a:buClr>
                <a:srgbClr val="CCFF33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1" lang="zh-CN" altLang="en-US" sz="3200" b="1" kern="1200" cap="none" spc="0" normalizeH="0" baseline="0" noProof="0" dirty="0"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唐朝：和亲（文成公主、金城公主）</a:t>
            </a:r>
            <a:endParaRPr kumimoji="0" lang="zh-CN" altLang="en-US" sz="3200" b="1" kern="1200" cap="none" spc="0" normalizeH="0" baseline="0" noProof="0" dirty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98" name="Line 14"/>
          <p:cNvSpPr/>
          <p:nvPr/>
        </p:nvSpPr>
        <p:spPr>
          <a:xfrm flipH="1">
            <a:off x="2057400" y="2819400"/>
            <a:ext cx="709613" cy="2057400"/>
          </a:xfrm>
          <a:prstGeom prst="line">
            <a:avLst/>
          </a:prstGeom>
          <a:ln w="127000" cap="flat" cmpd="sng">
            <a:solidFill>
              <a:srgbClr val="00CC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399" name="Line 15"/>
          <p:cNvSpPr/>
          <p:nvPr/>
        </p:nvSpPr>
        <p:spPr>
          <a:xfrm>
            <a:off x="1835150" y="1268413"/>
            <a:ext cx="144463" cy="3240087"/>
          </a:xfrm>
          <a:prstGeom prst="line">
            <a:avLst/>
          </a:prstGeom>
          <a:ln w="127000" cap="flat" cmpd="sng">
            <a:solidFill>
              <a:srgbClr val="00CC00"/>
            </a:solidFill>
            <a:prstDash val="solid"/>
            <a:headEnd type="none" w="med" len="med"/>
            <a:tailEnd type="triangle" w="med" len="lg"/>
          </a:ln>
        </p:spPr>
      </p:sp>
      <p:sp>
        <p:nvSpPr>
          <p:cNvPr id="16400" name="Text Box 16"/>
          <p:cNvSpPr txBox="1"/>
          <p:nvPr/>
        </p:nvSpPr>
        <p:spPr>
          <a:xfrm>
            <a:off x="1623695" y="3806825"/>
            <a:ext cx="7451725" cy="2822575"/>
          </a:xfrm>
          <a:prstGeom prst="rect">
            <a:avLst/>
          </a:prstGeom>
          <a:solidFill>
            <a:srgbClr val="00CC00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清朝：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、顺治帝册封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达赖喇嘛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的封号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、康熙帝册封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班禅额尔德尼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的封号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、雍正帝设置驻藏大臣 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0734" name="Text Box 2"/>
          <p:cNvSpPr txBox="1"/>
          <p:nvPr/>
        </p:nvSpPr>
        <p:spPr>
          <a:xfrm>
            <a:off x="179388" y="0"/>
            <a:ext cx="6985000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36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西藏自古以来就是中国的领土。</a:t>
            </a:r>
            <a:endParaRPr lang="zh-CN" altLang="en-US" sz="36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bldLvl="0" animBg="1"/>
      <p:bldP spid="16397" grpId="0" animBg="1"/>
      <p:bldP spid="1640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/>
          </p:cNvSpPr>
          <p:nvPr>
            <p:ph idx="1"/>
          </p:nvPr>
        </p:nvSpPr>
        <p:spPr>
          <a:xfrm>
            <a:off x="323850" y="692150"/>
            <a:ext cx="8540750" cy="4391025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3200" b="1" dirty="0">
                <a:solidFill>
                  <a:srgbClr val="FF3300"/>
                </a:solidFill>
              </a:rPr>
              <a:t>课堂小结</a:t>
            </a:r>
            <a:r>
              <a:rPr lang="zh-CN" altLang="en-US" sz="3200" dirty="0">
                <a:solidFill>
                  <a:srgbClr val="FF3300"/>
                </a:solidFill>
              </a:rPr>
              <a:t> </a:t>
            </a:r>
            <a:endParaRPr lang="zh-CN" altLang="en-US" sz="3200" dirty="0">
              <a:solidFill>
                <a:srgbClr val="FF3300"/>
              </a:solidFill>
            </a:endParaRPr>
          </a:p>
          <a:p>
            <a:pPr eaLnBrk="1" hangingPunct="1">
              <a:buNone/>
            </a:pPr>
            <a:endParaRPr lang="zh-CN" altLang="en-US" dirty="0"/>
          </a:p>
          <a:p>
            <a:pPr eaLnBrk="1" hangingPunct="1">
              <a:buNone/>
            </a:pPr>
            <a:r>
              <a:rPr lang="zh-CN" altLang="en-US" sz="3200" b="1" dirty="0"/>
              <a:t>政治协商会议      开国大典       西藏和平解放</a:t>
            </a:r>
            <a:endParaRPr lang="zh-CN" altLang="en-US" sz="3200" b="1" dirty="0"/>
          </a:p>
          <a:p>
            <a:pPr eaLnBrk="1" hangingPunct="1"/>
            <a:endParaRPr lang="zh-CN" altLang="en-US" sz="3200" b="1" dirty="0"/>
          </a:p>
          <a:p>
            <a:pPr eaLnBrk="1" hangingPunct="1"/>
            <a:endParaRPr lang="zh-CN" altLang="en-US" sz="3200" b="1" dirty="0"/>
          </a:p>
          <a:p>
            <a:pPr eaLnBrk="1" hangingPunct="1">
              <a:buNone/>
            </a:pPr>
            <a:r>
              <a:rPr lang="zh-CN" altLang="en-US" sz="3200" b="1" dirty="0"/>
              <a:t>         准 备                成 立                巩 固</a:t>
            </a:r>
            <a:endParaRPr lang="zh-CN" altLang="en-US" sz="3200" b="1" dirty="0"/>
          </a:p>
        </p:txBody>
      </p:sp>
      <p:sp>
        <p:nvSpPr>
          <p:cNvPr id="31747" name="AutoShape 3"/>
          <p:cNvSpPr/>
          <p:nvPr/>
        </p:nvSpPr>
        <p:spPr>
          <a:xfrm>
            <a:off x="2916238" y="1844675"/>
            <a:ext cx="571500" cy="433388"/>
          </a:xfrm>
          <a:prstGeom prst="rightArrow">
            <a:avLst>
              <a:gd name="adj1" fmla="val 50000"/>
              <a:gd name="adj2" fmla="val 32966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48" name="AutoShape 4"/>
          <p:cNvSpPr/>
          <p:nvPr/>
        </p:nvSpPr>
        <p:spPr>
          <a:xfrm>
            <a:off x="5292725" y="1916113"/>
            <a:ext cx="571500" cy="431800"/>
          </a:xfrm>
          <a:prstGeom prst="rightArrow">
            <a:avLst>
              <a:gd name="adj1" fmla="val 50000"/>
              <a:gd name="adj2" fmla="val 33088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49" name="AutoShape 5"/>
          <p:cNvSpPr/>
          <p:nvPr/>
        </p:nvSpPr>
        <p:spPr>
          <a:xfrm rot="-5400000">
            <a:off x="3994150" y="2781300"/>
            <a:ext cx="1081088" cy="358775"/>
          </a:xfrm>
          <a:prstGeom prst="rightArrow">
            <a:avLst>
              <a:gd name="adj1" fmla="val 50000"/>
              <a:gd name="adj2" fmla="val 75331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50" name="AutoShape 6"/>
          <p:cNvSpPr/>
          <p:nvPr/>
        </p:nvSpPr>
        <p:spPr>
          <a:xfrm rot="-5400000">
            <a:off x="1330325" y="2781300"/>
            <a:ext cx="1081088" cy="358775"/>
          </a:xfrm>
          <a:prstGeom prst="rightArrow">
            <a:avLst>
              <a:gd name="adj1" fmla="val 50000"/>
              <a:gd name="adj2" fmla="val 75331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751" name="AutoShape 7"/>
          <p:cNvSpPr/>
          <p:nvPr/>
        </p:nvSpPr>
        <p:spPr>
          <a:xfrm rot="-5400000">
            <a:off x="6657975" y="2709863"/>
            <a:ext cx="1081088" cy="358775"/>
          </a:xfrm>
          <a:prstGeom prst="rightArrow">
            <a:avLst>
              <a:gd name="adj1" fmla="val 50000"/>
              <a:gd name="adj2" fmla="val 75331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 Box 5"/>
          <p:cNvSpPr txBox="1"/>
          <p:nvPr/>
        </p:nvSpPr>
        <p:spPr>
          <a:xfrm>
            <a:off x="0" y="692150"/>
            <a:ext cx="30591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第一阶段：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81926" name="Text Box 6"/>
          <p:cNvSpPr txBox="1"/>
          <p:nvPr/>
        </p:nvSpPr>
        <p:spPr>
          <a:xfrm>
            <a:off x="2411413" y="765175"/>
            <a:ext cx="152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1949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2" name="Line 7"/>
          <p:cNvSpPr/>
          <p:nvPr/>
        </p:nvSpPr>
        <p:spPr>
          <a:xfrm>
            <a:off x="3779838" y="1125538"/>
            <a:ext cx="533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28" name="Text Box 8"/>
          <p:cNvSpPr txBox="1"/>
          <p:nvPr/>
        </p:nvSpPr>
        <p:spPr>
          <a:xfrm>
            <a:off x="4427538" y="836613"/>
            <a:ext cx="20875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1956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29" name="Text Box 9"/>
          <p:cNvSpPr txBox="1"/>
          <p:nvPr/>
        </p:nvSpPr>
        <p:spPr>
          <a:xfrm>
            <a:off x="2124075" y="1341438"/>
            <a:ext cx="6192838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为</a:t>
            </a:r>
            <a:r>
              <a:rPr lang="zh-CN" altLang="en-US" sz="2800" b="1" dirty="0">
                <a:solidFill>
                  <a:srgbClr val="2E22CA"/>
                </a:solidFill>
                <a:latin typeface="Times New Roman" panose="02020603050405020304" pitchFamily="18" charset="0"/>
              </a:rPr>
              <a:t>新民主主义</a:t>
            </a:r>
            <a:r>
              <a:rPr lang="zh-CN" altLang="en-US" sz="2800" b="1" dirty="0">
                <a:latin typeface="Times New Roman" panose="02020603050405020304" pitchFamily="18" charset="0"/>
              </a:rPr>
              <a:t>向</a:t>
            </a:r>
            <a:r>
              <a:rPr lang="zh-CN" altLang="en-US" sz="2800" b="1" dirty="0">
                <a:solidFill>
                  <a:srgbClr val="2E22CA"/>
                </a:solidFill>
                <a:latin typeface="Times New Roman" panose="02020603050405020304" pitchFamily="18" charset="0"/>
              </a:rPr>
              <a:t>社会主义</a:t>
            </a:r>
            <a:r>
              <a:rPr lang="zh-CN" altLang="en-US" sz="2800" b="1" dirty="0">
                <a:latin typeface="Times New Roman" panose="02020603050405020304" pitchFamily="18" charset="0"/>
              </a:rPr>
              <a:t>过渡时期  </a:t>
            </a:r>
            <a:r>
              <a:rPr lang="en-US" altLang="zh-CN" sz="2800" b="1" dirty="0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全国领土的基本解放和社会主义三大改造的基本完成</a:t>
            </a:r>
            <a:r>
              <a:rPr lang="en-US" altLang="zh-CN" sz="2800" b="1" dirty="0">
                <a:latin typeface="Times New Roman" panose="02020603050405020304" pitchFamily="18" charset="0"/>
              </a:rPr>
              <a:t>)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37895" name="Text Box 10"/>
          <p:cNvSpPr txBox="1"/>
          <p:nvPr/>
        </p:nvSpPr>
        <p:spPr>
          <a:xfrm>
            <a:off x="0" y="2565400"/>
            <a:ext cx="30591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第二阶段：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81931" name="Text Box 11"/>
          <p:cNvSpPr txBox="1"/>
          <p:nvPr/>
        </p:nvSpPr>
        <p:spPr>
          <a:xfrm>
            <a:off x="2484438" y="2636838"/>
            <a:ext cx="1219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1956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7" name="Line 12"/>
          <p:cNvSpPr/>
          <p:nvPr/>
        </p:nvSpPr>
        <p:spPr>
          <a:xfrm>
            <a:off x="3708400" y="2997200"/>
            <a:ext cx="609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33" name="Text Box 13"/>
          <p:cNvSpPr txBox="1"/>
          <p:nvPr/>
        </p:nvSpPr>
        <p:spPr>
          <a:xfrm>
            <a:off x="4356100" y="2636838"/>
            <a:ext cx="23050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1966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34" name="Text Box 14"/>
          <p:cNvSpPr txBox="1"/>
          <p:nvPr/>
        </p:nvSpPr>
        <p:spPr>
          <a:xfrm>
            <a:off x="2268538" y="3213100"/>
            <a:ext cx="65532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为开始全面建设</a:t>
            </a:r>
            <a:r>
              <a:rPr lang="zh-CN" altLang="en-US" sz="2800" b="1" dirty="0">
                <a:solidFill>
                  <a:srgbClr val="2E22CA"/>
                </a:solidFill>
                <a:latin typeface="Times New Roman" panose="02020603050405020304" pitchFamily="18" charset="0"/>
              </a:rPr>
              <a:t>社会主义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的十年</a:t>
            </a:r>
            <a:r>
              <a:rPr lang="en-US" altLang="zh-CN" sz="2800" b="1" dirty="0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社会主义在探索中前进的十年 </a:t>
            </a:r>
            <a:r>
              <a:rPr lang="en-US" altLang="zh-CN" sz="2800" b="1" dirty="0">
                <a:latin typeface="Times New Roman" panose="02020603050405020304" pitchFamily="18" charset="0"/>
              </a:rPr>
              <a:t>)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37900" name="Text Box 15"/>
          <p:cNvSpPr txBox="1"/>
          <p:nvPr/>
        </p:nvSpPr>
        <p:spPr>
          <a:xfrm>
            <a:off x="0" y="4076700"/>
            <a:ext cx="33131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第三阶段：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81936" name="Text Box 16"/>
          <p:cNvSpPr txBox="1"/>
          <p:nvPr/>
        </p:nvSpPr>
        <p:spPr>
          <a:xfrm>
            <a:off x="2484438" y="4149725"/>
            <a:ext cx="25923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1966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.5 </a:t>
            </a:r>
            <a:endParaRPr lang="en-US" altLang="zh-CN" sz="4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7902" name="Line 17"/>
          <p:cNvSpPr/>
          <p:nvPr/>
        </p:nvSpPr>
        <p:spPr>
          <a:xfrm>
            <a:off x="4284663" y="4508500"/>
            <a:ext cx="609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38" name="Text Box 18"/>
          <p:cNvSpPr txBox="1"/>
          <p:nvPr/>
        </p:nvSpPr>
        <p:spPr>
          <a:xfrm>
            <a:off x="5003800" y="4149725"/>
            <a:ext cx="27368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1976 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.10</a:t>
            </a:r>
            <a:r>
              <a:rPr lang="en-US" altLang="zh-CN" sz="24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2400" b="1" dirty="0">
              <a:solidFill>
                <a:srgbClr val="FF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939" name="Text Box 19"/>
          <p:cNvSpPr txBox="1"/>
          <p:nvPr/>
        </p:nvSpPr>
        <p:spPr>
          <a:xfrm>
            <a:off x="2411413" y="4724400"/>
            <a:ext cx="51831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为“</a:t>
            </a:r>
            <a:r>
              <a:rPr lang="zh-CN" altLang="en-US" sz="2800" b="1" dirty="0">
                <a:solidFill>
                  <a:srgbClr val="2E22CA"/>
                </a:solidFill>
                <a:latin typeface="Times New Roman" panose="02020603050405020304" pitchFamily="18" charset="0"/>
              </a:rPr>
              <a:t>文化大革命</a:t>
            </a:r>
            <a:r>
              <a:rPr lang="zh-CN" altLang="en-US" sz="2800" b="1" dirty="0">
                <a:latin typeface="Times New Roman" panose="02020603050405020304" pitchFamily="18" charset="0"/>
              </a:rPr>
              <a:t>”的十年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37905" name="Text Box 20"/>
          <p:cNvSpPr txBox="1"/>
          <p:nvPr/>
        </p:nvSpPr>
        <p:spPr>
          <a:xfrm>
            <a:off x="0" y="5157788"/>
            <a:ext cx="27368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第四阶段：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81941" name="Text Box 21"/>
          <p:cNvSpPr txBox="1"/>
          <p:nvPr/>
        </p:nvSpPr>
        <p:spPr>
          <a:xfrm>
            <a:off x="2484438" y="5229225"/>
            <a:ext cx="50609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1976</a:t>
            </a:r>
            <a:r>
              <a:rPr lang="zh-CN" altLang="en-US" sz="4000" dirty="0">
                <a:latin typeface="Times New Roman" panose="02020603050405020304" pitchFamily="18" charset="0"/>
              </a:rPr>
              <a:t>年以来至今</a:t>
            </a:r>
            <a:endParaRPr lang="zh-CN" altLang="en-US" sz="4000" dirty="0">
              <a:latin typeface="Times New Roman" panose="02020603050405020304" pitchFamily="18" charset="0"/>
            </a:endParaRPr>
          </a:p>
        </p:txBody>
      </p:sp>
      <p:sp>
        <p:nvSpPr>
          <p:cNvPr id="81942" name="Text Box 22"/>
          <p:cNvSpPr txBox="1"/>
          <p:nvPr/>
        </p:nvSpPr>
        <p:spPr>
          <a:xfrm>
            <a:off x="1584325" y="5911850"/>
            <a:ext cx="75596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为</a:t>
            </a:r>
            <a:r>
              <a:rPr lang="zh-CN" altLang="en-US" sz="2800" b="1" dirty="0">
                <a:solidFill>
                  <a:srgbClr val="2E22CA"/>
                </a:solidFill>
                <a:latin typeface="Times New Roman" panose="02020603050405020304" pitchFamily="18" charset="0"/>
              </a:rPr>
              <a:t>社会主义现代化</a:t>
            </a:r>
            <a:r>
              <a:rPr lang="zh-CN" altLang="en-US" sz="2800" b="1" dirty="0">
                <a:latin typeface="Times New Roman" panose="02020603050405020304" pitchFamily="18" charset="0"/>
              </a:rPr>
              <a:t>建设的新时期</a:t>
            </a:r>
            <a:r>
              <a:rPr lang="en-US" altLang="zh-CN" sz="2800" b="1" dirty="0">
                <a:latin typeface="Times New Roman" panose="02020603050405020304" pitchFamily="18" charset="0"/>
              </a:rPr>
              <a:t>(1976---1978</a:t>
            </a:r>
            <a:r>
              <a:rPr lang="zh-CN" altLang="en-US" sz="2800" b="1" dirty="0">
                <a:latin typeface="Times New Roman" panose="02020603050405020304" pitchFamily="18" charset="0"/>
              </a:rPr>
              <a:t>徘徊的两年</a:t>
            </a:r>
            <a:r>
              <a:rPr lang="en-US" altLang="zh-CN" sz="2800" b="1" dirty="0">
                <a:latin typeface="Times New Roman" panose="02020603050405020304" pitchFamily="18" charset="0"/>
              </a:rPr>
              <a:t>1978</a:t>
            </a:r>
            <a:r>
              <a:rPr lang="zh-CN" altLang="en-US" sz="2800" b="1" dirty="0">
                <a:latin typeface="Times New Roman" panose="02020603050405020304" pitchFamily="18" charset="0"/>
              </a:rPr>
              <a:t>年以来为改革开放的新时期</a:t>
            </a:r>
            <a:r>
              <a:rPr lang="en-US" altLang="zh-CN" sz="2800" b="1" dirty="0">
                <a:latin typeface="Times New Roman" panose="02020603050405020304" pitchFamily="18" charset="0"/>
              </a:rPr>
              <a:t>)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37908" name="Text Box 23"/>
          <p:cNvSpPr txBox="1"/>
          <p:nvPr/>
        </p:nvSpPr>
        <p:spPr>
          <a:xfrm>
            <a:off x="1763713" y="0"/>
            <a:ext cx="6408737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中国现代史分为</a:t>
            </a:r>
            <a:r>
              <a:rPr lang="en-US" altLang="zh-CN" sz="4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4000" b="1" dirty="0">
                <a:latin typeface="Times New Roman" panose="02020603050405020304" pitchFamily="18" charset="0"/>
              </a:rPr>
              <a:t>个阶段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1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1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81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81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81928" grpId="0"/>
      <p:bldP spid="81929" grpId="0"/>
      <p:bldP spid="81931" grpId="0"/>
      <p:bldP spid="81933" grpId="0"/>
      <p:bldP spid="81934" grpId="0"/>
      <p:bldP spid="81936" grpId="0"/>
      <p:bldP spid="81938" grpId="0"/>
      <p:bldP spid="81939" grpId="0"/>
      <p:bldP spid="81941" grpId="0"/>
      <p:bldP spid="81942" grpId="0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0</TotalTime>
  <Words>1685</Words>
  <Application>WPS 演示</Application>
  <PresentationFormat>在屏幕上显示</PresentationFormat>
  <Paragraphs>217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8" baseType="lpstr">
      <vt:lpstr>Arial</vt:lpstr>
      <vt:lpstr>宋体</vt:lpstr>
      <vt:lpstr>Wingdings</vt:lpstr>
      <vt:lpstr>隶书</vt:lpstr>
      <vt:lpstr>Times New Roman</vt:lpstr>
      <vt:lpstr>仿宋_GB2312</vt:lpstr>
      <vt:lpstr>叶根友毛笔行书2.0版</vt:lpstr>
      <vt:lpstr>黑体</vt:lpstr>
      <vt:lpstr>宋体-方正超大字符集</vt:lpstr>
      <vt:lpstr>华文中宋</vt:lpstr>
      <vt:lpstr>仿宋</vt:lpstr>
      <vt:lpstr>微软雅黑</vt:lpstr>
      <vt:lpstr>Arial Unicode MS</vt:lpstr>
      <vt:lpstr>Calibri</vt:lpstr>
      <vt:lpstr>方正姚体</vt:lpstr>
      <vt:lpstr>BatangChe</vt:lpstr>
      <vt:lpstr>楷体_GB2312</vt:lpstr>
      <vt:lpstr>华文新魏</vt:lpstr>
      <vt:lpstr>幼圆</vt:lpstr>
      <vt:lpstr>新宋体</vt:lpstr>
      <vt:lpstr>Network</vt:lpstr>
      <vt:lpstr>PowerPoint 演示文稿</vt:lpstr>
      <vt:lpstr>PowerPoint 演示文稿</vt:lpstr>
      <vt:lpstr>①通过《中国人民政治协商会议共同纲领》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下列哪一项不是第一届中国人民政治协商会议通过的决定(     )</vt:lpstr>
      <vt:lpstr>PowerPoint 演示文稿</vt:lpstr>
      <vt:lpstr>PowerPoint 演示文稿</vt:lpstr>
      <vt:lpstr>PowerPoint 演示文稿</vt:lpstr>
      <vt:lpstr>三、西藏和平解放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YlmF</dc:creator>
  <cp:lastModifiedBy>相忘于江湖</cp:lastModifiedBy>
  <cp:revision>72</cp:revision>
  <dcterms:created xsi:type="dcterms:W3CDTF">2009-02-16T04:27:00Z</dcterms:created>
  <dcterms:modified xsi:type="dcterms:W3CDTF">2018-03-12T03:08:47Z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