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59" r:id="rId4"/>
    <p:sldId id="339" r:id="rId6"/>
    <p:sldId id="340" r:id="rId7"/>
    <p:sldId id="260" r:id="rId8"/>
    <p:sldId id="334" r:id="rId9"/>
    <p:sldId id="267" r:id="rId10"/>
    <p:sldId id="274" r:id="rId11"/>
    <p:sldId id="316" r:id="rId12"/>
    <p:sldId id="318" r:id="rId13"/>
    <p:sldId id="293" r:id="rId14"/>
    <p:sldId id="307" r:id="rId15"/>
    <p:sldId id="337" r:id="rId16"/>
    <p:sldId id="338" r:id="rId17"/>
    <p:sldId id="299" r:id="rId18"/>
    <p:sldId id="341" r:id="rId19"/>
    <p:sldId id="295" r:id="rId20"/>
    <p:sldId id="296" r:id="rId21"/>
    <p:sldId id="310" r:id="rId22"/>
    <p:sldId id="322" r:id="rId23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800" b="1" kern="1200">
        <a:solidFill>
          <a:srgbClr val="FF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00"/>
    <a:srgbClr val="9999FF"/>
    <a:srgbClr val="9966FF"/>
    <a:srgbClr val="FF3300"/>
    <a:srgbClr val="0000FF"/>
    <a:srgbClr val="00660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endParaRPr lang="zh-CN" altLang="zh-CN"/>
          </a:p>
        </p:txBody>
      </p:sp>
      <p:sp>
        <p:nvSpPr>
          <p:cNvPr id="410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单击此处编辑母版文本样式</a:t>
            </a:r>
            <a:endParaRPr lang="zh-CN" smtClean="0"/>
          </a:p>
          <a:p>
            <a:pPr lvl="1"/>
            <a:r>
              <a:rPr lang="zh-CN" smtClean="0"/>
              <a:t>第二级</a:t>
            </a:r>
            <a:endParaRPr lang="zh-CN" smtClean="0"/>
          </a:p>
          <a:p>
            <a:pPr lvl="2"/>
            <a:r>
              <a:rPr lang="zh-CN" smtClean="0"/>
              <a:t>第三级</a:t>
            </a:r>
            <a:endParaRPr lang="zh-CN" smtClean="0"/>
          </a:p>
          <a:p>
            <a:pPr lvl="3"/>
            <a:r>
              <a:rPr lang="zh-CN" smtClean="0"/>
              <a:t>第四级</a:t>
            </a:r>
            <a:endParaRPr lang="zh-CN" smtClean="0"/>
          </a:p>
          <a:p>
            <a:pPr lvl="4"/>
            <a:r>
              <a:rPr lang="zh-CN" smtClean="0"/>
              <a:t>第五级</a:t>
            </a:r>
            <a:endParaRPr lang="zh-CN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endParaRPr lang="zh-CN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>
                <a:solidFill>
                  <a:schemeClr val="tx1"/>
                </a:solidFill>
                <a:effectLst/>
              </a:defRPr>
            </a:lvl1pPr>
          </a:lstStyle>
          <a:p>
            <a:fld id="{9F4D0FF7-6742-4DE7-A110-4639E16F46E9}" type="slidenum">
              <a:rPr lang="zh-CN" altLang="zh-CN"/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/>
              <a:t>片头</a:t>
            </a:r>
            <a:endParaRPr 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89BCC-CDB2-4FCF-8055-AB9E3DAFE7E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8958C-D845-45BB-AD16-0F15CAD23DF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6103A-028E-4C77-B2DF-8847E5B7A63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77083-8EE0-4C1C-91EC-4BB2E100AAC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2DE63-75B7-430B-8105-B882E2BAC01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44422-86A1-45EC-85C5-FF18118F2F1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F5644-AD7D-4677-B92C-A033A49096C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87992-2E2E-4109-AACA-6DE0413FE54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66364-EB41-4AF3-B193-22AFC6A6B6D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F71A0-DCE1-4DBC-98F2-31CEE20F5C1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2640E-8D6D-4C51-9D36-00512D24A3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3D1220A-093A-42C9-9224-8B007C0A909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0FD710-0233-4B85-8F7C-08B32391475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A9069B-06FF-4588-9729-7B8BD8624B5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72F4176-EF6B-4784-8C56-F876F335BC1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52A16A2-1F15-4C29-8BC7-80DAAFB7A08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2A5CAE6-C695-4190-997D-CFE5CFD46C6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343944F-4852-4F31-A4B3-715E5D22B57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1C56DB3-4BF9-4C50-B0AD-A3317A2BE53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268DA6-2246-43E2-AFD6-BEB51FD6175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9824E9-9F55-4B5B-B52B-6D893B3EE0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5BFE8B7-9EB5-4569-872D-4C6E2FA6C3B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 kumimoj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B1FD9C9-0152-4BFA-8DED-DE7D42FDAEE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 advClick="0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单击此处编辑母版标题样式</a:t>
            </a:r>
            <a:endParaRPr 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  <a:endParaRPr lang="zh-CN" smtClean="0"/>
          </a:p>
          <a:p>
            <a:pPr lvl="1"/>
            <a:r>
              <a:rPr lang="zh-CN" smtClean="0"/>
              <a:t>第二级</a:t>
            </a:r>
            <a:endParaRPr lang="zh-CN" smtClean="0"/>
          </a:p>
          <a:p>
            <a:pPr lvl="2"/>
            <a:r>
              <a:rPr lang="zh-CN" smtClean="0"/>
              <a:t>第三级</a:t>
            </a:r>
            <a:endParaRPr lang="zh-CN" smtClean="0"/>
          </a:p>
          <a:p>
            <a:pPr lvl="3"/>
            <a:r>
              <a:rPr lang="zh-CN" smtClean="0"/>
              <a:t>第四级</a:t>
            </a:r>
            <a:endParaRPr lang="zh-CN" smtClean="0"/>
          </a:p>
          <a:p>
            <a:pPr lvl="4"/>
            <a:r>
              <a:rPr lang="zh-CN" smtClean="0"/>
              <a:t>第五级</a:t>
            </a:r>
            <a:endParaRPr 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fld id="{DEEB2D69-C45E-4376-A3FF-D221DC77A964}" type="slidenum">
              <a:rPr lang="zh-CN" altLang="zh-CN"/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kumimoji="1"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kumimoji="1"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Tx/>
              <a:buNone/>
              <a:defRPr kumimoji="1"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63FEE79-9C2F-4496-900C-B3D9C2551F8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 advClick="0" advTm="400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slide" Target="slide7.xml"/><Relationship Id="rId3" Type="http://schemas.openxmlformats.org/officeDocument/2006/relationships/slide" Target="slide4.xml"/><Relationship Id="rId2" Type="http://schemas.openxmlformats.org/officeDocument/2006/relationships/slide" Target="slide1.xml"/><Relationship Id="rId1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3882"/>
          <p:cNvPicPr>
            <a:picLocks noChangeAspect="1" noChangeArrowheads="1"/>
          </p:cNvPicPr>
          <p:nvPr/>
        </p:nvPicPr>
        <p:blipFill>
          <a:blip r:embed="rId1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WordArt 3"/>
          <p:cNvSpPr>
            <a:spLocks noChangeArrowheads="1" noChangeShapeType="1"/>
          </p:cNvSpPr>
          <p:nvPr/>
        </p:nvSpPr>
        <p:spPr bwMode="auto">
          <a:xfrm>
            <a:off x="676275" y="976313"/>
            <a:ext cx="7254875" cy="3455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FFFF00"/>
                  </a:solidFill>
                  <a:round/>
                </a:ln>
                <a:solidFill>
                  <a:srgbClr val="D72F4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 panose="02010800040101010101" charset="-122"/>
              </a:rPr>
              <a:t>第</a:t>
            </a:r>
            <a:r>
              <a:rPr lang="en-US" altLang="zh-CN" sz="3600" smtClean="0">
                <a:ln w="9525" cmpd="sng">
                  <a:solidFill>
                    <a:srgbClr val="FFFF00"/>
                  </a:solidFill>
                  <a:round/>
                </a:ln>
                <a:solidFill>
                  <a:srgbClr val="D72F4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 panose="02010800040101010101" charset="-122"/>
              </a:rPr>
              <a:t>17</a:t>
            </a:r>
            <a:r>
              <a:rPr lang="zh-CN" altLang="en-US" sz="3600" smtClean="0">
                <a:ln w="9525" cmpd="sng">
                  <a:solidFill>
                    <a:srgbClr val="FFFF00"/>
                  </a:solidFill>
                  <a:round/>
                </a:ln>
                <a:solidFill>
                  <a:srgbClr val="D72F4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 panose="02010800040101010101" charset="-122"/>
              </a:rPr>
              <a:t>课</a:t>
            </a:r>
            <a:endParaRPr lang="zh-CN" altLang="en-US" sz="3600">
              <a:ln w="9525" cmpd="sng">
                <a:solidFill>
                  <a:srgbClr val="FFFF00"/>
                </a:solidFill>
                <a:round/>
              </a:ln>
              <a:solidFill>
                <a:srgbClr val="D72F43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华文新魏" panose="02010800040101010101" charset="-122"/>
            </a:endParaRPr>
          </a:p>
          <a:p>
            <a:r>
              <a:rPr lang="zh-CN" altLang="en-US" sz="3600" smtClean="0">
                <a:ln w="9525" cmpd="sng">
                  <a:solidFill>
                    <a:srgbClr val="FFFF00"/>
                  </a:solidFill>
                  <a:round/>
                </a:ln>
                <a:solidFill>
                  <a:srgbClr val="D72F4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 panose="02010800040101010101" charset="-122"/>
              </a:rPr>
              <a:t>中国工农红军长征</a:t>
            </a:r>
            <a:endParaRPr lang="zh-CN" altLang="en-US" sz="3600">
              <a:ln w="9525" cmpd="sng">
                <a:solidFill>
                  <a:srgbClr val="FFFF00"/>
                </a:solidFill>
                <a:round/>
              </a:ln>
              <a:solidFill>
                <a:srgbClr val="D72F43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华文新魏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443841"/>
            <a:ext cx="8858280" cy="2839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知道红军长征的原因和遵义会议的内容；分析理解遵义会议的历史意义。</a:t>
            </a:r>
            <a:endParaRPr lang="en-US" altLang="zh-CN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en-US" altLang="zh-CN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掌握长征的路线；了解红军长征过程中艰难险阻并体会长征精神。</a:t>
            </a:r>
            <a:endParaRPr lang="en-US" altLang="zh-CN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en-US" altLang="zh-CN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en-US" altLang="zh-CN" sz="1050" smtClean="0">
              <a:solidFill>
                <a:srgbClr val="000000"/>
              </a:solidFill>
              <a:latin typeface="Georgia" panose="02040502050405020303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71480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smtClean="0"/>
              <a:t>学习目标</a:t>
            </a:r>
            <a:endParaRPr lang="zh-CN" altLang="en-US" sz="4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7158" y="1142984"/>
            <a:ext cx="85725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mtClean="0">
                <a:solidFill>
                  <a:srgbClr val="000000"/>
                </a:solidFill>
                <a:ea typeface="华文隶书" panose="02010800040101010101" charset="-122"/>
              </a:rPr>
              <a:t>阅读第</a:t>
            </a:r>
            <a:r>
              <a:rPr lang="en-US" altLang="zh-CN" smtClean="0">
                <a:solidFill>
                  <a:srgbClr val="000000"/>
                </a:solidFill>
                <a:ea typeface="华文隶书" panose="02010800040101010101" charset="-122"/>
              </a:rPr>
              <a:t>17</a:t>
            </a:r>
            <a:r>
              <a:rPr lang="zh-CN" altLang="en-US" smtClean="0">
                <a:solidFill>
                  <a:srgbClr val="000000"/>
                </a:solidFill>
                <a:ea typeface="华文隶书" panose="02010800040101010101" charset="-122"/>
              </a:rPr>
              <a:t>课教材，思考下列问题：（</a:t>
            </a:r>
            <a:r>
              <a:rPr lang="en-US" altLang="zh-CN" smtClean="0">
                <a:solidFill>
                  <a:srgbClr val="000000"/>
                </a:solidFill>
                <a:ea typeface="华文隶书" panose="02010800040101010101" charset="-122"/>
              </a:rPr>
              <a:t>4</a:t>
            </a:r>
            <a:r>
              <a:rPr lang="zh-CN" altLang="en-US" smtClean="0">
                <a:solidFill>
                  <a:srgbClr val="000000"/>
                </a:solidFill>
                <a:ea typeface="华文隶书" panose="02010800040101010101" charset="-122"/>
              </a:rPr>
              <a:t>分钟）</a:t>
            </a:r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  <a:p>
            <a:pPr algn="l"/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  <a:p>
            <a:pPr algn="l"/>
            <a:r>
              <a:rPr lang="en-US" altLang="zh-CN" smtClean="0">
                <a:solidFill>
                  <a:srgbClr val="000000"/>
                </a:solidFill>
                <a:ea typeface="华文隶书" panose="02010800040101010101" charset="-122"/>
              </a:rPr>
              <a:t>1.</a:t>
            </a:r>
            <a:r>
              <a:rPr lang="zh-CN" altLang="en-US" smtClean="0">
                <a:solidFill>
                  <a:srgbClr val="000000"/>
                </a:solidFill>
                <a:ea typeface="华文隶书" panose="02010800040101010101" charset="-122"/>
              </a:rPr>
              <a:t>红军长征的原因、起止时间、经过、红军长征几次会师和长征胜利的意义。</a:t>
            </a:r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  <a:p>
            <a:pPr algn="l"/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  <a:p>
            <a:pPr algn="l"/>
            <a:r>
              <a:rPr lang="en-US" altLang="zh-CN" smtClean="0">
                <a:solidFill>
                  <a:srgbClr val="000000"/>
                </a:solidFill>
                <a:ea typeface="华文隶书" panose="02010800040101010101" charset="-122"/>
              </a:rPr>
              <a:t>2.</a:t>
            </a:r>
            <a:r>
              <a:rPr lang="zh-CN" altLang="en-US" smtClean="0">
                <a:solidFill>
                  <a:srgbClr val="000000"/>
                </a:solidFill>
                <a:ea typeface="华文隶书" panose="02010800040101010101" charset="-122"/>
              </a:rPr>
              <a:t>红军长征途中遇到了哪些困难的，长征的胜利给我们留下了哪些宝贵的精神遗产？</a:t>
            </a:r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  <a:p>
            <a:pPr algn="l"/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  <a:p>
            <a:pPr algn="l"/>
            <a:r>
              <a:rPr lang="en-US" altLang="zh-CN" smtClean="0">
                <a:solidFill>
                  <a:srgbClr val="000000"/>
                </a:solidFill>
                <a:ea typeface="华文隶书" panose="02010800040101010101" charset="-122"/>
              </a:rPr>
              <a:t>3.</a:t>
            </a:r>
            <a:r>
              <a:rPr lang="zh-CN" altLang="en-US" smtClean="0">
                <a:solidFill>
                  <a:srgbClr val="000000"/>
                </a:solidFill>
                <a:ea typeface="华文隶书" panose="02010800040101010101" charset="-122"/>
              </a:rPr>
              <a:t>遵义会议的时间、内容、意义</a:t>
            </a:r>
            <a:endParaRPr lang="en-US" altLang="zh-CN" smtClean="0">
              <a:solidFill>
                <a:srgbClr val="000000"/>
              </a:solidFill>
              <a:ea typeface="华文隶书" panose="02010800040101010101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smtClean="0"/>
              <a:t>自学提纲</a:t>
            </a:r>
            <a:endParaRPr lang="zh-CN" altLang="en-US" sz="4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52400" y="1484313"/>
          <a:ext cx="8991600" cy="4803776"/>
        </p:xfrm>
        <a:graphic>
          <a:graphicData uri="http://schemas.openxmlformats.org/drawingml/2006/table">
            <a:tbl>
              <a:tblPr/>
              <a:tblGrid>
                <a:gridCol w="762000"/>
                <a:gridCol w="1905000"/>
                <a:gridCol w="1752600"/>
                <a:gridCol w="1438275"/>
                <a:gridCol w="1636713"/>
                <a:gridCol w="1497012"/>
              </a:tblGrid>
              <a:tr h="1335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时间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</a:t>
                      </a: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敌        我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领导人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战略战术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结果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7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第一至四次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21" name="Line 33"/>
          <p:cNvSpPr>
            <a:spLocks noChangeShapeType="1"/>
          </p:cNvSpPr>
          <p:nvPr/>
        </p:nvSpPr>
        <p:spPr bwMode="auto">
          <a:xfrm>
            <a:off x="2817813" y="2439988"/>
            <a:ext cx="1752600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12322" name="Text Box 34"/>
          <p:cNvSpPr txBox="1">
            <a:spLocks noChangeArrowheads="1"/>
          </p:cNvSpPr>
          <p:nvPr/>
        </p:nvSpPr>
        <p:spPr bwMode="auto">
          <a:xfrm>
            <a:off x="1042988" y="2997200"/>
            <a:ext cx="1676400" cy="15446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1930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年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至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1933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年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323" name="Text Box 35"/>
          <p:cNvSpPr txBox="1">
            <a:spLocks noChangeArrowheads="1"/>
          </p:cNvSpPr>
          <p:nvPr/>
        </p:nvSpPr>
        <p:spPr bwMode="auto">
          <a:xfrm>
            <a:off x="2843213" y="2852738"/>
            <a:ext cx="1825625" cy="2057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   </a:t>
            </a: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   </a:t>
            </a: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30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   </a:t>
            </a: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50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   </a:t>
            </a: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万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324" name="Text Box 36"/>
          <p:cNvSpPr txBox="1">
            <a:spLocks noChangeArrowheads="1"/>
          </p:cNvSpPr>
          <p:nvPr/>
        </p:nvSpPr>
        <p:spPr bwMode="auto">
          <a:xfrm>
            <a:off x="4572000" y="2708275"/>
            <a:ext cx="1600200" cy="11795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毛泽东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sz="180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（前三次）</a:t>
            </a:r>
            <a:endParaRPr lang="zh-CN" sz="180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endParaRPr lang="zh-CN" altLang="zh-CN" sz="180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7835900" y="3492500"/>
            <a:ext cx="12954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effectLst>
                  <a:outerShdw blurRad="38100" dist="38100" dir="2700000" algn="tl">
                    <a:srgbClr val="FFFFFF"/>
                  </a:outerShdw>
                </a:effectLst>
              </a:rPr>
              <a:t>胜利</a:t>
            </a:r>
            <a:endParaRPr lang="zh-CN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endParaRPr lang="zh-CN" altLang="zh-CN" sz="2400" b="0">
              <a:solidFill>
                <a:schemeClr val="tx1"/>
              </a:solidFill>
              <a:effectLst/>
            </a:endParaRPr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4711700" y="5168900"/>
            <a:ext cx="1219200" cy="1031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博古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李德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327" name="Text Box 39"/>
          <p:cNvSpPr txBox="1">
            <a:spLocks noChangeArrowheads="1"/>
          </p:cNvSpPr>
          <p:nvPr/>
        </p:nvSpPr>
        <p:spPr bwMode="auto">
          <a:xfrm>
            <a:off x="6084888" y="2924175"/>
            <a:ext cx="1524000" cy="1698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避敌主力诱敌深入</a:t>
            </a:r>
            <a:endParaRPr lang="zh-CN" sz="24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集中优势</a:t>
            </a:r>
            <a:endParaRPr lang="zh-CN" sz="24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各个击破</a:t>
            </a:r>
            <a:endParaRPr lang="zh-CN" sz="24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12328" name="Group 40"/>
          <p:cNvGrpSpPr/>
          <p:nvPr/>
        </p:nvGrpSpPr>
        <p:grpSpPr bwMode="auto">
          <a:xfrm>
            <a:off x="6011863" y="5013325"/>
            <a:ext cx="3043237" cy="1187450"/>
            <a:chOff x="0" y="0"/>
            <a:chExt cx="1917" cy="748"/>
          </a:xfrm>
        </p:grpSpPr>
        <p:sp>
          <p:nvSpPr>
            <p:cNvPr id="12329" name="Text Box 41"/>
            <p:cNvSpPr txBox="1">
              <a:spLocks noChangeArrowheads="1"/>
            </p:cNvSpPr>
            <p:nvPr/>
          </p:nvSpPr>
          <p:spPr bwMode="auto">
            <a:xfrm>
              <a:off x="1197" y="146"/>
              <a:ext cx="720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失利</a:t>
              </a:r>
              <a:endParaRPr lang="zh-CN" sz="2400">
                <a:effectLst/>
              </a:endParaRPr>
            </a:p>
          </p:txBody>
        </p:sp>
        <p:sp>
          <p:nvSpPr>
            <p:cNvPr id="12330" name="Text Box 42"/>
            <p:cNvSpPr txBox="1">
              <a:spLocks noChangeArrowheads="1"/>
            </p:cNvSpPr>
            <p:nvPr/>
          </p:nvSpPr>
          <p:spPr bwMode="auto">
            <a:xfrm>
              <a:off x="0" y="0"/>
              <a:ext cx="1225" cy="74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zh-CN" sz="240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分散兵力，进攻冒险，防御保守。</a:t>
              </a:r>
              <a:endParaRPr lang="zh-CN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sp>
        <p:nvSpPr>
          <p:cNvPr id="12331" name="Text Box 43"/>
          <p:cNvSpPr txBox="1">
            <a:spLocks noChangeArrowheads="1"/>
          </p:cNvSpPr>
          <p:nvPr/>
        </p:nvSpPr>
        <p:spPr bwMode="auto">
          <a:xfrm>
            <a:off x="971550" y="4868863"/>
            <a:ext cx="1871663" cy="2006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1933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年</a:t>
            </a: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月至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1934</a:t>
            </a: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年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endParaRPr lang="zh-CN" altLang="zh-CN" sz="2400" b="0">
              <a:solidFill>
                <a:srgbClr val="FF00FF"/>
              </a:solidFill>
              <a:effectLst/>
            </a:endParaRPr>
          </a:p>
        </p:txBody>
      </p:sp>
      <p:sp>
        <p:nvSpPr>
          <p:cNvPr id="12332" name="Text Box 44"/>
          <p:cNvSpPr txBox="1">
            <a:spLocks noChangeArrowheads="1"/>
          </p:cNvSpPr>
          <p:nvPr/>
        </p:nvSpPr>
        <p:spPr bwMode="auto">
          <a:xfrm>
            <a:off x="1384300" y="476250"/>
            <a:ext cx="68707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/>
            <a:r>
              <a:rPr lang="zh-CN" sz="5400">
                <a:solidFill>
                  <a:srgbClr val="5E221C"/>
                </a:solidFill>
                <a:effectLst/>
                <a:latin typeface="Arial" panose="020B0604020202020204" pitchFamily="34" charset="0"/>
              </a:rPr>
              <a:t>红军的五次反</a:t>
            </a:r>
            <a:r>
              <a:rPr lang="zh-CN" sz="5400">
                <a:solidFill>
                  <a:srgbClr val="5E221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zh-CN" sz="5400">
                <a:solidFill>
                  <a:srgbClr val="5E221C"/>
                </a:solidFill>
                <a:effectLst/>
                <a:latin typeface="Arial" panose="020B0604020202020204" pitchFamily="34" charset="0"/>
              </a:rPr>
              <a:t>围剿”</a:t>
            </a:r>
            <a:endParaRPr lang="zh-CN" sz="5400">
              <a:solidFill>
                <a:srgbClr val="5E221C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333" name="Line 45"/>
          <p:cNvSpPr>
            <a:spLocks noChangeShapeType="1"/>
          </p:cNvSpPr>
          <p:nvPr/>
        </p:nvSpPr>
        <p:spPr bwMode="auto">
          <a:xfrm>
            <a:off x="2811463" y="3357563"/>
            <a:ext cx="1760537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2334" name="Line 46"/>
          <p:cNvSpPr>
            <a:spLocks noChangeShapeType="1"/>
          </p:cNvSpPr>
          <p:nvPr/>
        </p:nvSpPr>
        <p:spPr bwMode="auto">
          <a:xfrm>
            <a:off x="2843213" y="3933825"/>
            <a:ext cx="1728787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2335" name="Line 47"/>
          <p:cNvSpPr>
            <a:spLocks noChangeShapeType="1"/>
          </p:cNvSpPr>
          <p:nvPr/>
        </p:nvSpPr>
        <p:spPr bwMode="auto">
          <a:xfrm>
            <a:off x="2838450" y="4437063"/>
            <a:ext cx="1733550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2336" name="Line 48"/>
          <p:cNvSpPr>
            <a:spLocks noChangeShapeType="1"/>
          </p:cNvSpPr>
          <p:nvPr/>
        </p:nvSpPr>
        <p:spPr bwMode="auto">
          <a:xfrm>
            <a:off x="4572000" y="3573463"/>
            <a:ext cx="1439863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2337" name="Text Box 49"/>
          <p:cNvSpPr txBox="1">
            <a:spLocks noChangeArrowheads="1"/>
          </p:cNvSpPr>
          <p:nvPr/>
        </p:nvSpPr>
        <p:spPr bwMode="auto">
          <a:xfrm>
            <a:off x="4572000" y="3587750"/>
            <a:ext cx="1592263" cy="13620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周恩来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朱德</a:t>
            </a:r>
            <a:endParaRPr lang="zh-CN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zh-CN" sz="180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（第四次）</a:t>
            </a:r>
            <a:endParaRPr lang="zh-CN" sz="180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2338" name="Group 50"/>
          <p:cNvGrpSpPr/>
          <p:nvPr/>
        </p:nvGrpSpPr>
        <p:grpSpPr bwMode="auto">
          <a:xfrm>
            <a:off x="276225" y="5000625"/>
            <a:ext cx="4441825" cy="1219200"/>
            <a:chOff x="0" y="0"/>
            <a:chExt cx="2798" cy="768"/>
          </a:xfrm>
        </p:grpSpPr>
        <p:sp>
          <p:nvSpPr>
            <p:cNvPr id="12339" name="Text Box 51"/>
            <p:cNvSpPr txBox="1">
              <a:spLocks noChangeArrowheads="1"/>
            </p:cNvSpPr>
            <p:nvPr/>
          </p:nvSpPr>
          <p:spPr bwMode="auto">
            <a:xfrm>
              <a:off x="1642" y="249"/>
              <a:ext cx="56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zh-CN" altLang="zh-CN">
                  <a:solidFill>
                    <a:srgbClr val="FF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50</a:t>
              </a:r>
              <a:r>
                <a:rPr lang="zh-CN">
                  <a:solidFill>
                    <a:srgbClr val="FF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万</a:t>
              </a:r>
              <a:endParaRPr lang="zh-CN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2340" name="Group 52"/>
            <p:cNvGrpSpPr/>
            <p:nvPr/>
          </p:nvGrpSpPr>
          <p:grpSpPr bwMode="auto">
            <a:xfrm>
              <a:off x="0" y="0"/>
              <a:ext cx="2798" cy="768"/>
              <a:chOff x="0" y="0"/>
              <a:chExt cx="2798" cy="768"/>
            </a:xfrm>
          </p:grpSpPr>
          <p:sp>
            <p:nvSpPr>
              <p:cNvPr id="12341" name="Text Box 5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346" cy="76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vert="eaVert"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sz="2400">
                    <a:solidFill>
                      <a:srgbClr val="FF00FF"/>
                    </a:solidFill>
                    <a:effectLst/>
                  </a:rPr>
                  <a:t>第五次</a:t>
                </a:r>
                <a:endParaRPr lang="zh-CN" sz="2400">
                  <a:solidFill>
                    <a:srgbClr val="FF00FF"/>
                  </a:solidFill>
                  <a:effectLst/>
                </a:endParaRPr>
              </a:p>
            </p:txBody>
          </p:sp>
          <p:sp>
            <p:nvSpPr>
              <p:cNvPr id="12342" name="Text Box 54"/>
              <p:cNvSpPr txBox="1">
                <a:spLocks noChangeArrowheads="1"/>
              </p:cNvSpPr>
              <p:nvPr/>
            </p:nvSpPr>
            <p:spPr bwMode="auto">
              <a:xfrm>
                <a:off x="2270" y="249"/>
                <a:ext cx="528" cy="32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zh-CN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8</a:t>
                </a:r>
                <a:r>
                  <a:rPr lang="zh-CN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万</a:t>
                </a:r>
                <a:endParaRPr lang="zh-CN">
                  <a:solidFill>
                    <a:srgbClr val="FF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sp>
        <p:nvSpPr>
          <p:cNvPr id="12343" name="Text Box 55"/>
          <p:cNvSpPr txBox="1">
            <a:spLocks noChangeArrowheads="1"/>
          </p:cNvSpPr>
          <p:nvPr/>
        </p:nvSpPr>
        <p:spPr bwMode="auto">
          <a:xfrm>
            <a:off x="2932113" y="1808163"/>
            <a:ext cx="15875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</a:rPr>
              <a:t>军队人数</a:t>
            </a:r>
            <a:endParaRPr lang="zh-CN" sz="2400">
              <a:solidFill>
                <a:schemeClr val="tx1"/>
              </a:solidFill>
              <a:effectLst/>
            </a:endParaRPr>
          </a:p>
        </p:txBody>
      </p:sp>
      <p:sp>
        <p:nvSpPr>
          <p:cNvPr id="12344" name="Line 56"/>
          <p:cNvSpPr>
            <a:spLocks noChangeShapeType="1"/>
          </p:cNvSpPr>
          <p:nvPr/>
        </p:nvSpPr>
        <p:spPr bwMode="auto">
          <a:xfrm>
            <a:off x="3776663" y="2835275"/>
            <a:ext cx="0" cy="3446463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4" grpId="0" autoUpdateAnimBg="0"/>
      <p:bldP spid="12325" grpId="0" autoUpdateAnimBg="0"/>
      <p:bldP spid="12326" grpId="0" autoUpdateAnimBg="0"/>
      <p:bldP spid="12327" grpId="0" autoUpdateAnimBg="0"/>
      <p:bldP spid="1233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/>
          <p:cNvSpPr>
            <a:spLocks noChangeArrowheads="1"/>
          </p:cNvSpPr>
          <p:nvPr/>
        </p:nvSpPr>
        <p:spPr bwMode="auto">
          <a:xfrm rot="5238223">
            <a:off x="6283326" y="5373687"/>
            <a:ext cx="309562" cy="1751013"/>
          </a:xfrm>
          <a:prstGeom prst="downArrow">
            <a:avLst>
              <a:gd name="adj1" fmla="val 62287"/>
              <a:gd name="adj2" fmla="val 152043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39" name="WordArt 3"/>
          <p:cNvSpPr>
            <a:spLocks noChangeArrowheads="1" noChangeShapeType="1" noTextEdit="1"/>
          </p:cNvSpPr>
          <p:nvPr/>
        </p:nvSpPr>
        <p:spPr bwMode="auto">
          <a:xfrm>
            <a:off x="7086600" y="5562600"/>
            <a:ext cx="5334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   央</a:t>
            </a:r>
            <a:endParaRPr lang="zh-CN" altLang="en-US" sz="3600" kern="10">
              <a:ln w="9525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6858000" y="5638800"/>
            <a:ext cx="152400" cy="228600"/>
          </a:xfrm>
          <a:prstGeom prst="triangle">
            <a:avLst>
              <a:gd name="adj" fmla="val 63333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5257800" y="5105400"/>
            <a:ext cx="1066800" cy="381000"/>
          </a:xfrm>
          <a:prstGeom prst="wedgeRectCallout">
            <a:avLst>
              <a:gd name="adj1" fmla="val -19495"/>
              <a:gd name="adj2" fmla="val 215833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1600">
                <a:solidFill>
                  <a:srgbClr val="FF0066"/>
                </a:solidFill>
                <a:latin typeface="Times New Roman" panose="02020603050405020304" pitchFamily="18" charset="0"/>
              </a:rPr>
              <a:t>突破湘江</a:t>
            </a:r>
            <a:endParaRPr kumimoji="1" lang="zh-CN" altLang="en-US" sz="1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auto">
          <a:xfrm rot="5008876">
            <a:off x="3425032" y="4710906"/>
            <a:ext cx="533400" cy="684213"/>
          </a:xfrm>
          <a:prstGeom prst="curvedRightArrow">
            <a:avLst>
              <a:gd name="adj1" fmla="val 25655"/>
              <a:gd name="adj2" fmla="val 51310"/>
              <a:gd name="adj3" fmla="val 33333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43" name="AutoShape 7"/>
          <p:cNvSpPr>
            <a:spLocks noChangeArrowheads="1"/>
          </p:cNvSpPr>
          <p:nvPr/>
        </p:nvSpPr>
        <p:spPr bwMode="auto">
          <a:xfrm rot="5697231">
            <a:off x="1714500" y="4991100"/>
            <a:ext cx="1371600" cy="228600"/>
          </a:xfrm>
          <a:prstGeom prst="leftArrow">
            <a:avLst>
              <a:gd name="adj1" fmla="val 73204"/>
              <a:gd name="adj2" fmla="val 145222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 rot="4926020">
            <a:off x="2209800" y="3581400"/>
            <a:ext cx="685800" cy="228600"/>
          </a:xfrm>
          <a:prstGeom prst="leftArrow">
            <a:avLst>
              <a:gd name="adj1" fmla="val 73204"/>
              <a:gd name="adj2" fmla="val 72611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45" name="AutoShape 9"/>
          <p:cNvSpPr>
            <a:spLocks noChangeArrowheads="1"/>
          </p:cNvSpPr>
          <p:nvPr/>
        </p:nvSpPr>
        <p:spPr bwMode="auto">
          <a:xfrm rot="6899934">
            <a:off x="2149475" y="2835275"/>
            <a:ext cx="1219200" cy="184150"/>
          </a:xfrm>
          <a:prstGeom prst="leftArrow">
            <a:avLst>
              <a:gd name="adj1" fmla="val 73204"/>
              <a:gd name="adj2" fmla="val 160245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46" name="AutoShape 10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971550" y="1905000"/>
            <a:ext cx="1238250" cy="444500"/>
          </a:xfrm>
          <a:prstGeom prst="wedgeRectCallout">
            <a:avLst>
              <a:gd name="adj1" fmla="val 74486"/>
              <a:gd name="adj2" fmla="val 11928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24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过草地</a:t>
            </a:r>
            <a:endParaRPr kumimoji="1" lang="zh-CN" altLang="en-US" sz="24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5547" name="WordArt 11"/>
          <p:cNvSpPr>
            <a:spLocks noChangeArrowheads="1" noChangeShapeType="1" noTextEdit="1"/>
          </p:cNvSpPr>
          <p:nvPr/>
        </p:nvSpPr>
        <p:spPr bwMode="auto">
          <a:xfrm>
            <a:off x="7010400" y="5867400"/>
            <a:ext cx="3048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于都</a:t>
            </a:r>
            <a:endParaRPr lang="zh-CN" altLang="en-US" sz="36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48" name="WordArt 12"/>
          <p:cNvSpPr>
            <a:spLocks noChangeArrowheads="1" noChangeShapeType="1" noTextEdit="1"/>
          </p:cNvSpPr>
          <p:nvPr/>
        </p:nvSpPr>
        <p:spPr bwMode="auto">
          <a:xfrm>
            <a:off x="7620000" y="5867400"/>
            <a:ext cx="3048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瑞金</a:t>
            </a:r>
            <a:endParaRPr lang="zh-CN" altLang="en-US" sz="36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>
            <a:off x="7391400" y="6019800"/>
            <a:ext cx="200025" cy="152400"/>
          </a:xfrm>
          <a:prstGeom prst="star5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>
              <a:buFontTx/>
              <a:buNone/>
              <a:defRPr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50" name="Freeform 14"/>
          <p:cNvSpPr/>
          <p:nvPr/>
        </p:nvSpPr>
        <p:spPr bwMode="auto">
          <a:xfrm>
            <a:off x="3257550" y="4819650"/>
            <a:ext cx="617538" cy="576263"/>
          </a:xfrm>
          <a:custGeom>
            <a:avLst/>
            <a:gdLst>
              <a:gd name="T0" fmla="*/ 2147483647 w 389"/>
              <a:gd name="T1" fmla="*/ 0 h 363"/>
              <a:gd name="T2" fmla="*/ 2147483647 w 389"/>
              <a:gd name="T3" fmla="*/ 2147483647 h 363"/>
              <a:gd name="T4" fmla="*/ 2147483647 w 389"/>
              <a:gd name="T5" fmla="*/ 2147483647 h 363"/>
              <a:gd name="T6" fmla="*/ 2147483647 w 389"/>
              <a:gd name="T7" fmla="*/ 2147483647 h 363"/>
              <a:gd name="T8" fmla="*/ 2147483647 w 389"/>
              <a:gd name="T9" fmla="*/ 2147483647 h 363"/>
              <a:gd name="T10" fmla="*/ 2147483647 w 389"/>
              <a:gd name="T11" fmla="*/ 2147483647 h 363"/>
              <a:gd name="T12" fmla="*/ 2147483647 w 389"/>
              <a:gd name="T13" fmla="*/ 2147483647 h 363"/>
              <a:gd name="T14" fmla="*/ 2147483647 w 389"/>
              <a:gd name="T15" fmla="*/ 2147483647 h 363"/>
              <a:gd name="T16" fmla="*/ 2147483647 w 389"/>
              <a:gd name="T17" fmla="*/ 2147483647 h 363"/>
              <a:gd name="T18" fmla="*/ 2147483647 w 389"/>
              <a:gd name="T19" fmla="*/ 2147483647 h 363"/>
              <a:gd name="T20" fmla="*/ 2147483647 w 389"/>
              <a:gd name="T21" fmla="*/ 2147483647 h 363"/>
              <a:gd name="T22" fmla="*/ 2147483647 w 389"/>
              <a:gd name="T23" fmla="*/ 2147483647 h 363"/>
              <a:gd name="T24" fmla="*/ 2147483647 w 389"/>
              <a:gd name="T25" fmla="*/ 2147483647 h 363"/>
              <a:gd name="T26" fmla="*/ 0 w 389"/>
              <a:gd name="T27" fmla="*/ 2147483647 h 36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89"/>
              <a:gd name="T43" fmla="*/ 0 h 363"/>
              <a:gd name="T44" fmla="*/ 389 w 389"/>
              <a:gd name="T45" fmla="*/ 363 h 363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89" h="363">
                <a:moveTo>
                  <a:pt x="156" y="0"/>
                </a:moveTo>
                <a:cubicBezTo>
                  <a:pt x="164" y="12"/>
                  <a:pt x="174" y="23"/>
                  <a:pt x="180" y="36"/>
                </a:cubicBezTo>
                <a:cubicBezTo>
                  <a:pt x="186" y="51"/>
                  <a:pt x="182" y="71"/>
                  <a:pt x="192" y="84"/>
                </a:cubicBezTo>
                <a:cubicBezTo>
                  <a:pt x="200" y="94"/>
                  <a:pt x="216" y="92"/>
                  <a:pt x="228" y="96"/>
                </a:cubicBezTo>
                <a:cubicBezTo>
                  <a:pt x="236" y="108"/>
                  <a:pt x="247" y="118"/>
                  <a:pt x="252" y="132"/>
                </a:cubicBezTo>
                <a:cubicBezTo>
                  <a:pt x="259" y="151"/>
                  <a:pt x="253" y="175"/>
                  <a:pt x="264" y="192"/>
                </a:cubicBezTo>
                <a:cubicBezTo>
                  <a:pt x="271" y="203"/>
                  <a:pt x="289" y="198"/>
                  <a:pt x="300" y="204"/>
                </a:cubicBezTo>
                <a:cubicBezTo>
                  <a:pt x="325" y="218"/>
                  <a:pt x="372" y="252"/>
                  <a:pt x="372" y="252"/>
                </a:cubicBezTo>
                <a:cubicBezTo>
                  <a:pt x="376" y="264"/>
                  <a:pt x="389" y="276"/>
                  <a:pt x="384" y="288"/>
                </a:cubicBezTo>
                <a:cubicBezTo>
                  <a:pt x="378" y="302"/>
                  <a:pt x="326" y="322"/>
                  <a:pt x="312" y="324"/>
                </a:cubicBezTo>
                <a:cubicBezTo>
                  <a:pt x="264" y="330"/>
                  <a:pt x="216" y="332"/>
                  <a:pt x="168" y="336"/>
                </a:cubicBezTo>
                <a:cubicBezTo>
                  <a:pt x="129" y="349"/>
                  <a:pt x="107" y="363"/>
                  <a:pt x="60" y="336"/>
                </a:cubicBezTo>
                <a:cubicBezTo>
                  <a:pt x="49" y="330"/>
                  <a:pt x="57" y="309"/>
                  <a:pt x="48" y="300"/>
                </a:cubicBezTo>
                <a:cubicBezTo>
                  <a:pt x="35" y="287"/>
                  <a:pt x="16" y="288"/>
                  <a:pt x="0" y="288"/>
                </a:cubicBezTo>
              </a:path>
            </a:pathLst>
          </a:custGeom>
          <a:noFill/>
          <a:ln w="25400">
            <a:solidFill>
              <a:srgbClr val="00CC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5551" name="Oval 15"/>
          <p:cNvSpPr>
            <a:spLocks noChangeArrowheads="1"/>
          </p:cNvSpPr>
          <p:nvPr/>
        </p:nvSpPr>
        <p:spPr bwMode="auto">
          <a:xfrm>
            <a:off x="3962400" y="5181600"/>
            <a:ext cx="152400" cy="1524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52" name="WordArt 16"/>
          <p:cNvSpPr>
            <a:spLocks noChangeArrowheads="1" noChangeShapeType="1" noTextEdit="1"/>
          </p:cNvSpPr>
          <p:nvPr/>
        </p:nvSpPr>
        <p:spPr bwMode="auto">
          <a:xfrm>
            <a:off x="4114800" y="5029200"/>
            <a:ext cx="3810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遵义</a:t>
            </a:r>
            <a:endParaRPr lang="zh-CN" altLang="en-US" sz="36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53" name="AutoShape 17"/>
          <p:cNvSpPr>
            <a:spLocks noChangeArrowheads="1"/>
          </p:cNvSpPr>
          <p:nvPr/>
        </p:nvSpPr>
        <p:spPr bwMode="auto">
          <a:xfrm rot="36187">
            <a:off x="2286000" y="5715000"/>
            <a:ext cx="1295400" cy="228600"/>
          </a:xfrm>
          <a:prstGeom prst="leftArrow">
            <a:avLst>
              <a:gd name="adj1" fmla="val 73204"/>
              <a:gd name="adj2" fmla="val 137154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54" name="AutoShape 18"/>
          <p:cNvSpPr>
            <a:spLocks noChangeArrowheads="1"/>
          </p:cNvSpPr>
          <p:nvPr/>
        </p:nvSpPr>
        <p:spPr bwMode="auto">
          <a:xfrm rot="7355036">
            <a:off x="3360738" y="5478462"/>
            <a:ext cx="769938" cy="328613"/>
          </a:xfrm>
          <a:prstGeom prst="curvedDownArrow">
            <a:avLst>
              <a:gd name="adj1" fmla="val 46860"/>
              <a:gd name="adj2" fmla="val 93720"/>
              <a:gd name="adj3" fmla="val 33333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55" name="AutoShape 19"/>
          <p:cNvSpPr>
            <a:spLocks noChangeArrowheads="1"/>
          </p:cNvSpPr>
          <p:nvPr/>
        </p:nvSpPr>
        <p:spPr bwMode="auto">
          <a:xfrm rot="6257959">
            <a:off x="2209800" y="4038600"/>
            <a:ext cx="685800" cy="228600"/>
          </a:xfrm>
          <a:prstGeom prst="leftArrow">
            <a:avLst>
              <a:gd name="adj1" fmla="val 73204"/>
              <a:gd name="adj2" fmla="val 72611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56" name="AutoShape 2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3850" y="3886200"/>
            <a:ext cx="1657350" cy="381000"/>
          </a:xfrm>
          <a:prstGeom prst="wedgeRectCallout">
            <a:avLst>
              <a:gd name="adj1" fmla="val 77778"/>
              <a:gd name="adj2" fmla="val 7666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强渡大渡河</a:t>
            </a:r>
            <a:endParaRPr kumimoji="1" lang="zh-CN" altLang="en-US" sz="20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5557" name="Arc 21"/>
          <p:cNvSpPr/>
          <p:nvPr/>
        </p:nvSpPr>
        <p:spPr bwMode="auto">
          <a:xfrm rot="4123888">
            <a:off x="5806281" y="5928519"/>
            <a:ext cx="427038" cy="914400"/>
          </a:xfrm>
          <a:custGeom>
            <a:avLst/>
            <a:gdLst>
              <a:gd name="T0" fmla="*/ 0 w 17277"/>
              <a:gd name="T1" fmla="*/ 0 h 21600"/>
              <a:gd name="T2" fmla="*/ 2147483647 w 17277"/>
              <a:gd name="T3" fmla="*/ 2147483647 h 21600"/>
              <a:gd name="T4" fmla="*/ 0 w 17277"/>
              <a:gd name="T5" fmla="*/ 2147483647 h 21600"/>
              <a:gd name="T6" fmla="*/ 0 60000 65536"/>
              <a:gd name="T7" fmla="*/ 0 60000 65536"/>
              <a:gd name="T8" fmla="*/ 0 60000 65536"/>
              <a:gd name="T9" fmla="*/ 0 w 17277"/>
              <a:gd name="T10" fmla="*/ 0 h 21600"/>
              <a:gd name="T11" fmla="*/ 17277 w 1727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558" name="Arc 22"/>
          <p:cNvSpPr/>
          <p:nvPr/>
        </p:nvSpPr>
        <p:spPr bwMode="auto">
          <a:xfrm rot="1096027">
            <a:off x="6934200" y="6096000"/>
            <a:ext cx="573088" cy="914400"/>
          </a:xfrm>
          <a:custGeom>
            <a:avLst/>
            <a:gdLst>
              <a:gd name="T0" fmla="*/ 0 w 18572"/>
              <a:gd name="T1" fmla="*/ 0 h 21600"/>
              <a:gd name="T2" fmla="*/ 2147483647 w 18572"/>
              <a:gd name="T3" fmla="*/ 2147483647 h 21600"/>
              <a:gd name="T4" fmla="*/ 0 w 18572"/>
              <a:gd name="T5" fmla="*/ 2147483647 h 21600"/>
              <a:gd name="T6" fmla="*/ 0 60000 65536"/>
              <a:gd name="T7" fmla="*/ 0 60000 65536"/>
              <a:gd name="T8" fmla="*/ 0 60000 65536"/>
              <a:gd name="T9" fmla="*/ 0 w 18572"/>
              <a:gd name="T10" fmla="*/ 0 h 21600"/>
              <a:gd name="T11" fmla="*/ 18572 w 1857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572" h="21600" fill="none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</a:path>
              <a:path w="18572" h="21600" stroke="0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559" name="AutoShape 23"/>
          <p:cNvSpPr>
            <a:spLocks noChangeArrowheads="1"/>
          </p:cNvSpPr>
          <p:nvPr/>
        </p:nvSpPr>
        <p:spPr bwMode="auto">
          <a:xfrm rot="6981311">
            <a:off x="4745831" y="4931569"/>
            <a:ext cx="261938" cy="1828800"/>
          </a:xfrm>
          <a:prstGeom prst="downArrow">
            <a:avLst>
              <a:gd name="adj1" fmla="val 62287"/>
              <a:gd name="adj2" fmla="val 187668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60" name="Arc 24"/>
          <p:cNvSpPr/>
          <p:nvPr/>
        </p:nvSpPr>
        <p:spPr bwMode="auto">
          <a:xfrm rot="3433284">
            <a:off x="6191250" y="6064250"/>
            <a:ext cx="685800" cy="914400"/>
          </a:xfrm>
          <a:custGeom>
            <a:avLst/>
            <a:gdLst>
              <a:gd name="T0" fmla="*/ 0 w 27760"/>
              <a:gd name="T1" fmla="*/ 2147483647 h 21600"/>
              <a:gd name="T2" fmla="*/ 2147483647 w 27760"/>
              <a:gd name="T3" fmla="*/ 2147483647 h 21600"/>
              <a:gd name="T4" fmla="*/ 2147483647 w 27760"/>
              <a:gd name="T5" fmla="*/ 2147483647 h 21600"/>
              <a:gd name="T6" fmla="*/ 0 60000 65536"/>
              <a:gd name="T7" fmla="*/ 0 60000 65536"/>
              <a:gd name="T8" fmla="*/ 0 60000 65536"/>
              <a:gd name="T9" fmla="*/ 0 w 27760"/>
              <a:gd name="T10" fmla="*/ 0 h 21600"/>
              <a:gd name="T11" fmla="*/ 27760 w 2776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760" h="21600" fill="none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</a:path>
              <a:path w="27760" h="21600" stroke="0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  <a:lnTo>
                  <a:pt x="10483" y="21600"/>
                </a:lnTo>
                <a:lnTo>
                  <a:pt x="0" y="2714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561" name="Arc 25"/>
          <p:cNvSpPr/>
          <p:nvPr/>
        </p:nvSpPr>
        <p:spPr bwMode="auto">
          <a:xfrm rot="5248098">
            <a:off x="5120481" y="5776119"/>
            <a:ext cx="427038" cy="914400"/>
          </a:xfrm>
          <a:custGeom>
            <a:avLst/>
            <a:gdLst>
              <a:gd name="T0" fmla="*/ 0 w 17277"/>
              <a:gd name="T1" fmla="*/ 0 h 21600"/>
              <a:gd name="T2" fmla="*/ 2147483647 w 17277"/>
              <a:gd name="T3" fmla="*/ 2147483647 h 21600"/>
              <a:gd name="T4" fmla="*/ 0 w 17277"/>
              <a:gd name="T5" fmla="*/ 2147483647 h 21600"/>
              <a:gd name="T6" fmla="*/ 0 60000 65536"/>
              <a:gd name="T7" fmla="*/ 0 60000 65536"/>
              <a:gd name="T8" fmla="*/ 0 60000 65536"/>
              <a:gd name="T9" fmla="*/ 0 w 17277"/>
              <a:gd name="T10" fmla="*/ 0 h 21600"/>
              <a:gd name="T11" fmla="*/ 17277 w 1727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562" name="AutoShape 26"/>
          <p:cNvSpPr>
            <a:spLocks noChangeArrowheads="1"/>
          </p:cNvSpPr>
          <p:nvPr/>
        </p:nvSpPr>
        <p:spPr bwMode="auto">
          <a:xfrm>
            <a:off x="2438400" y="4114800"/>
            <a:ext cx="304800" cy="1524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63" name="WordArt 27"/>
          <p:cNvSpPr>
            <a:spLocks noChangeArrowheads="1" noChangeShapeType="1" noTextEdit="1"/>
          </p:cNvSpPr>
          <p:nvPr/>
        </p:nvSpPr>
        <p:spPr bwMode="auto">
          <a:xfrm>
            <a:off x="2057400" y="2362200"/>
            <a:ext cx="1066800" cy="152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松潘草地</a:t>
            </a:r>
            <a:endParaRPr lang="zh-CN" altLang="en-US" sz="3600" kern="10">
              <a:ln w="9525">
                <a:solidFill>
                  <a:srgbClr val="3366FF"/>
                </a:solidFill>
                <a:round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28"/>
          <p:cNvGrpSpPr/>
          <p:nvPr/>
        </p:nvGrpSpPr>
        <p:grpSpPr bwMode="auto">
          <a:xfrm>
            <a:off x="209550" y="2133600"/>
            <a:ext cx="8934450" cy="4419600"/>
            <a:chOff x="132" y="1344"/>
            <a:chExt cx="5628" cy="2784"/>
          </a:xfrm>
        </p:grpSpPr>
        <p:grpSp>
          <p:nvGrpSpPr>
            <p:cNvPr id="3" name="Group 29"/>
            <p:cNvGrpSpPr/>
            <p:nvPr/>
          </p:nvGrpSpPr>
          <p:grpSpPr bwMode="auto">
            <a:xfrm>
              <a:off x="132" y="1344"/>
              <a:ext cx="5628" cy="2784"/>
              <a:chOff x="120" y="1380"/>
              <a:chExt cx="5628" cy="2784"/>
            </a:xfrm>
          </p:grpSpPr>
          <p:sp>
            <p:nvSpPr>
              <p:cNvPr id="65789" name="Freeform 30"/>
              <p:cNvSpPr/>
              <p:nvPr/>
            </p:nvSpPr>
            <p:spPr bwMode="auto">
              <a:xfrm>
                <a:off x="3276" y="3084"/>
                <a:ext cx="777" cy="1080"/>
              </a:xfrm>
              <a:custGeom>
                <a:avLst/>
                <a:gdLst>
                  <a:gd name="T0" fmla="*/ 672 w 777"/>
                  <a:gd name="T1" fmla="*/ 0 h 1080"/>
                  <a:gd name="T2" fmla="*/ 744 w 777"/>
                  <a:gd name="T3" fmla="*/ 180 h 1080"/>
                  <a:gd name="T4" fmla="*/ 756 w 777"/>
                  <a:gd name="T5" fmla="*/ 216 h 1080"/>
                  <a:gd name="T6" fmla="*/ 768 w 777"/>
                  <a:gd name="T7" fmla="*/ 252 h 1080"/>
                  <a:gd name="T8" fmla="*/ 708 w 777"/>
                  <a:gd name="T9" fmla="*/ 432 h 1080"/>
                  <a:gd name="T10" fmla="*/ 696 w 777"/>
                  <a:gd name="T11" fmla="*/ 468 h 1080"/>
                  <a:gd name="T12" fmla="*/ 648 w 777"/>
                  <a:gd name="T13" fmla="*/ 480 h 1080"/>
                  <a:gd name="T14" fmla="*/ 612 w 777"/>
                  <a:gd name="T15" fmla="*/ 504 h 1080"/>
                  <a:gd name="T16" fmla="*/ 636 w 777"/>
                  <a:gd name="T17" fmla="*/ 612 h 1080"/>
                  <a:gd name="T18" fmla="*/ 564 w 777"/>
                  <a:gd name="T19" fmla="*/ 636 h 1080"/>
                  <a:gd name="T20" fmla="*/ 528 w 777"/>
                  <a:gd name="T21" fmla="*/ 660 h 1080"/>
                  <a:gd name="T22" fmla="*/ 420 w 777"/>
                  <a:gd name="T23" fmla="*/ 648 h 1080"/>
                  <a:gd name="T24" fmla="*/ 336 w 777"/>
                  <a:gd name="T25" fmla="*/ 732 h 1080"/>
                  <a:gd name="T26" fmla="*/ 300 w 777"/>
                  <a:gd name="T27" fmla="*/ 756 h 1080"/>
                  <a:gd name="T28" fmla="*/ 240 w 777"/>
                  <a:gd name="T29" fmla="*/ 828 h 1080"/>
                  <a:gd name="T30" fmla="*/ 192 w 777"/>
                  <a:gd name="T31" fmla="*/ 888 h 1080"/>
                  <a:gd name="T32" fmla="*/ 108 w 777"/>
                  <a:gd name="T33" fmla="*/ 972 h 1080"/>
                  <a:gd name="T34" fmla="*/ 72 w 777"/>
                  <a:gd name="T35" fmla="*/ 996 h 1080"/>
                  <a:gd name="T36" fmla="*/ 0 w 777"/>
                  <a:gd name="T37" fmla="*/ 1080 h 108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77"/>
                  <a:gd name="T58" fmla="*/ 0 h 1080"/>
                  <a:gd name="T59" fmla="*/ 777 w 777"/>
                  <a:gd name="T60" fmla="*/ 1080 h 108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77" h="1080">
                    <a:moveTo>
                      <a:pt x="672" y="0"/>
                    </a:moveTo>
                    <a:cubicBezTo>
                      <a:pt x="694" y="65"/>
                      <a:pt x="722" y="115"/>
                      <a:pt x="744" y="180"/>
                    </a:cubicBezTo>
                    <a:cubicBezTo>
                      <a:pt x="748" y="192"/>
                      <a:pt x="752" y="204"/>
                      <a:pt x="756" y="216"/>
                    </a:cubicBezTo>
                    <a:cubicBezTo>
                      <a:pt x="760" y="228"/>
                      <a:pt x="768" y="252"/>
                      <a:pt x="768" y="252"/>
                    </a:cubicBezTo>
                    <a:cubicBezTo>
                      <a:pt x="759" y="341"/>
                      <a:pt x="777" y="386"/>
                      <a:pt x="708" y="432"/>
                    </a:cubicBezTo>
                    <a:cubicBezTo>
                      <a:pt x="704" y="444"/>
                      <a:pt x="706" y="460"/>
                      <a:pt x="696" y="468"/>
                    </a:cubicBezTo>
                    <a:cubicBezTo>
                      <a:pt x="683" y="478"/>
                      <a:pt x="663" y="474"/>
                      <a:pt x="648" y="480"/>
                    </a:cubicBezTo>
                    <a:cubicBezTo>
                      <a:pt x="635" y="486"/>
                      <a:pt x="624" y="496"/>
                      <a:pt x="612" y="504"/>
                    </a:cubicBezTo>
                    <a:cubicBezTo>
                      <a:pt x="651" y="530"/>
                      <a:pt x="691" y="541"/>
                      <a:pt x="636" y="612"/>
                    </a:cubicBezTo>
                    <a:cubicBezTo>
                      <a:pt x="620" y="632"/>
                      <a:pt x="588" y="628"/>
                      <a:pt x="564" y="636"/>
                    </a:cubicBezTo>
                    <a:cubicBezTo>
                      <a:pt x="550" y="641"/>
                      <a:pt x="540" y="652"/>
                      <a:pt x="528" y="660"/>
                    </a:cubicBezTo>
                    <a:cubicBezTo>
                      <a:pt x="444" y="632"/>
                      <a:pt x="480" y="628"/>
                      <a:pt x="420" y="648"/>
                    </a:cubicBezTo>
                    <a:cubicBezTo>
                      <a:pt x="399" y="711"/>
                      <a:pt x="419" y="677"/>
                      <a:pt x="336" y="732"/>
                    </a:cubicBezTo>
                    <a:cubicBezTo>
                      <a:pt x="324" y="740"/>
                      <a:pt x="300" y="756"/>
                      <a:pt x="300" y="756"/>
                    </a:cubicBezTo>
                    <a:cubicBezTo>
                      <a:pt x="283" y="782"/>
                      <a:pt x="257" y="802"/>
                      <a:pt x="240" y="828"/>
                    </a:cubicBezTo>
                    <a:cubicBezTo>
                      <a:pt x="194" y="898"/>
                      <a:pt x="273" y="834"/>
                      <a:pt x="192" y="888"/>
                    </a:cubicBezTo>
                    <a:cubicBezTo>
                      <a:pt x="171" y="951"/>
                      <a:pt x="191" y="917"/>
                      <a:pt x="108" y="972"/>
                    </a:cubicBezTo>
                    <a:cubicBezTo>
                      <a:pt x="96" y="980"/>
                      <a:pt x="72" y="996"/>
                      <a:pt x="72" y="996"/>
                    </a:cubicBezTo>
                    <a:cubicBezTo>
                      <a:pt x="56" y="1058"/>
                      <a:pt x="55" y="1052"/>
                      <a:pt x="0" y="108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0" name="Freeform 31"/>
              <p:cNvSpPr/>
              <p:nvPr/>
            </p:nvSpPr>
            <p:spPr bwMode="auto">
              <a:xfrm>
                <a:off x="1788" y="2337"/>
                <a:ext cx="228" cy="783"/>
              </a:xfrm>
              <a:custGeom>
                <a:avLst/>
                <a:gdLst>
                  <a:gd name="T0" fmla="*/ 454 w 192"/>
                  <a:gd name="T1" fmla="*/ 1639 h 651"/>
                  <a:gd name="T2" fmla="*/ 340 w 192"/>
                  <a:gd name="T3" fmla="*/ 1611 h 651"/>
                  <a:gd name="T4" fmla="*/ 311 w 192"/>
                  <a:gd name="T5" fmla="*/ 1518 h 651"/>
                  <a:gd name="T6" fmla="*/ 226 w 192"/>
                  <a:gd name="T7" fmla="*/ 1457 h 651"/>
                  <a:gd name="T8" fmla="*/ 171 w 192"/>
                  <a:gd name="T9" fmla="*/ 1277 h 651"/>
                  <a:gd name="T10" fmla="*/ 141 w 192"/>
                  <a:gd name="T11" fmla="*/ 1186 h 651"/>
                  <a:gd name="T12" fmla="*/ 141 w 192"/>
                  <a:gd name="T13" fmla="*/ 188 h 651"/>
                  <a:gd name="T14" fmla="*/ 0 w 192"/>
                  <a:gd name="T15" fmla="*/ 8 h 65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92"/>
                  <a:gd name="T25" fmla="*/ 0 h 651"/>
                  <a:gd name="T26" fmla="*/ 192 w 192"/>
                  <a:gd name="T27" fmla="*/ 651 h 651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92" h="651">
                    <a:moveTo>
                      <a:pt x="192" y="651"/>
                    </a:moveTo>
                    <a:cubicBezTo>
                      <a:pt x="176" y="647"/>
                      <a:pt x="157" y="649"/>
                      <a:pt x="144" y="639"/>
                    </a:cubicBezTo>
                    <a:cubicBezTo>
                      <a:pt x="134" y="631"/>
                      <a:pt x="140" y="613"/>
                      <a:pt x="132" y="603"/>
                    </a:cubicBezTo>
                    <a:cubicBezTo>
                      <a:pt x="123" y="592"/>
                      <a:pt x="108" y="587"/>
                      <a:pt x="96" y="579"/>
                    </a:cubicBezTo>
                    <a:cubicBezTo>
                      <a:pt x="88" y="555"/>
                      <a:pt x="80" y="531"/>
                      <a:pt x="72" y="507"/>
                    </a:cubicBezTo>
                    <a:cubicBezTo>
                      <a:pt x="68" y="495"/>
                      <a:pt x="60" y="471"/>
                      <a:pt x="60" y="471"/>
                    </a:cubicBezTo>
                    <a:cubicBezTo>
                      <a:pt x="70" y="336"/>
                      <a:pt x="86" y="213"/>
                      <a:pt x="60" y="75"/>
                    </a:cubicBezTo>
                    <a:cubicBezTo>
                      <a:pt x="46" y="0"/>
                      <a:pt x="36" y="3"/>
                      <a:pt x="0" y="3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1" name="Freeform 32"/>
              <p:cNvSpPr/>
              <p:nvPr/>
            </p:nvSpPr>
            <p:spPr bwMode="auto">
              <a:xfrm>
                <a:off x="1428" y="2580"/>
                <a:ext cx="408" cy="333"/>
              </a:xfrm>
              <a:custGeom>
                <a:avLst/>
                <a:gdLst>
                  <a:gd name="T0" fmla="*/ 408 w 408"/>
                  <a:gd name="T1" fmla="*/ 252 h 333"/>
                  <a:gd name="T2" fmla="*/ 228 w 408"/>
                  <a:gd name="T3" fmla="*/ 300 h 333"/>
                  <a:gd name="T4" fmla="*/ 156 w 408"/>
                  <a:gd name="T5" fmla="*/ 252 h 333"/>
                  <a:gd name="T6" fmla="*/ 108 w 408"/>
                  <a:gd name="T7" fmla="*/ 180 h 333"/>
                  <a:gd name="T8" fmla="*/ 84 w 408"/>
                  <a:gd name="T9" fmla="*/ 144 h 333"/>
                  <a:gd name="T10" fmla="*/ 0 w 408"/>
                  <a:gd name="T11" fmla="*/ 0 h 3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08"/>
                  <a:gd name="T19" fmla="*/ 0 h 333"/>
                  <a:gd name="T20" fmla="*/ 408 w 408"/>
                  <a:gd name="T21" fmla="*/ 333 h 3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08" h="333">
                    <a:moveTo>
                      <a:pt x="408" y="252"/>
                    </a:moveTo>
                    <a:cubicBezTo>
                      <a:pt x="354" y="333"/>
                      <a:pt x="337" y="311"/>
                      <a:pt x="228" y="300"/>
                    </a:cubicBezTo>
                    <a:cubicBezTo>
                      <a:pt x="204" y="284"/>
                      <a:pt x="180" y="268"/>
                      <a:pt x="156" y="252"/>
                    </a:cubicBezTo>
                    <a:cubicBezTo>
                      <a:pt x="132" y="236"/>
                      <a:pt x="124" y="204"/>
                      <a:pt x="108" y="180"/>
                    </a:cubicBezTo>
                    <a:cubicBezTo>
                      <a:pt x="100" y="168"/>
                      <a:pt x="96" y="153"/>
                      <a:pt x="84" y="144"/>
                    </a:cubicBezTo>
                    <a:cubicBezTo>
                      <a:pt x="28" y="102"/>
                      <a:pt x="0" y="72"/>
                      <a:pt x="0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2" name="Freeform 33"/>
              <p:cNvSpPr/>
              <p:nvPr/>
            </p:nvSpPr>
            <p:spPr bwMode="auto">
              <a:xfrm>
                <a:off x="2256" y="2436"/>
                <a:ext cx="1812" cy="588"/>
              </a:xfrm>
              <a:custGeom>
                <a:avLst/>
                <a:gdLst>
                  <a:gd name="T0" fmla="*/ 0 w 1812"/>
                  <a:gd name="T1" fmla="*/ 588 h 588"/>
                  <a:gd name="T2" fmla="*/ 48 w 1812"/>
                  <a:gd name="T3" fmla="*/ 576 h 588"/>
                  <a:gd name="T4" fmla="*/ 72 w 1812"/>
                  <a:gd name="T5" fmla="*/ 540 h 588"/>
                  <a:gd name="T6" fmla="*/ 108 w 1812"/>
                  <a:gd name="T7" fmla="*/ 516 h 588"/>
                  <a:gd name="T8" fmla="*/ 168 w 1812"/>
                  <a:gd name="T9" fmla="*/ 468 h 588"/>
                  <a:gd name="T10" fmla="*/ 240 w 1812"/>
                  <a:gd name="T11" fmla="*/ 420 h 588"/>
                  <a:gd name="T12" fmla="*/ 312 w 1812"/>
                  <a:gd name="T13" fmla="*/ 396 h 588"/>
                  <a:gd name="T14" fmla="*/ 348 w 1812"/>
                  <a:gd name="T15" fmla="*/ 372 h 588"/>
                  <a:gd name="T16" fmla="*/ 528 w 1812"/>
                  <a:gd name="T17" fmla="*/ 324 h 588"/>
                  <a:gd name="T18" fmla="*/ 552 w 1812"/>
                  <a:gd name="T19" fmla="*/ 288 h 588"/>
                  <a:gd name="T20" fmla="*/ 588 w 1812"/>
                  <a:gd name="T21" fmla="*/ 276 h 588"/>
                  <a:gd name="T22" fmla="*/ 636 w 1812"/>
                  <a:gd name="T23" fmla="*/ 228 h 588"/>
                  <a:gd name="T24" fmla="*/ 684 w 1812"/>
                  <a:gd name="T25" fmla="*/ 180 h 588"/>
                  <a:gd name="T26" fmla="*/ 708 w 1812"/>
                  <a:gd name="T27" fmla="*/ 84 h 588"/>
                  <a:gd name="T28" fmla="*/ 864 w 1812"/>
                  <a:gd name="T29" fmla="*/ 0 h 588"/>
                  <a:gd name="T30" fmla="*/ 1248 w 1812"/>
                  <a:gd name="T31" fmla="*/ 12 h 588"/>
                  <a:gd name="T32" fmla="*/ 1320 w 1812"/>
                  <a:gd name="T33" fmla="*/ 108 h 588"/>
                  <a:gd name="T34" fmla="*/ 1356 w 1812"/>
                  <a:gd name="T35" fmla="*/ 120 h 588"/>
                  <a:gd name="T36" fmla="*/ 1512 w 1812"/>
                  <a:gd name="T37" fmla="*/ 180 h 588"/>
                  <a:gd name="T38" fmla="*/ 1584 w 1812"/>
                  <a:gd name="T39" fmla="*/ 276 h 588"/>
                  <a:gd name="T40" fmla="*/ 1596 w 1812"/>
                  <a:gd name="T41" fmla="*/ 336 h 588"/>
                  <a:gd name="T42" fmla="*/ 1680 w 1812"/>
                  <a:gd name="T43" fmla="*/ 348 h 588"/>
                  <a:gd name="T44" fmla="*/ 1764 w 1812"/>
                  <a:gd name="T45" fmla="*/ 372 h 588"/>
                  <a:gd name="T46" fmla="*/ 1812 w 1812"/>
                  <a:gd name="T47" fmla="*/ 492 h 58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812"/>
                  <a:gd name="T73" fmla="*/ 0 h 588"/>
                  <a:gd name="T74" fmla="*/ 1812 w 1812"/>
                  <a:gd name="T75" fmla="*/ 588 h 588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812" h="588">
                    <a:moveTo>
                      <a:pt x="0" y="588"/>
                    </a:moveTo>
                    <a:cubicBezTo>
                      <a:pt x="16" y="584"/>
                      <a:pt x="34" y="585"/>
                      <a:pt x="48" y="576"/>
                    </a:cubicBezTo>
                    <a:cubicBezTo>
                      <a:pt x="60" y="568"/>
                      <a:pt x="62" y="550"/>
                      <a:pt x="72" y="540"/>
                    </a:cubicBezTo>
                    <a:cubicBezTo>
                      <a:pt x="82" y="530"/>
                      <a:pt x="96" y="524"/>
                      <a:pt x="108" y="516"/>
                    </a:cubicBezTo>
                    <a:cubicBezTo>
                      <a:pt x="152" y="449"/>
                      <a:pt x="107" y="502"/>
                      <a:pt x="168" y="468"/>
                    </a:cubicBezTo>
                    <a:cubicBezTo>
                      <a:pt x="193" y="454"/>
                      <a:pt x="216" y="436"/>
                      <a:pt x="240" y="420"/>
                    </a:cubicBezTo>
                    <a:cubicBezTo>
                      <a:pt x="261" y="406"/>
                      <a:pt x="291" y="410"/>
                      <a:pt x="312" y="396"/>
                    </a:cubicBezTo>
                    <a:cubicBezTo>
                      <a:pt x="324" y="388"/>
                      <a:pt x="334" y="377"/>
                      <a:pt x="348" y="372"/>
                    </a:cubicBezTo>
                    <a:cubicBezTo>
                      <a:pt x="406" y="351"/>
                      <a:pt x="469" y="344"/>
                      <a:pt x="528" y="324"/>
                    </a:cubicBezTo>
                    <a:cubicBezTo>
                      <a:pt x="536" y="312"/>
                      <a:pt x="541" y="297"/>
                      <a:pt x="552" y="288"/>
                    </a:cubicBezTo>
                    <a:cubicBezTo>
                      <a:pt x="562" y="280"/>
                      <a:pt x="579" y="285"/>
                      <a:pt x="588" y="276"/>
                    </a:cubicBezTo>
                    <a:cubicBezTo>
                      <a:pt x="652" y="212"/>
                      <a:pt x="540" y="260"/>
                      <a:pt x="636" y="228"/>
                    </a:cubicBezTo>
                    <a:cubicBezTo>
                      <a:pt x="668" y="132"/>
                      <a:pt x="620" y="244"/>
                      <a:pt x="684" y="180"/>
                    </a:cubicBezTo>
                    <a:cubicBezTo>
                      <a:pt x="707" y="157"/>
                      <a:pt x="688" y="110"/>
                      <a:pt x="708" y="84"/>
                    </a:cubicBezTo>
                    <a:cubicBezTo>
                      <a:pt x="740" y="42"/>
                      <a:pt x="819" y="23"/>
                      <a:pt x="864" y="0"/>
                    </a:cubicBezTo>
                    <a:cubicBezTo>
                      <a:pt x="992" y="4"/>
                      <a:pt x="1120" y="1"/>
                      <a:pt x="1248" y="12"/>
                    </a:cubicBezTo>
                    <a:cubicBezTo>
                      <a:pt x="1299" y="16"/>
                      <a:pt x="1288" y="82"/>
                      <a:pt x="1320" y="108"/>
                    </a:cubicBezTo>
                    <a:cubicBezTo>
                      <a:pt x="1330" y="116"/>
                      <a:pt x="1345" y="114"/>
                      <a:pt x="1356" y="120"/>
                    </a:cubicBezTo>
                    <a:cubicBezTo>
                      <a:pt x="1416" y="150"/>
                      <a:pt x="1442" y="168"/>
                      <a:pt x="1512" y="180"/>
                    </a:cubicBezTo>
                    <a:cubicBezTo>
                      <a:pt x="1560" y="212"/>
                      <a:pt x="1553" y="229"/>
                      <a:pt x="1584" y="276"/>
                    </a:cubicBezTo>
                    <a:cubicBezTo>
                      <a:pt x="1588" y="296"/>
                      <a:pt x="1580" y="324"/>
                      <a:pt x="1596" y="336"/>
                    </a:cubicBezTo>
                    <a:cubicBezTo>
                      <a:pt x="1619" y="353"/>
                      <a:pt x="1652" y="343"/>
                      <a:pt x="1680" y="348"/>
                    </a:cubicBezTo>
                    <a:cubicBezTo>
                      <a:pt x="1713" y="354"/>
                      <a:pt x="1733" y="362"/>
                      <a:pt x="1764" y="372"/>
                    </a:cubicBezTo>
                    <a:cubicBezTo>
                      <a:pt x="1788" y="408"/>
                      <a:pt x="1812" y="446"/>
                      <a:pt x="1812" y="492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3" name="Freeform 34"/>
              <p:cNvSpPr/>
              <p:nvPr/>
            </p:nvSpPr>
            <p:spPr bwMode="auto">
              <a:xfrm>
                <a:off x="1778" y="2820"/>
                <a:ext cx="1210" cy="912"/>
              </a:xfrm>
              <a:custGeom>
                <a:avLst/>
                <a:gdLst>
                  <a:gd name="T0" fmla="*/ 910 w 1210"/>
                  <a:gd name="T1" fmla="*/ 0 h 912"/>
                  <a:gd name="T2" fmla="*/ 1078 w 1210"/>
                  <a:gd name="T3" fmla="*/ 108 h 912"/>
                  <a:gd name="T4" fmla="*/ 1138 w 1210"/>
                  <a:gd name="T5" fmla="*/ 228 h 912"/>
                  <a:gd name="T6" fmla="*/ 1210 w 1210"/>
                  <a:gd name="T7" fmla="*/ 372 h 912"/>
                  <a:gd name="T8" fmla="*/ 1090 w 1210"/>
                  <a:gd name="T9" fmla="*/ 420 h 912"/>
                  <a:gd name="T10" fmla="*/ 1114 w 1210"/>
                  <a:gd name="T11" fmla="*/ 492 h 912"/>
                  <a:gd name="T12" fmla="*/ 1126 w 1210"/>
                  <a:gd name="T13" fmla="*/ 528 h 912"/>
                  <a:gd name="T14" fmla="*/ 1018 w 1210"/>
                  <a:gd name="T15" fmla="*/ 588 h 912"/>
                  <a:gd name="T16" fmla="*/ 826 w 1210"/>
                  <a:gd name="T17" fmla="*/ 636 h 912"/>
                  <a:gd name="T18" fmla="*/ 754 w 1210"/>
                  <a:gd name="T19" fmla="*/ 660 h 912"/>
                  <a:gd name="T20" fmla="*/ 706 w 1210"/>
                  <a:gd name="T21" fmla="*/ 732 h 912"/>
                  <a:gd name="T22" fmla="*/ 538 w 1210"/>
                  <a:gd name="T23" fmla="*/ 780 h 912"/>
                  <a:gd name="T24" fmla="*/ 238 w 1210"/>
                  <a:gd name="T25" fmla="*/ 912 h 912"/>
                  <a:gd name="T26" fmla="*/ 190 w 1210"/>
                  <a:gd name="T27" fmla="*/ 900 h 912"/>
                  <a:gd name="T28" fmla="*/ 154 w 1210"/>
                  <a:gd name="T29" fmla="*/ 876 h 912"/>
                  <a:gd name="T30" fmla="*/ 22 w 1210"/>
                  <a:gd name="T31" fmla="*/ 864 h 912"/>
                  <a:gd name="T32" fmla="*/ 10 w 1210"/>
                  <a:gd name="T33" fmla="*/ 732 h 91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210"/>
                  <a:gd name="T52" fmla="*/ 0 h 912"/>
                  <a:gd name="T53" fmla="*/ 1210 w 1210"/>
                  <a:gd name="T54" fmla="*/ 912 h 912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210" h="912">
                    <a:moveTo>
                      <a:pt x="910" y="0"/>
                    </a:moveTo>
                    <a:cubicBezTo>
                      <a:pt x="948" y="113"/>
                      <a:pt x="958" y="93"/>
                      <a:pt x="1078" y="108"/>
                    </a:cubicBezTo>
                    <a:cubicBezTo>
                      <a:pt x="1141" y="150"/>
                      <a:pt x="1111" y="118"/>
                      <a:pt x="1138" y="228"/>
                    </a:cubicBezTo>
                    <a:cubicBezTo>
                      <a:pt x="1149" y="272"/>
                      <a:pt x="1185" y="334"/>
                      <a:pt x="1210" y="372"/>
                    </a:cubicBezTo>
                    <a:cubicBezTo>
                      <a:pt x="1169" y="399"/>
                      <a:pt x="1138" y="408"/>
                      <a:pt x="1090" y="420"/>
                    </a:cubicBezTo>
                    <a:cubicBezTo>
                      <a:pt x="1098" y="444"/>
                      <a:pt x="1106" y="468"/>
                      <a:pt x="1114" y="492"/>
                    </a:cubicBezTo>
                    <a:cubicBezTo>
                      <a:pt x="1118" y="504"/>
                      <a:pt x="1126" y="528"/>
                      <a:pt x="1126" y="528"/>
                    </a:cubicBezTo>
                    <a:cubicBezTo>
                      <a:pt x="1106" y="588"/>
                      <a:pt x="1080" y="576"/>
                      <a:pt x="1018" y="588"/>
                    </a:cubicBezTo>
                    <a:cubicBezTo>
                      <a:pt x="951" y="622"/>
                      <a:pt x="903" y="626"/>
                      <a:pt x="826" y="636"/>
                    </a:cubicBezTo>
                    <a:cubicBezTo>
                      <a:pt x="802" y="644"/>
                      <a:pt x="768" y="639"/>
                      <a:pt x="754" y="660"/>
                    </a:cubicBezTo>
                    <a:cubicBezTo>
                      <a:pt x="738" y="684"/>
                      <a:pt x="733" y="723"/>
                      <a:pt x="706" y="732"/>
                    </a:cubicBezTo>
                    <a:cubicBezTo>
                      <a:pt x="647" y="752"/>
                      <a:pt x="598" y="768"/>
                      <a:pt x="538" y="780"/>
                    </a:cubicBezTo>
                    <a:cubicBezTo>
                      <a:pt x="415" y="862"/>
                      <a:pt x="386" y="891"/>
                      <a:pt x="238" y="912"/>
                    </a:cubicBezTo>
                    <a:cubicBezTo>
                      <a:pt x="222" y="908"/>
                      <a:pt x="205" y="906"/>
                      <a:pt x="190" y="900"/>
                    </a:cubicBezTo>
                    <a:cubicBezTo>
                      <a:pt x="177" y="894"/>
                      <a:pt x="168" y="879"/>
                      <a:pt x="154" y="876"/>
                    </a:cubicBezTo>
                    <a:cubicBezTo>
                      <a:pt x="111" y="867"/>
                      <a:pt x="66" y="868"/>
                      <a:pt x="22" y="864"/>
                    </a:cubicBezTo>
                    <a:cubicBezTo>
                      <a:pt x="0" y="798"/>
                      <a:pt x="10" y="841"/>
                      <a:pt x="10" y="732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4" name="Freeform 35"/>
              <p:cNvSpPr/>
              <p:nvPr/>
            </p:nvSpPr>
            <p:spPr bwMode="auto">
              <a:xfrm>
                <a:off x="4029" y="1964"/>
                <a:ext cx="1719" cy="948"/>
              </a:xfrm>
              <a:custGeom>
                <a:avLst/>
                <a:gdLst>
                  <a:gd name="T0" fmla="*/ 1719 w 1719"/>
                  <a:gd name="T1" fmla="*/ 52 h 948"/>
                  <a:gd name="T2" fmla="*/ 1443 w 1719"/>
                  <a:gd name="T3" fmla="*/ 28 h 948"/>
                  <a:gd name="T4" fmla="*/ 1203 w 1719"/>
                  <a:gd name="T5" fmla="*/ 40 h 948"/>
                  <a:gd name="T6" fmla="*/ 1191 w 1719"/>
                  <a:gd name="T7" fmla="*/ 172 h 948"/>
                  <a:gd name="T8" fmla="*/ 1155 w 1719"/>
                  <a:gd name="T9" fmla="*/ 280 h 948"/>
                  <a:gd name="T10" fmla="*/ 1071 w 1719"/>
                  <a:gd name="T11" fmla="*/ 364 h 948"/>
                  <a:gd name="T12" fmla="*/ 1035 w 1719"/>
                  <a:gd name="T13" fmla="*/ 388 h 948"/>
                  <a:gd name="T14" fmla="*/ 1023 w 1719"/>
                  <a:gd name="T15" fmla="*/ 484 h 948"/>
                  <a:gd name="T16" fmla="*/ 903 w 1719"/>
                  <a:gd name="T17" fmla="*/ 496 h 948"/>
                  <a:gd name="T18" fmla="*/ 831 w 1719"/>
                  <a:gd name="T19" fmla="*/ 508 h 948"/>
                  <a:gd name="T20" fmla="*/ 855 w 1719"/>
                  <a:gd name="T21" fmla="*/ 652 h 948"/>
                  <a:gd name="T22" fmla="*/ 783 w 1719"/>
                  <a:gd name="T23" fmla="*/ 700 h 948"/>
                  <a:gd name="T24" fmla="*/ 651 w 1719"/>
                  <a:gd name="T25" fmla="*/ 796 h 948"/>
                  <a:gd name="T26" fmla="*/ 579 w 1719"/>
                  <a:gd name="T27" fmla="*/ 784 h 948"/>
                  <a:gd name="T28" fmla="*/ 531 w 1719"/>
                  <a:gd name="T29" fmla="*/ 724 h 948"/>
                  <a:gd name="T30" fmla="*/ 495 w 1719"/>
                  <a:gd name="T31" fmla="*/ 700 h 948"/>
                  <a:gd name="T32" fmla="*/ 423 w 1719"/>
                  <a:gd name="T33" fmla="*/ 604 h 948"/>
                  <a:gd name="T34" fmla="*/ 255 w 1719"/>
                  <a:gd name="T35" fmla="*/ 568 h 948"/>
                  <a:gd name="T36" fmla="*/ 243 w 1719"/>
                  <a:gd name="T37" fmla="*/ 604 h 948"/>
                  <a:gd name="T38" fmla="*/ 207 w 1719"/>
                  <a:gd name="T39" fmla="*/ 628 h 948"/>
                  <a:gd name="T40" fmla="*/ 195 w 1719"/>
                  <a:gd name="T41" fmla="*/ 700 h 948"/>
                  <a:gd name="T42" fmla="*/ 123 w 1719"/>
                  <a:gd name="T43" fmla="*/ 796 h 948"/>
                  <a:gd name="T44" fmla="*/ 111 w 1719"/>
                  <a:gd name="T45" fmla="*/ 832 h 948"/>
                  <a:gd name="T46" fmla="*/ 75 w 1719"/>
                  <a:gd name="T47" fmla="*/ 844 h 948"/>
                  <a:gd name="T48" fmla="*/ 27 w 1719"/>
                  <a:gd name="T49" fmla="*/ 928 h 94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19"/>
                  <a:gd name="T76" fmla="*/ 0 h 948"/>
                  <a:gd name="T77" fmla="*/ 1719 w 1719"/>
                  <a:gd name="T78" fmla="*/ 948 h 94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19" h="948">
                    <a:moveTo>
                      <a:pt x="1719" y="52"/>
                    </a:moveTo>
                    <a:cubicBezTo>
                      <a:pt x="1627" y="83"/>
                      <a:pt x="1524" y="82"/>
                      <a:pt x="1443" y="28"/>
                    </a:cubicBezTo>
                    <a:cubicBezTo>
                      <a:pt x="1363" y="32"/>
                      <a:pt x="1273" y="0"/>
                      <a:pt x="1203" y="40"/>
                    </a:cubicBezTo>
                    <a:cubicBezTo>
                      <a:pt x="1165" y="62"/>
                      <a:pt x="1199" y="128"/>
                      <a:pt x="1191" y="172"/>
                    </a:cubicBezTo>
                    <a:cubicBezTo>
                      <a:pt x="1191" y="172"/>
                      <a:pt x="1161" y="262"/>
                      <a:pt x="1155" y="280"/>
                    </a:cubicBezTo>
                    <a:cubicBezTo>
                      <a:pt x="1134" y="343"/>
                      <a:pt x="1154" y="309"/>
                      <a:pt x="1071" y="364"/>
                    </a:cubicBezTo>
                    <a:cubicBezTo>
                      <a:pt x="1059" y="372"/>
                      <a:pt x="1035" y="388"/>
                      <a:pt x="1035" y="388"/>
                    </a:cubicBezTo>
                    <a:cubicBezTo>
                      <a:pt x="1031" y="420"/>
                      <a:pt x="1048" y="464"/>
                      <a:pt x="1023" y="484"/>
                    </a:cubicBezTo>
                    <a:cubicBezTo>
                      <a:pt x="992" y="509"/>
                      <a:pt x="943" y="491"/>
                      <a:pt x="903" y="496"/>
                    </a:cubicBezTo>
                    <a:cubicBezTo>
                      <a:pt x="879" y="499"/>
                      <a:pt x="855" y="504"/>
                      <a:pt x="831" y="508"/>
                    </a:cubicBezTo>
                    <a:cubicBezTo>
                      <a:pt x="858" y="549"/>
                      <a:pt x="891" y="600"/>
                      <a:pt x="855" y="652"/>
                    </a:cubicBezTo>
                    <a:cubicBezTo>
                      <a:pt x="838" y="676"/>
                      <a:pt x="783" y="700"/>
                      <a:pt x="783" y="700"/>
                    </a:cubicBezTo>
                    <a:cubicBezTo>
                      <a:pt x="754" y="786"/>
                      <a:pt x="736" y="779"/>
                      <a:pt x="651" y="796"/>
                    </a:cubicBezTo>
                    <a:cubicBezTo>
                      <a:pt x="627" y="792"/>
                      <a:pt x="602" y="792"/>
                      <a:pt x="579" y="784"/>
                    </a:cubicBezTo>
                    <a:cubicBezTo>
                      <a:pt x="513" y="762"/>
                      <a:pt x="564" y="766"/>
                      <a:pt x="531" y="724"/>
                    </a:cubicBezTo>
                    <a:cubicBezTo>
                      <a:pt x="522" y="713"/>
                      <a:pt x="507" y="708"/>
                      <a:pt x="495" y="700"/>
                    </a:cubicBezTo>
                    <a:cubicBezTo>
                      <a:pt x="479" y="652"/>
                      <a:pt x="465" y="632"/>
                      <a:pt x="423" y="604"/>
                    </a:cubicBezTo>
                    <a:cubicBezTo>
                      <a:pt x="375" y="532"/>
                      <a:pt x="340" y="557"/>
                      <a:pt x="255" y="568"/>
                    </a:cubicBezTo>
                    <a:cubicBezTo>
                      <a:pt x="251" y="580"/>
                      <a:pt x="251" y="594"/>
                      <a:pt x="243" y="604"/>
                    </a:cubicBezTo>
                    <a:cubicBezTo>
                      <a:pt x="234" y="615"/>
                      <a:pt x="213" y="615"/>
                      <a:pt x="207" y="628"/>
                    </a:cubicBezTo>
                    <a:cubicBezTo>
                      <a:pt x="196" y="650"/>
                      <a:pt x="203" y="677"/>
                      <a:pt x="195" y="700"/>
                    </a:cubicBezTo>
                    <a:cubicBezTo>
                      <a:pt x="183" y="737"/>
                      <a:pt x="155" y="775"/>
                      <a:pt x="123" y="796"/>
                    </a:cubicBezTo>
                    <a:cubicBezTo>
                      <a:pt x="119" y="808"/>
                      <a:pt x="120" y="823"/>
                      <a:pt x="111" y="832"/>
                    </a:cubicBezTo>
                    <a:cubicBezTo>
                      <a:pt x="102" y="841"/>
                      <a:pt x="82" y="834"/>
                      <a:pt x="75" y="844"/>
                    </a:cubicBezTo>
                    <a:cubicBezTo>
                      <a:pt x="0" y="948"/>
                      <a:pt x="90" y="896"/>
                      <a:pt x="27" y="928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5" name="Freeform 36"/>
              <p:cNvSpPr/>
              <p:nvPr/>
            </p:nvSpPr>
            <p:spPr bwMode="auto">
              <a:xfrm>
                <a:off x="3716" y="2844"/>
                <a:ext cx="344" cy="252"/>
              </a:xfrm>
              <a:custGeom>
                <a:avLst/>
                <a:gdLst>
                  <a:gd name="T0" fmla="*/ 280 w 344"/>
                  <a:gd name="T1" fmla="*/ 0 h 252"/>
                  <a:gd name="T2" fmla="*/ 268 w 344"/>
                  <a:gd name="T3" fmla="*/ 36 h 252"/>
                  <a:gd name="T4" fmla="*/ 220 w 344"/>
                  <a:gd name="T5" fmla="*/ 108 h 252"/>
                  <a:gd name="T6" fmla="*/ 268 w 344"/>
                  <a:gd name="T7" fmla="*/ 168 h 252"/>
                  <a:gd name="T8" fmla="*/ 232 w 344"/>
                  <a:gd name="T9" fmla="*/ 192 h 252"/>
                  <a:gd name="T10" fmla="*/ 136 w 344"/>
                  <a:gd name="T11" fmla="*/ 132 h 252"/>
                  <a:gd name="T12" fmla="*/ 28 w 344"/>
                  <a:gd name="T13" fmla="*/ 156 h 252"/>
                  <a:gd name="T14" fmla="*/ 40 w 344"/>
                  <a:gd name="T15" fmla="*/ 120 h 252"/>
                  <a:gd name="T16" fmla="*/ 4 w 344"/>
                  <a:gd name="T17" fmla="*/ 192 h 252"/>
                  <a:gd name="T18" fmla="*/ 16 w 344"/>
                  <a:gd name="T19" fmla="*/ 240 h 252"/>
                  <a:gd name="T20" fmla="*/ 148 w 344"/>
                  <a:gd name="T21" fmla="*/ 216 h 252"/>
                  <a:gd name="T22" fmla="*/ 232 w 344"/>
                  <a:gd name="T23" fmla="*/ 228 h 252"/>
                  <a:gd name="T24" fmla="*/ 304 w 344"/>
                  <a:gd name="T25" fmla="*/ 252 h 252"/>
                  <a:gd name="T26" fmla="*/ 304 w 344"/>
                  <a:gd name="T27" fmla="*/ 96 h 252"/>
                  <a:gd name="T28" fmla="*/ 280 w 344"/>
                  <a:gd name="T29" fmla="*/ 0 h 2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44"/>
                  <a:gd name="T46" fmla="*/ 0 h 252"/>
                  <a:gd name="T47" fmla="*/ 344 w 344"/>
                  <a:gd name="T48" fmla="*/ 252 h 2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44" h="252">
                    <a:moveTo>
                      <a:pt x="280" y="0"/>
                    </a:moveTo>
                    <a:cubicBezTo>
                      <a:pt x="276" y="12"/>
                      <a:pt x="274" y="25"/>
                      <a:pt x="268" y="36"/>
                    </a:cubicBezTo>
                    <a:cubicBezTo>
                      <a:pt x="254" y="61"/>
                      <a:pt x="220" y="108"/>
                      <a:pt x="220" y="108"/>
                    </a:cubicBezTo>
                    <a:cubicBezTo>
                      <a:pt x="234" y="117"/>
                      <a:pt x="280" y="137"/>
                      <a:pt x="268" y="168"/>
                    </a:cubicBezTo>
                    <a:cubicBezTo>
                      <a:pt x="263" y="181"/>
                      <a:pt x="244" y="184"/>
                      <a:pt x="232" y="192"/>
                    </a:cubicBezTo>
                    <a:cubicBezTo>
                      <a:pt x="172" y="172"/>
                      <a:pt x="196" y="152"/>
                      <a:pt x="136" y="132"/>
                    </a:cubicBezTo>
                    <a:cubicBezTo>
                      <a:pt x="119" y="183"/>
                      <a:pt x="123" y="210"/>
                      <a:pt x="28" y="156"/>
                    </a:cubicBezTo>
                    <a:cubicBezTo>
                      <a:pt x="17" y="150"/>
                      <a:pt x="53" y="120"/>
                      <a:pt x="40" y="120"/>
                    </a:cubicBezTo>
                    <a:cubicBezTo>
                      <a:pt x="24" y="120"/>
                      <a:pt x="7" y="183"/>
                      <a:pt x="4" y="192"/>
                    </a:cubicBezTo>
                    <a:cubicBezTo>
                      <a:pt x="8" y="208"/>
                      <a:pt x="0" y="235"/>
                      <a:pt x="16" y="240"/>
                    </a:cubicBezTo>
                    <a:cubicBezTo>
                      <a:pt x="50" y="251"/>
                      <a:pt x="111" y="228"/>
                      <a:pt x="148" y="216"/>
                    </a:cubicBezTo>
                    <a:cubicBezTo>
                      <a:pt x="176" y="220"/>
                      <a:pt x="204" y="222"/>
                      <a:pt x="232" y="228"/>
                    </a:cubicBezTo>
                    <a:cubicBezTo>
                      <a:pt x="257" y="234"/>
                      <a:pt x="304" y="252"/>
                      <a:pt x="304" y="252"/>
                    </a:cubicBezTo>
                    <a:cubicBezTo>
                      <a:pt x="344" y="193"/>
                      <a:pt x="325" y="160"/>
                      <a:pt x="304" y="96"/>
                    </a:cubicBezTo>
                    <a:cubicBezTo>
                      <a:pt x="342" y="39"/>
                      <a:pt x="337" y="71"/>
                      <a:pt x="280" y="0"/>
                    </a:cubicBezTo>
                    <a:close/>
                  </a:path>
                </a:pathLst>
              </a:custGeom>
              <a:solidFill>
                <a:srgbClr val="33CCFF"/>
              </a:solidFill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6" name="Freeform 37"/>
              <p:cNvSpPr/>
              <p:nvPr/>
            </p:nvSpPr>
            <p:spPr bwMode="auto">
              <a:xfrm>
                <a:off x="4668" y="2766"/>
                <a:ext cx="204" cy="367"/>
              </a:xfrm>
              <a:custGeom>
                <a:avLst/>
                <a:gdLst>
                  <a:gd name="T0" fmla="*/ 48 w 204"/>
                  <a:gd name="T1" fmla="*/ 42 h 367"/>
                  <a:gd name="T2" fmla="*/ 0 w 204"/>
                  <a:gd name="T3" fmla="*/ 174 h 367"/>
                  <a:gd name="T4" fmla="*/ 12 w 204"/>
                  <a:gd name="T5" fmla="*/ 222 h 367"/>
                  <a:gd name="T6" fmla="*/ 48 w 204"/>
                  <a:gd name="T7" fmla="*/ 234 h 367"/>
                  <a:gd name="T8" fmla="*/ 72 w 204"/>
                  <a:gd name="T9" fmla="*/ 270 h 367"/>
                  <a:gd name="T10" fmla="*/ 156 w 204"/>
                  <a:gd name="T11" fmla="*/ 342 h 367"/>
                  <a:gd name="T12" fmla="*/ 204 w 204"/>
                  <a:gd name="T13" fmla="*/ 186 h 367"/>
                  <a:gd name="T14" fmla="*/ 84 w 204"/>
                  <a:gd name="T15" fmla="*/ 126 h 367"/>
                  <a:gd name="T16" fmla="*/ 72 w 204"/>
                  <a:gd name="T17" fmla="*/ 42 h 367"/>
                  <a:gd name="T18" fmla="*/ 60 w 204"/>
                  <a:gd name="T19" fmla="*/ 6 h 367"/>
                  <a:gd name="T20" fmla="*/ 48 w 204"/>
                  <a:gd name="T21" fmla="*/ 54 h 367"/>
                  <a:gd name="T22" fmla="*/ 36 w 204"/>
                  <a:gd name="T23" fmla="*/ 90 h 367"/>
                  <a:gd name="T24" fmla="*/ 48 w 204"/>
                  <a:gd name="T25" fmla="*/ 42 h 3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04"/>
                  <a:gd name="T40" fmla="*/ 0 h 367"/>
                  <a:gd name="T41" fmla="*/ 204 w 204"/>
                  <a:gd name="T42" fmla="*/ 367 h 36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04" h="367">
                    <a:moveTo>
                      <a:pt x="48" y="42"/>
                    </a:moveTo>
                    <a:cubicBezTo>
                      <a:pt x="32" y="90"/>
                      <a:pt x="28" y="132"/>
                      <a:pt x="0" y="174"/>
                    </a:cubicBezTo>
                    <a:cubicBezTo>
                      <a:pt x="4" y="190"/>
                      <a:pt x="2" y="209"/>
                      <a:pt x="12" y="222"/>
                    </a:cubicBezTo>
                    <a:cubicBezTo>
                      <a:pt x="20" y="232"/>
                      <a:pt x="38" y="226"/>
                      <a:pt x="48" y="234"/>
                    </a:cubicBezTo>
                    <a:cubicBezTo>
                      <a:pt x="59" y="243"/>
                      <a:pt x="64" y="258"/>
                      <a:pt x="72" y="270"/>
                    </a:cubicBezTo>
                    <a:cubicBezTo>
                      <a:pt x="85" y="336"/>
                      <a:pt x="81" y="367"/>
                      <a:pt x="156" y="342"/>
                    </a:cubicBezTo>
                    <a:cubicBezTo>
                      <a:pt x="174" y="287"/>
                      <a:pt x="171" y="235"/>
                      <a:pt x="204" y="186"/>
                    </a:cubicBezTo>
                    <a:cubicBezTo>
                      <a:pt x="162" y="165"/>
                      <a:pt x="123" y="152"/>
                      <a:pt x="84" y="126"/>
                    </a:cubicBezTo>
                    <a:cubicBezTo>
                      <a:pt x="80" y="98"/>
                      <a:pt x="78" y="70"/>
                      <a:pt x="72" y="42"/>
                    </a:cubicBezTo>
                    <a:cubicBezTo>
                      <a:pt x="70" y="30"/>
                      <a:pt x="71" y="0"/>
                      <a:pt x="60" y="6"/>
                    </a:cubicBezTo>
                    <a:cubicBezTo>
                      <a:pt x="45" y="13"/>
                      <a:pt x="53" y="38"/>
                      <a:pt x="48" y="54"/>
                    </a:cubicBezTo>
                    <a:cubicBezTo>
                      <a:pt x="45" y="66"/>
                      <a:pt x="36" y="103"/>
                      <a:pt x="36" y="90"/>
                    </a:cubicBezTo>
                    <a:cubicBezTo>
                      <a:pt x="36" y="74"/>
                      <a:pt x="44" y="58"/>
                      <a:pt x="48" y="42"/>
                    </a:cubicBezTo>
                    <a:close/>
                  </a:path>
                </a:pathLst>
              </a:custGeom>
              <a:solidFill>
                <a:srgbClr val="33CCFF"/>
              </a:solidFill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7" name="Freeform 38"/>
              <p:cNvSpPr/>
              <p:nvPr/>
            </p:nvSpPr>
            <p:spPr bwMode="auto">
              <a:xfrm>
                <a:off x="4503" y="3120"/>
                <a:ext cx="261" cy="432"/>
              </a:xfrm>
              <a:custGeom>
                <a:avLst/>
                <a:gdLst>
                  <a:gd name="T0" fmla="*/ 261 w 261"/>
                  <a:gd name="T1" fmla="*/ 0 h 432"/>
                  <a:gd name="T2" fmla="*/ 237 w 261"/>
                  <a:gd name="T3" fmla="*/ 36 h 432"/>
                  <a:gd name="T4" fmla="*/ 201 w 261"/>
                  <a:gd name="T5" fmla="*/ 48 h 432"/>
                  <a:gd name="T6" fmla="*/ 129 w 261"/>
                  <a:gd name="T7" fmla="*/ 84 h 432"/>
                  <a:gd name="T8" fmla="*/ 93 w 261"/>
                  <a:gd name="T9" fmla="*/ 156 h 432"/>
                  <a:gd name="T10" fmla="*/ 57 w 261"/>
                  <a:gd name="T11" fmla="*/ 288 h 432"/>
                  <a:gd name="T12" fmla="*/ 33 w 261"/>
                  <a:gd name="T13" fmla="*/ 324 h 432"/>
                  <a:gd name="T14" fmla="*/ 21 w 261"/>
                  <a:gd name="T15" fmla="*/ 432 h 43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1"/>
                  <a:gd name="T25" fmla="*/ 0 h 432"/>
                  <a:gd name="T26" fmla="*/ 261 w 261"/>
                  <a:gd name="T27" fmla="*/ 432 h 43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1" h="432">
                    <a:moveTo>
                      <a:pt x="261" y="0"/>
                    </a:moveTo>
                    <a:cubicBezTo>
                      <a:pt x="253" y="12"/>
                      <a:pt x="248" y="27"/>
                      <a:pt x="237" y="36"/>
                    </a:cubicBezTo>
                    <a:cubicBezTo>
                      <a:pt x="227" y="44"/>
                      <a:pt x="212" y="42"/>
                      <a:pt x="201" y="48"/>
                    </a:cubicBezTo>
                    <a:cubicBezTo>
                      <a:pt x="108" y="95"/>
                      <a:pt x="219" y="54"/>
                      <a:pt x="129" y="84"/>
                    </a:cubicBezTo>
                    <a:cubicBezTo>
                      <a:pt x="85" y="215"/>
                      <a:pt x="155" y="16"/>
                      <a:pt x="93" y="156"/>
                    </a:cubicBezTo>
                    <a:cubicBezTo>
                      <a:pt x="0" y="366"/>
                      <a:pt x="125" y="107"/>
                      <a:pt x="57" y="288"/>
                    </a:cubicBezTo>
                    <a:cubicBezTo>
                      <a:pt x="52" y="302"/>
                      <a:pt x="39" y="311"/>
                      <a:pt x="33" y="324"/>
                    </a:cubicBezTo>
                    <a:cubicBezTo>
                      <a:pt x="13" y="363"/>
                      <a:pt x="21" y="385"/>
                      <a:pt x="21" y="432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98" name="Freeform 39"/>
              <p:cNvSpPr/>
              <p:nvPr/>
            </p:nvSpPr>
            <p:spPr bwMode="auto">
              <a:xfrm>
                <a:off x="120" y="1380"/>
                <a:ext cx="1836" cy="2400"/>
              </a:xfrm>
              <a:custGeom>
                <a:avLst/>
                <a:gdLst>
                  <a:gd name="T0" fmla="*/ 1836 w 1836"/>
                  <a:gd name="T1" fmla="*/ 1704 h 2400"/>
                  <a:gd name="T2" fmla="*/ 1764 w 1836"/>
                  <a:gd name="T3" fmla="*/ 1716 h 2400"/>
                  <a:gd name="T4" fmla="*/ 1752 w 1836"/>
                  <a:gd name="T5" fmla="*/ 1752 h 2400"/>
                  <a:gd name="T6" fmla="*/ 1668 w 1836"/>
                  <a:gd name="T7" fmla="*/ 1800 h 2400"/>
                  <a:gd name="T8" fmla="*/ 1644 w 1836"/>
                  <a:gd name="T9" fmla="*/ 1872 h 2400"/>
                  <a:gd name="T10" fmla="*/ 1620 w 1836"/>
                  <a:gd name="T11" fmla="*/ 1908 h 2400"/>
                  <a:gd name="T12" fmla="*/ 1596 w 1836"/>
                  <a:gd name="T13" fmla="*/ 1992 h 2400"/>
                  <a:gd name="T14" fmla="*/ 1560 w 1836"/>
                  <a:gd name="T15" fmla="*/ 2016 h 2400"/>
                  <a:gd name="T16" fmla="*/ 1548 w 1836"/>
                  <a:gd name="T17" fmla="*/ 2052 h 2400"/>
                  <a:gd name="T18" fmla="*/ 1476 w 1836"/>
                  <a:gd name="T19" fmla="*/ 2100 h 2400"/>
                  <a:gd name="T20" fmla="*/ 1476 w 1836"/>
                  <a:gd name="T21" fmla="*/ 2292 h 2400"/>
                  <a:gd name="T22" fmla="*/ 1428 w 1836"/>
                  <a:gd name="T23" fmla="*/ 2316 h 2400"/>
                  <a:gd name="T24" fmla="*/ 1320 w 1836"/>
                  <a:gd name="T25" fmla="*/ 2352 h 2400"/>
                  <a:gd name="T26" fmla="*/ 1248 w 1836"/>
                  <a:gd name="T27" fmla="*/ 2388 h 2400"/>
                  <a:gd name="T28" fmla="*/ 1224 w 1836"/>
                  <a:gd name="T29" fmla="*/ 2352 h 2400"/>
                  <a:gd name="T30" fmla="*/ 1068 w 1836"/>
                  <a:gd name="T31" fmla="*/ 2292 h 2400"/>
                  <a:gd name="T32" fmla="*/ 888 w 1836"/>
                  <a:gd name="T33" fmla="*/ 2316 h 2400"/>
                  <a:gd name="T34" fmla="*/ 876 w 1836"/>
                  <a:gd name="T35" fmla="*/ 2184 h 2400"/>
                  <a:gd name="T36" fmla="*/ 888 w 1836"/>
                  <a:gd name="T37" fmla="*/ 2076 h 2400"/>
                  <a:gd name="T38" fmla="*/ 936 w 1836"/>
                  <a:gd name="T39" fmla="*/ 2004 h 2400"/>
                  <a:gd name="T40" fmla="*/ 888 w 1836"/>
                  <a:gd name="T41" fmla="*/ 1920 h 2400"/>
                  <a:gd name="T42" fmla="*/ 864 w 1836"/>
                  <a:gd name="T43" fmla="*/ 1956 h 2400"/>
                  <a:gd name="T44" fmla="*/ 840 w 1836"/>
                  <a:gd name="T45" fmla="*/ 2028 h 2400"/>
                  <a:gd name="T46" fmla="*/ 732 w 1836"/>
                  <a:gd name="T47" fmla="*/ 2064 h 2400"/>
                  <a:gd name="T48" fmla="*/ 672 w 1836"/>
                  <a:gd name="T49" fmla="*/ 1956 h 2400"/>
                  <a:gd name="T50" fmla="*/ 636 w 1836"/>
                  <a:gd name="T51" fmla="*/ 1644 h 2400"/>
                  <a:gd name="T52" fmla="*/ 528 w 1836"/>
                  <a:gd name="T53" fmla="*/ 708 h 2400"/>
                  <a:gd name="T54" fmla="*/ 480 w 1836"/>
                  <a:gd name="T55" fmla="*/ 636 h 2400"/>
                  <a:gd name="T56" fmla="*/ 408 w 1836"/>
                  <a:gd name="T57" fmla="*/ 516 h 2400"/>
                  <a:gd name="T58" fmla="*/ 384 w 1836"/>
                  <a:gd name="T59" fmla="*/ 480 h 2400"/>
                  <a:gd name="T60" fmla="*/ 300 w 1836"/>
                  <a:gd name="T61" fmla="*/ 300 h 2400"/>
                  <a:gd name="T62" fmla="*/ 288 w 1836"/>
                  <a:gd name="T63" fmla="*/ 264 h 2400"/>
                  <a:gd name="T64" fmla="*/ 204 w 1836"/>
                  <a:gd name="T65" fmla="*/ 228 h 2400"/>
                  <a:gd name="T66" fmla="*/ 144 w 1836"/>
                  <a:gd name="T67" fmla="*/ 180 h 2400"/>
                  <a:gd name="T68" fmla="*/ 120 w 1836"/>
                  <a:gd name="T69" fmla="*/ 144 h 2400"/>
                  <a:gd name="T70" fmla="*/ 60 w 1836"/>
                  <a:gd name="T71" fmla="*/ 72 h 2400"/>
                  <a:gd name="T72" fmla="*/ 48 w 1836"/>
                  <a:gd name="T73" fmla="*/ 36 h 2400"/>
                  <a:gd name="T74" fmla="*/ 0 w 1836"/>
                  <a:gd name="T75" fmla="*/ 0 h 240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836"/>
                  <a:gd name="T115" fmla="*/ 0 h 2400"/>
                  <a:gd name="T116" fmla="*/ 1836 w 1836"/>
                  <a:gd name="T117" fmla="*/ 2400 h 240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836" h="2400">
                    <a:moveTo>
                      <a:pt x="1836" y="1704"/>
                    </a:moveTo>
                    <a:cubicBezTo>
                      <a:pt x="1812" y="1708"/>
                      <a:pt x="1785" y="1704"/>
                      <a:pt x="1764" y="1716"/>
                    </a:cubicBezTo>
                    <a:cubicBezTo>
                      <a:pt x="1753" y="1722"/>
                      <a:pt x="1760" y="1742"/>
                      <a:pt x="1752" y="1752"/>
                    </a:cubicBezTo>
                    <a:cubicBezTo>
                      <a:pt x="1741" y="1766"/>
                      <a:pt x="1680" y="1794"/>
                      <a:pt x="1668" y="1800"/>
                    </a:cubicBezTo>
                    <a:cubicBezTo>
                      <a:pt x="1660" y="1824"/>
                      <a:pt x="1658" y="1851"/>
                      <a:pt x="1644" y="1872"/>
                    </a:cubicBezTo>
                    <a:cubicBezTo>
                      <a:pt x="1636" y="1884"/>
                      <a:pt x="1626" y="1895"/>
                      <a:pt x="1620" y="1908"/>
                    </a:cubicBezTo>
                    <a:cubicBezTo>
                      <a:pt x="1607" y="1934"/>
                      <a:pt x="1612" y="1968"/>
                      <a:pt x="1596" y="1992"/>
                    </a:cubicBezTo>
                    <a:cubicBezTo>
                      <a:pt x="1588" y="2004"/>
                      <a:pt x="1572" y="2008"/>
                      <a:pt x="1560" y="2016"/>
                    </a:cubicBezTo>
                    <a:cubicBezTo>
                      <a:pt x="1556" y="2028"/>
                      <a:pt x="1557" y="2043"/>
                      <a:pt x="1548" y="2052"/>
                    </a:cubicBezTo>
                    <a:cubicBezTo>
                      <a:pt x="1528" y="2072"/>
                      <a:pt x="1476" y="2100"/>
                      <a:pt x="1476" y="2100"/>
                    </a:cubicBezTo>
                    <a:cubicBezTo>
                      <a:pt x="1493" y="2170"/>
                      <a:pt x="1507" y="2204"/>
                      <a:pt x="1476" y="2292"/>
                    </a:cubicBezTo>
                    <a:cubicBezTo>
                      <a:pt x="1470" y="2309"/>
                      <a:pt x="1445" y="2309"/>
                      <a:pt x="1428" y="2316"/>
                    </a:cubicBezTo>
                    <a:cubicBezTo>
                      <a:pt x="1393" y="2330"/>
                      <a:pt x="1352" y="2331"/>
                      <a:pt x="1320" y="2352"/>
                    </a:cubicBezTo>
                    <a:cubicBezTo>
                      <a:pt x="1273" y="2383"/>
                      <a:pt x="1298" y="2371"/>
                      <a:pt x="1248" y="2388"/>
                    </a:cubicBezTo>
                    <a:cubicBezTo>
                      <a:pt x="1240" y="2376"/>
                      <a:pt x="1229" y="2366"/>
                      <a:pt x="1224" y="2352"/>
                    </a:cubicBezTo>
                    <a:cubicBezTo>
                      <a:pt x="1185" y="2234"/>
                      <a:pt x="1275" y="2275"/>
                      <a:pt x="1068" y="2292"/>
                    </a:cubicBezTo>
                    <a:cubicBezTo>
                      <a:pt x="1023" y="2337"/>
                      <a:pt x="979" y="2400"/>
                      <a:pt x="888" y="2316"/>
                    </a:cubicBezTo>
                    <a:cubicBezTo>
                      <a:pt x="856" y="2286"/>
                      <a:pt x="880" y="2228"/>
                      <a:pt x="876" y="2184"/>
                    </a:cubicBezTo>
                    <a:cubicBezTo>
                      <a:pt x="880" y="2148"/>
                      <a:pt x="877" y="2110"/>
                      <a:pt x="888" y="2076"/>
                    </a:cubicBezTo>
                    <a:cubicBezTo>
                      <a:pt x="897" y="2049"/>
                      <a:pt x="936" y="2004"/>
                      <a:pt x="936" y="2004"/>
                    </a:cubicBezTo>
                    <a:cubicBezTo>
                      <a:pt x="934" y="1992"/>
                      <a:pt x="932" y="1911"/>
                      <a:pt x="888" y="1920"/>
                    </a:cubicBezTo>
                    <a:cubicBezTo>
                      <a:pt x="874" y="1923"/>
                      <a:pt x="870" y="1943"/>
                      <a:pt x="864" y="1956"/>
                    </a:cubicBezTo>
                    <a:cubicBezTo>
                      <a:pt x="854" y="1979"/>
                      <a:pt x="848" y="2004"/>
                      <a:pt x="840" y="2028"/>
                    </a:cubicBezTo>
                    <a:cubicBezTo>
                      <a:pt x="828" y="2064"/>
                      <a:pt x="732" y="2064"/>
                      <a:pt x="732" y="2064"/>
                    </a:cubicBezTo>
                    <a:cubicBezTo>
                      <a:pt x="717" y="2020"/>
                      <a:pt x="687" y="2000"/>
                      <a:pt x="672" y="1956"/>
                    </a:cubicBezTo>
                    <a:cubicBezTo>
                      <a:pt x="684" y="1848"/>
                      <a:pt x="699" y="1738"/>
                      <a:pt x="636" y="1644"/>
                    </a:cubicBezTo>
                    <a:cubicBezTo>
                      <a:pt x="620" y="422"/>
                      <a:pt x="911" y="836"/>
                      <a:pt x="528" y="708"/>
                    </a:cubicBezTo>
                    <a:cubicBezTo>
                      <a:pt x="502" y="631"/>
                      <a:pt x="536" y="715"/>
                      <a:pt x="480" y="636"/>
                    </a:cubicBezTo>
                    <a:cubicBezTo>
                      <a:pt x="453" y="598"/>
                      <a:pt x="434" y="555"/>
                      <a:pt x="408" y="516"/>
                    </a:cubicBezTo>
                    <a:cubicBezTo>
                      <a:pt x="400" y="504"/>
                      <a:pt x="389" y="494"/>
                      <a:pt x="384" y="480"/>
                    </a:cubicBezTo>
                    <a:cubicBezTo>
                      <a:pt x="363" y="417"/>
                      <a:pt x="329" y="359"/>
                      <a:pt x="300" y="300"/>
                    </a:cubicBezTo>
                    <a:cubicBezTo>
                      <a:pt x="294" y="289"/>
                      <a:pt x="297" y="273"/>
                      <a:pt x="288" y="264"/>
                    </a:cubicBezTo>
                    <a:cubicBezTo>
                      <a:pt x="273" y="249"/>
                      <a:pt x="226" y="235"/>
                      <a:pt x="204" y="228"/>
                    </a:cubicBezTo>
                    <a:cubicBezTo>
                      <a:pt x="135" y="125"/>
                      <a:pt x="227" y="246"/>
                      <a:pt x="144" y="180"/>
                    </a:cubicBezTo>
                    <a:cubicBezTo>
                      <a:pt x="133" y="171"/>
                      <a:pt x="129" y="155"/>
                      <a:pt x="120" y="144"/>
                    </a:cubicBezTo>
                    <a:cubicBezTo>
                      <a:pt x="87" y="104"/>
                      <a:pt x="82" y="117"/>
                      <a:pt x="60" y="72"/>
                    </a:cubicBezTo>
                    <a:cubicBezTo>
                      <a:pt x="54" y="61"/>
                      <a:pt x="56" y="46"/>
                      <a:pt x="48" y="36"/>
                    </a:cubicBezTo>
                    <a:cubicBezTo>
                      <a:pt x="36" y="20"/>
                      <a:pt x="14" y="14"/>
                      <a:pt x="0" y="0"/>
                    </a:cubicBezTo>
                  </a:path>
                </a:pathLst>
              </a:custGeom>
              <a:noFill/>
              <a:ln w="31750">
                <a:solidFill>
                  <a:srgbClr val="00CCFF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5770" name="WordArt 40"/>
            <p:cNvSpPr>
              <a:spLocks noChangeArrowheads="1" noChangeShapeType="1" noTextEdit="1"/>
            </p:cNvSpPr>
            <p:nvPr/>
          </p:nvSpPr>
          <p:spPr bwMode="auto">
            <a:xfrm>
              <a:off x="2880" y="288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乌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1" name="WordArt 41"/>
            <p:cNvSpPr>
              <a:spLocks noChangeArrowheads="1" noChangeShapeType="1" noTextEdit="1"/>
            </p:cNvSpPr>
            <p:nvPr/>
          </p:nvSpPr>
          <p:spPr bwMode="auto">
            <a:xfrm>
              <a:off x="2880" y="3264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江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2" name="WordArt 42"/>
            <p:cNvSpPr>
              <a:spLocks noChangeArrowheads="1" noChangeShapeType="1" noTextEdit="1"/>
            </p:cNvSpPr>
            <p:nvPr/>
          </p:nvSpPr>
          <p:spPr bwMode="auto">
            <a:xfrm>
              <a:off x="4032" y="331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湘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3" name="WordArt 43"/>
            <p:cNvSpPr>
              <a:spLocks noChangeArrowheads="1" noChangeShapeType="1" noTextEdit="1"/>
            </p:cNvSpPr>
            <p:nvPr/>
          </p:nvSpPr>
          <p:spPr bwMode="auto">
            <a:xfrm>
              <a:off x="1824" y="3168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金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4" name="WordArt 44"/>
            <p:cNvSpPr>
              <a:spLocks noChangeArrowheads="1" noChangeShapeType="1" noTextEdit="1"/>
            </p:cNvSpPr>
            <p:nvPr/>
          </p:nvSpPr>
          <p:spPr bwMode="auto">
            <a:xfrm>
              <a:off x="1680" y="336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沙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5" name="WordArt 45"/>
            <p:cNvSpPr>
              <a:spLocks noChangeArrowheads="1" noChangeShapeType="1" noTextEdit="1"/>
            </p:cNvSpPr>
            <p:nvPr/>
          </p:nvSpPr>
          <p:spPr bwMode="auto">
            <a:xfrm>
              <a:off x="2256" y="3024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赤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6" name="WordArt 46"/>
            <p:cNvSpPr>
              <a:spLocks noChangeArrowheads="1" noChangeShapeType="1" noTextEdit="1"/>
            </p:cNvSpPr>
            <p:nvPr/>
          </p:nvSpPr>
          <p:spPr bwMode="auto">
            <a:xfrm>
              <a:off x="2256" y="3168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7" name="WordArt 47"/>
            <p:cNvSpPr>
              <a:spLocks noChangeArrowheads="1" noChangeShapeType="1" noTextEdit="1"/>
            </p:cNvSpPr>
            <p:nvPr/>
          </p:nvSpPr>
          <p:spPr bwMode="auto">
            <a:xfrm>
              <a:off x="1536" y="2688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渡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8" name="WordArt 48"/>
            <p:cNvSpPr>
              <a:spLocks noChangeArrowheads="1" noChangeShapeType="1" noTextEdit="1"/>
            </p:cNvSpPr>
            <p:nvPr/>
          </p:nvSpPr>
          <p:spPr bwMode="auto">
            <a:xfrm>
              <a:off x="1680" y="2784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河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79" name="WordArt 49"/>
            <p:cNvSpPr>
              <a:spLocks noChangeArrowheads="1" noChangeShapeType="1" noTextEdit="1"/>
            </p:cNvSpPr>
            <p:nvPr/>
          </p:nvSpPr>
          <p:spPr bwMode="auto">
            <a:xfrm>
              <a:off x="1632" y="360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江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80" name="WordArt 50"/>
            <p:cNvSpPr>
              <a:spLocks noChangeArrowheads="1" noChangeShapeType="1" noTextEdit="1"/>
            </p:cNvSpPr>
            <p:nvPr/>
          </p:nvSpPr>
          <p:spPr bwMode="auto">
            <a:xfrm>
              <a:off x="3744" y="3744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江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81" name="WordArt 51"/>
            <p:cNvSpPr>
              <a:spLocks noChangeArrowheads="1" noChangeShapeType="1" noTextEdit="1"/>
            </p:cNvSpPr>
            <p:nvPr/>
          </p:nvSpPr>
          <p:spPr bwMode="auto">
            <a:xfrm>
              <a:off x="2208" y="331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河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782" name="WordArt 52"/>
            <p:cNvSpPr>
              <a:spLocks noChangeArrowheads="1" noChangeShapeType="1" noTextEdit="1"/>
            </p:cNvSpPr>
            <p:nvPr/>
          </p:nvSpPr>
          <p:spPr bwMode="auto">
            <a:xfrm>
              <a:off x="1392" y="259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</a:t>
              </a:r>
              <a:endParaRPr lang="zh-CN" altLang="en-US" sz="3600" kern="10">
                <a:ln w="0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4" name="Group 53"/>
            <p:cNvGrpSpPr/>
            <p:nvPr/>
          </p:nvGrpSpPr>
          <p:grpSpPr bwMode="auto">
            <a:xfrm>
              <a:off x="1536" y="2304"/>
              <a:ext cx="192" cy="240"/>
              <a:chOff x="1536" y="2304"/>
              <a:chExt cx="192" cy="240"/>
            </a:xfrm>
          </p:grpSpPr>
          <p:grpSp>
            <p:nvGrpSpPr>
              <p:cNvPr id="5" name="Group 54"/>
              <p:cNvGrpSpPr/>
              <p:nvPr/>
            </p:nvGrpSpPr>
            <p:grpSpPr bwMode="auto">
              <a:xfrm>
                <a:off x="1536" y="2352"/>
                <a:ext cx="144" cy="144"/>
                <a:chOff x="170" y="759"/>
                <a:chExt cx="192" cy="236"/>
              </a:xfrm>
            </p:grpSpPr>
            <p:sp>
              <p:nvSpPr>
                <p:cNvPr id="65786" name="Freeform 55"/>
                <p:cNvSpPr/>
                <p:nvPr/>
              </p:nvSpPr>
              <p:spPr bwMode="auto">
                <a:xfrm>
                  <a:off x="170" y="759"/>
                  <a:ext cx="170" cy="131"/>
                </a:xfrm>
                <a:custGeom>
                  <a:avLst/>
                  <a:gdLst>
                    <a:gd name="T0" fmla="*/ 0 w 170"/>
                    <a:gd name="T1" fmla="*/ 79 h 131"/>
                    <a:gd name="T2" fmla="*/ 53 w 170"/>
                    <a:gd name="T3" fmla="*/ 26 h 131"/>
                    <a:gd name="T4" fmla="*/ 92 w 170"/>
                    <a:gd name="T5" fmla="*/ 0 h 131"/>
                    <a:gd name="T6" fmla="*/ 131 w 170"/>
                    <a:gd name="T7" fmla="*/ 13 h 131"/>
                    <a:gd name="T8" fmla="*/ 170 w 170"/>
                    <a:gd name="T9" fmla="*/ 131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0"/>
                    <a:gd name="T16" fmla="*/ 0 h 131"/>
                    <a:gd name="T17" fmla="*/ 170 w 170"/>
                    <a:gd name="T18" fmla="*/ 131 h 1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0" h="131">
                      <a:moveTo>
                        <a:pt x="0" y="79"/>
                      </a:moveTo>
                      <a:cubicBezTo>
                        <a:pt x="84" y="51"/>
                        <a:pt x="2" y="90"/>
                        <a:pt x="53" y="26"/>
                      </a:cubicBezTo>
                      <a:cubicBezTo>
                        <a:pt x="63" y="14"/>
                        <a:pt x="79" y="9"/>
                        <a:pt x="92" y="0"/>
                      </a:cubicBezTo>
                      <a:cubicBezTo>
                        <a:pt x="105" y="4"/>
                        <a:pt x="123" y="2"/>
                        <a:pt x="131" y="13"/>
                      </a:cubicBezTo>
                      <a:cubicBezTo>
                        <a:pt x="157" y="52"/>
                        <a:pt x="135" y="96"/>
                        <a:pt x="170" y="131"/>
                      </a:cubicBezTo>
                    </a:path>
                  </a:pathLst>
                </a:custGeom>
                <a:noFill/>
                <a:ln w="28575">
                  <a:solidFill>
                    <a:srgbClr val="0000FF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787" name="Freeform 56"/>
                <p:cNvSpPr/>
                <p:nvPr/>
              </p:nvSpPr>
              <p:spPr bwMode="auto">
                <a:xfrm>
                  <a:off x="192" y="816"/>
                  <a:ext cx="170" cy="131"/>
                </a:xfrm>
                <a:custGeom>
                  <a:avLst/>
                  <a:gdLst>
                    <a:gd name="T0" fmla="*/ 0 w 170"/>
                    <a:gd name="T1" fmla="*/ 79 h 131"/>
                    <a:gd name="T2" fmla="*/ 53 w 170"/>
                    <a:gd name="T3" fmla="*/ 26 h 131"/>
                    <a:gd name="T4" fmla="*/ 92 w 170"/>
                    <a:gd name="T5" fmla="*/ 0 h 131"/>
                    <a:gd name="T6" fmla="*/ 131 w 170"/>
                    <a:gd name="T7" fmla="*/ 13 h 131"/>
                    <a:gd name="T8" fmla="*/ 170 w 170"/>
                    <a:gd name="T9" fmla="*/ 131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0"/>
                    <a:gd name="T16" fmla="*/ 0 h 131"/>
                    <a:gd name="T17" fmla="*/ 170 w 170"/>
                    <a:gd name="T18" fmla="*/ 131 h 1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0" h="131">
                      <a:moveTo>
                        <a:pt x="0" y="79"/>
                      </a:moveTo>
                      <a:cubicBezTo>
                        <a:pt x="84" y="51"/>
                        <a:pt x="2" y="90"/>
                        <a:pt x="53" y="26"/>
                      </a:cubicBezTo>
                      <a:cubicBezTo>
                        <a:pt x="63" y="14"/>
                        <a:pt x="79" y="9"/>
                        <a:pt x="92" y="0"/>
                      </a:cubicBezTo>
                      <a:cubicBezTo>
                        <a:pt x="105" y="4"/>
                        <a:pt x="123" y="2"/>
                        <a:pt x="131" y="13"/>
                      </a:cubicBezTo>
                      <a:cubicBezTo>
                        <a:pt x="157" y="52"/>
                        <a:pt x="135" y="96"/>
                        <a:pt x="170" y="131"/>
                      </a:cubicBezTo>
                    </a:path>
                  </a:pathLst>
                </a:custGeom>
                <a:noFill/>
                <a:ln w="28575">
                  <a:solidFill>
                    <a:srgbClr val="0000FF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788" name="Freeform 57"/>
                <p:cNvSpPr/>
                <p:nvPr/>
              </p:nvSpPr>
              <p:spPr bwMode="auto">
                <a:xfrm>
                  <a:off x="192" y="864"/>
                  <a:ext cx="170" cy="131"/>
                </a:xfrm>
                <a:custGeom>
                  <a:avLst/>
                  <a:gdLst>
                    <a:gd name="T0" fmla="*/ 0 w 170"/>
                    <a:gd name="T1" fmla="*/ 79 h 131"/>
                    <a:gd name="T2" fmla="*/ 53 w 170"/>
                    <a:gd name="T3" fmla="*/ 26 h 131"/>
                    <a:gd name="T4" fmla="*/ 92 w 170"/>
                    <a:gd name="T5" fmla="*/ 0 h 131"/>
                    <a:gd name="T6" fmla="*/ 131 w 170"/>
                    <a:gd name="T7" fmla="*/ 13 h 131"/>
                    <a:gd name="T8" fmla="*/ 170 w 170"/>
                    <a:gd name="T9" fmla="*/ 131 h 1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0"/>
                    <a:gd name="T16" fmla="*/ 0 h 131"/>
                    <a:gd name="T17" fmla="*/ 170 w 170"/>
                    <a:gd name="T18" fmla="*/ 131 h 1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0" h="131">
                      <a:moveTo>
                        <a:pt x="0" y="79"/>
                      </a:moveTo>
                      <a:cubicBezTo>
                        <a:pt x="84" y="51"/>
                        <a:pt x="2" y="90"/>
                        <a:pt x="53" y="26"/>
                      </a:cubicBezTo>
                      <a:cubicBezTo>
                        <a:pt x="63" y="14"/>
                        <a:pt x="79" y="9"/>
                        <a:pt x="92" y="0"/>
                      </a:cubicBezTo>
                      <a:cubicBezTo>
                        <a:pt x="105" y="4"/>
                        <a:pt x="123" y="2"/>
                        <a:pt x="131" y="13"/>
                      </a:cubicBezTo>
                      <a:cubicBezTo>
                        <a:pt x="157" y="52"/>
                        <a:pt x="135" y="96"/>
                        <a:pt x="170" y="131"/>
                      </a:cubicBezTo>
                    </a:path>
                  </a:pathLst>
                </a:custGeom>
                <a:noFill/>
                <a:ln w="28575">
                  <a:solidFill>
                    <a:srgbClr val="0000FF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5785" name="WordArt 58"/>
              <p:cNvSpPr>
                <a:spLocks noChangeArrowheads="1" noChangeShapeType="1" noTextEdit="1"/>
              </p:cNvSpPr>
              <p:nvPr/>
            </p:nvSpPr>
            <p:spPr bwMode="auto">
              <a:xfrm rot="5400000">
                <a:off x="1584" y="2400"/>
                <a:ext cx="240" cy="48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 fontAlgn="auto"/>
                <a:r>
                  <a:rPr lang="zh-CN" altLang="en-US" sz="3600" kern="10">
                    <a:ln w="0">
                      <a:solidFill>
                        <a:srgbClr val="0000FF"/>
                      </a:solidFill>
                      <a:round/>
                    </a:ln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夹金山</a:t>
                </a:r>
                <a:endParaRPr lang="zh-CN" altLang="en-US" sz="3600" kern="10">
                  <a:ln w="0">
                    <a:solidFill>
                      <a:srgbClr val="0000FF"/>
                    </a:solidFill>
                    <a:rou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65565" name="Oval 59"/>
          <p:cNvSpPr>
            <a:spLocks noChangeArrowheads="1"/>
          </p:cNvSpPr>
          <p:nvPr/>
        </p:nvSpPr>
        <p:spPr bwMode="auto">
          <a:xfrm>
            <a:off x="4800600" y="1143000"/>
            <a:ext cx="152400" cy="1524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66" name="Oval 61"/>
          <p:cNvSpPr>
            <a:spLocks noChangeArrowheads="1"/>
          </p:cNvSpPr>
          <p:nvPr/>
        </p:nvSpPr>
        <p:spPr bwMode="auto">
          <a:xfrm>
            <a:off x="3124200" y="1447800"/>
            <a:ext cx="152400" cy="1524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67" name="WordArt 62"/>
          <p:cNvSpPr>
            <a:spLocks noChangeArrowheads="1" noChangeShapeType="1" noTextEdit="1"/>
          </p:cNvSpPr>
          <p:nvPr/>
        </p:nvSpPr>
        <p:spPr bwMode="auto">
          <a:xfrm>
            <a:off x="2819400" y="1600200"/>
            <a:ext cx="457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会宁</a:t>
            </a:r>
            <a:endParaRPr lang="zh-CN" altLang="en-US" sz="3600" kern="10">
              <a:ln w="0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68" name="AutoShape 6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971800" y="3581400"/>
            <a:ext cx="1960563" cy="381000"/>
          </a:xfrm>
          <a:prstGeom prst="wedgeRectCallout">
            <a:avLst>
              <a:gd name="adj1" fmla="val -62468"/>
              <a:gd name="adj2" fmla="val 12166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200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飞夺泸定桥</a:t>
            </a:r>
            <a:endParaRPr kumimoji="1" lang="zh-CN" altLang="en-US" sz="200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" name="Group 64"/>
          <p:cNvGrpSpPr/>
          <p:nvPr/>
        </p:nvGrpSpPr>
        <p:grpSpPr bwMode="auto">
          <a:xfrm>
            <a:off x="381000" y="1295400"/>
            <a:ext cx="228600" cy="76200"/>
            <a:chOff x="144" y="636"/>
            <a:chExt cx="756" cy="468"/>
          </a:xfrm>
        </p:grpSpPr>
        <p:sp>
          <p:nvSpPr>
            <p:cNvPr id="65766" name="Freeform 65"/>
            <p:cNvSpPr/>
            <p:nvPr/>
          </p:nvSpPr>
          <p:spPr bwMode="auto">
            <a:xfrm>
              <a:off x="144" y="636"/>
              <a:ext cx="264" cy="444"/>
            </a:xfrm>
            <a:custGeom>
              <a:avLst/>
              <a:gdLst>
                <a:gd name="T0" fmla="*/ 0 w 264"/>
                <a:gd name="T1" fmla="*/ 0 h 444"/>
                <a:gd name="T2" fmla="*/ 108 w 264"/>
                <a:gd name="T3" fmla="*/ 120 h 444"/>
                <a:gd name="T4" fmla="*/ 168 w 264"/>
                <a:gd name="T5" fmla="*/ 204 h 444"/>
                <a:gd name="T6" fmla="*/ 180 w 264"/>
                <a:gd name="T7" fmla="*/ 252 h 444"/>
                <a:gd name="T8" fmla="*/ 216 w 264"/>
                <a:gd name="T9" fmla="*/ 300 h 444"/>
                <a:gd name="T10" fmla="*/ 228 w 264"/>
                <a:gd name="T11" fmla="*/ 372 h 444"/>
                <a:gd name="T12" fmla="*/ 240 w 264"/>
                <a:gd name="T13" fmla="*/ 408 h 444"/>
                <a:gd name="T14" fmla="*/ 264 w 264"/>
                <a:gd name="T15" fmla="*/ 444 h 44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4"/>
                <a:gd name="T25" fmla="*/ 0 h 444"/>
                <a:gd name="T26" fmla="*/ 264 w 264"/>
                <a:gd name="T27" fmla="*/ 444 h 44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4" h="444">
                  <a:moveTo>
                    <a:pt x="0" y="0"/>
                  </a:moveTo>
                  <a:cubicBezTo>
                    <a:pt x="34" y="69"/>
                    <a:pt x="63" y="66"/>
                    <a:pt x="108" y="120"/>
                  </a:cubicBezTo>
                  <a:cubicBezTo>
                    <a:pt x="130" y="146"/>
                    <a:pt x="147" y="176"/>
                    <a:pt x="168" y="204"/>
                  </a:cubicBezTo>
                  <a:cubicBezTo>
                    <a:pt x="172" y="220"/>
                    <a:pt x="173" y="237"/>
                    <a:pt x="180" y="252"/>
                  </a:cubicBezTo>
                  <a:cubicBezTo>
                    <a:pt x="189" y="270"/>
                    <a:pt x="209" y="281"/>
                    <a:pt x="216" y="300"/>
                  </a:cubicBezTo>
                  <a:cubicBezTo>
                    <a:pt x="225" y="323"/>
                    <a:pt x="223" y="348"/>
                    <a:pt x="228" y="372"/>
                  </a:cubicBezTo>
                  <a:cubicBezTo>
                    <a:pt x="231" y="384"/>
                    <a:pt x="234" y="397"/>
                    <a:pt x="240" y="408"/>
                  </a:cubicBezTo>
                  <a:cubicBezTo>
                    <a:pt x="246" y="421"/>
                    <a:pt x="264" y="444"/>
                    <a:pt x="264" y="444"/>
                  </a:cubicBezTo>
                </a:path>
              </a:pathLst>
            </a:custGeom>
            <a:noFill/>
            <a:ln w="9525">
              <a:solidFill>
                <a:srgbClr val="339966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767" name="Freeform 66"/>
            <p:cNvSpPr/>
            <p:nvPr/>
          </p:nvSpPr>
          <p:spPr bwMode="auto">
            <a:xfrm>
              <a:off x="536" y="696"/>
              <a:ext cx="364" cy="408"/>
            </a:xfrm>
            <a:custGeom>
              <a:avLst/>
              <a:gdLst>
                <a:gd name="T0" fmla="*/ 16 w 364"/>
                <a:gd name="T1" fmla="*/ 408 h 408"/>
                <a:gd name="T2" fmla="*/ 160 w 364"/>
                <a:gd name="T3" fmla="*/ 108 h 408"/>
                <a:gd name="T4" fmla="*/ 244 w 364"/>
                <a:gd name="T5" fmla="*/ 84 h 408"/>
                <a:gd name="T6" fmla="*/ 364 w 364"/>
                <a:gd name="T7" fmla="*/ 0 h 40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64"/>
                <a:gd name="T13" fmla="*/ 0 h 408"/>
                <a:gd name="T14" fmla="*/ 364 w 364"/>
                <a:gd name="T15" fmla="*/ 408 h 40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64" h="408">
                  <a:moveTo>
                    <a:pt x="16" y="408"/>
                  </a:moveTo>
                  <a:cubicBezTo>
                    <a:pt x="27" y="241"/>
                    <a:pt x="0" y="165"/>
                    <a:pt x="160" y="108"/>
                  </a:cubicBezTo>
                  <a:cubicBezTo>
                    <a:pt x="187" y="98"/>
                    <a:pt x="216" y="92"/>
                    <a:pt x="244" y="84"/>
                  </a:cubicBezTo>
                  <a:cubicBezTo>
                    <a:pt x="282" y="58"/>
                    <a:pt x="330" y="34"/>
                    <a:pt x="364" y="0"/>
                  </a:cubicBezTo>
                </a:path>
              </a:pathLst>
            </a:custGeom>
            <a:noFill/>
            <a:ln w="9525">
              <a:solidFill>
                <a:srgbClr val="339966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768" name="Freeform 67"/>
            <p:cNvSpPr/>
            <p:nvPr/>
          </p:nvSpPr>
          <p:spPr bwMode="auto">
            <a:xfrm>
              <a:off x="468" y="732"/>
              <a:ext cx="24" cy="336"/>
            </a:xfrm>
            <a:custGeom>
              <a:avLst/>
              <a:gdLst>
                <a:gd name="T0" fmla="*/ 0 w 24"/>
                <a:gd name="T1" fmla="*/ 336 h 336"/>
                <a:gd name="T2" fmla="*/ 12 w 24"/>
                <a:gd name="T3" fmla="*/ 192 h 336"/>
                <a:gd name="T4" fmla="*/ 24 w 24"/>
                <a:gd name="T5" fmla="*/ 156 h 336"/>
                <a:gd name="T6" fmla="*/ 12 w 24"/>
                <a:gd name="T7" fmla="*/ 0 h 33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336"/>
                <a:gd name="T14" fmla="*/ 24 w 24"/>
                <a:gd name="T15" fmla="*/ 336 h 3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336">
                  <a:moveTo>
                    <a:pt x="0" y="336"/>
                  </a:moveTo>
                  <a:cubicBezTo>
                    <a:pt x="4" y="288"/>
                    <a:pt x="6" y="240"/>
                    <a:pt x="12" y="192"/>
                  </a:cubicBezTo>
                  <a:cubicBezTo>
                    <a:pt x="14" y="179"/>
                    <a:pt x="24" y="169"/>
                    <a:pt x="24" y="156"/>
                  </a:cubicBezTo>
                  <a:cubicBezTo>
                    <a:pt x="24" y="104"/>
                    <a:pt x="12" y="52"/>
                    <a:pt x="12" y="0"/>
                  </a:cubicBezTo>
                </a:path>
              </a:pathLst>
            </a:custGeom>
            <a:noFill/>
            <a:ln w="9525">
              <a:solidFill>
                <a:srgbClr val="339966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68"/>
          <p:cNvGrpSpPr/>
          <p:nvPr/>
        </p:nvGrpSpPr>
        <p:grpSpPr bwMode="auto">
          <a:xfrm>
            <a:off x="1600200" y="2133600"/>
            <a:ext cx="1981200" cy="685800"/>
            <a:chOff x="1008" y="1344"/>
            <a:chExt cx="1248" cy="432"/>
          </a:xfrm>
        </p:grpSpPr>
        <p:grpSp>
          <p:nvGrpSpPr>
            <p:cNvPr id="8" name="Group 69"/>
            <p:cNvGrpSpPr/>
            <p:nvPr/>
          </p:nvGrpSpPr>
          <p:grpSpPr bwMode="auto">
            <a:xfrm>
              <a:off x="1008" y="1536"/>
              <a:ext cx="720" cy="240"/>
              <a:chOff x="48" y="816"/>
              <a:chExt cx="720" cy="240"/>
            </a:xfrm>
          </p:grpSpPr>
          <p:grpSp>
            <p:nvGrpSpPr>
              <p:cNvPr id="9" name="Group 70"/>
              <p:cNvGrpSpPr/>
              <p:nvPr/>
            </p:nvGrpSpPr>
            <p:grpSpPr bwMode="auto">
              <a:xfrm>
                <a:off x="192" y="1008"/>
                <a:ext cx="336" cy="48"/>
                <a:chOff x="192" y="912"/>
                <a:chExt cx="336" cy="48"/>
              </a:xfrm>
            </p:grpSpPr>
            <p:grpSp>
              <p:nvGrpSpPr>
                <p:cNvPr id="10" name="Group 71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63" name="Freeform 72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64" name="Freeform 73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65" name="Freeform 74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1" name="Group 75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60" name="Freeform 76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61" name="Freeform 77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62" name="Freeform 78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2" name="Group 79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57" name="Freeform 80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58" name="Freeform 81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59" name="Freeform 82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13" name="Group 83"/>
              <p:cNvGrpSpPr/>
              <p:nvPr/>
            </p:nvGrpSpPr>
            <p:grpSpPr bwMode="auto">
              <a:xfrm>
                <a:off x="384" y="816"/>
                <a:ext cx="144" cy="48"/>
                <a:chOff x="144" y="636"/>
                <a:chExt cx="756" cy="468"/>
              </a:xfrm>
            </p:grpSpPr>
            <p:sp>
              <p:nvSpPr>
                <p:cNvPr id="65751" name="Freeform 84"/>
                <p:cNvSpPr/>
                <p:nvPr/>
              </p:nvSpPr>
              <p:spPr bwMode="auto">
                <a:xfrm>
                  <a:off x="144" y="636"/>
                  <a:ext cx="264" cy="444"/>
                </a:xfrm>
                <a:custGeom>
                  <a:avLst/>
                  <a:gdLst>
                    <a:gd name="T0" fmla="*/ 0 w 264"/>
                    <a:gd name="T1" fmla="*/ 0 h 444"/>
                    <a:gd name="T2" fmla="*/ 108 w 264"/>
                    <a:gd name="T3" fmla="*/ 120 h 444"/>
                    <a:gd name="T4" fmla="*/ 168 w 264"/>
                    <a:gd name="T5" fmla="*/ 204 h 444"/>
                    <a:gd name="T6" fmla="*/ 180 w 264"/>
                    <a:gd name="T7" fmla="*/ 252 h 444"/>
                    <a:gd name="T8" fmla="*/ 216 w 264"/>
                    <a:gd name="T9" fmla="*/ 300 h 444"/>
                    <a:gd name="T10" fmla="*/ 228 w 264"/>
                    <a:gd name="T11" fmla="*/ 372 h 444"/>
                    <a:gd name="T12" fmla="*/ 240 w 264"/>
                    <a:gd name="T13" fmla="*/ 408 h 444"/>
                    <a:gd name="T14" fmla="*/ 264 w 264"/>
                    <a:gd name="T15" fmla="*/ 444 h 44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64"/>
                    <a:gd name="T25" fmla="*/ 0 h 444"/>
                    <a:gd name="T26" fmla="*/ 264 w 264"/>
                    <a:gd name="T27" fmla="*/ 444 h 44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64" h="444">
                      <a:moveTo>
                        <a:pt x="0" y="0"/>
                      </a:moveTo>
                      <a:cubicBezTo>
                        <a:pt x="34" y="69"/>
                        <a:pt x="63" y="66"/>
                        <a:pt x="108" y="120"/>
                      </a:cubicBezTo>
                      <a:cubicBezTo>
                        <a:pt x="130" y="146"/>
                        <a:pt x="147" y="176"/>
                        <a:pt x="168" y="204"/>
                      </a:cubicBezTo>
                      <a:cubicBezTo>
                        <a:pt x="172" y="220"/>
                        <a:pt x="173" y="237"/>
                        <a:pt x="180" y="252"/>
                      </a:cubicBezTo>
                      <a:cubicBezTo>
                        <a:pt x="189" y="270"/>
                        <a:pt x="209" y="281"/>
                        <a:pt x="216" y="300"/>
                      </a:cubicBezTo>
                      <a:cubicBezTo>
                        <a:pt x="225" y="323"/>
                        <a:pt x="223" y="348"/>
                        <a:pt x="228" y="372"/>
                      </a:cubicBezTo>
                      <a:cubicBezTo>
                        <a:pt x="231" y="384"/>
                        <a:pt x="234" y="397"/>
                        <a:pt x="240" y="408"/>
                      </a:cubicBezTo>
                      <a:cubicBezTo>
                        <a:pt x="246" y="421"/>
                        <a:pt x="264" y="444"/>
                        <a:pt x="264" y="444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752" name="Freeform 85"/>
                <p:cNvSpPr/>
                <p:nvPr/>
              </p:nvSpPr>
              <p:spPr bwMode="auto">
                <a:xfrm>
                  <a:off x="536" y="696"/>
                  <a:ext cx="364" cy="408"/>
                </a:xfrm>
                <a:custGeom>
                  <a:avLst/>
                  <a:gdLst>
                    <a:gd name="T0" fmla="*/ 16 w 364"/>
                    <a:gd name="T1" fmla="*/ 408 h 408"/>
                    <a:gd name="T2" fmla="*/ 160 w 364"/>
                    <a:gd name="T3" fmla="*/ 108 h 408"/>
                    <a:gd name="T4" fmla="*/ 244 w 364"/>
                    <a:gd name="T5" fmla="*/ 84 h 408"/>
                    <a:gd name="T6" fmla="*/ 364 w 364"/>
                    <a:gd name="T7" fmla="*/ 0 h 40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4"/>
                    <a:gd name="T13" fmla="*/ 0 h 408"/>
                    <a:gd name="T14" fmla="*/ 364 w 364"/>
                    <a:gd name="T15" fmla="*/ 408 h 40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4" h="408">
                      <a:moveTo>
                        <a:pt x="16" y="408"/>
                      </a:moveTo>
                      <a:cubicBezTo>
                        <a:pt x="27" y="241"/>
                        <a:pt x="0" y="165"/>
                        <a:pt x="160" y="108"/>
                      </a:cubicBezTo>
                      <a:cubicBezTo>
                        <a:pt x="187" y="98"/>
                        <a:pt x="216" y="92"/>
                        <a:pt x="244" y="84"/>
                      </a:cubicBezTo>
                      <a:cubicBezTo>
                        <a:pt x="282" y="58"/>
                        <a:pt x="330" y="34"/>
                        <a:pt x="364" y="0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753" name="Freeform 86"/>
                <p:cNvSpPr/>
                <p:nvPr/>
              </p:nvSpPr>
              <p:spPr bwMode="auto">
                <a:xfrm>
                  <a:off x="468" y="732"/>
                  <a:ext cx="24" cy="336"/>
                </a:xfrm>
                <a:custGeom>
                  <a:avLst/>
                  <a:gdLst>
                    <a:gd name="T0" fmla="*/ 0 w 24"/>
                    <a:gd name="T1" fmla="*/ 336 h 336"/>
                    <a:gd name="T2" fmla="*/ 12 w 24"/>
                    <a:gd name="T3" fmla="*/ 192 h 336"/>
                    <a:gd name="T4" fmla="*/ 24 w 24"/>
                    <a:gd name="T5" fmla="*/ 156 h 336"/>
                    <a:gd name="T6" fmla="*/ 12 w 24"/>
                    <a:gd name="T7" fmla="*/ 0 h 3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4"/>
                    <a:gd name="T13" fmla="*/ 0 h 336"/>
                    <a:gd name="T14" fmla="*/ 24 w 24"/>
                    <a:gd name="T15" fmla="*/ 336 h 3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4" h="336">
                      <a:moveTo>
                        <a:pt x="0" y="336"/>
                      </a:moveTo>
                      <a:cubicBezTo>
                        <a:pt x="4" y="288"/>
                        <a:pt x="6" y="240"/>
                        <a:pt x="12" y="192"/>
                      </a:cubicBezTo>
                      <a:cubicBezTo>
                        <a:pt x="14" y="179"/>
                        <a:pt x="24" y="169"/>
                        <a:pt x="24" y="156"/>
                      </a:cubicBezTo>
                      <a:cubicBezTo>
                        <a:pt x="24" y="104"/>
                        <a:pt x="12" y="52"/>
                        <a:pt x="12" y="0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4" name="Group 87"/>
              <p:cNvGrpSpPr/>
              <p:nvPr/>
            </p:nvGrpSpPr>
            <p:grpSpPr bwMode="auto">
              <a:xfrm>
                <a:off x="384" y="912"/>
                <a:ext cx="336" cy="48"/>
                <a:chOff x="192" y="912"/>
                <a:chExt cx="336" cy="48"/>
              </a:xfrm>
            </p:grpSpPr>
            <p:grpSp>
              <p:nvGrpSpPr>
                <p:cNvPr id="15" name="Group 88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48" name="Freeform 89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49" name="Freeform 90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50" name="Freeform 91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6" name="Group 92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45" name="Freeform 93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46" name="Freeform 94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47" name="Freeform 95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7" name="Group 96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42" name="Freeform 97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43" name="Freeform 98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44" name="Freeform 99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18" name="Group 100"/>
              <p:cNvGrpSpPr/>
              <p:nvPr/>
            </p:nvGrpSpPr>
            <p:grpSpPr bwMode="auto">
              <a:xfrm>
                <a:off x="48" y="912"/>
                <a:ext cx="336" cy="48"/>
                <a:chOff x="192" y="912"/>
                <a:chExt cx="336" cy="48"/>
              </a:xfrm>
            </p:grpSpPr>
            <p:grpSp>
              <p:nvGrpSpPr>
                <p:cNvPr id="19" name="Group 101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36" name="Freeform 102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37" name="Freeform 103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38" name="Freeform 104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0" name="Group 105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33" name="Freeform 106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34" name="Freeform 107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35" name="Freeform 108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1" name="Group 109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30" name="Freeform 110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31" name="Freeform 111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32" name="Freeform 112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22" name="Group 113"/>
              <p:cNvGrpSpPr/>
              <p:nvPr/>
            </p:nvGrpSpPr>
            <p:grpSpPr bwMode="auto">
              <a:xfrm>
                <a:off x="432" y="960"/>
                <a:ext cx="336" cy="48"/>
                <a:chOff x="192" y="912"/>
                <a:chExt cx="336" cy="48"/>
              </a:xfrm>
            </p:grpSpPr>
            <p:grpSp>
              <p:nvGrpSpPr>
                <p:cNvPr id="23" name="Group 114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24" name="Freeform 115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25" name="Freeform 116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26" name="Freeform 117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4" name="Group 118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21" name="Freeform 119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22" name="Freeform 120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23" name="Freeform 121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5" name="Group 122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18" name="Freeform 123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19" name="Freeform 124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20" name="Freeform 125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26" name="Group 126"/>
            <p:cNvGrpSpPr/>
            <p:nvPr/>
          </p:nvGrpSpPr>
          <p:grpSpPr bwMode="auto">
            <a:xfrm>
              <a:off x="1536" y="1488"/>
              <a:ext cx="720" cy="240"/>
              <a:chOff x="48" y="816"/>
              <a:chExt cx="720" cy="240"/>
            </a:xfrm>
          </p:grpSpPr>
          <p:grpSp>
            <p:nvGrpSpPr>
              <p:cNvPr id="27" name="Group 127"/>
              <p:cNvGrpSpPr/>
              <p:nvPr/>
            </p:nvGrpSpPr>
            <p:grpSpPr bwMode="auto">
              <a:xfrm>
                <a:off x="192" y="1008"/>
                <a:ext cx="336" cy="48"/>
                <a:chOff x="192" y="912"/>
                <a:chExt cx="336" cy="48"/>
              </a:xfrm>
            </p:grpSpPr>
            <p:grpSp>
              <p:nvGrpSpPr>
                <p:cNvPr id="28" name="Group 128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07" name="Freeform 129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08" name="Freeform 130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09" name="Freeform 131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9" name="Group 132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04" name="Freeform 133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05" name="Freeform 134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06" name="Freeform 135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30" name="Group 136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701" name="Freeform 137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02" name="Freeform 138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703" name="Freeform 139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31" name="Group 140"/>
              <p:cNvGrpSpPr/>
              <p:nvPr/>
            </p:nvGrpSpPr>
            <p:grpSpPr bwMode="auto">
              <a:xfrm>
                <a:off x="384" y="816"/>
                <a:ext cx="144" cy="48"/>
                <a:chOff x="144" y="636"/>
                <a:chExt cx="756" cy="468"/>
              </a:xfrm>
            </p:grpSpPr>
            <p:sp>
              <p:nvSpPr>
                <p:cNvPr id="65695" name="Freeform 141"/>
                <p:cNvSpPr/>
                <p:nvPr/>
              </p:nvSpPr>
              <p:spPr bwMode="auto">
                <a:xfrm>
                  <a:off x="144" y="636"/>
                  <a:ext cx="264" cy="444"/>
                </a:xfrm>
                <a:custGeom>
                  <a:avLst/>
                  <a:gdLst>
                    <a:gd name="T0" fmla="*/ 0 w 264"/>
                    <a:gd name="T1" fmla="*/ 0 h 444"/>
                    <a:gd name="T2" fmla="*/ 108 w 264"/>
                    <a:gd name="T3" fmla="*/ 120 h 444"/>
                    <a:gd name="T4" fmla="*/ 168 w 264"/>
                    <a:gd name="T5" fmla="*/ 204 h 444"/>
                    <a:gd name="T6" fmla="*/ 180 w 264"/>
                    <a:gd name="T7" fmla="*/ 252 h 444"/>
                    <a:gd name="T8" fmla="*/ 216 w 264"/>
                    <a:gd name="T9" fmla="*/ 300 h 444"/>
                    <a:gd name="T10" fmla="*/ 228 w 264"/>
                    <a:gd name="T11" fmla="*/ 372 h 444"/>
                    <a:gd name="T12" fmla="*/ 240 w 264"/>
                    <a:gd name="T13" fmla="*/ 408 h 444"/>
                    <a:gd name="T14" fmla="*/ 264 w 264"/>
                    <a:gd name="T15" fmla="*/ 444 h 44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64"/>
                    <a:gd name="T25" fmla="*/ 0 h 444"/>
                    <a:gd name="T26" fmla="*/ 264 w 264"/>
                    <a:gd name="T27" fmla="*/ 444 h 44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64" h="444">
                      <a:moveTo>
                        <a:pt x="0" y="0"/>
                      </a:moveTo>
                      <a:cubicBezTo>
                        <a:pt x="34" y="69"/>
                        <a:pt x="63" y="66"/>
                        <a:pt x="108" y="120"/>
                      </a:cubicBezTo>
                      <a:cubicBezTo>
                        <a:pt x="130" y="146"/>
                        <a:pt x="147" y="176"/>
                        <a:pt x="168" y="204"/>
                      </a:cubicBezTo>
                      <a:cubicBezTo>
                        <a:pt x="172" y="220"/>
                        <a:pt x="173" y="237"/>
                        <a:pt x="180" y="252"/>
                      </a:cubicBezTo>
                      <a:cubicBezTo>
                        <a:pt x="189" y="270"/>
                        <a:pt x="209" y="281"/>
                        <a:pt x="216" y="300"/>
                      </a:cubicBezTo>
                      <a:cubicBezTo>
                        <a:pt x="225" y="323"/>
                        <a:pt x="223" y="348"/>
                        <a:pt x="228" y="372"/>
                      </a:cubicBezTo>
                      <a:cubicBezTo>
                        <a:pt x="231" y="384"/>
                        <a:pt x="234" y="397"/>
                        <a:pt x="240" y="408"/>
                      </a:cubicBezTo>
                      <a:cubicBezTo>
                        <a:pt x="246" y="421"/>
                        <a:pt x="264" y="444"/>
                        <a:pt x="264" y="444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696" name="Freeform 142"/>
                <p:cNvSpPr/>
                <p:nvPr/>
              </p:nvSpPr>
              <p:spPr bwMode="auto">
                <a:xfrm>
                  <a:off x="536" y="696"/>
                  <a:ext cx="364" cy="408"/>
                </a:xfrm>
                <a:custGeom>
                  <a:avLst/>
                  <a:gdLst>
                    <a:gd name="T0" fmla="*/ 16 w 364"/>
                    <a:gd name="T1" fmla="*/ 408 h 408"/>
                    <a:gd name="T2" fmla="*/ 160 w 364"/>
                    <a:gd name="T3" fmla="*/ 108 h 408"/>
                    <a:gd name="T4" fmla="*/ 244 w 364"/>
                    <a:gd name="T5" fmla="*/ 84 h 408"/>
                    <a:gd name="T6" fmla="*/ 364 w 364"/>
                    <a:gd name="T7" fmla="*/ 0 h 40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4"/>
                    <a:gd name="T13" fmla="*/ 0 h 408"/>
                    <a:gd name="T14" fmla="*/ 364 w 364"/>
                    <a:gd name="T15" fmla="*/ 408 h 40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4" h="408">
                      <a:moveTo>
                        <a:pt x="16" y="408"/>
                      </a:moveTo>
                      <a:cubicBezTo>
                        <a:pt x="27" y="241"/>
                        <a:pt x="0" y="165"/>
                        <a:pt x="160" y="108"/>
                      </a:cubicBezTo>
                      <a:cubicBezTo>
                        <a:pt x="187" y="98"/>
                        <a:pt x="216" y="92"/>
                        <a:pt x="244" y="84"/>
                      </a:cubicBezTo>
                      <a:cubicBezTo>
                        <a:pt x="282" y="58"/>
                        <a:pt x="330" y="34"/>
                        <a:pt x="364" y="0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697" name="Freeform 143"/>
                <p:cNvSpPr/>
                <p:nvPr/>
              </p:nvSpPr>
              <p:spPr bwMode="auto">
                <a:xfrm>
                  <a:off x="468" y="732"/>
                  <a:ext cx="24" cy="336"/>
                </a:xfrm>
                <a:custGeom>
                  <a:avLst/>
                  <a:gdLst>
                    <a:gd name="T0" fmla="*/ 0 w 24"/>
                    <a:gd name="T1" fmla="*/ 336 h 336"/>
                    <a:gd name="T2" fmla="*/ 12 w 24"/>
                    <a:gd name="T3" fmla="*/ 192 h 336"/>
                    <a:gd name="T4" fmla="*/ 24 w 24"/>
                    <a:gd name="T5" fmla="*/ 156 h 336"/>
                    <a:gd name="T6" fmla="*/ 12 w 24"/>
                    <a:gd name="T7" fmla="*/ 0 h 3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4"/>
                    <a:gd name="T13" fmla="*/ 0 h 336"/>
                    <a:gd name="T14" fmla="*/ 24 w 24"/>
                    <a:gd name="T15" fmla="*/ 336 h 3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4" h="336">
                      <a:moveTo>
                        <a:pt x="0" y="336"/>
                      </a:moveTo>
                      <a:cubicBezTo>
                        <a:pt x="4" y="288"/>
                        <a:pt x="6" y="240"/>
                        <a:pt x="12" y="192"/>
                      </a:cubicBezTo>
                      <a:cubicBezTo>
                        <a:pt x="14" y="179"/>
                        <a:pt x="24" y="169"/>
                        <a:pt x="24" y="156"/>
                      </a:cubicBezTo>
                      <a:cubicBezTo>
                        <a:pt x="24" y="104"/>
                        <a:pt x="12" y="52"/>
                        <a:pt x="12" y="0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65536" name="Group 144"/>
              <p:cNvGrpSpPr/>
              <p:nvPr/>
            </p:nvGrpSpPr>
            <p:grpSpPr bwMode="auto">
              <a:xfrm>
                <a:off x="384" y="912"/>
                <a:ext cx="336" cy="48"/>
                <a:chOff x="192" y="912"/>
                <a:chExt cx="336" cy="48"/>
              </a:xfrm>
            </p:grpSpPr>
            <p:grpSp>
              <p:nvGrpSpPr>
                <p:cNvPr id="65537" name="Group 145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92" name="Freeform 146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93" name="Freeform 147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94" name="Freeform 148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49" name="Group 149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89" name="Freeform 150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90" name="Freeform 151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91" name="Freeform 152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64" name="Group 153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86" name="Freeform 154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87" name="Freeform 155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88" name="Freeform 156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5569" name="Group 157"/>
              <p:cNvGrpSpPr/>
              <p:nvPr/>
            </p:nvGrpSpPr>
            <p:grpSpPr bwMode="auto">
              <a:xfrm>
                <a:off x="48" y="912"/>
                <a:ext cx="336" cy="48"/>
                <a:chOff x="192" y="912"/>
                <a:chExt cx="336" cy="48"/>
              </a:xfrm>
            </p:grpSpPr>
            <p:grpSp>
              <p:nvGrpSpPr>
                <p:cNvPr id="65570" name="Group 158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80" name="Freeform 159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81" name="Freeform 160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82" name="Freeform 161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81" name="Group 162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77" name="Freeform 163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78" name="Freeform 164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79" name="Freeform 165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82" name="Group 166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74" name="Freeform 167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75" name="Freeform 168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76" name="Freeform 169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5583" name="Group 170"/>
              <p:cNvGrpSpPr/>
              <p:nvPr/>
            </p:nvGrpSpPr>
            <p:grpSpPr bwMode="auto">
              <a:xfrm>
                <a:off x="432" y="960"/>
                <a:ext cx="336" cy="48"/>
                <a:chOff x="192" y="912"/>
                <a:chExt cx="336" cy="48"/>
              </a:xfrm>
            </p:grpSpPr>
            <p:grpSp>
              <p:nvGrpSpPr>
                <p:cNvPr id="65584" name="Group 171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68" name="Freeform 172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69" name="Freeform 173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70" name="Freeform 174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85" name="Group 175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65" name="Freeform 176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66" name="Freeform 177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67" name="Freeform 178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86" name="Group 179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62" name="Freeform 180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63" name="Freeform 181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64" name="Freeform 182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65587" name="Group 183"/>
            <p:cNvGrpSpPr/>
            <p:nvPr/>
          </p:nvGrpSpPr>
          <p:grpSpPr bwMode="auto">
            <a:xfrm>
              <a:off x="1248" y="1344"/>
              <a:ext cx="720" cy="240"/>
              <a:chOff x="48" y="816"/>
              <a:chExt cx="720" cy="240"/>
            </a:xfrm>
          </p:grpSpPr>
          <p:grpSp>
            <p:nvGrpSpPr>
              <p:cNvPr id="65588" name="Group 184"/>
              <p:cNvGrpSpPr/>
              <p:nvPr/>
            </p:nvGrpSpPr>
            <p:grpSpPr bwMode="auto">
              <a:xfrm>
                <a:off x="192" y="1008"/>
                <a:ext cx="336" cy="48"/>
                <a:chOff x="192" y="912"/>
                <a:chExt cx="336" cy="48"/>
              </a:xfrm>
            </p:grpSpPr>
            <p:grpSp>
              <p:nvGrpSpPr>
                <p:cNvPr id="65590" name="Group 185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51" name="Freeform 186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52" name="Freeform 187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53" name="Freeform 188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91" name="Group 189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48" name="Freeform 190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49" name="Freeform 191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50" name="Freeform 192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95" name="Group 193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45" name="Freeform 194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46" name="Freeform 195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47" name="Freeform 196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5596" name="Group 197"/>
              <p:cNvGrpSpPr/>
              <p:nvPr/>
            </p:nvGrpSpPr>
            <p:grpSpPr bwMode="auto">
              <a:xfrm>
                <a:off x="384" y="816"/>
                <a:ext cx="144" cy="48"/>
                <a:chOff x="144" y="636"/>
                <a:chExt cx="756" cy="468"/>
              </a:xfrm>
            </p:grpSpPr>
            <p:sp>
              <p:nvSpPr>
                <p:cNvPr id="65639" name="Freeform 198"/>
                <p:cNvSpPr/>
                <p:nvPr/>
              </p:nvSpPr>
              <p:spPr bwMode="auto">
                <a:xfrm>
                  <a:off x="144" y="636"/>
                  <a:ext cx="264" cy="444"/>
                </a:xfrm>
                <a:custGeom>
                  <a:avLst/>
                  <a:gdLst>
                    <a:gd name="T0" fmla="*/ 0 w 264"/>
                    <a:gd name="T1" fmla="*/ 0 h 444"/>
                    <a:gd name="T2" fmla="*/ 108 w 264"/>
                    <a:gd name="T3" fmla="*/ 120 h 444"/>
                    <a:gd name="T4" fmla="*/ 168 w 264"/>
                    <a:gd name="T5" fmla="*/ 204 h 444"/>
                    <a:gd name="T6" fmla="*/ 180 w 264"/>
                    <a:gd name="T7" fmla="*/ 252 h 444"/>
                    <a:gd name="T8" fmla="*/ 216 w 264"/>
                    <a:gd name="T9" fmla="*/ 300 h 444"/>
                    <a:gd name="T10" fmla="*/ 228 w 264"/>
                    <a:gd name="T11" fmla="*/ 372 h 444"/>
                    <a:gd name="T12" fmla="*/ 240 w 264"/>
                    <a:gd name="T13" fmla="*/ 408 h 444"/>
                    <a:gd name="T14" fmla="*/ 264 w 264"/>
                    <a:gd name="T15" fmla="*/ 444 h 44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64"/>
                    <a:gd name="T25" fmla="*/ 0 h 444"/>
                    <a:gd name="T26" fmla="*/ 264 w 264"/>
                    <a:gd name="T27" fmla="*/ 444 h 44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64" h="444">
                      <a:moveTo>
                        <a:pt x="0" y="0"/>
                      </a:moveTo>
                      <a:cubicBezTo>
                        <a:pt x="34" y="69"/>
                        <a:pt x="63" y="66"/>
                        <a:pt x="108" y="120"/>
                      </a:cubicBezTo>
                      <a:cubicBezTo>
                        <a:pt x="130" y="146"/>
                        <a:pt x="147" y="176"/>
                        <a:pt x="168" y="204"/>
                      </a:cubicBezTo>
                      <a:cubicBezTo>
                        <a:pt x="172" y="220"/>
                        <a:pt x="173" y="237"/>
                        <a:pt x="180" y="252"/>
                      </a:cubicBezTo>
                      <a:cubicBezTo>
                        <a:pt x="189" y="270"/>
                        <a:pt x="209" y="281"/>
                        <a:pt x="216" y="300"/>
                      </a:cubicBezTo>
                      <a:cubicBezTo>
                        <a:pt x="225" y="323"/>
                        <a:pt x="223" y="348"/>
                        <a:pt x="228" y="372"/>
                      </a:cubicBezTo>
                      <a:cubicBezTo>
                        <a:pt x="231" y="384"/>
                        <a:pt x="234" y="397"/>
                        <a:pt x="240" y="408"/>
                      </a:cubicBezTo>
                      <a:cubicBezTo>
                        <a:pt x="246" y="421"/>
                        <a:pt x="264" y="444"/>
                        <a:pt x="264" y="444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640" name="Freeform 199"/>
                <p:cNvSpPr/>
                <p:nvPr/>
              </p:nvSpPr>
              <p:spPr bwMode="auto">
                <a:xfrm>
                  <a:off x="536" y="696"/>
                  <a:ext cx="364" cy="408"/>
                </a:xfrm>
                <a:custGeom>
                  <a:avLst/>
                  <a:gdLst>
                    <a:gd name="T0" fmla="*/ 16 w 364"/>
                    <a:gd name="T1" fmla="*/ 408 h 408"/>
                    <a:gd name="T2" fmla="*/ 160 w 364"/>
                    <a:gd name="T3" fmla="*/ 108 h 408"/>
                    <a:gd name="T4" fmla="*/ 244 w 364"/>
                    <a:gd name="T5" fmla="*/ 84 h 408"/>
                    <a:gd name="T6" fmla="*/ 364 w 364"/>
                    <a:gd name="T7" fmla="*/ 0 h 40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4"/>
                    <a:gd name="T13" fmla="*/ 0 h 408"/>
                    <a:gd name="T14" fmla="*/ 364 w 364"/>
                    <a:gd name="T15" fmla="*/ 408 h 40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4" h="408">
                      <a:moveTo>
                        <a:pt x="16" y="408"/>
                      </a:moveTo>
                      <a:cubicBezTo>
                        <a:pt x="27" y="241"/>
                        <a:pt x="0" y="165"/>
                        <a:pt x="160" y="108"/>
                      </a:cubicBezTo>
                      <a:cubicBezTo>
                        <a:pt x="187" y="98"/>
                        <a:pt x="216" y="92"/>
                        <a:pt x="244" y="84"/>
                      </a:cubicBezTo>
                      <a:cubicBezTo>
                        <a:pt x="282" y="58"/>
                        <a:pt x="330" y="34"/>
                        <a:pt x="364" y="0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641" name="Freeform 200"/>
                <p:cNvSpPr/>
                <p:nvPr/>
              </p:nvSpPr>
              <p:spPr bwMode="auto">
                <a:xfrm>
                  <a:off x="468" y="732"/>
                  <a:ext cx="24" cy="336"/>
                </a:xfrm>
                <a:custGeom>
                  <a:avLst/>
                  <a:gdLst>
                    <a:gd name="T0" fmla="*/ 0 w 24"/>
                    <a:gd name="T1" fmla="*/ 336 h 336"/>
                    <a:gd name="T2" fmla="*/ 12 w 24"/>
                    <a:gd name="T3" fmla="*/ 192 h 336"/>
                    <a:gd name="T4" fmla="*/ 24 w 24"/>
                    <a:gd name="T5" fmla="*/ 156 h 336"/>
                    <a:gd name="T6" fmla="*/ 12 w 24"/>
                    <a:gd name="T7" fmla="*/ 0 h 3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4"/>
                    <a:gd name="T13" fmla="*/ 0 h 336"/>
                    <a:gd name="T14" fmla="*/ 24 w 24"/>
                    <a:gd name="T15" fmla="*/ 336 h 3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4" h="336">
                      <a:moveTo>
                        <a:pt x="0" y="336"/>
                      </a:moveTo>
                      <a:cubicBezTo>
                        <a:pt x="4" y="288"/>
                        <a:pt x="6" y="240"/>
                        <a:pt x="12" y="192"/>
                      </a:cubicBezTo>
                      <a:cubicBezTo>
                        <a:pt x="14" y="179"/>
                        <a:pt x="24" y="169"/>
                        <a:pt x="24" y="156"/>
                      </a:cubicBezTo>
                      <a:cubicBezTo>
                        <a:pt x="24" y="104"/>
                        <a:pt x="12" y="52"/>
                        <a:pt x="12" y="0"/>
                      </a:cubicBezTo>
                    </a:path>
                  </a:pathLst>
                </a:custGeom>
                <a:noFill/>
                <a:ln w="9525">
                  <a:solidFill>
                    <a:srgbClr val="3399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65597" name="Group 201"/>
              <p:cNvGrpSpPr/>
              <p:nvPr/>
            </p:nvGrpSpPr>
            <p:grpSpPr bwMode="auto">
              <a:xfrm>
                <a:off x="384" y="912"/>
                <a:ext cx="336" cy="48"/>
                <a:chOff x="192" y="912"/>
                <a:chExt cx="336" cy="48"/>
              </a:xfrm>
            </p:grpSpPr>
            <p:grpSp>
              <p:nvGrpSpPr>
                <p:cNvPr id="65598" name="Group 202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36" name="Freeform 203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37" name="Freeform 204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38" name="Freeform 205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599" name="Group 206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33" name="Freeform 207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34" name="Freeform 208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35" name="Freeform 209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600" name="Group 210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30" name="Freeform 211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31" name="Freeform 212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32" name="Freeform 213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5601" name="Group 214"/>
              <p:cNvGrpSpPr/>
              <p:nvPr/>
            </p:nvGrpSpPr>
            <p:grpSpPr bwMode="auto">
              <a:xfrm>
                <a:off x="48" y="912"/>
                <a:ext cx="336" cy="48"/>
                <a:chOff x="192" y="912"/>
                <a:chExt cx="336" cy="48"/>
              </a:xfrm>
            </p:grpSpPr>
            <p:grpSp>
              <p:nvGrpSpPr>
                <p:cNvPr id="65602" name="Group 215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24" name="Freeform 216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25" name="Freeform 217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26" name="Freeform 218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603" name="Group 219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21" name="Freeform 220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22" name="Freeform 221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23" name="Freeform 222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604" name="Group 223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18" name="Freeform 224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19" name="Freeform 225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20" name="Freeform 226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5605" name="Group 227"/>
              <p:cNvGrpSpPr/>
              <p:nvPr/>
            </p:nvGrpSpPr>
            <p:grpSpPr bwMode="auto">
              <a:xfrm>
                <a:off x="432" y="960"/>
                <a:ext cx="336" cy="48"/>
                <a:chOff x="192" y="912"/>
                <a:chExt cx="336" cy="48"/>
              </a:xfrm>
            </p:grpSpPr>
            <p:grpSp>
              <p:nvGrpSpPr>
                <p:cNvPr id="65615" name="Group 228"/>
                <p:cNvGrpSpPr/>
                <p:nvPr/>
              </p:nvGrpSpPr>
              <p:grpSpPr bwMode="auto">
                <a:xfrm>
                  <a:off x="288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12" name="Freeform 229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13" name="Freeform 230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14" name="Freeform 231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616" name="Group 232"/>
                <p:cNvGrpSpPr/>
                <p:nvPr/>
              </p:nvGrpSpPr>
              <p:grpSpPr bwMode="auto">
                <a:xfrm>
                  <a:off x="384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09" name="Freeform 233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10" name="Freeform 234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11" name="Freeform 235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5617" name="Group 236"/>
                <p:cNvGrpSpPr/>
                <p:nvPr/>
              </p:nvGrpSpPr>
              <p:grpSpPr bwMode="auto">
                <a:xfrm>
                  <a:off x="192" y="912"/>
                  <a:ext cx="144" cy="48"/>
                  <a:chOff x="144" y="636"/>
                  <a:chExt cx="756" cy="468"/>
                </a:xfrm>
              </p:grpSpPr>
              <p:sp>
                <p:nvSpPr>
                  <p:cNvPr id="65606" name="Freeform 237"/>
                  <p:cNvSpPr/>
                  <p:nvPr/>
                </p:nvSpPr>
                <p:spPr bwMode="auto">
                  <a:xfrm>
                    <a:off x="144" y="636"/>
                    <a:ext cx="264" cy="444"/>
                  </a:xfrm>
                  <a:custGeom>
                    <a:avLst/>
                    <a:gdLst>
                      <a:gd name="T0" fmla="*/ 0 w 264"/>
                      <a:gd name="T1" fmla="*/ 0 h 444"/>
                      <a:gd name="T2" fmla="*/ 108 w 264"/>
                      <a:gd name="T3" fmla="*/ 120 h 444"/>
                      <a:gd name="T4" fmla="*/ 168 w 264"/>
                      <a:gd name="T5" fmla="*/ 204 h 444"/>
                      <a:gd name="T6" fmla="*/ 180 w 264"/>
                      <a:gd name="T7" fmla="*/ 252 h 444"/>
                      <a:gd name="T8" fmla="*/ 216 w 264"/>
                      <a:gd name="T9" fmla="*/ 300 h 444"/>
                      <a:gd name="T10" fmla="*/ 228 w 264"/>
                      <a:gd name="T11" fmla="*/ 372 h 444"/>
                      <a:gd name="T12" fmla="*/ 240 w 264"/>
                      <a:gd name="T13" fmla="*/ 408 h 444"/>
                      <a:gd name="T14" fmla="*/ 264 w 264"/>
                      <a:gd name="T15" fmla="*/ 444 h 44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264"/>
                      <a:gd name="T25" fmla="*/ 0 h 444"/>
                      <a:gd name="T26" fmla="*/ 264 w 264"/>
                      <a:gd name="T27" fmla="*/ 444 h 444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07" name="Freeform 238"/>
                  <p:cNvSpPr/>
                  <p:nvPr/>
                </p:nvSpPr>
                <p:spPr bwMode="auto">
                  <a:xfrm>
                    <a:off x="536" y="696"/>
                    <a:ext cx="364" cy="408"/>
                  </a:xfrm>
                  <a:custGeom>
                    <a:avLst/>
                    <a:gdLst>
                      <a:gd name="T0" fmla="*/ 16 w 364"/>
                      <a:gd name="T1" fmla="*/ 408 h 408"/>
                      <a:gd name="T2" fmla="*/ 160 w 364"/>
                      <a:gd name="T3" fmla="*/ 108 h 408"/>
                      <a:gd name="T4" fmla="*/ 244 w 364"/>
                      <a:gd name="T5" fmla="*/ 84 h 408"/>
                      <a:gd name="T6" fmla="*/ 364 w 364"/>
                      <a:gd name="T7" fmla="*/ 0 h 40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364"/>
                      <a:gd name="T13" fmla="*/ 0 h 408"/>
                      <a:gd name="T14" fmla="*/ 364 w 364"/>
                      <a:gd name="T15" fmla="*/ 408 h 40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608" name="Freeform 239"/>
                  <p:cNvSpPr/>
                  <p:nvPr/>
                </p:nvSpPr>
                <p:spPr bwMode="auto">
                  <a:xfrm>
                    <a:off x="468" y="732"/>
                    <a:ext cx="24" cy="336"/>
                  </a:xfrm>
                  <a:custGeom>
                    <a:avLst/>
                    <a:gdLst>
                      <a:gd name="T0" fmla="*/ 0 w 24"/>
                      <a:gd name="T1" fmla="*/ 336 h 336"/>
                      <a:gd name="T2" fmla="*/ 12 w 24"/>
                      <a:gd name="T3" fmla="*/ 192 h 336"/>
                      <a:gd name="T4" fmla="*/ 24 w 24"/>
                      <a:gd name="T5" fmla="*/ 156 h 336"/>
                      <a:gd name="T6" fmla="*/ 12 w 24"/>
                      <a:gd name="T7" fmla="*/ 0 h 3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4"/>
                      <a:gd name="T13" fmla="*/ 0 h 336"/>
                      <a:gd name="T14" fmla="*/ 24 w 24"/>
                      <a:gd name="T15" fmla="*/ 336 h 3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339966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sp>
        <p:nvSpPr>
          <p:cNvPr id="65571" name="AutoShape 240"/>
          <p:cNvSpPr>
            <a:spLocks noChangeArrowheads="1"/>
          </p:cNvSpPr>
          <p:nvPr/>
        </p:nvSpPr>
        <p:spPr bwMode="auto">
          <a:xfrm>
            <a:off x="4572000" y="6308725"/>
            <a:ext cx="1143000" cy="457200"/>
          </a:xfrm>
          <a:prstGeom prst="wedgeRectCallout">
            <a:avLst>
              <a:gd name="adj1" fmla="val 93472"/>
              <a:gd name="adj2" fmla="val -70139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1600" b="1">
                <a:solidFill>
                  <a:srgbClr val="0033CC"/>
                </a:solidFill>
                <a:latin typeface="Times New Roman" panose="02020603050405020304" pitchFamily="18" charset="0"/>
              </a:rPr>
              <a:t>冲破四道</a:t>
            </a:r>
            <a:endParaRPr kumimoji="1" lang="zh-CN" altLang="en-US" sz="1600" b="1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r>
              <a:rPr kumimoji="1" lang="zh-CN" altLang="en-US" sz="1600" b="1">
                <a:solidFill>
                  <a:srgbClr val="0033CC"/>
                </a:solidFill>
                <a:latin typeface="Times New Roman" panose="02020603050405020304" pitchFamily="18" charset="0"/>
              </a:rPr>
              <a:t>封锁线</a:t>
            </a:r>
            <a:endParaRPr kumimoji="1" lang="zh-CN" altLang="en-US" sz="1600" b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72" name="AutoShape 241"/>
          <p:cNvSpPr>
            <a:spLocks noChangeArrowheads="1"/>
          </p:cNvSpPr>
          <p:nvPr/>
        </p:nvSpPr>
        <p:spPr bwMode="auto">
          <a:xfrm>
            <a:off x="3429000" y="6019800"/>
            <a:ext cx="1066800" cy="381000"/>
          </a:xfrm>
          <a:prstGeom prst="wedgeRectCallout">
            <a:avLst>
              <a:gd name="adj1" fmla="val 19792"/>
              <a:gd name="adj2" fmla="val -20416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1600" b="1">
                <a:solidFill>
                  <a:srgbClr val="0033CC"/>
                </a:solidFill>
                <a:latin typeface="Times New Roman" panose="02020603050405020304" pitchFamily="18" charset="0"/>
              </a:rPr>
              <a:t>强渡乌江</a:t>
            </a:r>
            <a:endParaRPr kumimoji="1" lang="zh-CN" altLang="en-US" sz="1600" b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73" name="AutoShape 242"/>
          <p:cNvSpPr>
            <a:spLocks noChangeArrowheads="1"/>
          </p:cNvSpPr>
          <p:nvPr/>
        </p:nvSpPr>
        <p:spPr bwMode="auto">
          <a:xfrm>
            <a:off x="7696200" y="6324600"/>
            <a:ext cx="1447800" cy="533400"/>
          </a:xfrm>
          <a:prstGeom prst="wedgeRectCallout">
            <a:avLst>
              <a:gd name="adj1" fmla="val -60417"/>
              <a:gd name="adj2" fmla="val -92264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en-US" altLang="zh-CN" sz="1600" b="1">
                <a:solidFill>
                  <a:srgbClr val="0033CC"/>
                </a:solidFill>
                <a:latin typeface="Times New Roman" panose="02020603050405020304" pitchFamily="18" charset="0"/>
              </a:rPr>
              <a:t>1934</a:t>
            </a:r>
            <a:r>
              <a:rPr kumimoji="1" lang="zh-CN" altLang="en-US" sz="1600" b="1">
                <a:solidFill>
                  <a:srgbClr val="0033CC"/>
                </a:solidFill>
                <a:latin typeface="Times New Roman" panose="02020603050405020304" pitchFamily="18" charset="0"/>
              </a:rPr>
              <a:t>年</a:t>
            </a:r>
            <a:r>
              <a:rPr kumimoji="1" lang="en-US" altLang="zh-CN" sz="1600" b="1">
                <a:solidFill>
                  <a:srgbClr val="0033CC"/>
                </a:solidFill>
                <a:latin typeface="Times New Roman" panose="02020603050405020304" pitchFamily="18" charset="0"/>
              </a:rPr>
              <a:t>10</a:t>
            </a:r>
            <a:r>
              <a:rPr kumimoji="1" lang="zh-CN" altLang="en-US" sz="1600" b="1">
                <a:solidFill>
                  <a:srgbClr val="0033CC"/>
                </a:solidFill>
                <a:latin typeface="Times New Roman" panose="02020603050405020304" pitchFamily="18" charset="0"/>
              </a:rPr>
              <a:t>月</a:t>
            </a:r>
            <a:endParaRPr kumimoji="1" lang="zh-CN" altLang="en-US" sz="1600" b="1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algn="ctr">
              <a:buFontTx/>
              <a:buNone/>
            </a:pPr>
            <a:r>
              <a:rPr kumimoji="1" lang="zh-CN" altLang="en-US" sz="1600" b="1">
                <a:solidFill>
                  <a:srgbClr val="0033CC"/>
                </a:solidFill>
                <a:latin typeface="Times New Roman" panose="02020603050405020304" pitchFamily="18" charset="0"/>
              </a:rPr>
              <a:t>开始长征</a:t>
            </a:r>
            <a:endParaRPr kumimoji="1" lang="zh-CN" altLang="en-US" sz="1600" b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74" name="AutoShape 243"/>
          <p:cNvSpPr>
            <a:spLocks noChangeArrowheads="1"/>
          </p:cNvSpPr>
          <p:nvPr/>
        </p:nvSpPr>
        <p:spPr bwMode="auto">
          <a:xfrm>
            <a:off x="4953000" y="3860800"/>
            <a:ext cx="1995488" cy="647700"/>
          </a:xfrm>
          <a:prstGeom prst="wedgeRectCallout">
            <a:avLst>
              <a:gd name="adj1" fmla="val -91208"/>
              <a:gd name="adj2" fmla="val 15416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en-US" altLang="zh-CN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1935</a:t>
            </a:r>
            <a:r>
              <a: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kumimoji="1" lang="en-US" altLang="zh-CN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endParaRPr kumimoji="1" lang="zh-CN" altLang="en-US" sz="20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buFontTx/>
              <a:buNone/>
            </a:pPr>
            <a:r>
              <a: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遵义会议</a:t>
            </a:r>
            <a:endParaRPr kumimoji="1" lang="zh-CN" altLang="en-US" sz="20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5575" name="AutoShape 24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505200" y="4191000"/>
            <a:ext cx="1354138" cy="381000"/>
          </a:xfrm>
          <a:prstGeom prst="wedgeRectCallout">
            <a:avLst>
              <a:gd name="adj1" fmla="val -38981"/>
              <a:gd name="adj2" fmla="val 13041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2000" b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四渡赤水</a:t>
            </a:r>
            <a:endParaRPr kumimoji="1" lang="zh-CN" altLang="en-US" sz="2000" b="1">
              <a:solidFill>
                <a:srgbClr val="0033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76" name="Oval 245"/>
          <p:cNvSpPr>
            <a:spLocks noChangeArrowheads="1"/>
          </p:cNvSpPr>
          <p:nvPr/>
        </p:nvSpPr>
        <p:spPr bwMode="auto">
          <a:xfrm>
            <a:off x="3581400" y="1295400"/>
            <a:ext cx="152400" cy="1524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77" name="WordArt 246"/>
          <p:cNvSpPr>
            <a:spLocks noChangeArrowheads="1" noChangeShapeType="1" noTextEdit="1"/>
          </p:cNvSpPr>
          <p:nvPr/>
        </p:nvSpPr>
        <p:spPr bwMode="auto">
          <a:xfrm>
            <a:off x="4267200" y="838200"/>
            <a:ext cx="10668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陕甘宁</a:t>
            </a:r>
            <a:endParaRPr lang="zh-CN" altLang="en-US" sz="3600" kern="10">
              <a:ln w="0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78" name="WordArt 247"/>
          <p:cNvSpPr>
            <a:spLocks noChangeArrowheads="1" noChangeShapeType="1" noTextEdit="1"/>
          </p:cNvSpPr>
          <p:nvPr/>
        </p:nvSpPr>
        <p:spPr bwMode="auto">
          <a:xfrm>
            <a:off x="3429000" y="1447800"/>
            <a:ext cx="457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将台堡</a:t>
            </a:r>
            <a:endParaRPr lang="zh-CN" altLang="en-US" sz="3600" kern="10">
              <a:ln w="0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5579" name="AutoShape 24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895600" y="2895600"/>
            <a:ext cx="1460500" cy="381000"/>
          </a:xfrm>
          <a:prstGeom prst="wedgeRectCallout">
            <a:avLst>
              <a:gd name="adj1" fmla="val -61523"/>
              <a:gd name="adj2" fmla="val 16666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爬雪山</a:t>
            </a:r>
            <a:endParaRPr kumimoji="1" lang="zh-CN" altLang="en-US" sz="20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5580" name="AutoShape 2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0" y="6019800"/>
            <a:ext cx="1835150" cy="433388"/>
          </a:xfrm>
          <a:prstGeom prst="wedgeRectCallout">
            <a:avLst>
              <a:gd name="adj1" fmla="val 80537"/>
              <a:gd name="adj2" fmla="val -90657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巧渡金沙江</a:t>
            </a:r>
            <a:endParaRPr kumimoji="1" lang="zh-CN" altLang="en-US" sz="20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882" name="AutoShape 258"/>
          <p:cNvSpPr>
            <a:spLocks noChangeArrowheads="1"/>
          </p:cNvSpPr>
          <p:nvPr/>
        </p:nvSpPr>
        <p:spPr bwMode="auto">
          <a:xfrm rot="8968289">
            <a:off x="2889250" y="1731963"/>
            <a:ext cx="2057400" cy="228600"/>
          </a:xfrm>
          <a:prstGeom prst="leftArrow">
            <a:avLst>
              <a:gd name="adj1" fmla="val 73204"/>
              <a:gd name="adj2" fmla="val 217833"/>
            </a:avLst>
          </a:prstGeom>
          <a:solidFill>
            <a:srgbClr val="FF0066"/>
          </a:solidFill>
          <a:ln w="9525">
            <a:solidFill>
              <a:srgbClr val="FF0066"/>
            </a:solidFill>
            <a:miter lim="800000"/>
          </a:ln>
        </p:spPr>
        <p:txBody>
          <a:bodyPr wrap="none" anchor="ctr"/>
          <a:lstStyle/>
          <a:p>
            <a:pPr>
              <a:buFontTx/>
              <a:buNone/>
            </a:pPr>
            <a:endParaRPr kumimoji="1"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883" name="AutoShape 259"/>
          <p:cNvSpPr>
            <a:spLocks noChangeArrowheads="1"/>
          </p:cNvSpPr>
          <p:nvPr/>
        </p:nvSpPr>
        <p:spPr bwMode="auto">
          <a:xfrm>
            <a:off x="5148263" y="228600"/>
            <a:ext cx="2090737" cy="609600"/>
          </a:xfrm>
          <a:prstGeom prst="wedgeRectCallout">
            <a:avLst>
              <a:gd name="adj1" fmla="val -60329"/>
              <a:gd name="adj2" fmla="val 111458"/>
            </a:avLst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Tx/>
              <a:buNone/>
            </a:pPr>
            <a:r>
              <a:rPr kumimoji="1" lang="en-US" altLang="zh-CN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1935</a:t>
            </a:r>
            <a:r>
              <a:rPr kumimoji="1" lang="zh-CN" altLang="en-US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kumimoji="1" lang="en-US" altLang="zh-CN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kumimoji="1" lang="zh-CN" altLang="en-US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月中央红军到达陕北</a:t>
            </a:r>
            <a:endParaRPr kumimoji="1" lang="zh-CN" altLang="en-US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5627" name="Group 261"/>
          <p:cNvGrpSpPr/>
          <p:nvPr/>
        </p:nvGrpSpPr>
        <p:grpSpPr bwMode="auto">
          <a:xfrm>
            <a:off x="179388" y="404813"/>
            <a:ext cx="3622675" cy="1008062"/>
            <a:chOff x="720" y="384"/>
            <a:chExt cx="1584" cy="384"/>
          </a:xfrm>
        </p:grpSpPr>
        <p:sp>
          <p:nvSpPr>
            <p:cNvPr id="65592" name="AutoShape 262"/>
            <p:cNvSpPr>
              <a:spLocks noChangeArrowheads="1"/>
            </p:cNvSpPr>
            <p:nvPr/>
          </p:nvSpPr>
          <p:spPr bwMode="auto">
            <a:xfrm rot="5999407">
              <a:off x="1896" y="360"/>
              <a:ext cx="96" cy="72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 w="9525">
              <a:solidFill>
                <a:srgbClr val="00FF00"/>
              </a:solidFill>
              <a:miter lim="800000"/>
            </a:ln>
          </p:spPr>
          <p:txBody>
            <a:bodyPr wrap="none" anchor="ctr"/>
            <a:lstStyle/>
            <a:p>
              <a:pPr>
                <a:buFontTx/>
                <a:buNone/>
              </a:pPr>
              <a:endParaRPr kumimoji="1" lang="zh-CN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5593" name="AutoShape 263"/>
            <p:cNvSpPr>
              <a:spLocks noChangeArrowheads="1"/>
            </p:cNvSpPr>
            <p:nvPr/>
          </p:nvSpPr>
          <p:spPr bwMode="auto">
            <a:xfrm>
              <a:off x="720" y="384"/>
              <a:ext cx="960" cy="336"/>
            </a:xfrm>
            <a:prstGeom prst="wedgeRectCallout">
              <a:avLst>
                <a:gd name="adj1" fmla="val 80417"/>
                <a:gd name="adj2" fmla="val 106546"/>
              </a:avLst>
            </a:prstGeom>
            <a:solidFill>
              <a:schemeClr val="bg1"/>
            </a:solidFill>
            <a:ln w="9525">
              <a:solidFill>
                <a:schemeClr val="accent1"/>
              </a:solidFill>
              <a:miter lim="800000"/>
            </a:ln>
          </p:spPr>
          <p:txBody>
            <a:bodyPr/>
            <a:lstStyle/>
            <a:p>
              <a:pPr algn="ctr">
                <a:buFontTx/>
                <a:buNone/>
              </a:pPr>
              <a:r>
                <a:rPr kumimoji="1" lang="en-US" altLang="zh-CN" sz="2000" b="1">
                  <a:solidFill>
                    <a:srgbClr val="0033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1936</a:t>
              </a:r>
              <a:r>
                <a:rPr kumimoji="1" lang="zh-CN" altLang="en-US" sz="2000" b="1">
                  <a:solidFill>
                    <a:srgbClr val="0033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  <a:r>
                <a:rPr kumimoji="1" lang="en-US" altLang="zh-CN" sz="2000" b="1">
                  <a:solidFill>
                    <a:srgbClr val="0033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10</a:t>
              </a:r>
              <a:r>
                <a:rPr kumimoji="1" lang="zh-CN" altLang="en-US" sz="2000" b="1">
                  <a:solidFill>
                    <a:srgbClr val="0033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月红军三大主力会师</a:t>
              </a:r>
              <a:endParaRPr kumimoji="1" lang="zh-CN" altLang="en-US" sz="20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94" name="Rectangle 264"/>
            <p:cNvSpPr>
              <a:spLocks noChangeArrowheads="1"/>
            </p:cNvSpPr>
            <p:nvPr/>
          </p:nvSpPr>
          <p:spPr bwMode="auto">
            <a:xfrm>
              <a:off x="1632" y="624"/>
              <a:ext cx="48" cy="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</a:ln>
          </p:spPr>
          <p:txBody>
            <a:bodyPr wrap="none" anchor="ctr"/>
            <a:lstStyle/>
            <a:p>
              <a:pPr>
                <a:buFontTx/>
                <a:buNone/>
              </a:pPr>
              <a:endParaRPr kumimoji="1" lang="zh-CN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5589" name="WordArt 60"/>
          <p:cNvSpPr>
            <a:spLocks noChangeArrowheads="1" noChangeShapeType="1" noTextEdit="1"/>
          </p:cNvSpPr>
          <p:nvPr/>
        </p:nvSpPr>
        <p:spPr bwMode="auto">
          <a:xfrm>
            <a:off x="4495800" y="1371600"/>
            <a:ext cx="7620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吴起镇</a:t>
            </a:r>
            <a:endParaRPr lang="zh-CN" altLang="en-US" sz="3600" kern="10">
              <a:ln w="0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65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5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5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5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5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5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5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5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500"/>
                                        <p:tgtEl>
                                          <p:spTgt spid="2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6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6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9" dur="500"/>
                                        <p:tgtEl>
                                          <p:spTgt spid="6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/>
      <p:bldP spid="65541" grpId="0" animBg="1"/>
      <p:bldP spid="65542" grpId="0" animBg="1"/>
      <p:bldP spid="65543" grpId="0" animBg="1"/>
      <p:bldP spid="65544" grpId="0" animBg="1"/>
      <p:bldP spid="65545" grpId="0" animBg="1"/>
      <p:bldP spid="65546" grpId="0" animBg="1"/>
      <p:bldP spid="65553" grpId="0" animBg="1"/>
      <p:bldP spid="65556" grpId="0" animBg="1"/>
      <p:bldP spid="65559" grpId="0" animBg="1"/>
      <p:bldP spid="65568" grpId="0" animBg="1"/>
      <p:bldP spid="65571" grpId="0" animBg="1"/>
      <p:bldP spid="65572" grpId="0" animBg="1"/>
      <p:bldP spid="65573" grpId="0" animBg="1"/>
      <p:bldP spid="65574" grpId="0" animBg="1"/>
      <p:bldP spid="65575" grpId="0" animBg="1"/>
      <p:bldP spid="65579" grpId="0" animBg="1"/>
      <p:bldP spid="65580" grpId="0" animBg="1"/>
      <p:bldP spid="26882" grpId="0" animBg="1"/>
      <p:bldP spid="268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0"/>
            <a:ext cx="1643073" cy="77162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时间</a:t>
            </a:r>
            <a:endParaRPr lang="zh-CN" sz="44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17475" y="757238"/>
            <a:ext cx="144621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40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原因</a:t>
            </a:r>
            <a:endParaRPr lang="zh-CN" sz="40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17475" y="1538288"/>
            <a:ext cx="126841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zh-CN" sz="40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经过</a:t>
            </a:r>
            <a:endParaRPr lang="zh-CN" sz="40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338263" y="798513"/>
            <a:ext cx="6448447" cy="6485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>
                <a:effectLst/>
                <a:ea typeface="隶书" panose="02010509060101010101" pitchFamily="1" charset="-122"/>
              </a:rPr>
              <a:t>红军              反“围剿”失败</a:t>
            </a:r>
            <a:endParaRPr lang="zh-CN" sz="3600">
              <a:effectLst/>
              <a:ea typeface="隶书" panose="02010509060101010101" pitchFamily="1" charset="-122"/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392363" y="757238"/>
            <a:ext cx="1573212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>
                <a:solidFill>
                  <a:schemeClr val="tx1"/>
                </a:solidFill>
                <a:effectLst/>
                <a:ea typeface="隶书" panose="02010509060101010101" pitchFamily="1" charset="-122"/>
              </a:rPr>
              <a:t>第五次</a:t>
            </a:r>
            <a:endParaRPr lang="zh-CN" sz="3600">
              <a:solidFill>
                <a:schemeClr val="tx1"/>
              </a:solidFill>
              <a:effectLst/>
              <a:ea typeface="隶书" panose="02010509060101010101" pitchFamily="1" charset="-122"/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643042" y="0"/>
            <a:ext cx="5286412" cy="6485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0000" tIns="46800" rIns="90000" bIns="46800" anchorCtr="1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 sz="36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1934</a:t>
            </a:r>
            <a:r>
              <a:rPr lang="zh-CN" sz="36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、</a:t>
            </a:r>
            <a:r>
              <a:rPr lang="zh-CN" altLang="zh-CN" sz="36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10</a:t>
            </a:r>
            <a:r>
              <a:rPr lang="en-US" altLang="zh-CN" sz="36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-1936</a:t>
            </a:r>
            <a:r>
              <a:rPr lang="zh-CN" altLang="en-US" sz="36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、</a:t>
            </a:r>
            <a:r>
              <a:rPr lang="en-US" altLang="zh-CN" sz="3600" smtClean="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10</a:t>
            </a:r>
            <a:endParaRPr lang="zh-CN" altLang="zh-CN" sz="36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308100" y="1431925"/>
            <a:ext cx="1908175" cy="1079500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  <a:effectLst/>
        </p:spPr>
        <p:txBody>
          <a:bodyPr/>
          <a:lstStyle/>
          <a:p>
            <a:pPr algn="l">
              <a:spcBef>
                <a:spcPct val="50000"/>
              </a:spcBef>
            </a:pPr>
            <a:r>
              <a: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rPr>
              <a:t>中央革命根据地</a:t>
            </a:r>
            <a:endParaRPr lang="zh-CN" sz="3200">
              <a:solidFill>
                <a:srgbClr val="FFFF66"/>
              </a:solidFill>
              <a:effectLst/>
              <a:ea typeface="黑体" panose="02010609060101010101" pitchFamily="49" charset="-122"/>
            </a:endParaRPr>
          </a:p>
        </p:txBody>
      </p:sp>
      <p:grpSp>
        <p:nvGrpSpPr>
          <p:cNvPr id="13324" name="Group 12"/>
          <p:cNvGrpSpPr/>
          <p:nvPr/>
        </p:nvGrpSpPr>
        <p:grpSpPr bwMode="auto">
          <a:xfrm>
            <a:off x="3228975" y="1431925"/>
            <a:ext cx="2219325" cy="1079500"/>
            <a:chOff x="0" y="0"/>
            <a:chExt cx="1398" cy="680"/>
          </a:xfrm>
        </p:grpSpPr>
        <p:sp>
          <p:nvSpPr>
            <p:cNvPr id="13325" name="Line 13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6" name="Text Box 14"/>
            <p:cNvSpPr txBox="1">
              <a:spLocks noChangeArrowheads="1"/>
            </p:cNvSpPr>
            <p:nvPr/>
          </p:nvSpPr>
          <p:spPr bwMode="auto">
            <a:xfrm>
              <a:off x="196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突破四道封锁线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13327" name="Group 15"/>
          <p:cNvGrpSpPr/>
          <p:nvPr/>
        </p:nvGrpSpPr>
        <p:grpSpPr bwMode="auto">
          <a:xfrm>
            <a:off x="5411788" y="1431925"/>
            <a:ext cx="1563687" cy="1079500"/>
            <a:chOff x="0" y="0"/>
            <a:chExt cx="985" cy="680"/>
          </a:xfrm>
        </p:grpSpPr>
        <p:sp>
          <p:nvSpPr>
            <p:cNvPr id="13328" name="Text Box 16"/>
            <p:cNvSpPr txBox="1">
              <a:spLocks noChangeArrowheads="1"/>
            </p:cNvSpPr>
            <p:nvPr/>
          </p:nvSpPr>
          <p:spPr bwMode="auto">
            <a:xfrm>
              <a:off x="348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渡过湘江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13329" name="Line 17"/>
            <p:cNvSpPr>
              <a:spLocks noChangeShapeType="1"/>
            </p:cNvSpPr>
            <p:nvPr/>
          </p:nvSpPr>
          <p:spPr bwMode="auto">
            <a:xfrm flipV="1">
              <a:off x="0" y="340"/>
              <a:ext cx="363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Group 15"/>
          <p:cNvGrpSpPr/>
          <p:nvPr/>
        </p:nvGrpSpPr>
        <p:grpSpPr bwMode="auto">
          <a:xfrm>
            <a:off x="6892925" y="1431925"/>
            <a:ext cx="1354138" cy="1079500"/>
            <a:chOff x="0" y="0"/>
            <a:chExt cx="853" cy="680"/>
          </a:xfrm>
        </p:grpSpPr>
        <p:sp>
          <p:nvSpPr>
            <p:cNvPr id="18" name="Line 16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auto">
            <a:xfrm>
              <a:off x="216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 lIns="90000" tIns="46800" rIns="90000" bIns="46800"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渡过乌江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20" name="Group 18"/>
          <p:cNvGrpSpPr/>
          <p:nvPr/>
        </p:nvGrpSpPr>
        <p:grpSpPr bwMode="auto">
          <a:xfrm>
            <a:off x="7572375" y="1142999"/>
            <a:ext cx="1571625" cy="3071815"/>
            <a:chOff x="212" y="-414"/>
            <a:chExt cx="990" cy="1935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797" y="-414"/>
              <a:ext cx="249" cy="1022"/>
            </a:xfrm>
            <a:prstGeom prst="curvedLeftArrow">
              <a:avLst>
                <a:gd name="adj1" fmla="val 65690"/>
                <a:gd name="adj2" fmla="val 152415"/>
                <a:gd name="adj3" fmla="val 33333"/>
              </a:avLst>
            </a:prstGeom>
            <a:solidFill>
              <a:srgbClr val="FF00FF"/>
            </a:solidFill>
            <a:ln w="9525" cmpd="sng">
              <a:solidFill>
                <a:srgbClr val="FF00FF"/>
              </a:solidFill>
              <a:miter lim="800000"/>
            </a:ln>
            <a:effectLst/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auto">
            <a:xfrm>
              <a:off x="212" y="486"/>
              <a:ext cx="990" cy="1035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解放遵</a:t>
              </a:r>
              <a:r>
                <a:rPr lang="zh-CN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义</a:t>
              </a:r>
              <a:r>
                <a:rPr lang="zh-CN" altLang="en-US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（</a:t>
              </a:r>
              <a:r>
                <a:rPr lang="zh-CN" altLang="en-US" sz="2400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遵义会议</a:t>
              </a:r>
              <a:r>
                <a:rPr lang="zh-CN" altLang="en-US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）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23" name="Group 8"/>
          <p:cNvGrpSpPr/>
          <p:nvPr/>
        </p:nvGrpSpPr>
        <p:grpSpPr bwMode="auto">
          <a:xfrm>
            <a:off x="3143240" y="4286256"/>
            <a:ext cx="2233612" cy="1079500"/>
            <a:chOff x="0" y="0"/>
            <a:chExt cx="1407" cy="680"/>
          </a:xfrm>
        </p:grpSpPr>
        <p:sp>
          <p:nvSpPr>
            <p:cNvPr id="24" name="Line 9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205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爬雪山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26" name="Group 11"/>
          <p:cNvGrpSpPr/>
          <p:nvPr/>
        </p:nvGrpSpPr>
        <p:grpSpPr bwMode="auto">
          <a:xfrm>
            <a:off x="831850" y="3429006"/>
            <a:ext cx="2384425" cy="1936750"/>
            <a:chOff x="0" y="0"/>
            <a:chExt cx="1502" cy="1220"/>
          </a:xfrm>
        </p:grpSpPr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>
              <a:off x="300" y="54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飞夺泸定桥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  <a:p>
              <a:pPr algn="l">
                <a:spcBef>
                  <a:spcPct val="50000"/>
                </a:spcBef>
              </a:pPr>
              <a:endParaRPr lang="zh-CN" alt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28" name="AutoShape 13"/>
            <p:cNvSpPr>
              <a:spLocks noChangeArrowheads="1"/>
            </p:cNvSpPr>
            <p:nvPr/>
          </p:nvSpPr>
          <p:spPr bwMode="auto">
            <a:xfrm flipH="1">
              <a:off x="0" y="0"/>
              <a:ext cx="249" cy="1022"/>
            </a:xfrm>
            <a:prstGeom prst="curvedLeftArrow">
              <a:avLst>
                <a:gd name="adj1" fmla="val 65690"/>
                <a:gd name="adj2" fmla="val 152415"/>
                <a:gd name="adj3" fmla="val 33333"/>
              </a:avLst>
            </a:prstGeom>
            <a:solidFill>
              <a:srgbClr val="FF00FF"/>
            </a:solidFill>
            <a:ln w="9525" cmpd="sng">
              <a:solidFill>
                <a:srgbClr val="FF00FF"/>
              </a:solidFill>
              <a:miter lim="800000"/>
            </a:ln>
            <a:effectLst/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grpSp>
        <p:nvGrpSpPr>
          <p:cNvPr id="29" name="Group 14"/>
          <p:cNvGrpSpPr/>
          <p:nvPr/>
        </p:nvGrpSpPr>
        <p:grpSpPr bwMode="auto">
          <a:xfrm>
            <a:off x="3540125" y="2701925"/>
            <a:ext cx="2417763" cy="1441450"/>
            <a:chOff x="0" y="0"/>
            <a:chExt cx="1523" cy="908"/>
          </a:xfrm>
        </p:grpSpPr>
        <p:sp>
          <p:nvSpPr>
            <p:cNvPr id="30" name="Line 15"/>
            <p:cNvSpPr>
              <a:spLocks noChangeShapeType="1"/>
            </p:cNvSpPr>
            <p:nvPr/>
          </p:nvSpPr>
          <p:spPr bwMode="auto">
            <a:xfrm flipH="1" flipV="1">
              <a:off x="1160" y="342"/>
              <a:ext cx="363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 Box 16"/>
            <p:cNvSpPr txBox="1">
              <a:spLocks noChangeArrowheads="1"/>
            </p:cNvSpPr>
            <p:nvPr/>
          </p:nvSpPr>
          <p:spPr bwMode="auto">
            <a:xfrm>
              <a:off x="0" y="0"/>
              <a:ext cx="1280" cy="908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巧渡金沙</a:t>
              </a:r>
              <a:r>
                <a:rPr lang="zh-CN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江</a:t>
              </a:r>
              <a:r>
                <a:rPr lang="zh-CN" altLang="en-US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（</a:t>
              </a:r>
              <a:r>
                <a:rPr lang="zh-CN" altLang="en-US" sz="2400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跳出敌人的包围圈）</a:t>
              </a:r>
              <a:endParaRPr lang="zh-CN" sz="2400">
                <a:solidFill>
                  <a:srgbClr val="FF0000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2" name="Group 17"/>
          <p:cNvGrpSpPr/>
          <p:nvPr/>
        </p:nvGrpSpPr>
        <p:grpSpPr bwMode="auto">
          <a:xfrm>
            <a:off x="1308100" y="2701925"/>
            <a:ext cx="2238375" cy="1079500"/>
            <a:chOff x="0" y="0"/>
            <a:chExt cx="1410" cy="680"/>
          </a:xfrm>
        </p:grpSpPr>
        <p:sp>
          <p:nvSpPr>
            <p:cNvPr id="33" name="Text Box 18"/>
            <p:cNvSpPr txBox="1">
              <a:spLocks noChangeArrowheads="1"/>
            </p:cNvSpPr>
            <p:nvPr/>
          </p:nvSpPr>
          <p:spPr bwMode="auto">
            <a:xfrm>
              <a:off x="0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强渡大渡河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4" name="Line 19"/>
            <p:cNvSpPr>
              <a:spLocks noChangeShapeType="1"/>
            </p:cNvSpPr>
            <p:nvPr/>
          </p:nvSpPr>
          <p:spPr bwMode="auto">
            <a:xfrm flipH="1" flipV="1">
              <a:off x="1183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" name="Group 20"/>
          <p:cNvGrpSpPr/>
          <p:nvPr/>
        </p:nvGrpSpPr>
        <p:grpSpPr bwMode="auto">
          <a:xfrm>
            <a:off x="6848464" y="4286256"/>
            <a:ext cx="2295535" cy="1547813"/>
            <a:chOff x="0" y="0"/>
            <a:chExt cx="1176" cy="975"/>
          </a:xfrm>
        </p:grpSpPr>
        <p:sp>
          <p:nvSpPr>
            <p:cNvPr id="36" name="Line 21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Text Box 22"/>
            <p:cNvSpPr txBox="1">
              <a:spLocks noChangeArrowheads="1"/>
            </p:cNvSpPr>
            <p:nvPr/>
          </p:nvSpPr>
          <p:spPr bwMode="auto">
            <a:xfrm>
              <a:off x="199" y="0"/>
              <a:ext cx="977" cy="975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陕北吴起镇会</a:t>
              </a:r>
              <a:r>
                <a:rPr lang="zh-CN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师</a:t>
              </a:r>
              <a:r>
                <a:rPr lang="en-US" altLang="zh-CN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1935</a:t>
              </a:r>
              <a:r>
                <a:rPr lang="zh-CN" altLang="en-US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年</a:t>
              </a:r>
              <a:r>
                <a:rPr lang="en-US" altLang="zh-CN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10</a:t>
              </a:r>
              <a:r>
                <a:rPr lang="zh-CN" altLang="en-US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月</a:t>
              </a:r>
              <a:endParaRPr lang="en-US" altLang="zh-CN" smtClean="0">
                <a:solidFill>
                  <a:srgbClr val="FF0000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8" name="Group 36"/>
          <p:cNvGrpSpPr/>
          <p:nvPr/>
        </p:nvGrpSpPr>
        <p:grpSpPr bwMode="auto">
          <a:xfrm>
            <a:off x="5372090" y="4286256"/>
            <a:ext cx="1531937" cy="1079500"/>
            <a:chOff x="0" y="0"/>
            <a:chExt cx="965" cy="680"/>
          </a:xfrm>
        </p:grpSpPr>
        <p:sp>
          <p:nvSpPr>
            <p:cNvPr id="39" name="Line 37"/>
            <p:cNvSpPr>
              <a:spLocks noChangeShapeType="1"/>
            </p:cNvSpPr>
            <p:nvPr/>
          </p:nvSpPr>
          <p:spPr bwMode="auto">
            <a:xfrm flipV="1">
              <a:off x="0" y="332"/>
              <a:ext cx="363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Text Box 38"/>
            <p:cNvSpPr txBox="1">
              <a:spLocks noChangeArrowheads="1"/>
            </p:cNvSpPr>
            <p:nvPr/>
          </p:nvSpPr>
          <p:spPr bwMode="auto">
            <a:xfrm>
              <a:off x="328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过草地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41" name="Group 39"/>
          <p:cNvGrpSpPr/>
          <p:nvPr/>
        </p:nvGrpSpPr>
        <p:grpSpPr bwMode="auto">
          <a:xfrm>
            <a:off x="5857887" y="2571745"/>
            <a:ext cx="1738312" cy="1643063"/>
            <a:chOff x="-270" y="-90"/>
            <a:chExt cx="1095" cy="1035"/>
          </a:xfrm>
        </p:grpSpPr>
        <p:sp>
          <p:nvSpPr>
            <p:cNvPr id="42" name="Line 40"/>
            <p:cNvSpPr>
              <a:spLocks noChangeShapeType="1"/>
            </p:cNvSpPr>
            <p:nvPr/>
          </p:nvSpPr>
          <p:spPr bwMode="auto">
            <a:xfrm flipH="1" flipV="1">
              <a:off x="598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Text Box 41"/>
            <p:cNvSpPr txBox="1">
              <a:spLocks noChangeArrowheads="1"/>
            </p:cNvSpPr>
            <p:nvPr/>
          </p:nvSpPr>
          <p:spPr bwMode="auto">
            <a:xfrm>
              <a:off x="-270" y="-90"/>
              <a:ext cx="945" cy="1035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四渡赤</a:t>
              </a:r>
              <a:r>
                <a:rPr lang="zh-CN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水</a:t>
              </a:r>
              <a:r>
                <a:rPr lang="zh-CN" altLang="en-US" sz="3200" smtClean="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（</a:t>
              </a:r>
              <a:r>
                <a:rPr lang="zh-CN" altLang="en-US" sz="2000" smtClean="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打乱敌人的追剿计划）</a:t>
              </a:r>
              <a:endParaRPr lang="zh-CN" sz="2000">
                <a:solidFill>
                  <a:srgbClr val="FF0000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sp>
        <p:nvSpPr>
          <p:cNvPr id="44" name="Text Box 36"/>
          <p:cNvSpPr txBox="1">
            <a:spLocks noChangeArrowheads="1"/>
          </p:cNvSpPr>
          <p:nvPr/>
        </p:nvSpPr>
        <p:spPr bwMode="auto">
          <a:xfrm>
            <a:off x="1071538" y="5778500"/>
            <a:ext cx="5075257" cy="1079500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  <a:effectLst/>
        </p:spPr>
        <p:txBody>
          <a:bodyPr/>
          <a:lstStyle/>
          <a:p>
            <a:pPr algn="l">
              <a:spcBef>
                <a:spcPct val="50000"/>
              </a:spcBef>
            </a:pPr>
            <a:r>
              <a:rPr lang="zh-CN">
                <a:solidFill>
                  <a:srgbClr val="FFFF66"/>
                </a:solidFill>
                <a:effectLst/>
                <a:ea typeface="黑体" panose="02010609060101010101" pitchFamily="49" charset="-122"/>
              </a:rPr>
              <a:t>三大主力红军甘肃会</a:t>
            </a:r>
            <a:r>
              <a:rPr lang="zh-CN" smtClean="0">
                <a:solidFill>
                  <a:srgbClr val="FFFF66"/>
                </a:solidFill>
                <a:effectLst/>
                <a:ea typeface="黑体" panose="02010609060101010101" pitchFamily="49" charset="-122"/>
              </a:rPr>
              <a:t>师</a:t>
            </a:r>
            <a:endParaRPr lang="en-US" altLang="zh-CN" smtClean="0">
              <a:solidFill>
                <a:srgbClr val="FFFF66"/>
              </a:solidFill>
              <a:effectLst/>
              <a:ea typeface="黑体" panose="02010609060101010101" pitchFamily="49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红一、红二、红四</a:t>
            </a:r>
            <a:r>
              <a:rPr lang="en-US" altLang="zh-CN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1936</a:t>
            </a:r>
            <a:r>
              <a:rPr lang="zh-CN" altLang="en-US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年</a:t>
            </a:r>
            <a:r>
              <a:rPr lang="en-US" altLang="zh-CN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10</a:t>
            </a:r>
            <a:r>
              <a:rPr lang="zh-CN" altLang="en-US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月</a:t>
            </a:r>
            <a:endParaRPr lang="en-US" altLang="zh-CN" smtClean="0">
              <a:solidFill>
                <a:srgbClr val="FF0000"/>
              </a:solidFill>
              <a:effectLst/>
              <a:ea typeface="黑体" panose="02010609060101010101" pitchFamily="49" charset="-122"/>
            </a:endParaRPr>
          </a:p>
          <a:p>
            <a:pPr algn="l">
              <a:spcBef>
                <a:spcPct val="50000"/>
              </a:spcBef>
            </a:pPr>
            <a:endParaRPr lang="zh-CN">
              <a:solidFill>
                <a:srgbClr val="FFFF66"/>
              </a:solidFill>
              <a:effectLst/>
              <a:ea typeface="黑体" panose="02010609060101010101" pitchFamily="49" charset="-122"/>
            </a:endParaRPr>
          </a:p>
        </p:txBody>
      </p:sp>
      <p:sp>
        <p:nvSpPr>
          <p:cNvPr id="45" name="AutoShape 39"/>
          <p:cNvSpPr>
            <a:spLocks noChangeArrowheads="1"/>
          </p:cNvSpPr>
          <p:nvPr/>
        </p:nvSpPr>
        <p:spPr bwMode="auto">
          <a:xfrm rot="3060000">
            <a:off x="6356220" y="5290677"/>
            <a:ext cx="670720" cy="2153935"/>
          </a:xfrm>
          <a:prstGeom prst="curvedLeftArrow">
            <a:avLst>
              <a:gd name="adj1" fmla="val 81802"/>
              <a:gd name="adj2" fmla="val 152415"/>
              <a:gd name="adj3" fmla="val 0"/>
            </a:avLst>
          </a:prstGeom>
          <a:solidFill>
            <a:srgbClr val="FF00FF"/>
          </a:solidFill>
          <a:ln w="9525" cmpd="sng">
            <a:solidFill>
              <a:srgbClr val="FF00FF"/>
            </a:solidFill>
            <a:miter lim="800000"/>
          </a:ln>
          <a:effectLst/>
        </p:spPr>
        <p:txBody>
          <a:bodyPr wrap="none" lIns="90000" tIns="46800" rIns="90000" bIns="46800" anchor="ctr"/>
          <a:lstStyle/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5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 autoUpdateAnimBg="0"/>
      <p:bldP spid="13322" grpId="0" autoUpdateAnimBg="0"/>
      <p:bldP spid="13323" grpId="0" animBg="1" autoUpdateAnimBg="0"/>
      <p:bldP spid="44" grpId="0" animBg="1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9" name="Group 3"/>
          <p:cNvGrpSpPr/>
          <p:nvPr/>
        </p:nvGrpSpPr>
        <p:grpSpPr bwMode="auto">
          <a:xfrm>
            <a:off x="0" y="1214422"/>
            <a:ext cx="4687888" cy="3702050"/>
            <a:chOff x="0" y="0"/>
            <a:chExt cx="2953" cy="2332"/>
          </a:xfrm>
        </p:grpSpPr>
        <p:sp>
          <p:nvSpPr>
            <p:cNvPr id="19460" name="Text Box 4"/>
            <p:cNvSpPr txBox="1">
              <a:spLocks noChangeArrowheads="1"/>
            </p:cNvSpPr>
            <p:nvPr/>
          </p:nvSpPr>
          <p:spPr bwMode="auto">
            <a:xfrm>
              <a:off x="0" y="965"/>
              <a:ext cx="1456" cy="40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遵义会议</a:t>
              </a:r>
              <a:endParaRPr lang="zh-CN" sz="360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19461" name="Group 5"/>
            <p:cNvGrpSpPr/>
            <p:nvPr/>
          </p:nvGrpSpPr>
          <p:grpSpPr bwMode="auto">
            <a:xfrm>
              <a:off x="1609" y="0"/>
              <a:ext cx="1344" cy="2332"/>
              <a:chOff x="0" y="0"/>
              <a:chExt cx="1344" cy="2332"/>
            </a:xfrm>
          </p:grpSpPr>
          <p:sp>
            <p:nvSpPr>
              <p:cNvPr id="19462" name="Text Box 6"/>
              <p:cNvSpPr txBox="1">
                <a:spLocks noChangeArrowheads="1"/>
              </p:cNvSpPr>
              <p:nvPr/>
            </p:nvSpPr>
            <p:spPr bwMode="auto">
              <a:xfrm>
                <a:off x="0" y="337"/>
                <a:ext cx="1344" cy="40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/>
              <a:lstStyle/>
              <a:p>
                <a:pPr algn="l">
                  <a:spcBef>
                    <a:spcPct val="50000"/>
                  </a:spcBef>
                </a:pPr>
                <a:r>
                  <a:rPr lang="zh-CN" sz="3600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地点</a:t>
                </a:r>
                <a:endPara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19463" name="Text Box 7"/>
              <p:cNvSpPr txBox="1">
                <a:spLocks noChangeArrowheads="1"/>
              </p:cNvSpPr>
              <p:nvPr/>
            </p:nvSpPr>
            <p:spPr bwMode="auto">
              <a:xfrm>
                <a:off x="0" y="1928"/>
                <a:ext cx="960" cy="40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/>
              <a:lstStyle/>
              <a:p>
                <a:pPr algn="l">
                  <a:spcBef>
                    <a:spcPct val="50000"/>
                  </a:spcBef>
                </a:pPr>
                <a:r>
                  <a:rPr lang="zh-CN" sz="3600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意义</a:t>
                </a:r>
                <a:endPara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19464" name="Text Box 8"/>
              <p:cNvSpPr txBox="1">
                <a:spLocks noChangeArrowheads="1"/>
              </p:cNvSpPr>
              <p:nvPr/>
            </p:nvSpPr>
            <p:spPr bwMode="auto">
              <a:xfrm>
                <a:off x="0" y="1134"/>
                <a:ext cx="823" cy="38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/>
              <a:lstStyle/>
              <a:p>
                <a:pPr algn="l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zh-CN" sz="3600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内容</a:t>
                </a:r>
                <a:endPara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19465" name="Text Box 9"/>
              <p:cNvSpPr txBox="1">
                <a:spLocks noChangeArrowheads="1"/>
              </p:cNvSpPr>
              <p:nvPr/>
            </p:nvSpPr>
            <p:spPr bwMode="auto">
              <a:xfrm>
                <a:off x="13" y="0"/>
                <a:ext cx="1085" cy="46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/>
              <a:lstStyle/>
              <a:p>
                <a:pPr algn="l">
                  <a:spcBef>
                    <a:spcPct val="50000"/>
                  </a:spcBef>
                </a:pPr>
                <a:r>
                  <a:rPr lang="zh-CN" sz="3600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时间</a:t>
                </a:r>
                <a:endPara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9466" name="AutoShape 10"/>
            <p:cNvSpPr/>
            <p:nvPr/>
          </p:nvSpPr>
          <p:spPr bwMode="auto">
            <a:xfrm>
              <a:off x="1381" y="95"/>
              <a:ext cx="262" cy="2144"/>
            </a:xfrm>
            <a:prstGeom prst="leftBrace">
              <a:avLst>
                <a:gd name="adj1" fmla="val 68193"/>
                <a:gd name="adj2" fmla="val 50000"/>
              </a:avLst>
            </a:prstGeom>
            <a:noFill/>
            <a:ln w="34925" cmpd="sng">
              <a:solidFill>
                <a:srgbClr val="FF3300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3946525" y="1314450"/>
            <a:ext cx="26257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1935</a:t>
            </a:r>
            <a:r>
              <a:rPr lang="zh-CN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年</a:t>
            </a:r>
            <a:r>
              <a:rPr lang="zh-CN" altLang="zh-CN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zh-CN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月</a:t>
            </a:r>
            <a:endParaRPr lang="zh-CN" sz="36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3946525" y="1855788"/>
            <a:ext cx="19812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遵义</a:t>
            </a:r>
            <a:endParaRPr lang="zh-CN" sz="36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9469" name="Group 13"/>
          <p:cNvGrpSpPr/>
          <p:nvPr/>
        </p:nvGrpSpPr>
        <p:grpSpPr bwMode="auto">
          <a:xfrm>
            <a:off x="3857620" y="2214566"/>
            <a:ext cx="3986213" cy="3238500"/>
            <a:chOff x="0" y="-1080"/>
            <a:chExt cx="2511" cy="2040"/>
          </a:xfrm>
        </p:grpSpPr>
        <p:sp>
          <p:nvSpPr>
            <p:cNvPr id="19470" name="Text Box 14"/>
            <p:cNvSpPr txBox="1">
              <a:spLocks noChangeArrowheads="1"/>
            </p:cNvSpPr>
            <p:nvPr/>
          </p:nvSpPr>
          <p:spPr bwMode="auto">
            <a:xfrm>
              <a:off x="495" y="-1080"/>
              <a:ext cx="2016" cy="109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解决了</a:t>
              </a:r>
              <a:r>
                <a:rPr lang="zh-CN" alt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……</a:t>
              </a:r>
              <a:r>
                <a: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，取消了</a:t>
              </a:r>
              <a:r>
                <a:rPr lang="zh-CN" alt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……</a:t>
              </a:r>
              <a:r>
                <a: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，肯定了</a:t>
              </a:r>
              <a:r>
                <a:rPr lang="zh-CN" alt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……</a:t>
              </a:r>
              <a:r>
                <a:rPr lang="zh-CN" sz="360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。</a:t>
              </a:r>
              <a:endParaRPr lang="zh-CN" sz="360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9471" name="AutoShape 15"/>
            <p:cNvSpPr/>
            <p:nvPr/>
          </p:nvSpPr>
          <p:spPr bwMode="auto">
            <a:xfrm>
              <a:off x="0" y="136"/>
              <a:ext cx="232" cy="824"/>
            </a:xfrm>
            <a:prstGeom prst="leftBrace">
              <a:avLst>
                <a:gd name="adj1" fmla="val 29598"/>
                <a:gd name="adj2" fmla="val 50000"/>
              </a:avLst>
            </a:prstGeom>
            <a:noFill/>
            <a:ln w="34925" cmpd="sng">
              <a:solidFill>
                <a:srgbClr val="FF3300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0" y="5648325"/>
            <a:ext cx="9048750" cy="119062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为什么说遵义会议是我党历史上生死攸关的转折点？</a:t>
            </a:r>
            <a:endParaRPr lang="zh-CN" sz="360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286116" y="392906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mtClean="0"/>
              <a:t>确立了</a:t>
            </a:r>
            <a:r>
              <a:rPr lang="en-US" altLang="zh-CN" smtClean="0"/>
              <a:t>……</a:t>
            </a:r>
            <a:r>
              <a:rPr lang="zh-CN" altLang="en-US" smtClean="0"/>
              <a:t>，</a:t>
            </a:r>
            <a:endParaRPr lang="en-US" altLang="zh-CN" smtClean="0"/>
          </a:p>
          <a:p>
            <a:r>
              <a:rPr lang="zh-CN" altLang="en-US" smtClean="0"/>
              <a:t>挽救了</a:t>
            </a:r>
            <a:r>
              <a:rPr lang="en-US" altLang="zh-CN" smtClean="0"/>
              <a:t>……</a:t>
            </a:r>
            <a:r>
              <a:rPr lang="zh-CN" altLang="en-US" smtClean="0"/>
              <a:t>，</a:t>
            </a:r>
            <a:endParaRPr lang="en-US" altLang="zh-CN" smtClean="0"/>
          </a:p>
          <a:p>
            <a:r>
              <a:rPr lang="zh-CN" altLang="en-US" smtClean="0"/>
              <a:t>成为了</a:t>
            </a:r>
            <a:r>
              <a:rPr lang="en-US" altLang="zh-CN" smtClean="0"/>
              <a:t>……</a:t>
            </a:r>
            <a:r>
              <a:rPr lang="zh-CN" altLang="en-US" smtClean="0"/>
              <a:t>，</a:t>
            </a:r>
            <a:endParaRPr lang="en-US" altLang="zh-CN" smtClean="0"/>
          </a:p>
          <a:p>
            <a:r>
              <a:rPr lang="zh-CN" altLang="en-US" smtClean="0"/>
              <a:t>标志着</a:t>
            </a:r>
            <a:r>
              <a:rPr lang="en-US" altLang="zh-CN" smtClean="0"/>
              <a:t>……</a:t>
            </a:r>
            <a:endParaRPr lang="en-US" altLang="zh-CN" smtClean="0"/>
          </a:p>
        </p:txBody>
      </p:sp>
      <p:sp>
        <p:nvSpPr>
          <p:cNvPr id="17" name="AutoShape 15"/>
          <p:cNvSpPr/>
          <p:nvPr/>
        </p:nvSpPr>
        <p:spPr bwMode="auto">
          <a:xfrm>
            <a:off x="4214810" y="2786058"/>
            <a:ext cx="368300" cy="1308100"/>
          </a:xfrm>
          <a:prstGeom prst="leftBrace">
            <a:avLst>
              <a:gd name="adj1" fmla="val 29598"/>
              <a:gd name="adj2" fmla="val 50000"/>
            </a:avLst>
          </a:prstGeom>
          <a:noFill/>
          <a:ln w="34925" cmpd="sng">
            <a:solidFill>
              <a:srgbClr val="FF33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 autoUpdateAnimBg="0"/>
      <p:bldP spid="19468" grpId="0" autoUpdateAnimBg="0"/>
      <p:bldP spid="19472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515100" y="1196975"/>
            <a:ext cx="2305050" cy="1030288"/>
          </a:xfrm>
          <a:prstGeom prst="rect">
            <a:avLst/>
          </a:prstGeom>
          <a:noFill/>
          <a:ln w="25400" cmpd="sng">
            <a:solidFill>
              <a:srgbClr val="FF3300"/>
            </a:solidFill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新中国成立</a:t>
            </a:r>
            <a:endParaRPr lang="zh-CN" sz="2400"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zh-CN" alt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1949</a:t>
            </a: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年） </a:t>
            </a:r>
            <a:endParaRPr lang="zh-CN" sz="2400"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3700" y="1196975"/>
            <a:ext cx="2376488" cy="1030288"/>
          </a:xfrm>
          <a:prstGeom prst="rect">
            <a:avLst/>
          </a:prstGeom>
          <a:noFill/>
          <a:ln w="25400" cmpd="sng">
            <a:solidFill>
              <a:srgbClr val="FF33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中国共产党诞生</a:t>
            </a:r>
            <a:endParaRPr lang="zh-CN" sz="2400"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zh-CN" alt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1921</a:t>
            </a: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年） </a:t>
            </a:r>
            <a:endParaRPr lang="zh-CN" sz="2400"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258888" y="3286125"/>
            <a:ext cx="2663825" cy="1577975"/>
          </a:xfrm>
          <a:prstGeom prst="rect">
            <a:avLst/>
          </a:prstGeom>
          <a:noFill/>
          <a:ln w="25400" cmpd="sng">
            <a:solidFill>
              <a:srgbClr val="FF33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出现了很多错误，如大革命的失败、第五次反“围剿”的失利</a:t>
            </a:r>
            <a:endParaRPr lang="zh-CN" sz="2400"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0485" name="Group 5"/>
          <p:cNvGrpSpPr/>
          <p:nvPr/>
        </p:nvGrpSpPr>
        <p:grpSpPr bwMode="auto">
          <a:xfrm>
            <a:off x="1258888" y="1196975"/>
            <a:ext cx="4319587" cy="1727200"/>
            <a:chOff x="0" y="0"/>
            <a:chExt cx="2721" cy="1088"/>
          </a:xfrm>
        </p:grpSpPr>
        <p:sp>
          <p:nvSpPr>
            <p:cNvPr id="20486" name="Text Box 6"/>
            <p:cNvSpPr txBox="1">
              <a:spLocks noChangeArrowheads="1"/>
            </p:cNvSpPr>
            <p:nvPr/>
          </p:nvSpPr>
          <p:spPr bwMode="auto">
            <a:xfrm>
              <a:off x="1496" y="0"/>
              <a:ext cx="1225" cy="649"/>
            </a:xfrm>
            <a:prstGeom prst="rect">
              <a:avLst/>
            </a:prstGeom>
            <a:noFill/>
            <a:ln w="25400" cmpd="sng">
              <a:solidFill>
                <a:srgbClr val="FF33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>
                  <a:solidFill>
                    <a:schemeClr val="tx1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遵义会议</a:t>
              </a:r>
              <a:endPara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sz="2400">
                  <a:solidFill>
                    <a:schemeClr val="tx1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（</a:t>
              </a:r>
              <a:r>
                <a:rPr lang="zh-CN" altLang="zh-CN" sz="2400">
                  <a:solidFill>
                    <a:schemeClr val="tx1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1935</a:t>
              </a:r>
              <a:r>
                <a:rPr lang="zh-CN" sz="2400">
                  <a:solidFill>
                    <a:schemeClr val="tx1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年） </a:t>
              </a:r>
              <a:endPara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20487" name="Group 7"/>
            <p:cNvGrpSpPr/>
            <p:nvPr/>
          </p:nvGrpSpPr>
          <p:grpSpPr bwMode="auto">
            <a:xfrm>
              <a:off x="0" y="680"/>
              <a:ext cx="1769" cy="408"/>
              <a:chOff x="0" y="0"/>
              <a:chExt cx="1769" cy="318"/>
            </a:xfrm>
          </p:grpSpPr>
          <p:sp>
            <p:nvSpPr>
              <p:cNvPr id="20488" name="Line 8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318"/>
              </a:xfrm>
              <a:prstGeom prst="line">
                <a:avLst/>
              </a:prstGeom>
              <a:noFill/>
              <a:ln w="50800" cmpd="sng">
                <a:solidFill>
                  <a:srgbClr val="00CC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89" name="Line 9"/>
              <p:cNvSpPr>
                <a:spLocks noChangeShapeType="1"/>
              </p:cNvSpPr>
              <p:nvPr/>
            </p:nvSpPr>
            <p:spPr bwMode="auto">
              <a:xfrm>
                <a:off x="0" y="318"/>
                <a:ext cx="1769" cy="0"/>
              </a:xfrm>
              <a:prstGeom prst="line">
                <a:avLst/>
              </a:prstGeom>
              <a:noFill/>
              <a:ln w="50800" cmpd="sng">
                <a:solidFill>
                  <a:srgbClr val="00CC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0" name="Line 10"/>
              <p:cNvSpPr>
                <a:spLocks noChangeShapeType="1"/>
              </p:cNvSpPr>
              <p:nvPr/>
            </p:nvSpPr>
            <p:spPr bwMode="auto">
              <a:xfrm flipV="1">
                <a:off x="1769" y="0"/>
                <a:ext cx="0" cy="318"/>
              </a:xfrm>
              <a:prstGeom prst="line">
                <a:avLst/>
              </a:prstGeom>
              <a:noFill/>
              <a:ln w="50800" cmpd="sng">
                <a:solidFill>
                  <a:srgbClr val="00CC00"/>
                </a:solidFill>
                <a:rou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491" name="Text Box 11"/>
            <p:cNvSpPr txBox="1">
              <a:spLocks noChangeArrowheads="1"/>
            </p:cNvSpPr>
            <p:nvPr/>
          </p:nvSpPr>
          <p:spPr bwMode="auto">
            <a:xfrm>
              <a:off x="589" y="679"/>
              <a:ext cx="762" cy="40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zh-CN" altLang="zh-CN" sz="3600">
                  <a:solidFill>
                    <a:srgbClr val="FF33CC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14</a:t>
              </a:r>
              <a:r>
                <a:rPr lang="zh-CN" sz="3600">
                  <a:solidFill>
                    <a:srgbClr val="FF33CC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年</a:t>
              </a:r>
              <a:endParaRPr lang="zh-CN" sz="3600">
                <a:solidFill>
                  <a:srgbClr val="FF33CC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5410200" y="3276600"/>
            <a:ext cx="1944688" cy="1212850"/>
          </a:xfrm>
          <a:prstGeom prst="rect">
            <a:avLst/>
          </a:prstGeom>
          <a:noFill/>
          <a:ln w="25400" cmpd="sng">
            <a:solidFill>
              <a:srgbClr val="FF33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2400"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由胜利走向胜利，建立新中国</a:t>
            </a:r>
            <a:endParaRPr lang="zh-CN" sz="2400"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0493" name="Group 13"/>
          <p:cNvGrpSpPr/>
          <p:nvPr/>
        </p:nvGrpSpPr>
        <p:grpSpPr bwMode="auto">
          <a:xfrm>
            <a:off x="4978400" y="2286000"/>
            <a:ext cx="2808288" cy="649288"/>
            <a:chOff x="0" y="0"/>
            <a:chExt cx="1769" cy="409"/>
          </a:xfrm>
        </p:grpSpPr>
        <p:grpSp>
          <p:nvGrpSpPr>
            <p:cNvPr id="20494" name="Group 14"/>
            <p:cNvGrpSpPr/>
            <p:nvPr/>
          </p:nvGrpSpPr>
          <p:grpSpPr bwMode="auto">
            <a:xfrm>
              <a:off x="0" y="1"/>
              <a:ext cx="1769" cy="408"/>
              <a:chOff x="0" y="0"/>
              <a:chExt cx="1769" cy="318"/>
            </a:xfrm>
          </p:grpSpPr>
          <p:sp>
            <p:nvSpPr>
              <p:cNvPr id="20495" name="Line 15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318"/>
              </a:xfrm>
              <a:prstGeom prst="line">
                <a:avLst/>
              </a:prstGeom>
              <a:noFill/>
              <a:ln w="50800" cmpd="sng">
                <a:solidFill>
                  <a:srgbClr val="00CC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6" name="Line 16"/>
              <p:cNvSpPr>
                <a:spLocks noChangeShapeType="1"/>
              </p:cNvSpPr>
              <p:nvPr/>
            </p:nvSpPr>
            <p:spPr bwMode="auto">
              <a:xfrm>
                <a:off x="0" y="318"/>
                <a:ext cx="1769" cy="0"/>
              </a:xfrm>
              <a:prstGeom prst="line">
                <a:avLst/>
              </a:prstGeom>
              <a:noFill/>
              <a:ln w="50800" cmpd="sng">
                <a:solidFill>
                  <a:srgbClr val="00CC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7" name="Line 17"/>
              <p:cNvSpPr>
                <a:spLocks noChangeShapeType="1"/>
              </p:cNvSpPr>
              <p:nvPr/>
            </p:nvSpPr>
            <p:spPr bwMode="auto">
              <a:xfrm flipV="1">
                <a:off x="1769" y="0"/>
                <a:ext cx="0" cy="318"/>
              </a:xfrm>
              <a:prstGeom prst="line">
                <a:avLst/>
              </a:prstGeom>
              <a:noFill/>
              <a:ln w="50800" cmpd="sng">
                <a:solidFill>
                  <a:srgbClr val="00CC00"/>
                </a:solidFill>
                <a:rou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498" name="Text Box 18"/>
            <p:cNvSpPr txBox="1">
              <a:spLocks noChangeArrowheads="1"/>
            </p:cNvSpPr>
            <p:nvPr/>
          </p:nvSpPr>
          <p:spPr bwMode="auto">
            <a:xfrm>
              <a:off x="497" y="0"/>
              <a:ext cx="762" cy="40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zh-CN" altLang="zh-CN" sz="3600">
                  <a:solidFill>
                    <a:srgbClr val="FF33CC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14</a:t>
              </a:r>
              <a:r>
                <a:rPr lang="zh-CN" sz="3600">
                  <a:solidFill>
                    <a:srgbClr val="FF33CC"/>
                  </a:solidFill>
                  <a:effectLst/>
                  <a:latin typeface="华文中宋" panose="02010600040101010101" pitchFamily="2" charset="-122"/>
                  <a:ea typeface="华文中宋" panose="02010600040101010101" pitchFamily="2" charset="-122"/>
                </a:rPr>
                <a:t>年</a:t>
              </a:r>
              <a:endParaRPr lang="zh-CN" sz="3600">
                <a:solidFill>
                  <a:srgbClr val="FF33CC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4067175" y="2349500"/>
            <a:ext cx="722313" cy="25590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/>
            <a:r>
              <a:rPr lang="zh-CN" sz="540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转折点</a:t>
            </a:r>
            <a:endParaRPr lang="zh-CN" sz="540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00" name="WordArt 20"/>
          <p:cNvSpPr>
            <a:spLocks noChangeArrowheads="1" noChangeShapeType="1"/>
          </p:cNvSpPr>
          <p:nvPr/>
        </p:nvSpPr>
        <p:spPr bwMode="auto">
          <a:xfrm>
            <a:off x="1979613" y="5661025"/>
            <a:ext cx="1439862" cy="74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chemeClr val="tx2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5000"/>
                    </a:srgbClr>
                  </a:outerShdw>
                </a:effectLst>
                <a:latin typeface="华文中宋" panose="02010600040101010101" pitchFamily="2" charset="-122"/>
              </a:rPr>
              <a:t>幼稚</a:t>
            </a:r>
            <a:endParaRPr lang="zh-CN" altLang="en-US" sz="3600">
              <a:ln w="9525" cmpd="sng">
                <a:solidFill>
                  <a:schemeClr val="tx2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5000"/>
                  </a:srgbClr>
                </a:outerShdw>
              </a:effectLst>
              <a:latin typeface="华文中宋" panose="02010600040101010101" pitchFamily="2" charset="-122"/>
            </a:endParaRPr>
          </a:p>
        </p:txBody>
      </p:sp>
      <p:grpSp>
        <p:nvGrpSpPr>
          <p:cNvPr id="20501" name="Group 21"/>
          <p:cNvGrpSpPr/>
          <p:nvPr/>
        </p:nvGrpSpPr>
        <p:grpSpPr bwMode="auto">
          <a:xfrm>
            <a:off x="3708400" y="5589588"/>
            <a:ext cx="3527425" cy="746125"/>
            <a:chOff x="0" y="0"/>
            <a:chExt cx="2222" cy="470"/>
          </a:xfrm>
        </p:grpSpPr>
        <p:sp>
          <p:nvSpPr>
            <p:cNvPr id="20502" name="WordArt 22"/>
            <p:cNvSpPr>
              <a:spLocks noChangeArrowheads="1" noChangeShapeType="1"/>
            </p:cNvSpPr>
            <p:nvPr/>
          </p:nvSpPr>
          <p:spPr bwMode="auto">
            <a:xfrm>
              <a:off x="1315" y="0"/>
              <a:ext cx="907" cy="47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zh-CN" altLang="en-US" sz="3600">
                  <a:ln w="9525" cmpd="sng">
                    <a:solidFill>
                      <a:schemeClr val="tx2"/>
                    </a:solidFill>
                    <a:round/>
                  </a:ln>
                  <a:gradFill rotWithShape="0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5000"/>
                      </a:srgbClr>
                    </a:outerShdw>
                  </a:effectLst>
                  <a:latin typeface="华文中宋" panose="02010600040101010101" pitchFamily="2" charset="-122"/>
                </a:rPr>
                <a:t>成熟</a:t>
              </a:r>
              <a:endParaRPr lang="zh-CN" altLang="en-US" sz="3600">
                <a:ln w="9525" cmpd="sng">
                  <a:solidFill>
                    <a:schemeClr val="tx2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5000"/>
                    </a:srgbClr>
                  </a:outerShdw>
                </a:effectLst>
                <a:latin typeface="华文中宋" panose="02010600040101010101" pitchFamily="2" charset="-122"/>
              </a:endParaRPr>
            </a:p>
          </p:txBody>
        </p:sp>
        <p:sp>
          <p:nvSpPr>
            <p:cNvPr id="20503" name="Line 23"/>
            <p:cNvSpPr>
              <a:spLocks noChangeShapeType="1"/>
            </p:cNvSpPr>
            <p:nvPr/>
          </p:nvSpPr>
          <p:spPr bwMode="auto">
            <a:xfrm>
              <a:off x="0" y="317"/>
              <a:ext cx="1224" cy="0"/>
            </a:xfrm>
            <a:prstGeom prst="line">
              <a:avLst/>
            </a:prstGeom>
            <a:noFill/>
            <a:ln w="76200" cmpd="sng">
              <a:solidFill>
                <a:srgbClr val="0000FF"/>
              </a:solidFill>
              <a:round/>
              <a:tailEnd type="triangle" w="med" len="med"/>
            </a:ln>
            <a:effectLst/>
          </p:spPr>
          <p:txBody>
            <a:bodyPr wrap="none" anchor="ctr" anchorCtr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  <p:bldP spid="20483" grpId="0" animBg="1" autoUpdateAnimBg="0"/>
      <p:bldP spid="20484" grpId="0" animBg="1" autoUpdateAnimBg="0"/>
      <p:bldP spid="20492" grpId="0" animBg="1" autoUpdateAnimBg="0"/>
      <p:bldP spid="20499" grpId="0" autoUpdateAnimBg="0"/>
      <p:bldP spid="205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763" y="123825"/>
            <a:ext cx="4114800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>
                <a:effectLst>
                  <a:outerShdw blurRad="38100" dist="38100" dir="2700000" algn="tl">
                    <a:srgbClr val="000000"/>
                  </a:outerShdw>
                </a:effectLst>
              </a:rPr>
              <a:t>七律</a:t>
            </a:r>
            <a:r>
              <a:rPr lang="zh-CN" altLang="zh-CN" sz="4400">
                <a:effectLst>
                  <a:outerShdw blurRad="38100" dist="38100" dir="2700000" algn="tl">
                    <a:srgbClr val="000000"/>
                  </a:outerShdw>
                </a:effectLst>
              </a:rPr>
              <a:t>·</a:t>
            </a:r>
            <a:r>
              <a:rPr lang="zh-CN" sz="4400">
                <a:effectLst>
                  <a:outerShdw blurRad="38100" dist="38100" dir="2700000" algn="tl">
                    <a:srgbClr val="000000"/>
                  </a:outerShdw>
                </a:effectLst>
              </a:rPr>
              <a:t>长征</a:t>
            </a:r>
            <a:endParaRPr lang="zh-CN" sz="44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65100" y="1036638"/>
            <a:ext cx="4435475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 sz="3200" b="0">
                <a:effectLst>
                  <a:outerShdw blurRad="38100" dist="38100" dir="2700000" algn="tl">
                    <a:srgbClr val="000000"/>
                  </a:outerShdw>
                </a:effectLst>
              </a:rPr>
              <a:t>1935</a:t>
            </a:r>
            <a:r>
              <a:rPr lang="zh-CN" sz="3200" b="0">
                <a:effectLst>
                  <a:outerShdw blurRad="38100" dist="38100" dir="2700000" algn="tl">
                    <a:srgbClr val="000000"/>
                  </a:outerShdw>
                </a:effectLst>
              </a:rPr>
              <a:t>年</a:t>
            </a:r>
            <a:r>
              <a:rPr lang="zh-CN" altLang="zh-CN" sz="3200" b="0">
                <a:effectLst>
                  <a:outerShdw blurRad="38100" dist="38100" dir="2700000" algn="tl">
                    <a:srgbClr val="000000"/>
                  </a:outerShdw>
                </a:effectLst>
              </a:rPr>
              <a:t>10</a:t>
            </a:r>
            <a:r>
              <a:rPr lang="zh-CN" sz="3200" b="0">
                <a:effectLst>
                  <a:outerShdw blurRad="38100" dist="38100" dir="2700000" algn="tl">
                    <a:srgbClr val="000000"/>
                  </a:outerShdw>
                </a:effectLst>
              </a:rPr>
              <a:t>月  毛 泽东 </a:t>
            </a:r>
            <a:endParaRPr lang="zh-CN" sz="3200" b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384175" y="1720850"/>
            <a:ext cx="42640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红军不怕远征难，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384175" y="2290763"/>
            <a:ext cx="40354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万水千山只等闲。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384175" y="2874963"/>
            <a:ext cx="40354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五岭逶迤腾细浪，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384175" y="3482975"/>
            <a:ext cx="39639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乌蒙磅礴走泥丸。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84175" y="4022725"/>
            <a:ext cx="40100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金沙水拍云崖暖，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384175" y="4624388"/>
            <a:ext cx="421481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大渡桥横铁索寒。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384175" y="5233988"/>
            <a:ext cx="407193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更喜岷山千里雪，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384175" y="5819775"/>
            <a:ext cx="40354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三军过后尽开颜。</a:t>
            </a:r>
            <a:endParaRPr lang="zh-CN" sz="3600" b="0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4829" name="Picture 13" descr="xinsrc_553803fbff40477b90a6dcbe4312d1ce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033838" y="628650"/>
            <a:ext cx="50101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03882"/>
          <p:cNvPicPr>
            <a:picLocks noChangeAspect="1" noChangeArrowheads="1"/>
          </p:cNvPicPr>
          <p:nvPr/>
        </p:nvPicPr>
        <p:blipFill>
          <a:blip r:embed="rId1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sp>
        <p:nvSpPr>
          <p:cNvPr id="38915" name="AutoShape 3"/>
          <p:cNvSpPr>
            <a:spLocks noChangeArrowheads="1"/>
          </p:cNvSpPr>
          <p:nvPr/>
        </p:nvSpPr>
        <p:spPr bwMode="auto">
          <a:xfrm rot="21247885">
            <a:off x="2360613" y="5564188"/>
            <a:ext cx="1068387" cy="257175"/>
          </a:xfrm>
          <a:prstGeom prst="leftArrow">
            <a:avLst>
              <a:gd name="adj1" fmla="val 65593"/>
              <a:gd name="adj2" fmla="val 120494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6" name="AutoShape 4"/>
          <p:cNvSpPr>
            <a:spLocks noChangeArrowheads="1"/>
          </p:cNvSpPr>
          <p:nvPr/>
        </p:nvSpPr>
        <p:spPr bwMode="auto">
          <a:xfrm rot="1855691">
            <a:off x="3594100" y="5053013"/>
            <a:ext cx="230188" cy="762000"/>
          </a:xfrm>
          <a:prstGeom prst="curvedLeftArrow">
            <a:avLst>
              <a:gd name="adj1" fmla="val 66207"/>
              <a:gd name="adj2" fmla="val 132414"/>
              <a:gd name="adj3" fmla="val 33333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7" name="AutoShape 5"/>
          <p:cNvSpPr>
            <a:spLocks noChangeArrowheads="1"/>
          </p:cNvSpPr>
          <p:nvPr/>
        </p:nvSpPr>
        <p:spPr bwMode="auto">
          <a:xfrm>
            <a:off x="5334000" y="5943600"/>
            <a:ext cx="2133600" cy="304800"/>
          </a:xfrm>
          <a:prstGeom prst="leftArrow">
            <a:avLst>
              <a:gd name="adj1" fmla="val 50000"/>
              <a:gd name="adj2" fmla="val 175000"/>
            </a:avLst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 rot="762376">
            <a:off x="2724150" y="1987550"/>
            <a:ext cx="304800" cy="990600"/>
          </a:xfrm>
          <a:prstGeom prst="upArrow">
            <a:avLst>
              <a:gd name="adj1" fmla="val 50000"/>
              <a:gd name="adj2" fmla="val 81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 rot="3862379">
            <a:off x="3775075" y="587375"/>
            <a:ext cx="304800" cy="1905000"/>
          </a:xfrm>
          <a:prstGeom prst="upArrow">
            <a:avLst>
              <a:gd name="adj1" fmla="val 50000"/>
              <a:gd name="adj2" fmla="val 156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38920" name="WordArt 8"/>
          <p:cNvSpPr>
            <a:spLocks noChangeArrowheads="1" noChangeShapeType="1"/>
          </p:cNvSpPr>
          <p:nvPr/>
        </p:nvSpPr>
        <p:spPr bwMode="auto">
          <a:xfrm>
            <a:off x="7086600" y="5410200"/>
            <a:ext cx="5334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latin typeface="幼圆" panose="02010509060101010101" charset="-122"/>
              </a:rPr>
              <a:t>中   央</a:t>
            </a:r>
            <a:endParaRPr lang="zh-CN" altLang="en-US" sz="3600">
              <a:ln w="9525" cmpd="sng">
                <a:solidFill>
                  <a:srgbClr val="FF0000"/>
                </a:solidFill>
                <a:round/>
              </a:ln>
              <a:solidFill>
                <a:srgbClr val="FF0000"/>
              </a:solidFill>
              <a:effectLst/>
              <a:latin typeface="幼圆" panose="02010509060101010101" charset="-122"/>
            </a:endParaRPr>
          </a:p>
        </p:txBody>
      </p:sp>
      <p:sp>
        <p:nvSpPr>
          <p:cNvPr id="38921" name="AutoShape 9"/>
          <p:cNvSpPr>
            <a:spLocks noChangeArrowheads="1"/>
          </p:cNvSpPr>
          <p:nvPr/>
        </p:nvSpPr>
        <p:spPr bwMode="auto">
          <a:xfrm>
            <a:off x="6858000" y="5486400"/>
            <a:ext cx="152400" cy="228600"/>
          </a:xfrm>
          <a:prstGeom prst="triangle">
            <a:avLst>
              <a:gd name="adj" fmla="val 63333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2" name="WordArt 10"/>
          <p:cNvSpPr>
            <a:spLocks noChangeArrowheads="1" noChangeShapeType="1"/>
          </p:cNvSpPr>
          <p:nvPr/>
        </p:nvSpPr>
        <p:spPr bwMode="auto">
          <a:xfrm>
            <a:off x="7010400" y="5715000"/>
            <a:ext cx="3048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于都</a:t>
            </a:r>
            <a:endParaRPr lang="zh-CN" altLang="en-US" sz="3600">
              <a:ln w="9525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3" name="WordArt 11"/>
          <p:cNvSpPr>
            <a:spLocks noChangeArrowheads="1" noChangeShapeType="1"/>
          </p:cNvSpPr>
          <p:nvPr/>
        </p:nvSpPr>
        <p:spPr bwMode="auto">
          <a:xfrm>
            <a:off x="7620000" y="5715000"/>
            <a:ext cx="3048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瑞金</a:t>
            </a:r>
            <a:endParaRPr lang="zh-CN" altLang="en-US" sz="3600">
              <a:ln w="9525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4" name="AutoShape 12"/>
          <p:cNvSpPr>
            <a:spLocks noChangeArrowheads="1"/>
          </p:cNvSpPr>
          <p:nvPr/>
        </p:nvSpPr>
        <p:spPr bwMode="auto">
          <a:xfrm>
            <a:off x="7391400" y="5867400"/>
            <a:ext cx="200025" cy="152400"/>
          </a:xfrm>
          <a:prstGeom prst="star5">
            <a:avLst/>
          </a:prstGeom>
          <a:solidFill>
            <a:srgbClr val="FF0066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5" name="WordArt 13"/>
          <p:cNvSpPr>
            <a:spLocks noChangeArrowheads="1" noChangeShapeType="1"/>
          </p:cNvSpPr>
          <p:nvPr/>
        </p:nvSpPr>
        <p:spPr bwMode="auto">
          <a:xfrm>
            <a:off x="4114800" y="4876800"/>
            <a:ext cx="457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遵义</a:t>
            </a:r>
            <a:endParaRPr lang="zh-CN" altLang="en-US" sz="3600">
              <a:ln w="9525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26" name="Arc 14"/>
          <p:cNvSpPr/>
          <p:nvPr/>
        </p:nvSpPr>
        <p:spPr bwMode="auto">
          <a:xfrm rot="4123888">
            <a:off x="5806281" y="5776119"/>
            <a:ext cx="42703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277"/>
              <a:gd name="T1" fmla="*/ 0 h 21600"/>
              <a:gd name="T2" fmla="*/ 17277 w 17277"/>
              <a:gd name="T3" fmla="*/ 8636 h 21600"/>
              <a:gd name="T4" fmla="*/ 0 w 172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7" name="Arc 15"/>
          <p:cNvSpPr/>
          <p:nvPr/>
        </p:nvSpPr>
        <p:spPr bwMode="auto">
          <a:xfrm rot="1096027">
            <a:off x="6934200" y="5943600"/>
            <a:ext cx="57308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8572"/>
              <a:gd name="T1" fmla="*/ 0 h 21600"/>
              <a:gd name="T2" fmla="*/ 18572 w 18572"/>
              <a:gd name="T3" fmla="*/ 10570 h 21600"/>
              <a:gd name="T4" fmla="*/ 0 w 1857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572" h="21600" fill="none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</a:path>
              <a:path w="18572" h="21600" stroke="0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8" name="Arc 16"/>
          <p:cNvSpPr/>
          <p:nvPr/>
        </p:nvSpPr>
        <p:spPr bwMode="auto">
          <a:xfrm rot="3433284">
            <a:off x="6191250" y="5911850"/>
            <a:ext cx="685800" cy="914400"/>
          </a:xfrm>
          <a:custGeom>
            <a:avLst/>
            <a:gdLst>
              <a:gd name="G0" fmla="+- 10483 0 0"/>
              <a:gd name="G1" fmla="+- 21600 0 0"/>
              <a:gd name="G2" fmla="+- 21600 0 0"/>
              <a:gd name="T0" fmla="*/ 0 w 27760"/>
              <a:gd name="T1" fmla="*/ 2714 h 21600"/>
              <a:gd name="T2" fmla="*/ 27760 w 27760"/>
              <a:gd name="T3" fmla="*/ 8636 h 21600"/>
              <a:gd name="T4" fmla="*/ 10483 w 2776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760" h="21600" fill="none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</a:path>
              <a:path w="27760" h="21600" stroke="0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  <a:lnTo>
                  <a:pt x="10483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9" name="Arc 17"/>
          <p:cNvSpPr/>
          <p:nvPr/>
        </p:nvSpPr>
        <p:spPr bwMode="auto">
          <a:xfrm rot="5248098">
            <a:off x="5120481" y="5623719"/>
            <a:ext cx="42703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277"/>
              <a:gd name="T1" fmla="*/ 0 h 21600"/>
              <a:gd name="T2" fmla="*/ 17277 w 17277"/>
              <a:gd name="T3" fmla="*/ 8636 h 21600"/>
              <a:gd name="T4" fmla="*/ 0 w 172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8930" name="Group 18"/>
          <p:cNvGrpSpPr/>
          <p:nvPr/>
        </p:nvGrpSpPr>
        <p:grpSpPr bwMode="auto">
          <a:xfrm>
            <a:off x="209550" y="1981200"/>
            <a:ext cx="8934450" cy="4419600"/>
            <a:chOff x="0" y="0"/>
            <a:chExt cx="5628" cy="2784"/>
          </a:xfrm>
        </p:grpSpPr>
        <p:sp>
          <p:nvSpPr>
            <p:cNvPr id="38931" name="未知"/>
            <p:cNvSpPr/>
            <p:nvPr/>
          </p:nvSpPr>
          <p:spPr bwMode="auto">
            <a:xfrm>
              <a:off x="3156" y="1704"/>
              <a:ext cx="777" cy="1080"/>
            </a:xfrm>
            <a:custGeom>
              <a:avLst/>
              <a:gdLst/>
              <a:ahLst/>
              <a:cxnLst>
                <a:cxn ang="0">
                  <a:pos x="672" y="0"/>
                </a:cxn>
                <a:cxn ang="0">
                  <a:pos x="744" y="180"/>
                </a:cxn>
                <a:cxn ang="0">
                  <a:pos x="756" y="216"/>
                </a:cxn>
                <a:cxn ang="0">
                  <a:pos x="768" y="252"/>
                </a:cxn>
                <a:cxn ang="0">
                  <a:pos x="708" y="432"/>
                </a:cxn>
                <a:cxn ang="0">
                  <a:pos x="696" y="468"/>
                </a:cxn>
                <a:cxn ang="0">
                  <a:pos x="648" y="480"/>
                </a:cxn>
                <a:cxn ang="0">
                  <a:pos x="612" y="504"/>
                </a:cxn>
                <a:cxn ang="0">
                  <a:pos x="636" y="612"/>
                </a:cxn>
                <a:cxn ang="0">
                  <a:pos x="564" y="636"/>
                </a:cxn>
                <a:cxn ang="0">
                  <a:pos x="528" y="660"/>
                </a:cxn>
                <a:cxn ang="0">
                  <a:pos x="420" y="648"/>
                </a:cxn>
                <a:cxn ang="0">
                  <a:pos x="336" y="732"/>
                </a:cxn>
                <a:cxn ang="0">
                  <a:pos x="300" y="756"/>
                </a:cxn>
                <a:cxn ang="0">
                  <a:pos x="240" y="828"/>
                </a:cxn>
                <a:cxn ang="0">
                  <a:pos x="192" y="888"/>
                </a:cxn>
                <a:cxn ang="0">
                  <a:pos x="108" y="972"/>
                </a:cxn>
                <a:cxn ang="0">
                  <a:pos x="72" y="996"/>
                </a:cxn>
                <a:cxn ang="0">
                  <a:pos x="0" y="1080"/>
                </a:cxn>
              </a:cxnLst>
              <a:rect l="0" t="0" r="r" b="b"/>
              <a:pathLst>
                <a:path w="777" h="1080">
                  <a:moveTo>
                    <a:pt x="672" y="0"/>
                  </a:moveTo>
                  <a:cubicBezTo>
                    <a:pt x="694" y="65"/>
                    <a:pt x="722" y="115"/>
                    <a:pt x="744" y="180"/>
                  </a:cubicBezTo>
                  <a:cubicBezTo>
                    <a:pt x="748" y="192"/>
                    <a:pt x="752" y="204"/>
                    <a:pt x="756" y="216"/>
                  </a:cubicBezTo>
                  <a:cubicBezTo>
                    <a:pt x="760" y="228"/>
                    <a:pt x="768" y="252"/>
                    <a:pt x="768" y="252"/>
                  </a:cubicBezTo>
                  <a:cubicBezTo>
                    <a:pt x="759" y="341"/>
                    <a:pt x="777" y="386"/>
                    <a:pt x="708" y="432"/>
                  </a:cubicBezTo>
                  <a:cubicBezTo>
                    <a:pt x="704" y="444"/>
                    <a:pt x="706" y="460"/>
                    <a:pt x="696" y="468"/>
                  </a:cubicBezTo>
                  <a:cubicBezTo>
                    <a:pt x="683" y="478"/>
                    <a:pt x="663" y="474"/>
                    <a:pt x="648" y="480"/>
                  </a:cubicBezTo>
                  <a:cubicBezTo>
                    <a:pt x="635" y="486"/>
                    <a:pt x="624" y="496"/>
                    <a:pt x="612" y="504"/>
                  </a:cubicBezTo>
                  <a:cubicBezTo>
                    <a:pt x="651" y="530"/>
                    <a:pt x="691" y="541"/>
                    <a:pt x="636" y="612"/>
                  </a:cubicBezTo>
                  <a:cubicBezTo>
                    <a:pt x="620" y="632"/>
                    <a:pt x="588" y="628"/>
                    <a:pt x="564" y="636"/>
                  </a:cubicBezTo>
                  <a:cubicBezTo>
                    <a:pt x="550" y="641"/>
                    <a:pt x="540" y="652"/>
                    <a:pt x="528" y="660"/>
                  </a:cubicBezTo>
                  <a:cubicBezTo>
                    <a:pt x="444" y="632"/>
                    <a:pt x="480" y="628"/>
                    <a:pt x="420" y="648"/>
                  </a:cubicBezTo>
                  <a:cubicBezTo>
                    <a:pt x="399" y="711"/>
                    <a:pt x="419" y="677"/>
                    <a:pt x="336" y="732"/>
                  </a:cubicBezTo>
                  <a:cubicBezTo>
                    <a:pt x="324" y="740"/>
                    <a:pt x="300" y="756"/>
                    <a:pt x="300" y="756"/>
                  </a:cubicBezTo>
                  <a:cubicBezTo>
                    <a:pt x="283" y="782"/>
                    <a:pt x="257" y="802"/>
                    <a:pt x="240" y="828"/>
                  </a:cubicBezTo>
                  <a:cubicBezTo>
                    <a:pt x="194" y="898"/>
                    <a:pt x="273" y="834"/>
                    <a:pt x="192" y="888"/>
                  </a:cubicBezTo>
                  <a:cubicBezTo>
                    <a:pt x="171" y="951"/>
                    <a:pt x="191" y="917"/>
                    <a:pt x="108" y="972"/>
                  </a:cubicBezTo>
                  <a:cubicBezTo>
                    <a:pt x="96" y="980"/>
                    <a:pt x="72" y="996"/>
                    <a:pt x="72" y="996"/>
                  </a:cubicBezTo>
                  <a:cubicBezTo>
                    <a:pt x="56" y="1058"/>
                    <a:pt x="55" y="1052"/>
                    <a:pt x="0" y="1080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2" name="未知"/>
            <p:cNvSpPr/>
            <p:nvPr/>
          </p:nvSpPr>
          <p:spPr bwMode="auto">
            <a:xfrm>
              <a:off x="1668" y="957"/>
              <a:ext cx="228" cy="783"/>
            </a:xfrm>
            <a:custGeom>
              <a:avLst/>
              <a:gdLst/>
              <a:ahLst/>
              <a:cxnLst>
                <a:cxn ang="0">
                  <a:pos x="192" y="651"/>
                </a:cxn>
                <a:cxn ang="0">
                  <a:pos x="144" y="639"/>
                </a:cxn>
                <a:cxn ang="0">
                  <a:pos x="132" y="603"/>
                </a:cxn>
                <a:cxn ang="0">
                  <a:pos x="96" y="579"/>
                </a:cxn>
                <a:cxn ang="0">
                  <a:pos x="72" y="507"/>
                </a:cxn>
                <a:cxn ang="0">
                  <a:pos x="60" y="471"/>
                </a:cxn>
                <a:cxn ang="0">
                  <a:pos x="60" y="75"/>
                </a:cxn>
                <a:cxn ang="0">
                  <a:pos x="0" y="3"/>
                </a:cxn>
              </a:cxnLst>
              <a:rect l="0" t="0" r="r" b="b"/>
              <a:pathLst>
                <a:path w="192" h="651">
                  <a:moveTo>
                    <a:pt x="192" y="651"/>
                  </a:moveTo>
                  <a:cubicBezTo>
                    <a:pt x="176" y="647"/>
                    <a:pt x="157" y="649"/>
                    <a:pt x="144" y="639"/>
                  </a:cubicBezTo>
                  <a:cubicBezTo>
                    <a:pt x="134" y="631"/>
                    <a:pt x="140" y="613"/>
                    <a:pt x="132" y="603"/>
                  </a:cubicBezTo>
                  <a:cubicBezTo>
                    <a:pt x="123" y="592"/>
                    <a:pt x="108" y="587"/>
                    <a:pt x="96" y="579"/>
                  </a:cubicBezTo>
                  <a:cubicBezTo>
                    <a:pt x="88" y="555"/>
                    <a:pt x="80" y="531"/>
                    <a:pt x="72" y="507"/>
                  </a:cubicBezTo>
                  <a:cubicBezTo>
                    <a:pt x="68" y="495"/>
                    <a:pt x="60" y="471"/>
                    <a:pt x="60" y="471"/>
                  </a:cubicBezTo>
                  <a:cubicBezTo>
                    <a:pt x="70" y="336"/>
                    <a:pt x="86" y="213"/>
                    <a:pt x="60" y="75"/>
                  </a:cubicBezTo>
                  <a:cubicBezTo>
                    <a:pt x="46" y="0"/>
                    <a:pt x="36" y="3"/>
                    <a:pt x="0" y="3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3" name="未知"/>
            <p:cNvSpPr/>
            <p:nvPr/>
          </p:nvSpPr>
          <p:spPr bwMode="auto">
            <a:xfrm>
              <a:off x="1308" y="1200"/>
              <a:ext cx="408" cy="333"/>
            </a:xfrm>
            <a:custGeom>
              <a:avLst/>
              <a:gdLst/>
              <a:ahLst/>
              <a:cxnLst>
                <a:cxn ang="0">
                  <a:pos x="408" y="252"/>
                </a:cxn>
                <a:cxn ang="0">
                  <a:pos x="228" y="300"/>
                </a:cxn>
                <a:cxn ang="0">
                  <a:pos x="156" y="252"/>
                </a:cxn>
                <a:cxn ang="0">
                  <a:pos x="108" y="180"/>
                </a:cxn>
                <a:cxn ang="0">
                  <a:pos x="84" y="144"/>
                </a:cxn>
                <a:cxn ang="0">
                  <a:pos x="0" y="0"/>
                </a:cxn>
              </a:cxnLst>
              <a:rect l="0" t="0" r="r" b="b"/>
              <a:pathLst>
                <a:path w="408" h="333">
                  <a:moveTo>
                    <a:pt x="408" y="252"/>
                  </a:moveTo>
                  <a:cubicBezTo>
                    <a:pt x="354" y="333"/>
                    <a:pt x="337" y="311"/>
                    <a:pt x="228" y="300"/>
                  </a:cubicBezTo>
                  <a:cubicBezTo>
                    <a:pt x="204" y="284"/>
                    <a:pt x="180" y="268"/>
                    <a:pt x="156" y="252"/>
                  </a:cubicBezTo>
                  <a:cubicBezTo>
                    <a:pt x="132" y="236"/>
                    <a:pt x="124" y="204"/>
                    <a:pt x="108" y="180"/>
                  </a:cubicBezTo>
                  <a:cubicBezTo>
                    <a:pt x="100" y="168"/>
                    <a:pt x="96" y="153"/>
                    <a:pt x="84" y="144"/>
                  </a:cubicBezTo>
                  <a:cubicBezTo>
                    <a:pt x="28" y="102"/>
                    <a:pt x="0" y="72"/>
                    <a:pt x="0" y="0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4" name="未知"/>
            <p:cNvSpPr/>
            <p:nvPr/>
          </p:nvSpPr>
          <p:spPr bwMode="auto">
            <a:xfrm>
              <a:off x="2136" y="1056"/>
              <a:ext cx="1812" cy="588"/>
            </a:xfrm>
            <a:custGeom>
              <a:avLst/>
              <a:gdLst/>
              <a:ahLst/>
              <a:cxnLst>
                <a:cxn ang="0">
                  <a:pos x="0" y="588"/>
                </a:cxn>
                <a:cxn ang="0">
                  <a:pos x="48" y="576"/>
                </a:cxn>
                <a:cxn ang="0">
                  <a:pos x="72" y="540"/>
                </a:cxn>
                <a:cxn ang="0">
                  <a:pos x="108" y="516"/>
                </a:cxn>
                <a:cxn ang="0">
                  <a:pos x="168" y="468"/>
                </a:cxn>
                <a:cxn ang="0">
                  <a:pos x="240" y="420"/>
                </a:cxn>
                <a:cxn ang="0">
                  <a:pos x="312" y="396"/>
                </a:cxn>
                <a:cxn ang="0">
                  <a:pos x="348" y="372"/>
                </a:cxn>
                <a:cxn ang="0">
                  <a:pos x="528" y="324"/>
                </a:cxn>
                <a:cxn ang="0">
                  <a:pos x="552" y="288"/>
                </a:cxn>
                <a:cxn ang="0">
                  <a:pos x="588" y="276"/>
                </a:cxn>
                <a:cxn ang="0">
                  <a:pos x="636" y="228"/>
                </a:cxn>
                <a:cxn ang="0">
                  <a:pos x="684" y="180"/>
                </a:cxn>
                <a:cxn ang="0">
                  <a:pos x="708" y="84"/>
                </a:cxn>
                <a:cxn ang="0">
                  <a:pos x="864" y="0"/>
                </a:cxn>
                <a:cxn ang="0">
                  <a:pos x="1248" y="12"/>
                </a:cxn>
                <a:cxn ang="0">
                  <a:pos x="1320" y="108"/>
                </a:cxn>
                <a:cxn ang="0">
                  <a:pos x="1356" y="120"/>
                </a:cxn>
                <a:cxn ang="0">
                  <a:pos x="1512" y="180"/>
                </a:cxn>
                <a:cxn ang="0">
                  <a:pos x="1584" y="276"/>
                </a:cxn>
                <a:cxn ang="0">
                  <a:pos x="1596" y="336"/>
                </a:cxn>
                <a:cxn ang="0">
                  <a:pos x="1680" y="348"/>
                </a:cxn>
                <a:cxn ang="0">
                  <a:pos x="1764" y="372"/>
                </a:cxn>
                <a:cxn ang="0">
                  <a:pos x="1812" y="492"/>
                </a:cxn>
              </a:cxnLst>
              <a:rect l="0" t="0" r="r" b="b"/>
              <a:pathLst>
                <a:path w="1812" h="588">
                  <a:moveTo>
                    <a:pt x="0" y="588"/>
                  </a:moveTo>
                  <a:cubicBezTo>
                    <a:pt x="16" y="584"/>
                    <a:pt x="34" y="585"/>
                    <a:pt x="48" y="576"/>
                  </a:cubicBezTo>
                  <a:cubicBezTo>
                    <a:pt x="60" y="568"/>
                    <a:pt x="62" y="550"/>
                    <a:pt x="72" y="540"/>
                  </a:cubicBezTo>
                  <a:cubicBezTo>
                    <a:pt x="82" y="530"/>
                    <a:pt x="96" y="524"/>
                    <a:pt x="108" y="516"/>
                  </a:cubicBezTo>
                  <a:cubicBezTo>
                    <a:pt x="152" y="449"/>
                    <a:pt x="107" y="502"/>
                    <a:pt x="168" y="468"/>
                  </a:cubicBezTo>
                  <a:cubicBezTo>
                    <a:pt x="193" y="454"/>
                    <a:pt x="216" y="436"/>
                    <a:pt x="240" y="420"/>
                  </a:cubicBezTo>
                  <a:cubicBezTo>
                    <a:pt x="261" y="406"/>
                    <a:pt x="291" y="410"/>
                    <a:pt x="312" y="396"/>
                  </a:cubicBezTo>
                  <a:cubicBezTo>
                    <a:pt x="324" y="388"/>
                    <a:pt x="334" y="377"/>
                    <a:pt x="348" y="372"/>
                  </a:cubicBezTo>
                  <a:cubicBezTo>
                    <a:pt x="406" y="351"/>
                    <a:pt x="469" y="344"/>
                    <a:pt x="528" y="324"/>
                  </a:cubicBezTo>
                  <a:cubicBezTo>
                    <a:pt x="536" y="312"/>
                    <a:pt x="541" y="297"/>
                    <a:pt x="552" y="288"/>
                  </a:cubicBezTo>
                  <a:cubicBezTo>
                    <a:pt x="562" y="280"/>
                    <a:pt x="579" y="285"/>
                    <a:pt x="588" y="276"/>
                  </a:cubicBezTo>
                  <a:cubicBezTo>
                    <a:pt x="652" y="212"/>
                    <a:pt x="540" y="260"/>
                    <a:pt x="636" y="228"/>
                  </a:cubicBezTo>
                  <a:cubicBezTo>
                    <a:pt x="668" y="132"/>
                    <a:pt x="620" y="244"/>
                    <a:pt x="684" y="180"/>
                  </a:cubicBezTo>
                  <a:cubicBezTo>
                    <a:pt x="707" y="157"/>
                    <a:pt x="688" y="110"/>
                    <a:pt x="708" y="84"/>
                  </a:cubicBezTo>
                  <a:cubicBezTo>
                    <a:pt x="740" y="42"/>
                    <a:pt x="819" y="23"/>
                    <a:pt x="864" y="0"/>
                  </a:cubicBezTo>
                  <a:cubicBezTo>
                    <a:pt x="992" y="4"/>
                    <a:pt x="1120" y="1"/>
                    <a:pt x="1248" y="12"/>
                  </a:cubicBezTo>
                  <a:cubicBezTo>
                    <a:pt x="1299" y="16"/>
                    <a:pt x="1288" y="82"/>
                    <a:pt x="1320" y="108"/>
                  </a:cubicBezTo>
                  <a:cubicBezTo>
                    <a:pt x="1330" y="116"/>
                    <a:pt x="1345" y="114"/>
                    <a:pt x="1356" y="120"/>
                  </a:cubicBezTo>
                  <a:cubicBezTo>
                    <a:pt x="1416" y="150"/>
                    <a:pt x="1442" y="168"/>
                    <a:pt x="1512" y="180"/>
                  </a:cubicBezTo>
                  <a:cubicBezTo>
                    <a:pt x="1560" y="212"/>
                    <a:pt x="1553" y="229"/>
                    <a:pt x="1584" y="276"/>
                  </a:cubicBezTo>
                  <a:cubicBezTo>
                    <a:pt x="1588" y="296"/>
                    <a:pt x="1580" y="324"/>
                    <a:pt x="1596" y="336"/>
                  </a:cubicBezTo>
                  <a:cubicBezTo>
                    <a:pt x="1619" y="353"/>
                    <a:pt x="1652" y="343"/>
                    <a:pt x="1680" y="348"/>
                  </a:cubicBezTo>
                  <a:cubicBezTo>
                    <a:pt x="1713" y="354"/>
                    <a:pt x="1733" y="362"/>
                    <a:pt x="1764" y="372"/>
                  </a:cubicBezTo>
                  <a:cubicBezTo>
                    <a:pt x="1788" y="408"/>
                    <a:pt x="1812" y="446"/>
                    <a:pt x="1812" y="492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5" name="未知"/>
            <p:cNvSpPr/>
            <p:nvPr/>
          </p:nvSpPr>
          <p:spPr bwMode="auto">
            <a:xfrm>
              <a:off x="1658" y="1440"/>
              <a:ext cx="1210" cy="912"/>
            </a:xfrm>
            <a:custGeom>
              <a:avLst/>
              <a:gdLst/>
              <a:ahLst/>
              <a:cxnLst>
                <a:cxn ang="0">
                  <a:pos x="910" y="0"/>
                </a:cxn>
                <a:cxn ang="0">
                  <a:pos x="1078" y="108"/>
                </a:cxn>
                <a:cxn ang="0">
                  <a:pos x="1138" y="228"/>
                </a:cxn>
                <a:cxn ang="0">
                  <a:pos x="1210" y="372"/>
                </a:cxn>
                <a:cxn ang="0">
                  <a:pos x="1090" y="420"/>
                </a:cxn>
                <a:cxn ang="0">
                  <a:pos x="1114" y="492"/>
                </a:cxn>
                <a:cxn ang="0">
                  <a:pos x="1126" y="528"/>
                </a:cxn>
                <a:cxn ang="0">
                  <a:pos x="1018" y="588"/>
                </a:cxn>
                <a:cxn ang="0">
                  <a:pos x="826" y="636"/>
                </a:cxn>
                <a:cxn ang="0">
                  <a:pos x="754" y="660"/>
                </a:cxn>
                <a:cxn ang="0">
                  <a:pos x="706" y="732"/>
                </a:cxn>
                <a:cxn ang="0">
                  <a:pos x="538" y="780"/>
                </a:cxn>
                <a:cxn ang="0">
                  <a:pos x="238" y="912"/>
                </a:cxn>
                <a:cxn ang="0">
                  <a:pos x="190" y="900"/>
                </a:cxn>
                <a:cxn ang="0">
                  <a:pos x="154" y="876"/>
                </a:cxn>
                <a:cxn ang="0">
                  <a:pos x="22" y="864"/>
                </a:cxn>
                <a:cxn ang="0">
                  <a:pos x="10" y="732"/>
                </a:cxn>
              </a:cxnLst>
              <a:rect l="0" t="0" r="r" b="b"/>
              <a:pathLst>
                <a:path w="1210" h="912">
                  <a:moveTo>
                    <a:pt x="910" y="0"/>
                  </a:moveTo>
                  <a:cubicBezTo>
                    <a:pt x="948" y="113"/>
                    <a:pt x="958" y="93"/>
                    <a:pt x="1078" y="108"/>
                  </a:cubicBezTo>
                  <a:cubicBezTo>
                    <a:pt x="1141" y="150"/>
                    <a:pt x="1111" y="118"/>
                    <a:pt x="1138" y="228"/>
                  </a:cubicBezTo>
                  <a:cubicBezTo>
                    <a:pt x="1149" y="272"/>
                    <a:pt x="1185" y="334"/>
                    <a:pt x="1210" y="372"/>
                  </a:cubicBezTo>
                  <a:cubicBezTo>
                    <a:pt x="1169" y="399"/>
                    <a:pt x="1138" y="408"/>
                    <a:pt x="1090" y="420"/>
                  </a:cubicBezTo>
                  <a:cubicBezTo>
                    <a:pt x="1098" y="444"/>
                    <a:pt x="1106" y="468"/>
                    <a:pt x="1114" y="492"/>
                  </a:cubicBezTo>
                  <a:cubicBezTo>
                    <a:pt x="1118" y="504"/>
                    <a:pt x="1126" y="528"/>
                    <a:pt x="1126" y="528"/>
                  </a:cubicBezTo>
                  <a:cubicBezTo>
                    <a:pt x="1106" y="588"/>
                    <a:pt x="1080" y="576"/>
                    <a:pt x="1018" y="588"/>
                  </a:cubicBezTo>
                  <a:cubicBezTo>
                    <a:pt x="951" y="622"/>
                    <a:pt x="903" y="626"/>
                    <a:pt x="826" y="636"/>
                  </a:cubicBezTo>
                  <a:cubicBezTo>
                    <a:pt x="802" y="644"/>
                    <a:pt x="768" y="639"/>
                    <a:pt x="754" y="660"/>
                  </a:cubicBezTo>
                  <a:cubicBezTo>
                    <a:pt x="738" y="684"/>
                    <a:pt x="733" y="723"/>
                    <a:pt x="706" y="732"/>
                  </a:cubicBezTo>
                  <a:cubicBezTo>
                    <a:pt x="647" y="752"/>
                    <a:pt x="598" y="768"/>
                    <a:pt x="538" y="780"/>
                  </a:cubicBezTo>
                  <a:cubicBezTo>
                    <a:pt x="415" y="862"/>
                    <a:pt x="386" y="891"/>
                    <a:pt x="238" y="912"/>
                  </a:cubicBezTo>
                  <a:cubicBezTo>
                    <a:pt x="222" y="908"/>
                    <a:pt x="205" y="906"/>
                    <a:pt x="190" y="900"/>
                  </a:cubicBezTo>
                  <a:cubicBezTo>
                    <a:pt x="177" y="894"/>
                    <a:pt x="168" y="879"/>
                    <a:pt x="154" y="876"/>
                  </a:cubicBezTo>
                  <a:cubicBezTo>
                    <a:pt x="111" y="867"/>
                    <a:pt x="66" y="868"/>
                    <a:pt x="22" y="864"/>
                  </a:cubicBezTo>
                  <a:cubicBezTo>
                    <a:pt x="0" y="798"/>
                    <a:pt x="10" y="841"/>
                    <a:pt x="10" y="732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6" name="未知"/>
            <p:cNvSpPr/>
            <p:nvPr/>
          </p:nvSpPr>
          <p:spPr bwMode="auto">
            <a:xfrm>
              <a:off x="3909" y="584"/>
              <a:ext cx="1719" cy="948"/>
            </a:xfrm>
            <a:custGeom>
              <a:avLst/>
              <a:gdLst/>
              <a:ahLst/>
              <a:cxnLst>
                <a:cxn ang="0">
                  <a:pos x="1719" y="52"/>
                </a:cxn>
                <a:cxn ang="0">
                  <a:pos x="1443" y="28"/>
                </a:cxn>
                <a:cxn ang="0">
                  <a:pos x="1203" y="40"/>
                </a:cxn>
                <a:cxn ang="0">
                  <a:pos x="1191" y="172"/>
                </a:cxn>
                <a:cxn ang="0">
                  <a:pos x="1155" y="280"/>
                </a:cxn>
                <a:cxn ang="0">
                  <a:pos x="1071" y="364"/>
                </a:cxn>
                <a:cxn ang="0">
                  <a:pos x="1035" y="388"/>
                </a:cxn>
                <a:cxn ang="0">
                  <a:pos x="1023" y="484"/>
                </a:cxn>
                <a:cxn ang="0">
                  <a:pos x="903" y="496"/>
                </a:cxn>
                <a:cxn ang="0">
                  <a:pos x="831" y="508"/>
                </a:cxn>
                <a:cxn ang="0">
                  <a:pos x="855" y="652"/>
                </a:cxn>
                <a:cxn ang="0">
                  <a:pos x="783" y="700"/>
                </a:cxn>
                <a:cxn ang="0">
                  <a:pos x="651" y="796"/>
                </a:cxn>
                <a:cxn ang="0">
                  <a:pos x="579" y="784"/>
                </a:cxn>
                <a:cxn ang="0">
                  <a:pos x="531" y="724"/>
                </a:cxn>
                <a:cxn ang="0">
                  <a:pos x="495" y="700"/>
                </a:cxn>
                <a:cxn ang="0">
                  <a:pos x="423" y="604"/>
                </a:cxn>
                <a:cxn ang="0">
                  <a:pos x="255" y="568"/>
                </a:cxn>
                <a:cxn ang="0">
                  <a:pos x="243" y="604"/>
                </a:cxn>
                <a:cxn ang="0">
                  <a:pos x="207" y="628"/>
                </a:cxn>
                <a:cxn ang="0">
                  <a:pos x="195" y="700"/>
                </a:cxn>
                <a:cxn ang="0">
                  <a:pos x="123" y="796"/>
                </a:cxn>
                <a:cxn ang="0">
                  <a:pos x="111" y="832"/>
                </a:cxn>
                <a:cxn ang="0">
                  <a:pos x="75" y="844"/>
                </a:cxn>
                <a:cxn ang="0">
                  <a:pos x="27" y="928"/>
                </a:cxn>
              </a:cxnLst>
              <a:rect l="0" t="0" r="r" b="b"/>
              <a:pathLst>
                <a:path w="1719" h="948">
                  <a:moveTo>
                    <a:pt x="1719" y="52"/>
                  </a:moveTo>
                  <a:cubicBezTo>
                    <a:pt x="1627" y="83"/>
                    <a:pt x="1524" y="82"/>
                    <a:pt x="1443" y="28"/>
                  </a:cubicBezTo>
                  <a:cubicBezTo>
                    <a:pt x="1363" y="32"/>
                    <a:pt x="1273" y="0"/>
                    <a:pt x="1203" y="40"/>
                  </a:cubicBezTo>
                  <a:cubicBezTo>
                    <a:pt x="1165" y="62"/>
                    <a:pt x="1199" y="128"/>
                    <a:pt x="1191" y="172"/>
                  </a:cubicBezTo>
                  <a:cubicBezTo>
                    <a:pt x="1191" y="172"/>
                    <a:pt x="1161" y="262"/>
                    <a:pt x="1155" y="280"/>
                  </a:cubicBezTo>
                  <a:cubicBezTo>
                    <a:pt x="1134" y="343"/>
                    <a:pt x="1154" y="309"/>
                    <a:pt x="1071" y="364"/>
                  </a:cubicBezTo>
                  <a:cubicBezTo>
                    <a:pt x="1059" y="372"/>
                    <a:pt x="1035" y="388"/>
                    <a:pt x="1035" y="388"/>
                  </a:cubicBezTo>
                  <a:cubicBezTo>
                    <a:pt x="1031" y="420"/>
                    <a:pt x="1048" y="464"/>
                    <a:pt x="1023" y="484"/>
                  </a:cubicBezTo>
                  <a:cubicBezTo>
                    <a:pt x="992" y="509"/>
                    <a:pt x="943" y="491"/>
                    <a:pt x="903" y="496"/>
                  </a:cubicBezTo>
                  <a:cubicBezTo>
                    <a:pt x="879" y="499"/>
                    <a:pt x="855" y="504"/>
                    <a:pt x="831" y="508"/>
                  </a:cubicBezTo>
                  <a:cubicBezTo>
                    <a:pt x="858" y="549"/>
                    <a:pt x="891" y="600"/>
                    <a:pt x="855" y="652"/>
                  </a:cubicBezTo>
                  <a:cubicBezTo>
                    <a:pt x="838" y="676"/>
                    <a:pt x="783" y="700"/>
                    <a:pt x="783" y="700"/>
                  </a:cubicBezTo>
                  <a:cubicBezTo>
                    <a:pt x="754" y="786"/>
                    <a:pt x="736" y="779"/>
                    <a:pt x="651" y="796"/>
                  </a:cubicBezTo>
                  <a:cubicBezTo>
                    <a:pt x="627" y="792"/>
                    <a:pt x="602" y="792"/>
                    <a:pt x="579" y="784"/>
                  </a:cubicBezTo>
                  <a:cubicBezTo>
                    <a:pt x="513" y="762"/>
                    <a:pt x="564" y="766"/>
                    <a:pt x="531" y="724"/>
                  </a:cubicBezTo>
                  <a:cubicBezTo>
                    <a:pt x="522" y="713"/>
                    <a:pt x="507" y="708"/>
                    <a:pt x="495" y="700"/>
                  </a:cubicBezTo>
                  <a:cubicBezTo>
                    <a:pt x="479" y="652"/>
                    <a:pt x="465" y="632"/>
                    <a:pt x="423" y="604"/>
                  </a:cubicBezTo>
                  <a:cubicBezTo>
                    <a:pt x="375" y="532"/>
                    <a:pt x="340" y="557"/>
                    <a:pt x="255" y="568"/>
                  </a:cubicBezTo>
                  <a:cubicBezTo>
                    <a:pt x="251" y="580"/>
                    <a:pt x="251" y="594"/>
                    <a:pt x="243" y="604"/>
                  </a:cubicBezTo>
                  <a:cubicBezTo>
                    <a:pt x="234" y="615"/>
                    <a:pt x="213" y="615"/>
                    <a:pt x="207" y="628"/>
                  </a:cubicBezTo>
                  <a:cubicBezTo>
                    <a:pt x="196" y="650"/>
                    <a:pt x="203" y="677"/>
                    <a:pt x="195" y="700"/>
                  </a:cubicBezTo>
                  <a:cubicBezTo>
                    <a:pt x="183" y="737"/>
                    <a:pt x="155" y="775"/>
                    <a:pt x="123" y="796"/>
                  </a:cubicBezTo>
                  <a:cubicBezTo>
                    <a:pt x="119" y="808"/>
                    <a:pt x="120" y="823"/>
                    <a:pt x="111" y="832"/>
                  </a:cubicBezTo>
                  <a:cubicBezTo>
                    <a:pt x="102" y="841"/>
                    <a:pt x="82" y="834"/>
                    <a:pt x="75" y="844"/>
                  </a:cubicBezTo>
                  <a:cubicBezTo>
                    <a:pt x="0" y="948"/>
                    <a:pt x="90" y="896"/>
                    <a:pt x="27" y="928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7" name="未知"/>
            <p:cNvSpPr/>
            <p:nvPr/>
          </p:nvSpPr>
          <p:spPr bwMode="auto">
            <a:xfrm>
              <a:off x="3596" y="1464"/>
              <a:ext cx="344" cy="252"/>
            </a:xfrm>
            <a:custGeom>
              <a:avLst/>
              <a:gdLst/>
              <a:ahLst/>
              <a:cxnLst>
                <a:cxn ang="0">
                  <a:pos x="280" y="0"/>
                </a:cxn>
                <a:cxn ang="0">
                  <a:pos x="268" y="36"/>
                </a:cxn>
                <a:cxn ang="0">
                  <a:pos x="220" y="108"/>
                </a:cxn>
                <a:cxn ang="0">
                  <a:pos x="268" y="168"/>
                </a:cxn>
                <a:cxn ang="0">
                  <a:pos x="232" y="192"/>
                </a:cxn>
                <a:cxn ang="0">
                  <a:pos x="136" y="132"/>
                </a:cxn>
                <a:cxn ang="0">
                  <a:pos x="28" y="156"/>
                </a:cxn>
                <a:cxn ang="0">
                  <a:pos x="40" y="120"/>
                </a:cxn>
                <a:cxn ang="0">
                  <a:pos x="4" y="192"/>
                </a:cxn>
                <a:cxn ang="0">
                  <a:pos x="16" y="240"/>
                </a:cxn>
                <a:cxn ang="0">
                  <a:pos x="148" y="216"/>
                </a:cxn>
                <a:cxn ang="0">
                  <a:pos x="232" y="228"/>
                </a:cxn>
                <a:cxn ang="0">
                  <a:pos x="304" y="252"/>
                </a:cxn>
                <a:cxn ang="0">
                  <a:pos x="304" y="96"/>
                </a:cxn>
                <a:cxn ang="0">
                  <a:pos x="280" y="0"/>
                </a:cxn>
              </a:cxnLst>
              <a:rect l="0" t="0" r="r" b="b"/>
              <a:pathLst>
                <a:path w="344" h="252">
                  <a:moveTo>
                    <a:pt x="280" y="0"/>
                  </a:moveTo>
                  <a:cubicBezTo>
                    <a:pt x="276" y="12"/>
                    <a:pt x="274" y="25"/>
                    <a:pt x="268" y="36"/>
                  </a:cubicBezTo>
                  <a:cubicBezTo>
                    <a:pt x="254" y="61"/>
                    <a:pt x="220" y="108"/>
                    <a:pt x="220" y="108"/>
                  </a:cubicBezTo>
                  <a:cubicBezTo>
                    <a:pt x="234" y="117"/>
                    <a:pt x="280" y="137"/>
                    <a:pt x="268" y="168"/>
                  </a:cubicBezTo>
                  <a:cubicBezTo>
                    <a:pt x="263" y="181"/>
                    <a:pt x="244" y="184"/>
                    <a:pt x="232" y="192"/>
                  </a:cubicBezTo>
                  <a:cubicBezTo>
                    <a:pt x="172" y="172"/>
                    <a:pt x="196" y="152"/>
                    <a:pt x="136" y="132"/>
                  </a:cubicBezTo>
                  <a:cubicBezTo>
                    <a:pt x="119" y="183"/>
                    <a:pt x="123" y="210"/>
                    <a:pt x="28" y="156"/>
                  </a:cubicBezTo>
                  <a:cubicBezTo>
                    <a:pt x="17" y="150"/>
                    <a:pt x="53" y="120"/>
                    <a:pt x="40" y="120"/>
                  </a:cubicBezTo>
                  <a:cubicBezTo>
                    <a:pt x="24" y="120"/>
                    <a:pt x="7" y="183"/>
                    <a:pt x="4" y="192"/>
                  </a:cubicBezTo>
                  <a:cubicBezTo>
                    <a:pt x="8" y="208"/>
                    <a:pt x="0" y="235"/>
                    <a:pt x="16" y="240"/>
                  </a:cubicBezTo>
                  <a:cubicBezTo>
                    <a:pt x="50" y="251"/>
                    <a:pt x="111" y="228"/>
                    <a:pt x="148" y="216"/>
                  </a:cubicBezTo>
                  <a:cubicBezTo>
                    <a:pt x="176" y="220"/>
                    <a:pt x="204" y="222"/>
                    <a:pt x="232" y="228"/>
                  </a:cubicBezTo>
                  <a:cubicBezTo>
                    <a:pt x="257" y="234"/>
                    <a:pt x="304" y="252"/>
                    <a:pt x="304" y="252"/>
                  </a:cubicBezTo>
                  <a:cubicBezTo>
                    <a:pt x="344" y="193"/>
                    <a:pt x="325" y="160"/>
                    <a:pt x="304" y="96"/>
                  </a:cubicBezTo>
                  <a:cubicBezTo>
                    <a:pt x="342" y="39"/>
                    <a:pt x="337" y="71"/>
                    <a:pt x="280" y="0"/>
                  </a:cubicBezTo>
                  <a:close/>
                </a:path>
              </a:pathLst>
            </a:custGeom>
            <a:solidFill>
              <a:srgbClr val="33CCFF"/>
            </a:solidFill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8" name="未知"/>
            <p:cNvSpPr/>
            <p:nvPr/>
          </p:nvSpPr>
          <p:spPr bwMode="auto">
            <a:xfrm>
              <a:off x="4548" y="1386"/>
              <a:ext cx="204" cy="367"/>
            </a:xfrm>
            <a:custGeom>
              <a:avLst/>
              <a:gdLst/>
              <a:ahLst/>
              <a:cxnLst>
                <a:cxn ang="0">
                  <a:pos x="48" y="42"/>
                </a:cxn>
                <a:cxn ang="0">
                  <a:pos x="0" y="174"/>
                </a:cxn>
                <a:cxn ang="0">
                  <a:pos x="12" y="222"/>
                </a:cxn>
                <a:cxn ang="0">
                  <a:pos x="48" y="234"/>
                </a:cxn>
                <a:cxn ang="0">
                  <a:pos x="72" y="270"/>
                </a:cxn>
                <a:cxn ang="0">
                  <a:pos x="156" y="342"/>
                </a:cxn>
                <a:cxn ang="0">
                  <a:pos x="204" y="186"/>
                </a:cxn>
                <a:cxn ang="0">
                  <a:pos x="84" y="126"/>
                </a:cxn>
                <a:cxn ang="0">
                  <a:pos x="72" y="42"/>
                </a:cxn>
                <a:cxn ang="0">
                  <a:pos x="60" y="6"/>
                </a:cxn>
                <a:cxn ang="0">
                  <a:pos x="48" y="54"/>
                </a:cxn>
                <a:cxn ang="0">
                  <a:pos x="36" y="90"/>
                </a:cxn>
                <a:cxn ang="0">
                  <a:pos x="48" y="42"/>
                </a:cxn>
              </a:cxnLst>
              <a:rect l="0" t="0" r="r" b="b"/>
              <a:pathLst>
                <a:path w="204" h="367">
                  <a:moveTo>
                    <a:pt x="48" y="42"/>
                  </a:moveTo>
                  <a:cubicBezTo>
                    <a:pt x="32" y="90"/>
                    <a:pt x="28" y="132"/>
                    <a:pt x="0" y="174"/>
                  </a:cubicBezTo>
                  <a:cubicBezTo>
                    <a:pt x="4" y="190"/>
                    <a:pt x="2" y="209"/>
                    <a:pt x="12" y="222"/>
                  </a:cubicBezTo>
                  <a:cubicBezTo>
                    <a:pt x="20" y="232"/>
                    <a:pt x="38" y="226"/>
                    <a:pt x="48" y="234"/>
                  </a:cubicBezTo>
                  <a:cubicBezTo>
                    <a:pt x="59" y="243"/>
                    <a:pt x="64" y="258"/>
                    <a:pt x="72" y="270"/>
                  </a:cubicBezTo>
                  <a:cubicBezTo>
                    <a:pt x="85" y="336"/>
                    <a:pt x="81" y="367"/>
                    <a:pt x="156" y="342"/>
                  </a:cubicBezTo>
                  <a:cubicBezTo>
                    <a:pt x="174" y="287"/>
                    <a:pt x="171" y="235"/>
                    <a:pt x="204" y="186"/>
                  </a:cubicBezTo>
                  <a:cubicBezTo>
                    <a:pt x="162" y="165"/>
                    <a:pt x="123" y="152"/>
                    <a:pt x="84" y="126"/>
                  </a:cubicBezTo>
                  <a:cubicBezTo>
                    <a:pt x="80" y="98"/>
                    <a:pt x="78" y="70"/>
                    <a:pt x="72" y="42"/>
                  </a:cubicBezTo>
                  <a:cubicBezTo>
                    <a:pt x="70" y="30"/>
                    <a:pt x="71" y="0"/>
                    <a:pt x="60" y="6"/>
                  </a:cubicBezTo>
                  <a:cubicBezTo>
                    <a:pt x="45" y="13"/>
                    <a:pt x="53" y="38"/>
                    <a:pt x="48" y="54"/>
                  </a:cubicBezTo>
                  <a:cubicBezTo>
                    <a:pt x="45" y="66"/>
                    <a:pt x="36" y="103"/>
                    <a:pt x="36" y="90"/>
                  </a:cubicBezTo>
                  <a:cubicBezTo>
                    <a:pt x="36" y="74"/>
                    <a:pt x="44" y="58"/>
                    <a:pt x="48" y="42"/>
                  </a:cubicBezTo>
                  <a:close/>
                </a:path>
              </a:pathLst>
            </a:custGeom>
            <a:solidFill>
              <a:srgbClr val="33CCFF"/>
            </a:solidFill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39" name="未知"/>
            <p:cNvSpPr/>
            <p:nvPr/>
          </p:nvSpPr>
          <p:spPr bwMode="auto">
            <a:xfrm>
              <a:off x="4383" y="1740"/>
              <a:ext cx="261" cy="432"/>
            </a:xfrm>
            <a:custGeom>
              <a:avLst/>
              <a:gdLst/>
              <a:ahLst/>
              <a:cxnLst>
                <a:cxn ang="0">
                  <a:pos x="261" y="0"/>
                </a:cxn>
                <a:cxn ang="0">
                  <a:pos x="237" y="36"/>
                </a:cxn>
                <a:cxn ang="0">
                  <a:pos x="201" y="48"/>
                </a:cxn>
                <a:cxn ang="0">
                  <a:pos x="129" y="84"/>
                </a:cxn>
                <a:cxn ang="0">
                  <a:pos x="93" y="156"/>
                </a:cxn>
                <a:cxn ang="0">
                  <a:pos x="57" y="288"/>
                </a:cxn>
                <a:cxn ang="0">
                  <a:pos x="33" y="324"/>
                </a:cxn>
                <a:cxn ang="0">
                  <a:pos x="21" y="432"/>
                </a:cxn>
              </a:cxnLst>
              <a:rect l="0" t="0" r="r" b="b"/>
              <a:pathLst>
                <a:path w="261" h="432">
                  <a:moveTo>
                    <a:pt x="261" y="0"/>
                  </a:moveTo>
                  <a:cubicBezTo>
                    <a:pt x="253" y="12"/>
                    <a:pt x="248" y="27"/>
                    <a:pt x="237" y="36"/>
                  </a:cubicBezTo>
                  <a:cubicBezTo>
                    <a:pt x="227" y="44"/>
                    <a:pt x="212" y="42"/>
                    <a:pt x="201" y="48"/>
                  </a:cubicBezTo>
                  <a:cubicBezTo>
                    <a:pt x="108" y="95"/>
                    <a:pt x="219" y="54"/>
                    <a:pt x="129" y="84"/>
                  </a:cubicBezTo>
                  <a:cubicBezTo>
                    <a:pt x="85" y="215"/>
                    <a:pt x="155" y="16"/>
                    <a:pt x="93" y="156"/>
                  </a:cubicBezTo>
                  <a:cubicBezTo>
                    <a:pt x="0" y="366"/>
                    <a:pt x="125" y="107"/>
                    <a:pt x="57" y="288"/>
                  </a:cubicBezTo>
                  <a:cubicBezTo>
                    <a:pt x="52" y="302"/>
                    <a:pt x="39" y="311"/>
                    <a:pt x="33" y="324"/>
                  </a:cubicBezTo>
                  <a:cubicBezTo>
                    <a:pt x="13" y="363"/>
                    <a:pt x="21" y="385"/>
                    <a:pt x="21" y="432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0" name="未知"/>
            <p:cNvSpPr/>
            <p:nvPr/>
          </p:nvSpPr>
          <p:spPr bwMode="auto">
            <a:xfrm>
              <a:off x="0" y="0"/>
              <a:ext cx="1836" cy="2400"/>
            </a:xfrm>
            <a:custGeom>
              <a:avLst/>
              <a:gdLst/>
              <a:ahLst/>
              <a:cxnLst>
                <a:cxn ang="0">
                  <a:pos x="1836" y="1704"/>
                </a:cxn>
                <a:cxn ang="0">
                  <a:pos x="1764" y="1716"/>
                </a:cxn>
                <a:cxn ang="0">
                  <a:pos x="1752" y="1752"/>
                </a:cxn>
                <a:cxn ang="0">
                  <a:pos x="1668" y="1800"/>
                </a:cxn>
                <a:cxn ang="0">
                  <a:pos x="1644" y="1872"/>
                </a:cxn>
                <a:cxn ang="0">
                  <a:pos x="1620" y="1908"/>
                </a:cxn>
                <a:cxn ang="0">
                  <a:pos x="1596" y="1992"/>
                </a:cxn>
                <a:cxn ang="0">
                  <a:pos x="1560" y="2016"/>
                </a:cxn>
                <a:cxn ang="0">
                  <a:pos x="1548" y="2052"/>
                </a:cxn>
                <a:cxn ang="0">
                  <a:pos x="1476" y="2100"/>
                </a:cxn>
                <a:cxn ang="0">
                  <a:pos x="1476" y="2292"/>
                </a:cxn>
                <a:cxn ang="0">
                  <a:pos x="1428" y="2316"/>
                </a:cxn>
                <a:cxn ang="0">
                  <a:pos x="1320" y="2352"/>
                </a:cxn>
                <a:cxn ang="0">
                  <a:pos x="1248" y="2388"/>
                </a:cxn>
                <a:cxn ang="0">
                  <a:pos x="1224" y="2352"/>
                </a:cxn>
                <a:cxn ang="0">
                  <a:pos x="1068" y="2292"/>
                </a:cxn>
                <a:cxn ang="0">
                  <a:pos x="888" y="2316"/>
                </a:cxn>
                <a:cxn ang="0">
                  <a:pos x="876" y="2184"/>
                </a:cxn>
                <a:cxn ang="0">
                  <a:pos x="888" y="2076"/>
                </a:cxn>
                <a:cxn ang="0">
                  <a:pos x="936" y="2004"/>
                </a:cxn>
                <a:cxn ang="0">
                  <a:pos x="888" y="1920"/>
                </a:cxn>
                <a:cxn ang="0">
                  <a:pos x="864" y="1956"/>
                </a:cxn>
                <a:cxn ang="0">
                  <a:pos x="840" y="2028"/>
                </a:cxn>
                <a:cxn ang="0">
                  <a:pos x="732" y="2064"/>
                </a:cxn>
                <a:cxn ang="0">
                  <a:pos x="672" y="1956"/>
                </a:cxn>
                <a:cxn ang="0">
                  <a:pos x="636" y="1644"/>
                </a:cxn>
                <a:cxn ang="0">
                  <a:pos x="528" y="708"/>
                </a:cxn>
                <a:cxn ang="0">
                  <a:pos x="480" y="636"/>
                </a:cxn>
                <a:cxn ang="0">
                  <a:pos x="408" y="516"/>
                </a:cxn>
                <a:cxn ang="0">
                  <a:pos x="384" y="480"/>
                </a:cxn>
                <a:cxn ang="0">
                  <a:pos x="300" y="300"/>
                </a:cxn>
                <a:cxn ang="0">
                  <a:pos x="288" y="264"/>
                </a:cxn>
                <a:cxn ang="0">
                  <a:pos x="204" y="228"/>
                </a:cxn>
                <a:cxn ang="0">
                  <a:pos x="144" y="180"/>
                </a:cxn>
                <a:cxn ang="0">
                  <a:pos x="120" y="144"/>
                </a:cxn>
                <a:cxn ang="0">
                  <a:pos x="60" y="72"/>
                </a:cxn>
                <a:cxn ang="0">
                  <a:pos x="48" y="36"/>
                </a:cxn>
                <a:cxn ang="0">
                  <a:pos x="0" y="0"/>
                </a:cxn>
              </a:cxnLst>
              <a:rect l="0" t="0" r="r" b="b"/>
              <a:pathLst>
                <a:path w="1836" h="2400">
                  <a:moveTo>
                    <a:pt x="1836" y="1704"/>
                  </a:moveTo>
                  <a:cubicBezTo>
                    <a:pt x="1812" y="1708"/>
                    <a:pt x="1785" y="1704"/>
                    <a:pt x="1764" y="1716"/>
                  </a:cubicBezTo>
                  <a:cubicBezTo>
                    <a:pt x="1753" y="1722"/>
                    <a:pt x="1760" y="1742"/>
                    <a:pt x="1752" y="1752"/>
                  </a:cubicBezTo>
                  <a:cubicBezTo>
                    <a:pt x="1741" y="1766"/>
                    <a:pt x="1680" y="1794"/>
                    <a:pt x="1668" y="1800"/>
                  </a:cubicBezTo>
                  <a:cubicBezTo>
                    <a:pt x="1660" y="1824"/>
                    <a:pt x="1658" y="1851"/>
                    <a:pt x="1644" y="1872"/>
                  </a:cubicBezTo>
                  <a:cubicBezTo>
                    <a:pt x="1636" y="1884"/>
                    <a:pt x="1626" y="1895"/>
                    <a:pt x="1620" y="1908"/>
                  </a:cubicBezTo>
                  <a:cubicBezTo>
                    <a:pt x="1607" y="1934"/>
                    <a:pt x="1612" y="1968"/>
                    <a:pt x="1596" y="1992"/>
                  </a:cubicBezTo>
                  <a:cubicBezTo>
                    <a:pt x="1588" y="2004"/>
                    <a:pt x="1572" y="2008"/>
                    <a:pt x="1560" y="2016"/>
                  </a:cubicBezTo>
                  <a:cubicBezTo>
                    <a:pt x="1556" y="2028"/>
                    <a:pt x="1557" y="2043"/>
                    <a:pt x="1548" y="2052"/>
                  </a:cubicBezTo>
                  <a:cubicBezTo>
                    <a:pt x="1528" y="2072"/>
                    <a:pt x="1476" y="2100"/>
                    <a:pt x="1476" y="2100"/>
                  </a:cubicBezTo>
                  <a:cubicBezTo>
                    <a:pt x="1493" y="2170"/>
                    <a:pt x="1507" y="2204"/>
                    <a:pt x="1476" y="2292"/>
                  </a:cubicBezTo>
                  <a:cubicBezTo>
                    <a:pt x="1470" y="2309"/>
                    <a:pt x="1445" y="2309"/>
                    <a:pt x="1428" y="2316"/>
                  </a:cubicBezTo>
                  <a:cubicBezTo>
                    <a:pt x="1393" y="2330"/>
                    <a:pt x="1352" y="2331"/>
                    <a:pt x="1320" y="2352"/>
                  </a:cubicBezTo>
                  <a:cubicBezTo>
                    <a:pt x="1273" y="2383"/>
                    <a:pt x="1298" y="2371"/>
                    <a:pt x="1248" y="2388"/>
                  </a:cubicBezTo>
                  <a:cubicBezTo>
                    <a:pt x="1240" y="2376"/>
                    <a:pt x="1229" y="2366"/>
                    <a:pt x="1224" y="2352"/>
                  </a:cubicBezTo>
                  <a:cubicBezTo>
                    <a:pt x="1185" y="2234"/>
                    <a:pt x="1275" y="2275"/>
                    <a:pt x="1068" y="2292"/>
                  </a:cubicBezTo>
                  <a:cubicBezTo>
                    <a:pt x="1023" y="2337"/>
                    <a:pt x="979" y="2400"/>
                    <a:pt x="888" y="2316"/>
                  </a:cubicBezTo>
                  <a:cubicBezTo>
                    <a:pt x="856" y="2286"/>
                    <a:pt x="880" y="2228"/>
                    <a:pt x="876" y="2184"/>
                  </a:cubicBezTo>
                  <a:cubicBezTo>
                    <a:pt x="880" y="2148"/>
                    <a:pt x="877" y="2110"/>
                    <a:pt x="888" y="2076"/>
                  </a:cubicBezTo>
                  <a:cubicBezTo>
                    <a:pt x="897" y="2049"/>
                    <a:pt x="936" y="2004"/>
                    <a:pt x="936" y="2004"/>
                  </a:cubicBezTo>
                  <a:cubicBezTo>
                    <a:pt x="934" y="1992"/>
                    <a:pt x="932" y="1911"/>
                    <a:pt x="888" y="1920"/>
                  </a:cubicBezTo>
                  <a:cubicBezTo>
                    <a:pt x="874" y="1923"/>
                    <a:pt x="870" y="1943"/>
                    <a:pt x="864" y="1956"/>
                  </a:cubicBezTo>
                  <a:cubicBezTo>
                    <a:pt x="854" y="1979"/>
                    <a:pt x="848" y="2004"/>
                    <a:pt x="840" y="2028"/>
                  </a:cubicBezTo>
                  <a:cubicBezTo>
                    <a:pt x="828" y="2064"/>
                    <a:pt x="732" y="2064"/>
                    <a:pt x="732" y="2064"/>
                  </a:cubicBezTo>
                  <a:cubicBezTo>
                    <a:pt x="717" y="2020"/>
                    <a:pt x="687" y="2000"/>
                    <a:pt x="672" y="1956"/>
                  </a:cubicBezTo>
                  <a:cubicBezTo>
                    <a:pt x="684" y="1848"/>
                    <a:pt x="699" y="1738"/>
                    <a:pt x="636" y="1644"/>
                  </a:cubicBezTo>
                  <a:cubicBezTo>
                    <a:pt x="620" y="422"/>
                    <a:pt x="911" y="836"/>
                    <a:pt x="528" y="708"/>
                  </a:cubicBezTo>
                  <a:cubicBezTo>
                    <a:pt x="502" y="631"/>
                    <a:pt x="536" y="715"/>
                    <a:pt x="480" y="636"/>
                  </a:cubicBezTo>
                  <a:cubicBezTo>
                    <a:pt x="453" y="598"/>
                    <a:pt x="434" y="555"/>
                    <a:pt x="408" y="516"/>
                  </a:cubicBezTo>
                  <a:cubicBezTo>
                    <a:pt x="400" y="504"/>
                    <a:pt x="389" y="494"/>
                    <a:pt x="384" y="480"/>
                  </a:cubicBezTo>
                  <a:cubicBezTo>
                    <a:pt x="363" y="417"/>
                    <a:pt x="329" y="359"/>
                    <a:pt x="300" y="300"/>
                  </a:cubicBezTo>
                  <a:cubicBezTo>
                    <a:pt x="294" y="289"/>
                    <a:pt x="297" y="273"/>
                    <a:pt x="288" y="264"/>
                  </a:cubicBezTo>
                  <a:cubicBezTo>
                    <a:pt x="273" y="249"/>
                    <a:pt x="226" y="235"/>
                    <a:pt x="204" y="228"/>
                  </a:cubicBezTo>
                  <a:cubicBezTo>
                    <a:pt x="135" y="125"/>
                    <a:pt x="227" y="246"/>
                    <a:pt x="144" y="180"/>
                  </a:cubicBezTo>
                  <a:cubicBezTo>
                    <a:pt x="133" y="171"/>
                    <a:pt x="129" y="155"/>
                    <a:pt x="120" y="144"/>
                  </a:cubicBezTo>
                  <a:cubicBezTo>
                    <a:pt x="87" y="104"/>
                    <a:pt x="82" y="117"/>
                    <a:pt x="60" y="72"/>
                  </a:cubicBezTo>
                  <a:cubicBezTo>
                    <a:pt x="54" y="61"/>
                    <a:pt x="56" y="46"/>
                    <a:pt x="48" y="36"/>
                  </a:cubicBezTo>
                  <a:cubicBezTo>
                    <a:pt x="36" y="20"/>
                    <a:pt x="14" y="14"/>
                    <a:pt x="0" y="0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941" name="Oval 29"/>
          <p:cNvSpPr>
            <a:spLocks noChangeArrowheads="1"/>
          </p:cNvSpPr>
          <p:nvPr/>
        </p:nvSpPr>
        <p:spPr bwMode="auto">
          <a:xfrm>
            <a:off x="4800600" y="9906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2" name="WordArt 30"/>
          <p:cNvSpPr>
            <a:spLocks noChangeArrowheads="1" noChangeShapeType="1"/>
          </p:cNvSpPr>
          <p:nvPr/>
        </p:nvSpPr>
        <p:spPr bwMode="auto">
          <a:xfrm>
            <a:off x="4495800" y="1219200"/>
            <a:ext cx="7620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吴起镇</a:t>
            </a:r>
            <a:endParaRPr lang="zh-CN" altLang="en-US" sz="3600">
              <a:ln w="0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43" name="Oval 31"/>
          <p:cNvSpPr>
            <a:spLocks noChangeArrowheads="1"/>
          </p:cNvSpPr>
          <p:nvPr/>
        </p:nvSpPr>
        <p:spPr bwMode="auto">
          <a:xfrm>
            <a:off x="3124200" y="12954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4" name="WordArt 32"/>
          <p:cNvSpPr>
            <a:spLocks noChangeArrowheads="1" noChangeShapeType="1"/>
          </p:cNvSpPr>
          <p:nvPr/>
        </p:nvSpPr>
        <p:spPr bwMode="auto">
          <a:xfrm>
            <a:off x="2819400" y="1447800"/>
            <a:ext cx="457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会宁</a:t>
            </a:r>
            <a:endParaRPr lang="zh-CN" altLang="en-US" sz="3600">
              <a:ln w="0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8945" name="Group 33"/>
          <p:cNvGrpSpPr/>
          <p:nvPr/>
        </p:nvGrpSpPr>
        <p:grpSpPr bwMode="auto">
          <a:xfrm>
            <a:off x="381000" y="1143000"/>
            <a:ext cx="228600" cy="76200"/>
            <a:chOff x="0" y="0"/>
            <a:chExt cx="756" cy="468"/>
          </a:xfrm>
        </p:grpSpPr>
        <p:sp>
          <p:nvSpPr>
            <p:cNvPr id="38946" name="未知"/>
            <p:cNvSpPr/>
            <p:nvPr/>
          </p:nvSpPr>
          <p:spPr bwMode="auto">
            <a:xfrm>
              <a:off x="0" y="0"/>
              <a:ext cx="264" cy="4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8" y="120"/>
                </a:cxn>
                <a:cxn ang="0">
                  <a:pos x="168" y="204"/>
                </a:cxn>
                <a:cxn ang="0">
                  <a:pos x="180" y="252"/>
                </a:cxn>
                <a:cxn ang="0">
                  <a:pos x="216" y="300"/>
                </a:cxn>
                <a:cxn ang="0">
                  <a:pos x="228" y="372"/>
                </a:cxn>
                <a:cxn ang="0">
                  <a:pos x="240" y="408"/>
                </a:cxn>
                <a:cxn ang="0">
                  <a:pos x="264" y="444"/>
                </a:cxn>
              </a:cxnLst>
              <a:rect l="0" t="0" r="r" b="b"/>
              <a:pathLst>
                <a:path w="264" h="444">
                  <a:moveTo>
                    <a:pt x="0" y="0"/>
                  </a:moveTo>
                  <a:cubicBezTo>
                    <a:pt x="34" y="69"/>
                    <a:pt x="63" y="66"/>
                    <a:pt x="108" y="120"/>
                  </a:cubicBezTo>
                  <a:cubicBezTo>
                    <a:pt x="130" y="146"/>
                    <a:pt x="147" y="176"/>
                    <a:pt x="168" y="204"/>
                  </a:cubicBezTo>
                  <a:cubicBezTo>
                    <a:pt x="172" y="220"/>
                    <a:pt x="173" y="237"/>
                    <a:pt x="180" y="252"/>
                  </a:cubicBezTo>
                  <a:cubicBezTo>
                    <a:pt x="189" y="270"/>
                    <a:pt x="209" y="281"/>
                    <a:pt x="216" y="300"/>
                  </a:cubicBezTo>
                  <a:cubicBezTo>
                    <a:pt x="225" y="323"/>
                    <a:pt x="223" y="348"/>
                    <a:pt x="228" y="372"/>
                  </a:cubicBezTo>
                  <a:cubicBezTo>
                    <a:pt x="231" y="384"/>
                    <a:pt x="234" y="397"/>
                    <a:pt x="240" y="408"/>
                  </a:cubicBezTo>
                  <a:cubicBezTo>
                    <a:pt x="246" y="421"/>
                    <a:pt x="264" y="444"/>
                    <a:pt x="264" y="444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7" name="未知"/>
            <p:cNvSpPr/>
            <p:nvPr/>
          </p:nvSpPr>
          <p:spPr bwMode="auto">
            <a:xfrm>
              <a:off x="392" y="60"/>
              <a:ext cx="364" cy="408"/>
            </a:xfrm>
            <a:custGeom>
              <a:avLst/>
              <a:gdLst/>
              <a:ahLst/>
              <a:cxnLst>
                <a:cxn ang="0">
                  <a:pos x="16" y="408"/>
                </a:cxn>
                <a:cxn ang="0">
                  <a:pos x="160" y="108"/>
                </a:cxn>
                <a:cxn ang="0">
                  <a:pos x="244" y="84"/>
                </a:cxn>
                <a:cxn ang="0">
                  <a:pos x="364" y="0"/>
                </a:cxn>
              </a:cxnLst>
              <a:rect l="0" t="0" r="r" b="b"/>
              <a:pathLst>
                <a:path w="364" h="408">
                  <a:moveTo>
                    <a:pt x="16" y="408"/>
                  </a:moveTo>
                  <a:cubicBezTo>
                    <a:pt x="27" y="241"/>
                    <a:pt x="0" y="165"/>
                    <a:pt x="160" y="108"/>
                  </a:cubicBezTo>
                  <a:cubicBezTo>
                    <a:pt x="187" y="98"/>
                    <a:pt x="216" y="92"/>
                    <a:pt x="244" y="84"/>
                  </a:cubicBezTo>
                  <a:cubicBezTo>
                    <a:pt x="282" y="58"/>
                    <a:pt x="330" y="34"/>
                    <a:pt x="364" y="0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48" name="未知"/>
            <p:cNvSpPr/>
            <p:nvPr/>
          </p:nvSpPr>
          <p:spPr bwMode="auto">
            <a:xfrm>
              <a:off x="324" y="96"/>
              <a:ext cx="24" cy="336"/>
            </a:xfrm>
            <a:custGeom>
              <a:avLst/>
              <a:gdLst/>
              <a:ahLst/>
              <a:cxnLst>
                <a:cxn ang="0">
                  <a:pos x="0" y="336"/>
                </a:cxn>
                <a:cxn ang="0">
                  <a:pos x="12" y="192"/>
                </a:cxn>
                <a:cxn ang="0">
                  <a:pos x="24" y="156"/>
                </a:cxn>
                <a:cxn ang="0">
                  <a:pos x="12" y="0"/>
                </a:cxn>
              </a:cxnLst>
              <a:rect l="0" t="0" r="r" b="b"/>
              <a:pathLst>
                <a:path w="24" h="336">
                  <a:moveTo>
                    <a:pt x="0" y="336"/>
                  </a:moveTo>
                  <a:cubicBezTo>
                    <a:pt x="4" y="288"/>
                    <a:pt x="6" y="240"/>
                    <a:pt x="12" y="192"/>
                  </a:cubicBezTo>
                  <a:cubicBezTo>
                    <a:pt x="14" y="179"/>
                    <a:pt x="24" y="169"/>
                    <a:pt x="24" y="156"/>
                  </a:cubicBezTo>
                  <a:cubicBezTo>
                    <a:pt x="24" y="104"/>
                    <a:pt x="12" y="52"/>
                    <a:pt x="12" y="0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949" name="Oval 37"/>
          <p:cNvSpPr>
            <a:spLocks noChangeArrowheads="1"/>
          </p:cNvSpPr>
          <p:nvPr/>
        </p:nvSpPr>
        <p:spPr bwMode="auto">
          <a:xfrm>
            <a:off x="3581400" y="11430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50" name="WordArt 38"/>
          <p:cNvSpPr>
            <a:spLocks noChangeArrowheads="1" noChangeShapeType="1"/>
          </p:cNvSpPr>
          <p:nvPr/>
        </p:nvSpPr>
        <p:spPr bwMode="auto">
          <a:xfrm>
            <a:off x="3429000" y="1295400"/>
            <a:ext cx="457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将台堡</a:t>
            </a:r>
            <a:endParaRPr lang="zh-CN" altLang="en-US" sz="3600">
              <a:ln w="0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51" name="AutoShape 39"/>
          <p:cNvSpPr>
            <a:spLocks noChangeArrowheads="1"/>
          </p:cNvSpPr>
          <p:nvPr/>
        </p:nvSpPr>
        <p:spPr bwMode="auto">
          <a:xfrm rot="2080111">
            <a:off x="4054475" y="5430838"/>
            <a:ext cx="1427163" cy="323850"/>
          </a:xfrm>
          <a:prstGeom prst="leftArrow">
            <a:avLst>
              <a:gd name="adj1" fmla="val 50000"/>
              <a:gd name="adj2" fmla="val 110172"/>
            </a:avLst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52" name="Text Box 40"/>
          <p:cNvSpPr txBox="1">
            <a:spLocks noChangeArrowheads="1"/>
          </p:cNvSpPr>
          <p:nvPr/>
        </p:nvSpPr>
        <p:spPr bwMode="auto">
          <a:xfrm>
            <a:off x="2339975" y="0"/>
            <a:ext cx="47529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/>
            <a:r>
              <a:rPr lang="zh-CN" sz="3200">
                <a:solidFill>
                  <a:srgbClr val="FF00FF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中国工农红军长征简图</a:t>
            </a:r>
            <a:endParaRPr lang="zh-CN" sz="3200">
              <a:solidFill>
                <a:srgbClr val="FF00FF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53" name="Text Box 41"/>
          <p:cNvSpPr txBox="1">
            <a:spLocks noChangeArrowheads="1"/>
          </p:cNvSpPr>
          <p:nvPr/>
        </p:nvSpPr>
        <p:spPr bwMode="auto">
          <a:xfrm>
            <a:off x="8004175" y="5686425"/>
            <a:ext cx="6096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①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54" name="Text Box 42"/>
          <p:cNvSpPr txBox="1">
            <a:spLocks noChangeArrowheads="1"/>
          </p:cNvSpPr>
          <p:nvPr/>
        </p:nvSpPr>
        <p:spPr bwMode="auto">
          <a:xfrm>
            <a:off x="7161213" y="4816475"/>
            <a:ext cx="8382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②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55" name="Text Box 43"/>
          <p:cNvSpPr txBox="1">
            <a:spLocks noChangeArrowheads="1"/>
          </p:cNvSpPr>
          <p:nvPr/>
        </p:nvSpPr>
        <p:spPr bwMode="auto">
          <a:xfrm>
            <a:off x="6824663" y="6245225"/>
            <a:ext cx="9144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③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56" name="Text Box 44"/>
          <p:cNvSpPr txBox="1">
            <a:spLocks noChangeArrowheads="1"/>
          </p:cNvSpPr>
          <p:nvPr/>
        </p:nvSpPr>
        <p:spPr bwMode="auto">
          <a:xfrm>
            <a:off x="5181600" y="4775200"/>
            <a:ext cx="9906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④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57" name="Text Box 45"/>
          <p:cNvSpPr txBox="1">
            <a:spLocks noChangeArrowheads="1"/>
          </p:cNvSpPr>
          <p:nvPr/>
        </p:nvSpPr>
        <p:spPr bwMode="auto">
          <a:xfrm>
            <a:off x="4227513" y="6157913"/>
            <a:ext cx="6858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⑤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58" name="Text Box 46"/>
          <p:cNvSpPr txBox="1">
            <a:spLocks noChangeArrowheads="1"/>
          </p:cNvSpPr>
          <p:nvPr/>
        </p:nvSpPr>
        <p:spPr bwMode="auto">
          <a:xfrm>
            <a:off x="3736975" y="531336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⑥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59" name="Text Box 47"/>
          <p:cNvSpPr txBox="1">
            <a:spLocks noChangeArrowheads="1"/>
          </p:cNvSpPr>
          <p:nvPr/>
        </p:nvSpPr>
        <p:spPr bwMode="auto">
          <a:xfrm>
            <a:off x="2100263" y="5924550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⑦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0" name="Text Box 48"/>
          <p:cNvSpPr txBox="1">
            <a:spLocks noChangeArrowheads="1"/>
          </p:cNvSpPr>
          <p:nvPr/>
        </p:nvSpPr>
        <p:spPr bwMode="auto">
          <a:xfrm>
            <a:off x="3330575" y="351631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⑧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1" name="Text Box 49"/>
          <p:cNvSpPr txBox="1">
            <a:spLocks noChangeArrowheads="1"/>
          </p:cNvSpPr>
          <p:nvPr/>
        </p:nvSpPr>
        <p:spPr bwMode="auto">
          <a:xfrm>
            <a:off x="1363663" y="338931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⑨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2" name="Text Box 50"/>
          <p:cNvSpPr txBox="1">
            <a:spLocks noChangeArrowheads="1"/>
          </p:cNvSpPr>
          <p:nvPr/>
        </p:nvSpPr>
        <p:spPr bwMode="auto">
          <a:xfrm>
            <a:off x="5322888" y="762000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⑩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3" name="Text Box 51"/>
          <p:cNvSpPr txBox="1">
            <a:spLocks noChangeArrowheads="1"/>
          </p:cNvSpPr>
          <p:nvPr/>
        </p:nvSpPr>
        <p:spPr bwMode="auto">
          <a:xfrm>
            <a:off x="2293938" y="765175"/>
            <a:ext cx="8382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⑾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4" name="Text Box 52"/>
          <p:cNvSpPr txBox="1">
            <a:spLocks noChangeArrowheads="1"/>
          </p:cNvSpPr>
          <p:nvPr/>
        </p:nvSpPr>
        <p:spPr bwMode="auto">
          <a:xfrm>
            <a:off x="7245350" y="4900613"/>
            <a:ext cx="1300163" cy="519112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江西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5" name="Text Box 53"/>
          <p:cNvSpPr txBox="1">
            <a:spLocks noChangeArrowheads="1"/>
          </p:cNvSpPr>
          <p:nvPr/>
        </p:nvSpPr>
        <p:spPr bwMode="auto">
          <a:xfrm>
            <a:off x="8031163" y="5751513"/>
            <a:ext cx="1185862" cy="519112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福建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6" name="Text Box 54"/>
          <p:cNvSpPr txBox="1">
            <a:spLocks noChangeArrowheads="1"/>
          </p:cNvSpPr>
          <p:nvPr/>
        </p:nvSpPr>
        <p:spPr bwMode="auto">
          <a:xfrm>
            <a:off x="6800850" y="6308725"/>
            <a:ext cx="1066800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广东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7" name="Text Box 55"/>
          <p:cNvSpPr txBox="1">
            <a:spLocks noChangeArrowheads="1"/>
          </p:cNvSpPr>
          <p:nvPr/>
        </p:nvSpPr>
        <p:spPr bwMode="auto">
          <a:xfrm>
            <a:off x="4081463" y="6253163"/>
            <a:ext cx="1066800" cy="519112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广西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8" name="Text Box 56"/>
          <p:cNvSpPr txBox="1">
            <a:spLocks noChangeArrowheads="1"/>
          </p:cNvSpPr>
          <p:nvPr/>
        </p:nvSpPr>
        <p:spPr bwMode="auto">
          <a:xfrm>
            <a:off x="3660775" y="5387975"/>
            <a:ext cx="1143000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贵州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69" name="Text Box 57"/>
          <p:cNvSpPr txBox="1">
            <a:spLocks noChangeArrowheads="1"/>
          </p:cNvSpPr>
          <p:nvPr/>
        </p:nvSpPr>
        <p:spPr bwMode="auto">
          <a:xfrm>
            <a:off x="1995488" y="6016625"/>
            <a:ext cx="1038225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云南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70" name="Text Box 58"/>
          <p:cNvSpPr txBox="1">
            <a:spLocks noChangeArrowheads="1"/>
          </p:cNvSpPr>
          <p:nvPr/>
        </p:nvSpPr>
        <p:spPr bwMode="auto">
          <a:xfrm>
            <a:off x="3309938" y="3597275"/>
            <a:ext cx="914400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四川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71" name="Text Box 59"/>
          <p:cNvSpPr txBox="1">
            <a:spLocks noChangeArrowheads="1"/>
          </p:cNvSpPr>
          <p:nvPr/>
        </p:nvSpPr>
        <p:spPr bwMode="auto">
          <a:xfrm>
            <a:off x="1074738" y="3498850"/>
            <a:ext cx="1066800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西康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72" name="Text Box 60"/>
          <p:cNvSpPr txBox="1">
            <a:spLocks noChangeArrowheads="1"/>
          </p:cNvSpPr>
          <p:nvPr/>
        </p:nvSpPr>
        <p:spPr bwMode="auto">
          <a:xfrm>
            <a:off x="1787525" y="857250"/>
            <a:ext cx="1371600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甘肃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73" name="Text Box 61"/>
          <p:cNvSpPr txBox="1">
            <a:spLocks noChangeArrowheads="1"/>
          </p:cNvSpPr>
          <p:nvPr/>
        </p:nvSpPr>
        <p:spPr bwMode="auto">
          <a:xfrm>
            <a:off x="5362575" y="823913"/>
            <a:ext cx="1295400" cy="519112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陕西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38974" name="Group 62"/>
          <p:cNvGrpSpPr/>
          <p:nvPr/>
        </p:nvGrpSpPr>
        <p:grpSpPr bwMode="auto">
          <a:xfrm>
            <a:off x="2314575" y="3759200"/>
            <a:ext cx="4967288" cy="1665288"/>
            <a:chOff x="0" y="0"/>
            <a:chExt cx="3129" cy="1049"/>
          </a:xfrm>
        </p:grpSpPr>
        <p:sp>
          <p:nvSpPr>
            <p:cNvPr id="38975" name="Text Box 63"/>
            <p:cNvSpPr txBox="1">
              <a:spLocks noChangeArrowheads="1"/>
            </p:cNvSpPr>
            <p:nvPr/>
          </p:nvSpPr>
          <p:spPr bwMode="auto">
            <a:xfrm>
              <a:off x="0" y="0"/>
              <a:ext cx="528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E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8976" name="Text Box 64"/>
            <p:cNvSpPr txBox="1">
              <a:spLocks noChangeArrowheads="1"/>
            </p:cNvSpPr>
            <p:nvPr/>
          </p:nvSpPr>
          <p:spPr bwMode="auto">
            <a:xfrm>
              <a:off x="727" y="379"/>
              <a:ext cx="624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8977" name="Text Box 65"/>
            <p:cNvSpPr txBox="1">
              <a:spLocks noChangeArrowheads="1"/>
            </p:cNvSpPr>
            <p:nvPr/>
          </p:nvSpPr>
          <p:spPr bwMode="auto">
            <a:xfrm>
              <a:off x="2505" y="722"/>
              <a:ext cx="624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A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8978" name="Text Box 66"/>
            <p:cNvSpPr txBox="1">
              <a:spLocks noChangeArrowheads="1"/>
            </p:cNvSpPr>
            <p:nvPr/>
          </p:nvSpPr>
          <p:spPr bwMode="auto">
            <a:xfrm>
              <a:off x="1371" y="489"/>
              <a:ext cx="57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B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8979" name="Text Box 67"/>
            <p:cNvSpPr txBox="1">
              <a:spLocks noChangeArrowheads="1"/>
            </p:cNvSpPr>
            <p:nvPr/>
          </p:nvSpPr>
          <p:spPr bwMode="auto">
            <a:xfrm>
              <a:off x="144" y="704"/>
              <a:ext cx="480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D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38980" name="Text Box 68"/>
          <p:cNvSpPr txBox="1">
            <a:spLocks noChangeArrowheads="1"/>
          </p:cNvSpPr>
          <p:nvPr/>
        </p:nvSpPr>
        <p:spPr bwMode="auto">
          <a:xfrm rot="1201321">
            <a:off x="6492875" y="4605338"/>
            <a:ext cx="611188" cy="946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湘江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81" name="Text Box 69"/>
          <p:cNvSpPr txBox="1">
            <a:spLocks noChangeArrowheads="1"/>
          </p:cNvSpPr>
          <p:nvPr/>
        </p:nvSpPr>
        <p:spPr bwMode="auto">
          <a:xfrm>
            <a:off x="4662488" y="4292600"/>
            <a:ext cx="611187" cy="946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乌江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82" name="Text Box 70"/>
          <p:cNvSpPr txBox="1">
            <a:spLocks noChangeArrowheads="1"/>
          </p:cNvSpPr>
          <p:nvPr/>
        </p:nvSpPr>
        <p:spPr bwMode="auto">
          <a:xfrm>
            <a:off x="2254250" y="4857750"/>
            <a:ext cx="12954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金沙江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83" name="AutoShape 71"/>
          <p:cNvSpPr>
            <a:spLocks noChangeArrowheads="1"/>
          </p:cNvSpPr>
          <p:nvPr/>
        </p:nvSpPr>
        <p:spPr bwMode="auto">
          <a:xfrm rot="18809035" flipH="1">
            <a:off x="3363119" y="4575969"/>
            <a:ext cx="609600" cy="804862"/>
          </a:xfrm>
          <a:custGeom>
            <a:avLst/>
            <a:gdLst>
              <a:gd name="T0" fmla="*/ 9250 w 21600"/>
              <a:gd name="T1" fmla="*/ 0 h 21600"/>
              <a:gd name="T2" fmla="*/ 3055 w 21600"/>
              <a:gd name="T3" fmla="*/ 21600 h 21600"/>
              <a:gd name="T4" fmla="*/ 9725 w 21600"/>
              <a:gd name="T5" fmla="*/ 8310 h 21600"/>
              <a:gd name="T6" fmla="*/ 15662 w 21600"/>
              <a:gd name="T7" fmla="*/ 14285 h 21600"/>
              <a:gd name="T8" fmla="*/ 21600 w 21600"/>
              <a:gd name="T9" fmla="*/ 8310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84" name="未知"/>
          <p:cNvSpPr/>
          <p:nvPr/>
        </p:nvSpPr>
        <p:spPr bwMode="auto">
          <a:xfrm>
            <a:off x="3257550" y="4667250"/>
            <a:ext cx="617538" cy="576263"/>
          </a:xfrm>
          <a:custGeom>
            <a:avLst/>
            <a:gdLst/>
            <a:ahLst/>
            <a:cxnLst>
              <a:cxn ang="0">
                <a:pos x="156" y="0"/>
              </a:cxn>
              <a:cxn ang="0">
                <a:pos x="180" y="36"/>
              </a:cxn>
              <a:cxn ang="0">
                <a:pos x="192" y="84"/>
              </a:cxn>
              <a:cxn ang="0">
                <a:pos x="228" y="96"/>
              </a:cxn>
              <a:cxn ang="0">
                <a:pos x="252" y="132"/>
              </a:cxn>
              <a:cxn ang="0">
                <a:pos x="264" y="192"/>
              </a:cxn>
              <a:cxn ang="0">
                <a:pos x="300" y="204"/>
              </a:cxn>
              <a:cxn ang="0">
                <a:pos x="372" y="252"/>
              </a:cxn>
              <a:cxn ang="0">
                <a:pos x="384" y="288"/>
              </a:cxn>
              <a:cxn ang="0">
                <a:pos x="312" y="324"/>
              </a:cxn>
              <a:cxn ang="0">
                <a:pos x="168" y="336"/>
              </a:cxn>
              <a:cxn ang="0">
                <a:pos x="60" y="336"/>
              </a:cxn>
              <a:cxn ang="0">
                <a:pos x="48" y="300"/>
              </a:cxn>
              <a:cxn ang="0">
                <a:pos x="0" y="288"/>
              </a:cxn>
            </a:cxnLst>
            <a:rect l="0" t="0" r="r" b="b"/>
            <a:pathLst>
              <a:path w="389" h="363">
                <a:moveTo>
                  <a:pt x="156" y="0"/>
                </a:moveTo>
                <a:cubicBezTo>
                  <a:pt x="164" y="12"/>
                  <a:pt x="174" y="23"/>
                  <a:pt x="180" y="36"/>
                </a:cubicBezTo>
                <a:cubicBezTo>
                  <a:pt x="186" y="51"/>
                  <a:pt x="182" y="71"/>
                  <a:pt x="192" y="84"/>
                </a:cubicBezTo>
                <a:cubicBezTo>
                  <a:pt x="200" y="94"/>
                  <a:pt x="216" y="92"/>
                  <a:pt x="228" y="96"/>
                </a:cubicBezTo>
                <a:cubicBezTo>
                  <a:pt x="236" y="108"/>
                  <a:pt x="247" y="118"/>
                  <a:pt x="252" y="132"/>
                </a:cubicBezTo>
                <a:cubicBezTo>
                  <a:pt x="259" y="151"/>
                  <a:pt x="253" y="175"/>
                  <a:pt x="264" y="192"/>
                </a:cubicBezTo>
                <a:cubicBezTo>
                  <a:pt x="271" y="203"/>
                  <a:pt x="289" y="198"/>
                  <a:pt x="300" y="204"/>
                </a:cubicBezTo>
                <a:cubicBezTo>
                  <a:pt x="325" y="218"/>
                  <a:pt x="372" y="252"/>
                  <a:pt x="372" y="252"/>
                </a:cubicBezTo>
                <a:cubicBezTo>
                  <a:pt x="376" y="264"/>
                  <a:pt x="389" y="276"/>
                  <a:pt x="384" y="288"/>
                </a:cubicBezTo>
                <a:cubicBezTo>
                  <a:pt x="378" y="302"/>
                  <a:pt x="326" y="322"/>
                  <a:pt x="312" y="324"/>
                </a:cubicBezTo>
                <a:cubicBezTo>
                  <a:pt x="264" y="330"/>
                  <a:pt x="216" y="332"/>
                  <a:pt x="168" y="336"/>
                </a:cubicBezTo>
                <a:cubicBezTo>
                  <a:pt x="129" y="349"/>
                  <a:pt x="107" y="363"/>
                  <a:pt x="60" y="336"/>
                </a:cubicBezTo>
                <a:cubicBezTo>
                  <a:pt x="49" y="330"/>
                  <a:pt x="57" y="309"/>
                  <a:pt x="48" y="300"/>
                </a:cubicBezTo>
                <a:cubicBezTo>
                  <a:pt x="35" y="287"/>
                  <a:pt x="16" y="288"/>
                  <a:pt x="0" y="288"/>
                </a:cubicBezTo>
              </a:path>
            </a:pathLst>
          </a:custGeom>
          <a:noFill/>
          <a:ln w="25400" cmpd="sng">
            <a:solidFill>
              <a:srgbClr val="00CC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85" name="Oval 73"/>
          <p:cNvSpPr>
            <a:spLocks noChangeArrowheads="1"/>
          </p:cNvSpPr>
          <p:nvPr/>
        </p:nvSpPr>
        <p:spPr bwMode="auto">
          <a:xfrm>
            <a:off x="3962400" y="50292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86" name="Text Box 74"/>
          <p:cNvSpPr txBox="1">
            <a:spLocks noChangeArrowheads="1"/>
          </p:cNvSpPr>
          <p:nvPr/>
        </p:nvSpPr>
        <p:spPr bwMode="auto">
          <a:xfrm>
            <a:off x="5111750" y="4873625"/>
            <a:ext cx="1168400" cy="519113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湖南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987" name="Text Box 75"/>
          <p:cNvSpPr txBox="1">
            <a:spLocks noChangeArrowheads="1"/>
          </p:cNvSpPr>
          <p:nvPr/>
        </p:nvSpPr>
        <p:spPr bwMode="auto">
          <a:xfrm rot="2647673">
            <a:off x="4049713" y="3594100"/>
            <a:ext cx="611187" cy="13731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赤水河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88" name="Text Box 76"/>
          <p:cNvSpPr txBox="1">
            <a:spLocks noChangeArrowheads="1"/>
          </p:cNvSpPr>
          <p:nvPr/>
        </p:nvSpPr>
        <p:spPr bwMode="auto">
          <a:xfrm>
            <a:off x="2097088" y="3873500"/>
            <a:ext cx="12954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大渡河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89" name="AutoShape 77"/>
          <p:cNvSpPr>
            <a:spLocks noChangeArrowheads="1"/>
          </p:cNvSpPr>
          <p:nvPr/>
        </p:nvSpPr>
        <p:spPr bwMode="auto">
          <a:xfrm rot="762376">
            <a:off x="2438400" y="2971800"/>
            <a:ext cx="327025" cy="1066800"/>
          </a:xfrm>
          <a:prstGeom prst="upArrow">
            <a:avLst>
              <a:gd name="adj1" fmla="val 50000"/>
              <a:gd name="adj2" fmla="val 81553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38990" name="AutoShape 78"/>
          <p:cNvSpPr>
            <a:spLocks noChangeArrowheads="1"/>
          </p:cNvSpPr>
          <p:nvPr/>
        </p:nvSpPr>
        <p:spPr bwMode="auto">
          <a:xfrm rot="429368">
            <a:off x="2133600" y="4114800"/>
            <a:ext cx="304800" cy="1600200"/>
          </a:xfrm>
          <a:prstGeom prst="upArrow">
            <a:avLst>
              <a:gd name="adj1" fmla="val 50000"/>
              <a:gd name="adj2" fmla="val 131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8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8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8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3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500"/>
                                        <p:tgtEl>
                                          <p:spTgt spid="3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4" dur="500"/>
                                        <p:tgtEl>
                                          <p:spTgt spid="38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9" dur="500"/>
                                        <p:tgtEl>
                                          <p:spTgt spid="38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64" grpId="0" animBg="1" autoUpdateAnimBg="0"/>
      <p:bldP spid="38965" grpId="0" animBg="1" autoUpdateAnimBg="0"/>
      <p:bldP spid="38966" grpId="0" animBg="1" autoUpdateAnimBg="0"/>
      <p:bldP spid="38967" grpId="0" animBg="1" autoUpdateAnimBg="0"/>
      <p:bldP spid="38968" grpId="0" animBg="1" autoUpdateAnimBg="0"/>
      <p:bldP spid="38969" grpId="0" animBg="1" autoUpdateAnimBg="0"/>
      <p:bldP spid="38970" grpId="0" animBg="1" autoUpdateAnimBg="0"/>
      <p:bldP spid="38971" grpId="0" animBg="1" autoUpdateAnimBg="0"/>
      <p:bldP spid="38972" grpId="0" animBg="1" autoUpdateAnimBg="0"/>
      <p:bldP spid="38973" grpId="0" animBg="1" autoUpdateAnimBg="0"/>
      <p:bldP spid="38980" grpId="0" animBg="1" autoUpdateAnimBg="0"/>
      <p:bldP spid="38981" grpId="0" animBg="1" autoUpdateAnimBg="0"/>
      <p:bldP spid="38982" grpId="0" animBg="1" autoUpdateAnimBg="0"/>
      <p:bldP spid="38986" grpId="0" animBg="1" autoUpdateAnimBg="0"/>
      <p:bldP spid="38987" grpId="0" animBg="1" autoUpdateAnimBg="0"/>
      <p:bldP spid="38988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17475" y="757238"/>
            <a:ext cx="144621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40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原因</a:t>
            </a:r>
            <a:endParaRPr lang="zh-CN" sz="40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17475" y="1538288"/>
            <a:ext cx="1268413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zh-CN" sz="40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经过</a:t>
            </a:r>
            <a:endParaRPr lang="zh-CN" sz="40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338263" y="798513"/>
            <a:ext cx="55086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>
                <a:effectLst/>
                <a:ea typeface="隶书" panose="02010509060101010101" pitchFamily="1" charset="-122"/>
              </a:rPr>
              <a:t>红军              反“围剿”失败</a:t>
            </a:r>
            <a:endParaRPr lang="zh-CN" sz="3600">
              <a:effectLst/>
              <a:ea typeface="隶书" panose="02010509060101010101" pitchFamily="1" charset="-122"/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2338388" y="798513"/>
            <a:ext cx="1573212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>
                <a:effectLst/>
                <a:ea typeface="隶书" panose="02010509060101010101" pitchFamily="1" charset="-122"/>
              </a:rPr>
              <a:t>第五次</a:t>
            </a:r>
            <a:endParaRPr lang="zh-CN" sz="3600">
              <a:effectLst/>
              <a:ea typeface="隶书" panose="02010509060101010101" pitchFamily="1" charset="-122"/>
            </a:endParaRPr>
          </a:p>
        </p:txBody>
      </p:sp>
      <p:grpSp>
        <p:nvGrpSpPr>
          <p:cNvPr id="39943" name="Group 7"/>
          <p:cNvGrpSpPr/>
          <p:nvPr/>
        </p:nvGrpSpPr>
        <p:grpSpPr bwMode="auto">
          <a:xfrm>
            <a:off x="3214688" y="4024313"/>
            <a:ext cx="2233612" cy="1079500"/>
            <a:chOff x="0" y="0"/>
            <a:chExt cx="1407" cy="680"/>
          </a:xfrm>
        </p:grpSpPr>
        <p:sp>
          <p:nvSpPr>
            <p:cNvPr id="39944" name="Line 8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9945" name="Text Box 9"/>
            <p:cNvSpPr txBox="1">
              <a:spLocks noChangeArrowheads="1"/>
            </p:cNvSpPr>
            <p:nvPr/>
          </p:nvSpPr>
          <p:spPr bwMode="auto">
            <a:xfrm>
              <a:off x="205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爬雪山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46" name="Group 10"/>
          <p:cNvGrpSpPr/>
          <p:nvPr/>
        </p:nvGrpSpPr>
        <p:grpSpPr bwMode="auto">
          <a:xfrm>
            <a:off x="831850" y="3167063"/>
            <a:ext cx="2384425" cy="1936750"/>
            <a:chOff x="0" y="0"/>
            <a:chExt cx="1502" cy="1220"/>
          </a:xfrm>
        </p:grpSpPr>
        <p:sp>
          <p:nvSpPr>
            <p:cNvPr id="39947" name="Text Box 11"/>
            <p:cNvSpPr txBox="1">
              <a:spLocks noChangeArrowheads="1"/>
            </p:cNvSpPr>
            <p:nvPr/>
          </p:nvSpPr>
          <p:spPr bwMode="auto">
            <a:xfrm>
              <a:off x="300" y="54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飞夺泸定桥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  <a:p>
              <a:pPr algn="l">
                <a:spcBef>
                  <a:spcPct val="50000"/>
                </a:spcBef>
              </a:pPr>
              <a:endParaRPr lang="zh-CN" alt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48" name="AutoShape 12"/>
            <p:cNvSpPr>
              <a:spLocks noChangeArrowheads="1"/>
            </p:cNvSpPr>
            <p:nvPr/>
          </p:nvSpPr>
          <p:spPr bwMode="auto">
            <a:xfrm flipH="1">
              <a:off x="0" y="0"/>
              <a:ext cx="249" cy="1022"/>
            </a:xfrm>
            <a:prstGeom prst="curvedLeftArrow">
              <a:avLst>
                <a:gd name="adj1" fmla="val 65690"/>
                <a:gd name="adj2" fmla="val 152415"/>
                <a:gd name="adj3" fmla="val 33333"/>
              </a:avLst>
            </a:prstGeom>
            <a:solidFill>
              <a:srgbClr val="FF00FF"/>
            </a:solidFill>
            <a:ln w="9525" cmpd="sng">
              <a:solidFill>
                <a:srgbClr val="FF00FF"/>
              </a:solidFill>
              <a:miter lim="800000"/>
            </a:ln>
            <a:effectLst/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grpSp>
        <p:nvGrpSpPr>
          <p:cNvPr id="39949" name="Group 13"/>
          <p:cNvGrpSpPr/>
          <p:nvPr/>
        </p:nvGrpSpPr>
        <p:grpSpPr bwMode="auto">
          <a:xfrm>
            <a:off x="3540125" y="2701925"/>
            <a:ext cx="2417763" cy="1079500"/>
            <a:chOff x="0" y="0"/>
            <a:chExt cx="1523" cy="680"/>
          </a:xfrm>
        </p:grpSpPr>
        <p:sp>
          <p:nvSpPr>
            <p:cNvPr id="39950" name="Line 14"/>
            <p:cNvSpPr>
              <a:spLocks noChangeShapeType="1"/>
            </p:cNvSpPr>
            <p:nvPr/>
          </p:nvSpPr>
          <p:spPr bwMode="auto">
            <a:xfrm flipH="1" flipV="1">
              <a:off x="1160" y="342"/>
              <a:ext cx="363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1" name="Text Box 15"/>
            <p:cNvSpPr txBox="1">
              <a:spLocks noChangeArrowheads="1"/>
            </p:cNvSpPr>
            <p:nvPr/>
          </p:nvSpPr>
          <p:spPr bwMode="auto">
            <a:xfrm>
              <a:off x="0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巧渡金沙江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52" name="Group 16"/>
          <p:cNvGrpSpPr/>
          <p:nvPr/>
        </p:nvGrpSpPr>
        <p:grpSpPr bwMode="auto">
          <a:xfrm>
            <a:off x="1308100" y="2701925"/>
            <a:ext cx="2238375" cy="1079500"/>
            <a:chOff x="0" y="0"/>
            <a:chExt cx="1410" cy="680"/>
          </a:xfrm>
        </p:grpSpPr>
        <p:sp>
          <p:nvSpPr>
            <p:cNvPr id="39953" name="Text Box 17"/>
            <p:cNvSpPr txBox="1">
              <a:spLocks noChangeArrowheads="1"/>
            </p:cNvSpPr>
            <p:nvPr/>
          </p:nvSpPr>
          <p:spPr bwMode="auto">
            <a:xfrm>
              <a:off x="0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强渡大渡河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54" name="Line 18"/>
            <p:cNvSpPr>
              <a:spLocks noChangeShapeType="1"/>
            </p:cNvSpPr>
            <p:nvPr/>
          </p:nvSpPr>
          <p:spPr bwMode="auto">
            <a:xfrm flipH="1" flipV="1">
              <a:off x="1183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955" name="Text Box 19"/>
          <p:cNvSpPr txBox="1">
            <a:spLocks noChangeArrowheads="1"/>
          </p:cNvSpPr>
          <p:nvPr/>
        </p:nvSpPr>
        <p:spPr bwMode="auto">
          <a:xfrm>
            <a:off x="1308100" y="1431925"/>
            <a:ext cx="1908175" cy="1079500"/>
          </a:xfrm>
          <a:prstGeom prst="rect">
            <a:avLst/>
          </a:prstGeom>
          <a:solidFill>
            <a:srgbClr val="008080"/>
          </a:solidFill>
          <a:ln w="9525">
            <a:noFill/>
            <a:miter lim="800000"/>
          </a:ln>
          <a:effectLst/>
        </p:spPr>
        <p:txBody>
          <a:bodyPr/>
          <a:lstStyle/>
          <a:p>
            <a:pPr algn="l">
              <a:spcBef>
                <a:spcPct val="50000"/>
              </a:spcBef>
            </a:pPr>
            <a:r>
              <a: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rPr>
              <a:t>中央革命根据地</a:t>
            </a:r>
            <a:endParaRPr lang="zh-CN" sz="3200">
              <a:solidFill>
                <a:srgbClr val="FFFF66"/>
              </a:solidFill>
              <a:effectLst/>
              <a:ea typeface="黑体" panose="02010609060101010101" pitchFamily="49" charset="-122"/>
            </a:endParaRPr>
          </a:p>
        </p:txBody>
      </p:sp>
      <p:grpSp>
        <p:nvGrpSpPr>
          <p:cNvPr id="39956" name="Group 20"/>
          <p:cNvGrpSpPr/>
          <p:nvPr/>
        </p:nvGrpSpPr>
        <p:grpSpPr bwMode="auto">
          <a:xfrm>
            <a:off x="5411788" y="1431925"/>
            <a:ext cx="1563687" cy="1079500"/>
            <a:chOff x="0" y="0"/>
            <a:chExt cx="985" cy="680"/>
          </a:xfrm>
        </p:grpSpPr>
        <p:sp>
          <p:nvSpPr>
            <p:cNvPr id="39957" name="Text Box 21"/>
            <p:cNvSpPr txBox="1">
              <a:spLocks noChangeArrowheads="1"/>
            </p:cNvSpPr>
            <p:nvPr/>
          </p:nvSpPr>
          <p:spPr bwMode="auto">
            <a:xfrm>
              <a:off x="348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突破湘江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58" name="Line 22"/>
            <p:cNvSpPr>
              <a:spLocks noChangeShapeType="1"/>
            </p:cNvSpPr>
            <p:nvPr/>
          </p:nvSpPr>
          <p:spPr bwMode="auto">
            <a:xfrm flipV="1">
              <a:off x="0" y="340"/>
              <a:ext cx="363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59" name="Group 23"/>
          <p:cNvGrpSpPr/>
          <p:nvPr/>
        </p:nvGrpSpPr>
        <p:grpSpPr bwMode="auto">
          <a:xfrm>
            <a:off x="6892925" y="1431925"/>
            <a:ext cx="1354138" cy="1079500"/>
            <a:chOff x="0" y="0"/>
            <a:chExt cx="853" cy="680"/>
          </a:xfrm>
        </p:grpSpPr>
        <p:sp>
          <p:nvSpPr>
            <p:cNvPr id="39960" name="Line 24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1" name="Text Box 25"/>
            <p:cNvSpPr txBox="1">
              <a:spLocks noChangeArrowheads="1"/>
            </p:cNvSpPr>
            <p:nvPr/>
          </p:nvSpPr>
          <p:spPr bwMode="auto">
            <a:xfrm>
              <a:off x="216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 lIns="90000" tIns="46800" rIns="90000" bIns="46800"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渡过乌江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62" name="Group 26"/>
          <p:cNvGrpSpPr/>
          <p:nvPr/>
        </p:nvGrpSpPr>
        <p:grpSpPr bwMode="auto">
          <a:xfrm>
            <a:off x="7235825" y="1800225"/>
            <a:ext cx="1457325" cy="1981200"/>
            <a:chOff x="0" y="0"/>
            <a:chExt cx="918" cy="1248"/>
          </a:xfrm>
        </p:grpSpPr>
        <p:sp>
          <p:nvSpPr>
            <p:cNvPr id="39963" name="AutoShape 27"/>
            <p:cNvSpPr>
              <a:spLocks noChangeArrowheads="1"/>
            </p:cNvSpPr>
            <p:nvPr/>
          </p:nvSpPr>
          <p:spPr bwMode="auto">
            <a:xfrm>
              <a:off x="669" y="0"/>
              <a:ext cx="249" cy="1022"/>
            </a:xfrm>
            <a:prstGeom prst="curvedLeftArrow">
              <a:avLst>
                <a:gd name="adj1" fmla="val 65690"/>
                <a:gd name="adj2" fmla="val 152415"/>
                <a:gd name="adj3" fmla="val 33333"/>
              </a:avLst>
            </a:prstGeom>
            <a:solidFill>
              <a:srgbClr val="FF00FF"/>
            </a:solidFill>
            <a:ln w="9525" cmpd="sng">
              <a:solidFill>
                <a:srgbClr val="FF00FF"/>
              </a:solidFill>
              <a:miter lim="800000"/>
            </a:ln>
            <a:effectLst/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39964" name="Text Box 28"/>
            <p:cNvSpPr txBox="1">
              <a:spLocks noChangeArrowheads="1"/>
            </p:cNvSpPr>
            <p:nvPr/>
          </p:nvSpPr>
          <p:spPr bwMode="auto">
            <a:xfrm>
              <a:off x="0" y="568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解放遵义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65" name="Group 29"/>
          <p:cNvGrpSpPr/>
          <p:nvPr/>
        </p:nvGrpSpPr>
        <p:grpSpPr bwMode="auto">
          <a:xfrm>
            <a:off x="3228975" y="1431925"/>
            <a:ext cx="2219325" cy="1079500"/>
            <a:chOff x="0" y="0"/>
            <a:chExt cx="1398" cy="680"/>
          </a:xfrm>
        </p:grpSpPr>
        <p:sp>
          <p:nvSpPr>
            <p:cNvPr id="39966" name="Line 30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7" name="Text Box 31"/>
            <p:cNvSpPr txBox="1">
              <a:spLocks noChangeArrowheads="1"/>
            </p:cNvSpPr>
            <p:nvPr/>
          </p:nvSpPr>
          <p:spPr bwMode="auto">
            <a:xfrm>
              <a:off x="196" y="0"/>
              <a:ext cx="1202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突破四道封锁线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68" name="Group 32"/>
          <p:cNvGrpSpPr/>
          <p:nvPr/>
        </p:nvGrpSpPr>
        <p:grpSpPr bwMode="auto">
          <a:xfrm>
            <a:off x="5964238" y="2705100"/>
            <a:ext cx="1309687" cy="1079500"/>
            <a:chOff x="0" y="0"/>
            <a:chExt cx="825" cy="680"/>
          </a:xfrm>
        </p:grpSpPr>
        <p:sp>
          <p:nvSpPr>
            <p:cNvPr id="39969" name="Line 33"/>
            <p:cNvSpPr>
              <a:spLocks noChangeShapeType="1"/>
            </p:cNvSpPr>
            <p:nvPr/>
          </p:nvSpPr>
          <p:spPr bwMode="auto">
            <a:xfrm flipH="1" flipV="1">
              <a:off x="598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0" name="Text Box 34"/>
            <p:cNvSpPr txBox="1">
              <a:spLocks noChangeArrowheads="1"/>
            </p:cNvSpPr>
            <p:nvPr/>
          </p:nvSpPr>
          <p:spPr bwMode="auto">
            <a:xfrm>
              <a:off x="0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四渡赤水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71" name="Group 35"/>
          <p:cNvGrpSpPr/>
          <p:nvPr/>
        </p:nvGrpSpPr>
        <p:grpSpPr bwMode="auto">
          <a:xfrm>
            <a:off x="6426200" y="4422775"/>
            <a:ext cx="2722563" cy="1890713"/>
            <a:chOff x="0" y="0"/>
            <a:chExt cx="1715" cy="1191"/>
          </a:xfrm>
        </p:grpSpPr>
        <p:sp>
          <p:nvSpPr>
            <p:cNvPr id="39972" name="Text Box 36"/>
            <p:cNvSpPr txBox="1">
              <a:spLocks noChangeArrowheads="1"/>
            </p:cNvSpPr>
            <p:nvPr/>
          </p:nvSpPr>
          <p:spPr bwMode="auto">
            <a:xfrm>
              <a:off x="0" y="511"/>
              <a:ext cx="148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三大主力红军甘肃会师</a:t>
              </a:r>
              <a:endParaRPr lang="zh-CN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73" name="AutoShape 37"/>
            <p:cNvSpPr>
              <a:spLocks noChangeArrowheads="1"/>
            </p:cNvSpPr>
            <p:nvPr/>
          </p:nvSpPr>
          <p:spPr bwMode="auto">
            <a:xfrm>
              <a:off x="1466" y="0"/>
              <a:ext cx="249" cy="1022"/>
            </a:xfrm>
            <a:prstGeom prst="curvedLeftArrow">
              <a:avLst>
                <a:gd name="adj1" fmla="val 65690"/>
                <a:gd name="adj2" fmla="val 152415"/>
                <a:gd name="adj3" fmla="val 33333"/>
              </a:avLst>
            </a:prstGeom>
            <a:solidFill>
              <a:srgbClr val="FF00FF"/>
            </a:solidFill>
            <a:ln w="9525" cmpd="sng">
              <a:solidFill>
                <a:srgbClr val="FF00FF"/>
              </a:solidFill>
              <a:miter lim="800000"/>
            </a:ln>
            <a:effectLst/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grpSp>
        <p:nvGrpSpPr>
          <p:cNvPr id="39974" name="Group 38"/>
          <p:cNvGrpSpPr/>
          <p:nvPr/>
        </p:nvGrpSpPr>
        <p:grpSpPr bwMode="auto">
          <a:xfrm>
            <a:off x="6919913" y="4024313"/>
            <a:ext cx="1947862" cy="1079500"/>
            <a:chOff x="0" y="0"/>
            <a:chExt cx="1227" cy="680"/>
          </a:xfrm>
        </p:grpSpPr>
        <p:sp>
          <p:nvSpPr>
            <p:cNvPr id="39975" name="Line 39"/>
            <p:cNvSpPr>
              <a:spLocks noChangeShapeType="1"/>
            </p:cNvSpPr>
            <p:nvPr/>
          </p:nvSpPr>
          <p:spPr bwMode="auto">
            <a:xfrm flipV="1">
              <a:off x="0" y="340"/>
              <a:ext cx="227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6" name="Text Box 40"/>
            <p:cNvSpPr txBox="1">
              <a:spLocks noChangeArrowheads="1"/>
            </p:cNvSpPr>
            <p:nvPr/>
          </p:nvSpPr>
          <p:spPr bwMode="auto">
            <a:xfrm>
              <a:off x="199" y="0"/>
              <a:ext cx="1028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陕北吴起镇会师</a:t>
              </a:r>
              <a:endParaRPr lang="zh-CN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77" name="Group 41"/>
          <p:cNvGrpSpPr/>
          <p:nvPr/>
        </p:nvGrpSpPr>
        <p:grpSpPr bwMode="auto">
          <a:xfrm>
            <a:off x="5443538" y="4024313"/>
            <a:ext cx="1531937" cy="1079500"/>
            <a:chOff x="0" y="0"/>
            <a:chExt cx="965" cy="680"/>
          </a:xfrm>
        </p:grpSpPr>
        <p:sp>
          <p:nvSpPr>
            <p:cNvPr id="39978" name="Line 42"/>
            <p:cNvSpPr>
              <a:spLocks noChangeShapeType="1"/>
            </p:cNvSpPr>
            <p:nvPr/>
          </p:nvSpPr>
          <p:spPr bwMode="auto">
            <a:xfrm flipV="1">
              <a:off x="0" y="332"/>
              <a:ext cx="363" cy="0"/>
            </a:xfrm>
            <a:prstGeom prst="line">
              <a:avLst/>
            </a:prstGeom>
            <a:noFill/>
            <a:ln w="76200" cmpd="sng">
              <a:solidFill>
                <a:srgbClr val="FF3300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9" name="Text Box 43"/>
            <p:cNvSpPr txBox="1">
              <a:spLocks noChangeArrowheads="1"/>
            </p:cNvSpPr>
            <p:nvPr/>
          </p:nvSpPr>
          <p:spPr bwMode="auto">
            <a:xfrm>
              <a:off x="328" y="0"/>
              <a:ext cx="637" cy="680"/>
            </a:xfrm>
            <a:prstGeom prst="rect">
              <a:avLst/>
            </a:prstGeom>
            <a:solidFill>
              <a:srgbClr val="008080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FF66"/>
                  </a:solidFill>
                  <a:effectLst/>
                  <a:ea typeface="黑体" panose="02010609060101010101" pitchFamily="49" charset="-122"/>
                </a:rPr>
                <a:t>过草地</a:t>
              </a:r>
              <a:endParaRPr lang="zh-CN" sz="3200">
                <a:solidFill>
                  <a:srgbClr val="FFFF66"/>
                </a:solidFill>
                <a:effectLst/>
                <a:ea typeface="黑体" panose="02010609060101010101" pitchFamily="49" charset="-122"/>
              </a:endParaRPr>
            </a:p>
          </p:txBody>
        </p:sp>
      </p:grpSp>
      <p:grpSp>
        <p:nvGrpSpPr>
          <p:cNvPr id="39980" name="Group 44"/>
          <p:cNvGrpSpPr/>
          <p:nvPr/>
        </p:nvGrpSpPr>
        <p:grpSpPr bwMode="auto">
          <a:xfrm>
            <a:off x="6196013" y="127000"/>
            <a:ext cx="3425825" cy="6643688"/>
            <a:chOff x="0" y="0"/>
            <a:chExt cx="2158" cy="4185"/>
          </a:xfrm>
        </p:grpSpPr>
        <p:grpSp>
          <p:nvGrpSpPr>
            <p:cNvPr id="39981" name="Group 45"/>
            <p:cNvGrpSpPr/>
            <p:nvPr/>
          </p:nvGrpSpPr>
          <p:grpSpPr bwMode="auto">
            <a:xfrm>
              <a:off x="10" y="0"/>
              <a:ext cx="2148" cy="365"/>
              <a:chOff x="0" y="0"/>
              <a:chExt cx="2148" cy="365"/>
            </a:xfrm>
          </p:grpSpPr>
          <p:sp>
            <p:nvSpPr>
              <p:cNvPr id="39982" name="Text Box 46"/>
              <p:cNvSpPr txBox="1">
                <a:spLocks noChangeArrowheads="1"/>
              </p:cNvSpPr>
              <p:nvPr/>
            </p:nvSpPr>
            <p:spPr bwMode="auto">
              <a:xfrm>
                <a:off x="202" y="0"/>
                <a:ext cx="1946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lIns="90000" tIns="46800" rIns="90000" bIns="46800" anchorCtr="1"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zh-CN" sz="3200">
                    <a:solidFill>
                      <a:srgbClr val="0000FF"/>
                    </a:solidFill>
                    <a:effectLst/>
                    <a:ea typeface="华文行楷" panose="02010800040101010101" pitchFamily="2" charset="-122"/>
                  </a:rPr>
                  <a:t>1936</a:t>
                </a:r>
                <a:r>
                  <a:rPr lang="zh-CN" sz="3200">
                    <a:solidFill>
                      <a:srgbClr val="0000FF"/>
                    </a:solidFill>
                    <a:effectLst/>
                    <a:ea typeface="华文行楷" panose="02010800040101010101" pitchFamily="2" charset="-122"/>
                  </a:rPr>
                  <a:t>、</a:t>
                </a:r>
                <a:r>
                  <a:rPr lang="zh-CN" altLang="zh-CN" sz="3200">
                    <a:solidFill>
                      <a:srgbClr val="0000FF"/>
                    </a:solidFill>
                    <a:effectLst/>
                    <a:ea typeface="华文行楷" panose="02010800040101010101" pitchFamily="2" charset="-122"/>
                  </a:rPr>
                  <a:t>10)</a:t>
                </a:r>
                <a:endParaRPr lang="zh-CN" altLang="zh-CN" sz="3200">
                  <a:solidFill>
                    <a:srgbClr val="0000FF"/>
                  </a:solidFill>
                  <a:effectLst/>
                  <a:ea typeface="华文行楷" panose="02010800040101010101" pitchFamily="2" charset="-122"/>
                </a:endParaRPr>
              </a:p>
            </p:txBody>
          </p:sp>
          <p:sp>
            <p:nvSpPr>
              <p:cNvPr id="39983" name="Line 47"/>
              <p:cNvSpPr>
                <a:spLocks noChangeShapeType="1"/>
              </p:cNvSpPr>
              <p:nvPr/>
            </p:nvSpPr>
            <p:spPr bwMode="auto">
              <a:xfrm>
                <a:off x="0" y="221"/>
                <a:ext cx="524" cy="0"/>
              </a:xfrm>
              <a:prstGeom prst="line">
                <a:avLst/>
              </a:prstGeom>
              <a:noFill/>
              <a:ln w="38100" cmpd="sng">
                <a:solidFill>
                  <a:srgbClr val="0000FF"/>
                </a:solidFill>
                <a:round/>
              </a:ln>
              <a:effectLst/>
            </p:spPr>
            <p:txBody>
              <a:bodyPr lIns="90000" tIns="46800" rIns="90000" bIns="46800" anchor="ctr" anchorCtr="1"/>
              <a:lstStyle/>
              <a:p>
                <a:endParaRPr lang="zh-CN" altLang="en-US"/>
              </a:p>
            </p:txBody>
          </p:sp>
        </p:grpSp>
        <p:sp>
          <p:nvSpPr>
            <p:cNvPr id="39984" name="Text Box 48"/>
            <p:cNvSpPr txBox="1">
              <a:spLocks noChangeArrowheads="1"/>
            </p:cNvSpPr>
            <p:nvPr/>
          </p:nvSpPr>
          <p:spPr bwMode="auto">
            <a:xfrm>
              <a:off x="0" y="3858"/>
              <a:ext cx="1680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1936</a:t>
              </a:r>
              <a:r>
                <a:rPr lang="zh-CN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年</a:t>
              </a:r>
              <a:r>
                <a:rPr lang="zh-CN" altLang="zh-CN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10</a:t>
              </a:r>
              <a:r>
                <a:rPr lang="zh-CN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月</a:t>
              </a:r>
              <a:endParaRPr lang="zh-CN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39985" name="Text Box 49"/>
          <p:cNvSpPr txBox="1">
            <a:spLocks noChangeArrowheads="1"/>
          </p:cNvSpPr>
          <p:nvPr/>
        </p:nvSpPr>
        <p:spPr bwMode="auto">
          <a:xfrm>
            <a:off x="117475" y="5624513"/>
            <a:ext cx="1404938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意义</a:t>
            </a:r>
            <a:endParaRPr lang="zh-CN" sz="40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grpSp>
        <p:nvGrpSpPr>
          <p:cNvPr id="39986" name="Group 50"/>
          <p:cNvGrpSpPr/>
          <p:nvPr/>
        </p:nvGrpSpPr>
        <p:grpSpPr bwMode="auto">
          <a:xfrm>
            <a:off x="1420813" y="5181600"/>
            <a:ext cx="4238625" cy="1662113"/>
            <a:chOff x="0" y="0"/>
            <a:chExt cx="2670" cy="1047"/>
          </a:xfrm>
        </p:grpSpPr>
        <p:sp>
          <p:nvSpPr>
            <p:cNvPr id="39987" name="Text Box 51"/>
            <p:cNvSpPr txBox="1">
              <a:spLocks noChangeArrowheads="1"/>
            </p:cNvSpPr>
            <p:nvPr/>
          </p:nvSpPr>
          <p:spPr bwMode="auto">
            <a:xfrm>
              <a:off x="161" y="0"/>
              <a:ext cx="1505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90000" tIns="46800" rIns="90000" bIns="46800"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粉碎了</a:t>
              </a:r>
              <a:r>
                <a:rPr lang="zh-CN" alt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……</a:t>
              </a:r>
              <a:endParaRPr lang="zh-CN" altLang="zh-CN" sz="3200">
                <a:solidFill>
                  <a:srgbClr val="FF0000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88" name="Text Box 52"/>
            <p:cNvSpPr txBox="1">
              <a:spLocks noChangeArrowheads="1"/>
            </p:cNvSpPr>
            <p:nvPr/>
          </p:nvSpPr>
          <p:spPr bwMode="auto">
            <a:xfrm>
              <a:off x="161" y="345"/>
              <a:ext cx="1536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90000" tIns="46800" rIns="90000" bIns="46800"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保存了</a:t>
              </a:r>
              <a:r>
                <a:rPr lang="zh-CN" alt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……</a:t>
              </a:r>
              <a:endParaRPr lang="zh-CN" altLang="zh-CN" sz="3200">
                <a:solidFill>
                  <a:srgbClr val="FF0000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89" name="Text Box 53"/>
            <p:cNvSpPr txBox="1">
              <a:spLocks noChangeArrowheads="1"/>
            </p:cNvSpPr>
            <p:nvPr/>
          </p:nvSpPr>
          <p:spPr bwMode="auto">
            <a:xfrm>
              <a:off x="161" y="682"/>
              <a:ext cx="2509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90000" tIns="46800" rIns="90000" bIns="46800"/>
            <a:lstStyle/>
            <a:p>
              <a:pPr algn="l">
                <a:spcBef>
                  <a:spcPct val="50000"/>
                </a:spcBef>
              </a:pPr>
              <a:r>
                <a:rPr 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使</a:t>
              </a:r>
              <a:r>
                <a:rPr lang="zh-CN" alt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……</a:t>
              </a:r>
              <a:r>
                <a:rPr lang="zh-CN" sz="3200">
                  <a:solidFill>
                    <a:srgbClr val="FF0000"/>
                  </a:solidFill>
                  <a:effectLst/>
                  <a:ea typeface="黑体" panose="02010609060101010101" pitchFamily="49" charset="-122"/>
                </a:rPr>
                <a:t>转危为安</a:t>
              </a:r>
              <a:endParaRPr lang="zh-CN" sz="3200">
                <a:solidFill>
                  <a:srgbClr val="FF0000"/>
                </a:solidFill>
                <a:effectLst/>
                <a:ea typeface="黑体" panose="02010609060101010101" pitchFamily="49" charset="-122"/>
              </a:endParaRPr>
            </a:p>
          </p:txBody>
        </p:sp>
        <p:sp>
          <p:nvSpPr>
            <p:cNvPr id="39990" name="AutoShape 54"/>
            <p:cNvSpPr/>
            <p:nvPr/>
          </p:nvSpPr>
          <p:spPr bwMode="auto">
            <a:xfrm>
              <a:off x="0" y="52"/>
              <a:ext cx="148" cy="886"/>
            </a:xfrm>
            <a:prstGeom prst="leftBrace">
              <a:avLst>
                <a:gd name="adj1" fmla="val 49887"/>
                <a:gd name="adj2" fmla="val 50000"/>
              </a:avLst>
            </a:prstGeom>
            <a:noFill/>
            <a:ln w="34925" cmpd="sng">
              <a:solidFill>
                <a:srgbClr val="FF0000"/>
              </a:solidFill>
              <a:round/>
            </a:ln>
            <a:effectLst/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sp>
        <p:nvSpPr>
          <p:cNvPr id="39991" name="Text Box 55"/>
          <p:cNvSpPr txBox="1">
            <a:spLocks noChangeArrowheads="1"/>
          </p:cNvSpPr>
          <p:nvPr/>
        </p:nvSpPr>
        <p:spPr bwMode="auto">
          <a:xfrm>
            <a:off x="95250" y="31750"/>
            <a:ext cx="4386263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红军不怕远征难</a:t>
            </a:r>
            <a:endParaRPr lang="zh-CN" sz="44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  <p:sp>
        <p:nvSpPr>
          <p:cNvPr id="39992" name="Text Box 56"/>
          <p:cNvSpPr txBox="1">
            <a:spLocks noChangeArrowheads="1"/>
          </p:cNvSpPr>
          <p:nvPr/>
        </p:nvSpPr>
        <p:spPr bwMode="auto">
          <a:xfrm>
            <a:off x="3914775" y="122238"/>
            <a:ext cx="274320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0000" tIns="46800" rIns="90000" bIns="46800" anchorCtr="1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 sz="32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(1934</a:t>
            </a:r>
            <a:r>
              <a:rPr lang="zh-CN" sz="32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、</a:t>
            </a:r>
            <a:r>
              <a:rPr lang="zh-CN" altLang="zh-CN" sz="3200">
                <a:solidFill>
                  <a:srgbClr val="0000FF"/>
                </a:solidFill>
                <a:effectLst/>
                <a:ea typeface="华文行楷" panose="02010800040101010101" pitchFamily="2" charset="-122"/>
              </a:rPr>
              <a:t>10</a:t>
            </a:r>
            <a:endParaRPr lang="zh-CN" altLang="zh-CN" sz="3200">
              <a:solidFill>
                <a:srgbClr val="0000FF"/>
              </a:solidFill>
              <a:effectLst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8"/>
          <p:cNvSpPr txBox="1">
            <a:spLocks noChangeArrowheads="1"/>
          </p:cNvSpPr>
          <p:nvPr/>
        </p:nvSpPr>
        <p:spPr bwMode="auto">
          <a:xfrm>
            <a:off x="0" y="0"/>
            <a:ext cx="2801938" cy="706437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kumimoji="1" lang="zh-CN" alt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七嘴八舌</a:t>
            </a:r>
            <a:endParaRPr kumimoji="1" lang="en-US" altLang="zh-CN" sz="4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70659" name="矩形 2"/>
          <p:cNvSpPr>
            <a:spLocks noChangeArrowheads="1"/>
          </p:cNvSpPr>
          <p:nvPr/>
        </p:nvSpPr>
        <p:spPr bwMode="auto">
          <a:xfrm>
            <a:off x="250825" y="1000108"/>
            <a:ext cx="8893175" cy="206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kumimoji="1" lang="zh-CN" altLang="en-US" sz="3200" b="1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 </a:t>
            </a:r>
            <a:r>
              <a:rPr kumimoji="1" lang="en-US" altLang="zh-CN" sz="3200" smtClean="0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 </a:t>
            </a:r>
            <a:r>
              <a:rPr kumimoji="1" lang="zh-CN" altLang="en-US" sz="3200" b="1" smtClean="0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 </a:t>
            </a:r>
            <a:r>
              <a:rPr kumimoji="1" lang="zh-CN" altLang="en-US" sz="3200" b="1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红军长征不仅给党和人民留下了宝贵的精神财富，还给中华民族留下了宝贵的“长征精神”。长征精神包括哪些精神</a:t>
            </a:r>
            <a:r>
              <a:rPr kumimoji="1" lang="zh-CN" altLang="en-US" sz="3200" b="1" smtClean="0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？我们应如何继承和弘扬长征精神？</a:t>
            </a:r>
            <a:endParaRPr kumimoji="1" lang="zh-CN" altLang="en-US" sz="3200" b="1">
              <a:solidFill>
                <a:srgbClr val="00000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3071810"/>
            <a:ext cx="9144000" cy="45735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长征精神：革命英雄主义</a:t>
            </a:r>
            <a:r>
              <a:rPr lang="zh-CN" altLang="en-US" sz="2800" b="1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、集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体主义、坚</a:t>
            </a:r>
            <a:r>
              <a:rPr lang="zh-CN" altLang="en-US" sz="2800" b="1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定的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信</a:t>
            </a:r>
            <a:r>
              <a:rPr lang="zh-CN" altLang="en-US" sz="2800" b="1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念的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精</a:t>
            </a:r>
            <a:r>
              <a:rPr lang="zh-CN" altLang="en-US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</a:t>
            </a:r>
            <a:endParaRPr lang="en-US" altLang="zh-CN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百折不挠、自强不息的精神；</a:t>
            </a:r>
            <a:endParaRPr lang="zh-CN" altLang="en-US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万众一心、团结拼搏的精神；</a:t>
            </a:r>
            <a:endParaRPr lang="zh-CN" altLang="en-US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不怕牺牲、艰苦奋斗的精神；</a:t>
            </a:r>
            <a:endParaRPr lang="zh-CN" altLang="en-US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乐观向上、积极进取的精神；</a:t>
            </a:r>
            <a:endParaRPr lang="zh-CN" altLang="en-US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endParaRPr lang="en-US" altLang="zh-CN" sz="2800" b="1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endParaRPr lang="en-US" altLang="zh-CN" sz="2800" b="1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30000"/>
              </a:lnSpc>
            </a:pPr>
            <a:endParaRPr lang="en-US" altLang="zh-CN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2976" y="4214818"/>
            <a:ext cx="67866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mtClean="0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楷体_GB2312" pitchFamily="49" charset="-122"/>
              </a:rPr>
              <a:t> </a:t>
            </a:r>
            <a:endParaRPr kumimoji="1" lang="zh-CN" altLang="en-US">
              <a:solidFill>
                <a:schemeClr val="tx1">
                  <a:lumMod val="95000"/>
                  <a:lumOff val="5000"/>
                </a:schemeClr>
              </a:solidFill>
              <a:latin typeface="宋体" panose="02010600030101010101" pitchFamily="2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716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kumimoji="1" lang="zh-CN" altLang="en-US" sz="3600" smtClean="0">
                <a:solidFill>
                  <a:srgbClr val="000000"/>
                </a:solidFill>
                <a:latin typeface="华文隶书" panose="02010800040101010101" charset="-122"/>
                <a:ea typeface="华文隶书" panose="02010800040101010101" charset="-122"/>
              </a:rPr>
              <a:t>我们应如何继承和弘扬长征精神？</a:t>
            </a:r>
            <a:endParaRPr kumimoji="1" lang="zh-CN" altLang="en-US" sz="3600">
              <a:solidFill>
                <a:srgbClr val="00000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285860"/>
            <a:ext cx="88582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smtClean="0">
                <a:solidFill>
                  <a:schemeClr val="accent2"/>
                </a:solidFill>
              </a:rPr>
              <a:t>在国家利益面前要有不怕牺牲、勇往直前的大无畏精神</a:t>
            </a:r>
            <a:endParaRPr lang="en-US" altLang="zh-CN" sz="3200" smtClean="0">
              <a:solidFill>
                <a:schemeClr val="accent2"/>
              </a:solidFill>
            </a:endParaRPr>
          </a:p>
          <a:p>
            <a:pPr algn="l"/>
            <a:r>
              <a:rPr lang="zh-CN" altLang="en-US" sz="3200" smtClean="0">
                <a:solidFill>
                  <a:schemeClr val="accent2"/>
                </a:solidFill>
              </a:rPr>
              <a:t>在现实生活中要体现众志成城、团结互助的协作精神；</a:t>
            </a:r>
            <a:endParaRPr lang="en-US" altLang="zh-CN" sz="3200" smtClean="0">
              <a:solidFill>
                <a:schemeClr val="accent2"/>
              </a:solidFill>
            </a:endParaRPr>
          </a:p>
          <a:p>
            <a:pPr algn="l"/>
            <a:r>
              <a:rPr lang="zh-CN" altLang="en-US" sz="3200" smtClean="0">
                <a:solidFill>
                  <a:schemeClr val="accent2"/>
                </a:solidFill>
              </a:rPr>
              <a:t>在学习和工作中要有坚定思想、充满信心的革命乐观主义精神；</a:t>
            </a:r>
            <a:endParaRPr lang="en-US" altLang="zh-CN" sz="3200" smtClean="0">
              <a:solidFill>
                <a:schemeClr val="accent2"/>
              </a:solidFill>
            </a:endParaRPr>
          </a:p>
          <a:p>
            <a:pPr algn="l"/>
            <a:r>
              <a:rPr lang="zh-CN" altLang="en-US" sz="3200" smtClean="0">
                <a:solidFill>
                  <a:schemeClr val="accent2"/>
                </a:solidFill>
              </a:rPr>
              <a:t>在困难面前要有百折不挠、排除万难的革命英雄主义精神；</a:t>
            </a:r>
            <a:endParaRPr lang="en-US" altLang="zh-CN" sz="320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3"/>
          <p:cNvSpPr>
            <a:spLocks noChangeArrowheads="1"/>
          </p:cNvSpPr>
          <p:nvPr/>
        </p:nvSpPr>
        <p:spPr bwMode="auto">
          <a:xfrm rot="21247885">
            <a:off x="2360613" y="5564188"/>
            <a:ext cx="1068387" cy="257175"/>
          </a:xfrm>
          <a:prstGeom prst="leftArrow">
            <a:avLst>
              <a:gd name="adj1" fmla="val 65593"/>
              <a:gd name="adj2" fmla="val 120494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 bwMode="auto">
          <a:xfrm rot="1855691">
            <a:off x="3594100" y="5053013"/>
            <a:ext cx="230188" cy="762000"/>
          </a:xfrm>
          <a:prstGeom prst="curvedLeftArrow">
            <a:avLst>
              <a:gd name="adj1" fmla="val 66207"/>
              <a:gd name="adj2" fmla="val 132414"/>
              <a:gd name="adj3" fmla="val 33333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5334000" y="5943600"/>
            <a:ext cx="2133600" cy="304800"/>
          </a:xfrm>
          <a:prstGeom prst="leftArrow">
            <a:avLst>
              <a:gd name="adj1" fmla="val 50000"/>
              <a:gd name="adj2" fmla="val 175000"/>
            </a:avLst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 rot="762376">
            <a:off x="2724150" y="1987550"/>
            <a:ext cx="304800" cy="990600"/>
          </a:xfrm>
          <a:prstGeom prst="upArrow">
            <a:avLst>
              <a:gd name="adj1" fmla="val 50000"/>
              <a:gd name="adj2" fmla="val 81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 rot="3862379">
            <a:off x="3775075" y="587375"/>
            <a:ext cx="304800" cy="1905000"/>
          </a:xfrm>
          <a:prstGeom prst="upArrow">
            <a:avLst>
              <a:gd name="adj1" fmla="val 50000"/>
              <a:gd name="adj2" fmla="val 156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4040" name="WordArt 8"/>
          <p:cNvSpPr>
            <a:spLocks noChangeArrowheads="1" noChangeShapeType="1"/>
          </p:cNvSpPr>
          <p:nvPr/>
        </p:nvSpPr>
        <p:spPr bwMode="auto">
          <a:xfrm>
            <a:off x="7086600" y="5410200"/>
            <a:ext cx="5334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latin typeface="幼圆" panose="02010509060101010101" charset="-122"/>
              </a:rPr>
              <a:t>中   央</a:t>
            </a:r>
            <a:endParaRPr lang="zh-CN" altLang="en-US" sz="3600">
              <a:ln w="9525" cmpd="sng">
                <a:solidFill>
                  <a:srgbClr val="FF0000"/>
                </a:solidFill>
                <a:round/>
              </a:ln>
              <a:solidFill>
                <a:srgbClr val="FF0000"/>
              </a:solidFill>
              <a:effectLst/>
              <a:latin typeface="幼圆" panose="02010509060101010101" charset="-122"/>
            </a:endParaRPr>
          </a:p>
        </p:txBody>
      </p:sp>
      <p:sp>
        <p:nvSpPr>
          <p:cNvPr id="44041" name="AutoShape 9"/>
          <p:cNvSpPr>
            <a:spLocks noChangeArrowheads="1"/>
          </p:cNvSpPr>
          <p:nvPr/>
        </p:nvSpPr>
        <p:spPr bwMode="auto">
          <a:xfrm>
            <a:off x="6858000" y="5486400"/>
            <a:ext cx="152400" cy="228600"/>
          </a:xfrm>
          <a:prstGeom prst="triangle">
            <a:avLst>
              <a:gd name="adj" fmla="val 63333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2" name="WordArt 10"/>
          <p:cNvSpPr>
            <a:spLocks noChangeArrowheads="1" noChangeShapeType="1"/>
          </p:cNvSpPr>
          <p:nvPr/>
        </p:nvSpPr>
        <p:spPr bwMode="auto">
          <a:xfrm>
            <a:off x="7010400" y="5715000"/>
            <a:ext cx="3048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于都</a:t>
            </a:r>
            <a:endParaRPr lang="zh-CN" altLang="en-US" sz="3600">
              <a:ln w="9525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43" name="WordArt 11"/>
          <p:cNvSpPr>
            <a:spLocks noChangeArrowheads="1" noChangeShapeType="1"/>
          </p:cNvSpPr>
          <p:nvPr/>
        </p:nvSpPr>
        <p:spPr bwMode="auto">
          <a:xfrm>
            <a:off x="7620000" y="5715000"/>
            <a:ext cx="3048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瑞金</a:t>
            </a:r>
            <a:endParaRPr lang="zh-CN" altLang="en-US" sz="3600">
              <a:ln w="9525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44" name="AutoShape 12"/>
          <p:cNvSpPr>
            <a:spLocks noChangeArrowheads="1"/>
          </p:cNvSpPr>
          <p:nvPr/>
        </p:nvSpPr>
        <p:spPr bwMode="auto">
          <a:xfrm>
            <a:off x="7391400" y="5867400"/>
            <a:ext cx="200025" cy="152400"/>
          </a:xfrm>
          <a:prstGeom prst="star5">
            <a:avLst/>
          </a:prstGeom>
          <a:solidFill>
            <a:srgbClr val="FF0066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5" name="WordArt 13"/>
          <p:cNvSpPr>
            <a:spLocks noChangeArrowheads="1" noChangeShapeType="1"/>
          </p:cNvSpPr>
          <p:nvPr/>
        </p:nvSpPr>
        <p:spPr bwMode="auto">
          <a:xfrm>
            <a:off x="4114800" y="4876800"/>
            <a:ext cx="457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遵义</a:t>
            </a:r>
            <a:endParaRPr lang="zh-CN" altLang="en-US" sz="3600">
              <a:ln w="9525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46" name="Arc 14"/>
          <p:cNvSpPr/>
          <p:nvPr/>
        </p:nvSpPr>
        <p:spPr bwMode="auto">
          <a:xfrm rot="4123888">
            <a:off x="5806281" y="5776119"/>
            <a:ext cx="42703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277"/>
              <a:gd name="T1" fmla="*/ 0 h 21600"/>
              <a:gd name="T2" fmla="*/ 17277 w 17277"/>
              <a:gd name="T3" fmla="*/ 8636 h 21600"/>
              <a:gd name="T4" fmla="*/ 0 w 172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7" name="Arc 15"/>
          <p:cNvSpPr/>
          <p:nvPr/>
        </p:nvSpPr>
        <p:spPr bwMode="auto">
          <a:xfrm rot="1096027">
            <a:off x="6934200" y="5943600"/>
            <a:ext cx="57308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8572"/>
              <a:gd name="T1" fmla="*/ 0 h 21600"/>
              <a:gd name="T2" fmla="*/ 18572 w 18572"/>
              <a:gd name="T3" fmla="*/ 10570 h 21600"/>
              <a:gd name="T4" fmla="*/ 0 w 1857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572" h="21600" fill="none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</a:path>
              <a:path w="18572" h="21600" stroke="0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8" name="Arc 16"/>
          <p:cNvSpPr/>
          <p:nvPr/>
        </p:nvSpPr>
        <p:spPr bwMode="auto">
          <a:xfrm rot="3433284">
            <a:off x="6191250" y="5911850"/>
            <a:ext cx="685800" cy="914400"/>
          </a:xfrm>
          <a:custGeom>
            <a:avLst/>
            <a:gdLst>
              <a:gd name="G0" fmla="+- 10483 0 0"/>
              <a:gd name="G1" fmla="+- 21600 0 0"/>
              <a:gd name="G2" fmla="+- 21600 0 0"/>
              <a:gd name="T0" fmla="*/ 0 w 27760"/>
              <a:gd name="T1" fmla="*/ 2714 h 21600"/>
              <a:gd name="T2" fmla="*/ 27760 w 27760"/>
              <a:gd name="T3" fmla="*/ 8636 h 21600"/>
              <a:gd name="T4" fmla="*/ 10483 w 2776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760" h="21600" fill="none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</a:path>
              <a:path w="27760" h="21600" stroke="0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  <a:lnTo>
                  <a:pt x="10483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9" name="Arc 17"/>
          <p:cNvSpPr/>
          <p:nvPr/>
        </p:nvSpPr>
        <p:spPr bwMode="auto">
          <a:xfrm rot="5248098">
            <a:off x="5120481" y="5623719"/>
            <a:ext cx="42703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277"/>
              <a:gd name="T1" fmla="*/ 0 h 21600"/>
              <a:gd name="T2" fmla="*/ 17277 w 17277"/>
              <a:gd name="T3" fmla="*/ 8636 h 21600"/>
              <a:gd name="T4" fmla="*/ 0 w 172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4050" name="Group 18"/>
          <p:cNvGrpSpPr/>
          <p:nvPr/>
        </p:nvGrpSpPr>
        <p:grpSpPr bwMode="auto">
          <a:xfrm>
            <a:off x="209550" y="1981200"/>
            <a:ext cx="8934450" cy="4419600"/>
            <a:chOff x="0" y="0"/>
            <a:chExt cx="5628" cy="2784"/>
          </a:xfrm>
        </p:grpSpPr>
        <p:sp>
          <p:nvSpPr>
            <p:cNvPr id="44051" name="未知"/>
            <p:cNvSpPr/>
            <p:nvPr/>
          </p:nvSpPr>
          <p:spPr bwMode="auto">
            <a:xfrm>
              <a:off x="3156" y="1704"/>
              <a:ext cx="777" cy="1080"/>
            </a:xfrm>
            <a:custGeom>
              <a:avLst/>
              <a:gdLst/>
              <a:ahLst/>
              <a:cxnLst>
                <a:cxn ang="0">
                  <a:pos x="672" y="0"/>
                </a:cxn>
                <a:cxn ang="0">
                  <a:pos x="744" y="180"/>
                </a:cxn>
                <a:cxn ang="0">
                  <a:pos x="756" y="216"/>
                </a:cxn>
                <a:cxn ang="0">
                  <a:pos x="768" y="252"/>
                </a:cxn>
                <a:cxn ang="0">
                  <a:pos x="708" y="432"/>
                </a:cxn>
                <a:cxn ang="0">
                  <a:pos x="696" y="468"/>
                </a:cxn>
                <a:cxn ang="0">
                  <a:pos x="648" y="480"/>
                </a:cxn>
                <a:cxn ang="0">
                  <a:pos x="612" y="504"/>
                </a:cxn>
                <a:cxn ang="0">
                  <a:pos x="636" y="612"/>
                </a:cxn>
                <a:cxn ang="0">
                  <a:pos x="564" y="636"/>
                </a:cxn>
                <a:cxn ang="0">
                  <a:pos x="528" y="660"/>
                </a:cxn>
                <a:cxn ang="0">
                  <a:pos x="420" y="648"/>
                </a:cxn>
                <a:cxn ang="0">
                  <a:pos x="336" y="732"/>
                </a:cxn>
                <a:cxn ang="0">
                  <a:pos x="300" y="756"/>
                </a:cxn>
                <a:cxn ang="0">
                  <a:pos x="240" y="828"/>
                </a:cxn>
                <a:cxn ang="0">
                  <a:pos x="192" y="888"/>
                </a:cxn>
                <a:cxn ang="0">
                  <a:pos x="108" y="972"/>
                </a:cxn>
                <a:cxn ang="0">
                  <a:pos x="72" y="996"/>
                </a:cxn>
                <a:cxn ang="0">
                  <a:pos x="0" y="1080"/>
                </a:cxn>
              </a:cxnLst>
              <a:rect l="0" t="0" r="r" b="b"/>
              <a:pathLst>
                <a:path w="777" h="1080">
                  <a:moveTo>
                    <a:pt x="672" y="0"/>
                  </a:moveTo>
                  <a:cubicBezTo>
                    <a:pt x="694" y="65"/>
                    <a:pt x="722" y="115"/>
                    <a:pt x="744" y="180"/>
                  </a:cubicBezTo>
                  <a:cubicBezTo>
                    <a:pt x="748" y="192"/>
                    <a:pt x="752" y="204"/>
                    <a:pt x="756" y="216"/>
                  </a:cubicBezTo>
                  <a:cubicBezTo>
                    <a:pt x="760" y="228"/>
                    <a:pt x="768" y="252"/>
                    <a:pt x="768" y="252"/>
                  </a:cubicBezTo>
                  <a:cubicBezTo>
                    <a:pt x="759" y="341"/>
                    <a:pt x="777" y="386"/>
                    <a:pt x="708" y="432"/>
                  </a:cubicBezTo>
                  <a:cubicBezTo>
                    <a:pt x="704" y="444"/>
                    <a:pt x="706" y="460"/>
                    <a:pt x="696" y="468"/>
                  </a:cubicBezTo>
                  <a:cubicBezTo>
                    <a:pt x="683" y="478"/>
                    <a:pt x="663" y="474"/>
                    <a:pt x="648" y="480"/>
                  </a:cubicBezTo>
                  <a:cubicBezTo>
                    <a:pt x="635" y="486"/>
                    <a:pt x="624" y="496"/>
                    <a:pt x="612" y="504"/>
                  </a:cubicBezTo>
                  <a:cubicBezTo>
                    <a:pt x="651" y="530"/>
                    <a:pt x="691" y="541"/>
                    <a:pt x="636" y="612"/>
                  </a:cubicBezTo>
                  <a:cubicBezTo>
                    <a:pt x="620" y="632"/>
                    <a:pt x="588" y="628"/>
                    <a:pt x="564" y="636"/>
                  </a:cubicBezTo>
                  <a:cubicBezTo>
                    <a:pt x="550" y="641"/>
                    <a:pt x="540" y="652"/>
                    <a:pt x="528" y="660"/>
                  </a:cubicBezTo>
                  <a:cubicBezTo>
                    <a:pt x="444" y="632"/>
                    <a:pt x="480" y="628"/>
                    <a:pt x="420" y="648"/>
                  </a:cubicBezTo>
                  <a:cubicBezTo>
                    <a:pt x="399" y="711"/>
                    <a:pt x="419" y="677"/>
                    <a:pt x="336" y="732"/>
                  </a:cubicBezTo>
                  <a:cubicBezTo>
                    <a:pt x="324" y="740"/>
                    <a:pt x="300" y="756"/>
                    <a:pt x="300" y="756"/>
                  </a:cubicBezTo>
                  <a:cubicBezTo>
                    <a:pt x="283" y="782"/>
                    <a:pt x="257" y="802"/>
                    <a:pt x="240" y="828"/>
                  </a:cubicBezTo>
                  <a:cubicBezTo>
                    <a:pt x="194" y="898"/>
                    <a:pt x="273" y="834"/>
                    <a:pt x="192" y="888"/>
                  </a:cubicBezTo>
                  <a:cubicBezTo>
                    <a:pt x="171" y="951"/>
                    <a:pt x="191" y="917"/>
                    <a:pt x="108" y="972"/>
                  </a:cubicBezTo>
                  <a:cubicBezTo>
                    <a:pt x="96" y="980"/>
                    <a:pt x="72" y="996"/>
                    <a:pt x="72" y="996"/>
                  </a:cubicBezTo>
                  <a:cubicBezTo>
                    <a:pt x="56" y="1058"/>
                    <a:pt x="55" y="1052"/>
                    <a:pt x="0" y="1080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2" name="未知"/>
            <p:cNvSpPr/>
            <p:nvPr/>
          </p:nvSpPr>
          <p:spPr bwMode="auto">
            <a:xfrm>
              <a:off x="1668" y="957"/>
              <a:ext cx="228" cy="783"/>
            </a:xfrm>
            <a:custGeom>
              <a:avLst/>
              <a:gdLst/>
              <a:ahLst/>
              <a:cxnLst>
                <a:cxn ang="0">
                  <a:pos x="192" y="651"/>
                </a:cxn>
                <a:cxn ang="0">
                  <a:pos x="144" y="639"/>
                </a:cxn>
                <a:cxn ang="0">
                  <a:pos x="132" y="603"/>
                </a:cxn>
                <a:cxn ang="0">
                  <a:pos x="96" y="579"/>
                </a:cxn>
                <a:cxn ang="0">
                  <a:pos x="72" y="507"/>
                </a:cxn>
                <a:cxn ang="0">
                  <a:pos x="60" y="471"/>
                </a:cxn>
                <a:cxn ang="0">
                  <a:pos x="60" y="75"/>
                </a:cxn>
                <a:cxn ang="0">
                  <a:pos x="0" y="3"/>
                </a:cxn>
              </a:cxnLst>
              <a:rect l="0" t="0" r="r" b="b"/>
              <a:pathLst>
                <a:path w="192" h="651">
                  <a:moveTo>
                    <a:pt x="192" y="651"/>
                  </a:moveTo>
                  <a:cubicBezTo>
                    <a:pt x="176" y="647"/>
                    <a:pt x="157" y="649"/>
                    <a:pt x="144" y="639"/>
                  </a:cubicBezTo>
                  <a:cubicBezTo>
                    <a:pt x="134" y="631"/>
                    <a:pt x="140" y="613"/>
                    <a:pt x="132" y="603"/>
                  </a:cubicBezTo>
                  <a:cubicBezTo>
                    <a:pt x="123" y="592"/>
                    <a:pt x="108" y="587"/>
                    <a:pt x="96" y="579"/>
                  </a:cubicBezTo>
                  <a:cubicBezTo>
                    <a:pt x="88" y="555"/>
                    <a:pt x="80" y="531"/>
                    <a:pt x="72" y="507"/>
                  </a:cubicBezTo>
                  <a:cubicBezTo>
                    <a:pt x="68" y="495"/>
                    <a:pt x="60" y="471"/>
                    <a:pt x="60" y="471"/>
                  </a:cubicBezTo>
                  <a:cubicBezTo>
                    <a:pt x="70" y="336"/>
                    <a:pt x="86" y="213"/>
                    <a:pt x="60" y="75"/>
                  </a:cubicBezTo>
                  <a:cubicBezTo>
                    <a:pt x="46" y="0"/>
                    <a:pt x="36" y="3"/>
                    <a:pt x="0" y="3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3" name="未知"/>
            <p:cNvSpPr/>
            <p:nvPr/>
          </p:nvSpPr>
          <p:spPr bwMode="auto">
            <a:xfrm>
              <a:off x="1308" y="1200"/>
              <a:ext cx="408" cy="333"/>
            </a:xfrm>
            <a:custGeom>
              <a:avLst/>
              <a:gdLst/>
              <a:ahLst/>
              <a:cxnLst>
                <a:cxn ang="0">
                  <a:pos x="408" y="252"/>
                </a:cxn>
                <a:cxn ang="0">
                  <a:pos x="228" y="300"/>
                </a:cxn>
                <a:cxn ang="0">
                  <a:pos x="156" y="252"/>
                </a:cxn>
                <a:cxn ang="0">
                  <a:pos x="108" y="180"/>
                </a:cxn>
                <a:cxn ang="0">
                  <a:pos x="84" y="144"/>
                </a:cxn>
                <a:cxn ang="0">
                  <a:pos x="0" y="0"/>
                </a:cxn>
              </a:cxnLst>
              <a:rect l="0" t="0" r="r" b="b"/>
              <a:pathLst>
                <a:path w="408" h="333">
                  <a:moveTo>
                    <a:pt x="408" y="252"/>
                  </a:moveTo>
                  <a:cubicBezTo>
                    <a:pt x="354" y="333"/>
                    <a:pt x="337" y="311"/>
                    <a:pt x="228" y="300"/>
                  </a:cubicBezTo>
                  <a:cubicBezTo>
                    <a:pt x="204" y="284"/>
                    <a:pt x="180" y="268"/>
                    <a:pt x="156" y="252"/>
                  </a:cubicBezTo>
                  <a:cubicBezTo>
                    <a:pt x="132" y="236"/>
                    <a:pt x="124" y="204"/>
                    <a:pt x="108" y="180"/>
                  </a:cubicBezTo>
                  <a:cubicBezTo>
                    <a:pt x="100" y="168"/>
                    <a:pt x="96" y="153"/>
                    <a:pt x="84" y="144"/>
                  </a:cubicBezTo>
                  <a:cubicBezTo>
                    <a:pt x="28" y="102"/>
                    <a:pt x="0" y="72"/>
                    <a:pt x="0" y="0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4" name="未知"/>
            <p:cNvSpPr/>
            <p:nvPr/>
          </p:nvSpPr>
          <p:spPr bwMode="auto">
            <a:xfrm>
              <a:off x="2136" y="1056"/>
              <a:ext cx="1812" cy="588"/>
            </a:xfrm>
            <a:custGeom>
              <a:avLst/>
              <a:gdLst/>
              <a:ahLst/>
              <a:cxnLst>
                <a:cxn ang="0">
                  <a:pos x="0" y="588"/>
                </a:cxn>
                <a:cxn ang="0">
                  <a:pos x="48" y="576"/>
                </a:cxn>
                <a:cxn ang="0">
                  <a:pos x="72" y="540"/>
                </a:cxn>
                <a:cxn ang="0">
                  <a:pos x="108" y="516"/>
                </a:cxn>
                <a:cxn ang="0">
                  <a:pos x="168" y="468"/>
                </a:cxn>
                <a:cxn ang="0">
                  <a:pos x="240" y="420"/>
                </a:cxn>
                <a:cxn ang="0">
                  <a:pos x="312" y="396"/>
                </a:cxn>
                <a:cxn ang="0">
                  <a:pos x="348" y="372"/>
                </a:cxn>
                <a:cxn ang="0">
                  <a:pos x="528" y="324"/>
                </a:cxn>
                <a:cxn ang="0">
                  <a:pos x="552" y="288"/>
                </a:cxn>
                <a:cxn ang="0">
                  <a:pos x="588" y="276"/>
                </a:cxn>
                <a:cxn ang="0">
                  <a:pos x="636" y="228"/>
                </a:cxn>
                <a:cxn ang="0">
                  <a:pos x="684" y="180"/>
                </a:cxn>
                <a:cxn ang="0">
                  <a:pos x="708" y="84"/>
                </a:cxn>
                <a:cxn ang="0">
                  <a:pos x="864" y="0"/>
                </a:cxn>
                <a:cxn ang="0">
                  <a:pos x="1248" y="12"/>
                </a:cxn>
                <a:cxn ang="0">
                  <a:pos x="1320" y="108"/>
                </a:cxn>
                <a:cxn ang="0">
                  <a:pos x="1356" y="120"/>
                </a:cxn>
                <a:cxn ang="0">
                  <a:pos x="1512" y="180"/>
                </a:cxn>
                <a:cxn ang="0">
                  <a:pos x="1584" y="276"/>
                </a:cxn>
                <a:cxn ang="0">
                  <a:pos x="1596" y="336"/>
                </a:cxn>
                <a:cxn ang="0">
                  <a:pos x="1680" y="348"/>
                </a:cxn>
                <a:cxn ang="0">
                  <a:pos x="1764" y="372"/>
                </a:cxn>
                <a:cxn ang="0">
                  <a:pos x="1812" y="492"/>
                </a:cxn>
              </a:cxnLst>
              <a:rect l="0" t="0" r="r" b="b"/>
              <a:pathLst>
                <a:path w="1812" h="588">
                  <a:moveTo>
                    <a:pt x="0" y="588"/>
                  </a:moveTo>
                  <a:cubicBezTo>
                    <a:pt x="16" y="584"/>
                    <a:pt x="34" y="585"/>
                    <a:pt x="48" y="576"/>
                  </a:cubicBezTo>
                  <a:cubicBezTo>
                    <a:pt x="60" y="568"/>
                    <a:pt x="62" y="550"/>
                    <a:pt x="72" y="540"/>
                  </a:cubicBezTo>
                  <a:cubicBezTo>
                    <a:pt x="82" y="530"/>
                    <a:pt x="96" y="524"/>
                    <a:pt x="108" y="516"/>
                  </a:cubicBezTo>
                  <a:cubicBezTo>
                    <a:pt x="152" y="449"/>
                    <a:pt x="107" y="502"/>
                    <a:pt x="168" y="468"/>
                  </a:cubicBezTo>
                  <a:cubicBezTo>
                    <a:pt x="193" y="454"/>
                    <a:pt x="216" y="436"/>
                    <a:pt x="240" y="420"/>
                  </a:cubicBezTo>
                  <a:cubicBezTo>
                    <a:pt x="261" y="406"/>
                    <a:pt x="291" y="410"/>
                    <a:pt x="312" y="396"/>
                  </a:cubicBezTo>
                  <a:cubicBezTo>
                    <a:pt x="324" y="388"/>
                    <a:pt x="334" y="377"/>
                    <a:pt x="348" y="372"/>
                  </a:cubicBezTo>
                  <a:cubicBezTo>
                    <a:pt x="406" y="351"/>
                    <a:pt x="469" y="344"/>
                    <a:pt x="528" y="324"/>
                  </a:cubicBezTo>
                  <a:cubicBezTo>
                    <a:pt x="536" y="312"/>
                    <a:pt x="541" y="297"/>
                    <a:pt x="552" y="288"/>
                  </a:cubicBezTo>
                  <a:cubicBezTo>
                    <a:pt x="562" y="280"/>
                    <a:pt x="579" y="285"/>
                    <a:pt x="588" y="276"/>
                  </a:cubicBezTo>
                  <a:cubicBezTo>
                    <a:pt x="652" y="212"/>
                    <a:pt x="540" y="260"/>
                    <a:pt x="636" y="228"/>
                  </a:cubicBezTo>
                  <a:cubicBezTo>
                    <a:pt x="668" y="132"/>
                    <a:pt x="620" y="244"/>
                    <a:pt x="684" y="180"/>
                  </a:cubicBezTo>
                  <a:cubicBezTo>
                    <a:pt x="707" y="157"/>
                    <a:pt x="688" y="110"/>
                    <a:pt x="708" y="84"/>
                  </a:cubicBezTo>
                  <a:cubicBezTo>
                    <a:pt x="740" y="42"/>
                    <a:pt x="819" y="23"/>
                    <a:pt x="864" y="0"/>
                  </a:cubicBezTo>
                  <a:cubicBezTo>
                    <a:pt x="992" y="4"/>
                    <a:pt x="1120" y="1"/>
                    <a:pt x="1248" y="12"/>
                  </a:cubicBezTo>
                  <a:cubicBezTo>
                    <a:pt x="1299" y="16"/>
                    <a:pt x="1288" y="82"/>
                    <a:pt x="1320" y="108"/>
                  </a:cubicBezTo>
                  <a:cubicBezTo>
                    <a:pt x="1330" y="116"/>
                    <a:pt x="1345" y="114"/>
                    <a:pt x="1356" y="120"/>
                  </a:cubicBezTo>
                  <a:cubicBezTo>
                    <a:pt x="1416" y="150"/>
                    <a:pt x="1442" y="168"/>
                    <a:pt x="1512" y="180"/>
                  </a:cubicBezTo>
                  <a:cubicBezTo>
                    <a:pt x="1560" y="212"/>
                    <a:pt x="1553" y="229"/>
                    <a:pt x="1584" y="276"/>
                  </a:cubicBezTo>
                  <a:cubicBezTo>
                    <a:pt x="1588" y="296"/>
                    <a:pt x="1580" y="324"/>
                    <a:pt x="1596" y="336"/>
                  </a:cubicBezTo>
                  <a:cubicBezTo>
                    <a:pt x="1619" y="353"/>
                    <a:pt x="1652" y="343"/>
                    <a:pt x="1680" y="348"/>
                  </a:cubicBezTo>
                  <a:cubicBezTo>
                    <a:pt x="1713" y="354"/>
                    <a:pt x="1733" y="362"/>
                    <a:pt x="1764" y="372"/>
                  </a:cubicBezTo>
                  <a:cubicBezTo>
                    <a:pt x="1788" y="408"/>
                    <a:pt x="1812" y="446"/>
                    <a:pt x="1812" y="492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5" name="未知"/>
            <p:cNvSpPr/>
            <p:nvPr/>
          </p:nvSpPr>
          <p:spPr bwMode="auto">
            <a:xfrm>
              <a:off x="1658" y="1440"/>
              <a:ext cx="1210" cy="912"/>
            </a:xfrm>
            <a:custGeom>
              <a:avLst/>
              <a:gdLst/>
              <a:ahLst/>
              <a:cxnLst>
                <a:cxn ang="0">
                  <a:pos x="910" y="0"/>
                </a:cxn>
                <a:cxn ang="0">
                  <a:pos x="1078" y="108"/>
                </a:cxn>
                <a:cxn ang="0">
                  <a:pos x="1138" y="228"/>
                </a:cxn>
                <a:cxn ang="0">
                  <a:pos x="1210" y="372"/>
                </a:cxn>
                <a:cxn ang="0">
                  <a:pos x="1090" y="420"/>
                </a:cxn>
                <a:cxn ang="0">
                  <a:pos x="1114" y="492"/>
                </a:cxn>
                <a:cxn ang="0">
                  <a:pos x="1126" y="528"/>
                </a:cxn>
                <a:cxn ang="0">
                  <a:pos x="1018" y="588"/>
                </a:cxn>
                <a:cxn ang="0">
                  <a:pos x="826" y="636"/>
                </a:cxn>
                <a:cxn ang="0">
                  <a:pos x="754" y="660"/>
                </a:cxn>
                <a:cxn ang="0">
                  <a:pos x="706" y="732"/>
                </a:cxn>
                <a:cxn ang="0">
                  <a:pos x="538" y="780"/>
                </a:cxn>
                <a:cxn ang="0">
                  <a:pos x="238" y="912"/>
                </a:cxn>
                <a:cxn ang="0">
                  <a:pos x="190" y="900"/>
                </a:cxn>
                <a:cxn ang="0">
                  <a:pos x="154" y="876"/>
                </a:cxn>
                <a:cxn ang="0">
                  <a:pos x="22" y="864"/>
                </a:cxn>
                <a:cxn ang="0">
                  <a:pos x="10" y="732"/>
                </a:cxn>
              </a:cxnLst>
              <a:rect l="0" t="0" r="r" b="b"/>
              <a:pathLst>
                <a:path w="1210" h="912">
                  <a:moveTo>
                    <a:pt x="910" y="0"/>
                  </a:moveTo>
                  <a:cubicBezTo>
                    <a:pt x="948" y="113"/>
                    <a:pt x="958" y="93"/>
                    <a:pt x="1078" y="108"/>
                  </a:cubicBezTo>
                  <a:cubicBezTo>
                    <a:pt x="1141" y="150"/>
                    <a:pt x="1111" y="118"/>
                    <a:pt x="1138" y="228"/>
                  </a:cubicBezTo>
                  <a:cubicBezTo>
                    <a:pt x="1149" y="272"/>
                    <a:pt x="1185" y="334"/>
                    <a:pt x="1210" y="372"/>
                  </a:cubicBezTo>
                  <a:cubicBezTo>
                    <a:pt x="1169" y="399"/>
                    <a:pt x="1138" y="408"/>
                    <a:pt x="1090" y="420"/>
                  </a:cubicBezTo>
                  <a:cubicBezTo>
                    <a:pt x="1098" y="444"/>
                    <a:pt x="1106" y="468"/>
                    <a:pt x="1114" y="492"/>
                  </a:cubicBezTo>
                  <a:cubicBezTo>
                    <a:pt x="1118" y="504"/>
                    <a:pt x="1126" y="528"/>
                    <a:pt x="1126" y="528"/>
                  </a:cubicBezTo>
                  <a:cubicBezTo>
                    <a:pt x="1106" y="588"/>
                    <a:pt x="1080" y="576"/>
                    <a:pt x="1018" y="588"/>
                  </a:cubicBezTo>
                  <a:cubicBezTo>
                    <a:pt x="951" y="622"/>
                    <a:pt x="903" y="626"/>
                    <a:pt x="826" y="636"/>
                  </a:cubicBezTo>
                  <a:cubicBezTo>
                    <a:pt x="802" y="644"/>
                    <a:pt x="768" y="639"/>
                    <a:pt x="754" y="660"/>
                  </a:cubicBezTo>
                  <a:cubicBezTo>
                    <a:pt x="738" y="684"/>
                    <a:pt x="733" y="723"/>
                    <a:pt x="706" y="732"/>
                  </a:cubicBezTo>
                  <a:cubicBezTo>
                    <a:pt x="647" y="752"/>
                    <a:pt x="598" y="768"/>
                    <a:pt x="538" y="780"/>
                  </a:cubicBezTo>
                  <a:cubicBezTo>
                    <a:pt x="415" y="862"/>
                    <a:pt x="386" y="891"/>
                    <a:pt x="238" y="912"/>
                  </a:cubicBezTo>
                  <a:cubicBezTo>
                    <a:pt x="222" y="908"/>
                    <a:pt x="205" y="906"/>
                    <a:pt x="190" y="900"/>
                  </a:cubicBezTo>
                  <a:cubicBezTo>
                    <a:pt x="177" y="894"/>
                    <a:pt x="168" y="879"/>
                    <a:pt x="154" y="876"/>
                  </a:cubicBezTo>
                  <a:cubicBezTo>
                    <a:pt x="111" y="867"/>
                    <a:pt x="66" y="868"/>
                    <a:pt x="22" y="864"/>
                  </a:cubicBezTo>
                  <a:cubicBezTo>
                    <a:pt x="0" y="798"/>
                    <a:pt x="10" y="841"/>
                    <a:pt x="10" y="732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6" name="未知"/>
            <p:cNvSpPr/>
            <p:nvPr/>
          </p:nvSpPr>
          <p:spPr bwMode="auto">
            <a:xfrm>
              <a:off x="3909" y="584"/>
              <a:ext cx="1719" cy="948"/>
            </a:xfrm>
            <a:custGeom>
              <a:avLst/>
              <a:gdLst/>
              <a:ahLst/>
              <a:cxnLst>
                <a:cxn ang="0">
                  <a:pos x="1719" y="52"/>
                </a:cxn>
                <a:cxn ang="0">
                  <a:pos x="1443" y="28"/>
                </a:cxn>
                <a:cxn ang="0">
                  <a:pos x="1203" y="40"/>
                </a:cxn>
                <a:cxn ang="0">
                  <a:pos x="1191" y="172"/>
                </a:cxn>
                <a:cxn ang="0">
                  <a:pos x="1155" y="280"/>
                </a:cxn>
                <a:cxn ang="0">
                  <a:pos x="1071" y="364"/>
                </a:cxn>
                <a:cxn ang="0">
                  <a:pos x="1035" y="388"/>
                </a:cxn>
                <a:cxn ang="0">
                  <a:pos x="1023" y="484"/>
                </a:cxn>
                <a:cxn ang="0">
                  <a:pos x="903" y="496"/>
                </a:cxn>
                <a:cxn ang="0">
                  <a:pos x="831" y="508"/>
                </a:cxn>
                <a:cxn ang="0">
                  <a:pos x="855" y="652"/>
                </a:cxn>
                <a:cxn ang="0">
                  <a:pos x="783" y="700"/>
                </a:cxn>
                <a:cxn ang="0">
                  <a:pos x="651" y="796"/>
                </a:cxn>
                <a:cxn ang="0">
                  <a:pos x="579" y="784"/>
                </a:cxn>
                <a:cxn ang="0">
                  <a:pos x="531" y="724"/>
                </a:cxn>
                <a:cxn ang="0">
                  <a:pos x="495" y="700"/>
                </a:cxn>
                <a:cxn ang="0">
                  <a:pos x="423" y="604"/>
                </a:cxn>
                <a:cxn ang="0">
                  <a:pos x="255" y="568"/>
                </a:cxn>
                <a:cxn ang="0">
                  <a:pos x="243" y="604"/>
                </a:cxn>
                <a:cxn ang="0">
                  <a:pos x="207" y="628"/>
                </a:cxn>
                <a:cxn ang="0">
                  <a:pos x="195" y="700"/>
                </a:cxn>
                <a:cxn ang="0">
                  <a:pos x="123" y="796"/>
                </a:cxn>
                <a:cxn ang="0">
                  <a:pos x="111" y="832"/>
                </a:cxn>
                <a:cxn ang="0">
                  <a:pos x="75" y="844"/>
                </a:cxn>
                <a:cxn ang="0">
                  <a:pos x="27" y="928"/>
                </a:cxn>
              </a:cxnLst>
              <a:rect l="0" t="0" r="r" b="b"/>
              <a:pathLst>
                <a:path w="1719" h="948">
                  <a:moveTo>
                    <a:pt x="1719" y="52"/>
                  </a:moveTo>
                  <a:cubicBezTo>
                    <a:pt x="1627" y="83"/>
                    <a:pt x="1524" y="82"/>
                    <a:pt x="1443" y="28"/>
                  </a:cubicBezTo>
                  <a:cubicBezTo>
                    <a:pt x="1363" y="32"/>
                    <a:pt x="1273" y="0"/>
                    <a:pt x="1203" y="40"/>
                  </a:cubicBezTo>
                  <a:cubicBezTo>
                    <a:pt x="1165" y="62"/>
                    <a:pt x="1199" y="128"/>
                    <a:pt x="1191" y="172"/>
                  </a:cubicBezTo>
                  <a:cubicBezTo>
                    <a:pt x="1191" y="172"/>
                    <a:pt x="1161" y="262"/>
                    <a:pt x="1155" y="280"/>
                  </a:cubicBezTo>
                  <a:cubicBezTo>
                    <a:pt x="1134" y="343"/>
                    <a:pt x="1154" y="309"/>
                    <a:pt x="1071" y="364"/>
                  </a:cubicBezTo>
                  <a:cubicBezTo>
                    <a:pt x="1059" y="372"/>
                    <a:pt x="1035" y="388"/>
                    <a:pt x="1035" y="388"/>
                  </a:cubicBezTo>
                  <a:cubicBezTo>
                    <a:pt x="1031" y="420"/>
                    <a:pt x="1048" y="464"/>
                    <a:pt x="1023" y="484"/>
                  </a:cubicBezTo>
                  <a:cubicBezTo>
                    <a:pt x="992" y="509"/>
                    <a:pt x="943" y="491"/>
                    <a:pt x="903" y="496"/>
                  </a:cubicBezTo>
                  <a:cubicBezTo>
                    <a:pt x="879" y="499"/>
                    <a:pt x="855" y="504"/>
                    <a:pt x="831" y="508"/>
                  </a:cubicBezTo>
                  <a:cubicBezTo>
                    <a:pt x="858" y="549"/>
                    <a:pt x="891" y="600"/>
                    <a:pt x="855" y="652"/>
                  </a:cubicBezTo>
                  <a:cubicBezTo>
                    <a:pt x="838" y="676"/>
                    <a:pt x="783" y="700"/>
                    <a:pt x="783" y="700"/>
                  </a:cubicBezTo>
                  <a:cubicBezTo>
                    <a:pt x="754" y="786"/>
                    <a:pt x="736" y="779"/>
                    <a:pt x="651" y="796"/>
                  </a:cubicBezTo>
                  <a:cubicBezTo>
                    <a:pt x="627" y="792"/>
                    <a:pt x="602" y="792"/>
                    <a:pt x="579" y="784"/>
                  </a:cubicBezTo>
                  <a:cubicBezTo>
                    <a:pt x="513" y="762"/>
                    <a:pt x="564" y="766"/>
                    <a:pt x="531" y="724"/>
                  </a:cubicBezTo>
                  <a:cubicBezTo>
                    <a:pt x="522" y="713"/>
                    <a:pt x="507" y="708"/>
                    <a:pt x="495" y="700"/>
                  </a:cubicBezTo>
                  <a:cubicBezTo>
                    <a:pt x="479" y="652"/>
                    <a:pt x="465" y="632"/>
                    <a:pt x="423" y="604"/>
                  </a:cubicBezTo>
                  <a:cubicBezTo>
                    <a:pt x="375" y="532"/>
                    <a:pt x="340" y="557"/>
                    <a:pt x="255" y="568"/>
                  </a:cubicBezTo>
                  <a:cubicBezTo>
                    <a:pt x="251" y="580"/>
                    <a:pt x="251" y="594"/>
                    <a:pt x="243" y="604"/>
                  </a:cubicBezTo>
                  <a:cubicBezTo>
                    <a:pt x="234" y="615"/>
                    <a:pt x="213" y="615"/>
                    <a:pt x="207" y="628"/>
                  </a:cubicBezTo>
                  <a:cubicBezTo>
                    <a:pt x="196" y="650"/>
                    <a:pt x="203" y="677"/>
                    <a:pt x="195" y="700"/>
                  </a:cubicBezTo>
                  <a:cubicBezTo>
                    <a:pt x="183" y="737"/>
                    <a:pt x="155" y="775"/>
                    <a:pt x="123" y="796"/>
                  </a:cubicBezTo>
                  <a:cubicBezTo>
                    <a:pt x="119" y="808"/>
                    <a:pt x="120" y="823"/>
                    <a:pt x="111" y="832"/>
                  </a:cubicBezTo>
                  <a:cubicBezTo>
                    <a:pt x="102" y="841"/>
                    <a:pt x="82" y="834"/>
                    <a:pt x="75" y="844"/>
                  </a:cubicBezTo>
                  <a:cubicBezTo>
                    <a:pt x="0" y="948"/>
                    <a:pt x="90" y="896"/>
                    <a:pt x="27" y="928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7" name="未知"/>
            <p:cNvSpPr/>
            <p:nvPr/>
          </p:nvSpPr>
          <p:spPr bwMode="auto">
            <a:xfrm>
              <a:off x="3596" y="1464"/>
              <a:ext cx="344" cy="252"/>
            </a:xfrm>
            <a:custGeom>
              <a:avLst/>
              <a:gdLst/>
              <a:ahLst/>
              <a:cxnLst>
                <a:cxn ang="0">
                  <a:pos x="280" y="0"/>
                </a:cxn>
                <a:cxn ang="0">
                  <a:pos x="268" y="36"/>
                </a:cxn>
                <a:cxn ang="0">
                  <a:pos x="220" y="108"/>
                </a:cxn>
                <a:cxn ang="0">
                  <a:pos x="268" y="168"/>
                </a:cxn>
                <a:cxn ang="0">
                  <a:pos x="232" y="192"/>
                </a:cxn>
                <a:cxn ang="0">
                  <a:pos x="136" y="132"/>
                </a:cxn>
                <a:cxn ang="0">
                  <a:pos x="28" y="156"/>
                </a:cxn>
                <a:cxn ang="0">
                  <a:pos x="40" y="120"/>
                </a:cxn>
                <a:cxn ang="0">
                  <a:pos x="4" y="192"/>
                </a:cxn>
                <a:cxn ang="0">
                  <a:pos x="16" y="240"/>
                </a:cxn>
                <a:cxn ang="0">
                  <a:pos x="148" y="216"/>
                </a:cxn>
                <a:cxn ang="0">
                  <a:pos x="232" y="228"/>
                </a:cxn>
                <a:cxn ang="0">
                  <a:pos x="304" y="252"/>
                </a:cxn>
                <a:cxn ang="0">
                  <a:pos x="304" y="96"/>
                </a:cxn>
                <a:cxn ang="0">
                  <a:pos x="280" y="0"/>
                </a:cxn>
              </a:cxnLst>
              <a:rect l="0" t="0" r="r" b="b"/>
              <a:pathLst>
                <a:path w="344" h="252">
                  <a:moveTo>
                    <a:pt x="280" y="0"/>
                  </a:moveTo>
                  <a:cubicBezTo>
                    <a:pt x="276" y="12"/>
                    <a:pt x="274" y="25"/>
                    <a:pt x="268" y="36"/>
                  </a:cubicBezTo>
                  <a:cubicBezTo>
                    <a:pt x="254" y="61"/>
                    <a:pt x="220" y="108"/>
                    <a:pt x="220" y="108"/>
                  </a:cubicBezTo>
                  <a:cubicBezTo>
                    <a:pt x="234" y="117"/>
                    <a:pt x="280" y="137"/>
                    <a:pt x="268" y="168"/>
                  </a:cubicBezTo>
                  <a:cubicBezTo>
                    <a:pt x="263" y="181"/>
                    <a:pt x="244" y="184"/>
                    <a:pt x="232" y="192"/>
                  </a:cubicBezTo>
                  <a:cubicBezTo>
                    <a:pt x="172" y="172"/>
                    <a:pt x="196" y="152"/>
                    <a:pt x="136" y="132"/>
                  </a:cubicBezTo>
                  <a:cubicBezTo>
                    <a:pt x="119" y="183"/>
                    <a:pt x="123" y="210"/>
                    <a:pt x="28" y="156"/>
                  </a:cubicBezTo>
                  <a:cubicBezTo>
                    <a:pt x="17" y="150"/>
                    <a:pt x="53" y="120"/>
                    <a:pt x="40" y="120"/>
                  </a:cubicBezTo>
                  <a:cubicBezTo>
                    <a:pt x="24" y="120"/>
                    <a:pt x="7" y="183"/>
                    <a:pt x="4" y="192"/>
                  </a:cubicBezTo>
                  <a:cubicBezTo>
                    <a:pt x="8" y="208"/>
                    <a:pt x="0" y="235"/>
                    <a:pt x="16" y="240"/>
                  </a:cubicBezTo>
                  <a:cubicBezTo>
                    <a:pt x="50" y="251"/>
                    <a:pt x="111" y="228"/>
                    <a:pt x="148" y="216"/>
                  </a:cubicBezTo>
                  <a:cubicBezTo>
                    <a:pt x="176" y="220"/>
                    <a:pt x="204" y="222"/>
                    <a:pt x="232" y="228"/>
                  </a:cubicBezTo>
                  <a:cubicBezTo>
                    <a:pt x="257" y="234"/>
                    <a:pt x="304" y="252"/>
                    <a:pt x="304" y="252"/>
                  </a:cubicBezTo>
                  <a:cubicBezTo>
                    <a:pt x="344" y="193"/>
                    <a:pt x="325" y="160"/>
                    <a:pt x="304" y="96"/>
                  </a:cubicBezTo>
                  <a:cubicBezTo>
                    <a:pt x="342" y="39"/>
                    <a:pt x="337" y="71"/>
                    <a:pt x="280" y="0"/>
                  </a:cubicBezTo>
                  <a:close/>
                </a:path>
              </a:pathLst>
            </a:custGeom>
            <a:solidFill>
              <a:srgbClr val="33CCFF"/>
            </a:solidFill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8" name="未知"/>
            <p:cNvSpPr/>
            <p:nvPr/>
          </p:nvSpPr>
          <p:spPr bwMode="auto">
            <a:xfrm>
              <a:off x="4548" y="1386"/>
              <a:ext cx="204" cy="367"/>
            </a:xfrm>
            <a:custGeom>
              <a:avLst/>
              <a:gdLst/>
              <a:ahLst/>
              <a:cxnLst>
                <a:cxn ang="0">
                  <a:pos x="48" y="42"/>
                </a:cxn>
                <a:cxn ang="0">
                  <a:pos x="0" y="174"/>
                </a:cxn>
                <a:cxn ang="0">
                  <a:pos x="12" y="222"/>
                </a:cxn>
                <a:cxn ang="0">
                  <a:pos x="48" y="234"/>
                </a:cxn>
                <a:cxn ang="0">
                  <a:pos x="72" y="270"/>
                </a:cxn>
                <a:cxn ang="0">
                  <a:pos x="156" y="342"/>
                </a:cxn>
                <a:cxn ang="0">
                  <a:pos x="204" y="186"/>
                </a:cxn>
                <a:cxn ang="0">
                  <a:pos x="84" y="126"/>
                </a:cxn>
                <a:cxn ang="0">
                  <a:pos x="72" y="42"/>
                </a:cxn>
                <a:cxn ang="0">
                  <a:pos x="60" y="6"/>
                </a:cxn>
                <a:cxn ang="0">
                  <a:pos x="48" y="54"/>
                </a:cxn>
                <a:cxn ang="0">
                  <a:pos x="36" y="90"/>
                </a:cxn>
                <a:cxn ang="0">
                  <a:pos x="48" y="42"/>
                </a:cxn>
              </a:cxnLst>
              <a:rect l="0" t="0" r="r" b="b"/>
              <a:pathLst>
                <a:path w="204" h="367">
                  <a:moveTo>
                    <a:pt x="48" y="42"/>
                  </a:moveTo>
                  <a:cubicBezTo>
                    <a:pt x="32" y="90"/>
                    <a:pt x="28" y="132"/>
                    <a:pt x="0" y="174"/>
                  </a:cubicBezTo>
                  <a:cubicBezTo>
                    <a:pt x="4" y="190"/>
                    <a:pt x="2" y="209"/>
                    <a:pt x="12" y="222"/>
                  </a:cubicBezTo>
                  <a:cubicBezTo>
                    <a:pt x="20" y="232"/>
                    <a:pt x="38" y="226"/>
                    <a:pt x="48" y="234"/>
                  </a:cubicBezTo>
                  <a:cubicBezTo>
                    <a:pt x="59" y="243"/>
                    <a:pt x="64" y="258"/>
                    <a:pt x="72" y="270"/>
                  </a:cubicBezTo>
                  <a:cubicBezTo>
                    <a:pt x="85" y="336"/>
                    <a:pt x="81" y="367"/>
                    <a:pt x="156" y="342"/>
                  </a:cubicBezTo>
                  <a:cubicBezTo>
                    <a:pt x="174" y="287"/>
                    <a:pt x="171" y="235"/>
                    <a:pt x="204" y="186"/>
                  </a:cubicBezTo>
                  <a:cubicBezTo>
                    <a:pt x="162" y="165"/>
                    <a:pt x="123" y="152"/>
                    <a:pt x="84" y="126"/>
                  </a:cubicBezTo>
                  <a:cubicBezTo>
                    <a:pt x="80" y="98"/>
                    <a:pt x="78" y="70"/>
                    <a:pt x="72" y="42"/>
                  </a:cubicBezTo>
                  <a:cubicBezTo>
                    <a:pt x="70" y="30"/>
                    <a:pt x="71" y="0"/>
                    <a:pt x="60" y="6"/>
                  </a:cubicBezTo>
                  <a:cubicBezTo>
                    <a:pt x="45" y="13"/>
                    <a:pt x="53" y="38"/>
                    <a:pt x="48" y="54"/>
                  </a:cubicBezTo>
                  <a:cubicBezTo>
                    <a:pt x="45" y="66"/>
                    <a:pt x="36" y="103"/>
                    <a:pt x="36" y="90"/>
                  </a:cubicBezTo>
                  <a:cubicBezTo>
                    <a:pt x="36" y="74"/>
                    <a:pt x="44" y="58"/>
                    <a:pt x="48" y="42"/>
                  </a:cubicBezTo>
                  <a:close/>
                </a:path>
              </a:pathLst>
            </a:custGeom>
            <a:solidFill>
              <a:srgbClr val="33CCFF"/>
            </a:solidFill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9" name="未知"/>
            <p:cNvSpPr/>
            <p:nvPr/>
          </p:nvSpPr>
          <p:spPr bwMode="auto">
            <a:xfrm>
              <a:off x="4383" y="1740"/>
              <a:ext cx="261" cy="432"/>
            </a:xfrm>
            <a:custGeom>
              <a:avLst/>
              <a:gdLst/>
              <a:ahLst/>
              <a:cxnLst>
                <a:cxn ang="0">
                  <a:pos x="261" y="0"/>
                </a:cxn>
                <a:cxn ang="0">
                  <a:pos x="237" y="36"/>
                </a:cxn>
                <a:cxn ang="0">
                  <a:pos x="201" y="48"/>
                </a:cxn>
                <a:cxn ang="0">
                  <a:pos x="129" y="84"/>
                </a:cxn>
                <a:cxn ang="0">
                  <a:pos x="93" y="156"/>
                </a:cxn>
                <a:cxn ang="0">
                  <a:pos x="57" y="288"/>
                </a:cxn>
                <a:cxn ang="0">
                  <a:pos x="33" y="324"/>
                </a:cxn>
                <a:cxn ang="0">
                  <a:pos x="21" y="432"/>
                </a:cxn>
              </a:cxnLst>
              <a:rect l="0" t="0" r="r" b="b"/>
              <a:pathLst>
                <a:path w="261" h="432">
                  <a:moveTo>
                    <a:pt x="261" y="0"/>
                  </a:moveTo>
                  <a:cubicBezTo>
                    <a:pt x="253" y="12"/>
                    <a:pt x="248" y="27"/>
                    <a:pt x="237" y="36"/>
                  </a:cubicBezTo>
                  <a:cubicBezTo>
                    <a:pt x="227" y="44"/>
                    <a:pt x="212" y="42"/>
                    <a:pt x="201" y="48"/>
                  </a:cubicBezTo>
                  <a:cubicBezTo>
                    <a:pt x="108" y="95"/>
                    <a:pt x="219" y="54"/>
                    <a:pt x="129" y="84"/>
                  </a:cubicBezTo>
                  <a:cubicBezTo>
                    <a:pt x="85" y="215"/>
                    <a:pt x="155" y="16"/>
                    <a:pt x="93" y="156"/>
                  </a:cubicBezTo>
                  <a:cubicBezTo>
                    <a:pt x="0" y="366"/>
                    <a:pt x="125" y="107"/>
                    <a:pt x="57" y="288"/>
                  </a:cubicBezTo>
                  <a:cubicBezTo>
                    <a:pt x="52" y="302"/>
                    <a:pt x="39" y="311"/>
                    <a:pt x="33" y="324"/>
                  </a:cubicBezTo>
                  <a:cubicBezTo>
                    <a:pt x="13" y="363"/>
                    <a:pt x="21" y="385"/>
                    <a:pt x="21" y="432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60" name="未知"/>
            <p:cNvSpPr/>
            <p:nvPr/>
          </p:nvSpPr>
          <p:spPr bwMode="auto">
            <a:xfrm>
              <a:off x="0" y="0"/>
              <a:ext cx="1836" cy="2400"/>
            </a:xfrm>
            <a:custGeom>
              <a:avLst/>
              <a:gdLst/>
              <a:ahLst/>
              <a:cxnLst>
                <a:cxn ang="0">
                  <a:pos x="1836" y="1704"/>
                </a:cxn>
                <a:cxn ang="0">
                  <a:pos x="1764" y="1716"/>
                </a:cxn>
                <a:cxn ang="0">
                  <a:pos x="1752" y="1752"/>
                </a:cxn>
                <a:cxn ang="0">
                  <a:pos x="1668" y="1800"/>
                </a:cxn>
                <a:cxn ang="0">
                  <a:pos x="1644" y="1872"/>
                </a:cxn>
                <a:cxn ang="0">
                  <a:pos x="1620" y="1908"/>
                </a:cxn>
                <a:cxn ang="0">
                  <a:pos x="1596" y="1992"/>
                </a:cxn>
                <a:cxn ang="0">
                  <a:pos x="1560" y="2016"/>
                </a:cxn>
                <a:cxn ang="0">
                  <a:pos x="1548" y="2052"/>
                </a:cxn>
                <a:cxn ang="0">
                  <a:pos x="1476" y="2100"/>
                </a:cxn>
                <a:cxn ang="0">
                  <a:pos x="1476" y="2292"/>
                </a:cxn>
                <a:cxn ang="0">
                  <a:pos x="1428" y="2316"/>
                </a:cxn>
                <a:cxn ang="0">
                  <a:pos x="1320" y="2352"/>
                </a:cxn>
                <a:cxn ang="0">
                  <a:pos x="1248" y="2388"/>
                </a:cxn>
                <a:cxn ang="0">
                  <a:pos x="1224" y="2352"/>
                </a:cxn>
                <a:cxn ang="0">
                  <a:pos x="1068" y="2292"/>
                </a:cxn>
                <a:cxn ang="0">
                  <a:pos x="888" y="2316"/>
                </a:cxn>
                <a:cxn ang="0">
                  <a:pos x="876" y="2184"/>
                </a:cxn>
                <a:cxn ang="0">
                  <a:pos x="888" y="2076"/>
                </a:cxn>
                <a:cxn ang="0">
                  <a:pos x="936" y="2004"/>
                </a:cxn>
                <a:cxn ang="0">
                  <a:pos x="888" y="1920"/>
                </a:cxn>
                <a:cxn ang="0">
                  <a:pos x="864" y="1956"/>
                </a:cxn>
                <a:cxn ang="0">
                  <a:pos x="840" y="2028"/>
                </a:cxn>
                <a:cxn ang="0">
                  <a:pos x="732" y="2064"/>
                </a:cxn>
                <a:cxn ang="0">
                  <a:pos x="672" y="1956"/>
                </a:cxn>
                <a:cxn ang="0">
                  <a:pos x="636" y="1644"/>
                </a:cxn>
                <a:cxn ang="0">
                  <a:pos x="528" y="708"/>
                </a:cxn>
                <a:cxn ang="0">
                  <a:pos x="480" y="636"/>
                </a:cxn>
                <a:cxn ang="0">
                  <a:pos x="408" y="516"/>
                </a:cxn>
                <a:cxn ang="0">
                  <a:pos x="384" y="480"/>
                </a:cxn>
                <a:cxn ang="0">
                  <a:pos x="300" y="300"/>
                </a:cxn>
                <a:cxn ang="0">
                  <a:pos x="288" y="264"/>
                </a:cxn>
                <a:cxn ang="0">
                  <a:pos x="204" y="228"/>
                </a:cxn>
                <a:cxn ang="0">
                  <a:pos x="144" y="180"/>
                </a:cxn>
                <a:cxn ang="0">
                  <a:pos x="120" y="144"/>
                </a:cxn>
                <a:cxn ang="0">
                  <a:pos x="60" y="72"/>
                </a:cxn>
                <a:cxn ang="0">
                  <a:pos x="48" y="36"/>
                </a:cxn>
                <a:cxn ang="0">
                  <a:pos x="0" y="0"/>
                </a:cxn>
              </a:cxnLst>
              <a:rect l="0" t="0" r="r" b="b"/>
              <a:pathLst>
                <a:path w="1836" h="2400">
                  <a:moveTo>
                    <a:pt x="1836" y="1704"/>
                  </a:moveTo>
                  <a:cubicBezTo>
                    <a:pt x="1812" y="1708"/>
                    <a:pt x="1785" y="1704"/>
                    <a:pt x="1764" y="1716"/>
                  </a:cubicBezTo>
                  <a:cubicBezTo>
                    <a:pt x="1753" y="1722"/>
                    <a:pt x="1760" y="1742"/>
                    <a:pt x="1752" y="1752"/>
                  </a:cubicBezTo>
                  <a:cubicBezTo>
                    <a:pt x="1741" y="1766"/>
                    <a:pt x="1680" y="1794"/>
                    <a:pt x="1668" y="1800"/>
                  </a:cubicBezTo>
                  <a:cubicBezTo>
                    <a:pt x="1660" y="1824"/>
                    <a:pt x="1658" y="1851"/>
                    <a:pt x="1644" y="1872"/>
                  </a:cubicBezTo>
                  <a:cubicBezTo>
                    <a:pt x="1636" y="1884"/>
                    <a:pt x="1626" y="1895"/>
                    <a:pt x="1620" y="1908"/>
                  </a:cubicBezTo>
                  <a:cubicBezTo>
                    <a:pt x="1607" y="1934"/>
                    <a:pt x="1612" y="1968"/>
                    <a:pt x="1596" y="1992"/>
                  </a:cubicBezTo>
                  <a:cubicBezTo>
                    <a:pt x="1588" y="2004"/>
                    <a:pt x="1572" y="2008"/>
                    <a:pt x="1560" y="2016"/>
                  </a:cubicBezTo>
                  <a:cubicBezTo>
                    <a:pt x="1556" y="2028"/>
                    <a:pt x="1557" y="2043"/>
                    <a:pt x="1548" y="2052"/>
                  </a:cubicBezTo>
                  <a:cubicBezTo>
                    <a:pt x="1528" y="2072"/>
                    <a:pt x="1476" y="2100"/>
                    <a:pt x="1476" y="2100"/>
                  </a:cubicBezTo>
                  <a:cubicBezTo>
                    <a:pt x="1493" y="2170"/>
                    <a:pt x="1507" y="2204"/>
                    <a:pt x="1476" y="2292"/>
                  </a:cubicBezTo>
                  <a:cubicBezTo>
                    <a:pt x="1470" y="2309"/>
                    <a:pt x="1445" y="2309"/>
                    <a:pt x="1428" y="2316"/>
                  </a:cubicBezTo>
                  <a:cubicBezTo>
                    <a:pt x="1393" y="2330"/>
                    <a:pt x="1352" y="2331"/>
                    <a:pt x="1320" y="2352"/>
                  </a:cubicBezTo>
                  <a:cubicBezTo>
                    <a:pt x="1273" y="2383"/>
                    <a:pt x="1298" y="2371"/>
                    <a:pt x="1248" y="2388"/>
                  </a:cubicBezTo>
                  <a:cubicBezTo>
                    <a:pt x="1240" y="2376"/>
                    <a:pt x="1229" y="2366"/>
                    <a:pt x="1224" y="2352"/>
                  </a:cubicBezTo>
                  <a:cubicBezTo>
                    <a:pt x="1185" y="2234"/>
                    <a:pt x="1275" y="2275"/>
                    <a:pt x="1068" y="2292"/>
                  </a:cubicBezTo>
                  <a:cubicBezTo>
                    <a:pt x="1023" y="2337"/>
                    <a:pt x="979" y="2400"/>
                    <a:pt x="888" y="2316"/>
                  </a:cubicBezTo>
                  <a:cubicBezTo>
                    <a:pt x="856" y="2286"/>
                    <a:pt x="880" y="2228"/>
                    <a:pt x="876" y="2184"/>
                  </a:cubicBezTo>
                  <a:cubicBezTo>
                    <a:pt x="880" y="2148"/>
                    <a:pt x="877" y="2110"/>
                    <a:pt x="888" y="2076"/>
                  </a:cubicBezTo>
                  <a:cubicBezTo>
                    <a:pt x="897" y="2049"/>
                    <a:pt x="936" y="2004"/>
                    <a:pt x="936" y="2004"/>
                  </a:cubicBezTo>
                  <a:cubicBezTo>
                    <a:pt x="934" y="1992"/>
                    <a:pt x="932" y="1911"/>
                    <a:pt x="888" y="1920"/>
                  </a:cubicBezTo>
                  <a:cubicBezTo>
                    <a:pt x="874" y="1923"/>
                    <a:pt x="870" y="1943"/>
                    <a:pt x="864" y="1956"/>
                  </a:cubicBezTo>
                  <a:cubicBezTo>
                    <a:pt x="854" y="1979"/>
                    <a:pt x="848" y="2004"/>
                    <a:pt x="840" y="2028"/>
                  </a:cubicBezTo>
                  <a:cubicBezTo>
                    <a:pt x="828" y="2064"/>
                    <a:pt x="732" y="2064"/>
                    <a:pt x="732" y="2064"/>
                  </a:cubicBezTo>
                  <a:cubicBezTo>
                    <a:pt x="717" y="2020"/>
                    <a:pt x="687" y="2000"/>
                    <a:pt x="672" y="1956"/>
                  </a:cubicBezTo>
                  <a:cubicBezTo>
                    <a:pt x="684" y="1848"/>
                    <a:pt x="699" y="1738"/>
                    <a:pt x="636" y="1644"/>
                  </a:cubicBezTo>
                  <a:cubicBezTo>
                    <a:pt x="620" y="422"/>
                    <a:pt x="911" y="836"/>
                    <a:pt x="528" y="708"/>
                  </a:cubicBezTo>
                  <a:cubicBezTo>
                    <a:pt x="502" y="631"/>
                    <a:pt x="536" y="715"/>
                    <a:pt x="480" y="636"/>
                  </a:cubicBezTo>
                  <a:cubicBezTo>
                    <a:pt x="453" y="598"/>
                    <a:pt x="434" y="555"/>
                    <a:pt x="408" y="516"/>
                  </a:cubicBezTo>
                  <a:cubicBezTo>
                    <a:pt x="400" y="504"/>
                    <a:pt x="389" y="494"/>
                    <a:pt x="384" y="480"/>
                  </a:cubicBezTo>
                  <a:cubicBezTo>
                    <a:pt x="363" y="417"/>
                    <a:pt x="329" y="359"/>
                    <a:pt x="300" y="300"/>
                  </a:cubicBezTo>
                  <a:cubicBezTo>
                    <a:pt x="294" y="289"/>
                    <a:pt x="297" y="273"/>
                    <a:pt x="288" y="264"/>
                  </a:cubicBezTo>
                  <a:cubicBezTo>
                    <a:pt x="273" y="249"/>
                    <a:pt x="226" y="235"/>
                    <a:pt x="204" y="228"/>
                  </a:cubicBezTo>
                  <a:cubicBezTo>
                    <a:pt x="135" y="125"/>
                    <a:pt x="227" y="246"/>
                    <a:pt x="144" y="180"/>
                  </a:cubicBezTo>
                  <a:cubicBezTo>
                    <a:pt x="133" y="171"/>
                    <a:pt x="129" y="155"/>
                    <a:pt x="120" y="144"/>
                  </a:cubicBezTo>
                  <a:cubicBezTo>
                    <a:pt x="87" y="104"/>
                    <a:pt x="82" y="117"/>
                    <a:pt x="60" y="72"/>
                  </a:cubicBezTo>
                  <a:cubicBezTo>
                    <a:pt x="54" y="61"/>
                    <a:pt x="56" y="46"/>
                    <a:pt x="48" y="36"/>
                  </a:cubicBezTo>
                  <a:cubicBezTo>
                    <a:pt x="36" y="20"/>
                    <a:pt x="14" y="14"/>
                    <a:pt x="0" y="0"/>
                  </a:cubicBezTo>
                </a:path>
              </a:pathLst>
            </a:custGeom>
            <a:noFill/>
            <a:ln w="31750" cmpd="sng">
              <a:solidFill>
                <a:srgbClr val="00CCFF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4061" name="Oval 29"/>
          <p:cNvSpPr>
            <a:spLocks noChangeArrowheads="1"/>
          </p:cNvSpPr>
          <p:nvPr/>
        </p:nvSpPr>
        <p:spPr bwMode="auto">
          <a:xfrm>
            <a:off x="4800600" y="9906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62" name="WordArt 30"/>
          <p:cNvSpPr>
            <a:spLocks noChangeArrowheads="1" noChangeShapeType="1"/>
          </p:cNvSpPr>
          <p:nvPr/>
        </p:nvSpPr>
        <p:spPr bwMode="auto">
          <a:xfrm>
            <a:off x="4495800" y="1219200"/>
            <a:ext cx="7620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吴起镇</a:t>
            </a:r>
            <a:endParaRPr lang="zh-CN" altLang="en-US" sz="3600">
              <a:ln w="0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63" name="Oval 31"/>
          <p:cNvSpPr>
            <a:spLocks noChangeArrowheads="1"/>
          </p:cNvSpPr>
          <p:nvPr/>
        </p:nvSpPr>
        <p:spPr bwMode="auto">
          <a:xfrm>
            <a:off x="3124200" y="12954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64" name="WordArt 32"/>
          <p:cNvSpPr>
            <a:spLocks noChangeArrowheads="1" noChangeShapeType="1"/>
          </p:cNvSpPr>
          <p:nvPr/>
        </p:nvSpPr>
        <p:spPr bwMode="auto">
          <a:xfrm>
            <a:off x="2819400" y="1447800"/>
            <a:ext cx="457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会宁</a:t>
            </a:r>
            <a:endParaRPr lang="zh-CN" altLang="en-US" sz="3600">
              <a:ln w="0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4065" name="Group 33"/>
          <p:cNvGrpSpPr/>
          <p:nvPr/>
        </p:nvGrpSpPr>
        <p:grpSpPr bwMode="auto">
          <a:xfrm>
            <a:off x="381000" y="1143000"/>
            <a:ext cx="228600" cy="76200"/>
            <a:chOff x="0" y="0"/>
            <a:chExt cx="756" cy="468"/>
          </a:xfrm>
        </p:grpSpPr>
        <p:sp>
          <p:nvSpPr>
            <p:cNvPr id="44066" name="未知"/>
            <p:cNvSpPr/>
            <p:nvPr/>
          </p:nvSpPr>
          <p:spPr bwMode="auto">
            <a:xfrm>
              <a:off x="0" y="0"/>
              <a:ext cx="264" cy="4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8" y="120"/>
                </a:cxn>
                <a:cxn ang="0">
                  <a:pos x="168" y="204"/>
                </a:cxn>
                <a:cxn ang="0">
                  <a:pos x="180" y="252"/>
                </a:cxn>
                <a:cxn ang="0">
                  <a:pos x="216" y="300"/>
                </a:cxn>
                <a:cxn ang="0">
                  <a:pos x="228" y="372"/>
                </a:cxn>
                <a:cxn ang="0">
                  <a:pos x="240" y="408"/>
                </a:cxn>
                <a:cxn ang="0">
                  <a:pos x="264" y="444"/>
                </a:cxn>
              </a:cxnLst>
              <a:rect l="0" t="0" r="r" b="b"/>
              <a:pathLst>
                <a:path w="264" h="444">
                  <a:moveTo>
                    <a:pt x="0" y="0"/>
                  </a:moveTo>
                  <a:cubicBezTo>
                    <a:pt x="34" y="69"/>
                    <a:pt x="63" y="66"/>
                    <a:pt x="108" y="120"/>
                  </a:cubicBezTo>
                  <a:cubicBezTo>
                    <a:pt x="130" y="146"/>
                    <a:pt x="147" y="176"/>
                    <a:pt x="168" y="204"/>
                  </a:cubicBezTo>
                  <a:cubicBezTo>
                    <a:pt x="172" y="220"/>
                    <a:pt x="173" y="237"/>
                    <a:pt x="180" y="252"/>
                  </a:cubicBezTo>
                  <a:cubicBezTo>
                    <a:pt x="189" y="270"/>
                    <a:pt x="209" y="281"/>
                    <a:pt x="216" y="300"/>
                  </a:cubicBezTo>
                  <a:cubicBezTo>
                    <a:pt x="225" y="323"/>
                    <a:pt x="223" y="348"/>
                    <a:pt x="228" y="372"/>
                  </a:cubicBezTo>
                  <a:cubicBezTo>
                    <a:pt x="231" y="384"/>
                    <a:pt x="234" y="397"/>
                    <a:pt x="240" y="408"/>
                  </a:cubicBezTo>
                  <a:cubicBezTo>
                    <a:pt x="246" y="421"/>
                    <a:pt x="264" y="444"/>
                    <a:pt x="264" y="444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67" name="未知"/>
            <p:cNvSpPr/>
            <p:nvPr/>
          </p:nvSpPr>
          <p:spPr bwMode="auto">
            <a:xfrm>
              <a:off x="392" y="60"/>
              <a:ext cx="364" cy="408"/>
            </a:xfrm>
            <a:custGeom>
              <a:avLst/>
              <a:gdLst/>
              <a:ahLst/>
              <a:cxnLst>
                <a:cxn ang="0">
                  <a:pos x="16" y="408"/>
                </a:cxn>
                <a:cxn ang="0">
                  <a:pos x="160" y="108"/>
                </a:cxn>
                <a:cxn ang="0">
                  <a:pos x="244" y="84"/>
                </a:cxn>
                <a:cxn ang="0">
                  <a:pos x="364" y="0"/>
                </a:cxn>
              </a:cxnLst>
              <a:rect l="0" t="0" r="r" b="b"/>
              <a:pathLst>
                <a:path w="364" h="408">
                  <a:moveTo>
                    <a:pt x="16" y="408"/>
                  </a:moveTo>
                  <a:cubicBezTo>
                    <a:pt x="27" y="241"/>
                    <a:pt x="0" y="165"/>
                    <a:pt x="160" y="108"/>
                  </a:cubicBezTo>
                  <a:cubicBezTo>
                    <a:pt x="187" y="98"/>
                    <a:pt x="216" y="92"/>
                    <a:pt x="244" y="84"/>
                  </a:cubicBezTo>
                  <a:cubicBezTo>
                    <a:pt x="282" y="58"/>
                    <a:pt x="330" y="34"/>
                    <a:pt x="364" y="0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68" name="未知"/>
            <p:cNvSpPr/>
            <p:nvPr/>
          </p:nvSpPr>
          <p:spPr bwMode="auto">
            <a:xfrm>
              <a:off x="324" y="96"/>
              <a:ext cx="24" cy="336"/>
            </a:xfrm>
            <a:custGeom>
              <a:avLst/>
              <a:gdLst/>
              <a:ahLst/>
              <a:cxnLst>
                <a:cxn ang="0">
                  <a:pos x="0" y="336"/>
                </a:cxn>
                <a:cxn ang="0">
                  <a:pos x="12" y="192"/>
                </a:cxn>
                <a:cxn ang="0">
                  <a:pos x="24" y="156"/>
                </a:cxn>
                <a:cxn ang="0">
                  <a:pos x="12" y="0"/>
                </a:cxn>
              </a:cxnLst>
              <a:rect l="0" t="0" r="r" b="b"/>
              <a:pathLst>
                <a:path w="24" h="336">
                  <a:moveTo>
                    <a:pt x="0" y="336"/>
                  </a:moveTo>
                  <a:cubicBezTo>
                    <a:pt x="4" y="288"/>
                    <a:pt x="6" y="240"/>
                    <a:pt x="12" y="192"/>
                  </a:cubicBezTo>
                  <a:cubicBezTo>
                    <a:pt x="14" y="179"/>
                    <a:pt x="24" y="169"/>
                    <a:pt x="24" y="156"/>
                  </a:cubicBezTo>
                  <a:cubicBezTo>
                    <a:pt x="24" y="104"/>
                    <a:pt x="12" y="52"/>
                    <a:pt x="12" y="0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4069" name="Oval 37"/>
          <p:cNvSpPr>
            <a:spLocks noChangeArrowheads="1"/>
          </p:cNvSpPr>
          <p:nvPr/>
        </p:nvSpPr>
        <p:spPr bwMode="auto">
          <a:xfrm>
            <a:off x="3581400" y="11430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70" name="WordArt 38"/>
          <p:cNvSpPr>
            <a:spLocks noChangeArrowheads="1" noChangeShapeType="1"/>
          </p:cNvSpPr>
          <p:nvPr/>
        </p:nvSpPr>
        <p:spPr bwMode="auto">
          <a:xfrm>
            <a:off x="3429000" y="1295400"/>
            <a:ext cx="457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将台堡</a:t>
            </a:r>
            <a:endParaRPr lang="zh-CN" altLang="en-US" sz="3600">
              <a:ln w="0" cmpd="sng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71" name="Text Box 39"/>
          <p:cNvSpPr txBox="1">
            <a:spLocks noChangeArrowheads="1"/>
          </p:cNvSpPr>
          <p:nvPr/>
        </p:nvSpPr>
        <p:spPr bwMode="auto">
          <a:xfrm>
            <a:off x="2339975" y="0"/>
            <a:ext cx="47529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/>
            <a:r>
              <a:rPr lang="zh-CN" sz="3200">
                <a:solidFill>
                  <a:srgbClr val="FF00FF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中国工农红军长征简图</a:t>
            </a:r>
            <a:endParaRPr lang="zh-CN" sz="3200">
              <a:solidFill>
                <a:srgbClr val="FF00FF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7351713" y="4821238"/>
            <a:ext cx="6096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①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8148638" y="5475288"/>
            <a:ext cx="8382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②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4" name="Text Box 42"/>
          <p:cNvSpPr txBox="1">
            <a:spLocks noChangeArrowheads="1"/>
          </p:cNvSpPr>
          <p:nvPr/>
        </p:nvSpPr>
        <p:spPr bwMode="auto">
          <a:xfrm>
            <a:off x="6824663" y="6245225"/>
            <a:ext cx="9144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③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5" name="Text Box 43"/>
          <p:cNvSpPr txBox="1">
            <a:spLocks noChangeArrowheads="1"/>
          </p:cNvSpPr>
          <p:nvPr/>
        </p:nvSpPr>
        <p:spPr bwMode="auto">
          <a:xfrm>
            <a:off x="5181600" y="4775200"/>
            <a:ext cx="9906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④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6" name="Text Box 44"/>
          <p:cNvSpPr txBox="1">
            <a:spLocks noChangeArrowheads="1"/>
          </p:cNvSpPr>
          <p:nvPr/>
        </p:nvSpPr>
        <p:spPr bwMode="auto">
          <a:xfrm>
            <a:off x="4227513" y="6157913"/>
            <a:ext cx="6858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⑤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7" name="Text Box 45"/>
          <p:cNvSpPr txBox="1">
            <a:spLocks noChangeArrowheads="1"/>
          </p:cNvSpPr>
          <p:nvPr/>
        </p:nvSpPr>
        <p:spPr bwMode="auto">
          <a:xfrm>
            <a:off x="3736975" y="531336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⑥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8" name="Text Box 46"/>
          <p:cNvSpPr txBox="1">
            <a:spLocks noChangeArrowheads="1"/>
          </p:cNvSpPr>
          <p:nvPr/>
        </p:nvSpPr>
        <p:spPr bwMode="auto">
          <a:xfrm>
            <a:off x="2100263" y="5924550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⑦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79" name="Text Box 47"/>
          <p:cNvSpPr txBox="1">
            <a:spLocks noChangeArrowheads="1"/>
          </p:cNvSpPr>
          <p:nvPr/>
        </p:nvSpPr>
        <p:spPr bwMode="auto">
          <a:xfrm>
            <a:off x="3330575" y="351631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⑧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1363663" y="338931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⑨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2689225" y="779463"/>
            <a:ext cx="762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⑩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2" name="Text Box 50"/>
          <p:cNvSpPr txBox="1">
            <a:spLocks noChangeArrowheads="1"/>
          </p:cNvSpPr>
          <p:nvPr/>
        </p:nvSpPr>
        <p:spPr bwMode="auto">
          <a:xfrm>
            <a:off x="5776913" y="762000"/>
            <a:ext cx="8382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⑾</a:t>
            </a:r>
            <a:endParaRPr lang="zh-CN" altLang="zh-CN" sz="36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7123113" y="4887913"/>
            <a:ext cx="1300162" cy="5191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江西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8024813" y="5608638"/>
            <a:ext cx="1185862" cy="5191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福建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5" name="Text Box 53"/>
          <p:cNvSpPr txBox="1">
            <a:spLocks noChangeArrowheads="1"/>
          </p:cNvSpPr>
          <p:nvPr/>
        </p:nvSpPr>
        <p:spPr bwMode="auto">
          <a:xfrm>
            <a:off x="6800850" y="6308725"/>
            <a:ext cx="10668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广东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6" name="Text Box 54"/>
          <p:cNvSpPr txBox="1">
            <a:spLocks noChangeArrowheads="1"/>
          </p:cNvSpPr>
          <p:nvPr/>
        </p:nvSpPr>
        <p:spPr bwMode="auto">
          <a:xfrm>
            <a:off x="4081463" y="6253163"/>
            <a:ext cx="1066800" cy="5191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广西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7" name="Text Box 55"/>
          <p:cNvSpPr txBox="1">
            <a:spLocks noChangeArrowheads="1"/>
          </p:cNvSpPr>
          <p:nvPr/>
        </p:nvSpPr>
        <p:spPr bwMode="auto">
          <a:xfrm>
            <a:off x="3660775" y="5387975"/>
            <a:ext cx="11430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贵州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8" name="Text Box 56"/>
          <p:cNvSpPr txBox="1">
            <a:spLocks noChangeArrowheads="1"/>
          </p:cNvSpPr>
          <p:nvPr/>
        </p:nvSpPr>
        <p:spPr bwMode="auto">
          <a:xfrm>
            <a:off x="1995488" y="6016625"/>
            <a:ext cx="1038225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云南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89" name="Text Box 57"/>
          <p:cNvSpPr txBox="1">
            <a:spLocks noChangeArrowheads="1"/>
          </p:cNvSpPr>
          <p:nvPr/>
        </p:nvSpPr>
        <p:spPr bwMode="auto">
          <a:xfrm>
            <a:off x="3309938" y="3597275"/>
            <a:ext cx="9144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四川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90" name="Text Box 58"/>
          <p:cNvSpPr txBox="1">
            <a:spLocks noChangeArrowheads="1"/>
          </p:cNvSpPr>
          <p:nvPr/>
        </p:nvSpPr>
        <p:spPr bwMode="auto">
          <a:xfrm>
            <a:off x="1074738" y="3498850"/>
            <a:ext cx="10668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西康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91" name="Text Box 59"/>
          <p:cNvSpPr txBox="1">
            <a:spLocks noChangeArrowheads="1"/>
          </p:cNvSpPr>
          <p:nvPr/>
        </p:nvSpPr>
        <p:spPr bwMode="auto">
          <a:xfrm>
            <a:off x="2228850" y="863600"/>
            <a:ext cx="13716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甘肃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5603875" y="860425"/>
            <a:ext cx="12954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陕西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44093" name="Group 61"/>
          <p:cNvGrpSpPr/>
          <p:nvPr/>
        </p:nvGrpSpPr>
        <p:grpSpPr bwMode="auto">
          <a:xfrm>
            <a:off x="2314575" y="3759200"/>
            <a:ext cx="4967288" cy="1665288"/>
            <a:chOff x="0" y="0"/>
            <a:chExt cx="3129" cy="1049"/>
          </a:xfrm>
        </p:grpSpPr>
        <p:sp>
          <p:nvSpPr>
            <p:cNvPr id="44094" name="Text Box 62"/>
            <p:cNvSpPr txBox="1">
              <a:spLocks noChangeArrowheads="1"/>
            </p:cNvSpPr>
            <p:nvPr/>
          </p:nvSpPr>
          <p:spPr bwMode="auto">
            <a:xfrm>
              <a:off x="0" y="0"/>
              <a:ext cx="528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E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4095" name="Text Box 63"/>
            <p:cNvSpPr txBox="1">
              <a:spLocks noChangeArrowheads="1"/>
            </p:cNvSpPr>
            <p:nvPr/>
          </p:nvSpPr>
          <p:spPr bwMode="auto">
            <a:xfrm>
              <a:off x="727" y="379"/>
              <a:ext cx="624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4096" name="Text Box 64"/>
            <p:cNvSpPr txBox="1">
              <a:spLocks noChangeArrowheads="1"/>
            </p:cNvSpPr>
            <p:nvPr/>
          </p:nvSpPr>
          <p:spPr bwMode="auto">
            <a:xfrm>
              <a:off x="2505" y="722"/>
              <a:ext cx="624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A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4097" name="Text Box 65"/>
            <p:cNvSpPr txBox="1">
              <a:spLocks noChangeArrowheads="1"/>
            </p:cNvSpPr>
            <p:nvPr/>
          </p:nvSpPr>
          <p:spPr bwMode="auto">
            <a:xfrm>
              <a:off x="1371" y="489"/>
              <a:ext cx="57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B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4098" name="Text Box 66"/>
            <p:cNvSpPr txBox="1">
              <a:spLocks noChangeArrowheads="1"/>
            </p:cNvSpPr>
            <p:nvPr/>
          </p:nvSpPr>
          <p:spPr bwMode="auto">
            <a:xfrm>
              <a:off x="144" y="704"/>
              <a:ext cx="480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D</a:t>
              </a:r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44099" name="Text Box 67"/>
          <p:cNvSpPr txBox="1">
            <a:spLocks noChangeArrowheads="1"/>
          </p:cNvSpPr>
          <p:nvPr/>
        </p:nvSpPr>
        <p:spPr bwMode="auto">
          <a:xfrm rot="1201321">
            <a:off x="6492875" y="4605338"/>
            <a:ext cx="611188" cy="946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湘江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100" name="Text Box 68"/>
          <p:cNvSpPr txBox="1">
            <a:spLocks noChangeArrowheads="1"/>
          </p:cNvSpPr>
          <p:nvPr/>
        </p:nvSpPr>
        <p:spPr bwMode="auto">
          <a:xfrm>
            <a:off x="4662488" y="4292600"/>
            <a:ext cx="611187" cy="946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乌江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101" name="Text Box 69"/>
          <p:cNvSpPr txBox="1">
            <a:spLocks noChangeArrowheads="1"/>
          </p:cNvSpPr>
          <p:nvPr/>
        </p:nvSpPr>
        <p:spPr bwMode="auto">
          <a:xfrm>
            <a:off x="2254250" y="4857750"/>
            <a:ext cx="12954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金沙江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102" name="AutoShape 70"/>
          <p:cNvSpPr>
            <a:spLocks noChangeArrowheads="1"/>
          </p:cNvSpPr>
          <p:nvPr/>
        </p:nvSpPr>
        <p:spPr bwMode="auto">
          <a:xfrm rot="18809035" flipH="1">
            <a:off x="3363119" y="4575969"/>
            <a:ext cx="609600" cy="804862"/>
          </a:xfrm>
          <a:custGeom>
            <a:avLst/>
            <a:gdLst>
              <a:gd name="T0" fmla="*/ 9250 w 21600"/>
              <a:gd name="T1" fmla="*/ 0 h 21600"/>
              <a:gd name="T2" fmla="*/ 3055 w 21600"/>
              <a:gd name="T3" fmla="*/ 21600 h 21600"/>
              <a:gd name="T4" fmla="*/ 9725 w 21600"/>
              <a:gd name="T5" fmla="*/ 8310 h 21600"/>
              <a:gd name="T6" fmla="*/ 15662 w 21600"/>
              <a:gd name="T7" fmla="*/ 14285 h 21600"/>
              <a:gd name="T8" fmla="*/ 21600 w 21600"/>
              <a:gd name="T9" fmla="*/ 8310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103" name="未知"/>
          <p:cNvSpPr/>
          <p:nvPr/>
        </p:nvSpPr>
        <p:spPr bwMode="auto">
          <a:xfrm>
            <a:off x="3257550" y="4667250"/>
            <a:ext cx="617538" cy="576263"/>
          </a:xfrm>
          <a:custGeom>
            <a:avLst/>
            <a:gdLst/>
            <a:ahLst/>
            <a:cxnLst>
              <a:cxn ang="0">
                <a:pos x="156" y="0"/>
              </a:cxn>
              <a:cxn ang="0">
                <a:pos x="180" y="36"/>
              </a:cxn>
              <a:cxn ang="0">
                <a:pos x="192" y="84"/>
              </a:cxn>
              <a:cxn ang="0">
                <a:pos x="228" y="96"/>
              </a:cxn>
              <a:cxn ang="0">
                <a:pos x="252" y="132"/>
              </a:cxn>
              <a:cxn ang="0">
                <a:pos x="264" y="192"/>
              </a:cxn>
              <a:cxn ang="0">
                <a:pos x="300" y="204"/>
              </a:cxn>
              <a:cxn ang="0">
                <a:pos x="372" y="252"/>
              </a:cxn>
              <a:cxn ang="0">
                <a:pos x="384" y="288"/>
              </a:cxn>
              <a:cxn ang="0">
                <a:pos x="312" y="324"/>
              </a:cxn>
              <a:cxn ang="0">
                <a:pos x="168" y="336"/>
              </a:cxn>
              <a:cxn ang="0">
                <a:pos x="60" y="336"/>
              </a:cxn>
              <a:cxn ang="0">
                <a:pos x="48" y="300"/>
              </a:cxn>
              <a:cxn ang="0">
                <a:pos x="0" y="288"/>
              </a:cxn>
            </a:cxnLst>
            <a:rect l="0" t="0" r="r" b="b"/>
            <a:pathLst>
              <a:path w="389" h="363">
                <a:moveTo>
                  <a:pt x="156" y="0"/>
                </a:moveTo>
                <a:cubicBezTo>
                  <a:pt x="164" y="12"/>
                  <a:pt x="174" y="23"/>
                  <a:pt x="180" y="36"/>
                </a:cubicBezTo>
                <a:cubicBezTo>
                  <a:pt x="186" y="51"/>
                  <a:pt x="182" y="71"/>
                  <a:pt x="192" y="84"/>
                </a:cubicBezTo>
                <a:cubicBezTo>
                  <a:pt x="200" y="94"/>
                  <a:pt x="216" y="92"/>
                  <a:pt x="228" y="96"/>
                </a:cubicBezTo>
                <a:cubicBezTo>
                  <a:pt x="236" y="108"/>
                  <a:pt x="247" y="118"/>
                  <a:pt x="252" y="132"/>
                </a:cubicBezTo>
                <a:cubicBezTo>
                  <a:pt x="259" y="151"/>
                  <a:pt x="253" y="175"/>
                  <a:pt x="264" y="192"/>
                </a:cubicBezTo>
                <a:cubicBezTo>
                  <a:pt x="271" y="203"/>
                  <a:pt x="289" y="198"/>
                  <a:pt x="300" y="204"/>
                </a:cubicBezTo>
                <a:cubicBezTo>
                  <a:pt x="325" y="218"/>
                  <a:pt x="372" y="252"/>
                  <a:pt x="372" y="252"/>
                </a:cubicBezTo>
                <a:cubicBezTo>
                  <a:pt x="376" y="264"/>
                  <a:pt x="389" y="276"/>
                  <a:pt x="384" y="288"/>
                </a:cubicBezTo>
                <a:cubicBezTo>
                  <a:pt x="378" y="302"/>
                  <a:pt x="326" y="322"/>
                  <a:pt x="312" y="324"/>
                </a:cubicBezTo>
                <a:cubicBezTo>
                  <a:pt x="264" y="330"/>
                  <a:pt x="216" y="332"/>
                  <a:pt x="168" y="336"/>
                </a:cubicBezTo>
                <a:cubicBezTo>
                  <a:pt x="129" y="349"/>
                  <a:pt x="107" y="363"/>
                  <a:pt x="60" y="336"/>
                </a:cubicBezTo>
                <a:cubicBezTo>
                  <a:pt x="49" y="330"/>
                  <a:pt x="57" y="309"/>
                  <a:pt x="48" y="300"/>
                </a:cubicBezTo>
                <a:cubicBezTo>
                  <a:pt x="35" y="287"/>
                  <a:pt x="16" y="288"/>
                  <a:pt x="0" y="288"/>
                </a:cubicBezTo>
              </a:path>
            </a:pathLst>
          </a:custGeom>
          <a:noFill/>
          <a:ln w="25400" cmpd="sng">
            <a:solidFill>
              <a:srgbClr val="00CC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4104" name="Oval 72"/>
          <p:cNvSpPr>
            <a:spLocks noChangeArrowheads="1"/>
          </p:cNvSpPr>
          <p:nvPr/>
        </p:nvSpPr>
        <p:spPr bwMode="auto">
          <a:xfrm>
            <a:off x="3962400" y="50292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105" name="Text Box 73"/>
          <p:cNvSpPr txBox="1">
            <a:spLocks noChangeArrowheads="1"/>
          </p:cNvSpPr>
          <p:nvPr/>
        </p:nvSpPr>
        <p:spPr bwMode="auto">
          <a:xfrm>
            <a:off x="5111750" y="4873625"/>
            <a:ext cx="1168400" cy="519113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湖南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4106" name="Text Box 74"/>
          <p:cNvSpPr txBox="1">
            <a:spLocks noChangeArrowheads="1"/>
          </p:cNvSpPr>
          <p:nvPr/>
        </p:nvSpPr>
        <p:spPr bwMode="auto">
          <a:xfrm rot="2647673">
            <a:off x="4049713" y="3594100"/>
            <a:ext cx="611187" cy="13731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赤水河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107" name="Text Box 75"/>
          <p:cNvSpPr txBox="1">
            <a:spLocks noChangeArrowheads="1"/>
          </p:cNvSpPr>
          <p:nvPr/>
        </p:nvSpPr>
        <p:spPr bwMode="auto">
          <a:xfrm>
            <a:off x="2097088" y="3873500"/>
            <a:ext cx="12954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大渡河</a:t>
            </a:r>
            <a:endParaRPr lang="zh-CN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108" name="AutoShape 76"/>
          <p:cNvSpPr>
            <a:spLocks noChangeArrowheads="1"/>
          </p:cNvSpPr>
          <p:nvPr/>
        </p:nvSpPr>
        <p:spPr bwMode="auto">
          <a:xfrm rot="762376">
            <a:off x="2438400" y="2971800"/>
            <a:ext cx="327025" cy="1066800"/>
          </a:xfrm>
          <a:prstGeom prst="upArrow">
            <a:avLst>
              <a:gd name="adj1" fmla="val 50000"/>
              <a:gd name="adj2" fmla="val 81553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4109" name="AutoShape 77"/>
          <p:cNvSpPr>
            <a:spLocks noChangeArrowheads="1"/>
          </p:cNvSpPr>
          <p:nvPr/>
        </p:nvSpPr>
        <p:spPr bwMode="auto">
          <a:xfrm rot="429368">
            <a:off x="2133600" y="4114800"/>
            <a:ext cx="304800" cy="1600200"/>
          </a:xfrm>
          <a:prstGeom prst="upArrow">
            <a:avLst>
              <a:gd name="adj1" fmla="val 50000"/>
              <a:gd name="adj2" fmla="val 131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4110" name="AutoShape 78"/>
          <p:cNvSpPr>
            <a:spLocks noChangeArrowheads="1"/>
          </p:cNvSpPr>
          <p:nvPr/>
        </p:nvSpPr>
        <p:spPr bwMode="auto">
          <a:xfrm rot="2080111">
            <a:off x="4054475" y="5430838"/>
            <a:ext cx="1427163" cy="323850"/>
          </a:xfrm>
          <a:prstGeom prst="leftArrow">
            <a:avLst>
              <a:gd name="adj1" fmla="val 50000"/>
              <a:gd name="adj2" fmla="val 110172"/>
            </a:avLst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2867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33</a:t>
            </a:r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月临大敌，五次围剿战火起；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博古、李德错指挥，被迫放弃根据地；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红军不怕远征难，实行战略大转移；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长征途中到遵义，正确领导才确立；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救党救军救革命，生死攸关转危机；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渡赤水，乱计划；过金沙，蒋叹息。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大渡桥，显勇气；爬雪山，过草地。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三五年，吴起镇；三六年，大胜利。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60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长征二万五千里，世界史上是壮举。</a:t>
            </a:r>
            <a:endParaRPr lang="en-US" altLang="zh-CN" sz="360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5400" y="11113"/>
            <a:ext cx="16398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pitchFamily="1" charset="-122"/>
              </a:rPr>
              <a:t>选一选</a:t>
            </a:r>
            <a:endParaRPr lang="zh-CN" sz="3600"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pitchFamily="1" charset="-122"/>
            </a:endParaRP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87313" y="777875"/>
            <a:ext cx="8866187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、在第几次反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/>
              </a:rPr>
              <a:t>“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围剿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/>
              </a:rPr>
              <a:t>”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失败后红军被迫开始进行长征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79388" y="1352550"/>
            <a:ext cx="57912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、三 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、四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、五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、六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49213" y="2408238"/>
            <a:ext cx="90805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、第五次反围剿后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、遵义会议后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、渡过金沙江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、长征结束后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7625" y="1838325"/>
            <a:ext cx="82772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、毛泽东在党中央的核心地位确立是在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_____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39688" y="3257550"/>
            <a:ext cx="9040812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、红军长征打乱敌人的追剿计划是在哪一事件后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0" y="3725863"/>
            <a:ext cx="91440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、四渡赤水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、渡过乌江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、渡过金沙江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、飞夺泸定桥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0" y="4613275"/>
            <a:ext cx="8991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4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、红军长征中跳出敌人的包围是在哪一事件后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-25400" y="5075238"/>
            <a:ext cx="91059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、四渡赤水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、渡过乌江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、渡过金沙江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、飞夺泸定桥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8181975" y="722313"/>
            <a:ext cx="6858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6518275" y="1803400"/>
            <a:ext cx="685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7847013" y="3230563"/>
            <a:ext cx="6858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7491413" y="4557713"/>
            <a:ext cx="7620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8" grpId="0" autoUpdateAnimBg="0"/>
      <p:bldP spid="45069" grpId="0" autoUpdateAnimBg="0"/>
      <p:bldP spid="45070" grpId="0" autoUpdateAnimBg="0"/>
      <p:bldP spid="4507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0" y="838200"/>
            <a:ext cx="9144000" cy="1587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5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、红军长征结束时胜利会师的三大主力是：①红一方面军  ②红二方面军  ③红三方面军④红四方面军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_____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26988" y="1706563"/>
            <a:ext cx="89916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、①②③　　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、①②④　　      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、①③④　　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、②③④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65088" y="3051175"/>
            <a:ext cx="8915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、遵义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、甘肃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、吴起镇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、井冈山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30163" y="2598738"/>
            <a:ext cx="8491537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6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1936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月三大主力红军会师的地点是：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28575" y="3536950"/>
            <a:ext cx="90805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7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、红军长征胜利结束的时间是：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65088" y="4041775"/>
            <a:ext cx="91440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1933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1935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1936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1934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36513" y="4911725"/>
            <a:ext cx="7924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8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、红军长征取得胜利的关键性事件是：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_____</a:t>
            </a:r>
            <a:endParaRPr lang="zh-CN" alt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61913" y="5365750"/>
            <a:ext cx="8393112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、强渡大渡河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、四渡赤水河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、渡过金沙江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、遵义会议的召开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7339013" y="1247775"/>
            <a:ext cx="7620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7137400" y="2524125"/>
            <a:ext cx="7620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6094" name="Text Box 14"/>
          <p:cNvSpPr txBox="1">
            <a:spLocks noChangeArrowheads="1"/>
          </p:cNvSpPr>
          <p:nvPr/>
        </p:nvSpPr>
        <p:spPr bwMode="auto">
          <a:xfrm>
            <a:off x="5259388" y="3459163"/>
            <a:ext cx="6858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6095" name="Text Box 15"/>
          <p:cNvSpPr txBox="1">
            <a:spLocks noChangeArrowheads="1"/>
          </p:cNvSpPr>
          <p:nvPr/>
        </p:nvSpPr>
        <p:spPr bwMode="auto">
          <a:xfrm>
            <a:off x="6477000" y="4876800"/>
            <a:ext cx="914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2" grpId="0" autoUpdateAnimBg="0"/>
      <p:bldP spid="46093" grpId="0" autoUpdateAnimBg="0"/>
      <p:bldP spid="46094" grpId="0" autoUpdateAnimBg="0"/>
      <p:bldP spid="4609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5400" y="184150"/>
            <a:ext cx="165893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pitchFamily="1" charset="-122"/>
              </a:rPr>
              <a:t>填一填</a:t>
            </a:r>
            <a:endParaRPr lang="zh-CN" sz="3600"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pitchFamily="1" charset="-122"/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39688" y="1033463"/>
            <a:ext cx="9053512" cy="265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1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月，党中央和中央红军离开中央革命根据地，开始长征；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月到达陕甘革命根据地的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镇，与陕北红军胜利会师；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月，红二方面军和红四方面军到达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，同前来接应的红一方面军胜利会师。红军三大主力会师宣告红军二万五千里长征胜利结束。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2700" y="3644900"/>
            <a:ext cx="9067800" cy="1373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2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月，党中央在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召开政治局扩大会议，集中全力解决了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等人在军事上和组织上的错误，肯定了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的正确主张。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5165725"/>
            <a:ext cx="90392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3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、我党历史上生死攸关的转折点是</a:t>
            </a:r>
            <a:r>
              <a:rPr lang="zh-CN" alt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__________</a:t>
            </a:r>
            <a:r>
              <a:rPr lang="zh-CN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。</a:t>
            </a:r>
            <a:endParaRPr lang="zh-CN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511175" y="1009650"/>
            <a:ext cx="12192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1934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4373563" y="1463675"/>
            <a:ext cx="8382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10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7040563" y="1884363"/>
            <a:ext cx="8382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10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1903413" y="1006475"/>
            <a:ext cx="8382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10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606425" y="3657600"/>
            <a:ext cx="99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1935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2943225" y="1441450"/>
            <a:ext cx="99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1935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2184400" y="3616325"/>
            <a:ext cx="609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5705475" y="1847850"/>
            <a:ext cx="99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1936</a:t>
            </a: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257175" y="1817688"/>
            <a:ext cx="14478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吴起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4719638" y="3589338"/>
            <a:ext cx="143192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遵义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3278188" y="4040188"/>
            <a:ext cx="10668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博古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1182688" y="4452938"/>
            <a:ext cx="13716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毛泽东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23" name="Text Box 19"/>
          <p:cNvSpPr txBox="1">
            <a:spLocks noChangeArrowheads="1"/>
          </p:cNvSpPr>
          <p:nvPr/>
        </p:nvSpPr>
        <p:spPr bwMode="auto">
          <a:xfrm>
            <a:off x="5537200" y="5137150"/>
            <a:ext cx="19812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遵义会议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24" name="Text Box 20"/>
          <p:cNvSpPr txBox="1">
            <a:spLocks noChangeArrowheads="1"/>
          </p:cNvSpPr>
          <p:nvPr/>
        </p:nvSpPr>
        <p:spPr bwMode="auto">
          <a:xfrm>
            <a:off x="4252913" y="2274888"/>
            <a:ext cx="119856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甘肃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5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500"/>
                                        <p:tgtEl>
                                          <p:spTgt spid="47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 autoUpdateAnimBg="0"/>
      <p:bldP spid="47112" grpId="0" autoUpdateAnimBg="0"/>
      <p:bldP spid="47113" grpId="0" autoUpdateAnimBg="0"/>
      <p:bldP spid="47114" grpId="0" autoUpdateAnimBg="0"/>
      <p:bldP spid="47115" grpId="0" autoUpdateAnimBg="0"/>
      <p:bldP spid="47116" grpId="0" autoUpdateAnimBg="0"/>
      <p:bldP spid="47117" grpId="0" autoUpdateAnimBg="0"/>
      <p:bldP spid="47118" grpId="0" autoUpdateAnimBg="0"/>
      <p:bldP spid="47119" grpId="0" autoUpdateAnimBg="0"/>
      <p:bldP spid="47120" grpId="0" autoUpdateAnimBg="0"/>
      <p:bldP spid="47121" grpId="0" autoUpdateAnimBg="0"/>
      <p:bldP spid="47122" grpId="0" autoUpdateAnimBg="0"/>
      <p:bldP spid="47123" grpId="0" autoUpdateAnimBg="0"/>
      <p:bldP spid="4712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AutoShape 3"/>
          <p:cNvSpPr>
            <a:spLocks noChangeArrowheads="1"/>
          </p:cNvSpPr>
          <p:nvPr/>
        </p:nvSpPr>
        <p:spPr bwMode="auto">
          <a:xfrm rot="21247885">
            <a:off x="2360613" y="5564188"/>
            <a:ext cx="1068387" cy="257175"/>
          </a:xfrm>
          <a:prstGeom prst="leftArrow">
            <a:avLst>
              <a:gd name="adj1" fmla="val 65593"/>
              <a:gd name="adj2" fmla="val 120494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8132" name="Group 4"/>
          <p:cNvGrpSpPr/>
          <p:nvPr/>
        </p:nvGrpSpPr>
        <p:grpSpPr bwMode="auto">
          <a:xfrm>
            <a:off x="2590800" y="4876800"/>
            <a:ext cx="609600" cy="838200"/>
            <a:chOff x="0" y="0"/>
            <a:chExt cx="288" cy="528"/>
          </a:xfrm>
        </p:grpSpPr>
        <p:sp>
          <p:nvSpPr>
            <p:cNvPr id="48133" name="WordArt 5"/>
            <p:cNvSpPr>
              <a:spLocks noChangeArrowheads="1" noChangeShapeType="1"/>
            </p:cNvSpPr>
            <p:nvPr/>
          </p:nvSpPr>
          <p:spPr bwMode="auto">
            <a:xfrm>
              <a:off x="192" y="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金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4" name="WordArt 6"/>
            <p:cNvSpPr>
              <a:spLocks noChangeArrowheads="1" noChangeShapeType="1"/>
            </p:cNvSpPr>
            <p:nvPr/>
          </p:nvSpPr>
          <p:spPr bwMode="auto">
            <a:xfrm>
              <a:off x="48" y="19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沙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5" name="WordArt 7"/>
            <p:cNvSpPr>
              <a:spLocks noChangeArrowheads="1" noChangeShapeType="1"/>
            </p:cNvSpPr>
            <p:nvPr/>
          </p:nvSpPr>
          <p:spPr bwMode="auto">
            <a:xfrm>
              <a:off x="0" y="43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江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8136" name="AutoShape 8"/>
          <p:cNvSpPr>
            <a:spLocks noChangeArrowheads="1"/>
          </p:cNvSpPr>
          <p:nvPr/>
        </p:nvSpPr>
        <p:spPr bwMode="auto">
          <a:xfrm rot="1855691">
            <a:off x="3594100" y="5053013"/>
            <a:ext cx="230188" cy="762000"/>
          </a:xfrm>
          <a:prstGeom prst="curvedLeftArrow">
            <a:avLst>
              <a:gd name="adj1" fmla="val 66207"/>
              <a:gd name="adj2" fmla="val 132414"/>
              <a:gd name="adj3" fmla="val 33333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7" name="AutoShape 9"/>
          <p:cNvSpPr>
            <a:spLocks noChangeArrowheads="1"/>
          </p:cNvSpPr>
          <p:nvPr/>
        </p:nvSpPr>
        <p:spPr bwMode="auto">
          <a:xfrm>
            <a:off x="5334000" y="5943600"/>
            <a:ext cx="2133600" cy="304800"/>
          </a:xfrm>
          <a:prstGeom prst="leftArrow">
            <a:avLst>
              <a:gd name="adj1" fmla="val 50000"/>
              <a:gd name="adj2" fmla="val 175000"/>
            </a:avLst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8" name="AutoShape 10"/>
          <p:cNvSpPr>
            <a:spLocks noChangeArrowheads="1"/>
          </p:cNvSpPr>
          <p:nvPr/>
        </p:nvSpPr>
        <p:spPr bwMode="auto">
          <a:xfrm rot="762376">
            <a:off x="2724150" y="1987550"/>
            <a:ext cx="304800" cy="990600"/>
          </a:xfrm>
          <a:prstGeom prst="upArrow">
            <a:avLst>
              <a:gd name="adj1" fmla="val 50000"/>
              <a:gd name="adj2" fmla="val 81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8139" name="AutoShape 11"/>
          <p:cNvSpPr>
            <a:spLocks noChangeArrowheads="1"/>
          </p:cNvSpPr>
          <p:nvPr/>
        </p:nvSpPr>
        <p:spPr bwMode="auto">
          <a:xfrm rot="3862379">
            <a:off x="3775075" y="587375"/>
            <a:ext cx="304800" cy="1905000"/>
          </a:xfrm>
          <a:prstGeom prst="upArrow">
            <a:avLst>
              <a:gd name="adj1" fmla="val 50000"/>
              <a:gd name="adj2" fmla="val 156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8140" name="AutoShape 12"/>
          <p:cNvSpPr>
            <a:spLocks noChangeArrowheads="1"/>
          </p:cNvSpPr>
          <p:nvPr/>
        </p:nvSpPr>
        <p:spPr bwMode="auto">
          <a:xfrm rot="18809035" flipH="1">
            <a:off x="3363119" y="4575969"/>
            <a:ext cx="609600" cy="804862"/>
          </a:xfrm>
          <a:custGeom>
            <a:avLst/>
            <a:gdLst>
              <a:gd name="T0" fmla="*/ 9250 w 21600"/>
              <a:gd name="T1" fmla="*/ 0 h 21600"/>
              <a:gd name="T2" fmla="*/ 3055 w 21600"/>
              <a:gd name="T3" fmla="*/ 21600 h 21600"/>
              <a:gd name="T4" fmla="*/ 9725 w 21600"/>
              <a:gd name="T5" fmla="*/ 8310 h 21600"/>
              <a:gd name="T6" fmla="*/ 15662 w 21600"/>
              <a:gd name="T7" fmla="*/ 14285 h 21600"/>
              <a:gd name="T8" fmla="*/ 21600 w 21600"/>
              <a:gd name="T9" fmla="*/ 8310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1" name="AutoShape 13"/>
          <p:cNvSpPr>
            <a:spLocks noChangeArrowheads="1"/>
          </p:cNvSpPr>
          <p:nvPr/>
        </p:nvSpPr>
        <p:spPr bwMode="auto">
          <a:xfrm rot="429368">
            <a:off x="2133600" y="4114800"/>
            <a:ext cx="304800" cy="1600200"/>
          </a:xfrm>
          <a:prstGeom prst="upArrow">
            <a:avLst>
              <a:gd name="adj1" fmla="val 50000"/>
              <a:gd name="adj2" fmla="val 131250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8142" name="AutoShape 14"/>
          <p:cNvSpPr>
            <a:spLocks noChangeArrowheads="1"/>
          </p:cNvSpPr>
          <p:nvPr/>
        </p:nvSpPr>
        <p:spPr bwMode="auto">
          <a:xfrm rot="762376">
            <a:off x="2438400" y="2971800"/>
            <a:ext cx="327025" cy="1066800"/>
          </a:xfrm>
          <a:prstGeom prst="upArrow">
            <a:avLst>
              <a:gd name="adj1" fmla="val 50000"/>
              <a:gd name="adj2" fmla="val 81553"/>
            </a:avLst>
          </a:prstGeom>
          <a:solidFill>
            <a:srgbClr val="FF0066"/>
          </a:solidFill>
          <a:ln w="9525" cmpd="sng">
            <a:solidFill>
              <a:srgbClr val="FF0066"/>
            </a:solidFill>
            <a:miter lim="800000"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8143" name="AutoShape 15"/>
          <p:cNvSpPr>
            <a:spLocks noChangeArrowheads="1"/>
          </p:cNvSpPr>
          <p:nvPr/>
        </p:nvSpPr>
        <p:spPr bwMode="auto">
          <a:xfrm>
            <a:off x="6858000" y="5486400"/>
            <a:ext cx="152400" cy="228600"/>
          </a:xfrm>
          <a:prstGeom prst="triangle">
            <a:avLst>
              <a:gd name="adj" fmla="val 63333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4" name="AutoShape 16"/>
          <p:cNvSpPr>
            <a:spLocks noChangeAspect="1" noChangeArrowheads="1"/>
          </p:cNvSpPr>
          <p:nvPr/>
        </p:nvSpPr>
        <p:spPr bwMode="auto">
          <a:xfrm>
            <a:off x="7391400" y="5867400"/>
            <a:ext cx="387350" cy="295275"/>
          </a:xfrm>
          <a:prstGeom prst="star5">
            <a:avLst/>
          </a:prstGeom>
          <a:solidFill>
            <a:srgbClr val="FF0066"/>
          </a:solidFill>
          <a:ln w="9525" cmpd="sng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5" name="未知"/>
          <p:cNvSpPr/>
          <p:nvPr/>
        </p:nvSpPr>
        <p:spPr bwMode="auto">
          <a:xfrm>
            <a:off x="3257550" y="4667250"/>
            <a:ext cx="617538" cy="576263"/>
          </a:xfrm>
          <a:custGeom>
            <a:avLst/>
            <a:gdLst/>
            <a:ahLst/>
            <a:cxnLst>
              <a:cxn ang="0">
                <a:pos x="156" y="0"/>
              </a:cxn>
              <a:cxn ang="0">
                <a:pos x="180" y="36"/>
              </a:cxn>
              <a:cxn ang="0">
                <a:pos x="192" y="84"/>
              </a:cxn>
              <a:cxn ang="0">
                <a:pos x="228" y="96"/>
              </a:cxn>
              <a:cxn ang="0">
                <a:pos x="252" y="132"/>
              </a:cxn>
              <a:cxn ang="0">
                <a:pos x="264" y="192"/>
              </a:cxn>
              <a:cxn ang="0">
                <a:pos x="300" y="204"/>
              </a:cxn>
              <a:cxn ang="0">
                <a:pos x="372" y="252"/>
              </a:cxn>
              <a:cxn ang="0">
                <a:pos x="384" y="288"/>
              </a:cxn>
              <a:cxn ang="0">
                <a:pos x="312" y="324"/>
              </a:cxn>
              <a:cxn ang="0">
                <a:pos x="168" y="336"/>
              </a:cxn>
              <a:cxn ang="0">
                <a:pos x="60" y="336"/>
              </a:cxn>
              <a:cxn ang="0">
                <a:pos x="48" y="300"/>
              </a:cxn>
              <a:cxn ang="0">
                <a:pos x="0" y="288"/>
              </a:cxn>
            </a:cxnLst>
            <a:rect l="0" t="0" r="r" b="b"/>
            <a:pathLst>
              <a:path w="389" h="363">
                <a:moveTo>
                  <a:pt x="156" y="0"/>
                </a:moveTo>
                <a:cubicBezTo>
                  <a:pt x="164" y="12"/>
                  <a:pt x="174" y="23"/>
                  <a:pt x="180" y="36"/>
                </a:cubicBezTo>
                <a:cubicBezTo>
                  <a:pt x="186" y="51"/>
                  <a:pt x="182" y="71"/>
                  <a:pt x="192" y="84"/>
                </a:cubicBezTo>
                <a:cubicBezTo>
                  <a:pt x="200" y="94"/>
                  <a:pt x="216" y="92"/>
                  <a:pt x="228" y="96"/>
                </a:cubicBezTo>
                <a:cubicBezTo>
                  <a:pt x="236" y="108"/>
                  <a:pt x="247" y="118"/>
                  <a:pt x="252" y="132"/>
                </a:cubicBezTo>
                <a:cubicBezTo>
                  <a:pt x="259" y="151"/>
                  <a:pt x="253" y="175"/>
                  <a:pt x="264" y="192"/>
                </a:cubicBezTo>
                <a:cubicBezTo>
                  <a:pt x="271" y="203"/>
                  <a:pt x="289" y="198"/>
                  <a:pt x="300" y="204"/>
                </a:cubicBezTo>
                <a:cubicBezTo>
                  <a:pt x="325" y="218"/>
                  <a:pt x="372" y="252"/>
                  <a:pt x="372" y="252"/>
                </a:cubicBezTo>
                <a:cubicBezTo>
                  <a:pt x="376" y="264"/>
                  <a:pt x="389" y="276"/>
                  <a:pt x="384" y="288"/>
                </a:cubicBezTo>
                <a:cubicBezTo>
                  <a:pt x="378" y="302"/>
                  <a:pt x="326" y="322"/>
                  <a:pt x="312" y="324"/>
                </a:cubicBezTo>
                <a:cubicBezTo>
                  <a:pt x="264" y="330"/>
                  <a:pt x="216" y="332"/>
                  <a:pt x="168" y="336"/>
                </a:cubicBezTo>
                <a:cubicBezTo>
                  <a:pt x="129" y="349"/>
                  <a:pt x="107" y="363"/>
                  <a:pt x="60" y="336"/>
                </a:cubicBezTo>
                <a:cubicBezTo>
                  <a:pt x="49" y="330"/>
                  <a:pt x="57" y="309"/>
                  <a:pt x="48" y="300"/>
                </a:cubicBezTo>
                <a:cubicBezTo>
                  <a:pt x="35" y="287"/>
                  <a:pt x="16" y="288"/>
                  <a:pt x="0" y="288"/>
                </a:cubicBezTo>
              </a:path>
            </a:pathLst>
          </a:custGeom>
          <a:noFill/>
          <a:ln w="25400" cmpd="sng">
            <a:solidFill>
              <a:srgbClr val="00CC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46" name="Oval 18"/>
          <p:cNvSpPr>
            <a:spLocks noChangeArrowheads="1"/>
          </p:cNvSpPr>
          <p:nvPr/>
        </p:nvSpPr>
        <p:spPr bwMode="auto">
          <a:xfrm>
            <a:off x="3962400" y="50292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7" name="Arc 19"/>
          <p:cNvSpPr/>
          <p:nvPr/>
        </p:nvSpPr>
        <p:spPr bwMode="auto">
          <a:xfrm rot="4123888">
            <a:off x="5806281" y="5776119"/>
            <a:ext cx="42703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277"/>
              <a:gd name="T1" fmla="*/ 0 h 21600"/>
              <a:gd name="T2" fmla="*/ 17277 w 17277"/>
              <a:gd name="T3" fmla="*/ 8636 h 21600"/>
              <a:gd name="T4" fmla="*/ 0 w 172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8" name="Arc 20"/>
          <p:cNvSpPr/>
          <p:nvPr/>
        </p:nvSpPr>
        <p:spPr bwMode="auto">
          <a:xfrm rot="1096027">
            <a:off x="6934200" y="5943600"/>
            <a:ext cx="57308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8572"/>
              <a:gd name="T1" fmla="*/ 0 h 21600"/>
              <a:gd name="T2" fmla="*/ 18572 w 18572"/>
              <a:gd name="T3" fmla="*/ 10570 h 21600"/>
              <a:gd name="T4" fmla="*/ 0 w 1857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572" h="21600" fill="none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</a:path>
              <a:path w="18572" h="21600" stroke="0" extrusionOk="0">
                <a:moveTo>
                  <a:pt x="-1" y="0"/>
                </a:moveTo>
                <a:cubicBezTo>
                  <a:pt x="7621" y="0"/>
                  <a:pt x="14679" y="4016"/>
                  <a:pt x="18571" y="10570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9" name="Arc 21"/>
          <p:cNvSpPr/>
          <p:nvPr/>
        </p:nvSpPr>
        <p:spPr bwMode="auto">
          <a:xfrm rot="3433284">
            <a:off x="6191250" y="5911850"/>
            <a:ext cx="685800" cy="914400"/>
          </a:xfrm>
          <a:custGeom>
            <a:avLst/>
            <a:gdLst>
              <a:gd name="G0" fmla="+- 10483 0 0"/>
              <a:gd name="G1" fmla="+- 21600 0 0"/>
              <a:gd name="G2" fmla="+- 21600 0 0"/>
              <a:gd name="T0" fmla="*/ 0 w 27760"/>
              <a:gd name="T1" fmla="*/ 2714 h 21600"/>
              <a:gd name="T2" fmla="*/ 27760 w 27760"/>
              <a:gd name="T3" fmla="*/ 8636 h 21600"/>
              <a:gd name="T4" fmla="*/ 10483 w 2776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760" h="21600" fill="none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</a:path>
              <a:path w="27760" h="21600" stroke="0" extrusionOk="0">
                <a:moveTo>
                  <a:pt x="0" y="2714"/>
                </a:moveTo>
                <a:cubicBezTo>
                  <a:pt x="3207" y="934"/>
                  <a:pt x="6814" y="-1"/>
                  <a:pt x="10483" y="0"/>
                </a:cubicBezTo>
                <a:cubicBezTo>
                  <a:pt x="17279" y="0"/>
                  <a:pt x="23680" y="3199"/>
                  <a:pt x="27759" y="8636"/>
                </a:cubicBezTo>
                <a:lnTo>
                  <a:pt x="10483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50" name="Arc 22"/>
          <p:cNvSpPr/>
          <p:nvPr/>
        </p:nvSpPr>
        <p:spPr bwMode="auto">
          <a:xfrm rot="5248098">
            <a:off x="5120481" y="5623719"/>
            <a:ext cx="427038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277"/>
              <a:gd name="T1" fmla="*/ 0 h 21600"/>
              <a:gd name="T2" fmla="*/ 17277 w 17277"/>
              <a:gd name="T3" fmla="*/ 8636 h 21600"/>
              <a:gd name="T4" fmla="*/ 0 w 1727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77" h="21600" fill="none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</a:path>
              <a:path w="17277" h="21600" stroke="0" extrusionOk="0">
                <a:moveTo>
                  <a:pt x="-1" y="0"/>
                </a:moveTo>
                <a:cubicBezTo>
                  <a:pt x="6796" y="0"/>
                  <a:pt x="13197" y="3199"/>
                  <a:pt x="17276" y="8636"/>
                </a:cubicBezTo>
                <a:lnTo>
                  <a:pt x="0" y="21600"/>
                </a:lnTo>
                <a:close/>
              </a:path>
            </a:pathLst>
          </a:custGeom>
          <a:noFill/>
          <a:ln w="38100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51" name="WordArt 23"/>
          <p:cNvSpPr>
            <a:spLocks noChangeArrowheads="1" noChangeShapeType="1"/>
          </p:cNvSpPr>
          <p:nvPr/>
        </p:nvSpPr>
        <p:spPr bwMode="auto">
          <a:xfrm>
            <a:off x="2057400" y="2209800"/>
            <a:ext cx="1066800" cy="152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松潘草地</a:t>
            </a:r>
            <a:endParaRPr lang="zh-CN" altLang="en-US" sz="3600">
              <a:ln w="9525" cmpd="sng">
                <a:solidFill>
                  <a:srgbClr val="3366FF"/>
                </a:solidFill>
                <a:round/>
              </a:ln>
              <a:solidFill>
                <a:srgbClr val="3366FF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52" name="未知"/>
          <p:cNvSpPr/>
          <p:nvPr/>
        </p:nvSpPr>
        <p:spPr bwMode="auto">
          <a:xfrm>
            <a:off x="5219700" y="4686300"/>
            <a:ext cx="1233488" cy="1714500"/>
          </a:xfrm>
          <a:custGeom>
            <a:avLst/>
            <a:gdLst/>
            <a:ahLst/>
            <a:cxnLst>
              <a:cxn ang="0">
                <a:pos x="672" y="0"/>
              </a:cxn>
              <a:cxn ang="0">
                <a:pos x="744" y="180"/>
              </a:cxn>
              <a:cxn ang="0">
                <a:pos x="756" y="216"/>
              </a:cxn>
              <a:cxn ang="0">
                <a:pos x="768" y="252"/>
              </a:cxn>
              <a:cxn ang="0">
                <a:pos x="708" y="432"/>
              </a:cxn>
              <a:cxn ang="0">
                <a:pos x="696" y="468"/>
              </a:cxn>
              <a:cxn ang="0">
                <a:pos x="648" y="480"/>
              </a:cxn>
              <a:cxn ang="0">
                <a:pos x="612" y="504"/>
              </a:cxn>
              <a:cxn ang="0">
                <a:pos x="636" y="612"/>
              </a:cxn>
              <a:cxn ang="0">
                <a:pos x="564" y="636"/>
              </a:cxn>
              <a:cxn ang="0">
                <a:pos x="528" y="660"/>
              </a:cxn>
              <a:cxn ang="0">
                <a:pos x="420" y="648"/>
              </a:cxn>
              <a:cxn ang="0">
                <a:pos x="336" y="732"/>
              </a:cxn>
              <a:cxn ang="0">
                <a:pos x="300" y="756"/>
              </a:cxn>
              <a:cxn ang="0">
                <a:pos x="240" y="828"/>
              </a:cxn>
              <a:cxn ang="0">
                <a:pos x="192" y="888"/>
              </a:cxn>
              <a:cxn ang="0">
                <a:pos x="108" y="972"/>
              </a:cxn>
              <a:cxn ang="0">
                <a:pos x="72" y="996"/>
              </a:cxn>
              <a:cxn ang="0">
                <a:pos x="0" y="1080"/>
              </a:cxn>
            </a:cxnLst>
            <a:rect l="0" t="0" r="r" b="b"/>
            <a:pathLst>
              <a:path w="777" h="1080">
                <a:moveTo>
                  <a:pt x="672" y="0"/>
                </a:moveTo>
                <a:cubicBezTo>
                  <a:pt x="694" y="65"/>
                  <a:pt x="722" y="115"/>
                  <a:pt x="744" y="180"/>
                </a:cubicBezTo>
                <a:cubicBezTo>
                  <a:pt x="748" y="192"/>
                  <a:pt x="752" y="204"/>
                  <a:pt x="756" y="216"/>
                </a:cubicBezTo>
                <a:cubicBezTo>
                  <a:pt x="760" y="228"/>
                  <a:pt x="768" y="252"/>
                  <a:pt x="768" y="252"/>
                </a:cubicBezTo>
                <a:cubicBezTo>
                  <a:pt x="759" y="341"/>
                  <a:pt x="777" y="386"/>
                  <a:pt x="708" y="432"/>
                </a:cubicBezTo>
                <a:cubicBezTo>
                  <a:pt x="704" y="444"/>
                  <a:pt x="706" y="460"/>
                  <a:pt x="696" y="468"/>
                </a:cubicBezTo>
                <a:cubicBezTo>
                  <a:pt x="683" y="478"/>
                  <a:pt x="663" y="474"/>
                  <a:pt x="648" y="480"/>
                </a:cubicBezTo>
                <a:cubicBezTo>
                  <a:pt x="635" y="486"/>
                  <a:pt x="624" y="496"/>
                  <a:pt x="612" y="504"/>
                </a:cubicBezTo>
                <a:cubicBezTo>
                  <a:pt x="651" y="530"/>
                  <a:pt x="691" y="541"/>
                  <a:pt x="636" y="612"/>
                </a:cubicBezTo>
                <a:cubicBezTo>
                  <a:pt x="620" y="632"/>
                  <a:pt x="588" y="628"/>
                  <a:pt x="564" y="636"/>
                </a:cubicBezTo>
                <a:cubicBezTo>
                  <a:pt x="550" y="641"/>
                  <a:pt x="540" y="652"/>
                  <a:pt x="528" y="660"/>
                </a:cubicBezTo>
                <a:cubicBezTo>
                  <a:pt x="444" y="632"/>
                  <a:pt x="480" y="628"/>
                  <a:pt x="420" y="648"/>
                </a:cubicBezTo>
                <a:cubicBezTo>
                  <a:pt x="399" y="711"/>
                  <a:pt x="419" y="677"/>
                  <a:pt x="336" y="732"/>
                </a:cubicBezTo>
                <a:cubicBezTo>
                  <a:pt x="324" y="740"/>
                  <a:pt x="300" y="756"/>
                  <a:pt x="300" y="756"/>
                </a:cubicBezTo>
                <a:cubicBezTo>
                  <a:pt x="283" y="782"/>
                  <a:pt x="257" y="802"/>
                  <a:pt x="240" y="828"/>
                </a:cubicBezTo>
                <a:cubicBezTo>
                  <a:pt x="194" y="898"/>
                  <a:pt x="273" y="834"/>
                  <a:pt x="192" y="888"/>
                </a:cubicBezTo>
                <a:cubicBezTo>
                  <a:pt x="171" y="951"/>
                  <a:pt x="191" y="917"/>
                  <a:pt x="108" y="972"/>
                </a:cubicBezTo>
                <a:cubicBezTo>
                  <a:pt x="96" y="980"/>
                  <a:pt x="72" y="996"/>
                  <a:pt x="72" y="996"/>
                </a:cubicBezTo>
                <a:cubicBezTo>
                  <a:pt x="56" y="1058"/>
                  <a:pt x="55" y="1052"/>
                  <a:pt x="0" y="1080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3" name="未知"/>
          <p:cNvSpPr/>
          <p:nvPr/>
        </p:nvSpPr>
        <p:spPr bwMode="auto">
          <a:xfrm>
            <a:off x="2857500" y="3500438"/>
            <a:ext cx="361950" cy="1243012"/>
          </a:xfrm>
          <a:custGeom>
            <a:avLst/>
            <a:gdLst/>
            <a:ahLst/>
            <a:cxnLst>
              <a:cxn ang="0">
                <a:pos x="192" y="651"/>
              </a:cxn>
              <a:cxn ang="0">
                <a:pos x="144" y="639"/>
              </a:cxn>
              <a:cxn ang="0">
                <a:pos x="132" y="603"/>
              </a:cxn>
              <a:cxn ang="0">
                <a:pos x="96" y="579"/>
              </a:cxn>
              <a:cxn ang="0">
                <a:pos x="72" y="507"/>
              </a:cxn>
              <a:cxn ang="0">
                <a:pos x="60" y="471"/>
              </a:cxn>
              <a:cxn ang="0">
                <a:pos x="60" y="75"/>
              </a:cxn>
              <a:cxn ang="0">
                <a:pos x="0" y="3"/>
              </a:cxn>
            </a:cxnLst>
            <a:rect l="0" t="0" r="r" b="b"/>
            <a:pathLst>
              <a:path w="192" h="651">
                <a:moveTo>
                  <a:pt x="192" y="651"/>
                </a:moveTo>
                <a:cubicBezTo>
                  <a:pt x="176" y="647"/>
                  <a:pt x="157" y="649"/>
                  <a:pt x="144" y="639"/>
                </a:cubicBezTo>
                <a:cubicBezTo>
                  <a:pt x="134" y="631"/>
                  <a:pt x="140" y="613"/>
                  <a:pt x="132" y="603"/>
                </a:cubicBezTo>
                <a:cubicBezTo>
                  <a:pt x="123" y="592"/>
                  <a:pt x="108" y="587"/>
                  <a:pt x="96" y="579"/>
                </a:cubicBezTo>
                <a:cubicBezTo>
                  <a:pt x="88" y="555"/>
                  <a:pt x="80" y="531"/>
                  <a:pt x="72" y="507"/>
                </a:cubicBezTo>
                <a:cubicBezTo>
                  <a:pt x="68" y="495"/>
                  <a:pt x="60" y="471"/>
                  <a:pt x="60" y="471"/>
                </a:cubicBezTo>
                <a:cubicBezTo>
                  <a:pt x="70" y="336"/>
                  <a:pt x="86" y="213"/>
                  <a:pt x="60" y="75"/>
                </a:cubicBezTo>
                <a:cubicBezTo>
                  <a:pt x="46" y="0"/>
                  <a:pt x="36" y="3"/>
                  <a:pt x="0" y="3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4" name="未知"/>
          <p:cNvSpPr/>
          <p:nvPr/>
        </p:nvSpPr>
        <p:spPr bwMode="auto">
          <a:xfrm>
            <a:off x="2286000" y="3886200"/>
            <a:ext cx="647700" cy="528638"/>
          </a:xfrm>
          <a:custGeom>
            <a:avLst/>
            <a:gdLst/>
            <a:ahLst/>
            <a:cxnLst>
              <a:cxn ang="0">
                <a:pos x="408" y="252"/>
              </a:cxn>
              <a:cxn ang="0">
                <a:pos x="228" y="300"/>
              </a:cxn>
              <a:cxn ang="0">
                <a:pos x="156" y="252"/>
              </a:cxn>
              <a:cxn ang="0">
                <a:pos x="108" y="180"/>
              </a:cxn>
              <a:cxn ang="0">
                <a:pos x="84" y="144"/>
              </a:cxn>
              <a:cxn ang="0">
                <a:pos x="0" y="0"/>
              </a:cxn>
            </a:cxnLst>
            <a:rect l="0" t="0" r="r" b="b"/>
            <a:pathLst>
              <a:path w="408" h="333">
                <a:moveTo>
                  <a:pt x="408" y="252"/>
                </a:moveTo>
                <a:cubicBezTo>
                  <a:pt x="354" y="333"/>
                  <a:pt x="337" y="311"/>
                  <a:pt x="228" y="300"/>
                </a:cubicBezTo>
                <a:cubicBezTo>
                  <a:pt x="204" y="284"/>
                  <a:pt x="180" y="268"/>
                  <a:pt x="156" y="252"/>
                </a:cubicBezTo>
                <a:cubicBezTo>
                  <a:pt x="132" y="236"/>
                  <a:pt x="124" y="204"/>
                  <a:pt x="108" y="180"/>
                </a:cubicBezTo>
                <a:cubicBezTo>
                  <a:pt x="100" y="168"/>
                  <a:pt x="96" y="153"/>
                  <a:pt x="84" y="144"/>
                </a:cubicBezTo>
                <a:cubicBezTo>
                  <a:pt x="28" y="102"/>
                  <a:pt x="0" y="72"/>
                  <a:pt x="0" y="0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5" name="未知"/>
          <p:cNvSpPr/>
          <p:nvPr/>
        </p:nvSpPr>
        <p:spPr bwMode="auto">
          <a:xfrm>
            <a:off x="3600450" y="3657600"/>
            <a:ext cx="2876550" cy="933450"/>
          </a:xfrm>
          <a:custGeom>
            <a:avLst/>
            <a:gdLst/>
            <a:ahLst/>
            <a:cxnLst>
              <a:cxn ang="0">
                <a:pos x="0" y="588"/>
              </a:cxn>
              <a:cxn ang="0">
                <a:pos x="48" y="576"/>
              </a:cxn>
              <a:cxn ang="0">
                <a:pos x="72" y="540"/>
              </a:cxn>
              <a:cxn ang="0">
                <a:pos x="108" y="516"/>
              </a:cxn>
              <a:cxn ang="0">
                <a:pos x="168" y="468"/>
              </a:cxn>
              <a:cxn ang="0">
                <a:pos x="240" y="420"/>
              </a:cxn>
              <a:cxn ang="0">
                <a:pos x="312" y="396"/>
              </a:cxn>
              <a:cxn ang="0">
                <a:pos x="348" y="372"/>
              </a:cxn>
              <a:cxn ang="0">
                <a:pos x="528" y="324"/>
              </a:cxn>
              <a:cxn ang="0">
                <a:pos x="552" y="288"/>
              </a:cxn>
              <a:cxn ang="0">
                <a:pos x="588" y="276"/>
              </a:cxn>
              <a:cxn ang="0">
                <a:pos x="636" y="228"/>
              </a:cxn>
              <a:cxn ang="0">
                <a:pos x="684" y="180"/>
              </a:cxn>
              <a:cxn ang="0">
                <a:pos x="708" y="84"/>
              </a:cxn>
              <a:cxn ang="0">
                <a:pos x="864" y="0"/>
              </a:cxn>
              <a:cxn ang="0">
                <a:pos x="1248" y="12"/>
              </a:cxn>
              <a:cxn ang="0">
                <a:pos x="1320" y="108"/>
              </a:cxn>
              <a:cxn ang="0">
                <a:pos x="1356" y="120"/>
              </a:cxn>
              <a:cxn ang="0">
                <a:pos x="1512" y="180"/>
              </a:cxn>
              <a:cxn ang="0">
                <a:pos x="1584" y="276"/>
              </a:cxn>
              <a:cxn ang="0">
                <a:pos x="1596" y="336"/>
              </a:cxn>
              <a:cxn ang="0">
                <a:pos x="1680" y="348"/>
              </a:cxn>
              <a:cxn ang="0">
                <a:pos x="1764" y="372"/>
              </a:cxn>
              <a:cxn ang="0">
                <a:pos x="1812" y="492"/>
              </a:cxn>
            </a:cxnLst>
            <a:rect l="0" t="0" r="r" b="b"/>
            <a:pathLst>
              <a:path w="1812" h="588">
                <a:moveTo>
                  <a:pt x="0" y="588"/>
                </a:moveTo>
                <a:cubicBezTo>
                  <a:pt x="16" y="584"/>
                  <a:pt x="34" y="585"/>
                  <a:pt x="48" y="576"/>
                </a:cubicBezTo>
                <a:cubicBezTo>
                  <a:pt x="60" y="568"/>
                  <a:pt x="62" y="550"/>
                  <a:pt x="72" y="540"/>
                </a:cubicBezTo>
                <a:cubicBezTo>
                  <a:pt x="82" y="530"/>
                  <a:pt x="96" y="524"/>
                  <a:pt x="108" y="516"/>
                </a:cubicBezTo>
                <a:cubicBezTo>
                  <a:pt x="152" y="449"/>
                  <a:pt x="107" y="502"/>
                  <a:pt x="168" y="468"/>
                </a:cubicBezTo>
                <a:cubicBezTo>
                  <a:pt x="193" y="454"/>
                  <a:pt x="216" y="436"/>
                  <a:pt x="240" y="420"/>
                </a:cubicBezTo>
                <a:cubicBezTo>
                  <a:pt x="261" y="406"/>
                  <a:pt x="291" y="410"/>
                  <a:pt x="312" y="396"/>
                </a:cubicBezTo>
                <a:cubicBezTo>
                  <a:pt x="324" y="388"/>
                  <a:pt x="334" y="377"/>
                  <a:pt x="348" y="372"/>
                </a:cubicBezTo>
                <a:cubicBezTo>
                  <a:pt x="406" y="351"/>
                  <a:pt x="469" y="344"/>
                  <a:pt x="528" y="324"/>
                </a:cubicBezTo>
                <a:cubicBezTo>
                  <a:pt x="536" y="312"/>
                  <a:pt x="541" y="297"/>
                  <a:pt x="552" y="288"/>
                </a:cubicBezTo>
                <a:cubicBezTo>
                  <a:pt x="562" y="280"/>
                  <a:pt x="579" y="285"/>
                  <a:pt x="588" y="276"/>
                </a:cubicBezTo>
                <a:cubicBezTo>
                  <a:pt x="652" y="212"/>
                  <a:pt x="540" y="260"/>
                  <a:pt x="636" y="228"/>
                </a:cubicBezTo>
                <a:cubicBezTo>
                  <a:pt x="668" y="132"/>
                  <a:pt x="620" y="244"/>
                  <a:pt x="684" y="180"/>
                </a:cubicBezTo>
                <a:cubicBezTo>
                  <a:pt x="707" y="157"/>
                  <a:pt x="688" y="110"/>
                  <a:pt x="708" y="84"/>
                </a:cubicBezTo>
                <a:cubicBezTo>
                  <a:pt x="740" y="42"/>
                  <a:pt x="819" y="23"/>
                  <a:pt x="864" y="0"/>
                </a:cubicBezTo>
                <a:cubicBezTo>
                  <a:pt x="992" y="4"/>
                  <a:pt x="1120" y="1"/>
                  <a:pt x="1248" y="12"/>
                </a:cubicBezTo>
                <a:cubicBezTo>
                  <a:pt x="1299" y="16"/>
                  <a:pt x="1288" y="82"/>
                  <a:pt x="1320" y="108"/>
                </a:cubicBezTo>
                <a:cubicBezTo>
                  <a:pt x="1330" y="116"/>
                  <a:pt x="1345" y="114"/>
                  <a:pt x="1356" y="120"/>
                </a:cubicBezTo>
                <a:cubicBezTo>
                  <a:pt x="1416" y="150"/>
                  <a:pt x="1442" y="168"/>
                  <a:pt x="1512" y="180"/>
                </a:cubicBezTo>
                <a:cubicBezTo>
                  <a:pt x="1560" y="212"/>
                  <a:pt x="1553" y="229"/>
                  <a:pt x="1584" y="276"/>
                </a:cubicBezTo>
                <a:cubicBezTo>
                  <a:pt x="1588" y="296"/>
                  <a:pt x="1580" y="324"/>
                  <a:pt x="1596" y="336"/>
                </a:cubicBezTo>
                <a:cubicBezTo>
                  <a:pt x="1619" y="353"/>
                  <a:pt x="1652" y="343"/>
                  <a:pt x="1680" y="348"/>
                </a:cubicBezTo>
                <a:cubicBezTo>
                  <a:pt x="1713" y="354"/>
                  <a:pt x="1733" y="362"/>
                  <a:pt x="1764" y="372"/>
                </a:cubicBezTo>
                <a:cubicBezTo>
                  <a:pt x="1788" y="408"/>
                  <a:pt x="1812" y="446"/>
                  <a:pt x="1812" y="492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6" name="未知"/>
          <p:cNvSpPr/>
          <p:nvPr/>
        </p:nvSpPr>
        <p:spPr bwMode="auto">
          <a:xfrm>
            <a:off x="2841625" y="4267200"/>
            <a:ext cx="1920875" cy="1447800"/>
          </a:xfrm>
          <a:custGeom>
            <a:avLst/>
            <a:gdLst/>
            <a:ahLst/>
            <a:cxnLst>
              <a:cxn ang="0">
                <a:pos x="910" y="0"/>
              </a:cxn>
              <a:cxn ang="0">
                <a:pos x="1078" y="108"/>
              </a:cxn>
              <a:cxn ang="0">
                <a:pos x="1138" y="228"/>
              </a:cxn>
              <a:cxn ang="0">
                <a:pos x="1210" y="372"/>
              </a:cxn>
              <a:cxn ang="0">
                <a:pos x="1090" y="420"/>
              </a:cxn>
              <a:cxn ang="0">
                <a:pos x="1114" y="492"/>
              </a:cxn>
              <a:cxn ang="0">
                <a:pos x="1126" y="528"/>
              </a:cxn>
              <a:cxn ang="0">
                <a:pos x="1018" y="588"/>
              </a:cxn>
              <a:cxn ang="0">
                <a:pos x="826" y="636"/>
              </a:cxn>
              <a:cxn ang="0">
                <a:pos x="754" y="660"/>
              </a:cxn>
              <a:cxn ang="0">
                <a:pos x="706" y="732"/>
              </a:cxn>
              <a:cxn ang="0">
                <a:pos x="538" y="780"/>
              </a:cxn>
              <a:cxn ang="0">
                <a:pos x="238" y="912"/>
              </a:cxn>
              <a:cxn ang="0">
                <a:pos x="190" y="900"/>
              </a:cxn>
              <a:cxn ang="0">
                <a:pos x="154" y="876"/>
              </a:cxn>
              <a:cxn ang="0">
                <a:pos x="22" y="864"/>
              </a:cxn>
              <a:cxn ang="0">
                <a:pos x="10" y="732"/>
              </a:cxn>
            </a:cxnLst>
            <a:rect l="0" t="0" r="r" b="b"/>
            <a:pathLst>
              <a:path w="1210" h="912">
                <a:moveTo>
                  <a:pt x="910" y="0"/>
                </a:moveTo>
                <a:cubicBezTo>
                  <a:pt x="948" y="113"/>
                  <a:pt x="958" y="93"/>
                  <a:pt x="1078" y="108"/>
                </a:cubicBezTo>
                <a:cubicBezTo>
                  <a:pt x="1141" y="150"/>
                  <a:pt x="1111" y="118"/>
                  <a:pt x="1138" y="228"/>
                </a:cubicBezTo>
                <a:cubicBezTo>
                  <a:pt x="1149" y="272"/>
                  <a:pt x="1185" y="334"/>
                  <a:pt x="1210" y="372"/>
                </a:cubicBezTo>
                <a:cubicBezTo>
                  <a:pt x="1169" y="399"/>
                  <a:pt x="1138" y="408"/>
                  <a:pt x="1090" y="420"/>
                </a:cubicBezTo>
                <a:cubicBezTo>
                  <a:pt x="1098" y="444"/>
                  <a:pt x="1106" y="468"/>
                  <a:pt x="1114" y="492"/>
                </a:cubicBezTo>
                <a:cubicBezTo>
                  <a:pt x="1118" y="504"/>
                  <a:pt x="1126" y="528"/>
                  <a:pt x="1126" y="528"/>
                </a:cubicBezTo>
                <a:cubicBezTo>
                  <a:pt x="1106" y="588"/>
                  <a:pt x="1080" y="576"/>
                  <a:pt x="1018" y="588"/>
                </a:cubicBezTo>
                <a:cubicBezTo>
                  <a:pt x="951" y="622"/>
                  <a:pt x="903" y="626"/>
                  <a:pt x="826" y="636"/>
                </a:cubicBezTo>
                <a:cubicBezTo>
                  <a:pt x="802" y="644"/>
                  <a:pt x="768" y="639"/>
                  <a:pt x="754" y="660"/>
                </a:cubicBezTo>
                <a:cubicBezTo>
                  <a:pt x="738" y="684"/>
                  <a:pt x="733" y="723"/>
                  <a:pt x="706" y="732"/>
                </a:cubicBezTo>
                <a:cubicBezTo>
                  <a:pt x="647" y="752"/>
                  <a:pt x="598" y="768"/>
                  <a:pt x="538" y="780"/>
                </a:cubicBezTo>
                <a:cubicBezTo>
                  <a:pt x="415" y="862"/>
                  <a:pt x="386" y="891"/>
                  <a:pt x="238" y="912"/>
                </a:cubicBezTo>
                <a:cubicBezTo>
                  <a:pt x="222" y="908"/>
                  <a:pt x="205" y="906"/>
                  <a:pt x="190" y="900"/>
                </a:cubicBezTo>
                <a:cubicBezTo>
                  <a:pt x="177" y="894"/>
                  <a:pt x="168" y="879"/>
                  <a:pt x="154" y="876"/>
                </a:cubicBezTo>
                <a:cubicBezTo>
                  <a:pt x="111" y="867"/>
                  <a:pt x="66" y="868"/>
                  <a:pt x="22" y="864"/>
                </a:cubicBezTo>
                <a:cubicBezTo>
                  <a:pt x="0" y="798"/>
                  <a:pt x="10" y="841"/>
                  <a:pt x="10" y="732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7" name="未知"/>
          <p:cNvSpPr/>
          <p:nvPr/>
        </p:nvSpPr>
        <p:spPr bwMode="auto">
          <a:xfrm>
            <a:off x="6415088" y="2908300"/>
            <a:ext cx="2728912" cy="1504950"/>
          </a:xfrm>
          <a:custGeom>
            <a:avLst/>
            <a:gdLst/>
            <a:ahLst/>
            <a:cxnLst>
              <a:cxn ang="0">
                <a:pos x="1719" y="52"/>
              </a:cxn>
              <a:cxn ang="0">
                <a:pos x="1443" y="28"/>
              </a:cxn>
              <a:cxn ang="0">
                <a:pos x="1203" y="40"/>
              </a:cxn>
              <a:cxn ang="0">
                <a:pos x="1191" y="172"/>
              </a:cxn>
              <a:cxn ang="0">
                <a:pos x="1155" y="280"/>
              </a:cxn>
              <a:cxn ang="0">
                <a:pos x="1071" y="364"/>
              </a:cxn>
              <a:cxn ang="0">
                <a:pos x="1035" y="388"/>
              </a:cxn>
              <a:cxn ang="0">
                <a:pos x="1023" y="484"/>
              </a:cxn>
              <a:cxn ang="0">
                <a:pos x="903" y="496"/>
              </a:cxn>
              <a:cxn ang="0">
                <a:pos x="831" y="508"/>
              </a:cxn>
              <a:cxn ang="0">
                <a:pos x="855" y="652"/>
              </a:cxn>
              <a:cxn ang="0">
                <a:pos x="783" y="700"/>
              </a:cxn>
              <a:cxn ang="0">
                <a:pos x="651" y="796"/>
              </a:cxn>
              <a:cxn ang="0">
                <a:pos x="579" y="784"/>
              </a:cxn>
              <a:cxn ang="0">
                <a:pos x="531" y="724"/>
              </a:cxn>
              <a:cxn ang="0">
                <a:pos x="495" y="700"/>
              </a:cxn>
              <a:cxn ang="0">
                <a:pos x="423" y="604"/>
              </a:cxn>
              <a:cxn ang="0">
                <a:pos x="255" y="568"/>
              </a:cxn>
              <a:cxn ang="0">
                <a:pos x="243" y="604"/>
              </a:cxn>
              <a:cxn ang="0">
                <a:pos x="207" y="628"/>
              </a:cxn>
              <a:cxn ang="0">
                <a:pos x="195" y="700"/>
              </a:cxn>
              <a:cxn ang="0">
                <a:pos x="123" y="796"/>
              </a:cxn>
              <a:cxn ang="0">
                <a:pos x="111" y="832"/>
              </a:cxn>
              <a:cxn ang="0">
                <a:pos x="75" y="844"/>
              </a:cxn>
              <a:cxn ang="0">
                <a:pos x="27" y="928"/>
              </a:cxn>
            </a:cxnLst>
            <a:rect l="0" t="0" r="r" b="b"/>
            <a:pathLst>
              <a:path w="1719" h="948">
                <a:moveTo>
                  <a:pt x="1719" y="52"/>
                </a:moveTo>
                <a:cubicBezTo>
                  <a:pt x="1627" y="83"/>
                  <a:pt x="1524" y="82"/>
                  <a:pt x="1443" y="28"/>
                </a:cubicBezTo>
                <a:cubicBezTo>
                  <a:pt x="1363" y="32"/>
                  <a:pt x="1273" y="0"/>
                  <a:pt x="1203" y="40"/>
                </a:cubicBezTo>
                <a:cubicBezTo>
                  <a:pt x="1165" y="62"/>
                  <a:pt x="1199" y="128"/>
                  <a:pt x="1191" y="172"/>
                </a:cubicBezTo>
                <a:cubicBezTo>
                  <a:pt x="1191" y="172"/>
                  <a:pt x="1161" y="262"/>
                  <a:pt x="1155" y="280"/>
                </a:cubicBezTo>
                <a:cubicBezTo>
                  <a:pt x="1134" y="343"/>
                  <a:pt x="1154" y="309"/>
                  <a:pt x="1071" y="364"/>
                </a:cubicBezTo>
                <a:cubicBezTo>
                  <a:pt x="1059" y="372"/>
                  <a:pt x="1035" y="388"/>
                  <a:pt x="1035" y="388"/>
                </a:cubicBezTo>
                <a:cubicBezTo>
                  <a:pt x="1031" y="420"/>
                  <a:pt x="1048" y="464"/>
                  <a:pt x="1023" y="484"/>
                </a:cubicBezTo>
                <a:cubicBezTo>
                  <a:pt x="992" y="509"/>
                  <a:pt x="943" y="491"/>
                  <a:pt x="903" y="496"/>
                </a:cubicBezTo>
                <a:cubicBezTo>
                  <a:pt x="879" y="499"/>
                  <a:pt x="855" y="504"/>
                  <a:pt x="831" y="508"/>
                </a:cubicBezTo>
                <a:cubicBezTo>
                  <a:pt x="858" y="549"/>
                  <a:pt x="891" y="600"/>
                  <a:pt x="855" y="652"/>
                </a:cubicBezTo>
                <a:cubicBezTo>
                  <a:pt x="838" y="676"/>
                  <a:pt x="783" y="700"/>
                  <a:pt x="783" y="700"/>
                </a:cubicBezTo>
                <a:cubicBezTo>
                  <a:pt x="754" y="786"/>
                  <a:pt x="736" y="779"/>
                  <a:pt x="651" y="796"/>
                </a:cubicBezTo>
                <a:cubicBezTo>
                  <a:pt x="627" y="792"/>
                  <a:pt x="602" y="792"/>
                  <a:pt x="579" y="784"/>
                </a:cubicBezTo>
                <a:cubicBezTo>
                  <a:pt x="513" y="762"/>
                  <a:pt x="564" y="766"/>
                  <a:pt x="531" y="724"/>
                </a:cubicBezTo>
                <a:cubicBezTo>
                  <a:pt x="522" y="713"/>
                  <a:pt x="507" y="708"/>
                  <a:pt x="495" y="700"/>
                </a:cubicBezTo>
                <a:cubicBezTo>
                  <a:pt x="479" y="652"/>
                  <a:pt x="465" y="632"/>
                  <a:pt x="423" y="604"/>
                </a:cubicBezTo>
                <a:cubicBezTo>
                  <a:pt x="375" y="532"/>
                  <a:pt x="340" y="557"/>
                  <a:pt x="255" y="568"/>
                </a:cubicBezTo>
                <a:cubicBezTo>
                  <a:pt x="251" y="580"/>
                  <a:pt x="251" y="594"/>
                  <a:pt x="243" y="604"/>
                </a:cubicBezTo>
                <a:cubicBezTo>
                  <a:pt x="234" y="615"/>
                  <a:pt x="213" y="615"/>
                  <a:pt x="207" y="628"/>
                </a:cubicBezTo>
                <a:cubicBezTo>
                  <a:pt x="196" y="650"/>
                  <a:pt x="203" y="677"/>
                  <a:pt x="195" y="700"/>
                </a:cubicBezTo>
                <a:cubicBezTo>
                  <a:pt x="183" y="737"/>
                  <a:pt x="155" y="775"/>
                  <a:pt x="123" y="796"/>
                </a:cubicBezTo>
                <a:cubicBezTo>
                  <a:pt x="119" y="808"/>
                  <a:pt x="120" y="823"/>
                  <a:pt x="111" y="832"/>
                </a:cubicBezTo>
                <a:cubicBezTo>
                  <a:pt x="102" y="841"/>
                  <a:pt x="82" y="834"/>
                  <a:pt x="75" y="844"/>
                </a:cubicBezTo>
                <a:cubicBezTo>
                  <a:pt x="0" y="948"/>
                  <a:pt x="90" y="896"/>
                  <a:pt x="27" y="928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8" name="未知"/>
          <p:cNvSpPr/>
          <p:nvPr/>
        </p:nvSpPr>
        <p:spPr bwMode="auto">
          <a:xfrm>
            <a:off x="5918200" y="4305300"/>
            <a:ext cx="546100" cy="400050"/>
          </a:xfrm>
          <a:custGeom>
            <a:avLst/>
            <a:gdLst/>
            <a:ahLst/>
            <a:cxnLst>
              <a:cxn ang="0">
                <a:pos x="280" y="0"/>
              </a:cxn>
              <a:cxn ang="0">
                <a:pos x="268" y="36"/>
              </a:cxn>
              <a:cxn ang="0">
                <a:pos x="220" y="108"/>
              </a:cxn>
              <a:cxn ang="0">
                <a:pos x="268" y="168"/>
              </a:cxn>
              <a:cxn ang="0">
                <a:pos x="232" y="192"/>
              </a:cxn>
              <a:cxn ang="0">
                <a:pos x="136" y="132"/>
              </a:cxn>
              <a:cxn ang="0">
                <a:pos x="28" y="156"/>
              </a:cxn>
              <a:cxn ang="0">
                <a:pos x="40" y="120"/>
              </a:cxn>
              <a:cxn ang="0">
                <a:pos x="4" y="192"/>
              </a:cxn>
              <a:cxn ang="0">
                <a:pos x="16" y="240"/>
              </a:cxn>
              <a:cxn ang="0">
                <a:pos x="148" y="216"/>
              </a:cxn>
              <a:cxn ang="0">
                <a:pos x="232" y="228"/>
              </a:cxn>
              <a:cxn ang="0">
                <a:pos x="304" y="252"/>
              </a:cxn>
              <a:cxn ang="0">
                <a:pos x="304" y="96"/>
              </a:cxn>
              <a:cxn ang="0">
                <a:pos x="280" y="0"/>
              </a:cxn>
            </a:cxnLst>
            <a:rect l="0" t="0" r="r" b="b"/>
            <a:pathLst>
              <a:path w="344" h="252">
                <a:moveTo>
                  <a:pt x="280" y="0"/>
                </a:moveTo>
                <a:cubicBezTo>
                  <a:pt x="276" y="12"/>
                  <a:pt x="274" y="25"/>
                  <a:pt x="268" y="36"/>
                </a:cubicBezTo>
                <a:cubicBezTo>
                  <a:pt x="254" y="61"/>
                  <a:pt x="220" y="108"/>
                  <a:pt x="220" y="108"/>
                </a:cubicBezTo>
                <a:cubicBezTo>
                  <a:pt x="234" y="117"/>
                  <a:pt x="280" y="137"/>
                  <a:pt x="268" y="168"/>
                </a:cubicBezTo>
                <a:cubicBezTo>
                  <a:pt x="263" y="181"/>
                  <a:pt x="244" y="184"/>
                  <a:pt x="232" y="192"/>
                </a:cubicBezTo>
                <a:cubicBezTo>
                  <a:pt x="172" y="172"/>
                  <a:pt x="196" y="152"/>
                  <a:pt x="136" y="132"/>
                </a:cubicBezTo>
                <a:cubicBezTo>
                  <a:pt x="119" y="183"/>
                  <a:pt x="123" y="210"/>
                  <a:pt x="28" y="156"/>
                </a:cubicBezTo>
                <a:cubicBezTo>
                  <a:pt x="17" y="150"/>
                  <a:pt x="53" y="120"/>
                  <a:pt x="40" y="120"/>
                </a:cubicBezTo>
                <a:cubicBezTo>
                  <a:pt x="24" y="120"/>
                  <a:pt x="7" y="183"/>
                  <a:pt x="4" y="192"/>
                </a:cubicBezTo>
                <a:cubicBezTo>
                  <a:pt x="8" y="208"/>
                  <a:pt x="0" y="235"/>
                  <a:pt x="16" y="240"/>
                </a:cubicBezTo>
                <a:cubicBezTo>
                  <a:pt x="50" y="251"/>
                  <a:pt x="111" y="228"/>
                  <a:pt x="148" y="216"/>
                </a:cubicBezTo>
                <a:cubicBezTo>
                  <a:pt x="176" y="220"/>
                  <a:pt x="204" y="222"/>
                  <a:pt x="232" y="228"/>
                </a:cubicBezTo>
                <a:cubicBezTo>
                  <a:pt x="257" y="234"/>
                  <a:pt x="304" y="252"/>
                  <a:pt x="304" y="252"/>
                </a:cubicBezTo>
                <a:cubicBezTo>
                  <a:pt x="344" y="193"/>
                  <a:pt x="325" y="160"/>
                  <a:pt x="304" y="96"/>
                </a:cubicBezTo>
                <a:cubicBezTo>
                  <a:pt x="342" y="39"/>
                  <a:pt x="337" y="71"/>
                  <a:pt x="280" y="0"/>
                </a:cubicBezTo>
                <a:close/>
              </a:path>
            </a:pathLst>
          </a:custGeom>
          <a:solidFill>
            <a:srgbClr val="33CCFF"/>
          </a:solidFill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59" name="未知"/>
          <p:cNvSpPr/>
          <p:nvPr/>
        </p:nvSpPr>
        <p:spPr bwMode="auto">
          <a:xfrm>
            <a:off x="7429500" y="4181475"/>
            <a:ext cx="323850" cy="582613"/>
          </a:xfrm>
          <a:custGeom>
            <a:avLst/>
            <a:gdLst/>
            <a:ahLst/>
            <a:cxnLst>
              <a:cxn ang="0">
                <a:pos x="48" y="42"/>
              </a:cxn>
              <a:cxn ang="0">
                <a:pos x="0" y="174"/>
              </a:cxn>
              <a:cxn ang="0">
                <a:pos x="12" y="222"/>
              </a:cxn>
              <a:cxn ang="0">
                <a:pos x="48" y="234"/>
              </a:cxn>
              <a:cxn ang="0">
                <a:pos x="72" y="270"/>
              </a:cxn>
              <a:cxn ang="0">
                <a:pos x="156" y="342"/>
              </a:cxn>
              <a:cxn ang="0">
                <a:pos x="204" y="186"/>
              </a:cxn>
              <a:cxn ang="0">
                <a:pos x="84" y="126"/>
              </a:cxn>
              <a:cxn ang="0">
                <a:pos x="72" y="42"/>
              </a:cxn>
              <a:cxn ang="0">
                <a:pos x="60" y="6"/>
              </a:cxn>
              <a:cxn ang="0">
                <a:pos x="48" y="54"/>
              </a:cxn>
              <a:cxn ang="0">
                <a:pos x="36" y="90"/>
              </a:cxn>
              <a:cxn ang="0">
                <a:pos x="48" y="42"/>
              </a:cxn>
            </a:cxnLst>
            <a:rect l="0" t="0" r="r" b="b"/>
            <a:pathLst>
              <a:path w="204" h="367">
                <a:moveTo>
                  <a:pt x="48" y="42"/>
                </a:moveTo>
                <a:cubicBezTo>
                  <a:pt x="32" y="90"/>
                  <a:pt x="28" y="132"/>
                  <a:pt x="0" y="174"/>
                </a:cubicBezTo>
                <a:cubicBezTo>
                  <a:pt x="4" y="190"/>
                  <a:pt x="2" y="209"/>
                  <a:pt x="12" y="222"/>
                </a:cubicBezTo>
                <a:cubicBezTo>
                  <a:pt x="20" y="232"/>
                  <a:pt x="38" y="226"/>
                  <a:pt x="48" y="234"/>
                </a:cubicBezTo>
                <a:cubicBezTo>
                  <a:pt x="59" y="243"/>
                  <a:pt x="64" y="258"/>
                  <a:pt x="72" y="270"/>
                </a:cubicBezTo>
                <a:cubicBezTo>
                  <a:pt x="85" y="336"/>
                  <a:pt x="81" y="367"/>
                  <a:pt x="156" y="342"/>
                </a:cubicBezTo>
                <a:cubicBezTo>
                  <a:pt x="174" y="287"/>
                  <a:pt x="171" y="235"/>
                  <a:pt x="204" y="186"/>
                </a:cubicBezTo>
                <a:cubicBezTo>
                  <a:pt x="162" y="165"/>
                  <a:pt x="123" y="152"/>
                  <a:pt x="84" y="126"/>
                </a:cubicBezTo>
                <a:cubicBezTo>
                  <a:pt x="80" y="98"/>
                  <a:pt x="78" y="70"/>
                  <a:pt x="72" y="42"/>
                </a:cubicBezTo>
                <a:cubicBezTo>
                  <a:pt x="70" y="30"/>
                  <a:pt x="71" y="0"/>
                  <a:pt x="60" y="6"/>
                </a:cubicBezTo>
                <a:cubicBezTo>
                  <a:pt x="45" y="13"/>
                  <a:pt x="53" y="38"/>
                  <a:pt x="48" y="54"/>
                </a:cubicBezTo>
                <a:cubicBezTo>
                  <a:pt x="45" y="66"/>
                  <a:pt x="36" y="103"/>
                  <a:pt x="36" y="90"/>
                </a:cubicBezTo>
                <a:cubicBezTo>
                  <a:pt x="36" y="74"/>
                  <a:pt x="44" y="58"/>
                  <a:pt x="48" y="42"/>
                </a:cubicBezTo>
                <a:close/>
              </a:path>
            </a:pathLst>
          </a:custGeom>
          <a:solidFill>
            <a:srgbClr val="33CCFF"/>
          </a:solidFill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60" name="未知"/>
          <p:cNvSpPr/>
          <p:nvPr/>
        </p:nvSpPr>
        <p:spPr bwMode="auto">
          <a:xfrm>
            <a:off x="7167563" y="4743450"/>
            <a:ext cx="414337" cy="685800"/>
          </a:xfrm>
          <a:custGeom>
            <a:avLst/>
            <a:gdLst/>
            <a:ahLst/>
            <a:cxnLst>
              <a:cxn ang="0">
                <a:pos x="261" y="0"/>
              </a:cxn>
              <a:cxn ang="0">
                <a:pos x="237" y="36"/>
              </a:cxn>
              <a:cxn ang="0">
                <a:pos x="201" y="48"/>
              </a:cxn>
              <a:cxn ang="0">
                <a:pos x="129" y="84"/>
              </a:cxn>
              <a:cxn ang="0">
                <a:pos x="93" y="156"/>
              </a:cxn>
              <a:cxn ang="0">
                <a:pos x="57" y="288"/>
              </a:cxn>
              <a:cxn ang="0">
                <a:pos x="33" y="324"/>
              </a:cxn>
              <a:cxn ang="0">
                <a:pos x="21" y="432"/>
              </a:cxn>
            </a:cxnLst>
            <a:rect l="0" t="0" r="r" b="b"/>
            <a:pathLst>
              <a:path w="261" h="432">
                <a:moveTo>
                  <a:pt x="261" y="0"/>
                </a:moveTo>
                <a:cubicBezTo>
                  <a:pt x="253" y="12"/>
                  <a:pt x="248" y="27"/>
                  <a:pt x="237" y="36"/>
                </a:cubicBezTo>
                <a:cubicBezTo>
                  <a:pt x="227" y="44"/>
                  <a:pt x="212" y="42"/>
                  <a:pt x="201" y="48"/>
                </a:cubicBezTo>
                <a:cubicBezTo>
                  <a:pt x="108" y="95"/>
                  <a:pt x="219" y="54"/>
                  <a:pt x="129" y="84"/>
                </a:cubicBezTo>
                <a:cubicBezTo>
                  <a:pt x="85" y="215"/>
                  <a:pt x="155" y="16"/>
                  <a:pt x="93" y="156"/>
                </a:cubicBezTo>
                <a:cubicBezTo>
                  <a:pt x="0" y="366"/>
                  <a:pt x="125" y="107"/>
                  <a:pt x="57" y="288"/>
                </a:cubicBezTo>
                <a:cubicBezTo>
                  <a:pt x="52" y="302"/>
                  <a:pt x="39" y="311"/>
                  <a:pt x="33" y="324"/>
                </a:cubicBezTo>
                <a:cubicBezTo>
                  <a:pt x="13" y="363"/>
                  <a:pt x="21" y="385"/>
                  <a:pt x="21" y="432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8161" name="未知"/>
          <p:cNvSpPr/>
          <p:nvPr/>
        </p:nvSpPr>
        <p:spPr bwMode="auto">
          <a:xfrm>
            <a:off x="209550" y="1981200"/>
            <a:ext cx="2914650" cy="3810000"/>
          </a:xfrm>
          <a:custGeom>
            <a:avLst/>
            <a:gdLst/>
            <a:ahLst/>
            <a:cxnLst>
              <a:cxn ang="0">
                <a:pos x="1836" y="1704"/>
              </a:cxn>
              <a:cxn ang="0">
                <a:pos x="1764" y="1716"/>
              </a:cxn>
              <a:cxn ang="0">
                <a:pos x="1752" y="1752"/>
              </a:cxn>
              <a:cxn ang="0">
                <a:pos x="1668" y="1800"/>
              </a:cxn>
              <a:cxn ang="0">
                <a:pos x="1644" y="1872"/>
              </a:cxn>
              <a:cxn ang="0">
                <a:pos x="1620" y="1908"/>
              </a:cxn>
              <a:cxn ang="0">
                <a:pos x="1596" y="1992"/>
              </a:cxn>
              <a:cxn ang="0">
                <a:pos x="1560" y="2016"/>
              </a:cxn>
              <a:cxn ang="0">
                <a:pos x="1548" y="2052"/>
              </a:cxn>
              <a:cxn ang="0">
                <a:pos x="1476" y="2100"/>
              </a:cxn>
              <a:cxn ang="0">
                <a:pos x="1476" y="2292"/>
              </a:cxn>
              <a:cxn ang="0">
                <a:pos x="1428" y="2316"/>
              </a:cxn>
              <a:cxn ang="0">
                <a:pos x="1320" y="2352"/>
              </a:cxn>
              <a:cxn ang="0">
                <a:pos x="1248" y="2388"/>
              </a:cxn>
              <a:cxn ang="0">
                <a:pos x="1224" y="2352"/>
              </a:cxn>
              <a:cxn ang="0">
                <a:pos x="1068" y="2292"/>
              </a:cxn>
              <a:cxn ang="0">
                <a:pos x="888" y="2316"/>
              </a:cxn>
              <a:cxn ang="0">
                <a:pos x="876" y="2184"/>
              </a:cxn>
              <a:cxn ang="0">
                <a:pos x="888" y="2076"/>
              </a:cxn>
              <a:cxn ang="0">
                <a:pos x="936" y="2004"/>
              </a:cxn>
              <a:cxn ang="0">
                <a:pos x="888" y="1920"/>
              </a:cxn>
              <a:cxn ang="0">
                <a:pos x="864" y="1956"/>
              </a:cxn>
              <a:cxn ang="0">
                <a:pos x="840" y="2028"/>
              </a:cxn>
              <a:cxn ang="0">
                <a:pos x="732" y="2064"/>
              </a:cxn>
              <a:cxn ang="0">
                <a:pos x="672" y="1956"/>
              </a:cxn>
              <a:cxn ang="0">
                <a:pos x="636" y="1644"/>
              </a:cxn>
              <a:cxn ang="0">
                <a:pos x="528" y="708"/>
              </a:cxn>
              <a:cxn ang="0">
                <a:pos x="480" y="636"/>
              </a:cxn>
              <a:cxn ang="0">
                <a:pos x="408" y="516"/>
              </a:cxn>
              <a:cxn ang="0">
                <a:pos x="384" y="480"/>
              </a:cxn>
              <a:cxn ang="0">
                <a:pos x="300" y="300"/>
              </a:cxn>
              <a:cxn ang="0">
                <a:pos x="288" y="264"/>
              </a:cxn>
              <a:cxn ang="0">
                <a:pos x="204" y="228"/>
              </a:cxn>
              <a:cxn ang="0">
                <a:pos x="144" y="180"/>
              </a:cxn>
              <a:cxn ang="0">
                <a:pos x="120" y="144"/>
              </a:cxn>
              <a:cxn ang="0">
                <a:pos x="60" y="72"/>
              </a:cxn>
              <a:cxn ang="0">
                <a:pos x="48" y="36"/>
              </a:cxn>
              <a:cxn ang="0">
                <a:pos x="0" y="0"/>
              </a:cxn>
            </a:cxnLst>
            <a:rect l="0" t="0" r="r" b="b"/>
            <a:pathLst>
              <a:path w="1836" h="2400">
                <a:moveTo>
                  <a:pt x="1836" y="1704"/>
                </a:moveTo>
                <a:cubicBezTo>
                  <a:pt x="1812" y="1708"/>
                  <a:pt x="1785" y="1704"/>
                  <a:pt x="1764" y="1716"/>
                </a:cubicBezTo>
                <a:cubicBezTo>
                  <a:pt x="1753" y="1722"/>
                  <a:pt x="1760" y="1742"/>
                  <a:pt x="1752" y="1752"/>
                </a:cubicBezTo>
                <a:cubicBezTo>
                  <a:pt x="1741" y="1766"/>
                  <a:pt x="1680" y="1794"/>
                  <a:pt x="1668" y="1800"/>
                </a:cubicBezTo>
                <a:cubicBezTo>
                  <a:pt x="1660" y="1824"/>
                  <a:pt x="1658" y="1851"/>
                  <a:pt x="1644" y="1872"/>
                </a:cubicBezTo>
                <a:cubicBezTo>
                  <a:pt x="1636" y="1884"/>
                  <a:pt x="1626" y="1895"/>
                  <a:pt x="1620" y="1908"/>
                </a:cubicBezTo>
                <a:cubicBezTo>
                  <a:pt x="1607" y="1934"/>
                  <a:pt x="1612" y="1968"/>
                  <a:pt x="1596" y="1992"/>
                </a:cubicBezTo>
                <a:cubicBezTo>
                  <a:pt x="1588" y="2004"/>
                  <a:pt x="1572" y="2008"/>
                  <a:pt x="1560" y="2016"/>
                </a:cubicBezTo>
                <a:cubicBezTo>
                  <a:pt x="1556" y="2028"/>
                  <a:pt x="1557" y="2043"/>
                  <a:pt x="1548" y="2052"/>
                </a:cubicBezTo>
                <a:cubicBezTo>
                  <a:pt x="1528" y="2072"/>
                  <a:pt x="1476" y="2100"/>
                  <a:pt x="1476" y="2100"/>
                </a:cubicBezTo>
                <a:cubicBezTo>
                  <a:pt x="1493" y="2170"/>
                  <a:pt x="1507" y="2204"/>
                  <a:pt x="1476" y="2292"/>
                </a:cubicBezTo>
                <a:cubicBezTo>
                  <a:pt x="1470" y="2309"/>
                  <a:pt x="1445" y="2309"/>
                  <a:pt x="1428" y="2316"/>
                </a:cubicBezTo>
                <a:cubicBezTo>
                  <a:pt x="1393" y="2330"/>
                  <a:pt x="1352" y="2331"/>
                  <a:pt x="1320" y="2352"/>
                </a:cubicBezTo>
                <a:cubicBezTo>
                  <a:pt x="1273" y="2383"/>
                  <a:pt x="1298" y="2371"/>
                  <a:pt x="1248" y="2388"/>
                </a:cubicBezTo>
                <a:cubicBezTo>
                  <a:pt x="1240" y="2376"/>
                  <a:pt x="1229" y="2366"/>
                  <a:pt x="1224" y="2352"/>
                </a:cubicBezTo>
                <a:cubicBezTo>
                  <a:pt x="1185" y="2234"/>
                  <a:pt x="1275" y="2275"/>
                  <a:pt x="1068" y="2292"/>
                </a:cubicBezTo>
                <a:cubicBezTo>
                  <a:pt x="1023" y="2337"/>
                  <a:pt x="979" y="2400"/>
                  <a:pt x="888" y="2316"/>
                </a:cubicBezTo>
                <a:cubicBezTo>
                  <a:pt x="856" y="2286"/>
                  <a:pt x="880" y="2228"/>
                  <a:pt x="876" y="2184"/>
                </a:cubicBezTo>
                <a:cubicBezTo>
                  <a:pt x="880" y="2148"/>
                  <a:pt x="877" y="2110"/>
                  <a:pt x="888" y="2076"/>
                </a:cubicBezTo>
                <a:cubicBezTo>
                  <a:pt x="897" y="2049"/>
                  <a:pt x="936" y="2004"/>
                  <a:pt x="936" y="2004"/>
                </a:cubicBezTo>
                <a:cubicBezTo>
                  <a:pt x="934" y="1992"/>
                  <a:pt x="932" y="1911"/>
                  <a:pt x="888" y="1920"/>
                </a:cubicBezTo>
                <a:cubicBezTo>
                  <a:pt x="874" y="1923"/>
                  <a:pt x="870" y="1943"/>
                  <a:pt x="864" y="1956"/>
                </a:cubicBezTo>
                <a:cubicBezTo>
                  <a:pt x="854" y="1979"/>
                  <a:pt x="848" y="2004"/>
                  <a:pt x="840" y="2028"/>
                </a:cubicBezTo>
                <a:cubicBezTo>
                  <a:pt x="828" y="2064"/>
                  <a:pt x="732" y="2064"/>
                  <a:pt x="732" y="2064"/>
                </a:cubicBezTo>
                <a:cubicBezTo>
                  <a:pt x="717" y="2020"/>
                  <a:pt x="687" y="2000"/>
                  <a:pt x="672" y="1956"/>
                </a:cubicBezTo>
                <a:cubicBezTo>
                  <a:pt x="684" y="1848"/>
                  <a:pt x="699" y="1738"/>
                  <a:pt x="636" y="1644"/>
                </a:cubicBezTo>
                <a:cubicBezTo>
                  <a:pt x="620" y="422"/>
                  <a:pt x="911" y="836"/>
                  <a:pt x="528" y="708"/>
                </a:cubicBezTo>
                <a:cubicBezTo>
                  <a:pt x="502" y="631"/>
                  <a:pt x="536" y="715"/>
                  <a:pt x="480" y="636"/>
                </a:cubicBezTo>
                <a:cubicBezTo>
                  <a:pt x="453" y="598"/>
                  <a:pt x="434" y="555"/>
                  <a:pt x="408" y="516"/>
                </a:cubicBezTo>
                <a:cubicBezTo>
                  <a:pt x="400" y="504"/>
                  <a:pt x="389" y="494"/>
                  <a:pt x="384" y="480"/>
                </a:cubicBezTo>
                <a:cubicBezTo>
                  <a:pt x="363" y="417"/>
                  <a:pt x="329" y="359"/>
                  <a:pt x="300" y="300"/>
                </a:cubicBezTo>
                <a:cubicBezTo>
                  <a:pt x="294" y="289"/>
                  <a:pt x="297" y="273"/>
                  <a:pt x="288" y="264"/>
                </a:cubicBezTo>
                <a:cubicBezTo>
                  <a:pt x="273" y="249"/>
                  <a:pt x="226" y="235"/>
                  <a:pt x="204" y="228"/>
                </a:cubicBezTo>
                <a:cubicBezTo>
                  <a:pt x="135" y="125"/>
                  <a:pt x="227" y="246"/>
                  <a:pt x="144" y="180"/>
                </a:cubicBezTo>
                <a:cubicBezTo>
                  <a:pt x="133" y="171"/>
                  <a:pt x="129" y="155"/>
                  <a:pt x="120" y="144"/>
                </a:cubicBezTo>
                <a:cubicBezTo>
                  <a:pt x="87" y="104"/>
                  <a:pt x="82" y="117"/>
                  <a:pt x="60" y="72"/>
                </a:cubicBezTo>
                <a:cubicBezTo>
                  <a:pt x="54" y="61"/>
                  <a:pt x="56" y="46"/>
                  <a:pt x="48" y="36"/>
                </a:cubicBezTo>
                <a:cubicBezTo>
                  <a:pt x="36" y="20"/>
                  <a:pt x="14" y="14"/>
                  <a:pt x="0" y="0"/>
                </a:cubicBezTo>
              </a:path>
            </a:pathLst>
          </a:custGeom>
          <a:noFill/>
          <a:ln w="44450" cmpd="sng">
            <a:solidFill>
              <a:srgbClr val="0000FF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grpSp>
        <p:nvGrpSpPr>
          <p:cNvPr id="48162" name="Group 34"/>
          <p:cNvGrpSpPr/>
          <p:nvPr/>
        </p:nvGrpSpPr>
        <p:grpSpPr bwMode="auto">
          <a:xfrm>
            <a:off x="4724400" y="4495800"/>
            <a:ext cx="152400" cy="762000"/>
            <a:chOff x="0" y="0"/>
            <a:chExt cx="96" cy="480"/>
          </a:xfrm>
        </p:grpSpPr>
        <p:sp>
          <p:nvSpPr>
            <p:cNvPr id="48163" name="WordArt 35"/>
            <p:cNvSpPr>
              <a:spLocks noChangeArrowheads="1" noChangeShapeType="1"/>
            </p:cNvSpPr>
            <p:nvPr/>
          </p:nvSpPr>
          <p:spPr bwMode="auto">
            <a:xfrm>
              <a:off x="0" y="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乌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64" name="WordArt 36"/>
            <p:cNvSpPr>
              <a:spLocks noChangeArrowheads="1" noChangeShapeType="1"/>
            </p:cNvSpPr>
            <p:nvPr/>
          </p:nvSpPr>
          <p:spPr bwMode="auto">
            <a:xfrm>
              <a:off x="0" y="384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江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8165" name="Group 37"/>
          <p:cNvGrpSpPr/>
          <p:nvPr/>
        </p:nvGrpSpPr>
        <p:grpSpPr bwMode="auto">
          <a:xfrm>
            <a:off x="5791200" y="5257800"/>
            <a:ext cx="990600" cy="838200"/>
            <a:chOff x="0" y="0"/>
            <a:chExt cx="384" cy="528"/>
          </a:xfrm>
        </p:grpSpPr>
        <p:sp>
          <p:nvSpPr>
            <p:cNvPr id="48166" name="WordArt 38"/>
            <p:cNvSpPr>
              <a:spLocks noChangeArrowheads="1" noChangeShapeType="1"/>
            </p:cNvSpPr>
            <p:nvPr/>
          </p:nvSpPr>
          <p:spPr bwMode="auto">
            <a:xfrm>
              <a:off x="288" y="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湘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67" name="WordArt 39"/>
            <p:cNvSpPr>
              <a:spLocks noChangeArrowheads="1" noChangeShapeType="1"/>
            </p:cNvSpPr>
            <p:nvPr/>
          </p:nvSpPr>
          <p:spPr bwMode="auto">
            <a:xfrm>
              <a:off x="0" y="43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江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8168" name="Group 40"/>
          <p:cNvGrpSpPr/>
          <p:nvPr/>
        </p:nvGrpSpPr>
        <p:grpSpPr bwMode="auto">
          <a:xfrm>
            <a:off x="3505200" y="4648200"/>
            <a:ext cx="609600" cy="609600"/>
            <a:chOff x="0" y="0"/>
            <a:chExt cx="144" cy="384"/>
          </a:xfrm>
        </p:grpSpPr>
        <p:sp>
          <p:nvSpPr>
            <p:cNvPr id="48169" name="WordArt 41"/>
            <p:cNvSpPr>
              <a:spLocks noChangeArrowheads="1" noChangeShapeType="1"/>
            </p:cNvSpPr>
            <p:nvPr/>
          </p:nvSpPr>
          <p:spPr bwMode="auto">
            <a:xfrm>
              <a:off x="48" y="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赤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70" name="WordArt 42"/>
            <p:cNvSpPr>
              <a:spLocks noChangeArrowheads="1" noChangeShapeType="1"/>
            </p:cNvSpPr>
            <p:nvPr/>
          </p:nvSpPr>
          <p:spPr bwMode="auto">
            <a:xfrm>
              <a:off x="48" y="144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水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71" name="WordArt 43"/>
            <p:cNvSpPr>
              <a:spLocks noChangeArrowheads="1" noChangeShapeType="1"/>
            </p:cNvSpPr>
            <p:nvPr/>
          </p:nvSpPr>
          <p:spPr bwMode="auto">
            <a:xfrm>
              <a:off x="0" y="288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河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8172" name="Group 44"/>
          <p:cNvGrpSpPr/>
          <p:nvPr/>
        </p:nvGrpSpPr>
        <p:grpSpPr bwMode="auto">
          <a:xfrm>
            <a:off x="2209800" y="3962400"/>
            <a:ext cx="838200" cy="457200"/>
            <a:chOff x="0" y="0"/>
            <a:chExt cx="384" cy="288"/>
          </a:xfrm>
        </p:grpSpPr>
        <p:sp>
          <p:nvSpPr>
            <p:cNvPr id="48173" name="WordArt 45"/>
            <p:cNvSpPr>
              <a:spLocks noChangeArrowheads="1" noChangeShapeType="1"/>
            </p:cNvSpPr>
            <p:nvPr/>
          </p:nvSpPr>
          <p:spPr bwMode="auto">
            <a:xfrm>
              <a:off x="144" y="96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渡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74" name="WordArt 46"/>
            <p:cNvSpPr>
              <a:spLocks noChangeArrowheads="1" noChangeShapeType="1"/>
            </p:cNvSpPr>
            <p:nvPr/>
          </p:nvSpPr>
          <p:spPr bwMode="auto">
            <a:xfrm>
              <a:off x="288" y="192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河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75" name="WordArt 47"/>
            <p:cNvSpPr>
              <a:spLocks noChangeArrowheads="1" noChangeShapeType="1"/>
            </p:cNvSpPr>
            <p:nvPr/>
          </p:nvSpPr>
          <p:spPr bwMode="auto">
            <a:xfrm>
              <a:off x="0" y="0"/>
              <a:ext cx="96" cy="9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FF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大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8176" name="Group 48"/>
          <p:cNvGrpSpPr/>
          <p:nvPr/>
        </p:nvGrpSpPr>
        <p:grpSpPr bwMode="auto">
          <a:xfrm>
            <a:off x="2438400" y="3505200"/>
            <a:ext cx="304800" cy="381000"/>
            <a:chOff x="0" y="0"/>
            <a:chExt cx="192" cy="240"/>
          </a:xfrm>
        </p:grpSpPr>
        <p:grpSp>
          <p:nvGrpSpPr>
            <p:cNvPr id="48177" name="Group 49"/>
            <p:cNvGrpSpPr/>
            <p:nvPr/>
          </p:nvGrpSpPr>
          <p:grpSpPr bwMode="auto">
            <a:xfrm>
              <a:off x="0" y="48"/>
              <a:ext cx="144" cy="144"/>
              <a:chOff x="0" y="0"/>
              <a:chExt cx="192" cy="236"/>
            </a:xfrm>
          </p:grpSpPr>
          <p:sp>
            <p:nvSpPr>
              <p:cNvPr id="48178" name="未知"/>
              <p:cNvSpPr/>
              <p:nvPr/>
            </p:nvSpPr>
            <p:spPr bwMode="auto">
              <a:xfrm>
                <a:off x="0" y="0"/>
                <a:ext cx="170" cy="131"/>
              </a:xfrm>
              <a:custGeom>
                <a:avLst/>
                <a:gdLst/>
                <a:ahLst/>
                <a:cxnLst>
                  <a:cxn ang="0">
                    <a:pos x="0" y="79"/>
                  </a:cxn>
                  <a:cxn ang="0">
                    <a:pos x="53" y="26"/>
                  </a:cxn>
                  <a:cxn ang="0">
                    <a:pos x="92" y="0"/>
                  </a:cxn>
                  <a:cxn ang="0">
                    <a:pos x="131" y="13"/>
                  </a:cxn>
                  <a:cxn ang="0">
                    <a:pos x="170" y="131"/>
                  </a:cxn>
                </a:cxnLst>
                <a:rect l="0" t="0" r="r" b="b"/>
                <a:pathLst>
                  <a:path w="170" h="131">
                    <a:moveTo>
                      <a:pt x="0" y="79"/>
                    </a:moveTo>
                    <a:cubicBezTo>
                      <a:pt x="84" y="51"/>
                      <a:pt x="2" y="90"/>
                      <a:pt x="53" y="26"/>
                    </a:cubicBezTo>
                    <a:cubicBezTo>
                      <a:pt x="63" y="14"/>
                      <a:pt x="79" y="9"/>
                      <a:pt x="92" y="0"/>
                    </a:cubicBezTo>
                    <a:cubicBezTo>
                      <a:pt x="105" y="4"/>
                      <a:pt x="123" y="2"/>
                      <a:pt x="131" y="13"/>
                    </a:cubicBezTo>
                    <a:cubicBezTo>
                      <a:pt x="157" y="52"/>
                      <a:pt x="135" y="96"/>
                      <a:pt x="170" y="131"/>
                    </a:cubicBezTo>
                  </a:path>
                </a:pathLst>
              </a:custGeom>
              <a:noFill/>
              <a:ln w="28575" cmpd="sng">
                <a:solidFill>
                  <a:srgbClr val="0000FF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179" name="未知"/>
              <p:cNvSpPr/>
              <p:nvPr/>
            </p:nvSpPr>
            <p:spPr bwMode="auto">
              <a:xfrm>
                <a:off x="22" y="57"/>
                <a:ext cx="170" cy="131"/>
              </a:xfrm>
              <a:custGeom>
                <a:avLst/>
                <a:gdLst/>
                <a:ahLst/>
                <a:cxnLst>
                  <a:cxn ang="0">
                    <a:pos x="0" y="79"/>
                  </a:cxn>
                  <a:cxn ang="0">
                    <a:pos x="53" y="26"/>
                  </a:cxn>
                  <a:cxn ang="0">
                    <a:pos x="92" y="0"/>
                  </a:cxn>
                  <a:cxn ang="0">
                    <a:pos x="131" y="13"/>
                  </a:cxn>
                  <a:cxn ang="0">
                    <a:pos x="170" y="131"/>
                  </a:cxn>
                </a:cxnLst>
                <a:rect l="0" t="0" r="r" b="b"/>
                <a:pathLst>
                  <a:path w="170" h="131">
                    <a:moveTo>
                      <a:pt x="0" y="79"/>
                    </a:moveTo>
                    <a:cubicBezTo>
                      <a:pt x="84" y="51"/>
                      <a:pt x="2" y="90"/>
                      <a:pt x="53" y="26"/>
                    </a:cubicBezTo>
                    <a:cubicBezTo>
                      <a:pt x="63" y="14"/>
                      <a:pt x="79" y="9"/>
                      <a:pt x="92" y="0"/>
                    </a:cubicBezTo>
                    <a:cubicBezTo>
                      <a:pt x="105" y="4"/>
                      <a:pt x="123" y="2"/>
                      <a:pt x="131" y="13"/>
                    </a:cubicBezTo>
                    <a:cubicBezTo>
                      <a:pt x="157" y="52"/>
                      <a:pt x="135" y="96"/>
                      <a:pt x="170" y="131"/>
                    </a:cubicBezTo>
                  </a:path>
                </a:pathLst>
              </a:custGeom>
              <a:noFill/>
              <a:ln w="28575" cmpd="sng">
                <a:solidFill>
                  <a:srgbClr val="0000FF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180" name="未知"/>
              <p:cNvSpPr/>
              <p:nvPr/>
            </p:nvSpPr>
            <p:spPr bwMode="auto">
              <a:xfrm>
                <a:off x="22" y="105"/>
                <a:ext cx="170" cy="131"/>
              </a:xfrm>
              <a:custGeom>
                <a:avLst/>
                <a:gdLst/>
                <a:ahLst/>
                <a:cxnLst>
                  <a:cxn ang="0">
                    <a:pos x="0" y="79"/>
                  </a:cxn>
                  <a:cxn ang="0">
                    <a:pos x="53" y="26"/>
                  </a:cxn>
                  <a:cxn ang="0">
                    <a:pos x="92" y="0"/>
                  </a:cxn>
                  <a:cxn ang="0">
                    <a:pos x="131" y="13"/>
                  </a:cxn>
                  <a:cxn ang="0">
                    <a:pos x="170" y="131"/>
                  </a:cxn>
                </a:cxnLst>
                <a:rect l="0" t="0" r="r" b="b"/>
                <a:pathLst>
                  <a:path w="170" h="131">
                    <a:moveTo>
                      <a:pt x="0" y="79"/>
                    </a:moveTo>
                    <a:cubicBezTo>
                      <a:pt x="84" y="51"/>
                      <a:pt x="2" y="90"/>
                      <a:pt x="53" y="26"/>
                    </a:cubicBezTo>
                    <a:cubicBezTo>
                      <a:pt x="63" y="14"/>
                      <a:pt x="79" y="9"/>
                      <a:pt x="92" y="0"/>
                    </a:cubicBezTo>
                    <a:cubicBezTo>
                      <a:pt x="105" y="4"/>
                      <a:pt x="123" y="2"/>
                      <a:pt x="131" y="13"/>
                    </a:cubicBezTo>
                    <a:cubicBezTo>
                      <a:pt x="157" y="52"/>
                      <a:pt x="135" y="96"/>
                      <a:pt x="170" y="131"/>
                    </a:cubicBezTo>
                  </a:path>
                </a:pathLst>
              </a:custGeom>
              <a:noFill/>
              <a:ln w="28575" cmpd="sng">
                <a:solidFill>
                  <a:srgbClr val="0000FF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8181" name="WordArt 53"/>
            <p:cNvSpPr>
              <a:spLocks noChangeArrowheads="1" noChangeShapeType="1"/>
            </p:cNvSpPr>
            <p:nvPr/>
          </p:nvSpPr>
          <p:spPr bwMode="auto">
            <a:xfrm rot="5400000">
              <a:off x="48" y="96"/>
              <a:ext cx="240" cy="48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/>
              <a:r>
                <a:rPr lang="zh-CN" altLang="en-US" sz="3600">
                  <a:ln w="0" cmpd="sng">
                    <a:solidFill>
                      <a:srgbClr val="0000FF"/>
                    </a:solidFill>
                    <a:round/>
                  </a:ln>
                  <a:solidFill>
                    <a:srgbClr val="000000"/>
                  </a:solidFill>
                  <a:effectLst/>
                  <a:latin typeface="宋体" panose="02010600030101010101" pitchFamily="2" charset="-122"/>
                  <a:ea typeface="宋体" panose="02010600030101010101" pitchFamily="2" charset="-122"/>
                </a:rPr>
                <a:t>夹金山</a:t>
              </a:r>
              <a:endParaRPr lang="zh-CN" altLang="en-US" sz="3600">
                <a:ln w="0" cmpd="sng">
                  <a:solidFill>
                    <a:srgbClr val="0000FF"/>
                  </a:solidFill>
                  <a:round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8182" name="Oval 54"/>
          <p:cNvSpPr>
            <a:spLocks noChangeArrowheads="1"/>
          </p:cNvSpPr>
          <p:nvPr/>
        </p:nvSpPr>
        <p:spPr bwMode="auto">
          <a:xfrm>
            <a:off x="4800600" y="9906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83" name="Oval 55"/>
          <p:cNvSpPr>
            <a:spLocks noChangeArrowheads="1"/>
          </p:cNvSpPr>
          <p:nvPr/>
        </p:nvSpPr>
        <p:spPr bwMode="auto">
          <a:xfrm>
            <a:off x="3124200" y="1295400"/>
            <a:ext cx="152400" cy="152400"/>
          </a:xfrm>
          <a:prstGeom prst="ellipse">
            <a:avLst/>
          </a:prstGeom>
          <a:solidFill>
            <a:srgbClr val="00FF00"/>
          </a:solidFill>
          <a:ln w="9525" cmpd="sng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8184" name="Group 56"/>
          <p:cNvGrpSpPr/>
          <p:nvPr/>
        </p:nvGrpSpPr>
        <p:grpSpPr bwMode="auto">
          <a:xfrm>
            <a:off x="381000" y="1143000"/>
            <a:ext cx="228600" cy="76200"/>
            <a:chOff x="0" y="0"/>
            <a:chExt cx="756" cy="468"/>
          </a:xfrm>
        </p:grpSpPr>
        <p:sp>
          <p:nvSpPr>
            <p:cNvPr id="48185" name="未知"/>
            <p:cNvSpPr/>
            <p:nvPr/>
          </p:nvSpPr>
          <p:spPr bwMode="auto">
            <a:xfrm>
              <a:off x="0" y="0"/>
              <a:ext cx="264" cy="4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8" y="120"/>
                </a:cxn>
                <a:cxn ang="0">
                  <a:pos x="168" y="204"/>
                </a:cxn>
                <a:cxn ang="0">
                  <a:pos x="180" y="252"/>
                </a:cxn>
                <a:cxn ang="0">
                  <a:pos x="216" y="300"/>
                </a:cxn>
                <a:cxn ang="0">
                  <a:pos x="228" y="372"/>
                </a:cxn>
                <a:cxn ang="0">
                  <a:pos x="240" y="408"/>
                </a:cxn>
                <a:cxn ang="0">
                  <a:pos x="264" y="444"/>
                </a:cxn>
              </a:cxnLst>
              <a:rect l="0" t="0" r="r" b="b"/>
              <a:pathLst>
                <a:path w="264" h="444">
                  <a:moveTo>
                    <a:pt x="0" y="0"/>
                  </a:moveTo>
                  <a:cubicBezTo>
                    <a:pt x="34" y="69"/>
                    <a:pt x="63" y="66"/>
                    <a:pt x="108" y="120"/>
                  </a:cubicBezTo>
                  <a:cubicBezTo>
                    <a:pt x="130" y="146"/>
                    <a:pt x="147" y="176"/>
                    <a:pt x="168" y="204"/>
                  </a:cubicBezTo>
                  <a:cubicBezTo>
                    <a:pt x="172" y="220"/>
                    <a:pt x="173" y="237"/>
                    <a:pt x="180" y="252"/>
                  </a:cubicBezTo>
                  <a:cubicBezTo>
                    <a:pt x="189" y="270"/>
                    <a:pt x="209" y="281"/>
                    <a:pt x="216" y="300"/>
                  </a:cubicBezTo>
                  <a:cubicBezTo>
                    <a:pt x="225" y="323"/>
                    <a:pt x="223" y="348"/>
                    <a:pt x="228" y="372"/>
                  </a:cubicBezTo>
                  <a:cubicBezTo>
                    <a:pt x="231" y="384"/>
                    <a:pt x="234" y="397"/>
                    <a:pt x="240" y="408"/>
                  </a:cubicBezTo>
                  <a:cubicBezTo>
                    <a:pt x="246" y="421"/>
                    <a:pt x="264" y="444"/>
                    <a:pt x="264" y="444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86" name="未知"/>
            <p:cNvSpPr/>
            <p:nvPr/>
          </p:nvSpPr>
          <p:spPr bwMode="auto">
            <a:xfrm>
              <a:off x="392" y="60"/>
              <a:ext cx="364" cy="408"/>
            </a:xfrm>
            <a:custGeom>
              <a:avLst/>
              <a:gdLst/>
              <a:ahLst/>
              <a:cxnLst>
                <a:cxn ang="0">
                  <a:pos x="16" y="408"/>
                </a:cxn>
                <a:cxn ang="0">
                  <a:pos x="160" y="108"/>
                </a:cxn>
                <a:cxn ang="0">
                  <a:pos x="244" y="84"/>
                </a:cxn>
                <a:cxn ang="0">
                  <a:pos x="364" y="0"/>
                </a:cxn>
              </a:cxnLst>
              <a:rect l="0" t="0" r="r" b="b"/>
              <a:pathLst>
                <a:path w="364" h="408">
                  <a:moveTo>
                    <a:pt x="16" y="408"/>
                  </a:moveTo>
                  <a:cubicBezTo>
                    <a:pt x="27" y="241"/>
                    <a:pt x="0" y="165"/>
                    <a:pt x="160" y="108"/>
                  </a:cubicBezTo>
                  <a:cubicBezTo>
                    <a:pt x="187" y="98"/>
                    <a:pt x="216" y="92"/>
                    <a:pt x="244" y="84"/>
                  </a:cubicBezTo>
                  <a:cubicBezTo>
                    <a:pt x="282" y="58"/>
                    <a:pt x="330" y="34"/>
                    <a:pt x="364" y="0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87" name="未知"/>
            <p:cNvSpPr/>
            <p:nvPr/>
          </p:nvSpPr>
          <p:spPr bwMode="auto">
            <a:xfrm>
              <a:off x="324" y="96"/>
              <a:ext cx="24" cy="336"/>
            </a:xfrm>
            <a:custGeom>
              <a:avLst/>
              <a:gdLst/>
              <a:ahLst/>
              <a:cxnLst>
                <a:cxn ang="0">
                  <a:pos x="0" y="336"/>
                </a:cxn>
                <a:cxn ang="0">
                  <a:pos x="12" y="192"/>
                </a:cxn>
                <a:cxn ang="0">
                  <a:pos x="24" y="156"/>
                </a:cxn>
                <a:cxn ang="0">
                  <a:pos x="12" y="0"/>
                </a:cxn>
              </a:cxnLst>
              <a:rect l="0" t="0" r="r" b="b"/>
              <a:pathLst>
                <a:path w="24" h="336">
                  <a:moveTo>
                    <a:pt x="0" y="336"/>
                  </a:moveTo>
                  <a:cubicBezTo>
                    <a:pt x="4" y="288"/>
                    <a:pt x="6" y="240"/>
                    <a:pt x="12" y="192"/>
                  </a:cubicBezTo>
                  <a:cubicBezTo>
                    <a:pt x="14" y="179"/>
                    <a:pt x="24" y="169"/>
                    <a:pt x="24" y="156"/>
                  </a:cubicBezTo>
                  <a:cubicBezTo>
                    <a:pt x="24" y="104"/>
                    <a:pt x="12" y="52"/>
                    <a:pt x="12" y="0"/>
                  </a:cubicBezTo>
                </a:path>
              </a:pathLst>
            </a:custGeom>
            <a:noFill/>
            <a:ln w="9525" cmpd="sng">
              <a:solidFill>
                <a:srgbClr val="339966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8188" name="Group 60"/>
          <p:cNvGrpSpPr/>
          <p:nvPr/>
        </p:nvGrpSpPr>
        <p:grpSpPr bwMode="auto">
          <a:xfrm>
            <a:off x="1600200" y="1981200"/>
            <a:ext cx="1981200" cy="685800"/>
            <a:chOff x="0" y="0"/>
            <a:chExt cx="1248" cy="432"/>
          </a:xfrm>
        </p:grpSpPr>
        <p:grpSp>
          <p:nvGrpSpPr>
            <p:cNvPr id="48189" name="Group 61"/>
            <p:cNvGrpSpPr/>
            <p:nvPr/>
          </p:nvGrpSpPr>
          <p:grpSpPr bwMode="auto">
            <a:xfrm>
              <a:off x="0" y="192"/>
              <a:ext cx="720" cy="240"/>
              <a:chOff x="0" y="0"/>
              <a:chExt cx="720" cy="240"/>
            </a:xfrm>
          </p:grpSpPr>
          <p:grpSp>
            <p:nvGrpSpPr>
              <p:cNvPr id="48190" name="Group 62"/>
              <p:cNvGrpSpPr/>
              <p:nvPr/>
            </p:nvGrpSpPr>
            <p:grpSpPr bwMode="auto">
              <a:xfrm>
                <a:off x="144" y="192"/>
                <a:ext cx="336" cy="48"/>
                <a:chOff x="0" y="0"/>
                <a:chExt cx="336" cy="48"/>
              </a:xfrm>
            </p:grpSpPr>
            <p:grpSp>
              <p:nvGrpSpPr>
                <p:cNvPr id="48191" name="Group 63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192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193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194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195" name="Group 67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196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197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198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199" name="Group 71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00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01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02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203" name="Group 75"/>
              <p:cNvGrpSpPr/>
              <p:nvPr/>
            </p:nvGrpSpPr>
            <p:grpSpPr bwMode="auto">
              <a:xfrm>
                <a:off x="336" y="0"/>
                <a:ext cx="144" cy="48"/>
                <a:chOff x="0" y="0"/>
                <a:chExt cx="756" cy="468"/>
              </a:xfrm>
            </p:grpSpPr>
            <p:sp>
              <p:nvSpPr>
                <p:cNvPr id="48204" name="未知"/>
                <p:cNvSpPr/>
                <p:nvPr/>
              </p:nvSpPr>
              <p:spPr bwMode="auto">
                <a:xfrm>
                  <a:off x="0" y="0"/>
                  <a:ext cx="264" cy="44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8" y="120"/>
                    </a:cxn>
                    <a:cxn ang="0">
                      <a:pos x="168" y="204"/>
                    </a:cxn>
                    <a:cxn ang="0">
                      <a:pos x="180" y="252"/>
                    </a:cxn>
                    <a:cxn ang="0">
                      <a:pos x="216" y="300"/>
                    </a:cxn>
                    <a:cxn ang="0">
                      <a:pos x="228" y="372"/>
                    </a:cxn>
                    <a:cxn ang="0">
                      <a:pos x="240" y="408"/>
                    </a:cxn>
                    <a:cxn ang="0">
                      <a:pos x="264" y="444"/>
                    </a:cxn>
                  </a:cxnLst>
                  <a:rect l="0" t="0" r="r" b="b"/>
                  <a:pathLst>
                    <a:path w="264" h="444">
                      <a:moveTo>
                        <a:pt x="0" y="0"/>
                      </a:moveTo>
                      <a:cubicBezTo>
                        <a:pt x="34" y="69"/>
                        <a:pt x="63" y="66"/>
                        <a:pt x="108" y="120"/>
                      </a:cubicBezTo>
                      <a:cubicBezTo>
                        <a:pt x="130" y="146"/>
                        <a:pt x="147" y="176"/>
                        <a:pt x="168" y="204"/>
                      </a:cubicBezTo>
                      <a:cubicBezTo>
                        <a:pt x="172" y="220"/>
                        <a:pt x="173" y="237"/>
                        <a:pt x="180" y="252"/>
                      </a:cubicBezTo>
                      <a:cubicBezTo>
                        <a:pt x="189" y="270"/>
                        <a:pt x="209" y="281"/>
                        <a:pt x="216" y="300"/>
                      </a:cubicBezTo>
                      <a:cubicBezTo>
                        <a:pt x="225" y="323"/>
                        <a:pt x="223" y="348"/>
                        <a:pt x="228" y="372"/>
                      </a:cubicBezTo>
                      <a:cubicBezTo>
                        <a:pt x="231" y="384"/>
                        <a:pt x="234" y="397"/>
                        <a:pt x="240" y="408"/>
                      </a:cubicBezTo>
                      <a:cubicBezTo>
                        <a:pt x="246" y="421"/>
                        <a:pt x="264" y="444"/>
                        <a:pt x="264" y="444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205" name="未知"/>
                <p:cNvSpPr/>
                <p:nvPr/>
              </p:nvSpPr>
              <p:spPr bwMode="auto">
                <a:xfrm>
                  <a:off x="392" y="60"/>
                  <a:ext cx="364" cy="408"/>
                </a:xfrm>
                <a:custGeom>
                  <a:avLst/>
                  <a:gdLst/>
                  <a:ahLst/>
                  <a:cxnLst>
                    <a:cxn ang="0">
                      <a:pos x="16" y="408"/>
                    </a:cxn>
                    <a:cxn ang="0">
                      <a:pos x="160" y="108"/>
                    </a:cxn>
                    <a:cxn ang="0">
                      <a:pos x="244" y="84"/>
                    </a:cxn>
                    <a:cxn ang="0">
                      <a:pos x="364" y="0"/>
                    </a:cxn>
                  </a:cxnLst>
                  <a:rect l="0" t="0" r="r" b="b"/>
                  <a:pathLst>
                    <a:path w="364" h="408">
                      <a:moveTo>
                        <a:pt x="16" y="408"/>
                      </a:moveTo>
                      <a:cubicBezTo>
                        <a:pt x="27" y="241"/>
                        <a:pt x="0" y="165"/>
                        <a:pt x="160" y="108"/>
                      </a:cubicBezTo>
                      <a:cubicBezTo>
                        <a:pt x="187" y="98"/>
                        <a:pt x="216" y="92"/>
                        <a:pt x="244" y="84"/>
                      </a:cubicBezTo>
                      <a:cubicBezTo>
                        <a:pt x="282" y="58"/>
                        <a:pt x="330" y="34"/>
                        <a:pt x="364" y="0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206" name="未知"/>
                <p:cNvSpPr/>
                <p:nvPr/>
              </p:nvSpPr>
              <p:spPr bwMode="auto">
                <a:xfrm>
                  <a:off x="324" y="96"/>
                  <a:ext cx="24" cy="336"/>
                </a:xfrm>
                <a:custGeom>
                  <a:avLst/>
                  <a:gdLst/>
                  <a:ahLst/>
                  <a:cxnLst>
                    <a:cxn ang="0">
                      <a:pos x="0" y="336"/>
                    </a:cxn>
                    <a:cxn ang="0">
                      <a:pos x="12" y="192"/>
                    </a:cxn>
                    <a:cxn ang="0">
                      <a:pos x="24" y="156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24" h="336">
                      <a:moveTo>
                        <a:pt x="0" y="336"/>
                      </a:moveTo>
                      <a:cubicBezTo>
                        <a:pt x="4" y="288"/>
                        <a:pt x="6" y="240"/>
                        <a:pt x="12" y="192"/>
                      </a:cubicBezTo>
                      <a:cubicBezTo>
                        <a:pt x="14" y="179"/>
                        <a:pt x="24" y="169"/>
                        <a:pt x="24" y="156"/>
                      </a:cubicBezTo>
                      <a:cubicBezTo>
                        <a:pt x="24" y="104"/>
                        <a:pt x="12" y="52"/>
                        <a:pt x="12" y="0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8207" name="Group 79"/>
              <p:cNvGrpSpPr/>
              <p:nvPr/>
            </p:nvGrpSpPr>
            <p:grpSpPr bwMode="auto">
              <a:xfrm>
                <a:off x="336" y="96"/>
                <a:ext cx="336" cy="48"/>
                <a:chOff x="0" y="0"/>
                <a:chExt cx="336" cy="48"/>
              </a:xfrm>
            </p:grpSpPr>
            <p:grpSp>
              <p:nvGrpSpPr>
                <p:cNvPr id="48208" name="Group 80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09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10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11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12" name="Group 84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13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14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15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16" name="Group 88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17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18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19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220" name="Group 92"/>
              <p:cNvGrpSpPr/>
              <p:nvPr/>
            </p:nvGrpSpPr>
            <p:grpSpPr bwMode="auto">
              <a:xfrm>
                <a:off x="0" y="96"/>
                <a:ext cx="336" cy="48"/>
                <a:chOff x="0" y="0"/>
                <a:chExt cx="336" cy="48"/>
              </a:xfrm>
            </p:grpSpPr>
            <p:grpSp>
              <p:nvGrpSpPr>
                <p:cNvPr id="48221" name="Group 93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22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23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24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25" name="Group 97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26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27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28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29" name="Group 101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30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31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32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233" name="Group 105"/>
              <p:cNvGrpSpPr/>
              <p:nvPr/>
            </p:nvGrpSpPr>
            <p:grpSpPr bwMode="auto">
              <a:xfrm>
                <a:off x="384" y="144"/>
                <a:ext cx="336" cy="48"/>
                <a:chOff x="0" y="0"/>
                <a:chExt cx="336" cy="48"/>
              </a:xfrm>
            </p:grpSpPr>
            <p:grpSp>
              <p:nvGrpSpPr>
                <p:cNvPr id="48234" name="Group 106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35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36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37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38" name="Group 110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39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40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41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42" name="Group 114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43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44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45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48246" name="Group 118"/>
            <p:cNvGrpSpPr/>
            <p:nvPr/>
          </p:nvGrpSpPr>
          <p:grpSpPr bwMode="auto">
            <a:xfrm>
              <a:off x="528" y="144"/>
              <a:ext cx="720" cy="240"/>
              <a:chOff x="0" y="0"/>
              <a:chExt cx="720" cy="240"/>
            </a:xfrm>
          </p:grpSpPr>
          <p:grpSp>
            <p:nvGrpSpPr>
              <p:cNvPr id="48247" name="Group 119"/>
              <p:cNvGrpSpPr/>
              <p:nvPr/>
            </p:nvGrpSpPr>
            <p:grpSpPr bwMode="auto">
              <a:xfrm>
                <a:off x="144" y="192"/>
                <a:ext cx="336" cy="48"/>
                <a:chOff x="0" y="0"/>
                <a:chExt cx="336" cy="48"/>
              </a:xfrm>
            </p:grpSpPr>
            <p:grpSp>
              <p:nvGrpSpPr>
                <p:cNvPr id="48248" name="Group 120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49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50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51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52" name="Group 124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53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54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55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56" name="Group 128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57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58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59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260" name="Group 132"/>
              <p:cNvGrpSpPr/>
              <p:nvPr/>
            </p:nvGrpSpPr>
            <p:grpSpPr bwMode="auto">
              <a:xfrm>
                <a:off x="336" y="0"/>
                <a:ext cx="144" cy="48"/>
                <a:chOff x="0" y="0"/>
                <a:chExt cx="756" cy="468"/>
              </a:xfrm>
            </p:grpSpPr>
            <p:sp>
              <p:nvSpPr>
                <p:cNvPr id="48261" name="未知"/>
                <p:cNvSpPr/>
                <p:nvPr/>
              </p:nvSpPr>
              <p:spPr bwMode="auto">
                <a:xfrm>
                  <a:off x="0" y="0"/>
                  <a:ext cx="264" cy="44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8" y="120"/>
                    </a:cxn>
                    <a:cxn ang="0">
                      <a:pos x="168" y="204"/>
                    </a:cxn>
                    <a:cxn ang="0">
                      <a:pos x="180" y="252"/>
                    </a:cxn>
                    <a:cxn ang="0">
                      <a:pos x="216" y="300"/>
                    </a:cxn>
                    <a:cxn ang="0">
                      <a:pos x="228" y="372"/>
                    </a:cxn>
                    <a:cxn ang="0">
                      <a:pos x="240" y="408"/>
                    </a:cxn>
                    <a:cxn ang="0">
                      <a:pos x="264" y="444"/>
                    </a:cxn>
                  </a:cxnLst>
                  <a:rect l="0" t="0" r="r" b="b"/>
                  <a:pathLst>
                    <a:path w="264" h="444">
                      <a:moveTo>
                        <a:pt x="0" y="0"/>
                      </a:moveTo>
                      <a:cubicBezTo>
                        <a:pt x="34" y="69"/>
                        <a:pt x="63" y="66"/>
                        <a:pt x="108" y="120"/>
                      </a:cubicBezTo>
                      <a:cubicBezTo>
                        <a:pt x="130" y="146"/>
                        <a:pt x="147" y="176"/>
                        <a:pt x="168" y="204"/>
                      </a:cubicBezTo>
                      <a:cubicBezTo>
                        <a:pt x="172" y="220"/>
                        <a:pt x="173" y="237"/>
                        <a:pt x="180" y="252"/>
                      </a:cubicBezTo>
                      <a:cubicBezTo>
                        <a:pt x="189" y="270"/>
                        <a:pt x="209" y="281"/>
                        <a:pt x="216" y="300"/>
                      </a:cubicBezTo>
                      <a:cubicBezTo>
                        <a:pt x="225" y="323"/>
                        <a:pt x="223" y="348"/>
                        <a:pt x="228" y="372"/>
                      </a:cubicBezTo>
                      <a:cubicBezTo>
                        <a:pt x="231" y="384"/>
                        <a:pt x="234" y="397"/>
                        <a:pt x="240" y="408"/>
                      </a:cubicBezTo>
                      <a:cubicBezTo>
                        <a:pt x="246" y="421"/>
                        <a:pt x="264" y="444"/>
                        <a:pt x="264" y="444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262" name="未知"/>
                <p:cNvSpPr/>
                <p:nvPr/>
              </p:nvSpPr>
              <p:spPr bwMode="auto">
                <a:xfrm>
                  <a:off x="392" y="60"/>
                  <a:ext cx="364" cy="408"/>
                </a:xfrm>
                <a:custGeom>
                  <a:avLst/>
                  <a:gdLst/>
                  <a:ahLst/>
                  <a:cxnLst>
                    <a:cxn ang="0">
                      <a:pos x="16" y="408"/>
                    </a:cxn>
                    <a:cxn ang="0">
                      <a:pos x="160" y="108"/>
                    </a:cxn>
                    <a:cxn ang="0">
                      <a:pos x="244" y="84"/>
                    </a:cxn>
                    <a:cxn ang="0">
                      <a:pos x="364" y="0"/>
                    </a:cxn>
                  </a:cxnLst>
                  <a:rect l="0" t="0" r="r" b="b"/>
                  <a:pathLst>
                    <a:path w="364" h="408">
                      <a:moveTo>
                        <a:pt x="16" y="408"/>
                      </a:moveTo>
                      <a:cubicBezTo>
                        <a:pt x="27" y="241"/>
                        <a:pt x="0" y="165"/>
                        <a:pt x="160" y="108"/>
                      </a:cubicBezTo>
                      <a:cubicBezTo>
                        <a:pt x="187" y="98"/>
                        <a:pt x="216" y="92"/>
                        <a:pt x="244" y="84"/>
                      </a:cubicBezTo>
                      <a:cubicBezTo>
                        <a:pt x="282" y="58"/>
                        <a:pt x="330" y="34"/>
                        <a:pt x="364" y="0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263" name="未知"/>
                <p:cNvSpPr/>
                <p:nvPr/>
              </p:nvSpPr>
              <p:spPr bwMode="auto">
                <a:xfrm>
                  <a:off x="324" y="96"/>
                  <a:ext cx="24" cy="336"/>
                </a:xfrm>
                <a:custGeom>
                  <a:avLst/>
                  <a:gdLst/>
                  <a:ahLst/>
                  <a:cxnLst>
                    <a:cxn ang="0">
                      <a:pos x="0" y="336"/>
                    </a:cxn>
                    <a:cxn ang="0">
                      <a:pos x="12" y="192"/>
                    </a:cxn>
                    <a:cxn ang="0">
                      <a:pos x="24" y="156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24" h="336">
                      <a:moveTo>
                        <a:pt x="0" y="336"/>
                      </a:moveTo>
                      <a:cubicBezTo>
                        <a:pt x="4" y="288"/>
                        <a:pt x="6" y="240"/>
                        <a:pt x="12" y="192"/>
                      </a:cubicBezTo>
                      <a:cubicBezTo>
                        <a:pt x="14" y="179"/>
                        <a:pt x="24" y="169"/>
                        <a:pt x="24" y="156"/>
                      </a:cubicBezTo>
                      <a:cubicBezTo>
                        <a:pt x="24" y="104"/>
                        <a:pt x="12" y="52"/>
                        <a:pt x="12" y="0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8264" name="Group 136"/>
              <p:cNvGrpSpPr/>
              <p:nvPr/>
            </p:nvGrpSpPr>
            <p:grpSpPr bwMode="auto">
              <a:xfrm>
                <a:off x="336" y="96"/>
                <a:ext cx="336" cy="48"/>
                <a:chOff x="0" y="0"/>
                <a:chExt cx="336" cy="48"/>
              </a:xfrm>
            </p:grpSpPr>
            <p:grpSp>
              <p:nvGrpSpPr>
                <p:cNvPr id="48265" name="Group 137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66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67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68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69" name="Group 141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70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71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72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73" name="Group 145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74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75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76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277" name="Group 149"/>
              <p:cNvGrpSpPr/>
              <p:nvPr/>
            </p:nvGrpSpPr>
            <p:grpSpPr bwMode="auto">
              <a:xfrm>
                <a:off x="0" y="96"/>
                <a:ext cx="336" cy="48"/>
                <a:chOff x="0" y="0"/>
                <a:chExt cx="336" cy="48"/>
              </a:xfrm>
            </p:grpSpPr>
            <p:grpSp>
              <p:nvGrpSpPr>
                <p:cNvPr id="48278" name="Group 150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79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80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81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82" name="Group 154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83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84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85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86" name="Group 158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287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88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89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290" name="Group 162"/>
              <p:cNvGrpSpPr/>
              <p:nvPr/>
            </p:nvGrpSpPr>
            <p:grpSpPr bwMode="auto">
              <a:xfrm>
                <a:off x="384" y="144"/>
                <a:ext cx="336" cy="48"/>
                <a:chOff x="0" y="0"/>
                <a:chExt cx="336" cy="48"/>
              </a:xfrm>
            </p:grpSpPr>
            <p:grpSp>
              <p:nvGrpSpPr>
                <p:cNvPr id="48291" name="Group 163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292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93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94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95" name="Group 167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296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97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98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299" name="Group 171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300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01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02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48303" name="Group 175"/>
            <p:cNvGrpSpPr/>
            <p:nvPr/>
          </p:nvGrpSpPr>
          <p:grpSpPr bwMode="auto">
            <a:xfrm>
              <a:off x="240" y="0"/>
              <a:ext cx="720" cy="240"/>
              <a:chOff x="0" y="0"/>
              <a:chExt cx="720" cy="240"/>
            </a:xfrm>
          </p:grpSpPr>
          <p:grpSp>
            <p:nvGrpSpPr>
              <p:cNvPr id="48304" name="Group 176"/>
              <p:cNvGrpSpPr/>
              <p:nvPr/>
            </p:nvGrpSpPr>
            <p:grpSpPr bwMode="auto">
              <a:xfrm>
                <a:off x="144" y="192"/>
                <a:ext cx="336" cy="48"/>
                <a:chOff x="0" y="0"/>
                <a:chExt cx="336" cy="48"/>
              </a:xfrm>
            </p:grpSpPr>
            <p:grpSp>
              <p:nvGrpSpPr>
                <p:cNvPr id="48305" name="Group 177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306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07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08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09" name="Group 181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310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11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12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13" name="Group 185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314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15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16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317" name="Group 189"/>
              <p:cNvGrpSpPr/>
              <p:nvPr/>
            </p:nvGrpSpPr>
            <p:grpSpPr bwMode="auto">
              <a:xfrm>
                <a:off x="336" y="0"/>
                <a:ext cx="144" cy="48"/>
                <a:chOff x="0" y="0"/>
                <a:chExt cx="756" cy="468"/>
              </a:xfrm>
            </p:grpSpPr>
            <p:sp>
              <p:nvSpPr>
                <p:cNvPr id="48318" name="未知"/>
                <p:cNvSpPr/>
                <p:nvPr/>
              </p:nvSpPr>
              <p:spPr bwMode="auto">
                <a:xfrm>
                  <a:off x="0" y="0"/>
                  <a:ext cx="264" cy="44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8" y="120"/>
                    </a:cxn>
                    <a:cxn ang="0">
                      <a:pos x="168" y="204"/>
                    </a:cxn>
                    <a:cxn ang="0">
                      <a:pos x="180" y="252"/>
                    </a:cxn>
                    <a:cxn ang="0">
                      <a:pos x="216" y="300"/>
                    </a:cxn>
                    <a:cxn ang="0">
                      <a:pos x="228" y="372"/>
                    </a:cxn>
                    <a:cxn ang="0">
                      <a:pos x="240" y="408"/>
                    </a:cxn>
                    <a:cxn ang="0">
                      <a:pos x="264" y="444"/>
                    </a:cxn>
                  </a:cxnLst>
                  <a:rect l="0" t="0" r="r" b="b"/>
                  <a:pathLst>
                    <a:path w="264" h="444">
                      <a:moveTo>
                        <a:pt x="0" y="0"/>
                      </a:moveTo>
                      <a:cubicBezTo>
                        <a:pt x="34" y="69"/>
                        <a:pt x="63" y="66"/>
                        <a:pt x="108" y="120"/>
                      </a:cubicBezTo>
                      <a:cubicBezTo>
                        <a:pt x="130" y="146"/>
                        <a:pt x="147" y="176"/>
                        <a:pt x="168" y="204"/>
                      </a:cubicBezTo>
                      <a:cubicBezTo>
                        <a:pt x="172" y="220"/>
                        <a:pt x="173" y="237"/>
                        <a:pt x="180" y="252"/>
                      </a:cubicBezTo>
                      <a:cubicBezTo>
                        <a:pt x="189" y="270"/>
                        <a:pt x="209" y="281"/>
                        <a:pt x="216" y="300"/>
                      </a:cubicBezTo>
                      <a:cubicBezTo>
                        <a:pt x="225" y="323"/>
                        <a:pt x="223" y="348"/>
                        <a:pt x="228" y="372"/>
                      </a:cubicBezTo>
                      <a:cubicBezTo>
                        <a:pt x="231" y="384"/>
                        <a:pt x="234" y="397"/>
                        <a:pt x="240" y="408"/>
                      </a:cubicBezTo>
                      <a:cubicBezTo>
                        <a:pt x="246" y="421"/>
                        <a:pt x="264" y="444"/>
                        <a:pt x="264" y="444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319" name="未知"/>
                <p:cNvSpPr/>
                <p:nvPr/>
              </p:nvSpPr>
              <p:spPr bwMode="auto">
                <a:xfrm>
                  <a:off x="392" y="60"/>
                  <a:ext cx="364" cy="408"/>
                </a:xfrm>
                <a:custGeom>
                  <a:avLst/>
                  <a:gdLst/>
                  <a:ahLst/>
                  <a:cxnLst>
                    <a:cxn ang="0">
                      <a:pos x="16" y="408"/>
                    </a:cxn>
                    <a:cxn ang="0">
                      <a:pos x="160" y="108"/>
                    </a:cxn>
                    <a:cxn ang="0">
                      <a:pos x="244" y="84"/>
                    </a:cxn>
                    <a:cxn ang="0">
                      <a:pos x="364" y="0"/>
                    </a:cxn>
                  </a:cxnLst>
                  <a:rect l="0" t="0" r="r" b="b"/>
                  <a:pathLst>
                    <a:path w="364" h="408">
                      <a:moveTo>
                        <a:pt x="16" y="408"/>
                      </a:moveTo>
                      <a:cubicBezTo>
                        <a:pt x="27" y="241"/>
                        <a:pt x="0" y="165"/>
                        <a:pt x="160" y="108"/>
                      </a:cubicBezTo>
                      <a:cubicBezTo>
                        <a:pt x="187" y="98"/>
                        <a:pt x="216" y="92"/>
                        <a:pt x="244" y="84"/>
                      </a:cubicBezTo>
                      <a:cubicBezTo>
                        <a:pt x="282" y="58"/>
                        <a:pt x="330" y="34"/>
                        <a:pt x="364" y="0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320" name="未知"/>
                <p:cNvSpPr/>
                <p:nvPr/>
              </p:nvSpPr>
              <p:spPr bwMode="auto">
                <a:xfrm>
                  <a:off x="324" y="96"/>
                  <a:ext cx="24" cy="336"/>
                </a:xfrm>
                <a:custGeom>
                  <a:avLst/>
                  <a:gdLst/>
                  <a:ahLst/>
                  <a:cxnLst>
                    <a:cxn ang="0">
                      <a:pos x="0" y="336"/>
                    </a:cxn>
                    <a:cxn ang="0">
                      <a:pos x="12" y="192"/>
                    </a:cxn>
                    <a:cxn ang="0">
                      <a:pos x="24" y="156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24" h="336">
                      <a:moveTo>
                        <a:pt x="0" y="336"/>
                      </a:moveTo>
                      <a:cubicBezTo>
                        <a:pt x="4" y="288"/>
                        <a:pt x="6" y="240"/>
                        <a:pt x="12" y="192"/>
                      </a:cubicBezTo>
                      <a:cubicBezTo>
                        <a:pt x="14" y="179"/>
                        <a:pt x="24" y="169"/>
                        <a:pt x="24" y="156"/>
                      </a:cubicBezTo>
                      <a:cubicBezTo>
                        <a:pt x="24" y="104"/>
                        <a:pt x="12" y="52"/>
                        <a:pt x="12" y="0"/>
                      </a:cubicBezTo>
                    </a:path>
                  </a:pathLst>
                </a:custGeom>
                <a:noFill/>
                <a:ln w="9525" cmpd="sng">
                  <a:solidFill>
                    <a:srgbClr val="339966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8321" name="Group 193"/>
              <p:cNvGrpSpPr/>
              <p:nvPr/>
            </p:nvGrpSpPr>
            <p:grpSpPr bwMode="auto">
              <a:xfrm>
                <a:off x="336" y="96"/>
                <a:ext cx="336" cy="48"/>
                <a:chOff x="0" y="0"/>
                <a:chExt cx="336" cy="48"/>
              </a:xfrm>
            </p:grpSpPr>
            <p:grpSp>
              <p:nvGrpSpPr>
                <p:cNvPr id="48322" name="Group 194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323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24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25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26" name="Group 198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327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28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29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30" name="Group 202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331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32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33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334" name="Group 206"/>
              <p:cNvGrpSpPr/>
              <p:nvPr/>
            </p:nvGrpSpPr>
            <p:grpSpPr bwMode="auto">
              <a:xfrm>
                <a:off x="0" y="96"/>
                <a:ext cx="336" cy="48"/>
                <a:chOff x="0" y="0"/>
                <a:chExt cx="336" cy="48"/>
              </a:xfrm>
            </p:grpSpPr>
            <p:grpSp>
              <p:nvGrpSpPr>
                <p:cNvPr id="48335" name="Group 207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336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37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38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39" name="Group 211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340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41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42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43" name="Group 215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344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45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46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8347" name="Group 219"/>
              <p:cNvGrpSpPr/>
              <p:nvPr/>
            </p:nvGrpSpPr>
            <p:grpSpPr bwMode="auto">
              <a:xfrm>
                <a:off x="384" y="144"/>
                <a:ext cx="336" cy="48"/>
                <a:chOff x="0" y="0"/>
                <a:chExt cx="336" cy="48"/>
              </a:xfrm>
            </p:grpSpPr>
            <p:grpSp>
              <p:nvGrpSpPr>
                <p:cNvPr id="48348" name="Group 220"/>
                <p:cNvGrpSpPr/>
                <p:nvPr/>
              </p:nvGrpSpPr>
              <p:grpSpPr bwMode="auto">
                <a:xfrm>
                  <a:off x="96" y="0"/>
                  <a:ext cx="144" cy="48"/>
                  <a:chOff x="0" y="0"/>
                  <a:chExt cx="756" cy="468"/>
                </a:xfrm>
              </p:grpSpPr>
              <p:sp>
                <p:nvSpPr>
                  <p:cNvPr id="48349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50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51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52" name="Group 224"/>
                <p:cNvGrpSpPr/>
                <p:nvPr/>
              </p:nvGrpSpPr>
              <p:grpSpPr bwMode="auto">
                <a:xfrm>
                  <a:off x="192" y="0"/>
                  <a:ext cx="144" cy="48"/>
                  <a:chOff x="0" y="0"/>
                  <a:chExt cx="756" cy="468"/>
                </a:xfrm>
              </p:grpSpPr>
              <p:sp>
                <p:nvSpPr>
                  <p:cNvPr id="48353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54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55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8356" name="Group 228"/>
                <p:cNvGrpSpPr/>
                <p:nvPr/>
              </p:nvGrpSpPr>
              <p:grpSpPr bwMode="auto">
                <a:xfrm>
                  <a:off x="0" y="0"/>
                  <a:ext cx="144" cy="48"/>
                  <a:chOff x="0" y="0"/>
                  <a:chExt cx="756" cy="468"/>
                </a:xfrm>
              </p:grpSpPr>
              <p:sp>
                <p:nvSpPr>
                  <p:cNvPr id="48357" name="未知"/>
                  <p:cNvSpPr/>
                  <p:nvPr/>
                </p:nvSpPr>
                <p:spPr bwMode="auto">
                  <a:xfrm>
                    <a:off x="0" y="0"/>
                    <a:ext cx="264" cy="44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08" y="120"/>
                      </a:cxn>
                      <a:cxn ang="0">
                        <a:pos x="168" y="204"/>
                      </a:cxn>
                      <a:cxn ang="0">
                        <a:pos x="180" y="252"/>
                      </a:cxn>
                      <a:cxn ang="0">
                        <a:pos x="216" y="300"/>
                      </a:cxn>
                      <a:cxn ang="0">
                        <a:pos x="228" y="372"/>
                      </a:cxn>
                      <a:cxn ang="0">
                        <a:pos x="240" y="408"/>
                      </a:cxn>
                      <a:cxn ang="0">
                        <a:pos x="264" y="444"/>
                      </a:cxn>
                    </a:cxnLst>
                    <a:rect l="0" t="0" r="r" b="b"/>
                    <a:pathLst>
                      <a:path w="264" h="444">
                        <a:moveTo>
                          <a:pt x="0" y="0"/>
                        </a:moveTo>
                        <a:cubicBezTo>
                          <a:pt x="34" y="69"/>
                          <a:pt x="63" y="66"/>
                          <a:pt x="108" y="120"/>
                        </a:cubicBezTo>
                        <a:cubicBezTo>
                          <a:pt x="130" y="146"/>
                          <a:pt x="147" y="176"/>
                          <a:pt x="168" y="204"/>
                        </a:cubicBezTo>
                        <a:cubicBezTo>
                          <a:pt x="172" y="220"/>
                          <a:pt x="173" y="237"/>
                          <a:pt x="180" y="252"/>
                        </a:cubicBezTo>
                        <a:cubicBezTo>
                          <a:pt x="189" y="270"/>
                          <a:pt x="209" y="281"/>
                          <a:pt x="216" y="300"/>
                        </a:cubicBezTo>
                        <a:cubicBezTo>
                          <a:pt x="225" y="323"/>
                          <a:pt x="223" y="348"/>
                          <a:pt x="228" y="372"/>
                        </a:cubicBezTo>
                        <a:cubicBezTo>
                          <a:pt x="231" y="384"/>
                          <a:pt x="234" y="397"/>
                          <a:pt x="240" y="408"/>
                        </a:cubicBezTo>
                        <a:cubicBezTo>
                          <a:pt x="246" y="421"/>
                          <a:pt x="264" y="444"/>
                          <a:pt x="264" y="444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58" name="未知"/>
                  <p:cNvSpPr/>
                  <p:nvPr/>
                </p:nvSpPr>
                <p:spPr bwMode="auto">
                  <a:xfrm>
                    <a:off x="392" y="60"/>
                    <a:ext cx="364" cy="408"/>
                  </a:xfrm>
                  <a:custGeom>
                    <a:avLst/>
                    <a:gdLst/>
                    <a:ahLst/>
                    <a:cxnLst>
                      <a:cxn ang="0">
                        <a:pos x="16" y="408"/>
                      </a:cxn>
                      <a:cxn ang="0">
                        <a:pos x="160" y="108"/>
                      </a:cxn>
                      <a:cxn ang="0">
                        <a:pos x="244" y="84"/>
                      </a:cxn>
                      <a:cxn ang="0">
                        <a:pos x="364" y="0"/>
                      </a:cxn>
                    </a:cxnLst>
                    <a:rect l="0" t="0" r="r" b="b"/>
                    <a:pathLst>
                      <a:path w="364" h="408">
                        <a:moveTo>
                          <a:pt x="16" y="408"/>
                        </a:moveTo>
                        <a:cubicBezTo>
                          <a:pt x="27" y="241"/>
                          <a:pt x="0" y="165"/>
                          <a:pt x="160" y="108"/>
                        </a:cubicBezTo>
                        <a:cubicBezTo>
                          <a:pt x="187" y="98"/>
                          <a:pt x="216" y="92"/>
                          <a:pt x="244" y="84"/>
                        </a:cubicBezTo>
                        <a:cubicBezTo>
                          <a:pt x="282" y="58"/>
                          <a:pt x="330" y="34"/>
                          <a:pt x="364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59" name="未知"/>
                  <p:cNvSpPr/>
                  <p:nvPr/>
                </p:nvSpPr>
                <p:spPr bwMode="auto">
                  <a:xfrm>
                    <a:off x="324" y="96"/>
                    <a:ext cx="24" cy="336"/>
                  </a:xfrm>
                  <a:custGeom>
                    <a:avLst/>
                    <a:gdLst/>
                    <a:ahLst/>
                    <a:cxnLst>
                      <a:cxn ang="0">
                        <a:pos x="0" y="336"/>
                      </a:cxn>
                      <a:cxn ang="0">
                        <a:pos x="12" y="192"/>
                      </a:cxn>
                      <a:cxn ang="0">
                        <a:pos x="24" y="156"/>
                      </a:cxn>
                      <a:cxn ang="0">
                        <a:pos x="12" y="0"/>
                      </a:cxn>
                    </a:cxnLst>
                    <a:rect l="0" t="0" r="r" b="b"/>
                    <a:pathLst>
                      <a:path w="24" h="336">
                        <a:moveTo>
                          <a:pt x="0" y="336"/>
                        </a:moveTo>
                        <a:cubicBezTo>
                          <a:pt x="4" y="288"/>
                          <a:pt x="6" y="240"/>
                          <a:pt x="12" y="192"/>
                        </a:cubicBezTo>
                        <a:cubicBezTo>
                          <a:pt x="14" y="179"/>
                          <a:pt x="24" y="169"/>
                          <a:pt x="24" y="156"/>
                        </a:cubicBezTo>
                        <a:cubicBezTo>
                          <a:pt x="24" y="104"/>
                          <a:pt x="12" y="52"/>
                          <a:pt x="12" y="0"/>
                        </a:cubicBezTo>
                      </a:path>
                    </a:pathLst>
                  </a:custGeom>
                  <a:noFill/>
                  <a:ln w="9525" cmpd="sng">
                    <a:solidFill>
                      <a:srgbClr val="339966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sp>
        <p:nvSpPr>
          <p:cNvPr id="48360" name="WordArt 232"/>
          <p:cNvSpPr>
            <a:spLocks noChangeArrowheads="1" noChangeShapeType="1"/>
          </p:cNvSpPr>
          <p:nvPr/>
        </p:nvSpPr>
        <p:spPr bwMode="auto">
          <a:xfrm>
            <a:off x="4267200" y="685800"/>
            <a:ext cx="10668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0" cmpd="sng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latin typeface="幼圆" panose="02010509060101010101" charset="-122"/>
              </a:rPr>
              <a:t>陕甘宁</a:t>
            </a:r>
            <a:endParaRPr lang="zh-CN" altLang="en-US" sz="3600">
              <a:ln w="0" cmpd="sng">
                <a:solidFill>
                  <a:srgbClr val="FF0000"/>
                </a:solidFill>
                <a:round/>
              </a:ln>
              <a:solidFill>
                <a:srgbClr val="FF0000"/>
              </a:solidFill>
              <a:effectLst/>
              <a:latin typeface="幼圆" panose="02010509060101010101" charset="-122"/>
            </a:endParaRPr>
          </a:p>
        </p:txBody>
      </p:sp>
      <p:sp>
        <p:nvSpPr>
          <p:cNvPr id="48361" name="WordArt 233"/>
          <p:cNvSpPr>
            <a:spLocks noChangeArrowheads="1" noChangeShapeType="1"/>
          </p:cNvSpPr>
          <p:nvPr/>
        </p:nvSpPr>
        <p:spPr bwMode="auto">
          <a:xfrm>
            <a:off x="6705600" y="5029200"/>
            <a:ext cx="11430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江    西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2" name="WordArt 234"/>
          <p:cNvSpPr>
            <a:spLocks noChangeArrowheads="1" noChangeShapeType="1"/>
          </p:cNvSpPr>
          <p:nvPr/>
        </p:nvSpPr>
        <p:spPr bwMode="auto">
          <a:xfrm>
            <a:off x="8229600" y="5638800"/>
            <a:ext cx="609600" cy="304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福建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3" name="WordArt 235"/>
          <p:cNvSpPr>
            <a:spLocks noChangeArrowheads="1" noChangeShapeType="1"/>
          </p:cNvSpPr>
          <p:nvPr/>
        </p:nvSpPr>
        <p:spPr bwMode="auto">
          <a:xfrm>
            <a:off x="6781800" y="6477000"/>
            <a:ext cx="8382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广 东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4" name="WordArt 236"/>
          <p:cNvSpPr>
            <a:spLocks noChangeArrowheads="1" noChangeShapeType="1"/>
          </p:cNvSpPr>
          <p:nvPr/>
        </p:nvSpPr>
        <p:spPr bwMode="auto">
          <a:xfrm>
            <a:off x="3962400" y="6400800"/>
            <a:ext cx="1143000" cy="304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广   西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5" name="WordArt 237"/>
          <p:cNvSpPr>
            <a:spLocks noChangeArrowheads="1" noChangeShapeType="1"/>
          </p:cNvSpPr>
          <p:nvPr/>
        </p:nvSpPr>
        <p:spPr bwMode="auto">
          <a:xfrm>
            <a:off x="3276600" y="5486400"/>
            <a:ext cx="1143000" cy="228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贵   州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6" name="WordArt 238"/>
          <p:cNvSpPr>
            <a:spLocks noChangeArrowheads="1" noChangeShapeType="1"/>
          </p:cNvSpPr>
          <p:nvPr/>
        </p:nvSpPr>
        <p:spPr bwMode="auto">
          <a:xfrm>
            <a:off x="1752600" y="6096000"/>
            <a:ext cx="1143000" cy="304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云   南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7" name="WordArt 239"/>
          <p:cNvSpPr>
            <a:spLocks noChangeArrowheads="1" noChangeShapeType="1"/>
          </p:cNvSpPr>
          <p:nvPr/>
        </p:nvSpPr>
        <p:spPr bwMode="auto">
          <a:xfrm>
            <a:off x="3048000" y="3657600"/>
            <a:ext cx="1143000" cy="304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>
                <a:ln w="9525" cmpd="sng">
                  <a:solidFill>
                    <a:srgbClr val="691911"/>
                  </a:solidFill>
                  <a:round/>
                </a:ln>
                <a:solidFill>
                  <a:srgbClr val="00008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四   川</a:t>
            </a:r>
            <a:endParaRPr lang="zh-CN" altLang="en-US" sz="3600">
              <a:ln w="9525" cmpd="sng">
                <a:solidFill>
                  <a:srgbClr val="691911"/>
                </a:solidFill>
                <a:round/>
              </a:ln>
              <a:solidFill>
                <a:srgbClr val="00008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368" name="AutoShape 240"/>
          <p:cNvSpPr>
            <a:spLocks noChangeArrowheads="1"/>
          </p:cNvSpPr>
          <p:nvPr/>
        </p:nvSpPr>
        <p:spPr bwMode="auto">
          <a:xfrm rot="2080111">
            <a:off x="4054475" y="5430838"/>
            <a:ext cx="1427163" cy="323850"/>
          </a:xfrm>
          <a:prstGeom prst="leftArrow">
            <a:avLst>
              <a:gd name="adj1" fmla="val 50000"/>
              <a:gd name="adj2" fmla="val 110172"/>
            </a:avLst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369" name="Text Box 241"/>
          <p:cNvSpPr txBox="1">
            <a:spLocks noChangeArrowheads="1"/>
          </p:cNvSpPr>
          <p:nvPr/>
        </p:nvSpPr>
        <p:spPr bwMode="auto">
          <a:xfrm>
            <a:off x="5334000" y="4572000"/>
            <a:ext cx="549275" cy="9667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/>
            <a:r>
              <a:rPr lang="zh-CN" sz="2400">
                <a:solidFill>
                  <a:srgbClr val="691911"/>
                </a:solidFill>
                <a:effectLst/>
              </a:rPr>
              <a:t>湖   南</a:t>
            </a:r>
            <a:endParaRPr lang="zh-CN" sz="2400">
              <a:solidFill>
                <a:srgbClr val="691911"/>
              </a:solidFill>
              <a:effectLst/>
            </a:endParaRPr>
          </a:p>
        </p:txBody>
      </p:sp>
      <p:sp>
        <p:nvSpPr>
          <p:cNvPr id="48370" name="Text Box 242"/>
          <p:cNvSpPr txBox="1">
            <a:spLocks noChangeArrowheads="1"/>
          </p:cNvSpPr>
          <p:nvPr/>
        </p:nvSpPr>
        <p:spPr bwMode="auto">
          <a:xfrm>
            <a:off x="1371600" y="3124200"/>
            <a:ext cx="549275" cy="129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/>
            <a:r>
              <a:rPr lang="zh-CN" sz="2400">
                <a:solidFill>
                  <a:srgbClr val="691911"/>
                </a:solidFill>
                <a:effectLst/>
              </a:rPr>
              <a:t>西       康</a:t>
            </a:r>
            <a:r>
              <a:rPr lang="zh-CN" sz="2400">
                <a:solidFill>
                  <a:schemeClr val="tx1"/>
                </a:solidFill>
                <a:effectLst/>
              </a:rPr>
              <a:t> </a:t>
            </a:r>
            <a:endParaRPr lang="zh-CN" sz="2400">
              <a:solidFill>
                <a:schemeClr val="tx1"/>
              </a:solidFill>
              <a:effectLst/>
            </a:endParaRPr>
          </a:p>
        </p:txBody>
      </p:sp>
      <p:sp>
        <p:nvSpPr>
          <p:cNvPr id="48371" name="Text Box 243"/>
          <p:cNvSpPr txBox="1">
            <a:spLocks noChangeArrowheads="1"/>
          </p:cNvSpPr>
          <p:nvPr/>
        </p:nvSpPr>
        <p:spPr bwMode="auto">
          <a:xfrm rot="20270590">
            <a:off x="3048000" y="304800"/>
            <a:ext cx="549275" cy="2590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/>
            <a:r>
              <a:rPr lang="zh-CN" sz="2400">
                <a:solidFill>
                  <a:srgbClr val="691911"/>
                </a:solidFill>
                <a:effectLst/>
              </a:rPr>
              <a:t>甘                   肃</a:t>
            </a:r>
            <a:endParaRPr lang="zh-CN" sz="2400">
              <a:solidFill>
                <a:srgbClr val="691911"/>
              </a:solidFill>
              <a:effectLst/>
            </a:endParaRPr>
          </a:p>
        </p:txBody>
      </p:sp>
      <p:sp>
        <p:nvSpPr>
          <p:cNvPr id="48372" name="Text Box 244"/>
          <p:cNvSpPr txBox="1">
            <a:spLocks noChangeArrowheads="1"/>
          </p:cNvSpPr>
          <p:nvPr/>
        </p:nvSpPr>
        <p:spPr bwMode="auto">
          <a:xfrm>
            <a:off x="2339975" y="0"/>
            <a:ext cx="47529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/>
            <a:r>
              <a:rPr lang="zh-CN" sz="3200">
                <a:solidFill>
                  <a:srgbClr val="FF00FF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中国工农红军长征简图</a:t>
            </a:r>
            <a:endParaRPr lang="zh-CN" sz="3200">
              <a:solidFill>
                <a:srgbClr val="FF00FF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8373" name="Text Box 245"/>
          <p:cNvSpPr txBox="1">
            <a:spLocks noChangeArrowheads="1"/>
          </p:cNvSpPr>
          <p:nvPr/>
        </p:nvSpPr>
        <p:spPr bwMode="auto">
          <a:xfrm>
            <a:off x="5559425" y="804863"/>
            <a:ext cx="1820863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/>
            <a:r>
              <a:rPr lang="zh-CN">
                <a:solidFill>
                  <a:srgbClr val="691911"/>
                </a:solidFill>
                <a:effectLst/>
                <a:latin typeface="Arial" panose="020B0604020202020204" pitchFamily="34" charset="0"/>
              </a:rPr>
              <a:t>陕   西</a:t>
            </a:r>
            <a:endParaRPr lang="zh-CN">
              <a:solidFill>
                <a:srgbClr val="6919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8374" name="Text Box 246"/>
          <p:cNvSpPr txBox="1">
            <a:spLocks noChangeArrowheads="1"/>
          </p:cNvSpPr>
          <p:nvPr/>
        </p:nvSpPr>
        <p:spPr bwMode="auto">
          <a:xfrm>
            <a:off x="7381875" y="5330825"/>
            <a:ext cx="508000" cy="5080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zh-CN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75" name="Text Box 247"/>
          <p:cNvSpPr txBox="1">
            <a:spLocks noChangeArrowheads="1"/>
          </p:cNvSpPr>
          <p:nvPr/>
        </p:nvSpPr>
        <p:spPr bwMode="auto">
          <a:xfrm>
            <a:off x="4073525" y="4495800"/>
            <a:ext cx="508000" cy="5080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zh-CN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76" name="Text Box 248"/>
          <p:cNvSpPr txBox="1">
            <a:spLocks noChangeArrowheads="1"/>
          </p:cNvSpPr>
          <p:nvPr/>
        </p:nvSpPr>
        <p:spPr bwMode="auto">
          <a:xfrm>
            <a:off x="3582988" y="4478338"/>
            <a:ext cx="1079500" cy="5476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遵义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77" name="Text Box 249"/>
          <p:cNvSpPr txBox="1">
            <a:spLocks noChangeArrowheads="1"/>
          </p:cNvSpPr>
          <p:nvPr/>
        </p:nvSpPr>
        <p:spPr bwMode="auto">
          <a:xfrm>
            <a:off x="4899025" y="1257300"/>
            <a:ext cx="508000" cy="5080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zh-CN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78" name="Text Box 250"/>
          <p:cNvSpPr txBox="1">
            <a:spLocks noChangeArrowheads="1"/>
          </p:cNvSpPr>
          <p:nvPr/>
        </p:nvSpPr>
        <p:spPr bwMode="auto">
          <a:xfrm>
            <a:off x="2565400" y="1046163"/>
            <a:ext cx="508000" cy="5080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zh-CN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79" name="Text Box 251"/>
          <p:cNvSpPr txBox="1">
            <a:spLocks noChangeArrowheads="1"/>
          </p:cNvSpPr>
          <p:nvPr/>
        </p:nvSpPr>
        <p:spPr bwMode="auto">
          <a:xfrm>
            <a:off x="1965325" y="-631825"/>
            <a:ext cx="18415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80" name="Text Box 252"/>
          <p:cNvSpPr txBox="1">
            <a:spLocks noChangeArrowheads="1"/>
          </p:cNvSpPr>
          <p:nvPr/>
        </p:nvSpPr>
        <p:spPr bwMode="auto">
          <a:xfrm>
            <a:off x="7223125" y="5334000"/>
            <a:ext cx="1079500" cy="5524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瑞金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81" name="Text Box 253"/>
          <p:cNvSpPr txBox="1">
            <a:spLocks noChangeArrowheads="1"/>
          </p:cNvSpPr>
          <p:nvPr/>
        </p:nvSpPr>
        <p:spPr bwMode="auto">
          <a:xfrm>
            <a:off x="4724400" y="1260475"/>
            <a:ext cx="1439863" cy="50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吴起镇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82" name="Text Box 254"/>
          <p:cNvSpPr txBox="1">
            <a:spLocks noChangeArrowheads="1"/>
          </p:cNvSpPr>
          <p:nvPr/>
        </p:nvSpPr>
        <p:spPr bwMode="auto">
          <a:xfrm>
            <a:off x="1992313" y="1035050"/>
            <a:ext cx="1079500" cy="5651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>
                <a:effectLst>
                  <a:outerShdw blurRad="38100" dist="38100" dir="2700000" algn="tl">
                    <a:srgbClr val="000000"/>
                  </a:outerShdw>
                </a:effectLst>
              </a:rPr>
              <a:t>会宁</a:t>
            </a:r>
            <a:endParaRPr lang="zh-CN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383" name="Text Box 255"/>
          <p:cNvSpPr txBox="1">
            <a:spLocks noChangeArrowheads="1"/>
          </p:cNvSpPr>
          <p:nvPr/>
        </p:nvSpPr>
        <p:spPr bwMode="auto">
          <a:xfrm>
            <a:off x="6350" y="0"/>
            <a:ext cx="18843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pitchFamily="1" charset="-122"/>
              </a:rPr>
              <a:t>填 图 题</a:t>
            </a:r>
            <a:endParaRPr lang="zh-CN" sz="3600" b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pitchFamily="1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376" grpId="0" animBg="1" autoUpdateAnimBg="0"/>
      <p:bldP spid="48380" grpId="0" animBg="1" autoUpdateAnimBg="0"/>
      <p:bldP spid="48381" grpId="0" animBg="1" autoUpdateAnimBg="0"/>
      <p:bldP spid="48382" grpId="0" animBg="1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4925" cap="flat" cmpd="sng" algn="ctr">
          <a:solidFill>
            <a:srgbClr val="FF3300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800" b="1" i="0" u="none" strike="noStrike" cap="none" normalizeH="0" baseline="0" smtClean="0">
            <a:ln>
              <a:noFill/>
            </a:ln>
            <a:solidFill>
              <a:srgbClr val="FF33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4925" cap="flat" cmpd="sng" algn="ctr">
          <a:solidFill>
            <a:srgbClr val="FF3300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800" b="1" i="0" u="none" strike="noStrike" cap="none" normalizeH="0" baseline="0" smtClean="0">
            <a:ln>
              <a:noFill/>
            </a:ln>
            <a:solidFill>
              <a:srgbClr val="FF33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3012</Words>
  <Application>WPS 演示</Application>
  <PresentationFormat>全屏显示(4:3)</PresentationFormat>
  <Paragraphs>667</Paragraphs>
  <Slides>19</Slides>
  <Notes>1</Notes>
  <HiddenSlides>4</HiddenSlides>
  <MMClips>2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Arial</vt:lpstr>
      <vt:lpstr>宋体</vt:lpstr>
      <vt:lpstr>Wingdings</vt:lpstr>
      <vt:lpstr>Times New Roman</vt:lpstr>
      <vt:lpstr>华文新魏</vt:lpstr>
      <vt:lpstr>Georgia</vt:lpstr>
      <vt:lpstr>华文隶书</vt:lpstr>
      <vt:lpstr>微软雅黑</vt:lpstr>
      <vt:lpstr>黑体</vt:lpstr>
      <vt:lpstr>华文行楷</vt:lpstr>
      <vt:lpstr>隶书</vt:lpstr>
      <vt:lpstr>华文中宋</vt:lpstr>
      <vt:lpstr>幼圆</vt:lpstr>
      <vt:lpstr>楷体</vt:lpstr>
      <vt:lpstr>楷体_GB2312</vt:lpstr>
      <vt:lpstr>Times New Roman</vt:lpstr>
      <vt:lpstr>Arial Unicode MS</vt:lpstr>
      <vt:lpstr>新宋体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1</cp:revision>
  <cp:lastPrinted>2411-12-30T00:00:00Z</cp:lastPrinted>
  <dcterms:created xsi:type="dcterms:W3CDTF">2020-12-19T11:02:18Z</dcterms:created>
  <dcterms:modified xsi:type="dcterms:W3CDTF">2020-12-19T11:02:18Z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