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70" r:id="rId4"/>
    <p:sldId id="275" r:id="rId5"/>
    <p:sldId id="276" r:id="rId6"/>
    <p:sldId id="281" r:id="rId7"/>
    <p:sldId id="277" r:id="rId8"/>
    <p:sldId id="280" r:id="rId9"/>
    <p:sldId id="278" r:id="rId10"/>
    <p:sldId id="282" r:id="rId11"/>
    <p:sldId id="279" r:id="rId12"/>
    <p:sldId id="283" r:id="rId13"/>
    <p:sldId id="271" r:id="rId14"/>
    <p:sldId id="284" r:id="rId15"/>
    <p:sldId id="285" r:id="rId16"/>
    <p:sldId id="286" r:id="rId17"/>
    <p:sldId id="287" r:id="rId18"/>
    <p:sldId id="293" r:id="rId19"/>
    <p:sldId id="272" r:id="rId20"/>
    <p:sldId id="288" r:id="rId21"/>
    <p:sldId id="294" r:id="rId22"/>
    <p:sldId id="292" r:id="rId23"/>
    <p:sldId id="290" r:id="rId24"/>
    <p:sldId id="273" r:id="rId25"/>
    <p:sldId id="296" r:id="rId26"/>
    <p:sldId id="289" r:id="rId27"/>
    <p:sldId id="264" r:id="rId28"/>
    <p:sldId id="265" r:id="rId29"/>
    <p:sldId id="266" r:id="rId3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69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0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173157"/>
            <a:ext cx="7772400" cy="1470025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7716" y="2643182"/>
            <a:ext cx="6670366" cy="175260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2924181"/>
            <a:ext cx="7772400" cy="1362075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142874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1071546"/>
            <a:ext cx="5111750" cy="50497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3" y="1071546"/>
            <a:ext cx="3008313" cy="3429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85728"/>
            <a:ext cx="8230993" cy="696626"/>
          </a:xfrm>
        </p:spPr>
        <p:txBody>
          <a:bodyPr anchor="ctr"/>
          <a:lstStyle>
            <a:lvl1pPr algn="ctr">
              <a:defRPr sz="36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24" y="642918"/>
            <a:ext cx="785818" cy="4572032"/>
          </a:xfrm>
        </p:spPr>
        <p:txBody>
          <a:bodyPr vert="eaVert"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2922" y="541340"/>
            <a:ext cx="6415094" cy="5459428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72330" y="1000108"/>
            <a:ext cx="914368" cy="421484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43768" y="274639"/>
            <a:ext cx="1543032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1513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502447" y="1296000"/>
            <a:ext cx="396243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4679194" y="1296000"/>
            <a:ext cx="396243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2019-10-21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8570822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2019-10-21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502448" y="952508"/>
            <a:ext cx="8139178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2574623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2019-10-21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502412" y="2588282"/>
            <a:ext cx="8139178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</p:spTree>
    <p:extLst>
      <p:ext uri="{BB962C8B-B14F-4D97-AF65-F5344CB8AC3E}">
        <p14:creationId xmlns:p14="http://schemas.microsoft.com/office/powerpoint/2010/main" val="2664778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6">
            <a:duotone>
              <a:schemeClr val="accent1"/>
              <a:srgbClr val="FFFFFF"/>
            </a:duotone>
            <a:lum bright="12000" contrast="40000"/>
          </a:blip>
          <a:stretch>
            <a:fillRect/>
          </a:stretch>
        </p:blipFill>
        <p:spPr>
          <a:xfrm>
            <a:off x="6667809" y="4915143"/>
            <a:ext cx="2476191" cy="194285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40951"/>
            <a:ext cx="4572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7">
            <a:duotone>
              <a:schemeClr val="accent1"/>
              <a:srgbClr val="FFFFFF"/>
            </a:duotone>
            <a:lum bright="35000" contrast="40000"/>
          </a:blip>
          <a:stretch>
            <a:fillRect/>
          </a:stretch>
        </p:blipFill>
        <p:spPr>
          <a:xfrm>
            <a:off x="0" y="6420445"/>
            <a:ext cx="9144000" cy="4375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2019-10-21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80" r:id="rId12"/>
    <p:sldLayoutId id="2147483682" r:id="rId13"/>
    <p:sldLayoutId id="2147483683" r:id="rId14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3568" y="836712"/>
            <a:ext cx="7772400" cy="1830065"/>
          </a:xfrm>
        </p:spPr>
        <p:txBody>
          <a:bodyPr>
            <a:noAutofit/>
          </a:bodyPr>
          <a:lstStyle/>
          <a:p>
            <a:pPr algn="ctr"/>
            <a:r>
              <a:rPr lang="zh-CN" altLang="en-US" sz="5400" dirty="0" smtClean="0"/>
              <a:t>第</a:t>
            </a:r>
            <a:r>
              <a:rPr lang="en-US" altLang="zh-CN" sz="5400" dirty="0" smtClean="0"/>
              <a:t>13</a:t>
            </a:r>
            <a:r>
              <a:rPr lang="zh-CN" altLang="en-US" sz="5400" dirty="0" smtClean="0"/>
              <a:t>课 从明朝建立到清军入关</a:t>
            </a:r>
            <a:endParaRPr lang="zh-CN" altLang="en-US" sz="54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39552" y="2852936"/>
            <a:ext cx="8064896" cy="2736304"/>
          </a:xfrm>
        </p:spPr>
        <p:txBody>
          <a:bodyPr>
            <a:noAutofit/>
          </a:bodyPr>
          <a:lstStyle/>
          <a:p>
            <a:r>
              <a:rPr lang="zh-CN" altLang="en-US" b="1" dirty="0" smtClean="0">
                <a:solidFill>
                  <a:schemeClr val="tx1"/>
                </a:solidFill>
                <a:latin typeface="+mn-ea"/>
              </a:rPr>
              <a:t>课程标准</a:t>
            </a:r>
            <a:endParaRPr lang="en-US" altLang="zh-CN" b="1" dirty="0" smtClean="0">
              <a:solidFill>
                <a:schemeClr val="tx1"/>
              </a:solidFill>
              <a:latin typeface="+mn-ea"/>
            </a:endParaRPr>
          </a:p>
          <a:p>
            <a:r>
              <a:rPr lang="en-US" altLang="zh-CN" b="1" dirty="0" smtClean="0">
                <a:solidFill>
                  <a:schemeClr val="tx1"/>
                </a:solidFill>
                <a:latin typeface="+mn-ea"/>
              </a:rPr>
              <a:t>1.</a:t>
            </a:r>
            <a:r>
              <a:rPr lang="zh-CN" altLang="en-US" b="1" dirty="0" smtClean="0">
                <a:solidFill>
                  <a:schemeClr val="tx1"/>
                </a:solidFill>
                <a:latin typeface="+mn-ea"/>
              </a:rPr>
              <a:t>了解</a:t>
            </a:r>
            <a:r>
              <a:rPr lang="zh-CN" altLang="en-US" b="1" dirty="0">
                <a:solidFill>
                  <a:schemeClr val="tx1"/>
                </a:solidFill>
                <a:latin typeface="+mn-ea"/>
              </a:rPr>
              <a:t>明朝统一全国和经略边疆的相关举措，认识这一时期统一多民族封建国家版图奠定的重要意义。</a:t>
            </a:r>
          </a:p>
          <a:p>
            <a:r>
              <a:rPr lang="en-US" altLang="zh-CN" b="1" dirty="0">
                <a:solidFill>
                  <a:schemeClr val="tx1"/>
                </a:solidFill>
                <a:latin typeface="+mn-ea"/>
              </a:rPr>
              <a:t>2</a:t>
            </a:r>
            <a:r>
              <a:rPr lang="en-US" altLang="zh-CN" b="1" dirty="0" smtClean="0">
                <a:solidFill>
                  <a:schemeClr val="tx1"/>
                </a:solidFill>
                <a:latin typeface="+mn-ea"/>
              </a:rPr>
              <a:t>.</a:t>
            </a:r>
            <a:r>
              <a:rPr lang="zh-CN" altLang="en-US" b="1" dirty="0" smtClean="0">
                <a:solidFill>
                  <a:schemeClr val="tx1"/>
                </a:solidFill>
                <a:latin typeface="+mn-ea"/>
              </a:rPr>
              <a:t>认识</a:t>
            </a:r>
            <a:r>
              <a:rPr lang="zh-CN" altLang="en-US" b="1" dirty="0">
                <a:solidFill>
                  <a:schemeClr val="tx1"/>
                </a:solidFill>
                <a:latin typeface="+mn-ea"/>
              </a:rPr>
              <a:t>明朝封建专制发展和世界形势的变化对中国的影响，以及中国社会面临的危机</a:t>
            </a:r>
            <a:r>
              <a:rPr lang="zh-CN" altLang="en-US" b="1" dirty="0" smtClean="0">
                <a:solidFill>
                  <a:schemeClr val="tx1"/>
                </a:solidFill>
                <a:latin typeface="+mn-ea"/>
              </a:rPr>
              <a:t>。</a:t>
            </a:r>
            <a:endParaRPr lang="zh-CN" altLang="en-US" b="1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62986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600" y="269776"/>
            <a:ext cx="8229600" cy="1143000"/>
          </a:xfrm>
        </p:spPr>
        <p:txBody>
          <a:bodyPr/>
          <a:lstStyle/>
          <a:p>
            <a:r>
              <a:rPr lang="zh-CN" altLang="en-US" dirty="0" smtClean="0"/>
              <a:t>一、明朝建立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1552386"/>
            <a:ext cx="4968552" cy="5040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、背景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）元朝阶级矛盾激化，农民起义爆发；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）朱元璋实力强大，统一南方大部分地区；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、时间：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1368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年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、人物：朱元璋（明太祖）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、都城：应天府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" name="图片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412776"/>
            <a:ext cx="3358646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444208" y="6223614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明太祖朱元璋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114705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3204" y="188640"/>
            <a:ext cx="8229600" cy="1143000"/>
          </a:xfrm>
        </p:spPr>
        <p:txBody>
          <a:bodyPr/>
          <a:lstStyle/>
          <a:p>
            <a:r>
              <a:rPr lang="zh-CN" altLang="en-US" dirty="0" smtClean="0"/>
              <a:t>二、面临的问题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3645024"/>
            <a:ext cx="8280920" cy="2880320"/>
          </a:xfrm>
          <a:solidFill>
            <a:schemeClr val="bg1"/>
          </a:solidFill>
        </p:spPr>
        <p:txBody>
          <a:bodyPr/>
          <a:lstStyle/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问题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：加强专制皇权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）明太祖废丞相，加强了专制皇权；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）明成祖设内阁，进行“票拟”；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）设置内廷宦官机构，协助皇帝“批红”。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1196752"/>
            <a:ext cx="8856984" cy="230832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3600" b="1" dirty="0" smtClean="0">
                <a:latin typeface="宋体" pitchFamily="2" charset="-122"/>
                <a:ea typeface="宋体" pitchFamily="2" charset="-122"/>
              </a:rPr>
              <a:t>、加强专制皇权，宣扬国威；</a:t>
            </a:r>
            <a:endParaRPr lang="en-US" altLang="zh-CN" sz="3600" b="1" dirty="0" smtClean="0">
              <a:latin typeface="宋体" pitchFamily="2" charset="-122"/>
              <a:ea typeface="宋体" pitchFamily="2" charset="-122"/>
            </a:endParaRPr>
          </a:p>
          <a:p>
            <a:r>
              <a:rPr lang="en-US" altLang="zh-CN" sz="3600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3600" b="1" dirty="0" smtClean="0">
                <a:latin typeface="宋体" pitchFamily="2" charset="-122"/>
                <a:ea typeface="宋体" pitchFamily="2" charset="-122"/>
              </a:rPr>
              <a:t>、宦官专权；</a:t>
            </a:r>
            <a:endParaRPr lang="en-US" altLang="zh-CN" sz="3600" b="1" dirty="0" smtClean="0">
              <a:latin typeface="宋体" pitchFamily="2" charset="-122"/>
              <a:ea typeface="宋体" pitchFamily="2" charset="-122"/>
            </a:endParaRPr>
          </a:p>
          <a:p>
            <a:r>
              <a:rPr lang="en-US" altLang="zh-CN" sz="3600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sz="3600" b="1" dirty="0" smtClean="0">
                <a:latin typeface="宋体" pitchFamily="2" charset="-122"/>
                <a:ea typeface="宋体" pitchFamily="2" charset="-122"/>
              </a:rPr>
              <a:t>、倭寇侵扰；</a:t>
            </a:r>
            <a:endParaRPr lang="en-US" altLang="zh-CN" sz="3600" b="1" dirty="0" smtClean="0">
              <a:latin typeface="宋体" pitchFamily="2" charset="-122"/>
              <a:ea typeface="宋体" pitchFamily="2" charset="-122"/>
            </a:endParaRPr>
          </a:p>
          <a:p>
            <a:r>
              <a:rPr lang="en-US" altLang="zh-CN" sz="3600" b="1" dirty="0" smtClean="0"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en-US" sz="3600" b="1" dirty="0" smtClean="0">
                <a:latin typeface="宋体" pitchFamily="2" charset="-122"/>
                <a:ea typeface="宋体" pitchFamily="2" charset="-122"/>
              </a:rPr>
              <a:t>、欧洲殖民者的侵略</a:t>
            </a:r>
            <a:endParaRPr lang="zh-CN" altLang="en-US" sz="3600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82676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5532"/>
            <a:ext cx="8147248" cy="1143000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zh-CN" altLang="en-US" dirty="0" smtClean="0"/>
              <a:t>废丞相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7524" y="1268760"/>
            <a:ext cx="8496944" cy="2016224"/>
          </a:xfrm>
          <a:solidFill>
            <a:srgbClr val="FFFF0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400" b="1" dirty="0"/>
              <a:t> </a:t>
            </a:r>
            <a:r>
              <a:rPr lang="zh-CN" altLang="en-US" sz="2400" b="1" dirty="0" smtClean="0"/>
              <a:t>        明太祖</a:t>
            </a:r>
            <a:r>
              <a:rPr lang="zh-CN" altLang="en-US" sz="2400" b="1" dirty="0"/>
              <a:t>时，为右宰相，在位期间，擅自决定官员的升降，而且呈给皇帝的奏章要经过他的审查，凡对他不利的，一律不予上呈。朱元璋感到胡惟庸是极大威胁，以“擅权枉法”罪把他逮捕，并将其处死，牵连被杀的官员</a:t>
            </a:r>
            <a:r>
              <a:rPr lang="zh-CN" altLang="en-US" sz="2400" b="1" dirty="0" smtClean="0"/>
              <a:t>贵族</a:t>
            </a:r>
            <a:r>
              <a:rPr lang="zh-CN" altLang="en-US" sz="2400" b="1" dirty="0"/>
              <a:t>达</a:t>
            </a:r>
            <a:r>
              <a:rPr lang="en-US" altLang="zh-CN" sz="2400" b="1" dirty="0"/>
              <a:t>3</a:t>
            </a:r>
            <a:r>
              <a:rPr lang="zh-CN" altLang="en-US" sz="2400" b="1" dirty="0"/>
              <a:t>万余人，史称“胡狱”</a:t>
            </a:r>
            <a:r>
              <a:rPr lang="zh-CN" altLang="en-US" sz="2400" b="1" dirty="0" smtClean="0"/>
              <a:t>。</a:t>
            </a:r>
            <a:endParaRPr lang="zh-CN" alt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3429000"/>
            <a:ext cx="842493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、原因</a:t>
            </a:r>
            <a:endParaRPr lang="en-US" altLang="zh-CN" sz="2400" b="1" dirty="0" smtClean="0"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）封建的专制主义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中央集权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制度本身存在君权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与相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权的矛盾；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）鉴于历代丞相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权势过重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，影响皇权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的高度集中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，导致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社会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动荡；</a:t>
            </a:r>
            <a:endParaRPr lang="en-US" altLang="zh-CN" sz="2400" b="1" dirty="0" smtClean="0"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）明太祖废行省，设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三司，集地方权力于中央，使宰相职权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扩大；</a:t>
            </a:r>
            <a:endParaRPr lang="en-US" altLang="zh-CN" sz="2400" b="1" dirty="0" smtClean="0"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）直接原因：胡惟庸骄横擅权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。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39222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36096" y="1268760"/>
            <a:ext cx="3600400" cy="4437112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l"/>
            <a:r>
              <a:rPr lang="zh-CN" altLang="en-US" sz="2400" b="1" dirty="0">
                <a:latin typeface="+mn-ea"/>
                <a:ea typeface="+mn-ea"/>
              </a:rPr>
              <a:t>“以后嗣君并不许立丞相，臣下敢有奏请立者，文武群臣即时劾奏，处以重刑。”                       </a:t>
            </a:r>
            <a:br>
              <a:rPr lang="zh-CN" altLang="en-US" sz="2400" b="1" dirty="0">
                <a:latin typeface="+mn-ea"/>
                <a:ea typeface="+mn-ea"/>
              </a:rPr>
            </a:br>
            <a:r>
              <a:rPr lang="zh-CN" altLang="en-US" sz="2400" b="1" dirty="0">
                <a:latin typeface="+mn-ea"/>
                <a:ea typeface="+mn-ea"/>
              </a:rPr>
              <a:t>        </a:t>
            </a:r>
            <a:r>
              <a:rPr lang="en-US" altLang="zh-CN" sz="2400" b="1" dirty="0">
                <a:latin typeface="+mn-ea"/>
                <a:ea typeface="+mn-ea"/>
              </a:rPr>
              <a:t>——</a:t>
            </a:r>
            <a:r>
              <a:rPr lang="zh-CN" altLang="en-US" sz="2400" b="1" dirty="0">
                <a:latin typeface="+mn-ea"/>
                <a:ea typeface="+mn-ea"/>
              </a:rPr>
              <a:t>明太祖</a:t>
            </a:r>
            <a:r>
              <a:rPr lang="en-US" altLang="zh-CN" sz="2400" b="1" dirty="0">
                <a:latin typeface="+mn-ea"/>
                <a:ea typeface="+mn-ea"/>
              </a:rPr>
              <a:t>《</a:t>
            </a:r>
            <a:r>
              <a:rPr lang="zh-CN" altLang="en-US" sz="2400" b="1" dirty="0">
                <a:latin typeface="+mn-ea"/>
                <a:ea typeface="+mn-ea"/>
              </a:rPr>
              <a:t>皇明祖训</a:t>
            </a:r>
            <a:r>
              <a:rPr lang="en-US" altLang="zh-CN" sz="2400" b="1" dirty="0">
                <a:latin typeface="+mn-ea"/>
                <a:ea typeface="+mn-ea"/>
              </a:rPr>
              <a:t>》</a:t>
            </a:r>
            <a:br>
              <a:rPr lang="en-US" altLang="zh-CN" sz="2400" b="1" dirty="0">
                <a:latin typeface="+mn-ea"/>
                <a:ea typeface="+mn-ea"/>
              </a:rPr>
            </a:br>
            <a:endParaRPr lang="zh-CN" altLang="en-US" sz="2400" b="1" dirty="0">
              <a:latin typeface="+mn-ea"/>
              <a:ea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692696"/>
            <a:ext cx="4978896" cy="590465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altLang="zh-CN" b="1" dirty="0" smtClean="0"/>
              <a:t>2</a:t>
            </a:r>
            <a:r>
              <a:rPr lang="zh-CN" altLang="en-US" b="1" dirty="0" smtClean="0"/>
              <a:t>、过程</a:t>
            </a:r>
            <a:endParaRPr lang="en-US" altLang="zh-CN" b="1" dirty="0" smtClean="0"/>
          </a:p>
          <a:p>
            <a:pPr marL="0" indent="0">
              <a:buNone/>
            </a:pPr>
            <a:r>
              <a:rPr lang="zh-CN" altLang="en-US" b="1" dirty="0" smtClean="0"/>
              <a:t>      明太祖朱元璋诛杀胡惟庸，裁撤中</a:t>
            </a:r>
            <a:r>
              <a:rPr lang="zh-CN" altLang="en-US" b="1" dirty="0"/>
              <a:t>书</a:t>
            </a:r>
            <a:r>
              <a:rPr lang="zh-CN" altLang="en-US" b="1" dirty="0" smtClean="0"/>
              <a:t>省和宰相制度，六部分理全国政务，直接</a:t>
            </a:r>
            <a:r>
              <a:rPr lang="zh-CN" altLang="en-US" b="1" dirty="0"/>
              <a:t>对皇帝</a:t>
            </a:r>
            <a:r>
              <a:rPr lang="zh-CN" altLang="en-US" b="1" dirty="0" smtClean="0"/>
              <a:t>负责。</a:t>
            </a:r>
            <a:endParaRPr lang="zh-CN" altLang="en-US" b="1" dirty="0"/>
          </a:p>
          <a:p>
            <a:pPr marL="0" indent="0">
              <a:buNone/>
            </a:pPr>
            <a:r>
              <a:rPr lang="en-US" altLang="zh-CN" b="1" dirty="0" smtClean="0"/>
              <a:t>3</a:t>
            </a:r>
            <a:r>
              <a:rPr lang="zh-CN" altLang="en-US" b="1" dirty="0" smtClean="0"/>
              <a:t>、影响</a:t>
            </a:r>
            <a:endParaRPr lang="en-US" altLang="zh-CN" b="1" dirty="0" smtClean="0"/>
          </a:p>
          <a:p>
            <a:pPr marL="0" indent="0">
              <a:buNone/>
            </a:pPr>
            <a:r>
              <a:rPr lang="zh-CN" altLang="en-US" b="1" dirty="0" smtClean="0"/>
              <a:t>（</a:t>
            </a:r>
            <a:r>
              <a:rPr lang="en-US" altLang="zh-CN" b="1" dirty="0" smtClean="0"/>
              <a:t>1</a:t>
            </a:r>
            <a:r>
              <a:rPr lang="zh-CN" altLang="en-US" b="1" dirty="0" smtClean="0"/>
              <a:t>）废除了秦以来的宰相制度，君主专制</a:t>
            </a:r>
            <a:r>
              <a:rPr lang="zh-CN" altLang="en-US" b="1" dirty="0"/>
              <a:t>进一步</a:t>
            </a:r>
            <a:r>
              <a:rPr lang="zh-CN" altLang="en-US" b="1" dirty="0" smtClean="0"/>
              <a:t>加强，对</a:t>
            </a:r>
            <a:r>
              <a:rPr lang="zh-CN" altLang="en-US" b="1" dirty="0"/>
              <a:t>以后的政治体制产生了深远影响</a:t>
            </a:r>
            <a:r>
              <a:rPr lang="zh-CN" altLang="en-US" b="1" dirty="0" smtClean="0"/>
              <a:t>；</a:t>
            </a:r>
            <a:endParaRPr lang="en-US" altLang="zh-CN" b="1" dirty="0" smtClean="0"/>
          </a:p>
          <a:p>
            <a:pPr marL="0" indent="0">
              <a:buNone/>
            </a:pPr>
            <a:r>
              <a:rPr lang="zh-CN" altLang="en-US" b="1" dirty="0" smtClean="0"/>
              <a:t>（</a:t>
            </a:r>
            <a:r>
              <a:rPr lang="en-US" altLang="zh-CN" b="1" dirty="0" smtClean="0"/>
              <a:t>2</a:t>
            </a:r>
            <a:r>
              <a:rPr lang="zh-CN" altLang="en-US" b="1" dirty="0"/>
              <a:t>）加重皇帝政务负担</a:t>
            </a:r>
            <a:r>
              <a:rPr lang="en-US" altLang="zh-CN" b="1" dirty="0"/>
              <a:t>,</a:t>
            </a:r>
            <a:r>
              <a:rPr lang="zh-CN" altLang="en-US" b="1" dirty="0"/>
              <a:t>精力不够</a:t>
            </a:r>
            <a:r>
              <a:rPr lang="en-US" altLang="zh-CN" b="1" dirty="0"/>
              <a:t>,</a:t>
            </a:r>
            <a:r>
              <a:rPr lang="zh-CN" altLang="en-US" b="1" dirty="0"/>
              <a:t>影响行政办事效率</a:t>
            </a:r>
            <a:r>
              <a:rPr lang="zh-CN" altLang="en-US" b="1" dirty="0" smtClean="0"/>
              <a:t>。</a:t>
            </a:r>
            <a:endParaRPr lang="en-US" altLang="zh-CN" b="1" dirty="0" smtClean="0"/>
          </a:p>
          <a:p>
            <a:pPr marL="0" indent="0">
              <a:buNone/>
            </a:pP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906916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88640"/>
            <a:ext cx="8640960" cy="2520280"/>
          </a:xfrm>
          <a:solidFill>
            <a:schemeClr val="bg2">
              <a:lumMod val="75000"/>
            </a:schemeClr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    据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史料记载，朱元璋平均一天要处理奏章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207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件、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411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件事，以致“星存而出，日入而休”仍无法处理好。遇到大事，更深感“密勿论思不可无人”。明太祖曾写诗描述自己的辛劳：“百僚未起朕先起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百僚已睡朕未睡。不如江南富足翁，日高丈五犹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拥被。”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2722394"/>
            <a:ext cx="864096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朱元璋为什么会如此辛劳？有何影响？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3428999"/>
            <a:ext cx="866747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原因：</a:t>
            </a:r>
            <a:endParaRPr lang="en-US" altLang="zh-CN" sz="2800" b="1" dirty="0" smtClean="0">
              <a:latin typeface="+mn-ea"/>
            </a:endParaRPr>
          </a:p>
          <a:p>
            <a:r>
              <a:rPr lang="zh-CN" altLang="en-US" sz="2800" b="1" dirty="0" smtClean="0">
                <a:latin typeface="Calibri"/>
              </a:rPr>
              <a:t>①</a:t>
            </a:r>
            <a:r>
              <a:rPr lang="zh-CN" altLang="en-US" sz="2800" b="1" dirty="0" smtClean="0">
                <a:latin typeface="+mn-ea"/>
              </a:rPr>
              <a:t>中央</a:t>
            </a:r>
            <a:r>
              <a:rPr lang="zh-CN" altLang="en-US" sz="2800" b="1" dirty="0">
                <a:latin typeface="+mn-ea"/>
              </a:rPr>
              <a:t>：废丞相，权分六部</a:t>
            </a:r>
            <a:r>
              <a:rPr lang="zh-CN" altLang="en-US" sz="2800" b="1" dirty="0" smtClean="0">
                <a:latin typeface="+mn-ea"/>
              </a:rPr>
              <a:t>；</a:t>
            </a:r>
            <a:endParaRPr lang="en-US" altLang="zh-CN" sz="2800" b="1" dirty="0" smtClean="0">
              <a:latin typeface="+mn-ea"/>
            </a:endParaRPr>
          </a:p>
          <a:p>
            <a:r>
              <a:rPr lang="zh-CN" altLang="en-US" sz="2800" b="1" dirty="0" smtClean="0">
                <a:latin typeface="Calibri"/>
              </a:rPr>
              <a:t>②</a:t>
            </a:r>
            <a:r>
              <a:rPr lang="zh-CN" altLang="en-US" sz="2800" b="1" dirty="0" smtClean="0">
                <a:latin typeface="+mn-ea"/>
              </a:rPr>
              <a:t>地方</a:t>
            </a:r>
            <a:r>
              <a:rPr lang="zh-CN" altLang="en-US" sz="2800" b="1" dirty="0">
                <a:latin typeface="+mn-ea"/>
              </a:rPr>
              <a:t>：废行中书省，设三司 </a:t>
            </a:r>
          </a:p>
          <a:p>
            <a:r>
              <a:rPr lang="zh-CN" altLang="en-US" sz="2800" b="1" dirty="0" smtClean="0">
                <a:latin typeface="+mn-ea"/>
              </a:rPr>
              <a:t>影响：</a:t>
            </a:r>
            <a:endParaRPr lang="en-US" altLang="zh-CN" sz="2800" b="1" dirty="0" smtClean="0">
              <a:latin typeface="+mn-ea"/>
            </a:endParaRPr>
          </a:p>
          <a:p>
            <a:r>
              <a:rPr lang="zh-CN" altLang="en-US" sz="2800" b="1" dirty="0" smtClean="0">
                <a:latin typeface="Calibri"/>
              </a:rPr>
              <a:t>①</a:t>
            </a:r>
            <a:r>
              <a:rPr lang="zh-CN" altLang="en-US" sz="2800" b="1" dirty="0" smtClean="0">
                <a:latin typeface="+mn-ea"/>
              </a:rPr>
              <a:t>君主专制</a:t>
            </a:r>
            <a:r>
              <a:rPr lang="zh-CN" altLang="en-US" sz="2800" b="1" dirty="0">
                <a:latin typeface="+mn-ea"/>
              </a:rPr>
              <a:t>空前强化</a:t>
            </a:r>
            <a:r>
              <a:rPr lang="zh-CN" altLang="en-US" sz="2800" b="1" dirty="0" smtClean="0">
                <a:latin typeface="+mn-ea"/>
              </a:rPr>
              <a:t>；</a:t>
            </a:r>
            <a:endParaRPr lang="en-US" altLang="zh-CN" sz="2800" b="1" dirty="0" smtClean="0">
              <a:latin typeface="+mn-ea"/>
            </a:endParaRPr>
          </a:p>
          <a:p>
            <a:r>
              <a:rPr lang="zh-CN" altLang="en-US" sz="2800" b="1" dirty="0" smtClean="0">
                <a:latin typeface="Calibri"/>
              </a:rPr>
              <a:t>②</a:t>
            </a:r>
            <a:r>
              <a:rPr lang="zh-CN" altLang="en-US" sz="2800" b="1" dirty="0" smtClean="0">
                <a:latin typeface="+mn-ea"/>
              </a:rPr>
              <a:t>皇帝</a:t>
            </a:r>
            <a:r>
              <a:rPr lang="zh-CN" altLang="en-US" sz="2800" b="1" dirty="0">
                <a:latin typeface="+mn-ea"/>
              </a:rPr>
              <a:t>政务繁多</a:t>
            </a:r>
            <a:r>
              <a:rPr lang="zh-CN" altLang="en-US" sz="2800" b="1" dirty="0" smtClean="0">
                <a:latin typeface="+mn-ea"/>
              </a:rPr>
              <a:t>，工作压力大。</a:t>
            </a:r>
            <a:endParaRPr lang="zh-CN" altLang="en-US" sz="2800" b="1" dirty="0">
              <a:latin typeface="+mn-ea"/>
            </a:endParaRPr>
          </a:p>
          <a:p>
            <a:endParaRPr lang="zh-CN" altLang="en-US" sz="28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36154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92696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zh-CN" altLang="en-US" sz="3200" b="1" dirty="0" smtClean="0">
                <a:latin typeface="+mj-ea"/>
              </a:rPr>
              <a:t>中国古代中枢权力机构的变化</a:t>
            </a:r>
            <a:endParaRPr lang="zh-CN" altLang="en-US" sz="3200" b="1" dirty="0">
              <a:latin typeface="+mj-ea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0068848"/>
              </p:ext>
            </p:extLst>
          </p:nvPr>
        </p:nvGraphicFramePr>
        <p:xfrm>
          <a:off x="2" y="764704"/>
          <a:ext cx="9108502" cy="60582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5734"/>
                <a:gridCol w="6912768"/>
              </a:tblGrid>
              <a:tr h="526307"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时间</a:t>
                      </a:r>
                      <a:endParaRPr lang="zh-CN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名称</a:t>
                      </a:r>
                      <a:endParaRPr lang="zh-CN" altLang="en-US" sz="3200" b="1" dirty="0"/>
                    </a:p>
                  </a:txBody>
                  <a:tcPr/>
                </a:tc>
              </a:tr>
              <a:tr h="645016"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秦朝</a:t>
                      </a:r>
                      <a:endParaRPr lang="zh-CN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三公九卿</a:t>
                      </a:r>
                      <a:endParaRPr lang="zh-CN" altLang="en-US" sz="3200" b="1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汉朝</a:t>
                      </a:r>
                      <a:endParaRPr lang="zh-CN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三公九卿和中朝</a:t>
                      </a:r>
                      <a:endParaRPr lang="zh-CN" altLang="en-US" sz="3200" b="1" dirty="0"/>
                    </a:p>
                  </a:txBody>
                  <a:tcPr/>
                </a:tc>
              </a:tr>
              <a:tr h="795284"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魏晋南北朝</a:t>
                      </a:r>
                      <a:endParaRPr lang="zh-CN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尚书台改称尚书省，与中书省和门下省形成三省</a:t>
                      </a:r>
                      <a:endParaRPr lang="zh-CN" altLang="en-US" sz="3200" b="1" dirty="0"/>
                    </a:p>
                  </a:txBody>
                  <a:tcPr/>
                </a:tc>
              </a:tr>
              <a:tr h="733400"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隋唐</a:t>
                      </a:r>
                      <a:endParaRPr lang="zh-CN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正式确立三省六部</a:t>
                      </a:r>
                      <a:endParaRPr lang="zh-CN" altLang="en-US" sz="3200" b="1" dirty="0"/>
                    </a:p>
                  </a:txBody>
                  <a:tcPr/>
                </a:tc>
              </a:tr>
              <a:tr h="795284"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宋朝</a:t>
                      </a:r>
                      <a:endParaRPr lang="zh-CN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二府三司</a:t>
                      </a:r>
                      <a:endParaRPr lang="zh-CN" altLang="en-US" sz="3200" b="1" dirty="0"/>
                    </a:p>
                  </a:txBody>
                  <a:tcPr/>
                </a:tc>
              </a:tr>
              <a:tr h="795284"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元朝</a:t>
                      </a:r>
                      <a:endParaRPr lang="zh-CN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中书省</a:t>
                      </a:r>
                      <a:endParaRPr lang="zh-CN" altLang="en-US" sz="3200" b="1" dirty="0"/>
                    </a:p>
                  </a:txBody>
                  <a:tcPr/>
                </a:tc>
              </a:tr>
              <a:tr h="795284"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明朝</a:t>
                      </a:r>
                      <a:endParaRPr lang="zh-CN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撤中书省，六部直属皇帝</a:t>
                      </a:r>
                      <a:endParaRPr lang="zh-CN" altLang="en-US" sz="32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7332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2332"/>
            <a:ext cx="8280920" cy="864096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zh-CN" altLang="en-US" dirty="0" smtClean="0"/>
              <a:t>设内阁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055687"/>
            <a:ext cx="3596954" cy="2589336"/>
          </a:xfrm>
          <a:solidFill>
            <a:srgbClr val="92D05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000" b="1" dirty="0" smtClean="0"/>
              <a:t>    洪武</a:t>
            </a:r>
            <a:r>
              <a:rPr lang="zh-CN" altLang="en-US" sz="2000" b="1" dirty="0"/>
              <a:t>十七年（</a:t>
            </a:r>
            <a:r>
              <a:rPr lang="en-US" altLang="zh-CN" sz="2000" b="1" dirty="0"/>
              <a:t>1384</a:t>
            </a:r>
            <a:r>
              <a:rPr lang="zh-CN" altLang="en-US" sz="2000" b="1" dirty="0"/>
              <a:t>年）</a:t>
            </a:r>
            <a:r>
              <a:rPr lang="en-US" altLang="zh-CN" sz="2000" b="1" dirty="0"/>
              <a:t>9</a:t>
            </a:r>
            <a:r>
              <a:rPr lang="zh-CN" altLang="en-US" sz="2000" b="1" dirty="0"/>
              <a:t>月</a:t>
            </a:r>
            <a:r>
              <a:rPr lang="en-US" altLang="zh-CN" sz="2000" b="1" dirty="0"/>
              <a:t>14</a:t>
            </a:r>
            <a:r>
              <a:rPr lang="zh-CN" altLang="en-US" sz="2000" b="1" dirty="0"/>
              <a:t>日至</a:t>
            </a:r>
            <a:r>
              <a:rPr lang="en-US" altLang="zh-CN" sz="2000" b="1" dirty="0"/>
              <a:t>21</a:t>
            </a:r>
            <a:r>
              <a:rPr lang="zh-CN" altLang="en-US" sz="2000" b="1" dirty="0"/>
              <a:t>日，内外诸司奏事札达</a:t>
            </a:r>
            <a:r>
              <a:rPr lang="en-US" altLang="zh-CN" sz="2000" b="1" dirty="0"/>
              <a:t>1 660</a:t>
            </a:r>
            <a:r>
              <a:rPr lang="zh-CN" altLang="en-US" sz="2000" b="1" dirty="0"/>
              <a:t>件，共</a:t>
            </a:r>
            <a:r>
              <a:rPr lang="en-US" altLang="zh-CN" sz="2000" b="1" dirty="0"/>
              <a:t>3 391</a:t>
            </a:r>
            <a:r>
              <a:rPr lang="zh-CN" altLang="en-US" sz="2000" b="1" dirty="0"/>
              <a:t>事，即朱元璋平均每日要处理奏章</a:t>
            </a:r>
            <a:r>
              <a:rPr lang="en-US" altLang="zh-CN" sz="2000" b="1" dirty="0"/>
              <a:t>207</a:t>
            </a:r>
            <a:r>
              <a:rPr lang="zh-CN" altLang="en-US" sz="2000" b="1" dirty="0"/>
              <a:t>件、</a:t>
            </a:r>
            <a:r>
              <a:rPr lang="en-US" altLang="zh-CN" sz="2000" b="1" dirty="0"/>
              <a:t>411</a:t>
            </a:r>
            <a:r>
              <a:rPr lang="zh-CN" altLang="en-US" sz="2000" b="1" dirty="0"/>
              <a:t>事，以致“星存而出，日入而休”仍无法处理好，遇到大事，更深感“密勿论思不可无人”。</a:t>
            </a:r>
          </a:p>
          <a:p>
            <a:pPr marL="0" indent="0">
              <a:buNone/>
            </a:pPr>
            <a:endParaRPr lang="zh-CN" altLang="en-US" sz="2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779912" y="1093788"/>
            <a:ext cx="48965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、原因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废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丞相后皇帝直接领导六部，工作压力增加。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63516" y="2505815"/>
            <a:ext cx="52009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、过程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）明太祖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设殿阁大学士，作为侍从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顾问；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）明成祖选拔文官到文渊阁充当秘书，称为大学士；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）后授予内阁大学士“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票拟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”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权；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）明神宗时内阁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的权力达到了顶峰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。（“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部权尽归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内阁”）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6" name="Picture 7" descr="批红">
            <a:extLst>
              <a:ext uri="{FF2B5EF4-FFF2-40B4-BE49-F238E27FC236}">
                <a16:creationId xmlns:a16="http://schemas.microsoft.com/office/drawing/2014/main" xmlns="" id="{7113BD37-581B-4D3E-890F-4D2EB40EA0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45023"/>
            <a:ext cx="3635896" cy="3106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4338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240151"/>
            <a:ext cx="8619628" cy="304483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、职能：票拟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、实质：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常设的辅佐皇帝处理政务的秘书机构，仅备顾问，不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参与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决策，始终不是法定的中央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一级正式的行政机构。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0" name="文本框 9218"/>
          <p:cNvSpPr txBox="1"/>
          <p:nvPr/>
        </p:nvSpPr>
        <p:spPr>
          <a:xfrm>
            <a:off x="314400" y="3429000"/>
            <a:ext cx="8513038" cy="2000548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</a:rPr>
              <a:t>   </a:t>
            </a: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我朝阁臣，只备论思顾问，原非宰相。</a:t>
            </a:r>
          </a:p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入内阁者皆编、检、讲、读之官，不置官属，不得专制诸司</a:t>
            </a:r>
            <a:r>
              <a:rPr kumimoji="0" lang="en-US" altLang="zh-CN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…</a:t>
            </a:r>
          </a:p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   —《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明史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卷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72《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职官志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5280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229600" cy="864096"/>
          </a:xfrm>
        </p:spPr>
        <p:txBody>
          <a:bodyPr>
            <a:normAutofit/>
          </a:bodyPr>
          <a:lstStyle/>
          <a:p>
            <a:r>
              <a:rPr lang="en-US" altLang="zh-CN" dirty="0"/>
              <a:t>5</a:t>
            </a:r>
            <a:r>
              <a:rPr lang="zh-CN" altLang="en-US" dirty="0"/>
              <a:t>、内阁与宰相</a:t>
            </a:r>
            <a:r>
              <a:rPr lang="zh-CN" altLang="en-US" dirty="0" smtClean="0"/>
              <a:t>比较</a:t>
            </a:r>
            <a:endParaRPr lang="zh-CN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6682489"/>
              </p:ext>
            </p:extLst>
          </p:nvPr>
        </p:nvGraphicFramePr>
        <p:xfrm>
          <a:off x="372" y="1268760"/>
          <a:ext cx="9036124" cy="48965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5951"/>
                <a:gridCol w="2477647"/>
                <a:gridCol w="2823789"/>
                <a:gridCol w="2568737"/>
              </a:tblGrid>
              <a:tr h="824933">
                <a:tc>
                  <a:txBody>
                    <a:bodyPr/>
                    <a:lstStyle/>
                    <a:p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内阁</a:t>
                      </a:r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宰相</a:t>
                      </a:r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601381">
                <a:tc rowSpan="3">
                  <a:txBody>
                    <a:bodyPr/>
                    <a:lstStyle/>
                    <a:p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不</a:t>
                      </a:r>
                      <a:endParaRPr lang="en-US" altLang="zh-CN" sz="3200" b="1" dirty="0" smtClean="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同</a:t>
                      </a:r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权利来源</a:t>
                      </a:r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皇帝信任</a:t>
                      </a:r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宰相制度</a:t>
                      </a:r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1608650">
                <a:tc vMerge="1">
                  <a:txBody>
                    <a:bodyPr/>
                    <a:lstStyle/>
                    <a:p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性质</a:t>
                      </a:r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辅佐皇帝处理政务的秘书机构</a:t>
                      </a:r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法定中央一级决策者</a:t>
                      </a:r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1103975">
                <a:tc vMerge="1">
                  <a:txBody>
                    <a:bodyPr/>
                    <a:lstStyle/>
                    <a:p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影响</a:t>
                      </a:r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专制皇权强化的产物</a:t>
                      </a:r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一定程度制约皇权</a:t>
                      </a:r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757606">
                <a:tc>
                  <a:txBody>
                    <a:bodyPr/>
                    <a:lstStyle/>
                    <a:p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相同</a:t>
                      </a:r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都是辅助皇帝处理全国政务</a:t>
                      </a:r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21778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zh-CN" altLang="en-US" dirty="0" smtClean="0"/>
              <a:t>内廷宦官机构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7688" y="980728"/>
            <a:ext cx="8229600" cy="3096344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、职能：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①协助皇帝</a:t>
            </a:r>
            <a:r>
              <a:rPr lang="zh-CN" altLang="en-US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批红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②控制东厂锦衣卫，对官民言行进行监视、侦查、逮捕。</a:t>
            </a:r>
            <a:endParaRPr lang="en-US" altLang="zh-CN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、作用：直接对皇帝负责，加强专制皇权。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" name="Picture 2" descr="http://www.kepu.net.cn/gb/earth/quake/history/images/hst022_pic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77072"/>
            <a:ext cx="4283968" cy="275526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图片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099388"/>
            <a:ext cx="2237989" cy="2738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2" descr="muyi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2575" y="4077072"/>
            <a:ext cx="2681425" cy="2785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9155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文本框 95233"/>
          <p:cNvSpPr txBox="1"/>
          <p:nvPr/>
        </p:nvSpPr>
        <p:spPr>
          <a:xfrm>
            <a:off x="-4440" y="43053"/>
            <a:ext cx="9144000" cy="3108543"/>
          </a:xfrm>
          <a:prstGeom prst="rect">
            <a:avLst/>
          </a:prstGeom>
          <a:solidFill>
            <a:srgbClr val="92D05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prstClr val="black"/>
                </a:solidFill>
                <a:latin typeface="+mn-ea"/>
              </a:rPr>
              <a:t>    </a:t>
            </a:r>
            <a:r>
              <a:rPr lang="zh-CN" altLang="en-US" sz="2800" b="1" dirty="0">
                <a:solidFill>
                  <a:prstClr val="black"/>
                </a:solidFill>
                <a:latin typeface="+mn-ea"/>
              </a:rPr>
              <a:t>材料一：万历四十年内阁首辅叶向高曾说： “我朝阁臣，只备论思顾问，原非宰相！中有一二权势稍重者，皆上窃君上威灵，下侵六曹之职掌，终以贾祸。”  </a:t>
            </a:r>
            <a:r>
              <a:rPr lang="en-US" altLang="zh-CN" sz="2800" b="1" dirty="0">
                <a:solidFill>
                  <a:prstClr val="black"/>
                </a:solidFill>
                <a:latin typeface="+mn-ea"/>
              </a:rPr>
              <a:t>——《</a:t>
            </a:r>
            <a:r>
              <a:rPr lang="zh-CN" altLang="en-US" sz="2800" b="1" dirty="0">
                <a:solidFill>
                  <a:prstClr val="black"/>
                </a:solidFill>
                <a:latin typeface="+mn-ea"/>
              </a:rPr>
              <a:t>神宗实录</a:t>
            </a:r>
            <a:r>
              <a:rPr lang="en-US" altLang="zh-CN" sz="2800" b="1" dirty="0">
                <a:solidFill>
                  <a:prstClr val="black"/>
                </a:solidFill>
                <a:latin typeface="+mn-ea"/>
              </a:rPr>
              <a:t>》</a:t>
            </a:r>
            <a:r>
              <a:rPr lang="zh-CN" altLang="en-US" sz="2800" b="1" dirty="0">
                <a:solidFill>
                  <a:prstClr val="black"/>
                </a:solidFill>
                <a:latin typeface="+mn-ea"/>
              </a:rPr>
              <a:t>卷</a:t>
            </a:r>
          </a:p>
          <a:p>
            <a:r>
              <a:rPr lang="zh-CN" altLang="en-US" sz="2800" b="1" dirty="0">
                <a:solidFill>
                  <a:prstClr val="black"/>
                </a:solidFill>
                <a:latin typeface="+mn-ea"/>
              </a:rPr>
              <a:t>  </a:t>
            </a:r>
            <a:r>
              <a:rPr lang="zh-CN" altLang="en-US" sz="2800" b="1" dirty="0" smtClean="0">
                <a:solidFill>
                  <a:prstClr val="black"/>
                </a:solidFill>
                <a:latin typeface="+mn-ea"/>
              </a:rPr>
              <a:t>  </a:t>
            </a:r>
            <a:r>
              <a:rPr lang="zh-CN" altLang="en-US" sz="2800" b="1" dirty="0">
                <a:solidFill>
                  <a:prstClr val="black"/>
                </a:solidFill>
                <a:latin typeface="+mn-ea"/>
              </a:rPr>
              <a:t>材料二：入阁办事者，职在批答，犹开府之书记也，</a:t>
            </a:r>
            <a:r>
              <a:rPr lang="en-US" altLang="zh-CN" sz="2800" b="1" dirty="0">
                <a:solidFill>
                  <a:prstClr val="black"/>
                </a:solidFill>
                <a:latin typeface="+mn-ea"/>
              </a:rPr>
              <a:t>……</a:t>
            </a:r>
            <a:r>
              <a:rPr lang="zh-CN" altLang="en-US" sz="2800" b="1" dirty="0">
                <a:solidFill>
                  <a:prstClr val="black"/>
                </a:solidFill>
                <a:latin typeface="+mn-ea"/>
              </a:rPr>
              <a:t>吾谓有宰相之实者，今之宫权（宦官）也。</a:t>
            </a:r>
            <a:r>
              <a:rPr lang="en-US" altLang="zh-CN" sz="2800" b="1" dirty="0" smtClean="0">
                <a:solidFill>
                  <a:prstClr val="black"/>
                </a:solidFill>
                <a:latin typeface="+mn-ea"/>
              </a:rPr>
              <a:t>……</a:t>
            </a:r>
          </a:p>
          <a:p>
            <a:endParaRPr lang="en-US" altLang="zh-CN" sz="28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95235" name="文本框 95234"/>
          <p:cNvSpPr txBox="1"/>
          <p:nvPr/>
        </p:nvSpPr>
        <p:spPr>
          <a:xfrm>
            <a:off x="1277542" y="0"/>
            <a:ext cx="1701403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dirty="0">
              <a:solidFill>
                <a:prstClr val="black"/>
              </a:solidFill>
            </a:endParaRPr>
          </a:p>
        </p:txBody>
      </p:sp>
      <p:sp>
        <p:nvSpPr>
          <p:cNvPr id="95239" name="文本框 95238"/>
          <p:cNvSpPr txBox="1"/>
          <p:nvPr/>
        </p:nvSpPr>
        <p:spPr>
          <a:xfrm>
            <a:off x="0" y="3151596"/>
            <a:ext cx="9139560" cy="954107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prstClr val="black"/>
                </a:solidFill>
                <a:latin typeface="宋体" pitchFamily="2" charset="-122"/>
                <a:ea typeface="宋体" pitchFamily="2" charset="-122"/>
              </a:rPr>
              <a:t>皇帝采取了什么措施制约内阁？这一措施有何影响</a:t>
            </a:r>
            <a:r>
              <a:rPr lang="zh-CN" altLang="en-US" sz="2800" b="1" dirty="0" smtClean="0">
                <a:solidFill>
                  <a:prstClr val="black"/>
                </a:solidFill>
                <a:latin typeface="宋体" pitchFamily="2" charset="-122"/>
                <a:ea typeface="宋体" pitchFamily="2" charset="-122"/>
              </a:rPr>
              <a:t>？</a:t>
            </a:r>
            <a:endParaRPr lang="en-US" altLang="zh-CN" sz="2800" b="1" dirty="0" smtClean="0">
              <a:solidFill>
                <a:prstClr val="black"/>
              </a:solidFill>
              <a:latin typeface="宋体" pitchFamily="2" charset="-122"/>
              <a:ea typeface="宋体" pitchFamily="2" charset="-122"/>
            </a:endParaRPr>
          </a:p>
          <a:p>
            <a:endParaRPr lang="zh-CN" altLang="en-US" sz="2800" b="1" dirty="0">
              <a:solidFill>
                <a:prstClr val="black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3195" name="文本框 93194"/>
          <p:cNvSpPr txBox="1"/>
          <p:nvPr/>
        </p:nvSpPr>
        <p:spPr>
          <a:xfrm>
            <a:off x="0" y="4149080"/>
            <a:ext cx="9139560" cy="2462213"/>
          </a:xfrm>
          <a:prstGeom prst="rect">
            <a:avLst/>
          </a:prstGeom>
          <a:solidFill>
            <a:schemeClr val="bg2">
              <a:lumMod val="75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prstClr val="white"/>
              </a:buClr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措施：设置内廷宦官机构司礼监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>
              <a:spcBef>
                <a:spcPct val="50000"/>
              </a:spcBef>
              <a:buClr>
                <a:prstClr val="white"/>
              </a:buClr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影响：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>
              <a:spcBef>
                <a:spcPct val="50000"/>
              </a:spcBef>
              <a:buClr>
                <a:prstClr val="white"/>
              </a:buClr>
            </a:pPr>
            <a:r>
              <a:rPr lang="zh-CN" altLang="en-US" sz="2800" b="1" dirty="0" smtClean="0">
                <a:latin typeface="Calibri"/>
                <a:ea typeface="宋体" pitchFamily="2" charset="-122"/>
              </a:rPr>
              <a:t>①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加强了专制皇权；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>
              <a:spcBef>
                <a:spcPct val="50000"/>
              </a:spcBef>
              <a:buClr>
                <a:prstClr val="white"/>
              </a:buClr>
            </a:pPr>
            <a:r>
              <a:rPr lang="zh-CN" altLang="en-US" sz="2800" b="1" dirty="0" smtClean="0">
                <a:latin typeface="Calibri"/>
                <a:ea typeface="宋体" pitchFamily="2" charset="-122"/>
              </a:rPr>
              <a:t>②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导致宦官专权。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1687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5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5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3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3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4" grpId="0" animBg="1"/>
      <p:bldP spid="95239" grpId="0" animBg="1"/>
      <p:bldP spid="9319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48" y="404664"/>
            <a:ext cx="8676456" cy="836712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/>
              <a:t>宣扬国威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dirty="0"/>
              <a:t> </a:t>
            </a:r>
            <a:r>
              <a:rPr lang="en-US" altLang="zh-CN" dirty="0" smtClean="0"/>
              <a:t>                             ——</a:t>
            </a:r>
            <a:r>
              <a:rPr lang="zh-CN" altLang="en-US" dirty="0" smtClean="0"/>
              <a:t>郑和</a:t>
            </a:r>
            <a:r>
              <a:rPr lang="zh-CN" altLang="en-US" dirty="0"/>
              <a:t>下</a:t>
            </a:r>
            <a:r>
              <a:rPr lang="zh-CN" altLang="en-US" dirty="0" smtClean="0"/>
              <a:t>西洋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484784"/>
            <a:ext cx="8640960" cy="22322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背景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：国力强盛；造船技术发达；指南针的广泛应用。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目的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：“耀兵异域，示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中国富强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”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过程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：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1405—1433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年间，先后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7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次出海，最远到达非洲东海岸和红海沿岸，访问亚非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30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多个国家地区。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" name="Picture 2" descr="下西洋"/>
          <p:cNvPicPr>
            <a:picLocks noChangeAspect="1" noChangeArrowheads="1"/>
          </p:cNvPicPr>
          <p:nvPr/>
        </p:nvPicPr>
        <p:blipFill>
          <a:blip r:embed="rId2" cstate="print"/>
          <a:srcRect b="22278"/>
          <a:stretch>
            <a:fillRect/>
          </a:stretch>
        </p:blipFill>
        <p:spPr bwMode="auto">
          <a:xfrm>
            <a:off x="0" y="3861048"/>
            <a:ext cx="9144000" cy="3019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5256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86284" y="404664"/>
            <a:ext cx="5537844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评价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①是世界历史上规模空前的远洋航行，在各方面大大领先欧洲远洋航海家的航行；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增进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了中国与亚非国家和地区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的友好往来；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③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开创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了西太平洋与印度洋之间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的海上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交通网，为人类的航海事业作出了伟大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贡献；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Calibri"/>
                <a:ea typeface="宋体" pitchFamily="2" charset="-122"/>
              </a:rPr>
              <a:t>④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后期给明朝带来较大的财政负担，明朝日渐衰微。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grpSp>
        <p:nvGrpSpPr>
          <p:cNvPr id="4" name="组合 13313"/>
          <p:cNvGrpSpPr>
            <a:grpSpLocks noChangeAspect="1"/>
          </p:cNvGrpSpPr>
          <p:nvPr/>
        </p:nvGrpSpPr>
        <p:grpSpPr bwMode="auto">
          <a:xfrm>
            <a:off x="6084168" y="909638"/>
            <a:ext cx="2735907" cy="4748212"/>
            <a:chOff x="0" y="0"/>
            <a:chExt cx="2177" cy="3349"/>
          </a:xfrm>
        </p:grpSpPr>
        <p:pic>
          <p:nvPicPr>
            <p:cNvPr id="5" name="Picture 2" descr="三保庙(马来西亚）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177" cy="1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4" descr="showim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74"/>
              <a:ext cx="2177" cy="1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Text Box 7"/>
          <p:cNvSpPr>
            <a:spLocks noChangeArrowheads="1"/>
          </p:cNvSpPr>
          <p:nvPr/>
        </p:nvSpPr>
        <p:spPr bwMode="auto">
          <a:xfrm>
            <a:off x="6084168" y="2789238"/>
            <a:ext cx="2916312" cy="377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r>
              <a:rPr lang="en-US" altLang="zh-CN" sz="2000" b="1" dirty="0" err="1">
                <a:solidFill>
                  <a:srgbClr val="0000FF"/>
                </a:solidFill>
                <a:latin typeface="微软雅黑" pitchFamily="34" charset="-122"/>
                <a:ea typeface="黑体" pitchFamily="49" charset="-122"/>
                <a:sym typeface="微软雅黑" pitchFamily="34" charset="-122"/>
              </a:rPr>
              <a:t>三宝庙（马来西亚</a:t>
            </a:r>
            <a:r>
              <a:rPr lang="en-US" altLang="zh-CN" sz="2000" b="1" dirty="0">
                <a:solidFill>
                  <a:srgbClr val="0000FF"/>
                </a:solidFill>
                <a:latin typeface="微软雅黑" pitchFamily="34" charset="-122"/>
                <a:ea typeface="黑体" pitchFamily="49" charset="-122"/>
                <a:sym typeface="微软雅黑" pitchFamily="34" charset="-122"/>
              </a:rPr>
              <a:t>）</a:t>
            </a:r>
            <a:endParaRPr lang="zh-CN" altLang="en-US" sz="2000" dirty="0">
              <a:solidFill>
                <a:srgbClr val="0000FF"/>
              </a:solidFill>
              <a:ea typeface="黑体" pitchFamily="49" charset="-122"/>
            </a:endParaRPr>
          </a:p>
        </p:txBody>
      </p:sp>
      <p:sp>
        <p:nvSpPr>
          <p:cNvPr id="8" name="Text Box 3"/>
          <p:cNvSpPr>
            <a:spLocks noChangeArrowheads="1"/>
          </p:cNvSpPr>
          <p:nvPr/>
        </p:nvSpPr>
        <p:spPr bwMode="auto">
          <a:xfrm>
            <a:off x="6095925" y="5805264"/>
            <a:ext cx="2724150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r>
              <a:rPr lang="en-US" altLang="zh-CN" sz="2800" b="1" dirty="0" err="1">
                <a:solidFill>
                  <a:srgbClr val="0000FF"/>
                </a:solidFill>
                <a:latin typeface="微软雅黑" pitchFamily="34" charset="-122"/>
                <a:ea typeface="黑体" pitchFamily="49" charset="-122"/>
                <a:sym typeface="微软雅黑" pitchFamily="34" charset="-122"/>
              </a:rPr>
              <a:t>三宝庙（泰国</a:t>
            </a:r>
            <a:r>
              <a:rPr lang="en-US" altLang="zh-CN" sz="2800" b="1" dirty="0">
                <a:solidFill>
                  <a:srgbClr val="0000FF"/>
                </a:solidFill>
                <a:latin typeface="微软雅黑" pitchFamily="34" charset="-122"/>
                <a:ea typeface="黑体" pitchFamily="49" charset="-122"/>
                <a:sym typeface="微软雅黑" pitchFamily="34" charset="-122"/>
              </a:rPr>
              <a:t>）</a:t>
            </a:r>
            <a:endParaRPr lang="zh-CN" altLang="en-US" dirty="0">
              <a:solidFill>
                <a:srgbClr val="0000FF"/>
              </a:solidFill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79766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3216" y="1329804"/>
            <a:ext cx="4176464" cy="528794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500" b="1" dirty="0" smtClean="0">
                <a:latin typeface="宋体" pitchFamily="2" charset="-122"/>
                <a:ea typeface="宋体" pitchFamily="2" charset="-122"/>
              </a:rPr>
              <a:t>问题</a:t>
            </a:r>
            <a:r>
              <a:rPr lang="en-US" altLang="zh-CN" sz="3500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sz="3500" b="1" dirty="0" smtClean="0">
                <a:latin typeface="宋体" pitchFamily="2" charset="-122"/>
                <a:ea typeface="宋体" pitchFamily="2" charset="-122"/>
              </a:rPr>
              <a:t>：倭寇侵扰</a:t>
            </a:r>
            <a:endParaRPr lang="en-US" altLang="zh-CN" sz="35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背景：</a:t>
            </a:r>
            <a:endParaRPr lang="en-US" altLang="zh-CN" b="1" dirty="0" smtClean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①日本海盗对东南沿海的骚扰；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②明朝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中期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，对日本进行经济封锁，禁止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海外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贸易；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③民间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海上走私活动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猖獗，与倭寇混杂。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" name="文本框 15363"/>
          <p:cNvSpPr txBox="1"/>
          <p:nvPr/>
        </p:nvSpPr>
        <p:spPr>
          <a:xfrm>
            <a:off x="4454500" y="1340768"/>
            <a:ext cx="4608512" cy="2062103"/>
          </a:xfrm>
          <a:prstGeom prst="rect">
            <a:avLst/>
          </a:prstGeom>
          <a:solidFill>
            <a:srgbClr val="FFFF00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  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sym typeface="仿宋" panose="02010609060101010101" pitchFamily="49" charset="-122"/>
              </a:rPr>
              <a:t>“滨海细民，以海禁过严，生理（活）日促（艰难），转而从盗。”                       	  </a:t>
            </a:r>
            <a:r>
              <a:rPr lang="en-US" altLang="zh-CN" sz="3200" b="1" dirty="0" smtClean="0">
                <a:solidFill>
                  <a:srgbClr val="FF0000"/>
                </a:solidFill>
                <a:latin typeface="+mn-ea"/>
                <a:sym typeface="仿宋" panose="02010609060101010101" pitchFamily="49" charset="-122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sym typeface="仿宋" panose="02010609060101010101" pitchFamily="49" charset="-122"/>
              </a:rPr>
              <a:t>（明）赵文华  </a:t>
            </a:r>
          </a:p>
        </p:txBody>
      </p:sp>
      <p:pic>
        <p:nvPicPr>
          <p:cNvPr id="5" name="图片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2572" y="3857190"/>
            <a:ext cx="4608512" cy="2596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796136" y="6453336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/>
              <a:t>《</a:t>
            </a:r>
            <a:r>
              <a:rPr lang="zh-CN" altLang="en-US" b="1" dirty="0"/>
              <a:t>倭寇图卷</a:t>
            </a:r>
            <a:r>
              <a:rPr lang="en-US" altLang="zh-CN" b="1" dirty="0"/>
              <a:t>》</a:t>
            </a:r>
            <a:endParaRPr lang="zh-CN" alt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60512" y="476672"/>
            <a:ext cx="388843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500" b="1" dirty="0">
                <a:latin typeface="宋体" pitchFamily="2" charset="-122"/>
                <a:ea typeface="宋体" pitchFamily="2" charset="-122"/>
              </a:rPr>
              <a:t>问题</a:t>
            </a:r>
            <a:r>
              <a:rPr lang="en-US" altLang="zh-CN" sz="3500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3500" b="1" dirty="0">
                <a:latin typeface="宋体" pitchFamily="2" charset="-122"/>
                <a:ea typeface="宋体" pitchFamily="2" charset="-122"/>
              </a:rPr>
              <a:t>：宦官</a:t>
            </a:r>
            <a:r>
              <a:rPr lang="zh-CN" altLang="en-US" sz="3500" b="1" dirty="0" smtClean="0">
                <a:latin typeface="宋体" pitchFamily="2" charset="-122"/>
                <a:ea typeface="宋体" pitchFamily="2" charset="-122"/>
              </a:rPr>
              <a:t>专权</a:t>
            </a:r>
            <a:endParaRPr lang="zh-CN" altLang="en-US" sz="3500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35025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92660" y="188639"/>
            <a:ext cx="8771828" cy="295232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zh-CN" altLang="en-US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过程：</a:t>
            </a:r>
            <a:endParaRPr lang="en-US" altLang="zh-CN" b="1" dirty="0" smtClean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Calibri"/>
                <a:ea typeface="宋体" pitchFamily="2" charset="-122"/>
              </a:rPr>
              <a:t>①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戚继光在台州九战九捷；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Calibri"/>
                <a:ea typeface="宋体" pitchFamily="2" charset="-122"/>
              </a:rPr>
              <a:t>②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与俞大猷合作，在福建、广州重创倭寇。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影响：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①东南沿海的形式才稳定下来；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②逐渐放松了对私人海外贸易的限制；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③戚继光成为民族英雄，事迹被传颂</a:t>
            </a: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0563" y="3140967"/>
            <a:ext cx="3563437" cy="3717033"/>
          </a:xfrm>
          <a:prstGeom prst="rect">
            <a:avLst/>
          </a:prstGeom>
        </p:spPr>
      </p:pic>
      <p:pic>
        <p:nvPicPr>
          <p:cNvPr id="6" name="Picture 2" descr="戚继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8" y="3211767"/>
            <a:ext cx="5676632" cy="3604609"/>
          </a:xfrm>
          <a:prstGeom prst="rect">
            <a:avLst/>
          </a:prstGeom>
          <a:noFill/>
          <a:ln w="76200" cmpd="tri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戚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13" r="20313" b="11023"/>
          <a:stretch>
            <a:fillRect/>
          </a:stretch>
        </p:blipFill>
        <p:spPr bwMode="auto">
          <a:xfrm>
            <a:off x="2648743" y="3693489"/>
            <a:ext cx="2447916" cy="188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戚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25" t="27083" r="25000" b="25000"/>
          <a:stretch>
            <a:fillRect/>
          </a:stretch>
        </p:blipFill>
        <p:spPr bwMode="auto">
          <a:xfrm>
            <a:off x="1547019" y="5844928"/>
            <a:ext cx="1897926" cy="1093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AutoShape 6"/>
          <p:cNvSpPr>
            <a:spLocks noChangeArrowheads="1"/>
          </p:cNvSpPr>
          <p:nvPr/>
        </p:nvSpPr>
        <p:spPr bwMode="auto">
          <a:xfrm>
            <a:off x="2842418" y="5006128"/>
            <a:ext cx="864306" cy="569773"/>
          </a:xfrm>
          <a:prstGeom prst="irregularSeal1">
            <a:avLst/>
          </a:prstGeom>
          <a:solidFill>
            <a:srgbClr val="FF99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68580" tIns="34290" rIns="68580" bIns="34290" anchor="ctr"/>
          <a:lstStyle/>
          <a:p>
            <a:pPr marL="0" marR="0" lvl="0" indent="0" algn="ctr" defTabSz="91440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900" b="1" i="0" u="none" strike="noStrike" kern="0" cap="none" spc="0" normalizeH="0" baseline="0" noProof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台州</a:t>
            </a: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Text Box 7"/>
          <p:cNvSpPr>
            <a:spLocks noChangeArrowheads="1"/>
          </p:cNvSpPr>
          <p:nvPr/>
        </p:nvSpPr>
        <p:spPr bwMode="auto">
          <a:xfrm>
            <a:off x="2232818" y="3743742"/>
            <a:ext cx="603451" cy="6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marL="0" marR="0" lvl="0" indent="0" defTabSz="91440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900" b="1" i="0" u="none" strike="noStrike" kern="0" cap="none" spc="0" normalizeH="0" baseline="0" noProof="0" smtClean="0">
                <a:ln>
                  <a:noFill/>
                </a:ln>
                <a:solidFill>
                  <a:srgbClr val="A50021"/>
                </a:solidFill>
                <a:effectLst/>
                <a:uLnTx/>
                <a:uFillTx/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登州</a:t>
            </a: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Oval 8"/>
          <p:cNvSpPr>
            <a:spLocks noChangeArrowheads="1"/>
          </p:cNvSpPr>
          <p:nvPr/>
        </p:nvSpPr>
        <p:spPr bwMode="auto">
          <a:xfrm>
            <a:off x="2842418" y="3581603"/>
            <a:ext cx="171900" cy="143762"/>
          </a:xfrm>
          <a:prstGeom prst="ellipse">
            <a:avLst/>
          </a:prstGeom>
          <a:solidFill>
            <a:srgbClr val="A5002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lIns="68580" tIns="34290" rIns="68580" bIns="3429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4800" b="0" i="0" u="none" strike="noStrike" kern="0" cap="none" spc="0" normalizeH="0" baseline="0" noProof="0" smtClean="0">
              <a:ln>
                <a:noFill/>
              </a:ln>
              <a:solidFill>
                <a:srgbClr val="0033CC"/>
              </a:solidFill>
              <a:effectLst/>
              <a:uLnTx/>
              <a:uFillTx/>
              <a:ea typeface="黑体" pitchFamily="49" charset="-122"/>
              <a:sym typeface="Arial" pitchFamily="34" charset="0"/>
            </a:endParaRPr>
          </a:p>
        </p:txBody>
      </p:sp>
      <p:sp>
        <p:nvSpPr>
          <p:cNvPr id="12" name="AutoShape 9"/>
          <p:cNvSpPr>
            <a:spLocks noChangeArrowheads="1"/>
          </p:cNvSpPr>
          <p:nvPr/>
        </p:nvSpPr>
        <p:spPr bwMode="auto">
          <a:xfrm>
            <a:off x="2410618" y="5617316"/>
            <a:ext cx="865507" cy="569773"/>
          </a:xfrm>
          <a:prstGeom prst="irregularSeal1">
            <a:avLst/>
          </a:prstGeom>
          <a:solidFill>
            <a:srgbClr val="FF99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68580" tIns="34290" rIns="68580" bIns="34290" anchor="ctr"/>
          <a:lstStyle/>
          <a:p>
            <a:pPr marL="0" marR="0" lvl="0" indent="0" algn="ctr" defTabSz="91440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900" b="1" i="0" u="none" strike="noStrike" kern="0" cap="none" spc="0" normalizeH="0" baseline="0" noProof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福建</a:t>
            </a: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" name="AutoShape 10"/>
          <p:cNvSpPr>
            <a:spLocks noChangeArrowheads="1"/>
          </p:cNvSpPr>
          <p:nvPr/>
        </p:nvSpPr>
        <p:spPr bwMode="auto">
          <a:xfrm>
            <a:off x="1618456" y="6317403"/>
            <a:ext cx="865507" cy="569773"/>
          </a:xfrm>
          <a:prstGeom prst="irregularSeal1">
            <a:avLst/>
          </a:prstGeom>
          <a:solidFill>
            <a:srgbClr val="FF99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68580" tIns="34290" rIns="68580" bIns="34290" anchor="ctr"/>
          <a:lstStyle/>
          <a:p>
            <a:pPr marL="0" marR="0" lvl="0" indent="0" algn="ctr" defTabSz="91440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900" b="1" i="0" u="none" strike="noStrike" kern="0" cap="none" spc="0" normalizeH="0" baseline="0" noProof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广东</a:t>
            </a: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" name="文本框 13320"/>
          <p:cNvSpPr>
            <a:spLocks noChangeArrowheads="1"/>
          </p:cNvSpPr>
          <p:nvPr/>
        </p:nvSpPr>
        <p:spPr bwMode="auto">
          <a:xfrm>
            <a:off x="3831431" y="5221064"/>
            <a:ext cx="952059" cy="715581"/>
          </a:xfrm>
          <a:prstGeom prst="rect">
            <a:avLst/>
          </a:prstGeom>
          <a:solidFill>
            <a:srgbClr val="A7C6E5"/>
          </a:solidFill>
          <a:ln w="9525">
            <a:solidFill>
              <a:srgbClr val="A7C6E5"/>
            </a:solidFill>
            <a:miter lim="800000"/>
            <a:headEnd/>
            <a:tailEnd/>
          </a:ln>
        </p:spPr>
        <p:txBody>
          <a:bodyPr wrap="square" lIns="68580" tIns="34290" rIns="68580" bIns="3429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100" b="1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sym typeface="宋体" pitchFamily="2" charset="-122"/>
              </a:rPr>
              <a:t>九战九捷</a:t>
            </a: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914370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9" grpId="0" animBg="1"/>
      <p:bldP spid="10" grpId="0"/>
      <p:bldP spid="11" grpId="0" animBg="1"/>
      <p:bldP spid="12" grpId="0" animBg="1"/>
      <p:bldP spid="13" grpId="0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640199"/>
            <a:ext cx="8229600" cy="604664"/>
          </a:xfrm>
          <a:solidFill>
            <a:srgbClr val="FFFF00"/>
          </a:solidFill>
        </p:spPr>
        <p:txBody>
          <a:bodyPr/>
          <a:lstStyle/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背景：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新航路的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开辟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11759" y="55424"/>
            <a:ext cx="4968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问题</a:t>
            </a:r>
            <a:r>
              <a:rPr lang="en-US" altLang="zh-CN" sz="3200" b="1" dirty="0" smtClean="0"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：欧洲殖民者的入侵</a:t>
            </a:r>
            <a:endParaRPr lang="zh-CN" altLang="en-US" sz="3200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" name="图片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700" y="1270000"/>
            <a:ext cx="7670752" cy="5255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755576" y="3500438"/>
            <a:ext cx="5040387" cy="2843212"/>
            <a:chOff x="0" y="0"/>
            <a:chExt cx="5078339" cy="2843343"/>
          </a:xfrm>
        </p:grpSpPr>
        <p:grpSp>
          <p:nvGrpSpPr>
            <p:cNvPr id="7" name="组合 18444"/>
            <p:cNvGrpSpPr>
              <a:grpSpLocks/>
            </p:cNvGrpSpPr>
            <p:nvPr/>
          </p:nvGrpSpPr>
          <p:grpSpPr bwMode="auto">
            <a:xfrm>
              <a:off x="0" y="0"/>
              <a:ext cx="4286251" cy="2843343"/>
              <a:chOff x="0" y="0"/>
              <a:chExt cx="4286251" cy="2843343"/>
            </a:xfrm>
          </p:grpSpPr>
          <p:pic>
            <p:nvPicPr>
              <p:cNvPr id="11" name="图片 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" y="4893"/>
                <a:ext cx="4286250" cy="2838450"/>
              </a:xfrm>
              <a:prstGeom prst="rect">
                <a:avLst/>
              </a:prstGeom>
              <a:noFill/>
              <a:ln w="28575">
                <a:solidFill>
                  <a:srgbClr val="C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2" name="文本框 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286251" cy="831035"/>
              </a:xfrm>
              <a:prstGeom prst="rect">
                <a:avLst/>
              </a:prstGeom>
              <a:solidFill>
                <a:srgbClr val="FDE9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楷体" pitchFamily="49" charset="-122"/>
                    <a:ea typeface="楷体" pitchFamily="49" charset="-122"/>
                    <a:sym typeface="迷你简行楷碑" pitchFamily="1" charset="-122"/>
                  </a:rPr>
                  <a:t>1553</a:t>
                </a:r>
                <a:r>
                  <a:rPr kumimoji="0" lang="zh-CN" altLang="en-US" sz="2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楷体" pitchFamily="49" charset="-122"/>
                    <a:ea typeface="楷体" pitchFamily="49" charset="-122"/>
                    <a:sym typeface="迷你简行楷碑" pitchFamily="1" charset="-122"/>
                  </a:rPr>
                  <a:t>年，葡萄牙以晾晒货物为由，强租濠镜澳门</a:t>
                </a:r>
              </a:p>
            </p:txBody>
          </p:sp>
        </p:grpSp>
        <p:grpSp>
          <p:nvGrpSpPr>
            <p:cNvPr id="8" name="组合 18447"/>
            <p:cNvGrpSpPr>
              <a:grpSpLocks/>
            </p:cNvGrpSpPr>
            <p:nvPr/>
          </p:nvGrpSpPr>
          <p:grpSpPr bwMode="auto">
            <a:xfrm>
              <a:off x="4286251" y="0"/>
              <a:ext cx="792088" cy="2829980"/>
              <a:chOff x="0" y="0"/>
              <a:chExt cx="792088" cy="1889222"/>
            </a:xfrm>
          </p:grpSpPr>
          <p:sp>
            <p:nvSpPr>
              <p:cNvPr id="9" name="直接连接符 10"/>
              <p:cNvSpPr>
                <a:spLocks noChangeShapeType="1"/>
              </p:cNvSpPr>
              <p:nvPr/>
            </p:nvSpPr>
            <p:spPr bwMode="auto">
              <a:xfrm>
                <a:off x="-63" y="0"/>
                <a:ext cx="1" cy="1889664"/>
              </a:xfrm>
              <a:prstGeom prst="line">
                <a:avLst/>
              </a:prstGeom>
              <a:noFill/>
              <a:ln w="57150">
                <a:solidFill>
                  <a:srgbClr val="CD1F0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" name="直接连接符 11"/>
              <p:cNvSpPr>
                <a:spLocks noChangeShapeType="1"/>
              </p:cNvSpPr>
              <p:nvPr/>
            </p:nvSpPr>
            <p:spPr bwMode="auto">
              <a:xfrm>
                <a:off x="-63" y="1442419"/>
                <a:ext cx="792151" cy="1"/>
              </a:xfrm>
              <a:prstGeom prst="line">
                <a:avLst/>
              </a:prstGeom>
              <a:noFill/>
              <a:ln w="57150">
                <a:solidFill>
                  <a:srgbClr val="CD1F0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</p:grpSp>
      <p:grpSp>
        <p:nvGrpSpPr>
          <p:cNvPr id="13" name="组合 12"/>
          <p:cNvGrpSpPr>
            <a:grpSpLocks/>
          </p:cNvGrpSpPr>
          <p:nvPr/>
        </p:nvGrpSpPr>
        <p:grpSpPr bwMode="auto">
          <a:xfrm>
            <a:off x="5084392" y="1278519"/>
            <a:ext cx="3704890" cy="4187309"/>
            <a:chOff x="-14222" y="-759688"/>
            <a:chExt cx="4309958" cy="4775883"/>
          </a:xfrm>
        </p:grpSpPr>
        <p:grpSp>
          <p:nvGrpSpPr>
            <p:cNvPr id="14" name="组合 18437"/>
            <p:cNvGrpSpPr>
              <a:grpSpLocks/>
            </p:cNvGrpSpPr>
            <p:nvPr/>
          </p:nvGrpSpPr>
          <p:grpSpPr bwMode="auto">
            <a:xfrm>
              <a:off x="-14222" y="-759688"/>
              <a:ext cx="4309958" cy="4392028"/>
              <a:chOff x="-32503" y="-759688"/>
              <a:chExt cx="4309958" cy="4392028"/>
            </a:xfrm>
          </p:grpSpPr>
          <p:pic>
            <p:nvPicPr>
              <p:cNvPr id="18" name="图片 6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32503" y="-759688"/>
                <a:ext cx="4209540" cy="3017698"/>
              </a:xfrm>
              <a:prstGeom prst="rect">
                <a:avLst/>
              </a:prstGeom>
              <a:noFill/>
              <a:ln w="28575">
                <a:solidFill>
                  <a:srgbClr val="C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9" name="文本框 7"/>
              <p:cNvSpPr>
                <a:spLocks noChangeArrowheads="1"/>
              </p:cNvSpPr>
              <p:nvPr/>
            </p:nvSpPr>
            <p:spPr bwMode="auto">
              <a:xfrm>
                <a:off x="-32503" y="2263291"/>
                <a:ext cx="4309958" cy="1369049"/>
              </a:xfrm>
              <a:prstGeom prst="rect">
                <a:avLst/>
              </a:prstGeom>
              <a:solidFill>
                <a:srgbClr val="FDE9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2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楷体" pitchFamily="49" charset="-122"/>
                    <a:ea typeface="楷体" pitchFamily="49" charset="-122"/>
                    <a:sym typeface="迷你简行楷碑" pitchFamily="1" charset="-122"/>
                  </a:rPr>
                  <a:t>荷兰、西班牙分别占据台湾岛南部和北部，明末荷兰独占</a:t>
                </a:r>
              </a:p>
            </p:txBody>
          </p:sp>
        </p:grpSp>
        <p:sp>
          <p:nvSpPr>
            <p:cNvPr id="17" name="直接连接符 18"/>
            <p:cNvSpPr>
              <a:spLocks noChangeShapeType="1"/>
            </p:cNvSpPr>
            <p:nvPr/>
          </p:nvSpPr>
          <p:spPr bwMode="auto">
            <a:xfrm rot="5400000">
              <a:off x="1874333" y="3818195"/>
              <a:ext cx="395996" cy="3"/>
            </a:xfrm>
            <a:prstGeom prst="line">
              <a:avLst/>
            </a:prstGeom>
            <a:noFill/>
            <a:ln w="57150">
              <a:solidFill>
                <a:srgbClr val="CD1F0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3883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9" y="0"/>
            <a:ext cx="9144000" cy="1772816"/>
          </a:xfrm>
          <a:solidFill>
            <a:schemeClr val="bg2">
              <a:lumMod val="9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zh-CN" altLang="en-US" b="1" dirty="0"/>
              <a:t>新航路</a:t>
            </a:r>
            <a:endParaRPr lang="en-US" altLang="zh-CN" b="1" dirty="0" smtClean="0"/>
          </a:p>
          <a:p>
            <a:pPr marL="0" indent="0">
              <a:buNone/>
            </a:pPr>
            <a:r>
              <a:rPr lang="en-US" altLang="zh-CN" b="1" dirty="0" smtClean="0"/>
              <a:t>    15</a:t>
            </a:r>
            <a:r>
              <a:rPr lang="zh-CN" altLang="en-US" b="1" dirty="0" smtClean="0"/>
              <a:t>、</a:t>
            </a:r>
            <a:r>
              <a:rPr lang="en-US" altLang="zh-CN" b="1" dirty="0" smtClean="0"/>
              <a:t>16</a:t>
            </a:r>
            <a:r>
              <a:rPr lang="zh-CN" altLang="en-US" b="1" dirty="0" smtClean="0"/>
              <a:t>世纪，以葡萄牙、西班牙为首的西欧</a:t>
            </a:r>
            <a:r>
              <a:rPr lang="zh-CN" altLang="en-US" b="1" dirty="0"/>
              <a:t>国家探寻通往印度和美洲等世界各地的航路</a:t>
            </a:r>
            <a:r>
              <a:rPr lang="zh-CN" altLang="en-US" b="1" dirty="0" smtClean="0"/>
              <a:t>，称为“新航路”，又称为“地理大发现”。</a:t>
            </a:r>
            <a:endParaRPr lang="zh-CN" altLang="en-US" b="1" dirty="0"/>
          </a:p>
        </p:txBody>
      </p:sp>
      <p:pic>
        <p:nvPicPr>
          <p:cNvPr id="4" name="殖民地图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9" y="1700808"/>
            <a:ext cx="9143999" cy="5157192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1136489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424936" cy="720080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/>
              <a:t>三、威胁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836712"/>
            <a:ext cx="8712968" cy="583264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）蒙古：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①重新修筑长城；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②鞑靼首领俺答汗与明朝签订合议，接受册封；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③恢复扩大贸易关系。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）藏族：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①封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授当地僧俗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首领法王、王等称号；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②设立行都指挥使司管理西藏军民事务；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③任用藏族上层人士进行管理。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）东北女真：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①派人到东北招抚；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②在黑龙江流域设立奴儿干都司；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③对东北女真族各部首领封授官号。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6993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31"/>
            <a:ext cx="9144000" cy="6861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31640" y="116632"/>
            <a:ext cx="6336704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Calibri"/>
                <a:ea typeface="+mj-ea"/>
              </a:rPr>
              <a:t>①</a:t>
            </a:r>
            <a:r>
              <a:rPr lang="zh-CN" altLang="en-US" sz="2800" b="1" dirty="0" smtClean="0">
                <a:latin typeface="+mj-ea"/>
                <a:ea typeface="+mj-ea"/>
              </a:rPr>
              <a:t>不断威胁明朝北部边防；</a:t>
            </a:r>
            <a:endParaRPr lang="en-US" altLang="zh-CN" sz="2800" b="1" dirty="0" smtClean="0">
              <a:latin typeface="+mj-ea"/>
              <a:ea typeface="+mj-ea"/>
            </a:endParaRPr>
          </a:p>
          <a:p>
            <a:r>
              <a:rPr lang="zh-CN" altLang="en-US" sz="2800" b="1" dirty="0" smtClean="0">
                <a:latin typeface="Calibri"/>
                <a:ea typeface="+mj-ea"/>
              </a:rPr>
              <a:t>②</a:t>
            </a:r>
            <a:r>
              <a:rPr lang="zh-CN" altLang="en-US" sz="2800" b="1" dirty="0" smtClean="0">
                <a:latin typeface="+mj-ea"/>
                <a:ea typeface="+mj-ea"/>
              </a:rPr>
              <a:t>两次突破长城，深入内地，包围北京；</a:t>
            </a:r>
            <a:r>
              <a:rPr lang="zh-CN" altLang="en-US" sz="2800" b="1" dirty="0" smtClean="0">
                <a:latin typeface="Calibri"/>
                <a:ea typeface="+mj-ea"/>
              </a:rPr>
              <a:t>③</a:t>
            </a:r>
            <a:r>
              <a:rPr lang="zh-CN" altLang="en-US" sz="2800" b="1" dirty="0" smtClean="0">
                <a:latin typeface="+mj-ea"/>
                <a:ea typeface="+mj-ea"/>
              </a:rPr>
              <a:t>俘虏明英宗</a:t>
            </a:r>
            <a:endParaRPr lang="zh-CN" altLang="en-US" sz="2800" b="1" dirty="0">
              <a:latin typeface="+mj-ea"/>
              <a:ea typeface="+mj-ea"/>
            </a:endParaRPr>
          </a:p>
        </p:txBody>
      </p:sp>
      <p:sp>
        <p:nvSpPr>
          <p:cNvPr id="8" name="下箭头 7"/>
          <p:cNvSpPr/>
          <p:nvPr/>
        </p:nvSpPr>
        <p:spPr>
          <a:xfrm>
            <a:off x="4211960" y="1501627"/>
            <a:ext cx="504056" cy="55922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0" y="3068960"/>
            <a:ext cx="5508104" cy="224676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j-ea"/>
                <a:ea typeface="+mj-ea"/>
              </a:rPr>
              <a:t>①重新修筑长城；</a:t>
            </a:r>
          </a:p>
          <a:p>
            <a:r>
              <a:rPr lang="zh-CN" altLang="en-US" sz="2800" b="1" dirty="0">
                <a:latin typeface="+mj-ea"/>
                <a:ea typeface="+mj-ea"/>
              </a:rPr>
              <a:t>②鞑靼首领俺答汗与明朝签订合议，接受册封；</a:t>
            </a:r>
          </a:p>
          <a:p>
            <a:r>
              <a:rPr lang="zh-CN" altLang="en-US" sz="2800" b="1" dirty="0">
                <a:latin typeface="+mj-ea"/>
                <a:ea typeface="+mj-ea"/>
              </a:rPr>
              <a:t>③恢复扩大贸易</a:t>
            </a:r>
            <a:r>
              <a:rPr lang="zh-CN" altLang="en-US" sz="2800" b="1" dirty="0" smtClean="0">
                <a:latin typeface="+mj-ea"/>
                <a:ea typeface="+mj-ea"/>
              </a:rPr>
              <a:t>关系，维持基本和平。</a:t>
            </a:r>
            <a:endParaRPr lang="zh-CN" altLang="en-US" sz="28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746825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660" y="188640"/>
            <a:ext cx="9110340" cy="3140968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互市：</a:t>
            </a:r>
            <a:r>
              <a:rPr lang="en-US" altLang="zh-CN" sz="3200" b="1" dirty="0">
                <a:latin typeface="宋体" pitchFamily="2" charset="-122"/>
                <a:ea typeface="宋体" pitchFamily="2" charset="-122"/>
              </a:rPr>
              <a:t/>
            </a:r>
            <a:br>
              <a:rPr lang="en-US" altLang="zh-CN" sz="3200" b="1" dirty="0">
                <a:latin typeface="宋体" pitchFamily="2" charset="-122"/>
                <a:ea typeface="宋体" pitchFamily="2" charset="-122"/>
              </a:rPr>
            </a:br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蒙古俺答汗与明朝达成和议后，不但恢复了定期朝贡关系，还在大同等边镇开设“互市”场所，这项和议大大推动了蒙古、汉两族和平友好关系的发展</a:t>
            </a: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。</a:t>
            </a:r>
            <a:endParaRPr lang="zh-CN" altLang="en-US" sz="32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9840" y="3356992"/>
            <a:ext cx="9114160" cy="3168352"/>
          </a:xfrm>
          <a:solidFill>
            <a:srgbClr val="FFFF0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朝贡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贸易：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中国古代王朝与边疆少数民族经济联系的主要方式是朝贡贸易，即少数民族进贡土产，朝廷回赐对方需要的礼物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1012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40768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zh-CN" altLang="en-US" dirty="0" smtClean="0"/>
              <a:t>藏族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1268760"/>
            <a:ext cx="3600400" cy="4176464"/>
          </a:xfrm>
          <a:solidFill>
            <a:srgbClr val="FFFF00"/>
          </a:solidFill>
        </p:spPr>
        <p:txBody>
          <a:bodyPr/>
          <a:lstStyle/>
          <a:p>
            <a:pPr marL="0" indent="0">
              <a:buNone/>
            </a:pPr>
            <a:r>
              <a:rPr lang="zh-CN" altLang="en-US" b="1" dirty="0"/>
              <a:t>①封授当地僧俗首领法王、王等称号；</a:t>
            </a:r>
          </a:p>
          <a:p>
            <a:pPr marL="0" indent="0">
              <a:buNone/>
            </a:pPr>
            <a:r>
              <a:rPr lang="zh-CN" altLang="en-US" b="1" dirty="0"/>
              <a:t>②设立行都指挥使司管理西藏军民事务；</a:t>
            </a:r>
          </a:p>
          <a:p>
            <a:pPr marL="0" indent="0">
              <a:buNone/>
            </a:pPr>
            <a:r>
              <a:rPr lang="zh-CN" altLang="en-US" b="1" dirty="0"/>
              <a:t>③任用藏族上层人士进行管理。</a:t>
            </a:r>
          </a:p>
          <a:p>
            <a:pPr marL="0" indent="0">
              <a:buNone/>
            </a:pPr>
            <a:endParaRPr lang="zh-CN" altLang="en-US" b="1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7905" y="1340768"/>
            <a:ext cx="5445720" cy="5517232"/>
          </a:xfrm>
          <a:prstGeom prst="rect">
            <a:avLst/>
          </a:prstGeom>
        </p:spPr>
      </p:pic>
      <p:sp>
        <p:nvSpPr>
          <p:cNvPr id="5" name="右箭头 4"/>
          <p:cNvSpPr/>
          <p:nvPr/>
        </p:nvSpPr>
        <p:spPr>
          <a:xfrm>
            <a:off x="3707905" y="3356992"/>
            <a:ext cx="936103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6915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31640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zh-CN" altLang="en-US" dirty="0"/>
              <a:t>东北女真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340768"/>
            <a:ext cx="4139952" cy="5483448"/>
          </a:xfrm>
          <a:solidFill>
            <a:srgbClr val="FFFF00"/>
          </a:solidFill>
        </p:spPr>
        <p:txBody>
          <a:bodyPr/>
          <a:lstStyle/>
          <a:p>
            <a:pPr marL="0" indent="0">
              <a:buNone/>
            </a:pP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派人到东北招抚；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②在黑龙江流域设立奴儿干都司；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③对东北女真族各部首领封授官号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9952" y="1412776"/>
            <a:ext cx="5004048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030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四、明朝灭亡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1340769"/>
            <a:ext cx="8712968" cy="223224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、原因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政治：统治黑暗；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阶级：阶级矛盾激化，农民起义不断；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其他：天灾不断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10281" y="3933056"/>
            <a:ext cx="8352928" cy="1631216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2000" b="1" dirty="0">
                <a:latin typeface="宋体" pitchFamily="2" charset="-122"/>
                <a:ea typeface="宋体" pitchFamily="2" charset="-122"/>
              </a:rPr>
              <a:t>材料：</a:t>
            </a:r>
            <a:r>
              <a:rPr lang="en-US" altLang="zh-CN" sz="2000" b="1" dirty="0">
                <a:latin typeface="宋体" pitchFamily="2" charset="-122"/>
                <a:ea typeface="宋体" pitchFamily="2" charset="-122"/>
              </a:rPr>
              <a:t>17</a:t>
            </a:r>
            <a:r>
              <a:rPr lang="zh-CN" altLang="en-US" sz="2000" b="1" dirty="0">
                <a:latin typeface="宋体" pitchFamily="2" charset="-122"/>
                <a:ea typeface="宋体" pitchFamily="2" charset="-122"/>
              </a:rPr>
              <a:t>世纪的中国气候处于小冰河时期，此时万历后期至天启年间中国气候显著变冷，北方风沙壅积日甚，旱灾逐年增多，农业收成锐降。与此同期，中原气温与北方农牧带的降雨量也直抵秦汉以来的最低点。整个明末时期始终伴随着旱灾、寒流、蝗灾、水灾、鼠疫、瘟疫等，此后中原气候持续恶化，天下大乱，狼烟烽起。</a:t>
            </a:r>
          </a:p>
        </p:txBody>
      </p:sp>
    </p:spTree>
    <p:extLst>
      <p:ext uri="{BB962C8B-B14F-4D97-AF65-F5344CB8AC3E}">
        <p14:creationId xmlns:p14="http://schemas.microsoft.com/office/powerpoint/2010/main" val="1470249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260648"/>
            <a:ext cx="8496944" cy="1828800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、事件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    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1644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年、李自成在西安建立大顺政权，随即攻占北京，明朝灭亡。</a:t>
            </a: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4" name="表格 3"/>
          <p:cNvGraphicFramePr/>
          <p:nvPr>
            <p:extLst>
              <p:ext uri="{D42A27DB-BD31-4B8C-83A1-F6EECF244321}">
                <p14:modId xmlns:p14="http://schemas.microsoft.com/office/powerpoint/2010/main" val="3166427960"/>
              </p:ext>
            </p:extLst>
          </p:nvPr>
        </p:nvGraphicFramePr>
        <p:xfrm>
          <a:off x="107504" y="2348881"/>
          <a:ext cx="4824536" cy="4462231"/>
        </p:xfrm>
        <a:graphic>
          <a:graphicData uri="http://schemas.openxmlformats.org/drawingml/2006/table">
            <a:tbl>
              <a:tblPr firstCol="1"/>
              <a:tblGrid>
                <a:gridCol w="64547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7906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071609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buNone/>
                      </a:pPr>
                      <a:r>
                        <a:rPr lang="zh-CN" altLang="en-US" sz="2000" b="1" dirty="0" smtClean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口号</a:t>
                      </a:r>
                      <a:endParaRPr lang="zh-CN" altLang="en-US" sz="2000" b="1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44" marR="91444" marT="45724" marB="45724" anchor="ctr">
                    <a:lnL w="12700">
                      <a:solidFill>
                        <a:sysClr val="windowText" lastClr="000000"/>
                      </a:solidFill>
                      <a:prstDash val="solid"/>
                    </a:lnL>
                    <a:lnR w="12700">
                      <a:solidFill>
                        <a:sysClr val="windowText" lastClr="000000"/>
                      </a:solidFill>
                      <a:prstDash val="solid"/>
                    </a:lnR>
                    <a:lnT w="12700">
                      <a:solidFill>
                        <a:sysClr val="windowText" lastClr="000000"/>
                      </a:solidFill>
                      <a:prstDash val="solid"/>
                    </a:lnT>
                    <a:lnB w="12700">
                      <a:solidFill>
                        <a:sysClr val="windowText" lastClr="000000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l">
                        <a:buNone/>
                      </a:pPr>
                      <a:r>
                        <a:rPr lang="zh-CN" altLang="en-US" sz="2000" b="1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李自成率领农民起义军进入中原后，提出</a:t>
                      </a:r>
                      <a:r>
                        <a:rPr lang="en-US" altLang="zh-CN" sz="2000" b="1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“</a:t>
                      </a:r>
                      <a:r>
                        <a:rPr lang="zh-CN" altLang="en-US" sz="2000" b="1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均田免赋</a:t>
                      </a:r>
                      <a:r>
                        <a:rPr lang="en-US" altLang="zh-CN" sz="2000" b="1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”</a:t>
                      </a:r>
                      <a:r>
                        <a:rPr lang="zh-CN" altLang="en-US" sz="2000" b="1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的口号</a:t>
                      </a:r>
                    </a:p>
                  </a:txBody>
                  <a:tcPr marL="91444" marR="91444" marT="45724" marB="45724" anchor="ctr">
                    <a:lnL w="12700">
                      <a:solidFill>
                        <a:sysClr val="windowText" lastClr="000000"/>
                      </a:solidFill>
                      <a:prstDash val="solid"/>
                    </a:lnL>
                    <a:lnR w="12700">
                      <a:solidFill>
                        <a:sysClr val="windowText" lastClr="000000"/>
                      </a:solidFill>
                      <a:prstDash val="solid"/>
                    </a:lnR>
                    <a:lnT w="12700">
                      <a:solidFill>
                        <a:sysClr val="windowText" lastClr="000000"/>
                      </a:solidFill>
                      <a:prstDash val="solid"/>
                    </a:lnT>
                    <a:lnB w="12700">
                      <a:solidFill>
                        <a:sysClr val="windowText" lastClr="000000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71609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buNone/>
                      </a:pPr>
                      <a:r>
                        <a:rPr lang="zh-CN" altLang="en-US" sz="2000" b="1" dirty="0" smtClean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军纪</a:t>
                      </a:r>
                      <a:endParaRPr lang="zh-CN" altLang="en-US" sz="2000" b="1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44" marR="91444" marT="45724" marB="45724" anchor="ctr">
                    <a:lnL w="12700">
                      <a:solidFill>
                        <a:sysClr val="windowText" lastClr="000000"/>
                      </a:solidFill>
                      <a:prstDash val="solid"/>
                    </a:lnL>
                    <a:lnR w="12700">
                      <a:solidFill>
                        <a:sysClr val="windowText" lastClr="000000"/>
                      </a:solidFill>
                      <a:prstDash val="solid"/>
                    </a:lnR>
                    <a:lnT w="12700">
                      <a:solidFill>
                        <a:sysClr val="windowText" lastClr="000000"/>
                      </a:solidFill>
                      <a:prstDash val="solid"/>
                    </a:lnT>
                    <a:lnB w="12700">
                      <a:solidFill>
                        <a:sysClr val="windowText" lastClr="000000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l">
                        <a:buNone/>
                      </a:pPr>
                      <a:r>
                        <a:rPr lang="zh-CN" altLang="en-US" sz="2000" b="1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不许妄杀一人，不得侵占民房，严禁抢掠，向贫苦民众发放钱粮</a:t>
                      </a:r>
                    </a:p>
                  </a:txBody>
                  <a:tcPr marL="91444" marR="91444" marT="45724" marB="45724" anchor="ctr">
                    <a:lnL w="12700">
                      <a:solidFill>
                        <a:sysClr val="windowText" lastClr="000000"/>
                      </a:solidFill>
                      <a:prstDash val="solid"/>
                    </a:lnL>
                    <a:lnR w="12700">
                      <a:solidFill>
                        <a:sysClr val="windowText" lastClr="000000"/>
                      </a:solidFill>
                      <a:prstDash val="solid"/>
                    </a:lnR>
                    <a:lnT w="12700">
                      <a:solidFill>
                        <a:sysClr val="windowText" lastClr="000000"/>
                      </a:solidFill>
                      <a:prstDash val="solid"/>
                    </a:lnT>
                    <a:lnB w="12700">
                      <a:solidFill>
                        <a:sysClr val="windowText" lastClr="000000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247404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buNone/>
                      </a:pPr>
                      <a:r>
                        <a:rPr lang="zh-CN" altLang="en-US" sz="2000" b="1" dirty="0" smtClean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发展</a:t>
                      </a:r>
                      <a:endParaRPr lang="zh-CN" altLang="en-US" sz="2000" b="1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44" marR="91444" marT="45724" marB="45724" anchor="ctr">
                    <a:lnL w="12700">
                      <a:solidFill>
                        <a:sysClr val="windowText" lastClr="000000"/>
                      </a:solidFill>
                      <a:prstDash val="solid"/>
                    </a:lnL>
                    <a:lnR w="12700">
                      <a:solidFill>
                        <a:sysClr val="windowText" lastClr="000000"/>
                      </a:solidFill>
                      <a:prstDash val="solid"/>
                    </a:lnR>
                    <a:lnT w="12700">
                      <a:solidFill>
                        <a:sysClr val="windowText" lastClr="000000"/>
                      </a:solidFill>
                      <a:prstDash val="solid"/>
                    </a:lnT>
                    <a:lnB w="12700">
                      <a:solidFill>
                        <a:sysClr val="windowText" lastClr="000000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l">
                        <a:buNone/>
                      </a:pPr>
                      <a:r>
                        <a:rPr lang="zh-CN" altLang="en-US" sz="2000" b="1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广大农民热烈拥护，起义军势力扩展到</a:t>
                      </a:r>
                      <a:r>
                        <a:rPr lang="en-US" altLang="zh-CN" sz="2000" b="1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10</a:t>
                      </a:r>
                      <a:r>
                        <a:rPr lang="zh-CN" altLang="en-US" sz="2000" b="1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余省，队伍发展到</a:t>
                      </a:r>
                      <a:r>
                        <a:rPr lang="en-US" altLang="zh-CN" sz="2000" b="1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100</a:t>
                      </a:r>
                      <a:r>
                        <a:rPr lang="zh-CN" altLang="en-US" sz="2000" b="1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多万人</a:t>
                      </a:r>
                    </a:p>
                  </a:txBody>
                  <a:tcPr marL="91444" marR="91444" marT="45724" marB="45724" anchor="ctr">
                    <a:lnL w="12700">
                      <a:solidFill>
                        <a:sysClr val="windowText" lastClr="000000"/>
                      </a:solidFill>
                      <a:prstDash val="solid"/>
                    </a:lnL>
                    <a:lnR w="12700">
                      <a:solidFill>
                        <a:sysClr val="windowText" lastClr="000000"/>
                      </a:solidFill>
                      <a:prstDash val="solid"/>
                    </a:lnR>
                    <a:lnT w="12700">
                      <a:solidFill>
                        <a:sysClr val="windowText" lastClr="000000"/>
                      </a:solidFill>
                      <a:prstDash val="solid"/>
                    </a:lnT>
                    <a:lnB w="12700">
                      <a:solidFill>
                        <a:sysClr val="windowText" lastClr="000000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071609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buNone/>
                      </a:pPr>
                      <a:r>
                        <a:rPr lang="zh-CN" altLang="en-US" sz="2000" b="1" dirty="0" smtClean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建权</a:t>
                      </a:r>
                      <a:endParaRPr lang="zh-CN" altLang="en-US" sz="2000" b="1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44" marR="91444" marT="45724" marB="45724" anchor="ctr">
                    <a:lnL w="12700">
                      <a:solidFill>
                        <a:sysClr val="windowText" lastClr="000000"/>
                      </a:solidFill>
                      <a:prstDash val="solid"/>
                    </a:lnL>
                    <a:lnR w="12700">
                      <a:solidFill>
                        <a:sysClr val="windowText" lastClr="000000"/>
                      </a:solidFill>
                      <a:prstDash val="solid"/>
                    </a:lnR>
                    <a:lnT w="12700">
                      <a:solidFill>
                        <a:sysClr val="windowText" lastClr="000000"/>
                      </a:solidFill>
                      <a:prstDash val="solid"/>
                    </a:lnT>
                    <a:lnB w="12700">
                      <a:solidFill>
                        <a:sysClr val="windowText" lastClr="000000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l">
                        <a:buNone/>
                      </a:pPr>
                      <a:r>
                        <a:rPr lang="en-US" altLang="zh-CN" sz="2000" b="1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1644</a:t>
                      </a:r>
                      <a:r>
                        <a:rPr lang="zh-CN" altLang="en-US" sz="2000" b="1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年，李自成在西安建立政权，国号大顺</a:t>
                      </a:r>
                    </a:p>
                  </a:txBody>
                  <a:tcPr marL="91444" marR="91444" marT="45724" marB="45724" anchor="ctr">
                    <a:lnL w="12700">
                      <a:solidFill>
                        <a:sysClr val="windowText" lastClr="000000"/>
                      </a:solidFill>
                      <a:prstDash val="solid"/>
                    </a:lnL>
                    <a:lnR w="12700">
                      <a:solidFill>
                        <a:sysClr val="windowText" lastClr="000000"/>
                      </a:solidFill>
                      <a:prstDash val="solid"/>
                    </a:lnR>
                    <a:lnT w="12700">
                      <a:solidFill>
                        <a:sysClr val="windowText" lastClr="000000"/>
                      </a:solidFill>
                      <a:prstDash val="solid"/>
                    </a:lnT>
                    <a:lnB w="12700">
                      <a:solidFill>
                        <a:sysClr val="windowText" lastClr="000000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276872"/>
            <a:ext cx="3600400" cy="2328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5" y="4614059"/>
            <a:ext cx="3600400" cy="225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3333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16632"/>
            <a:ext cx="9036496" cy="850106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zh-CN" altLang="en-US" dirty="0" smtClean="0"/>
              <a:t>五、清朝建立</a:t>
            </a:r>
            <a:endParaRPr lang="zh-CN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2715637"/>
              </p:ext>
            </p:extLst>
          </p:nvPr>
        </p:nvGraphicFramePr>
        <p:xfrm>
          <a:off x="15404" y="1052736"/>
          <a:ext cx="9128596" cy="57486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4489"/>
                <a:gridCol w="6344107"/>
              </a:tblGrid>
              <a:tr h="924103"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时间</a:t>
                      </a:r>
                      <a:endParaRPr lang="zh-CN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事件</a:t>
                      </a:r>
                      <a:endParaRPr lang="zh-CN" altLang="en-US" sz="3200" b="1" dirty="0"/>
                    </a:p>
                  </a:txBody>
                  <a:tcPr/>
                </a:tc>
              </a:tr>
              <a:tr h="924103">
                <a:tc>
                  <a:txBody>
                    <a:bodyPr/>
                    <a:lstStyle/>
                    <a:p>
                      <a:r>
                        <a:rPr lang="en-US" altLang="zh-CN" sz="3200" b="1" dirty="0" smtClean="0"/>
                        <a:t>16</a:t>
                      </a:r>
                      <a:r>
                        <a:rPr lang="zh-CN" altLang="en-US" sz="3200" b="1" dirty="0" smtClean="0"/>
                        <a:t>、</a:t>
                      </a:r>
                      <a:r>
                        <a:rPr lang="en-US" altLang="zh-CN" sz="3200" b="1" dirty="0" smtClean="0"/>
                        <a:t>17</a:t>
                      </a:r>
                      <a:r>
                        <a:rPr lang="zh-CN" altLang="en-US" sz="3200" b="1" dirty="0" smtClean="0"/>
                        <a:t>世纪</a:t>
                      </a:r>
                      <a:endParaRPr lang="zh-CN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努尔哈赤统一女真各部</a:t>
                      </a:r>
                    </a:p>
                  </a:txBody>
                  <a:tcPr/>
                </a:tc>
              </a:tr>
              <a:tr h="924103">
                <a:tc>
                  <a:txBody>
                    <a:bodyPr/>
                    <a:lstStyle/>
                    <a:p>
                      <a:r>
                        <a:rPr lang="en-US" altLang="zh-CN" sz="3200" b="1" dirty="0" smtClean="0"/>
                        <a:t>1616</a:t>
                      </a:r>
                      <a:endParaRPr lang="zh-CN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努尔哈赤称汗，国号金</a:t>
                      </a:r>
                    </a:p>
                  </a:txBody>
                  <a:tcPr/>
                </a:tc>
              </a:tr>
              <a:tr h="924103">
                <a:tc>
                  <a:txBody>
                    <a:bodyPr/>
                    <a:lstStyle/>
                    <a:p>
                      <a:r>
                        <a:rPr lang="en-US" altLang="zh-CN" sz="3200" b="1" dirty="0" smtClean="0"/>
                        <a:t>1635</a:t>
                      </a:r>
                      <a:endParaRPr lang="zh-CN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皇太极改女真族为满洲</a:t>
                      </a:r>
                    </a:p>
                  </a:txBody>
                  <a:tcPr/>
                </a:tc>
              </a:tr>
              <a:tr h="1128124">
                <a:tc>
                  <a:txBody>
                    <a:bodyPr/>
                    <a:lstStyle/>
                    <a:p>
                      <a:r>
                        <a:rPr lang="en-US" altLang="zh-CN" sz="3200" b="1" dirty="0" smtClean="0"/>
                        <a:t>1636</a:t>
                      </a:r>
                      <a:endParaRPr lang="zh-CN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皇太极称帝，改国号为大清</a:t>
                      </a:r>
                    </a:p>
                    <a:p>
                      <a:endParaRPr lang="zh-CN" altLang="en-US" sz="3200" b="1" dirty="0"/>
                    </a:p>
                  </a:txBody>
                  <a:tcPr/>
                </a:tc>
              </a:tr>
              <a:tr h="924103">
                <a:tc>
                  <a:txBody>
                    <a:bodyPr/>
                    <a:lstStyle/>
                    <a:p>
                      <a:r>
                        <a:rPr lang="en-US" altLang="zh-CN" sz="3200" b="1" dirty="0" smtClean="0"/>
                        <a:t>1644</a:t>
                      </a:r>
                      <a:endParaRPr lang="zh-CN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顺治帝时期，清军入关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2523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1428" y="15156"/>
            <a:ext cx="2956396" cy="875382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zh-CN" altLang="en-US" dirty="0" smtClean="0"/>
              <a:t>知识链接</a:t>
            </a:r>
            <a:r>
              <a:rPr lang="en-US" altLang="zh-CN" dirty="0" smtClean="0"/>
              <a:t>1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908720"/>
            <a:ext cx="8568952" cy="5832648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 </a:t>
            </a:r>
            <a:r>
              <a:rPr lang="zh-CN" altLang="en-US" sz="2100" b="1" dirty="0" smtClean="0">
                <a:latin typeface="宋体" pitchFamily="2" charset="-122"/>
                <a:ea typeface="宋体" pitchFamily="2" charset="-122"/>
              </a:rPr>
              <a:t>明朝内阁</a:t>
            </a:r>
            <a:endParaRPr lang="en-US" altLang="zh-CN" sz="2100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100" b="1" dirty="0">
                <a:latin typeface="宋体" pitchFamily="2" charset="-122"/>
                <a:ea typeface="宋体" pitchFamily="2" charset="-122"/>
              </a:rPr>
              <a:t>大明开国皇帝朱元璋执政期间，因丞相胡惟庸相权权力过大而架空君权，在杀胡惟庸后废除丞相制，禁止再设，之后明成祖设内阁置大学士作为秘书兼顾问组织代之，本意为将其权力降低，事实上由于皇帝的信任，居首位的大学士（首辅）权力可以与宰相相比，于明宪宗成化（</a:t>
            </a:r>
            <a:r>
              <a:rPr lang="en-US" altLang="zh-CN" sz="2100" b="1" dirty="0">
                <a:latin typeface="宋体" pitchFamily="2" charset="-122"/>
                <a:ea typeface="宋体" pitchFamily="2" charset="-122"/>
              </a:rPr>
              <a:t>1464</a:t>
            </a:r>
            <a:r>
              <a:rPr lang="zh-CN" altLang="en-US" sz="2100" b="1" dirty="0">
                <a:latin typeface="宋体" pitchFamily="2" charset="-122"/>
                <a:ea typeface="宋体" pitchFamily="2" charset="-122"/>
              </a:rPr>
              <a:t>年</a:t>
            </a:r>
            <a:r>
              <a:rPr lang="en-US" altLang="zh-CN" sz="2100" b="1" dirty="0">
                <a:latin typeface="宋体" pitchFamily="2" charset="-122"/>
                <a:ea typeface="宋体" pitchFamily="2" charset="-122"/>
              </a:rPr>
              <a:t>—1487</a:t>
            </a:r>
            <a:r>
              <a:rPr lang="zh-CN" altLang="en-US" sz="2100" b="1" dirty="0">
                <a:latin typeface="宋体" pitchFamily="2" charset="-122"/>
                <a:ea typeface="宋体" pitchFamily="2" charset="-122"/>
              </a:rPr>
              <a:t>年）首辅制臻至成熟；历代著名的大学士包括三杨、杨廷和、夏言、严嵩、徐阶、张居正等。至清代时其权力始消减，部分首辅权力转移至总督均分，而自雍正帝后，军机处取代了内阁在政治决策上的地位。晚清立宪运动后，于</a:t>
            </a:r>
            <a:r>
              <a:rPr lang="en-US" altLang="zh-CN" sz="2100" b="1" dirty="0">
                <a:latin typeface="宋体" pitchFamily="2" charset="-122"/>
                <a:ea typeface="宋体" pitchFamily="2" charset="-122"/>
              </a:rPr>
              <a:t>1911</a:t>
            </a:r>
            <a:r>
              <a:rPr lang="zh-CN" altLang="en-US" sz="2100" b="1" dirty="0">
                <a:latin typeface="宋体" pitchFamily="2" charset="-122"/>
                <a:ea typeface="宋体" pitchFamily="2" charset="-122"/>
              </a:rPr>
              <a:t>年建立中国第一个现代意义的内阁</a:t>
            </a:r>
            <a:r>
              <a:rPr lang="en-US" altLang="zh-CN" sz="2100" b="1" dirty="0">
                <a:latin typeface="宋体" pitchFamily="2" charset="-122"/>
                <a:ea typeface="宋体" pitchFamily="2" charset="-122"/>
              </a:rPr>
              <a:t>——</a:t>
            </a:r>
            <a:r>
              <a:rPr lang="zh-CN" altLang="en-US" sz="2100" b="1" dirty="0">
                <a:latin typeface="宋体" pitchFamily="2" charset="-122"/>
                <a:ea typeface="宋体" pitchFamily="2" charset="-122"/>
              </a:rPr>
              <a:t>庆亲王内阁。</a:t>
            </a:r>
          </a:p>
          <a:p>
            <a:pPr marL="0" indent="0">
              <a:buNone/>
            </a:pPr>
            <a:r>
              <a:rPr lang="zh-CN" altLang="en-US" sz="2100" b="1" dirty="0" smtClean="0">
                <a:latin typeface="宋体" pitchFamily="2" charset="-122"/>
                <a:ea typeface="宋体" pitchFamily="2" charset="-122"/>
              </a:rPr>
              <a:t>    明代</a:t>
            </a:r>
            <a:r>
              <a:rPr lang="zh-CN" altLang="en-US" sz="2100" b="1" dirty="0">
                <a:latin typeface="宋体" pitchFamily="2" charset="-122"/>
                <a:ea typeface="宋体" pitchFamily="2" charset="-122"/>
              </a:rPr>
              <a:t>中枢政体经历了从六部分管到司礼监与内阁共理体制的嬗变</a:t>
            </a:r>
            <a:r>
              <a:rPr lang="zh-CN" altLang="en-US" sz="2100" b="1" dirty="0" smtClean="0">
                <a:latin typeface="宋体" pitchFamily="2" charset="-122"/>
                <a:ea typeface="宋体" pitchFamily="2" charset="-122"/>
              </a:rPr>
              <a:t>。这种</a:t>
            </a:r>
            <a:r>
              <a:rPr lang="zh-CN" altLang="en-US" sz="2100" b="1" dirty="0">
                <a:latin typeface="宋体" pitchFamily="2" charset="-122"/>
                <a:ea typeface="宋体" pitchFamily="2" charset="-122"/>
              </a:rPr>
              <a:t>“监阁共理”体制并非是一种简单的“双轨制”。在体制的动态运作中，由于皇权的相对倾斜，造成了明代相权于司礼监和内阁间的游移，以“监阁迭相”的方式发挥其“内外相维”的政治功能。这种游移，一方面确保了皇权的稳固与政治的相对稳定；另一方面也成为明代“宦祸”与“党争”的内在原因。从而确定了明代政治的基本特征及其发展趋势。</a:t>
            </a:r>
          </a:p>
        </p:txBody>
      </p:sp>
    </p:spTree>
    <p:extLst>
      <p:ext uri="{BB962C8B-B14F-4D97-AF65-F5344CB8AC3E}">
        <p14:creationId xmlns:p14="http://schemas.microsoft.com/office/powerpoint/2010/main" val="1496199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2915816" cy="1052736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r>
              <a:rPr lang="zh-CN" altLang="en-US" dirty="0" smtClean="0"/>
              <a:t>知识链接</a:t>
            </a:r>
            <a:r>
              <a:rPr lang="en-US" altLang="zh-CN" dirty="0" smtClean="0"/>
              <a:t>2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124744"/>
            <a:ext cx="8424936" cy="5256584"/>
          </a:xfrm>
          <a:solidFill>
            <a:schemeClr val="bg1"/>
          </a:solidFill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zh-CN" altLang="en-US" b="1" dirty="0" smtClean="0"/>
              <a:t>海禁</a:t>
            </a:r>
            <a:endParaRPr lang="en-US" altLang="zh-CN" b="1" dirty="0"/>
          </a:p>
          <a:p>
            <a:pPr marL="0" indent="0">
              <a:buNone/>
            </a:pPr>
            <a:r>
              <a:rPr lang="zh-CN" altLang="en-US" b="1" dirty="0" smtClean="0"/>
              <a:t>    “海禁”</a:t>
            </a:r>
            <a:r>
              <a:rPr lang="zh-CN" altLang="en-US" b="1" dirty="0"/>
              <a:t>是明朝的一项锁国性质的基本国策，从洪武年间到隆庆年间，实行了近</a:t>
            </a:r>
            <a:r>
              <a:rPr lang="en-US" altLang="zh-CN" b="1" dirty="0"/>
              <a:t>200</a:t>
            </a:r>
            <a:r>
              <a:rPr lang="zh-CN" altLang="en-US" b="1" dirty="0"/>
              <a:t>年，纵贯大半个明朝。形成了成熟的海禁政策与概念。明朝海禁严格禁止人民对外通商贸易，限制外国人到中国进行贸易。明中期政治腐败，海防松弛，并实施闭关锁国措施，加上日本当时战乱频发，一些武士和海盗与部分受到闭关锁国负面影响的明朝商人联合，入侵中国，以至倭寇横行，在大片沿海城市展开掠夺。直到</a:t>
            </a:r>
            <a:r>
              <a:rPr lang="en-US" altLang="zh-CN" b="1" dirty="0"/>
              <a:t>16</a:t>
            </a:r>
            <a:r>
              <a:rPr lang="zh-CN" altLang="en-US" b="1" dirty="0"/>
              <a:t>世纪中叶，明廷为了重建海上秩序，对海禁存废产生严重分歧。隆庆元年（</a:t>
            </a:r>
            <a:r>
              <a:rPr lang="en-US" altLang="zh-CN" b="1" dirty="0"/>
              <a:t>1567</a:t>
            </a:r>
            <a:r>
              <a:rPr lang="zh-CN" altLang="en-US" b="1" dirty="0"/>
              <a:t>年），福建巡抚涂泽民请开海禁，获准。但是，明朝仅开放了福建漳州的月港一处口岸，而且只允许泉州和漳州的商人对外贸易，并且禁止对日贸易，史称“隆庆开关”。由于政府部分开启海禁，得以缓解。</a:t>
            </a:r>
          </a:p>
        </p:txBody>
      </p:sp>
    </p:spTree>
    <p:extLst>
      <p:ext uri="{BB962C8B-B14F-4D97-AF65-F5344CB8AC3E}">
        <p14:creationId xmlns:p14="http://schemas.microsoft.com/office/powerpoint/2010/main" val="4081879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2148" y="548680"/>
            <a:ext cx="738664" cy="60486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600" b="1" dirty="0" smtClean="0"/>
              <a:t>从明朝建立到清军入关</a:t>
            </a:r>
            <a:endParaRPr lang="zh-CN" altLang="en-US" sz="3600" b="1" dirty="0"/>
          </a:p>
        </p:txBody>
      </p:sp>
      <p:sp>
        <p:nvSpPr>
          <p:cNvPr id="5" name="左大括号 4"/>
          <p:cNvSpPr/>
          <p:nvPr/>
        </p:nvSpPr>
        <p:spPr>
          <a:xfrm>
            <a:off x="1058888" y="404664"/>
            <a:ext cx="432048" cy="604867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779440" y="548680"/>
            <a:ext cx="2144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政权</a:t>
            </a: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建立</a:t>
            </a:r>
            <a:endParaRPr lang="zh-CN" altLang="en-US" sz="32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71416" y="1613285"/>
            <a:ext cx="2432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巩固和强盛： </a:t>
            </a:r>
            <a:endParaRPr lang="zh-CN" altLang="en-US" sz="32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71416" y="2724418"/>
            <a:ext cx="2432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问题和威胁：</a:t>
            </a:r>
            <a:endParaRPr lang="zh-CN" altLang="en-US" sz="32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00152" y="3585090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衰亡</a:t>
            </a:r>
            <a:endParaRPr lang="zh-CN" altLang="en-US" sz="32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41848" y="2172324"/>
            <a:ext cx="1064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明朝</a:t>
            </a:r>
            <a:endParaRPr lang="zh-CN" altLang="en-US" sz="32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1" name="左大括号 10"/>
          <p:cNvSpPr/>
          <p:nvPr/>
        </p:nvSpPr>
        <p:spPr>
          <a:xfrm>
            <a:off x="2506688" y="776862"/>
            <a:ext cx="272752" cy="33757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1490936" y="5018116"/>
            <a:ext cx="2793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清朝的建立</a:t>
            </a:r>
            <a:endParaRPr lang="zh-CN" altLang="en-US" sz="32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04408" y="2665504"/>
            <a:ext cx="3631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问题：倭寇、欧洲殖民者</a:t>
            </a:r>
            <a:endParaRPr lang="zh-CN" altLang="en-US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5304408" y="3450265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/>
              <a:t>威胁：蒙古、藏族、东北女真</a:t>
            </a:r>
            <a:endParaRPr lang="zh-CN" altLang="en-US" sz="2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5497140" y="1428619"/>
            <a:ext cx="26032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①专制皇权加强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497140" y="2086866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②郑和下西洋</a:t>
            </a:r>
          </a:p>
        </p:txBody>
      </p:sp>
      <p:sp>
        <p:nvSpPr>
          <p:cNvPr id="17" name="左大括号 16"/>
          <p:cNvSpPr/>
          <p:nvPr/>
        </p:nvSpPr>
        <p:spPr>
          <a:xfrm>
            <a:off x="5304408" y="1428619"/>
            <a:ext cx="192732" cy="1027579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左大括号 17"/>
          <p:cNvSpPr/>
          <p:nvPr/>
        </p:nvSpPr>
        <p:spPr>
          <a:xfrm>
            <a:off x="5149354" y="2783942"/>
            <a:ext cx="174724" cy="825589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8139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5630</TotalTime>
  <Words>2470</Words>
  <Application>Microsoft Office PowerPoint</Application>
  <PresentationFormat>全屏显示(4:3)</PresentationFormat>
  <Paragraphs>216</Paragraphs>
  <Slides>29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0" baseType="lpstr">
      <vt:lpstr>龙腾四海</vt:lpstr>
      <vt:lpstr>第13课 从明朝建立到清军入关</vt:lpstr>
      <vt:lpstr>一、明朝建立</vt:lpstr>
      <vt:lpstr>二、面临的问题</vt:lpstr>
      <vt:lpstr>废丞相</vt:lpstr>
      <vt:lpstr>“以后嗣君并不许立丞相，臣下敢有奏请立者，文武群臣即时劾奏，处以重刑。”                                ——明太祖《皇明祖训》 </vt:lpstr>
      <vt:lpstr>PowerPoint 演示文稿</vt:lpstr>
      <vt:lpstr>中国古代中枢权力机构的变化</vt:lpstr>
      <vt:lpstr>设内阁</vt:lpstr>
      <vt:lpstr>PowerPoint 演示文稿</vt:lpstr>
      <vt:lpstr>5、内阁与宰相比较</vt:lpstr>
      <vt:lpstr>内廷宦官机构</vt:lpstr>
      <vt:lpstr>PowerPoint 演示文稿</vt:lpstr>
      <vt:lpstr>宣扬国威                               ——郑和下西洋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三、威胁</vt:lpstr>
      <vt:lpstr>PowerPoint 演示文稿</vt:lpstr>
      <vt:lpstr>互市： 蒙古俺答汗与明朝达成和议后，不但恢复了定期朝贡关系，还在大同等边镇开设“互市”场所，这项和议大大推动了蒙古、汉两族和平友好关系的发展。</vt:lpstr>
      <vt:lpstr>藏族</vt:lpstr>
      <vt:lpstr>东北女真</vt:lpstr>
      <vt:lpstr>四、明朝灭亡</vt:lpstr>
      <vt:lpstr>PowerPoint 演示文稿</vt:lpstr>
      <vt:lpstr>五、清朝建立</vt:lpstr>
      <vt:lpstr>知识链接1</vt:lpstr>
      <vt:lpstr>知识链接2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2019-09-24T09:47:31Z</dcterms:created>
  <dcterms:modified xsi:type="dcterms:W3CDTF">2019-10-25T06:51:49Z</dcterms:modified>
</cp:coreProperties>
</file>