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1126" r:id="rId4"/>
    <p:sldId id="514" r:id="rId5"/>
    <p:sldId id="1127" r:id="rId6"/>
    <p:sldId id="1132" r:id="rId7"/>
    <p:sldId id="1135" r:id="rId8"/>
    <p:sldId id="1136" r:id="rId9"/>
    <p:sldId id="1087" r:id="rId10"/>
    <p:sldId id="1089" r:id="rId11"/>
    <p:sldId id="1137" r:id="rId12"/>
    <p:sldId id="1090" r:id="rId13"/>
    <p:sldId id="1138" r:id="rId14"/>
    <p:sldId id="1094" r:id="rId15"/>
    <p:sldId id="1152" r:id="rId16"/>
    <p:sldId id="1153" r:id="rId17"/>
    <p:sldId id="1129" r:id="rId18"/>
    <p:sldId id="1133" r:id="rId19"/>
    <p:sldId id="1140" r:id="rId20"/>
    <p:sldId id="1101" r:id="rId21"/>
    <p:sldId id="1102" r:id="rId22"/>
    <p:sldId id="1103" r:id="rId23"/>
    <p:sldId id="1104" r:id="rId24"/>
    <p:sldId id="1105" r:id="rId25"/>
    <p:sldId id="1106" r:id="rId26"/>
    <p:sldId id="1142" r:id="rId27"/>
    <p:sldId id="1143" r:id="rId28"/>
    <p:sldId id="1151" r:id="rId29"/>
    <p:sldId id="1144" r:id="rId30"/>
    <p:sldId id="1145" r:id="rId31"/>
    <p:sldId id="1146" r:id="rId32"/>
    <p:sldId id="1108" r:id="rId33"/>
    <p:sldId id="1109" r:id="rId34"/>
    <p:sldId id="1111" r:id="rId35"/>
    <p:sldId id="1113" r:id="rId36"/>
    <p:sldId id="1150" r:id="rId37"/>
    <p:sldId id="1114" r:id="rId38"/>
    <p:sldId id="1147" r:id="rId39"/>
    <p:sldId id="1115" r:id="rId40"/>
  </p:sldIdLst>
  <p:sldSz cx="12192000" cy="6858000"/>
  <p:notesSz cx="6760845" cy="9942195"/>
  <p:custDataLst>
    <p:tags r:id="rId4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ED083AE6-46FA-4A59-8FB0-9F97EB10719F}" styleName="浅色样式 3 - 强调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fill>
          <a:solidFill>
            <a:schemeClr val="accent4">
              <a:alpha val="20000"/>
            </a:schemeClr>
          </a:solidFill>
        </a:fill>
      </a:tcStyle>
    </a:band1H>
    <a:band1V>
      <a:tcStyle>
        <a:fill>
          <a:solidFill>
            <a:schemeClr val="accent4">
              <a:alpha val="2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fill>
          <a:solidFill>
            <a:schemeClr val="accent1">
              <a:alpha val="20000"/>
            </a:schemeClr>
          </a:solidFill>
        </a:fill>
      </a:tcStyle>
    </a:band1H>
    <a:band1V>
      <a:tcStyle>
        <a:fill>
          <a:solidFill>
            <a:schemeClr val="accent1">
              <a:alpha val="2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7"/>
    <p:restoredTop sz="94660"/>
  </p:normalViewPr>
  <p:slideViewPr>
    <p:cSldViewPr snapToGrid="0" showGuides="1">
      <p:cViewPr varScale="1">
        <p:scale>
          <a:sx n="68" d="100"/>
          <a:sy n="68" d="100"/>
        </p:scale>
        <p:origin x="-186" y="-102"/>
      </p:cViewPr>
      <p:guideLst>
        <p:guide orient="horz" pos="213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tags" Target="tags/tag1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8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6275" y="4784725"/>
            <a:ext cx="5408613" cy="3914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/>
              <a:t>1.</a:t>
            </a:r>
            <a:r>
              <a:rPr lang="zh-CN" altLang="en-US"/>
              <a:t>唐朝：①绢与钱并重，开元年间，朝廷多次下令钱帛兼用，违者论罪。还说布帛是本，钱刀是末。凡交易在</a:t>
            </a:r>
            <a:r>
              <a:rPr lang="en-US" altLang="zh-CN"/>
              <a:t>1000</a:t>
            </a:r>
            <a:r>
              <a:rPr lang="zh-CN" altLang="en-US"/>
              <a:t>钱以上者应钱帛兼用，严禁只收钱。②</a:t>
            </a:r>
            <a:r>
              <a:rPr lang="zh-CN" altLang="en-US" baseline="0"/>
              <a:t>中唐时期，已经形成钱、银、绢三元化币制。③开元钱的钱文书法精美，为初唐大书法家欧阳询所书，篆体、隶体极工整，为后世所推崇，被奉为字帖楷模。</a:t>
            </a:r>
            <a:endParaRPr lang="en-US" altLang="zh-CN" baseline="0"/>
          </a:p>
          <a:p>
            <a:r>
              <a:rPr lang="en-US" altLang="zh-CN"/>
              <a:t>2.</a:t>
            </a:r>
            <a:r>
              <a:rPr lang="zh-CN" altLang="en-US"/>
              <a:t>元朝：①</a:t>
            </a:r>
            <a:r>
              <a:rPr lang="en-US" altLang="zh-CN"/>
              <a:t>1276</a:t>
            </a:r>
            <a:r>
              <a:rPr lang="zh-CN" altLang="en-US"/>
              <a:t>年，元朝征服南宋时，把从征将士搜集的散花银熔铸成元宝状，通称银锭，取名元宝，分赐有功将士，流通市上，每锭</a:t>
            </a:r>
            <a:r>
              <a:rPr lang="en-US" altLang="zh-CN"/>
              <a:t>50</a:t>
            </a:r>
            <a:r>
              <a:rPr lang="zh-CN" altLang="en-US"/>
              <a:t>两。中国式元宝从此开始。②元朝一贯当</a:t>
            </a:r>
            <a:r>
              <a:rPr lang="en-US" altLang="zh-CN"/>
              <a:t>1000</a:t>
            </a:r>
            <a:r>
              <a:rPr lang="zh-CN" altLang="en-US"/>
              <a:t>文</a:t>
            </a:r>
            <a:endParaRPr lang="en-US" altLang="zh-CN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aseline="0"/>
              <a:t>特别是</a:t>
            </a:r>
            <a:r>
              <a:rPr lang="en-US" altLang="zh-CN" baseline="0"/>
              <a:t>1850</a:t>
            </a:r>
            <a:r>
              <a:rPr lang="zh-CN" altLang="en-US" baseline="0"/>
              <a:t>年以后，随着电报的发明，强化了纽约证券交易所对其他领域交易的影响，其他交易所被迅速边缘化，华尔街成为美国股票和证券交易的中心。</a:t>
            </a:r>
            <a:endParaRPr lang="en-US" altLang="zh-CN" baseline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aseline="0"/>
              <a:t>特别是</a:t>
            </a:r>
            <a:r>
              <a:rPr lang="en-US" altLang="zh-CN" baseline="0"/>
              <a:t>1850</a:t>
            </a:r>
            <a:r>
              <a:rPr lang="zh-CN" altLang="en-US" baseline="0"/>
              <a:t>年以后，随着电报的发明，强化了纽约证券交易所对其他领域交易的影响，其他交易所被迅速边缘化，华尔街成为美国股票和证券交易的中心。</a:t>
            </a:r>
            <a:endParaRPr lang="en-US" altLang="zh-CN" baseline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aseline="0"/>
              <a:t>特别是</a:t>
            </a:r>
            <a:r>
              <a:rPr lang="en-US" altLang="zh-CN" baseline="0"/>
              <a:t>1850</a:t>
            </a:r>
            <a:r>
              <a:rPr lang="zh-CN" altLang="en-US" baseline="0"/>
              <a:t>年以后，随着电报的发明，强化了纽约证券交易所对其他领域交易的影响，其他交易所被迅速边缘化，华尔街成为美国股票和证券交易的中心。</a:t>
            </a:r>
            <a:endParaRPr lang="en-US" altLang="zh-CN" baseline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86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398463" y="1243013"/>
            <a:ext cx="5964237" cy="3355975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68611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r>
              <a:rPr lang="zh-CN" altLang="en-US" b="1" smtClean="0">
                <a:latin typeface="黑体" panose="02010609060101010101" pitchFamily="49" charset="-122"/>
              </a:rPr>
              <a:t>原因何在</a:t>
            </a:r>
            <a:r>
              <a:rPr lang="en-US" altLang="zh-CN" b="1" smtClean="0">
                <a:latin typeface="黑体" panose="02010609060101010101" pitchFamily="49" charset="-122"/>
              </a:rPr>
              <a:t>?</a:t>
            </a:r>
            <a:r>
              <a:rPr lang="zh-CN" altLang="en-US" b="1" smtClean="0">
                <a:latin typeface="黑体" panose="02010609060101010101" pitchFamily="49" charset="-122"/>
              </a:rPr>
              <a:t>说明什么问题</a:t>
            </a:r>
            <a:r>
              <a:rPr lang="en-US" altLang="zh-CN" b="1" smtClean="0">
                <a:latin typeface="黑体" panose="02010609060101010101" pitchFamily="49" charset="-122"/>
              </a:rPr>
              <a:t>?</a:t>
            </a:r>
            <a:endParaRPr lang="en-US" altLang="zh-CN" b="1" smtClean="0">
              <a:latin typeface="黑体" panose="02010609060101010101" pitchFamily="49" charset="-122"/>
            </a:endParaRPr>
          </a:p>
          <a:p>
            <a:pPr eaLnBrk="1" hangingPunct="1"/>
            <a:r>
              <a:rPr lang="zh-CN" altLang="en-US" b="1" smtClean="0">
                <a:latin typeface="黑体" panose="02010609060101010101" pitchFamily="49" charset="-122"/>
              </a:rPr>
              <a:t>经济实力决定国家在国际关系中的地位。</a:t>
            </a:r>
            <a:endParaRPr lang="zh-CN" altLang="en-US" b="1" smtClean="0">
              <a:latin typeface="黑体" panose="02010609060101010101" pitchFamily="49" charset="-122"/>
            </a:endParaRPr>
          </a:p>
          <a:p>
            <a:pPr eaLnBrk="1" hangingPunct="1"/>
            <a:endParaRPr lang="en-US" altLang="zh-CN" b="1" smtClean="0">
              <a:latin typeface="黑体" panose="02010609060101010101" pitchFamily="49" charset="-122"/>
            </a:endParaRPr>
          </a:p>
          <a:p>
            <a:endParaRPr lang="zh-CN" altLang="en-US" smtClean="0"/>
          </a:p>
        </p:txBody>
      </p:sp>
      <p:sp>
        <p:nvSpPr>
          <p:cNvPr id="68612" name="灯片编号占位符 3"/>
          <p:cNvSpPr txBox="1">
            <a:spLocks noGrp="1" noChangeArrowheads="1"/>
          </p:cNvSpPr>
          <p:nvPr/>
        </p:nvSpPr>
        <p:spPr bwMode="auto">
          <a:xfrm>
            <a:off x="3829761" y="9443662"/>
            <a:ext cx="2929837" cy="4971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 eaLnBrk="1" hangingPunct="1"/>
            <a:fld id="{85B528EC-C271-4B3C-B755-2B554CD8D795}" type="slidenum">
              <a:rPr lang="en-US" altLang="zh-CN" sz="1200">
                <a:solidFill>
                  <a:srgbClr val="000000"/>
                </a:solidFill>
              </a:rPr>
              <a:t>25</a:t>
            </a:fld>
            <a:endParaRPr lang="en-US" altLang="zh-CN" sz="1200">
              <a:solidFill>
                <a:srgbClr val="00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aseline="0"/>
              <a:t>特别是</a:t>
            </a:r>
            <a:r>
              <a:rPr lang="en-US" altLang="zh-CN" baseline="0"/>
              <a:t>1850</a:t>
            </a:r>
            <a:r>
              <a:rPr lang="zh-CN" altLang="en-US" baseline="0"/>
              <a:t>年以后，随着电报的发明，强化了纽约证券交易所对其他领域交易的影响，其他交易所被迅速边缘化，华尔街成为美国股票和证券交易的中心。</a:t>
            </a:r>
            <a:endParaRPr lang="en-US" altLang="zh-CN" baseline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aseline="0"/>
              <a:t>特别是</a:t>
            </a:r>
            <a:r>
              <a:rPr lang="en-US" altLang="zh-CN" baseline="0"/>
              <a:t>1850</a:t>
            </a:r>
            <a:r>
              <a:rPr lang="zh-CN" altLang="en-US" baseline="0"/>
              <a:t>年以后，随着电报的发明，强化了纽约证券交易所对其他领域交易的影响，其他交易所被迅速边缘化，华尔街成为美国股票和证券交易的中心。</a:t>
            </a:r>
            <a:endParaRPr lang="en-US" altLang="zh-CN" baseline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/>
              <a:t>1.</a:t>
            </a:r>
            <a:r>
              <a:rPr lang="zh-CN" altLang="en-US"/>
              <a:t>唐朝：①绢与钱并重，开元年间，朝廷多次下令钱帛兼用，违者论罪。还说布帛是本，钱刀是末。凡交易在</a:t>
            </a:r>
            <a:r>
              <a:rPr lang="en-US" altLang="zh-CN"/>
              <a:t>1000</a:t>
            </a:r>
            <a:r>
              <a:rPr lang="zh-CN" altLang="en-US"/>
              <a:t>钱以上者应钱帛兼用，严禁只收钱。②</a:t>
            </a:r>
            <a:r>
              <a:rPr lang="zh-CN" altLang="en-US" baseline="0"/>
              <a:t>中唐时期，已经形成钱、银、绢三元化币制。③开元钱的钱文书法精美，为初唐大书法家欧阳询所书，篆体、隶体极工整，为后世所推崇，被奉为字帖楷模。</a:t>
            </a:r>
            <a:endParaRPr lang="en-US" altLang="zh-CN" baseline="0"/>
          </a:p>
          <a:p>
            <a:r>
              <a:rPr lang="en-US" altLang="zh-CN"/>
              <a:t>2.</a:t>
            </a:r>
            <a:r>
              <a:rPr lang="zh-CN" altLang="en-US"/>
              <a:t>元朝：①</a:t>
            </a:r>
            <a:r>
              <a:rPr lang="en-US" altLang="zh-CN"/>
              <a:t>1276</a:t>
            </a:r>
            <a:r>
              <a:rPr lang="zh-CN" altLang="en-US"/>
              <a:t>年，元朝征服南宋时，把从征将士搜集的散花银熔铸成元宝状，通称银锭，取名元宝，分赐有功将士，流通市上，每锭</a:t>
            </a:r>
            <a:r>
              <a:rPr lang="en-US" altLang="zh-CN"/>
              <a:t>50</a:t>
            </a:r>
            <a:r>
              <a:rPr lang="zh-CN" altLang="en-US"/>
              <a:t>两。中国式元宝从此开始。②元朝一贯当</a:t>
            </a:r>
            <a:r>
              <a:rPr lang="en-US" altLang="zh-CN"/>
              <a:t>1000</a:t>
            </a:r>
            <a:r>
              <a:rPr lang="zh-CN" altLang="en-US"/>
              <a:t>文</a:t>
            </a:r>
            <a:endParaRPr lang="en-US" altLang="zh-CN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8463" y="1243013"/>
            <a:ext cx="5964237" cy="33559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/>
              <a:t>17</a:t>
            </a:r>
            <a:r>
              <a:rPr lang="zh-CN" altLang="en-US"/>
              <a:t>世纪的郁金香泡沫极大地登机了荷兰。雪莱：历史是一首用时间写在人类记忆上的回旋诗。郁金香泡沫有大仲马的</a:t>
            </a:r>
            <a:r>
              <a:rPr lang="en-US" altLang="zh-CN"/>
              <a:t>《</a:t>
            </a:r>
            <a:r>
              <a:rPr lang="zh-CN" altLang="en-US"/>
              <a:t>黑色郁金香</a:t>
            </a:r>
            <a:r>
              <a:rPr lang="en-US" altLang="zh-CN"/>
              <a:t>》</a:t>
            </a:r>
            <a:r>
              <a:rPr lang="zh-CN" altLang="en-US"/>
              <a:t>作品。如今广泛使用的泡沫化一次，即始于此。郁金香时间不仅沉重打击了举世闻名的阿姆斯特丹交易所，更使荷兰全国的经济陷入一片混乱，加速了荷兰由一个强盛的殖民帝国走向衰落的步伐。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A62FE-452A-4425-BC78-656AF86A2BD7}" type="slidenum">
              <a:rPr lang="zh-CN" altLang="en-US" smtClean="0"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eaLnBrk="1" fontAlgn="base" hangingPunct="1">
              <a:buChar char="•"/>
            </a:pPr>
            <a:fld id="{9A0DB2DC-4C9A-4742-B13C-FB6460FD3503}" type="slidenum">
              <a:rPr lang="en-US" altLang="zh-CN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09600" y="3938588"/>
            <a:ext cx="53848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3938588"/>
            <a:ext cx="53848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2009-10-26</a:t>
            </a: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传统文化进校园</a:t>
            </a: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7EDF00-30F4-40F4-9A9B-655DAD7E7056}" type="slidenum">
              <a:rPr lang="en-US" altLang="zh-CN"/>
              <a:t/>
            </a:fld>
            <a:endParaRPr lang="en-US" altLang="zh-CN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2286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png" /><Relationship Id="rId6" Type="http://schemas.openxmlformats.org/officeDocument/2006/relationships/image" Target="../media/image9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Relationship Id="rId5" Type="http://schemas.openxmlformats.org/officeDocument/2006/relationships/image" Target="../media/image22.png" /><Relationship Id="rId6" Type="http://schemas.openxmlformats.org/officeDocument/2006/relationships/image" Target="../media/image23.jpeg" /><Relationship Id="rId7" Type="http://schemas.openxmlformats.org/officeDocument/2006/relationships/image" Target="../media/image24.jpeg" /><Relationship Id="rId8" Type="http://schemas.openxmlformats.org/officeDocument/2006/relationships/image" Target="../media/image25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28.jpeg" /><Relationship Id="rId4" Type="http://schemas.openxmlformats.org/officeDocument/2006/relationships/image" Target="../media/image29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9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0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33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jpeg" /><Relationship Id="rId3" Type="http://schemas.openxmlformats.org/officeDocument/2006/relationships/image" Target="../media/image36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Relationship Id="rId3" Type="http://schemas.openxmlformats.org/officeDocument/2006/relationships/image" Target="../media/image38.png" /><Relationship Id="rId4" Type="http://schemas.openxmlformats.org/officeDocument/2006/relationships/image" Target="../media/image39.png" /><Relationship Id="rId5" Type="http://schemas.openxmlformats.org/officeDocument/2006/relationships/image" Target="../media/image40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3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4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5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41.jpeg" /><Relationship Id="rId4" Type="http://schemas.openxmlformats.org/officeDocument/2006/relationships/image" Target="../media/image42.jpeg" /><Relationship Id="rId5" Type="http://schemas.openxmlformats.org/officeDocument/2006/relationships/image" Target="../media/image43.jpeg" /><Relationship Id="rId6" Type="http://schemas.openxmlformats.org/officeDocument/2006/relationships/image" Target="../media/image4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3186" name="Picture 2" descr="http://i8.hexun.com/2017-06-21/189730778.jpg"/>
          <p:cNvPicPr>
            <a:picLocks noChangeAspect="1" noChangeArrowheads="1"/>
          </p:cNvPicPr>
          <p:nvPr/>
        </p:nvPicPr>
        <p:blipFill>
          <a:blip r:embed="rId2"/>
          <a:srcRect t="26119" b="24926"/>
          <a:stretch>
            <a:fillRect/>
          </a:stretch>
        </p:blipFill>
        <p:spPr bwMode="auto">
          <a:xfrm>
            <a:off x="2366513" y="627797"/>
            <a:ext cx="6191250" cy="1678675"/>
          </a:xfrm>
          <a:prstGeom prst="rect">
            <a:avLst/>
          </a:prstGeom>
          <a:noFill/>
        </p:spPr>
      </p:pic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59654" y="2982961"/>
            <a:ext cx="9881060" cy="3131236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0" name="Text Box 4"/>
          <p:cNvSpPr txBox="1"/>
          <p:nvPr/>
        </p:nvSpPr>
        <p:spPr>
          <a:xfrm>
            <a:off x="0" y="0"/>
            <a:ext cx="9058844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4800" smtClean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第六单元  货币与财税制度</a:t>
            </a:r>
            <a:endParaRPr lang="zh-CN" sz="480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7173" name="AutoShape 8"/>
          <p:cNvCxnSpPr/>
          <p:nvPr/>
        </p:nvCxnSpPr>
        <p:spPr>
          <a:xfrm>
            <a:off x="3175" y="916305"/>
            <a:ext cx="10288905" cy="25400"/>
          </a:xfrm>
          <a:prstGeom prst="straightConnector1">
            <a:avLst/>
          </a:prstGeom>
          <a:ln w="28575" cap="flat" cmpd="sng">
            <a:solidFill>
              <a:srgbClr val="009297"/>
            </a:solidFill>
            <a:prstDash val="solid"/>
            <a:round/>
            <a:headEnd type="none" w="med" len="med"/>
            <a:tailEnd type="none" w="med" len="med"/>
          </a:ln>
          <a:effectLst>
            <a:outerShdw sy="50000" kx="2453608" rotWithShape="0">
              <a:srgbClr val="000000">
                <a:alpha val="19530"/>
              </a:srgbClr>
            </a:outerShdw>
          </a:effectLst>
        </p:spPr>
      </p:cxnSp>
      <p:sp>
        <p:nvSpPr>
          <p:cNvPr id="7" name="矩形 6"/>
          <p:cNvSpPr/>
          <p:nvPr/>
        </p:nvSpPr>
        <p:spPr>
          <a:xfrm>
            <a:off x="177421" y="4524715"/>
            <a:ext cx="1177801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CN" altLang="en-US" sz="5400" smtClean="0">
                <a:ln w="50800"/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5400" smtClean="0">
                <a:ln w="50800"/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15</a:t>
            </a:r>
            <a:r>
              <a:rPr lang="zh-CN" altLang="en-US" sz="5400" smtClean="0">
                <a:ln w="50800"/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课 </a:t>
            </a:r>
            <a:endParaRPr lang="zh-CN" altLang="en-US" sz="5400">
              <a:ln w="50800"/>
              <a:solidFill>
                <a:srgbClr val="FFFF00"/>
              </a:solidFill>
              <a:latin typeface="华文楷体" pitchFamily="2" charset="-122"/>
              <a:ea typeface="华文楷体" pitchFamily="2" charset="-122"/>
            </a:endParaRPr>
          </a:p>
          <a:p>
            <a:pPr algn="ctr"/>
            <a:r>
              <a:rPr lang="zh-CN" altLang="en-US" sz="5400" cap="none" spc="0" smtClean="0">
                <a:ln w="50800"/>
                <a:solidFill>
                  <a:srgbClr val="FFFF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货币的使用与世界货币体系的形成</a:t>
            </a:r>
            <a:endParaRPr lang="zh-CN" altLang="en-US" sz="5400" cap="none" spc="0">
              <a:ln w="50800"/>
              <a:solidFill>
                <a:srgbClr val="FFFF00"/>
              </a:solidFill>
              <a:effectLst/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73732" name="Picture 4" descr="http://minigame.qq.com/plat/social_hall/preview/pcgametopic/temp/atricle/pcgametopicpic_18518206861447831857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1877686"/>
            <a:ext cx="3310996" cy="2479109"/>
          </a:xfrm>
          <a:prstGeom prst="rect">
            <a:avLst/>
          </a:prstGeom>
          <a:noFill/>
        </p:spPr>
      </p:pic>
      <p:pic>
        <p:nvPicPr>
          <p:cNvPr id="73734" name="Picture 6" descr="http://img.zjolcdn.com/mlf/dzw/szxw/ktx/201803/W020180322505754940911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323419" y="1883398"/>
            <a:ext cx="3555053" cy="2488538"/>
          </a:xfrm>
          <a:prstGeom prst="rect">
            <a:avLst/>
          </a:prstGeom>
          <a:noFill/>
        </p:spPr>
      </p:pic>
      <p:pic>
        <p:nvPicPr>
          <p:cNvPr id="55298" name="Picture 2" descr="http://upload.qianlong.com/2016/0129/1454051633502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924864" y="1864008"/>
            <a:ext cx="5239840" cy="2489627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4" descr="http://minigame.qq.com/plat/social_hall/preview/pcgametopic/temp/atricle/pcgametopicpic_18518206861447831857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64026" y="627792"/>
            <a:ext cx="3439236" cy="2575129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1297642" y="3135158"/>
            <a:ext cx="19654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早期：贝币</a:t>
            </a:r>
            <a:endParaRPr lang="zh-CN" altLang="en-US" sz="2800"/>
          </a:p>
        </p:txBody>
      </p:sp>
      <p:sp>
        <p:nvSpPr>
          <p:cNvPr id="4" name="TextBox 2"/>
          <p:cNvSpPr txBox="1"/>
          <p:nvPr/>
        </p:nvSpPr>
        <p:spPr>
          <a:xfrm>
            <a:off x="623250" y="-69118"/>
            <a:ext cx="889248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5298" name="Picture 2" descr="http://pic.bestb2b.com/01c634514eac0041fe84ea52d828e023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031539" y="649922"/>
            <a:ext cx="3406491" cy="2554868"/>
          </a:xfrm>
          <a:prstGeom prst="rect">
            <a:avLst/>
          </a:prstGeom>
          <a:noFill/>
        </p:spPr>
      </p:pic>
      <p:sp>
        <p:nvSpPr>
          <p:cNvPr id="11" name="矩形 10"/>
          <p:cNvSpPr/>
          <p:nvPr/>
        </p:nvSpPr>
        <p:spPr>
          <a:xfrm>
            <a:off x="4276578" y="3198346"/>
            <a:ext cx="27009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战国：蚁鼻钱</a:t>
            </a:r>
            <a:endParaRPr lang="zh-CN" altLang="en-US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032652" y="3197926"/>
            <a:ext cx="21485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战国：圜钱</a:t>
            </a:r>
            <a:endParaRPr lang="zh-CN" altLang="en-US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5300" name="Picture 4" descr="http://file5.gucn.com/file2/CurioPicfile/20121020/Gucn_20121020352197170053Pic1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601806" y="639624"/>
            <a:ext cx="3398291" cy="2548719"/>
          </a:xfrm>
          <a:prstGeom prst="rect">
            <a:avLst/>
          </a:prstGeom>
          <a:noFill/>
        </p:spPr>
      </p:pic>
      <p:pic>
        <p:nvPicPr>
          <p:cNvPr id="14" name="Picture 2" descr="http://images.china.cn/attachement/png/site1000/20150529/d02788e9b72d16d1eb0403.png"/>
          <p:cNvPicPr>
            <a:picLocks noChangeAspect="1" noChangeArrowheads="1"/>
          </p:cNvPicPr>
          <p:nvPr/>
        </p:nvPicPr>
        <p:blipFill>
          <a:blip r:embed="rId5"/>
          <a:srcRect l="8984" t="10160" r="7598" b="8026"/>
          <a:stretch>
            <a:fillRect/>
          </a:stretch>
        </p:blipFill>
        <p:spPr bwMode="auto">
          <a:xfrm>
            <a:off x="487842" y="3628733"/>
            <a:ext cx="3292587" cy="3229268"/>
          </a:xfrm>
          <a:prstGeom prst="rect">
            <a:avLst/>
          </a:prstGeom>
          <a:noFill/>
        </p:spPr>
      </p:pic>
      <p:sp>
        <p:nvSpPr>
          <p:cNvPr id="15" name="矩形 14"/>
          <p:cNvSpPr/>
          <p:nvPr/>
        </p:nvSpPr>
        <p:spPr>
          <a:xfrm>
            <a:off x="3889445" y="5045850"/>
            <a:ext cx="26341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秦朝：半两钱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" name="Picture 2" descr="http://cos.solepic.com/20180316/b_327579_201803161554297902.jpg"/>
          <p:cNvPicPr>
            <a:picLocks noChangeAspect="1" noChangeArrowheads="1"/>
          </p:cNvPicPr>
          <p:nvPr/>
        </p:nvPicPr>
        <p:blipFill>
          <a:blip r:embed="rId6"/>
          <a:srcRect l="3424" t="11189" r="51368" b="8799"/>
          <a:stretch>
            <a:fillRect/>
          </a:stretch>
        </p:blipFill>
        <p:spPr bwMode="auto">
          <a:xfrm>
            <a:off x="7174524" y="3746909"/>
            <a:ext cx="2963218" cy="2928211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10170942" y="4865058"/>
            <a:ext cx="20210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唐高祖时制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168812" y="261392"/>
            <a:ext cx="10311618" cy="563231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下图是北宋纸币铜版拓片，其上文字为：“除四川外，许于诸路州县公私从便</a:t>
            </a: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……</a:t>
            </a: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流转行使。”这一铜版</a:t>
            </a:r>
            <a:endParaRPr kumimoji="0" 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①证实了宋代纸币的发行</a:t>
            </a:r>
            <a:endParaRPr kumimoji="0" 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②反映了宋代的印刷技术</a:t>
            </a:r>
            <a:endParaRPr kumimoji="0" 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③是纸币交子的文物材料</a:t>
            </a:r>
            <a:endParaRPr kumimoji="0" 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④是商品经济发展的见证</a:t>
            </a:r>
            <a:endParaRPr kumimoji="0" 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  </a:t>
            </a:r>
            <a:endParaRPr kumimoji="0" 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 </a:t>
            </a:r>
            <a:endParaRPr kumimoji="0" 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A</a:t>
            </a: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．①②③       </a:t>
            </a:r>
            <a:r>
              <a:rPr kumimoji="0" lang="en-US" alt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 </a:t>
            </a: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 </a:t>
            </a: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B</a:t>
            </a: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．①②④         </a:t>
            </a:r>
            <a:endParaRPr kumimoji="0" lang="en-US" alt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C</a:t>
            </a: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．①③④         </a:t>
            </a: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D</a:t>
            </a:r>
            <a:r>
              <a:rPr kumimoji="0" lang="zh-CN" sz="2400" b="0" i="0" u="none" strike="noStrike" cap="none" normalizeH="0" baseline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．②③④</a:t>
            </a:r>
            <a:endParaRPr kumimoji="0" lang="zh-CN" sz="2400" b="0" i="0" u="none" strike="noStrike" cap="none" normalizeH="0" baseline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  <p:pic>
        <p:nvPicPr>
          <p:cNvPr id="81922" name="Picture 2" descr="满分5 manfen5.com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314779" y="885520"/>
            <a:ext cx="2921391" cy="5141648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708388" y="1186944"/>
          <a:ext cx="9459194" cy="4973178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676257"/>
                <a:gridCol w="2053321"/>
                <a:gridCol w="1942521"/>
                <a:gridCol w="1435776"/>
                <a:gridCol w="1351319"/>
              </a:tblGrid>
              <a:tr h="533472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时期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发展阶段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代表货币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材质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形状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2942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原始时</a:t>
                      </a:r>
                      <a:r>
                        <a:rPr lang="zh-CN" altLang="en-US" sz="240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期</a:t>
                      </a:r>
                      <a:r>
                        <a:rPr lang="en-US" altLang="zh-CN" sz="240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西周</a:t>
                      </a:r>
                      <a:endParaRPr lang="zh-CN" altLang="en-US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早期货币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 smtClean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贝币等</a:t>
                      </a:r>
                      <a:endParaRPr lang="zh-CN" altLang="en-US" sz="2400" b="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复杂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0" kern="120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贝状等</a:t>
                      </a:r>
                      <a:endParaRPr lang="en-US" altLang="zh-CN" sz="2400" b="0" kern="12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48676">
                <a:tc>
                  <a:txBody>
                    <a:bodyPr vert="horz" wrap="square"/>
                    <a:lstStyle/>
                    <a:p>
                      <a:pPr algn="l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春秋战国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纪地钱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刀币等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铜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0" kern="120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刀状等</a:t>
                      </a:r>
                      <a:endParaRPr lang="en-US" altLang="zh-CN" sz="2400" b="0" kern="120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66260">
                <a:tc>
                  <a:txBody>
                    <a:bodyPr vert="horz" wrap="square"/>
                    <a:lstStyle/>
                    <a:p>
                      <a:pPr algn="l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秦朝</a:t>
                      </a: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唐初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纪重钱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秦半两钱</a:t>
                      </a:r>
                      <a:endParaRPr lang="en-US" altLang="zh-CN" sz="2400" b="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2400" b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汉五铢钱</a:t>
                      </a:r>
                      <a:endParaRPr lang="zh-CN" altLang="en-US" sz="2400" b="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铜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0" kern="120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圆形</a:t>
                      </a:r>
                      <a:endParaRPr lang="en-US" altLang="zh-CN" sz="2400" b="0" kern="120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CN" altLang="en-US" sz="2400" b="0" kern="120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方孔</a:t>
                      </a:r>
                      <a:endParaRPr lang="zh-CN" altLang="en-US" sz="2400" b="0" kern="120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66260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唐初</a:t>
                      </a: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宋、五代</a:t>
                      </a:r>
                      <a:endParaRPr lang="zh-CN" altLang="en-US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通宝</a:t>
                      </a:r>
                      <a:r>
                        <a:rPr lang="zh-CN" altLang="en-US" sz="240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钱</a:t>
                      </a:r>
                      <a:endParaRPr lang="en-US" altLang="zh-CN" sz="2400" smtClean="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240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Wingdings" panose="05000000000000000000" pitchFamily="2" charset="2"/>
                        </a:rPr>
                        <a:t>（</a:t>
                      </a:r>
                      <a:r>
                        <a:rPr lang="zh-CN" altLang="en-US" sz="240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号</a:t>
                      </a:r>
                      <a:r>
                        <a:rPr lang="zh-CN" altLang="en-US" sz="240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钱</a:t>
                      </a:r>
                      <a:r>
                        <a:rPr lang="zh-CN" altLang="en-US" sz="240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Wingdings" panose="05000000000000000000" pitchFamily="2" charset="2"/>
                        </a:rPr>
                        <a:t>）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开元通</a:t>
                      </a:r>
                      <a:r>
                        <a:rPr lang="zh-CN" altLang="en-US" sz="2400" b="0" smtClean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宝</a:t>
                      </a:r>
                      <a:endParaRPr lang="en-US" altLang="zh-CN" sz="2400" b="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铜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0" kern="120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圆形</a:t>
                      </a:r>
                      <a:endParaRPr lang="en-US" altLang="zh-CN" sz="2400" b="0" kern="12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CN" altLang="en-US" sz="2400" b="0" kern="120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方孔</a:t>
                      </a:r>
                      <a:endParaRPr lang="zh-CN" altLang="en-US" sz="2400" b="0" kern="12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66260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元朝</a:t>
                      </a: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明前期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/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纸</a:t>
                      </a:r>
                      <a:r>
                        <a:rPr lang="zh-CN" altLang="en-US" sz="240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币为主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中统</a:t>
                      </a:r>
                      <a:r>
                        <a:rPr lang="zh-CN" altLang="en-US" sz="2400" b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钞</a:t>
                      </a:r>
                      <a:endParaRPr lang="en-US" altLang="zh-CN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 smtClean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纸质</a:t>
                      </a:r>
                      <a:endParaRPr lang="zh-CN" altLang="en-US" sz="2400" b="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0" kern="120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片状</a:t>
                      </a:r>
                      <a:endParaRPr lang="zh-CN" altLang="en-US" sz="2400" b="0" kern="12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9208">
                <a:tc>
                  <a:txBody>
                    <a:bodyPr vert="horz" wrap="square"/>
                    <a:lstStyle/>
                    <a:p>
                      <a:pPr algn="l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明前期</a:t>
                      </a: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清中期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银主钱辅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银</a:t>
                      </a:r>
                      <a:r>
                        <a:rPr lang="zh-CN" altLang="en-US" sz="2400" b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锭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 smtClean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银、铜</a:t>
                      </a:r>
                      <a:endParaRPr lang="zh-CN" altLang="en-US" sz="2400" b="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0" kern="120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圆形等</a:t>
                      </a:r>
                      <a:endParaRPr lang="zh-CN" altLang="en-US" sz="2400" b="0" kern="120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3180181" y="432896"/>
            <a:ext cx="42032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中国古代货币演变</a:t>
            </a:r>
            <a:endParaRPr lang="zh-CN" altLang="en-US" sz="2800"/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541362" y="258434"/>
            <a:ext cx="88924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从贝壳到白银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2.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近代 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endParaRPr lang="en-US" altLang="zh-CN" sz="320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55" y="272956"/>
            <a:ext cx="2918000" cy="29350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矩形 3"/>
          <p:cNvSpPr/>
          <p:nvPr/>
        </p:nvSpPr>
        <p:spPr>
          <a:xfrm>
            <a:off x="557213" y="3480974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墨西哥造鹰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洋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2" descr="http://www.delang001.com/editor/UploadFile/2011126145338518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754828" y="413880"/>
            <a:ext cx="2800765" cy="275466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矩形 5"/>
          <p:cNvSpPr/>
          <p:nvPr/>
        </p:nvSpPr>
        <p:spPr>
          <a:xfrm>
            <a:off x="3061516" y="3439158"/>
            <a:ext cx="4464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清政府造龙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洋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" name="Picture 2" descr="http://www.chinabaike.com/article/UploadPic/2007-7/200773114043208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905766" y="2296656"/>
            <a:ext cx="4576549" cy="45613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矩形 7"/>
          <p:cNvSpPr/>
          <p:nvPr/>
        </p:nvSpPr>
        <p:spPr>
          <a:xfrm>
            <a:off x="7529456" y="1595505"/>
            <a:ext cx="3470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光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绪铜元宝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8850" name="Picture 2" descr="http://www.chinabaike.com/article/UploadPic/2007-7/20077311404785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22124" y="696372"/>
            <a:ext cx="9144000" cy="6035040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2722356" y="87678"/>
            <a:ext cx="47149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光绪，中国通商银行纸币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541362" y="258434"/>
            <a:ext cx="889248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从贝壳到白银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2.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近代 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 晚清：银钱并用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endParaRPr lang="en-US" altLang="zh-CN" sz="320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" name="组合 5"/>
          <p:cNvGrpSpPr/>
          <p:nvPr/>
        </p:nvGrpSpPr>
        <p:grpSpPr>
          <a:xfrm>
            <a:off x="0" y="204716"/>
            <a:ext cx="9094954" cy="3456384"/>
            <a:chOff x="-432179" y="2735750"/>
            <a:chExt cx="9094954" cy="3456384"/>
          </a:xfrm>
        </p:grpSpPr>
        <p:sp>
          <p:nvSpPr>
            <p:cNvPr id="3" name="矩形 2"/>
            <p:cNvSpPr/>
            <p:nvPr/>
          </p:nvSpPr>
          <p:spPr>
            <a:xfrm>
              <a:off x="3247936" y="3779907"/>
              <a:ext cx="1715799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民</a:t>
              </a:r>
              <a:r>
                <a:rPr lang="zh-CN" altLang="en-US" sz="28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国开国纪念币</a:t>
              </a:r>
              <a:endPara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9667" y="2735750"/>
              <a:ext cx="3713108" cy="3456384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2179" y="2735750"/>
              <a:ext cx="3656611" cy="3384376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</p:grpSp>
      <p:pic>
        <p:nvPicPr>
          <p:cNvPr id="7" name="Picture 6" descr="http://estimation.mycollect.net/201012/201012111711189614.jpg"/>
          <p:cNvPicPr>
            <a:picLocks noChangeAspect="1" noChangeArrowheads="1"/>
          </p:cNvPicPr>
          <p:nvPr/>
        </p:nvPicPr>
        <p:blipFill>
          <a:blip r:embed="rId5"/>
          <a:srcRect l="11062" t="1361" r="10398" b="3357"/>
          <a:stretch>
            <a:fillRect/>
          </a:stretch>
        </p:blipFill>
        <p:spPr bwMode="auto">
          <a:xfrm>
            <a:off x="8062439" y="3096080"/>
            <a:ext cx="3815662" cy="37619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矩形 7"/>
          <p:cNvSpPr/>
          <p:nvPr/>
        </p:nvSpPr>
        <p:spPr>
          <a:xfrm>
            <a:off x="5549681" y="4975245"/>
            <a:ext cx="1428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袁洋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541362" y="258434"/>
            <a:ext cx="88924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从贝壳到白银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2.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近代 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 晚清：银钱并用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 民国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1912-1935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年，银元为主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9876" name="Picture 4" descr="http://photo.99ys.com/1137/253/934/2011031705472470130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69264" y="0"/>
            <a:ext cx="5929322" cy="6800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矩形 3"/>
          <p:cNvSpPr/>
          <p:nvPr/>
        </p:nvSpPr>
        <p:spPr>
          <a:xfrm>
            <a:off x="7325356" y="3373364"/>
            <a:ext cx="25965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一元法币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541362" y="258434"/>
            <a:ext cx="889248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从贝壳到白银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2.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近代 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 晚清：银钱并用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 民国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1912-1935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年，银元为主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1935-1949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年，法币为主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7" name="Text Box 3"/>
          <p:cNvSpPr txBox="1"/>
          <p:nvPr/>
        </p:nvSpPr>
        <p:spPr>
          <a:xfrm>
            <a:off x="3265228" y="95536"/>
            <a:ext cx="6274558" cy="523220"/>
          </a:xfrm>
          <a:prstGeom prst="rect">
            <a:avLst/>
          </a:prstGeom>
          <a:solidFill>
            <a:srgbClr val="FF000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chemeClr val="bg1"/>
                </a:solidFill>
                <a:latin typeface="仿宋_GB2312"/>
                <a:ea typeface="仿宋_GB2312"/>
              </a:rPr>
              <a:t>100</a:t>
            </a:r>
            <a:r>
              <a:rPr lang="zh-CN" altLang="en-US" sz="2800">
                <a:solidFill>
                  <a:schemeClr val="bg1"/>
                </a:solidFill>
                <a:latin typeface="仿宋_GB2312"/>
                <a:ea typeface="仿宋_GB2312"/>
              </a:rPr>
              <a:t>元法币在不同年份的购买力</a:t>
            </a:r>
            <a:endParaRPr lang="zh-CN" altLang="en-US" sz="2800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08" name="Text Box 4"/>
          <p:cNvSpPr txBox="1"/>
          <p:nvPr/>
        </p:nvSpPr>
        <p:spPr>
          <a:xfrm>
            <a:off x="365078" y="812848"/>
            <a:ext cx="1290638" cy="52197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smtClean="0">
                <a:solidFill>
                  <a:schemeClr val="bg1"/>
                </a:solidFill>
                <a:latin typeface="仿宋_GB2312"/>
                <a:ea typeface="仿宋_GB2312"/>
              </a:rPr>
              <a:t>1938</a:t>
            </a:r>
            <a:endParaRPr lang="en-US" altLang="zh-CN" sz="2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pic>
        <p:nvPicPr>
          <p:cNvPr id="47109" name="Picture 5" descr="贬值黄牛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540" y="627797"/>
            <a:ext cx="1842448" cy="123877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1" name="Text Box 7"/>
          <p:cNvSpPr txBox="1"/>
          <p:nvPr/>
        </p:nvSpPr>
        <p:spPr>
          <a:xfrm>
            <a:off x="1736678" y="674736"/>
            <a:ext cx="685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chemeClr val="bg1"/>
                </a:solidFill>
                <a:latin typeface="仿宋_GB2312"/>
                <a:ea typeface="仿宋_GB2312"/>
              </a:rPr>
              <a:t>=</a:t>
            </a:r>
            <a:endParaRPr lang="en-US" altLang="zh-CN" sz="4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12" name="Text Box 8"/>
          <p:cNvSpPr txBox="1"/>
          <p:nvPr/>
        </p:nvSpPr>
        <p:spPr>
          <a:xfrm>
            <a:off x="365079" y="3047669"/>
            <a:ext cx="1290638" cy="52197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smtClean="0">
                <a:solidFill>
                  <a:schemeClr val="bg1"/>
                </a:solidFill>
                <a:latin typeface="仿宋_GB2312"/>
                <a:ea typeface="仿宋_GB2312"/>
              </a:rPr>
              <a:t>1941</a:t>
            </a:r>
            <a:endParaRPr lang="en-US" altLang="zh-CN" sz="2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13" name="Text Box 9"/>
          <p:cNvSpPr txBox="1"/>
          <p:nvPr/>
        </p:nvSpPr>
        <p:spPr>
          <a:xfrm>
            <a:off x="1777621" y="2846364"/>
            <a:ext cx="685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chemeClr val="bg1"/>
                </a:solidFill>
                <a:latin typeface="仿宋_GB2312"/>
                <a:ea typeface="仿宋_GB2312"/>
              </a:rPr>
              <a:t>=</a:t>
            </a:r>
            <a:endParaRPr lang="en-US" altLang="zh-CN" sz="4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15" name="Text Box 11"/>
          <p:cNvSpPr txBox="1"/>
          <p:nvPr/>
        </p:nvSpPr>
        <p:spPr>
          <a:xfrm>
            <a:off x="386687" y="1958123"/>
            <a:ext cx="1290638" cy="52197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bg1"/>
                </a:solidFill>
                <a:latin typeface="仿宋_GB2312"/>
                <a:ea typeface="仿宋_GB2312"/>
              </a:rPr>
              <a:t>1939</a:t>
            </a:r>
            <a:endParaRPr lang="en-US" altLang="zh-CN" sz="2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16" name="Text Box 12"/>
          <p:cNvSpPr txBox="1"/>
          <p:nvPr/>
        </p:nvSpPr>
        <p:spPr>
          <a:xfrm>
            <a:off x="1758287" y="1805723"/>
            <a:ext cx="685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chemeClr val="bg1"/>
                </a:solidFill>
                <a:latin typeface="仿宋_GB2312"/>
                <a:ea typeface="仿宋_GB2312"/>
              </a:rPr>
              <a:t>=</a:t>
            </a:r>
            <a:endParaRPr lang="en-US" altLang="zh-CN" sz="4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17" name="Text Box 13"/>
          <p:cNvSpPr txBox="1"/>
          <p:nvPr/>
        </p:nvSpPr>
        <p:spPr>
          <a:xfrm>
            <a:off x="400334" y="4661734"/>
            <a:ext cx="1290638" cy="52197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bg1"/>
                </a:solidFill>
                <a:latin typeface="仿宋_GB2312"/>
                <a:ea typeface="仿宋_GB2312"/>
              </a:rPr>
              <a:t>1943</a:t>
            </a:r>
            <a:endParaRPr lang="en-US" altLang="zh-CN" sz="2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18" name="Text Box 14"/>
          <p:cNvSpPr txBox="1"/>
          <p:nvPr/>
        </p:nvSpPr>
        <p:spPr>
          <a:xfrm>
            <a:off x="1799230" y="4504572"/>
            <a:ext cx="685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chemeClr val="bg1"/>
                </a:solidFill>
                <a:latin typeface="仿宋_GB2312"/>
                <a:ea typeface="仿宋_GB2312"/>
              </a:rPr>
              <a:t>=</a:t>
            </a:r>
            <a:endParaRPr lang="en-US" altLang="zh-CN" sz="4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19" name="Text Box 15"/>
          <p:cNvSpPr txBox="1"/>
          <p:nvPr/>
        </p:nvSpPr>
        <p:spPr>
          <a:xfrm>
            <a:off x="373038" y="5837057"/>
            <a:ext cx="1290638" cy="52197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bg1"/>
                </a:solidFill>
                <a:latin typeface="仿宋_GB2312"/>
                <a:ea typeface="仿宋_GB2312"/>
              </a:rPr>
              <a:t>1945</a:t>
            </a:r>
            <a:endParaRPr lang="en-US" altLang="zh-CN" sz="2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47120" name="Text Box 16"/>
          <p:cNvSpPr txBox="1"/>
          <p:nvPr/>
        </p:nvSpPr>
        <p:spPr>
          <a:xfrm>
            <a:off x="1812876" y="5632269"/>
            <a:ext cx="685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chemeClr val="bg1"/>
                </a:solidFill>
                <a:latin typeface="仿宋_GB2312"/>
                <a:ea typeface="仿宋_GB2312"/>
              </a:rPr>
              <a:t>=</a:t>
            </a:r>
            <a:endParaRPr lang="en-US" altLang="zh-CN" sz="4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pic>
        <p:nvPicPr>
          <p:cNvPr id="47121" name="Picture 17" descr="贬值猪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364" y="1873962"/>
            <a:ext cx="1821975" cy="971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22" name="Picture 18" descr="贬值鸡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4363" y="4278248"/>
            <a:ext cx="1835625" cy="136184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rcRect l="12861" t="15193" r="13123" b="21023"/>
          <a:stretch>
            <a:fillRect/>
          </a:stretch>
        </p:blipFill>
        <p:spPr>
          <a:xfrm>
            <a:off x="2511186" y="5700939"/>
            <a:ext cx="1828801" cy="11024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6802" name="Picture 2" descr="http://p2.so.qhmsg.com/bdr/1080__/t01930561b481aa3a77.jpg"/>
          <p:cNvPicPr>
            <a:picLocks noChangeAspect="1" noChangeArrowheads="1"/>
          </p:cNvPicPr>
          <p:nvPr/>
        </p:nvPicPr>
        <p:blipFill>
          <a:blip r:embed="rId6"/>
          <a:srcRect l="10163" t="8060" r="12491" b="8888"/>
          <a:stretch>
            <a:fillRect/>
          </a:stretch>
        </p:blipFill>
        <p:spPr bwMode="auto">
          <a:xfrm>
            <a:off x="2524836" y="2906987"/>
            <a:ext cx="1801504" cy="1333546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Text Box 15"/>
          <p:cNvSpPr txBox="1"/>
          <p:nvPr/>
        </p:nvSpPr>
        <p:spPr>
          <a:xfrm>
            <a:off x="5957248" y="2168085"/>
            <a:ext cx="1290638" cy="52197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smtClean="0">
                <a:solidFill>
                  <a:schemeClr val="bg1"/>
                </a:solidFill>
                <a:latin typeface="仿宋_GB2312"/>
                <a:ea typeface="仿宋_GB2312"/>
              </a:rPr>
              <a:t>1947</a:t>
            </a:r>
            <a:endParaRPr lang="en-US" altLang="zh-CN" sz="2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26" name="Text Box 16"/>
          <p:cNvSpPr txBox="1"/>
          <p:nvPr/>
        </p:nvSpPr>
        <p:spPr>
          <a:xfrm>
            <a:off x="7397086" y="1990597"/>
            <a:ext cx="685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chemeClr val="bg1"/>
                </a:solidFill>
                <a:latin typeface="仿宋_GB2312"/>
                <a:ea typeface="仿宋_GB2312"/>
              </a:rPr>
              <a:t>=</a:t>
            </a:r>
            <a:endParaRPr lang="en-US" altLang="zh-CN" sz="4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pic>
        <p:nvPicPr>
          <p:cNvPr id="76804" name="Picture 4" descr="http://p0.so.qhimgs1.com/bdr/1080__/t01f4d77c278aedb30c.jpg"/>
          <p:cNvPicPr>
            <a:picLocks noChangeAspect="1" noChangeArrowheads="1"/>
          </p:cNvPicPr>
          <p:nvPr/>
        </p:nvPicPr>
        <p:blipFill>
          <a:blip r:embed="rId7"/>
          <a:srcRect l="5784" t="14760" r="7582" b="12271"/>
          <a:stretch>
            <a:fillRect/>
          </a:stretch>
        </p:blipFill>
        <p:spPr bwMode="auto">
          <a:xfrm>
            <a:off x="8110611" y="1678674"/>
            <a:ext cx="2662021" cy="1569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806" name="Picture 6" descr="http://p0.so.qhmsg.com/bdr/828__/t013dfd74b2b00f636f.jpg"/>
          <p:cNvPicPr>
            <a:picLocks noChangeAspect="1" noChangeArrowheads="1"/>
          </p:cNvPicPr>
          <p:nvPr/>
        </p:nvPicPr>
        <p:blipFill>
          <a:blip r:embed="rId8"/>
          <a:srcRect l="5641" t="3343" r="5758" b="6225"/>
          <a:stretch>
            <a:fillRect/>
          </a:stretch>
        </p:blipFill>
        <p:spPr bwMode="auto">
          <a:xfrm>
            <a:off x="8093122" y="3320535"/>
            <a:ext cx="2647665" cy="3350181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Text Box 20"/>
          <p:cNvSpPr txBox="1"/>
          <p:nvPr/>
        </p:nvSpPr>
        <p:spPr>
          <a:xfrm>
            <a:off x="5957249" y="4392669"/>
            <a:ext cx="1290638" cy="52197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smtClean="0">
                <a:solidFill>
                  <a:schemeClr val="bg1"/>
                </a:solidFill>
                <a:latin typeface="仿宋_GB2312"/>
                <a:ea typeface="仿宋_GB2312"/>
              </a:rPr>
              <a:t>1949</a:t>
            </a:r>
            <a:endParaRPr lang="en-US" altLang="zh-CN" sz="2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  <p:sp>
        <p:nvSpPr>
          <p:cNvPr id="31" name="Text Box 21"/>
          <p:cNvSpPr txBox="1"/>
          <p:nvPr/>
        </p:nvSpPr>
        <p:spPr>
          <a:xfrm>
            <a:off x="7416421" y="4256120"/>
            <a:ext cx="685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chemeClr val="bg1"/>
                </a:solidFill>
                <a:latin typeface="仿宋_GB2312"/>
                <a:ea typeface="仿宋_GB2312"/>
              </a:rPr>
              <a:t>=</a:t>
            </a:r>
            <a:endParaRPr lang="en-US" altLang="zh-CN" sz="4800" b="1">
              <a:solidFill>
                <a:schemeClr val="bg1"/>
              </a:solidFill>
              <a:latin typeface="仿宋_GB2312"/>
              <a:ea typeface="仿宋_GB231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7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7826" name="Picture 2" descr="http://photocdn.sohu.com/20131105/Img389597395.jpg"/>
          <p:cNvPicPr>
            <a:picLocks noChangeAspect="1" noChangeArrowheads="1"/>
          </p:cNvPicPr>
          <p:nvPr/>
        </p:nvPicPr>
        <p:blipFill>
          <a:blip r:embed="rId2"/>
          <a:srcRect b="11866"/>
          <a:stretch>
            <a:fillRect/>
          </a:stretch>
        </p:blipFill>
        <p:spPr bwMode="auto">
          <a:xfrm>
            <a:off x="272956" y="641473"/>
            <a:ext cx="9717207" cy="541813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466531" y="5418166"/>
            <a:ext cx="3930556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smtClean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金圆券购买力</a:t>
            </a:r>
            <a:endParaRPr lang="zh-CN" altLang="en-US" sz="3600">
              <a:solidFill>
                <a:schemeClr val="tx1">
                  <a:lumMod val="75000"/>
                  <a:lumOff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318314" y="2630190"/>
            <a:ext cx="14597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陈立夫：“我们已先替共产党把人民都变成了无产阶级”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微信图片_20181213102518.jpg"/>
          <p:cNvPicPr>
            <a:picLocks noChangeAspect="1"/>
          </p:cNvPicPr>
          <p:nvPr/>
        </p:nvPicPr>
        <p:blipFill>
          <a:blip r:embed="rId2"/>
          <a:srcRect t="31244" b="14627"/>
          <a:stretch>
            <a:fillRect/>
          </a:stretch>
        </p:blipFill>
        <p:spPr>
          <a:xfrm>
            <a:off x="695526" y="600501"/>
            <a:ext cx="7767777" cy="581394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8926241" y="2766667"/>
            <a:ext cx="186913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第二套至第五套人民币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元图案</a:t>
            </a:r>
            <a:endParaRPr lang="zh-CN" altLang="en-US" sz="280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541362" y="258434"/>
            <a:ext cx="889248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从贝壳到白银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2.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近代 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 晚清：银钱并用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 民国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1912-1935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年，银元为主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1935-1949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年，法币为主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3.</a:t>
            </a:r>
            <a:r>
              <a:rPr lang="zh-CN" altLang="en-US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现代：人民币逐渐形成货币体系</a:t>
            </a:r>
            <a:endParaRPr lang="en-US" altLang="zh-CN" sz="280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、世界货币体系的形成</a:t>
            </a:r>
            <a:endParaRPr lang="en-US" altLang="zh-CN" sz="320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3794" name="Picture 2" descr="http://photocdn.sohu.com/20151202/mp45898456_1449038910083_2.jpe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022376" y="1855143"/>
            <a:ext cx="6880511" cy="4759021"/>
          </a:xfrm>
          <a:prstGeom prst="rect">
            <a:avLst/>
          </a:prstGeom>
          <a:noFill/>
        </p:spPr>
      </p:pic>
      <p:pic>
        <p:nvPicPr>
          <p:cNvPr id="33796" name="Picture 4" descr="http://hnrb.hinews.cn/resfile/2016-10-01/007/1453054938-0_b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96517" y="1856594"/>
            <a:ext cx="4757069" cy="342509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433490" y="313024"/>
            <a:ext cx="8892480" cy="487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二、世界货币体系的形成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1.19—20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世纪英镑成为国际结算货币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①兴起原因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海外贸易、殖民帝国提供保障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B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工业革命是英镑坚挺重要基础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96704" y="436132"/>
            <a:ext cx="8715404" cy="61247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indent="304800" algn="ctr"/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金本位制度的确立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304800"/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1.1694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年，英格兰银行成立，英国央行，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304800"/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2.1717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年，英格兰铸币局局长艾萨克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·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牛顿规定，黄金和英镑挂钩，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04800" eaLnBrk="0" hangingPunct="0"/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3.1809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年，通过大卫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·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李嘉图的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锭金报告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强调英格兰银行要保证黄金兑换，并规定了英格兰银行对其他银行的兑换义务，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04800" eaLnBrk="0" hangingPunct="0"/>
            <a:r>
              <a:rPr lang="en-US" altLang="zh-CN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4.1816</a:t>
            </a:r>
            <a:r>
              <a:rPr lang="zh-CN" altLang="en-US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年，英国议会通过</a:t>
            </a:r>
            <a:r>
              <a:rPr lang="en-US" altLang="zh-CN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金本位</a:t>
            </a:r>
            <a:r>
              <a:rPr lang="en-US" altLang="zh-CN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法案，黄金第一次成为一个国家的法定货币，</a:t>
            </a:r>
            <a:endParaRPr lang="zh-CN" altLang="en-US" sz="280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04800" eaLnBrk="0" hangingPunct="0"/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5.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普鲁士在普法战争中获得巨额黄金赔款，于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1871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年确立金本位，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304800" eaLnBrk="0" hangingPunct="0"/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6.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法国、挪威、荷兰、意大利、比利时、瑞士先后在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19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世纪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70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年代确立金本位，自此，英镑成为第一代国际货币体系的核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心。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27" name="Picture 3" descr="http://s6.sinaimg.cn/bmiddle/0049ufOCgy6EEDzRGdv95&amp;690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60397" y="953166"/>
            <a:ext cx="9144000" cy="459066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827082" y="1702542"/>
            <a:ext cx="1005018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战争的胜利（</a:t>
            </a: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1815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年威灵顿将军击败拿破仑），不仅是不列颠军队的胜利，也是市场经济的胜利，而且在战争中，英国不断为参战国提供枪支弹药等军需用品，以商品为载体，英镑被裹夹其中，慢慢向世界各国渗透。</a:t>
            </a:r>
            <a:endParaRPr lang="en-US" altLang="zh-CN" sz="280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宋鸿均 高强</a:t>
            </a: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货币变局</a:t>
            </a: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zh-CN" altLang="en-US" sz="280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978090" y="585980"/>
            <a:ext cx="88924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二、世界货币体系的形成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1.19—20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世纪英镑成为国际结算货币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①兴起原因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海外贸易、殖民帝国提供保障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B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工业革命是英镑坚挺重要基础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金本位制度的确立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D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战争因素</a:t>
            </a:r>
            <a:endParaRPr lang="en-US" altLang="zh-CN" sz="280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9329" name="Rectangle 1"/>
          <p:cNvSpPr>
            <a:spLocks noChangeArrowheads="1"/>
          </p:cNvSpPr>
          <p:nvPr/>
        </p:nvSpPr>
        <p:spPr bwMode="auto">
          <a:xfrm>
            <a:off x="894468" y="2018825"/>
            <a:ext cx="11006380" cy="33239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一战结束，作为金融和殖民地双重日不落帝国的英国，在战争中军费开支近</a:t>
            </a: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100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亿英镑。英国不得不变卖海外投资的</a:t>
            </a:r>
            <a:r>
              <a:rPr lang="en-US" altLang="zh-CN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1/4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，国民财富损失了</a:t>
            </a:r>
            <a:r>
              <a:rPr lang="en-US" altLang="zh-CN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1/3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，出口额减少为进口的</a:t>
            </a:r>
            <a:r>
              <a:rPr lang="en-US" altLang="zh-CN" sz="28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1/2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。英国由债权国变为债务国。伦敦也丧失了作为世界金融中心的地位。黄金储备仅剩余</a:t>
            </a: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1.17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亿英镑。</a:t>
            </a:r>
            <a:endParaRPr lang="en-US" altLang="zh-CN" sz="280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——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王章辉</a:t>
            </a:r>
            <a:r>
              <a:rPr lang="en-US" altLang="zh-CN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80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英国经济史</a:t>
            </a:r>
            <a:r>
              <a:rPr lang="en-US" altLang="zh-CN" sz="2800" smtClean="0">
                <a:solidFill>
                  <a:schemeClr val="bg1">
                    <a:lumMod val="9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en-US" altLang="zh-CN" sz="2800" smtClean="0">
              <a:solidFill>
                <a:schemeClr val="bg1">
                  <a:lumMod val="9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937146" y="117693"/>
            <a:ext cx="889248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一、中国货币的演进历程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二、世界货币体系的形成</a:t>
            </a:r>
            <a:endParaRPr lang="en-US" altLang="zh-CN" sz="32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1.19—20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世纪英镑成为国际结算货币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①兴起原因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②英镑衰落 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英国实力相对下降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B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金本位制度被冲击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C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大萧条带来的影响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D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两次世界大战拖累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E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美国和美元的崛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起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7" name="Text Box 2"/>
          <p:cNvSpPr txBox="1">
            <a:spLocks noChangeArrowheads="1"/>
          </p:cNvSpPr>
          <p:nvPr/>
        </p:nvSpPr>
        <p:spPr bwMode="auto">
          <a:xfrm>
            <a:off x="2387601" y="1265238"/>
            <a:ext cx="8092017" cy="457200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kern="0">
                <a:solidFill>
                  <a:schemeClr val="bg1"/>
                </a:solidFill>
                <a:latin typeface="黑体" panose="02010609060101010101" pitchFamily="49" charset="-122"/>
              </a:rPr>
              <a:t>工业生产在资本主义世界中所占比重（</a:t>
            </a:r>
            <a:r>
              <a:rPr kumimoji="1" lang="en-US" altLang="zh-CN" sz="2400" kern="0">
                <a:solidFill>
                  <a:schemeClr val="bg1"/>
                </a:solidFill>
                <a:latin typeface="黑体" panose="02010609060101010101" pitchFamily="49" charset="-122"/>
              </a:rPr>
              <a:t>%</a:t>
            </a:r>
            <a:r>
              <a:rPr kumimoji="1" lang="zh-CN" altLang="en-US" sz="2400" kern="0">
                <a:solidFill>
                  <a:schemeClr val="bg1"/>
                </a:solidFill>
                <a:latin typeface="黑体" panose="02010609060101010101" pitchFamily="49" charset="-122"/>
              </a:rPr>
              <a:t>）</a:t>
            </a:r>
            <a:endParaRPr kumimoji="1" lang="zh-CN" altLang="en-US" sz="2400" kern="0">
              <a:solidFill>
                <a:schemeClr val="bg1"/>
              </a:solidFill>
              <a:latin typeface="黑体" panose="02010609060101010101" pitchFamily="49" charset="-122"/>
            </a:endParaRPr>
          </a:p>
        </p:txBody>
      </p:sp>
      <p:graphicFrame>
        <p:nvGraphicFramePr>
          <p:cNvPr id="13360" name="Group 48"/>
          <p:cNvGraphicFramePr>
            <a:graphicFrameLocks noGrp="1"/>
          </p:cNvGraphicFramePr>
          <p:nvPr/>
        </p:nvGraphicFramePr>
        <p:xfrm>
          <a:off x="1111251" y="1966914"/>
          <a:ext cx="10492316" cy="1928813"/>
        </p:xfrm>
        <a:graphic>
          <a:graphicData uri="http://schemas.openxmlformats.org/drawingml/2006/table">
            <a:tbl>
              <a:tblPr/>
              <a:tblGrid>
                <a:gridCol w="1856316"/>
                <a:gridCol w="1293284"/>
                <a:gridCol w="1557867"/>
                <a:gridCol w="1464733"/>
                <a:gridCol w="1509183"/>
                <a:gridCol w="1509184"/>
                <a:gridCol w="1301749"/>
              </a:tblGrid>
              <a:tr h="1008063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国别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年份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美国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英国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德国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法国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意大利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日本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</a:tr>
              <a:tr h="46037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1937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年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41.4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12.5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9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4.8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</a:tr>
              <a:tr h="46037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1948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年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195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56.4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195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11.7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195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4.3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195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4.1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195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2.1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195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1.5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962151" y="328613"/>
            <a:ext cx="9245600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en-US" sz="2600" kern="0" err="1">
                <a:solidFill>
                  <a:schemeClr val="bg1"/>
                </a:solidFill>
                <a:latin typeface="黑体" panose="02010609060101010101" pitchFamily="49" charset="-122"/>
              </a:rPr>
              <a:t>战后</a:t>
            </a:r>
            <a:r>
              <a:rPr kumimoji="1" lang="zh-CN" altLang="en-US" sz="2600" kern="0">
                <a:solidFill>
                  <a:schemeClr val="bg1"/>
                </a:solidFill>
                <a:latin typeface="黑体" panose="02010609060101010101" pitchFamily="49" charset="-122"/>
              </a:rPr>
              <a:t>主要资本主义各国经济实力的变化：</a:t>
            </a:r>
            <a:endParaRPr kumimoji="1" lang="zh-CN" altLang="en-US" sz="2600" kern="0">
              <a:solidFill>
                <a:schemeClr val="bg1"/>
              </a:solidFill>
              <a:latin typeface="黑体" panose="02010609060101010101" pitchFamily="49" charset="-122"/>
            </a:endParaRPr>
          </a:p>
        </p:txBody>
      </p:sp>
      <p:sp>
        <p:nvSpPr>
          <p:cNvPr id="13362" name="Line 50"/>
          <p:cNvSpPr>
            <a:spLocks noChangeShapeType="1"/>
          </p:cNvSpPr>
          <p:nvPr/>
        </p:nvSpPr>
        <p:spPr bwMode="auto">
          <a:xfrm>
            <a:off x="5607051" y="2740025"/>
            <a:ext cx="833967" cy="295275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tailEnd type="stealth" w="lg" len="lg"/>
          </a:ln>
          <a:effectLst>
            <a:prstShdw prst="shdw17" dist="17961" dir="2700000">
              <a:srgbClr val="FF0000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13363" name="Line 51"/>
          <p:cNvSpPr>
            <a:spLocks noChangeShapeType="1"/>
          </p:cNvSpPr>
          <p:nvPr/>
        </p:nvSpPr>
        <p:spPr bwMode="auto">
          <a:xfrm flipH="1">
            <a:off x="6584951" y="2754314"/>
            <a:ext cx="1397000" cy="3133725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tailEnd type="stealth" w="lg" len="lg"/>
          </a:ln>
          <a:effectLst>
            <a:prstShdw prst="shdw17" dist="17961" dir="2700000">
              <a:srgbClr val="FF0000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13364" name="Text Box 52"/>
          <p:cNvSpPr txBox="1">
            <a:spLocks noChangeArrowheads="1"/>
          </p:cNvSpPr>
          <p:nvPr/>
        </p:nvSpPr>
        <p:spPr bwMode="auto">
          <a:xfrm>
            <a:off x="5322266" y="5534026"/>
            <a:ext cx="2339102" cy="461665"/>
          </a:xfrm>
          <a:prstGeom prst="rect">
            <a:avLst/>
          </a:prstGeom>
          <a:solidFill>
            <a:srgbClr val="000000"/>
          </a:solidFill>
          <a:ln>
            <a:noFill/>
          </a:ln>
          <a:effectLst>
            <a:prstShdw prst="shdw17" dist="17961" dir="27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战胜，实力大减</a:t>
            </a:r>
            <a:endParaRPr lang="zh-CN" altLang="en-US" sz="2400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65" name="Line 53"/>
          <p:cNvSpPr>
            <a:spLocks noChangeShapeType="1"/>
          </p:cNvSpPr>
          <p:nvPr/>
        </p:nvSpPr>
        <p:spPr bwMode="auto">
          <a:xfrm>
            <a:off x="6972301" y="2717800"/>
            <a:ext cx="2307167" cy="2736850"/>
          </a:xfrm>
          <a:prstGeom prst="line">
            <a:avLst/>
          </a:prstGeom>
          <a:noFill/>
          <a:ln w="38100">
            <a:solidFill>
              <a:srgbClr val="800080"/>
            </a:solidFill>
            <a:prstDash val="dash"/>
            <a:round/>
            <a:tailEnd type="stealth" w="lg" len="lg"/>
          </a:ln>
          <a:effectLst>
            <a:prstShdw prst="shdw17" dist="17961" dir="2700000">
              <a:srgbClr val="800080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13366" name="Line 54"/>
          <p:cNvSpPr>
            <a:spLocks noChangeShapeType="1"/>
          </p:cNvSpPr>
          <p:nvPr/>
        </p:nvSpPr>
        <p:spPr bwMode="auto">
          <a:xfrm flipH="1">
            <a:off x="9457267" y="2790826"/>
            <a:ext cx="0" cy="2663825"/>
          </a:xfrm>
          <a:prstGeom prst="line">
            <a:avLst/>
          </a:prstGeom>
          <a:noFill/>
          <a:ln w="38100">
            <a:solidFill>
              <a:srgbClr val="800080"/>
            </a:solidFill>
            <a:prstDash val="dash"/>
            <a:round/>
            <a:tailEnd type="stealth" w="lg" len="lg"/>
          </a:ln>
          <a:effectLst>
            <a:prstShdw prst="shdw17" dist="17961" dir="2700000">
              <a:srgbClr val="800080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13367" name="Line 55"/>
          <p:cNvSpPr>
            <a:spLocks noChangeShapeType="1"/>
          </p:cNvSpPr>
          <p:nvPr/>
        </p:nvSpPr>
        <p:spPr bwMode="auto">
          <a:xfrm flipH="1">
            <a:off x="9738785" y="2830514"/>
            <a:ext cx="1198033" cy="2663825"/>
          </a:xfrm>
          <a:prstGeom prst="line">
            <a:avLst/>
          </a:prstGeom>
          <a:noFill/>
          <a:ln w="38100">
            <a:solidFill>
              <a:srgbClr val="800080"/>
            </a:solidFill>
            <a:prstDash val="dash"/>
            <a:round/>
            <a:tailEnd type="stealth" w="lg" len="lg"/>
          </a:ln>
          <a:effectLst>
            <a:prstShdw prst="shdw17" dist="17961" dir="2700000">
              <a:srgbClr val="800080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13368" name="Text Box 56"/>
          <p:cNvSpPr txBox="1">
            <a:spLocks noChangeArrowheads="1"/>
          </p:cNvSpPr>
          <p:nvPr/>
        </p:nvSpPr>
        <p:spPr bwMode="auto">
          <a:xfrm>
            <a:off x="8684591" y="5534026"/>
            <a:ext cx="2339102" cy="461665"/>
          </a:xfrm>
          <a:prstGeom prst="rect">
            <a:avLst/>
          </a:prstGeom>
          <a:solidFill>
            <a:srgbClr val="000000"/>
          </a:solidFill>
          <a:ln>
            <a:noFill/>
          </a:ln>
          <a:effectLst>
            <a:prstShdw prst="shdw17" dist="17961" dir="27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战败、严重削弱</a:t>
            </a:r>
            <a:endParaRPr lang="zh-CN" altLang="en-US" sz="2400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70" name="Line 58"/>
          <p:cNvSpPr>
            <a:spLocks noChangeShapeType="1"/>
          </p:cNvSpPr>
          <p:nvPr/>
        </p:nvSpPr>
        <p:spPr bwMode="auto">
          <a:xfrm flipH="1">
            <a:off x="2465917" y="2790826"/>
            <a:ext cx="1056216" cy="26638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stealth" w="lg" len="lg"/>
          </a:ln>
          <a:effectLst>
            <a:prstShdw prst="shdw17" dist="17961" dir="2700000">
              <a:srgbClr val="FF0000">
                <a:gamma/>
                <a:shade val="60000"/>
                <a:invGamma/>
              </a:srgbClr>
            </a:prstShdw>
          </a:effectLst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15" name="Text Box 52"/>
          <p:cNvSpPr txBox="1">
            <a:spLocks noChangeArrowheads="1"/>
          </p:cNvSpPr>
          <p:nvPr/>
        </p:nvSpPr>
        <p:spPr bwMode="auto">
          <a:xfrm>
            <a:off x="1672074" y="5486401"/>
            <a:ext cx="2339102" cy="461665"/>
          </a:xfrm>
          <a:prstGeom prst="rect">
            <a:avLst/>
          </a:prstGeom>
          <a:solidFill>
            <a:srgbClr val="000000"/>
          </a:solidFill>
          <a:ln>
            <a:noFill/>
          </a:ln>
          <a:effectLst>
            <a:prstShdw prst="shdw17" dist="17961" dir="27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战胜，实力大增</a:t>
            </a:r>
            <a:endParaRPr lang="zh-CN" altLang="en-US" sz="2400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111251" y="4216401"/>
            <a:ext cx="10299700" cy="79216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303867" y="3125788"/>
            <a:ext cx="10299700" cy="167005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23556" grpId="0"/>
      <p:bldP spid="13364" grpId="0"/>
      <p:bldP spid="13368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63" name="Picture 4" descr="m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88433" y="884238"/>
            <a:ext cx="10744200" cy="55689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" name="椭圆 2"/>
          <p:cNvSpPr/>
          <p:nvPr/>
        </p:nvSpPr>
        <p:spPr>
          <a:xfrm>
            <a:off x="9072033" y="1412875"/>
            <a:ext cx="304800" cy="25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7" descr="6808854077726674.jpg"/>
          <p:cNvPicPr>
            <a:picLocks noChangeAspect="1"/>
          </p:cNvPicPr>
          <p:nvPr/>
        </p:nvPicPr>
        <p:blipFill>
          <a:blip r:embed="rId2"/>
          <a:srcRect l="8733" t="6055" b="5057"/>
          <a:stretch>
            <a:fillRect/>
          </a:stretch>
        </p:blipFill>
        <p:spPr>
          <a:xfrm>
            <a:off x="1034955" y="237864"/>
            <a:ext cx="8839200" cy="6456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线形标注 1 2"/>
          <p:cNvSpPr/>
          <p:nvPr/>
        </p:nvSpPr>
        <p:spPr>
          <a:xfrm>
            <a:off x="10495128" y="3362808"/>
            <a:ext cx="1378424" cy="777923"/>
          </a:xfrm>
          <a:prstGeom prst="borderCallout1">
            <a:avLst>
              <a:gd name="adj1" fmla="val 18750"/>
              <a:gd name="adj2" fmla="val -8333"/>
              <a:gd name="adj3" fmla="val 24645"/>
              <a:gd name="adj4" fmla="val -407465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USSR</a:t>
            </a:r>
            <a:endParaRPr lang="zh-CN" altLang="en-US" sz="360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2531" name="表格占位符 22530"/>
          <p:cNvGraphicFramePr>
            <a:graphicFrameLocks noGrp="1"/>
          </p:cNvGraphicFramePr>
          <p:nvPr>
            <p:ph type="tbl" idx="4294967295"/>
          </p:nvPr>
        </p:nvGraphicFramePr>
        <p:xfrm>
          <a:off x="347133" y="1162051"/>
          <a:ext cx="9834097" cy="547287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536559"/>
                <a:gridCol w="3589060"/>
                <a:gridCol w="2547750"/>
                <a:gridCol w="2160728"/>
              </a:tblGrid>
              <a:tr h="945161"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国际货币</a:t>
                      </a:r>
                      <a:r>
                        <a:rPr lang="zh-CN" altLang="en-US" sz="2800" b="1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基金</a:t>
                      </a: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组织</a:t>
                      </a:r>
                      <a:endParaRPr lang="zh-CN" altLang="en-US" sz="2600" b="1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</a:t>
                      </a: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世界银行</a:t>
                      </a:r>
                      <a:endParaRPr lang="zh-CN" altLang="en-US" sz="2600" b="1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>
                          <a:solidFill>
                            <a:schemeClr val="bg1"/>
                          </a:solidFill>
                        </a:rPr>
                        <a:t>   </a:t>
                      </a: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备注</a:t>
                      </a:r>
                      <a:endParaRPr lang="zh-CN" altLang="en-US" sz="2600" b="1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0085"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标志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zh-CN" altLang="en-US" sz="2600" b="1">
                          <a:solidFill>
                            <a:schemeClr val="bg1"/>
                          </a:solidFill>
                          <a:ea typeface="宋体" panose="02010600030101010101" pitchFamily="2" charset="-122"/>
                        </a:rPr>
                        <a:t>均是联合国下属国际金融机构</a:t>
                      </a:r>
                      <a:endParaRPr sz="2600" b="1">
                        <a:solidFill>
                          <a:schemeClr val="bg1"/>
                        </a:solidFill>
                        <a:ea typeface="宋体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6406"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zh-CN" altLang="en-US" sz="3200" b="1" i="0" u="none" kern="1200" baseline="0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+mn-cs"/>
                        </a:rPr>
                        <a:t>成立</a:t>
                      </a:r>
                      <a:r>
                        <a:rPr lang="zh-CN" altLang="en-US" sz="3200" b="1" smtClean="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</a:t>
                      </a: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间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/>
                        <a:t>   </a:t>
                      </a:r>
                      <a:endParaRPr lang="en-US" altLang="x-none"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/>
                        <a:t> </a:t>
                      </a:r>
                      <a:endParaRPr lang="en-US" altLang="x-none" sz="2600">
                        <a:ea typeface="宋体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3182"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宗旨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7541"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x-none" sz="280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zh-CN" altLang="en-US" sz="3200" b="1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性质</a:t>
                      </a:r>
                      <a:endParaRPr lang="zh-CN" altLang="en-US" sz="3200" b="1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anose="02010600030101010101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endParaRPr sz="2600">
                        <a:ea typeface="宋体" pitchFamily="2" charset="-122"/>
                      </a:endParaRPr>
                    </a:p>
                  </a:txBody>
                  <a:tcPr marL="121909" marR="121909" marT="45728" marB="45728">
                    <a:lnL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3042" name="Picture 34" descr="32bb9c8bee64fccffd1f10b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773003" y="2128814"/>
            <a:ext cx="2059517" cy="1192213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</a:ln>
        </p:spPr>
      </p:pic>
      <p:pic>
        <p:nvPicPr>
          <p:cNvPr id="43043" name="Picture 35" descr="IMF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401027" y="2128174"/>
            <a:ext cx="2286000" cy="119221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</a:ln>
        </p:spPr>
      </p:pic>
      <p:sp>
        <p:nvSpPr>
          <p:cNvPr id="22564" name="Text Box 37"/>
          <p:cNvSpPr txBox="1">
            <a:spLocks noChangeArrowheads="1"/>
          </p:cNvSpPr>
          <p:nvPr/>
        </p:nvSpPr>
        <p:spPr bwMode="auto">
          <a:xfrm>
            <a:off x="9175751" y="3678238"/>
            <a:ext cx="1344083" cy="3667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2565" name="Text Box 38"/>
          <p:cNvSpPr txBox="1">
            <a:spLocks noChangeArrowheads="1"/>
          </p:cNvSpPr>
          <p:nvPr/>
        </p:nvSpPr>
        <p:spPr bwMode="auto">
          <a:xfrm>
            <a:off x="2645834" y="4973638"/>
            <a:ext cx="2207684" cy="3667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2566" name="Text Box 39"/>
          <p:cNvSpPr txBox="1">
            <a:spLocks noChangeArrowheads="1"/>
          </p:cNvSpPr>
          <p:nvPr/>
        </p:nvSpPr>
        <p:spPr bwMode="auto">
          <a:xfrm>
            <a:off x="5621868" y="4973638"/>
            <a:ext cx="2112433" cy="3667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2567" name="Text Box 40"/>
          <p:cNvSpPr txBox="1">
            <a:spLocks noChangeArrowheads="1"/>
          </p:cNvSpPr>
          <p:nvPr/>
        </p:nvSpPr>
        <p:spPr bwMode="auto">
          <a:xfrm>
            <a:off x="9175751" y="5045076"/>
            <a:ext cx="2398183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2569" name="Text Box 41"/>
          <p:cNvSpPr txBox="1">
            <a:spLocks noChangeArrowheads="1"/>
          </p:cNvSpPr>
          <p:nvPr/>
        </p:nvSpPr>
        <p:spPr bwMode="auto">
          <a:xfrm>
            <a:off x="5911851" y="3462338"/>
            <a:ext cx="2497667" cy="6413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3600" kern="0">
                <a:solidFill>
                  <a:schemeClr val="bg1"/>
                </a:solidFill>
              </a:rPr>
              <a:t>1945</a:t>
            </a:r>
            <a:endParaRPr lang="en-US" altLang="zh-CN" sz="3600" kern="0">
              <a:solidFill>
                <a:schemeClr val="bg1"/>
              </a:solidFill>
            </a:endParaRPr>
          </a:p>
        </p:txBody>
      </p:sp>
      <p:sp>
        <p:nvSpPr>
          <p:cNvPr id="22570" name="Text Box 42"/>
          <p:cNvSpPr txBox="1">
            <a:spLocks noChangeArrowheads="1"/>
          </p:cNvSpPr>
          <p:nvPr/>
        </p:nvSpPr>
        <p:spPr bwMode="auto">
          <a:xfrm>
            <a:off x="2838451" y="3462338"/>
            <a:ext cx="1631949" cy="6413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3600" kern="0">
                <a:solidFill>
                  <a:schemeClr val="bg1"/>
                </a:solidFill>
              </a:rPr>
              <a:t>1945</a:t>
            </a:r>
            <a:endParaRPr lang="en-US" altLang="zh-CN" sz="3600" kern="0">
              <a:solidFill>
                <a:schemeClr val="bg1"/>
              </a:solidFill>
            </a:endParaRPr>
          </a:p>
        </p:txBody>
      </p:sp>
      <p:sp>
        <p:nvSpPr>
          <p:cNvPr id="22572" name="Text Box 44"/>
          <p:cNvSpPr txBox="1">
            <a:spLocks noChangeArrowheads="1"/>
          </p:cNvSpPr>
          <p:nvPr/>
        </p:nvSpPr>
        <p:spPr bwMode="auto">
          <a:xfrm>
            <a:off x="2077841" y="4473125"/>
            <a:ext cx="3263900" cy="1016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稳定汇率；</a:t>
            </a:r>
            <a:endParaRPr lang="en-US" altLang="zh-CN" sz="2400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提供短期贷款</a:t>
            </a:r>
            <a:endParaRPr lang="zh-CN" altLang="en-US" sz="2400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73" name="Text Box 45"/>
          <p:cNvSpPr txBox="1">
            <a:spLocks noChangeArrowheads="1"/>
          </p:cNvSpPr>
          <p:nvPr/>
        </p:nvSpPr>
        <p:spPr bwMode="auto">
          <a:xfrm>
            <a:off x="5499669" y="4484238"/>
            <a:ext cx="3073400" cy="1016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kern="0">
                <a:solidFill>
                  <a:schemeClr val="bg1"/>
                </a:solidFill>
              </a:rPr>
              <a:t>欧洲到全</a:t>
            </a:r>
            <a:r>
              <a:rPr lang="zh-CN" altLang="en-US" sz="2400" kern="0" smtClean="0">
                <a:solidFill>
                  <a:schemeClr val="bg1"/>
                </a:solidFill>
              </a:rPr>
              <a:t>球；</a:t>
            </a:r>
            <a:endParaRPr lang="en-US" altLang="zh-CN" sz="2400" kern="0">
              <a:solidFill>
                <a:schemeClr val="bg1"/>
              </a:solidFill>
            </a:endParaRPr>
          </a:p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kern="0">
                <a:solidFill>
                  <a:schemeClr val="bg1"/>
                </a:solidFill>
              </a:rPr>
              <a:t>提供长期贷</a:t>
            </a:r>
            <a:r>
              <a:rPr lang="zh-CN" altLang="en-US" sz="2400" kern="0" smtClean="0">
                <a:solidFill>
                  <a:schemeClr val="bg1"/>
                </a:solidFill>
              </a:rPr>
              <a:t>款</a:t>
            </a:r>
            <a:endParaRPr lang="zh-CN" altLang="en-US" sz="2400" kern="0">
              <a:solidFill>
                <a:schemeClr val="bg1"/>
              </a:solidFill>
            </a:endParaRPr>
          </a:p>
        </p:txBody>
      </p:sp>
      <p:sp>
        <p:nvSpPr>
          <p:cNvPr id="22575" name="Text Box 47"/>
          <p:cNvSpPr txBox="1">
            <a:spLocks noChangeArrowheads="1"/>
          </p:cNvSpPr>
          <p:nvPr/>
        </p:nvSpPr>
        <p:spPr bwMode="auto">
          <a:xfrm>
            <a:off x="2192109" y="5818000"/>
            <a:ext cx="4607984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2800" kern="0">
                <a:solidFill>
                  <a:schemeClr val="bg1"/>
                </a:solidFill>
              </a:rPr>
              <a:t> </a:t>
            </a:r>
            <a:r>
              <a:rPr lang="zh-CN" altLang="en-US" sz="2800" kern="0">
                <a:solidFill>
                  <a:schemeClr val="bg1"/>
                </a:solidFill>
              </a:rPr>
              <a:t>国际货币金融机构</a:t>
            </a:r>
            <a:endParaRPr lang="zh-CN" altLang="en-US" sz="2800" ker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2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2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2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69" grpId="0"/>
      <p:bldP spid="22570" grpId="0"/>
      <p:bldP spid="22572" grpId="0"/>
      <p:bldP spid="22573" grpId="0"/>
      <p:bldP spid="225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5059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552517" y="852376"/>
            <a:ext cx="1862667" cy="12033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035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03767" y="674575"/>
            <a:ext cx="11184467" cy="3479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0357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946400" y="4103575"/>
            <a:ext cx="6299200" cy="7683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" name="Text Box 2"/>
          <p:cNvSpPr>
            <a:spLocks noChangeArrowheads="1"/>
          </p:cNvSpPr>
          <p:nvPr/>
        </p:nvSpPr>
        <p:spPr bwMode="auto">
          <a:xfrm>
            <a:off x="1474370" y="4881071"/>
            <a:ext cx="9696449" cy="500063"/>
          </a:xfrm>
          <a:prstGeom prst="rect">
            <a:avLst/>
          </a:prstGeom>
          <a:blipFill dpi="0" rotWithShape="1">
            <a:blip r:embed="rId5"/>
            <a:tile tx="0" ty="0" sx="100000" sy="100000" flip="none" algn="tl"/>
          </a:blipFill>
          <a:ln w="9525" cmpd="sng">
            <a:solidFill>
              <a:srgbClr val="000000"/>
            </a:solidFill>
            <a:miter lim="800000"/>
          </a:ln>
        </p:spPr>
        <p:txBody>
          <a:bodyPr lIns="68562" tIns="34281" rIns="68562" bIns="34281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1730" indent="-22733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3050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ker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美元取得了国际流通货币和储藏货币的地位</a:t>
            </a: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8" name="Text Box 2"/>
          <p:cNvSpPr>
            <a:spLocks noChangeArrowheads="1"/>
          </p:cNvSpPr>
          <p:nvPr/>
        </p:nvSpPr>
        <p:spPr bwMode="auto">
          <a:xfrm>
            <a:off x="4044350" y="5871953"/>
            <a:ext cx="3598396" cy="623229"/>
          </a:xfrm>
          <a:prstGeom prst="rect">
            <a:avLst/>
          </a:prstGeom>
          <a:blipFill dpi="0" rotWithShape="1">
            <a:blip r:embed="rId5"/>
            <a:tile tx="0" ty="0" sx="100000" sy="100000" flip="none" algn="tl"/>
          </a:blipFill>
          <a:ln w="9525" cmpd="sng">
            <a:solidFill>
              <a:srgbClr val="000000"/>
            </a:solidFill>
            <a:miter lim="800000"/>
          </a:ln>
        </p:spPr>
        <p:txBody>
          <a:bodyPr wrap="square" lIns="68562" tIns="34281" rIns="68562" bIns="34281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1730" indent="-22733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3050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kern="0" smtClean="0">
                <a:solidFill>
                  <a:srgbClr val="000000"/>
                </a:solidFill>
              </a:rPr>
              <a:t>美元，美金</a:t>
            </a:r>
            <a:endParaRPr lang="zh-CN" altLang="en-US" sz="3600" ker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文本框 1"/>
          <p:cNvSpPr>
            <a:spLocks noChangeArrowheads="1"/>
          </p:cNvSpPr>
          <p:nvPr/>
        </p:nvSpPr>
        <p:spPr bwMode="auto">
          <a:xfrm>
            <a:off x="294901" y="2686835"/>
            <a:ext cx="11015133" cy="317009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kern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1.</a:t>
            </a:r>
            <a:r>
              <a:rPr lang="zh-CN" altLang="en-US" sz="2800" kern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世界：为</a:t>
            </a:r>
            <a:r>
              <a:rPr lang="zh-CN" altLang="en-US" sz="28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世界货币关系提供了统一的</a:t>
            </a:r>
            <a:r>
              <a:rPr lang="zh-CN" altLang="en-US" sz="2800" ker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标准</a:t>
            </a:r>
            <a:r>
              <a:rPr lang="zh-CN" altLang="en-US" sz="28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和</a:t>
            </a:r>
            <a:r>
              <a:rPr lang="zh-CN" altLang="en-US" sz="2800" ker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基础</a:t>
            </a:r>
            <a:r>
              <a:rPr lang="zh-CN" altLang="en-US" sz="28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，维持战后世界货币体系的正常运转，为世界经济的恢复和发展创造了条</a:t>
            </a:r>
            <a:r>
              <a:rPr lang="zh-CN" altLang="en-US" sz="2800" kern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件，推动经济</a:t>
            </a:r>
            <a:r>
              <a:rPr lang="zh-CN" altLang="en-US" sz="2800" kern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全球化</a:t>
            </a:r>
            <a:r>
              <a:rPr lang="zh-CN" altLang="en-US" sz="2800" kern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。</a:t>
            </a:r>
            <a:endParaRPr lang="en-US" altLang="zh-CN" sz="2800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800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kern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2.</a:t>
            </a:r>
            <a:r>
              <a:rPr lang="zh-CN" altLang="en-US" sz="2800" kern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美国：加</a:t>
            </a:r>
            <a:r>
              <a:rPr lang="zh-CN" altLang="en-US" sz="28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强了美国在国际金融领域的</a:t>
            </a:r>
            <a:r>
              <a:rPr lang="zh-CN" altLang="en-US" sz="2800" ker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特权</a:t>
            </a:r>
            <a:r>
              <a:rPr lang="zh-CN" altLang="en-US" sz="28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和</a:t>
            </a:r>
            <a:r>
              <a:rPr lang="zh-CN" altLang="en-US" sz="2800" ker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支配地位</a:t>
            </a:r>
            <a:r>
              <a:rPr lang="zh-CN" altLang="en-US" sz="2800" ker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，便于美国对外经济扩张。</a:t>
            </a:r>
            <a:endParaRPr lang="zh-CN" altLang="en-US" ker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309489" y="1851809"/>
            <a:ext cx="10525825" cy="604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50000"/>
              </a:spcBef>
              <a:buClr>
                <a:srgbClr val="000000"/>
              </a:buClr>
              <a:buSzPct val="70000"/>
            </a:pPr>
            <a:r>
              <a:rPr lang="zh-CN" altLang="en-US" sz="3200" noProof="1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Franklin Gothic Book"/>
              </a:rPr>
              <a:t>布</a:t>
            </a:r>
            <a:r>
              <a:rPr lang="zh-CN" altLang="en-US" sz="3200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Franklin Gothic Book"/>
              </a:rPr>
              <a:t>雷顿森林体系的作</a:t>
            </a:r>
            <a:r>
              <a:rPr lang="zh-CN" altLang="en-US" sz="3200" noProof="1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Franklin Gothic Book"/>
              </a:rPr>
              <a:t>用</a:t>
            </a:r>
            <a:r>
              <a:rPr lang="en-US" altLang="zh-CN" sz="3200" kern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——</a:t>
            </a:r>
            <a:r>
              <a:rPr lang="zh-CN" altLang="en-US" sz="3200" kern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以美元为中心的国际货币体系</a:t>
            </a:r>
            <a:endParaRPr lang="en-US" altLang="zh-CN" sz="3200" kern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 marL="342900" indent="-342900">
              <a:spcBef>
                <a:spcPct val="50000"/>
              </a:spcBef>
              <a:buClr>
                <a:srgbClr val="000000"/>
              </a:buClr>
              <a:buSzPct val="70000"/>
              <a:buFont typeface="Times New Roman" panose="02020603050405020304" pitchFamily="18" charset="0"/>
              <a:buNone/>
            </a:pPr>
            <a:endParaRPr lang="zh-CN" altLang="zh-CN" sz="3200" noProof="1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sym typeface="Franklin Gothic Book"/>
            </a:endParaRPr>
          </a:p>
          <a:p>
            <a:pPr marL="342900" indent="-342900">
              <a:spcBef>
                <a:spcPct val="50000"/>
              </a:spcBef>
              <a:buClr>
                <a:srgbClr val="000000"/>
              </a:buClr>
              <a:buSzPct val="70000"/>
              <a:buFont typeface="Times New Roman" panose="02020603050405020304" pitchFamily="18" charset="0"/>
              <a:buNone/>
            </a:pPr>
            <a:endParaRPr lang="zh-CN" altLang="zh-CN" sz="3200" noProof="1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sym typeface="Franklin Gothic Book"/>
            </a:endParaRPr>
          </a:p>
          <a:p>
            <a:pPr marL="342900" indent="-342900">
              <a:spcBef>
                <a:spcPct val="50000"/>
              </a:spcBef>
              <a:buClr>
                <a:srgbClr val="000000"/>
              </a:buClr>
              <a:buSzPct val="70000"/>
              <a:buFont typeface="Times New Roman" panose="02020603050405020304" pitchFamily="18" charset="0"/>
              <a:buNone/>
            </a:pPr>
            <a:endParaRPr lang="zh-CN" altLang="zh-CN" sz="3200" noProof="1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sym typeface="Franklin Gothic Book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353" name="Rectangle 1"/>
          <p:cNvSpPr>
            <a:spLocks noChangeArrowheads="1"/>
          </p:cNvSpPr>
          <p:nvPr/>
        </p:nvSpPr>
        <p:spPr bwMode="auto">
          <a:xfrm>
            <a:off x="969105" y="2312017"/>
            <a:ext cx="10385832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indent="313055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为巩固美国的大国地位，美国的马歇尔计划出台，试图控制全球的经济命脉。美元成为美国在全球渗透的撒手锏，而美国在全球的推进也巩固了美元的领袖地位。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313055" algn="r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本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·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斯泰尔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布雷顿森林货币战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1524000" y="285729"/>
            <a:ext cx="88924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一、中国货币的演进历程</a:t>
            </a:r>
            <a:endParaRPr lang="en-US" altLang="zh-CN" sz="28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二、世界货币体系的形成</a:t>
            </a:r>
            <a:endParaRPr lang="en-US" altLang="zh-CN" sz="28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1.19—20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世纪英镑成为国际结算货币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二战后美元货币体系的兴起与衰落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①兴起原因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二战改变世界经济格局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B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美成资本主义经济霸主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C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布雷顿森林体系的建立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/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D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歇尔计划的推动作用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2381224" y="1260447"/>
            <a:ext cx="7358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本主义世界黄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金储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备比重变化表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952597" y="1974827"/>
          <a:ext cx="8143933" cy="301752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928827"/>
                <a:gridCol w="2071702"/>
                <a:gridCol w="1592825"/>
                <a:gridCol w="2550579"/>
              </a:tblGrid>
              <a:tr h="480472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8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年份</a:t>
                      </a:r>
                      <a:endParaRPr lang="zh-CN" altLang="en-US" sz="28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8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美国</a:t>
                      </a:r>
                      <a:endParaRPr lang="zh-CN" altLang="en-US" sz="28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8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日本</a:t>
                      </a:r>
                      <a:endParaRPr lang="zh-CN" altLang="en-US" sz="28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8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西欧</a:t>
                      </a:r>
                      <a:endParaRPr lang="zh-CN" altLang="en-US" sz="28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472"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1945</a:t>
                      </a:r>
                      <a:r>
                        <a:rPr lang="zh-CN" altLang="en-US" sz="28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sz="28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74.6</a:t>
                      </a:r>
                      <a:endParaRPr lang="zh-CN" altLang="en-US" sz="28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endParaRPr lang="en-US" altLang="zh-CN" sz="28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endParaRPr lang="en-US" altLang="zh-CN" sz="28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472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1960</a:t>
                      </a:r>
                      <a:r>
                        <a:rPr lang="zh-CN" altLang="en-US" sz="28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sz="28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31.2</a:t>
                      </a:r>
                      <a:endParaRPr lang="zh-CN" altLang="en-US" sz="28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3.2</a:t>
                      </a:r>
                      <a:endParaRPr lang="en-US" altLang="zh-CN" sz="28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26.5</a:t>
                      </a:r>
                      <a:endParaRPr lang="en-US" altLang="zh-CN" sz="28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1723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 b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1971</a:t>
                      </a:r>
                      <a:r>
                        <a:rPr lang="zh-CN" altLang="en-US" sz="2800" b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sz="2800" b="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3200" b="0"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12.5</a:t>
                      </a:r>
                      <a:endParaRPr lang="zh-CN" altLang="en-US" sz="3200" b="0"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32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4.8</a:t>
                      </a:r>
                      <a:endParaRPr lang="en-US" altLang="zh-CN" sz="32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32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28.1</a:t>
                      </a:r>
                      <a:endParaRPr lang="en-US" altLang="zh-CN" sz="32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2452661" y="5286389"/>
            <a:ext cx="76466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据巴里</a:t>
            </a:r>
            <a:r>
              <a:rPr lang="en-US" altLang="zh-CN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埃森格林</a:t>
            </a:r>
            <a:r>
              <a:rPr lang="en-US" altLang="zh-CN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资本全球</a:t>
            </a:r>
            <a:r>
              <a:rPr lang="zh-CN" altLang="en-US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化</a:t>
            </a:r>
            <a:r>
              <a:rPr lang="en-US" altLang="zh-CN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等整</a:t>
            </a:r>
            <a:r>
              <a:rPr lang="zh-CN" altLang="en-US"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理</a:t>
            </a:r>
            <a:endParaRPr lang="en-US" altLang="zh-CN" sz="20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1455761" y="302359"/>
            <a:ext cx="846043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一、中国货币的演进历程</a:t>
            </a:r>
            <a:endParaRPr lang="en-US" altLang="zh-CN" sz="28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二、世界货币体系的形成</a:t>
            </a:r>
            <a:endParaRPr lang="en-US" altLang="zh-CN" sz="28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1.19—20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世纪英镑成为国际结算货币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二战后美元货币体系的兴起与衰落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②布雷顿森林体系瓦解原因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美国实力相对下降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B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欧洲、日本的崛起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C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朝战、越战的拖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累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D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危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机“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滞障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”影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响</a:t>
            </a: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171450"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E </a:t>
            </a:r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布雷顿森林体系内在矛盾</a:t>
            </a:r>
            <a:endParaRPr lang="en-US" altLang="zh-CN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35949" y="948751"/>
            <a:ext cx="98820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此后，资本主义世界货币失去了统一的标准和基础，国际货币关系陷入日益动荡和混乱的状态。英镑</a:t>
            </a: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仍然是主要的国际储备货币，近半数的世界贸易还由英镑结算</a:t>
            </a: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en-US" altLang="zh-CN" sz="24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en-US" altLang="zh-CN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</a:t>
            </a: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普通高中教科书 历史选择性必修</a:t>
            </a: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1P88</a:t>
            </a:r>
            <a:endParaRPr lang="en-US" altLang="zh-CN" sz="24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1971</a:t>
            </a:r>
            <a:r>
              <a:rPr lang="zh-CN" altLang="en-US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</a:t>
            </a:r>
            <a:r>
              <a:rPr lang="en-US" altLang="zh-CN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布雷顿森林体系瓦解。</a:t>
            </a:r>
            <a:r>
              <a:rPr lang="en-US" altLang="zh-CN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……21</a:t>
            </a:r>
            <a:r>
              <a:rPr lang="zh-CN" altLang="en-US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世纪以后，美元仍然在国际货币基金组织中占据最大的权重，是国际贸易结算和各国外汇储备的主要货币。</a:t>
            </a:r>
            <a:endParaRPr lang="en-US" altLang="zh-CN" sz="240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——</a:t>
            </a:r>
            <a:r>
              <a:rPr lang="zh-CN" altLang="en-US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普通高中教科书 历史选择性必修</a:t>
            </a:r>
            <a:r>
              <a:rPr lang="en-US" altLang="zh-CN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1P89</a:t>
            </a:r>
            <a:endParaRPr lang="en-US" altLang="zh-CN" sz="240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450376" y="817200"/>
          <a:ext cx="10217625" cy="530352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070429"/>
                <a:gridCol w="3544293"/>
                <a:gridCol w="4602903"/>
              </a:tblGrid>
              <a:tr h="52978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英国英镑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美国美元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45891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成为世界货币原因</a:t>
                      </a:r>
                      <a:endParaRPr lang="zh-CN" altLang="en-US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A 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战争因素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B 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工业革命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 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金本位制度的确立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D 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海外贸易、殖民帝国</a:t>
                      </a:r>
                      <a:endParaRPr lang="zh-CN" altLang="en-US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A 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二战改变世界经济格局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B 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美成资本主义经济霸主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 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布雷顿森林体系的建立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D 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马歇尔计划的推动作用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63619"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衰落</a:t>
                      </a:r>
                      <a:endParaRPr lang="en-US" altLang="zh-CN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原因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A 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英国实力相对下降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B 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金本位制度被冲击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 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两次世界大战拖累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D </a:t>
                      </a:r>
                      <a:r>
                        <a:rPr lang="zh-CN" altLang="en-US" sz="2400">
                          <a:solidFill>
                            <a:schemeClr val="bg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美国和美元的崛起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E </a:t>
                      </a: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大萧条带来的影响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A 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美国实</a:t>
                      </a:r>
                      <a:r>
                        <a:rPr lang="zh-CN" altLang="en-US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力的相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对下降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B 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布雷顿森林体</a:t>
                      </a:r>
                      <a:r>
                        <a:rPr lang="zh-CN" altLang="en-US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系瓦解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 </a:t>
                      </a:r>
                      <a:r>
                        <a:rPr lang="zh-CN" altLang="en-US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朝战、越战对美拖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累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D 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欧洲、日</a:t>
                      </a:r>
                      <a:r>
                        <a:rPr lang="zh-CN" altLang="en-US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本等的崛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起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E 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危</a:t>
                      </a:r>
                      <a:r>
                        <a:rPr lang="zh-CN" altLang="en-US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机和“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滞障</a:t>
                      </a:r>
                      <a:r>
                        <a:rPr lang="zh-CN" altLang="en-US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”影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响</a:t>
                      </a: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22392"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zh-CN" altLang="en-US" sz="2400" b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失去货币体系主导地位时间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一战后受冲击</a:t>
                      </a:r>
                      <a:r>
                        <a:rPr lang="zh-CN" altLang="en-US" sz="2400" b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，</a:t>
                      </a:r>
                      <a:endParaRPr lang="en-US" altLang="zh-CN" sz="2400" b="0" smtClean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zh-CN" altLang="en-US" sz="2400" b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二</a:t>
                      </a:r>
                      <a:r>
                        <a:rPr lang="zh-CN" altLang="en-US" sz="2400" b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战后彻底失</a:t>
                      </a:r>
                      <a:r>
                        <a:rPr lang="zh-CN" altLang="en-US" sz="2400" b="0" smtClean="0"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去。</a:t>
                      </a:r>
                      <a:endParaRPr lang="zh-CN" altLang="en-US" sz="2400" b="0"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世纪</a:t>
                      </a:r>
                      <a:r>
                        <a:rPr lang="en-US" altLang="zh-CN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年代受冲击</a:t>
                      </a:r>
                      <a:r>
                        <a:rPr lang="zh-CN" altLang="en-US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，</a:t>
                      </a:r>
                      <a:endParaRPr lang="en-US" altLang="zh-CN" sz="2400" smtClean="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zh-CN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</a:t>
                      </a: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年代失</a:t>
                      </a:r>
                      <a:r>
                        <a:rPr lang="zh-CN" altLang="en-US" sz="2400" smtClean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去。</a:t>
                      </a:r>
                      <a:endParaRPr lang="en-US" altLang="zh-CN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42" marR="91442">
                    <a:lnL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3582022" y="171421"/>
            <a:ext cx="4857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英镑美元兴衰比较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35949" y="948751"/>
            <a:ext cx="962270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货币的兴衰实际上是一个国家经济政治实力深刻的体现。英国和美国在他们各自最强盛的时期，都曾牢牢控制了全球的经济、贸易，决定了全球的政治和军事版图，而他们全球霸权的最高表现形式，即是他们的主权货币在全世界享受无可撼动的话语权。一个主权货币的崛起需要有坚实的物质基础，比如这个国家的经济强大和繁荣；也需要有信心基础，这个国家应该有强大的国家机器，有坚定、清晰的国家意志，这样其他国家的持币者才能怀有信心；同时还需要有一个良好的信用环境和完善的金融体系，这是一个硬通货的市场基础。</a:t>
            </a:r>
            <a:endParaRPr lang="en-US" altLang="zh-CN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——</a:t>
            </a: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秦义虎</a:t>
            </a:r>
            <a:r>
              <a:rPr lang="en-US" altLang="zh-CN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金融的历史</a:t>
            </a:r>
            <a:r>
              <a:rPr lang="en-US" altLang="zh-CN" sz="2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078437" y="3747121"/>
            <a:ext cx="7113563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</a:t>
            </a:r>
            <a:r>
              <a:rPr lang="zh-CN" altLang="en-US" sz="280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人民币国际化的道路上，我</a:t>
            </a:r>
            <a:r>
              <a:rPr lang="zh-CN" altLang="en-US" sz="280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们应：增强经</a:t>
            </a:r>
            <a:r>
              <a:rPr lang="zh-CN" altLang="en-US" sz="280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济实力，完善金融体</a:t>
            </a:r>
            <a:r>
              <a:rPr lang="zh-CN" altLang="en-US" sz="280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制，推动国</a:t>
            </a:r>
            <a:r>
              <a:rPr lang="zh-CN" altLang="en-US" sz="280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际经济新秩</a:t>
            </a:r>
            <a:r>
              <a:rPr lang="zh-CN" altLang="en-US" sz="280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序；积极参与全球竞争，走和平崛起之路，与他国共筑人类命运共同体。</a:t>
            </a:r>
            <a:endParaRPr lang="zh-CN" altLang="en-US" sz="2800">
              <a:solidFill>
                <a:srgbClr val="FFFF0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098" name="Picture 2" descr="http://i2.sinaimg.cn/cj/2015/0320/U11471P31DT20150320073207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6948" y="197381"/>
            <a:ext cx="4896226" cy="281310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-1" y="3039627"/>
            <a:ext cx="5978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美元、欧元、英镑、日元、人民币等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100" name="Picture 4" descr="http://images.shobserver.com/news/690_390/2017/5/14/63d7f48a-acda-4e1b-983c-e6ca8533cfb2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151505" y="204728"/>
            <a:ext cx="4994559" cy="2823012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5092891" y="3151084"/>
            <a:ext cx="4462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亚投行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" name="图片 7" descr="命运共同体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975" y="3496215"/>
            <a:ext cx="4872462" cy="3291445"/>
          </a:xfrm>
          <a:prstGeom prst="rect">
            <a:avLst/>
          </a:prstGeom>
        </p:spPr>
      </p:pic>
      <p:pic>
        <p:nvPicPr>
          <p:cNvPr id="4101" name="New picture" hidden="1"/>
          <p:cNvPicPr/>
          <p:nvPr/>
        </p:nvPicPr>
        <p:blipFill>
          <a:blip r:embed="rId6"/>
          <a:stretch>
            <a:fillRect/>
          </a:stretch>
        </p:blipFill>
        <p:spPr>
          <a:xfrm>
            <a:off x="11366500" y="11239500"/>
            <a:ext cx="266700" cy="4318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162</Paragraphs>
  <Slides>37</Slides>
  <Notes>16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baseType="lpstr" size="49">
      <vt:lpstr>Arial</vt:lpstr>
      <vt:lpstr>Calibri Light</vt:lpstr>
      <vt:lpstr>Calibri</vt:lpstr>
      <vt:lpstr>宋体</vt:lpstr>
      <vt:lpstr>黑体</vt:lpstr>
      <vt:lpstr>华文楷体</vt:lpstr>
      <vt:lpstr>Wingdings</vt:lpstr>
      <vt:lpstr>仿宋_GB2312</vt:lpstr>
      <vt:lpstr>Times New Roman</vt:lpstr>
      <vt:lpstr>楷体</vt:lpstr>
      <vt:lpstr>Franklin Gothic Book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2017-01-04T08:41:00Z</cp:lastPrinted>
  <dcterms:created xsi:type="dcterms:W3CDTF">2015-05-29T00:11:00Z</dcterms:created>
  <dcterms:modified xsi:type="dcterms:W3CDTF">2020-07-02T09:00:28Z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