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96" r:id="rId3"/>
    <p:sldId id="257" r:id="rId4"/>
    <p:sldId id="262" r:id="rId5"/>
    <p:sldId id="267" r:id="rId6"/>
    <p:sldId id="265" r:id="rId7"/>
    <p:sldId id="256" r:id="rId8"/>
    <p:sldId id="268" r:id="rId9"/>
    <p:sldId id="263" r:id="rId10"/>
    <p:sldId id="264" r:id="rId11"/>
    <p:sldId id="269" r:id="rId12"/>
    <p:sldId id="270" r:id="rId13"/>
    <p:sldId id="275" r:id="rId14"/>
    <p:sldId id="276" r:id="rId15"/>
    <p:sldId id="277" r:id="rId16"/>
    <p:sldId id="278" r:id="rId17"/>
  </p:sldIdLst>
  <p:sldSz cx="9144000" cy="6858000" type="screen4x3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91EBBBCC-DAD2-459C-BE2E-F6DE35CF9A28}" styleName="深色样式 2 - 强调 3/强调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fill>
          <a:solidFill>
            <a:schemeClr val="accent3">
              <a:tint val="40000"/>
            </a:schemeClr>
          </a:solidFill>
        </a:fill>
      </a:tcStyle>
    </a:band1H>
    <a:band1V>
      <a:tcStyle>
        <a:fill>
          <a:solidFill>
            <a:schemeClr val="accent3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64" y="-84"/>
      </p:cViewPr>
      <p:guideLst>
        <p:guide orient="horz" pos="2171"/>
        <p:guide pos="288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A52D1-0790-43A5-A0D4-2AE41BB438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308F03-D4EC-4CB2-BB79-08FA76812F55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1831E-2EA5-408B-96CF-383CCD4877A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17AE0-6583-4229-A3DB-2CB61B6CAA34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image" Target="../media/image9.png" /><Relationship Id="rId5" Type="http://schemas.openxmlformats.org/officeDocument/2006/relationships/image" Target="../media/image10.png" /><Relationship Id="rId6" Type="http://schemas.openxmlformats.org/officeDocument/2006/relationships/image" Target="../media/image11.png" /><Relationship Id="rId7" Type="http://schemas.openxmlformats.org/officeDocument/2006/relationships/image" Target="../media/image1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21.png" /><Relationship Id="rId11" Type="http://schemas.openxmlformats.org/officeDocument/2006/relationships/image" Target="../media/image22.png" /><Relationship Id="rId12" Type="http://schemas.openxmlformats.org/officeDocument/2006/relationships/image" Target="../media/image23.png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Relationship Id="rId6" Type="http://schemas.openxmlformats.org/officeDocument/2006/relationships/image" Target="../media/image18.jpeg" /><Relationship Id="rId7" Type="http://schemas.openxmlformats.org/officeDocument/2006/relationships/image" Target="../media/image19.jpeg" /><Relationship Id="rId8" Type="http://schemas.openxmlformats.org/officeDocument/2006/relationships/image" Target="../media/image20.jpeg" /><Relationship Id="rId9" Type="http://schemas.openxmlformats.org/officeDocument/2006/relationships/hyperlink" Target="http://image.baidu.com/i?ct=503316480&amp;z=&amp;tn=baiduimagedetail&amp;word=%C0%B1%BD%B7&amp;in=8059&amp;cl=2&amp;lm=-1&amp;pn=0&amp;rn=1&amp;di=52162147380&amp;ln=2000&amp;fr=&amp;fmq=&amp;ic=0&amp;s=0&amp;se=1&amp;sme=0&amp;tab=&amp;width=&amp;height=&amp;face=0&amp;is=&amp;istype=2" TargetMode="Ex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Relationship Id="rId3" Type="http://schemas.openxmlformats.org/officeDocument/2006/relationships/image" Target="../media/image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 descr="20141118121238781"/>
          <p:cNvPicPr>
            <a:picLocks noChangeAspect="1"/>
          </p:cNvPicPr>
          <p:nvPr/>
        </p:nvPicPr>
        <p:blipFill>
          <a:blip r:embed="rId2">
            <a:clrChange>
              <a:clrFrom>
                <a:srgbClr val="5A5A5C">
                  <a:alpha val="100000"/>
                </a:srgbClr>
              </a:clrFrom>
              <a:clrTo>
                <a:srgbClr val="5A5A5C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70" y="-34290"/>
            <a:ext cx="9116695" cy="550418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970" y="5469890"/>
            <a:ext cx="9150350" cy="1417320"/>
          </a:xfrm>
          <a:solidFill>
            <a:srgbClr val="EDFFB2"/>
          </a:solidFill>
        </p:spPr>
        <p:txBody>
          <a:bodyPr>
            <a:normAutofit/>
          </a:bodyPr>
          <a:lstStyle/>
          <a:p>
            <a:pPr algn="ctr" fontAlgn="auto">
              <a:lnSpc>
                <a:spcPts val="3000"/>
              </a:lnSpc>
            </a:pP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选修二：经济与社会生活</a:t>
            </a:r>
            <a:br>
              <a:rPr lang="zh-CN" altLang="zh-CN" sz="16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</a:b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第一单元 食物生产与社会生活</a:t>
            </a:r>
            <a:br>
              <a:rPr lang="zh-CN" altLang="zh-CN" sz="20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</a:br>
            <a:r>
              <a:rPr lang="zh-CN" altLang="zh-CN" sz="2400" b="1">
                <a:solidFill>
                  <a:srgbClr val="FF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第</a:t>
            </a:r>
            <a:r>
              <a:rPr lang="en-US" altLang="zh-CN" sz="2400" b="1">
                <a:solidFill>
                  <a:srgbClr val="FF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lang="zh-CN" altLang="zh-CN" sz="2400" b="1">
                <a:solidFill>
                  <a:srgbClr val="FF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课   新航路开辟后的食物物种交流</a:t>
            </a:r>
            <a:endParaRPr lang="zh-CN" altLang="zh-CN" sz="2400" b="1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5348456"/>
            <a:ext cx="8085584" cy="1224136"/>
          </a:xfrm>
        </p:spPr>
        <p:txBody>
          <a:bodyPr>
            <a:normAutofit fontScale="90000" lnSpcReduction="20000"/>
          </a:bodyPr>
          <a:lstStyle/>
          <a:p>
            <a:pPr marL="0" indent="457200" algn="just">
              <a:buNone/>
            </a:pPr>
            <a:r>
              <a:rPr lang="zh-CN" altLang="en-US" smtClean="0">
                <a:latin typeface="黑体" panose="02010609060101010101" pitchFamily="2" charset="-122"/>
                <a:ea typeface="黑体" panose="02010609060101010101" pitchFamily="2" charset="-122"/>
              </a:rPr>
              <a:t>丝绸之路的开通加强了东西方的交流，是沟通东西方的重要桥梁。</a:t>
            </a:r>
            <a:r>
              <a:rPr lang="zh-CN" altLang="en-US" noProof="0" smtClean="0">
                <a:ln>
                  <a:noFill/>
                </a:ln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物种交流主要在邻近地区或各大洲内部进行，也有一些跨洲的物种交流。</a:t>
            </a:r>
            <a:endParaRPr kumimoji="0" lang="zh-CN" altLang="en-US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0" indent="457200" algn="just">
              <a:buNone/>
            </a:pPr>
            <a:endParaRPr lang="en-US" altLang="zh-CN" smtClean="0">
              <a:latin typeface="黑体" pitchFamily="2" charset="-122"/>
              <a:ea typeface="黑体" pitchFamily="2" charset="-122"/>
            </a:endParaRPr>
          </a:p>
          <a:p>
            <a:pPr marL="0" indent="457200" algn="just">
              <a:buNone/>
            </a:pPr>
            <a:endParaRPr lang="zh-CN" altLang="en-US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4" name="图片 19459" descr="未标题-12"/>
          <p:cNvPicPr>
            <a:picLocks noChangeAspect="1" noChangeArrowheads="1"/>
          </p:cNvPicPr>
          <p:nvPr/>
        </p:nvPicPr>
        <p:blipFill>
          <a:blip r:embed="rId2">
            <a:lum contrast="-12000"/>
          </a:blip>
          <a:stretch>
            <a:fillRect/>
          </a:stretch>
        </p:blipFill>
        <p:spPr bwMode="auto">
          <a:xfrm>
            <a:off x="0" y="260648"/>
            <a:ext cx="9144000" cy="439248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未知"/>
          <p:cNvSpPr/>
          <p:nvPr/>
        </p:nvSpPr>
        <p:spPr bwMode="auto">
          <a:xfrm>
            <a:off x="179512" y="2420888"/>
            <a:ext cx="1368425" cy="912812"/>
          </a:xfrm>
          <a:custGeom>
            <a:gdLst>
              <a:gd name="T0" fmla="*/ 1368425 w 862"/>
              <a:gd name="T1" fmla="*/ 683197 h 485"/>
              <a:gd name="T2" fmla="*/ 863600 w 862"/>
              <a:gd name="T3" fmla="*/ 854467 h 485"/>
              <a:gd name="T4" fmla="*/ 576263 w 862"/>
              <a:gd name="T5" fmla="*/ 854467 h 485"/>
              <a:gd name="T6" fmla="*/ 360362 w 862"/>
              <a:gd name="T7" fmla="*/ 769773 h 485"/>
              <a:gd name="T8" fmla="*/ 0 w 862"/>
              <a:gd name="T9" fmla="*/ 0 h 48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2"/>
              <a:gd name="T16" fmla="*/ 0 h 485"/>
              <a:gd name="T17" fmla="*/ 862 w 862"/>
              <a:gd name="T18" fmla="*/ 485 h 485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2" h="485">
                <a:moveTo>
                  <a:pt x="862" y="363"/>
                </a:moveTo>
                <a:cubicBezTo>
                  <a:pt x="744" y="401"/>
                  <a:pt x="627" y="439"/>
                  <a:pt x="544" y="454"/>
                </a:cubicBezTo>
                <a:cubicBezTo>
                  <a:pt x="461" y="469"/>
                  <a:pt x="416" y="461"/>
                  <a:pt x="363" y="454"/>
                </a:cubicBezTo>
                <a:cubicBezTo>
                  <a:pt x="310" y="447"/>
                  <a:pt x="287" y="485"/>
                  <a:pt x="227" y="409"/>
                </a:cubicBezTo>
                <a:cubicBezTo>
                  <a:pt x="167" y="333"/>
                  <a:pt x="83" y="166"/>
                  <a:pt x="0" y="0"/>
                </a:cubicBezTo>
              </a:path>
            </a:pathLst>
          </a:custGeom>
          <a:noFill/>
          <a:ln w="76200">
            <a:solidFill>
              <a:srgbClr val="FF0000"/>
            </a:solidFill>
            <a:miter lim="800000"/>
            <a:tailEnd type="stealth" w="lg" len="lg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" name="组合 19469"/>
          <p:cNvGrpSpPr/>
          <p:nvPr/>
        </p:nvGrpSpPr>
        <p:grpSpPr>
          <a:xfrm>
            <a:off x="1619672" y="476672"/>
            <a:ext cx="2905125" cy="3960440"/>
            <a:chExt cx="1830" cy="1814"/>
          </a:xfrm>
        </p:grpSpPr>
        <p:sp>
          <p:nvSpPr>
            <p:cNvPr id="7" name="未知"/>
            <p:cNvSpPr/>
            <p:nvPr/>
          </p:nvSpPr>
          <p:spPr bwMode="auto">
            <a:xfrm>
              <a:off x="1497" y="1224"/>
              <a:ext cx="333" cy="590"/>
            </a:xfrm>
            <a:custGeom>
              <a:gdLst>
                <a:gd name="T0" fmla="*/ 318 w 333"/>
                <a:gd name="T1" fmla="*/ 0 h 545"/>
                <a:gd name="T2" fmla="*/ 318 w 333"/>
                <a:gd name="T3" fmla="*/ 147 h 545"/>
                <a:gd name="T4" fmla="*/ 227 w 333"/>
                <a:gd name="T5" fmla="*/ 197 h 545"/>
                <a:gd name="T6" fmla="*/ 136 w 333"/>
                <a:gd name="T7" fmla="*/ 344 h 545"/>
                <a:gd name="T8" fmla="*/ 45 w 333"/>
                <a:gd name="T9" fmla="*/ 491 h 545"/>
                <a:gd name="T10" fmla="*/ 0 w 333"/>
                <a:gd name="T11" fmla="*/ 590 h 54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3"/>
                <a:gd name="T19" fmla="*/ 0 h 545"/>
                <a:gd name="T20" fmla="*/ 333 w 333"/>
                <a:gd name="T21" fmla="*/ 545 h 545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3" h="545">
                  <a:moveTo>
                    <a:pt x="318" y="0"/>
                  </a:moveTo>
                  <a:cubicBezTo>
                    <a:pt x="325" y="53"/>
                    <a:pt x="333" y="106"/>
                    <a:pt x="318" y="136"/>
                  </a:cubicBezTo>
                  <a:cubicBezTo>
                    <a:pt x="303" y="166"/>
                    <a:pt x="257" y="152"/>
                    <a:pt x="227" y="182"/>
                  </a:cubicBezTo>
                  <a:cubicBezTo>
                    <a:pt x="197" y="212"/>
                    <a:pt x="166" y="273"/>
                    <a:pt x="136" y="318"/>
                  </a:cubicBezTo>
                  <a:cubicBezTo>
                    <a:pt x="106" y="363"/>
                    <a:pt x="68" y="416"/>
                    <a:pt x="45" y="454"/>
                  </a:cubicBezTo>
                  <a:cubicBezTo>
                    <a:pt x="22" y="492"/>
                    <a:pt x="11" y="518"/>
                    <a:pt x="0" y="545"/>
                  </a:cubicBezTo>
                </a:path>
              </a:pathLst>
            </a:custGeom>
            <a:noFill/>
            <a:ln w="76200">
              <a:solidFill>
                <a:srgbClr val="FF0000"/>
              </a:solidFill>
              <a:miter lim="800000"/>
              <a:tailEnd type="stealth" w="lg" len="lg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/>
            <p:nvPr/>
          </p:nvSpPr>
          <p:spPr bwMode="auto">
            <a:xfrm>
              <a:off x="46" y="1179"/>
              <a:ext cx="1723" cy="332"/>
            </a:xfrm>
            <a:custGeom>
              <a:gdLst>
                <a:gd name="T0" fmla="*/ 1723 w 1723"/>
                <a:gd name="T1" fmla="*/ 52 h 340"/>
                <a:gd name="T2" fmla="*/ 1587 w 1723"/>
                <a:gd name="T3" fmla="*/ 141 h 340"/>
                <a:gd name="T4" fmla="*/ 1496 w 1723"/>
                <a:gd name="T5" fmla="*/ 141 h 340"/>
                <a:gd name="T6" fmla="*/ 1406 w 1723"/>
                <a:gd name="T7" fmla="*/ 52 h 340"/>
                <a:gd name="T8" fmla="*/ 1270 w 1723"/>
                <a:gd name="T9" fmla="*/ 97 h 340"/>
                <a:gd name="T10" fmla="*/ 1088 w 1723"/>
                <a:gd name="T11" fmla="*/ 97 h 340"/>
                <a:gd name="T12" fmla="*/ 907 w 1723"/>
                <a:gd name="T13" fmla="*/ 185 h 340"/>
                <a:gd name="T14" fmla="*/ 861 w 1723"/>
                <a:gd name="T15" fmla="*/ 273 h 340"/>
                <a:gd name="T16" fmla="*/ 725 w 1723"/>
                <a:gd name="T17" fmla="*/ 317 h 340"/>
                <a:gd name="T18" fmla="*/ 635 w 1723"/>
                <a:gd name="T19" fmla="*/ 185 h 340"/>
                <a:gd name="T20" fmla="*/ 544 w 1723"/>
                <a:gd name="T21" fmla="*/ 97 h 340"/>
                <a:gd name="T22" fmla="*/ 363 w 1723"/>
                <a:gd name="T23" fmla="*/ 8 h 340"/>
                <a:gd name="T24" fmla="*/ 0 w 1723"/>
                <a:gd name="T25" fmla="*/ 52 h 34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23"/>
                <a:gd name="T40" fmla="*/ 0 h 340"/>
                <a:gd name="T41" fmla="*/ 1723 w 1723"/>
                <a:gd name="T42" fmla="*/ 340 h 340"/>
              </a:gdLst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23" h="340">
                  <a:moveTo>
                    <a:pt x="1723" y="53"/>
                  </a:moveTo>
                  <a:cubicBezTo>
                    <a:pt x="1674" y="91"/>
                    <a:pt x="1625" y="129"/>
                    <a:pt x="1587" y="144"/>
                  </a:cubicBezTo>
                  <a:cubicBezTo>
                    <a:pt x="1549" y="159"/>
                    <a:pt x="1526" y="159"/>
                    <a:pt x="1496" y="144"/>
                  </a:cubicBezTo>
                  <a:cubicBezTo>
                    <a:pt x="1466" y="129"/>
                    <a:pt x="1444" y="61"/>
                    <a:pt x="1406" y="53"/>
                  </a:cubicBezTo>
                  <a:cubicBezTo>
                    <a:pt x="1368" y="45"/>
                    <a:pt x="1323" y="91"/>
                    <a:pt x="1270" y="99"/>
                  </a:cubicBezTo>
                  <a:cubicBezTo>
                    <a:pt x="1217" y="107"/>
                    <a:pt x="1148" y="84"/>
                    <a:pt x="1088" y="99"/>
                  </a:cubicBezTo>
                  <a:cubicBezTo>
                    <a:pt x="1028" y="114"/>
                    <a:pt x="945" y="159"/>
                    <a:pt x="907" y="189"/>
                  </a:cubicBezTo>
                  <a:cubicBezTo>
                    <a:pt x="869" y="219"/>
                    <a:pt x="891" y="257"/>
                    <a:pt x="861" y="280"/>
                  </a:cubicBezTo>
                  <a:cubicBezTo>
                    <a:pt x="831" y="303"/>
                    <a:pt x="763" y="340"/>
                    <a:pt x="725" y="325"/>
                  </a:cubicBezTo>
                  <a:cubicBezTo>
                    <a:pt x="687" y="310"/>
                    <a:pt x="665" y="227"/>
                    <a:pt x="635" y="189"/>
                  </a:cubicBezTo>
                  <a:cubicBezTo>
                    <a:pt x="605" y="151"/>
                    <a:pt x="589" y="129"/>
                    <a:pt x="544" y="99"/>
                  </a:cubicBezTo>
                  <a:cubicBezTo>
                    <a:pt x="499" y="69"/>
                    <a:pt x="454" y="16"/>
                    <a:pt x="363" y="8"/>
                  </a:cubicBezTo>
                  <a:cubicBezTo>
                    <a:pt x="272" y="0"/>
                    <a:pt x="136" y="26"/>
                    <a:pt x="0" y="53"/>
                  </a:cubicBezTo>
                </a:path>
              </a:pathLst>
            </a:custGeom>
            <a:noFill/>
            <a:ln w="76200">
              <a:solidFill>
                <a:srgbClr val="FF0000"/>
              </a:solidFill>
              <a:miter lim="800000"/>
              <a:tailEnd type="stealth" w="lg" len="lg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/>
            <p:nvPr/>
          </p:nvSpPr>
          <p:spPr bwMode="auto">
            <a:xfrm>
              <a:off x="0" y="0"/>
              <a:ext cx="1588" cy="846"/>
            </a:xfrm>
            <a:custGeom>
              <a:gdLst>
                <a:gd name="T0" fmla="*/ 1588 w 1588"/>
                <a:gd name="T1" fmla="*/ 816 h 846"/>
                <a:gd name="T2" fmla="*/ 1406 w 1588"/>
                <a:gd name="T3" fmla="*/ 816 h 846"/>
                <a:gd name="T4" fmla="*/ 1361 w 1588"/>
                <a:gd name="T5" fmla="*/ 635 h 846"/>
                <a:gd name="T6" fmla="*/ 1270 w 1588"/>
                <a:gd name="T7" fmla="*/ 498 h 846"/>
                <a:gd name="T8" fmla="*/ 953 w 1588"/>
                <a:gd name="T9" fmla="*/ 272 h 846"/>
                <a:gd name="T10" fmla="*/ 771 w 1588"/>
                <a:gd name="T11" fmla="*/ 181 h 846"/>
                <a:gd name="T12" fmla="*/ 681 w 1588"/>
                <a:gd name="T13" fmla="*/ 90 h 846"/>
                <a:gd name="T14" fmla="*/ 499 w 1588"/>
                <a:gd name="T15" fmla="*/ 136 h 846"/>
                <a:gd name="T16" fmla="*/ 318 w 1588"/>
                <a:gd name="T17" fmla="*/ 90 h 846"/>
                <a:gd name="T18" fmla="*/ 91 w 1588"/>
                <a:gd name="T19" fmla="*/ 45 h 846"/>
                <a:gd name="T20" fmla="*/ 0 w 1588"/>
                <a:gd name="T21" fmla="*/ 0 h 84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88"/>
                <a:gd name="T34" fmla="*/ 0 h 846"/>
                <a:gd name="T35" fmla="*/ 1588 w 1588"/>
                <a:gd name="T36" fmla="*/ 846 h 846"/>
              </a:gdLst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88" h="845">
                  <a:moveTo>
                    <a:pt x="1588" y="816"/>
                  </a:moveTo>
                  <a:cubicBezTo>
                    <a:pt x="1516" y="831"/>
                    <a:pt x="1444" y="846"/>
                    <a:pt x="1406" y="816"/>
                  </a:cubicBezTo>
                  <a:cubicBezTo>
                    <a:pt x="1368" y="786"/>
                    <a:pt x="1384" y="688"/>
                    <a:pt x="1361" y="635"/>
                  </a:cubicBezTo>
                  <a:cubicBezTo>
                    <a:pt x="1338" y="582"/>
                    <a:pt x="1338" y="558"/>
                    <a:pt x="1270" y="498"/>
                  </a:cubicBezTo>
                  <a:cubicBezTo>
                    <a:pt x="1202" y="438"/>
                    <a:pt x="1036" y="325"/>
                    <a:pt x="953" y="272"/>
                  </a:cubicBezTo>
                  <a:cubicBezTo>
                    <a:pt x="870" y="219"/>
                    <a:pt x="816" y="211"/>
                    <a:pt x="771" y="181"/>
                  </a:cubicBezTo>
                  <a:cubicBezTo>
                    <a:pt x="726" y="151"/>
                    <a:pt x="726" y="97"/>
                    <a:pt x="681" y="90"/>
                  </a:cubicBezTo>
                  <a:cubicBezTo>
                    <a:pt x="636" y="83"/>
                    <a:pt x="559" y="136"/>
                    <a:pt x="499" y="136"/>
                  </a:cubicBezTo>
                  <a:cubicBezTo>
                    <a:pt x="439" y="136"/>
                    <a:pt x="386" y="105"/>
                    <a:pt x="318" y="90"/>
                  </a:cubicBezTo>
                  <a:cubicBezTo>
                    <a:pt x="250" y="75"/>
                    <a:pt x="144" y="60"/>
                    <a:pt x="91" y="45"/>
                  </a:cubicBezTo>
                  <a:cubicBezTo>
                    <a:pt x="38" y="30"/>
                    <a:pt x="19" y="15"/>
                    <a:pt x="0" y="0"/>
                  </a:cubicBezTo>
                </a:path>
              </a:pathLst>
            </a:custGeom>
            <a:noFill/>
            <a:ln w="76200">
              <a:solidFill>
                <a:srgbClr val="FF0000"/>
              </a:solidFill>
              <a:miter lim="800000"/>
              <a:tailEnd type="stealth" w="lg" len="lg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19462"/>
          <p:cNvGrpSpPr/>
          <p:nvPr/>
        </p:nvGrpSpPr>
        <p:grpSpPr>
          <a:xfrm>
            <a:off x="4283968" y="1700808"/>
            <a:ext cx="2519362" cy="1584176"/>
            <a:chExt cx="1587" cy="779"/>
          </a:xfrm>
        </p:grpSpPr>
        <p:sp>
          <p:nvSpPr>
            <p:cNvPr id="11" name="直接连接符 19463"/>
            <p:cNvSpPr>
              <a:spLocks noChangeShapeType="1"/>
            </p:cNvSpPr>
            <p:nvPr/>
          </p:nvSpPr>
          <p:spPr bwMode="auto">
            <a:xfrm flipH="1">
              <a:off x="952" y="273"/>
              <a:ext cx="635" cy="317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2" name="组合 19464"/>
            <p:cNvGrpSpPr/>
            <p:nvPr/>
          </p:nvGrpSpPr>
          <p:grpSpPr>
            <a:xfrm>
              <a:off x="0" y="0"/>
              <a:ext cx="1587" cy="779"/>
              <a:chExt cx="1587" cy="779"/>
            </a:xfrm>
          </p:grpSpPr>
          <p:sp>
            <p:nvSpPr>
              <p:cNvPr id="13" name="未知"/>
              <p:cNvSpPr/>
              <p:nvPr/>
            </p:nvSpPr>
            <p:spPr bwMode="auto">
              <a:xfrm>
                <a:off x="0" y="0"/>
                <a:ext cx="1587" cy="469"/>
              </a:xfrm>
              <a:custGeom>
                <a:gdLst>
                  <a:gd name="T0" fmla="*/ 1587 w 1587"/>
                  <a:gd name="T1" fmla="*/ 227 h 469"/>
                  <a:gd name="T2" fmla="*/ 1542 w 1587"/>
                  <a:gd name="T3" fmla="*/ 91 h 469"/>
                  <a:gd name="T4" fmla="*/ 1406 w 1587"/>
                  <a:gd name="T5" fmla="*/ 0 h 469"/>
                  <a:gd name="T6" fmla="*/ 1179 w 1587"/>
                  <a:gd name="T7" fmla="*/ 91 h 469"/>
                  <a:gd name="T8" fmla="*/ 997 w 1587"/>
                  <a:gd name="T9" fmla="*/ 182 h 469"/>
                  <a:gd name="T10" fmla="*/ 680 w 1587"/>
                  <a:gd name="T11" fmla="*/ 273 h 469"/>
                  <a:gd name="T12" fmla="*/ 499 w 1587"/>
                  <a:gd name="T13" fmla="*/ 318 h 469"/>
                  <a:gd name="T14" fmla="*/ 408 w 1587"/>
                  <a:gd name="T15" fmla="*/ 318 h 469"/>
                  <a:gd name="T16" fmla="*/ 362 w 1587"/>
                  <a:gd name="T17" fmla="*/ 409 h 469"/>
                  <a:gd name="T18" fmla="*/ 272 w 1587"/>
                  <a:gd name="T19" fmla="*/ 454 h 469"/>
                  <a:gd name="T20" fmla="*/ 136 w 1587"/>
                  <a:gd name="T21" fmla="*/ 454 h 469"/>
                  <a:gd name="T22" fmla="*/ 0 w 1587"/>
                  <a:gd name="T23" fmla="*/ 363 h 46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87"/>
                  <a:gd name="T37" fmla="*/ 0 h 469"/>
                  <a:gd name="T38" fmla="*/ 1587 w 1587"/>
                  <a:gd name="T39" fmla="*/ 469 h 469"/>
                </a:gdLst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87" h="469">
                    <a:moveTo>
                      <a:pt x="1587" y="227"/>
                    </a:moveTo>
                    <a:cubicBezTo>
                      <a:pt x="1579" y="178"/>
                      <a:pt x="1572" y="129"/>
                      <a:pt x="1542" y="91"/>
                    </a:cubicBezTo>
                    <a:cubicBezTo>
                      <a:pt x="1512" y="53"/>
                      <a:pt x="1466" y="0"/>
                      <a:pt x="1406" y="0"/>
                    </a:cubicBezTo>
                    <a:cubicBezTo>
                      <a:pt x="1346" y="0"/>
                      <a:pt x="1247" y="61"/>
                      <a:pt x="1179" y="91"/>
                    </a:cubicBezTo>
                    <a:cubicBezTo>
                      <a:pt x="1111" y="121"/>
                      <a:pt x="1080" y="152"/>
                      <a:pt x="997" y="182"/>
                    </a:cubicBezTo>
                    <a:cubicBezTo>
                      <a:pt x="914" y="212"/>
                      <a:pt x="763" y="250"/>
                      <a:pt x="680" y="273"/>
                    </a:cubicBezTo>
                    <a:cubicBezTo>
                      <a:pt x="597" y="296"/>
                      <a:pt x="544" y="311"/>
                      <a:pt x="499" y="318"/>
                    </a:cubicBezTo>
                    <a:cubicBezTo>
                      <a:pt x="454" y="325"/>
                      <a:pt x="431" y="303"/>
                      <a:pt x="408" y="318"/>
                    </a:cubicBezTo>
                    <a:cubicBezTo>
                      <a:pt x="385" y="333"/>
                      <a:pt x="385" y="386"/>
                      <a:pt x="362" y="409"/>
                    </a:cubicBezTo>
                    <a:cubicBezTo>
                      <a:pt x="339" y="432"/>
                      <a:pt x="310" y="446"/>
                      <a:pt x="272" y="454"/>
                    </a:cubicBezTo>
                    <a:cubicBezTo>
                      <a:pt x="234" y="462"/>
                      <a:pt x="181" y="469"/>
                      <a:pt x="136" y="454"/>
                    </a:cubicBezTo>
                    <a:cubicBezTo>
                      <a:pt x="91" y="439"/>
                      <a:pt x="23" y="378"/>
                      <a:pt x="0" y="363"/>
                    </a:cubicBezTo>
                  </a:path>
                </a:pathLst>
              </a:custGeom>
              <a:noFill/>
              <a:ln w="76200">
                <a:solidFill>
                  <a:srgbClr val="FF0000"/>
                </a:solidFill>
                <a:miter lim="800000"/>
                <a:tailEnd type="stealth" w="lg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直接连接符 19466"/>
              <p:cNvSpPr>
                <a:spLocks noChangeShapeType="1"/>
              </p:cNvSpPr>
              <p:nvPr/>
            </p:nvSpPr>
            <p:spPr bwMode="auto">
              <a:xfrm flipH="1">
                <a:off x="1315" y="227"/>
                <a:ext cx="272" cy="46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miter lim="800000"/>
                <a:tailEnd type="arrow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直接连接符 19467"/>
              <p:cNvSpPr>
                <a:spLocks noChangeShapeType="1"/>
              </p:cNvSpPr>
              <p:nvPr/>
            </p:nvSpPr>
            <p:spPr bwMode="auto">
              <a:xfrm flipH="1" flipV="1">
                <a:off x="1224" y="91"/>
                <a:ext cx="91" cy="182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miter lim="800000"/>
                <a:tailEnd type="triangle" w="sm" len="sm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未知"/>
              <p:cNvSpPr/>
              <p:nvPr/>
            </p:nvSpPr>
            <p:spPr bwMode="auto">
              <a:xfrm>
                <a:off x="136" y="583"/>
                <a:ext cx="816" cy="196"/>
              </a:xfrm>
              <a:custGeom>
                <a:gdLst>
                  <a:gd name="T0" fmla="*/ 816 w 816"/>
                  <a:gd name="T1" fmla="*/ 7 h 196"/>
                  <a:gd name="T2" fmla="*/ 680 w 816"/>
                  <a:gd name="T3" fmla="*/ 53 h 196"/>
                  <a:gd name="T4" fmla="*/ 589 w 816"/>
                  <a:gd name="T5" fmla="*/ 98 h 196"/>
                  <a:gd name="T6" fmla="*/ 544 w 816"/>
                  <a:gd name="T7" fmla="*/ 189 h 196"/>
                  <a:gd name="T8" fmla="*/ 408 w 816"/>
                  <a:gd name="T9" fmla="*/ 143 h 196"/>
                  <a:gd name="T10" fmla="*/ 317 w 816"/>
                  <a:gd name="T11" fmla="*/ 53 h 196"/>
                  <a:gd name="T12" fmla="*/ 226 w 816"/>
                  <a:gd name="T13" fmla="*/ 7 h 196"/>
                  <a:gd name="T14" fmla="*/ 0 w 816"/>
                  <a:gd name="T15" fmla="*/ 98 h 19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16"/>
                  <a:gd name="T25" fmla="*/ 0 h 196"/>
                  <a:gd name="T26" fmla="*/ 816 w 816"/>
                  <a:gd name="T27" fmla="*/ 196 h 196"/>
                </a:gdLst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16" h="196">
                    <a:moveTo>
                      <a:pt x="816" y="7"/>
                    </a:moveTo>
                    <a:cubicBezTo>
                      <a:pt x="767" y="22"/>
                      <a:pt x="718" y="38"/>
                      <a:pt x="680" y="53"/>
                    </a:cubicBezTo>
                    <a:cubicBezTo>
                      <a:pt x="642" y="68"/>
                      <a:pt x="612" y="75"/>
                      <a:pt x="589" y="98"/>
                    </a:cubicBezTo>
                    <a:cubicBezTo>
                      <a:pt x="566" y="121"/>
                      <a:pt x="574" y="182"/>
                      <a:pt x="544" y="189"/>
                    </a:cubicBezTo>
                    <a:cubicBezTo>
                      <a:pt x="514" y="196"/>
                      <a:pt x="446" y="166"/>
                      <a:pt x="408" y="143"/>
                    </a:cubicBezTo>
                    <a:cubicBezTo>
                      <a:pt x="370" y="120"/>
                      <a:pt x="347" y="76"/>
                      <a:pt x="317" y="53"/>
                    </a:cubicBezTo>
                    <a:cubicBezTo>
                      <a:pt x="287" y="30"/>
                      <a:pt x="279" y="0"/>
                      <a:pt x="226" y="7"/>
                    </a:cubicBezTo>
                    <a:cubicBezTo>
                      <a:pt x="173" y="14"/>
                      <a:pt x="30" y="83"/>
                      <a:pt x="0" y="98"/>
                    </a:cubicBezTo>
                  </a:path>
                </a:pathLst>
              </a:custGeom>
              <a:noFill/>
              <a:ln w="76200">
                <a:solidFill>
                  <a:srgbClr val="FF0000"/>
                </a:solidFill>
                <a:miter lim="800000"/>
                <a:tailEnd type="stealth" w="lg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7" name="文本框 19475"/>
          <p:cNvSpPr txBox="1">
            <a:spLocks noChangeArrowheads="1"/>
          </p:cNvSpPr>
          <p:nvPr/>
        </p:nvSpPr>
        <p:spPr bwMode="auto">
          <a:xfrm rot="1142421">
            <a:off x="7075323" y="1652606"/>
            <a:ext cx="20193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河西走廊</a:t>
            </a:r>
            <a:endParaRPr lang="zh-CN" altLang="en-US" sz="3600" b="1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椭圆 19460"/>
          <p:cNvSpPr>
            <a:spLocks noChangeArrowheads="1"/>
          </p:cNvSpPr>
          <p:nvPr/>
        </p:nvSpPr>
        <p:spPr bwMode="auto">
          <a:xfrm>
            <a:off x="8820472" y="2636912"/>
            <a:ext cx="179388" cy="144462"/>
          </a:xfrm>
          <a:prstGeom prst="ellipse">
            <a:avLst/>
          </a:prstGeom>
          <a:noFill/>
          <a:ln w="76200">
            <a:solidFill>
              <a:srgbClr val="FF0000"/>
            </a:solidFill>
            <a:miter lim="800000"/>
          </a:ln>
        </p:spPr>
        <p:txBody>
          <a:bodyPr/>
          <a:lstStyle/>
          <a:p>
            <a:pPr algn="ctr"/>
            <a:endParaRPr lang="zh-CN" altLang="en-US"/>
          </a:p>
        </p:txBody>
      </p:sp>
      <p:sp>
        <p:nvSpPr>
          <p:cNvPr id="19" name="未知"/>
          <p:cNvSpPr/>
          <p:nvPr/>
        </p:nvSpPr>
        <p:spPr bwMode="auto">
          <a:xfrm>
            <a:off x="6876256" y="2060848"/>
            <a:ext cx="1944216" cy="792088"/>
          </a:xfrm>
          <a:custGeom>
            <a:gdLst>
              <a:gd name="T0" fmla="*/ 1943100 w 1224"/>
              <a:gd name="T1" fmla="*/ 528638 h 385"/>
              <a:gd name="T2" fmla="*/ 1798638 w 1224"/>
              <a:gd name="T3" fmla="*/ 455613 h 385"/>
              <a:gd name="T4" fmla="*/ 1511300 w 1224"/>
              <a:gd name="T5" fmla="*/ 600075 h 385"/>
              <a:gd name="T6" fmla="*/ 1295400 w 1224"/>
              <a:gd name="T7" fmla="*/ 384175 h 385"/>
              <a:gd name="T8" fmla="*/ 1008062 w 1224"/>
              <a:gd name="T9" fmla="*/ 168275 h 385"/>
              <a:gd name="T10" fmla="*/ 719137 w 1224"/>
              <a:gd name="T11" fmla="*/ 23813 h 385"/>
              <a:gd name="T12" fmla="*/ 358775 w 1224"/>
              <a:gd name="T13" fmla="*/ 23813 h 385"/>
              <a:gd name="T14" fmla="*/ 0 w 1224"/>
              <a:gd name="T15" fmla="*/ 96838 h 38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24"/>
              <a:gd name="T25" fmla="*/ 0 h 385"/>
              <a:gd name="T26" fmla="*/ 1224 w 1224"/>
              <a:gd name="T27" fmla="*/ 385 h 385"/>
            </a:gdLst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24" h="385">
                <a:moveTo>
                  <a:pt x="1224" y="333"/>
                </a:moveTo>
                <a:cubicBezTo>
                  <a:pt x="1201" y="306"/>
                  <a:pt x="1178" y="280"/>
                  <a:pt x="1133" y="287"/>
                </a:cubicBezTo>
                <a:cubicBezTo>
                  <a:pt x="1088" y="294"/>
                  <a:pt x="1005" y="385"/>
                  <a:pt x="952" y="378"/>
                </a:cubicBezTo>
                <a:cubicBezTo>
                  <a:pt x="899" y="371"/>
                  <a:pt x="869" y="287"/>
                  <a:pt x="816" y="242"/>
                </a:cubicBezTo>
                <a:cubicBezTo>
                  <a:pt x="763" y="197"/>
                  <a:pt x="695" y="144"/>
                  <a:pt x="635" y="106"/>
                </a:cubicBezTo>
                <a:cubicBezTo>
                  <a:pt x="575" y="68"/>
                  <a:pt x="521" y="30"/>
                  <a:pt x="453" y="15"/>
                </a:cubicBezTo>
                <a:cubicBezTo>
                  <a:pt x="385" y="0"/>
                  <a:pt x="301" y="7"/>
                  <a:pt x="226" y="15"/>
                </a:cubicBezTo>
                <a:cubicBezTo>
                  <a:pt x="151" y="23"/>
                  <a:pt x="45" y="46"/>
                  <a:pt x="0" y="61"/>
                </a:cubicBezTo>
              </a:path>
            </a:pathLst>
          </a:custGeom>
          <a:noFill/>
          <a:ln w="76200">
            <a:solidFill>
              <a:srgbClr val="FF0000"/>
            </a:solidFill>
            <a:miter lim="800000"/>
            <a:tailEnd type="stealth" w="lg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文本框 19474"/>
          <p:cNvSpPr txBox="1">
            <a:spLocks noChangeArrowheads="1"/>
          </p:cNvSpPr>
          <p:nvPr/>
        </p:nvSpPr>
        <p:spPr bwMode="auto">
          <a:xfrm>
            <a:off x="8042275" y="3068960"/>
            <a:ext cx="110172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长安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" name="文本框 19476"/>
          <p:cNvSpPr txBox="1">
            <a:spLocks noChangeArrowheads="1"/>
          </p:cNvSpPr>
          <p:nvPr/>
        </p:nvSpPr>
        <p:spPr bwMode="auto">
          <a:xfrm>
            <a:off x="4355976" y="2420888"/>
            <a:ext cx="2478087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今新疆地区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" name="文本框 19477"/>
          <p:cNvSpPr txBox="1">
            <a:spLocks noChangeArrowheads="1"/>
          </p:cNvSpPr>
          <p:nvPr/>
        </p:nvSpPr>
        <p:spPr bwMode="auto">
          <a:xfrm>
            <a:off x="1603451" y="2204864"/>
            <a:ext cx="2501006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西亚、中亚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文本框 19478"/>
          <p:cNvSpPr txBox="1">
            <a:spLocks noChangeArrowheads="1"/>
          </p:cNvSpPr>
          <p:nvPr/>
        </p:nvSpPr>
        <p:spPr bwMode="auto">
          <a:xfrm>
            <a:off x="323528" y="2204864"/>
            <a:ext cx="110172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欧洲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7650" name="图片 718851" descr="2-100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795" y="252095"/>
            <a:ext cx="9144000" cy="465264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7651" name="Text Box 13"/>
          <p:cNvSpPr txBox="1">
            <a:spLocks noChangeArrowheads="1"/>
          </p:cNvSpPr>
          <p:nvPr/>
        </p:nvSpPr>
        <p:spPr bwMode="auto">
          <a:xfrm>
            <a:off x="3886200" y="252095"/>
            <a:ext cx="5257800" cy="4922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105000"/>
              </a:lnSpc>
              <a:spcBef>
                <a:spcPct val="50000"/>
              </a:spcBef>
              <a:buClr>
                <a:srgbClr val="CCFF33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西域与中原之间的交流示意图</a:t>
            </a:r>
            <a:endParaRPr lang="zh-CN" altLang="en-US" sz="2800" b="1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7" grpId="0"/>
      <p:bldP spid="19" grpId="0"/>
      <p:bldP spid="20" grpId="0"/>
      <p:bldP spid="21" grpId="0"/>
      <p:bldP spid="22" grpId="0"/>
      <p:bldP spid="23" grpId="0"/>
      <p:bldP spid="276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68910" y="434340"/>
            <a:ext cx="8507095" cy="2312035"/>
          </a:xfrm>
        </p:spPr>
        <p:txBody>
          <a:bodyPr/>
          <a:lstStyle/>
          <a:p>
            <a:pPr marL="0" indent="342900">
              <a:buNone/>
            </a:pPr>
            <a:r>
              <a:rPr lang="zh-CN" altLang="en-US" b="1" smtClean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尽管人类及其祖先已在地球上生存了二百多万年。 但是</a:t>
            </a:r>
            <a:r>
              <a:rPr lang="zh-CN" altLang="en-US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真正的世界历史应从</a:t>
            </a:r>
            <a:r>
              <a:rPr lang="en-US" altLang="zh-CN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1500</a:t>
            </a:r>
            <a:r>
              <a:rPr lang="zh-CN" altLang="en-US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年开始</a:t>
            </a:r>
            <a:r>
              <a:rPr lang="zh-CN" altLang="en-US" b="1" smtClean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b="1" smtClean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342900">
              <a:buNone/>
            </a:pPr>
            <a:r>
              <a:rPr lang="en-US" altLang="zh-CN" b="1" smtClean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        </a:t>
            </a:r>
            <a:r>
              <a:rPr lang="en-US" altLang="zh-CN" b="1" smtClean="0">
                <a:solidFill>
                  <a:srgbClr val="0000CC"/>
                </a:solidFill>
              </a:rPr>
              <a:t>——</a:t>
            </a:r>
            <a:r>
              <a:rPr lang="zh-CN" altLang="en-US" b="1" smtClean="0">
                <a:solidFill>
                  <a:srgbClr val="0000CC"/>
                </a:solidFill>
              </a:rPr>
              <a:t>斯塔夫里阿诺斯</a:t>
            </a:r>
            <a:r>
              <a:rPr lang="en-US" altLang="zh-CN" b="1" smtClean="0">
                <a:solidFill>
                  <a:srgbClr val="0000CC"/>
                </a:solidFill>
              </a:rPr>
              <a:t>《</a:t>
            </a:r>
            <a:r>
              <a:rPr lang="zh-CN" altLang="en-US" b="1" smtClean="0">
                <a:solidFill>
                  <a:srgbClr val="0000CC"/>
                </a:solidFill>
              </a:rPr>
              <a:t>全球通史</a:t>
            </a:r>
            <a:r>
              <a:rPr lang="en-US" altLang="zh-CN" b="1" smtClean="0">
                <a:solidFill>
                  <a:srgbClr val="0000CC"/>
                </a:solidFill>
              </a:rPr>
              <a:t>》</a:t>
            </a:r>
            <a:r>
              <a:rPr lang="en-US" altLang="zh-CN" b="1" smtClean="0"/>
              <a:t> </a:t>
            </a:r>
            <a:endParaRPr lang="en-US" altLang="zh-CN" b="1" smtClean="0"/>
          </a:p>
          <a:p>
            <a:pPr marL="0" indent="342900">
              <a:buNone/>
            </a:pPr>
            <a:endParaRPr lang="zh-CN" altLang="en-US"/>
          </a:p>
        </p:txBody>
      </p:sp>
      <p:sp>
        <p:nvSpPr>
          <p:cNvPr id="3" name="矩形 64514"/>
          <p:cNvSpPr>
            <a:spLocks noChangeArrowheads="1"/>
          </p:cNvSpPr>
          <p:nvPr/>
        </p:nvSpPr>
        <p:spPr bwMode="auto">
          <a:xfrm>
            <a:off x="395536" y="5517232"/>
            <a:ext cx="358944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400" b="1" smtClean="0">
                <a:solidFill>
                  <a:srgbClr val="0000CC"/>
                </a:solidFill>
              </a:rPr>
              <a:t>15</a:t>
            </a:r>
            <a:r>
              <a:rPr lang="zh-CN" altLang="en-US" sz="2400" b="1" smtClean="0">
                <a:solidFill>
                  <a:srgbClr val="0000CC"/>
                </a:solidFill>
              </a:rPr>
              <a:t>世纪</a:t>
            </a:r>
            <a:r>
              <a:rPr lang="zh-CN" altLang="en-US" sz="2400" b="1" smtClean="0">
                <a:latin typeface="隶书" panose="02010509060101010101" pitchFamily="49" charset="-122"/>
                <a:ea typeface="隶书" panose="02010509060101010101" pitchFamily="49" charset="-122"/>
              </a:rPr>
              <a:t>欧洲人眼中的世界</a:t>
            </a:r>
            <a:endParaRPr lang="zh-CN" altLang="en-US" sz="2400" b="1">
              <a:solidFill>
                <a:srgbClr val="0000CC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564904"/>
            <a:ext cx="3923928" cy="26295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564904"/>
            <a:ext cx="4183012" cy="26416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矩形 64516"/>
          <p:cNvSpPr>
            <a:spLocks noChangeArrowheads="1"/>
          </p:cNvSpPr>
          <p:nvPr/>
        </p:nvSpPr>
        <p:spPr bwMode="auto">
          <a:xfrm>
            <a:off x="5004048" y="5589240"/>
            <a:ext cx="3672408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0000CC"/>
                </a:solidFill>
              </a:rPr>
              <a:t>16</a:t>
            </a:r>
            <a:r>
              <a:rPr lang="zh-CN" altLang="en-US" sz="2400" b="1" smtClean="0">
                <a:solidFill>
                  <a:srgbClr val="0000CC"/>
                </a:solidFill>
              </a:rPr>
              <a:t>世纪</a:t>
            </a:r>
            <a:r>
              <a:rPr lang="zh-CN" altLang="en-US" sz="2400" b="1" smtClean="0">
                <a:latin typeface="隶书" panose="02010509060101010101" pitchFamily="49" charset="-122"/>
                <a:ea typeface="隶书" panose="02010509060101010101" pitchFamily="49" charset="-122"/>
              </a:rPr>
              <a:t>欧洲人眼中的世界</a:t>
            </a:r>
            <a:endParaRPr lang="zh-CN" altLang="en-US" sz="2400" b="1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0" y="333375"/>
            <a:ext cx="9144000" cy="6165850"/>
          </a:xfrm>
          <a:prstGeom prst="ellipse">
            <a:avLst/>
          </a:prstGeom>
          <a:gradFill rotWithShape="0">
            <a:gsLst>
              <a:gs pos="0">
                <a:srgbClr val="2F5E76"/>
              </a:gs>
              <a:gs pos="50000">
                <a:srgbClr val="66CCFF"/>
              </a:gs>
              <a:gs pos="100000">
                <a:srgbClr val="2F5E76"/>
              </a:gs>
            </a:gsLst>
            <a:lin ang="0" scaled="1"/>
          </a:gradFill>
          <a:ln w="57150">
            <a:solidFill>
              <a:schemeClr val="bg1"/>
            </a:solidFill>
            <a:round/>
          </a:ln>
        </p:spPr>
        <p:txBody>
          <a:bodyPr wrap="none" anchor="ctr"/>
          <a:lstStyle/>
          <a:p>
            <a:pPr algn="ctr"/>
            <a:endParaRPr lang="zh-CN" altLang="zh-CN">
              <a:latin typeface="Garamond" panose="02020404030301010803" pitchFamily="18" charset="0"/>
            </a:endParaRPr>
          </a:p>
        </p:txBody>
      </p:sp>
      <p:sp>
        <p:nvSpPr>
          <p:cNvPr id="20482" name="未知"/>
          <p:cNvSpPr>
            <a:spLocks noChangeArrowheads="1"/>
          </p:cNvSpPr>
          <p:nvPr/>
        </p:nvSpPr>
        <p:spPr bwMode="auto">
          <a:xfrm>
            <a:off x="1219200" y="1089025"/>
            <a:ext cx="2233613" cy="3683000"/>
          </a:xfrm>
          <a:custGeom>
            <a:cxnLst>
              <a:cxn ang="0">
                <a:pos x="151" y="143"/>
              </a:cxn>
              <a:cxn ang="0">
                <a:pos x="209" y="235"/>
              </a:cxn>
              <a:cxn ang="0">
                <a:pos x="347" y="304"/>
              </a:cxn>
              <a:cxn ang="0">
                <a:pos x="301" y="673"/>
              </a:cxn>
              <a:cxn ang="0">
                <a:pos x="313" y="765"/>
              </a:cxn>
              <a:cxn ang="0">
                <a:pos x="347" y="765"/>
              </a:cxn>
              <a:cxn ang="0">
                <a:pos x="428" y="972"/>
              </a:cxn>
              <a:cxn ang="0">
                <a:pos x="508" y="1053"/>
              </a:cxn>
              <a:cxn ang="0">
                <a:pos x="601" y="1076"/>
              </a:cxn>
              <a:cxn ang="0">
                <a:pos x="704" y="1191"/>
              </a:cxn>
              <a:cxn ang="0">
                <a:pos x="762" y="1283"/>
              </a:cxn>
              <a:cxn ang="0">
                <a:pos x="773" y="1525"/>
              </a:cxn>
              <a:cxn ang="0">
                <a:pos x="889" y="1675"/>
              </a:cxn>
              <a:cxn ang="0">
                <a:pos x="958" y="1848"/>
              </a:cxn>
              <a:cxn ang="0">
                <a:pos x="1027" y="2239"/>
              </a:cxn>
              <a:cxn ang="0">
                <a:pos x="1073" y="2320"/>
              </a:cxn>
              <a:cxn ang="0">
                <a:pos x="1096" y="2262"/>
              </a:cxn>
              <a:cxn ang="0">
                <a:pos x="1130" y="2021"/>
              </a:cxn>
              <a:cxn ang="0">
                <a:pos x="1246" y="1802"/>
              </a:cxn>
              <a:cxn ang="0">
                <a:pos x="1338" y="1675"/>
              </a:cxn>
              <a:cxn ang="0">
                <a:pos x="1292" y="1398"/>
              </a:cxn>
              <a:cxn ang="0">
                <a:pos x="1061" y="1214"/>
              </a:cxn>
              <a:cxn ang="0">
                <a:pos x="877" y="1133"/>
              </a:cxn>
              <a:cxn ang="0">
                <a:pos x="796" y="1180"/>
              </a:cxn>
              <a:cxn ang="0">
                <a:pos x="727" y="1145"/>
              </a:cxn>
              <a:cxn ang="0">
                <a:pos x="647" y="1041"/>
              </a:cxn>
              <a:cxn ang="0">
                <a:pos x="647" y="949"/>
              </a:cxn>
              <a:cxn ang="0">
                <a:pos x="531" y="961"/>
              </a:cxn>
              <a:cxn ang="0">
                <a:pos x="601" y="811"/>
              </a:cxn>
              <a:cxn ang="0">
                <a:pos x="681" y="788"/>
              </a:cxn>
              <a:cxn ang="0">
                <a:pos x="762" y="822"/>
              </a:cxn>
              <a:cxn ang="0">
                <a:pos x="865" y="730"/>
              </a:cxn>
              <a:cxn ang="0">
                <a:pos x="969" y="557"/>
              </a:cxn>
              <a:cxn ang="0">
                <a:pos x="1038" y="534"/>
              </a:cxn>
              <a:cxn ang="0">
                <a:pos x="1130" y="488"/>
              </a:cxn>
              <a:cxn ang="0">
                <a:pos x="1188" y="454"/>
              </a:cxn>
              <a:cxn ang="0">
                <a:pos x="1211" y="408"/>
              </a:cxn>
              <a:cxn ang="0">
                <a:pos x="1142" y="235"/>
              </a:cxn>
              <a:cxn ang="0">
                <a:pos x="1061" y="200"/>
              </a:cxn>
              <a:cxn ang="0">
                <a:pos x="1027" y="327"/>
              </a:cxn>
              <a:cxn ang="0">
                <a:pos x="912" y="316"/>
              </a:cxn>
              <a:cxn ang="0">
                <a:pos x="831" y="246"/>
              </a:cxn>
              <a:cxn ang="0">
                <a:pos x="969" y="189"/>
              </a:cxn>
              <a:cxn ang="0">
                <a:pos x="1038" y="108"/>
              </a:cxn>
              <a:cxn ang="0">
                <a:pos x="854" y="120"/>
              </a:cxn>
              <a:cxn ang="0">
                <a:pos x="808" y="97"/>
              </a:cxn>
              <a:cxn ang="0">
                <a:pos x="693" y="5"/>
              </a:cxn>
              <a:cxn ang="0">
                <a:pos x="750" y="74"/>
              </a:cxn>
              <a:cxn ang="0">
                <a:pos x="232" y="85"/>
              </a:cxn>
              <a:cxn ang="0">
                <a:pos x="151" y="166"/>
              </a:cxn>
            </a:cxnLst>
            <a:rect l="0" t="0" r="r" b="b"/>
            <a:pathLst>
              <a:path w="1407" h="2320">
                <a:moveTo>
                  <a:pt x="243" y="85"/>
                </a:moveTo>
                <a:cubicBezTo>
                  <a:pt x="187" y="105"/>
                  <a:pt x="208" y="124"/>
                  <a:pt x="151" y="143"/>
                </a:cubicBezTo>
                <a:cubicBezTo>
                  <a:pt x="119" y="190"/>
                  <a:pt x="90" y="187"/>
                  <a:pt x="59" y="235"/>
                </a:cubicBezTo>
                <a:cubicBezTo>
                  <a:pt x="157" y="266"/>
                  <a:pt x="0" y="221"/>
                  <a:pt x="209" y="235"/>
                </a:cubicBezTo>
                <a:cubicBezTo>
                  <a:pt x="233" y="237"/>
                  <a:pt x="258" y="245"/>
                  <a:pt x="278" y="258"/>
                </a:cubicBezTo>
                <a:cubicBezTo>
                  <a:pt x="301" y="273"/>
                  <a:pt x="347" y="304"/>
                  <a:pt x="347" y="304"/>
                </a:cubicBezTo>
                <a:cubicBezTo>
                  <a:pt x="369" y="369"/>
                  <a:pt x="361" y="417"/>
                  <a:pt x="313" y="465"/>
                </a:cubicBezTo>
                <a:cubicBezTo>
                  <a:pt x="283" y="552"/>
                  <a:pt x="269" y="560"/>
                  <a:pt x="301" y="673"/>
                </a:cubicBezTo>
                <a:cubicBezTo>
                  <a:pt x="308" y="700"/>
                  <a:pt x="347" y="742"/>
                  <a:pt x="347" y="742"/>
                </a:cubicBezTo>
                <a:cubicBezTo>
                  <a:pt x="336" y="750"/>
                  <a:pt x="322" y="754"/>
                  <a:pt x="313" y="765"/>
                </a:cubicBezTo>
                <a:cubicBezTo>
                  <a:pt x="284" y="801"/>
                  <a:pt x="324" y="834"/>
                  <a:pt x="336" y="869"/>
                </a:cubicBezTo>
                <a:cubicBezTo>
                  <a:pt x="351" y="821"/>
                  <a:pt x="332" y="813"/>
                  <a:pt x="347" y="765"/>
                </a:cubicBezTo>
                <a:cubicBezTo>
                  <a:pt x="417" y="811"/>
                  <a:pt x="372" y="769"/>
                  <a:pt x="393" y="903"/>
                </a:cubicBezTo>
                <a:cubicBezTo>
                  <a:pt x="398" y="934"/>
                  <a:pt x="411" y="947"/>
                  <a:pt x="428" y="972"/>
                </a:cubicBezTo>
                <a:cubicBezTo>
                  <a:pt x="432" y="984"/>
                  <a:pt x="430" y="998"/>
                  <a:pt x="439" y="1007"/>
                </a:cubicBezTo>
                <a:cubicBezTo>
                  <a:pt x="458" y="1027"/>
                  <a:pt x="508" y="1053"/>
                  <a:pt x="508" y="1053"/>
                </a:cubicBezTo>
                <a:cubicBezTo>
                  <a:pt x="527" y="1049"/>
                  <a:pt x="547" y="1036"/>
                  <a:pt x="566" y="1041"/>
                </a:cubicBezTo>
                <a:cubicBezTo>
                  <a:pt x="582" y="1045"/>
                  <a:pt x="588" y="1066"/>
                  <a:pt x="601" y="1076"/>
                </a:cubicBezTo>
                <a:cubicBezTo>
                  <a:pt x="615" y="1086"/>
                  <a:pt x="632" y="1091"/>
                  <a:pt x="647" y="1099"/>
                </a:cubicBezTo>
                <a:cubicBezTo>
                  <a:pt x="670" y="1133"/>
                  <a:pt x="691" y="1152"/>
                  <a:pt x="704" y="1191"/>
                </a:cubicBezTo>
                <a:cubicBezTo>
                  <a:pt x="742" y="1185"/>
                  <a:pt x="786" y="1157"/>
                  <a:pt x="796" y="1214"/>
                </a:cubicBezTo>
                <a:cubicBezTo>
                  <a:pt x="800" y="1239"/>
                  <a:pt x="770" y="1265"/>
                  <a:pt x="762" y="1283"/>
                </a:cubicBezTo>
                <a:cubicBezTo>
                  <a:pt x="752" y="1305"/>
                  <a:pt x="739" y="1352"/>
                  <a:pt x="739" y="1352"/>
                </a:cubicBezTo>
                <a:cubicBezTo>
                  <a:pt x="740" y="1363"/>
                  <a:pt x="753" y="1505"/>
                  <a:pt x="773" y="1525"/>
                </a:cubicBezTo>
                <a:cubicBezTo>
                  <a:pt x="793" y="1545"/>
                  <a:pt x="842" y="1571"/>
                  <a:pt x="842" y="1571"/>
                </a:cubicBezTo>
                <a:cubicBezTo>
                  <a:pt x="878" y="1626"/>
                  <a:pt x="860" y="1593"/>
                  <a:pt x="889" y="1675"/>
                </a:cubicBezTo>
                <a:cubicBezTo>
                  <a:pt x="904" y="1718"/>
                  <a:pt x="958" y="1736"/>
                  <a:pt x="992" y="1767"/>
                </a:cubicBezTo>
                <a:cubicBezTo>
                  <a:pt x="970" y="1857"/>
                  <a:pt x="996" y="1773"/>
                  <a:pt x="958" y="1848"/>
                </a:cubicBezTo>
                <a:cubicBezTo>
                  <a:pt x="942" y="1879"/>
                  <a:pt x="935" y="1918"/>
                  <a:pt x="923" y="1951"/>
                </a:cubicBezTo>
                <a:cubicBezTo>
                  <a:pt x="949" y="2056"/>
                  <a:pt x="967" y="2150"/>
                  <a:pt x="1027" y="2239"/>
                </a:cubicBezTo>
                <a:cubicBezTo>
                  <a:pt x="1031" y="2254"/>
                  <a:pt x="1030" y="2271"/>
                  <a:pt x="1038" y="2285"/>
                </a:cubicBezTo>
                <a:cubicBezTo>
                  <a:pt x="1046" y="2299"/>
                  <a:pt x="1057" y="2320"/>
                  <a:pt x="1073" y="2320"/>
                </a:cubicBezTo>
                <a:cubicBezTo>
                  <a:pt x="1085" y="2320"/>
                  <a:pt x="1065" y="2297"/>
                  <a:pt x="1061" y="2285"/>
                </a:cubicBezTo>
                <a:cubicBezTo>
                  <a:pt x="1073" y="2277"/>
                  <a:pt x="1087" y="2273"/>
                  <a:pt x="1096" y="2262"/>
                </a:cubicBezTo>
                <a:cubicBezTo>
                  <a:pt x="1121" y="2231"/>
                  <a:pt x="1092" y="2179"/>
                  <a:pt x="1084" y="2147"/>
                </a:cubicBezTo>
                <a:cubicBezTo>
                  <a:pt x="1094" y="2101"/>
                  <a:pt x="1098" y="2058"/>
                  <a:pt x="1130" y="2021"/>
                </a:cubicBezTo>
                <a:cubicBezTo>
                  <a:pt x="1144" y="2004"/>
                  <a:pt x="1177" y="1974"/>
                  <a:pt x="1177" y="1974"/>
                </a:cubicBezTo>
                <a:cubicBezTo>
                  <a:pt x="1197" y="1913"/>
                  <a:pt x="1210" y="1855"/>
                  <a:pt x="1246" y="1802"/>
                </a:cubicBezTo>
                <a:cubicBezTo>
                  <a:pt x="1270" y="1724"/>
                  <a:pt x="1236" y="1807"/>
                  <a:pt x="1292" y="1744"/>
                </a:cubicBezTo>
                <a:cubicBezTo>
                  <a:pt x="1310" y="1723"/>
                  <a:pt x="1338" y="1675"/>
                  <a:pt x="1338" y="1675"/>
                </a:cubicBezTo>
                <a:cubicBezTo>
                  <a:pt x="1360" y="1606"/>
                  <a:pt x="1383" y="1537"/>
                  <a:pt x="1407" y="1468"/>
                </a:cubicBezTo>
                <a:cubicBezTo>
                  <a:pt x="1386" y="1406"/>
                  <a:pt x="1356" y="1409"/>
                  <a:pt x="1292" y="1398"/>
                </a:cubicBezTo>
                <a:cubicBezTo>
                  <a:pt x="1255" y="1362"/>
                  <a:pt x="1219" y="1358"/>
                  <a:pt x="1188" y="1318"/>
                </a:cubicBezTo>
                <a:cubicBezTo>
                  <a:pt x="1124" y="1237"/>
                  <a:pt x="1159" y="1248"/>
                  <a:pt x="1061" y="1214"/>
                </a:cubicBezTo>
                <a:cubicBezTo>
                  <a:pt x="1019" y="1172"/>
                  <a:pt x="1001" y="1174"/>
                  <a:pt x="946" y="1157"/>
                </a:cubicBezTo>
                <a:cubicBezTo>
                  <a:pt x="923" y="1150"/>
                  <a:pt x="877" y="1133"/>
                  <a:pt x="877" y="1133"/>
                </a:cubicBezTo>
                <a:cubicBezTo>
                  <a:pt x="854" y="1137"/>
                  <a:pt x="828" y="1133"/>
                  <a:pt x="808" y="1145"/>
                </a:cubicBezTo>
                <a:cubicBezTo>
                  <a:pt x="797" y="1151"/>
                  <a:pt x="808" y="1177"/>
                  <a:pt x="796" y="1180"/>
                </a:cubicBezTo>
                <a:cubicBezTo>
                  <a:pt x="783" y="1183"/>
                  <a:pt x="774" y="1163"/>
                  <a:pt x="762" y="1157"/>
                </a:cubicBezTo>
                <a:cubicBezTo>
                  <a:pt x="751" y="1151"/>
                  <a:pt x="739" y="1149"/>
                  <a:pt x="727" y="1145"/>
                </a:cubicBezTo>
                <a:cubicBezTo>
                  <a:pt x="718" y="1115"/>
                  <a:pt x="726" y="1075"/>
                  <a:pt x="704" y="1053"/>
                </a:cubicBezTo>
                <a:cubicBezTo>
                  <a:pt x="690" y="1039"/>
                  <a:pt x="666" y="1045"/>
                  <a:pt x="647" y="1041"/>
                </a:cubicBezTo>
                <a:cubicBezTo>
                  <a:pt x="651" y="1022"/>
                  <a:pt x="658" y="1003"/>
                  <a:pt x="658" y="984"/>
                </a:cubicBezTo>
                <a:cubicBezTo>
                  <a:pt x="658" y="972"/>
                  <a:pt x="659" y="951"/>
                  <a:pt x="647" y="949"/>
                </a:cubicBezTo>
                <a:cubicBezTo>
                  <a:pt x="623" y="945"/>
                  <a:pt x="577" y="972"/>
                  <a:pt x="577" y="972"/>
                </a:cubicBezTo>
                <a:cubicBezTo>
                  <a:pt x="562" y="968"/>
                  <a:pt x="543" y="971"/>
                  <a:pt x="531" y="961"/>
                </a:cubicBezTo>
                <a:cubicBezTo>
                  <a:pt x="512" y="946"/>
                  <a:pt x="522" y="893"/>
                  <a:pt x="531" y="880"/>
                </a:cubicBezTo>
                <a:cubicBezTo>
                  <a:pt x="550" y="853"/>
                  <a:pt x="583" y="838"/>
                  <a:pt x="601" y="811"/>
                </a:cubicBezTo>
                <a:cubicBezTo>
                  <a:pt x="609" y="799"/>
                  <a:pt x="616" y="788"/>
                  <a:pt x="624" y="776"/>
                </a:cubicBezTo>
                <a:cubicBezTo>
                  <a:pt x="643" y="780"/>
                  <a:pt x="665" y="778"/>
                  <a:pt x="681" y="788"/>
                </a:cubicBezTo>
                <a:cubicBezTo>
                  <a:pt x="708" y="806"/>
                  <a:pt x="750" y="857"/>
                  <a:pt x="750" y="857"/>
                </a:cubicBezTo>
                <a:cubicBezTo>
                  <a:pt x="754" y="845"/>
                  <a:pt x="762" y="834"/>
                  <a:pt x="762" y="822"/>
                </a:cubicBezTo>
                <a:cubicBezTo>
                  <a:pt x="762" y="814"/>
                  <a:pt x="733" y="753"/>
                  <a:pt x="762" y="742"/>
                </a:cubicBezTo>
                <a:cubicBezTo>
                  <a:pt x="794" y="729"/>
                  <a:pt x="831" y="734"/>
                  <a:pt x="865" y="730"/>
                </a:cubicBezTo>
                <a:cubicBezTo>
                  <a:pt x="908" y="689"/>
                  <a:pt x="916" y="625"/>
                  <a:pt x="935" y="569"/>
                </a:cubicBezTo>
                <a:cubicBezTo>
                  <a:pt x="939" y="558"/>
                  <a:pt x="958" y="561"/>
                  <a:pt x="969" y="557"/>
                </a:cubicBezTo>
                <a:cubicBezTo>
                  <a:pt x="981" y="546"/>
                  <a:pt x="989" y="528"/>
                  <a:pt x="1004" y="523"/>
                </a:cubicBezTo>
                <a:cubicBezTo>
                  <a:pt x="1015" y="519"/>
                  <a:pt x="1026" y="534"/>
                  <a:pt x="1038" y="534"/>
                </a:cubicBezTo>
                <a:cubicBezTo>
                  <a:pt x="1061" y="534"/>
                  <a:pt x="1084" y="527"/>
                  <a:pt x="1107" y="523"/>
                </a:cubicBezTo>
                <a:cubicBezTo>
                  <a:pt x="1115" y="511"/>
                  <a:pt x="1124" y="501"/>
                  <a:pt x="1130" y="488"/>
                </a:cubicBezTo>
                <a:cubicBezTo>
                  <a:pt x="1136" y="473"/>
                  <a:pt x="1128" y="450"/>
                  <a:pt x="1142" y="442"/>
                </a:cubicBezTo>
                <a:cubicBezTo>
                  <a:pt x="1156" y="434"/>
                  <a:pt x="1173" y="450"/>
                  <a:pt x="1188" y="454"/>
                </a:cubicBezTo>
                <a:cubicBezTo>
                  <a:pt x="1191" y="456"/>
                  <a:pt x="1259" y="517"/>
                  <a:pt x="1246" y="442"/>
                </a:cubicBezTo>
                <a:cubicBezTo>
                  <a:pt x="1243" y="426"/>
                  <a:pt x="1223" y="419"/>
                  <a:pt x="1211" y="408"/>
                </a:cubicBezTo>
                <a:cubicBezTo>
                  <a:pt x="1226" y="350"/>
                  <a:pt x="1243" y="313"/>
                  <a:pt x="1200" y="246"/>
                </a:cubicBezTo>
                <a:cubicBezTo>
                  <a:pt x="1189" y="229"/>
                  <a:pt x="1161" y="239"/>
                  <a:pt x="1142" y="235"/>
                </a:cubicBezTo>
                <a:cubicBezTo>
                  <a:pt x="1072" y="257"/>
                  <a:pt x="1134" y="250"/>
                  <a:pt x="1096" y="212"/>
                </a:cubicBezTo>
                <a:cubicBezTo>
                  <a:pt x="1087" y="203"/>
                  <a:pt x="1073" y="204"/>
                  <a:pt x="1061" y="200"/>
                </a:cubicBezTo>
                <a:cubicBezTo>
                  <a:pt x="1050" y="204"/>
                  <a:pt x="1030" y="200"/>
                  <a:pt x="1027" y="212"/>
                </a:cubicBezTo>
                <a:cubicBezTo>
                  <a:pt x="1016" y="251"/>
                  <a:pt x="1060" y="289"/>
                  <a:pt x="1027" y="327"/>
                </a:cubicBezTo>
                <a:cubicBezTo>
                  <a:pt x="1009" y="348"/>
                  <a:pt x="958" y="373"/>
                  <a:pt x="958" y="373"/>
                </a:cubicBezTo>
                <a:cubicBezTo>
                  <a:pt x="856" y="306"/>
                  <a:pt x="976" y="395"/>
                  <a:pt x="912" y="316"/>
                </a:cubicBezTo>
                <a:cubicBezTo>
                  <a:pt x="896" y="296"/>
                  <a:pt x="864" y="289"/>
                  <a:pt x="842" y="281"/>
                </a:cubicBezTo>
                <a:cubicBezTo>
                  <a:pt x="838" y="269"/>
                  <a:pt x="826" y="257"/>
                  <a:pt x="831" y="246"/>
                </a:cubicBezTo>
                <a:cubicBezTo>
                  <a:pt x="840" y="224"/>
                  <a:pt x="934" y="200"/>
                  <a:pt x="935" y="200"/>
                </a:cubicBezTo>
                <a:cubicBezTo>
                  <a:pt x="946" y="196"/>
                  <a:pt x="958" y="193"/>
                  <a:pt x="969" y="189"/>
                </a:cubicBezTo>
                <a:cubicBezTo>
                  <a:pt x="981" y="185"/>
                  <a:pt x="1004" y="177"/>
                  <a:pt x="1004" y="177"/>
                </a:cubicBezTo>
                <a:cubicBezTo>
                  <a:pt x="1010" y="168"/>
                  <a:pt x="1044" y="124"/>
                  <a:pt x="1038" y="108"/>
                </a:cubicBezTo>
                <a:cubicBezTo>
                  <a:pt x="1033" y="95"/>
                  <a:pt x="1015" y="93"/>
                  <a:pt x="1004" y="85"/>
                </a:cubicBezTo>
                <a:cubicBezTo>
                  <a:pt x="909" y="117"/>
                  <a:pt x="959" y="104"/>
                  <a:pt x="854" y="120"/>
                </a:cubicBezTo>
                <a:cubicBezTo>
                  <a:pt x="842" y="124"/>
                  <a:pt x="830" y="136"/>
                  <a:pt x="819" y="131"/>
                </a:cubicBezTo>
                <a:cubicBezTo>
                  <a:pt x="808" y="126"/>
                  <a:pt x="801" y="106"/>
                  <a:pt x="808" y="97"/>
                </a:cubicBezTo>
                <a:cubicBezTo>
                  <a:pt x="818" y="84"/>
                  <a:pt x="839" y="89"/>
                  <a:pt x="854" y="85"/>
                </a:cubicBezTo>
                <a:cubicBezTo>
                  <a:pt x="824" y="0"/>
                  <a:pt x="765" y="54"/>
                  <a:pt x="693" y="5"/>
                </a:cubicBezTo>
                <a:cubicBezTo>
                  <a:pt x="689" y="16"/>
                  <a:pt x="677" y="28"/>
                  <a:pt x="681" y="39"/>
                </a:cubicBezTo>
                <a:cubicBezTo>
                  <a:pt x="687" y="55"/>
                  <a:pt x="736" y="69"/>
                  <a:pt x="750" y="74"/>
                </a:cubicBezTo>
                <a:cubicBezTo>
                  <a:pt x="698" y="109"/>
                  <a:pt x="691" y="92"/>
                  <a:pt x="635" y="74"/>
                </a:cubicBezTo>
                <a:cubicBezTo>
                  <a:pt x="500" y="92"/>
                  <a:pt x="367" y="69"/>
                  <a:pt x="232" y="85"/>
                </a:cubicBezTo>
                <a:cubicBezTo>
                  <a:pt x="217" y="108"/>
                  <a:pt x="201" y="131"/>
                  <a:pt x="186" y="154"/>
                </a:cubicBezTo>
                <a:cubicBezTo>
                  <a:pt x="179" y="164"/>
                  <a:pt x="162" y="160"/>
                  <a:pt x="151" y="166"/>
                </a:cubicBezTo>
                <a:cubicBezTo>
                  <a:pt x="142" y="172"/>
                  <a:pt x="136" y="181"/>
                  <a:pt x="128" y="189"/>
                </a:cubicBezTo>
              </a:path>
            </a:pathLst>
          </a:custGeom>
          <a:noFill/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83" name="未知"/>
          <p:cNvSpPr>
            <a:spLocks noChangeArrowheads="1"/>
          </p:cNvSpPr>
          <p:nvPr/>
        </p:nvSpPr>
        <p:spPr bwMode="auto">
          <a:xfrm>
            <a:off x="3192463" y="825500"/>
            <a:ext cx="1050925" cy="557213"/>
          </a:xfrm>
          <a:custGeom>
            <a:cxnLst>
              <a:cxn ang="0">
                <a:pos x="63" y="49"/>
              </a:cxn>
              <a:cxn ang="0">
                <a:pos x="132" y="95"/>
              </a:cxn>
              <a:cxn ang="0">
                <a:pos x="143" y="130"/>
              </a:cxn>
              <a:cxn ang="0">
                <a:pos x="201" y="141"/>
              </a:cxn>
              <a:cxn ang="0">
                <a:pos x="224" y="256"/>
              </a:cxn>
              <a:cxn ang="0">
                <a:pos x="201" y="325"/>
              </a:cxn>
              <a:cxn ang="0">
                <a:pos x="235" y="348"/>
              </a:cxn>
              <a:cxn ang="0">
                <a:pos x="305" y="302"/>
              </a:cxn>
              <a:cxn ang="0">
                <a:pos x="397" y="268"/>
              </a:cxn>
              <a:cxn ang="0">
                <a:pos x="489" y="187"/>
              </a:cxn>
              <a:cxn ang="0">
                <a:pos x="535" y="164"/>
              </a:cxn>
              <a:cxn ang="0">
                <a:pos x="569" y="130"/>
              </a:cxn>
              <a:cxn ang="0">
                <a:pos x="662" y="49"/>
              </a:cxn>
              <a:cxn ang="0">
                <a:pos x="431" y="14"/>
              </a:cxn>
              <a:cxn ang="0">
                <a:pos x="201" y="26"/>
              </a:cxn>
              <a:cxn ang="0">
                <a:pos x="63" y="37"/>
              </a:cxn>
              <a:cxn ang="0">
                <a:pos x="63" y="49"/>
              </a:cxn>
            </a:cxnLst>
            <a:rect l="0" t="0" r="r" b="b"/>
            <a:pathLst>
              <a:path w="662" h="351">
                <a:moveTo>
                  <a:pt x="63" y="49"/>
                </a:moveTo>
                <a:cubicBezTo>
                  <a:pt x="99" y="61"/>
                  <a:pt x="107" y="58"/>
                  <a:pt x="132" y="95"/>
                </a:cubicBezTo>
                <a:cubicBezTo>
                  <a:pt x="139" y="105"/>
                  <a:pt x="133" y="123"/>
                  <a:pt x="143" y="130"/>
                </a:cubicBezTo>
                <a:cubicBezTo>
                  <a:pt x="159" y="141"/>
                  <a:pt x="182" y="137"/>
                  <a:pt x="201" y="141"/>
                </a:cubicBezTo>
                <a:cubicBezTo>
                  <a:pt x="231" y="186"/>
                  <a:pt x="240" y="202"/>
                  <a:pt x="224" y="256"/>
                </a:cubicBezTo>
                <a:cubicBezTo>
                  <a:pt x="217" y="279"/>
                  <a:pt x="201" y="325"/>
                  <a:pt x="201" y="325"/>
                </a:cubicBezTo>
                <a:cubicBezTo>
                  <a:pt x="212" y="333"/>
                  <a:pt x="222" y="351"/>
                  <a:pt x="235" y="348"/>
                </a:cubicBezTo>
                <a:cubicBezTo>
                  <a:pt x="262" y="342"/>
                  <a:pt x="305" y="302"/>
                  <a:pt x="305" y="302"/>
                </a:cubicBezTo>
                <a:cubicBezTo>
                  <a:pt x="335" y="258"/>
                  <a:pt x="347" y="251"/>
                  <a:pt x="397" y="268"/>
                </a:cubicBezTo>
                <a:cubicBezTo>
                  <a:pt x="470" y="249"/>
                  <a:pt x="434" y="269"/>
                  <a:pt x="489" y="187"/>
                </a:cubicBezTo>
                <a:cubicBezTo>
                  <a:pt x="499" y="173"/>
                  <a:pt x="521" y="174"/>
                  <a:pt x="535" y="164"/>
                </a:cubicBezTo>
                <a:cubicBezTo>
                  <a:pt x="548" y="155"/>
                  <a:pt x="558" y="141"/>
                  <a:pt x="569" y="130"/>
                </a:cubicBezTo>
                <a:cubicBezTo>
                  <a:pt x="587" y="76"/>
                  <a:pt x="607" y="62"/>
                  <a:pt x="662" y="49"/>
                </a:cubicBezTo>
                <a:cubicBezTo>
                  <a:pt x="565" y="13"/>
                  <a:pt x="532" y="0"/>
                  <a:pt x="431" y="14"/>
                </a:cubicBezTo>
                <a:cubicBezTo>
                  <a:pt x="323" y="68"/>
                  <a:pt x="426" y="26"/>
                  <a:pt x="201" y="26"/>
                </a:cubicBezTo>
                <a:cubicBezTo>
                  <a:pt x="155" y="26"/>
                  <a:pt x="109" y="33"/>
                  <a:pt x="63" y="37"/>
                </a:cubicBezTo>
                <a:cubicBezTo>
                  <a:pt x="3" y="67"/>
                  <a:pt x="0" y="64"/>
                  <a:pt x="63" y="49"/>
                </a:cubicBezTo>
                <a:close/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84" name="未知"/>
          <p:cNvSpPr>
            <a:spLocks noChangeArrowheads="1"/>
          </p:cNvSpPr>
          <p:nvPr/>
        </p:nvSpPr>
        <p:spPr bwMode="auto">
          <a:xfrm>
            <a:off x="6892925" y="3503613"/>
            <a:ext cx="860425" cy="827087"/>
          </a:xfrm>
          <a:custGeom>
            <a:cxnLst>
              <a:cxn ang="0">
                <a:pos x="278" y="21"/>
              </a:cxn>
              <a:cxn ang="0">
                <a:pos x="197" y="90"/>
              </a:cxn>
              <a:cxn ang="0">
                <a:pos x="116" y="90"/>
              </a:cxn>
              <a:cxn ang="0">
                <a:pos x="105" y="147"/>
              </a:cxn>
              <a:cxn ang="0">
                <a:pos x="47" y="182"/>
              </a:cxn>
              <a:cxn ang="0">
                <a:pos x="13" y="205"/>
              </a:cxn>
              <a:cxn ang="0">
                <a:pos x="47" y="320"/>
              </a:cxn>
              <a:cxn ang="0">
                <a:pos x="36" y="401"/>
              </a:cxn>
              <a:cxn ang="0">
                <a:pos x="254" y="412"/>
              </a:cxn>
              <a:cxn ang="0">
                <a:pos x="278" y="389"/>
              </a:cxn>
              <a:cxn ang="0">
                <a:pos x="301" y="424"/>
              </a:cxn>
              <a:cxn ang="0">
                <a:pos x="335" y="459"/>
              </a:cxn>
              <a:cxn ang="0">
                <a:pos x="427" y="505"/>
              </a:cxn>
              <a:cxn ang="0">
                <a:pos x="542" y="297"/>
              </a:cxn>
              <a:cxn ang="0">
                <a:pos x="531" y="228"/>
              </a:cxn>
              <a:cxn ang="0">
                <a:pos x="496" y="205"/>
              </a:cxn>
              <a:cxn ang="0">
                <a:pos x="473" y="136"/>
              </a:cxn>
              <a:cxn ang="0">
                <a:pos x="473" y="21"/>
              </a:cxn>
              <a:cxn ang="0">
                <a:pos x="439" y="55"/>
              </a:cxn>
              <a:cxn ang="0">
                <a:pos x="404" y="124"/>
              </a:cxn>
              <a:cxn ang="0">
                <a:pos x="358" y="90"/>
              </a:cxn>
              <a:cxn ang="0">
                <a:pos x="347" y="55"/>
              </a:cxn>
              <a:cxn ang="0">
                <a:pos x="335" y="9"/>
              </a:cxn>
              <a:cxn ang="0">
                <a:pos x="278" y="21"/>
              </a:cxn>
              <a:cxn ang="0">
                <a:pos x="197" y="90"/>
              </a:cxn>
              <a:cxn ang="0">
                <a:pos x="151" y="124"/>
              </a:cxn>
            </a:cxnLst>
            <a:rect l="0" t="0" r="r" b="b"/>
            <a:pathLst>
              <a:path w="542" h="521">
                <a:moveTo>
                  <a:pt x="278" y="21"/>
                </a:moveTo>
                <a:cubicBezTo>
                  <a:pt x="262" y="67"/>
                  <a:pt x="241" y="74"/>
                  <a:pt x="197" y="90"/>
                </a:cubicBezTo>
                <a:cubicBezTo>
                  <a:pt x="181" y="86"/>
                  <a:pt x="133" y="64"/>
                  <a:pt x="116" y="90"/>
                </a:cubicBezTo>
                <a:cubicBezTo>
                  <a:pt x="105" y="106"/>
                  <a:pt x="112" y="129"/>
                  <a:pt x="105" y="147"/>
                </a:cubicBezTo>
                <a:cubicBezTo>
                  <a:pt x="94" y="173"/>
                  <a:pt x="70" y="175"/>
                  <a:pt x="47" y="182"/>
                </a:cubicBezTo>
                <a:cubicBezTo>
                  <a:pt x="36" y="190"/>
                  <a:pt x="16" y="192"/>
                  <a:pt x="13" y="205"/>
                </a:cubicBezTo>
                <a:cubicBezTo>
                  <a:pt x="0" y="262"/>
                  <a:pt x="22" y="282"/>
                  <a:pt x="47" y="320"/>
                </a:cubicBezTo>
                <a:cubicBezTo>
                  <a:pt x="43" y="347"/>
                  <a:pt x="18" y="381"/>
                  <a:pt x="36" y="401"/>
                </a:cubicBezTo>
                <a:cubicBezTo>
                  <a:pt x="73" y="443"/>
                  <a:pt x="217" y="416"/>
                  <a:pt x="254" y="412"/>
                </a:cubicBezTo>
                <a:cubicBezTo>
                  <a:pt x="262" y="404"/>
                  <a:pt x="267" y="386"/>
                  <a:pt x="278" y="389"/>
                </a:cubicBezTo>
                <a:cubicBezTo>
                  <a:pt x="292" y="392"/>
                  <a:pt x="292" y="413"/>
                  <a:pt x="301" y="424"/>
                </a:cubicBezTo>
                <a:cubicBezTo>
                  <a:pt x="311" y="437"/>
                  <a:pt x="324" y="447"/>
                  <a:pt x="335" y="459"/>
                </a:cubicBezTo>
                <a:cubicBezTo>
                  <a:pt x="357" y="521"/>
                  <a:pt x="365" y="520"/>
                  <a:pt x="427" y="505"/>
                </a:cubicBezTo>
                <a:cubicBezTo>
                  <a:pt x="474" y="434"/>
                  <a:pt x="517" y="377"/>
                  <a:pt x="542" y="297"/>
                </a:cubicBezTo>
                <a:cubicBezTo>
                  <a:pt x="538" y="274"/>
                  <a:pt x="541" y="249"/>
                  <a:pt x="531" y="228"/>
                </a:cubicBezTo>
                <a:cubicBezTo>
                  <a:pt x="525" y="216"/>
                  <a:pt x="503" y="217"/>
                  <a:pt x="496" y="205"/>
                </a:cubicBezTo>
                <a:cubicBezTo>
                  <a:pt x="483" y="184"/>
                  <a:pt x="473" y="136"/>
                  <a:pt x="473" y="136"/>
                </a:cubicBezTo>
                <a:cubicBezTo>
                  <a:pt x="480" y="109"/>
                  <a:pt x="504" y="44"/>
                  <a:pt x="473" y="21"/>
                </a:cubicBezTo>
                <a:cubicBezTo>
                  <a:pt x="460" y="11"/>
                  <a:pt x="450" y="44"/>
                  <a:pt x="439" y="55"/>
                </a:cubicBezTo>
                <a:cubicBezTo>
                  <a:pt x="436" y="63"/>
                  <a:pt x="419" y="124"/>
                  <a:pt x="404" y="124"/>
                </a:cubicBezTo>
                <a:cubicBezTo>
                  <a:pt x="385" y="124"/>
                  <a:pt x="373" y="101"/>
                  <a:pt x="358" y="90"/>
                </a:cubicBezTo>
                <a:cubicBezTo>
                  <a:pt x="354" y="78"/>
                  <a:pt x="350" y="67"/>
                  <a:pt x="347" y="55"/>
                </a:cubicBezTo>
                <a:cubicBezTo>
                  <a:pt x="343" y="40"/>
                  <a:pt x="349" y="16"/>
                  <a:pt x="335" y="9"/>
                </a:cubicBezTo>
                <a:cubicBezTo>
                  <a:pt x="318" y="0"/>
                  <a:pt x="297" y="17"/>
                  <a:pt x="278" y="21"/>
                </a:cubicBezTo>
                <a:cubicBezTo>
                  <a:pt x="262" y="67"/>
                  <a:pt x="241" y="74"/>
                  <a:pt x="197" y="90"/>
                </a:cubicBezTo>
                <a:cubicBezTo>
                  <a:pt x="159" y="127"/>
                  <a:pt x="178" y="124"/>
                  <a:pt x="151" y="124"/>
                </a:cubicBezTo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18438" name="未知"/>
          <p:cNvSpPr>
            <a:spLocks noChangeArrowheads="1"/>
          </p:cNvSpPr>
          <p:nvPr/>
        </p:nvSpPr>
        <p:spPr bwMode="auto">
          <a:xfrm>
            <a:off x="3948113" y="1012825"/>
            <a:ext cx="3611562" cy="3159125"/>
          </a:xfrm>
          <a:custGeom>
            <a:gdLst>
              <a:gd name="T0" fmla="*/ 484 w 2275"/>
              <a:gd name="T1" fmla="*/ 332 h 1990"/>
              <a:gd name="T2" fmla="*/ 368 w 2275"/>
              <a:gd name="T3" fmla="*/ 412 h 1990"/>
              <a:gd name="T4" fmla="*/ 242 w 2275"/>
              <a:gd name="T5" fmla="*/ 504 h 1990"/>
              <a:gd name="T6" fmla="*/ 138 w 2275"/>
              <a:gd name="T7" fmla="*/ 631 h 1990"/>
              <a:gd name="T8" fmla="*/ 276 w 2275"/>
              <a:gd name="T9" fmla="*/ 620 h 1990"/>
              <a:gd name="T10" fmla="*/ 426 w 2275"/>
              <a:gd name="T11" fmla="*/ 550 h 1990"/>
              <a:gd name="T12" fmla="*/ 518 w 2275"/>
              <a:gd name="T13" fmla="*/ 620 h 1990"/>
              <a:gd name="T14" fmla="*/ 645 w 2275"/>
              <a:gd name="T15" fmla="*/ 493 h 1990"/>
              <a:gd name="T16" fmla="*/ 749 w 2275"/>
              <a:gd name="T17" fmla="*/ 631 h 1990"/>
              <a:gd name="T18" fmla="*/ 726 w 2275"/>
              <a:gd name="T19" fmla="*/ 723 h 1990"/>
              <a:gd name="T20" fmla="*/ 587 w 2275"/>
              <a:gd name="T21" fmla="*/ 769 h 1990"/>
              <a:gd name="T22" fmla="*/ 196 w 2275"/>
              <a:gd name="T23" fmla="*/ 723 h 1990"/>
              <a:gd name="T24" fmla="*/ 104 w 2275"/>
              <a:gd name="T25" fmla="*/ 838 h 1990"/>
              <a:gd name="T26" fmla="*/ 104 w 2275"/>
              <a:gd name="T27" fmla="*/ 1242 h 1990"/>
              <a:gd name="T28" fmla="*/ 392 w 2275"/>
              <a:gd name="T29" fmla="*/ 1368 h 1990"/>
              <a:gd name="T30" fmla="*/ 449 w 2275"/>
              <a:gd name="T31" fmla="*/ 1668 h 1990"/>
              <a:gd name="T32" fmla="*/ 530 w 2275"/>
              <a:gd name="T33" fmla="*/ 1864 h 1990"/>
              <a:gd name="T34" fmla="*/ 668 w 2275"/>
              <a:gd name="T35" fmla="*/ 1956 h 1990"/>
              <a:gd name="T36" fmla="*/ 829 w 2275"/>
              <a:gd name="T37" fmla="*/ 1541 h 1990"/>
              <a:gd name="T38" fmla="*/ 887 w 2275"/>
              <a:gd name="T39" fmla="*/ 1391 h 1990"/>
              <a:gd name="T40" fmla="*/ 852 w 2275"/>
              <a:gd name="T41" fmla="*/ 1276 h 1990"/>
              <a:gd name="T42" fmla="*/ 737 w 2275"/>
              <a:gd name="T43" fmla="*/ 954 h 1990"/>
              <a:gd name="T44" fmla="*/ 841 w 2275"/>
              <a:gd name="T45" fmla="*/ 1046 h 1990"/>
              <a:gd name="T46" fmla="*/ 1106 w 2275"/>
              <a:gd name="T47" fmla="*/ 1034 h 1990"/>
              <a:gd name="T48" fmla="*/ 944 w 2275"/>
              <a:gd name="T49" fmla="*/ 815 h 1990"/>
              <a:gd name="T50" fmla="*/ 1221 w 2275"/>
              <a:gd name="T51" fmla="*/ 931 h 1990"/>
              <a:gd name="T52" fmla="*/ 1394 w 2275"/>
              <a:gd name="T53" fmla="*/ 1253 h 1990"/>
              <a:gd name="T54" fmla="*/ 1394 w 2275"/>
              <a:gd name="T55" fmla="*/ 1196 h 1990"/>
              <a:gd name="T56" fmla="*/ 1544 w 2275"/>
              <a:gd name="T57" fmla="*/ 988 h 1990"/>
              <a:gd name="T58" fmla="*/ 1693 w 2275"/>
              <a:gd name="T59" fmla="*/ 1345 h 1990"/>
              <a:gd name="T60" fmla="*/ 1866 w 2275"/>
              <a:gd name="T61" fmla="*/ 1541 h 1990"/>
              <a:gd name="T62" fmla="*/ 1739 w 2275"/>
              <a:gd name="T63" fmla="*/ 1276 h 1990"/>
              <a:gd name="T64" fmla="*/ 1705 w 2275"/>
              <a:gd name="T65" fmla="*/ 1172 h 1990"/>
              <a:gd name="T66" fmla="*/ 1751 w 2275"/>
              <a:gd name="T67" fmla="*/ 1080 h 1990"/>
              <a:gd name="T68" fmla="*/ 1924 w 2275"/>
              <a:gd name="T69" fmla="*/ 931 h 1990"/>
              <a:gd name="T70" fmla="*/ 1832 w 2275"/>
              <a:gd name="T71" fmla="*/ 689 h 1990"/>
              <a:gd name="T72" fmla="*/ 1970 w 2275"/>
              <a:gd name="T73" fmla="*/ 712 h 1990"/>
              <a:gd name="T74" fmla="*/ 2050 w 2275"/>
              <a:gd name="T75" fmla="*/ 447 h 1990"/>
              <a:gd name="T76" fmla="*/ 1947 w 2275"/>
              <a:gd name="T77" fmla="*/ 297 h 1990"/>
              <a:gd name="T78" fmla="*/ 2108 w 2275"/>
              <a:gd name="T79" fmla="*/ 285 h 1990"/>
              <a:gd name="T80" fmla="*/ 2223 w 2275"/>
              <a:gd name="T81" fmla="*/ 401 h 1990"/>
              <a:gd name="T82" fmla="*/ 2269 w 2275"/>
              <a:gd name="T83" fmla="*/ 205 h 1990"/>
              <a:gd name="T84" fmla="*/ 2073 w 2275"/>
              <a:gd name="T85" fmla="*/ 136 h 1990"/>
              <a:gd name="T86" fmla="*/ 1440 w 2275"/>
              <a:gd name="T87" fmla="*/ 55 h 1990"/>
              <a:gd name="T88" fmla="*/ 1048 w 2275"/>
              <a:gd name="T89" fmla="*/ 44 h 1990"/>
              <a:gd name="T90" fmla="*/ 991 w 2275"/>
              <a:gd name="T91" fmla="*/ 113 h 1990"/>
              <a:gd name="T92" fmla="*/ 691 w 2275"/>
              <a:gd name="T93" fmla="*/ 205 h 1990"/>
              <a:gd name="T94" fmla="*/ 472 w 2275"/>
              <a:gd name="T95" fmla="*/ 124 h 1990"/>
              <a:gd name="T96" fmla="*/ 357 w 2275"/>
              <a:gd name="T97" fmla="*/ 285 h 1990"/>
              <a:gd name="T98" fmla="*/ 345 w 2275"/>
              <a:gd name="T99" fmla="*/ 366 h 1990"/>
              <a:gd name="T100" fmla="*/ 253 w 2275"/>
              <a:gd name="T101" fmla="*/ 366 h 1990"/>
              <a:gd name="T102" fmla="*/ 253 w 2275"/>
              <a:gd name="T103" fmla="*/ 573 h 1990"/>
              <a:gd name="T104" fmla="*/ 242 w 2275"/>
              <a:gd name="T105" fmla="*/ 700 h 1990"/>
              <a:gd name="T106" fmla="*/ 334 w 2275"/>
              <a:gd name="T107" fmla="*/ 573 h 1990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275"/>
              <a:gd name="T163" fmla="*/ 0 h 1990"/>
              <a:gd name="T164" fmla="*/ 2275 w 2275"/>
              <a:gd name="T165" fmla="*/ 1990 h 1990"/>
            </a:gdLst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275" h="1990">
                <a:moveTo>
                  <a:pt x="357" y="262"/>
                </a:moveTo>
                <a:cubicBezTo>
                  <a:pt x="353" y="274"/>
                  <a:pt x="340" y="286"/>
                  <a:pt x="345" y="297"/>
                </a:cubicBezTo>
                <a:cubicBezTo>
                  <a:pt x="358" y="330"/>
                  <a:pt x="449" y="328"/>
                  <a:pt x="484" y="332"/>
                </a:cubicBezTo>
                <a:cubicBezTo>
                  <a:pt x="492" y="320"/>
                  <a:pt x="494" y="302"/>
                  <a:pt x="507" y="297"/>
                </a:cubicBezTo>
                <a:cubicBezTo>
                  <a:pt x="543" y="282"/>
                  <a:pt x="548" y="328"/>
                  <a:pt x="553" y="343"/>
                </a:cubicBezTo>
                <a:cubicBezTo>
                  <a:pt x="487" y="429"/>
                  <a:pt x="537" y="386"/>
                  <a:pt x="368" y="412"/>
                </a:cubicBezTo>
                <a:cubicBezTo>
                  <a:pt x="341" y="416"/>
                  <a:pt x="288" y="424"/>
                  <a:pt x="288" y="424"/>
                </a:cubicBezTo>
                <a:cubicBezTo>
                  <a:pt x="284" y="447"/>
                  <a:pt x="288" y="473"/>
                  <a:pt x="276" y="493"/>
                </a:cubicBezTo>
                <a:cubicBezTo>
                  <a:pt x="270" y="503"/>
                  <a:pt x="247" y="493"/>
                  <a:pt x="242" y="504"/>
                </a:cubicBezTo>
                <a:cubicBezTo>
                  <a:pt x="189" y="609"/>
                  <a:pt x="273" y="571"/>
                  <a:pt x="196" y="596"/>
                </a:cubicBezTo>
                <a:cubicBezTo>
                  <a:pt x="188" y="604"/>
                  <a:pt x="182" y="614"/>
                  <a:pt x="173" y="620"/>
                </a:cubicBezTo>
                <a:cubicBezTo>
                  <a:pt x="163" y="626"/>
                  <a:pt x="141" y="619"/>
                  <a:pt x="138" y="631"/>
                </a:cubicBezTo>
                <a:cubicBezTo>
                  <a:pt x="129" y="664"/>
                  <a:pt x="181" y="672"/>
                  <a:pt x="196" y="677"/>
                </a:cubicBezTo>
                <a:cubicBezTo>
                  <a:pt x="285" y="648"/>
                  <a:pt x="181" y="692"/>
                  <a:pt x="242" y="631"/>
                </a:cubicBezTo>
                <a:cubicBezTo>
                  <a:pt x="250" y="623"/>
                  <a:pt x="265" y="624"/>
                  <a:pt x="276" y="620"/>
                </a:cubicBezTo>
                <a:cubicBezTo>
                  <a:pt x="358" y="564"/>
                  <a:pt x="318" y="579"/>
                  <a:pt x="392" y="562"/>
                </a:cubicBezTo>
                <a:cubicBezTo>
                  <a:pt x="414" y="594"/>
                  <a:pt x="439" y="622"/>
                  <a:pt x="461" y="654"/>
                </a:cubicBezTo>
                <a:cubicBezTo>
                  <a:pt x="480" y="596"/>
                  <a:pt x="477" y="584"/>
                  <a:pt x="426" y="550"/>
                </a:cubicBezTo>
                <a:cubicBezTo>
                  <a:pt x="438" y="542"/>
                  <a:pt x="447" y="524"/>
                  <a:pt x="461" y="527"/>
                </a:cubicBezTo>
                <a:cubicBezTo>
                  <a:pt x="481" y="531"/>
                  <a:pt x="488" y="584"/>
                  <a:pt x="495" y="596"/>
                </a:cubicBezTo>
                <a:cubicBezTo>
                  <a:pt x="501" y="606"/>
                  <a:pt x="512" y="611"/>
                  <a:pt x="518" y="620"/>
                </a:cubicBezTo>
                <a:cubicBezTo>
                  <a:pt x="563" y="689"/>
                  <a:pt x="514" y="648"/>
                  <a:pt x="576" y="689"/>
                </a:cubicBezTo>
                <a:cubicBezTo>
                  <a:pt x="591" y="643"/>
                  <a:pt x="594" y="603"/>
                  <a:pt x="622" y="562"/>
                </a:cubicBezTo>
                <a:cubicBezTo>
                  <a:pt x="622" y="561"/>
                  <a:pt x="643" y="494"/>
                  <a:pt x="645" y="493"/>
                </a:cubicBezTo>
                <a:cubicBezTo>
                  <a:pt x="656" y="488"/>
                  <a:pt x="668" y="500"/>
                  <a:pt x="680" y="504"/>
                </a:cubicBezTo>
                <a:cubicBezTo>
                  <a:pt x="763" y="587"/>
                  <a:pt x="730" y="547"/>
                  <a:pt x="783" y="620"/>
                </a:cubicBezTo>
                <a:cubicBezTo>
                  <a:pt x="772" y="624"/>
                  <a:pt x="761" y="631"/>
                  <a:pt x="749" y="631"/>
                </a:cubicBezTo>
                <a:cubicBezTo>
                  <a:pt x="718" y="631"/>
                  <a:pt x="687" y="614"/>
                  <a:pt x="656" y="620"/>
                </a:cubicBezTo>
                <a:cubicBezTo>
                  <a:pt x="643" y="623"/>
                  <a:pt x="641" y="643"/>
                  <a:pt x="633" y="654"/>
                </a:cubicBezTo>
                <a:cubicBezTo>
                  <a:pt x="660" y="695"/>
                  <a:pt x="679" y="708"/>
                  <a:pt x="726" y="723"/>
                </a:cubicBezTo>
                <a:cubicBezTo>
                  <a:pt x="770" y="790"/>
                  <a:pt x="750" y="789"/>
                  <a:pt x="680" y="804"/>
                </a:cubicBezTo>
                <a:cubicBezTo>
                  <a:pt x="661" y="800"/>
                  <a:pt x="640" y="799"/>
                  <a:pt x="622" y="792"/>
                </a:cubicBezTo>
                <a:cubicBezTo>
                  <a:pt x="609" y="787"/>
                  <a:pt x="601" y="766"/>
                  <a:pt x="587" y="769"/>
                </a:cubicBezTo>
                <a:cubicBezTo>
                  <a:pt x="549" y="778"/>
                  <a:pt x="521" y="814"/>
                  <a:pt x="484" y="827"/>
                </a:cubicBezTo>
                <a:cubicBezTo>
                  <a:pt x="453" y="737"/>
                  <a:pt x="389" y="703"/>
                  <a:pt x="299" y="689"/>
                </a:cubicBezTo>
                <a:cubicBezTo>
                  <a:pt x="220" y="742"/>
                  <a:pt x="256" y="744"/>
                  <a:pt x="196" y="723"/>
                </a:cubicBezTo>
                <a:cubicBezTo>
                  <a:pt x="181" y="746"/>
                  <a:pt x="159" y="766"/>
                  <a:pt x="150" y="792"/>
                </a:cubicBezTo>
                <a:cubicBezTo>
                  <a:pt x="146" y="804"/>
                  <a:pt x="147" y="818"/>
                  <a:pt x="138" y="827"/>
                </a:cubicBezTo>
                <a:cubicBezTo>
                  <a:pt x="130" y="835"/>
                  <a:pt x="115" y="834"/>
                  <a:pt x="104" y="838"/>
                </a:cubicBezTo>
                <a:cubicBezTo>
                  <a:pt x="71" y="887"/>
                  <a:pt x="54" y="930"/>
                  <a:pt x="23" y="977"/>
                </a:cubicBezTo>
                <a:cubicBezTo>
                  <a:pt x="16" y="1004"/>
                  <a:pt x="0" y="1029"/>
                  <a:pt x="0" y="1057"/>
                </a:cubicBezTo>
                <a:cubicBezTo>
                  <a:pt x="0" y="1139"/>
                  <a:pt x="50" y="1188"/>
                  <a:pt x="104" y="1242"/>
                </a:cubicBezTo>
                <a:cubicBezTo>
                  <a:pt x="156" y="1294"/>
                  <a:pt x="95" y="1265"/>
                  <a:pt x="161" y="1288"/>
                </a:cubicBezTo>
                <a:cubicBezTo>
                  <a:pt x="231" y="1270"/>
                  <a:pt x="244" y="1265"/>
                  <a:pt x="322" y="1276"/>
                </a:cubicBezTo>
                <a:cubicBezTo>
                  <a:pt x="363" y="1303"/>
                  <a:pt x="376" y="1323"/>
                  <a:pt x="392" y="1368"/>
                </a:cubicBezTo>
                <a:cubicBezTo>
                  <a:pt x="395" y="1393"/>
                  <a:pt x="397" y="1462"/>
                  <a:pt x="415" y="1495"/>
                </a:cubicBezTo>
                <a:cubicBezTo>
                  <a:pt x="428" y="1519"/>
                  <a:pt x="461" y="1564"/>
                  <a:pt x="461" y="1564"/>
                </a:cubicBezTo>
                <a:cubicBezTo>
                  <a:pt x="479" y="1622"/>
                  <a:pt x="476" y="1587"/>
                  <a:pt x="449" y="1668"/>
                </a:cubicBezTo>
                <a:cubicBezTo>
                  <a:pt x="445" y="1679"/>
                  <a:pt x="442" y="1691"/>
                  <a:pt x="438" y="1702"/>
                </a:cubicBezTo>
                <a:cubicBezTo>
                  <a:pt x="434" y="1714"/>
                  <a:pt x="426" y="1737"/>
                  <a:pt x="426" y="1737"/>
                </a:cubicBezTo>
                <a:cubicBezTo>
                  <a:pt x="443" y="1837"/>
                  <a:pt x="432" y="1831"/>
                  <a:pt x="530" y="1864"/>
                </a:cubicBezTo>
                <a:cubicBezTo>
                  <a:pt x="557" y="1944"/>
                  <a:pt x="546" y="1910"/>
                  <a:pt x="564" y="1967"/>
                </a:cubicBezTo>
                <a:cubicBezTo>
                  <a:pt x="571" y="1990"/>
                  <a:pt x="633" y="1990"/>
                  <a:pt x="633" y="1990"/>
                </a:cubicBezTo>
                <a:cubicBezTo>
                  <a:pt x="645" y="1979"/>
                  <a:pt x="660" y="1970"/>
                  <a:pt x="668" y="1956"/>
                </a:cubicBezTo>
                <a:cubicBezTo>
                  <a:pt x="710" y="1881"/>
                  <a:pt x="671" y="1874"/>
                  <a:pt x="737" y="1829"/>
                </a:cubicBezTo>
                <a:cubicBezTo>
                  <a:pt x="761" y="1760"/>
                  <a:pt x="765" y="1699"/>
                  <a:pt x="829" y="1656"/>
                </a:cubicBezTo>
                <a:cubicBezTo>
                  <a:pt x="848" y="1602"/>
                  <a:pt x="848" y="1620"/>
                  <a:pt x="829" y="1541"/>
                </a:cubicBezTo>
                <a:cubicBezTo>
                  <a:pt x="823" y="1517"/>
                  <a:pt x="806" y="1472"/>
                  <a:pt x="806" y="1472"/>
                </a:cubicBezTo>
                <a:cubicBezTo>
                  <a:pt x="829" y="1457"/>
                  <a:pt x="852" y="1441"/>
                  <a:pt x="875" y="1426"/>
                </a:cubicBezTo>
                <a:cubicBezTo>
                  <a:pt x="885" y="1419"/>
                  <a:pt x="881" y="1402"/>
                  <a:pt x="887" y="1391"/>
                </a:cubicBezTo>
                <a:cubicBezTo>
                  <a:pt x="908" y="1350"/>
                  <a:pt x="905" y="1359"/>
                  <a:pt x="944" y="1345"/>
                </a:cubicBezTo>
                <a:cubicBezTo>
                  <a:pt x="966" y="1283"/>
                  <a:pt x="1043" y="1196"/>
                  <a:pt x="933" y="1161"/>
                </a:cubicBezTo>
                <a:cubicBezTo>
                  <a:pt x="866" y="1182"/>
                  <a:pt x="873" y="1203"/>
                  <a:pt x="852" y="1276"/>
                </a:cubicBezTo>
                <a:cubicBezTo>
                  <a:pt x="840" y="1227"/>
                  <a:pt x="841" y="1175"/>
                  <a:pt x="829" y="1126"/>
                </a:cubicBezTo>
                <a:cubicBezTo>
                  <a:pt x="824" y="1106"/>
                  <a:pt x="783" y="1069"/>
                  <a:pt x="772" y="1057"/>
                </a:cubicBezTo>
                <a:cubicBezTo>
                  <a:pt x="760" y="1023"/>
                  <a:pt x="749" y="988"/>
                  <a:pt x="737" y="954"/>
                </a:cubicBezTo>
                <a:cubicBezTo>
                  <a:pt x="741" y="939"/>
                  <a:pt x="734" y="902"/>
                  <a:pt x="749" y="908"/>
                </a:cubicBezTo>
                <a:cubicBezTo>
                  <a:pt x="787" y="923"/>
                  <a:pt x="795" y="977"/>
                  <a:pt x="818" y="1011"/>
                </a:cubicBezTo>
                <a:cubicBezTo>
                  <a:pt x="826" y="1023"/>
                  <a:pt x="833" y="1034"/>
                  <a:pt x="841" y="1046"/>
                </a:cubicBezTo>
                <a:cubicBezTo>
                  <a:pt x="849" y="1057"/>
                  <a:pt x="864" y="1080"/>
                  <a:pt x="864" y="1080"/>
                </a:cubicBezTo>
                <a:cubicBezTo>
                  <a:pt x="881" y="1134"/>
                  <a:pt x="888" y="1146"/>
                  <a:pt x="944" y="1126"/>
                </a:cubicBezTo>
                <a:cubicBezTo>
                  <a:pt x="991" y="1060"/>
                  <a:pt x="1032" y="1047"/>
                  <a:pt x="1106" y="1034"/>
                </a:cubicBezTo>
                <a:cubicBezTo>
                  <a:pt x="1121" y="1026"/>
                  <a:pt x="1145" y="1027"/>
                  <a:pt x="1152" y="1011"/>
                </a:cubicBezTo>
                <a:cubicBezTo>
                  <a:pt x="1190" y="921"/>
                  <a:pt x="993" y="922"/>
                  <a:pt x="968" y="919"/>
                </a:cubicBezTo>
                <a:cubicBezTo>
                  <a:pt x="930" y="882"/>
                  <a:pt x="932" y="866"/>
                  <a:pt x="944" y="815"/>
                </a:cubicBezTo>
                <a:cubicBezTo>
                  <a:pt x="956" y="823"/>
                  <a:pt x="966" y="832"/>
                  <a:pt x="979" y="838"/>
                </a:cubicBezTo>
                <a:cubicBezTo>
                  <a:pt x="1001" y="848"/>
                  <a:pt x="1048" y="861"/>
                  <a:pt x="1048" y="861"/>
                </a:cubicBezTo>
                <a:cubicBezTo>
                  <a:pt x="1096" y="935"/>
                  <a:pt x="1123" y="921"/>
                  <a:pt x="1221" y="931"/>
                </a:cubicBezTo>
                <a:cubicBezTo>
                  <a:pt x="1241" y="971"/>
                  <a:pt x="1274" y="1063"/>
                  <a:pt x="1302" y="1103"/>
                </a:cubicBezTo>
                <a:cubicBezTo>
                  <a:pt x="1324" y="1134"/>
                  <a:pt x="1355" y="1168"/>
                  <a:pt x="1382" y="1196"/>
                </a:cubicBezTo>
                <a:cubicBezTo>
                  <a:pt x="1386" y="1215"/>
                  <a:pt x="1389" y="1234"/>
                  <a:pt x="1394" y="1253"/>
                </a:cubicBezTo>
                <a:cubicBezTo>
                  <a:pt x="1397" y="1265"/>
                  <a:pt x="1393" y="1285"/>
                  <a:pt x="1405" y="1288"/>
                </a:cubicBezTo>
                <a:cubicBezTo>
                  <a:pt x="1419" y="1292"/>
                  <a:pt x="1428" y="1273"/>
                  <a:pt x="1440" y="1265"/>
                </a:cubicBezTo>
                <a:cubicBezTo>
                  <a:pt x="1425" y="1242"/>
                  <a:pt x="1409" y="1219"/>
                  <a:pt x="1394" y="1196"/>
                </a:cubicBezTo>
                <a:cubicBezTo>
                  <a:pt x="1353" y="1134"/>
                  <a:pt x="1433" y="1061"/>
                  <a:pt x="1474" y="1034"/>
                </a:cubicBezTo>
                <a:cubicBezTo>
                  <a:pt x="1478" y="1023"/>
                  <a:pt x="1494" y="968"/>
                  <a:pt x="1509" y="965"/>
                </a:cubicBezTo>
                <a:cubicBezTo>
                  <a:pt x="1523" y="962"/>
                  <a:pt x="1532" y="980"/>
                  <a:pt x="1544" y="988"/>
                </a:cubicBezTo>
                <a:cubicBezTo>
                  <a:pt x="1597" y="1067"/>
                  <a:pt x="1564" y="1048"/>
                  <a:pt x="1624" y="1069"/>
                </a:cubicBezTo>
                <a:cubicBezTo>
                  <a:pt x="1645" y="1130"/>
                  <a:pt x="1670" y="1188"/>
                  <a:pt x="1705" y="1242"/>
                </a:cubicBezTo>
                <a:cubicBezTo>
                  <a:pt x="1701" y="1276"/>
                  <a:pt x="1721" y="1325"/>
                  <a:pt x="1693" y="1345"/>
                </a:cubicBezTo>
                <a:cubicBezTo>
                  <a:pt x="1670" y="1361"/>
                  <a:pt x="1624" y="1299"/>
                  <a:pt x="1624" y="1299"/>
                </a:cubicBezTo>
                <a:cubicBezTo>
                  <a:pt x="1667" y="1363"/>
                  <a:pt x="1687" y="1384"/>
                  <a:pt x="1751" y="1426"/>
                </a:cubicBezTo>
                <a:cubicBezTo>
                  <a:pt x="1770" y="1485"/>
                  <a:pt x="1809" y="1523"/>
                  <a:pt x="1866" y="1541"/>
                </a:cubicBezTo>
                <a:cubicBezTo>
                  <a:pt x="1882" y="1546"/>
                  <a:pt x="1834" y="1529"/>
                  <a:pt x="1820" y="1518"/>
                </a:cubicBezTo>
                <a:cubicBezTo>
                  <a:pt x="1798" y="1501"/>
                  <a:pt x="1762" y="1460"/>
                  <a:pt x="1762" y="1460"/>
                </a:cubicBezTo>
                <a:cubicBezTo>
                  <a:pt x="1761" y="1446"/>
                  <a:pt x="1764" y="1322"/>
                  <a:pt x="1739" y="1276"/>
                </a:cubicBezTo>
                <a:cubicBezTo>
                  <a:pt x="1726" y="1252"/>
                  <a:pt x="1693" y="1207"/>
                  <a:pt x="1693" y="1207"/>
                </a:cubicBezTo>
                <a:cubicBezTo>
                  <a:pt x="1689" y="1184"/>
                  <a:pt x="1674" y="1160"/>
                  <a:pt x="1682" y="1138"/>
                </a:cubicBezTo>
                <a:cubicBezTo>
                  <a:pt x="1686" y="1125"/>
                  <a:pt x="1696" y="1161"/>
                  <a:pt x="1705" y="1172"/>
                </a:cubicBezTo>
                <a:cubicBezTo>
                  <a:pt x="1725" y="1198"/>
                  <a:pt x="1734" y="1200"/>
                  <a:pt x="1762" y="1219"/>
                </a:cubicBezTo>
                <a:cubicBezTo>
                  <a:pt x="1774" y="1207"/>
                  <a:pt x="1788" y="1198"/>
                  <a:pt x="1797" y="1184"/>
                </a:cubicBezTo>
                <a:cubicBezTo>
                  <a:pt x="1826" y="1140"/>
                  <a:pt x="1774" y="1114"/>
                  <a:pt x="1751" y="1080"/>
                </a:cubicBezTo>
                <a:cubicBezTo>
                  <a:pt x="1771" y="935"/>
                  <a:pt x="1730" y="1042"/>
                  <a:pt x="1878" y="988"/>
                </a:cubicBezTo>
                <a:cubicBezTo>
                  <a:pt x="1889" y="984"/>
                  <a:pt x="1882" y="963"/>
                  <a:pt x="1889" y="954"/>
                </a:cubicBezTo>
                <a:cubicBezTo>
                  <a:pt x="1898" y="943"/>
                  <a:pt x="1912" y="939"/>
                  <a:pt x="1924" y="931"/>
                </a:cubicBezTo>
                <a:cubicBezTo>
                  <a:pt x="1939" y="885"/>
                  <a:pt x="1941" y="759"/>
                  <a:pt x="1912" y="723"/>
                </a:cubicBezTo>
                <a:cubicBezTo>
                  <a:pt x="1905" y="714"/>
                  <a:pt x="1889" y="717"/>
                  <a:pt x="1878" y="712"/>
                </a:cubicBezTo>
                <a:cubicBezTo>
                  <a:pt x="1862" y="705"/>
                  <a:pt x="1847" y="697"/>
                  <a:pt x="1832" y="689"/>
                </a:cubicBezTo>
                <a:cubicBezTo>
                  <a:pt x="1811" y="627"/>
                  <a:pt x="1813" y="666"/>
                  <a:pt x="1866" y="666"/>
                </a:cubicBezTo>
                <a:cubicBezTo>
                  <a:pt x="1878" y="666"/>
                  <a:pt x="1889" y="658"/>
                  <a:pt x="1901" y="654"/>
                </a:cubicBezTo>
                <a:cubicBezTo>
                  <a:pt x="1909" y="666"/>
                  <a:pt x="1942" y="729"/>
                  <a:pt x="1970" y="712"/>
                </a:cubicBezTo>
                <a:cubicBezTo>
                  <a:pt x="1987" y="702"/>
                  <a:pt x="1976" y="673"/>
                  <a:pt x="1981" y="654"/>
                </a:cubicBezTo>
                <a:cubicBezTo>
                  <a:pt x="1992" y="611"/>
                  <a:pt x="1990" y="622"/>
                  <a:pt x="2027" y="596"/>
                </a:cubicBezTo>
                <a:cubicBezTo>
                  <a:pt x="2057" y="512"/>
                  <a:pt x="2068" y="555"/>
                  <a:pt x="2050" y="447"/>
                </a:cubicBezTo>
                <a:cubicBezTo>
                  <a:pt x="2047" y="428"/>
                  <a:pt x="2052" y="404"/>
                  <a:pt x="2039" y="389"/>
                </a:cubicBezTo>
                <a:cubicBezTo>
                  <a:pt x="2037" y="387"/>
                  <a:pt x="1946" y="368"/>
                  <a:pt x="1935" y="366"/>
                </a:cubicBezTo>
                <a:cubicBezTo>
                  <a:pt x="1939" y="343"/>
                  <a:pt x="1940" y="319"/>
                  <a:pt x="1947" y="297"/>
                </a:cubicBezTo>
                <a:cubicBezTo>
                  <a:pt x="1951" y="284"/>
                  <a:pt x="1956" y="264"/>
                  <a:pt x="1970" y="262"/>
                </a:cubicBezTo>
                <a:cubicBezTo>
                  <a:pt x="2002" y="257"/>
                  <a:pt x="2031" y="286"/>
                  <a:pt x="2062" y="297"/>
                </a:cubicBezTo>
                <a:cubicBezTo>
                  <a:pt x="2077" y="293"/>
                  <a:pt x="2093" y="289"/>
                  <a:pt x="2108" y="285"/>
                </a:cubicBezTo>
                <a:cubicBezTo>
                  <a:pt x="2120" y="282"/>
                  <a:pt x="2134" y="265"/>
                  <a:pt x="2143" y="274"/>
                </a:cubicBezTo>
                <a:cubicBezTo>
                  <a:pt x="2160" y="291"/>
                  <a:pt x="2153" y="323"/>
                  <a:pt x="2166" y="343"/>
                </a:cubicBezTo>
                <a:cubicBezTo>
                  <a:pt x="2197" y="389"/>
                  <a:pt x="2177" y="370"/>
                  <a:pt x="2223" y="401"/>
                </a:cubicBezTo>
                <a:cubicBezTo>
                  <a:pt x="2214" y="382"/>
                  <a:pt x="2151" y="307"/>
                  <a:pt x="2189" y="285"/>
                </a:cubicBezTo>
                <a:cubicBezTo>
                  <a:pt x="2209" y="273"/>
                  <a:pt x="2235" y="278"/>
                  <a:pt x="2258" y="274"/>
                </a:cubicBezTo>
                <a:cubicBezTo>
                  <a:pt x="2262" y="251"/>
                  <a:pt x="2275" y="227"/>
                  <a:pt x="2269" y="205"/>
                </a:cubicBezTo>
                <a:cubicBezTo>
                  <a:pt x="2266" y="193"/>
                  <a:pt x="2247" y="195"/>
                  <a:pt x="2235" y="193"/>
                </a:cubicBezTo>
                <a:cubicBezTo>
                  <a:pt x="2189" y="184"/>
                  <a:pt x="2142" y="178"/>
                  <a:pt x="2096" y="170"/>
                </a:cubicBezTo>
                <a:cubicBezTo>
                  <a:pt x="2088" y="159"/>
                  <a:pt x="2084" y="145"/>
                  <a:pt x="2073" y="136"/>
                </a:cubicBezTo>
                <a:cubicBezTo>
                  <a:pt x="2038" y="108"/>
                  <a:pt x="1911" y="94"/>
                  <a:pt x="1878" y="90"/>
                </a:cubicBezTo>
                <a:cubicBezTo>
                  <a:pt x="1764" y="51"/>
                  <a:pt x="1635" y="112"/>
                  <a:pt x="1532" y="44"/>
                </a:cubicBezTo>
                <a:cubicBezTo>
                  <a:pt x="1501" y="48"/>
                  <a:pt x="1470" y="64"/>
                  <a:pt x="1440" y="55"/>
                </a:cubicBezTo>
                <a:cubicBezTo>
                  <a:pt x="1424" y="50"/>
                  <a:pt x="1433" y="14"/>
                  <a:pt x="1417" y="9"/>
                </a:cubicBezTo>
                <a:cubicBezTo>
                  <a:pt x="1387" y="0"/>
                  <a:pt x="1356" y="16"/>
                  <a:pt x="1325" y="20"/>
                </a:cubicBezTo>
                <a:cubicBezTo>
                  <a:pt x="1148" y="43"/>
                  <a:pt x="1345" y="26"/>
                  <a:pt x="1048" y="44"/>
                </a:cubicBezTo>
                <a:cubicBezTo>
                  <a:pt x="1044" y="55"/>
                  <a:pt x="1040" y="67"/>
                  <a:pt x="1037" y="78"/>
                </a:cubicBezTo>
                <a:cubicBezTo>
                  <a:pt x="1033" y="93"/>
                  <a:pt x="1038" y="114"/>
                  <a:pt x="1025" y="124"/>
                </a:cubicBezTo>
                <a:cubicBezTo>
                  <a:pt x="1016" y="131"/>
                  <a:pt x="1002" y="117"/>
                  <a:pt x="991" y="113"/>
                </a:cubicBezTo>
                <a:cubicBezTo>
                  <a:pt x="919" y="127"/>
                  <a:pt x="867" y="159"/>
                  <a:pt x="795" y="170"/>
                </a:cubicBezTo>
                <a:cubicBezTo>
                  <a:pt x="772" y="178"/>
                  <a:pt x="749" y="185"/>
                  <a:pt x="726" y="193"/>
                </a:cubicBezTo>
                <a:cubicBezTo>
                  <a:pt x="714" y="197"/>
                  <a:pt x="691" y="205"/>
                  <a:pt x="691" y="205"/>
                </a:cubicBezTo>
                <a:cubicBezTo>
                  <a:pt x="679" y="201"/>
                  <a:pt x="662" y="204"/>
                  <a:pt x="656" y="193"/>
                </a:cubicBezTo>
                <a:cubicBezTo>
                  <a:pt x="639" y="159"/>
                  <a:pt x="691" y="151"/>
                  <a:pt x="703" y="147"/>
                </a:cubicBezTo>
                <a:cubicBezTo>
                  <a:pt x="613" y="111"/>
                  <a:pt x="574" y="114"/>
                  <a:pt x="472" y="124"/>
                </a:cubicBezTo>
                <a:cubicBezTo>
                  <a:pt x="471" y="127"/>
                  <a:pt x="452" y="190"/>
                  <a:pt x="449" y="193"/>
                </a:cubicBezTo>
                <a:cubicBezTo>
                  <a:pt x="446" y="196"/>
                  <a:pt x="383" y="215"/>
                  <a:pt x="380" y="216"/>
                </a:cubicBezTo>
                <a:cubicBezTo>
                  <a:pt x="372" y="239"/>
                  <a:pt x="349" y="262"/>
                  <a:pt x="357" y="285"/>
                </a:cubicBezTo>
                <a:cubicBezTo>
                  <a:pt x="365" y="308"/>
                  <a:pt x="380" y="355"/>
                  <a:pt x="380" y="355"/>
                </a:cubicBezTo>
                <a:cubicBezTo>
                  <a:pt x="376" y="370"/>
                  <a:pt x="383" y="396"/>
                  <a:pt x="368" y="401"/>
                </a:cubicBezTo>
                <a:cubicBezTo>
                  <a:pt x="355" y="405"/>
                  <a:pt x="359" y="366"/>
                  <a:pt x="345" y="366"/>
                </a:cubicBezTo>
                <a:cubicBezTo>
                  <a:pt x="331" y="366"/>
                  <a:pt x="330" y="389"/>
                  <a:pt x="322" y="401"/>
                </a:cubicBezTo>
                <a:cubicBezTo>
                  <a:pt x="311" y="397"/>
                  <a:pt x="299" y="394"/>
                  <a:pt x="288" y="389"/>
                </a:cubicBezTo>
                <a:cubicBezTo>
                  <a:pt x="276" y="383"/>
                  <a:pt x="267" y="366"/>
                  <a:pt x="253" y="366"/>
                </a:cubicBezTo>
                <a:cubicBezTo>
                  <a:pt x="239" y="366"/>
                  <a:pt x="230" y="381"/>
                  <a:pt x="219" y="389"/>
                </a:cubicBezTo>
                <a:cubicBezTo>
                  <a:pt x="232" y="485"/>
                  <a:pt x="239" y="464"/>
                  <a:pt x="265" y="539"/>
                </a:cubicBezTo>
                <a:cubicBezTo>
                  <a:pt x="261" y="550"/>
                  <a:pt x="261" y="565"/>
                  <a:pt x="253" y="573"/>
                </a:cubicBezTo>
                <a:cubicBezTo>
                  <a:pt x="245" y="581"/>
                  <a:pt x="230" y="580"/>
                  <a:pt x="219" y="585"/>
                </a:cubicBezTo>
                <a:cubicBezTo>
                  <a:pt x="130" y="630"/>
                  <a:pt x="235" y="590"/>
                  <a:pt x="150" y="620"/>
                </a:cubicBezTo>
                <a:cubicBezTo>
                  <a:pt x="119" y="709"/>
                  <a:pt x="155" y="690"/>
                  <a:pt x="242" y="700"/>
                </a:cubicBezTo>
                <a:cubicBezTo>
                  <a:pt x="273" y="696"/>
                  <a:pt x="314" y="712"/>
                  <a:pt x="334" y="689"/>
                </a:cubicBezTo>
                <a:cubicBezTo>
                  <a:pt x="352" y="668"/>
                  <a:pt x="322" y="635"/>
                  <a:pt x="322" y="608"/>
                </a:cubicBezTo>
                <a:cubicBezTo>
                  <a:pt x="322" y="596"/>
                  <a:pt x="334" y="573"/>
                  <a:pt x="334" y="573"/>
                </a:cubicBezTo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6" name="未知"/>
          <p:cNvSpPr>
            <a:spLocks noChangeArrowheads="1"/>
          </p:cNvSpPr>
          <p:nvPr/>
        </p:nvSpPr>
        <p:spPr bwMode="auto">
          <a:xfrm>
            <a:off x="7342188" y="3138488"/>
            <a:ext cx="563562" cy="430212"/>
          </a:xfrm>
          <a:custGeom>
            <a:cxnLst>
              <a:cxn ang="0">
                <a:pos x="29" y="9"/>
              </a:cxn>
              <a:cxn ang="0">
                <a:pos x="133" y="113"/>
              </a:cxn>
              <a:cxn ang="0">
                <a:pos x="156" y="147"/>
              </a:cxn>
              <a:cxn ang="0">
                <a:pos x="167" y="205"/>
              </a:cxn>
              <a:cxn ang="0">
                <a:pos x="236" y="182"/>
              </a:cxn>
              <a:cxn ang="0">
                <a:pos x="271" y="216"/>
              </a:cxn>
              <a:cxn ang="0">
                <a:pos x="259" y="113"/>
              </a:cxn>
              <a:cxn ang="0">
                <a:pos x="213" y="101"/>
              </a:cxn>
              <a:cxn ang="0">
                <a:pos x="167" y="89"/>
              </a:cxn>
              <a:cxn ang="0">
                <a:pos x="64" y="43"/>
              </a:cxn>
              <a:cxn ang="0">
                <a:pos x="52" y="9"/>
              </a:cxn>
              <a:cxn ang="0">
                <a:pos x="29" y="9"/>
              </a:cxn>
            </a:cxnLst>
            <a:rect l="0" t="0" r="r" b="b"/>
            <a:pathLst>
              <a:path w="355" h="271">
                <a:moveTo>
                  <a:pt x="29" y="9"/>
                </a:moveTo>
                <a:cubicBezTo>
                  <a:pt x="53" y="102"/>
                  <a:pt x="27" y="82"/>
                  <a:pt x="133" y="113"/>
                </a:cubicBezTo>
                <a:cubicBezTo>
                  <a:pt x="141" y="124"/>
                  <a:pt x="151" y="134"/>
                  <a:pt x="156" y="147"/>
                </a:cubicBezTo>
                <a:cubicBezTo>
                  <a:pt x="163" y="165"/>
                  <a:pt x="149" y="197"/>
                  <a:pt x="167" y="205"/>
                </a:cubicBezTo>
                <a:cubicBezTo>
                  <a:pt x="189" y="215"/>
                  <a:pt x="236" y="182"/>
                  <a:pt x="236" y="182"/>
                </a:cubicBezTo>
                <a:cubicBezTo>
                  <a:pt x="248" y="193"/>
                  <a:pt x="257" y="207"/>
                  <a:pt x="271" y="216"/>
                </a:cubicBezTo>
                <a:cubicBezTo>
                  <a:pt x="355" y="271"/>
                  <a:pt x="266" y="133"/>
                  <a:pt x="259" y="113"/>
                </a:cubicBezTo>
                <a:cubicBezTo>
                  <a:pt x="189" y="160"/>
                  <a:pt x="253" y="133"/>
                  <a:pt x="213" y="101"/>
                </a:cubicBezTo>
                <a:cubicBezTo>
                  <a:pt x="201" y="91"/>
                  <a:pt x="182" y="93"/>
                  <a:pt x="167" y="89"/>
                </a:cubicBezTo>
                <a:cubicBezTo>
                  <a:pt x="133" y="66"/>
                  <a:pt x="103" y="57"/>
                  <a:pt x="64" y="43"/>
                </a:cubicBezTo>
                <a:cubicBezTo>
                  <a:pt x="60" y="32"/>
                  <a:pt x="63" y="14"/>
                  <a:pt x="52" y="9"/>
                </a:cubicBezTo>
                <a:cubicBezTo>
                  <a:pt x="34" y="0"/>
                  <a:pt x="0" y="38"/>
                  <a:pt x="29" y="9"/>
                </a:cubicBezTo>
                <a:close/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87" name="未知"/>
          <p:cNvSpPr>
            <a:spLocks noChangeArrowheads="1"/>
          </p:cNvSpPr>
          <p:nvPr/>
        </p:nvSpPr>
        <p:spPr bwMode="auto">
          <a:xfrm>
            <a:off x="6838950" y="2987675"/>
            <a:ext cx="271463" cy="306388"/>
          </a:xfrm>
          <a:custGeom>
            <a:cxnLst>
              <a:cxn ang="0">
                <a:pos x="93" y="0"/>
              </a:cxn>
              <a:cxn ang="0">
                <a:pos x="24" y="69"/>
              </a:cxn>
              <a:cxn ang="0">
                <a:pos x="0" y="92"/>
              </a:cxn>
              <a:cxn ang="0">
                <a:pos x="70" y="184"/>
              </a:cxn>
              <a:cxn ang="0">
                <a:pos x="116" y="138"/>
              </a:cxn>
              <a:cxn ang="0">
                <a:pos x="150" y="115"/>
              </a:cxn>
              <a:cxn ang="0">
                <a:pos x="93" y="0"/>
              </a:cxn>
            </a:cxnLst>
            <a:rect l="0" t="0" r="r" b="b"/>
            <a:pathLst>
              <a:path w="171" h="193">
                <a:moveTo>
                  <a:pt x="93" y="0"/>
                </a:moveTo>
                <a:cubicBezTo>
                  <a:pt x="70" y="23"/>
                  <a:pt x="47" y="46"/>
                  <a:pt x="24" y="69"/>
                </a:cubicBezTo>
                <a:cubicBezTo>
                  <a:pt x="16" y="77"/>
                  <a:pt x="0" y="92"/>
                  <a:pt x="0" y="92"/>
                </a:cubicBezTo>
                <a:cubicBezTo>
                  <a:pt x="66" y="158"/>
                  <a:pt x="49" y="124"/>
                  <a:pt x="70" y="184"/>
                </a:cubicBezTo>
                <a:cubicBezTo>
                  <a:pt x="143" y="160"/>
                  <a:pt x="72" y="193"/>
                  <a:pt x="116" y="138"/>
                </a:cubicBezTo>
                <a:cubicBezTo>
                  <a:pt x="125" y="127"/>
                  <a:pt x="139" y="123"/>
                  <a:pt x="150" y="115"/>
                </a:cubicBezTo>
                <a:cubicBezTo>
                  <a:pt x="171" y="56"/>
                  <a:pt x="163" y="0"/>
                  <a:pt x="93" y="0"/>
                </a:cubicBezTo>
                <a:close/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88" name="未知"/>
          <p:cNvSpPr>
            <a:spLocks noChangeArrowheads="1"/>
          </p:cNvSpPr>
          <p:nvPr/>
        </p:nvSpPr>
        <p:spPr bwMode="auto">
          <a:xfrm>
            <a:off x="7223125" y="1739900"/>
            <a:ext cx="225425" cy="442913"/>
          </a:xfrm>
          <a:custGeom>
            <a:cxnLst>
              <a:cxn ang="0">
                <a:pos x="46" y="72"/>
              </a:cxn>
              <a:cxn ang="0">
                <a:pos x="104" y="83"/>
              </a:cxn>
              <a:cxn ang="0">
                <a:pos x="93" y="256"/>
              </a:cxn>
              <a:cxn ang="0">
                <a:pos x="46" y="245"/>
              </a:cxn>
              <a:cxn ang="0">
                <a:pos x="12" y="279"/>
              </a:cxn>
              <a:cxn ang="0">
                <a:pos x="23" y="245"/>
              </a:cxn>
              <a:cxn ang="0">
                <a:pos x="58" y="233"/>
              </a:cxn>
              <a:cxn ang="0">
                <a:pos x="70" y="199"/>
              </a:cxn>
              <a:cxn ang="0">
                <a:pos x="93" y="164"/>
              </a:cxn>
              <a:cxn ang="0">
                <a:pos x="58" y="83"/>
              </a:cxn>
              <a:cxn ang="0">
                <a:pos x="104" y="72"/>
              </a:cxn>
              <a:cxn ang="0">
                <a:pos x="104" y="118"/>
              </a:cxn>
            </a:cxnLst>
            <a:rect l="0" t="0" r="r" b="b"/>
            <a:pathLst>
              <a:path w="142" h="279">
                <a:moveTo>
                  <a:pt x="46" y="72"/>
                </a:moveTo>
                <a:cubicBezTo>
                  <a:pt x="58" y="60"/>
                  <a:pt x="96" y="9"/>
                  <a:pt x="104" y="83"/>
                </a:cubicBezTo>
                <a:cubicBezTo>
                  <a:pt x="110" y="140"/>
                  <a:pt x="97" y="198"/>
                  <a:pt x="93" y="256"/>
                </a:cubicBezTo>
                <a:cubicBezTo>
                  <a:pt x="77" y="252"/>
                  <a:pt x="61" y="241"/>
                  <a:pt x="46" y="245"/>
                </a:cubicBezTo>
                <a:cubicBezTo>
                  <a:pt x="31" y="249"/>
                  <a:pt x="28" y="279"/>
                  <a:pt x="12" y="279"/>
                </a:cubicBezTo>
                <a:cubicBezTo>
                  <a:pt x="0" y="279"/>
                  <a:pt x="15" y="253"/>
                  <a:pt x="23" y="245"/>
                </a:cubicBezTo>
                <a:cubicBezTo>
                  <a:pt x="32" y="236"/>
                  <a:pt x="46" y="237"/>
                  <a:pt x="58" y="233"/>
                </a:cubicBezTo>
                <a:cubicBezTo>
                  <a:pt x="62" y="222"/>
                  <a:pt x="65" y="210"/>
                  <a:pt x="70" y="199"/>
                </a:cubicBezTo>
                <a:cubicBezTo>
                  <a:pt x="76" y="187"/>
                  <a:pt x="91" y="178"/>
                  <a:pt x="93" y="164"/>
                </a:cubicBezTo>
                <a:cubicBezTo>
                  <a:pt x="97" y="134"/>
                  <a:pt x="72" y="105"/>
                  <a:pt x="58" y="83"/>
                </a:cubicBezTo>
                <a:cubicBezTo>
                  <a:pt x="61" y="73"/>
                  <a:pt x="75" y="0"/>
                  <a:pt x="104" y="72"/>
                </a:cubicBezTo>
                <a:cubicBezTo>
                  <a:pt x="142" y="167"/>
                  <a:pt x="62" y="72"/>
                  <a:pt x="104" y="118"/>
                </a:cubicBezTo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89" name="未知"/>
          <p:cNvSpPr>
            <a:spLocks noChangeArrowheads="1"/>
          </p:cNvSpPr>
          <p:nvPr/>
        </p:nvSpPr>
        <p:spPr bwMode="auto">
          <a:xfrm>
            <a:off x="2668588" y="920750"/>
            <a:ext cx="666750" cy="508000"/>
          </a:xfrm>
          <a:custGeom>
            <a:cxnLst>
              <a:cxn ang="0">
                <a:pos x="300" y="104"/>
              </a:cxn>
              <a:cxn ang="0">
                <a:pos x="335" y="116"/>
              </a:cxn>
              <a:cxn ang="0">
                <a:pos x="404" y="162"/>
              </a:cxn>
              <a:cxn ang="0">
                <a:pos x="416" y="196"/>
              </a:cxn>
              <a:cxn ang="0">
                <a:pos x="381" y="219"/>
              </a:cxn>
              <a:cxn ang="0">
                <a:pos x="358" y="150"/>
              </a:cxn>
              <a:cxn ang="0">
                <a:pos x="323" y="127"/>
              </a:cxn>
              <a:cxn ang="0">
                <a:pos x="254" y="139"/>
              </a:cxn>
              <a:cxn ang="0">
                <a:pos x="220" y="127"/>
              </a:cxn>
              <a:cxn ang="0">
                <a:pos x="254" y="104"/>
              </a:cxn>
              <a:cxn ang="0">
                <a:pos x="323" y="196"/>
              </a:cxn>
              <a:cxn ang="0">
                <a:pos x="312" y="242"/>
              </a:cxn>
              <a:cxn ang="0">
                <a:pos x="370" y="231"/>
              </a:cxn>
              <a:cxn ang="0">
                <a:pos x="323" y="173"/>
              </a:cxn>
              <a:cxn ang="0">
                <a:pos x="266" y="116"/>
              </a:cxn>
              <a:cxn ang="0">
                <a:pos x="197" y="150"/>
              </a:cxn>
              <a:cxn ang="0">
                <a:pos x="174" y="70"/>
              </a:cxn>
              <a:cxn ang="0">
                <a:pos x="105" y="81"/>
              </a:cxn>
              <a:cxn ang="0">
                <a:pos x="116" y="127"/>
              </a:cxn>
              <a:cxn ang="0">
                <a:pos x="128" y="93"/>
              </a:cxn>
              <a:cxn ang="0">
                <a:pos x="12" y="46"/>
              </a:cxn>
              <a:cxn ang="0">
                <a:pos x="47" y="58"/>
              </a:cxn>
              <a:cxn ang="0">
                <a:pos x="128" y="70"/>
              </a:cxn>
              <a:cxn ang="0">
                <a:pos x="231" y="58"/>
              </a:cxn>
              <a:cxn ang="0">
                <a:pos x="266" y="70"/>
              </a:cxn>
              <a:cxn ang="0">
                <a:pos x="289" y="0"/>
              </a:cxn>
              <a:cxn ang="0">
                <a:pos x="335" y="12"/>
              </a:cxn>
              <a:cxn ang="0">
                <a:pos x="347" y="46"/>
              </a:cxn>
              <a:cxn ang="0">
                <a:pos x="277" y="58"/>
              </a:cxn>
              <a:cxn ang="0">
                <a:pos x="300" y="104"/>
              </a:cxn>
            </a:cxnLst>
            <a:rect l="0" t="0" r="r" b="b"/>
            <a:pathLst>
              <a:path w="420" h="320">
                <a:moveTo>
                  <a:pt x="300" y="104"/>
                </a:moveTo>
                <a:cubicBezTo>
                  <a:pt x="312" y="108"/>
                  <a:pt x="324" y="110"/>
                  <a:pt x="335" y="116"/>
                </a:cubicBezTo>
                <a:cubicBezTo>
                  <a:pt x="359" y="129"/>
                  <a:pt x="404" y="162"/>
                  <a:pt x="404" y="162"/>
                </a:cubicBezTo>
                <a:cubicBezTo>
                  <a:pt x="408" y="173"/>
                  <a:pt x="420" y="185"/>
                  <a:pt x="416" y="196"/>
                </a:cubicBezTo>
                <a:cubicBezTo>
                  <a:pt x="411" y="209"/>
                  <a:pt x="392" y="228"/>
                  <a:pt x="381" y="219"/>
                </a:cubicBezTo>
                <a:cubicBezTo>
                  <a:pt x="362" y="204"/>
                  <a:pt x="366" y="173"/>
                  <a:pt x="358" y="150"/>
                </a:cubicBezTo>
                <a:cubicBezTo>
                  <a:pt x="354" y="137"/>
                  <a:pt x="335" y="135"/>
                  <a:pt x="323" y="127"/>
                </a:cubicBezTo>
                <a:cubicBezTo>
                  <a:pt x="300" y="131"/>
                  <a:pt x="277" y="139"/>
                  <a:pt x="254" y="139"/>
                </a:cubicBezTo>
                <a:cubicBezTo>
                  <a:pt x="242" y="139"/>
                  <a:pt x="220" y="139"/>
                  <a:pt x="220" y="127"/>
                </a:cubicBezTo>
                <a:cubicBezTo>
                  <a:pt x="220" y="113"/>
                  <a:pt x="243" y="112"/>
                  <a:pt x="254" y="104"/>
                </a:cubicBezTo>
                <a:cubicBezTo>
                  <a:pt x="306" y="122"/>
                  <a:pt x="310" y="144"/>
                  <a:pt x="323" y="196"/>
                </a:cubicBezTo>
                <a:cubicBezTo>
                  <a:pt x="319" y="211"/>
                  <a:pt x="305" y="228"/>
                  <a:pt x="312" y="242"/>
                </a:cubicBezTo>
                <a:cubicBezTo>
                  <a:pt x="351" y="320"/>
                  <a:pt x="364" y="247"/>
                  <a:pt x="370" y="231"/>
                </a:cubicBezTo>
                <a:cubicBezTo>
                  <a:pt x="347" y="163"/>
                  <a:pt x="376" y="225"/>
                  <a:pt x="323" y="173"/>
                </a:cubicBezTo>
                <a:cubicBezTo>
                  <a:pt x="243" y="94"/>
                  <a:pt x="361" y="180"/>
                  <a:pt x="266" y="116"/>
                </a:cubicBezTo>
                <a:cubicBezTo>
                  <a:pt x="260" y="120"/>
                  <a:pt x="211" y="157"/>
                  <a:pt x="197" y="150"/>
                </a:cubicBezTo>
                <a:cubicBezTo>
                  <a:pt x="191" y="147"/>
                  <a:pt x="178" y="86"/>
                  <a:pt x="174" y="70"/>
                </a:cubicBezTo>
                <a:cubicBezTo>
                  <a:pt x="151" y="74"/>
                  <a:pt x="122" y="65"/>
                  <a:pt x="105" y="81"/>
                </a:cubicBezTo>
                <a:cubicBezTo>
                  <a:pt x="94" y="92"/>
                  <a:pt x="102" y="120"/>
                  <a:pt x="116" y="127"/>
                </a:cubicBezTo>
                <a:cubicBezTo>
                  <a:pt x="127" y="133"/>
                  <a:pt x="124" y="104"/>
                  <a:pt x="128" y="93"/>
                </a:cubicBezTo>
                <a:cubicBezTo>
                  <a:pt x="96" y="72"/>
                  <a:pt x="52" y="46"/>
                  <a:pt x="12" y="46"/>
                </a:cubicBezTo>
                <a:cubicBezTo>
                  <a:pt x="0" y="46"/>
                  <a:pt x="35" y="56"/>
                  <a:pt x="47" y="58"/>
                </a:cubicBezTo>
                <a:cubicBezTo>
                  <a:pt x="74" y="64"/>
                  <a:pt x="101" y="66"/>
                  <a:pt x="128" y="70"/>
                </a:cubicBezTo>
                <a:cubicBezTo>
                  <a:pt x="162" y="66"/>
                  <a:pt x="196" y="58"/>
                  <a:pt x="231" y="58"/>
                </a:cubicBezTo>
                <a:cubicBezTo>
                  <a:pt x="243" y="58"/>
                  <a:pt x="257" y="79"/>
                  <a:pt x="266" y="70"/>
                </a:cubicBezTo>
                <a:cubicBezTo>
                  <a:pt x="283" y="53"/>
                  <a:pt x="289" y="0"/>
                  <a:pt x="289" y="0"/>
                </a:cubicBezTo>
                <a:cubicBezTo>
                  <a:pt x="304" y="4"/>
                  <a:pt x="323" y="2"/>
                  <a:pt x="335" y="12"/>
                </a:cubicBezTo>
                <a:cubicBezTo>
                  <a:pt x="344" y="19"/>
                  <a:pt x="356" y="39"/>
                  <a:pt x="347" y="46"/>
                </a:cubicBezTo>
                <a:cubicBezTo>
                  <a:pt x="328" y="61"/>
                  <a:pt x="292" y="40"/>
                  <a:pt x="277" y="58"/>
                </a:cubicBezTo>
                <a:cubicBezTo>
                  <a:pt x="266" y="71"/>
                  <a:pt x="292" y="89"/>
                  <a:pt x="300" y="104"/>
                </a:cubicBezTo>
                <a:close/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90" name="未知"/>
          <p:cNvSpPr>
            <a:spLocks noChangeArrowheads="1"/>
          </p:cNvSpPr>
          <p:nvPr/>
        </p:nvSpPr>
        <p:spPr bwMode="auto">
          <a:xfrm>
            <a:off x="1171575" y="1089025"/>
            <a:ext cx="2247900" cy="3673475"/>
          </a:xfrm>
          <a:custGeom>
            <a:cxnLst>
              <a:cxn ang="0">
                <a:pos x="1024" y="1134"/>
              </a:cxn>
              <a:cxn ang="0">
                <a:pos x="1093" y="1180"/>
              </a:cxn>
              <a:cxn ang="0">
                <a:pos x="1255" y="1352"/>
              </a:cxn>
              <a:cxn ang="0">
                <a:pos x="1416" y="1479"/>
              </a:cxn>
              <a:cxn ang="0">
                <a:pos x="1358" y="1640"/>
              </a:cxn>
              <a:cxn ang="0">
                <a:pos x="1301" y="1710"/>
              </a:cxn>
              <a:cxn ang="0">
                <a:pos x="1209" y="1894"/>
              </a:cxn>
              <a:cxn ang="0">
                <a:pos x="1093" y="2193"/>
              </a:cxn>
              <a:cxn ang="0">
                <a:pos x="1082" y="2251"/>
              </a:cxn>
              <a:cxn ang="0">
                <a:pos x="978" y="2032"/>
              </a:cxn>
              <a:cxn ang="0">
                <a:pos x="840" y="1583"/>
              </a:cxn>
              <a:cxn ang="0">
                <a:pos x="782" y="1168"/>
              </a:cxn>
              <a:cxn ang="0">
                <a:pos x="713" y="1180"/>
              </a:cxn>
              <a:cxn ang="0">
                <a:pos x="506" y="1018"/>
              </a:cxn>
              <a:cxn ang="0">
                <a:pos x="356" y="788"/>
              </a:cxn>
              <a:cxn ang="0">
                <a:pos x="333" y="558"/>
              </a:cxn>
              <a:cxn ang="0">
                <a:pos x="368" y="396"/>
              </a:cxn>
              <a:cxn ang="0">
                <a:pos x="183" y="212"/>
              </a:cxn>
              <a:cxn ang="0">
                <a:pos x="241" y="154"/>
              </a:cxn>
              <a:cxn ang="0">
                <a:pos x="368" y="62"/>
              </a:cxn>
              <a:cxn ang="0">
                <a:pos x="633" y="51"/>
              </a:cxn>
              <a:cxn ang="0">
                <a:pos x="736" y="85"/>
              </a:cxn>
              <a:cxn ang="0">
                <a:pos x="874" y="28"/>
              </a:cxn>
              <a:cxn ang="0">
                <a:pos x="921" y="97"/>
              </a:cxn>
              <a:cxn ang="0">
                <a:pos x="978" y="154"/>
              </a:cxn>
              <a:cxn ang="0">
                <a:pos x="897" y="281"/>
              </a:cxn>
              <a:cxn ang="0">
                <a:pos x="978" y="362"/>
              </a:cxn>
              <a:cxn ang="0">
                <a:pos x="1024" y="235"/>
              </a:cxn>
              <a:cxn ang="0">
                <a:pos x="1220" y="281"/>
              </a:cxn>
              <a:cxn ang="0">
                <a:pos x="1197" y="431"/>
              </a:cxn>
              <a:cxn ang="0">
                <a:pos x="1151" y="477"/>
              </a:cxn>
              <a:cxn ang="0">
                <a:pos x="978" y="569"/>
              </a:cxn>
              <a:cxn ang="0">
                <a:pos x="886" y="742"/>
              </a:cxn>
              <a:cxn ang="0">
                <a:pos x="805" y="799"/>
              </a:cxn>
              <a:cxn ang="0">
                <a:pos x="633" y="799"/>
              </a:cxn>
              <a:cxn ang="0">
                <a:pos x="552" y="892"/>
              </a:cxn>
              <a:cxn ang="0">
                <a:pos x="725" y="938"/>
              </a:cxn>
              <a:cxn ang="0">
                <a:pos x="667" y="1007"/>
              </a:cxn>
              <a:cxn ang="0">
                <a:pos x="782" y="1157"/>
              </a:cxn>
              <a:cxn ang="0">
                <a:pos x="886" y="1122"/>
              </a:cxn>
            </a:cxnLst>
            <a:rect l="0" t="0" r="r" b="b"/>
            <a:pathLst>
              <a:path w="1416" h="2314">
                <a:moveTo>
                  <a:pt x="944" y="1122"/>
                </a:moveTo>
                <a:cubicBezTo>
                  <a:pt x="971" y="1126"/>
                  <a:pt x="999" y="1124"/>
                  <a:pt x="1024" y="1134"/>
                </a:cubicBezTo>
                <a:cubicBezTo>
                  <a:pt x="1039" y="1140"/>
                  <a:pt x="1045" y="1159"/>
                  <a:pt x="1059" y="1168"/>
                </a:cubicBezTo>
                <a:cubicBezTo>
                  <a:pt x="1069" y="1175"/>
                  <a:pt x="1082" y="1176"/>
                  <a:pt x="1093" y="1180"/>
                </a:cubicBezTo>
                <a:cubicBezTo>
                  <a:pt x="1102" y="1194"/>
                  <a:pt x="1155" y="1276"/>
                  <a:pt x="1174" y="1295"/>
                </a:cubicBezTo>
                <a:cubicBezTo>
                  <a:pt x="1221" y="1342"/>
                  <a:pt x="1211" y="1315"/>
                  <a:pt x="1255" y="1352"/>
                </a:cubicBezTo>
                <a:cubicBezTo>
                  <a:pt x="1313" y="1401"/>
                  <a:pt x="1262" y="1379"/>
                  <a:pt x="1324" y="1398"/>
                </a:cubicBezTo>
                <a:cubicBezTo>
                  <a:pt x="1353" y="1428"/>
                  <a:pt x="1386" y="1450"/>
                  <a:pt x="1416" y="1479"/>
                </a:cubicBezTo>
                <a:cubicBezTo>
                  <a:pt x="1404" y="1535"/>
                  <a:pt x="1394" y="1558"/>
                  <a:pt x="1370" y="1606"/>
                </a:cubicBezTo>
                <a:cubicBezTo>
                  <a:pt x="1365" y="1617"/>
                  <a:pt x="1365" y="1630"/>
                  <a:pt x="1358" y="1640"/>
                </a:cubicBezTo>
                <a:cubicBezTo>
                  <a:pt x="1349" y="1654"/>
                  <a:pt x="1334" y="1662"/>
                  <a:pt x="1324" y="1675"/>
                </a:cubicBezTo>
                <a:cubicBezTo>
                  <a:pt x="1315" y="1686"/>
                  <a:pt x="1309" y="1698"/>
                  <a:pt x="1301" y="1710"/>
                </a:cubicBezTo>
                <a:cubicBezTo>
                  <a:pt x="1299" y="1716"/>
                  <a:pt x="1284" y="1779"/>
                  <a:pt x="1278" y="1790"/>
                </a:cubicBezTo>
                <a:cubicBezTo>
                  <a:pt x="1258" y="1826"/>
                  <a:pt x="1223" y="1855"/>
                  <a:pt x="1209" y="1894"/>
                </a:cubicBezTo>
                <a:cubicBezTo>
                  <a:pt x="1187" y="1956"/>
                  <a:pt x="1183" y="2032"/>
                  <a:pt x="1151" y="2090"/>
                </a:cubicBezTo>
                <a:cubicBezTo>
                  <a:pt x="1081" y="2217"/>
                  <a:pt x="1122" y="2112"/>
                  <a:pt x="1093" y="2193"/>
                </a:cubicBezTo>
                <a:cubicBezTo>
                  <a:pt x="1097" y="2228"/>
                  <a:pt x="1112" y="2263"/>
                  <a:pt x="1105" y="2297"/>
                </a:cubicBezTo>
                <a:cubicBezTo>
                  <a:pt x="1102" y="2314"/>
                  <a:pt x="1088" y="2267"/>
                  <a:pt x="1082" y="2251"/>
                </a:cubicBezTo>
                <a:cubicBezTo>
                  <a:pt x="1062" y="2202"/>
                  <a:pt x="1050" y="2147"/>
                  <a:pt x="1024" y="2101"/>
                </a:cubicBezTo>
                <a:cubicBezTo>
                  <a:pt x="1011" y="2077"/>
                  <a:pt x="978" y="2032"/>
                  <a:pt x="978" y="2032"/>
                </a:cubicBezTo>
                <a:cubicBezTo>
                  <a:pt x="954" y="1930"/>
                  <a:pt x="992" y="1846"/>
                  <a:pt x="967" y="1733"/>
                </a:cubicBezTo>
                <a:cubicBezTo>
                  <a:pt x="957" y="1687"/>
                  <a:pt x="877" y="1608"/>
                  <a:pt x="840" y="1583"/>
                </a:cubicBezTo>
                <a:cubicBezTo>
                  <a:pt x="799" y="1521"/>
                  <a:pt x="793" y="1460"/>
                  <a:pt x="782" y="1387"/>
                </a:cubicBezTo>
                <a:cubicBezTo>
                  <a:pt x="787" y="1337"/>
                  <a:pt x="807" y="1224"/>
                  <a:pt x="782" y="1168"/>
                </a:cubicBezTo>
                <a:cubicBezTo>
                  <a:pt x="777" y="1157"/>
                  <a:pt x="759" y="1161"/>
                  <a:pt x="748" y="1157"/>
                </a:cubicBezTo>
                <a:cubicBezTo>
                  <a:pt x="736" y="1165"/>
                  <a:pt x="727" y="1180"/>
                  <a:pt x="713" y="1180"/>
                </a:cubicBezTo>
                <a:cubicBezTo>
                  <a:pt x="697" y="1180"/>
                  <a:pt x="618" y="1085"/>
                  <a:pt x="609" y="1076"/>
                </a:cubicBezTo>
                <a:cubicBezTo>
                  <a:pt x="591" y="1018"/>
                  <a:pt x="566" y="1031"/>
                  <a:pt x="506" y="1018"/>
                </a:cubicBezTo>
                <a:cubicBezTo>
                  <a:pt x="445" y="978"/>
                  <a:pt x="436" y="913"/>
                  <a:pt x="414" y="846"/>
                </a:cubicBezTo>
                <a:cubicBezTo>
                  <a:pt x="406" y="820"/>
                  <a:pt x="356" y="788"/>
                  <a:pt x="356" y="788"/>
                </a:cubicBezTo>
                <a:cubicBezTo>
                  <a:pt x="324" y="920"/>
                  <a:pt x="360" y="726"/>
                  <a:pt x="368" y="696"/>
                </a:cubicBezTo>
                <a:cubicBezTo>
                  <a:pt x="359" y="646"/>
                  <a:pt x="350" y="605"/>
                  <a:pt x="333" y="558"/>
                </a:cubicBezTo>
                <a:cubicBezTo>
                  <a:pt x="337" y="516"/>
                  <a:pt x="336" y="473"/>
                  <a:pt x="345" y="431"/>
                </a:cubicBezTo>
                <a:cubicBezTo>
                  <a:pt x="348" y="417"/>
                  <a:pt x="362" y="409"/>
                  <a:pt x="368" y="396"/>
                </a:cubicBezTo>
                <a:cubicBezTo>
                  <a:pt x="378" y="374"/>
                  <a:pt x="391" y="327"/>
                  <a:pt x="391" y="327"/>
                </a:cubicBezTo>
                <a:cubicBezTo>
                  <a:pt x="369" y="159"/>
                  <a:pt x="398" y="198"/>
                  <a:pt x="183" y="212"/>
                </a:cubicBezTo>
                <a:cubicBezTo>
                  <a:pt x="112" y="194"/>
                  <a:pt x="0" y="199"/>
                  <a:pt x="172" y="177"/>
                </a:cubicBezTo>
                <a:cubicBezTo>
                  <a:pt x="195" y="169"/>
                  <a:pt x="218" y="162"/>
                  <a:pt x="241" y="154"/>
                </a:cubicBezTo>
                <a:cubicBezTo>
                  <a:pt x="254" y="150"/>
                  <a:pt x="254" y="129"/>
                  <a:pt x="264" y="120"/>
                </a:cubicBezTo>
                <a:cubicBezTo>
                  <a:pt x="313" y="78"/>
                  <a:pt x="320" y="78"/>
                  <a:pt x="368" y="62"/>
                </a:cubicBezTo>
                <a:cubicBezTo>
                  <a:pt x="420" y="80"/>
                  <a:pt x="461" y="89"/>
                  <a:pt x="517" y="97"/>
                </a:cubicBezTo>
                <a:cubicBezTo>
                  <a:pt x="560" y="82"/>
                  <a:pt x="588" y="62"/>
                  <a:pt x="633" y="51"/>
                </a:cubicBezTo>
                <a:cubicBezTo>
                  <a:pt x="656" y="59"/>
                  <a:pt x="679" y="66"/>
                  <a:pt x="702" y="74"/>
                </a:cubicBezTo>
                <a:cubicBezTo>
                  <a:pt x="713" y="78"/>
                  <a:pt x="736" y="85"/>
                  <a:pt x="736" y="85"/>
                </a:cubicBezTo>
                <a:cubicBezTo>
                  <a:pt x="732" y="66"/>
                  <a:pt x="711" y="42"/>
                  <a:pt x="725" y="28"/>
                </a:cubicBezTo>
                <a:cubicBezTo>
                  <a:pt x="753" y="0"/>
                  <a:pt x="843" y="23"/>
                  <a:pt x="874" y="28"/>
                </a:cubicBezTo>
                <a:cubicBezTo>
                  <a:pt x="973" y="93"/>
                  <a:pt x="865" y="6"/>
                  <a:pt x="886" y="85"/>
                </a:cubicBezTo>
                <a:cubicBezTo>
                  <a:pt x="889" y="97"/>
                  <a:pt x="909" y="95"/>
                  <a:pt x="921" y="97"/>
                </a:cubicBezTo>
                <a:cubicBezTo>
                  <a:pt x="947" y="102"/>
                  <a:pt x="974" y="104"/>
                  <a:pt x="1001" y="108"/>
                </a:cubicBezTo>
                <a:cubicBezTo>
                  <a:pt x="1115" y="146"/>
                  <a:pt x="1074" y="119"/>
                  <a:pt x="978" y="154"/>
                </a:cubicBezTo>
                <a:cubicBezTo>
                  <a:pt x="965" y="159"/>
                  <a:pt x="955" y="169"/>
                  <a:pt x="944" y="177"/>
                </a:cubicBezTo>
                <a:cubicBezTo>
                  <a:pt x="931" y="215"/>
                  <a:pt x="910" y="243"/>
                  <a:pt x="897" y="281"/>
                </a:cubicBezTo>
                <a:cubicBezTo>
                  <a:pt x="905" y="293"/>
                  <a:pt x="909" y="308"/>
                  <a:pt x="921" y="316"/>
                </a:cubicBezTo>
                <a:cubicBezTo>
                  <a:pt x="988" y="360"/>
                  <a:pt x="955" y="288"/>
                  <a:pt x="978" y="362"/>
                </a:cubicBezTo>
                <a:cubicBezTo>
                  <a:pt x="993" y="358"/>
                  <a:pt x="1018" y="365"/>
                  <a:pt x="1024" y="350"/>
                </a:cubicBezTo>
                <a:cubicBezTo>
                  <a:pt x="1033" y="327"/>
                  <a:pt x="995" y="264"/>
                  <a:pt x="1024" y="235"/>
                </a:cubicBezTo>
                <a:cubicBezTo>
                  <a:pt x="1062" y="196"/>
                  <a:pt x="1085" y="192"/>
                  <a:pt x="1128" y="177"/>
                </a:cubicBezTo>
                <a:cubicBezTo>
                  <a:pt x="1159" y="219"/>
                  <a:pt x="1177" y="253"/>
                  <a:pt x="1220" y="281"/>
                </a:cubicBezTo>
                <a:cubicBezTo>
                  <a:pt x="1252" y="330"/>
                  <a:pt x="1285" y="368"/>
                  <a:pt x="1255" y="442"/>
                </a:cubicBezTo>
                <a:cubicBezTo>
                  <a:pt x="1248" y="460"/>
                  <a:pt x="1216" y="435"/>
                  <a:pt x="1197" y="431"/>
                </a:cubicBezTo>
                <a:cubicBezTo>
                  <a:pt x="1185" y="423"/>
                  <a:pt x="1176" y="405"/>
                  <a:pt x="1162" y="408"/>
                </a:cubicBezTo>
                <a:cubicBezTo>
                  <a:pt x="1120" y="416"/>
                  <a:pt x="1146" y="462"/>
                  <a:pt x="1151" y="477"/>
                </a:cubicBezTo>
                <a:cubicBezTo>
                  <a:pt x="1122" y="498"/>
                  <a:pt x="1102" y="530"/>
                  <a:pt x="1070" y="546"/>
                </a:cubicBezTo>
                <a:cubicBezTo>
                  <a:pt x="1042" y="560"/>
                  <a:pt x="1008" y="560"/>
                  <a:pt x="978" y="569"/>
                </a:cubicBezTo>
                <a:cubicBezTo>
                  <a:pt x="967" y="577"/>
                  <a:pt x="953" y="581"/>
                  <a:pt x="944" y="592"/>
                </a:cubicBezTo>
                <a:cubicBezTo>
                  <a:pt x="911" y="633"/>
                  <a:pt x="932" y="705"/>
                  <a:pt x="886" y="742"/>
                </a:cubicBezTo>
                <a:cubicBezTo>
                  <a:pt x="861" y="762"/>
                  <a:pt x="825" y="758"/>
                  <a:pt x="794" y="765"/>
                </a:cubicBezTo>
                <a:cubicBezTo>
                  <a:pt x="798" y="776"/>
                  <a:pt x="805" y="787"/>
                  <a:pt x="805" y="799"/>
                </a:cubicBezTo>
                <a:cubicBezTo>
                  <a:pt x="805" y="874"/>
                  <a:pt x="739" y="805"/>
                  <a:pt x="713" y="788"/>
                </a:cubicBezTo>
                <a:cubicBezTo>
                  <a:pt x="686" y="792"/>
                  <a:pt x="656" y="785"/>
                  <a:pt x="633" y="799"/>
                </a:cubicBezTo>
                <a:cubicBezTo>
                  <a:pt x="609" y="814"/>
                  <a:pt x="609" y="853"/>
                  <a:pt x="586" y="869"/>
                </a:cubicBezTo>
                <a:cubicBezTo>
                  <a:pt x="575" y="877"/>
                  <a:pt x="563" y="884"/>
                  <a:pt x="552" y="892"/>
                </a:cubicBezTo>
                <a:cubicBezTo>
                  <a:pt x="556" y="911"/>
                  <a:pt x="546" y="940"/>
                  <a:pt x="563" y="949"/>
                </a:cubicBezTo>
                <a:cubicBezTo>
                  <a:pt x="655" y="995"/>
                  <a:pt x="671" y="974"/>
                  <a:pt x="725" y="938"/>
                </a:cubicBezTo>
                <a:cubicBezTo>
                  <a:pt x="717" y="953"/>
                  <a:pt x="713" y="971"/>
                  <a:pt x="702" y="984"/>
                </a:cubicBezTo>
                <a:cubicBezTo>
                  <a:pt x="693" y="995"/>
                  <a:pt x="670" y="993"/>
                  <a:pt x="667" y="1007"/>
                </a:cubicBezTo>
                <a:cubicBezTo>
                  <a:pt x="660" y="1039"/>
                  <a:pt x="710" y="1048"/>
                  <a:pt x="725" y="1053"/>
                </a:cubicBezTo>
                <a:cubicBezTo>
                  <a:pt x="748" y="1088"/>
                  <a:pt x="759" y="1122"/>
                  <a:pt x="782" y="1157"/>
                </a:cubicBezTo>
                <a:cubicBezTo>
                  <a:pt x="805" y="1149"/>
                  <a:pt x="828" y="1142"/>
                  <a:pt x="851" y="1134"/>
                </a:cubicBezTo>
                <a:cubicBezTo>
                  <a:pt x="863" y="1130"/>
                  <a:pt x="886" y="1122"/>
                  <a:pt x="886" y="1122"/>
                </a:cubicBezTo>
                <a:cubicBezTo>
                  <a:pt x="948" y="1135"/>
                  <a:pt x="944" y="1154"/>
                  <a:pt x="944" y="1122"/>
                </a:cubicBezTo>
                <a:close/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20491" name="未知"/>
          <p:cNvSpPr>
            <a:spLocks noChangeArrowheads="1"/>
          </p:cNvSpPr>
          <p:nvPr/>
        </p:nvSpPr>
        <p:spPr bwMode="auto">
          <a:xfrm>
            <a:off x="2562225" y="2457450"/>
            <a:ext cx="463550" cy="255588"/>
          </a:xfrm>
          <a:custGeom>
            <a:cxnLst>
              <a:cxn ang="0">
                <a:pos x="23" y="23"/>
              </a:cxn>
              <a:cxn ang="0">
                <a:pos x="58" y="35"/>
              </a:cxn>
              <a:cxn ang="0">
                <a:pos x="81" y="69"/>
              </a:cxn>
              <a:cxn ang="0">
                <a:pos x="35" y="0"/>
              </a:cxn>
              <a:cxn ang="0">
                <a:pos x="0" y="12"/>
              </a:cxn>
              <a:cxn ang="0">
                <a:pos x="81" y="81"/>
              </a:cxn>
              <a:cxn ang="0">
                <a:pos x="173" y="92"/>
              </a:cxn>
              <a:cxn ang="0">
                <a:pos x="127" y="104"/>
              </a:cxn>
              <a:cxn ang="0">
                <a:pos x="162" y="81"/>
              </a:cxn>
              <a:cxn ang="0">
                <a:pos x="208" y="92"/>
              </a:cxn>
              <a:cxn ang="0">
                <a:pos x="242" y="127"/>
              </a:cxn>
              <a:cxn ang="0">
                <a:pos x="265" y="161"/>
              </a:cxn>
              <a:cxn ang="0">
                <a:pos x="242" y="115"/>
              </a:cxn>
            </a:cxnLst>
            <a:rect l="0" t="0" r="r" b="b"/>
            <a:pathLst>
              <a:path w="292" h="161">
                <a:moveTo>
                  <a:pt x="23" y="23"/>
                </a:moveTo>
                <a:cubicBezTo>
                  <a:pt x="35" y="27"/>
                  <a:pt x="48" y="27"/>
                  <a:pt x="58" y="35"/>
                </a:cubicBezTo>
                <a:cubicBezTo>
                  <a:pt x="69" y="44"/>
                  <a:pt x="75" y="81"/>
                  <a:pt x="81" y="69"/>
                </a:cubicBezTo>
                <a:cubicBezTo>
                  <a:pt x="107" y="15"/>
                  <a:pt x="62" y="10"/>
                  <a:pt x="35" y="0"/>
                </a:cubicBezTo>
                <a:cubicBezTo>
                  <a:pt x="23" y="4"/>
                  <a:pt x="0" y="0"/>
                  <a:pt x="0" y="12"/>
                </a:cubicBezTo>
                <a:cubicBezTo>
                  <a:pt x="0" y="22"/>
                  <a:pt x="80" y="81"/>
                  <a:pt x="81" y="81"/>
                </a:cubicBezTo>
                <a:cubicBezTo>
                  <a:pt x="110" y="91"/>
                  <a:pt x="142" y="88"/>
                  <a:pt x="173" y="92"/>
                </a:cubicBezTo>
                <a:cubicBezTo>
                  <a:pt x="158" y="96"/>
                  <a:pt x="138" y="115"/>
                  <a:pt x="127" y="104"/>
                </a:cubicBezTo>
                <a:cubicBezTo>
                  <a:pt x="117" y="94"/>
                  <a:pt x="148" y="83"/>
                  <a:pt x="162" y="81"/>
                </a:cubicBezTo>
                <a:cubicBezTo>
                  <a:pt x="178" y="79"/>
                  <a:pt x="193" y="88"/>
                  <a:pt x="208" y="92"/>
                </a:cubicBezTo>
                <a:cubicBezTo>
                  <a:pt x="219" y="104"/>
                  <a:pt x="232" y="114"/>
                  <a:pt x="242" y="127"/>
                </a:cubicBezTo>
                <a:cubicBezTo>
                  <a:pt x="251" y="138"/>
                  <a:pt x="251" y="161"/>
                  <a:pt x="265" y="161"/>
                </a:cubicBezTo>
                <a:cubicBezTo>
                  <a:pt x="292" y="161"/>
                  <a:pt x="244" y="117"/>
                  <a:pt x="242" y="115"/>
                </a:cubicBezTo>
              </a:path>
            </a:pathLst>
          </a:custGeom>
          <a:solidFill>
            <a:srgbClr val="FFCC00"/>
          </a:solidFill>
          <a:ln w="57150">
            <a:solidFill>
              <a:srgbClr val="FFCC00"/>
            </a:solidFill>
            <a:round/>
          </a:ln>
          <a:effectLst>
            <a:outerShdw dist="35921" dir="2700000" algn="ctr" rotWithShape="0">
              <a:srgbClr val="C0C0C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zh-CN" altLang="en-US"/>
          </a:p>
        </p:txBody>
      </p:sp>
      <p:sp>
        <p:nvSpPr>
          <p:cNvPr id="36877" name="未知"/>
          <p:cNvSpPr>
            <a:spLocks noChangeArrowheads="1"/>
          </p:cNvSpPr>
          <p:nvPr/>
        </p:nvSpPr>
        <p:spPr bwMode="auto">
          <a:xfrm>
            <a:off x="2827338" y="2046288"/>
            <a:ext cx="1338262" cy="473075"/>
          </a:xfrm>
          <a:custGeom>
            <a:gdLst>
              <a:gd name="T0" fmla="*/ 843 w 843"/>
              <a:gd name="T1" fmla="*/ 0 h 298"/>
              <a:gd name="T2" fmla="*/ 640 w 843"/>
              <a:gd name="T3" fmla="*/ 128 h 298"/>
              <a:gd name="T4" fmla="*/ 107 w 843"/>
              <a:gd name="T5" fmla="*/ 192 h 298"/>
              <a:gd name="T6" fmla="*/ 75 w 843"/>
              <a:gd name="T7" fmla="*/ 202 h 298"/>
              <a:gd name="T8" fmla="*/ 64 w 843"/>
              <a:gd name="T9" fmla="*/ 234 h 298"/>
              <a:gd name="T10" fmla="*/ 0 w 843"/>
              <a:gd name="T11" fmla="*/ 298 h 29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43"/>
              <a:gd name="T19" fmla="*/ 0 h 298"/>
              <a:gd name="T20" fmla="*/ 843 w 843"/>
              <a:gd name="T21" fmla="*/ 298 h 298"/>
            </a:gdLst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43" h="298">
                <a:moveTo>
                  <a:pt x="843" y="0"/>
                </a:moveTo>
                <a:cubicBezTo>
                  <a:pt x="813" y="114"/>
                  <a:pt x="738" y="114"/>
                  <a:pt x="640" y="128"/>
                </a:cubicBezTo>
                <a:cubicBezTo>
                  <a:pt x="460" y="187"/>
                  <a:pt x="306" y="185"/>
                  <a:pt x="107" y="192"/>
                </a:cubicBezTo>
                <a:cubicBezTo>
                  <a:pt x="96" y="195"/>
                  <a:pt x="83" y="194"/>
                  <a:pt x="75" y="202"/>
                </a:cubicBezTo>
                <a:cubicBezTo>
                  <a:pt x="67" y="210"/>
                  <a:pt x="70" y="224"/>
                  <a:pt x="64" y="234"/>
                </a:cubicBezTo>
                <a:cubicBezTo>
                  <a:pt x="47" y="263"/>
                  <a:pt x="16" y="268"/>
                  <a:pt x="0" y="298"/>
                </a:cubicBezTo>
              </a:path>
            </a:pathLst>
          </a:custGeom>
          <a:noFill/>
          <a:ln w="28575">
            <a:solidFill>
              <a:srgbClr val="CC0099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78" name="未知"/>
          <p:cNvSpPr>
            <a:spLocks noChangeArrowheads="1"/>
          </p:cNvSpPr>
          <p:nvPr/>
        </p:nvSpPr>
        <p:spPr bwMode="auto">
          <a:xfrm>
            <a:off x="2913063" y="2090738"/>
            <a:ext cx="1168400" cy="482600"/>
          </a:xfrm>
          <a:custGeom>
            <a:gdLst>
              <a:gd name="T0" fmla="*/ 0 w 736"/>
              <a:gd name="T1" fmla="*/ 281 h 304"/>
              <a:gd name="T2" fmla="*/ 106 w 736"/>
              <a:gd name="T3" fmla="*/ 270 h 304"/>
              <a:gd name="T4" fmla="*/ 138 w 736"/>
              <a:gd name="T5" fmla="*/ 217 h 304"/>
              <a:gd name="T6" fmla="*/ 181 w 736"/>
              <a:gd name="T7" fmla="*/ 164 h 304"/>
              <a:gd name="T8" fmla="*/ 234 w 736"/>
              <a:gd name="T9" fmla="*/ 78 h 304"/>
              <a:gd name="T10" fmla="*/ 480 w 736"/>
              <a:gd name="T11" fmla="*/ 25 h 304"/>
              <a:gd name="T12" fmla="*/ 736 w 736"/>
              <a:gd name="T13" fmla="*/ 4 h 30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6"/>
              <a:gd name="T22" fmla="*/ 0 h 304"/>
              <a:gd name="T23" fmla="*/ 736 w 736"/>
              <a:gd name="T24" fmla="*/ 304 h 304"/>
            </a:gdLst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6" h="304">
                <a:moveTo>
                  <a:pt x="0" y="281"/>
                </a:moveTo>
                <a:cubicBezTo>
                  <a:pt x="35" y="277"/>
                  <a:pt x="72" y="279"/>
                  <a:pt x="106" y="270"/>
                </a:cubicBezTo>
                <a:cubicBezTo>
                  <a:pt x="134" y="263"/>
                  <a:pt x="127" y="235"/>
                  <a:pt x="138" y="217"/>
                </a:cubicBezTo>
                <a:cubicBezTo>
                  <a:pt x="204" y="108"/>
                  <a:pt x="111" y="304"/>
                  <a:pt x="181" y="164"/>
                </a:cubicBezTo>
                <a:cubicBezTo>
                  <a:pt x="194" y="138"/>
                  <a:pt x="203" y="92"/>
                  <a:pt x="234" y="78"/>
                </a:cubicBezTo>
                <a:cubicBezTo>
                  <a:pt x="312" y="43"/>
                  <a:pt x="396" y="34"/>
                  <a:pt x="480" y="25"/>
                </a:cubicBezTo>
                <a:cubicBezTo>
                  <a:pt x="576" y="0"/>
                  <a:pt x="618" y="4"/>
                  <a:pt x="736" y="4"/>
                </a:cubicBezTo>
              </a:path>
            </a:pathLst>
          </a:custGeom>
          <a:noFill/>
          <a:ln w="28575">
            <a:solidFill>
              <a:srgbClr val="CC0099"/>
            </a:solidFill>
            <a:round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79" name="未知"/>
          <p:cNvSpPr>
            <a:spLocks noChangeArrowheads="1"/>
          </p:cNvSpPr>
          <p:nvPr/>
        </p:nvSpPr>
        <p:spPr bwMode="auto">
          <a:xfrm>
            <a:off x="3827463" y="2011363"/>
            <a:ext cx="1354137" cy="2266950"/>
          </a:xfrm>
          <a:custGeom>
            <a:gdLst>
              <a:gd name="T0" fmla="*/ 192 w 853"/>
              <a:gd name="T1" fmla="*/ 0 h 1428"/>
              <a:gd name="T2" fmla="*/ 117 w 853"/>
              <a:gd name="T3" fmla="*/ 86 h 1428"/>
              <a:gd name="T4" fmla="*/ 53 w 853"/>
              <a:gd name="T5" fmla="*/ 171 h 1428"/>
              <a:gd name="T6" fmla="*/ 21 w 853"/>
              <a:gd name="T7" fmla="*/ 331 h 1428"/>
              <a:gd name="T8" fmla="*/ 0 w 853"/>
              <a:gd name="T9" fmla="*/ 395 h 1428"/>
              <a:gd name="T10" fmla="*/ 10 w 853"/>
              <a:gd name="T11" fmla="*/ 598 h 1428"/>
              <a:gd name="T12" fmla="*/ 288 w 853"/>
              <a:gd name="T13" fmla="*/ 726 h 1428"/>
              <a:gd name="T14" fmla="*/ 320 w 853"/>
              <a:gd name="T15" fmla="*/ 790 h 1428"/>
              <a:gd name="T16" fmla="*/ 330 w 853"/>
              <a:gd name="T17" fmla="*/ 843 h 1428"/>
              <a:gd name="T18" fmla="*/ 394 w 853"/>
              <a:gd name="T19" fmla="*/ 875 h 1428"/>
              <a:gd name="T20" fmla="*/ 416 w 853"/>
              <a:gd name="T21" fmla="*/ 950 h 1428"/>
              <a:gd name="T22" fmla="*/ 458 w 853"/>
              <a:gd name="T23" fmla="*/ 971 h 1428"/>
              <a:gd name="T24" fmla="*/ 469 w 853"/>
              <a:gd name="T25" fmla="*/ 1131 h 1428"/>
              <a:gd name="T26" fmla="*/ 565 w 853"/>
              <a:gd name="T27" fmla="*/ 1302 h 1428"/>
              <a:gd name="T28" fmla="*/ 586 w 853"/>
              <a:gd name="T29" fmla="*/ 1387 h 1428"/>
              <a:gd name="T30" fmla="*/ 725 w 853"/>
              <a:gd name="T31" fmla="*/ 1419 h 1428"/>
              <a:gd name="T32" fmla="*/ 810 w 853"/>
              <a:gd name="T33" fmla="*/ 1376 h 1428"/>
              <a:gd name="T34" fmla="*/ 832 w 853"/>
              <a:gd name="T35" fmla="*/ 1355 h 1428"/>
              <a:gd name="T36" fmla="*/ 853 w 853"/>
              <a:gd name="T37" fmla="*/ 1323 h 142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853"/>
              <a:gd name="T58" fmla="*/ 0 h 1428"/>
              <a:gd name="T59" fmla="*/ 853 w 853"/>
              <a:gd name="T60" fmla="*/ 1428 h 1428"/>
            </a:gdLst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853" h="1428">
                <a:moveTo>
                  <a:pt x="192" y="0"/>
                </a:moveTo>
                <a:cubicBezTo>
                  <a:pt x="179" y="51"/>
                  <a:pt x="167" y="69"/>
                  <a:pt x="117" y="86"/>
                </a:cubicBezTo>
                <a:cubicBezTo>
                  <a:pt x="97" y="117"/>
                  <a:pt x="73" y="140"/>
                  <a:pt x="53" y="171"/>
                </a:cubicBezTo>
                <a:cubicBezTo>
                  <a:pt x="44" y="224"/>
                  <a:pt x="37" y="279"/>
                  <a:pt x="21" y="331"/>
                </a:cubicBezTo>
                <a:cubicBezTo>
                  <a:pt x="15" y="353"/>
                  <a:pt x="0" y="395"/>
                  <a:pt x="0" y="395"/>
                </a:cubicBezTo>
                <a:cubicBezTo>
                  <a:pt x="3" y="463"/>
                  <a:pt x="4" y="531"/>
                  <a:pt x="10" y="598"/>
                </a:cubicBezTo>
                <a:cubicBezTo>
                  <a:pt x="21" y="723"/>
                  <a:pt x="199" y="696"/>
                  <a:pt x="288" y="726"/>
                </a:cubicBezTo>
                <a:cubicBezTo>
                  <a:pt x="307" y="756"/>
                  <a:pt x="312" y="756"/>
                  <a:pt x="320" y="790"/>
                </a:cubicBezTo>
                <a:cubicBezTo>
                  <a:pt x="324" y="807"/>
                  <a:pt x="318" y="829"/>
                  <a:pt x="330" y="843"/>
                </a:cubicBezTo>
                <a:cubicBezTo>
                  <a:pt x="346" y="861"/>
                  <a:pt x="373" y="864"/>
                  <a:pt x="394" y="875"/>
                </a:cubicBezTo>
                <a:cubicBezTo>
                  <a:pt x="401" y="900"/>
                  <a:pt x="402" y="928"/>
                  <a:pt x="416" y="950"/>
                </a:cubicBezTo>
                <a:cubicBezTo>
                  <a:pt x="425" y="963"/>
                  <a:pt x="454" y="956"/>
                  <a:pt x="458" y="971"/>
                </a:cubicBezTo>
                <a:cubicBezTo>
                  <a:pt x="473" y="1022"/>
                  <a:pt x="461" y="1078"/>
                  <a:pt x="469" y="1131"/>
                </a:cubicBezTo>
                <a:cubicBezTo>
                  <a:pt x="475" y="1174"/>
                  <a:pt x="536" y="1272"/>
                  <a:pt x="565" y="1302"/>
                </a:cubicBezTo>
                <a:cubicBezTo>
                  <a:pt x="568" y="1314"/>
                  <a:pt x="581" y="1384"/>
                  <a:pt x="586" y="1387"/>
                </a:cubicBezTo>
                <a:cubicBezTo>
                  <a:pt x="597" y="1393"/>
                  <a:pt x="700" y="1414"/>
                  <a:pt x="725" y="1419"/>
                </a:cubicBezTo>
                <a:cubicBezTo>
                  <a:pt x="817" y="1403"/>
                  <a:pt x="768" y="1428"/>
                  <a:pt x="810" y="1376"/>
                </a:cubicBezTo>
                <a:cubicBezTo>
                  <a:pt x="816" y="1368"/>
                  <a:pt x="826" y="1363"/>
                  <a:pt x="832" y="1355"/>
                </a:cubicBezTo>
                <a:cubicBezTo>
                  <a:pt x="840" y="1345"/>
                  <a:pt x="853" y="1323"/>
                  <a:pt x="853" y="1323"/>
                </a:cubicBezTo>
              </a:path>
            </a:pathLst>
          </a:custGeom>
          <a:noFill/>
          <a:ln w="28575">
            <a:solidFill>
              <a:srgbClr val="0000FF"/>
            </a:solidFill>
            <a:prstDash val="lgDash"/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0" name="未知"/>
          <p:cNvSpPr>
            <a:spLocks noChangeArrowheads="1"/>
          </p:cNvSpPr>
          <p:nvPr/>
        </p:nvSpPr>
        <p:spPr bwMode="auto">
          <a:xfrm>
            <a:off x="3657600" y="2079625"/>
            <a:ext cx="1279525" cy="2212975"/>
          </a:xfrm>
          <a:custGeom>
            <a:gdLst>
              <a:gd name="T0" fmla="*/ 262 w 806"/>
              <a:gd name="T1" fmla="*/ 0 h 1394"/>
              <a:gd name="T2" fmla="*/ 187 w 806"/>
              <a:gd name="T3" fmla="*/ 75 h 1394"/>
              <a:gd name="T4" fmla="*/ 123 w 806"/>
              <a:gd name="T5" fmla="*/ 160 h 1394"/>
              <a:gd name="T6" fmla="*/ 59 w 806"/>
              <a:gd name="T7" fmla="*/ 203 h 1394"/>
              <a:gd name="T8" fmla="*/ 6 w 806"/>
              <a:gd name="T9" fmla="*/ 310 h 1394"/>
              <a:gd name="T10" fmla="*/ 70 w 806"/>
              <a:gd name="T11" fmla="*/ 459 h 1394"/>
              <a:gd name="T12" fmla="*/ 81 w 806"/>
              <a:gd name="T13" fmla="*/ 491 h 1394"/>
              <a:gd name="T14" fmla="*/ 113 w 806"/>
              <a:gd name="T15" fmla="*/ 512 h 1394"/>
              <a:gd name="T16" fmla="*/ 81 w 806"/>
              <a:gd name="T17" fmla="*/ 726 h 1394"/>
              <a:gd name="T18" fmla="*/ 123 w 806"/>
              <a:gd name="T19" fmla="*/ 950 h 1394"/>
              <a:gd name="T20" fmla="*/ 166 w 806"/>
              <a:gd name="T21" fmla="*/ 1056 h 1394"/>
              <a:gd name="T22" fmla="*/ 209 w 806"/>
              <a:gd name="T23" fmla="*/ 1067 h 1394"/>
              <a:gd name="T24" fmla="*/ 337 w 806"/>
              <a:gd name="T25" fmla="*/ 1142 h 1394"/>
              <a:gd name="T26" fmla="*/ 422 w 806"/>
              <a:gd name="T27" fmla="*/ 1248 h 1394"/>
              <a:gd name="T28" fmla="*/ 433 w 806"/>
              <a:gd name="T29" fmla="*/ 1323 h 1394"/>
              <a:gd name="T30" fmla="*/ 806 w 806"/>
              <a:gd name="T31" fmla="*/ 1387 h 139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06"/>
              <a:gd name="T49" fmla="*/ 0 h 1394"/>
              <a:gd name="T50" fmla="*/ 806 w 806"/>
              <a:gd name="T51" fmla="*/ 1394 h 1394"/>
            </a:gdLst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05" h="1394">
                <a:moveTo>
                  <a:pt x="262" y="0"/>
                </a:moveTo>
                <a:cubicBezTo>
                  <a:pt x="239" y="35"/>
                  <a:pt x="222" y="52"/>
                  <a:pt x="187" y="75"/>
                </a:cubicBezTo>
                <a:cubicBezTo>
                  <a:pt x="167" y="106"/>
                  <a:pt x="153" y="138"/>
                  <a:pt x="123" y="160"/>
                </a:cubicBezTo>
                <a:cubicBezTo>
                  <a:pt x="102" y="175"/>
                  <a:pt x="59" y="203"/>
                  <a:pt x="59" y="203"/>
                </a:cubicBezTo>
                <a:cubicBezTo>
                  <a:pt x="36" y="237"/>
                  <a:pt x="19" y="271"/>
                  <a:pt x="6" y="310"/>
                </a:cubicBezTo>
                <a:cubicBezTo>
                  <a:pt x="17" y="413"/>
                  <a:pt x="0" y="413"/>
                  <a:pt x="70" y="459"/>
                </a:cubicBezTo>
                <a:cubicBezTo>
                  <a:pt x="74" y="470"/>
                  <a:pt x="74" y="482"/>
                  <a:pt x="81" y="491"/>
                </a:cubicBezTo>
                <a:cubicBezTo>
                  <a:pt x="89" y="501"/>
                  <a:pt x="112" y="499"/>
                  <a:pt x="113" y="512"/>
                </a:cubicBezTo>
                <a:cubicBezTo>
                  <a:pt x="129" y="665"/>
                  <a:pt x="130" y="652"/>
                  <a:pt x="81" y="726"/>
                </a:cubicBezTo>
                <a:cubicBezTo>
                  <a:pt x="91" y="801"/>
                  <a:pt x="105" y="877"/>
                  <a:pt x="123" y="950"/>
                </a:cubicBezTo>
                <a:cubicBezTo>
                  <a:pt x="126" y="963"/>
                  <a:pt x="157" y="1049"/>
                  <a:pt x="166" y="1056"/>
                </a:cubicBezTo>
                <a:cubicBezTo>
                  <a:pt x="178" y="1065"/>
                  <a:pt x="195" y="1063"/>
                  <a:pt x="209" y="1067"/>
                </a:cubicBezTo>
                <a:cubicBezTo>
                  <a:pt x="253" y="1097"/>
                  <a:pt x="288" y="1125"/>
                  <a:pt x="337" y="1142"/>
                </a:cubicBezTo>
                <a:cubicBezTo>
                  <a:pt x="362" y="1180"/>
                  <a:pt x="394" y="1211"/>
                  <a:pt x="422" y="1248"/>
                </a:cubicBezTo>
                <a:cubicBezTo>
                  <a:pt x="426" y="1273"/>
                  <a:pt x="410" y="1312"/>
                  <a:pt x="433" y="1323"/>
                </a:cubicBezTo>
                <a:cubicBezTo>
                  <a:pt x="581" y="1394"/>
                  <a:pt x="669" y="1387"/>
                  <a:pt x="806" y="1387"/>
                </a:cubicBezTo>
              </a:path>
            </a:pathLst>
          </a:custGeom>
          <a:noFill/>
          <a:ln w="38100">
            <a:solidFill>
              <a:srgbClr val="006600"/>
            </a:solidFill>
            <a:round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1" name="未知"/>
          <p:cNvSpPr>
            <a:spLocks noChangeArrowheads="1"/>
          </p:cNvSpPr>
          <p:nvPr/>
        </p:nvSpPr>
        <p:spPr bwMode="auto">
          <a:xfrm>
            <a:off x="5164138" y="2824163"/>
            <a:ext cx="881062" cy="1270000"/>
          </a:xfrm>
          <a:custGeom>
            <a:gdLst>
              <a:gd name="T0" fmla="*/ 0 w 555"/>
              <a:gd name="T1" fmla="*/ 800 h 800"/>
              <a:gd name="T2" fmla="*/ 64 w 555"/>
              <a:gd name="T3" fmla="*/ 640 h 800"/>
              <a:gd name="T4" fmla="*/ 139 w 555"/>
              <a:gd name="T5" fmla="*/ 598 h 800"/>
              <a:gd name="T6" fmla="*/ 160 w 555"/>
              <a:gd name="T7" fmla="*/ 406 h 800"/>
              <a:gd name="T8" fmla="*/ 224 w 555"/>
              <a:gd name="T9" fmla="*/ 267 h 800"/>
              <a:gd name="T10" fmla="*/ 278 w 555"/>
              <a:gd name="T11" fmla="*/ 150 h 800"/>
              <a:gd name="T12" fmla="*/ 299 w 555"/>
              <a:gd name="T13" fmla="*/ 86 h 800"/>
              <a:gd name="T14" fmla="*/ 331 w 555"/>
              <a:gd name="T15" fmla="*/ 64 h 800"/>
              <a:gd name="T16" fmla="*/ 502 w 555"/>
              <a:gd name="T17" fmla="*/ 32 h 800"/>
              <a:gd name="T18" fmla="*/ 534 w 555"/>
              <a:gd name="T19" fmla="*/ 22 h 800"/>
              <a:gd name="T20" fmla="*/ 555 w 555"/>
              <a:gd name="T21" fmla="*/ 0 h 8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55"/>
              <a:gd name="T34" fmla="*/ 0 h 800"/>
              <a:gd name="T35" fmla="*/ 555 w 555"/>
              <a:gd name="T36" fmla="*/ 800 h 800"/>
            </a:gdLst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55" h="800">
                <a:moveTo>
                  <a:pt x="0" y="800"/>
                </a:moveTo>
                <a:cubicBezTo>
                  <a:pt x="14" y="761"/>
                  <a:pt x="27" y="671"/>
                  <a:pt x="64" y="640"/>
                </a:cubicBezTo>
                <a:cubicBezTo>
                  <a:pt x="86" y="622"/>
                  <a:pt x="115" y="614"/>
                  <a:pt x="139" y="598"/>
                </a:cubicBezTo>
                <a:cubicBezTo>
                  <a:pt x="169" y="509"/>
                  <a:pt x="139" y="606"/>
                  <a:pt x="160" y="406"/>
                </a:cubicBezTo>
                <a:cubicBezTo>
                  <a:pt x="165" y="354"/>
                  <a:pt x="203" y="313"/>
                  <a:pt x="224" y="267"/>
                </a:cubicBezTo>
                <a:cubicBezTo>
                  <a:pt x="246" y="218"/>
                  <a:pt x="241" y="185"/>
                  <a:pt x="278" y="150"/>
                </a:cubicBezTo>
                <a:cubicBezTo>
                  <a:pt x="285" y="129"/>
                  <a:pt x="292" y="107"/>
                  <a:pt x="299" y="86"/>
                </a:cubicBezTo>
                <a:cubicBezTo>
                  <a:pt x="303" y="74"/>
                  <a:pt x="319" y="69"/>
                  <a:pt x="331" y="64"/>
                </a:cubicBezTo>
                <a:cubicBezTo>
                  <a:pt x="395" y="35"/>
                  <a:pt x="427" y="40"/>
                  <a:pt x="502" y="32"/>
                </a:cubicBezTo>
                <a:cubicBezTo>
                  <a:pt x="513" y="29"/>
                  <a:pt x="524" y="28"/>
                  <a:pt x="534" y="22"/>
                </a:cubicBezTo>
                <a:cubicBezTo>
                  <a:pt x="543" y="17"/>
                  <a:pt x="555" y="0"/>
                  <a:pt x="555" y="0"/>
                </a:cubicBezTo>
              </a:path>
            </a:pathLst>
          </a:custGeom>
          <a:noFill/>
          <a:ln w="38100">
            <a:solidFill>
              <a:srgbClr val="006600"/>
            </a:solidFill>
            <a:round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2" name="未知"/>
          <p:cNvSpPr>
            <a:spLocks noChangeArrowheads="1"/>
          </p:cNvSpPr>
          <p:nvPr/>
        </p:nvSpPr>
        <p:spPr bwMode="auto">
          <a:xfrm>
            <a:off x="5757863" y="2744788"/>
            <a:ext cx="287337" cy="536575"/>
          </a:xfrm>
          <a:custGeom>
            <a:gdLst>
              <a:gd name="T0" fmla="*/ 181 w 181"/>
              <a:gd name="T1" fmla="*/ 29 h 338"/>
              <a:gd name="T2" fmla="*/ 42 w 181"/>
              <a:gd name="T3" fmla="*/ 29 h 338"/>
              <a:gd name="T4" fmla="*/ 32 w 181"/>
              <a:gd name="T5" fmla="*/ 82 h 338"/>
              <a:gd name="T6" fmla="*/ 21 w 181"/>
              <a:gd name="T7" fmla="*/ 114 h 338"/>
              <a:gd name="T8" fmla="*/ 0 w 181"/>
              <a:gd name="T9" fmla="*/ 338 h 33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1"/>
              <a:gd name="T16" fmla="*/ 0 h 338"/>
              <a:gd name="T17" fmla="*/ 181 w 181"/>
              <a:gd name="T18" fmla="*/ 338 h 338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1" h="338">
                <a:moveTo>
                  <a:pt x="181" y="29"/>
                </a:moveTo>
                <a:cubicBezTo>
                  <a:pt x="136" y="17"/>
                  <a:pt x="90" y="0"/>
                  <a:pt x="42" y="29"/>
                </a:cubicBezTo>
                <a:cubicBezTo>
                  <a:pt x="27" y="38"/>
                  <a:pt x="36" y="65"/>
                  <a:pt x="32" y="82"/>
                </a:cubicBezTo>
                <a:cubicBezTo>
                  <a:pt x="29" y="93"/>
                  <a:pt x="25" y="103"/>
                  <a:pt x="21" y="114"/>
                </a:cubicBezTo>
                <a:cubicBezTo>
                  <a:pt x="10" y="333"/>
                  <a:pt x="61" y="277"/>
                  <a:pt x="0" y="338"/>
                </a:cubicBezTo>
              </a:path>
            </a:pathLst>
          </a:custGeom>
          <a:noFill/>
          <a:ln w="38100">
            <a:solidFill>
              <a:srgbClr val="006600"/>
            </a:solidFill>
            <a:round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3" name="未知"/>
          <p:cNvSpPr>
            <a:spLocks noChangeArrowheads="1"/>
          </p:cNvSpPr>
          <p:nvPr/>
        </p:nvSpPr>
        <p:spPr bwMode="auto">
          <a:xfrm>
            <a:off x="538163" y="2192338"/>
            <a:ext cx="3556000" cy="2794000"/>
          </a:xfrm>
          <a:custGeom>
            <a:gdLst>
              <a:gd name="T0" fmla="*/ 2240 w 2240"/>
              <a:gd name="T1" fmla="*/ 0 h 1760"/>
              <a:gd name="T2" fmla="*/ 2165 w 2240"/>
              <a:gd name="T3" fmla="*/ 75 h 1760"/>
              <a:gd name="T4" fmla="*/ 1995 w 2240"/>
              <a:gd name="T5" fmla="*/ 224 h 1760"/>
              <a:gd name="T6" fmla="*/ 1941 w 2240"/>
              <a:gd name="T7" fmla="*/ 406 h 1760"/>
              <a:gd name="T8" fmla="*/ 1877 w 2240"/>
              <a:gd name="T9" fmla="*/ 587 h 1760"/>
              <a:gd name="T10" fmla="*/ 1824 w 2240"/>
              <a:gd name="T11" fmla="*/ 1003 h 1760"/>
              <a:gd name="T12" fmla="*/ 1749 w 2240"/>
              <a:gd name="T13" fmla="*/ 1291 h 1760"/>
              <a:gd name="T14" fmla="*/ 1696 w 2240"/>
              <a:gd name="T15" fmla="*/ 1355 h 1760"/>
              <a:gd name="T16" fmla="*/ 1653 w 2240"/>
              <a:gd name="T17" fmla="*/ 1504 h 1760"/>
              <a:gd name="T18" fmla="*/ 1600 w 2240"/>
              <a:gd name="T19" fmla="*/ 1590 h 1760"/>
              <a:gd name="T20" fmla="*/ 1589 w 2240"/>
              <a:gd name="T21" fmla="*/ 1696 h 1760"/>
              <a:gd name="T22" fmla="*/ 1493 w 2240"/>
              <a:gd name="T23" fmla="*/ 1707 h 1760"/>
              <a:gd name="T24" fmla="*/ 1472 w 2240"/>
              <a:gd name="T25" fmla="*/ 1739 h 1760"/>
              <a:gd name="T26" fmla="*/ 1408 w 2240"/>
              <a:gd name="T27" fmla="*/ 1760 h 1760"/>
              <a:gd name="T28" fmla="*/ 1355 w 2240"/>
              <a:gd name="T29" fmla="*/ 1750 h 1760"/>
              <a:gd name="T30" fmla="*/ 1269 w 2240"/>
              <a:gd name="T31" fmla="*/ 1675 h 1760"/>
              <a:gd name="T32" fmla="*/ 1227 w 2240"/>
              <a:gd name="T33" fmla="*/ 1579 h 1760"/>
              <a:gd name="T34" fmla="*/ 928 w 2240"/>
              <a:gd name="T35" fmla="*/ 1504 h 1760"/>
              <a:gd name="T36" fmla="*/ 875 w 2240"/>
              <a:gd name="T37" fmla="*/ 1462 h 1760"/>
              <a:gd name="T38" fmla="*/ 853 w 2240"/>
              <a:gd name="T39" fmla="*/ 1430 h 1760"/>
              <a:gd name="T40" fmla="*/ 747 w 2240"/>
              <a:gd name="T41" fmla="*/ 1398 h 1760"/>
              <a:gd name="T42" fmla="*/ 704 w 2240"/>
              <a:gd name="T43" fmla="*/ 1387 h 1760"/>
              <a:gd name="T44" fmla="*/ 661 w 2240"/>
              <a:gd name="T45" fmla="*/ 1366 h 1760"/>
              <a:gd name="T46" fmla="*/ 576 w 2240"/>
              <a:gd name="T47" fmla="*/ 1355 h 1760"/>
              <a:gd name="T48" fmla="*/ 139 w 2240"/>
              <a:gd name="T49" fmla="*/ 1366 h 1760"/>
              <a:gd name="T50" fmla="*/ 32 w 2240"/>
              <a:gd name="T51" fmla="*/ 1398 h 1760"/>
              <a:gd name="T52" fmla="*/ 0 w 2240"/>
              <a:gd name="T53" fmla="*/ 1408 h 176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2240"/>
              <a:gd name="T82" fmla="*/ 0 h 1760"/>
              <a:gd name="T83" fmla="*/ 2240 w 2240"/>
              <a:gd name="T84" fmla="*/ 1760 h 1760"/>
            </a:gdLst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2240" h="1760">
                <a:moveTo>
                  <a:pt x="2240" y="0"/>
                </a:moveTo>
                <a:cubicBezTo>
                  <a:pt x="2213" y="28"/>
                  <a:pt x="2198" y="53"/>
                  <a:pt x="2165" y="75"/>
                </a:cubicBezTo>
                <a:cubicBezTo>
                  <a:pt x="2127" y="132"/>
                  <a:pt x="2062" y="203"/>
                  <a:pt x="1995" y="224"/>
                </a:cubicBezTo>
                <a:cubicBezTo>
                  <a:pt x="1948" y="271"/>
                  <a:pt x="1953" y="344"/>
                  <a:pt x="1941" y="406"/>
                </a:cubicBezTo>
                <a:cubicBezTo>
                  <a:pt x="1929" y="468"/>
                  <a:pt x="1913" y="535"/>
                  <a:pt x="1877" y="587"/>
                </a:cubicBezTo>
                <a:cubicBezTo>
                  <a:pt x="1833" y="727"/>
                  <a:pt x="1956" y="917"/>
                  <a:pt x="1824" y="1003"/>
                </a:cubicBezTo>
                <a:cubicBezTo>
                  <a:pt x="1821" y="1064"/>
                  <a:pt x="1848" y="1257"/>
                  <a:pt x="1749" y="1291"/>
                </a:cubicBezTo>
                <a:cubicBezTo>
                  <a:pt x="1728" y="1312"/>
                  <a:pt x="1708" y="1328"/>
                  <a:pt x="1696" y="1355"/>
                </a:cubicBezTo>
                <a:cubicBezTo>
                  <a:pt x="1676" y="1400"/>
                  <a:pt x="1678" y="1462"/>
                  <a:pt x="1653" y="1504"/>
                </a:cubicBezTo>
                <a:cubicBezTo>
                  <a:pt x="1634" y="1535"/>
                  <a:pt x="1613" y="1553"/>
                  <a:pt x="1600" y="1590"/>
                </a:cubicBezTo>
                <a:cubicBezTo>
                  <a:pt x="1596" y="1625"/>
                  <a:pt x="1613" y="1670"/>
                  <a:pt x="1589" y="1696"/>
                </a:cubicBezTo>
                <a:cubicBezTo>
                  <a:pt x="1567" y="1720"/>
                  <a:pt x="1523" y="1696"/>
                  <a:pt x="1493" y="1707"/>
                </a:cubicBezTo>
                <a:cubicBezTo>
                  <a:pt x="1481" y="1711"/>
                  <a:pt x="1483" y="1732"/>
                  <a:pt x="1472" y="1739"/>
                </a:cubicBezTo>
                <a:cubicBezTo>
                  <a:pt x="1453" y="1751"/>
                  <a:pt x="1408" y="1760"/>
                  <a:pt x="1408" y="1760"/>
                </a:cubicBezTo>
                <a:cubicBezTo>
                  <a:pt x="1390" y="1757"/>
                  <a:pt x="1372" y="1756"/>
                  <a:pt x="1355" y="1750"/>
                </a:cubicBezTo>
                <a:cubicBezTo>
                  <a:pt x="1320" y="1737"/>
                  <a:pt x="1303" y="1697"/>
                  <a:pt x="1269" y="1675"/>
                </a:cubicBezTo>
                <a:cubicBezTo>
                  <a:pt x="1261" y="1652"/>
                  <a:pt x="1250" y="1600"/>
                  <a:pt x="1227" y="1579"/>
                </a:cubicBezTo>
                <a:cubicBezTo>
                  <a:pt x="1143" y="1505"/>
                  <a:pt x="1033" y="1518"/>
                  <a:pt x="928" y="1504"/>
                </a:cubicBezTo>
                <a:cubicBezTo>
                  <a:pt x="869" y="1415"/>
                  <a:pt x="947" y="1518"/>
                  <a:pt x="875" y="1462"/>
                </a:cubicBezTo>
                <a:cubicBezTo>
                  <a:pt x="865" y="1454"/>
                  <a:pt x="863" y="1438"/>
                  <a:pt x="853" y="1430"/>
                </a:cubicBezTo>
                <a:cubicBezTo>
                  <a:pt x="818" y="1401"/>
                  <a:pt x="790" y="1406"/>
                  <a:pt x="747" y="1398"/>
                </a:cubicBezTo>
                <a:cubicBezTo>
                  <a:pt x="732" y="1395"/>
                  <a:pt x="718" y="1392"/>
                  <a:pt x="704" y="1387"/>
                </a:cubicBezTo>
                <a:cubicBezTo>
                  <a:pt x="689" y="1381"/>
                  <a:pt x="676" y="1370"/>
                  <a:pt x="661" y="1366"/>
                </a:cubicBezTo>
                <a:cubicBezTo>
                  <a:pt x="633" y="1359"/>
                  <a:pt x="604" y="1359"/>
                  <a:pt x="576" y="1355"/>
                </a:cubicBezTo>
                <a:cubicBezTo>
                  <a:pt x="430" y="1359"/>
                  <a:pt x="284" y="1357"/>
                  <a:pt x="139" y="1366"/>
                </a:cubicBezTo>
                <a:cubicBezTo>
                  <a:pt x="102" y="1368"/>
                  <a:pt x="68" y="1388"/>
                  <a:pt x="32" y="1398"/>
                </a:cubicBezTo>
                <a:cubicBezTo>
                  <a:pt x="21" y="1401"/>
                  <a:pt x="0" y="1408"/>
                  <a:pt x="0" y="1408"/>
                </a:cubicBezTo>
              </a:path>
            </a:pathLst>
          </a:custGeom>
          <a:noFill/>
          <a:ln w="38100">
            <a:solidFill>
              <a:srgbClr val="FF5050"/>
            </a:solidFill>
            <a:round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4" name="未知"/>
          <p:cNvSpPr>
            <a:spLocks noChangeArrowheads="1"/>
          </p:cNvSpPr>
          <p:nvPr/>
        </p:nvSpPr>
        <p:spPr bwMode="auto">
          <a:xfrm>
            <a:off x="3851275" y="1916113"/>
            <a:ext cx="5041900" cy="2376487"/>
          </a:xfrm>
          <a:custGeom>
            <a:gdLst>
              <a:gd name="T0" fmla="*/ 3133 w 3133"/>
              <a:gd name="T1" fmla="*/ 1298 h 1414"/>
              <a:gd name="T2" fmla="*/ 3069 w 3133"/>
              <a:gd name="T3" fmla="*/ 1287 h 1414"/>
              <a:gd name="T4" fmla="*/ 3026 w 3133"/>
              <a:gd name="T5" fmla="*/ 1063 h 1414"/>
              <a:gd name="T6" fmla="*/ 2813 w 3133"/>
              <a:gd name="T7" fmla="*/ 914 h 1414"/>
              <a:gd name="T8" fmla="*/ 2770 w 3133"/>
              <a:gd name="T9" fmla="*/ 861 h 1414"/>
              <a:gd name="T10" fmla="*/ 2525 w 3133"/>
              <a:gd name="T11" fmla="*/ 818 h 1414"/>
              <a:gd name="T12" fmla="*/ 2472 w 3133"/>
              <a:gd name="T13" fmla="*/ 722 h 1414"/>
              <a:gd name="T14" fmla="*/ 2333 w 3133"/>
              <a:gd name="T15" fmla="*/ 637 h 1414"/>
              <a:gd name="T16" fmla="*/ 2141 w 3133"/>
              <a:gd name="T17" fmla="*/ 669 h 1414"/>
              <a:gd name="T18" fmla="*/ 2034 w 3133"/>
              <a:gd name="T19" fmla="*/ 978 h 1414"/>
              <a:gd name="T20" fmla="*/ 1800 w 3133"/>
              <a:gd name="T21" fmla="*/ 1074 h 1414"/>
              <a:gd name="T22" fmla="*/ 1618 w 3133"/>
              <a:gd name="T23" fmla="*/ 1127 h 1414"/>
              <a:gd name="T24" fmla="*/ 1512 w 3133"/>
              <a:gd name="T25" fmla="*/ 1191 h 1414"/>
              <a:gd name="T26" fmla="*/ 1149 w 3133"/>
              <a:gd name="T27" fmla="*/ 1245 h 1414"/>
              <a:gd name="T28" fmla="*/ 914 w 3133"/>
              <a:gd name="T29" fmla="*/ 1277 h 1414"/>
              <a:gd name="T30" fmla="*/ 808 w 3133"/>
              <a:gd name="T31" fmla="*/ 1309 h 1414"/>
              <a:gd name="T32" fmla="*/ 733 w 3133"/>
              <a:gd name="T33" fmla="*/ 1373 h 1414"/>
              <a:gd name="T34" fmla="*/ 669 w 3133"/>
              <a:gd name="T35" fmla="*/ 1394 h 1414"/>
              <a:gd name="T36" fmla="*/ 456 w 3133"/>
              <a:gd name="T37" fmla="*/ 1330 h 1414"/>
              <a:gd name="T38" fmla="*/ 413 w 3133"/>
              <a:gd name="T39" fmla="*/ 1181 h 1414"/>
              <a:gd name="T40" fmla="*/ 402 w 3133"/>
              <a:gd name="T41" fmla="*/ 1149 h 1414"/>
              <a:gd name="T42" fmla="*/ 392 w 3133"/>
              <a:gd name="T43" fmla="*/ 1117 h 1414"/>
              <a:gd name="T44" fmla="*/ 381 w 3133"/>
              <a:gd name="T45" fmla="*/ 1085 h 1414"/>
              <a:gd name="T46" fmla="*/ 370 w 3133"/>
              <a:gd name="T47" fmla="*/ 903 h 1414"/>
              <a:gd name="T48" fmla="*/ 338 w 3133"/>
              <a:gd name="T49" fmla="*/ 893 h 1414"/>
              <a:gd name="T50" fmla="*/ 146 w 3133"/>
              <a:gd name="T51" fmla="*/ 850 h 1414"/>
              <a:gd name="T52" fmla="*/ 136 w 3133"/>
              <a:gd name="T53" fmla="*/ 722 h 1414"/>
              <a:gd name="T54" fmla="*/ 104 w 3133"/>
              <a:gd name="T55" fmla="*/ 679 h 1414"/>
              <a:gd name="T56" fmla="*/ 29 w 3133"/>
              <a:gd name="T57" fmla="*/ 562 h 1414"/>
              <a:gd name="T58" fmla="*/ 18 w 3133"/>
              <a:gd name="T59" fmla="*/ 295 h 1414"/>
              <a:gd name="T60" fmla="*/ 104 w 3133"/>
              <a:gd name="T61" fmla="*/ 231 h 1414"/>
              <a:gd name="T62" fmla="*/ 146 w 3133"/>
              <a:gd name="T63" fmla="*/ 82 h 1414"/>
              <a:gd name="T64" fmla="*/ 178 w 3133"/>
              <a:gd name="T65" fmla="*/ 7 h 141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3133"/>
              <a:gd name="T100" fmla="*/ 0 h 1414"/>
              <a:gd name="T101" fmla="*/ 3133 w 3133"/>
              <a:gd name="T102" fmla="*/ 1414 h 1414"/>
            </a:gdLst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3133" h="1414">
                <a:moveTo>
                  <a:pt x="3133" y="1298"/>
                </a:moveTo>
                <a:cubicBezTo>
                  <a:pt x="3112" y="1294"/>
                  <a:pt x="3080" y="1305"/>
                  <a:pt x="3069" y="1287"/>
                </a:cubicBezTo>
                <a:cubicBezTo>
                  <a:pt x="3031" y="1225"/>
                  <a:pt x="3060" y="1131"/>
                  <a:pt x="3026" y="1063"/>
                </a:cubicBezTo>
                <a:cubicBezTo>
                  <a:pt x="2988" y="987"/>
                  <a:pt x="2879" y="957"/>
                  <a:pt x="2813" y="914"/>
                </a:cubicBezTo>
                <a:cubicBezTo>
                  <a:pt x="2807" y="905"/>
                  <a:pt x="2785" y="866"/>
                  <a:pt x="2770" y="861"/>
                </a:cubicBezTo>
                <a:cubicBezTo>
                  <a:pt x="2699" y="837"/>
                  <a:pt x="2601" y="831"/>
                  <a:pt x="2525" y="818"/>
                </a:cubicBezTo>
                <a:cubicBezTo>
                  <a:pt x="2508" y="792"/>
                  <a:pt x="2497" y="741"/>
                  <a:pt x="2472" y="722"/>
                </a:cubicBezTo>
                <a:cubicBezTo>
                  <a:pt x="2458" y="711"/>
                  <a:pt x="2359" y="645"/>
                  <a:pt x="2333" y="637"/>
                </a:cubicBezTo>
                <a:cubicBezTo>
                  <a:pt x="2257" y="643"/>
                  <a:pt x="2208" y="646"/>
                  <a:pt x="2141" y="669"/>
                </a:cubicBezTo>
                <a:cubicBezTo>
                  <a:pt x="2060" y="793"/>
                  <a:pt x="2191" y="924"/>
                  <a:pt x="2034" y="978"/>
                </a:cubicBezTo>
                <a:cubicBezTo>
                  <a:pt x="1955" y="1057"/>
                  <a:pt x="1910" y="1060"/>
                  <a:pt x="1800" y="1074"/>
                </a:cubicBezTo>
                <a:cubicBezTo>
                  <a:pt x="1732" y="1096"/>
                  <a:pt x="1692" y="1117"/>
                  <a:pt x="1618" y="1127"/>
                </a:cubicBezTo>
                <a:cubicBezTo>
                  <a:pt x="1576" y="1141"/>
                  <a:pt x="1551" y="1172"/>
                  <a:pt x="1512" y="1191"/>
                </a:cubicBezTo>
                <a:cubicBezTo>
                  <a:pt x="1406" y="1244"/>
                  <a:pt x="1255" y="1240"/>
                  <a:pt x="1149" y="1245"/>
                </a:cubicBezTo>
                <a:cubicBezTo>
                  <a:pt x="1072" y="1263"/>
                  <a:pt x="992" y="1266"/>
                  <a:pt x="914" y="1277"/>
                </a:cubicBezTo>
                <a:cubicBezTo>
                  <a:pt x="879" y="1288"/>
                  <a:pt x="843" y="1297"/>
                  <a:pt x="808" y="1309"/>
                </a:cubicBezTo>
                <a:cubicBezTo>
                  <a:pt x="795" y="1321"/>
                  <a:pt x="746" y="1367"/>
                  <a:pt x="733" y="1373"/>
                </a:cubicBezTo>
                <a:cubicBezTo>
                  <a:pt x="713" y="1383"/>
                  <a:pt x="669" y="1394"/>
                  <a:pt x="669" y="1394"/>
                </a:cubicBezTo>
                <a:cubicBezTo>
                  <a:pt x="581" y="1388"/>
                  <a:pt x="498" y="1414"/>
                  <a:pt x="456" y="1330"/>
                </a:cubicBezTo>
                <a:cubicBezTo>
                  <a:pt x="434" y="1286"/>
                  <a:pt x="429" y="1228"/>
                  <a:pt x="413" y="1181"/>
                </a:cubicBezTo>
                <a:cubicBezTo>
                  <a:pt x="409" y="1170"/>
                  <a:pt x="406" y="1160"/>
                  <a:pt x="402" y="1149"/>
                </a:cubicBezTo>
                <a:cubicBezTo>
                  <a:pt x="399" y="1138"/>
                  <a:pt x="395" y="1128"/>
                  <a:pt x="392" y="1117"/>
                </a:cubicBezTo>
                <a:cubicBezTo>
                  <a:pt x="388" y="1106"/>
                  <a:pt x="381" y="1085"/>
                  <a:pt x="381" y="1085"/>
                </a:cubicBezTo>
                <a:cubicBezTo>
                  <a:pt x="377" y="1024"/>
                  <a:pt x="383" y="962"/>
                  <a:pt x="370" y="903"/>
                </a:cubicBezTo>
                <a:cubicBezTo>
                  <a:pt x="368" y="892"/>
                  <a:pt x="348" y="897"/>
                  <a:pt x="338" y="893"/>
                </a:cubicBezTo>
                <a:cubicBezTo>
                  <a:pt x="218" y="840"/>
                  <a:pt x="330" y="866"/>
                  <a:pt x="146" y="850"/>
                </a:cubicBezTo>
                <a:cubicBezTo>
                  <a:pt x="143" y="807"/>
                  <a:pt x="146" y="764"/>
                  <a:pt x="136" y="722"/>
                </a:cubicBezTo>
                <a:cubicBezTo>
                  <a:pt x="132" y="705"/>
                  <a:pt x="113" y="694"/>
                  <a:pt x="104" y="679"/>
                </a:cubicBezTo>
                <a:cubicBezTo>
                  <a:pt x="78" y="634"/>
                  <a:pt x="74" y="592"/>
                  <a:pt x="29" y="562"/>
                </a:cubicBezTo>
                <a:cubicBezTo>
                  <a:pt x="1" y="481"/>
                  <a:pt x="0" y="378"/>
                  <a:pt x="18" y="295"/>
                </a:cubicBezTo>
                <a:cubicBezTo>
                  <a:pt x="26" y="260"/>
                  <a:pt x="104" y="231"/>
                  <a:pt x="104" y="231"/>
                </a:cubicBezTo>
                <a:cubicBezTo>
                  <a:pt x="139" y="177"/>
                  <a:pt x="137" y="151"/>
                  <a:pt x="146" y="82"/>
                </a:cubicBezTo>
                <a:cubicBezTo>
                  <a:pt x="157" y="0"/>
                  <a:pt x="132" y="7"/>
                  <a:pt x="178" y="7"/>
                </a:cubicBezTo>
              </a:path>
            </a:pathLst>
          </a:custGeom>
          <a:noFill/>
          <a:ln w="38100">
            <a:solidFill>
              <a:srgbClr val="FF5050"/>
            </a:solidFill>
            <a:round/>
            <a:tailEnd type="stealth" w="med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5" name="Text Box 21"/>
          <p:cNvSpPr txBox="1">
            <a:spLocks noChangeArrowheads="1"/>
          </p:cNvSpPr>
          <p:nvPr/>
        </p:nvSpPr>
        <p:spPr bwMode="auto">
          <a:xfrm>
            <a:off x="2362200" y="1773238"/>
            <a:ext cx="16002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b="1">
                <a:solidFill>
                  <a:srgbClr val="CC0099"/>
                </a:solidFill>
                <a:latin typeface="Times New Roman" panose="02020603050405020304" pitchFamily="18" charset="0"/>
              </a:rPr>
              <a:t>1492-1493</a:t>
            </a:r>
            <a:r>
              <a:rPr lang="zh-CN" altLang="en-US" sz="2000" b="1">
                <a:solidFill>
                  <a:srgbClr val="CC0099"/>
                </a:solidFill>
                <a:latin typeface="Times New Roman" panose="02020603050405020304" pitchFamily="18" charset="0"/>
              </a:rPr>
              <a:t>年</a:t>
            </a:r>
            <a:endParaRPr lang="zh-CN" altLang="en-US" sz="2000" b="1">
              <a:solidFill>
                <a:srgbClr val="CC0099"/>
              </a:solidFill>
              <a:latin typeface="Times New Roman" pitchFamily="18" charset="0"/>
            </a:endParaRPr>
          </a:p>
        </p:txBody>
      </p:sp>
      <p:sp>
        <p:nvSpPr>
          <p:cNvPr id="36886" name="Text Box 22"/>
          <p:cNvSpPr txBox="1">
            <a:spLocks noChangeArrowheads="1"/>
          </p:cNvSpPr>
          <p:nvPr/>
        </p:nvSpPr>
        <p:spPr bwMode="auto">
          <a:xfrm>
            <a:off x="4038600" y="3146425"/>
            <a:ext cx="16002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latin typeface="Times New Roman" panose="02020603050405020304" pitchFamily="18" charset="0"/>
              </a:rPr>
              <a:t>1487-1488</a:t>
            </a:r>
            <a:r>
              <a:rPr lang="zh-CN" altLang="en-US" sz="2000" b="1">
                <a:latin typeface="Times New Roman" panose="02020603050405020304" pitchFamily="18" charset="0"/>
              </a:rPr>
              <a:t>年</a:t>
            </a:r>
            <a:endParaRPr lang="zh-CN" altLang="en-US" sz="2000" b="1">
              <a:latin typeface="Times New Roman" pitchFamily="18" charset="0"/>
            </a:endParaRPr>
          </a:p>
        </p:txBody>
      </p:sp>
      <p:sp>
        <p:nvSpPr>
          <p:cNvPr id="36887" name="Text Box 23"/>
          <p:cNvSpPr txBox="1">
            <a:spLocks noChangeArrowheads="1"/>
          </p:cNvSpPr>
          <p:nvPr/>
        </p:nvSpPr>
        <p:spPr bwMode="auto">
          <a:xfrm>
            <a:off x="5257800" y="2460625"/>
            <a:ext cx="10668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b="1">
                <a:solidFill>
                  <a:srgbClr val="006600"/>
                </a:solidFill>
                <a:latin typeface="Times New Roman" panose="02020603050405020304" pitchFamily="18" charset="0"/>
              </a:rPr>
              <a:t>1498</a:t>
            </a:r>
            <a:r>
              <a:rPr lang="zh-CN" altLang="en-US" sz="2000" b="1">
                <a:solidFill>
                  <a:srgbClr val="006600"/>
                </a:solidFill>
                <a:latin typeface="Times New Roman" panose="02020603050405020304" pitchFamily="18" charset="0"/>
              </a:rPr>
              <a:t>年</a:t>
            </a:r>
            <a:endParaRPr lang="zh-CN" altLang="en-US" sz="2000" b="1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36888" name="Text Box 24"/>
          <p:cNvSpPr txBox="1">
            <a:spLocks noChangeArrowheads="1"/>
          </p:cNvSpPr>
          <p:nvPr/>
        </p:nvSpPr>
        <p:spPr bwMode="auto">
          <a:xfrm>
            <a:off x="3276600" y="4365625"/>
            <a:ext cx="2209800" cy="396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0C0C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000" b="1" noProof="1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1519-1522</a:t>
            </a:r>
            <a:r>
              <a:rPr lang="zh-CN" altLang="en-US" sz="2000" b="1" noProof="1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</a:t>
            </a:r>
            <a:endParaRPr lang="zh-CN" altLang="en-US" sz="2000" b="1" noProof="1">
              <a:solidFill>
                <a:srgbClr val="FF5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  <a:sym typeface="+mn-ea"/>
            </a:endParaRPr>
          </a:p>
        </p:txBody>
      </p:sp>
      <p:sp>
        <p:nvSpPr>
          <p:cNvPr id="18457" name="Text Box 25"/>
          <p:cNvSpPr txBox="1">
            <a:spLocks noChangeArrowheads="1"/>
          </p:cNvSpPr>
          <p:nvPr/>
        </p:nvSpPr>
        <p:spPr bwMode="auto">
          <a:xfrm>
            <a:off x="1130300" y="2384425"/>
            <a:ext cx="546100" cy="1981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太     平     洋</a:t>
            </a:r>
            <a:endParaRPr lang="zh-CN" altLang="en-US" sz="24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8458" name="Text Box 26"/>
          <p:cNvSpPr txBox="1">
            <a:spLocks noChangeArrowheads="1"/>
          </p:cNvSpPr>
          <p:nvPr/>
        </p:nvSpPr>
        <p:spPr bwMode="auto">
          <a:xfrm>
            <a:off x="3048000" y="2384425"/>
            <a:ext cx="4572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大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59" name="Text Box 27"/>
          <p:cNvSpPr txBox="1">
            <a:spLocks noChangeArrowheads="1"/>
          </p:cNvSpPr>
          <p:nvPr/>
        </p:nvSpPr>
        <p:spPr bwMode="auto">
          <a:xfrm>
            <a:off x="3505200" y="3222625"/>
            <a:ext cx="762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西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0" name="Text Box 28"/>
          <p:cNvSpPr txBox="1">
            <a:spLocks noChangeArrowheads="1"/>
          </p:cNvSpPr>
          <p:nvPr/>
        </p:nvSpPr>
        <p:spPr bwMode="auto">
          <a:xfrm>
            <a:off x="4114800" y="3908425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洋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1" name="Text Box 29"/>
          <p:cNvSpPr txBox="1">
            <a:spLocks noChangeArrowheads="1"/>
          </p:cNvSpPr>
          <p:nvPr/>
        </p:nvSpPr>
        <p:spPr bwMode="auto">
          <a:xfrm>
            <a:off x="7620000" y="2689225"/>
            <a:ext cx="12192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太平洋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2" name="Text Box 30"/>
          <p:cNvSpPr txBox="1">
            <a:spLocks noChangeArrowheads="1"/>
          </p:cNvSpPr>
          <p:nvPr/>
        </p:nvSpPr>
        <p:spPr bwMode="auto">
          <a:xfrm>
            <a:off x="5435600" y="3430588"/>
            <a:ext cx="1295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印度洋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3" name="Text Box 31"/>
          <p:cNvSpPr txBox="1">
            <a:spLocks noChangeArrowheads="1"/>
          </p:cNvSpPr>
          <p:nvPr/>
        </p:nvSpPr>
        <p:spPr bwMode="auto">
          <a:xfrm>
            <a:off x="5943600" y="1927225"/>
            <a:ext cx="10668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solidFill>
                  <a:srgbClr val="FF6600"/>
                </a:solidFill>
                <a:latin typeface="Times New Roman" panose="02020603050405020304" pitchFamily="18" charset="0"/>
              </a:rPr>
              <a:t>亚  洲</a:t>
            </a:r>
            <a:endParaRPr lang="zh-CN" altLang="en-US" sz="2000" b="1">
              <a:solidFill>
                <a:srgbClr val="FF6600"/>
              </a:solidFill>
              <a:latin typeface="Times New Roman" pitchFamily="18" charset="0"/>
            </a:endParaRPr>
          </a:p>
        </p:txBody>
      </p:sp>
      <p:sp>
        <p:nvSpPr>
          <p:cNvPr id="18464" name="Text Box 32"/>
          <p:cNvSpPr txBox="1">
            <a:spLocks noChangeArrowheads="1"/>
          </p:cNvSpPr>
          <p:nvPr/>
        </p:nvSpPr>
        <p:spPr bwMode="auto">
          <a:xfrm>
            <a:off x="4953000" y="1546225"/>
            <a:ext cx="8382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solidFill>
                  <a:srgbClr val="FF6600"/>
                </a:solidFill>
                <a:latin typeface="Times New Roman" panose="02020603050405020304" pitchFamily="18" charset="0"/>
              </a:rPr>
              <a:t>欧  洲</a:t>
            </a:r>
            <a:endParaRPr lang="zh-CN" altLang="en-US" sz="2000" b="1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5" name="Text Box 33"/>
          <p:cNvSpPr txBox="1">
            <a:spLocks noChangeArrowheads="1"/>
          </p:cNvSpPr>
          <p:nvPr/>
        </p:nvSpPr>
        <p:spPr bwMode="auto">
          <a:xfrm>
            <a:off x="4267200" y="2536825"/>
            <a:ext cx="7620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solidFill>
                  <a:srgbClr val="FF6600"/>
                </a:solidFill>
                <a:latin typeface="Times New Roman" panose="02020603050405020304" pitchFamily="18" charset="0"/>
              </a:rPr>
              <a:t>非洲</a:t>
            </a:r>
            <a:endParaRPr lang="zh-CN" altLang="en-US" sz="2000" b="1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6" name="Text Box 34"/>
          <p:cNvSpPr txBox="1">
            <a:spLocks noChangeArrowheads="1"/>
          </p:cNvSpPr>
          <p:nvPr/>
        </p:nvSpPr>
        <p:spPr bwMode="auto">
          <a:xfrm>
            <a:off x="6804025" y="3679825"/>
            <a:ext cx="11430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solidFill>
                  <a:srgbClr val="FF6600"/>
                </a:solidFill>
                <a:latin typeface="Times New Roman" panose="02020603050405020304" pitchFamily="18" charset="0"/>
              </a:rPr>
              <a:t>大洋洲</a:t>
            </a:r>
            <a:endParaRPr lang="zh-CN" altLang="en-US" sz="2000" b="1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7" name="Text Box 35"/>
          <p:cNvSpPr txBox="1">
            <a:spLocks noChangeArrowheads="1"/>
          </p:cNvSpPr>
          <p:nvPr/>
        </p:nvSpPr>
        <p:spPr bwMode="auto">
          <a:xfrm>
            <a:off x="1828800" y="1470025"/>
            <a:ext cx="1066800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6600"/>
                </a:solidFill>
                <a:latin typeface="Times New Roman" panose="02020603050405020304" pitchFamily="18" charset="0"/>
              </a:rPr>
              <a:t>北美洲</a:t>
            </a:r>
            <a:endParaRPr lang="zh-CN" altLang="en-US" sz="2000" b="1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36"/>
          <p:cNvGrpSpPr/>
          <p:nvPr/>
        </p:nvGrpSpPr>
        <p:grpSpPr>
          <a:xfrm>
            <a:off x="4787900" y="4078288"/>
            <a:ext cx="1295400" cy="396875"/>
            <a:chExt cx="816" cy="250"/>
          </a:xfrm>
        </p:grpSpPr>
        <p:sp>
          <p:nvSpPr>
            <p:cNvPr id="20516" name="Oval 37"/>
            <p:cNvSpPr>
              <a:spLocks noChangeArrowheads="1"/>
            </p:cNvSpPr>
            <p:nvPr/>
          </p:nvSpPr>
          <p:spPr bwMode="auto">
            <a:xfrm>
              <a:off x="48" y="0"/>
              <a:ext cx="96" cy="96"/>
            </a:xfrm>
            <a:prstGeom prst="ellipse">
              <a:avLst/>
            </a:prstGeom>
            <a:solidFill>
              <a:srgbClr val="FF3300"/>
            </a:solidFill>
            <a:ln w="9525">
              <a:noFill/>
              <a:rou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lIns="90000" tIns="46800" rIns="90000" bIns="46800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86" name="Text Box 38"/>
            <p:cNvSpPr txBox="1">
              <a:spLocks noChangeArrowheads="1"/>
            </p:cNvSpPr>
            <p:nvPr/>
          </p:nvSpPr>
          <p:spPr bwMode="auto">
            <a:xfrm>
              <a:off x="0" y="0"/>
              <a:ext cx="816" cy="2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000" tIns="46800" rIns="90000" bIns="4680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好望角</a:t>
              </a:r>
              <a:endParaRPr lang="zh-CN" altLang="en-US" sz="2000" b="1">
                <a:solidFill>
                  <a:srgbClr val="FF3300"/>
                </a:solidFill>
                <a:latin typeface="Times New Roman" pitchFamily="18" charset="0"/>
              </a:endParaRPr>
            </a:p>
          </p:txBody>
        </p:sp>
      </p:grpSp>
      <p:pic>
        <p:nvPicPr>
          <p:cNvPr id="36903" name="Picture 3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716463" y="3933825"/>
            <a:ext cx="455612" cy="57626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6904" name="AutoShape 40"/>
          <p:cNvSpPr>
            <a:spLocks noChangeArrowheads="1"/>
          </p:cNvSpPr>
          <p:nvPr/>
        </p:nvSpPr>
        <p:spPr bwMode="auto">
          <a:xfrm>
            <a:off x="5292725" y="1628775"/>
            <a:ext cx="1655763" cy="520700"/>
          </a:xfrm>
          <a:prstGeom prst="wedgeRectCallout">
            <a:avLst>
              <a:gd name="adj1" fmla="val -4269"/>
              <a:gd name="adj2" fmla="val 157315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>
              <a:defRPr/>
            </a:pPr>
            <a:r>
              <a:rPr lang="zh-CN" altLang="en-US" sz="2800" b="1" noProof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方正姚体" panose="02010601030101010101" pitchFamily="2" charset="-122"/>
                <a:sym typeface="+mn-ea"/>
              </a:rPr>
              <a:t>卡里库特</a:t>
            </a:r>
            <a:endParaRPr lang="zh-CN" altLang="en-US" sz="2800" b="1" noProof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ea typeface="方正姚体" pitchFamily="2" charset="-122"/>
              <a:sym typeface="+mn-ea"/>
            </a:endParaRPr>
          </a:p>
        </p:txBody>
      </p:sp>
      <p:sp>
        <p:nvSpPr>
          <p:cNvPr id="36905" name="AutoShape 41"/>
          <p:cNvSpPr>
            <a:spLocks noChangeArrowheads="1"/>
          </p:cNvSpPr>
          <p:nvPr/>
        </p:nvSpPr>
        <p:spPr bwMode="auto">
          <a:xfrm>
            <a:off x="3132138" y="5300663"/>
            <a:ext cx="1676400" cy="457200"/>
          </a:xfrm>
          <a:prstGeom prst="wedgeRectCallout">
            <a:avLst>
              <a:gd name="adj1" fmla="val -58523"/>
              <a:gd name="adj2" fmla="val -15069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2000" b="1">
                <a:latin typeface="Times New Roman" panose="02020603050405020304" pitchFamily="18" charset="0"/>
              </a:rPr>
              <a:t>麦哲伦海峡</a:t>
            </a:r>
            <a:endParaRPr lang="zh-CN" altLang="en-US" sz="2000" b="1">
              <a:latin typeface="Times New Roman" panose="02020603050405020304" pitchFamily="18" charset="0"/>
            </a:endParaRPr>
          </a:p>
        </p:txBody>
      </p:sp>
      <p:sp>
        <p:nvSpPr>
          <p:cNvPr id="36911" name="AutoShape 47"/>
          <p:cNvSpPr>
            <a:spLocks noChangeArrowheads="1"/>
          </p:cNvSpPr>
          <p:nvPr/>
        </p:nvSpPr>
        <p:spPr bwMode="auto">
          <a:xfrm>
            <a:off x="4067175" y="981075"/>
            <a:ext cx="1296988" cy="720725"/>
          </a:xfrm>
          <a:prstGeom prst="wedgeRectCallout">
            <a:avLst>
              <a:gd name="adj1" fmla="val -40454"/>
              <a:gd name="adj2" fmla="val 95593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</a:ln>
        </p:spPr>
        <p:txBody>
          <a:bodyPr lIns="0" tIns="0" rIns="0" bIns="0"/>
          <a:lstStyle/>
          <a:p>
            <a:pPr algn="ctr"/>
            <a:r>
              <a:rPr lang="zh-CN" altLang="en-US" sz="1600" b="1">
                <a:ea typeface="黑体" panose="02010609060101010101" pitchFamily="2" charset="-122"/>
              </a:rPr>
              <a:t>葡萄牙</a:t>
            </a:r>
            <a:endParaRPr lang="zh-CN" altLang="en-US" sz="1600" b="1">
              <a:ea typeface="黑体" pitchFamily="2" charset="-122"/>
            </a:endParaRPr>
          </a:p>
          <a:p>
            <a:pPr algn="ctr"/>
            <a:r>
              <a:rPr lang="zh-CN" altLang="en-US" sz="1600" b="1">
                <a:ea typeface="黑体" panose="02010609060101010101" pitchFamily="2" charset="-122"/>
              </a:rPr>
              <a:t>西班牙</a:t>
            </a:r>
            <a:endParaRPr lang="zh-CN" altLang="en-US" sz="1600" b="1">
              <a:ea typeface="黑体" panose="02010609060101010101" pitchFamily="2" charset="-122"/>
            </a:endParaRPr>
          </a:p>
        </p:txBody>
      </p:sp>
      <p:pic>
        <p:nvPicPr>
          <p:cNvPr id="36912" name="Picture 48" descr="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35413" y="1628775"/>
            <a:ext cx="504825" cy="3921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6913" name="Picture 49" descr="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24300" y="1557338"/>
            <a:ext cx="504825" cy="3921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6914" name="Picture 50" descr="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90975" y="1628775"/>
            <a:ext cx="504825" cy="3921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6915" name="Picture 51" descr="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838575" y="1757363"/>
            <a:ext cx="504825" cy="3921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6916" name="Picture 52" descr="3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686800" y="3898900"/>
            <a:ext cx="504825" cy="3921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2" name="图片 51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0" y="5201718"/>
            <a:ext cx="1259632" cy="165628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3" name="图片 52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475656" y="5221403"/>
            <a:ext cx="1224136" cy="163659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4" name="图片 53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300192" y="5236281"/>
            <a:ext cx="1224136" cy="162171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5" name="图片 54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7910212" y="5223495"/>
            <a:ext cx="1233788" cy="163450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7" name="文本框 7169"/>
          <p:cNvSpPr txBox="1">
            <a:spLocks noChangeArrowheads="1"/>
          </p:cNvSpPr>
          <p:nvPr/>
        </p:nvSpPr>
        <p:spPr bwMode="auto">
          <a:xfrm>
            <a:off x="0" y="0"/>
            <a:ext cx="7223760" cy="645160"/>
          </a:xfrm>
          <a:prstGeom prst="rect">
            <a:avLst/>
          </a:prstGeom>
          <a:noFill/>
          <a:ln w="63500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探索</a:t>
            </a:r>
            <a:r>
              <a:rPr lang="en-US" altLang="zh-CN" sz="36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·</a:t>
            </a:r>
            <a:r>
              <a:rPr lang="zh-CN" altLang="en-US" sz="36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发现   </a:t>
            </a:r>
            <a:r>
              <a:rPr lang="en-US" altLang="zh-CN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3600" b="1">
                <a:latin typeface="华文中宋" panose="02010600040101010101" pitchFamily="2" charset="-122"/>
                <a:ea typeface="华文中宋" panose="02010600040101010101" pitchFamily="2" charset="-122"/>
              </a:rPr>
              <a:t>新航路的开辟</a:t>
            </a:r>
            <a:endParaRPr lang="zh-CN" altLang="en-US" sz="3600" b="1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9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5.89595E-06 C -0.00504 0.00995 -0.01007 0.02012 -0.01424 0.0296 C -0.0184 0.03908 -0.02344 0.04648 -0.02535 0.05712 C -0.02726 0.06775 -0.02535 0.07885 -0.02535 0.09319 C -0.02535 0.10752 -0.02691 0.13111 -0.02535 0.14382 C -0.02379 0.15654 -0.0224 0.1651 -0.0158 0.16926 C -0.0092 0.17342 0.00694 0.16602 0.01441 0.16926 C 0.02187 0.17249 0.02396 0.18082 0.02865 0.18822 C 0.03333 0.19562 0.03941 0.20648 0.04288 0.21365 C 0.04635 0.22082 0.04774 0.22174 0.04931 0.23053 C 0.05087 0.23932 0.04983 0.25434 0.05243 0.26637 C 0.05503 0.27839 0.05955 0.29157 0.0651 0.30244 C 0.07066 0.3133 0.07969 0.32741 0.08576 0.33203 C 0.09184 0.33666 0.09896 0.33018 0.10156 0.32995" pathEditMode="relative" rAng="0" ptsTypes="aaaaaaaaaaaaaA">
                                      <p:cBhvr>
                                        <p:cTn id="19" dur="3000" fill="hold"/>
                                        <p:tgtEl>
                                          <p:spTgt spid="369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69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3264 C 0.00365 0.0338 -8.33333E-07 0.04167 -0.00364 0.0456 C -0.00729 0.04954 -0.01424 0.05371 -0.01962 0.05579 C -0.025 0.05787 -0.03021 0.05648 -0.03559 0.05857 C -0.04097 0.06065 -0.04271 0.06551 -0.05156 0.06783 C -0.06042 0.07014 -0.0783 0.0713 -0.08906 0.07246 C -0.09983 0.07361 -0.10868 0.07361 -0.11614 0.07431 C -0.12361 0.075 -0.13038 0.07454 -0.13351 0.07616 C -0.13663 0.07778 -0.13299 0.08009 -0.13489 0.08357 C -0.1368 0.08704 -0.14583 0.09375 -0.14531 0.09653 C -0.14479 0.09931 -0.13611 0.1 -0.13142 0.10023 C -0.12674 0.10046 -0.12014 0.10093 -0.11684 0.09838 C -0.11354 0.09583 -0.11406 0.09051 -0.11198 0.08542 C -0.10989 0.08033 -0.10712 0.07199 -0.10434 0.0669 C -0.10156 0.06181 -0.1033 0.0588 -0.09531 0.05486 C -0.08733 0.05093 -0.06736 0.0463 -0.05642 0.04375 C -0.04549 0.04121 -0.03646 0.04005 -0.02934 0.03912 C -0.02222 0.0382 -0.0191 0.03935 -0.01406 0.0382 C -0.00903 0.03704 0.00017 0.03148 0.00191 0.03264 Z" pathEditMode="relative" rAng="0" ptsTypes="aaaaaaaaaaaaaaaaaaa">
                                      <p:cBhvr>
                                        <p:cTn id="46" dur="5000" fill="hold"/>
                                        <p:tgtEl>
                                          <p:spTgt spid="369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3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3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3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9 0.03195 C -0.0151 0.03449 -0.01961 0.03704 -0.02309 0.04121 C -0.02656 0.04537 -0.02899 0.05185 -0.03142 0.05695 C -0.03385 0.06204 -0.03472 0.06783 -0.03767 0.07176 C -0.04062 0.0757 -0.04583 0.0757 -0.04948 0.08009 C -0.05312 0.08449 -0.05677 0.09097 -0.0592 0.09769 C -0.06163 0.1044 -0.06371 0.11459 -0.06406 0.12084 C -0.06441 0.12709 -0.06354 0.13148 -0.06128 0.13565 C -0.05902 0.13982 -0.05347 0.14213 -0.05086 0.14584 C -0.04826 0.14954 -0.04739 0.15185 -0.046 0.15787 C -0.04461 0.16389 -0.04236 0.17477 -0.04253 0.18195 C -0.0427 0.18912 -0.04514 0.19514 -0.0467 0.20046 C -0.04826 0.20579 -0.05243 0.20486 -0.05156 0.21435 C -0.05069 0.22384 -0.04444 0.24584 -0.04184 0.25787 C -0.03923 0.26991 -0.03836 0.28125 -0.03559 0.28658 C -0.03281 0.2919 -0.02882 0.28681 -0.02517 0.28935 C -0.02152 0.2919 -0.01736 0.29931 -0.01336 0.30232 C -0.00937 0.30533 -0.00451 0.3044 -0.00156 0.30787 C 0.00139 0.31134 0.00243 0.31968 0.00469 0.32361 C 0.00695 0.32755 0.01111 0.32847 0.01233 0.33195 C 0.01355 0.33542 0.0073 0.33935 0.01233 0.34398 C 0.01736 0.34861 0.03247 0.35718 0.04289 0.35972 C 0.0533 0.36227 0.06615 0.35903 0.07483 0.3588 C 0.08351 0.35857 0.09046 0.36227 0.09497 0.35787 C 0.09948 0.35347 0.09983 0.34236 0.10191 0.33287 C 0.104 0.32338 0.10313 0.30903 0.10747 0.30139 C 0.11181 0.29375 0.12414 0.29398 0.12761 0.2875 C 0.13108 0.28102 0.12726 0.27315 0.1283 0.2625 C 0.12934 0.25185 0.13056 0.23634 0.13386 0.22361 C 0.13716 0.21088 0.1441 0.19653 0.14775 0.18658 C 0.15139 0.17662 0.14983 0.16875 0.15608 0.16343 C 0.16233 0.1581 0.17778 0.15834 0.18525 0.15509 C 0.19271 0.15185 0.19983 0.14653 0.20122 0.14398 C 0.20261 0.14144 0.19757 0.14005 0.19358 0.13935 C 0.18959 0.13866 0.18125 0.13959 0.17761 0.14028 C 0.17396 0.14097 0.17361 0.13218 0.17205 0.14398 C 0.17049 0.15579 0.16945 0.18357 0.16858 0.21158" pathEditMode="relative" rAng="0" ptsTypes="aaaaaaaaaaaaaaaaaaaaaaaaaaaaaaaaaaaaA">
                                      <p:cBhvr>
                                        <p:cTn id="64" dur="7000" fill="hold"/>
                                        <p:tgtEl>
                                          <p:spTgt spid="36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4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7" dur="1000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11 0.03194 C -0.011031 0.03704 -0.011381 0.04213 -0.011901 0.04676 C -0.012421 0.05139 -0.011031 0.0544 -0.013991 0.05972 C -0.016941 0.06505 -0.023881 0.07268 -0.029261 0.07917 C -0.034651 0.08565 -0.041761 0.09375 -0.045931 0.09861 C -0.050101 0.10347 -0.051661 0.10185 -0.054261 0.1088 C -0.056871 0.11574 -0.059651 0.1287 -0.061901 0.14028 C -0.064161 0.15185 -0.065201 0.16921 -0.067461 0.17824 C -0.069711 0.18727 -0.074401 0.1838 -0.075101 0.19491 C -0.075791 0.20602 -0.071621 0.23171 -0.071621 0.24491 C -0.071621 0.2581 -0.073011 0.2669 -0.075101 0.27361 C -0.077181 0.28032 -0.082561 0.27361 -0.084121 0.28472 C -0.085691 0.29583 -0.081171 0.32662 -0.084821 0.34028 C -0.088461 0.35393 -0.100961 0.35486 -0.106351 0.36713 C -0.111731 0.3794 -0.113811 0.40417 -0.116761 0.41343 C -0.119711 0.42268 -0.123191 0.41713 -0.124401 0.42268 C -0.125621 0.42824 -0.121621 0.44236 -0.124401 0.44676 C -0.127181 0.45116 -0.135171 0.44606 -0.141071 0.44861 C -0.146971 0.45116 -0.152531 0.46551 -0.159821 0.46157 C -0.167111 0.45764 -0.177351 0.43426 -0.184821 0.42454 C -0.192281 0.41481 -0.195411 0.40694 -0.204261 0.40324 C -0.213121 0.39954 -0.229091 0.40625 -0.237601 0.40231 C -0.246101 0.39838 -0.246101 0.38588 -0.255651 0.38009 C -0.265201 0.37431 -0.274231 0.36921 -0.294541 0.36713 C -0.314851 0.36505 -0.360511 0.36643 -0.377871 0.36806 C -0.395241 0.36968 -0.396971 0.37338 -0.398711 0.37731" pathEditMode="relative" rAng="0" ptsTypes="aaaaaaaaaaaaaaaaaaaaaaaaaA">
                                      <p:cBhvr>
                                        <p:cTn id="88" dur="5000" fill="hold"/>
                                        <p:tgtEl>
                                          <p:spTgt spid="369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0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06 -7.03704E-06 C -0.00556 0.0037 -0.01112 0.00763 -0.01459 -7.03704E-06 C -0.01806 -0.00765 -0.01754 -0.03311 -0.02084 -0.04584 C -0.02414 -0.05857 -0.02796 -0.06829 -0.03438 -0.0764 C -0.04081 -0.0845 -0.05348 -0.08936 -0.05938 -0.09445 C -0.06529 -0.09954 -0.06129 -0.10348 -0.0698 -0.10695 C -0.07831 -0.11042 -0.10227 -0.1095 -0.11042 -0.11529 C -0.11858 -0.12107 -0.11303 -0.13357 -0.11876 -0.14167 C -0.12449 -0.14978 -0.13456 -0.16274 -0.1448 -0.1639 C -0.15504 -0.16505 -0.17397 -0.15927 -0.18022 -0.14862 C -0.18647 -0.13797 -0.179 -0.11158 -0.1823 -0.10001 C -0.1856 -0.08843 -0.19167 -0.08658 -0.20001 -0.07917 C -0.20834 -0.07177 -0.22032 -0.06181 -0.2323 -0.05556 C -0.24428 -0.04931 -0.26112 -0.04723 -0.27188 -0.04167 C -0.28265 -0.03612 -0.28473 -0.0264 -0.29688 -0.02223 C -0.30904 -0.01806 -0.32796 -0.02015 -0.3448 -0.01667 C -0.36164 -0.0132 -0.38369 -0.00811 -0.39792 -0.0014 C -0.41216 0.00532 -0.41824 0.0199 -0.43022 0.0236 C -0.4422 0.02731 -0.46008 0.03286 -0.4698 0.02083 C -0.47952 0.00879 -0.48508 -0.02848 -0.48855 -0.04862 C -0.49202 -0.06876 -0.48751 -0.09075 -0.49063 -0.10001 C -0.49376 -0.10927 -0.49983 -0.10255 -0.5073 -0.10417 C -0.51477 -0.10579 -0.53161 -0.10742 -0.53542 -0.10973 C -0.53924 -0.11204 -0.52917 -0.10788 -0.53022 -0.11806 C -0.53126 -0.12825 -0.53733 -0.15533 -0.54167 -0.17084 C -0.54602 -0.18635 -0.55452 -0.19792 -0.55626 -0.21112 C -0.55799 -0.22431 -0.55608 -0.23913 -0.55209 -0.25001 C -0.5481 -0.26089 -0.53647 -0.26783 -0.5323 -0.2764 C -0.52813 -0.28496 -0.52796 -0.29538 -0.52709 -0.3014 C -0.52622 -0.30742 -0.52674 -0.30996 -0.52709 -0.31251" pathEditMode="relative" rAng="0" ptsTypes="aaaaaaaaaaaaaaaaaaaaaaaaaaaaaA">
                                      <p:cBhvr>
                                        <p:cTn id="97" dur="3000" fill="hold"/>
                                        <p:tgtEl>
                                          <p:spTgt spid="369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1500"/>
                                        <p:tgtEl>
                                          <p:spTgt spid="3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10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3" presetClass="entr" presetSubtype="10" fill="hold" grpId="2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7" grpId="0"/>
      <p:bldP spid="36878" grpId="0"/>
      <p:bldP spid="36879" grpId="0"/>
      <p:bldP spid="36880" grpId="0"/>
      <p:bldP spid="36881" grpId="0"/>
      <p:bldP spid="36882" grpId="0"/>
      <p:bldP spid="36883" grpId="0"/>
      <p:bldP spid="36884" grpId="0"/>
      <p:bldP spid="36885" grpId="0"/>
      <p:bldP spid="36886" grpId="0"/>
      <p:bldP spid="36887" grpId="0"/>
      <p:bldP spid="36888" grpId="0"/>
      <p:bldP spid="36904" grpId="0"/>
      <p:bldP spid="36911" grpId="0" build="allAtOnce" animBg="1"/>
      <p:bldP spid="57" grpId="2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rgbClr val="FFC000"/>
                </a:solidFill>
              </a:rPr>
              <a:t>世界开始连为一体</a:t>
            </a:r>
            <a:endParaRPr lang="zh-CN" altLang="en-US" b="1">
              <a:solidFill>
                <a:srgbClr val="FFC000"/>
              </a:solidFill>
            </a:endParaRPr>
          </a:p>
        </p:txBody>
      </p:sp>
      <p:sp>
        <p:nvSpPr>
          <p:cNvPr id="8" name="Text Box 59"/>
          <p:cNvSpPr txBox="1">
            <a:spLocks noChangeArrowheads="1"/>
          </p:cNvSpPr>
          <p:nvPr/>
        </p:nvSpPr>
        <p:spPr bwMode="auto">
          <a:xfrm>
            <a:off x="467544" y="1916832"/>
            <a:ext cx="8301037" cy="3969385"/>
          </a:xfrm>
          <a:prstGeom prst="rect">
            <a:avLst/>
          </a:prstGeom>
          <a:solidFill>
            <a:srgbClr val="F8F9E7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720090" algn="just"/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世纪到</a:t>
            </a:r>
            <a:r>
              <a:rPr lang="en-US" altLang="zh-CN" sz="3600" b="1">
                <a:latin typeface="华文新魏" pitchFamily="2" charset="-122"/>
                <a:ea typeface="华文新魏" pitchFamily="2" charset="-122"/>
              </a:rPr>
              <a:t>16</a:t>
            </a:r>
            <a:r>
              <a:rPr lang="zh-CN" altLang="en-US" sz="3600" b="1">
                <a:latin typeface="华文新魏" pitchFamily="2" charset="-122"/>
                <a:ea typeface="华文新魏" pitchFamily="2" charset="-122"/>
              </a:rPr>
              <a:t>世纪开辟的新航路，又称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36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地理大发现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”新航路的开辟加强了各大陆之间的联系，为世界市场的形成奠定了基础。各国商人奔波于各大洲，国际贸易发展迅速。</a:t>
            </a:r>
            <a:r>
              <a:rPr lang="zh-CN" altLang="en-US" sz="36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世界开始走向整体，新航路的开辟促进了全球范围内动植物品种的交流与传播</a:t>
            </a:r>
            <a:r>
              <a:rPr lang="zh-CN" altLang="en-US" sz="3600" b="1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600" b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8208912" cy="1800200"/>
          </a:xfrm>
          <a:ln>
            <a:noFill/>
          </a:ln>
        </p:spPr>
        <p:txBody>
          <a:bodyPr>
            <a:noAutofit/>
          </a:bodyPr>
          <a:lstStyle/>
          <a:p>
            <a:r>
              <a:rPr lang="zh-CN" altLang="en-US" sz="66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新航路开辟后的食物物种交流</a:t>
            </a:r>
            <a:endParaRPr lang="zh-CN" altLang="en-US" sz="6600" b="1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23265" y="3357245"/>
            <a:ext cx="7908925" cy="2888615"/>
          </a:xfrm>
        </p:spPr>
        <p:txBody>
          <a:bodyPr>
            <a:noAutofit/>
          </a:bodyPr>
          <a:lstStyle/>
          <a:p>
            <a:pPr algn="just" fontAlgn="auto">
              <a:lnSpc>
                <a:spcPts val="5500"/>
              </a:lnSpc>
              <a:spcBef>
                <a:spcPct val="0"/>
              </a:spcBef>
            </a:pPr>
            <a:r>
              <a:rPr lang="zh-CN" altLang="en-US" sz="3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学习目标：</a:t>
            </a:r>
            <a:endParaRPr lang="en-US" altLang="zh-CN" sz="36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 fontAlgn="auto">
              <a:lnSpc>
                <a:spcPts val="5500"/>
              </a:lnSpc>
              <a:spcBef>
                <a:spcPct val="0"/>
              </a:spcBef>
            </a:pPr>
            <a:r>
              <a:rPr lang="en-US" altLang="zh-CN" sz="3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3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、了解新航路开辟后各大洲之间的物种交流。</a:t>
            </a:r>
            <a:endParaRPr lang="en-US" altLang="zh-CN" sz="36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 fontAlgn="auto">
              <a:lnSpc>
                <a:spcPts val="5500"/>
              </a:lnSpc>
              <a:spcBef>
                <a:spcPct val="0"/>
              </a:spcBef>
            </a:pPr>
            <a:r>
              <a:rPr lang="en-US" altLang="zh-CN" sz="3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6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、认识食物物种的交流带来的影响。</a:t>
            </a:r>
            <a:endParaRPr lang="zh-CN" altLang="en-US" sz="36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179512" y="908720"/>
            <a:ext cx="8739187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noProof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材料：随着西方殖民时代的到来，美洲的农作物，如烟草、玉米、马铃薯，地瓜、花生、西红柿传到欧洲、亚洲和非洲，增加了人类的食品种类，改变了人的饮食结构，欧洲的家畜，如马、牛、山羊则影响和改变北美印第安人的生活方式。</a:t>
            </a:r>
            <a:r>
              <a:rPr lang="zh-CN" altLang="en-US" sz="2800" b="1" noProof="1">
                <a:effectLst>
                  <a:outerShdw blurRad="38100" dist="38100" dir="2700000" algn="tl">
                    <a:srgbClr val="C0C0C0"/>
                  </a:outerShdw>
                </a:effectLst>
                <a:ea typeface="仿宋_GB2312" pitchFamily="49" charset="-122"/>
                <a:sym typeface="+mn-ea"/>
              </a:rPr>
              <a:t> </a:t>
            </a:r>
            <a:endParaRPr lang="en-US" altLang="zh-CN" sz="2800" b="1" noProof="1" smtClean="0">
              <a:effectLst>
                <a:outerShdw blurRad="38100" dist="38100" dir="2700000" algn="tl">
                  <a:srgbClr val="C0C0C0"/>
                </a:outerShdw>
              </a:effectLst>
              <a:ea typeface="仿宋_GB2312" pitchFamily="49" charset="-122"/>
              <a:sym typeface="+mn-ea"/>
            </a:endParaRPr>
          </a:p>
          <a:p>
            <a:pPr>
              <a:defRPr/>
            </a:pPr>
            <a:r>
              <a:rPr lang="en-US" altLang="zh-CN" sz="2800" b="1" noProof="1" smtClean="0">
                <a:effectLst>
                  <a:outerShdw blurRad="38100" dist="38100" dir="2700000" algn="tl">
                    <a:srgbClr val="C0C0C0"/>
                  </a:outerShdw>
                </a:effectLst>
                <a:ea typeface="仿宋_GB2312" pitchFamily="49" charset="-122"/>
                <a:sym typeface="+mn-ea"/>
              </a:rPr>
              <a:t>               </a:t>
            </a:r>
            <a:r>
              <a:rPr lang="zh-CN" altLang="zh-CN" sz="2800" b="1" noProof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sym typeface="+mn-ea"/>
              </a:rPr>
              <a:t>——</a:t>
            </a:r>
            <a:r>
              <a:rPr lang="zh-CN" altLang="en-US" sz="2800" b="1" noProof="1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sym typeface="+mn-ea"/>
              </a:rPr>
              <a:t>周一良、吴于廑主编</a:t>
            </a:r>
            <a:r>
              <a:rPr lang="zh-CN" altLang="zh-CN" sz="2800" b="1" noProof="1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sym typeface="+mn-ea"/>
              </a:rPr>
              <a:t>《</a:t>
            </a:r>
            <a:r>
              <a:rPr lang="zh-CN" altLang="en-US" sz="2800" b="1" noProof="1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sym typeface="+mn-ea"/>
              </a:rPr>
              <a:t>世界通史资料选辑</a:t>
            </a:r>
            <a:r>
              <a:rPr lang="zh-CN" altLang="zh-CN" sz="2800" b="1" noProof="1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sym typeface="+mn-ea"/>
              </a:rPr>
              <a:t>》</a:t>
            </a:r>
            <a:endParaRPr lang="zh-CN" altLang="zh-CN" sz="1600" b="1" noProof="1">
              <a:effectLst>
                <a:outerShdw blurRad="38100" dist="38100" dir="2700000" algn="tl">
                  <a:srgbClr val="C0C0C0"/>
                </a:outerShdw>
              </a:effectLst>
              <a:latin typeface="+mn-ea"/>
              <a:sym typeface="+mn-ea"/>
            </a:endParaRPr>
          </a:p>
        </p:txBody>
      </p:sp>
      <p:pic>
        <p:nvPicPr>
          <p:cNvPr id="153603" name="Picture 2" descr="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9512" y="3573016"/>
            <a:ext cx="1674812" cy="14573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3605" name="Picture 4" descr="烟草良种田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508104" y="5272087"/>
            <a:ext cx="1704975" cy="15859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3607" name="Picture 2" descr="掘り取り落花生9月１０日ナカテユタカ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436096" y="3645024"/>
            <a:ext cx="1797050" cy="15255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3608" name="Picture 3" descr="南瓜3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979712" y="5229200"/>
            <a:ext cx="1711325" cy="1628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3614" name="Picture 14" descr="可可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707904" y="5297487"/>
            <a:ext cx="1728788" cy="15605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3618" name="Picture 18" descr="20101209163626181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0" y="5229200"/>
            <a:ext cx="1855787" cy="16288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3619" name="Picture 19" descr="u=2295342477,998034563&amp;fm=0&amp;gp=0">
            <a:hlinkClick r:id="rId9"/>
          </p:cNvPr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7308304" y="3645024"/>
            <a:ext cx="1658937" cy="15255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10"/>
          <a:srcRect l="12344"/>
          <a:stretch>
            <a:fillRect/>
          </a:stretch>
        </p:blipFill>
        <p:spPr bwMode="auto">
          <a:xfrm>
            <a:off x="1979712" y="3573016"/>
            <a:ext cx="1670050" cy="14573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3707904" y="3573016"/>
            <a:ext cx="1660525" cy="15255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12"/>
          <a:srcRect l="16737" t="5649" r="31856" b="932"/>
          <a:stretch>
            <a:fillRect/>
          </a:stretch>
        </p:blipFill>
        <p:spPr bwMode="auto">
          <a:xfrm>
            <a:off x="7380312" y="5301208"/>
            <a:ext cx="1584176" cy="155679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5" name="TextBox 14"/>
          <p:cNvSpPr txBox="1"/>
          <p:nvPr/>
        </p:nvSpPr>
        <p:spPr>
          <a:xfrm>
            <a:off x="0" y="0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美洲物种的外传</a:t>
            </a:r>
            <a:endParaRPr lang="zh-CN" altLang="en-US" sz="3200" b="1">
              <a:solidFill>
                <a:srgbClr val="0000CC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" name="标题 1"/>
          <p:cNvSpPr txBox="1"/>
          <p:nvPr/>
        </p:nvSpPr>
        <p:spPr>
          <a:xfrm>
            <a:off x="3203848" y="0"/>
            <a:ext cx="5940152" cy="764704"/>
          </a:xfrm>
          <a:prstGeom prst="rect">
            <a:avLst/>
          </a:prstGeom>
          <a:solidFill>
            <a:srgbClr val="FFFF00"/>
          </a:solidFill>
        </p:spPr>
        <p:txBody>
          <a:bodyPr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  <a:t>   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根据材料，结合课本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8-9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页的内容，归纳总结美洲物种的外传。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15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1000"/>
                                        <p:tgtEl>
                                          <p:spTgt spid="153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10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1000"/>
                                        <p:tgtEl>
                                          <p:spTgt spid="153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1000"/>
                                        <p:tgtEl>
                                          <p:spTgt spid="153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内容占位符 4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979471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027430"/>
                <a:gridCol w="1529715"/>
                <a:gridCol w="2662927"/>
                <a:gridCol w="3923928"/>
              </a:tblGrid>
              <a:tr h="579755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物种名称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传入地区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传入途径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推广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247">
                <a:tc rowSpan="3"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玉米</a:t>
                      </a:r>
                      <a:endParaRPr lang="zh-CN" altLang="en-US" sz="20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b="1" smtClean="0"/>
                        <a:t>欧洲</a:t>
                      </a:r>
                      <a:endParaRPr lang="zh-CN" altLang="en-US" sz="2800" b="1"/>
                    </a:p>
                    <a:p>
                      <a:pPr algn="ctr"/>
                      <a:r>
                        <a:rPr lang="zh-CN" altLang="en-US" sz="2800" b="1" smtClean="0"/>
                        <a:t>亚洲</a:t>
                      </a:r>
                      <a:endParaRPr lang="en-US" altLang="zh-CN" sz="2800" b="1" smtClean="0"/>
                    </a:p>
                    <a:p>
                      <a:pPr algn="ctr"/>
                      <a:r>
                        <a:rPr lang="zh-CN" altLang="en-US" sz="2800" b="1" smtClean="0"/>
                        <a:t>（中国）</a:t>
                      </a:r>
                      <a:endParaRPr lang="zh-CN" altLang="en-US" sz="2800" b="1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600" b="1" smtClean="0"/>
                        <a:t>由西班牙人和葡萄牙人带到欧洲（起初仅供观赏）</a:t>
                      </a:r>
                      <a:endParaRPr lang="zh-CN" altLang="en-US" sz="16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1600" b="1" smtClean="0"/>
                        <a:t>16</a:t>
                      </a:r>
                      <a:r>
                        <a:rPr lang="zh-CN" altLang="en-US" sz="1600" b="1" smtClean="0"/>
                        <a:t>世纪中期在南欧广泛种植</a:t>
                      </a:r>
                      <a:endParaRPr lang="en-US" altLang="zh-CN" sz="1600" b="1" smtClean="0"/>
                    </a:p>
                    <a:p>
                      <a:r>
                        <a:rPr lang="en-US" altLang="zh-CN" sz="1600" b="1" smtClean="0">
                          <a:solidFill>
                            <a:srgbClr val="FF0000"/>
                          </a:solidFill>
                        </a:rPr>
                        <a:t>17</a:t>
                      </a:r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世纪</a:t>
                      </a:r>
                      <a:r>
                        <a:rPr lang="zh-CN" altLang="en-US" sz="1600" b="1" smtClean="0">
                          <a:solidFill>
                            <a:schemeClr val="tx1"/>
                          </a:solidFill>
                        </a:rPr>
                        <a:t>成</a:t>
                      </a:r>
                      <a:r>
                        <a:rPr lang="zh-CN" altLang="en-US" sz="1600" b="1" smtClean="0"/>
                        <a:t>为仅次于小麦的粮食作物，</a:t>
                      </a:r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传遍欧洲。</a:t>
                      </a:r>
                      <a:endParaRPr lang="zh-CN" altLang="en-US" sz="1600" b="1" smtClean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4526"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600" b="1" smtClean="0"/>
                        <a:t>从西亚、中亚传入西北</a:t>
                      </a:r>
                      <a:endParaRPr lang="en-US" altLang="zh-CN" sz="1600" b="1" smtClean="0"/>
                    </a:p>
                    <a:p>
                      <a:r>
                        <a:rPr lang="zh-CN" altLang="en-US" sz="1600" b="1" smtClean="0"/>
                        <a:t>从印度、缅甸传入西南</a:t>
                      </a:r>
                      <a:endParaRPr lang="en-US" altLang="zh-CN" sz="1600" b="1" smtClean="0"/>
                    </a:p>
                    <a:p>
                      <a:r>
                        <a:rPr lang="zh-CN" altLang="en-US" sz="1600" b="1" smtClean="0"/>
                        <a:t>从菲律宾传入东南沿海地区</a:t>
                      </a:r>
                      <a:endParaRPr lang="zh-CN" altLang="en-US" sz="16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明朝时传入</a:t>
                      </a:r>
                      <a:r>
                        <a:rPr lang="zh-CN" altLang="en-US" sz="1600" b="1" smtClean="0"/>
                        <a:t>，先在边疆或丘陵地区种植后逐渐拓展到平原地区。</a:t>
                      </a:r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清朝乾隆、嘉庆年间得到大规模推广</a:t>
                      </a:r>
                      <a:r>
                        <a:rPr lang="zh-CN" altLang="en-US" sz="1600" b="1" smtClean="0"/>
                        <a:t>。</a:t>
                      </a:r>
                      <a:endParaRPr lang="zh-CN" altLang="en-US" sz="16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997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3"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传入途径与玉米相似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世纪末马铃薯作为食用作物开始在欧洲推广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，甘薯传入后推广较为缓慢。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993">
                <a:tc rowSpan="3"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马铃薯</a:t>
                      </a:r>
                      <a:endParaRPr lang="en-US" altLang="zh-CN" sz="2000" b="1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b="1" baseline="0" smtClean="0"/>
                        <a:t>  </a:t>
                      </a:r>
                      <a:r>
                        <a:rPr lang="zh-CN" altLang="en-US" sz="2000" b="1" smtClean="0"/>
                        <a:t>甘薯</a:t>
                      </a:r>
                      <a:endParaRPr lang="zh-CN" altLang="en-US" sz="2000" b="1" smtClean="0"/>
                    </a:p>
                    <a:p>
                      <a:endParaRPr lang="zh-CN" altLang="en-US" sz="20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660"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明朝时传入中国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，传播历程与玉米相似。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62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由西班牙人带入欧洲</a:t>
                      </a:r>
                      <a:endParaRPr lang="en-US" altLang="zh-CN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（起初仅供观赏）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zh-CN" altLang="en-US" sz="1600" b="1" kern="120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世纪中叶开始食用栽培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，经过改良培育，</a:t>
                      </a:r>
                      <a:r>
                        <a:rPr lang="en-US" altLang="zh-CN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世纪末新品种又传回美洲。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638">
                <a:tc rowSpan="3"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番茄</a:t>
                      </a:r>
                      <a:endParaRPr lang="zh-CN" altLang="en-US" sz="2000" b="1" smtClean="0"/>
                    </a:p>
                    <a:p>
                      <a:endParaRPr lang="zh-CN" altLang="en-US" sz="20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4126"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由欧洲传教士引入中国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明朝万历年间传入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，长期当做观赏和药用植物。</a:t>
                      </a:r>
                      <a:endParaRPr lang="en-US" altLang="zh-CN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清朝光绪年间，开始作为食用蔬菜种植。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769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世纪传入西班牙</a:t>
                      </a:r>
                      <a:r>
                        <a:rPr lang="en-US" altLang="zh-CN" sz="1600" b="1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</a:t>
                      </a:r>
                      <a:r>
                        <a:rPr lang="en-US" altLang="zh-CN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世纪传到英国和中欧各国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791">
                <a:tc rowSpan="2"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辣椒</a:t>
                      </a:r>
                      <a:endParaRPr lang="zh-CN" altLang="en-US" sz="2000" b="1" smtClean="0"/>
                    </a:p>
                    <a:p>
                      <a:endParaRPr lang="zh-CN" altLang="en-US" sz="2000" b="1" smtClean="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222"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/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世纪中期传入中国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，称为“番椒”</a:t>
                      </a:r>
                      <a:endParaRPr lang="en-US" altLang="zh-CN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西南、中南地区气候潮湿，辣椒较为流行。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2733" y="538649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zh-CN" altLang="en-US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其他地区物种在美洲的推广</a:t>
            </a:r>
            <a:endParaRPr lang="zh-CN" altLang="en-US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2996952"/>
            <a:ext cx="6768752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400"/>
              </a:lnSpc>
            </a:pPr>
            <a:r>
              <a:rPr lang="zh-CN" altLang="en-US" sz="2800" b="1" smtClean="0"/>
              <a:t>粮食类：小麦、大麦、水稻</a:t>
            </a:r>
            <a:endParaRPr lang="en-US" altLang="zh-CN" sz="2800" b="1" smtClean="0"/>
          </a:p>
          <a:p>
            <a:pPr fontAlgn="auto">
              <a:lnSpc>
                <a:spcPts val="4400"/>
              </a:lnSpc>
            </a:pPr>
            <a:r>
              <a:rPr lang="zh-CN" altLang="en-US" sz="2800" b="1" smtClean="0"/>
              <a:t>水果类：苹果、葡萄、甜橙、柠檬</a:t>
            </a:r>
            <a:endParaRPr lang="en-US" altLang="zh-CN" sz="2800" b="1" smtClean="0"/>
          </a:p>
          <a:p>
            <a:pPr fontAlgn="auto">
              <a:lnSpc>
                <a:spcPts val="4400"/>
              </a:lnSpc>
            </a:pPr>
            <a:r>
              <a:rPr lang="zh-CN" altLang="en-US" sz="2800" b="1" smtClean="0"/>
              <a:t>蔬菜类：黄瓜、甜瓜、豌豆</a:t>
            </a:r>
            <a:endParaRPr lang="en-US" altLang="zh-CN" sz="2800" b="1" smtClean="0"/>
          </a:p>
          <a:p>
            <a:pPr fontAlgn="auto">
              <a:lnSpc>
                <a:spcPts val="4400"/>
              </a:lnSpc>
            </a:pPr>
            <a:r>
              <a:rPr lang="zh-CN" altLang="en-US" sz="2800" b="1" smtClean="0"/>
              <a:t>经济类：甘蔗</a:t>
            </a:r>
            <a:endParaRPr lang="en-US" altLang="zh-CN" sz="2800" b="1" smtClean="0"/>
          </a:p>
          <a:p>
            <a:pPr fontAlgn="auto">
              <a:lnSpc>
                <a:spcPts val="4400"/>
              </a:lnSpc>
            </a:pPr>
            <a:r>
              <a:rPr lang="zh-CN" altLang="en-US" sz="2800" b="1" smtClean="0"/>
              <a:t>牲畜家禽：牛、驴、骡、马（役畜）猪、羊、鸡（食用）</a:t>
            </a:r>
            <a:endParaRPr lang="zh-CN" altLang="en-US" sz="2800" b="1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57384" y="2801501"/>
            <a:ext cx="8229600" cy="3672408"/>
          </a:xfrm>
        </p:spPr>
        <p:txBody>
          <a:bodyPr/>
          <a:lstStyle/>
          <a:p>
            <a:pPr marL="0" indent="0">
              <a:buNone/>
            </a:pPr>
            <a:r>
              <a:rPr lang="en-US" altLang="zh-CN"/>
              <a:t>      </a:t>
            </a:r>
            <a:endParaRPr lang="en-US" altLang="zh-CN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539552" y="1412776"/>
            <a:ext cx="8229600" cy="1108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7200">
              <a:spcBef>
                <a:spcPct val="0"/>
              </a:spcBef>
              <a:buNone/>
            </a:pPr>
            <a:r>
              <a:rPr lang="zh-CN" altLang="en-US" smtClean="0">
                <a:latin typeface="华文行楷" pitchFamily="2" charset="-122"/>
                <a:ea typeface="华文行楷" pitchFamily="2" charset="-122"/>
              </a:rPr>
              <a:t>自学课本</a:t>
            </a:r>
            <a:r>
              <a:rPr lang="en-US" altLang="zh-CN" smtClean="0">
                <a:latin typeface="华文行楷" pitchFamily="2" charset="-122"/>
                <a:ea typeface="华文行楷" pitchFamily="2" charset="-122"/>
              </a:rPr>
              <a:t>10</a:t>
            </a:r>
            <a:r>
              <a:rPr lang="zh-CN" altLang="en-US" smtClean="0">
                <a:latin typeface="华文行楷" pitchFamily="2" charset="-122"/>
                <a:ea typeface="华文行楷" pitchFamily="2" charset="-122"/>
              </a:rPr>
              <a:t>页内容，分类总结其他地区有什么作物传入美洲并推广。</a:t>
            </a:r>
            <a:endParaRPr lang="zh-CN" altLang="en-US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3">
            <a:alphaModFix amt="44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" name="内容占位符 6" descr="13808621147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7029400"/>
          </a:xfrm>
        </p:spPr>
      </p:pic>
      <p:sp>
        <p:nvSpPr>
          <p:cNvPr id="8" name="TextBox 7"/>
          <p:cNvSpPr txBox="1"/>
          <p:nvPr/>
        </p:nvSpPr>
        <p:spPr>
          <a:xfrm>
            <a:off x="2483768" y="620688"/>
            <a:ext cx="5688632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zh-CN" altLang="en-US" sz="2400" b="1" smtClean="0">
                <a:solidFill>
                  <a:schemeClr val="bg1"/>
                </a:solidFill>
              </a:rPr>
              <a:t>新航路开辟后，世界连为一个整体，各地区的交流加强，不同地区的物种在全世界范围内传播。美洲的物种陆续传播到欧洲、亚洲、非洲等地，而很多欧亚作物也传入美洲。</a:t>
            </a:r>
            <a:endParaRPr lang="en-US" altLang="zh-CN" sz="2400" b="1" smtClean="0">
              <a:solidFill>
                <a:schemeClr val="bg1"/>
              </a:solidFill>
            </a:endParaRPr>
          </a:p>
          <a:p>
            <a:pPr indent="457200"/>
            <a:r>
              <a:rPr lang="zh-CN" altLang="en-US" sz="2400" b="1" smtClean="0">
                <a:solidFill>
                  <a:srgbClr val="FF0000"/>
                </a:solidFill>
              </a:rPr>
              <a:t>食物物种交流丰富了人们的饮食，改变了人们的饮食习惯，对经贸和环境产生了一定影响</a:t>
            </a:r>
            <a:r>
              <a:rPr lang="zh-CN" altLang="en-US" sz="2400" b="1" smtClean="0">
                <a:solidFill>
                  <a:schemeClr val="bg1"/>
                </a:solidFill>
              </a:rPr>
              <a:t>。</a:t>
            </a:r>
            <a:endParaRPr lang="zh-CN" altLang="en-U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7555" y="286385"/>
            <a:ext cx="7629525" cy="519430"/>
          </a:xfrm>
        </p:spPr>
        <p:txBody>
          <a:bodyPr>
            <a:noAutofit/>
          </a:bodyPr>
          <a:lstStyle/>
          <a:p>
            <a:r>
              <a:rPr lang="zh-CN" altLang="en-US" sz="3600" b="1" smtClean="0">
                <a:solidFill>
                  <a:srgbClr val="0000CC"/>
                </a:solidFill>
                <a:uFillTx/>
              </a:rPr>
              <a:t>合作探究：食物物种交流带来的影响</a:t>
            </a:r>
            <a:endParaRPr lang="zh-CN" altLang="en-US" sz="3600" b="1" smtClean="0">
              <a:solidFill>
                <a:srgbClr val="0000CC"/>
              </a:solidFill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991235"/>
            <a:ext cx="8396605" cy="4876388"/>
          </a:xfrm>
          <a:solidFill>
            <a:srgbClr val="E5F4D3"/>
          </a:solidFill>
        </p:spPr>
        <p:txBody>
          <a:bodyPr>
            <a:noAutofit/>
          </a:bodyPr>
          <a:lstStyle/>
          <a:p>
            <a:pPr marL="0" indent="0" fontAlgn="auto">
              <a:lnSpc>
                <a:spcPts val="32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材料一：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1500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年前后，亚欧人口约为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4.25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亿；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1700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年前后，达到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7.2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亿；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1800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年前后，已突破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9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亿。</a:t>
            </a:r>
            <a:endParaRPr lang="zh-CN" altLang="en-US" sz="2800" b="1"/>
          </a:p>
          <a:p>
            <a:pPr marL="0" indent="0" fontAlgn="auto">
              <a:lnSpc>
                <a:spcPts val="2000"/>
              </a:lnSpc>
              <a:spcBef>
                <a:spcPct val="0"/>
              </a:spcBef>
              <a:buNone/>
            </a:pPr>
            <a:endParaRPr lang="zh-CN" altLang="en-US" sz="2800" b="1"/>
          </a:p>
          <a:p>
            <a:pPr marL="0" indent="0" fontAlgn="auto">
              <a:lnSpc>
                <a:spcPts val="32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材料二：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土芋，一名土豆，一名黄独；蔓生叶如豆，根圆如鸡卵，内白皮黄……煮食、亦可蒸食。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土豆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耐寒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，落地就生根，入土必出芽，饱腹感更明显。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公元1679年，康熙十八年。福建松溪县发布劝农文告，点名要求当地农民大力种植“马铃薯”。在清朝，有玉米参加轮作复种的土地，比没有玉米轮作的土地增产四分之一，水稻亩产超过千斤是近几十年才实现的事，而甘薯亩产千斤在清代时就能轻松做到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22450" y="6008370"/>
            <a:ext cx="56661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人口激增，粮食产量提高。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5780" y="1005840"/>
            <a:ext cx="8229600" cy="3642360"/>
          </a:xfrm>
          <a:solidFill>
            <a:srgbClr val="E5F4D3"/>
          </a:solidFill>
        </p:spPr>
        <p:txBody>
          <a:bodyPr/>
          <a:lstStyle/>
          <a:p>
            <a:pPr marL="0" indent="0" fontAlgn="auto">
              <a:lnSpc>
                <a:spcPts val="3200"/>
              </a:lnSpc>
              <a:spcBef>
                <a:spcPct val="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材料三：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明嘉靖《常熟县志》（1538）和王世懋《学圃杂疏》均有明确记载。《三农记》卷12亦云：“番豆，乃落花生也。始生海外，过洋者移入百越，古因此名。初时为果，今湖田沙土遍植。”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ts val="2000"/>
              </a:lnSpc>
              <a:spcBef>
                <a:spcPct val="0"/>
              </a:spcBef>
              <a:buNone/>
            </a:pPr>
            <a:endParaRPr lang="zh-CN" altLang="en-US" sz="3600" b="1"/>
          </a:p>
          <a:p>
            <a:pPr marL="0" indent="0" fontAlgn="auto">
              <a:lnSpc>
                <a:spcPts val="3200"/>
              </a:lnSpc>
              <a:spcBef>
                <a:spcPct val="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材料四：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嘉庆《汉中府志》说：“数十年前，山内秋收以粟谷为大宗。粟利不及包谷，今日遍山漫谷皆包谷矣。”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45360" y="4979670"/>
            <a:ext cx="46532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丰富人们的饮食种类，改变人们的饮食习惯。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0540" y="1341120"/>
            <a:ext cx="8229600" cy="2456180"/>
          </a:xfrm>
          <a:solidFill>
            <a:srgbClr val="DAEFC3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材料五：在北美地区，水稻仅有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3%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供本地消费，其余全都用于出口。玉米、番薯的上市贸易,既增加了农民收入,又起到了平抑粮价的作用。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31595" y="4331970"/>
            <a:ext cx="65868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促进对外贸易和商品经济发展。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4985" y="480060"/>
            <a:ext cx="8229600" cy="4525963"/>
          </a:xfrm>
          <a:solidFill>
            <a:srgbClr val="DFF1CB"/>
          </a:solidFill>
        </p:spPr>
        <p:txBody>
          <a:bodyPr>
            <a:normAutofit/>
          </a:bodyPr>
          <a:lstStyle/>
          <a:p>
            <a:pPr marL="0" indent="0" fontAlgn="auto">
              <a:lnSpc>
                <a:spcPts val="3240"/>
              </a:lnSpc>
              <a:spcBef>
                <a:spcPct val="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材料六：玉米、甘薯等耐寒、耐旱、高产作物不断推广，人们将林木覆盖的山地和草原广为开垦，人口从清初的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1.8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亿增加到鸦片战争前期的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亿之众，引起了一系列变化，一些地区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游手好闲者更数十倍于前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”“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田地贵少，寸土为金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，水土流失和草原沙漠化现象凸显。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 fontAlgn="auto">
              <a:lnSpc>
                <a:spcPts val="2000"/>
              </a:lnSpc>
              <a:spcBef>
                <a:spcPct val="0"/>
              </a:spcBef>
              <a:buNone/>
            </a:pP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 fontAlgn="auto">
              <a:lnSpc>
                <a:spcPts val="3240"/>
              </a:lnSpc>
              <a:spcBef>
                <a:spcPct val="0"/>
              </a:spcBef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材料七：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1678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年，河道总督的奏疏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田地皆成沙土，止产粟米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，两年后就有人感叹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沟洫之制，水陆失宜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9552" y="5157192"/>
            <a:ext cx="822960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物种引进对环境产生影响：</a:t>
            </a:r>
            <a:endParaRPr lang="zh-CN" altLang="en-US" sz="3200" b="1">
              <a:solidFill>
                <a:srgbClr val="FF0000"/>
              </a:solidFill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3200" b="1">
                <a:solidFill>
                  <a:srgbClr val="FF0000"/>
                </a:solidFill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乱砍滥伐，植被破坏，过度垦荒造田，水土流失草原沙漠化严重。</a:t>
            </a:r>
            <a:endParaRPr lang="zh-CN" altLang="en-US" sz="3200" b="1">
              <a:solidFill>
                <a:srgbClr val="FF0000"/>
              </a:solidFill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42595"/>
            <a:ext cx="2507615" cy="876300"/>
          </a:xfrm>
          <a:solidFill>
            <a:srgbClr val="DAEFC3"/>
          </a:solidFill>
          <a:ln>
            <a:solidFill>
              <a:schemeClr val="bg2"/>
            </a:solidFill>
          </a:ln>
        </p:spPr>
        <p:txBody>
          <a:bodyPr>
            <a:normAutofit fontScale="90000"/>
          </a:bodyPr>
          <a:lstStyle/>
          <a:p>
            <a:r>
              <a:rPr lang="en-US" altLang="zh-CN" b="1"/>
              <a:t>  </a:t>
            </a:r>
            <a:r>
              <a:rPr lang="zh-CN" altLang="en-US" b="1"/>
              <a:t>课堂小结：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543560" y="1824990"/>
            <a:ext cx="8281670" cy="4323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5500"/>
              </a:lnSpc>
            </a:pP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、新航路开辟后的物种交流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55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美洲物种的外传与其他地区物种在美洲的传播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5500"/>
              </a:lnSpc>
            </a:pP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、食物物种交流带来的影响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55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（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）积极影响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55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（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）消极影响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065000" y="10553700"/>
            <a:ext cx="279400" cy="469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穿越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31" baseType="lpstr">
      <vt:lpstr>Arial</vt:lpstr>
      <vt:lpstr>Calibri</vt:lpstr>
      <vt:lpstr>黑体</vt:lpstr>
      <vt:lpstr>Wingdings</vt:lpstr>
      <vt:lpstr>楷体_GB2312</vt:lpstr>
      <vt:lpstr>隶书</vt:lpstr>
      <vt:lpstr>Garamond</vt:lpstr>
      <vt:lpstr>Times New Roman</vt:lpstr>
      <vt:lpstr>华文中宋</vt:lpstr>
      <vt:lpstr>方正姚体</vt:lpstr>
      <vt:lpstr>华文新魏</vt:lpstr>
      <vt:lpstr>华文行楷</vt:lpstr>
      <vt:lpstr>楷体</vt:lpstr>
      <vt:lpstr>仿宋_GB2312</vt:lpstr>
      <vt:lpstr>宋体</vt:lpstr>
      <vt:lpstr>Office 主题</vt:lpstr>
      <vt:lpstr>选修二：经济与社会生活第一单元 食物生产与社会生活第2课   新航路开辟后的食物物种交流</vt:lpstr>
      <vt:lpstr>PowerPoint Presentation</vt:lpstr>
      <vt:lpstr>PowerPoint Presentation</vt:lpstr>
      <vt:lpstr>PowerPoint Presentation</vt:lpstr>
      <vt:lpstr>世界开始连为一体</vt:lpstr>
      <vt:lpstr>新航路开辟后的食物物种交流</vt:lpstr>
      <vt:lpstr>PowerPoint Presentation</vt:lpstr>
      <vt:lpstr>PowerPoint Presentation</vt:lpstr>
      <vt:lpstr>其他地区物种在美洲的推广</vt:lpstr>
      <vt:lpstr>PowerPoint Presentation</vt:lpstr>
      <vt:lpstr>合作探究：食物物种交流带来的影响</vt:lpstr>
      <vt:lpstr>PowerPoint Presentation</vt:lpstr>
      <vt:lpstr>PowerPoint Presentation</vt:lpstr>
      <vt:lpstr>PowerPoint Presentation</vt:lpstr>
      <vt:lpstr>  课堂小结：</vt:lpstr>
    </vt:vector>
  </TitlesOfParts>
  <LinksUpToDate>false</LinksUpToDate>
  <SharedDoc>false</SharedDoc>
  <HyperlinksChanged>false</HyperlinksChanged>
  <AppVersion>20.0500</AppVersion>
  <TotalTime>0</TotalTime>
  <Application>Aspose.Slides for .NET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2018-12-24T02:06:00Z</dcterms:created>
  <dcterms:modified xsi:type="dcterms:W3CDTF">2020-07-05T03:00:02Z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