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handoutMasterIdLst>
    <p:handoutMasterId r:id="rId25"/>
  </p:handoutMasterIdLst>
  <p:sldIdLst>
    <p:sldId id="256" r:id="rId3"/>
    <p:sldId id="525" r:id="rId4"/>
    <p:sldId id="523" r:id="rId6"/>
    <p:sldId id="528" r:id="rId7"/>
    <p:sldId id="524" r:id="rId8"/>
    <p:sldId id="526" r:id="rId9"/>
    <p:sldId id="527" r:id="rId10"/>
    <p:sldId id="530" r:id="rId11"/>
    <p:sldId id="529" r:id="rId12"/>
    <p:sldId id="531" r:id="rId13"/>
    <p:sldId id="532" r:id="rId14"/>
    <p:sldId id="533" r:id="rId15"/>
    <p:sldId id="536" r:id="rId16"/>
    <p:sldId id="534" r:id="rId17"/>
    <p:sldId id="537" r:id="rId18"/>
    <p:sldId id="538" r:id="rId19"/>
    <p:sldId id="539" r:id="rId20"/>
    <p:sldId id="366" r:id="rId21"/>
    <p:sldId id="541" r:id="rId22"/>
    <p:sldId id="542" r:id="rId23"/>
    <p:sldId id="540" r:id="rId2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李永宾" initials="李永宾" lastIdx="1" clrIdx="0"/>
  <p:cmAuthor id="2" name="rebacca" initials="r" lastIdx="4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5" autoAdjust="0"/>
    <p:restoredTop sz="94080" autoAdjust="0"/>
  </p:normalViewPr>
  <p:slideViewPr>
    <p:cSldViewPr snapToGrid="0">
      <p:cViewPr varScale="1">
        <p:scale>
          <a:sx n="67" d="100"/>
          <a:sy n="67" d="100"/>
        </p:scale>
        <p:origin x="57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9132"/>
    </p:cViewPr>
  </p:sorterViewPr>
  <p:notesViewPr>
    <p:cSldViewPr snapToGrid="0">
      <p:cViewPr varScale="1">
        <p:scale>
          <a:sx n="53" d="100"/>
          <a:sy n="53" d="100"/>
        </p:scale>
        <p:origin x="2648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9" Type="http://schemas.openxmlformats.org/officeDocument/2006/relationships/commentAuthors" Target="commentAuthors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handoutMaster" Target="handoutMasters/handoutMaster1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0-02-17T11:55:32.590" idx="4">
    <p:pos x="5852" y="1122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B4A61C-6C9E-4571-98AB-DCE859B0FB7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93E652-97E8-4E43-81D4-B2F97C751BA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B23CFE-E85A-4CB1-B388-FD452395EFF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13E388-8A17-44FA-AE8B-AAB64D773570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13E388-8A17-44FA-AE8B-AAB64D77357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13E388-8A17-44FA-AE8B-AAB64D77357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085149"/>
            <a:ext cx="7315200" cy="1307275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FCE23-231B-4CFE-A76F-252AEF0EE01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536A5-DAEE-4F65-B2D5-30A7A77F84CB}" type="slidenum">
              <a:rPr lang="zh-CN" altLang="en-US" smtClean="0"/>
            </a:fld>
            <a:endParaRPr lang="zh-CN" altLang="en-US"/>
          </a:p>
        </p:txBody>
      </p:sp>
      <p:sp>
        <p:nvSpPr>
          <p:cNvPr id="9" name="副标题 2"/>
          <p:cNvSpPr>
            <a:spLocks noGrp="1"/>
          </p:cNvSpPr>
          <p:nvPr>
            <p:ph type="subTitle" idx="1"/>
          </p:nvPr>
        </p:nvSpPr>
        <p:spPr>
          <a:xfrm>
            <a:off x="838200" y="3392424"/>
            <a:ext cx="7315200" cy="759650"/>
          </a:xfrm>
        </p:spPr>
        <p:txBody>
          <a:bodyPr/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38200" y="0"/>
            <a:ext cx="10515600" cy="822960"/>
          </a:xfrm>
        </p:spPr>
        <p:txBody>
          <a:bodyPr anchor="ctr" anchorCtr="0">
            <a:normAutofit/>
          </a:bodyPr>
          <a:lstStyle>
            <a:lvl1pPr algn="ctr"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9" name="内容占位符 2"/>
          <p:cNvSpPr>
            <a:spLocks noGrp="1"/>
          </p:cNvSpPr>
          <p:nvPr>
            <p:ph idx="1"/>
          </p:nvPr>
        </p:nvSpPr>
        <p:spPr>
          <a:xfrm>
            <a:off x="838200" y="1143000"/>
            <a:ext cx="10515600" cy="5033963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/>
            </a:lvl1pPr>
            <a:lvl2pPr marL="457200" indent="0">
              <a:lnSpc>
                <a:spcPct val="100000"/>
              </a:lnSpc>
              <a:buNone/>
              <a:defRPr/>
            </a:lvl2pPr>
            <a:lvl3pPr>
              <a:lnSpc>
                <a:spcPct val="100000"/>
              </a:lnSpc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>
              <a:defRPr>
                <a:latin typeface="楷体" panose="02010609060101010101" pitchFamily="49" charset="-122"/>
                <a:ea typeface="楷体" panose="02010609060101010101" pitchFamily="49" charset="-122"/>
              </a:defRPr>
            </a:lvl4pPr>
            <a:lvl5pPr>
              <a:defRPr>
                <a:latin typeface="楷体" panose="02010609060101010101" pitchFamily="49" charset="-122"/>
                <a:ea typeface="楷体" panose="020106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34FCE23-231B-4CFE-A76F-252AEF0EE017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F6536A5-DAEE-4F65-B2D5-30A7A77F84CB}" type="slidenum">
              <a:rPr lang="zh-CN" altLang="en-US" smtClean="0"/>
            </a:fld>
            <a:endParaRPr lang="zh-CN" altLang="en-US" dirty="0"/>
          </a:p>
        </p:txBody>
      </p:sp>
      <p:sp>
        <p:nvSpPr>
          <p:cNvPr id="1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2085149"/>
            <a:ext cx="7315200" cy="1307275"/>
          </a:xfrm>
        </p:spPr>
        <p:txBody>
          <a:bodyPr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再 见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FCE23-231B-4CFE-A76F-252AEF0EE017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536A5-DAEE-4F65-B2D5-30A7A77F84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2816669"/>
            <a:ext cx="10515600" cy="1307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4123944"/>
            <a:ext cx="10515600" cy="1527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FCE23-231B-4CFE-A76F-252AEF0EE01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6536A5-DAEE-4F65-B2D5-30A7A77F84C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 baseline="0">
          <a:solidFill>
            <a:schemeClr val="tx1">
              <a:lumMod val="65000"/>
              <a:lumOff val="35000"/>
            </a:schemeClr>
          </a:solidFill>
          <a:latin typeface="Times New Roman" panose="02020603050405020304" pitchFamily="18" charset="0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 baseline="0">
          <a:solidFill>
            <a:schemeClr val="tx1">
              <a:lumMod val="65000"/>
              <a:lumOff val="35000"/>
            </a:schemeClr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chemeClr val="tx1">
              <a:lumMod val="65000"/>
              <a:lumOff val="35000"/>
            </a:schemeClr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comments" Target="../comments/comment1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9.png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3.jpeg"/><Relationship Id="rId1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4.png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5.png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6.png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jpeg"/><Relationship Id="rId1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21.png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22.png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23.png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148840" y="470535"/>
            <a:ext cx="7894955" cy="1307465"/>
          </a:xfrm>
        </p:spPr>
        <p:txBody>
          <a:bodyPr>
            <a:noAutofit/>
          </a:bodyPr>
          <a:lstStyle/>
          <a:p>
            <a:r>
              <a:rPr lang="zh-CN" altLang="en-US" sz="5400" i="1" dirty="0">
                <a:latin typeface="楷体" panose="02010609060101010101" pitchFamily="49" charset="-122"/>
                <a:ea typeface="楷体" panose="02010609060101010101" pitchFamily="49" charset="-122"/>
              </a:rPr>
              <a:t>第</a:t>
            </a:r>
            <a:r>
              <a:rPr lang="en-US" altLang="zh-CN" sz="5400" i="1" dirty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5400" i="1" dirty="0">
                <a:latin typeface="楷体" panose="02010609060101010101" pitchFamily="49" charset="-122"/>
                <a:ea typeface="楷体" panose="02010609060101010101" pitchFamily="49" charset="-122"/>
              </a:rPr>
              <a:t>课  中古时期的亚洲</a:t>
            </a:r>
            <a:endParaRPr lang="zh-CN" altLang="en-US" sz="5400" i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440690" y="2297430"/>
            <a:ext cx="5304155" cy="4381500"/>
            <a:chOff x="838200" y="2105216"/>
            <a:chExt cx="3641360" cy="4381683"/>
          </a:xfrm>
        </p:grpSpPr>
        <p:pic>
          <p:nvPicPr>
            <p:cNvPr id="13" name="图片 12"/>
            <p:cNvPicPr/>
            <p:nvPr/>
          </p:nvPicPr>
          <p:blipFill rotWithShape="1">
            <a:blip r:embed="rId2"/>
            <a:srcRect l="54037"/>
            <a:stretch>
              <a:fillRect/>
            </a:stretch>
          </p:blipFill>
          <p:spPr>
            <a:xfrm>
              <a:off x="838200" y="2105216"/>
              <a:ext cx="3641360" cy="4381683"/>
            </a:xfrm>
            <a:prstGeom prst="rect">
              <a:avLst/>
            </a:prstGeom>
          </p:spPr>
        </p:pic>
        <p:cxnSp>
          <p:nvCxnSpPr>
            <p:cNvPr id="6" name="直接连接符 5"/>
            <p:cNvCxnSpPr/>
            <p:nvPr/>
          </p:nvCxnSpPr>
          <p:spPr>
            <a:xfrm>
              <a:off x="838200" y="2143125"/>
              <a:ext cx="0" cy="381952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815" y="2335530"/>
            <a:ext cx="5830570" cy="371983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  <a:headEnd/>
            <a:tailEnd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val 65"/>
          <p:cNvSpPr>
            <a:spLocks noChangeArrowheads="1"/>
          </p:cNvSpPr>
          <p:nvPr/>
        </p:nvSpPr>
        <p:spPr bwMode="auto">
          <a:xfrm rot="10800000" flipV="1">
            <a:off x="4964113" y="6271465"/>
            <a:ext cx="2519362" cy="377825"/>
          </a:xfrm>
          <a:prstGeom prst="ellipse">
            <a:avLst/>
          </a:prstGeom>
          <a:gradFill rotWithShape="1">
            <a:gsLst>
              <a:gs pos="0">
                <a:srgbClr val="7F7F7F"/>
              </a:gs>
              <a:gs pos="100000">
                <a:srgbClr val="EEECE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b="1" i="1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36" name="Oval 65"/>
          <p:cNvSpPr>
            <a:spLocks noChangeArrowheads="1"/>
          </p:cNvSpPr>
          <p:nvPr/>
        </p:nvSpPr>
        <p:spPr bwMode="auto">
          <a:xfrm rot="10800000" flipV="1">
            <a:off x="5818188" y="6407990"/>
            <a:ext cx="692150" cy="104775"/>
          </a:xfrm>
          <a:prstGeom prst="ellipse">
            <a:avLst/>
          </a:prstGeom>
          <a:gradFill rotWithShape="1">
            <a:gsLst>
              <a:gs pos="0">
                <a:srgbClr val="595959"/>
              </a:gs>
              <a:gs pos="100000">
                <a:srgbClr val="EEECE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b="1" i="1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37" name="Oval 65"/>
          <p:cNvSpPr>
            <a:spLocks noChangeArrowheads="1"/>
          </p:cNvSpPr>
          <p:nvPr/>
        </p:nvSpPr>
        <p:spPr bwMode="auto">
          <a:xfrm rot="10800000" flipV="1">
            <a:off x="3046413" y="6271465"/>
            <a:ext cx="2520950" cy="377825"/>
          </a:xfrm>
          <a:prstGeom prst="ellipse">
            <a:avLst/>
          </a:prstGeom>
          <a:gradFill rotWithShape="1">
            <a:gsLst>
              <a:gs pos="0">
                <a:srgbClr val="7F7F7F"/>
              </a:gs>
              <a:gs pos="100000">
                <a:srgbClr val="EEECE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b="1" i="1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38" name="Oval 65"/>
          <p:cNvSpPr>
            <a:spLocks noChangeArrowheads="1"/>
          </p:cNvSpPr>
          <p:nvPr/>
        </p:nvSpPr>
        <p:spPr bwMode="auto">
          <a:xfrm rot="10800000" flipV="1">
            <a:off x="3963035" y="6418150"/>
            <a:ext cx="692150" cy="104775"/>
          </a:xfrm>
          <a:prstGeom prst="ellipse">
            <a:avLst/>
          </a:prstGeom>
          <a:gradFill rotWithShape="1">
            <a:gsLst>
              <a:gs pos="0">
                <a:srgbClr val="595959"/>
              </a:gs>
              <a:gs pos="100000">
                <a:srgbClr val="EEECE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b="1" i="1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44" name="Oval 65"/>
          <p:cNvSpPr>
            <a:spLocks noChangeArrowheads="1"/>
          </p:cNvSpPr>
          <p:nvPr/>
        </p:nvSpPr>
        <p:spPr bwMode="auto">
          <a:xfrm rot="11438582" flipV="1">
            <a:off x="6710363" y="6473077"/>
            <a:ext cx="2519362" cy="377825"/>
          </a:xfrm>
          <a:prstGeom prst="ellipse">
            <a:avLst/>
          </a:prstGeom>
          <a:gradFill rotWithShape="1">
            <a:gsLst>
              <a:gs pos="0">
                <a:srgbClr val="7F7F7F"/>
              </a:gs>
              <a:gs pos="100000">
                <a:srgbClr val="EEECE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b="1" i="1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45" name="Oval 65"/>
          <p:cNvSpPr>
            <a:spLocks noChangeArrowheads="1"/>
          </p:cNvSpPr>
          <p:nvPr/>
        </p:nvSpPr>
        <p:spPr bwMode="auto">
          <a:xfrm rot="10800000" flipV="1">
            <a:off x="1321899" y="6640261"/>
            <a:ext cx="2520950" cy="379413"/>
          </a:xfrm>
          <a:prstGeom prst="ellipse">
            <a:avLst/>
          </a:prstGeom>
          <a:gradFill rotWithShape="1">
            <a:gsLst>
              <a:gs pos="0">
                <a:srgbClr val="7F7F7F"/>
              </a:gs>
              <a:gs pos="100000">
                <a:srgbClr val="EEECE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b="1" i="1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49" name="TextBox 32"/>
          <p:cNvSpPr>
            <a:spLocks noChangeArrowheads="1"/>
          </p:cNvSpPr>
          <p:nvPr/>
        </p:nvSpPr>
        <p:spPr bwMode="auto">
          <a:xfrm rot="21424997">
            <a:off x="3829050" y="4965506"/>
            <a:ext cx="936625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zh-CN" altLang="en-US" sz="2800" b="1" i="1" dirty="0">
                <a:solidFill>
                  <a:srgbClr val="FFFFFF"/>
                </a:solidFill>
                <a:latin typeface="浪漫雅圆" charset="-122"/>
                <a:ea typeface="微软雅黑" panose="020B0503020204020204" pitchFamily="34" charset="-122"/>
                <a:sym typeface="浪漫雅圆" charset="-122"/>
              </a:rPr>
              <a:t>后唐</a:t>
            </a:r>
            <a:endParaRPr lang="en-US" altLang="zh-CN" sz="2800" b="1" i="1" dirty="0">
              <a:solidFill>
                <a:srgbClr val="FFFFFF"/>
              </a:solidFill>
              <a:latin typeface="浪漫雅圆" charset="-122"/>
              <a:ea typeface="微软雅黑" panose="020B0503020204020204" pitchFamily="34" charset="-122"/>
              <a:sym typeface="浪漫雅圆" charset="-122"/>
            </a:endParaRPr>
          </a:p>
        </p:txBody>
      </p:sp>
      <p:sp>
        <p:nvSpPr>
          <p:cNvPr id="55" name="Oval 65"/>
          <p:cNvSpPr>
            <a:spLocks noChangeArrowheads="1"/>
          </p:cNvSpPr>
          <p:nvPr/>
        </p:nvSpPr>
        <p:spPr bwMode="auto">
          <a:xfrm rot="10800000" flipV="1">
            <a:off x="2236299" y="6709924"/>
            <a:ext cx="692150" cy="103187"/>
          </a:xfrm>
          <a:prstGeom prst="ellipse">
            <a:avLst/>
          </a:prstGeom>
          <a:gradFill rotWithShape="1">
            <a:gsLst>
              <a:gs pos="0">
                <a:srgbClr val="595959"/>
              </a:gs>
              <a:gs pos="100000">
                <a:srgbClr val="EEECE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b="1" i="1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6" name="Oval 65"/>
          <p:cNvSpPr>
            <a:spLocks noChangeArrowheads="1"/>
          </p:cNvSpPr>
          <p:nvPr/>
        </p:nvSpPr>
        <p:spPr bwMode="auto">
          <a:xfrm rot="11438582" flipV="1">
            <a:off x="7564438" y="6593727"/>
            <a:ext cx="692150" cy="104775"/>
          </a:xfrm>
          <a:prstGeom prst="ellipse">
            <a:avLst/>
          </a:prstGeom>
          <a:gradFill rotWithShape="1">
            <a:gsLst>
              <a:gs pos="0">
                <a:srgbClr val="595959"/>
              </a:gs>
              <a:gs pos="100000">
                <a:srgbClr val="EEECE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b="1" i="1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7" name="Oval 65"/>
          <p:cNvSpPr>
            <a:spLocks noChangeArrowheads="1"/>
          </p:cNvSpPr>
          <p:nvPr/>
        </p:nvSpPr>
        <p:spPr bwMode="auto">
          <a:xfrm rot="9991781" flipV="1">
            <a:off x="9563688" y="6555715"/>
            <a:ext cx="2519362" cy="377825"/>
          </a:xfrm>
          <a:prstGeom prst="ellipse">
            <a:avLst/>
          </a:prstGeom>
          <a:gradFill rotWithShape="1">
            <a:gsLst>
              <a:gs pos="0">
                <a:srgbClr val="7F7F7F"/>
              </a:gs>
              <a:gs pos="100000">
                <a:srgbClr val="EEECE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b="1" i="1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8" name="TextBox 36"/>
          <p:cNvSpPr>
            <a:spLocks noChangeArrowheads="1"/>
          </p:cNvSpPr>
          <p:nvPr/>
        </p:nvSpPr>
        <p:spPr bwMode="auto">
          <a:xfrm rot="862315">
            <a:off x="10409362" y="5178823"/>
            <a:ext cx="9366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en-US" altLang="zh-CN" sz="2800" b="1" i="1">
                <a:solidFill>
                  <a:srgbClr val="FFFFFF"/>
                </a:solidFill>
                <a:latin typeface="浪漫雅圆" charset="-122"/>
                <a:ea typeface="微软雅黑" panose="020B0503020204020204" pitchFamily="34" charset="-122"/>
                <a:sym typeface="浪漫雅圆" charset="-122"/>
              </a:rPr>
              <a:t>TEXT</a:t>
            </a:r>
            <a:endParaRPr lang="en-US" altLang="zh-CN" sz="2800" b="1" i="1">
              <a:solidFill>
                <a:srgbClr val="FFFFFF"/>
              </a:solidFill>
              <a:latin typeface="浪漫雅圆" charset="-122"/>
              <a:ea typeface="微软雅黑" panose="020B0503020204020204" pitchFamily="34" charset="-122"/>
              <a:sym typeface="浪漫雅圆" charset="-122"/>
            </a:endParaRPr>
          </a:p>
        </p:txBody>
      </p:sp>
      <p:sp>
        <p:nvSpPr>
          <p:cNvPr id="59" name="Oval 65"/>
          <p:cNvSpPr>
            <a:spLocks noChangeArrowheads="1"/>
          </p:cNvSpPr>
          <p:nvPr/>
        </p:nvSpPr>
        <p:spPr bwMode="auto">
          <a:xfrm rot="9975310" flipV="1">
            <a:off x="10379576" y="6551128"/>
            <a:ext cx="692150" cy="152238"/>
          </a:xfrm>
          <a:prstGeom prst="ellipse">
            <a:avLst/>
          </a:prstGeom>
          <a:gradFill rotWithShape="1">
            <a:gsLst>
              <a:gs pos="0">
                <a:srgbClr val="595959"/>
              </a:gs>
              <a:gs pos="100000">
                <a:srgbClr val="EEECE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b="1" i="1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61" name="TextBox 36"/>
          <p:cNvSpPr>
            <a:spLocks noChangeArrowheads="1"/>
          </p:cNvSpPr>
          <p:nvPr/>
        </p:nvSpPr>
        <p:spPr bwMode="auto">
          <a:xfrm rot="20987974">
            <a:off x="10187376" y="5159587"/>
            <a:ext cx="936625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zh-CN" altLang="en-US" sz="2800" b="1" i="1" dirty="0">
                <a:solidFill>
                  <a:srgbClr val="FFFFFF"/>
                </a:solidFill>
                <a:latin typeface="浪漫雅圆" charset="-122"/>
                <a:ea typeface="微软雅黑" panose="020B0503020204020204" pitchFamily="34" charset="-122"/>
                <a:sym typeface="浪漫雅圆" charset="-122"/>
              </a:rPr>
              <a:t>后周</a:t>
            </a:r>
            <a:endParaRPr lang="en-US" altLang="zh-CN" sz="2800" b="1" i="1" dirty="0">
              <a:solidFill>
                <a:srgbClr val="FFFFFF"/>
              </a:solidFill>
              <a:latin typeface="浪漫雅圆" charset="-122"/>
              <a:ea typeface="微软雅黑" panose="020B0503020204020204" pitchFamily="34" charset="-122"/>
              <a:sym typeface="浪漫雅圆" charset="-122"/>
            </a:endParaRPr>
          </a:p>
        </p:txBody>
      </p:sp>
      <p:sp>
        <p:nvSpPr>
          <p:cNvPr id="64" name="TextBox 30"/>
          <p:cNvSpPr>
            <a:spLocks noChangeArrowheads="1"/>
          </p:cNvSpPr>
          <p:nvPr/>
        </p:nvSpPr>
        <p:spPr bwMode="auto">
          <a:xfrm rot="20356360">
            <a:off x="1515034" y="5244050"/>
            <a:ext cx="935038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zh-CN" altLang="en-US" sz="2800" b="1" i="1" dirty="0">
                <a:solidFill>
                  <a:srgbClr val="FFFFFF"/>
                </a:solidFill>
                <a:latin typeface="浪漫雅圆" charset="-122"/>
                <a:ea typeface="微软雅黑" panose="020B0503020204020204" pitchFamily="34" charset="-122"/>
                <a:sym typeface="浪漫雅圆" charset="-122"/>
              </a:rPr>
              <a:t>后梁</a:t>
            </a:r>
            <a:endParaRPr lang="en-US" altLang="zh-CN" sz="2800" b="1" i="1" dirty="0">
              <a:solidFill>
                <a:srgbClr val="FFFFFF"/>
              </a:solidFill>
              <a:latin typeface="浪漫雅圆" charset="-122"/>
              <a:ea typeface="微软雅黑" panose="020B0503020204020204" pitchFamily="34" charset="-122"/>
              <a:sym typeface="浪漫雅圆" charset="-122"/>
            </a:endParaRPr>
          </a:p>
        </p:txBody>
      </p:sp>
      <p:pic>
        <p:nvPicPr>
          <p:cNvPr id="21" name="图片 20" descr="3bf53455867b40c786ae48ced113fd78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9445" y="725170"/>
            <a:ext cx="7660640" cy="527875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文本框 2"/>
          <p:cNvSpPr txBox="1"/>
          <p:nvPr/>
        </p:nvSpPr>
        <p:spPr>
          <a:xfrm>
            <a:off x="639698" y="1336606"/>
            <a:ext cx="27773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现在的阿拉伯国家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436898" y="792266"/>
            <a:ext cx="3770342" cy="527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 阿拉伯国家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，又称阿拉伯世界，是指以阿拉伯人为主要族群的国家，他们有统一的语言阿拉伯语，也有着相似的文化和风俗习惯，绝大部分阿拉伯人信奉伊斯兰教。 </a:t>
            </a:r>
            <a:endParaRPr lang="en-US" altLang="zh-CN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阿拉伯国家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共包含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22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个国家，总面积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1313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万平方千米，总人口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40645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万（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2016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年）。阿拉伯国家包括阿尔及利亚、巴林、埃及、伊拉克、约旦、科威特、阿曼、巴勒斯坦、卡塔尔国、沙特阿拉伯、索马里、苏丹、突尼斯、阿联酋、也门、叙利亚等</a:t>
            </a:r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 历史上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的阿拉伯帝国曾经地跨欧亚非三洲，与现在的阿拉伯世界有所不同，历史上的阿拉伯帝国是如何建立和发展的？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69215" y="163195"/>
            <a:ext cx="12007215" cy="49542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/>
              <a:t>1.</a:t>
            </a:r>
            <a:r>
              <a:rPr lang="zh-CN" altLang="en-US" sz="3200" b="1" i="1" u="sng">
                <a:solidFill>
                  <a:srgbClr val="FF0000"/>
                </a:solidFill>
              </a:rPr>
              <a:t>阿拉伯帝国的建立条件</a:t>
            </a:r>
            <a:r>
              <a:rPr lang="zh-CN" altLang="en-US" sz="3200"/>
              <a:t>:穆罕默德创立伊斯兰教,《古兰经》成为经典;穆罕默德迁居麦地那,建立政权;阿拉伯半岛基本统一;大规模向外扩张。</a:t>
            </a:r>
            <a:endParaRPr lang="zh-CN" altLang="en-US" sz="3200"/>
          </a:p>
          <a:p>
            <a:r>
              <a:rPr lang="zh-CN" altLang="en-US" sz="3200" b="1" i="1" u="sng">
                <a:solidFill>
                  <a:srgbClr val="FF0000"/>
                </a:solidFill>
              </a:rPr>
              <a:t>过程:</a:t>
            </a:r>
            <a:r>
              <a:rPr lang="zh-CN" altLang="en-US" sz="3200"/>
              <a:t>(1)7世纪中期起,先后征服叙利亚、两河流域、伊朗和北非的广大地区;(2)到8世纪中期,建立起地跨亚非欧三洲的大帝国。</a:t>
            </a:r>
            <a:endParaRPr lang="zh-CN" altLang="en-US" sz="3200"/>
          </a:p>
          <a:p>
            <a:r>
              <a:rPr lang="zh-CN" altLang="en-US" sz="3200" b="1" i="1" u="sng">
                <a:solidFill>
                  <a:srgbClr val="FF0000"/>
                </a:solidFill>
              </a:rPr>
              <a:t>统治措施</a:t>
            </a:r>
            <a:r>
              <a:rPr lang="zh-CN" altLang="en-US" sz="3200"/>
              <a:t>:(1)最高统治者哈里发掌握政治、军事和宗教大权;(2)下设官僚机构辅助最重要的是宰相、枢密院和财政部等,宰相协助哈里发统管政务,枢密院掌管令状与文告,财政部负责收支。</a:t>
            </a:r>
            <a:endParaRPr lang="zh-CN" altLang="en-US" sz="3200"/>
          </a:p>
          <a:p>
            <a:endParaRPr lang="zh-CN" altLang="en-US" sz="2800"/>
          </a:p>
          <a:p>
            <a:endParaRPr lang="zh-CN" altLang="en-US" sz="3200"/>
          </a:p>
        </p:txBody>
      </p:sp>
      <p:pic>
        <p:nvPicPr>
          <p:cNvPr id="10" name="Picture 2" descr="穆罕默德"/>
          <p:cNvPicPr>
            <a:picLocks noChangeAspect="1" noChangeArrowheads="1"/>
          </p:cNvPicPr>
          <p:nvPr/>
        </p:nvPicPr>
        <p:blipFill>
          <a:blip r:embed="rId2"/>
          <a:srcRect t="9842" r="69835" b="9872"/>
          <a:stretch>
            <a:fillRect/>
          </a:stretch>
        </p:blipFill>
        <p:spPr bwMode="auto">
          <a:xfrm>
            <a:off x="301625" y="4244340"/>
            <a:ext cx="4712970" cy="24193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  <a:headEnd/>
            <a:tailEnd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0310" y="4420870"/>
            <a:ext cx="4782185" cy="22428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5569"/>
            <a:ext cx="4226560" cy="786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760" y="206375"/>
            <a:ext cx="11873865" cy="6459855"/>
          </a:xfrm>
          <a:prstGeom prst="rect">
            <a:avLst/>
          </a:prstGeom>
        </p:spPr>
      </p:pic>
      <p:sp>
        <p:nvSpPr>
          <p:cNvPr id="12" name="箭头: 上 11"/>
          <p:cNvSpPr/>
          <p:nvPr/>
        </p:nvSpPr>
        <p:spPr>
          <a:xfrm>
            <a:off x="8455792" y="3429000"/>
            <a:ext cx="206225" cy="926709"/>
          </a:xfrm>
          <a:prstGeom prst="upArrow">
            <a:avLst>
              <a:gd name="adj1" fmla="val 50000"/>
              <a:gd name="adj2" fmla="val 50000"/>
            </a:avLst>
          </a:prstGeom>
          <a:solidFill>
            <a:schemeClr val="tx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zh-CN" altLang="en-US" sz="2400" kern="1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426496" y="2837560"/>
            <a:ext cx="1714501" cy="5847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1600" dirty="0">
                <a:latin typeface="黑体" panose="02010609060101010101" pitchFamily="49" charset="-122"/>
                <a:ea typeface="黑体" panose="02010609060101010101" pitchFamily="49" charset="-122"/>
              </a:rPr>
              <a:t>北：消灭叙利亚，攻打拜占廷帝国</a:t>
            </a:r>
            <a:endParaRPr lang="zh-CN" altLang="en-US" sz="1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箭头: 上 15"/>
          <p:cNvSpPr/>
          <p:nvPr/>
        </p:nvSpPr>
        <p:spPr>
          <a:xfrm rot="3726395">
            <a:off x="8805941" y="3703029"/>
            <a:ext cx="263869" cy="881545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zh-CN" altLang="en-US" sz="2400" kern="1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8" name="箭头: 上 17"/>
          <p:cNvSpPr/>
          <p:nvPr/>
        </p:nvSpPr>
        <p:spPr>
          <a:xfrm rot="16200000">
            <a:off x="8136793" y="4032671"/>
            <a:ext cx="195603" cy="545048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zh-CN" altLang="en-US" sz="2400" kern="1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241093" y="3284440"/>
            <a:ext cx="186233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</a:rPr>
              <a:t>东：消灭波斯，征服阿富汗和印度西北部</a:t>
            </a:r>
            <a:endParaRPr lang="zh-CN" altLang="en-US" sz="1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470786" y="4233720"/>
            <a:ext cx="1491284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1600" dirty="0">
                <a:latin typeface="黑体" panose="02010609060101010101" pitchFamily="49" charset="-122"/>
                <a:ea typeface="黑体" panose="02010609060101010101" pitchFamily="49" charset="-122"/>
              </a:rPr>
              <a:t>西：攻克埃及</a:t>
            </a:r>
            <a:endParaRPr lang="zh-CN" altLang="en-US" sz="1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箭头: 上 20"/>
          <p:cNvSpPr/>
          <p:nvPr/>
        </p:nvSpPr>
        <p:spPr>
          <a:xfrm rot="17673088" flipH="1">
            <a:off x="6593329" y="1456373"/>
            <a:ext cx="166566" cy="3992046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zh-CN" altLang="en-US" sz="2400" kern="1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353288" y="2253395"/>
            <a:ext cx="1843406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1600" dirty="0">
                <a:latin typeface="黑体" panose="02010609060101010101" pitchFamily="49" charset="-122"/>
                <a:ea typeface="黑体" panose="02010609060101010101" pitchFamily="49" charset="-122"/>
              </a:rPr>
              <a:t>西南：占领西班牙</a:t>
            </a:r>
            <a:endParaRPr lang="zh-CN" altLang="en-US" sz="1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3" grpId="0" bldLvl="0" animBg="1"/>
      <p:bldP spid="16" grpId="0" bldLvl="0" animBg="1"/>
      <p:bldP spid="18" grpId="0" bldLvl="0" animBg="1"/>
      <p:bldP spid="19" grpId="0" bldLvl="0" animBg="1"/>
      <p:bldP spid="20" grpId="0" bldLvl="0" animBg="1"/>
      <p:bldP spid="21" grpId="0" bldLvl="0" animBg="1"/>
      <p:bldP spid="22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52095" y="134620"/>
            <a:ext cx="11902440" cy="1938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4000" b="1" i="1" u="sng">
                <a:solidFill>
                  <a:srgbClr val="FF0000"/>
                </a:solidFill>
              </a:rPr>
              <a:t>鼎盛时期的具体表现:</a:t>
            </a:r>
            <a:r>
              <a:rPr lang="zh-CN" altLang="en-US" sz="4000"/>
              <a:t>政治稳定;经济繁荣,手工业和商业得到很大发展;陆上和海洋贸易发达;境内城市繁多,都城巴格达是当时世界上最大的城市之</a:t>
            </a:r>
            <a:endParaRPr lang="zh-CN" altLang="en-US" sz="400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095" y="2052320"/>
            <a:ext cx="11903075" cy="468185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5240" y="80645"/>
            <a:ext cx="11976735" cy="61855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4400" b="1" i="1" u="sng">
                <a:solidFill>
                  <a:srgbClr val="FF0000"/>
                </a:solidFill>
              </a:rPr>
              <a:t>2.阿拉伯帝国在东西方交流中的重要作用</a:t>
            </a:r>
            <a:r>
              <a:rPr lang="zh-CN" altLang="en-US" sz="4400"/>
              <a:t>:</a:t>
            </a:r>
            <a:endParaRPr lang="zh-CN" altLang="en-US" sz="4400"/>
          </a:p>
          <a:p>
            <a:r>
              <a:rPr lang="zh-CN" altLang="en-US" sz="4400"/>
              <a:t>继承了被征服地区的文化;融合东西方文化;阿拉伯商人和旅行家成为东西方文化交流的桥梁;促进了西欧文化的发展。</a:t>
            </a:r>
            <a:endParaRPr lang="zh-CN" altLang="en-US" sz="4400"/>
          </a:p>
          <a:p>
            <a:r>
              <a:rPr lang="zh-CN" altLang="en-US" sz="4400" b="1" i="1" u="sng">
                <a:solidFill>
                  <a:srgbClr val="FF0000"/>
                </a:solidFill>
              </a:rPr>
              <a:t>具体表现:</a:t>
            </a:r>
            <a:endParaRPr lang="zh-CN" altLang="en-US" sz="4400" b="1" i="1" u="sng">
              <a:solidFill>
                <a:srgbClr val="FF0000"/>
              </a:solidFill>
            </a:endParaRPr>
          </a:p>
          <a:p>
            <a:r>
              <a:rPr lang="zh-CN" altLang="en-US" sz="4400"/>
              <a:t>(1)广泛翻译古代波斯、印度、希腊和罗马的古典著作;(2)在文学、艺术、科学和思想等领域取得重要成就;(3)中国的造纸术、印度的数字先后经阿拉伯人传人欧洲,促进了西欧文化的发展。</a:t>
            </a:r>
            <a:endParaRPr lang="zh-CN" altLang="en-US" sz="44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3113"/>
            <a:ext cx="4226560" cy="786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7774" y="4166573"/>
            <a:ext cx="1776451" cy="163177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8" name="文本框 7"/>
          <p:cNvSpPr txBox="1"/>
          <p:nvPr/>
        </p:nvSpPr>
        <p:spPr>
          <a:xfrm>
            <a:off x="5258564" y="1789127"/>
            <a:ext cx="1545203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造纸术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258564" y="2606061"/>
            <a:ext cx="1545203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指南针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277228" y="3356027"/>
            <a:ext cx="1545203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火药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右大括号 18"/>
          <p:cNvSpPr/>
          <p:nvPr/>
        </p:nvSpPr>
        <p:spPr>
          <a:xfrm>
            <a:off x="7077676" y="1996135"/>
            <a:ext cx="449036" cy="3643114"/>
          </a:xfrm>
          <a:prstGeom prst="rightBrac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7771541" y="3586324"/>
            <a:ext cx="1545203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阿拉伯人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箭头: 右 20"/>
          <p:cNvSpPr/>
          <p:nvPr/>
        </p:nvSpPr>
        <p:spPr>
          <a:xfrm>
            <a:off x="9414616" y="3642854"/>
            <a:ext cx="914906" cy="348604"/>
          </a:xfrm>
          <a:prstGeom prst="rightArrow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zh-CN" altLang="en-US" sz="2400" kern="100" dirty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0427394" y="3586323"/>
            <a:ext cx="1454539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西方国家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1369028" y="2108553"/>
            <a:ext cx="2439195" cy="3878869"/>
            <a:chOff x="838200" y="2586449"/>
            <a:chExt cx="2439195" cy="3878869"/>
          </a:xfrm>
        </p:grpSpPr>
        <p:pic>
          <p:nvPicPr>
            <p:cNvPr id="23" name="图片 22" descr="1.jp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38200" y="4728254"/>
              <a:ext cx="2439195" cy="1737064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  <a:headEnd/>
              <a:tailEnd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</p:spPr>
        </p:pic>
        <p:pic>
          <p:nvPicPr>
            <p:cNvPr id="24" name="图片 23" descr="1.jp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61025" y="2586449"/>
              <a:ext cx="1860895" cy="1860895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  <a:headEnd/>
              <a:tailEnd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17" grpId="0" bldLvl="0" animBg="1"/>
      <p:bldP spid="18" grpId="0" bldLvl="0" animBg="1"/>
      <p:bldP spid="19" grpId="0" bldLvl="0" animBg="1"/>
      <p:bldP spid="20" grpId="0" bldLvl="0" animBg="1"/>
      <p:bldP spid="21" grpId="0" bldLvl="0" animBg="1"/>
      <p:bldP spid="22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17" y="1076760"/>
            <a:ext cx="4226560" cy="786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组合 6"/>
          <p:cNvGrpSpPr/>
          <p:nvPr/>
        </p:nvGrpSpPr>
        <p:grpSpPr>
          <a:xfrm>
            <a:off x="127635" y="486410"/>
            <a:ext cx="4980305" cy="4975242"/>
            <a:chOff x="478715" y="2697480"/>
            <a:chExt cx="4338214" cy="3187861"/>
          </a:xfrm>
        </p:grpSpPr>
        <p:pic>
          <p:nvPicPr>
            <p:cNvPr id="16" name="图片 15" descr="1.jpg"/>
            <p:cNvPicPr>
              <a:picLocks noChangeAspect="1"/>
            </p:cNvPicPr>
            <p:nvPr/>
          </p:nvPicPr>
          <p:blipFill rotWithShape="1">
            <a:blip r:embed="rId2"/>
            <a:srcRect b="6059"/>
            <a:stretch>
              <a:fillRect/>
            </a:stretch>
          </p:blipFill>
          <p:spPr>
            <a:xfrm>
              <a:off x="478715" y="2697480"/>
              <a:ext cx="4338214" cy="273177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6" name="文本框 5"/>
            <p:cNvSpPr txBox="1"/>
            <p:nvPr/>
          </p:nvSpPr>
          <p:spPr>
            <a:xfrm>
              <a:off x="715736" y="5590358"/>
              <a:ext cx="3978729" cy="2949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latin typeface="黑体" panose="02010609060101010101" pitchFamily="49" charset="-122"/>
                  <a:ea typeface="黑体" panose="02010609060101010101" pitchFamily="49" charset="-122"/>
                </a:rPr>
                <a:t>蒙古军队攻陷巴格达</a:t>
              </a:r>
              <a:endPara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9" name="矩形 8"/>
          <p:cNvSpPr/>
          <p:nvPr/>
        </p:nvSpPr>
        <p:spPr>
          <a:xfrm>
            <a:off x="5561330" y="793115"/>
            <a:ext cx="6529705" cy="34150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从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9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世纪中叶起，阿拉伯帝国内讧不已。北非、西班牙等地的分裂势力，以及近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200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年之久的十字军东征，消耗了帝国的实力。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1258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年，蒙古人攻陷巴格达，阿拉伯帝国灭亡。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36220" y="50800"/>
            <a:ext cx="4544060" cy="698563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txBody>
          <a:bodyPr wrap="square" rtlCol="0" anchor="t">
            <a:spAutoFit/>
          </a:bodyPr>
          <a:p>
            <a:r>
              <a:rPr lang="zh-CN" altLang="en-US" sz="3200"/>
              <a:t>3.</a:t>
            </a:r>
            <a:r>
              <a:rPr lang="zh-CN" altLang="en-US" sz="3200" b="1" i="1" u="sng">
                <a:solidFill>
                  <a:srgbClr val="FF0000"/>
                </a:solidFill>
              </a:rPr>
              <a:t>奥斯曼帝国的建立</a:t>
            </a:r>
            <a:r>
              <a:rPr lang="zh-CN" altLang="en-US" sz="3200"/>
              <a:t>:(1)13世纪,发源于两河流域上游,逐步征服小亚细亚;(2)14世纪中期,跨过今黑海海峡向欧洲进军,逐渐征服巴尔干和东南欧部分地区;(3)1453年,攻占君士坦丁堡,灭亡拜占庭帝国,将君士坦丁堡改名为伊斯坦布尔,定为首都;(4)到16世纪后期,先后征服西亚和北非部分地区,建立起地跨亚非欧三洲的大帝国。</a:t>
            </a:r>
            <a:endParaRPr lang="zh-CN" altLang="en-US" sz="3200"/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222885"/>
            <a:ext cx="6878955" cy="64884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3340" y="171450"/>
            <a:ext cx="11993245" cy="3538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 b="1" i="1" u="sng">
                <a:solidFill>
                  <a:srgbClr val="FF0000"/>
                </a:solidFill>
              </a:rPr>
              <a:t>4.奥斯曼帝国为加强统治采取的措施</a:t>
            </a:r>
            <a:r>
              <a:rPr lang="zh-CN" altLang="en-US" sz="3200"/>
              <a:t>:(1)帝国最高统治者是苏丹,既是宗教领補,也是国家和军队的主宰,还是全国土地的最高所有者。(2)帝国宗教上层和封建主是统治阶级,工商业者和农民承担各种苛捐杂税。</a:t>
            </a:r>
            <a:endParaRPr lang="zh-CN" altLang="en-US" sz="3200"/>
          </a:p>
          <a:p>
            <a:r>
              <a:rPr lang="zh-CN" altLang="en-US" sz="3200" b="1" i="1" u="sng">
                <a:solidFill>
                  <a:srgbClr val="FF0000"/>
                </a:solidFill>
              </a:rPr>
              <a:t>影响:</a:t>
            </a:r>
            <a:r>
              <a:rPr lang="zh-CN" altLang="en-US" sz="3200"/>
              <a:t>(1)帝国一度经济繁荣;(2)伊斯坦布尔成为东西方经济文化交流中心;(3)控制了连接亚欧的商路,对过往商品征收重税,东西方贸易受到一定影响,引发了欧洲新航路的开</a:t>
            </a:r>
            <a:endParaRPr lang="zh-CN" altLang="en-US" sz="3200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2"/>
          <a:srcRect l="50833" t="4564" r="6190" b="33807"/>
          <a:stretch>
            <a:fillRect/>
          </a:stretch>
        </p:blipFill>
        <p:spPr>
          <a:xfrm rot="16200000">
            <a:off x="6950075" y="1883410"/>
            <a:ext cx="3056255" cy="67081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22250" y="151765"/>
            <a:ext cx="6759575" cy="6554470"/>
          </a:xfrm>
          <a:prstGeom prst="rect">
            <a:avLst/>
          </a:prstGeom>
          <a:noFill/>
          <a:ln w="28575" cmpd="sng">
            <a:solidFill>
              <a:schemeClr val="tx1"/>
            </a:solidFill>
            <a:prstDash val="solid"/>
          </a:ln>
        </p:spPr>
        <p:txBody>
          <a:bodyPr wrap="square" rtlCol="0" anchor="t">
            <a:spAutoFit/>
          </a:bodyPr>
          <a:p>
            <a:r>
              <a:rPr lang="zh-CN" altLang="en-US" sz="2800"/>
              <a:t>5.中古时期印度先后建立的国家:笈多帝国和德里苏丹国家。</a:t>
            </a:r>
            <a:endParaRPr lang="zh-CN" altLang="en-US" sz="2800"/>
          </a:p>
          <a:p>
            <a:r>
              <a:rPr lang="zh-CN" altLang="en-US" sz="2800"/>
              <a:t>建立</a:t>
            </a:r>
            <a:endParaRPr lang="zh-CN" altLang="en-US" sz="2800"/>
          </a:p>
          <a:p>
            <a:r>
              <a:rPr lang="zh-CN" altLang="en-US" sz="2800" b="1" i="1" u="sng">
                <a:solidFill>
                  <a:srgbClr val="FF0000"/>
                </a:solidFill>
              </a:rPr>
              <a:t>(1)笈多帝国</a:t>
            </a:r>
            <a:r>
              <a:rPr lang="zh-CN" altLang="en-US" sz="2800"/>
              <a:t>:4世纪初兴起于恒河中游;后征服了北印度。(2)德里苏丹国家:11世纪,突厥人入侵印度;13世纪初,突厥人在印度建立德里苏丹国家。</a:t>
            </a:r>
            <a:endParaRPr lang="zh-CN" altLang="en-US" sz="2800"/>
          </a:p>
          <a:p>
            <a:r>
              <a:rPr lang="zh-CN" altLang="en-US" sz="2800"/>
              <a:t>巩固措施</a:t>
            </a:r>
            <a:endParaRPr lang="zh-CN" altLang="en-US" sz="2800"/>
          </a:p>
          <a:p>
            <a:r>
              <a:rPr lang="zh-CN" altLang="en-US" sz="2800" b="1" i="1" u="sng">
                <a:solidFill>
                  <a:srgbClr val="FF0000"/>
                </a:solidFill>
              </a:rPr>
              <a:t>(1)笈多帝国</a:t>
            </a:r>
            <a:r>
              <a:rPr lang="zh-CN" altLang="en-US" sz="2800"/>
              <a:t>:由婆罗门教演变而来的印度教得到统治阶级支持,逐渐发展为印度的主要宗教。</a:t>
            </a:r>
            <a:endParaRPr lang="zh-CN" altLang="en-US" sz="2800"/>
          </a:p>
          <a:p>
            <a:r>
              <a:rPr lang="zh-CN" altLang="en-US" sz="2800" b="1" u="sng">
                <a:solidFill>
                  <a:srgbClr val="FF0000"/>
                </a:solidFill>
              </a:rPr>
              <a:t>(2)德里苏丹国家</a:t>
            </a:r>
            <a:r>
              <a:rPr lang="zh-CN" altLang="en-US" sz="2800"/>
              <a:t>:以伊斯兰教为国教;最高统治者称苏丹,握有最高行政、立法、司法和军事权力;地方划分为行省,行省总督由苏丹任命,重要职位由穆斯林担任。</a:t>
            </a:r>
            <a:endParaRPr lang="zh-CN" altLang="en-US" sz="280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8420" y="449580"/>
            <a:ext cx="3809365" cy="571436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30175" y="35560"/>
            <a:ext cx="6287770" cy="698563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txBody>
          <a:bodyPr wrap="square" rtlCol="0" anchor="t">
            <a:spAutoFit/>
          </a:bodyPr>
          <a:p>
            <a:r>
              <a:rPr lang="zh-CN" altLang="en-US" sz="3200"/>
              <a:t>6.</a:t>
            </a:r>
            <a:r>
              <a:rPr lang="zh-CN" altLang="en-US" sz="3200" b="1" u="sng">
                <a:solidFill>
                  <a:srgbClr val="FF0000"/>
                </a:solidFill>
              </a:rPr>
              <a:t>日本中央集权体制的演变:</a:t>
            </a:r>
            <a:r>
              <a:rPr lang="zh-CN" altLang="en-US" sz="3200"/>
              <a:t>7世纪,日本经过大化改革,模仿隋唐制度建立中央集权制:10世纪开始瓦解;12世纪末,幕府政治形成,中央集权制名存实亡。</a:t>
            </a:r>
            <a:endParaRPr lang="zh-CN" altLang="en-US" sz="3200"/>
          </a:p>
          <a:p>
            <a:r>
              <a:rPr lang="zh-CN" altLang="en-US" sz="3200"/>
              <a:t>日本幕府政治形成的背景</a:t>
            </a:r>
            <a:endParaRPr lang="zh-CN" altLang="en-US" sz="3200"/>
          </a:p>
          <a:p>
            <a:r>
              <a:rPr lang="zh-CN" altLang="en-US" sz="3200" b="1" u="sng">
                <a:solidFill>
                  <a:srgbClr val="FF0000"/>
                </a:solidFill>
              </a:rPr>
              <a:t>(1)政治:</a:t>
            </a:r>
            <a:r>
              <a:rPr lang="zh-CN" altLang="en-US" sz="3200"/>
              <a:t>10世纪日本中央集权体制开始瓦解;</a:t>
            </a:r>
            <a:endParaRPr lang="zh-CN" altLang="en-US" sz="3200"/>
          </a:p>
          <a:p>
            <a:r>
              <a:rPr lang="zh-CN" altLang="en-US" sz="3200" b="1" i="1" u="sng">
                <a:solidFill>
                  <a:srgbClr val="FF0000"/>
                </a:solidFill>
              </a:rPr>
              <a:t>(2)经济</a:t>
            </a:r>
            <a:r>
              <a:rPr lang="zh-CN" altLang="en-US" sz="3200"/>
              <a:t>:封建庄园形成;(3)贵族及庄园领主为保护财产豢养武士,武士集团的重要性日益增强。</a:t>
            </a:r>
            <a:endParaRPr lang="zh-CN" altLang="en-US" sz="3200"/>
          </a:p>
          <a:p>
            <a:r>
              <a:rPr lang="zh-CN" altLang="en-US" sz="3200" b="1" i="1" u="sng">
                <a:solidFill>
                  <a:srgbClr val="FF0000"/>
                </a:solidFill>
              </a:rPr>
              <a:t>标志</a:t>
            </a:r>
            <a:r>
              <a:rPr lang="zh-CN" altLang="en-US" sz="3200"/>
              <a:t>:12世纪末,武士集团首领源赖朝在镰仓建立幕府。</a:t>
            </a:r>
            <a:endParaRPr lang="zh-CN" altLang="en-US" sz="3200"/>
          </a:p>
          <a:p>
            <a:endParaRPr lang="zh-CN" altLang="en-US" sz="3200"/>
          </a:p>
        </p:txBody>
      </p:sp>
      <p:grpSp>
        <p:nvGrpSpPr>
          <p:cNvPr id="9" name="组合 8"/>
          <p:cNvGrpSpPr/>
          <p:nvPr/>
        </p:nvGrpSpPr>
        <p:grpSpPr>
          <a:xfrm>
            <a:off x="6553835" y="859790"/>
            <a:ext cx="5405755" cy="5263516"/>
            <a:chOff x="193784" y="3040195"/>
            <a:chExt cx="4795090" cy="2944832"/>
          </a:xfrm>
        </p:grpSpPr>
        <p:grpSp>
          <p:nvGrpSpPr>
            <p:cNvPr id="6" name="组合 5"/>
            <p:cNvGrpSpPr/>
            <p:nvPr/>
          </p:nvGrpSpPr>
          <p:grpSpPr>
            <a:xfrm>
              <a:off x="193784" y="3067948"/>
              <a:ext cx="2214277" cy="2917079"/>
              <a:chOff x="336010" y="2589888"/>
              <a:chExt cx="2488753" cy="3805399"/>
            </a:xfrm>
          </p:grpSpPr>
          <p:pic>
            <p:nvPicPr>
              <p:cNvPr id="11" name="Picture 31" descr="01000000000000119091295582382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336010" y="2589888"/>
                <a:ext cx="2488753" cy="3429024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</p:pic>
          <p:sp>
            <p:nvSpPr>
              <p:cNvPr id="3" name="文本框 2"/>
              <p:cNvSpPr txBox="1"/>
              <p:nvPr/>
            </p:nvSpPr>
            <p:spPr>
              <a:xfrm>
                <a:off x="706498" y="6126481"/>
                <a:ext cx="1804416" cy="2688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ctr"/>
                <a:r>
                  <a:rPr lang="zh-CN" altLang="en-US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孝德天皇</a:t>
                </a:r>
                <a:endParaRPr lang="zh-CN" altLang="en-US" dirty="0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2599706" y="3040195"/>
              <a:ext cx="2389168" cy="2906378"/>
              <a:chOff x="3007537" y="2589888"/>
              <a:chExt cx="3401942" cy="3752600"/>
            </a:xfrm>
          </p:grpSpPr>
          <p:pic>
            <p:nvPicPr>
              <p:cNvPr id="10" name="Picture 30" descr="W020100825476789285229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3007537" y="2589888"/>
                <a:ext cx="3401942" cy="3429024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</p:pic>
          <p:sp>
            <p:nvSpPr>
              <p:cNvPr id="16" name="文本框 15"/>
              <p:cNvSpPr txBox="1"/>
              <p:nvPr/>
            </p:nvSpPr>
            <p:spPr>
              <a:xfrm>
                <a:off x="3806299" y="6054418"/>
                <a:ext cx="1804416" cy="2880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ctr"/>
                <a:r>
                  <a:rPr lang="zh-CN" altLang="en-US" sz="2000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中臣镰足</a:t>
                </a:r>
                <a:endParaRPr lang="zh-CN" altLang="en-US" sz="2000" dirty="0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6457181" y="352866"/>
            <a:ext cx="5549451" cy="5200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 大化改新百余年后，土地私有与土地兼并盛行。贵族、豪门、寺院大量购买、兼并土地，建立庄园。中央对地方逐渐丧失了控制能力，社会局势动荡。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地方豪强为了保护自己的庄园，把自己家族和仆从中的青壮男子武装起来，组成一种血缘关系和主从制相结合的军事集团，成员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称为</a:t>
            </a:r>
            <a:r>
              <a:rPr lang="zh-CN" altLang="en-US" sz="2800" smtClean="0">
                <a:latin typeface="黑体" panose="02010609060101010101" pitchFamily="49" charset="-122"/>
                <a:ea typeface="黑体" panose="02010609060101010101" pitchFamily="49" charset="-122"/>
              </a:rPr>
              <a:t>“武士”</a:t>
            </a:r>
            <a:endParaRPr lang="zh-CN" altLang="en-US" sz="28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241300" y="353060"/>
            <a:ext cx="6033135" cy="5805625"/>
            <a:chOff x="150799" y="2668275"/>
            <a:chExt cx="5961450" cy="3381078"/>
          </a:xfrm>
        </p:grpSpPr>
        <p:grpSp>
          <p:nvGrpSpPr>
            <p:cNvPr id="15" name="组合 14"/>
            <p:cNvGrpSpPr/>
            <p:nvPr/>
          </p:nvGrpSpPr>
          <p:grpSpPr>
            <a:xfrm>
              <a:off x="150799" y="2668275"/>
              <a:ext cx="5961450" cy="2822344"/>
              <a:chOff x="150799" y="2668275"/>
              <a:chExt cx="5961450" cy="2822344"/>
            </a:xfrm>
          </p:grpSpPr>
          <p:pic>
            <p:nvPicPr>
              <p:cNvPr id="12" name="图片 11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150799" y="2668276"/>
                <a:ext cx="2859272" cy="2810500"/>
              </a:xfrm>
              <a:prstGeom prst="rect">
                <a:avLst/>
              </a:prstGeom>
              <a:ln w="190500" cap="sq">
                <a:solidFill>
                  <a:srgbClr val="C8C6BD"/>
                </a:solidFill>
                <a:prstDash val="solid"/>
                <a:miter lim="800000"/>
                <a:headEnd/>
                <a:tailEnd/>
              </a:ln>
              <a:effectLst>
                <a:outerShdw blurRad="254000" algn="bl" rotWithShape="0">
                  <a:srgbClr val="000000">
                    <a:alpha val="43000"/>
                  </a:srgbClr>
                </a:outerShdw>
              </a:effectLst>
              <a:scene3d>
                <a:camera prst="perspectiveFront" fov="5400000"/>
                <a:lightRig rig="threePt" dir="t">
                  <a:rot lat="0" lon="0" rev="2100000"/>
                </a:lightRig>
              </a:scene3d>
              <a:sp3d extrusionH="25400">
                <a:bevelT w="304800" h="152400" prst="hardEdge"/>
                <a:extrusionClr>
                  <a:srgbClr val="000000"/>
                </a:extrusionClr>
              </a:sp3d>
            </p:spPr>
          </p:pic>
          <p:pic>
            <p:nvPicPr>
              <p:cNvPr id="14" name="图片 13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94241" y="2668275"/>
                <a:ext cx="2818008" cy="2822344"/>
              </a:xfrm>
              <a:prstGeom prst="rect">
                <a:avLst/>
              </a:prstGeom>
              <a:ln w="190500" cap="sq">
                <a:solidFill>
                  <a:srgbClr val="C8C6BD"/>
                </a:solidFill>
                <a:prstDash val="solid"/>
                <a:miter lim="800000"/>
                <a:headEnd/>
                <a:tailEnd/>
              </a:ln>
              <a:effectLst>
                <a:outerShdw blurRad="254000" algn="bl" rotWithShape="0">
                  <a:srgbClr val="000000">
                    <a:alpha val="43000"/>
                  </a:srgbClr>
                </a:outerShdw>
              </a:effectLst>
              <a:scene3d>
                <a:camera prst="perspectiveFront" fov="5400000"/>
                <a:lightRig rig="threePt" dir="t">
                  <a:rot lat="0" lon="0" rev="2100000"/>
                </a:lightRig>
              </a:scene3d>
              <a:sp3d extrusionH="25400">
                <a:bevelT w="304800" h="152400" prst="hardEdge"/>
                <a:extrusionClr>
                  <a:srgbClr val="000000"/>
                </a:extrusionClr>
              </a:sp3d>
            </p:spPr>
          </p:pic>
        </p:grpSp>
        <p:sp>
          <p:nvSpPr>
            <p:cNvPr id="17" name="文本框 16"/>
            <p:cNvSpPr txBox="1"/>
            <p:nvPr/>
          </p:nvSpPr>
          <p:spPr>
            <a:xfrm>
              <a:off x="1380744" y="5781240"/>
              <a:ext cx="3703320" cy="268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/>
                <a:t>日本武士</a:t>
              </a:r>
              <a:endParaRPr lang="zh-CN" altLang="en-US" sz="24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29540" y="127635"/>
            <a:ext cx="11962765" cy="32302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 b="1" i="1" u="sng">
                <a:solidFill>
                  <a:srgbClr val="FF0000"/>
                </a:solidFill>
                <a:sym typeface="+mn-ea"/>
              </a:rPr>
              <a:t>主要表现:</a:t>
            </a:r>
            <a:r>
              <a:rPr lang="zh-CN" altLang="en-US" sz="3600">
                <a:sym typeface="+mn-ea"/>
              </a:rPr>
              <a:t>(1)以天皇为首的朝廷只保有名义上的中央政府称号,实权由以将军为首的幕府掌握。</a:t>
            </a:r>
            <a:endParaRPr lang="zh-CN" altLang="en-US" sz="3600">
              <a:sym typeface="+mn-ea"/>
            </a:endParaRPr>
          </a:p>
          <a:p>
            <a:r>
              <a:rPr lang="zh-CN" altLang="en-US" sz="3600">
                <a:sym typeface="+mn-ea"/>
              </a:rPr>
              <a:t>(2)幕府从朝延获得了镇压叛乱、征收赋税等权力。</a:t>
            </a:r>
            <a:endParaRPr lang="zh-CN" altLang="en-US" sz="3600">
              <a:sym typeface="+mn-ea"/>
            </a:endParaRPr>
          </a:p>
          <a:p>
            <a:r>
              <a:rPr lang="zh-CN" altLang="en-US" sz="3200">
                <a:sym typeface="+mn-ea"/>
              </a:rPr>
              <a:t>(3)武士与将军结成主从关系,成为将军的家臣。将军赐予武士官职和俸禄,武土对将军宣哲效忠,并承担纳贡和兵役等义务。(4)17世纪建立的德川幕府对外实行锁国政策</a:t>
            </a:r>
            <a:endParaRPr lang="zh-CN" altLang="en-US" sz="3200">
              <a:sym typeface="+mn-ea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600825" y="2917190"/>
            <a:ext cx="4385310" cy="3746188"/>
            <a:chOff x="363643" y="2538136"/>
            <a:chExt cx="2552700" cy="3703105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63643" y="2538136"/>
              <a:ext cx="2552700" cy="3248025"/>
            </a:xfrm>
            <a:prstGeom prst="rect">
              <a:avLst/>
            </a:prstGeom>
          </p:spPr>
        </p:pic>
        <p:sp>
          <p:nvSpPr>
            <p:cNvPr id="6" name="文本框 5"/>
            <p:cNvSpPr txBox="1"/>
            <p:nvPr/>
          </p:nvSpPr>
          <p:spPr>
            <a:xfrm>
              <a:off x="514066" y="5786161"/>
              <a:ext cx="2251854" cy="4550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2400" dirty="0">
                  <a:latin typeface="黑体" panose="02010609060101010101" pitchFamily="49" charset="-122"/>
                  <a:ea typeface="黑体" panose="02010609060101010101" pitchFamily="49" charset="-122"/>
                </a:rPr>
                <a:t>源赖朝</a:t>
              </a:r>
              <a:endPara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60020" y="22860"/>
            <a:ext cx="6318250" cy="529272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 anchor="t">
            <a:spAutoFit/>
          </a:bodyPr>
          <a:p>
            <a:r>
              <a:rPr lang="zh-CN" altLang="en-US" sz="4000"/>
              <a:t>7.朝鲜政权的演变:4世纪,高句丽、百济和新罗并立;7世纪末,新罗初步统一朝鲜半岛;10世纪初,新罗人王建建立高丽王朝;14世纪末,高丽大将李成桂自立为王,迁都汉城,改国号为朝鲜</a:t>
            </a:r>
            <a:r>
              <a:rPr lang="en-US" altLang="zh-CN" sz="4000"/>
              <a:t>.</a:t>
            </a:r>
            <a:endParaRPr lang="en-US" altLang="zh-CN" sz="4000"/>
          </a:p>
          <a:p>
            <a:endParaRPr lang="en-US" altLang="zh-CN" sz="4000"/>
          </a:p>
          <a:p>
            <a:endParaRPr lang="zh-CN" altLang="en-US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8555" y="163265"/>
            <a:ext cx="4247253" cy="42534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010150" y="663575"/>
            <a:ext cx="6685280" cy="5077460"/>
          </a:xfrm>
          <a:prstGeom prst="rect">
            <a:avLst/>
          </a:prstGeom>
          <a:noFill/>
          <a:ln w="28575" cmpd="sng">
            <a:solidFill>
              <a:schemeClr val="tx1"/>
            </a:solidFill>
            <a:prstDash val="solid"/>
          </a:ln>
        </p:spPr>
        <p:txBody>
          <a:bodyPr wrap="square" rtlCol="0" anchor="t">
            <a:spAutoFit/>
          </a:bodyPr>
          <a:p>
            <a:r>
              <a:rPr lang="zh-CN" altLang="en-US" sz="3600"/>
              <a:t>1392年，李成桂推翻高丽王朝，自立为王，创建朝鲜王朝。为争取明朝的支持，李成桂参考了高丽古名“朝鲜”和李父就仕之地“和宁”，遣使请明太祖朱元璋裁定国号。朱元璋认为“朝鲜”是古名，而且“朝日鲜明”出处文雅，因此裁定朝鲜为新国名。</a:t>
            </a:r>
            <a:endParaRPr lang="zh-CN" altLang="en-US" sz="3600"/>
          </a:p>
          <a:p>
            <a:endParaRPr lang="zh-CN" altLang="en-US" sz="3600"/>
          </a:p>
        </p:txBody>
      </p:sp>
      <p:sp>
        <p:nvSpPr>
          <p:cNvPr id="4" name="文本框 3"/>
          <p:cNvSpPr txBox="1"/>
          <p:nvPr/>
        </p:nvSpPr>
        <p:spPr>
          <a:xfrm>
            <a:off x="443230" y="663575"/>
            <a:ext cx="4443730" cy="7683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p>
            <a:r>
              <a:rPr lang="zh-CN" altLang="en-US" sz="4400"/>
              <a:t>朝鲜名字的来由：</a:t>
            </a:r>
            <a:endParaRPr lang="zh-CN" altLang="en-US" sz="440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475" y="1549400"/>
            <a:ext cx="4641850" cy="502856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3975" y="197485"/>
            <a:ext cx="11931015" cy="56311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600" b="1" i="1" u="sng">
                <a:solidFill>
                  <a:srgbClr val="FF0000"/>
                </a:solidFill>
              </a:rPr>
              <a:t>新罗、高丽王朝在国家治理上的特点</a:t>
            </a:r>
            <a:r>
              <a:rPr lang="zh-CN" altLang="en-US" sz="3600"/>
              <a:t>:仿效中国政治制度。</a:t>
            </a:r>
            <a:endParaRPr lang="zh-CN" altLang="en-US" sz="3600"/>
          </a:p>
          <a:p>
            <a:r>
              <a:rPr lang="zh-CN" altLang="en-US" sz="3600"/>
              <a:t>具体表现:(1)新罗模仿中国建立中央集权国家。(2)高丽王朝仿效中国唐朝制度,中央政府设三省六部,地方划分为十道;推行土地国有;引入科举考试选拔官员;中国的儒家经典和词章之学广为传播</a:t>
            </a:r>
            <a:endParaRPr lang="zh-CN" altLang="en-US" sz="3600"/>
          </a:p>
          <a:p>
            <a:r>
              <a:rPr lang="zh-CN" altLang="en-US" sz="3600" b="1" i="1" u="sng">
                <a:solidFill>
                  <a:srgbClr val="FF0000"/>
                </a:solidFill>
              </a:rPr>
              <a:t>古代朝鲜与中国的紧密关系的表现:</a:t>
            </a:r>
            <a:r>
              <a:rPr lang="zh-CN" altLang="en-US" sz="3600"/>
              <a:t>4世纪的高句丽是中国东北民族政权;7世纪末,初步统一了朝鲜半岛的新罗,模仿中国建立中央集权国家;10世纪初,高丽王朝仿效中国唐朝制度;16世纪末,中朝军民联合抗击日本侵略,维护了朝鲜的独立和统一</a:t>
            </a:r>
            <a:endParaRPr lang="zh-CN" altLang="en-US" sz="36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课堂小结</a:t>
            </a:r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305192" y="3503055"/>
            <a:ext cx="2130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中古时期的亚洲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左大括号 3"/>
          <p:cNvSpPr/>
          <p:nvPr/>
        </p:nvSpPr>
        <p:spPr>
          <a:xfrm>
            <a:off x="2342350" y="1391000"/>
            <a:ext cx="617760" cy="4713346"/>
          </a:xfrm>
          <a:prstGeom prst="leftBrac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797424" y="1839780"/>
            <a:ext cx="2130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阿拉伯帝国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846117" y="3238004"/>
            <a:ext cx="24928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奥斯曼帝国的兴起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782843" y="4821951"/>
            <a:ext cx="24928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南亚与东亚的国家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左大括号 8"/>
          <p:cNvSpPr/>
          <p:nvPr/>
        </p:nvSpPr>
        <p:spPr>
          <a:xfrm>
            <a:off x="4997268" y="982459"/>
            <a:ext cx="811505" cy="2157851"/>
          </a:xfrm>
          <a:prstGeom prst="leftBrac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5689532" y="803891"/>
            <a:ext cx="29493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阿拉伯帝国建立的背景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544619" y="1839780"/>
            <a:ext cx="3096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阿拉伯帝国的统治制度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406686" y="1491451"/>
            <a:ext cx="2130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阿拉伯帝国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462639" y="1159595"/>
            <a:ext cx="29010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阿拉伯帝国建立过程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664019" y="2196022"/>
            <a:ext cx="2130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阿拉伯帝国经济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425219" y="2573088"/>
            <a:ext cx="2130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阿拉伯文化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406686" y="2901145"/>
            <a:ext cx="2935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阿拉伯帝国的灭亡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左大括号 16"/>
          <p:cNvSpPr/>
          <p:nvPr/>
        </p:nvSpPr>
        <p:spPr>
          <a:xfrm>
            <a:off x="5225421" y="3903165"/>
            <a:ext cx="427937" cy="2284275"/>
          </a:xfrm>
          <a:prstGeom prst="leftBrac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4564593" y="4658199"/>
            <a:ext cx="2935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日本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右大括号 18"/>
          <p:cNvSpPr/>
          <p:nvPr/>
        </p:nvSpPr>
        <p:spPr>
          <a:xfrm>
            <a:off x="8521518" y="1027533"/>
            <a:ext cx="367393" cy="1168489"/>
          </a:xfrm>
          <a:prstGeom prst="rightBrac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8644139" y="1352222"/>
            <a:ext cx="29575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伊斯兰教的影响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左大括号 20"/>
          <p:cNvSpPr/>
          <p:nvPr/>
        </p:nvSpPr>
        <p:spPr>
          <a:xfrm>
            <a:off x="6510604" y="4201281"/>
            <a:ext cx="542744" cy="1287601"/>
          </a:xfrm>
          <a:prstGeom prst="leftBrac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2" name="文本框 21"/>
          <p:cNvSpPr txBox="1"/>
          <p:nvPr/>
        </p:nvSpPr>
        <p:spPr>
          <a:xfrm>
            <a:off x="6315743" y="4048353"/>
            <a:ext cx="2130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统一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565435" y="4348481"/>
            <a:ext cx="2130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大化改新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565435" y="4665967"/>
            <a:ext cx="2130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幕府统治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857824" y="5036483"/>
            <a:ext cx="2130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闭关锁国政策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625773" y="6019988"/>
            <a:ext cx="2935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朝鲜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" name="左大括号 26"/>
          <p:cNvSpPr/>
          <p:nvPr/>
        </p:nvSpPr>
        <p:spPr>
          <a:xfrm>
            <a:off x="6575237" y="5652902"/>
            <a:ext cx="478111" cy="1046545"/>
          </a:xfrm>
          <a:prstGeom prst="leftBrac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6823805" y="5485055"/>
            <a:ext cx="2130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新罗统一朝鲜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946385" y="5915628"/>
            <a:ext cx="2130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高丽王朝的建立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076946" y="6365254"/>
            <a:ext cx="4300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李朝的建立，中国一起抗击日本的进攻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712817" y="3576034"/>
            <a:ext cx="2935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印度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" name="左大括号 32"/>
          <p:cNvSpPr/>
          <p:nvPr/>
        </p:nvSpPr>
        <p:spPr>
          <a:xfrm>
            <a:off x="6716794" y="3443816"/>
            <a:ext cx="311666" cy="538966"/>
          </a:xfrm>
          <a:prstGeom prst="leftBrac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5" name="矩形 34"/>
          <p:cNvSpPr/>
          <p:nvPr/>
        </p:nvSpPr>
        <p:spPr>
          <a:xfrm>
            <a:off x="7147447" y="3264848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笈多王朝</a:t>
            </a:r>
            <a:endParaRPr lang="zh-CN" altLang="en-US" sz="2000" dirty="0"/>
          </a:p>
        </p:txBody>
      </p:sp>
      <p:sp>
        <p:nvSpPr>
          <p:cNvPr id="36" name="矩形 35"/>
          <p:cNvSpPr/>
          <p:nvPr/>
        </p:nvSpPr>
        <p:spPr>
          <a:xfrm>
            <a:off x="7122319" y="3678411"/>
            <a:ext cx="14670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德里苏丹国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9060" y="184150"/>
            <a:ext cx="11257915" cy="56311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4000"/>
              <a:t>1.</a:t>
            </a:r>
            <a:r>
              <a:rPr lang="zh-CN" altLang="en-US" sz="4000"/>
              <a:t>包括《阿里巴和四十大《阿拉丁和神灯)等名篇的故事集,是研究某一国家的珍贵资料。这个国家是(  )。</a:t>
            </a:r>
            <a:endParaRPr lang="zh-CN" altLang="en-US" sz="4000"/>
          </a:p>
          <a:p>
            <a:r>
              <a:rPr lang="zh-CN" altLang="en-US" sz="4000"/>
              <a:t>A.罗马共和国B.亚历山大帝国C.罗马帝国D.阿拉伯帝国</a:t>
            </a:r>
            <a:endParaRPr lang="zh-CN" altLang="en-US" sz="4000"/>
          </a:p>
          <a:p>
            <a:r>
              <a:rPr lang="zh-CN" altLang="en-US" sz="4000"/>
              <a:t>【解析】根据所学知识可知,《阿里巴巴和四十大盗》《河拉丁和神灯》等出自阿拉伯民间故事集《天方夜谭》,此故事集生动地描绘了阿拉伯帝国丰富的社会生活,故选D项。</a:t>
            </a:r>
            <a:endParaRPr lang="zh-CN" altLang="en-US" sz="40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14300" y="164465"/>
            <a:ext cx="12023725" cy="5692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600">
                <a:sym typeface="+mn-ea"/>
              </a:rPr>
              <a:t>2.“它借助于一种伟大的宗教和共同的制度,把阿拉伯人、波斯人、土耳其人、印度人以及非洲不同部落的人团结在一起。</a:t>
            </a:r>
            <a:endParaRPr lang="zh-CN" altLang="en-US" sz="3600">
              <a:sym typeface="+mn-ea"/>
            </a:endParaRPr>
          </a:p>
          <a:p>
            <a:r>
              <a:rPr lang="zh-CN" altLang="en-US" sz="3200">
                <a:sym typeface="+mn-ea"/>
              </a:rPr>
              <a:t>……它不仅造就了一个出类拔萃的多元社会,而且创造了一种有着许多独创发现和成就卓越的遗产。”这种“伟大的宗教”是</a:t>
            </a:r>
            <a:endParaRPr lang="zh-CN" altLang="en-US" sz="3200">
              <a:sym typeface="+mn-ea"/>
            </a:endParaRPr>
          </a:p>
          <a:p>
            <a:r>
              <a:rPr lang="zh-CN" altLang="en-US" sz="3200">
                <a:sym typeface="+mn-ea"/>
              </a:rPr>
              <a:t>A.佛教B.基督教C.伊斯兰教D.犹太教</a:t>
            </a:r>
            <a:endParaRPr lang="zh-CN" altLang="en-US" sz="3200">
              <a:sym typeface="+mn-ea"/>
            </a:endParaRPr>
          </a:p>
          <a:p>
            <a:r>
              <a:rPr lang="zh-CN" altLang="en-US" sz="3200">
                <a:sym typeface="+mn-ea"/>
              </a:rPr>
              <a:t>【解析】根据材料“把阿拉伯人、波斯人、土耳其人、印度人以及非洲不同部落的入团结在一起”并结合所学知识可知,伊斯兰教兴起于西亚的河拉伯半岛,伊斯兰教主要传播于亚洲、非洲,以西亚、北非、西非、中亚、南亚次大陆和东南亚最为盛行,因此材料中“伟大的宗教”是伊斯兰教,故C项正确;</a:t>
            </a:r>
            <a:endParaRPr lang="zh-CN" altLang="en-US" sz="3200">
              <a:sym typeface="+mn-ea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Times New Roman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wrap="square">
        <a:spAutoFit/>
      </a:bodyPr>
      <a:lstStyle>
        <a:defPPr algn="just">
          <a:lnSpc>
            <a:spcPct val="150000"/>
          </a:lnSpc>
          <a:spcAft>
            <a:spcPts val="0"/>
          </a:spcAft>
          <a:defRPr sz="2400" kern="100" dirty="0" smtClean="0">
            <a:latin typeface="黑体" panose="02010609060101010101" pitchFamily="49" charset="-122"/>
            <a:ea typeface="黑体" panose="02010609060101010101" pitchFamily="49" charset="-122"/>
            <a:cs typeface="Times New Roman" panose="02020603050405020304" pitchFamily="18" charset="0"/>
          </a:defRPr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2952</Words>
  <Application>WPS 演示</Application>
  <PresentationFormat>宽屏</PresentationFormat>
  <Paragraphs>157</Paragraphs>
  <Slides>21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4" baseType="lpstr">
      <vt:lpstr>Arial</vt:lpstr>
      <vt:lpstr>宋体</vt:lpstr>
      <vt:lpstr>Wingdings</vt:lpstr>
      <vt:lpstr>黑体</vt:lpstr>
      <vt:lpstr>Times New Roman</vt:lpstr>
      <vt:lpstr>楷体</vt:lpstr>
      <vt:lpstr>浪漫雅圆</vt:lpstr>
      <vt:lpstr>微软雅黑</vt:lpstr>
      <vt:lpstr>Calibri</vt:lpstr>
      <vt:lpstr>Arial Unicode MS</vt:lpstr>
      <vt:lpstr>Courier New</vt:lpstr>
      <vt:lpstr>新宋体</vt:lpstr>
      <vt:lpstr>Office 主题</vt:lpstr>
      <vt:lpstr>第4课   中古时期的亚洲</vt:lpstr>
      <vt:lpstr>课堂导入</vt:lpstr>
      <vt:lpstr>PowerPoint 演示文稿</vt:lpstr>
      <vt:lpstr>一、阿拉伯帝国</vt:lpstr>
      <vt:lpstr>PowerPoint 演示文稿</vt:lpstr>
      <vt:lpstr>PowerPoint 演示文稿</vt:lpstr>
      <vt:lpstr>一、阿拉伯帝国</vt:lpstr>
      <vt:lpstr>一、中古时期的亚洲</vt:lpstr>
      <vt:lpstr>PowerPoint 演示文稿</vt:lpstr>
      <vt:lpstr>PowerPoint 演示文稿</vt:lpstr>
      <vt:lpstr>PowerPoint 演示文稿</vt:lpstr>
      <vt:lpstr>PowerPoint 演示文稿</vt:lpstr>
      <vt:lpstr>三、南亚与东亚的国家</vt:lpstr>
      <vt:lpstr>PowerPoint 演示文稿</vt:lpstr>
      <vt:lpstr>PowerPoint 演示文稿</vt:lpstr>
      <vt:lpstr>PowerPoint 演示文稿</vt:lpstr>
      <vt:lpstr>PowerPoint 演示文稿</vt:lpstr>
      <vt:lpstr>课堂小结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周淑婷</dc:creator>
  <cp:lastModifiedBy>Administrator</cp:lastModifiedBy>
  <cp:revision>1133</cp:revision>
  <dcterms:created xsi:type="dcterms:W3CDTF">2018-12-13T05:08:00Z</dcterms:created>
  <dcterms:modified xsi:type="dcterms:W3CDTF">2020-04-26T02:28:00Z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2052-10.1.0.7023</vt:lpwstr>
  </property>
</Properties>
</file>