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gif" ContentType="image/gi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7.xml" ContentType="application/vnd.openxmlformats-officedocument.themeOverrid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 removePersonalInfoOnSave="1" saveSubsetFonts="1">
  <p:sldMasterIdLst>
    <p:sldMasterId id="2147483648" r:id="rId1"/>
  </p:sldMasterIdLst>
  <p:notesMasterIdLst>
    <p:notesMasterId r:id="rId2"/>
  </p:notesMasterIdLst>
  <p:sldIdLst>
    <p:sldId id="381" r:id="rId3"/>
    <p:sldId id="389" r:id="rId4"/>
    <p:sldId id="403" r:id="rId5"/>
    <p:sldId id="404" r:id="rId6"/>
    <p:sldId id="258" r:id="rId7"/>
    <p:sldId id="265" r:id="rId8"/>
    <p:sldId id="390" r:id="rId9"/>
    <p:sldId id="274" r:id="rId10"/>
    <p:sldId id="383" r:id="rId11"/>
    <p:sldId id="385" r:id="rId12"/>
    <p:sldId id="256" r:id="rId13"/>
    <p:sldId id="391" r:id="rId14"/>
    <p:sldId id="384" r:id="rId15"/>
    <p:sldId id="267" r:id="rId16"/>
    <p:sldId id="268" r:id="rId17"/>
    <p:sldId id="261" r:id="rId18"/>
    <p:sldId id="386" r:id="rId19"/>
    <p:sldId id="401" r:id="rId20"/>
    <p:sldId id="402" r:id="rId21"/>
    <p:sldId id="387" r:id="rId22"/>
    <p:sldId id="262" r:id="rId23"/>
    <p:sldId id="393" r:id="rId24"/>
    <p:sldId id="394" r:id="rId25"/>
    <p:sldId id="275" r:id="rId26"/>
    <p:sldId id="395" r:id="rId27"/>
    <p:sldId id="397" r:id="rId28"/>
    <p:sldId id="398" r:id="rId29"/>
    <p:sldId id="399" r:id="rId30"/>
  </p:sldIdLst>
  <p:sldSz cx="9144000" cy="6858000" type="screen4x3"/>
  <p:notesSz cx="6858000" cy="9144000"/>
  <p:custDataLst>
    <p:tags r:id="rId31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69598" autoAdjust="0"/>
  </p:normalViewPr>
  <p:slideViewPr>
    <p:cSldViewPr>
      <p:cViewPr>
        <p:scale>
          <a:sx n="50" d="100"/>
          <a:sy n="50" d="100"/>
        </p:scale>
        <p:origin x="-2172" y="-3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4" d="100"/>
        <a:sy n="124" d="100"/>
      </p:scale>
      <p:origin x="0" y="0"/>
    </p:cViewPr>
  </p:sorterViewPr>
  <p:notesViewPr>
    <p:cSldViewPr>
      <p:cViewPr varScale="1">
        <p:scale>
          <a:sx n="80" d="100"/>
          <a:sy n="80" d="100"/>
        </p:scale>
        <p:origin x="-3978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slide" Target="slides/slide26.xml" /><Relationship Id="rId29" Type="http://schemas.openxmlformats.org/officeDocument/2006/relationships/slide" Target="slides/slide27.xml" /><Relationship Id="rId3" Type="http://schemas.openxmlformats.org/officeDocument/2006/relationships/slide" Target="slides/slide1.xml" /><Relationship Id="rId30" Type="http://schemas.openxmlformats.org/officeDocument/2006/relationships/slide" Target="slides/slide28.xml" /><Relationship Id="rId31" Type="http://schemas.openxmlformats.org/officeDocument/2006/relationships/tags" Target="tags/tag1.xml" /><Relationship Id="rId32" Type="http://schemas.openxmlformats.org/officeDocument/2006/relationships/presProps" Target="presProps.xml" /><Relationship Id="rId33" Type="http://schemas.openxmlformats.org/officeDocument/2006/relationships/viewProps" Target="viewProps.xml" /><Relationship Id="rId34" Type="http://schemas.openxmlformats.org/officeDocument/2006/relationships/theme" Target="theme/theme1.xml" /><Relationship Id="rId35" Type="http://schemas.openxmlformats.org/officeDocument/2006/relationships/tableStyles" Target="tableStyles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9874" name="Rectangle 2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9875" name="Rectangle 3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17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9877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79878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9879" name="Rectangle 7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0DCC0440-284D-46C6-AFA7-2B97CCA2027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4217680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Relationship Id="rId3" Type="http://schemas.openxmlformats.org/officeDocument/2006/relationships/themeOverride" Target="../theme/themeOverride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Relationship Id="rId3" Type="http://schemas.openxmlformats.org/officeDocument/2006/relationships/themeOverride" Target="../theme/themeOverride2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Relationship Id="rId3" Type="http://schemas.openxmlformats.org/officeDocument/2006/relationships/themeOverride" Target="../theme/themeOverride3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Relationship Id="rId3" Type="http://schemas.openxmlformats.org/officeDocument/2006/relationships/themeOverride" Target="../theme/themeOverride4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/Relationships>
</file>

<file path=ppt/notesSlides/_rels/notesSlide1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Relationship Id="rId3" Type="http://schemas.openxmlformats.org/officeDocument/2006/relationships/themeOverride" Target="../theme/themeOverride5.xml" /></Relationships>
</file>

<file path=ppt/notesSlides/_rels/notesSlide1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/Relationships>
</file>

<file path=ppt/notesSlides/_rels/notesSlide1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5.xml" /><Relationship Id="rId2" Type="http://schemas.openxmlformats.org/officeDocument/2006/relationships/notesMaster" Target="../notesMasters/notesMaster1.xml" /></Relationships>
</file>

<file path=ppt/notesSlides/_rels/notesSlide1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7.xml" /><Relationship Id="rId2" Type="http://schemas.openxmlformats.org/officeDocument/2006/relationships/notesMaster" Target="../notesMasters/notesMaster1.xml" /><Relationship Id="rId3" Type="http://schemas.openxmlformats.org/officeDocument/2006/relationships/themeOverride" Target="../theme/themeOverride6.xml" /></Relationships>
</file>

<file path=ppt/notesSlides/_rels/notesSlide1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0.xml" /><Relationship Id="rId2" Type="http://schemas.openxmlformats.org/officeDocument/2006/relationships/notesMaster" Target="../notesMasters/notesMaster1.xml" /><Relationship Id="rId3" Type="http://schemas.openxmlformats.org/officeDocument/2006/relationships/themeOverride" Target="../theme/themeOverride7.xml" /></Relationships>
</file>

<file path=ppt/notesSlides/_rels/notesSlide1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2.xml" /><Relationship Id="rId2" Type="http://schemas.openxmlformats.org/officeDocument/2006/relationships/notesMaster" Target="../notesMasters/notesMaster1.xml" /></Relationships>
</file>

<file path=ppt/notesSlides/_rels/notesSlide1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3.xml" /><Relationship Id="rId2" Type="http://schemas.openxmlformats.org/officeDocument/2006/relationships/notesMaster" Target="../notesMasters/notesMaster1.xml" /></Relationships>
</file>

<file path=ppt/notesSlides/_rels/notesSlide1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4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32771" name="Rectangle 3"/>
          <p:cNvSpPr>
            <a:spLocks noGrp="1" noRot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3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4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34819" name="Rectangle 3"/>
          <p:cNvSpPr>
            <a:spLocks noGrp="1" noRot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DCC0440-284D-46C6-AFA7-2B97CCA20273}" type="slidenum">
              <a:rPr lang="en-US" altLang="zh-CN" smtClean="0"/>
              <a:pPr>
                <a:defRPr/>
              </a:pPr>
              <a:t>5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839099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fld id="{45E68FC3-6E76-45B6-B969-ECBECE488DBC}" type="slidenum">
              <a:rPr lang="en-US" altLang="zh-CN" smtClean="0"/>
              <a:t>6</a:t>
            </a:fld>
            <a:endParaRPr lang="en-US" altLang="zh-CN" smtClean="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zh-CN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fld id="{5DB9D6BD-61BD-4747-A8C2-B2DFCCE19DC5}" type="slidenum">
              <a:rPr lang="en-US" altLang="zh-CN" smtClean="0"/>
              <a:t>8</a:t>
            </a:fld>
            <a:endParaRPr lang="en-US" altLang="zh-CN" smtClean="0"/>
          </a:p>
        </p:txBody>
      </p:sp>
      <p:sp>
        <p:nvSpPr>
          <p:cNvPr id="37891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 eaLnBrk="1" hangingPunct="1"/>
            <a:fld id="{60F34174-C3A5-4BBF-90F5-BC759F72464E}" type="slidenum">
              <a:rPr lang="en-US" altLang="zh-CN" sz="1200"/>
              <a:pPr algn="r" eaLnBrk="1" hangingPunct="1"/>
              <a:t>8</a:t>
            </a:fld>
            <a:endParaRPr lang="en-US" altLang="zh-CN" sz="1200"/>
          </a:p>
        </p:txBody>
      </p:sp>
      <p:sp>
        <p:nvSpPr>
          <p:cNvPr id="37892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 eaLnBrk="1" hangingPunct="1"/>
            <a:fld id="{2874286F-69FC-4546-BFE0-4F2E50A8CE46}" type="slidenum">
              <a:rPr lang="en-US" altLang="zh-CN" sz="1200">
                <a:latin typeface="Calibri" pitchFamily="34" charset="0"/>
              </a:rPr>
              <a:pPr algn="r" eaLnBrk="1" hangingPunct="1"/>
              <a:t>8</a:t>
            </a:fld>
            <a:endParaRPr lang="en-US" altLang="zh-CN" sz="1200">
              <a:latin typeface="Calibri" pitchFamily="34" charset="0"/>
            </a:endParaRPr>
          </a:p>
        </p:txBody>
      </p:sp>
      <p:sp>
        <p:nvSpPr>
          <p:cNvPr id="37893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37894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altLang="zh-CN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38915" name="Rectangle 3"/>
          <p:cNvSpPr>
            <a:spLocks noGrp="1" noRot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39939" name="Rectangle 3"/>
          <p:cNvSpPr>
            <a:spLocks noGrp="1" noRot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fld id="{59654EEF-213B-4021-AFD0-B71DA6AA002B}" type="slidenum">
              <a:rPr lang="en-US" altLang="zh-CN" smtClean="0"/>
              <a:t>11</a:t>
            </a:fld>
            <a:endParaRPr lang="en-US" altLang="zh-CN" smtClean="0"/>
          </a:p>
        </p:txBody>
      </p:sp>
      <p:sp>
        <p:nvSpPr>
          <p:cNvPr id="40963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 eaLnBrk="1" hangingPunct="1"/>
            <a:fld id="{9FFB50E3-4D34-4B93-B788-2721F63D13A5}" type="slidenum">
              <a:rPr lang="en-US" altLang="zh-CN" sz="1200"/>
              <a:pPr algn="r" eaLnBrk="1" hangingPunct="1"/>
              <a:t>11</a:t>
            </a:fld>
            <a:endParaRPr lang="en-US" altLang="zh-CN" sz="1200"/>
          </a:p>
        </p:txBody>
      </p:sp>
      <p:sp>
        <p:nvSpPr>
          <p:cNvPr id="40964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0965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3011" name="Rectangle 3"/>
          <p:cNvSpPr>
            <a:spLocks noGrp="1" noRot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fld id="{242D7507-2461-49E9-BA27-8D63DB3B042D}" type="slidenum">
              <a:rPr lang="en-US" altLang="zh-CN" smtClean="0"/>
              <a:t>14</a:t>
            </a:fld>
            <a:endParaRPr lang="en-US" altLang="zh-CN" smtClean="0"/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zh-CN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fld id="{0A7A5030-6885-480D-AAE6-B9251BAB726C}" type="slidenum">
              <a:rPr lang="en-US" altLang="zh-CN" smtClean="0"/>
              <a:t>15</a:t>
            </a:fld>
            <a:endParaRPr lang="en-US" altLang="zh-CN" smtClean="0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zh-CN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6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6083" name="Rectangle 3"/>
          <p:cNvSpPr>
            <a:spLocks noGrp="1" noRot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7107" name="Rectangle 3"/>
          <p:cNvSpPr>
            <a:spLocks noGrp="1" noRot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8130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 eaLnBrk="1" hangingPunct="1"/>
            <a:fld id="{20837421-6EC1-451B-8FA6-287F44E6ED3D}" type="slidenum">
              <a:rPr lang="en-US" altLang="zh-CN" sz="1200"/>
              <a:pPr algn="r" eaLnBrk="1" hangingPunct="1"/>
              <a:t>22</a:t>
            </a:fld>
            <a:endParaRPr lang="en-US" altLang="zh-CN" sz="1200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8132" name="Rectangle 4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915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 eaLnBrk="1" hangingPunct="1"/>
            <a:fld id="{EE849571-4AB4-418B-8A8A-63688A0D70B5}" type="slidenum">
              <a:rPr lang="en-US" altLang="zh-CN" sz="1200"/>
              <a:pPr algn="r" eaLnBrk="1" hangingPunct="1"/>
              <a:t>23</a:t>
            </a:fld>
            <a:endParaRPr lang="en-US" altLang="zh-CN" sz="1200"/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9156" name="Rectangle 4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fld id="{75762789-F5FA-4832-95D1-BD549688FC55}" type="slidenum">
              <a:rPr lang="en-US" altLang="zh-CN" smtClean="0"/>
              <a:t>24</a:t>
            </a:fld>
            <a:endParaRPr lang="en-US" altLang="zh-CN" smtClean="0"/>
          </a:p>
        </p:txBody>
      </p:sp>
      <p:sp>
        <p:nvSpPr>
          <p:cNvPr id="50179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 eaLnBrk="1" hangingPunct="1"/>
            <a:fld id="{72A95E76-7771-41B9-992D-59C3438A7EC8}" type="slidenum">
              <a:rPr lang="en-US" altLang="zh-CN" sz="1200"/>
              <a:pPr algn="r" eaLnBrk="1" hangingPunct="1"/>
              <a:t>24</a:t>
            </a:fld>
            <a:endParaRPr lang="en-US" altLang="zh-CN" sz="1200"/>
          </a:p>
        </p:txBody>
      </p:sp>
      <p:sp>
        <p:nvSpPr>
          <p:cNvPr id="50180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0181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50000"/>
              </a:spcBef>
            </a:pPr>
            <a:endParaRPr lang="zh-CN" altLang="zh-CN" smtClean="0">
              <a:solidFill>
                <a:srgbClr val="FF3399"/>
              </a:solidFill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BFDD4F-2459-432A-98CA-F747726FDF2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51133997"/>
      </p:ext>
    </p:extLst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ED5196-B05F-475C-8965-1E0852D5590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67962900"/>
      </p:ext>
    </p:extLst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D0F7EA-DC25-4314-8BE6-14FB85B113C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87728588"/>
      </p:ext>
    </p:extLst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540E94-41A5-49FE-9F63-ADB942D686E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2612948"/>
      </p:ext>
    </p:extLst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6F704F-946F-47E1-8A1F-8C9140A663C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15450426"/>
      </p:ext>
    </p:extLst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FCED30-B998-4A9F-AADB-0BBF4880E46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1672390"/>
      </p:ext>
    </p:extLst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9E45BD-9DE1-4A27-9DA7-4636A575BC7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90621532"/>
      </p:ext>
    </p:extLst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B6CDA8-FEE7-48AA-A183-BF894ED1E01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75028574"/>
      </p:ext>
    </p:extLst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C29302-8FC1-48A4-AF54-43AFD5D3771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41640441"/>
      </p:ext>
    </p:extLst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B23897-797A-414A-958F-C8A95B7092F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91327914"/>
      </p:ext>
    </p:extLst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0A34B7-43E8-40C8-A22A-CFC3894969F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7670896"/>
      </p:ext>
    </p:extLst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3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7B0EDD-2D58-42F3-9272-1861A5A6CB1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505961951"/>
      </p:ext>
    </p:extLst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image" Target="../media/image1.jpeg" /><Relationship Id="rId14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1">
          <a:blip r:embed="rId13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C459558C-8CCF-472E-BA20-0B6700D9FB3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/>
  <p:timing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2.jpeg" /><Relationship Id="rId4" Type="http://schemas.openxmlformats.org/officeDocument/2006/relationships/image" Target="../media/image3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3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4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4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5.xml" /><Relationship Id="rId3" Type="http://schemas.openxmlformats.org/officeDocument/2006/relationships/image" Target="../media/image5.png" /><Relationship Id="rId4" Type="http://schemas.openxmlformats.org/officeDocument/2006/relationships/image" Target="../media/image6.jpeg" /><Relationship Id="rId5" Type="http://schemas.openxmlformats.org/officeDocument/2006/relationships/image" Target="../media/image7.jpeg" /><Relationship Id="rId6" Type="http://schemas.openxmlformats.org/officeDocument/2006/relationships/image" Target="../media/image8.png" /><Relationship Id="rId7" Type="http://schemas.openxmlformats.org/officeDocument/2006/relationships/slide" Target="slide7.xml" TargetMode="Interna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6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7.xml" /><Relationship Id="rId3" Type="http://schemas.openxmlformats.org/officeDocument/2006/relationships/image" Target="../media/image9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8.xml" /><Relationship Id="rId3" Type="http://schemas.openxmlformats.org/officeDocument/2006/relationships/image" Target="../media/image10.jpeg" /><Relationship Id="rId4" Type="http://schemas.openxmlformats.org/officeDocument/2006/relationships/hyperlink" Target="../../../../Documents%20and%20Settings/&#32463;&#27982;/Local%20Settings/Temporary%20Internet%20Files/Content.IE5/RQGRHVZG/&#22467;&#21450;&#37329;&#23383;&#22612;.asf" TargetMode="Externa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9.xml" /><Relationship Id="rId3" Type="http://schemas.openxmlformats.org/officeDocument/2006/relationships/image" Target="../media/image11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0.xml" /><Relationship Id="rId3" Type="http://schemas.openxmlformats.org/officeDocument/2006/relationships/image" Target="../media/image12.gif" /><Relationship Id="rId4" Type="http://schemas.openxmlformats.org/officeDocument/2006/relationships/image" Target="../media/image13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1.xml" /><Relationship Id="rId3" Type="http://schemas.openxmlformats.org/officeDocument/2006/relationships/image" Target="../media/image14.jpeg" /><Relationship Id="rId4" Type="http://schemas.openxmlformats.org/officeDocument/2006/relationships/hyperlink" Target="http://www.tuniu.com/u/photos/36121" TargetMode="External" /><Relationship Id="rId5" Type="http://schemas.openxmlformats.org/officeDocument/2006/relationships/image" Target="../media/image15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2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3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4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5.xml" /><Relationship Id="rId3" Type="http://schemas.openxmlformats.org/officeDocument/2006/relationships/image" Target="../media/image16.png" /><Relationship Id="rId4" Type="http://schemas.openxmlformats.org/officeDocument/2006/relationships/image" Target="../media/image17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8.png" /><Relationship Id="rId3" Type="http://schemas.openxmlformats.org/officeDocument/2006/relationships/image" Target="../media/image19.png" /><Relationship Id="rId4" Type="http://schemas.openxmlformats.org/officeDocument/2006/relationships/image" Target="../media/image20.png" /><Relationship Id="rId5" Type="http://schemas.openxmlformats.org/officeDocument/2006/relationships/slide" Target="slide11.xml" TargetMode="Interna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image" Target="../media/image25.jpeg" /><Relationship Id="rId2" Type="http://schemas.openxmlformats.org/officeDocument/2006/relationships/image" Target="../media/image21.jpeg" /><Relationship Id="rId3" Type="http://schemas.openxmlformats.org/officeDocument/2006/relationships/image" Target="file:///D:\&#27431;&#38451;&#38451;&#21382;&#21490;&#19982;&#31038;&#20250;\http:\gb2.chinabroadcast.cn\mmsource\image\2003-9-1\44.jpg" TargetMode="External" /><Relationship Id="rId4" Type="http://schemas.openxmlformats.org/officeDocument/2006/relationships/image" Target="../media/image22.jpeg" /><Relationship Id="rId5" Type="http://schemas.openxmlformats.org/officeDocument/2006/relationships/image" Target="file:///D:\&#27431;&#38451;&#38451;&#21382;&#21490;&#19982;&#31038;&#20250;\http:\gb2.chinabroadcast.cn\mmsource\image\2003-9-1\23.jpg" TargetMode="External" /><Relationship Id="rId6" Type="http://schemas.openxmlformats.org/officeDocument/2006/relationships/image" Target="../media/image23.jpeg" /><Relationship Id="rId7" Type="http://schemas.openxmlformats.org/officeDocument/2006/relationships/image" Target="file:///D:\&#27431;&#38451;&#38451;&#21382;&#21490;&#19982;&#31038;&#20250;\http:\gb2.chinabroadcast.cn\mmsource\image\2003-9-1\43.jpg" TargetMode="External" /><Relationship Id="rId8" Type="http://schemas.openxmlformats.org/officeDocument/2006/relationships/image" Target="../media/image24.jpeg" /><Relationship Id="rId9" Type="http://schemas.openxmlformats.org/officeDocument/2006/relationships/image" Target="file:///D:\&#27431;&#38451;&#38451;&#21382;&#21490;&#19982;&#31038;&#20250;\http:\gb2.chinabroadcast.cn\mmsource\image\2003-9-1\33.jpg" TargetMode="Externa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6.xml" /><Relationship Id="rId3" Type="http://schemas.openxmlformats.org/officeDocument/2006/relationships/image" Target="../media/image26.jpeg" /><Relationship Id="rId4" Type="http://schemas.openxmlformats.org/officeDocument/2006/relationships/slide" Target="slide6.xml" TargetMode="Interna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slide" Target="slide9.xml" TargetMode="Interna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7.xml" /><Relationship Id="rId3" Type="http://schemas.openxmlformats.org/officeDocument/2006/relationships/image" Target="../media/image27.jpeg" /><Relationship Id="rId4" Type="http://schemas.openxmlformats.org/officeDocument/2006/relationships/image" Target="../media/image28.jpeg" /><Relationship Id="rId5" Type="http://schemas.openxmlformats.org/officeDocument/2006/relationships/image" Target="../media/image29.jpe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8.xml" /><Relationship Id="rId3" Type="http://schemas.openxmlformats.org/officeDocument/2006/relationships/image" Target="../media/image30.jpeg" /><Relationship Id="rId4" Type="http://schemas.openxmlformats.org/officeDocument/2006/relationships/image" Target="../media/image31.jpe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9.xml" /><Relationship Id="rId3" Type="http://schemas.openxmlformats.org/officeDocument/2006/relationships/image" Target="../media/image32.jpeg" /><Relationship Id="rId4" Type="http://schemas.openxmlformats.org/officeDocument/2006/relationships/image" Target="../media/image33.jpe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矩形 2"/>
          <p:cNvSpPr/>
          <p:nvPr/>
        </p:nvSpPr>
        <p:spPr>
          <a:xfrm>
            <a:off x="1753394" y="1828800"/>
            <a:ext cx="572464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zh-CN" altLang="en-US" sz="5400" b="1">
                <a:solidFill>
                  <a:srgbClr val="00B050"/>
                </a:solidFill>
                <a:latin typeface="微软雅黑" pitchFamily="34" charset="-122"/>
                <a:ea typeface="微软雅黑" pitchFamily="34" charset="-122"/>
              </a:rPr>
              <a:t>第一课：古代埃及</a:t>
            </a: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098" name="Picture 2" descr="埃及地形"/>
          <p:cNvPicPr>
            <a:picLocks noChangeAspect="1" noChangeArrowheads="1"/>
          </p:cNvPicPr>
          <p:nvPr/>
        </p:nvPicPr>
        <p:blipFill>
          <a:blip r:embed="rId3">
            <a:lum bright="-18000" contrast="3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674" r="-5"/>
          <a:stretch>
            <a:fillRect/>
          </a:stretch>
        </p:blipFill>
        <p:spPr bwMode="auto">
          <a:xfrm>
            <a:off x="4419600" y="0"/>
            <a:ext cx="4724400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4" descr="6"/>
          <p:cNvPicPr>
            <a:picLocks noChangeAspect="1" noChangeArrowheads="1"/>
          </p:cNvPicPr>
          <p:nvPr/>
        </p:nvPicPr>
        <p:blipFill>
          <a:blip r:embed="rId4">
            <a:lum bright="-18000" contrast="2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0" y="0"/>
            <a:ext cx="4419600" cy="5062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Rectangle 5"/>
          <p:cNvSpPr>
            <a:spLocks noChangeArrowheads="1"/>
          </p:cNvSpPr>
          <p:nvPr/>
        </p:nvSpPr>
        <p:spPr bwMode="auto">
          <a:xfrm>
            <a:off x="2438400" y="762000"/>
            <a:ext cx="685800" cy="685800"/>
          </a:xfrm>
          <a:prstGeom prst="rect">
            <a:avLst/>
          </a:prstGeom>
          <a:noFill/>
          <a:ln w="76200">
            <a:solidFill>
              <a:srgbClr val="FF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101" name="Text Box 6"/>
          <p:cNvSpPr txBox="1">
            <a:spLocks noChangeArrowheads="1"/>
          </p:cNvSpPr>
          <p:nvPr/>
        </p:nvSpPr>
        <p:spPr bwMode="auto">
          <a:xfrm>
            <a:off x="228600" y="5410200"/>
            <a:ext cx="8077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zh-CN" altLang="zh-CN"/>
          </a:p>
        </p:txBody>
      </p:sp>
      <p:sp>
        <p:nvSpPr>
          <p:cNvPr id="180231" name="Text Box 7"/>
          <p:cNvSpPr txBox="1">
            <a:spLocks noChangeArrowheads="1"/>
          </p:cNvSpPr>
          <p:nvPr/>
        </p:nvSpPr>
        <p:spPr bwMode="auto">
          <a:xfrm>
            <a:off x="304800" y="5105400"/>
            <a:ext cx="8534400" cy="1066800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zh-CN" sz="2800" b="1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    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埃及主要的气候类型</a:t>
            </a:r>
            <a:r>
              <a:rPr lang="zh-CN" altLang="en-US" sz="3200" b="1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：热带沙漠气候和地中海气候。</a:t>
            </a:r>
          </a:p>
        </p:txBody>
      </p:sp>
      <p:sp>
        <p:nvSpPr>
          <p:cNvPr id="180232" name="Text Box 8"/>
          <p:cNvSpPr txBox="1">
            <a:spLocks noChangeArrowheads="1"/>
          </p:cNvSpPr>
          <p:nvPr/>
        </p:nvSpPr>
        <p:spPr bwMode="auto">
          <a:xfrm>
            <a:off x="914400" y="6049963"/>
            <a:ext cx="8001000" cy="579437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3200" b="1">
                <a:solidFill>
                  <a:srgbClr val="FF0000"/>
                </a:solidFill>
                <a:ea typeface="黑体" pitchFamily="49" charset="-122"/>
              </a:rPr>
              <a:t>气候特点</a:t>
            </a:r>
            <a:r>
              <a:rPr lang="zh-CN" altLang="en-US" sz="3200" b="1">
                <a:solidFill>
                  <a:schemeClr val="tx2"/>
                </a:solidFill>
                <a:ea typeface="黑体" pitchFamily="49" charset="-122"/>
              </a:rPr>
              <a:t>：大部分地区终年炎热、降水稀少</a:t>
            </a:r>
            <a:endParaRPr lang="zh-CN" altLang="en-US" sz="3200"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180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80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0231" grpId="0"/>
      <p:bldP spid="18023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122" name="AutoShape 2"/>
          <p:cNvSpPr>
            <a:spLocks noChangeArrowheads="1"/>
          </p:cNvSpPr>
          <p:nvPr/>
        </p:nvSpPr>
        <p:spPr bwMode="auto">
          <a:xfrm rot="692077">
            <a:off x="574675" y="4010025"/>
            <a:ext cx="8569325" cy="920750"/>
          </a:xfrm>
          <a:prstGeom prst="rightArrow">
            <a:avLst>
              <a:gd name="adj1" fmla="val 50000"/>
              <a:gd name="adj2" fmla="val 232672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5123" name="Line 3"/>
          <p:cNvSpPr>
            <a:spLocks noChangeShapeType="1"/>
          </p:cNvSpPr>
          <p:nvPr/>
        </p:nvSpPr>
        <p:spPr bwMode="auto">
          <a:xfrm rot="693669" flipH="1">
            <a:off x="719138" y="3452813"/>
            <a:ext cx="179387" cy="4413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4" name="Line 4"/>
          <p:cNvSpPr>
            <a:spLocks noChangeShapeType="1"/>
          </p:cNvSpPr>
          <p:nvPr/>
        </p:nvSpPr>
        <p:spPr bwMode="auto">
          <a:xfrm flipV="1">
            <a:off x="1258888" y="1292225"/>
            <a:ext cx="1587" cy="23764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5" name="Line 5"/>
          <p:cNvSpPr>
            <a:spLocks noChangeShapeType="1"/>
          </p:cNvSpPr>
          <p:nvPr/>
        </p:nvSpPr>
        <p:spPr bwMode="auto">
          <a:xfrm>
            <a:off x="1222375" y="1292225"/>
            <a:ext cx="18002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6982" name="Text Box 6"/>
          <p:cNvSpPr txBox="1">
            <a:spLocks noChangeArrowheads="1"/>
          </p:cNvSpPr>
          <p:nvPr/>
        </p:nvSpPr>
        <p:spPr bwMode="auto">
          <a:xfrm>
            <a:off x="1222375" y="1219200"/>
            <a:ext cx="1800225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0000FF"/>
                </a:solidFill>
              </a:rPr>
              <a:t>前</a:t>
            </a:r>
            <a:r>
              <a:rPr lang="en-US" altLang="zh-CN" sz="2400" b="1">
                <a:solidFill>
                  <a:srgbClr val="0000FF"/>
                </a:solidFill>
              </a:rPr>
              <a:t>3500</a:t>
            </a:r>
            <a:r>
              <a:rPr lang="zh-CN" altLang="en-US" sz="2400" b="1">
                <a:solidFill>
                  <a:srgbClr val="0000FF"/>
                </a:solidFill>
              </a:rPr>
              <a:t>年出现小国</a:t>
            </a:r>
          </a:p>
        </p:txBody>
      </p:sp>
      <p:sp>
        <p:nvSpPr>
          <p:cNvPr id="5127" name="Line 7"/>
          <p:cNvSpPr>
            <a:spLocks noChangeShapeType="1"/>
          </p:cNvSpPr>
          <p:nvPr/>
        </p:nvSpPr>
        <p:spPr bwMode="auto">
          <a:xfrm flipH="1" flipV="1">
            <a:off x="1943100" y="2084388"/>
            <a:ext cx="0" cy="18002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8" name="Line 8"/>
          <p:cNvSpPr>
            <a:spLocks noChangeShapeType="1"/>
          </p:cNvSpPr>
          <p:nvPr/>
        </p:nvSpPr>
        <p:spPr bwMode="auto">
          <a:xfrm>
            <a:off x="1943100" y="2084388"/>
            <a:ext cx="180181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6985" name="Text Box 9"/>
          <p:cNvSpPr txBox="1">
            <a:spLocks noChangeArrowheads="1"/>
          </p:cNvSpPr>
          <p:nvPr/>
        </p:nvSpPr>
        <p:spPr bwMode="auto">
          <a:xfrm>
            <a:off x="1871663" y="2155825"/>
            <a:ext cx="1938337" cy="109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200" b="1">
                <a:solidFill>
                  <a:srgbClr val="0000FF"/>
                </a:solidFill>
              </a:rPr>
              <a:t>前</a:t>
            </a:r>
            <a:r>
              <a:rPr lang="en-US" altLang="zh-CN" sz="2200" b="1">
                <a:solidFill>
                  <a:srgbClr val="0000FF"/>
                </a:solidFill>
              </a:rPr>
              <a:t>3100</a:t>
            </a:r>
            <a:r>
              <a:rPr lang="zh-CN" altLang="en-US" sz="2200" b="1">
                <a:solidFill>
                  <a:srgbClr val="0000FF"/>
                </a:solidFill>
              </a:rPr>
              <a:t>年美尼斯建立统一的埃及国家</a:t>
            </a:r>
          </a:p>
        </p:txBody>
      </p:sp>
      <p:sp>
        <p:nvSpPr>
          <p:cNvPr id="5130" name="Line 10"/>
          <p:cNvSpPr>
            <a:spLocks noChangeShapeType="1"/>
          </p:cNvSpPr>
          <p:nvPr/>
        </p:nvSpPr>
        <p:spPr bwMode="auto">
          <a:xfrm rot="679186" flipV="1">
            <a:off x="3951288" y="4095750"/>
            <a:ext cx="176212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1" name="Line 11"/>
          <p:cNvSpPr>
            <a:spLocks noChangeShapeType="1"/>
          </p:cNvSpPr>
          <p:nvPr/>
        </p:nvSpPr>
        <p:spPr bwMode="auto">
          <a:xfrm flipH="1" flipV="1">
            <a:off x="4103688" y="1795463"/>
            <a:ext cx="0" cy="2447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2" name="Line 12"/>
          <p:cNvSpPr>
            <a:spLocks noChangeShapeType="1"/>
          </p:cNvSpPr>
          <p:nvPr/>
        </p:nvSpPr>
        <p:spPr bwMode="auto">
          <a:xfrm>
            <a:off x="4103688" y="1795463"/>
            <a:ext cx="14414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6989" name="Text Box 13"/>
          <p:cNvSpPr txBox="1">
            <a:spLocks noChangeArrowheads="1"/>
          </p:cNvSpPr>
          <p:nvPr/>
        </p:nvSpPr>
        <p:spPr bwMode="auto">
          <a:xfrm>
            <a:off x="3990975" y="2011363"/>
            <a:ext cx="1876425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0000FF"/>
                </a:solidFill>
              </a:rPr>
              <a:t>前</a:t>
            </a:r>
            <a:r>
              <a:rPr lang="en-US" altLang="zh-CN" sz="2400" b="1">
                <a:solidFill>
                  <a:srgbClr val="0000FF"/>
                </a:solidFill>
              </a:rPr>
              <a:t>15</a:t>
            </a:r>
            <a:r>
              <a:rPr lang="zh-CN" altLang="en-US" sz="2400" b="1">
                <a:solidFill>
                  <a:srgbClr val="0000FF"/>
                </a:solidFill>
              </a:rPr>
              <a:t>世纪强盛地跨亚非</a:t>
            </a:r>
          </a:p>
        </p:txBody>
      </p:sp>
      <p:sp>
        <p:nvSpPr>
          <p:cNvPr id="5134" name="Line 14"/>
          <p:cNvSpPr>
            <a:spLocks noChangeShapeType="1"/>
          </p:cNvSpPr>
          <p:nvPr/>
        </p:nvSpPr>
        <p:spPr bwMode="auto">
          <a:xfrm rot="663395" flipV="1">
            <a:off x="5111750" y="4316413"/>
            <a:ext cx="157163" cy="4968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5" name="Line 15"/>
          <p:cNvSpPr>
            <a:spLocks noChangeShapeType="1"/>
          </p:cNvSpPr>
          <p:nvPr/>
        </p:nvSpPr>
        <p:spPr bwMode="auto">
          <a:xfrm flipV="1">
            <a:off x="5292725" y="2947988"/>
            <a:ext cx="33338" cy="14398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6" name="Line 16"/>
          <p:cNvSpPr>
            <a:spLocks noChangeShapeType="1"/>
          </p:cNvSpPr>
          <p:nvPr/>
        </p:nvSpPr>
        <p:spPr bwMode="auto">
          <a:xfrm>
            <a:off x="5287963" y="2947988"/>
            <a:ext cx="162401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6993" name="Text Box 17"/>
          <p:cNvSpPr txBox="1">
            <a:spLocks noChangeArrowheads="1"/>
          </p:cNvSpPr>
          <p:nvPr/>
        </p:nvSpPr>
        <p:spPr bwMode="auto">
          <a:xfrm>
            <a:off x="5287963" y="2947988"/>
            <a:ext cx="1800225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0000FF"/>
                </a:solidFill>
              </a:rPr>
              <a:t>前</a:t>
            </a:r>
            <a:r>
              <a:rPr lang="en-US" altLang="zh-CN" sz="2400" b="1">
                <a:solidFill>
                  <a:srgbClr val="0000FF"/>
                </a:solidFill>
              </a:rPr>
              <a:t>6</a:t>
            </a:r>
            <a:r>
              <a:rPr lang="zh-CN" altLang="en-US" sz="2400" b="1">
                <a:solidFill>
                  <a:srgbClr val="0000FF"/>
                </a:solidFill>
              </a:rPr>
              <a:t>世纪被波斯灭亡</a:t>
            </a:r>
          </a:p>
        </p:txBody>
      </p:sp>
      <p:sp>
        <p:nvSpPr>
          <p:cNvPr id="5138" name="Text Box 18"/>
          <p:cNvSpPr txBox="1">
            <a:spLocks noChangeArrowheads="1"/>
          </p:cNvSpPr>
          <p:nvPr/>
        </p:nvSpPr>
        <p:spPr bwMode="auto">
          <a:xfrm rot="701937">
            <a:off x="179388" y="3956050"/>
            <a:ext cx="7556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b="1"/>
              <a:t>前</a:t>
            </a:r>
            <a:r>
              <a:rPr lang="en-US" altLang="zh-CN" b="1"/>
              <a:t>4000</a:t>
            </a:r>
          </a:p>
        </p:txBody>
      </p:sp>
      <p:sp>
        <p:nvSpPr>
          <p:cNvPr id="5139" name="Text Box 19"/>
          <p:cNvSpPr txBox="1">
            <a:spLocks noChangeArrowheads="1"/>
          </p:cNvSpPr>
          <p:nvPr/>
        </p:nvSpPr>
        <p:spPr bwMode="auto">
          <a:xfrm rot="701937">
            <a:off x="2840038" y="4460875"/>
            <a:ext cx="8636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b="1"/>
              <a:t>前</a:t>
            </a:r>
            <a:r>
              <a:rPr lang="en-US" altLang="zh-CN" b="1"/>
              <a:t>2000</a:t>
            </a:r>
          </a:p>
        </p:txBody>
      </p:sp>
      <p:sp>
        <p:nvSpPr>
          <p:cNvPr id="5140" name="Line 20"/>
          <p:cNvSpPr>
            <a:spLocks noChangeShapeType="1"/>
          </p:cNvSpPr>
          <p:nvPr/>
        </p:nvSpPr>
        <p:spPr bwMode="auto">
          <a:xfrm rot="684659" flipH="1">
            <a:off x="3108325" y="3884613"/>
            <a:ext cx="215900" cy="4937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41" name="Line 21"/>
          <p:cNvSpPr>
            <a:spLocks noChangeShapeType="1"/>
          </p:cNvSpPr>
          <p:nvPr/>
        </p:nvSpPr>
        <p:spPr bwMode="auto">
          <a:xfrm rot="679186" flipH="1">
            <a:off x="1863725" y="3667125"/>
            <a:ext cx="141288" cy="4286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42" name="Line 22"/>
          <p:cNvSpPr>
            <a:spLocks noChangeShapeType="1"/>
          </p:cNvSpPr>
          <p:nvPr/>
        </p:nvSpPr>
        <p:spPr bwMode="auto">
          <a:xfrm rot="693669" flipH="1">
            <a:off x="1111250" y="3524250"/>
            <a:ext cx="217488" cy="4413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43" name="Line 23"/>
          <p:cNvSpPr>
            <a:spLocks noChangeShapeType="1"/>
          </p:cNvSpPr>
          <p:nvPr/>
        </p:nvSpPr>
        <p:spPr bwMode="auto">
          <a:xfrm rot="693062" flipH="1">
            <a:off x="5543550" y="4460875"/>
            <a:ext cx="142875" cy="4413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44" name="Text Box 24"/>
          <p:cNvSpPr txBox="1">
            <a:spLocks noChangeArrowheads="1"/>
          </p:cNvSpPr>
          <p:nvPr/>
        </p:nvSpPr>
        <p:spPr bwMode="auto">
          <a:xfrm rot="701937">
            <a:off x="5111750" y="4892675"/>
            <a:ext cx="8636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b="1"/>
              <a:t>公元元年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69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69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69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69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6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6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69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69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982" grpId="0"/>
      <p:bldP spid="126985" grpId="0"/>
      <p:bldP spid="126989" grpId="0"/>
      <p:bldP spid="12699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146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2233613" y="447675"/>
            <a:ext cx="4676775" cy="596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矩形 5"/>
          <p:cNvSpPr/>
          <p:nvPr/>
        </p:nvSpPr>
        <p:spPr>
          <a:xfrm>
            <a:off x="2701134" y="2971800"/>
            <a:ext cx="735006" cy="241289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模板：</a:t>
            </a: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www.1ppt.com/moban/                  PPT</a:t>
            </a:r>
            <a:r>
              <a:rPr kumimoji="0" lang="zh-CN" altLang="en-US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素材：</a:t>
            </a: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背景：</a:t>
            </a: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www.1ppt.com/beijing/                   PPT</a:t>
            </a:r>
            <a:r>
              <a:rPr kumimoji="0" lang="zh-CN" altLang="en-US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图表：</a:t>
            </a: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下载：</a:t>
            </a: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www.1ppt.com/xiazai/                     PPT</a:t>
            </a:r>
            <a:r>
              <a:rPr kumimoji="0" lang="zh-CN" altLang="en-US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教程： </a:t>
            </a: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www.1ppt.com/ziliao/                   </a:t>
            </a:r>
            <a:r>
              <a:rPr kumimoji="0" lang="zh-CN" altLang="en-US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www.1ppt.com/fanwen/     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www.1ppt.com/shiti/                     </a:t>
            </a:r>
            <a:r>
              <a:rPr kumimoji="0" lang="zh-CN" altLang="en-US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www.1ppt.com/jiaoan/       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论坛：</a:t>
            </a: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www.1ppt.cn                                     PPT</a:t>
            </a:r>
            <a:r>
              <a:rPr kumimoji="0" lang="zh-CN" altLang="en-US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课件：</a:t>
            </a: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语文课件：</a:t>
            </a: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www.1ppt.com/kejian/yuwen/    </a:t>
            </a:r>
            <a:r>
              <a:rPr kumimoji="0" lang="zh-CN" altLang="en-US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数学课件：</a:t>
            </a: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www.1ppt.com/kejian/shuxue/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英语课件：</a:t>
            </a: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www.1ppt.com/kejian/yingyu/    </a:t>
            </a:r>
            <a:r>
              <a:rPr kumimoji="0" lang="zh-CN" altLang="en-US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美术课件：</a:t>
            </a: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www.1ppt.com/kejian/meishu/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科学课件：</a:t>
            </a: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www.1ppt.com/kejian/kexue/     </a:t>
            </a:r>
            <a:r>
              <a:rPr kumimoji="0" lang="zh-CN" altLang="en-US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物理课件：</a:t>
            </a: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www.1ppt.com/kejian/wuli/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化学课件：</a:t>
            </a: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www.1ppt.com/kejian/huaxue/  </a:t>
            </a:r>
            <a:r>
              <a:rPr kumimoji="0" lang="zh-CN" altLang="en-US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生物课件：</a:t>
            </a: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www.1ppt.com/kejian/shengwu/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地理课件：</a:t>
            </a: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www.1ppt.com/kejian/dili/          </a:t>
            </a:r>
            <a:r>
              <a:rPr kumimoji="0" lang="zh-CN" altLang="en-US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历史课件：</a:t>
            </a: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www.1ppt.com/kejian/lishi/        </a:t>
            </a:r>
          </a:p>
        </p:txBody>
      </p:sp>
      <p:sp>
        <p:nvSpPr>
          <p:cNvPr id="15373" name="Text Box 13"/>
          <p:cNvSpPr txBox="1">
            <a:spLocks noChangeArrowheads="1"/>
          </p:cNvSpPr>
          <p:nvPr/>
        </p:nvSpPr>
        <p:spPr bwMode="auto">
          <a:xfrm>
            <a:off x="455613" y="2708275"/>
            <a:ext cx="8077200" cy="2779713"/>
          </a:xfrm>
          <a:prstGeom prst="rect">
            <a:avLst/>
          </a:prstGeom>
          <a:noFill/>
          <a:ln w="28575">
            <a:solidFill>
              <a:srgbClr val="FF33CC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b="1"/>
              <a:t>埃及统一后，</a:t>
            </a:r>
            <a:r>
              <a:rPr lang="zh-CN" altLang="en-US" sz="3200" b="1" u="sng">
                <a:solidFill>
                  <a:srgbClr val="FF0000"/>
                </a:solidFill>
              </a:rPr>
              <a:t>尼罗河成为加强埃及南北方交流的纽带</a:t>
            </a:r>
            <a:r>
              <a:rPr lang="zh-CN" altLang="en-US" sz="2800" b="1"/>
              <a:t>，国家可以在更大规模上利用它发展灌溉农业。</a:t>
            </a:r>
            <a:r>
              <a:rPr lang="zh-CN" altLang="en-US" sz="2800" b="1" u="sng">
                <a:solidFill>
                  <a:srgbClr val="0000FF"/>
                </a:solidFill>
              </a:rPr>
              <a:t>统一的国家、复杂的社会矛盾和大规模的水利工程</a:t>
            </a:r>
            <a:r>
              <a:rPr lang="zh-CN" altLang="en-US" sz="2800" b="1"/>
              <a:t>，都要求强化国家统治机构和国王权力。</a:t>
            </a:r>
          </a:p>
        </p:txBody>
      </p:sp>
      <p:sp>
        <p:nvSpPr>
          <p:cNvPr id="15374" name="Text Box 14"/>
          <p:cNvSpPr txBox="1">
            <a:spLocks noChangeArrowheads="1"/>
          </p:cNvSpPr>
          <p:nvPr/>
        </p:nvSpPr>
        <p:spPr bwMode="auto">
          <a:xfrm>
            <a:off x="425450" y="1125538"/>
            <a:ext cx="528637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CC00FF"/>
                </a:solidFill>
              </a:rPr>
              <a:t>君主专制制度的建立：</a:t>
            </a:r>
          </a:p>
        </p:txBody>
      </p:sp>
      <p:sp>
        <p:nvSpPr>
          <p:cNvPr id="7172" name="TextBox 5"/>
          <p:cNvSpPr txBox="1">
            <a:spLocks noChangeArrowheads="1"/>
          </p:cNvSpPr>
          <p:nvPr/>
        </p:nvSpPr>
        <p:spPr bwMode="auto">
          <a:xfrm>
            <a:off x="0" y="0"/>
            <a:ext cx="9144000" cy="646113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600" b="1">
                <a:solidFill>
                  <a:schemeClr val="bg1"/>
                </a:solidFill>
                <a:latin typeface="华文行楷" pitchFamily="2" charset="-122"/>
                <a:ea typeface="华文行楷" pitchFamily="2" charset="-122"/>
              </a:rPr>
              <a:t>认识埃及</a:t>
            </a:r>
            <a:r>
              <a:rPr lang="en-US" altLang="zh-CN" sz="3600" b="1">
                <a:solidFill>
                  <a:schemeClr val="bg1"/>
                </a:solidFill>
                <a:latin typeface="华文行楷" pitchFamily="2" charset="-122"/>
                <a:ea typeface="华文行楷" pitchFamily="2" charset="-122"/>
              </a:rPr>
              <a:t>——</a:t>
            </a:r>
            <a:r>
              <a:rPr lang="zh-CN" altLang="en-US" sz="3600" b="1">
                <a:solidFill>
                  <a:schemeClr val="bg1"/>
                </a:solidFill>
                <a:latin typeface="华文行楷" pitchFamily="2" charset="-122"/>
                <a:ea typeface="华文行楷" pitchFamily="2" charset="-122"/>
              </a:rPr>
              <a:t>政治篇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15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15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3" grpId="0"/>
      <p:bldP spid="1537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0" y="1981200"/>
            <a:ext cx="8569325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0000FF"/>
                </a:solidFill>
              </a:rPr>
              <a:t>统一的国家、复杂的社会矛盾和大规模的水利工程，都要求强化国家统治机构和国王权力。</a:t>
            </a:r>
          </a:p>
        </p:txBody>
      </p:sp>
      <p:sp>
        <p:nvSpPr>
          <p:cNvPr id="8195" name="Text Box 5"/>
          <p:cNvSpPr txBox="1">
            <a:spLocks noChangeArrowheads="1"/>
          </p:cNvSpPr>
          <p:nvPr/>
        </p:nvSpPr>
        <p:spPr bwMode="auto">
          <a:xfrm>
            <a:off x="0" y="3176588"/>
            <a:ext cx="100012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b="1"/>
              <a:t>表现</a:t>
            </a:r>
          </a:p>
        </p:txBody>
      </p:sp>
      <p:pic>
        <p:nvPicPr>
          <p:cNvPr id="1741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0" y="3886200"/>
            <a:ext cx="9144000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5" name="Line 7"/>
          <p:cNvSpPr>
            <a:spLocks noChangeShapeType="1"/>
          </p:cNvSpPr>
          <p:nvPr/>
        </p:nvSpPr>
        <p:spPr bwMode="auto">
          <a:xfrm flipV="1">
            <a:off x="76200" y="5105400"/>
            <a:ext cx="4191000" cy="0"/>
          </a:xfrm>
          <a:prstGeom prst="line">
            <a:avLst/>
          </a:prstGeom>
          <a:noFill/>
          <a:ln w="63500">
            <a:solidFill>
              <a:srgbClr val="0000FF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6" name="Line 8"/>
          <p:cNvSpPr>
            <a:spLocks noChangeShapeType="1"/>
          </p:cNvSpPr>
          <p:nvPr/>
        </p:nvSpPr>
        <p:spPr bwMode="auto">
          <a:xfrm flipV="1">
            <a:off x="5638800" y="5638800"/>
            <a:ext cx="3352800" cy="0"/>
          </a:xfrm>
          <a:prstGeom prst="line">
            <a:avLst/>
          </a:prstGeom>
          <a:noFill/>
          <a:ln w="63500">
            <a:solidFill>
              <a:srgbClr val="0000FF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7" name="Line 9"/>
          <p:cNvSpPr>
            <a:spLocks noChangeShapeType="1"/>
          </p:cNvSpPr>
          <p:nvPr/>
        </p:nvSpPr>
        <p:spPr bwMode="auto">
          <a:xfrm flipV="1">
            <a:off x="76200" y="6248400"/>
            <a:ext cx="3810000" cy="0"/>
          </a:xfrm>
          <a:prstGeom prst="line">
            <a:avLst/>
          </a:prstGeom>
          <a:noFill/>
          <a:ln w="63500">
            <a:solidFill>
              <a:srgbClr val="0000FF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8" name="Line 10"/>
          <p:cNvSpPr>
            <a:spLocks noChangeShapeType="1"/>
          </p:cNvSpPr>
          <p:nvPr/>
        </p:nvSpPr>
        <p:spPr bwMode="auto">
          <a:xfrm flipV="1">
            <a:off x="4038600" y="6248400"/>
            <a:ext cx="5029200" cy="0"/>
          </a:xfrm>
          <a:prstGeom prst="line">
            <a:avLst/>
          </a:prstGeom>
          <a:noFill/>
          <a:ln w="63500">
            <a:solidFill>
              <a:srgbClr val="0000FF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9" name="Line 11"/>
          <p:cNvSpPr>
            <a:spLocks noChangeShapeType="1"/>
          </p:cNvSpPr>
          <p:nvPr/>
        </p:nvSpPr>
        <p:spPr bwMode="auto">
          <a:xfrm>
            <a:off x="0" y="6781800"/>
            <a:ext cx="2819400" cy="3175"/>
          </a:xfrm>
          <a:prstGeom prst="line">
            <a:avLst/>
          </a:prstGeom>
          <a:noFill/>
          <a:ln w="63500">
            <a:solidFill>
              <a:srgbClr val="0000FF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" name="Group 16"/>
          <p:cNvGrpSpPr/>
          <p:nvPr/>
        </p:nvGrpSpPr>
        <p:grpSpPr>
          <a:xfrm>
            <a:off x="6430963" y="3200400"/>
            <a:ext cx="2713037" cy="2895600"/>
            <a:chOff x="6048" y="1680"/>
            <a:chExt cx="1709" cy="1824"/>
          </a:xfrm>
        </p:grpSpPr>
        <p:pic>
          <p:nvPicPr>
            <p:cNvPr id="8205" name="Picture 17" descr="埃及法老图坦哈蒙的金棺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6048" y="1680"/>
              <a:ext cx="1709" cy="1824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206" name="Text Box 18"/>
            <p:cNvSpPr txBox="1">
              <a:spLocks noChangeArrowheads="1"/>
            </p:cNvSpPr>
            <p:nvPr/>
          </p:nvSpPr>
          <p:spPr bwMode="auto">
            <a:xfrm>
              <a:off x="6048" y="1680"/>
              <a:ext cx="1166" cy="28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zh-CN" altLang="en-US" sz="2400" b="1">
                  <a:latin typeface="Times New Roman" pitchFamily="18" charset="0"/>
                </a:rPr>
                <a:t>法老的金棺</a:t>
              </a:r>
            </a:p>
          </p:txBody>
        </p:sp>
      </p:grpSp>
      <p:pic>
        <p:nvPicPr>
          <p:cNvPr id="17427" name="Picture 19" descr="法老杖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3124200" y="3048000"/>
            <a:ext cx="3067050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4" name="Picture 20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8305800" y="6307138"/>
            <a:ext cx="8382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500"/>
                                        <p:tgtEl>
                                          <p:spTgt spid="17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/>
      <p:bldP spid="17415" grpId="0"/>
      <p:bldP spid="17416" grpId="0"/>
      <p:bldP spid="17417" grpId="0"/>
      <p:bldP spid="17418" grpId="0"/>
      <p:bldP spid="174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89443" name="Text Box 3"/>
          <p:cNvSpPr txBox="1">
            <a:spLocks noChangeArrowheads="1"/>
          </p:cNvSpPr>
          <p:nvPr/>
        </p:nvSpPr>
        <p:spPr bwMode="auto">
          <a:xfrm>
            <a:off x="457200" y="1614488"/>
            <a:ext cx="7696200" cy="519112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US" altLang="zh-CN" sz="2800" b="1">
                <a:solidFill>
                  <a:srgbClr val="0000CC"/>
                </a:solidFill>
                <a:ea typeface="黑体" pitchFamily="49" charset="-122"/>
              </a:rPr>
              <a:t>①</a:t>
            </a:r>
            <a:r>
              <a:rPr lang="zh-CN" altLang="en-US" sz="2800" b="1">
                <a:solidFill>
                  <a:srgbClr val="0000CC"/>
                </a:solidFill>
                <a:ea typeface="黑体" pitchFamily="49" charset="-122"/>
              </a:rPr>
              <a:t>自诩太阳之子，拥有至高无上的权威；</a:t>
            </a:r>
          </a:p>
        </p:txBody>
      </p:sp>
      <p:sp>
        <p:nvSpPr>
          <p:cNvPr id="189444" name="Text Box 4"/>
          <p:cNvSpPr txBox="1">
            <a:spLocks noChangeArrowheads="1"/>
          </p:cNvSpPr>
          <p:nvPr/>
        </p:nvSpPr>
        <p:spPr bwMode="auto">
          <a:xfrm>
            <a:off x="457200" y="2530475"/>
            <a:ext cx="7924800" cy="946150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US" altLang="zh-CN" sz="2800" b="1">
                <a:solidFill>
                  <a:srgbClr val="0000CC"/>
                </a:solidFill>
                <a:ea typeface="黑体" pitchFamily="49" charset="-122"/>
              </a:rPr>
              <a:t>②</a:t>
            </a:r>
            <a:r>
              <a:rPr lang="zh-CN" altLang="en-US" sz="2800" b="1">
                <a:solidFill>
                  <a:srgbClr val="0000CC"/>
                </a:solidFill>
                <a:ea typeface="黑体" pitchFamily="49" charset="-122"/>
              </a:rPr>
              <a:t>独揽国家行政大权，主宰国家经济，控制国家军队和司法；</a:t>
            </a:r>
          </a:p>
        </p:txBody>
      </p:sp>
      <p:sp>
        <p:nvSpPr>
          <p:cNvPr id="189445" name="Text Box 5"/>
          <p:cNvSpPr txBox="1">
            <a:spLocks noChangeArrowheads="1"/>
          </p:cNvSpPr>
          <p:nvPr/>
        </p:nvSpPr>
        <p:spPr bwMode="auto">
          <a:xfrm>
            <a:off x="457200" y="3962400"/>
            <a:ext cx="8382000" cy="946150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US" altLang="zh-CN" sz="2800" b="1">
                <a:solidFill>
                  <a:srgbClr val="0000CC"/>
                </a:solidFill>
                <a:ea typeface="黑体" pitchFamily="49" charset="-122"/>
              </a:rPr>
              <a:t>③</a:t>
            </a:r>
            <a:r>
              <a:rPr lang="zh-CN" altLang="en-US" sz="2800" b="1">
                <a:solidFill>
                  <a:srgbClr val="0000CC"/>
                </a:solidFill>
                <a:ea typeface="黑体" pitchFamily="49" charset="-122"/>
              </a:rPr>
              <a:t>任意动用国家巨大的人力和物力，为自己修筑宏大的陵墓</a:t>
            </a:r>
            <a:r>
              <a:rPr lang="en-US" altLang="zh-CN" sz="2800" b="1">
                <a:solidFill>
                  <a:srgbClr val="0000CC"/>
                </a:solidFill>
                <a:ea typeface="黑体" pitchFamily="49" charset="-122"/>
              </a:rPr>
              <a:t>——</a:t>
            </a:r>
            <a:r>
              <a:rPr lang="zh-CN" altLang="en-US" sz="2800" b="1">
                <a:solidFill>
                  <a:srgbClr val="0000CC"/>
                </a:solidFill>
                <a:ea typeface="黑体" pitchFamily="49" charset="-122"/>
              </a:rPr>
              <a:t>金字塔</a:t>
            </a:r>
          </a:p>
        </p:txBody>
      </p:sp>
      <p:sp>
        <p:nvSpPr>
          <p:cNvPr id="189446" name="WordArt 6">
            <a:extLst>
              <a:ext uri="{FF2B5EF4-FFF2-40B4-BE49-F238E27FC236}"/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466850" y="317500"/>
            <a:ext cx="65532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1" hangingPunct="1">
              <a:defRPr/>
            </a:pPr>
            <a:r>
              <a:rPr lang="zh-CN" altLang="en-US" sz="3600" b="1" kern="10">
                <a:ln w="12700">
                  <a:solidFill>
                    <a:srgbClr val="FF0000"/>
                  </a:solidFill>
                  <a:round/>
                </a:ln>
                <a:solidFill>
                  <a:srgbClr val="FF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黑体"/>
                <a:ea typeface="黑体"/>
              </a:rPr>
              <a:t>君主专制制度</a:t>
            </a:r>
            <a:r>
              <a:rPr lang="en-US" altLang="zh-CN" sz="3600" b="1" kern="10">
                <a:ln w="12700">
                  <a:solidFill>
                    <a:srgbClr val="FF0000"/>
                  </a:solidFill>
                  <a:round/>
                </a:ln>
                <a:solidFill>
                  <a:srgbClr val="FF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黑体"/>
                <a:ea typeface="黑体"/>
              </a:rPr>
              <a:t>——</a:t>
            </a:r>
            <a:r>
              <a:rPr lang="zh-CN" altLang="en-US" sz="3600" b="1" kern="10">
                <a:ln w="12700">
                  <a:solidFill>
                    <a:srgbClr val="FF0000"/>
                  </a:solidFill>
                  <a:round/>
                </a:ln>
                <a:solidFill>
                  <a:srgbClr val="FF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黑体"/>
                <a:ea typeface="黑体"/>
              </a:rPr>
              <a:t>法老权力至高无上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9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9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  <p:cond evt="onBegin" delay="0">
                          <p:tn val="12"/>
                        </p:cond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89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  <p:cond evt="onBegin" delay="0">
                          <p:tn val="17"/>
                        </p:cond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89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9443" grpId="0"/>
      <p:bldP spid="189444" grpId="0"/>
      <p:bldP spid="18944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42" name="Picture 4" descr="古埃及社会阶层示意图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10243" name="TextBox 4"/>
          <p:cNvSpPr txBox="1">
            <a:spLocks noChangeArrowheads="1"/>
          </p:cNvSpPr>
          <p:nvPr/>
        </p:nvSpPr>
        <p:spPr bwMode="auto">
          <a:xfrm>
            <a:off x="395288" y="692150"/>
            <a:ext cx="23050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600" b="1"/>
              <a:t>社会贫富分化严重！</a:t>
            </a:r>
          </a:p>
        </p:txBody>
      </p: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1266" name="Picture 2" descr="jzt01">
            <a:hlinkClick r:id="rId4" action="ppaction://hlinkfil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TextBox 5"/>
          <p:cNvSpPr txBox="1">
            <a:spLocks noChangeArrowheads="1"/>
          </p:cNvSpPr>
          <p:nvPr/>
        </p:nvSpPr>
        <p:spPr bwMode="auto">
          <a:xfrm>
            <a:off x="0" y="0"/>
            <a:ext cx="9144000" cy="646113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600" b="1">
                <a:solidFill>
                  <a:schemeClr val="bg1"/>
                </a:solidFill>
                <a:latin typeface="华文行楷" pitchFamily="2" charset="-122"/>
                <a:ea typeface="华文行楷" pitchFamily="2" charset="-122"/>
              </a:rPr>
              <a:t>认识埃及</a:t>
            </a:r>
            <a:r>
              <a:rPr lang="en-US" altLang="zh-CN" sz="3600" b="1">
                <a:solidFill>
                  <a:schemeClr val="bg1"/>
                </a:solidFill>
                <a:latin typeface="华文行楷" pitchFamily="2" charset="-122"/>
                <a:ea typeface="华文行楷" pitchFamily="2" charset="-122"/>
              </a:rPr>
              <a:t>——</a:t>
            </a:r>
            <a:r>
              <a:rPr lang="zh-CN" altLang="en-US" sz="3600" b="1">
                <a:solidFill>
                  <a:schemeClr val="bg1"/>
                </a:solidFill>
                <a:latin typeface="华文行楷" pitchFamily="2" charset="-122"/>
                <a:ea typeface="华文行楷" pitchFamily="2" charset="-122"/>
              </a:rPr>
              <a:t>建筑篇</a:t>
            </a:r>
          </a:p>
        </p:txBody>
      </p:sp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250825" y="836613"/>
            <a:ext cx="8640763" cy="1573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35000"/>
              </a:lnSpc>
              <a:spcBef>
                <a:spcPct val="50000"/>
              </a:spcBef>
            </a:pPr>
            <a:r>
              <a:rPr lang="en-US" altLang="zh-CN"/>
              <a:t>         </a:t>
            </a:r>
            <a:r>
              <a:rPr lang="zh-CN" altLang="en-US" sz="2400" b="1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古希腊历史学家希罗多德根据传闻写道：</a:t>
            </a:r>
            <a:r>
              <a:rPr lang="zh-CN" altLang="en-US" sz="2400" b="1">
                <a:solidFill>
                  <a:schemeClr val="accent2"/>
                </a:solidFill>
                <a:ea typeface="黑体" pitchFamily="49" charset="-122"/>
              </a:rPr>
              <a:t>“</a:t>
            </a:r>
            <a:r>
              <a:rPr lang="zh-CN" altLang="en-US" sz="2400" b="1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他（胡夫）强迫所有的人为他做工，</a:t>
            </a:r>
            <a:r>
              <a:rPr lang="en-US" altLang="zh-CN" sz="2400" b="1">
                <a:solidFill>
                  <a:schemeClr val="accent2"/>
                </a:solidFill>
                <a:latin typeface="宋体" pitchFamily="2" charset="-122"/>
                <a:ea typeface="黑体" pitchFamily="49" charset="-122"/>
              </a:rPr>
              <a:t>……</a:t>
            </a:r>
            <a:r>
              <a:rPr lang="zh-CN" altLang="en-US" sz="2400" b="1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他们分成</a:t>
            </a:r>
            <a:r>
              <a:rPr lang="en-US" altLang="zh-CN" sz="2400" b="1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10</a:t>
            </a:r>
            <a:r>
              <a:rPr lang="zh-CN" altLang="en-US" sz="2400" b="1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万人的大群来工作，每一个大群都要工作</a:t>
            </a:r>
            <a:r>
              <a:rPr lang="en-US" altLang="zh-CN" sz="2400" b="1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400" b="1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个月， </a:t>
            </a:r>
            <a:r>
              <a:rPr lang="en-US" altLang="zh-CN" sz="2400" b="1">
                <a:solidFill>
                  <a:schemeClr val="accent2"/>
                </a:solidFill>
                <a:ea typeface="黑体" pitchFamily="49" charset="-122"/>
              </a:rPr>
              <a:t>……</a:t>
            </a:r>
            <a:r>
              <a:rPr lang="zh-CN" altLang="en-US" sz="2400" b="1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金字塔本身的建造用了</a:t>
            </a:r>
            <a:r>
              <a:rPr lang="en-US" altLang="zh-CN" sz="2400" b="1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20</a:t>
            </a:r>
            <a:r>
              <a:rPr lang="zh-CN" altLang="en-US" sz="2400" b="1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年。</a:t>
            </a:r>
          </a:p>
        </p:txBody>
      </p:sp>
      <p:pic>
        <p:nvPicPr>
          <p:cNvPr id="13315" name="Picture 7" descr="1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52400" y="228600"/>
            <a:ext cx="3810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6" descr="胡夫金字塔结构图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323850" y="2565400"/>
            <a:ext cx="3386138" cy="324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7" name="Rectangle 4"/>
          <p:cNvSpPr txBox="1">
            <a:spLocks noChangeArrowheads="1"/>
          </p:cNvSpPr>
          <p:nvPr/>
        </p:nvSpPr>
        <p:spPr bwMode="auto">
          <a:xfrm>
            <a:off x="3851275" y="2565400"/>
            <a:ext cx="4938713" cy="347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zh-CN" altLang="en-US" sz="2800" b="1">
                <a:ea typeface="仿宋_GB2312" pitchFamily="49" charset="-122"/>
              </a:rPr>
              <a:t>据研究，胡夫金字塔，四边底线误差不出</a:t>
            </a:r>
            <a:r>
              <a:rPr lang="en-US" altLang="zh-CN" sz="2800" b="1">
                <a:ea typeface="仿宋_GB2312" pitchFamily="49" charset="-122"/>
              </a:rPr>
              <a:t>20</a:t>
            </a:r>
            <a:r>
              <a:rPr lang="zh-CN" altLang="en-US" sz="2800" b="1">
                <a:ea typeface="仿宋_GB2312" pitchFamily="49" charset="-122"/>
              </a:rPr>
              <a:t>厘米，与</a:t>
            </a:r>
            <a:r>
              <a:rPr lang="en-US" altLang="zh-CN" sz="2800" b="1">
                <a:ea typeface="仿宋_GB2312" pitchFamily="49" charset="-122"/>
              </a:rPr>
              <a:t>230</a:t>
            </a:r>
            <a:r>
              <a:rPr lang="zh-CN" altLang="en-US" sz="2800" b="1">
                <a:ea typeface="仿宋_GB2312" pitchFamily="49" charset="-122"/>
              </a:rPr>
              <a:t>米的总长度比较，误差在</a:t>
            </a:r>
            <a:r>
              <a:rPr lang="en-US" altLang="zh-CN" sz="2800" b="1">
                <a:ea typeface="仿宋_GB2312" pitchFamily="49" charset="-122"/>
              </a:rPr>
              <a:t>l</a:t>
            </a:r>
            <a:r>
              <a:rPr lang="zh-CN" altLang="en-US" sz="2800" b="1">
                <a:ea typeface="仿宋_GB2312" pitchFamily="49" charset="-122"/>
              </a:rPr>
              <a:t>／</a:t>
            </a:r>
            <a:r>
              <a:rPr lang="en-US" altLang="zh-CN" sz="2800" b="1">
                <a:ea typeface="仿宋_GB2312" pitchFamily="49" charset="-122"/>
              </a:rPr>
              <a:t>1000</a:t>
            </a:r>
            <a:r>
              <a:rPr lang="zh-CN" altLang="en-US" sz="2800" b="1">
                <a:ea typeface="仿宋_GB2312" pitchFamily="49" charset="-122"/>
              </a:rPr>
              <a:t>之内；基底四个直角误差最大不过</a:t>
            </a:r>
            <a:r>
              <a:rPr lang="en-US" altLang="zh-CN" sz="2800" b="1">
                <a:ea typeface="仿宋_GB2312" pitchFamily="49" charset="-122"/>
              </a:rPr>
              <a:t>3</a:t>
            </a:r>
            <a:r>
              <a:rPr lang="zh-CN" altLang="en-US" sz="2800" b="1">
                <a:ea typeface="仿宋_GB2312" pitchFamily="49" charset="-122"/>
              </a:rPr>
              <a:t>分</a:t>
            </a:r>
            <a:r>
              <a:rPr lang="en-US" altLang="zh-CN" sz="2800" b="1">
                <a:ea typeface="仿宋_GB2312" pitchFamily="49" charset="-122"/>
              </a:rPr>
              <a:t>2</a:t>
            </a:r>
            <a:r>
              <a:rPr lang="zh-CN" altLang="en-US" sz="2800" b="1">
                <a:ea typeface="仿宋_GB2312" pitchFamily="49" charset="-122"/>
              </a:rPr>
              <a:t>秒，四边方位同准确的东西南北方位误差也只在</a:t>
            </a:r>
            <a:r>
              <a:rPr lang="en-US" altLang="zh-CN" sz="2800" b="1">
                <a:ea typeface="仿宋_GB2312" pitchFamily="49" charset="-122"/>
              </a:rPr>
              <a:t>1</a:t>
            </a:r>
            <a:r>
              <a:rPr lang="zh-CN" altLang="en-US" sz="2800" b="1">
                <a:ea typeface="仿宋_GB2312" pitchFamily="49" charset="-122"/>
              </a:rPr>
              <a:t>分</a:t>
            </a:r>
            <a:r>
              <a:rPr lang="en-US" altLang="zh-CN" sz="2800" b="1">
                <a:ea typeface="仿宋_GB2312" pitchFamily="49" charset="-122"/>
              </a:rPr>
              <a:t>15</a:t>
            </a:r>
            <a:r>
              <a:rPr lang="zh-CN" altLang="en-US" sz="2800" b="1">
                <a:ea typeface="仿宋_GB2312" pitchFamily="49" charset="-122"/>
              </a:rPr>
              <a:t>秒和</a:t>
            </a:r>
            <a:r>
              <a:rPr lang="en-US" altLang="zh-CN" sz="2800" b="1">
                <a:ea typeface="仿宋_GB2312" pitchFamily="49" charset="-122"/>
              </a:rPr>
              <a:t>5</a:t>
            </a:r>
            <a:r>
              <a:rPr lang="zh-CN" altLang="en-US" sz="2800" b="1">
                <a:ea typeface="仿宋_GB2312" pitchFamily="49" charset="-122"/>
              </a:rPr>
              <a:t>分</a:t>
            </a:r>
            <a:r>
              <a:rPr lang="en-US" altLang="zh-CN" sz="2800" b="1">
                <a:ea typeface="仿宋_GB2312" pitchFamily="49" charset="-122"/>
              </a:rPr>
              <a:t>30</a:t>
            </a:r>
            <a:r>
              <a:rPr lang="zh-CN" altLang="en-US" sz="2800" b="1">
                <a:ea typeface="仿宋_GB2312" pitchFamily="49" charset="-122"/>
              </a:rPr>
              <a:t>秒之间。 </a:t>
            </a:r>
          </a:p>
        </p:txBody>
      </p:sp>
      <p:sp>
        <p:nvSpPr>
          <p:cNvPr id="13318" name="TextBox 1"/>
          <p:cNvSpPr txBox="1">
            <a:spLocks noChangeArrowheads="1"/>
          </p:cNvSpPr>
          <p:nvPr/>
        </p:nvSpPr>
        <p:spPr bwMode="auto">
          <a:xfrm>
            <a:off x="0" y="5949950"/>
            <a:ext cx="58674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>
                <a:latin typeface="华文行楷" pitchFamily="2" charset="-122"/>
                <a:ea typeface="华文行楷" pitchFamily="2" charset="-122"/>
              </a:rPr>
              <a:t>以上材料说明了什么？</a:t>
            </a:r>
          </a:p>
        </p:txBody>
      </p:sp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4338" name="Picture 2" descr="1">
            <a:hlinkClick r:id="rId4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685800" y="152400"/>
            <a:ext cx="7772400" cy="5824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533400" y="5791200"/>
            <a:ext cx="8229600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4800" b="1">
                <a:latin typeface="Times New Roman" pitchFamily="18" charset="0"/>
                <a:ea typeface="黑体" pitchFamily="49" charset="-122"/>
              </a:rPr>
              <a:t>胡夫金字塔</a:t>
            </a:r>
            <a:r>
              <a:rPr lang="en-US" altLang="zh-CN" sz="4800" b="1">
                <a:ea typeface="黑体" pitchFamily="49" charset="-122"/>
              </a:rPr>
              <a:t>—</a:t>
            </a:r>
            <a:r>
              <a:rPr lang="zh-CN" altLang="en-US" sz="4800" b="1">
                <a:latin typeface="Times New Roman" pitchFamily="18" charset="0"/>
                <a:ea typeface="黑体" pitchFamily="49" charset="-122"/>
              </a:rPr>
              <a:t>最大的金字塔</a:t>
            </a:r>
          </a:p>
        </p:txBody>
      </p:sp>
      <p:grpSp>
        <p:nvGrpSpPr>
          <p:cNvPr id="2" name="Group 4"/>
          <p:cNvGrpSpPr/>
          <p:nvPr/>
        </p:nvGrpSpPr>
        <p:grpSpPr>
          <a:xfrm>
            <a:off x="381000" y="1524000"/>
            <a:ext cx="8763000" cy="3657600"/>
            <a:chOff x="240" y="960"/>
            <a:chExt cx="5520" cy="2304"/>
          </a:xfrm>
        </p:grpSpPr>
        <p:sp>
          <p:nvSpPr>
            <p:cNvPr id="14341" name="Rectangle 5"/>
            <p:cNvSpPr>
              <a:spLocks noChangeArrowheads="1"/>
            </p:cNvSpPr>
            <p:nvPr/>
          </p:nvSpPr>
          <p:spPr bwMode="auto">
            <a:xfrm>
              <a:off x="240" y="960"/>
              <a:ext cx="5376" cy="2304"/>
            </a:xfrm>
            <a:prstGeom prst="rect">
              <a:avLst/>
            </a:prstGeom>
            <a:solidFill>
              <a:srgbClr val="00FFFF"/>
            </a:solidFill>
            <a:ln w="57150">
              <a:solidFill>
                <a:srgbClr val="0000FF"/>
              </a:solidFill>
              <a:miter lim="800000"/>
            </a:ln>
          </p:spPr>
          <p:txBody>
            <a:bodyPr wrap="none" anchor="ctr"/>
            <a:lstStyle/>
            <a:p>
              <a:pPr eaLnBrk="1" hangingPunct="1"/>
              <a:endParaRPr lang="zh-CN" altLang="en-US"/>
            </a:p>
          </p:txBody>
        </p:sp>
        <p:sp>
          <p:nvSpPr>
            <p:cNvPr id="14342" name="Text Box 6"/>
            <p:cNvSpPr txBox="1">
              <a:spLocks noChangeArrowheads="1"/>
            </p:cNvSpPr>
            <p:nvPr/>
          </p:nvSpPr>
          <p:spPr bwMode="auto">
            <a:xfrm>
              <a:off x="336" y="1104"/>
              <a:ext cx="5424" cy="20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0000"/>
                </a:lnSpc>
                <a:spcBef>
                  <a:spcPct val="50000"/>
                </a:spcBef>
              </a:pPr>
              <a:r>
                <a:rPr lang="en-US" altLang="zh-CN" sz="2200" b="1">
                  <a:solidFill>
                    <a:srgbClr val="040404"/>
                  </a:solidFill>
                  <a:latin typeface="幼圆" pitchFamily="49" charset="-122"/>
                  <a:ea typeface="幼圆" pitchFamily="49" charset="-122"/>
                </a:rPr>
                <a:t>    </a:t>
              </a:r>
              <a:r>
                <a:rPr lang="zh-CN" altLang="en-US" sz="3400" b="1">
                  <a:solidFill>
                    <a:srgbClr val="040404"/>
                  </a:solidFill>
                  <a:latin typeface="黑体" pitchFamily="49" charset="-122"/>
                  <a:ea typeface="黑体" pitchFamily="49" charset="-122"/>
                </a:rPr>
                <a:t>建于公元前</a:t>
              </a:r>
              <a:r>
                <a:rPr lang="en-US" altLang="zh-CN" sz="3400" b="1">
                  <a:solidFill>
                    <a:srgbClr val="040404"/>
                  </a:solidFill>
                  <a:latin typeface="黑体" pitchFamily="49" charset="-122"/>
                  <a:ea typeface="黑体" pitchFamily="49" charset="-122"/>
                </a:rPr>
                <a:t>2690</a:t>
              </a:r>
              <a:r>
                <a:rPr lang="zh-CN" altLang="en-US" sz="3400" b="1">
                  <a:solidFill>
                    <a:srgbClr val="040404"/>
                  </a:solidFill>
                  <a:latin typeface="黑体" pitchFamily="49" charset="-122"/>
                  <a:ea typeface="黑体" pitchFamily="49" charset="-122"/>
                </a:rPr>
                <a:t>年左右，原高</a:t>
              </a:r>
              <a:r>
                <a:rPr lang="en-US" altLang="zh-CN" sz="3400" b="1">
                  <a:solidFill>
                    <a:srgbClr val="040404"/>
                  </a:solidFill>
                  <a:latin typeface="黑体" pitchFamily="49" charset="-122"/>
                  <a:ea typeface="黑体" pitchFamily="49" charset="-122"/>
                </a:rPr>
                <a:t>146.5</a:t>
              </a:r>
              <a:r>
                <a:rPr lang="zh-CN" altLang="en-US" sz="3400" b="1">
                  <a:solidFill>
                    <a:srgbClr val="040404"/>
                  </a:solidFill>
                  <a:latin typeface="黑体" pitchFamily="49" charset="-122"/>
                  <a:ea typeface="黑体" pitchFamily="49" charset="-122"/>
                </a:rPr>
                <a:t>米，因年久风化，顶端剥落</a:t>
              </a:r>
              <a:r>
                <a:rPr lang="en-US" altLang="zh-CN" sz="3400" b="1">
                  <a:solidFill>
                    <a:srgbClr val="040404"/>
                  </a:solidFill>
                  <a:latin typeface="黑体" pitchFamily="49" charset="-122"/>
                  <a:ea typeface="黑体" pitchFamily="49" charset="-122"/>
                </a:rPr>
                <a:t>10</a:t>
              </a:r>
              <a:r>
                <a:rPr lang="zh-CN" altLang="en-US" sz="3400" b="1">
                  <a:solidFill>
                    <a:srgbClr val="040404"/>
                  </a:solidFill>
                  <a:latin typeface="黑体" pitchFamily="49" charset="-122"/>
                  <a:ea typeface="黑体" pitchFamily="49" charset="-122"/>
                </a:rPr>
                <a:t>米，现高</a:t>
              </a:r>
              <a:r>
                <a:rPr lang="en-US" altLang="zh-CN" sz="3400" b="1">
                  <a:solidFill>
                    <a:srgbClr val="040404"/>
                  </a:solidFill>
                  <a:latin typeface="黑体" pitchFamily="49" charset="-122"/>
                  <a:ea typeface="黑体" pitchFamily="49" charset="-122"/>
                </a:rPr>
                <a:t>136.5</a:t>
              </a:r>
              <a:r>
                <a:rPr lang="zh-CN" altLang="en-US" sz="3400" b="1">
                  <a:solidFill>
                    <a:srgbClr val="040404"/>
                  </a:solidFill>
                  <a:latin typeface="黑体" pitchFamily="49" charset="-122"/>
                  <a:ea typeface="黑体" pitchFamily="49" charset="-122"/>
                </a:rPr>
                <a:t>米；底座每边长</a:t>
              </a:r>
              <a:r>
                <a:rPr lang="en-US" altLang="zh-CN" sz="3400" b="1">
                  <a:solidFill>
                    <a:srgbClr val="040404"/>
                  </a:solidFill>
                  <a:latin typeface="黑体" pitchFamily="49" charset="-122"/>
                  <a:ea typeface="黑体" pitchFamily="49" charset="-122"/>
                </a:rPr>
                <a:t>230</a:t>
              </a:r>
              <a:r>
                <a:rPr lang="zh-CN" altLang="en-US" sz="3400" b="1">
                  <a:solidFill>
                    <a:srgbClr val="040404"/>
                  </a:solidFill>
                  <a:latin typeface="黑体" pitchFamily="49" charset="-122"/>
                  <a:ea typeface="黑体" pitchFamily="49" charset="-122"/>
                </a:rPr>
                <a:t>多米，三角面斜度</a:t>
              </a:r>
              <a:r>
                <a:rPr lang="en-US" altLang="zh-CN" sz="3400" b="1">
                  <a:solidFill>
                    <a:srgbClr val="040404"/>
                  </a:solidFill>
                  <a:latin typeface="黑体" pitchFamily="49" charset="-122"/>
                  <a:ea typeface="黑体" pitchFamily="49" charset="-122"/>
                </a:rPr>
                <a:t>51</a:t>
              </a:r>
              <a:r>
                <a:rPr lang="zh-CN" altLang="en-US" sz="3400" b="1">
                  <a:solidFill>
                    <a:srgbClr val="040404"/>
                  </a:solidFill>
                  <a:latin typeface="黑体" pitchFamily="49" charset="-122"/>
                  <a:ea typeface="黑体" pitchFamily="49" charset="-122"/>
                </a:rPr>
                <a:t>度，塔底面积</a:t>
              </a:r>
              <a:r>
                <a:rPr lang="en-US" altLang="zh-CN" sz="3400" b="1">
                  <a:solidFill>
                    <a:srgbClr val="040404"/>
                  </a:solidFill>
                  <a:latin typeface="黑体" pitchFamily="49" charset="-122"/>
                  <a:ea typeface="黑体" pitchFamily="49" charset="-122"/>
                </a:rPr>
                <a:t>5.29</a:t>
              </a:r>
              <a:r>
                <a:rPr lang="zh-CN" altLang="en-US" sz="3400" b="1">
                  <a:solidFill>
                    <a:srgbClr val="040404"/>
                  </a:solidFill>
                  <a:latin typeface="黑体" pitchFamily="49" charset="-122"/>
                  <a:ea typeface="黑体" pitchFamily="49" charset="-122"/>
                </a:rPr>
                <a:t>万平方米；塔身由</a:t>
              </a:r>
              <a:r>
                <a:rPr lang="en-US" altLang="zh-CN" sz="3400" b="1">
                  <a:solidFill>
                    <a:srgbClr val="040404"/>
                  </a:solidFill>
                  <a:latin typeface="黑体" pitchFamily="49" charset="-122"/>
                  <a:ea typeface="黑体" pitchFamily="49" charset="-122"/>
                </a:rPr>
                <a:t>230</a:t>
              </a:r>
              <a:r>
                <a:rPr lang="zh-CN" altLang="en-US" sz="3400" b="1">
                  <a:solidFill>
                    <a:srgbClr val="040404"/>
                  </a:solidFill>
                  <a:latin typeface="黑体" pitchFamily="49" charset="-122"/>
                  <a:ea typeface="黑体" pitchFamily="49" charset="-122"/>
                </a:rPr>
                <a:t>万块石头砌成，每块石头平均重</a:t>
              </a:r>
              <a:r>
                <a:rPr lang="en-US" altLang="zh-CN" sz="3400" b="1">
                  <a:solidFill>
                    <a:srgbClr val="040404"/>
                  </a:solidFill>
                  <a:latin typeface="黑体" pitchFamily="49" charset="-122"/>
                  <a:ea typeface="黑体" pitchFamily="49" charset="-122"/>
                </a:rPr>
                <a:t>2.5</a:t>
              </a:r>
              <a:r>
                <a:rPr lang="zh-CN" altLang="en-US" sz="3400" b="1">
                  <a:solidFill>
                    <a:srgbClr val="040404"/>
                  </a:solidFill>
                  <a:latin typeface="黑体" pitchFamily="49" charset="-122"/>
                  <a:ea typeface="黑体" pitchFamily="49" charset="-122"/>
                </a:rPr>
                <a:t>吨。</a:t>
              </a:r>
              <a:r>
                <a:rPr lang="zh-CN" altLang="en-US" sz="3400">
                  <a:solidFill>
                    <a:srgbClr val="040404"/>
                  </a:solidFill>
                  <a:latin typeface="幼圆" pitchFamily="49" charset="-122"/>
                  <a:ea typeface="幼圆" pitchFamily="49" charset="-122"/>
                </a:rPr>
                <a:t> </a:t>
              </a:r>
            </a:p>
          </p:txBody>
        </p:sp>
      </p:grpSp>
      <p:pic>
        <p:nvPicPr>
          <p:cNvPr id="14343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1303000" y="10744200"/>
            <a:ext cx="304800" cy="2286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91138" name="Text Box 2"/>
          <p:cNvSpPr txBox="1">
            <a:spLocks noChangeArrowheads="1"/>
          </p:cNvSpPr>
          <p:nvPr/>
        </p:nvSpPr>
        <p:spPr bwMode="auto">
          <a:xfrm>
            <a:off x="381000" y="1676400"/>
            <a:ext cx="8382000" cy="496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>
                <a:latin typeface="宋体" pitchFamily="2" charset="-122"/>
              </a:rPr>
              <a:t>    </a:t>
            </a:r>
            <a:r>
              <a:rPr lang="zh-CN" altLang="en-US" sz="3200" b="1">
                <a:latin typeface="宋体" pitchFamily="2" charset="-122"/>
              </a:rPr>
              <a:t>古埃及国王奥西里斯被自己的恶兄弟杀害，碎尸后被扔到了尼罗河里。王后伊西丝悲痛欲绝，她找到遗体，伏尸痛哭，这感动了太阳神。于是天神帮助她把尸块还原成尸体，做成干尸，即木乃伊。奥西里斯于是再生，成为冥界的主宰。从此以后，每个法老死后，都要把奥西里斯神话表演一次，制成木乃伊后装入石棺，再送进“永久的住所”</a:t>
            </a:r>
            <a:r>
              <a:rPr lang="en-US" altLang="zh-CN" sz="3200" b="1">
                <a:latin typeface="宋体" pitchFamily="2" charset="-122"/>
              </a:rPr>
              <a:t>——</a:t>
            </a:r>
            <a:r>
              <a:rPr lang="zh-CN" altLang="en-US" sz="3200" b="1">
                <a:latin typeface="宋体" pitchFamily="2" charset="-122"/>
              </a:rPr>
              <a:t>金字塔中。古埃及人认为，这样，法老们的灵魂就能永生，并在</a:t>
            </a:r>
            <a:r>
              <a:rPr lang="en-US" altLang="zh-CN" sz="3200" b="1">
                <a:latin typeface="宋体" pitchFamily="2" charset="-122"/>
              </a:rPr>
              <a:t>3000</a:t>
            </a:r>
            <a:r>
              <a:rPr lang="zh-CN" altLang="en-US" sz="3200" b="1">
                <a:latin typeface="宋体" pitchFamily="2" charset="-122"/>
              </a:rPr>
              <a:t>年后的极乐世界里复活。 </a:t>
            </a:r>
          </a:p>
        </p:txBody>
      </p:sp>
      <p:sp>
        <p:nvSpPr>
          <p:cNvPr id="91139" name="WordArt 3">
            <a:extLst>
              <a:ext uri="{FF2B5EF4-FFF2-40B4-BE49-F238E27FC236}"/>
            </a:extLst>
          </p:cNvPr>
          <p:cNvSpPr>
            <a:spLocks noChangeArrowheads="1" noChangeShapeType="1"/>
          </p:cNvSpPr>
          <p:nvPr/>
        </p:nvSpPr>
        <p:spPr bwMode="auto">
          <a:xfrm>
            <a:off x="609600" y="381000"/>
            <a:ext cx="4724400" cy="990600"/>
          </a:xfrm>
          <a:prstGeom prst="rect">
            <a:avLst/>
          </a:prstGeom>
          <a:extLst/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1" hangingPunct="1">
              <a:defRPr/>
            </a:pPr>
            <a:r>
              <a:rPr lang="zh-CN" altLang="en-US" sz="3600">
                <a:solidFill>
                  <a:srgbClr val="800080"/>
                </a:solidFill>
                <a:effectLst>
                  <a:outerShdw dist="45791" dir="2021404" algn="ctr" rotWithShape="0">
                    <a:srgbClr val="C0C0C0"/>
                  </a:outerShdw>
                </a:effectLst>
                <a:latin typeface="华文新魏" panose="020b0503020204020204" pitchFamily="2" charset="-122"/>
                <a:ea typeface="华文新魏" panose="020b0503020204020204" pitchFamily="2" charset="-122"/>
              </a:rPr>
              <a:t>金字塔之迷</a:t>
            </a:r>
            <a:r>
              <a:rPr lang="en-US" altLang="zh-CN" sz="3600">
                <a:solidFill>
                  <a:srgbClr val="800080"/>
                </a:solidFill>
                <a:effectLst>
                  <a:outerShdw dist="45791" dir="2021404" algn="ctr" rotWithShape="0">
                    <a:srgbClr val="C0C0C0"/>
                  </a:outerShdw>
                </a:effectLst>
                <a:latin typeface="华文新魏" panose="020b0503020204020204" pitchFamily="2" charset="-122"/>
                <a:ea typeface="华文新魏" panose="020b0503020204020204" pitchFamily="2" charset="-122"/>
              </a:rPr>
              <a:t>——</a:t>
            </a:r>
            <a:r>
              <a:rPr lang="zh-CN" altLang="en-US" sz="3600">
                <a:solidFill>
                  <a:srgbClr val="800080"/>
                </a:solidFill>
                <a:effectLst>
                  <a:outerShdw dist="45791" dir="2021404" algn="ctr" rotWithShape="0">
                    <a:srgbClr val="C0C0C0"/>
                  </a:outerShdw>
                </a:effectLst>
                <a:latin typeface="华文新魏" panose="020b0503020204020204" pitchFamily="2" charset="-122"/>
                <a:ea typeface="华文新魏" panose="020b0503020204020204" pitchFamily="2" charset="-122"/>
              </a:rPr>
              <a:t>起源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1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3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1828800"/>
            <a:ext cx="8964612" cy="3657600"/>
          </a:xfrm>
          <a:noFill/>
        </p:spPr>
        <p:txBody>
          <a:bodyPr/>
          <a:lstStyle/>
          <a:p>
            <a:r>
              <a:rPr lang="zh-CN" altLang="en-US" b="1" smtClean="0"/>
              <a:t>等式一∶</a:t>
            </a:r>
            <a:r>
              <a:rPr lang="en-US" altLang="zh-CN" b="1" smtClean="0"/>
              <a:t>(</a:t>
            </a:r>
            <a:r>
              <a:rPr lang="zh-CN" altLang="en-US" b="1" smtClean="0"/>
              <a:t>金字塔</a:t>
            </a:r>
            <a:r>
              <a:rPr lang="en-US" altLang="zh-CN" b="1" smtClean="0"/>
              <a:t>)</a:t>
            </a:r>
            <a:r>
              <a:rPr lang="zh-CN" altLang="en-US" b="1" smtClean="0"/>
              <a:t>自重</a:t>
            </a:r>
            <a:r>
              <a:rPr lang="en-US" altLang="zh-CN" b="1" smtClean="0"/>
              <a:t>×l0l5=</a:t>
            </a:r>
            <a:r>
              <a:rPr lang="zh-CN" altLang="en-US" b="1" smtClean="0"/>
              <a:t>地球的重量</a:t>
            </a:r>
          </a:p>
          <a:p>
            <a:r>
              <a:rPr lang="zh-CN" altLang="en-US" b="1" smtClean="0"/>
              <a:t>等式二∶</a:t>
            </a:r>
            <a:r>
              <a:rPr lang="en-US" altLang="zh-CN" b="1" smtClean="0"/>
              <a:t>(</a:t>
            </a:r>
            <a:r>
              <a:rPr lang="zh-CN" altLang="en-US" b="1" smtClean="0"/>
              <a:t>金字塔</a:t>
            </a:r>
            <a:r>
              <a:rPr lang="en-US" altLang="zh-CN" b="1" smtClean="0"/>
              <a:t>)</a:t>
            </a:r>
            <a:r>
              <a:rPr lang="zh-CN" altLang="en-US" b="1" smtClean="0"/>
              <a:t>塔高</a:t>
            </a:r>
            <a:r>
              <a:rPr lang="en-US" altLang="zh-CN" b="1" smtClean="0"/>
              <a:t>×l0</a:t>
            </a:r>
            <a:r>
              <a:rPr lang="zh-CN" altLang="en-US" b="1" smtClean="0"/>
              <a:t>亿</a:t>
            </a:r>
            <a:r>
              <a:rPr lang="en-US" altLang="zh-CN" b="1" smtClean="0"/>
              <a:t>=</a:t>
            </a:r>
            <a:r>
              <a:rPr lang="zh-CN" altLang="en-US" b="1" smtClean="0"/>
              <a:t>地球到太阳的距离</a:t>
            </a:r>
            <a:r>
              <a:rPr lang="en-US" altLang="zh-CN" b="1" smtClean="0"/>
              <a:t>1.5</a:t>
            </a:r>
            <a:r>
              <a:rPr lang="zh-CN" altLang="en-US" b="1" smtClean="0"/>
              <a:t>亿公里</a:t>
            </a:r>
          </a:p>
          <a:p>
            <a:r>
              <a:rPr lang="zh-CN" altLang="en-US" b="1" smtClean="0"/>
              <a:t>等式三∶</a:t>
            </a:r>
            <a:r>
              <a:rPr lang="en-US" altLang="zh-CN" b="1" smtClean="0"/>
              <a:t>(</a:t>
            </a:r>
            <a:r>
              <a:rPr lang="zh-CN" altLang="en-US" b="1" smtClean="0"/>
              <a:t>金字塔</a:t>
            </a:r>
            <a:r>
              <a:rPr lang="en-US" altLang="zh-CN" b="1" smtClean="0"/>
              <a:t>)</a:t>
            </a:r>
            <a:r>
              <a:rPr lang="zh-CN" altLang="en-US" b="1" smtClean="0"/>
              <a:t>塔高平方</a:t>
            </a:r>
            <a:r>
              <a:rPr lang="en-US" altLang="zh-CN" b="1" smtClean="0"/>
              <a:t>=</a:t>
            </a:r>
            <a:r>
              <a:rPr lang="zh-CN" altLang="en-US" b="1" smtClean="0"/>
              <a:t>塔面三角形面积</a:t>
            </a:r>
          </a:p>
          <a:p>
            <a:r>
              <a:rPr lang="zh-CN" altLang="en-US" b="1" smtClean="0"/>
              <a:t>等式四∶</a:t>
            </a:r>
            <a:r>
              <a:rPr lang="en-US" altLang="zh-CN" b="1" smtClean="0"/>
              <a:t>(</a:t>
            </a:r>
            <a:r>
              <a:rPr lang="zh-CN" altLang="en-US" b="1" smtClean="0"/>
              <a:t>金字塔</a:t>
            </a:r>
            <a:r>
              <a:rPr lang="en-US" altLang="zh-CN" b="1" smtClean="0"/>
              <a:t>)</a:t>
            </a:r>
            <a:r>
              <a:rPr lang="zh-CN" altLang="en-US" b="1" smtClean="0"/>
              <a:t>底周长∶塔高</a:t>
            </a:r>
            <a:r>
              <a:rPr lang="en-US" altLang="zh-CN" b="1" smtClean="0"/>
              <a:t>=</a:t>
            </a:r>
            <a:r>
              <a:rPr lang="zh-CN" altLang="en-US" b="1" smtClean="0"/>
              <a:t>圆围∶半径</a:t>
            </a:r>
          </a:p>
          <a:p>
            <a:r>
              <a:rPr lang="zh-CN" altLang="en-US" b="1" smtClean="0"/>
              <a:t>等式五∶</a:t>
            </a:r>
            <a:r>
              <a:rPr lang="en-US" altLang="zh-CN" b="1" smtClean="0"/>
              <a:t>(</a:t>
            </a:r>
            <a:r>
              <a:rPr lang="zh-CN" altLang="en-US" b="1" smtClean="0"/>
              <a:t>金字塔</a:t>
            </a:r>
            <a:r>
              <a:rPr lang="en-US" altLang="zh-CN" b="1" smtClean="0"/>
              <a:t>)</a:t>
            </a:r>
            <a:r>
              <a:rPr lang="zh-CN" altLang="en-US" b="1" smtClean="0"/>
              <a:t>底周长</a:t>
            </a:r>
            <a:r>
              <a:rPr lang="en-US" altLang="zh-CN" b="1" smtClean="0"/>
              <a:t>x2=</a:t>
            </a:r>
            <a:r>
              <a:rPr lang="zh-CN" altLang="en-US" b="1" smtClean="0"/>
              <a:t>赤道的时分度</a:t>
            </a:r>
          </a:p>
          <a:p>
            <a:r>
              <a:rPr lang="zh-CN" altLang="en-US" b="1" smtClean="0"/>
              <a:t>等式六∶</a:t>
            </a:r>
            <a:r>
              <a:rPr lang="en-US" altLang="zh-CN" b="1" smtClean="0"/>
              <a:t>(</a:t>
            </a:r>
            <a:r>
              <a:rPr lang="zh-CN" altLang="en-US" b="1" smtClean="0"/>
              <a:t>金字塔</a:t>
            </a:r>
            <a:r>
              <a:rPr lang="en-US" altLang="zh-CN" b="1" smtClean="0"/>
              <a:t>)</a:t>
            </a:r>
            <a:r>
              <a:rPr lang="zh-CN" altLang="en-US" b="1" smtClean="0"/>
              <a:t>底周长</a:t>
            </a:r>
            <a:r>
              <a:rPr lang="en-US" altLang="zh-CN" b="1" smtClean="0"/>
              <a:t>÷(</a:t>
            </a:r>
            <a:r>
              <a:rPr lang="zh-CN" altLang="en-US" b="1" smtClean="0"/>
              <a:t>塔高</a:t>
            </a:r>
            <a:r>
              <a:rPr lang="en-US" altLang="zh-CN" b="1" smtClean="0"/>
              <a:t>×2)=</a:t>
            </a:r>
            <a:r>
              <a:rPr lang="zh-CN" altLang="en-US" b="1" smtClean="0"/>
              <a:t>圆周率</a:t>
            </a:r>
          </a:p>
        </p:txBody>
      </p:sp>
      <p:sp>
        <p:nvSpPr>
          <p:cNvPr id="21507" name="WordArt 3">
            <a:extLst>
              <a:ext uri="{FF2B5EF4-FFF2-40B4-BE49-F238E27FC236}"/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09600" y="381000"/>
            <a:ext cx="4724400" cy="990600"/>
          </a:xfrm>
          <a:prstGeom prst="rect">
            <a:avLst/>
          </a:prstGeom>
          <a:extLst/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1" hangingPunct="1">
              <a:defRPr/>
            </a:pPr>
            <a:r>
              <a:rPr lang="zh-CN" altLang="en-US" sz="3600" kern="10">
                <a:solidFill>
                  <a:srgbClr val="800080"/>
                </a:solidFill>
                <a:effectLst>
                  <a:outerShdw dist="45791" dir="2021404" algn="ctr" rotWithShape="0">
                    <a:srgbClr val="C0C0C0"/>
                  </a:outerShdw>
                </a:effectLst>
                <a:latin typeface="华文新魏" panose="020b0503020204020204" pitchFamily="2" charset="-122"/>
                <a:ea typeface="华文新魏" panose="020b0503020204020204" pitchFamily="2" charset="-122"/>
              </a:rPr>
              <a:t>金字塔之迷</a:t>
            </a:r>
            <a:r>
              <a:rPr lang="en-US" altLang="zh-CN" sz="3600" kern="10">
                <a:solidFill>
                  <a:srgbClr val="800080"/>
                </a:solidFill>
                <a:effectLst>
                  <a:outerShdw dist="45791" dir="2021404" algn="ctr" rotWithShape="0">
                    <a:srgbClr val="C0C0C0"/>
                  </a:outerShdw>
                </a:effectLst>
                <a:latin typeface="华文新魏" panose="020b0503020204020204" pitchFamily="2" charset="-122"/>
                <a:ea typeface="华文新魏" panose="020b0503020204020204" pitchFamily="2" charset="-122"/>
              </a:rPr>
              <a:t>——</a:t>
            </a:r>
            <a:r>
              <a:rPr lang="zh-CN" altLang="en-US" sz="3600" kern="10">
                <a:solidFill>
                  <a:srgbClr val="800080"/>
                </a:solidFill>
                <a:effectLst>
                  <a:outerShdw dist="45791" dir="2021404" algn="ctr" rotWithShape="0">
                    <a:srgbClr val="C0C0C0"/>
                  </a:outerShdw>
                </a:effectLst>
                <a:latin typeface="华文新魏" panose="020b0503020204020204" pitchFamily="2" charset="-122"/>
                <a:ea typeface="华文新魏" panose="020b0503020204020204" pitchFamily="2" charset="-122"/>
              </a:rPr>
              <a:t>数字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1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1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1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15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15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15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15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15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15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15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15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3554" name="WordArt 2">
            <a:extLst>
              <a:ext uri="{FF2B5EF4-FFF2-40B4-BE49-F238E27FC236}"/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09600" y="381000"/>
            <a:ext cx="4724400" cy="990600"/>
          </a:xfrm>
          <a:prstGeom prst="rect">
            <a:avLst/>
          </a:prstGeom>
          <a:extLst/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1" hangingPunct="1">
              <a:defRPr/>
            </a:pPr>
            <a:r>
              <a:rPr lang="zh-CN" altLang="en-US" sz="3600" kern="10">
                <a:solidFill>
                  <a:srgbClr val="800080"/>
                </a:solidFill>
                <a:effectLst>
                  <a:outerShdw dist="45791" dir="2021404" algn="ctr" rotWithShape="0">
                    <a:srgbClr val="C0C0C0"/>
                  </a:outerShdw>
                </a:effectLst>
                <a:latin typeface="华文新魏" panose="020b0503020204020204" pitchFamily="2" charset="-122"/>
                <a:ea typeface="华文新魏" panose="020b0503020204020204" pitchFamily="2" charset="-122"/>
              </a:rPr>
              <a:t>金字塔之迷</a:t>
            </a:r>
            <a:r>
              <a:rPr lang="en-US" altLang="zh-CN" sz="3600" kern="10">
                <a:solidFill>
                  <a:srgbClr val="800080"/>
                </a:solidFill>
                <a:effectLst>
                  <a:outerShdw dist="45791" dir="2021404" algn="ctr" rotWithShape="0">
                    <a:srgbClr val="C0C0C0"/>
                  </a:outerShdw>
                </a:effectLst>
                <a:latin typeface="华文新魏" panose="020b0503020204020204" pitchFamily="2" charset="-122"/>
                <a:ea typeface="华文新魏" panose="020b0503020204020204" pitchFamily="2" charset="-122"/>
              </a:rPr>
              <a:t>——</a:t>
            </a:r>
            <a:r>
              <a:rPr lang="zh-CN" altLang="en-US" sz="3600" kern="10">
                <a:solidFill>
                  <a:srgbClr val="800080"/>
                </a:solidFill>
                <a:effectLst>
                  <a:outerShdw dist="45791" dir="2021404" algn="ctr" rotWithShape="0">
                    <a:srgbClr val="C0C0C0"/>
                  </a:outerShdw>
                </a:effectLst>
                <a:latin typeface="华文新魏" panose="020b0503020204020204" pitchFamily="2" charset="-122"/>
                <a:ea typeface="华文新魏" panose="020b0503020204020204" pitchFamily="2" charset="-122"/>
              </a:rPr>
              <a:t>建筑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752600"/>
            <a:ext cx="8534400" cy="4724400"/>
          </a:xfrm>
          <a:noFill/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zh-CN" altLang="en-US" sz="2800" b="1" smtClean="0"/>
              <a:t>石块与石块之间没有任何粘接物</a:t>
            </a:r>
            <a:r>
              <a:rPr lang="en-US" altLang="zh-CN" sz="2800" b="1" smtClean="0"/>
              <a:t>,</a:t>
            </a:r>
            <a:r>
              <a:rPr lang="zh-CN" altLang="en-US" sz="2800" b="1" smtClean="0"/>
              <a:t>然而却拼合得天衣无缝</a:t>
            </a:r>
            <a:r>
              <a:rPr lang="en-US" altLang="zh-CN" sz="2800" b="1" smtClean="0"/>
              <a:t>,</a:t>
            </a:r>
            <a:r>
              <a:rPr lang="zh-CN" altLang="en-US" sz="2800" b="1" smtClean="0"/>
              <a:t>甚至连最薄最薄的刀片也插不进去</a:t>
            </a: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zh-CN" altLang="en-US" sz="2800" b="1" smtClean="0"/>
              <a:t>塔基四条底边相差不到</a:t>
            </a:r>
            <a:r>
              <a:rPr lang="en-US" altLang="zh-CN" sz="2800" b="1" smtClean="0"/>
              <a:t>20</a:t>
            </a:r>
            <a:r>
              <a:rPr lang="zh-CN" altLang="en-US" sz="2800" b="1" smtClean="0"/>
              <a:t>厘米</a:t>
            </a:r>
            <a:r>
              <a:rPr lang="en-US" altLang="zh-CN" sz="2800" b="1" smtClean="0"/>
              <a:t>,</a:t>
            </a:r>
            <a:r>
              <a:rPr lang="zh-CN" altLang="en-US" sz="2800" b="1" smtClean="0"/>
              <a:t>误差率不到千分之一</a:t>
            </a:r>
            <a:r>
              <a:rPr lang="en-US" altLang="zh-CN" sz="2800" b="1" smtClean="0"/>
              <a:t>;</a:t>
            </a:r>
            <a:r>
              <a:rPr lang="zh-CN" altLang="en-US" sz="2800" b="1" smtClean="0"/>
              <a:t>它的东南角和西北角的高度</a:t>
            </a:r>
            <a:r>
              <a:rPr lang="en-US" altLang="zh-CN" sz="2800" b="1" smtClean="0"/>
              <a:t>,</a:t>
            </a:r>
            <a:r>
              <a:rPr lang="zh-CN" altLang="en-US" sz="2800" b="1" smtClean="0"/>
              <a:t>相差仅</a:t>
            </a:r>
            <a:r>
              <a:rPr lang="en-US" altLang="zh-CN" sz="2800" b="1" smtClean="0"/>
              <a:t>l.27</a:t>
            </a:r>
            <a:r>
              <a:rPr lang="zh-CN" altLang="en-US" sz="2800" b="1" smtClean="0"/>
              <a:t>厘米</a:t>
            </a:r>
            <a:r>
              <a:rPr lang="en-US" altLang="zh-CN" sz="2800" b="1" smtClean="0"/>
              <a:t>,</a:t>
            </a:r>
            <a:r>
              <a:rPr lang="zh-CN" altLang="en-US" sz="2800" b="1" smtClean="0"/>
              <a:t>误差率不到万分之一</a:t>
            </a: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zh-CN" altLang="en-US" sz="2800" b="1" smtClean="0"/>
              <a:t>塔内结构仍然是个谜。塔内有迷宫一般的通道和幕室。墙璧光滑，饰有浮雕，通道有整齐的台阶，脉络一样地向墓室延伸，直到很深很深的地下。墓室另有通气孔通到塔 外。据说死者的“灵魂”可以从这些小孔里自由出人。奇怪的是这两条气孔，一条对准天龙座</a:t>
            </a:r>
            <a:r>
              <a:rPr lang="en-US" altLang="zh-CN" sz="2800" b="1" smtClean="0"/>
              <a:t>(</a:t>
            </a:r>
            <a:r>
              <a:rPr lang="zh-CN" altLang="en-US" sz="2800" b="1" smtClean="0"/>
              <a:t>永生</a:t>
            </a:r>
            <a:r>
              <a:rPr lang="en-US" altLang="zh-CN" sz="2800" b="1" smtClean="0"/>
              <a:t>)</a:t>
            </a:r>
            <a:r>
              <a:rPr lang="zh-CN" altLang="en-US" sz="2800" b="1" smtClean="0"/>
              <a:t>，</a:t>
            </a:r>
            <a:r>
              <a:rPr lang="en-US" altLang="zh-CN" sz="2800" b="1" smtClean="0"/>
              <a:t>,</a:t>
            </a:r>
            <a:r>
              <a:rPr lang="zh-CN" altLang="en-US" sz="2800" b="1" smtClean="0"/>
              <a:t>一条对准猎户座</a:t>
            </a:r>
            <a:r>
              <a:rPr lang="en-US" altLang="zh-CN" sz="2800" b="1" smtClean="0"/>
              <a:t>(</a:t>
            </a:r>
            <a:r>
              <a:rPr lang="zh-CN" altLang="en-US" sz="2800" b="1" smtClean="0"/>
              <a:t>复活</a:t>
            </a:r>
            <a:r>
              <a:rPr lang="en-US" altLang="zh-CN" sz="2800" b="1" smtClean="0"/>
              <a:t>)</a:t>
            </a:r>
            <a:r>
              <a:rPr lang="zh-CN" altLang="en-US" sz="2800" b="1" smtClean="0"/>
              <a:t>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8434" name="Text Box 4"/>
          <p:cNvSpPr txBox="1">
            <a:spLocks noChangeArrowheads="1"/>
          </p:cNvSpPr>
          <p:nvPr/>
        </p:nvSpPr>
        <p:spPr bwMode="auto">
          <a:xfrm>
            <a:off x="685800" y="533400"/>
            <a:ext cx="38100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ea typeface="黑体" pitchFamily="49" charset="-122"/>
              </a:rPr>
              <a:t>象形文字：</a:t>
            </a:r>
          </a:p>
        </p:txBody>
      </p:sp>
      <p:sp>
        <p:nvSpPr>
          <p:cNvPr id="53253" name="Text Box 5"/>
          <p:cNvSpPr txBox="1">
            <a:spLocks noChangeArrowheads="1"/>
          </p:cNvSpPr>
          <p:nvPr/>
        </p:nvSpPr>
        <p:spPr bwMode="auto">
          <a:xfrm>
            <a:off x="304800" y="1276350"/>
            <a:ext cx="8435975" cy="974725"/>
          </a:xfrm>
          <a:prstGeom prst="rect">
            <a:avLst/>
          </a:prstGeom>
          <a:noFill/>
          <a:ln w="28575">
            <a:solidFill>
              <a:srgbClr val="FF33CC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 u="sng">
                <a:solidFill>
                  <a:srgbClr val="0000FF"/>
                </a:solidFill>
                <a:latin typeface="宋体" pitchFamily="2" charset="-122"/>
              </a:rPr>
              <a:t>它形成于公元前</a:t>
            </a:r>
            <a:r>
              <a:rPr lang="en-US" altLang="zh-CN" sz="2800" b="1" u="sng">
                <a:solidFill>
                  <a:srgbClr val="0000FF"/>
                </a:solidFill>
                <a:latin typeface="宋体" pitchFamily="2" charset="-122"/>
              </a:rPr>
              <a:t>3000</a:t>
            </a:r>
            <a:r>
              <a:rPr lang="zh-CN" altLang="en-US" sz="2800" b="1" u="sng">
                <a:solidFill>
                  <a:srgbClr val="0000FF"/>
                </a:solidFill>
                <a:latin typeface="宋体" pitchFamily="2" charset="-122"/>
              </a:rPr>
              <a:t>年前后</a:t>
            </a:r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</a:rPr>
              <a:t>。是一种与事物形状相似的文字，并有一定的读音。</a:t>
            </a:r>
          </a:p>
        </p:txBody>
      </p:sp>
      <p:grpSp>
        <p:nvGrpSpPr>
          <p:cNvPr id="2" name="Group 19"/>
          <p:cNvGrpSpPr/>
          <p:nvPr/>
        </p:nvGrpSpPr>
        <p:grpSpPr>
          <a:xfrm>
            <a:off x="776288" y="2438400"/>
            <a:ext cx="6772275" cy="4262438"/>
            <a:chOff x="489" y="1536"/>
            <a:chExt cx="4266" cy="2685"/>
          </a:xfrm>
        </p:grpSpPr>
        <p:grpSp>
          <p:nvGrpSpPr>
            <p:cNvPr id="18438" name="Group 6"/>
            <p:cNvGrpSpPr/>
            <p:nvPr/>
          </p:nvGrpSpPr>
          <p:grpSpPr>
            <a:xfrm>
              <a:off x="912" y="1536"/>
              <a:ext cx="3843" cy="2685"/>
              <a:chOff x="793" y="1117"/>
              <a:chExt cx="3272" cy="2685"/>
            </a:xfrm>
          </p:grpSpPr>
          <p:sp>
            <p:nvSpPr>
              <p:cNvPr id="18440" name="Text Box 7"/>
              <p:cNvSpPr txBox="1">
                <a:spLocks noChangeArrowheads="1"/>
              </p:cNvSpPr>
              <p:nvPr/>
            </p:nvSpPr>
            <p:spPr bwMode="auto">
              <a:xfrm>
                <a:off x="793" y="1117"/>
                <a:ext cx="1995" cy="3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</a:pPr>
                <a:r>
                  <a:rPr lang="zh-CN" altLang="en-US" sz="3200">
                    <a:solidFill>
                      <a:srgbClr val="000000"/>
                    </a:solidFill>
                    <a:latin typeface="黑体" pitchFamily="49" charset="-122"/>
                    <a:ea typeface="黑体" pitchFamily="49" charset="-122"/>
                  </a:rPr>
                  <a:t>刻划符号</a:t>
                </a:r>
                <a:r>
                  <a:rPr lang="en-US" altLang="zh-CN" sz="3200">
                    <a:solidFill>
                      <a:srgbClr val="000000"/>
                    </a:solidFill>
                    <a:latin typeface="黑体" pitchFamily="49" charset="-122"/>
                    <a:ea typeface="黑体" pitchFamily="49" charset="-122"/>
                  </a:rPr>
                  <a:t>(</a:t>
                </a:r>
                <a:r>
                  <a:rPr lang="zh-CN" altLang="en-US" sz="3200">
                    <a:solidFill>
                      <a:srgbClr val="000000"/>
                    </a:solidFill>
                    <a:latin typeface="黑体" pitchFamily="49" charset="-122"/>
                    <a:ea typeface="黑体" pitchFamily="49" charset="-122"/>
                  </a:rPr>
                  <a:t>雏形</a:t>
                </a:r>
                <a:r>
                  <a:rPr lang="en-US" altLang="zh-CN" sz="3200">
                    <a:solidFill>
                      <a:srgbClr val="000000"/>
                    </a:solidFill>
                    <a:latin typeface="黑体" pitchFamily="49" charset="-122"/>
                    <a:ea typeface="黑体" pitchFamily="49" charset="-122"/>
                  </a:rPr>
                  <a:t>)</a:t>
                </a:r>
              </a:p>
            </p:txBody>
          </p:sp>
          <p:sp>
            <p:nvSpPr>
              <p:cNvPr id="18441" name="Rectangle 8"/>
              <p:cNvSpPr>
                <a:spLocks noChangeArrowheads="1"/>
              </p:cNvSpPr>
              <p:nvPr/>
            </p:nvSpPr>
            <p:spPr bwMode="auto">
              <a:xfrm>
                <a:off x="1056" y="2112"/>
                <a:ext cx="1140" cy="3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 eaLnBrk="1" hangingPunct="1"/>
                <a:r>
                  <a:rPr lang="zh-CN" altLang="en-US" sz="3200">
                    <a:solidFill>
                      <a:srgbClr val="000000"/>
                    </a:solidFill>
                    <a:ea typeface="黑体" pitchFamily="49" charset="-122"/>
                  </a:rPr>
                  <a:t>图画文字</a:t>
                </a:r>
              </a:p>
            </p:txBody>
          </p:sp>
          <p:sp>
            <p:nvSpPr>
              <p:cNvPr id="18442" name="Rectangle 9"/>
              <p:cNvSpPr>
                <a:spLocks noChangeArrowheads="1"/>
              </p:cNvSpPr>
              <p:nvPr/>
            </p:nvSpPr>
            <p:spPr bwMode="auto">
              <a:xfrm>
                <a:off x="912" y="2976"/>
                <a:ext cx="1584" cy="82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 eaLnBrk="1" hangingPunct="1">
                  <a:spcBef>
                    <a:spcPct val="50000"/>
                  </a:spcBef>
                </a:pPr>
                <a:r>
                  <a:rPr lang="zh-CN" altLang="en-US" sz="3200">
                    <a:solidFill>
                      <a:srgbClr val="000000"/>
                    </a:solidFill>
                    <a:ea typeface="黑体" pitchFamily="49" charset="-122"/>
                  </a:rPr>
                  <a:t>象形文字</a:t>
                </a:r>
              </a:p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3200">
                    <a:solidFill>
                      <a:srgbClr val="000000"/>
                    </a:solidFill>
                    <a:ea typeface="黑体" pitchFamily="49" charset="-122"/>
                  </a:rPr>
                  <a:t>(</a:t>
                </a:r>
                <a:r>
                  <a:rPr lang="zh-CN" altLang="en-US" sz="3200">
                    <a:solidFill>
                      <a:srgbClr val="000000"/>
                    </a:solidFill>
                    <a:ea typeface="黑体" pitchFamily="49" charset="-122"/>
                  </a:rPr>
                  <a:t>真正的文字</a:t>
                </a:r>
                <a:r>
                  <a:rPr lang="en-US" altLang="zh-CN" sz="3200">
                    <a:solidFill>
                      <a:srgbClr val="000000"/>
                    </a:solidFill>
                    <a:ea typeface="黑体" pitchFamily="49" charset="-122"/>
                  </a:rPr>
                  <a:t>)</a:t>
                </a:r>
              </a:p>
            </p:txBody>
          </p:sp>
          <p:sp>
            <p:nvSpPr>
              <p:cNvPr id="18443" name="Rectangle 10"/>
              <p:cNvSpPr>
                <a:spLocks noChangeArrowheads="1"/>
              </p:cNvSpPr>
              <p:nvPr/>
            </p:nvSpPr>
            <p:spPr bwMode="auto">
              <a:xfrm>
                <a:off x="3312" y="1536"/>
                <a:ext cx="753" cy="3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pPr eaLnBrk="1" hangingPunct="1">
                  <a:spcBef>
                    <a:spcPct val="50000"/>
                  </a:spcBef>
                </a:pPr>
                <a:r>
                  <a:rPr lang="zh-CN" altLang="en-US" sz="3200">
                    <a:solidFill>
                      <a:srgbClr val="000000"/>
                    </a:solidFill>
                    <a:ea typeface="黑体" pitchFamily="49" charset="-122"/>
                  </a:rPr>
                  <a:t>无读音</a:t>
                </a:r>
              </a:p>
            </p:txBody>
          </p:sp>
          <p:sp>
            <p:nvSpPr>
              <p:cNvPr id="18444" name="Rectangle 11"/>
              <p:cNvSpPr>
                <a:spLocks noChangeArrowheads="1"/>
              </p:cNvSpPr>
              <p:nvPr/>
            </p:nvSpPr>
            <p:spPr bwMode="auto">
              <a:xfrm>
                <a:off x="3312" y="3024"/>
                <a:ext cx="753" cy="3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zh-CN" altLang="en-US" sz="3200">
                    <a:solidFill>
                      <a:srgbClr val="000000"/>
                    </a:solidFill>
                    <a:ea typeface="黑体" pitchFamily="49" charset="-122"/>
                  </a:rPr>
                  <a:t>有读音</a:t>
                </a:r>
              </a:p>
            </p:txBody>
          </p:sp>
          <p:sp>
            <p:nvSpPr>
              <p:cNvPr id="18445" name="AutoShape 12"/>
              <p:cNvSpPr>
                <a:spLocks noChangeArrowheads="1"/>
              </p:cNvSpPr>
              <p:nvPr/>
            </p:nvSpPr>
            <p:spPr bwMode="auto">
              <a:xfrm rot="5400000">
                <a:off x="1473" y="1695"/>
                <a:ext cx="539" cy="222"/>
              </a:xfrm>
              <a:prstGeom prst="rightArrow">
                <a:avLst>
                  <a:gd name="adj1" fmla="val 50000"/>
                  <a:gd name="adj2" fmla="val 60698"/>
                </a:avLst>
              </a:prstGeom>
              <a:solidFill>
                <a:srgbClr val="FFFF00"/>
              </a:solidFill>
              <a:ln w="9525" algn="ctr">
                <a:solidFill>
                  <a:schemeClr val="tx1"/>
                </a:solidFill>
                <a:miter lim="800000"/>
              </a:ln>
            </p:spPr>
            <p:txBody>
              <a:bodyPr wrap="none" anchor="ctr"/>
              <a:lstStyle/>
              <a:p>
                <a:pPr eaLnBrk="1" hangingPunct="1"/>
                <a:endParaRPr lang="zh-CN" altLang="zh-CN">
                  <a:solidFill>
                    <a:srgbClr val="000000"/>
                  </a:solidFill>
                  <a:ea typeface="黑体" pitchFamily="49" charset="-122"/>
                </a:endParaRPr>
              </a:p>
            </p:txBody>
          </p:sp>
          <p:sp>
            <p:nvSpPr>
              <p:cNvPr id="18446" name="AutoShape 13"/>
              <p:cNvSpPr>
                <a:spLocks noChangeArrowheads="1"/>
              </p:cNvSpPr>
              <p:nvPr/>
            </p:nvSpPr>
            <p:spPr bwMode="auto">
              <a:xfrm rot="5400000">
                <a:off x="1473" y="2607"/>
                <a:ext cx="539" cy="222"/>
              </a:xfrm>
              <a:prstGeom prst="rightArrow">
                <a:avLst>
                  <a:gd name="adj1" fmla="val 50000"/>
                  <a:gd name="adj2" fmla="val 60698"/>
                </a:avLst>
              </a:prstGeom>
              <a:solidFill>
                <a:srgbClr val="FFFF00"/>
              </a:solidFill>
              <a:ln w="9525" algn="ctr">
                <a:solidFill>
                  <a:schemeClr val="tx1"/>
                </a:solidFill>
                <a:miter lim="800000"/>
              </a:ln>
            </p:spPr>
            <p:txBody>
              <a:bodyPr wrap="none" anchor="ctr"/>
              <a:lstStyle/>
              <a:p>
                <a:pPr eaLnBrk="1" hangingPunct="1"/>
                <a:endParaRPr lang="zh-CN" altLang="zh-CN">
                  <a:solidFill>
                    <a:srgbClr val="000000"/>
                  </a:solidFill>
                  <a:ea typeface="黑体" pitchFamily="49" charset="-122"/>
                </a:endParaRPr>
              </a:p>
            </p:txBody>
          </p:sp>
          <p:sp>
            <p:nvSpPr>
              <p:cNvPr id="18447" name="AutoShape 14"/>
              <p:cNvSpPr>
                <a:spLocks noChangeArrowheads="1"/>
              </p:cNvSpPr>
              <p:nvPr/>
            </p:nvSpPr>
            <p:spPr bwMode="auto">
              <a:xfrm rot="1568203">
                <a:off x="2648" y="1372"/>
                <a:ext cx="627" cy="256"/>
              </a:xfrm>
              <a:prstGeom prst="rightArrow">
                <a:avLst>
                  <a:gd name="adj1" fmla="val 50000"/>
                  <a:gd name="adj2" fmla="val 61230"/>
                </a:avLst>
              </a:prstGeom>
              <a:solidFill>
                <a:srgbClr val="FFFF00"/>
              </a:solidFill>
              <a:ln w="9525" algn="ctr">
                <a:solidFill>
                  <a:schemeClr val="tx1"/>
                </a:solidFill>
                <a:miter lim="800000"/>
              </a:ln>
            </p:spPr>
            <p:txBody>
              <a:bodyPr wrap="none" anchor="ctr"/>
              <a:lstStyle/>
              <a:p>
                <a:pPr eaLnBrk="1" hangingPunct="1"/>
                <a:endParaRPr lang="zh-CN" altLang="zh-CN">
                  <a:solidFill>
                    <a:srgbClr val="000000"/>
                  </a:solidFill>
                  <a:ea typeface="黑体" pitchFamily="49" charset="-122"/>
                </a:endParaRPr>
              </a:p>
            </p:txBody>
          </p:sp>
          <p:sp>
            <p:nvSpPr>
              <p:cNvPr id="18448" name="AutoShape 15"/>
              <p:cNvSpPr>
                <a:spLocks noChangeArrowheads="1"/>
              </p:cNvSpPr>
              <p:nvPr/>
            </p:nvSpPr>
            <p:spPr bwMode="auto">
              <a:xfrm rot="-1838110">
                <a:off x="2544" y="2016"/>
                <a:ext cx="675" cy="284"/>
              </a:xfrm>
              <a:prstGeom prst="rightArrow">
                <a:avLst>
                  <a:gd name="adj1" fmla="val 50000"/>
                  <a:gd name="adj2" fmla="val 59419"/>
                </a:avLst>
              </a:prstGeom>
              <a:solidFill>
                <a:srgbClr val="FFFF00"/>
              </a:solidFill>
              <a:ln w="9525" algn="ctr">
                <a:solidFill>
                  <a:schemeClr val="tx1"/>
                </a:solidFill>
                <a:miter lim="800000"/>
              </a:ln>
            </p:spPr>
            <p:txBody>
              <a:bodyPr wrap="none" anchor="ctr"/>
              <a:lstStyle/>
              <a:p>
                <a:pPr eaLnBrk="1" hangingPunct="1"/>
                <a:endParaRPr lang="zh-CN" altLang="zh-CN">
                  <a:solidFill>
                    <a:srgbClr val="000000"/>
                  </a:solidFill>
                  <a:ea typeface="黑体" pitchFamily="49" charset="-122"/>
                </a:endParaRPr>
              </a:p>
            </p:txBody>
          </p:sp>
          <p:sp>
            <p:nvSpPr>
              <p:cNvPr id="18449" name="AutoShape 16"/>
              <p:cNvSpPr>
                <a:spLocks noChangeArrowheads="1"/>
              </p:cNvSpPr>
              <p:nvPr/>
            </p:nvSpPr>
            <p:spPr bwMode="auto">
              <a:xfrm>
                <a:off x="2496" y="3072"/>
                <a:ext cx="656" cy="268"/>
              </a:xfrm>
              <a:prstGeom prst="rightArrow">
                <a:avLst>
                  <a:gd name="adj1" fmla="val 50000"/>
                  <a:gd name="adj2" fmla="val 61194"/>
                </a:avLst>
              </a:prstGeom>
              <a:solidFill>
                <a:srgbClr val="FFFF00"/>
              </a:solidFill>
              <a:ln w="9525" algn="ctr">
                <a:solidFill>
                  <a:schemeClr val="tx1"/>
                </a:solidFill>
                <a:miter lim="800000"/>
              </a:ln>
            </p:spPr>
            <p:txBody>
              <a:bodyPr wrap="none" anchor="ctr"/>
              <a:lstStyle/>
              <a:p>
                <a:pPr eaLnBrk="1" hangingPunct="1"/>
                <a:endParaRPr lang="zh-CN" altLang="zh-CN">
                  <a:solidFill>
                    <a:srgbClr val="000000"/>
                  </a:solidFill>
                  <a:ea typeface="黑体" pitchFamily="49" charset="-122"/>
                </a:endParaRPr>
              </a:p>
            </p:txBody>
          </p:sp>
        </p:grpSp>
        <p:sp>
          <p:nvSpPr>
            <p:cNvPr id="18439" name="Text Box 18"/>
            <p:cNvSpPr txBox="1">
              <a:spLocks noChangeArrowheads="1"/>
            </p:cNvSpPr>
            <p:nvPr/>
          </p:nvSpPr>
          <p:spPr bwMode="auto">
            <a:xfrm>
              <a:off x="489" y="1824"/>
              <a:ext cx="423" cy="23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3200" b="1">
                  <a:solidFill>
                    <a:srgbClr val="6600CC"/>
                  </a:solidFill>
                  <a:ea typeface="黑体" pitchFamily="49" charset="-122"/>
                </a:rPr>
                <a:t>文字产生的过程</a:t>
              </a:r>
            </a:p>
          </p:txBody>
        </p:sp>
      </p:grpSp>
      <p:sp>
        <p:nvSpPr>
          <p:cNvPr id="18437" name="TextBox 5"/>
          <p:cNvSpPr txBox="1">
            <a:spLocks noChangeArrowheads="1"/>
          </p:cNvSpPr>
          <p:nvPr/>
        </p:nvSpPr>
        <p:spPr bwMode="auto">
          <a:xfrm>
            <a:off x="0" y="0"/>
            <a:ext cx="9144000" cy="646113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600" b="1">
                <a:solidFill>
                  <a:schemeClr val="bg1"/>
                </a:solidFill>
                <a:latin typeface="华文行楷" pitchFamily="2" charset="-122"/>
                <a:ea typeface="华文行楷" pitchFamily="2" charset="-122"/>
              </a:rPr>
              <a:t>认识埃及</a:t>
            </a:r>
            <a:r>
              <a:rPr lang="en-US" altLang="zh-CN" sz="3600" b="1">
                <a:solidFill>
                  <a:schemeClr val="bg1"/>
                </a:solidFill>
                <a:latin typeface="华文行楷" pitchFamily="2" charset="-122"/>
                <a:ea typeface="华文行楷" pitchFamily="2" charset="-122"/>
              </a:rPr>
              <a:t>——</a:t>
            </a:r>
            <a:r>
              <a:rPr lang="zh-CN" altLang="en-US" sz="3600" b="1">
                <a:solidFill>
                  <a:schemeClr val="bg1"/>
                </a:solidFill>
                <a:latin typeface="华文行楷" pitchFamily="2" charset="-122"/>
                <a:ea typeface="华文行楷" pitchFamily="2" charset="-122"/>
              </a:rPr>
              <a:t>文字篇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53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1828800" y="76200"/>
            <a:ext cx="5183188" cy="887413"/>
          </a:xfrm>
          <a:prstGeom prst="rect">
            <a:avLst/>
          </a:prstGeom>
          <a:noFill/>
          <a:ln w="63500">
            <a:solidFill>
              <a:srgbClr val="8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4800" b="1">
                <a:solidFill>
                  <a:srgbClr val="FF3399"/>
                </a:solidFill>
                <a:ea typeface="隶书" pitchFamily="49" charset="-122"/>
              </a:rPr>
              <a:t>古埃及的象形文字</a:t>
            </a:r>
          </a:p>
        </p:txBody>
      </p:sp>
      <p:sp>
        <p:nvSpPr>
          <p:cNvPr id="95235" name="Text Box 3"/>
          <p:cNvSpPr txBox="1">
            <a:spLocks noChangeArrowheads="1"/>
          </p:cNvSpPr>
          <p:nvPr/>
        </p:nvSpPr>
        <p:spPr bwMode="auto">
          <a:xfrm>
            <a:off x="0" y="5514975"/>
            <a:ext cx="8915400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600" b="1">
                <a:latin typeface="楷体_GB2312" pitchFamily="49" charset="-122"/>
                <a:ea typeface="楷体_GB2312" pitchFamily="49" charset="-122"/>
              </a:rPr>
              <a:t>    形成于公元前</a:t>
            </a:r>
            <a:r>
              <a:rPr lang="en-US" altLang="zh-CN" sz="3600" b="1">
                <a:latin typeface="楷体_GB2312" pitchFamily="49" charset="-122"/>
                <a:ea typeface="楷体_GB2312" pitchFamily="49" charset="-122"/>
              </a:rPr>
              <a:t>3000</a:t>
            </a:r>
            <a:r>
              <a:rPr lang="zh-CN" altLang="en-US" sz="3600" b="1">
                <a:latin typeface="楷体_GB2312" pitchFamily="49" charset="-122"/>
                <a:ea typeface="楷体_GB2312" pitchFamily="49" charset="-122"/>
              </a:rPr>
              <a:t>年前后。它是一种与事物形状相似的文字，并有一定的读音。</a:t>
            </a:r>
          </a:p>
        </p:txBody>
      </p:sp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0" y="1066800"/>
            <a:ext cx="9144000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5237" name="Oval 5"/>
          <p:cNvSpPr>
            <a:spLocks noChangeArrowheads="1"/>
          </p:cNvSpPr>
          <p:nvPr/>
        </p:nvSpPr>
        <p:spPr bwMode="auto">
          <a:xfrm>
            <a:off x="7391400" y="3276600"/>
            <a:ext cx="838200" cy="609600"/>
          </a:xfrm>
          <a:prstGeom prst="ellipse">
            <a:avLst/>
          </a:prstGeom>
          <a:noFill/>
          <a:ln w="508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pic>
        <p:nvPicPr>
          <p:cNvPr id="9523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6019800" y="1066800"/>
            <a:ext cx="2601913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5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5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5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3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0482" name="标题 75777"/>
          <p:cNvSpPr>
            <a:spLocks noGrp="1" noChangeArrowheads="1"/>
          </p:cNvSpPr>
          <p:nvPr>
            <p:ph type="title" idx="4294967295"/>
          </p:nvPr>
        </p:nvSpPr>
        <p:spPr>
          <a:xfrm>
            <a:off x="485775" y="1431925"/>
            <a:ext cx="7886700" cy="731838"/>
          </a:xfrm>
        </p:spPr>
        <p:txBody>
          <a:bodyPr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zh-CN" sz="2800" b="1" smtClean="0">
                <a:sym typeface="+mn-ea"/>
              </a:rPr>
              <a:t>埃及象形文字（纸草文书）</a:t>
            </a:r>
          </a:p>
        </p:txBody>
      </p:sp>
      <p:sp>
        <p:nvSpPr>
          <p:cNvPr id="20483" name="文本框 75778"/>
          <p:cNvSpPr txBox="1">
            <a:spLocks noChangeArrowheads="1"/>
          </p:cNvSpPr>
          <p:nvPr/>
        </p:nvSpPr>
        <p:spPr bwMode="auto">
          <a:xfrm>
            <a:off x="650875" y="2501900"/>
            <a:ext cx="520700" cy="488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ts val="3363"/>
              </a:lnSpc>
            </a:pPr>
            <a:r>
              <a:rPr lang="en-US" altLang="zh-CN" sz="2800" b="1">
                <a:sym typeface="+mn-ea"/>
              </a:rPr>
              <a:t>你  认  识  它  吗  ？</a:t>
            </a:r>
          </a:p>
          <a:p>
            <a:pPr eaLnBrk="1" hangingPunct="1">
              <a:lnSpc>
                <a:spcPts val="3363"/>
              </a:lnSpc>
            </a:pPr>
            <a:endParaRPr lang="en-US" altLang="zh-CN" sz="2800" b="1">
              <a:sym typeface="+mn-ea"/>
            </a:endParaRPr>
          </a:p>
        </p:txBody>
      </p:sp>
      <p:pic>
        <p:nvPicPr>
          <p:cNvPr id="20484" name="图片 7577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911350" y="2660650"/>
            <a:ext cx="1692275" cy="1658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图片 7578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084638" y="2667000"/>
            <a:ext cx="1728787" cy="152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图片 75781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6550025" y="2640013"/>
            <a:ext cx="1512888" cy="157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783" name="文本框 75782"/>
          <p:cNvSpPr txBox="1">
            <a:spLocks noChangeArrowheads="1"/>
          </p:cNvSpPr>
          <p:nvPr/>
        </p:nvSpPr>
        <p:spPr bwMode="auto">
          <a:xfrm>
            <a:off x="2390775" y="4741863"/>
            <a:ext cx="730250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2800" b="1">
                <a:sym typeface="+mn-ea"/>
              </a:rPr>
              <a:t>哭</a:t>
            </a:r>
          </a:p>
        </p:txBody>
      </p:sp>
      <p:sp>
        <p:nvSpPr>
          <p:cNvPr id="75784" name="文本框 75783"/>
          <p:cNvSpPr txBox="1">
            <a:spLocks noChangeArrowheads="1"/>
          </p:cNvSpPr>
          <p:nvPr/>
        </p:nvSpPr>
        <p:spPr bwMode="auto">
          <a:xfrm>
            <a:off x="4689475" y="4648200"/>
            <a:ext cx="720725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2800" b="1">
                <a:sym typeface="+mn-ea"/>
              </a:rPr>
              <a:t>走</a:t>
            </a:r>
          </a:p>
        </p:txBody>
      </p:sp>
      <p:sp>
        <p:nvSpPr>
          <p:cNvPr id="75785" name="文本框 75784"/>
          <p:cNvSpPr txBox="1">
            <a:spLocks noChangeArrowheads="1"/>
          </p:cNvSpPr>
          <p:nvPr/>
        </p:nvSpPr>
        <p:spPr bwMode="auto">
          <a:xfrm>
            <a:off x="7264400" y="4518025"/>
            <a:ext cx="730250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2800" b="1">
                <a:sym typeface="+mn-ea"/>
              </a:rPr>
              <a:t>日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57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57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57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57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57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57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83" grpId="0"/>
      <p:bldP spid="75784" grpId="0"/>
      <p:bldP spid="7578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1506" name="文本框 52233"/>
          <p:cNvSpPr txBox="1">
            <a:spLocks noChangeArrowheads="1"/>
          </p:cNvSpPr>
          <p:nvPr/>
        </p:nvSpPr>
        <p:spPr bwMode="auto">
          <a:xfrm>
            <a:off x="3043238" y="5845175"/>
            <a:ext cx="4175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latin typeface="Times New Roman" pitchFamily="18" charset="0"/>
              </a:rPr>
              <a:t>几种有趣的埃及象形文字</a:t>
            </a:r>
          </a:p>
        </p:txBody>
      </p:sp>
      <p:pic>
        <p:nvPicPr>
          <p:cNvPr id="52238" name="图片 52237" descr="4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2162175" y="963613"/>
            <a:ext cx="1749425" cy="179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39" name="文本框 52238"/>
          <p:cNvSpPr txBox="1">
            <a:spLocks noChangeArrowheads="1"/>
          </p:cNvSpPr>
          <p:nvPr/>
        </p:nvSpPr>
        <p:spPr bwMode="auto">
          <a:xfrm>
            <a:off x="2170113" y="2682875"/>
            <a:ext cx="935037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2800" b="1">
                <a:sym typeface="+mn-ea"/>
              </a:rPr>
              <a:t>山坡</a:t>
            </a:r>
          </a:p>
        </p:txBody>
      </p:sp>
      <p:pic>
        <p:nvPicPr>
          <p:cNvPr id="52229" name="图片 52228" descr="D:/欧阳阳历史与社会/http:/gb2.chinabroadcast.cn/mmsource/image/2003-9-1/44.jpg"/>
          <p:cNvPicPr>
            <a:picLocks noChangeAspect="1"/>
          </p:cNvPicPr>
          <p:nvPr/>
        </p:nvPicPr>
        <p:blipFill>
          <a:blip r:embed="rId4" r:link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5976938" y="806450"/>
            <a:ext cx="2662237" cy="111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35" name="文本框 52234"/>
          <p:cNvSpPr txBox="1">
            <a:spLocks noChangeArrowheads="1"/>
          </p:cNvSpPr>
          <p:nvPr/>
        </p:nvSpPr>
        <p:spPr bwMode="auto">
          <a:xfrm>
            <a:off x="6916738" y="2235200"/>
            <a:ext cx="1871662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2800" b="1">
                <a:sym typeface="+mn-ea"/>
              </a:rPr>
              <a:t>面包</a:t>
            </a:r>
          </a:p>
        </p:txBody>
      </p:sp>
      <p:pic>
        <p:nvPicPr>
          <p:cNvPr id="52227" name="图片 52226" descr="D:/欧阳阳历史与社会/http:/gb2.chinabroadcast.cn/mmsource/image/2003-9-1/23.jpg"/>
          <p:cNvPicPr>
            <a:picLocks noChangeAspect="1"/>
          </p:cNvPicPr>
          <p:nvPr/>
        </p:nvPicPr>
        <p:blipFill>
          <a:blip r:embed="rId6" r:link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283075" y="2587625"/>
            <a:ext cx="1693863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37" name="文本框 52236"/>
          <p:cNvSpPr txBox="1">
            <a:spLocks noChangeArrowheads="1"/>
          </p:cNvSpPr>
          <p:nvPr/>
        </p:nvSpPr>
        <p:spPr bwMode="auto">
          <a:xfrm>
            <a:off x="4673600" y="4176713"/>
            <a:ext cx="1511300" cy="731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2800" b="1">
                <a:sym typeface="+mn-ea"/>
              </a:rPr>
              <a:t>院子</a:t>
            </a:r>
          </a:p>
        </p:txBody>
      </p:sp>
      <p:pic>
        <p:nvPicPr>
          <p:cNvPr id="52231" name="图片 52230" descr="D:/欧阳阳历史与社会/http:/gb2.chinabroadcast.cn/mmsource/image/2003-9-1/43.jpg"/>
          <p:cNvPicPr>
            <a:picLocks noChangeAspect="1"/>
          </p:cNvPicPr>
          <p:nvPr/>
        </p:nvPicPr>
        <p:blipFill>
          <a:blip r:embed="rId8" r:link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6518275" y="3546475"/>
            <a:ext cx="1949450" cy="1474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40" name="文本框 52239"/>
          <p:cNvSpPr txBox="1">
            <a:spLocks noChangeArrowheads="1"/>
          </p:cNvSpPr>
          <p:nvPr/>
        </p:nvSpPr>
        <p:spPr bwMode="auto">
          <a:xfrm>
            <a:off x="7159625" y="5114925"/>
            <a:ext cx="1152525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2800" b="1">
                <a:sym typeface="+mn-ea"/>
              </a:rPr>
              <a:t>布匹</a:t>
            </a:r>
          </a:p>
        </p:txBody>
      </p:sp>
      <p:pic>
        <p:nvPicPr>
          <p:cNvPr id="52233" name="图片 52232" descr="D:/欧阳阳历史与社会/http:/gb2.chinabroadcast.cn/mmsource/image/2003-9-1/33.jpg"/>
          <p:cNvPicPr>
            <a:picLocks noChangeAspect="1"/>
          </p:cNvPicPr>
          <p:nvPr/>
        </p:nvPicPr>
        <p:blipFill>
          <a:blip r:embed="rId10" r:link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995363" y="3546475"/>
            <a:ext cx="1871662" cy="1474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36" name="文本框 52235"/>
          <p:cNvSpPr txBox="1">
            <a:spLocks noChangeArrowheads="1"/>
          </p:cNvSpPr>
          <p:nvPr/>
        </p:nvSpPr>
        <p:spPr bwMode="auto">
          <a:xfrm>
            <a:off x="1666875" y="4841875"/>
            <a:ext cx="503238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2800" b="1">
                <a:sym typeface="+mn-ea"/>
              </a:rPr>
              <a:t>水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2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2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2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2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2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2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22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22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22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22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22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22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9" grpId="0"/>
      <p:bldP spid="52235" grpId="0"/>
      <p:bldP spid="52237" grpId="0"/>
      <p:bldP spid="52240" grpId="0"/>
      <p:bldP spid="5223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2530" name="Picture 2" descr="图片13">
            <a:hlinkClick action="ppaction://noaction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0" y="1447800"/>
            <a:ext cx="9144000" cy="541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3200400" y="617538"/>
            <a:ext cx="2282825" cy="922337"/>
          </a:xfrm>
          <a:prstGeom prst="rect">
            <a:avLst/>
          </a:prstGeom>
          <a:noFill/>
          <a:ln w="63500">
            <a:solidFill>
              <a:srgbClr val="8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zh-CN" altLang="en-US" sz="5400" b="1">
                <a:solidFill>
                  <a:srgbClr val="FF3399"/>
                </a:solidFill>
              </a:rPr>
              <a:t>太阳历</a:t>
            </a:r>
          </a:p>
        </p:txBody>
      </p:sp>
      <p:sp>
        <p:nvSpPr>
          <p:cNvPr id="22532" name="AutoShape 5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019800" y="4343400"/>
            <a:ext cx="1143000" cy="9906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grpSp>
        <p:nvGrpSpPr>
          <p:cNvPr id="2" name="Group 6"/>
          <p:cNvGrpSpPr/>
          <p:nvPr/>
        </p:nvGrpSpPr>
        <p:grpSpPr>
          <a:xfrm>
            <a:off x="457200" y="1752600"/>
            <a:ext cx="7315200" cy="1457325"/>
            <a:chExt cx="4761" cy="918"/>
          </a:xfrm>
        </p:grpSpPr>
        <p:sp>
          <p:nvSpPr>
            <p:cNvPr id="22538" name="Text Box 7"/>
            <p:cNvSpPr txBox="1">
              <a:spLocks noChangeArrowheads="1"/>
            </p:cNvSpPr>
            <p:nvPr/>
          </p:nvSpPr>
          <p:spPr bwMode="auto">
            <a:xfrm>
              <a:off x="182" y="0"/>
              <a:ext cx="4579" cy="918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rgbClr val="800000"/>
              </a:solidFill>
              <a:miter lim="800000"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4400" b="1">
                  <a:solidFill>
                    <a:srgbClr val="FF0000"/>
                  </a:solidFill>
                  <a:latin typeface="Times New Roman" pitchFamily="18" charset="0"/>
                </a:rPr>
                <a:t>古代埃及人编制的太阳历是人类历史上第一部太阳历</a:t>
              </a:r>
            </a:p>
          </p:txBody>
        </p:sp>
        <p:sp>
          <p:nvSpPr>
            <p:cNvPr id="22539" name="Oval 8"/>
            <p:cNvSpPr>
              <a:spLocks noChangeArrowheads="1"/>
            </p:cNvSpPr>
            <p:nvPr/>
          </p:nvSpPr>
          <p:spPr bwMode="auto">
            <a:xfrm>
              <a:off x="0" y="136"/>
              <a:ext cx="136" cy="136"/>
            </a:xfrm>
            <a:prstGeom prst="ellipse">
              <a:avLst/>
            </a:prstGeom>
            <a:solidFill>
              <a:srgbClr val="3333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eaLnBrk="1" hangingPunct="1"/>
              <a:endParaRPr lang="zh-CN" altLang="en-US"/>
            </a:p>
          </p:txBody>
        </p:sp>
      </p:grpSp>
      <p:grpSp>
        <p:nvGrpSpPr>
          <p:cNvPr id="3" name="Group 9"/>
          <p:cNvGrpSpPr/>
          <p:nvPr/>
        </p:nvGrpSpPr>
        <p:grpSpPr>
          <a:xfrm>
            <a:off x="533400" y="4029075"/>
            <a:ext cx="7489825" cy="1457325"/>
            <a:chExt cx="4718" cy="918"/>
          </a:xfrm>
        </p:grpSpPr>
        <p:sp>
          <p:nvSpPr>
            <p:cNvPr id="22536" name="Oval 10"/>
            <p:cNvSpPr>
              <a:spLocks noChangeArrowheads="1"/>
            </p:cNvSpPr>
            <p:nvPr/>
          </p:nvSpPr>
          <p:spPr bwMode="auto">
            <a:xfrm>
              <a:off x="0" y="137"/>
              <a:ext cx="136" cy="136"/>
            </a:xfrm>
            <a:prstGeom prst="ellipse">
              <a:avLst/>
            </a:prstGeom>
            <a:solidFill>
              <a:srgbClr val="3333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eaLnBrk="1" hangingPunct="1"/>
              <a:endParaRPr lang="zh-CN" altLang="en-US"/>
            </a:p>
          </p:txBody>
        </p:sp>
        <p:sp>
          <p:nvSpPr>
            <p:cNvPr id="22537" name="Text Box 11"/>
            <p:cNvSpPr txBox="1">
              <a:spLocks noChangeArrowheads="1"/>
            </p:cNvSpPr>
            <p:nvPr/>
          </p:nvSpPr>
          <p:spPr bwMode="auto">
            <a:xfrm>
              <a:off x="182" y="0"/>
              <a:ext cx="4536" cy="918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rgbClr val="800000"/>
              </a:solidFill>
              <a:miter lim="800000"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4400" b="1">
                  <a:solidFill>
                    <a:srgbClr val="FF0000"/>
                  </a:solidFill>
                  <a:latin typeface="Times New Roman" pitchFamily="18" charset="0"/>
                </a:rPr>
                <a:t>罗马历法以及我们现今所通用的公历，都源于这种历法</a:t>
              </a:r>
            </a:p>
          </p:txBody>
        </p:sp>
      </p:grpSp>
      <p:sp>
        <p:nvSpPr>
          <p:cNvPr id="22535" name="TextBox 5"/>
          <p:cNvSpPr txBox="1">
            <a:spLocks noChangeArrowheads="1"/>
          </p:cNvSpPr>
          <p:nvPr/>
        </p:nvSpPr>
        <p:spPr bwMode="auto">
          <a:xfrm>
            <a:off x="0" y="0"/>
            <a:ext cx="9144000" cy="646113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600" b="1">
                <a:solidFill>
                  <a:schemeClr val="bg1"/>
                </a:solidFill>
                <a:latin typeface="华文行楷" pitchFamily="2" charset="-122"/>
                <a:ea typeface="华文行楷" pitchFamily="2" charset="-122"/>
              </a:rPr>
              <a:t>认识埃及</a:t>
            </a:r>
            <a:r>
              <a:rPr lang="en-US" altLang="zh-CN" sz="3600" b="1">
                <a:solidFill>
                  <a:schemeClr val="bg1"/>
                </a:solidFill>
                <a:latin typeface="华文行楷" pitchFamily="2" charset="-122"/>
                <a:ea typeface="华文行楷" pitchFamily="2" charset="-122"/>
              </a:rPr>
              <a:t>——</a:t>
            </a:r>
            <a:r>
              <a:rPr lang="zh-CN" altLang="en-US" sz="3600" b="1">
                <a:solidFill>
                  <a:schemeClr val="bg1"/>
                </a:solidFill>
                <a:latin typeface="华文行楷" pitchFamily="2" charset="-122"/>
                <a:ea typeface="华文行楷" pitchFamily="2" charset="-122"/>
              </a:rPr>
              <a:t>历法篇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3554" name="Text Box 4"/>
          <p:cNvSpPr txBox="1">
            <a:spLocks noChangeArrowheads="1"/>
          </p:cNvSpPr>
          <p:nvPr/>
        </p:nvSpPr>
        <p:spPr bwMode="auto">
          <a:xfrm>
            <a:off x="611188" y="981075"/>
            <a:ext cx="5688012" cy="447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ea typeface="黑体" pitchFamily="49" charset="-122"/>
              </a:rPr>
              <a:t>历法：</a:t>
            </a:r>
            <a:r>
              <a:rPr lang="zh-CN" altLang="en-US" sz="3200" b="1">
                <a:solidFill>
                  <a:srgbClr val="FF0000"/>
                </a:solidFill>
                <a:ea typeface="黑体" pitchFamily="49" charset="-122"/>
              </a:rPr>
              <a:t>太阳历</a:t>
            </a:r>
          </a:p>
          <a:p>
            <a:pPr eaLnBrk="1" hangingPunct="1"/>
            <a:endParaRPr lang="zh-CN" altLang="en-US" sz="3200" b="1">
              <a:solidFill>
                <a:srgbClr val="FF0000"/>
              </a:solidFill>
              <a:ea typeface="黑体" pitchFamily="49" charset="-122"/>
            </a:endParaRPr>
          </a:p>
          <a:p>
            <a:pPr eaLnBrk="1" hangingPunct="1"/>
            <a:r>
              <a:rPr lang="zh-CN" altLang="en-US" sz="3200" b="1">
                <a:ea typeface="黑体" pitchFamily="49" charset="-122"/>
              </a:rPr>
              <a:t>①制定依据：</a:t>
            </a:r>
          </a:p>
          <a:p>
            <a:pPr eaLnBrk="1" hangingPunct="1"/>
            <a:endParaRPr lang="zh-CN" altLang="en-US" sz="3200" b="1">
              <a:ea typeface="黑体" pitchFamily="49" charset="-122"/>
            </a:endParaRPr>
          </a:p>
          <a:p>
            <a:pPr eaLnBrk="1" hangingPunct="1"/>
            <a:r>
              <a:rPr lang="zh-CN" altLang="en-US" sz="3200" b="1">
                <a:ea typeface="黑体" pitchFamily="49" charset="-122"/>
              </a:rPr>
              <a:t>②基本内容：</a:t>
            </a:r>
          </a:p>
          <a:p>
            <a:pPr eaLnBrk="1" hangingPunct="1"/>
            <a:endParaRPr lang="zh-CN" altLang="en-US" sz="3200" b="1">
              <a:ea typeface="黑体" pitchFamily="49" charset="-122"/>
            </a:endParaRPr>
          </a:p>
          <a:p>
            <a:pPr eaLnBrk="1" hangingPunct="1"/>
            <a:r>
              <a:rPr lang="zh-CN" altLang="en-US" sz="3200" b="1">
                <a:ea typeface="黑体" pitchFamily="49" charset="-122"/>
              </a:rPr>
              <a:t>③地位：</a:t>
            </a:r>
          </a:p>
          <a:p>
            <a:pPr eaLnBrk="1" hangingPunct="1"/>
            <a:endParaRPr lang="zh-CN" altLang="en-US" sz="3200" b="1">
              <a:ea typeface="黑体" pitchFamily="49" charset="-122"/>
            </a:endParaRPr>
          </a:p>
          <a:p>
            <a:pPr eaLnBrk="1" hangingPunct="1"/>
            <a:r>
              <a:rPr lang="zh-CN" altLang="en-US" sz="3200" b="1">
                <a:latin typeface="宋体" pitchFamily="2" charset="-122"/>
                <a:ea typeface="黑体" pitchFamily="49" charset="-122"/>
              </a:rPr>
              <a:t>④影响： </a:t>
            </a:r>
          </a:p>
        </p:txBody>
      </p:sp>
      <p:sp>
        <p:nvSpPr>
          <p:cNvPr id="86021" name="Text Box 5"/>
          <p:cNvSpPr txBox="1">
            <a:spLocks noChangeArrowheads="1"/>
          </p:cNvSpPr>
          <p:nvPr/>
        </p:nvSpPr>
        <p:spPr bwMode="auto">
          <a:xfrm>
            <a:off x="2987675" y="2060575"/>
            <a:ext cx="61563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000099"/>
                </a:solidFill>
                <a:latin typeface="黑体" pitchFamily="49" charset="-122"/>
                <a:ea typeface="黑体" pitchFamily="49" charset="-122"/>
              </a:rPr>
              <a:t>按照</a:t>
            </a: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尼罗河</a:t>
            </a:r>
            <a:r>
              <a:rPr lang="zh-CN" altLang="en-US" sz="2400" b="1">
                <a:solidFill>
                  <a:srgbClr val="000099"/>
                </a:solidFill>
                <a:latin typeface="黑体" pitchFamily="49" charset="-122"/>
                <a:ea typeface="黑体" pitchFamily="49" charset="-122"/>
              </a:rPr>
              <a:t>的涨落和农作物的生长规律。</a:t>
            </a:r>
          </a:p>
        </p:txBody>
      </p:sp>
      <p:sp>
        <p:nvSpPr>
          <p:cNvPr id="86022" name="Text Box 6"/>
          <p:cNvSpPr txBox="1">
            <a:spLocks noChangeArrowheads="1"/>
          </p:cNvSpPr>
          <p:nvPr/>
        </p:nvSpPr>
        <p:spPr bwMode="auto">
          <a:xfrm>
            <a:off x="3203575" y="2781300"/>
            <a:ext cx="5940425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000099"/>
                </a:solidFill>
                <a:latin typeface="黑体" pitchFamily="49" charset="-122"/>
                <a:ea typeface="黑体" pitchFamily="49" charset="-122"/>
              </a:rPr>
              <a:t>一年分</a:t>
            </a:r>
            <a:r>
              <a:rPr lang="en-US" altLang="zh-CN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个季节</a:t>
            </a:r>
            <a:r>
              <a:rPr lang="zh-CN" altLang="en-US" sz="2400" b="1">
                <a:solidFill>
                  <a:srgbClr val="000099"/>
                </a:solidFill>
                <a:latin typeface="黑体" pitchFamily="49" charset="-122"/>
                <a:ea typeface="黑体" pitchFamily="49" charset="-122"/>
              </a:rPr>
              <a:t>，每季</a:t>
            </a:r>
            <a:r>
              <a:rPr lang="en-US" altLang="zh-CN" sz="2400" b="1">
                <a:solidFill>
                  <a:srgbClr val="000099"/>
                </a:solidFill>
                <a:latin typeface="黑体" pitchFamily="49" charset="-122"/>
                <a:ea typeface="黑体" pitchFamily="49" charset="-122"/>
              </a:rPr>
              <a:t>4</a:t>
            </a:r>
            <a:r>
              <a:rPr lang="zh-CN" altLang="en-US" sz="2400" b="1">
                <a:solidFill>
                  <a:srgbClr val="000099"/>
                </a:solidFill>
                <a:latin typeface="黑体" pitchFamily="49" charset="-122"/>
                <a:ea typeface="黑体" pitchFamily="49" charset="-122"/>
              </a:rPr>
              <a:t>个月，每月</a:t>
            </a:r>
            <a:r>
              <a:rPr lang="en-US" altLang="zh-CN" sz="2400" b="1">
                <a:solidFill>
                  <a:srgbClr val="000099"/>
                </a:solidFill>
                <a:latin typeface="黑体" pitchFamily="49" charset="-122"/>
                <a:ea typeface="黑体" pitchFamily="49" charset="-122"/>
              </a:rPr>
              <a:t>30</a:t>
            </a:r>
            <a:r>
              <a:rPr lang="zh-CN" altLang="en-US" sz="2400" b="1">
                <a:solidFill>
                  <a:srgbClr val="000099"/>
                </a:solidFill>
                <a:latin typeface="黑体" pitchFamily="49" charset="-122"/>
                <a:ea typeface="黑体" pitchFamily="49" charset="-122"/>
              </a:rPr>
              <a:t>天，岁末加上</a:t>
            </a:r>
            <a:r>
              <a:rPr lang="en-US" altLang="zh-CN" sz="2400" b="1">
                <a:solidFill>
                  <a:srgbClr val="000099"/>
                </a:solidFill>
                <a:latin typeface="黑体" pitchFamily="49" charset="-122"/>
                <a:ea typeface="黑体" pitchFamily="49" charset="-122"/>
              </a:rPr>
              <a:t>5</a:t>
            </a:r>
            <a:r>
              <a:rPr lang="zh-CN" altLang="en-US" sz="2400" b="1">
                <a:solidFill>
                  <a:srgbClr val="000099"/>
                </a:solidFill>
                <a:latin typeface="黑体" pitchFamily="49" charset="-122"/>
                <a:ea typeface="黑体" pitchFamily="49" charset="-122"/>
              </a:rPr>
              <a:t>天宗教节日，一年</a:t>
            </a:r>
            <a:r>
              <a:rPr lang="en-US" altLang="zh-CN" sz="2400" b="1">
                <a:solidFill>
                  <a:srgbClr val="000099"/>
                </a:solidFill>
                <a:latin typeface="黑体" pitchFamily="49" charset="-122"/>
                <a:ea typeface="黑体" pitchFamily="49" charset="-122"/>
              </a:rPr>
              <a:t>365</a:t>
            </a:r>
            <a:r>
              <a:rPr lang="zh-CN" altLang="en-US" sz="2400" b="1">
                <a:solidFill>
                  <a:srgbClr val="000099"/>
                </a:solidFill>
                <a:latin typeface="黑体" pitchFamily="49" charset="-122"/>
                <a:ea typeface="黑体" pitchFamily="49" charset="-122"/>
              </a:rPr>
              <a:t>天。</a:t>
            </a:r>
          </a:p>
        </p:txBody>
      </p:sp>
      <p:sp>
        <p:nvSpPr>
          <p:cNvPr id="86023" name="Text Box 7"/>
          <p:cNvSpPr txBox="1">
            <a:spLocks noChangeArrowheads="1"/>
          </p:cNvSpPr>
          <p:nvPr/>
        </p:nvSpPr>
        <p:spPr bwMode="auto">
          <a:xfrm>
            <a:off x="3240088" y="3989388"/>
            <a:ext cx="72358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人类历史上第一部太阳历。</a:t>
            </a:r>
          </a:p>
        </p:txBody>
      </p:sp>
      <p:sp>
        <p:nvSpPr>
          <p:cNvPr id="86024" name="Text Box 8"/>
          <p:cNvSpPr txBox="1">
            <a:spLocks noChangeArrowheads="1"/>
          </p:cNvSpPr>
          <p:nvPr/>
        </p:nvSpPr>
        <p:spPr bwMode="auto">
          <a:xfrm>
            <a:off x="3168650" y="4941888"/>
            <a:ext cx="61563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000099"/>
                </a:solidFill>
                <a:latin typeface="黑体" pitchFamily="49" charset="-122"/>
                <a:ea typeface="黑体" pitchFamily="49" charset="-122"/>
              </a:rPr>
              <a:t>罗马历法、今天的</a:t>
            </a: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公历</a:t>
            </a:r>
            <a:r>
              <a:rPr lang="zh-CN" altLang="en-US" sz="2400" b="1">
                <a:solidFill>
                  <a:srgbClr val="000099"/>
                </a:solidFill>
                <a:latin typeface="黑体" pitchFamily="49" charset="-122"/>
                <a:ea typeface="黑体" pitchFamily="49" charset="-122"/>
              </a:rPr>
              <a:t>，都源于此。</a:t>
            </a:r>
          </a:p>
        </p:txBody>
      </p:sp>
      <p:sp>
        <p:nvSpPr>
          <p:cNvPr id="86025" name="AutoShape 9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459788" y="6453188"/>
            <a:ext cx="684212" cy="404812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1" hangingPunct="1"/>
            <a:endParaRPr lang="zh-CN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60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60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60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60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60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60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60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60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86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21" grpId="0"/>
      <p:bldP spid="86022" grpId="0"/>
      <p:bldP spid="86023" grpId="0"/>
      <p:bldP spid="86024" grpId="0"/>
      <p:bldP spid="8602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4578" name="Group 10"/>
          <p:cNvGrpSpPr/>
          <p:nvPr/>
        </p:nvGrpSpPr>
        <p:grpSpPr>
          <a:xfrm>
            <a:off x="1066800" y="1219200"/>
            <a:ext cx="7569200" cy="5045075"/>
            <a:chOff x="512" y="527"/>
            <a:chExt cx="4768" cy="3178"/>
          </a:xfrm>
        </p:grpSpPr>
        <p:pic>
          <p:nvPicPr>
            <p:cNvPr id="24580" name="Picture 2" descr="mummyb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3680" y="527"/>
              <a:ext cx="1600" cy="31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581" name="Picture 3" descr="coffinofdjedbastet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2080" y="537"/>
              <a:ext cx="1600" cy="31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582" name="Picture 4" descr="mummyf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512" y="536"/>
              <a:ext cx="1600" cy="31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4579" name="TextBox 5"/>
          <p:cNvSpPr txBox="1">
            <a:spLocks noChangeArrowheads="1"/>
          </p:cNvSpPr>
          <p:nvPr/>
        </p:nvSpPr>
        <p:spPr bwMode="auto">
          <a:xfrm>
            <a:off x="0" y="0"/>
            <a:ext cx="9144000" cy="646113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600" b="1">
                <a:solidFill>
                  <a:schemeClr val="bg1"/>
                </a:solidFill>
                <a:latin typeface="华文行楷" pitchFamily="2" charset="-122"/>
                <a:ea typeface="华文行楷" pitchFamily="2" charset="-122"/>
              </a:rPr>
              <a:t>认识埃及</a:t>
            </a:r>
            <a:r>
              <a:rPr lang="en-US" altLang="zh-CN" sz="3600" b="1">
                <a:solidFill>
                  <a:schemeClr val="bg1"/>
                </a:solidFill>
                <a:latin typeface="华文行楷" pitchFamily="2" charset="-122"/>
                <a:ea typeface="华文行楷" pitchFamily="2" charset="-122"/>
              </a:rPr>
              <a:t>——</a:t>
            </a:r>
            <a:r>
              <a:rPr lang="zh-CN" altLang="en-US" sz="3600" b="1">
                <a:solidFill>
                  <a:schemeClr val="bg1"/>
                </a:solidFill>
                <a:latin typeface="华文行楷" pitchFamily="2" charset="-122"/>
                <a:ea typeface="华文行楷" pitchFamily="2" charset="-122"/>
              </a:rPr>
              <a:t>医学篇</a:t>
            </a:r>
          </a:p>
        </p:txBody>
      </p:sp>
    </p:spTree>
  </p:cSld>
  <p:clrMapOvr>
    <a:masterClrMapping/>
  </p:clrMapOvr>
  <p:transition/>
  <p:timing/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5602" name="Text Box 2"/>
          <p:cNvSpPr txBox="1">
            <a:spLocks noChangeArrowheads="1"/>
          </p:cNvSpPr>
          <p:nvPr/>
        </p:nvSpPr>
        <p:spPr bwMode="auto">
          <a:xfrm>
            <a:off x="0" y="609600"/>
            <a:ext cx="8799513" cy="521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2400" b="1">
                <a:latin typeface="Times New Roman" pitchFamily="18" charset="0"/>
              </a:rPr>
              <a:t>          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木乃伊的制作方法有两种：一种是由防腐师把死者的脑子从鼻孔抽出，然后用锐利的石片在尸体左侧做一个切口，把内脏全部取出。内脏和体腔都用棕桐酒彻底清洗，然后在内脏上撒一层捣碎的香料，放进四个罐子里存放起来。体腔用碾碎的草药、肉桂和其他香料填满，然后细心地缝上切口。接着，将尸体埋在盐和小苏打的混合物中，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70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天后取出，洗干净，用亚麻布绷带缠裹，并在绷带内表涂上一层树脂作为粘着剂。最后把木乃伊装人一个人形的盒子，送回死者家里，靠墙垂直安放。另一种方法是将死者的腹腔注满雪松油，这样，尸体就能够比较容易清洗和在苏打与盐的作用下进行保存。这种木乃伊制成后，便埋藏在墓地，可保数千年不坏。</a:t>
            </a:r>
          </a:p>
        </p:txBody>
      </p:sp>
      <p:pic>
        <p:nvPicPr>
          <p:cNvPr id="76803" name="Picture 3" descr="006_aKPwdwUI3ej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5810250" y="4362450"/>
            <a:ext cx="3333750" cy="249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4"/>
          <p:cNvGrpSpPr/>
          <p:nvPr/>
        </p:nvGrpSpPr>
        <p:grpSpPr>
          <a:xfrm>
            <a:off x="-4763" y="-25400"/>
            <a:ext cx="6953251" cy="4391025"/>
            <a:chOff x="-3" y="-16"/>
            <a:chExt cx="4380" cy="2766"/>
          </a:xfrm>
        </p:grpSpPr>
        <p:pic>
          <p:nvPicPr>
            <p:cNvPr id="25605" name="Picture 5" descr="埃及美后妮菲蒂蒂的木乃伊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-3" y="-16"/>
              <a:ext cx="4380" cy="27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606" name="Text Box 6"/>
            <p:cNvSpPr txBox="1">
              <a:spLocks noChangeArrowheads="1"/>
            </p:cNvSpPr>
            <p:nvPr/>
          </p:nvSpPr>
          <p:spPr bwMode="auto">
            <a:xfrm>
              <a:off x="1111" y="2341"/>
              <a:ext cx="3200" cy="36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kumimoji="1" lang="zh-CN" altLang="en-US" sz="3200" b="1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埃及美后妮菲蒂蒂的木乃伊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6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6553200" y="5029200"/>
            <a:ext cx="228600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4000" b="1">
                <a:latin typeface="华文仿宋" pitchFamily="2" charset="-122"/>
                <a:ea typeface="华文仿宋" pitchFamily="2" charset="-122"/>
              </a:rPr>
              <a:t>制作原因？</a:t>
            </a:r>
          </a:p>
          <a:p>
            <a:pPr eaLnBrk="1" hangingPunct="1"/>
            <a:r>
              <a:rPr lang="zh-CN" altLang="en-US" sz="4000" b="1">
                <a:latin typeface="华文仿宋" pitchFamily="2" charset="-122"/>
                <a:ea typeface="华文仿宋" pitchFamily="2" charset="-122"/>
              </a:rPr>
              <a:t>说明什么？</a:t>
            </a:r>
          </a:p>
        </p:txBody>
      </p:sp>
      <p:pic>
        <p:nvPicPr>
          <p:cNvPr id="26627" name="Picture 14" descr="http://wenwen.soso.com/p/20090728/20090728174614-18419393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52400" y="1136650"/>
            <a:ext cx="6096000" cy="551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8" name="Picture 16" descr="http://www.zjzszx.cn/imagematerial/upload/ls/CW5ONWTK6OGD3OS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6827838" y="1117600"/>
            <a:ext cx="1736725" cy="3694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7650" name="文本框 1"/>
          <p:cNvSpPr txBox="1">
            <a:spLocks noChangeArrowheads="1"/>
          </p:cNvSpPr>
          <p:nvPr/>
        </p:nvSpPr>
        <p:spPr bwMode="auto">
          <a:xfrm>
            <a:off x="835025" y="1379538"/>
            <a:ext cx="7626350" cy="431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-3429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20000"/>
              </a:spcBef>
            </a:pPr>
            <a:r>
              <a:rPr lang="en-US" altLang="zh-CN" sz="2800" b="1">
                <a:sym typeface="+mn-ea"/>
              </a:rPr>
              <a:t>1.古希腊历史学家希罗多德称埃及是“尼罗河的馈赠”，这句话的意思是（　　）</a:t>
            </a:r>
          </a:p>
          <a:p>
            <a:pPr eaLnBrk="1" hangingPunct="1">
              <a:lnSpc>
                <a:spcPct val="150000"/>
              </a:lnSpc>
              <a:spcBef>
                <a:spcPct val="20000"/>
              </a:spcBef>
            </a:pPr>
            <a:r>
              <a:rPr lang="en-US" altLang="zh-CN" sz="2800" b="1">
                <a:sym typeface="+mn-ea"/>
              </a:rPr>
              <a:t>A. 有了古代埃及文明，就有了尼罗河	</a:t>
            </a:r>
          </a:p>
          <a:p>
            <a:pPr eaLnBrk="1" hangingPunct="1">
              <a:lnSpc>
                <a:spcPct val="150000"/>
              </a:lnSpc>
              <a:spcBef>
                <a:spcPct val="20000"/>
              </a:spcBef>
            </a:pPr>
            <a:r>
              <a:rPr lang="en-US" altLang="zh-CN" sz="2800" b="1">
                <a:sym typeface="+mn-ea"/>
              </a:rPr>
              <a:t>B. 尼罗河孕育了古代埃及文明</a:t>
            </a:r>
            <a:endParaRPr lang="en-US" altLang="zh-CN" sz="2800" b="1">
              <a:sym typeface="+mn-ea"/>
            </a:endParaRPr>
          </a:p>
          <a:p>
            <a:pPr eaLnBrk="1" hangingPunct="1">
              <a:lnSpc>
                <a:spcPct val="150000"/>
              </a:lnSpc>
              <a:spcBef>
                <a:spcPct val="20000"/>
              </a:spcBef>
            </a:pPr>
            <a:r>
              <a:rPr lang="en-US" altLang="zh-CN" sz="2800" b="1">
                <a:sym typeface="+mn-ea"/>
              </a:rPr>
              <a:t>C. 古代埃及人十分爱护尼罗河	</a:t>
            </a:r>
          </a:p>
          <a:p>
            <a:pPr eaLnBrk="1" hangingPunct="1">
              <a:lnSpc>
                <a:spcPct val="150000"/>
              </a:lnSpc>
              <a:spcBef>
                <a:spcPct val="20000"/>
              </a:spcBef>
            </a:pPr>
            <a:r>
              <a:rPr lang="en-US" altLang="zh-CN" sz="2800" b="1">
                <a:sym typeface="+mn-ea"/>
              </a:rPr>
              <a:t>D. 尼罗河是古代埃及的象征</a:t>
            </a:r>
            <a:endParaRPr lang="en-US" altLang="zh-CN" sz="2800" b="1">
              <a:sym typeface="+mn-ea"/>
            </a:endParaRP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5286375" y="2139950"/>
            <a:ext cx="3984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40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B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8674" name="文本框 1"/>
          <p:cNvSpPr txBox="1">
            <a:spLocks noChangeArrowheads="1"/>
          </p:cNvSpPr>
          <p:nvPr/>
        </p:nvSpPr>
        <p:spPr bwMode="auto">
          <a:xfrm>
            <a:off x="685800" y="1612900"/>
            <a:ext cx="7610475" cy="366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-3429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20000"/>
              </a:spcBef>
            </a:pPr>
            <a:r>
              <a:rPr lang="en-US" altLang="zh-CN" sz="2800" b="1" smtClean="0">
                <a:sym typeface="+mn-ea"/>
              </a:rPr>
              <a:t>2.</a:t>
            </a:r>
            <a:r>
              <a:rPr lang="en-US" altLang="zh-CN" sz="2800" b="1">
                <a:sym typeface="+mn-ea"/>
              </a:rPr>
              <a:t>成为古代埃及文明标志是（　　） </a:t>
            </a:r>
          </a:p>
          <a:p>
            <a:pPr eaLnBrk="1" hangingPunct="1">
              <a:lnSpc>
                <a:spcPct val="150000"/>
              </a:lnSpc>
              <a:spcBef>
                <a:spcPct val="20000"/>
              </a:spcBef>
            </a:pPr>
            <a:r>
              <a:rPr lang="en-US" altLang="zh-CN" sz="2800" b="1">
                <a:sym typeface="+mn-ea"/>
              </a:rPr>
              <a:t>①金字塔           ②空中花园   </a:t>
            </a:r>
          </a:p>
          <a:p>
            <a:pPr eaLnBrk="1" hangingPunct="1">
              <a:lnSpc>
                <a:spcPct val="150000"/>
              </a:lnSpc>
              <a:spcBef>
                <a:spcPct val="20000"/>
              </a:spcBef>
            </a:pPr>
            <a:r>
              <a:rPr lang="en-US" altLang="zh-CN" sz="2800" b="1">
                <a:sym typeface="+mn-ea"/>
              </a:rPr>
              <a:t>③狮身人面像   ④汉谟拉比法典。</a:t>
            </a:r>
          </a:p>
          <a:p>
            <a:pPr eaLnBrk="1" hangingPunct="1">
              <a:lnSpc>
                <a:spcPct val="150000"/>
              </a:lnSpc>
              <a:spcBef>
                <a:spcPct val="20000"/>
              </a:spcBef>
            </a:pPr>
            <a:r>
              <a:rPr lang="en-US" altLang="zh-CN" sz="2800" b="1">
                <a:sym typeface="+mn-ea"/>
              </a:rPr>
              <a:t>A. ①②	B. ①③	</a:t>
            </a:r>
          </a:p>
          <a:p>
            <a:pPr eaLnBrk="1" hangingPunct="1">
              <a:lnSpc>
                <a:spcPct val="150000"/>
              </a:lnSpc>
              <a:spcBef>
                <a:spcPct val="20000"/>
              </a:spcBef>
            </a:pPr>
            <a:r>
              <a:rPr lang="en-US" altLang="zh-CN" sz="2800" b="1">
                <a:sym typeface="+mn-ea"/>
              </a:rPr>
              <a:t>C. ②③	D. ①④</a:t>
            </a: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5451475" y="1612900"/>
            <a:ext cx="5175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40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B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9698" name="文本框 1"/>
          <p:cNvSpPr txBox="1">
            <a:spLocks noChangeArrowheads="1"/>
          </p:cNvSpPr>
          <p:nvPr/>
        </p:nvSpPr>
        <p:spPr bwMode="auto">
          <a:xfrm>
            <a:off x="920750" y="1646238"/>
            <a:ext cx="6507163" cy="431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-3429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20000"/>
              </a:spcBef>
            </a:pPr>
            <a:r>
              <a:rPr lang="en-US" altLang="zh-CN" sz="2800" b="1" smtClean="0">
                <a:sym typeface="+mn-ea"/>
              </a:rPr>
              <a:t>3.</a:t>
            </a:r>
            <a:r>
              <a:rPr lang="en-US" altLang="zh-CN" sz="2800" b="1">
                <a:sym typeface="+mn-ea"/>
              </a:rPr>
              <a:t>世界上建立最早的统一的奴隶制国家是（　　）</a:t>
            </a:r>
          </a:p>
          <a:p>
            <a:pPr eaLnBrk="1" hangingPunct="1">
              <a:lnSpc>
                <a:spcPct val="150000"/>
              </a:lnSpc>
              <a:spcBef>
                <a:spcPct val="20000"/>
              </a:spcBef>
            </a:pPr>
            <a:r>
              <a:rPr lang="en-US" altLang="zh-CN" sz="2800" b="1">
                <a:sym typeface="+mn-ea"/>
              </a:rPr>
              <a:t>A. 古代中国	</a:t>
            </a:r>
          </a:p>
          <a:p>
            <a:pPr eaLnBrk="1" hangingPunct="1">
              <a:lnSpc>
                <a:spcPct val="150000"/>
              </a:lnSpc>
              <a:spcBef>
                <a:spcPct val="20000"/>
              </a:spcBef>
            </a:pPr>
            <a:r>
              <a:rPr lang="en-US" altLang="zh-CN" sz="2800" b="1">
                <a:sym typeface="+mn-ea"/>
              </a:rPr>
              <a:t>B. 古代印度	</a:t>
            </a:r>
          </a:p>
          <a:p>
            <a:pPr eaLnBrk="1" hangingPunct="1">
              <a:lnSpc>
                <a:spcPct val="150000"/>
              </a:lnSpc>
              <a:spcBef>
                <a:spcPct val="20000"/>
              </a:spcBef>
            </a:pPr>
            <a:r>
              <a:rPr lang="en-US" altLang="zh-CN" sz="2800" b="1">
                <a:sym typeface="+mn-ea"/>
              </a:rPr>
              <a:t>C. 古代埃及	</a:t>
            </a:r>
          </a:p>
          <a:p>
            <a:pPr eaLnBrk="1" hangingPunct="1">
              <a:lnSpc>
                <a:spcPct val="150000"/>
              </a:lnSpc>
              <a:spcBef>
                <a:spcPct val="20000"/>
              </a:spcBef>
            </a:pPr>
            <a:r>
              <a:rPr lang="en-US" altLang="zh-CN" sz="2800" b="1">
                <a:sym typeface="+mn-ea"/>
              </a:rPr>
              <a:t>D. 古巴比伦王国</a:t>
            </a:r>
            <a:endParaRPr lang="en-US" altLang="zh-CN" sz="2800" b="1">
              <a:sym typeface="+mn-ea"/>
            </a:endParaRP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2019300" y="2336800"/>
            <a:ext cx="5175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40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C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0722" name="文本框 1"/>
          <p:cNvSpPr txBox="1">
            <a:spLocks noChangeArrowheads="1"/>
          </p:cNvSpPr>
          <p:nvPr/>
        </p:nvSpPr>
        <p:spPr bwMode="auto">
          <a:xfrm>
            <a:off x="1146175" y="1344613"/>
            <a:ext cx="6851650" cy="431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-3429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20000"/>
              </a:spcBef>
            </a:pPr>
            <a:r>
              <a:rPr lang="en-US" altLang="zh-CN" sz="2800" b="1" smtClean="0">
                <a:sym typeface="+mn-ea"/>
              </a:rPr>
              <a:t>4.“</a:t>
            </a:r>
            <a:r>
              <a:rPr lang="en-US" altLang="zh-CN" sz="2800" b="1">
                <a:sym typeface="+mn-ea"/>
              </a:rPr>
              <a:t>给我们留下了宏伟的金字塔、神秘的狮身人面像”的先民是（　　）</a:t>
            </a:r>
          </a:p>
          <a:p>
            <a:pPr eaLnBrk="1" hangingPunct="1">
              <a:lnSpc>
                <a:spcPct val="150000"/>
              </a:lnSpc>
              <a:spcBef>
                <a:spcPct val="20000"/>
              </a:spcBef>
            </a:pPr>
            <a:r>
              <a:rPr lang="en-US" altLang="zh-CN" sz="2800" b="1">
                <a:sym typeface="+mn-ea"/>
              </a:rPr>
              <a:t>A. 古印度人	</a:t>
            </a:r>
          </a:p>
          <a:p>
            <a:pPr eaLnBrk="1" hangingPunct="1">
              <a:lnSpc>
                <a:spcPct val="150000"/>
              </a:lnSpc>
              <a:spcBef>
                <a:spcPct val="20000"/>
              </a:spcBef>
            </a:pPr>
            <a:r>
              <a:rPr lang="en-US" altLang="zh-CN" sz="2800" b="1">
                <a:sym typeface="+mn-ea"/>
              </a:rPr>
              <a:t>B. 古罗马人	</a:t>
            </a:r>
          </a:p>
          <a:p>
            <a:pPr eaLnBrk="1" hangingPunct="1">
              <a:lnSpc>
                <a:spcPct val="150000"/>
              </a:lnSpc>
              <a:spcBef>
                <a:spcPct val="20000"/>
              </a:spcBef>
            </a:pPr>
            <a:r>
              <a:rPr lang="en-US" altLang="zh-CN" sz="2800" b="1">
                <a:sym typeface="+mn-ea"/>
              </a:rPr>
              <a:t>C. 古代埃及人	</a:t>
            </a:r>
          </a:p>
          <a:p>
            <a:pPr eaLnBrk="1" hangingPunct="1">
              <a:lnSpc>
                <a:spcPct val="150000"/>
              </a:lnSpc>
              <a:spcBef>
                <a:spcPct val="20000"/>
              </a:spcBef>
            </a:pPr>
            <a:r>
              <a:rPr lang="en-US" altLang="zh-CN" sz="2800" b="1">
                <a:sym typeface="+mn-ea"/>
              </a:rPr>
              <a:t>D. </a:t>
            </a:r>
            <a:r>
              <a:rPr lang="en-US" altLang="zh-CN" sz="2800" b="1" err="1" smtClean="0">
                <a:sym typeface="+mn-ea"/>
              </a:rPr>
              <a:t>古希腊人 </a:t>
            </a:r>
            <a:endParaRPr lang="en-US" altLang="zh-CN" sz="2800" b="1">
              <a:sym typeface="+mn-ea"/>
            </a:endParaRP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4873625" y="2027238"/>
            <a:ext cx="5191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40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C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1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Override1.xml><?xml version="1.0" encoding="utf-8"?>
<a:themeOverride xmlns:r="http://schemas.openxmlformats.org/officeDocument/2006/relationships"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2.xml><?xml version="1.0" encoding="utf-8"?>
<a:themeOverride xmlns:r="http://schemas.openxmlformats.org/officeDocument/2006/relationships"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3.xml><?xml version="1.0" encoding="utf-8"?>
<a:themeOverride xmlns:r="http://schemas.openxmlformats.org/officeDocument/2006/relationships"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4.xml><?xml version="1.0" encoding="utf-8"?>
<a:themeOverride xmlns:r="http://schemas.openxmlformats.org/officeDocument/2006/relationships"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5.xml><?xml version="1.0" encoding="utf-8"?>
<a:themeOverride xmlns:r="http://schemas.openxmlformats.org/officeDocument/2006/relationships"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6.xml><?xml version="1.0" encoding="utf-8"?>
<a:themeOverride xmlns:r="http://schemas.openxmlformats.org/officeDocument/2006/relationships"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7.xml><?xml version="1.0" encoding="utf-8"?>
<a:themeOverride xmlns:r="http://schemas.openxmlformats.org/officeDocument/2006/relationships"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PresentationFormat>On-screen Show (4:3)</PresentationFormat>
  <Paragraphs>116</Paragraphs>
  <Slides>28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43" baseType="lpstr">
      <vt:lpstr>Arial</vt:lpstr>
      <vt:lpstr>宋体</vt:lpstr>
      <vt:lpstr>Calibri</vt:lpstr>
      <vt:lpstr>微软雅黑</vt:lpstr>
      <vt:lpstr>黑体</vt:lpstr>
      <vt:lpstr>华文行楷</vt:lpstr>
      <vt:lpstr>Times New Roman</vt:lpstr>
      <vt:lpstr>仿宋_GB2312</vt:lpstr>
      <vt:lpstr>幼圆</vt:lpstr>
      <vt:lpstr>华文新魏</vt:lpstr>
      <vt:lpstr>Wingdings</vt:lpstr>
      <vt:lpstr>隶书</vt:lpstr>
      <vt:lpstr>楷体_GB2312</vt:lpstr>
      <vt:lpstr>华文仿宋</vt:lpstr>
      <vt:lpstr>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埃及象形文字（纸草文书）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20.1100</AppVersion>
  <TotalTime>0</TotalTime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2021-01-06T11:13:28Z</cp:lastPrinted>
  <dcterms:created xsi:type="dcterms:W3CDTF">2021-01-06T11:13:28Z</dcterms:created>
  <dcterms:modified xsi:type="dcterms:W3CDTF">2021-01-06T03:13:29Z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