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29" r:id="rId3"/>
    <p:sldId id="328" r:id="rId4"/>
    <p:sldId id="378" r:id="rId5"/>
    <p:sldId id="379" r:id="rId6"/>
    <p:sldId id="380" r:id="rId7"/>
    <p:sldId id="381" r:id="rId8"/>
    <p:sldId id="382" r:id="rId9"/>
    <p:sldId id="383" r:id="rId10"/>
    <p:sldId id="384" r:id="rId11"/>
    <p:sldId id="385" r:id="rId12"/>
    <p:sldId id="386" r:id="rId13"/>
    <p:sldId id="387" r:id="rId14"/>
    <p:sldId id="388" r:id="rId15"/>
    <p:sldId id="389" r:id="rId16"/>
    <p:sldId id="390" r:id="rId17"/>
    <p:sldId id="391" r:id="rId18"/>
    <p:sldId id="392" r:id="rId19"/>
    <p:sldId id="393" r:id="rId20"/>
    <p:sldId id="394" r:id="rId21"/>
    <p:sldId id="395" r:id="rId22"/>
    <p:sldId id="396" r:id="rId23"/>
    <p:sldId id="397" r:id="rId24"/>
    <p:sldId id="398" r:id="rId25"/>
    <p:sldId id="399" r:id="rId26"/>
    <p:sldId id="400" r:id="rId27"/>
    <p:sldId id="401" r:id="rId28"/>
    <p:sldId id="330" r:id="rId29"/>
  </p:sldIdLst>
  <p:sldSz cx="12192000" cy="6858000"/>
  <p:notesSz cx="7103745" cy="10234295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主题样式 1 - 强调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fill>
          <a:solidFill>
            <a:schemeClr val="accent2">
              <a:alpha val="40000"/>
            </a:schemeClr>
          </a:solidFill>
        </a:fill>
      </a:tcStyle>
    </a:band1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20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tags" Target="tags/tag27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iagrams/colors1.xml><?xml version="1.0" encoding="utf-8"?>
<dgm:colorsDef xmlns:a="http://schemas.openxmlformats.org/drawingml/2006/main" xmlns:dgm="http://schemas.openxmlformats.org/drawingml/2006/diagram" uniqueId="urn:microsoft.com/office/officeart/2005/8/colors/accent0_3">
  <dgm:title val=""/>
  <dgm:desc val=""/>
  <dgm:catLst>
    <dgm:cat type="mainScheme" pri="10300"/>
  </dgm:catLst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</dgm:colorsDef>
</file>

<file path=ppt/diagrams/colors2.xml><?xml version="1.0" encoding="utf-8"?>
<dgm:colorsDef xmlns:a="http://schemas.openxmlformats.org/drawingml/2006/main" xmlns:dgm="http://schemas.openxmlformats.org/drawingml/2006/diagram" uniqueId="urn:microsoft.com/office/officeart/2005/8/colors/colorful1">
  <dgm:title val=""/>
  <dgm:desc val=""/>
  <dgm:catLst>
    <dgm:cat type="colorful" pri="10100"/>
  </dgm:catLst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dgm="http://schemas.openxmlformats.org/drawingml/2006/diagram">
  <dgm:ptLst>
    <dgm:pt modelId="{CF5BFC72-2E51-43ED-884F-5AEA515E496A}" type="doc">
      <dgm:prSet loTypeId="picture" loCatId="picture" qsTypeId="urn:microsoft.com/office/officeart/2005/8/quickstyle/simple5" qsCatId="simple" csTypeId="urn:microsoft.com/office/officeart/2005/8/colors/accent0_3" csCatId="accent1" phldr="0"/>
      <dgm:spPr/>
      <dgm:t>
        <a:bodyPr/>
        <a:lstStyle/>
        <a:p>
          <a:endParaRPr lang="zh-CN" altLang="en-US"/>
        </a:p>
      </dgm:t>
    </dgm:pt>
    <dgm:pt modelId="{BCCDA7E8-8D42-4577-A392-58A62B4E1698}" type="parTrans" cxnId="{F4221108-72B4-4073-800E-8EC1156B6047}">
      <dgm:prSet/>
      <dgm:spPr/>
      <dgm:t>
        <a:bodyPr/>
        <a:lstStyle/>
        <a:p>
          <a:endParaRPr lang="zh-CN" altLang="en-US"/>
        </a:p>
      </dgm:t>
    </dgm:pt>
    <dgm:pt modelId="{E0A5C3A9-B645-48A0-A483-AD60AE1E47C7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5000"/>
            </a:spcAft>
          </a:pPr>
          <a:r>
            <a:rPr lang="zh-CN" altLang="en-US" sz="2800">
              <a:latin typeface="黑体" panose="02010609060101010101" pitchFamily="49" charset="-122"/>
              <a:ea typeface="黑体" panose="02010609060101010101" pitchFamily="49" charset="-122"/>
            </a:rPr>
            <a:t>背景</a:t>
          </a:r>
          <a:endParaRPr lang="zh-CN" altLang="en-US" sz="280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17D1CE92-3E2C-4609-A18D-3DD15B2E602B}" type="sibTrans" cxnId="{F4221108-72B4-4073-800E-8EC1156B6047}">
      <dgm:prSet/>
      <dgm:spPr/>
      <dgm:t>
        <a:bodyPr/>
        <a:lstStyle/>
        <a:p>
          <a:endParaRPr lang="zh-CN" altLang="en-US"/>
        </a:p>
      </dgm:t>
    </dgm:pt>
    <dgm:pt modelId="{74007B51-AC89-49CD-968F-32CBB9315A34}" type="parTrans" cxnId="{1C360ADD-25CE-496B-9184-EDFC8A32FFE9}">
      <dgm:prSet/>
      <dgm:spPr/>
      <dgm:t>
        <a:bodyPr/>
        <a:lstStyle/>
        <a:p>
          <a:endParaRPr lang="zh-CN" altLang="en-US"/>
        </a:p>
      </dgm:t>
    </dgm:pt>
    <dgm:pt modelId="{5FFC7B6C-88F2-478C-B104-BB6C80D91ABE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5000"/>
            </a:spcAft>
          </a:pPr>
          <a:r>
            <a:rPr lang="zh-CN" altLang="en-US" sz="2800">
              <a:latin typeface="黑体" panose="02010609060101010101" pitchFamily="49" charset="-122"/>
              <a:ea typeface="黑体" panose="02010609060101010101" pitchFamily="49" charset="-122"/>
            </a:rPr>
            <a:t>目的</a:t>
          </a:r>
          <a:endParaRPr lang="zh-CN" altLang="en-US" sz="2800">
            <a:latin typeface="黑体" panose="02010609060101010101" pitchFamily="49" charset="-122"/>
            <a:ea typeface="黑体" panose="02010609060101010101" pitchFamily="49" charset="-122"/>
          </a:endParaRPr>
        </a:p>
      </dgm:t>
    </dgm:pt>
    <dgm:pt modelId="{D41B602E-59A6-4435-B19C-2DC73C82E88A}" type="sibTrans" cxnId="{1C360ADD-25CE-496B-9184-EDFC8A32FFE9}">
      <dgm:prSet/>
      <dgm:spPr/>
      <dgm:t>
        <a:bodyPr/>
        <a:lstStyle/>
        <a:p>
          <a:endParaRPr lang="zh-CN" altLang="en-US"/>
        </a:p>
      </dgm:t>
    </dgm:pt>
    <dgm:pt modelId="{64228750-F262-4EF9-A89B-E10A464715F5}" type="pres">
      <dgm:prSet presAssocID="{CF5BFC72-2E51-43ED-884F-5AEA515E496A}" presName="diagram">
        <dgm:presLayoutVars>
          <dgm:dir/>
        </dgm:presLayoutVars>
      </dgm:prSet>
      <dgm:spPr/>
      <dgm:t>
        <a:bodyPr/>
        <a:lstStyle/>
        <a:p/>
      </dgm:t>
    </dgm:pt>
    <dgm:pt modelId="{03D646E0-6568-409D-99BD-1EBEF82AC6BE}" type="pres">
      <dgm:prSet presAssocID="{E0A5C3A9-B645-48A0-A483-AD60AE1E47C7}" presName="composite"/>
      <dgm:spPr/>
      <dgm:t>
        <a:bodyPr/>
        <a:lstStyle/>
        <a:p/>
      </dgm:t>
    </dgm:pt>
    <dgm:pt modelId="{4FCF15C0-64EB-43F7-99F2-8072C23E807E}" type="pres">
      <dgm:prSet presAssocID="{E0A5C3A9-B645-48A0-A483-AD60AE1E47C7}" presName="Image" presStyleLbl="bgShp" presStyleCnt="2"/>
      <dgm:spPr/>
      <dgm:t>
        <a:bodyPr/>
        <a:lstStyle/>
        <a:p/>
      </dgm:t>
    </dgm:pt>
    <dgm:pt modelId="{3F4B1727-E103-4A8C-94D8-94E0973582CD}" type="pres">
      <dgm:prSet presAssocID="{E0A5C3A9-B645-48A0-A483-AD60AE1E47C7}" presName="Parent" presStyleLbl="node0" presStyleCnt="2">
        <dgm:presLayoutVars>
          <dgm:bulletEnabled val="1"/>
        </dgm:presLayoutVars>
      </dgm:prSet>
      <dgm:spPr/>
      <dgm:t>
        <a:bodyPr/>
        <a:lstStyle/>
        <a:p/>
      </dgm:t>
    </dgm:pt>
    <dgm:pt modelId="{83F2B406-0C97-4263-B3AA-E2C08A685D66}" type="pres">
      <dgm:prSet presAssocID="{17D1CE92-3E2C-4609-A18D-3DD15B2E602B}" presName="sibTrans"/>
      <dgm:spPr/>
      <dgm:t>
        <a:bodyPr/>
        <a:lstStyle/>
        <a:p/>
      </dgm:t>
    </dgm:pt>
    <dgm:pt modelId="{EF9C1BBA-5BA2-406C-B0C2-1DF982C3DC31}" type="pres">
      <dgm:prSet presAssocID="{5FFC7B6C-88F2-478C-B104-BB6C80D91ABE}" presName="composite"/>
      <dgm:spPr/>
      <dgm:t>
        <a:bodyPr/>
        <a:lstStyle/>
        <a:p/>
      </dgm:t>
    </dgm:pt>
    <dgm:pt modelId="{E10BC0C1-BAD4-4FB2-A965-183C04AC4AC4}" type="pres">
      <dgm:prSet presAssocID="{5FFC7B6C-88F2-478C-B104-BB6C80D91ABE}" presName="Image" presStyleLbl="bgShp" presStyleIdx="1" presStyleCnt="2"/>
      <dgm:spPr/>
      <dgm:t>
        <a:bodyPr/>
        <a:lstStyle/>
        <a:p/>
      </dgm:t>
    </dgm:pt>
    <dgm:pt modelId="{F536D5BB-CA3A-4345-9F13-F5B4A8B9D61B}" type="pres">
      <dgm:prSet presAssocID="{5FFC7B6C-88F2-478C-B104-BB6C80D91ABE}" presName="Parent" presStyleLbl="node0" presStyleIdx="1" presStyleCnt="2">
        <dgm:presLayoutVars>
          <dgm:bulletEnabled val="1"/>
        </dgm:presLayoutVars>
      </dgm:prSet>
      <dgm:spPr/>
      <dgm:t>
        <a:bodyPr/>
        <a:lstStyle/>
        <a:p/>
      </dgm:t>
    </dgm:pt>
  </dgm:ptLst>
  <dgm:cxnLst>
    <dgm:cxn modelId="{F4221108-72B4-4073-800E-8EC1156B6047}" srcId="{CF5BFC72-2E51-43ED-884F-5AEA515E496A}" destId="{E0A5C3A9-B645-48A0-A483-AD60AE1E47C7}" srcOrd="0" destOrd="0" parTransId="{BCCDA7E8-8D42-4577-A392-58A62B4E1698}" sibTransId="{17D1CE92-3E2C-4609-A18D-3DD15B2E602B}"/>
    <dgm:cxn modelId="{1C360ADD-25CE-496B-9184-EDFC8A32FFE9}" srcId="{CF5BFC72-2E51-43ED-884F-5AEA515E496A}" destId="{5FFC7B6C-88F2-478C-B104-BB6C80D91ABE}" srcOrd="1" destOrd="0" parTransId="{74007B51-AC89-49CD-968F-32CBB9315A34}" sibTransId="{D41B602E-59A6-4435-B19C-2DC73C82E88A}"/>
    <dgm:cxn modelId="{5FB0FAEC-9733-42D6-BEBC-C5BE098B82FA}" type="presOf" srcId="{CF5BFC72-2E51-43ED-884F-5AEA515E496A}" destId="{64228750-F262-4EF9-A89B-E10A464715F5}" srcOrd="0" destOrd="0" presId="picture"/>
    <dgm:cxn modelId="{10C9B3B6-D05D-4DAE-AADC-EF03EF1C2B22}" type="presParOf" srcId="{64228750-F262-4EF9-A89B-E10A464715F5}" destId="{03D646E0-6568-409D-99BD-1EBEF82AC6BE}" srcOrd="0" destOrd="0" presId="picture"/>
    <dgm:cxn modelId="{FB688DDA-79FC-43A7-848E-DF324B899625}" type="presParOf" srcId="{03D646E0-6568-409D-99BD-1EBEF82AC6BE}" destId="{4FCF15C0-64EB-43F7-99F2-8072C23E807E}" srcOrd="0" destOrd="0" presId="picture"/>
    <dgm:cxn modelId="{E69F4DE2-762D-4372-8431-A21632EB7C5C}" type="presParOf" srcId="{03D646E0-6568-409D-99BD-1EBEF82AC6BE}" destId="{3F4B1727-E103-4A8C-94D8-94E0973582CD}" srcOrd="1" destOrd="0" presId="picture"/>
    <dgm:cxn modelId="{BFA01736-14E6-406A-ACD8-FBF857013061}" type="presOf" srcId="{E0A5C3A9-B645-48A0-A483-AD60AE1E47C7}" destId="{3F4B1727-E103-4A8C-94D8-94E0973582CD}" srcOrd="0" destOrd="0" presId="picture"/>
    <dgm:cxn modelId="{BD9BD9FD-B2D3-481F-95C1-B69EA7632A87}" type="presParOf" srcId="{64228750-F262-4EF9-A89B-E10A464715F5}" destId="{83F2B406-0C97-4263-B3AA-E2C08A685D66}" srcOrd="1" destOrd="0" presId="picture"/>
    <dgm:cxn modelId="{6E6E63FA-829E-41A0-AA3F-BF81BCF19C1B}" type="presParOf" srcId="{64228750-F262-4EF9-A89B-E10A464715F5}" destId="{EF9C1BBA-5BA2-406C-B0C2-1DF982C3DC31}" srcOrd="2" destOrd="0" presId="picture"/>
    <dgm:cxn modelId="{72C874DA-2D09-4A07-81FC-047189F03187}" type="presParOf" srcId="{EF9C1BBA-5BA2-406C-B0C2-1DF982C3DC31}" destId="{E10BC0C1-BAD4-4FB2-A965-183C04AC4AC4}" srcOrd="0" destOrd="0" presId="picture"/>
    <dgm:cxn modelId="{EF4FAE0A-FEE4-4111-A9DA-BA4F22713892}" type="presParOf" srcId="{EF9C1BBA-5BA2-406C-B0C2-1DF982C3DC31}" destId="{F536D5BB-CA3A-4345-9F13-F5B4A8B9D61B}" srcOrd="1" destOrd="0" presId="picture"/>
    <dgm:cxn modelId="{04997F59-B56C-4B13-BCC8-2DC2E35AC679}" type="presOf" srcId="{5FFC7B6C-88F2-478C-B104-BB6C80D91ABE}" destId="{F536D5BB-CA3A-4345-9F13-F5B4A8B9D61B}" srcOrd="0" destOrd="0" presId="picture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ata2.xml><?xml version="1.0" encoding="utf-8"?>
<dgm:dataModel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dgm="http://schemas.openxmlformats.org/drawingml/2006/diagram">
  <dgm:ptLst>
    <dgm:pt modelId="{0F9C1A87-648F-4FA3-8298-F7FF69248063}" type="doc">
      <dgm:prSet loTypeId="process" loCatId="process" qsTypeId="urn:microsoft.com/office/officeart/2005/8/quickstyle/simple2" qsCatId="simple" csTypeId="urn:microsoft.com/office/officeart/2005/8/colors/colorful1" csCatId="accent1" phldr="0"/>
      <dgm:spPr/>
      <dgm:t>
        <a:bodyPr/>
        <a:lstStyle/>
        <a:p/>
      </dgm:t>
    </dgm:pt>
    <dgm:pt modelId="{6799A159-375E-48BE-AABD-9A2FE821DAF2}" type="parTrans" cxnId="{D6F3E52B-57DD-4F6B-95D3-C8D1FA55B804}">
      <dgm:prSet/>
      <dgm:spPr/>
      <dgm:t>
        <a:bodyPr/>
        <a:lstStyle/>
        <a:p/>
      </dgm:t>
    </dgm:pt>
    <dgm:pt modelId="{220DFBB3-6A2B-48E2-96FE-229E7135E226}">
      <dgm:prSet phldrT="[文本]" custT="1"/>
      <dgm:spPr/>
      <dgm:t>
        <a:bodyPr vert="horz" wrap="square"/>
        <a:lstStyle/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1864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新疆爆发反清起义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gm:t>
    </dgm:pt>
    <dgm:pt modelId="{3E8FE182-047D-4DBF-B997-A26D7EF167CE}" type="sibTrans" cxnId="{D6F3E52B-57DD-4F6B-95D3-C8D1FA55B804}">
      <dgm:prSet/>
      <dgm:spPr/>
      <dgm:t>
        <a:bodyPr/>
        <a:lstStyle/>
        <a:p/>
      </dgm:t>
    </dgm:pt>
    <dgm:pt modelId="{A5CFD625-30CE-461F-8B81-D06F77FA42EF}" type="parTrans" cxnId="{3FFB8A77-4FE5-4A12-A8D3-2EF5BCC8AA57}">
      <dgm:prSet/>
      <dgm:spPr/>
      <dgm:t>
        <a:bodyPr/>
        <a:lstStyle/>
        <a:p/>
      </dgm:t>
    </dgm:pt>
    <dgm:pt modelId="{2BAA06EE-C86F-49AF-99BB-79BA0A7024A5}">
      <dgm:prSet phldrT="[文本]" custT="1"/>
      <dgm:spPr/>
      <dgm:t>
        <a:bodyPr vert="horz" wrap="square"/>
        <a:lstStyle/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1865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年初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阿古柏率兵入侵新疆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gm:t>
    </dgm:pt>
    <dgm:pt modelId="{C409FDE6-5B12-4918-B71D-6D01D512B111}" type="sibTrans" cxnId="{3FFB8A77-4FE5-4A12-A8D3-2EF5BCC8AA57}">
      <dgm:prSet/>
      <dgm:spPr/>
      <dgm:t>
        <a:bodyPr/>
        <a:lstStyle/>
        <a:p/>
      </dgm:t>
    </dgm:pt>
    <dgm:pt modelId="{5412155B-9E11-4BF1-82F9-EADF6AFF0F60}" type="parTrans" cxnId="{5D4DB976-46AB-48B8-931A-D6CE001A3A02}">
      <dgm:prSet/>
      <dgm:spPr/>
      <dgm:t>
        <a:bodyPr/>
        <a:lstStyle/>
        <a:p/>
      </dgm:t>
    </dgm:pt>
    <dgm:pt modelId="{F3610FD5-CB40-4155-A302-E1ED46CA7965}">
      <dgm:prSet phldrT="[文本]" custT="1"/>
      <dgm:spPr/>
      <dgm:t>
        <a:bodyPr vert="horz" wrap="square"/>
        <a:lstStyle/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1876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左宗棠发兵新疆平乱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gm:t>
    </dgm:pt>
    <dgm:pt modelId="{0E659347-3E53-4D9E-9630-9B59FF0356FD}" type="sibTrans" cxnId="{5D4DB976-46AB-48B8-931A-D6CE001A3A02}">
      <dgm:prSet/>
      <dgm:spPr/>
      <dgm:t>
        <a:bodyPr/>
        <a:lstStyle/>
        <a:p/>
      </dgm:t>
    </dgm:pt>
    <dgm:pt modelId="{86592CD1-F454-44CE-816B-4CF1F01C1BFF}" type="parTrans" cxnId="{44CD7234-B88C-4300-9B11-6A913C160ACE}">
      <dgm:prSet/>
      <dgm:spPr/>
      <dgm:t>
        <a:bodyPr/>
        <a:lstStyle/>
        <a:p/>
      </dgm:t>
    </dgm:pt>
    <dgm:pt modelId="{F4274EAD-BF5A-4E24-A6D0-850EFF2C24A5}">
      <dgm:prSet custT="1"/>
      <dgm:spPr/>
      <dgm:t>
        <a:bodyPr vert="horz" wrap="square"/>
        <a:lstStyle/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1878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收复新疆南北路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gm:t>
    </dgm:pt>
    <dgm:pt modelId="{A81EE48B-6E42-46FE-BA8F-1D92AE4EACB3}" type="sibTrans" cxnId="{44CD7234-B88C-4300-9B11-6A913C160ACE}">
      <dgm:prSet/>
      <dgm:spPr/>
      <dgm:t>
        <a:bodyPr/>
        <a:lstStyle/>
        <a:p/>
      </dgm:t>
    </dgm:pt>
    <dgm:pt modelId="{61D31E2A-F5A9-424F-8F77-E3E1A0B0CF3E}" type="parTrans" cxnId="{2CCE93DC-6EAB-4A2E-A9F6-E31875F84101}">
      <dgm:prSet/>
      <dgm:spPr/>
      <dgm:t>
        <a:bodyPr/>
        <a:lstStyle/>
        <a:p/>
      </dgm:t>
    </dgm:pt>
    <dgm:pt modelId="{92F591BC-0455-4EF8-AACC-154E169C4333}">
      <dgm:prSet custT="1"/>
      <dgm:spPr/>
      <dgm:t>
        <a:bodyPr vert="horz" wrap="square"/>
        <a:lstStyle/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1884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新疆建省，度过危机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gm:t>
    </dgm:pt>
    <dgm:pt modelId="{2241E4DD-0506-44EE-9919-160187DD71F7}" type="sibTrans" cxnId="{2CCE93DC-6EAB-4A2E-A9F6-E31875F84101}">
      <dgm:prSet/>
      <dgm:spPr/>
      <dgm:t>
        <a:bodyPr/>
        <a:lstStyle/>
        <a:p/>
      </dgm:t>
    </dgm:pt>
    <dgm:pt modelId="{FF5EBCE2-33A1-4410-8CCE-241621ACBF4A}" type="pres">
      <dgm:prSet presAssocID="{0F9C1A87-648F-4FA3-8298-F7FF69248063}" presName="CompostProcess">
        <dgm:presLayoutVars>
          <dgm:dir/>
          <dgm:resizeHandles val="exact"/>
        </dgm:presLayoutVars>
      </dgm:prSet>
      <dgm:spPr/>
      <dgm:t>
        <a:bodyPr/>
        <a:lstStyle/>
        <a:p/>
      </dgm:t>
    </dgm:pt>
    <dgm:pt modelId="{5C766BF9-8E89-4CF9-B19C-78006AB9D0FF}" type="pres">
      <dgm:prSet presAssocID="{0F9C1A87-648F-4FA3-8298-F7FF69248063}" presName="arrow" presStyleLbl="bgShp" presStyleCnt="1"/>
      <dgm:spPr/>
      <dgm:t>
        <a:bodyPr/>
        <a:lstStyle/>
        <a:p/>
      </dgm:t>
    </dgm:pt>
    <dgm:pt modelId="{44C3D485-6283-4E5E-8A42-8B1B6385595E}" type="pres">
      <dgm:prSet presAssocID="{0F9C1A87-648F-4FA3-8298-F7FF69248063}" presName="linearProcess"/>
      <dgm:spPr/>
      <dgm:t>
        <a:bodyPr/>
        <a:lstStyle/>
        <a:p/>
      </dgm:t>
    </dgm:pt>
    <dgm:pt modelId="{88977C2E-9DA8-43F7-869A-FA4A7946B9D0}" type="pres">
      <dgm:prSet presAssocID="{220DFBB3-6A2B-48E2-96FE-229E7135E226}" presName="textNode" presStyleLbl="node1" presStyleCnt="5">
        <dgm:presLayoutVars>
          <dgm:bulletEnabled val="1"/>
        </dgm:presLayoutVars>
      </dgm:prSet>
      <dgm:spPr/>
      <dgm:t>
        <a:bodyPr/>
        <a:lstStyle/>
        <a:p/>
      </dgm:t>
    </dgm:pt>
    <dgm:pt modelId="{409696F9-775D-4DF9-8C31-B566981A86A8}" type="pres">
      <dgm:prSet presAssocID="{3E8FE182-047D-4DBF-B997-A26D7EF167CE}" presName="sibTrans"/>
      <dgm:spPr/>
      <dgm:t>
        <a:bodyPr/>
        <a:lstStyle/>
        <a:p/>
      </dgm:t>
    </dgm:pt>
    <dgm:pt modelId="{B0141BFD-552C-43F6-9DD9-B107954BE5A0}" type="pres">
      <dgm:prSet presAssocID="{2BAA06EE-C86F-49AF-99BB-79BA0A7024A5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/>
      </dgm:t>
    </dgm:pt>
    <dgm:pt modelId="{1B3EEB7B-99F3-4351-A080-D5700D4E3F26}" type="pres">
      <dgm:prSet presAssocID="{C409FDE6-5B12-4918-B71D-6D01D512B111}" presName="sibTrans"/>
      <dgm:spPr/>
      <dgm:t>
        <a:bodyPr/>
        <a:lstStyle/>
        <a:p/>
      </dgm:t>
    </dgm:pt>
    <dgm:pt modelId="{42404743-5237-4B72-A3D1-12E21DAAED91}" type="pres">
      <dgm:prSet presAssocID="{F3610FD5-CB40-4155-A302-E1ED46CA7965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/>
      </dgm:t>
    </dgm:pt>
    <dgm:pt modelId="{B95BD04F-F019-4E76-86C5-3E976EEA53CB}" type="pres">
      <dgm:prSet presAssocID="{0E659347-3E53-4D9E-9630-9B59FF0356FD}" presName="sibTrans"/>
      <dgm:spPr/>
      <dgm:t>
        <a:bodyPr/>
        <a:lstStyle/>
        <a:p/>
      </dgm:t>
    </dgm:pt>
    <dgm:pt modelId="{BDE88999-E7E4-4E6F-8D74-B97C9F66F013}" type="pres">
      <dgm:prSet presAssocID="{F4274EAD-BF5A-4E24-A6D0-850EFF2C24A5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/>
      </dgm:t>
    </dgm:pt>
    <dgm:pt modelId="{DB5EA631-8DD5-463A-9747-63D815DEE894}" type="pres">
      <dgm:prSet presAssocID="{A81EE48B-6E42-46FE-BA8F-1D92AE4EACB3}" presName="sibTrans"/>
      <dgm:spPr/>
      <dgm:t>
        <a:bodyPr/>
        <a:lstStyle/>
        <a:p/>
      </dgm:t>
    </dgm:pt>
    <dgm:pt modelId="{C9742098-62A6-4742-B8C0-AD231552E4C3}" type="pres">
      <dgm:prSet presAssocID="{92F591BC-0455-4EF8-AACC-154E169C4333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/>
      </dgm:t>
    </dgm:pt>
  </dgm:ptLst>
  <dgm:cxnLst>
    <dgm:cxn modelId="{D6F3E52B-57DD-4F6B-95D3-C8D1FA55B804}" srcId="{0F9C1A87-648F-4FA3-8298-F7FF69248063}" destId="{220DFBB3-6A2B-48E2-96FE-229E7135E226}" srcOrd="0" destOrd="0" parTransId="{6799A159-375E-48BE-AABD-9A2FE821DAF2}" sibTransId="{3E8FE182-047D-4DBF-B997-A26D7EF167CE}"/>
    <dgm:cxn modelId="{3FFB8A77-4FE5-4A12-A8D3-2EF5BCC8AA57}" srcId="{0F9C1A87-648F-4FA3-8298-F7FF69248063}" destId="{2BAA06EE-C86F-49AF-99BB-79BA0A7024A5}" srcOrd="1" destOrd="0" parTransId="{A5CFD625-30CE-461F-8B81-D06F77FA42EF}" sibTransId="{C409FDE6-5B12-4918-B71D-6D01D512B111}"/>
    <dgm:cxn modelId="{5D4DB976-46AB-48B8-931A-D6CE001A3A02}" srcId="{0F9C1A87-648F-4FA3-8298-F7FF69248063}" destId="{F3610FD5-CB40-4155-A302-E1ED46CA7965}" srcOrd="2" destOrd="0" parTransId="{5412155B-9E11-4BF1-82F9-EADF6AFF0F60}" sibTransId="{0E659347-3E53-4D9E-9630-9B59FF0356FD}"/>
    <dgm:cxn modelId="{44CD7234-B88C-4300-9B11-6A913C160ACE}" srcId="{0F9C1A87-648F-4FA3-8298-F7FF69248063}" destId="{F4274EAD-BF5A-4E24-A6D0-850EFF2C24A5}" srcOrd="3" destOrd="0" parTransId="{86592CD1-F454-44CE-816B-4CF1F01C1BFF}" sibTransId="{A81EE48B-6E42-46FE-BA8F-1D92AE4EACB3}"/>
    <dgm:cxn modelId="{2CCE93DC-6EAB-4A2E-A9F6-E31875F84101}" srcId="{0F9C1A87-648F-4FA3-8298-F7FF69248063}" destId="{92F591BC-0455-4EF8-AACC-154E169C4333}" srcOrd="4" destOrd="0" parTransId="{61D31E2A-F5A9-424F-8F77-E3E1A0B0CF3E}" sibTransId="{2241E4DD-0506-44EE-9919-160187DD71F7}"/>
    <dgm:cxn modelId="{5C93D46E-5AC6-4585-AF90-2ACF043E0461}" type="presOf" srcId="{0F9C1A87-648F-4FA3-8298-F7FF69248063}" destId="{FF5EBCE2-33A1-4410-8CCE-241621ACBF4A}" srcOrd="0" destOrd="0" presId="process"/>
    <dgm:cxn modelId="{03D7404E-0465-4000-9E8F-EB40A57356FF}" type="presParOf" srcId="{FF5EBCE2-33A1-4410-8CCE-241621ACBF4A}" destId="{5C766BF9-8E89-4CF9-B19C-78006AB9D0FF}" srcOrd="0" destOrd="0" presId="process"/>
    <dgm:cxn modelId="{AFEA7F12-1F95-45BB-95E3-764467AFBA92}" type="presParOf" srcId="{FF5EBCE2-33A1-4410-8CCE-241621ACBF4A}" destId="{44C3D485-6283-4E5E-8A42-8B1B6385595E}" srcOrd="1" destOrd="0" presId="process"/>
    <dgm:cxn modelId="{006BFE38-A16B-4696-93E5-13EB9086A567}" type="presParOf" srcId="{44C3D485-6283-4E5E-8A42-8B1B6385595E}" destId="{88977C2E-9DA8-43F7-869A-FA4A7946B9D0}" srcOrd="0" destOrd="0" presId="process"/>
    <dgm:cxn modelId="{7EEB53A9-4B05-4FBE-8E94-CB7E23F9B3DF}" type="presOf" srcId="{220DFBB3-6A2B-48E2-96FE-229E7135E226}" destId="{88977C2E-9DA8-43F7-869A-FA4A7946B9D0}" srcOrd="0" destOrd="0" presId="process"/>
    <dgm:cxn modelId="{A68789F0-69C9-4CF7-96C3-38562A862831}" type="presParOf" srcId="{44C3D485-6283-4E5E-8A42-8B1B6385595E}" destId="{409696F9-775D-4DF9-8C31-B566981A86A8}" srcOrd="1" destOrd="0" presId="process"/>
    <dgm:cxn modelId="{60225FCE-DFD3-428A-9AD3-F15F996F652A}" type="presParOf" srcId="{44C3D485-6283-4E5E-8A42-8B1B6385595E}" destId="{B0141BFD-552C-43F6-9DD9-B107954BE5A0}" srcOrd="2" destOrd="0" presId="process"/>
    <dgm:cxn modelId="{A118E70A-8CA0-49B3-82DA-74EE58B277B7}" type="presOf" srcId="{2BAA06EE-C86F-49AF-99BB-79BA0A7024A5}" destId="{B0141BFD-552C-43F6-9DD9-B107954BE5A0}" srcOrd="0" destOrd="0" presId="process"/>
    <dgm:cxn modelId="{CDE6FD22-C8E6-4403-9173-8D3909CBCD0C}" type="presParOf" srcId="{44C3D485-6283-4E5E-8A42-8B1B6385595E}" destId="{1B3EEB7B-99F3-4351-A080-D5700D4E3F26}" srcOrd="3" destOrd="0" presId="process"/>
    <dgm:cxn modelId="{A4B0B873-DB29-4966-9A93-B967C1D5876A}" type="presParOf" srcId="{44C3D485-6283-4E5E-8A42-8B1B6385595E}" destId="{42404743-5237-4B72-A3D1-12E21DAAED91}" srcOrd="4" destOrd="0" presId="process"/>
    <dgm:cxn modelId="{F9C76F39-18DE-43A7-B268-16EE7AE5D65A}" type="presOf" srcId="{F3610FD5-CB40-4155-A302-E1ED46CA7965}" destId="{42404743-5237-4B72-A3D1-12E21DAAED91}" srcOrd="0" destOrd="0" presId="process"/>
    <dgm:cxn modelId="{7BE7FE28-1678-4ED4-AB44-9012BA3E2231}" type="presParOf" srcId="{44C3D485-6283-4E5E-8A42-8B1B6385595E}" destId="{B95BD04F-F019-4E76-86C5-3E976EEA53CB}" srcOrd="5" destOrd="0" presId="process"/>
    <dgm:cxn modelId="{3FBAB383-1790-4FF0-A47F-8CAAC2E8F304}" type="presParOf" srcId="{44C3D485-6283-4E5E-8A42-8B1B6385595E}" destId="{BDE88999-E7E4-4E6F-8D74-B97C9F66F013}" srcOrd="6" destOrd="0" presId="process"/>
    <dgm:cxn modelId="{B11F3F17-90B7-4625-882B-F552E174DC70}" type="presOf" srcId="{F4274EAD-BF5A-4E24-A6D0-850EFF2C24A5}" destId="{BDE88999-E7E4-4E6F-8D74-B97C9F66F013}" srcOrd="0" destOrd="0" presId="process"/>
    <dgm:cxn modelId="{3AB843F0-6D53-49B8-9E5C-FE6B8E1FEDF4}" type="presParOf" srcId="{44C3D485-6283-4E5E-8A42-8B1B6385595E}" destId="{DB5EA631-8DD5-463A-9747-63D815DEE894}" srcOrd="7" destOrd="0" presId="process"/>
    <dgm:cxn modelId="{0BF0407B-3CCC-46B2-816F-A8A73775CB96}" type="presParOf" srcId="{44C3D485-6283-4E5E-8A42-8B1B6385595E}" destId="{C9742098-62A6-4742-B8C0-AD231552E4C3}" srcOrd="8" destOrd="0" presId="process"/>
    <dgm:cxn modelId="{87C69071-FCD8-46D3-892A-76CDFA1A2337}" type="presOf" srcId="{92F591BC-0455-4EF8-AACC-154E169C4333}" destId="{C9742098-62A6-4742-B8C0-AD231552E4C3}" srcOrd="0" destOrd="0" presId="process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="http://schemas.openxmlformats.org/presentationml/2006/main" xmlns:dsp="http://schemas.microsoft.com/office/drawing/2008/diagram">
  <dsp:spTree>
    <dsp:nvGrpSpPr>
      <dsp:cNvPr id="2" name="组合 1"/>
      <dsp:cNvGrpSpPr/>
    </dsp:nvGrpSpPr>
    <dsp:grpSpPr>
      <a:xfrm>
        <a:off x="0" y="0"/>
        <a:ext cx="10610850" cy="4892040"/>
        <a:chExt cx="10610850" cy="4892040"/>
      </a:xfrm>
    </dsp:grpSpPr>
    <dsp:sp modelId="{4FCF15C0-64EB-43F7-99F2-8072C23E807E}">
      <dsp:nvSpPr>
        <dsp:cNvPr id="3" name="矩形 2"/>
        <dsp:cNvSpPr/>
      </dsp:nvSpPr>
      <dsp:spPr bwMode="white">
        <a:xfrm>
          <a:off x="2830" y="576272"/>
          <a:ext cx="4604816" cy="3402942"/>
        </a:xfrm>
        <a:prstGeom prst="rect">
          <a:avLst/>
        </a:prstGeom>
      </dsp:spPr>
      <dsp:style>
        <a:lnRef idx="0">
          <a:schemeClr val="dk2"/>
        </a:lnRef>
        <a:fillRef idx="1">
          <a:schemeClr val="dk2">
            <a:tint val="40000"/>
          </a:schemeClr>
        </a:fillRef>
        <a:effectRef idx="2">
          <a:scrgbClr r="0" g="0" b="0"/>
        </a:effectRef>
        <a:fontRef idx="minor"/>
      </dsp:style>
      <dsp:txBody>
        <a:bodyPr/>
        <a:lstStyle/>
        <a:p/>
      </dsp:txBody>
      <dsp:txXfrm>
        <a:off x="2830" y="576272"/>
        <a:ext cx="4604816" cy="3402942"/>
      </dsp:txXfrm>
    </dsp:sp>
    <dsp:sp modelId="{3F4B1727-E103-4A8C-94D8-94E0973582CD}">
      <dsp:nvSpPr>
        <dsp:cNvPr id="4" name="矩形 3"/>
        <dsp:cNvSpPr/>
      </dsp:nvSpPr>
      <dsp:spPr bwMode="white">
        <a:xfrm>
          <a:off x="933591" y="3362197"/>
          <a:ext cx="3967980" cy="953572"/>
        </a:xfrm>
        <a:prstGeom prst="rect">
          <a:avLst/>
        </a:prstGeom>
      </dsp:spPr>
      <dsp:style>
        <a:lnRef idx="0">
          <a:schemeClr val="lt2"/>
        </a:lnRef>
        <a:fillRef idx="3">
          <a:schemeClr val="dk2"/>
        </a:fillRef>
        <a:effectRef idx="3">
          <a:scrgbClr r="0" g="0" b="0"/>
        </a:effectRef>
        <a:fontRef idx="minor">
          <a:schemeClr val="lt1"/>
        </a:fontRef>
      </dsp:style>
      <dsp:txBody>
        <a:bodyPr vert="horz" wrap="square" lIns="53340" tIns="53340" rIns="53340" bIns="5334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5000"/>
            </a:spcAft>
          </a:pPr>
          <a:r>
            <a:rPr lang="zh-CN" altLang="en-US" sz="2800">
              <a:latin typeface="黑体" panose="02010609060101010101" pitchFamily="49" charset="-122"/>
              <a:ea typeface="黑体" panose="02010609060101010101" pitchFamily="49" charset="-122"/>
            </a:rPr>
            <a:t>背景</a:t>
          </a:r>
          <a:endParaRPr lang="zh-CN" altLang="en-US" sz="2800">
            <a:latin typeface="黑体" pitchFamily="49" charset="-122"/>
            <a:ea typeface="黑体" pitchFamily="49" charset="-122"/>
          </a:endParaRPr>
        </a:p>
      </dsp:txBody>
      <dsp:txXfrm>
        <a:off x="933591" y="3362197"/>
        <a:ext cx="3967980" cy="953572"/>
      </dsp:txXfrm>
    </dsp:sp>
    <dsp:sp modelId="{E10BC0C1-BAD4-4FB2-A965-183C04AC4AC4}">
      <dsp:nvSpPr>
        <dsp:cNvPr id="5" name="矩形 4"/>
        <dsp:cNvSpPr/>
      </dsp:nvSpPr>
      <dsp:spPr bwMode="white">
        <a:xfrm>
          <a:off x="5712668" y="576272"/>
          <a:ext cx="4604816" cy="3402942"/>
        </a:xfrm>
        <a:prstGeom prst="rect">
          <a:avLst/>
        </a:prstGeom>
      </dsp:spPr>
      <dsp:style>
        <a:lnRef idx="0">
          <a:schemeClr val="dk2"/>
        </a:lnRef>
        <a:fillRef idx="1">
          <a:schemeClr val="dk2">
            <a:tint val="40000"/>
          </a:schemeClr>
        </a:fillRef>
        <a:effectRef idx="2">
          <a:scrgbClr r="0" g="0" b="0"/>
        </a:effectRef>
        <a:fontRef idx="minor"/>
      </dsp:style>
      <dsp:txBody>
        <a:bodyPr/>
        <a:lstStyle/>
        <a:p/>
      </dsp:txBody>
      <dsp:txXfrm>
        <a:off x="5712668" y="576272"/>
        <a:ext cx="4604816" cy="3402942"/>
      </dsp:txXfrm>
    </dsp:sp>
    <dsp:sp modelId="{F536D5BB-CA3A-4345-9F13-F5B4A8B9D61B}">
      <dsp:nvSpPr>
        <dsp:cNvPr id="6" name="矩形 5"/>
        <dsp:cNvSpPr/>
      </dsp:nvSpPr>
      <dsp:spPr bwMode="white">
        <a:xfrm>
          <a:off x="6643429" y="3362197"/>
          <a:ext cx="3967980" cy="953572"/>
        </a:xfrm>
        <a:prstGeom prst="rect">
          <a:avLst/>
        </a:prstGeom>
      </dsp:spPr>
      <dsp:style>
        <a:lnRef idx="0">
          <a:schemeClr val="lt2"/>
        </a:lnRef>
        <a:fillRef idx="3">
          <a:schemeClr val="dk2"/>
        </a:fillRef>
        <a:effectRef idx="3">
          <a:scrgbClr r="0" g="0" b="0"/>
        </a:effectRef>
        <a:fontRef idx="minor">
          <a:schemeClr val="lt1"/>
        </a:fontRef>
      </dsp:style>
      <dsp:txBody>
        <a:bodyPr vert="horz" wrap="square" lIns="53340" tIns="53340" rIns="53340" bIns="53340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>
            <a:lnSpc>
              <a:spcPct val="100000"/>
            </a:lnSpc>
            <a:spcBef>
              <a:spcPct val="0"/>
            </a:spcBef>
            <a:spcAft>
              <a:spcPct val="5000"/>
            </a:spcAft>
          </a:pPr>
          <a:r>
            <a:rPr lang="zh-CN" altLang="en-US" sz="2800">
              <a:latin typeface="黑体" panose="02010609060101010101" pitchFamily="49" charset="-122"/>
              <a:ea typeface="黑体" panose="02010609060101010101" pitchFamily="49" charset="-122"/>
            </a:rPr>
            <a:t>目的</a:t>
          </a:r>
          <a:endParaRPr lang="zh-CN" altLang="en-US" sz="2800">
            <a:latin typeface="黑体" panose="02010609060101010101" pitchFamily="49" charset="-122"/>
            <a:ea typeface="黑体" panose="02010609060101010101" pitchFamily="49" charset="-122"/>
          </a:endParaRPr>
        </a:p>
      </dsp:txBody>
      <dsp:txXfrm>
        <a:off x="6643429" y="3362197"/>
        <a:ext cx="3967980" cy="953572"/>
      </dsp:txXfrm>
    </dsp:sp>
  </dsp:spTree>
</dsp:drawing>
</file>

<file path=ppt/diagrams/drawing2.xml><?xml version="1.0" encoding="utf-8"?>
<dsp:drawing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="http://schemas.openxmlformats.org/presentationml/2006/main" xmlns:dsp="http://schemas.microsoft.com/office/drawing/2008/diagram">
  <dsp:spTree>
    <dsp:nvGrpSpPr>
      <dsp:cNvPr id="21" name="组合 1"/>
      <dsp:cNvGrpSpPr/>
    </dsp:nvGrpSpPr>
    <dsp:grpSpPr>
      <a:xfrm>
        <a:off x="0" y="0"/>
        <a:ext cx="11590020" cy="4690745"/>
        <a:chExt cx="11590020" cy="4690745"/>
      </a:xfrm>
    </dsp:grpSpPr>
    <dsp:sp modelId="{5C766BF9-8E89-4CF9-B19C-78006AB9D0FF}">
      <dsp:nvSpPr>
        <dsp:cNvPr id="22" name="右箭头 2"/>
        <dsp:cNvSpPr/>
      </dsp:nvSpPr>
      <dsp:spPr bwMode="white">
        <a:xfrm>
          <a:off x="869252" y="0"/>
          <a:ext cx="9851517" cy="4690745"/>
        </a:xfrm>
        <a:prstGeom prst="rightArrow">
          <a:avLst/>
        </a:prstGeom>
      </dsp:spPr>
      <dsp:style>
        <a:lnRef idx="0">
          <a:schemeClr val="dk1"/>
        </a:lnRef>
        <a:fillRef idx="1">
          <a:schemeClr val="accent2">
            <a:tint val="40000"/>
          </a:schemeClr>
        </a:fillRef>
        <a:effectRef idx="0">
          <a:scrgbClr r="0" g="0" b="0"/>
        </a:effectRef>
        <a:fontRef idx="minor"/>
      </dsp:style>
      <dsp:txBody>
        <a:bodyPr/>
        <a:lstStyle/>
        <a:p/>
      </dsp:txBody>
      <dsp:txXfrm>
        <a:off x="869252" y="0"/>
        <a:ext cx="9851517" cy="4690745"/>
      </dsp:txXfrm>
    </dsp:sp>
    <dsp:sp modelId="{88977C2E-9DA8-43F7-869A-FA4A7946B9D0}">
      <dsp:nvSpPr>
        <dsp:cNvPr id="4" name="圆角矩形 3"/>
        <dsp:cNvSpPr/>
      </dsp:nvSpPr>
      <dsp:spPr bwMode="white">
        <a:xfrm>
          <a:off x="0" y="1407224"/>
          <a:ext cx="2045298" cy="1876298"/>
        </a:xfrm>
        <a:prstGeom prst="roundRect">
          <a:avLst/>
        </a:prstGeom>
      </dsp:spPr>
      <dsp:style>
        <a:lnRef idx="3">
          <a:schemeClr val="lt1"/>
        </a:lnRef>
        <a:fillRef idx="1">
          <a:schemeClr val="accent2"/>
        </a:fillRef>
        <a:effectRef idx="1">
          <a:scrgbClr r="0" g="0" b="0"/>
        </a:effectRef>
        <a:fontRef idx="minor">
          <a:schemeClr val="lt1"/>
        </a:fontRef>
      </dsp:style>
      <dsp:txBody>
        <a:bodyPr vert="horz" wrap="square" lIns="91439" tIns="91439" rIns="91439" bIns="9143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1864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新疆爆发反清起义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sp:txBody>
      <dsp:txXfrm>
        <a:off x="91593" y="1498817"/>
        <a:ext cx="1862111" cy="1693111"/>
      </dsp:txXfrm>
    </dsp:sp>
    <dsp:sp modelId="{B0141BFD-552C-43F6-9DD9-B107954BE5A0}">
      <dsp:nvSpPr>
        <dsp:cNvPr id="5" name="圆角矩形 4"/>
        <dsp:cNvSpPr/>
      </dsp:nvSpPr>
      <dsp:spPr bwMode="white">
        <a:xfrm>
          <a:off x="2386181" y="1407224"/>
          <a:ext cx="2045298" cy="1876298"/>
        </a:xfrm>
        <a:prstGeom prst="roundRect">
          <a:avLst/>
        </a:prstGeom>
      </dsp:spPr>
      <dsp:style>
        <a:lnRef idx="3">
          <a:schemeClr val="lt1"/>
        </a:lnRef>
        <a:fillRef idx="1">
          <a:schemeClr val="accent3"/>
        </a:fillRef>
        <a:effectRef idx="1">
          <a:scrgbClr r="0" g="0" b="0"/>
        </a:effectRef>
        <a:fontRef idx="minor">
          <a:schemeClr val="lt1"/>
        </a:fontRef>
      </dsp:style>
      <dsp:txBody>
        <a:bodyPr vert="horz" wrap="square" lIns="91439" tIns="91439" rIns="91439" bIns="9143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1865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年初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阿古柏率兵入侵新疆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sp:txBody>
      <dsp:txXfrm>
        <a:off x="2477774" y="1498817"/>
        <a:ext cx="1862111" cy="1693111"/>
      </dsp:txXfrm>
    </dsp:sp>
    <dsp:sp modelId="{42404743-5237-4B72-A3D1-12E21DAAED91}">
      <dsp:nvSpPr>
        <dsp:cNvPr id="6" name="圆角矩形 5"/>
        <dsp:cNvSpPr/>
      </dsp:nvSpPr>
      <dsp:spPr bwMode="white">
        <a:xfrm>
          <a:off x="4772361" y="1407224"/>
          <a:ext cx="2045298" cy="1876298"/>
        </a:xfrm>
        <a:prstGeom prst="roundRect">
          <a:avLst/>
        </a:prstGeom>
      </dsp:spPr>
      <dsp:style>
        <a:lnRef idx="3">
          <a:schemeClr val="lt1"/>
        </a:lnRef>
        <a:fillRef idx="1">
          <a:schemeClr val="accent4"/>
        </a:fillRef>
        <a:effectRef idx="1">
          <a:scrgbClr r="0" g="0" b="0"/>
        </a:effectRef>
        <a:fontRef idx="minor">
          <a:schemeClr val="lt1"/>
        </a:fontRef>
      </dsp:style>
      <dsp:txBody>
        <a:bodyPr vert="horz" wrap="square" lIns="91439" tIns="91439" rIns="91439" bIns="9143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en-US" altLang="zh-CN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1876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左宗棠发兵新疆平乱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sp:txBody>
      <dsp:txXfrm>
        <a:off x="4863954" y="1498817"/>
        <a:ext cx="1862111" cy="1693111"/>
      </dsp:txXfrm>
    </dsp:sp>
    <dsp:sp modelId="{BDE88999-E7E4-4E6F-8D74-B97C9F66F013}">
      <dsp:nvSpPr>
        <dsp:cNvPr id="23" name="圆角矩形 6"/>
        <dsp:cNvSpPr/>
      </dsp:nvSpPr>
      <dsp:spPr bwMode="white">
        <a:xfrm>
          <a:off x="7158542" y="1407224"/>
          <a:ext cx="2045298" cy="1876298"/>
        </a:xfrm>
        <a:prstGeom prst="roundRect">
          <a:avLst/>
        </a:prstGeom>
      </dsp:spPr>
      <dsp:style>
        <a:lnRef idx="3">
          <a:schemeClr val="lt1"/>
        </a:lnRef>
        <a:fillRef idx="1">
          <a:schemeClr val="accent5"/>
        </a:fillRef>
        <a:effectRef idx="1">
          <a:scrgbClr r="0" g="0" b="0"/>
        </a:effectRef>
        <a:fontRef idx="minor">
          <a:schemeClr val="lt1"/>
        </a:fontRef>
      </dsp:style>
      <dsp:txBody>
        <a:bodyPr vert="horz" wrap="square" lIns="91439" tIns="91439" rIns="91439" bIns="9143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1878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收复新疆南北路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sp:txBody>
      <dsp:txXfrm>
        <a:off x="7250136" y="1498817"/>
        <a:ext cx="1862111" cy="1693111"/>
      </dsp:txXfrm>
    </dsp:sp>
    <dsp:sp modelId="{C9742098-62A6-4742-B8C0-AD231552E4C3}">
      <dsp:nvSpPr>
        <dsp:cNvPr id="8" name="圆角矩形 7"/>
        <dsp:cNvSpPr/>
      </dsp:nvSpPr>
      <dsp:spPr bwMode="white">
        <a:xfrm>
          <a:off x="9544722" y="1407224"/>
          <a:ext cx="2045298" cy="1876298"/>
        </a:xfrm>
        <a:prstGeom prst="roundRect">
          <a:avLst/>
        </a:prstGeom>
      </dsp:spPr>
      <dsp:style>
        <a:lnRef idx="3">
          <a:schemeClr val="lt1"/>
        </a:lnRef>
        <a:fillRef idx="1">
          <a:schemeClr val="accent6"/>
        </a:fillRef>
        <a:effectRef idx="1">
          <a:scrgbClr r="0" g="0" b="0"/>
        </a:effectRef>
        <a:fontRef idx="minor">
          <a:schemeClr val="lt1"/>
        </a:fontRef>
      </dsp:style>
      <dsp:txBody>
        <a:bodyPr vert="horz" wrap="square" lIns="91439" tIns="91439" rIns="91439" bIns="91439" anchor="ctr"/>
        <a:lstStyle>
          <a:lvl1pPr algn="ctr">
            <a:defRPr sz="6500"/>
          </a:lvl1pPr>
          <a:lvl2pPr marL="285750" indent="-285750" algn="ctr">
            <a:defRPr sz="5000"/>
          </a:lvl2pPr>
          <a:lvl3pPr marL="571500" indent="-285750" algn="ctr">
            <a:defRPr sz="5000"/>
          </a:lvl3pPr>
          <a:lvl4pPr marL="857250" indent="-285750" algn="ctr">
            <a:defRPr sz="5000"/>
          </a:lvl4pPr>
          <a:lvl5pPr marL="1143000" indent="-285750" algn="ctr">
            <a:defRPr sz="5000"/>
          </a:lvl5pPr>
          <a:lvl6pPr marL="1428750" indent="-285750" algn="ctr">
            <a:defRPr sz="5000"/>
          </a:lvl6pPr>
          <a:lvl7pPr marL="1714500" indent="-285750" algn="ctr">
            <a:defRPr sz="5000"/>
          </a:lvl7pPr>
          <a:lvl8pPr marL="2000250" indent="-285750" algn="ctr">
            <a:defRPr sz="5000"/>
          </a:lvl8pPr>
          <a:lvl9pPr marL="2286000" indent="-285750" algn="ctr">
            <a:defRPr sz="5000"/>
          </a:lvl9pPr>
        </a:lstStyle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1884</a:t>
          </a: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年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  <a:p>
          <a:pPr lvl="0" eaLnBrk="1" fontAlgn="auto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</a:pPr>
          <a:r>
            <a: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rPr>
            <a:t>新疆建省，度过危机</a:t>
          </a:r>
          <a:endParaRPr lang="zh-CN" altLang="en-US" sz="2400">
            <a:latin typeface="黑体" panose="02010609060101010101" pitchFamily="49" charset="-122"/>
            <a:ea typeface="黑体" panose="02010609060101010101" pitchFamily="49" charset="-122"/>
            <a:cs typeface="黑体" panose="02010609060101010101" pitchFamily="49" charset="-122"/>
          </a:endParaRPr>
        </a:p>
      </dsp:txBody>
      <dsp:txXfrm>
        <a:off x="9636316" y="1498817"/>
        <a:ext cx="1862111" cy="1693111"/>
      </dsp:txXfrm>
    </dsp:sp>
  </dsp:spTree>
</dsp:drawing>
</file>

<file path=ppt/diagrams/layout1.xml><?xml version="1.0" encoding="utf-8"?>
<dgm:layoutDef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dgm="http://schemas.openxmlformats.org/drawingml/2006/diagram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>
          <dgm:prSet csTypeId="urn:microsoft.com/office/officeart/2005/8/colors/accent6_5"/>
        </dgm:pt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off" val="ctr"/>
          <dgm:param type="grDir" val="tR"/>
        </dgm:alg>
      </dgm:else>
    </dgm:choose>
    <dgm:shape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lnSpAfParP" val="5"/>
            <dgm:param type="shpTxRTLAlignCh" val="r"/>
            <dgm:param type="txAnchorVertCh" val="mid"/>
          </dgm:alg>
          <dgm:shape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/>
          </dgm:ruleLst>
        </dgm:layoutNode>
      </dgm:layoutNode>
      <dgm:forEach name="sibTransForEach" axis="followSib" ptType="sibTrans" cnt="1">
        <dgm:layoutNode name="sibTrans">
          <dgm:alg type="sp"/>
          <dgm:shape r:blip="">
            <dgm:adjLst/>
          </dgm:shape>
        </dgm:layoutNode>
      </dgm:forEach>
    </dgm:forEach>
  </dgm:layoutNode>
</dgm:layoutDef>
</file>

<file path=ppt/diagrams/layout2.xml><?xml version="1.0" encoding="utf-8"?>
<dgm:layoutDef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dgm="http://schemas.openxmlformats.org/drawingml/2006/diagram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>
          <dgm:prSet csTypeId="urn:microsoft.com/office/officeart/2005/8/colors/accent6_5"/>
        </dgm:pt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vertAlign" val="mid"/>
      <dgm:param type="horzAlign" val="ctr"/>
    </dgm:alg>
    <dgm:shape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type="rightArrow" r:blip="">
            <dgm:adjLst/>
          </dgm:shape>
        </dgm:if>
        <dgm:else name="Name2">
          <dgm:shape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fact="1"/>
            <dgm:rule type="primFontSz" val="5"/>
          </dgm:ruleLst>
        </dgm:layoutNode>
        <dgm:forEach name="Name7" axis="followSib" ptType="sibTrans" cnt="1">
          <dgm:layoutNode name="sibTrans">
            <dgm:alg type="sp"/>
            <dgm:shape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a="http://schemas.openxmlformats.org/drawingml/2006/main" xmlns:dgm="http://schemas.openxmlformats.org/drawingml/2006/diagram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a="http://schemas.openxmlformats.org/drawingml/2006/main" xmlns:dgm="http://schemas.openxmlformats.org/drawingml/2006/diagram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5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5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135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5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5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1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1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5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5"/>
            </a:lvl1pPr>
            <a:lvl2pPr>
              <a:defRPr sz="3735"/>
            </a:lvl2pPr>
            <a:lvl3pPr>
              <a:defRPr sz="3200"/>
            </a:lvl3pPr>
            <a:lvl4pPr>
              <a:defRPr sz="2665"/>
            </a:lvl4pPr>
            <a:lvl5pPr>
              <a:defRPr sz="2665"/>
            </a:lvl5pPr>
            <a:lvl6pPr>
              <a:defRPr sz="2665"/>
            </a:lvl6pPr>
            <a:lvl7pPr>
              <a:defRPr sz="2665"/>
            </a:lvl7pPr>
            <a:lvl8pPr>
              <a:defRPr sz="2665"/>
            </a:lvl8pPr>
            <a:lvl9pPr>
              <a:defRPr sz="266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5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5"/>
            </a:lvl1pPr>
            <a:lvl2pPr marL="609600" indent="0">
              <a:buNone/>
              <a:defRPr sz="3735"/>
            </a:lvl2pPr>
            <a:lvl3pPr marL="1219200" indent="0">
              <a:buNone/>
              <a:defRPr sz="3200"/>
            </a:lvl3pPr>
            <a:lvl4pPr marL="1828800" indent="0">
              <a:buNone/>
              <a:defRPr sz="2665"/>
            </a:lvl4pPr>
            <a:lvl5pPr marL="2438400" indent="0">
              <a:buNone/>
              <a:defRPr sz="2665"/>
            </a:lvl5pPr>
            <a:lvl6pPr marL="3048000" indent="0">
              <a:buNone/>
              <a:defRPr sz="2665"/>
            </a:lvl6pPr>
            <a:lvl7pPr marL="3657600" indent="0">
              <a:buNone/>
              <a:defRPr sz="2665"/>
            </a:lvl7pPr>
            <a:lvl8pPr marL="4267200" indent="0">
              <a:buNone/>
              <a:defRPr sz="2665"/>
            </a:lvl8pPr>
            <a:lvl9pPr marL="4876800" indent="0">
              <a:buNone/>
              <a:defRPr sz="2665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image" Target="../media/image1.png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3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  <p:txStyles>
    <p:titleStyle>
      <a:lvl1pPr algn="ctr" defTabSz="1219200" rtl="0" eaLnBrk="1" latinLnBrk="0" hangingPunct="1">
        <a:spcBef>
          <a:spcPct val="0"/>
        </a:spcBef>
        <a:buNone/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ts val="130"/>
        </a:spcBef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4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5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6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7.png" /><Relationship Id="rId4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9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Relationship Id="rId3" Type="http://schemas.openxmlformats.org/officeDocument/2006/relationships/image" Target="../media/image10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8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microsoft.com/office/2007/relationships/diagramDrawing" Target="../diagrams/drawing1.xml" /><Relationship Id="rId3" Type="http://schemas.openxmlformats.org/officeDocument/2006/relationships/diagramData" Target="../diagrams/data1.xml" /><Relationship Id="rId4" Type="http://schemas.openxmlformats.org/officeDocument/2006/relationships/diagramLayout" Target="../diagrams/layout1.xml" /><Relationship Id="rId5" Type="http://schemas.openxmlformats.org/officeDocument/2006/relationships/diagramQuickStyle" Target="../diagrams/quickStyle1.xml" /><Relationship Id="rId6" Type="http://schemas.openxmlformats.org/officeDocument/2006/relationships/diagramColors" Target="../diagrams/colors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.jpeg" /><Relationship Id="rId3" Type="http://schemas.openxmlformats.org/officeDocument/2006/relationships/image" Target="../media/image12.jpeg" /><Relationship Id="rId4" Type="http://schemas.openxmlformats.org/officeDocument/2006/relationships/image" Target="../media/image13.jpeg" /><Relationship Id="rId5" Type="http://schemas.openxmlformats.org/officeDocument/2006/relationships/image" Target="../media/image14.jpeg" /><Relationship Id="rId6" Type="http://schemas.openxmlformats.org/officeDocument/2006/relationships/image" Target="../media/image15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microsoft.com/office/2007/relationships/diagramDrawing" Target="../diagrams/drawing2.xml" /><Relationship Id="rId3" Type="http://schemas.openxmlformats.org/officeDocument/2006/relationships/diagramData" Target="../diagrams/data2.xml" /><Relationship Id="rId4" Type="http://schemas.openxmlformats.org/officeDocument/2006/relationships/diagramLayout" Target="../diagrams/layout2.xml" /><Relationship Id="rId5" Type="http://schemas.openxmlformats.org/officeDocument/2006/relationships/diagramQuickStyle" Target="../diagrams/quickStyle2.xml" /><Relationship Id="rId6" Type="http://schemas.openxmlformats.org/officeDocument/2006/relationships/diagramColors" Target="../diagrams/colors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tags" Target="../tags/tag8.xml" /><Relationship Id="rId11" Type="http://schemas.openxmlformats.org/officeDocument/2006/relationships/tags" Target="../tags/tag9.xml" /><Relationship Id="rId12" Type="http://schemas.openxmlformats.org/officeDocument/2006/relationships/tags" Target="../tags/tag10.xml" /><Relationship Id="rId13" Type="http://schemas.openxmlformats.org/officeDocument/2006/relationships/tags" Target="../tags/tag11.xml" /><Relationship Id="rId14" Type="http://schemas.openxmlformats.org/officeDocument/2006/relationships/tags" Target="../tags/tag12.xml" /><Relationship Id="rId15" Type="http://schemas.openxmlformats.org/officeDocument/2006/relationships/tags" Target="../tags/tag13.xml" /><Relationship Id="rId16" Type="http://schemas.openxmlformats.org/officeDocument/2006/relationships/tags" Target="../tags/tag14.xml" /><Relationship Id="rId17" Type="http://schemas.openxmlformats.org/officeDocument/2006/relationships/tags" Target="../tags/tag15.xml" /><Relationship Id="rId18" Type="http://schemas.openxmlformats.org/officeDocument/2006/relationships/tags" Target="../tags/tag16.xml" /><Relationship Id="rId19" Type="http://schemas.openxmlformats.org/officeDocument/2006/relationships/tags" Target="../tags/tag17.xml" /><Relationship Id="rId2" Type="http://schemas.openxmlformats.org/officeDocument/2006/relationships/image" Target="../media/image16.jpeg" /><Relationship Id="rId20" Type="http://schemas.openxmlformats.org/officeDocument/2006/relationships/tags" Target="../tags/tag18.xml" /><Relationship Id="rId21" Type="http://schemas.openxmlformats.org/officeDocument/2006/relationships/tags" Target="../tags/tag19.xml" /><Relationship Id="rId22" Type="http://schemas.openxmlformats.org/officeDocument/2006/relationships/tags" Target="../tags/tag20.xml" /><Relationship Id="rId23" Type="http://schemas.openxmlformats.org/officeDocument/2006/relationships/tags" Target="../tags/tag21.xml" /><Relationship Id="rId24" Type="http://schemas.openxmlformats.org/officeDocument/2006/relationships/tags" Target="../tags/tag22.xml" /><Relationship Id="rId25" Type="http://schemas.openxmlformats.org/officeDocument/2006/relationships/tags" Target="../tags/tag23.xml" /><Relationship Id="rId26" Type="http://schemas.openxmlformats.org/officeDocument/2006/relationships/tags" Target="../tags/tag24.xml" /><Relationship Id="rId27" Type="http://schemas.openxmlformats.org/officeDocument/2006/relationships/tags" Target="../tags/tag25.xml" /><Relationship Id="rId28" Type="http://schemas.openxmlformats.org/officeDocument/2006/relationships/tags" Target="../tags/tag26.xml" /><Relationship Id="rId3" Type="http://schemas.openxmlformats.org/officeDocument/2006/relationships/tags" Target="../tags/tag1.xml" /><Relationship Id="rId4" Type="http://schemas.openxmlformats.org/officeDocument/2006/relationships/tags" Target="../tags/tag2.xml" /><Relationship Id="rId5" Type="http://schemas.openxmlformats.org/officeDocument/2006/relationships/tags" Target="../tags/tag3.xml" /><Relationship Id="rId6" Type="http://schemas.openxmlformats.org/officeDocument/2006/relationships/tags" Target="../tags/tag4.xml" /><Relationship Id="rId7" Type="http://schemas.openxmlformats.org/officeDocument/2006/relationships/tags" Target="../tags/tag5.xml" /><Relationship Id="rId8" Type="http://schemas.openxmlformats.org/officeDocument/2006/relationships/tags" Target="../tags/tag6.xml" /><Relationship Id="rId9" Type="http://schemas.openxmlformats.org/officeDocument/2006/relationships/tags" Target="../tags/tag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8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9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png" /><Relationship Id="rId3" Type="http://schemas.openxmlformats.org/officeDocument/2006/relationships/image" Target="../media/image2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2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9773729" y="193251"/>
            <a:ext cx="2004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accent1"/>
                </a:solidFill>
              </a:rPr>
              <a:t>人教版必修上册</a:t>
            </a:r>
            <a:endParaRPr lang="zh-CN" altLang="en-US" b="1">
              <a:solidFill>
                <a:schemeClr val="accent1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15390" y="2388235"/>
            <a:ext cx="1083056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>
                <a:solidFill>
                  <a:srgbClr val="FF0000"/>
                </a:solidFill>
                <a:latin typeface="字魂27号-布丁体" panose="00000500000000000000" charset="-122"/>
                <a:ea typeface="字魂27号-布丁体" panose="00000500000000000000" charset="-122"/>
                <a:cs typeface="字魂27号-布丁体" panose="00000500000000000000" charset="-122"/>
              </a:rPr>
              <a:t>第五单元  晚清时期的内忧外患与救亡图存 </a:t>
            </a:r>
            <a:endParaRPr lang="zh-CN" altLang="en-US" sz="4000" b="1">
              <a:solidFill>
                <a:srgbClr val="FF0000"/>
              </a:solidFill>
              <a:latin typeface="字魂27号-布丁体" panose="00000500000000000000" charset="-122"/>
              <a:ea typeface="字魂27号-布丁体" panose="00000500000000000000" charset="-122"/>
              <a:cs typeface="字魂27号-布丁体" panose="00000500000000000000" charset="-122"/>
            </a:endParaRPr>
          </a:p>
          <a:p>
            <a:pPr algn="ctr"/>
            <a:r>
              <a:rPr lang="zh-CN" altLang="en-US" sz="4000" b="1">
                <a:solidFill>
                  <a:srgbClr val="FF0000"/>
                </a:solidFill>
                <a:latin typeface="字魂27号-布丁体" panose="00000500000000000000" charset="-122"/>
                <a:ea typeface="字魂27号-布丁体" panose="00000500000000000000" charset="-122"/>
                <a:cs typeface="字魂27号-布丁体" panose="00000500000000000000" charset="-122"/>
              </a:rPr>
              <a:t> </a:t>
            </a:r>
            <a:endParaRPr lang="zh-CN" altLang="en-US" sz="4000" b="1">
              <a:solidFill>
                <a:srgbClr val="FF0000"/>
              </a:solidFill>
              <a:latin typeface="字魂27号-布丁体" panose="00000500000000000000" charset="-122"/>
              <a:ea typeface="字魂27号-布丁体" panose="00000500000000000000" charset="-122"/>
              <a:cs typeface="字魂27号-布丁体" panose="00000500000000000000" charset="-122"/>
            </a:endParaRPr>
          </a:p>
          <a:p>
            <a:pPr algn="ctr"/>
            <a:r>
              <a:rPr lang="zh-CN" altLang="en-US" sz="4000" b="1">
                <a:solidFill>
                  <a:schemeClr val="tx1"/>
                </a:solidFill>
                <a:latin typeface="字魂27号-布丁体" panose="00000500000000000000" charset="-122"/>
                <a:ea typeface="字魂27号-布丁体" panose="00000500000000000000" charset="-122"/>
                <a:cs typeface="字魂27号-布丁体" panose="00000500000000000000" charset="-122"/>
                <a:sym typeface="+mn-ea"/>
              </a:rPr>
              <a:t>第17课 国家出路的探索和列强侵略的加剧</a:t>
            </a:r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字魂27号-布丁体" panose="00000500000000000000" charset="-122"/>
                <a:ea typeface="字魂27号-布丁体" panose="00000500000000000000" charset="-122"/>
                <a:cs typeface="字魂27号-布丁体" panose="00000500000000000000" charset="-122"/>
              </a:rPr>
              <a:t> </a:t>
            </a:r>
            <a:endParaRPr lang="zh-CN" altLang="en-US" sz="4000" b="1">
              <a:solidFill>
                <a:srgbClr val="FF0000"/>
              </a:solidFill>
              <a:latin typeface="字魂27号-布丁体" panose="00000500000000000000" charset="-122"/>
              <a:ea typeface="字魂27号-布丁体" panose="00000500000000000000" charset="-122"/>
              <a:cs typeface="字魂27号-布丁体" panose="00000500000000000000" charset="-122"/>
            </a:endParaRPr>
          </a:p>
          <a:p>
            <a:pPr algn="ctr"/>
            <a:endParaRPr sz="4000" b="1">
              <a:solidFill>
                <a:schemeClr val="tx1"/>
              </a:solidFill>
              <a:latin typeface="字魂27号-布丁体" panose="00000500000000000000" charset="-122"/>
              <a:ea typeface="字魂27号-布丁体" panose="00000500000000000000" charset="-122"/>
              <a:cs typeface="字魂27号-布丁体" panose="00000500000000000000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291783" y="1121410"/>
          <a:ext cx="11358562" cy="44207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14526"/>
                <a:gridCol w="9444036"/>
              </a:tblGrid>
              <a:tr h="1188598">
                <a:tc>
                  <a:txBody>
                    <a:bodyPr vert="horz" wrap="square"/>
                    <a:lstStyle/>
                    <a:p>
                      <a:r>
                        <a:rPr lang="en-US" altLang="zh-CN" sz="2000" b="1"/>
                        <a:t>【</a:t>
                      </a:r>
                      <a:r>
                        <a:rPr lang="zh-CN" altLang="en-US" sz="2000" b="1"/>
                        <a:t>唯物史观</a:t>
                      </a:r>
                      <a:r>
                        <a:rPr lang="en-US" altLang="zh-CN" sz="2000" b="1"/>
                        <a:t>】</a:t>
                      </a:r>
                      <a:endParaRPr lang="zh-CN" altLang="en-US" sz="2000" b="1"/>
                    </a:p>
                  </a:txBody>
                  <a:tcPr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000" b="1"/>
                        <a:t>通过对“危机四伏一因时而变一功败垂成”主线的梳理，以时间为线索掌握太平天国运动、洋务运动、边疆危机、中法战争中日甲午战争帝国主义瓜分中国的狂潮等事件的基本史实。</a:t>
                      </a:r>
                      <a:endParaRPr lang="zh-CN" altLang="en-US" sz="2000" b="1"/>
                    </a:p>
                  </a:txBody>
                  <a:tcPr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2874">
                <a:tc>
                  <a:txBody>
                    <a:bodyPr vert="horz" wrap="square"/>
                    <a:lstStyle/>
                    <a:p>
                      <a:r>
                        <a:rPr lang="en-US" altLang="zh-CN" sz="2000" b="1"/>
                        <a:t>【</a:t>
                      </a:r>
                      <a:r>
                        <a:rPr lang="zh-CN" altLang="en-US" sz="2000" b="1"/>
                        <a:t>时空观念</a:t>
                      </a:r>
                      <a:r>
                        <a:rPr lang="en-US" altLang="zh-CN" sz="2000" b="1"/>
                        <a:t>】</a:t>
                      </a:r>
                      <a:endParaRPr lang="zh-CN" altLang="en-US" sz="2000" b="1"/>
                    </a:p>
                  </a:txBody>
                  <a:tcPr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000" b="1"/>
                        <a:t>掌握时空观念，利用地图，直观的了解太平天国运动的发展情况和活动范围，培养学生的“时空观念”素养</a:t>
                      </a:r>
                      <a:endParaRPr lang="zh-CN" altLang="en-US" sz="2000" b="1"/>
                    </a:p>
                  </a:txBody>
                  <a:tcPr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615">
                <a:tc>
                  <a:txBody>
                    <a:bodyPr vert="horz" wrap="square"/>
                    <a:lstStyle/>
                    <a:p>
                      <a:r>
                        <a:rPr lang="en-US" altLang="zh-CN" sz="2000" b="1"/>
                        <a:t>【</a:t>
                      </a:r>
                      <a:r>
                        <a:rPr lang="zh-CN" altLang="en-US" sz="2000" b="1"/>
                        <a:t>史料实证</a:t>
                      </a:r>
                      <a:r>
                        <a:rPr lang="en-US" altLang="zh-CN" sz="2000" b="1"/>
                        <a:t>】</a:t>
                      </a:r>
                      <a:endParaRPr lang="zh-CN" altLang="en-US" sz="2000" b="1"/>
                    </a:p>
                  </a:txBody>
                  <a:tcPr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000" b="1"/>
                        <a:t>通过史料，分析太平天国运动的原因，培养学生史论结合、论从史出的历史学科核心素养。</a:t>
                      </a:r>
                      <a:endParaRPr lang="zh-CN" altLang="en-US" sz="2000" b="1"/>
                    </a:p>
                  </a:txBody>
                  <a:tcPr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00405">
                <a:tc>
                  <a:txBody>
                    <a:bodyPr vert="horz" wrap="square"/>
                    <a:lstStyle/>
                    <a:p>
                      <a:r>
                        <a:rPr lang="en-US" altLang="zh-CN" sz="2000" b="1"/>
                        <a:t>【</a:t>
                      </a:r>
                      <a:r>
                        <a:rPr lang="zh-CN" altLang="en-US" sz="2000" b="1"/>
                        <a:t>历史解释</a:t>
                      </a:r>
                      <a:r>
                        <a:rPr lang="en-US" altLang="zh-CN" sz="2000" b="1"/>
                        <a:t>】</a:t>
                      </a:r>
                      <a:endParaRPr lang="zh-CN" altLang="en-US" sz="2000" b="1"/>
                    </a:p>
                  </a:txBody>
                  <a:tcPr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000" b="1"/>
                        <a:t>以材料的形式引导学生总结日本侵略中国的原因，培养学生分析问题、解决问题的能力</a:t>
                      </a:r>
                      <a:endParaRPr lang="zh-CN" altLang="en-US" sz="2000" b="1"/>
                    </a:p>
                  </a:txBody>
                  <a:tcPr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07246">
                <a:tc>
                  <a:txBody>
                    <a:bodyPr vert="horz" wrap="square"/>
                    <a:lstStyle/>
                    <a:p>
                      <a:r>
                        <a:rPr lang="en-US" altLang="zh-CN" sz="2000" b="1"/>
                        <a:t>【</a:t>
                      </a:r>
                      <a:r>
                        <a:rPr lang="zh-CN" altLang="en-US" sz="2000" b="1"/>
                        <a:t>家国情怀</a:t>
                      </a:r>
                      <a:r>
                        <a:rPr lang="en-US" altLang="zh-CN" sz="2000" b="1"/>
                        <a:t>】</a:t>
                      </a:r>
                      <a:endParaRPr lang="zh-CN" altLang="en-US" sz="2000" b="1"/>
                    </a:p>
                  </a:txBody>
                  <a:tcPr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000" b="1"/>
                        <a:t>认识近代中国社会的两对基本矛盾以及当时的主要矛盾，培养学生的家国情怀，树立为祖国强大而努力奋斗的理想。查找地图中日本强迫中国开放的口岸和割占的中国领土，培养学生的民族使命感</a:t>
                      </a:r>
                      <a:endParaRPr lang="zh-CN" altLang="en-US" sz="2000" b="1"/>
                    </a:p>
                  </a:txBody>
                  <a:tcPr marT="45713" marB="4571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423863" y="597535"/>
            <a:ext cx="49434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教学目标与核心素养</a:t>
            </a:r>
            <a:endParaRPr lang="zh-CN" altLang="en-US" sz="2800" b="1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15925" y="1826260"/>
            <a:ext cx="6597015" cy="4707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材料一  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鸦片战争后，鸦片走私导致白银外流、银价激涨，洋货涌入导致传统手工业破产，巨额赔款加重人民负担，所以有史学家评价说：太平天国运动是“鸦片战争炮声的回声”。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材料二  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清政府为了支付战争赔款和军费开支，极力搜刮，加捐加税。官府常抓人毒打交不起税的人。1843—1850年规模较大的群众暴动有70余起，遍及十几个省。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材料三  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1846年—1850年,两广地区水、旱、虫灾不断，广大劳动人民陷于饥饿和死亡的困境。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7355205" y="2145030"/>
            <a:ext cx="1015208" cy="1016635"/>
          </a:xfrm>
          <a:prstGeom prst="roundRect">
            <a:avLst/>
          </a:prstGeom>
          <a:solidFill>
            <a:srgbClr val="CC2528"/>
          </a:solidFill>
          <a:ln>
            <a:noFill/>
          </a:ln>
          <a:effectLst>
            <a:outerShdw blurRad="203200" dist="1016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7483475" y="2331085"/>
            <a:ext cx="758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FF00"/>
                </a:solidFill>
                <a:effectLst>
                  <a:glow rad="101600">
                    <a:srgbClr val="C00000"/>
                  </a:glow>
                  <a:outerShdw blurRad="203200" dist="101600" dir="5400000" algn="tl" rotWithShape="0">
                    <a:prstClr val="black">
                      <a:alpha val="6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defRPr>
            </a:lvl1pPr>
          </a:lstStyle>
          <a:p>
            <a:pPr algn="ctr"/>
            <a:r>
              <a:rPr lang="en-US" altLang="zh-CN" b="1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lang="en-US" altLang="zh-CN" b="1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7355205" y="2145030"/>
            <a:ext cx="4340225" cy="1016635"/>
          </a:xfrm>
          <a:prstGeom prst="roundRect">
            <a:avLst/>
          </a:prstGeom>
          <a:noFill/>
          <a:ln w="12700">
            <a:solidFill>
              <a:srgbClr val="CC252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8509635" y="2223770"/>
            <a:ext cx="3084195" cy="860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外国资本主义的侵略，民族矛盾激化</a:t>
            </a:r>
            <a:endParaRPr lang="zh-CN" altLang="en-US" sz="20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7355205" y="3898900"/>
            <a:ext cx="1015208" cy="1016635"/>
          </a:xfrm>
          <a:prstGeom prst="roundRect">
            <a:avLst/>
          </a:prstGeom>
          <a:solidFill>
            <a:srgbClr val="CC2528"/>
          </a:solidFill>
          <a:ln>
            <a:noFill/>
          </a:ln>
          <a:effectLst>
            <a:outerShdw blurRad="203200" dist="1016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7483475" y="4084955"/>
            <a:ext cx="758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FF00"/>
                </a:solidFill>
                <a:effectLst>
                  <a:glow rad="101600">
                    <a:srgbClr val="C00000"/>
                  </a:glow>
                  <a:outerShdw blurRad="203200" dist="101600" dir="5400000" algn="tl" rotWithShape="0">
                    <a:prstClr val="black">
                      <a:alpha val="6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defRPr>
            </a:lvl1pPr>
          </a:lstStyle>
          <a:p>
            <a:pPr algn="ctr"/>
            <a:r>
              <a:rPr lang="en-US" altLang="zh-CN" b="1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lang="en-US" altLang="zh-CN" b="1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7355205" y="3898900"/>
            <a:ext cx="4340225" cy="1016635"/>
          </a:xfrm>
          <a:prstGeom prst="roundRect">
            <a:avLst/>
          </a:prstGeom>
          <a:noFill/>
          <a:ln w="12700">
            <a:solidFill>
              <a:srgbClr val="CC252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509635" y="3900805"/>
            <a:ext cx="3185795" cy="10147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清政府吏治腐败，各级官吏大肆搜刮人民，阶级矛盾激化</a:t>
            </a:r>
            <a:endParaRPr lang="zh-CN" altLang="en-US" sz="2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7355205" y="5466715"/>
            <a:ext cx="1015208" cy="1016635"/>
          </a:xfrm>
          <a:prstGeom prst="roundRect">
            <a:avLst/>
          </a:prstGeom>
          <a:solidFill>
            <a:srgbClr val="CC2528"/>
          </a:solidFill>
          <a:ln>
            <a:noFill/>
          </a:ln>
          <a:effectLst>
            <a:outerShdw blurRad="203200" dist="1016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483475" y="5652770"/>
            <a:ext cx="758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FF00"/>
                </a:solidFill>
                <a:effectLst>
                  <a:glow rad="101600">
                    <a:srgbClr val="C00000"/>
                  </a:glow>
                  <a:outerShdw blurRad="203200" dist="101600" dir="5400000" algn="tl" rotWithShape="0">
                    <a:prstClr val="black">
                      <a:alpha val="6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defRPr>
            </a:lvl1pPr>
          </a:lstStyle>
          <a:p>
            <a:pPr algn="ctr"/>
            <a:r>
              <a:rPr lang="en-US" altLang="zh-CN" b="1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3</a:t>
            </a:r>
            <a:endParaRPr lang="en-US" altLang="zh-CN" b="1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7355205" y="5466715"/>
            <a:ext cx="4340225" cy="1016635"/>
          </a:xfrm>
          <a:prstGeom prst="roundRect">
            <a:avLst/>
          </a:prstGeom>
          <a:noFill/>
          <a:ln w="12700">
            <a:solidFill>
              <a:srgbClr val="CC252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8509635" y="5544820"/>
            <a:ext cx="3185795" cy="860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两广地区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自然灾害</a:t>
            </a: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连年不断，各种矛盾尤为突出</a:t>
            </a:r>
            <a:endParaRPr lang="zh-CN" altLang="en-US" sz="2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一、天国之兴    </a:t>
            </a:r>
            <a:endParaRPr kumimoji="1" lang="zh-CN" sz="2800" b="1">
              <a:solidFill>
                <a:srgbClr val="FF0000"/>
              </a:solidFill>
              <a:uFillTx/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78435" y="1421130"/>
            <a:ext cx="32988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太平天国运动的背景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0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5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4" dur="250" fill="hold"/>
                                        <p:tgtEl>
                                          <p:spTgt spid="18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51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53" dur="250" fill="hold"/>
                                        <p:tgtEl>
                                          <p:spTgt spid="2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550"/>
                            </p:stCondLst>
                            <p:childTnLst>
                              <p:par>
                                <p:cTn id="6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3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5" dur="250" fill="hold"/>
                                        <p:tgtEl>
                                          <p:spTgt spid="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53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82" dur="250" fill="hold"/>
                                        <p:tgtEl>
                                          <p:spTgt spid="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84" dur="250" fill="hold"/>
                                        <p:tgtEl>
                                          <p:spTgt spid="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8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55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4" grpId="2"/>
      <p:bldP spid="15" grpId="0"/>
      <p:bldP spid="15" grpId="1"/>
      <p:bldP spid="15" grpId="2"/>
      <p:bldP spid="16" grpId="0"/>
      <p:bldP spid="17" grpId="0"/>
      <p:bldP spid="18" grpId="0"/>
      <p:bldP spid="18" grpId="1"/>
      <p:bldP spid="18" grpId="2"/>
      <p:bldP spid="2" grpId="0"/>
      <p:bldP spid="2" grpId="1"/>
      <p:bldP spid="2" grpId="2"/>
      <p:bldP spid="21" grpId="0"/>
      <p:bldP spid="3" grpId="0"/>
      <p:bldP spid="4" grpId="0"/>
      <p:bldP spid="4" grpId="1"/>
      <p:bldP spid="4" grpId="2"/>
      <p:bldP spid="5" grpId="0"/>
      <p:bldP spid="5" grpId="1"/>
      <p:bldP spid="5" grpId="2"/>
      <p:bldP spid="6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2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一、天国之兴 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3865" y="1757045"/>
            <a:ext cx="6597015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材料四  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洪秀全（1814—1864）出身农家，四次科考失败。社会的急剧变化，个人发展道路的坎坷，增强了他对清朝黑暗统治的憎恨，开始探索救世之道。在第三次科举落榜后，他无意中得到了《劝世良言》（宣传基督教的小册子），洪秀全受其启发，创立拜上帝教，假说自己是上帝次子，特下凡除妖魔，号召群众推翻清政府，建立人人平等的“人间天国”，这也是农民阶级几千年的梦想，农民群起响应。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7440295" y="5064760"/>
            <a:ext cx="1015208" cy="1016635"/>
          </a:xfrm>
          <a:prstGeom prst="roundRect">
            <a:avLst/>
          </a:prstGeom>
          <a:solidFill>
            <a:srgbClr val="CC2528"/>
          </a:solidFill>
          <a:ln>
            <a:noFill/>
          </a:ln>
          <a:effectLst>
            <a:outerShdw blurRad="203200" dist="1016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7568565" y="5250498"/>
            <a:ext cx="758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FF00"/>
                </a:solidFill>
                <a:effectLst>
                  <a:glow rad="101600">
                    <a:srgbClr val="C00000"/>
                  </a:glow>
                  <a:outerShdw blurRad="203200" dist="101600" dir="5400000" algn="tl" rotWithShape="0">
                    <a:prstClr val="black">
                      <a:alpha val="6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defRPr>
            </a:lvl1pPr>
          </a:lstStyle>
          <a:p>
            <a:pPr algn="ctr"/>
            <a:r>
              <a:rPr lang="en-US" altLang="zh-CN" b="1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4</a:t>
            </a:r>
            <a:endParaRPr lang="en-US" altLang="zh-CN" b="1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7440295" y="5064760"/>
            <a:ext cx="4340225" cy="1016635"/>
          </a:xfrm>
          <a:prstGeom prst="roundRect">
            <a:avLst/>
          </a:prstGeom>
          <a:noFill/>
          <a:ln w="12700">
            <a:solidFill>
              <a:srgbClr val="CC252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594725" y="5142865"/>
            <a:ext cx="3084195" cy="860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洪秀全创立“拜上帝会”且参加民众日益增多</a:t>
            </a:r>
            <a:endParaRPr lang="zh-CN" altLang="en-US" sz="2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24420" y="1705610"/>
            <a:ext cx="3998595" cy="3446780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10137775" y="1849120"/>
            <a:ext cx="51625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洪秀全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78435" y="1421130"/>
            <a:ext cx="32988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太平天国运动的背景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8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0" dur="250" fill="hold"/>
                                        <p:tgtEl>
                                          <p:spTgt spid="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9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5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8" grpId="2"/>
      <p:bldP spid="9" grpId="0"/>
      <p:bldP spid="9" grpId="1"/>
      <p:bldP spid="9" grpId="2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568565" y="5250498"/>
            <a:ext cx="758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FF00"/>
                </a:solidFill>
                <a:effectLst>
                  <a:glow rad="101600">
                    <a:srgbClr val="C00000"/>
                  </a:glow>
                  <a:outerShdw blurRad="203200" dist="101600" dir="5400000" algn="tl" rotWithShape="0">
                    <a:prstClr val="black">
                      <a:alpha val="6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defRPr>
            </a:lvl1pPr>
          </a:lstStyle>
          <a:p>
            <a:pPr algn="ctr"/>
            <a:r>
              <a:rPr lang="en-US" altLang="zh-CN" b="1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4</a:t>
            </a:r>
            <a:endParaRPr lang="en-US" altLang="zh-CN" b="1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43775" y="-4445"/>
            <a:ext cx="4842510" cy="649795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8629650" y="6493510"/>
            <a:ext cx="35566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太平天国运动形势图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69545" y="1519555"/>
            <a:ext cx="32988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（一）金田起义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69545" y="1979930"/>
            <a:ext cx="7095490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1851年1月11日，洪秀全在广西桂平金田村起义，建号太平天国。</a:t>
            </a:r>
            <a:endParaRPr lang="zh-CN" altLang="en-US" sz="2400">
              <a:latin typeface="黑体" pitchFamily="49" charset="-122"/>
              <a:ea typeface="黑体" pitchFamily="49" charset="-122"/>
              <a:cs typeface="黑体" panose="02010600030101010101" pitchFamily="49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69545" y="3411855"/>
            <a:ext cx="47390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（二）永安建制（初步建立政权）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169545" y="3872230"/>
            <a:ext cx="709549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b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1851</a:t>
            </a:r>
            <a:r>
              <a:rPr lang="zh-CN" sz="2400" b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</a:t>
            </a:r>
            <a:r>
              <a:rPr lang="en-US" sz="2400" b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9</a:t>
            </a:r>
            <a:r>
              <a:rPr lang="zh-CN" sz="2400" b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月太平军攻克广西永安后建立了一系列制度。天王洪秀全诏令全军不得私藏金银财务；确定官制，封杨秀清为东王、萧朝贵为西王、冯云山为南王、韦昌辉为北王、石达开为翼王，具受东王节制，其余有功将士均晋升官制；颁行天历，废清朝纪年；令人民蓄发；刊行官方文书等。</a:t>
            </a:r>
            <a:endParaRPr lang="zh-CN" altLang="en-US" sz="2400" b="0">
              <a:latin typeface="黑体" pitchFamily="49" charset="-122"/>
              <a:ea typeface="黑体" pitchFamily="49" charset="-122"/>
              <a:cs typeface="黑体" panose="02010600030101010101" pitchFamily="49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二、天国之盛 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9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9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9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二、天国之盛 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8435" y="1365885"/>
            <a:ext cx="47485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（三）定都天京（正式建立政权）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13360" y="1887220"/>
            <a:ext cx="11522710" cy="230695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1853年3月攻克南京，定都于此并改称“天京”，建立与清政府相对峙的政权。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2400" b="1">
              <a:latin typeface="黑体" pitchFamily="49" charset="-122"/>
              <a:ea typeface="黑体" pitchFamily="49" charset="-122"/>
              <a:cs typeface="黑体" panose="02010600030101010101" pitchFamily="49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措施：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军事上：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政治上：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546860" y="3258820"/>
            <a:ext cx="864362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l"/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为拱卫天京，主动进行北伐、西征和东征。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1856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年达到全盛。</a:t>
            </a:r>
            <a:endParaRPr lang="zh-CN" altLang="en-US" sz="2400">
              <a:solidFill>
                <a:srgbClr val="FF0000"/>
              </a:solidFill>
              <a:latin typeface="黑体" pitchFamily="49" charset="-122"/>
              <a:ea typeface="黑体" pitchFamily="49" charset="-122"/>
              <a:cs typeface="黑体" panose="02010600030101010101" pitchFamily="49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46860" y="3733800"/>
            <a:ext cx="50596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颁布纲领性文件</a:t>
            </a: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《天朝田亩制度》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。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13360" y="4194175"/>
            <a:ext cx="8256905" cy="2572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“凡分田，照人口，不论男妇，算其家人口多寡，人多则多分，人寡则寡分 ……有田同耕，有饭同食，有衣同穿，有钱同使，无处不均匀，无人不饱暖也。</a:t>
            </a:r>
            <a:endParaRPr 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凡收成者，(除留足口粮外)余则归圣库。凡麦豆、苎麻、布帛、鸡犬各物亦然。所有婚娶弥月喜事，俱用圣库。</a:t>
            </a: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endParaRPr lang="en-US" sz="2400">
              <a:latin typeface="黑体" pitchFamily="49" charset="-122"/>
              <a:ea typeface="黑体" pitchFamily="49" charset="-122"/>
              <a:cs typeface="黑体" panose="02010600030101010101" pitchFamily="49" charset="-122"/>
            </a:endParaRPr>
          </a:p>
          <a:p>
            <a:pPr algn="r">
              <a:lnSpc>
                <a:spcPct val="112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——摘自《天朝田亩制度》</a:t>
            </a:r>
            <a:endParaRPr lang="zh-CN" altLang="en-US" sz="2400">
              <a:latin typeface="黑体" pitchFamily="49" charset="-122"/>
              <a:ea typeface="黑体" pitchFamily="49" charset="-122"/>
              <a:cs typeface="黑体" panose="02010600030101010101" pitchFamily="49" charset="-122"/>
              <a:sym typeface="+mn-ea"/>
            </a:endParaRPr>
          </a:p>
        </p:txBody>
      </p:sp>
      <p:pic>
        <p:nvPicPr>
          <p:cNvPr id="13314" name="图片 1" descr="t010390c2cf85f733fd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EFCFF">
                  <a:alpha val="100000"/>
                </a:srgbClr>
              </a:clrFrom>
              <a:clrTo>
                <a:srgbClr val="FEFC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546465" y="4194175"/>
            <a:ext cx="3361055" cy="21704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文本框 12"/>
          <p:cNvSpPr txBox="1"/>
          <p:nvPr/>
        </p:nvSpPr>
        <p:spPr>
          <a:xfrm>
            <a:off x="8350885" y="6276340"/>
            <a:ext cx="35566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《天朝田亩制度》书影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二、天国之盛 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8435" y="1454150"/>
            <a:ext cx="3549650" cy="1476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（四）《天朝田亩制度》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（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1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）主张：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（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2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）评价：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42110" y="1970405"/>
            <a:ext cx="6583680" cy="46037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“</a:t>
            </a:r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有田同耕，有饭同食，有衣同穿，有钱同使</a:t>
            </a:r>
            <a:r>
              <a:rPr 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”</a:t>
            </a:r>
            <a:endParaRPr lang="en-US" altLang="en-US" sz="2400">
              <a:solidFill>
                <a:srgbClr val="FF0000"/>
              </a:solidFill>
              <a:latin typeface="黑体" pitchFamily="49" charset="-122"/>
              <a:ea typeface="黑体" pitchFamily="49" charset="-122"/>
              <a:cs typeface="黑体" panose="02010600030101010101" pitchFamily="49" charset="-12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36625" y="2900680"/>
            <a:ext cx="7289165" cy="28613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革命性：反映了农民要求废除封建土地所有制，获得土地的强烈愿望，是几千年来农民反封建斗争的思想结晶。</a:t>
            </a:r>
            <a:endParaRPr lang="zh-CN" sz="2400">
              <a:solidFill>
                <a:srgbClr val="FF0000"/>
              </a:solidFill>
              <a:latin typeface="黑体" pitchFamily="49" charset="-122"/>
              <a:ea typeface="黑体" pitchFamily="49" charset="-122"/>
              <a:cs typeface="黑体" panose="02010600030101010101" pitchFamily="49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落后性：把小农经济作为追求目标，未超越封建主义范畴。</a:t>
            </a:r>
            <a:endParaRPr 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空想性：绝对平均主义，严重脱离实际，无法实现。</a:t>
            </a:r>
            <a:endParaRPr 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700770" y="2007870"/>
            <a:ext cx="3175000" cy="346710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8294370" y="5535295"/>
            <a:ext cx="355663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太平天国时期的田凭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三、天国之衰 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96545" y="1390015"/>
            <a:ext cx="35566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（一）天京事变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96545" y="1850390"/>
            <a:ext cx="11522710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1856年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领导集团发生内讧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太平天国由此元气大伤。天京事变是</a:t>
            </a:r>
            <a:r>
              <a:rPr 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太平天国由盛转衰的分水岭</a:t>
            </a: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，标志着太平天国由战略进攻转为战略防御，逐步呈衰落态势。</a:t>
            </a:r>
            <a:endParaRPr 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045335" y="6346825"/>
            <a:ext cx="80797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>
                <a:latin typeface="楷体" panose="02010609060101010101" charset="-122"/>
                <a:ea typeface="楷体" panose="02010609060101010101" charset="-122"/>
              </a:rPr>
              <a:t>          </a:t>
            </a:r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陈玉成                                      李秀成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97180" y="3179445"/>
            <a:ext cx="1152207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（二）后期重要领导核心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    起用年轻将领陈玉成和李秀成；任命洪仁玕主持朝政，提出《资政新篇》。</a:t>
            </a:r>
            <a:endParaRPr lang="zh-CN" altLang="en-US" sz="2400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rcRect l="5540" t="6972" r="4660" b="24118"/>
          <a:stretch>
            <a:fillRect/>
          </a:stretch>
        </p:blipFill>
        <p:spPr>
          <a:xfrm>
            <a:off x="7273925" y="4272915"/>
            <a:ext cx="2851150" cy="200850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图片 5"/>
          <p:cNvPicPr/>
          <p:nvPr/>
        </p:nvPicPr>
        <p:blipFill>
          <a:blip r:embed="rId4"/>
          <a:stretch>
            <a:fillRect/>
          </a:stretch>
        </p:blipFill>
        <p:spPr>
          <a:xfrm>
            <a:off x="2221230" y="4272280"/>
            <a:ext cx="2851221" cy="200914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三、天国之衰 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96545" y="1365885"/>
            <a:ext cx="35566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（三）《资政新篇》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96545" y="1826260"/>
            <a:ext cx="11649710" cy="3784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《资政新篇》是洪仁玕希望借助西方的政治、经济、文化措施来振兴太平天国提出的，是具有鲜明的资本主义色彩的纲领，是先进的中国人最早提出的在中国发展资本主义的方案。</a:t>
            </a:r>
            <a:endParaRPr sz="2400">
              <a:latin typeface="黑体" pitchFamily="49" charset="-122"/>
              <a:ea typeface="黑体" pitchFamily="49" charset="-122"/>
              <a:cs typeface="黑体" panose="02010600030101010101" pitchFamily="49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）内容：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）评价：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l="3887" t="3638" r="4227" b="9992"/>
          <a:stretch>
            <a:fillRect/>
          </a:stretch>
        </p:blipFill>
        <p:spPr>
          <a:xfrm>
            <a:off x="9693910" y="2846705"/>
            <a:ext cx="2235200" cy="3268980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9417050" y="6115685"/>
            <a:ext cx="25120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《资政新篇》书影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62150" y="3211195"/>
            <a:ext cx="6918325" cy="19380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政治：以法治国，官吏由选举产生。</a:t>
            </a:r>
            <a:endParaRPr 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经济：发展工商业，奖励技术发明。   </a:t>
            </a:r>
            <a:endParaRPr 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文教：设立新式学堂。      </a:t>
            </a:r>
            <a:endParaRPr 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外交：主张与外国平等交流，反对干涉中国内政。       </a:t>
            </a:r>
            <a:endParaRPr 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890270" y="5500370"/>
            <a:ext cx="8821420" cy="10147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进步性：向西方学习，提倡发展资本主义，顺应了社会发展潮流。</a:t>
            </a:r>
            <a:endParaRPr 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局限性：未反映农民最迫切的愿望和要求；缺乏实现的必要条件。      </a:t>
            </a:r>
            <a:endParaRPr lang="zh-CN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【课堂探究】 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268605" y="1421130"/>
            <a:ext cx="54781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区别《天朝田亩制度》与《资政新篇》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18435" name="表格 18434"/>
          <p:cNvGraphicFramePr>
            <a:graphicFrameLocks noGrp="1"/>
          </p:cNvGraphicFramePr>
          <p:nvPr/>
        </p:nvGraphicFramePr>
        <p:xfrm>
          <a:off x="332740" y="2013585"/>
          <a:ext cx="11527154" cy="3739515"/>
        </p:xfrm>
        <a:graphic>
          <a:graphicData uri="http://schemas.openxmlformats.org/drawingml/2006/table">
            <a:tbl>
              <a:tblPr/>
              <a:tblGrid>
                <a:gridCol w="570865"/>
                <a:gridCol w="1576705"/>
                <a:gridCol w="4689792"/>
                <a:gridCol w="4689792"/>
              </a:tblGrid>
              <a:tr h="666750"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u="none" baseline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项目</a:t>
                      </a:r>
                      <a:endParaRPr lang="zh-CN" altLang="en-US" sz="2400" b="0" u="none" baseline="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《</a:t>
                      </a:r>
                      <a:r>
                        <a:rPr lang="zh-CN" alt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天朝田亩制度</a:t>
                      </a:r>
                      <a:r>
                        <a:rPr lang="en-US" altLang="zh-CN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》</a:t>
                      </a:r>
                      <a:endParaRPr lang="en-US" altLang="zh-CN" sz="2400" b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en-US" altLang="zh-CN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《</a:t>
                      </a:r>
                      <a:r>
                        <a:rPr lang="zh-CN" alt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资政新篇</a:t>
                      </a:r>
                      <a:r>
                        <a:rPr lang="en-US" altLang="zh-CN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》</a:t>
                      </a:r>
                      <a:endParaRPr lang="en-US" altLang="zh-CN" sz="2400" b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6945">
                <a:tc rowSpan="2">
                  <a:txBody>
                    <a:bodyPr vert="horz" wrap="square"/>
                    <a:lstStyle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不同点</a:t>
                      </a:r>
                      <a:endParaRPr lang="zh-CN" altLang="en-US" sz="2400" b="0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经济主张</a:t>
                      </a:r>
                      <a:endParaRPr lang="zh-CN" altLang="en-US" sz="2400" b="0"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l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废除封建土地私有制，发展小农经济</a:t>
                      </a:r>
                      <a:endParaRPr lang="zh-CN" altLang="en-US" sz="2400" b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l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发展工商业和资本主义经济</a:t>
                      </a:r>
                      <a:endParaRPr lang="zh-CN" altLang="en-US" sz="2400" b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6945">
                <a:tc vMerge="1">
                  <a:txBody>
                    <a:bodyPr vert="horz" wrap="square"/>
                    <a:lstStyle/>
                    <a:p/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群众基础</a:t>
                      </a:r>
                      <a:endParaRPr lang="zh-CN" altLang="en-US" sz="2400" b="0">
                        <a:latin typeface="黑体" pitchFamily="49" charset="-122"/>
                        <a:ea typeface="黑体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l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有广泛的群众基础</a:t>
                      </a:r>
                      <a:endParaRPr lang="zh-CN" altLang="en-US" sz="2400" b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l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未反映农民迫切的土地要求，缺乏群众基础</a:t>
                      </a:r>
                      <a:endParaRPr lang="zh-CN" altLang="en-US" sz="2400" b="0">
                        <a:solidFill>
                          <a:srgbClr val="FF0000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58875">
                <a:tc gridSpan="2">
                  <a:txBody>
                    <a:bodyPr vert="horz" wrap="square"/>
                    <a:lstStyle/>
                    <a:p>
                      <a:pPr marL="0" lvl="0" indent="0" algn="ctr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 u="none" baseline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相同点</a:t>
                      </a:r>
                      <a:endParaRPr lang="zh-CN" altLang="en-US" sz="2400" b="0" u="none" baseline="0">
                        <a:solidFill>
                          <a:schemeClr val="tx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 vert="horz" wrap="square"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</a:lstStyle>
                    <a:p>
                      <a:pPr marL="0" lvl="0" indent="0" algn="l">
                        <a:spcBef>
                          <a:spcPct val="0"/>
                        </a:spcBef>
                        <a:buNone/>
                      </a:pPr>
                      <a:r>
                        <a:rPr lang="zh-CN" altLang="en-US" sz="2400" b="0">
                          <a:solidFill>
                            <a:srgbClr val="FF00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都具有反封建的历史作用，有鲜明的革命性；都缺乏实行的社会条件，具有空想性；都是为了巩固农民政权</a:t>
                      </a:r>
                      <a:endParaRPr lang="zh-CN" altLang="en-US" sz="2400" b="0">
                        <a:solidFill>
                          <a:srgbClr val="FF0000"/>
                        </a:solidFill>
                        <a:latin typeface="黑体" pitchFamily="49" charset="-122"/>
                        <a:ea typeface="黑体" pitchFamily="49" charset="-122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>
                    <a:lnR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四、天国之亡 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8435" y="1365885"/>
            <a:ext cx="56540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（一）天京陷落（太平天国失败的原因）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圆角矩形 13"/>
          <p:cNvSpPr/>
          <p:nvPr/>
        </p:nvSpPr>
        <p:spPr>
          <a:xfrm>
            <a:off x="7574915" y="1943100"/>
            <a:ext cx="1015208" cy="1016635"/>
          </a:xfrm>
          <a:prstGeom prst="roundRect">
            <a:avLst/>
          </a:prstGeom>
          <a:solidFill>
            <a:srgbClr val="CC2528"/>
          </a:solidFill>
          <a:ln>
            <a:noFill/>
          </a:ln>
          <a:effectLst>
            <a:outerShdw blurRad="203200" dist="1016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7703185" y="2129155"/>
            <a:ext cx="758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FF00"/>
                </a:solidFill>
                <a:effectLst>
                  <a:glow rad="101600">
                    <a:srgbClr val="C00000"/>
                  </a:glow>
                  <a:outerShdw blurRad="203200" dist="101600" dir="5400000" algn="tl" rotWithShape="0">
                    <a:prstClr val="black">
                      <a:alpha val="6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defRPr>
            </a:lvl1pPr>
          </a:lstStyle>
          <a:p>
            <a:pPr algn="ctr"/>
            <a:r>
              <a:rPr lang="en-US" altLang="zh-CN" b="1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1</a:t>
            </a:r>
            <a:endParaRPr lang="en-US" altLang="zh-CN" b="1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7574915" y="1943100"/>
            <a:ext cx="4340225" cy="1016635"/>
          </a:xfrm>
          <a:prstGeom prst="roundRect">
            <a:avLst/>
          </a:prstGeom>
          <a:noFill/>
          <a:ln w="12700">
            <a:solidFill>
              <a:srgbClr val="CC252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8729345" y="2214245"/>
            <a:ext cx="3084195" cy="4756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重大战略决策失误</a:t>
            </a:r>
            <a:endParaRPr lang="zh-CN" altLang="en-US" sz="2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7574915" y="3611880"/>
            <a:ext cx="1015208" cy="1016635"/>
          </a:xfrm>
          <a:prstGeom prst="roundRect">
            <a:avLst/>
          </a:prstGeom>
          <a:solidFill>
            <a:srgbClr val="CC2528"/>
          </a:solidFill>
          <a:ln>
            <a:noFill/>
          </a:ln>
          <a:effectLst>
            <a:outerShdw blurRad="203200" dist="1016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7703185" y="3797935"/>
            <a:ext cx="758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FF00"/>
                </a:solidFill>
                <a:effectLst>
                  <a:glow rad="101600">
                    <a:srgbClr val="C00000"/>
                  </a:glow>
                  <a:outerShdw blurRad="203200" dist="101600" dir="5400000" algn="tl" rotWithShape="0">
                    <a:prstClr val="black">
                      <a:alpha val="6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defRPr>
            </a:lvl1pPr>
          </a:lstStyle>
          <a:p>
            <a:pPr algn="ctr"/>
            <a:r>
              <a:rPr lang="en-US" altLang="zh-CN" b="1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2</a:t>
            </a:r>
            <a:endParaRPr lang="en-US" altLang="zh-CN" b="1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圆角矩形 20"/>
          <p:cNvSpPr/>
          <p:nvPr/>
        </p:nvSpPr>
        <p:spPr>
          <a:xfrm>
            <a:off x="7574915" y="3611880"/>
            <a:ext cx="4340225" cy="1016635"/>
          </a:xfrm>
          <a:prstGeom prst="roundRect">
            <a:avLst/>
          </a:prstGeom>
          <a:noFill/>
          <a:ln w="12700">
            <a:solidFill>
              <a:srgbClr val="CC252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8729345" y="3767455"/>
            <a:ext cx="3185795" cy="706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中外反动势力的联合绞杀（直接原因）</a:t>
            </a:r>
            <a:endParaRPr lang="zh-CN" altLang="en-US" sz="2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圆角矩形 22"/>
          <p:cNvSpPr/>
          <p:nvPr/>
        </p:nvSpPr>
        <p:spPr>
          <a:xfrm>
            <a:off x="7574915" y="5387340"/>
            <a:ext cx="1015208" cy="1016635"/>
          </a:xfrm>
          <a:prstGeom prst="roundRect">
            <a:avLst/>
          </a:prstGeom>
          <a:solidFill>
            <a:srgbClr val="CC2528"/>
          </a:solidFill>
          <a:ln>
            <a:noFill/>
          </a:ln>
          <a:effectLst>
            <a:outerShdw blurRad="203200" dist="101600" dir="2700000" algn="t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7703185" y="5573395"/>
            <a:ext cx="7588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>
                <a:solidFill>
                  <a:srgbClr val="FFFF00"/>
                </a:solidFill>
                <a:effectLst>
                  <a:glow rad="101600">
                    <a:srgbClr val="C00000"/>
                  </a:glow>
                  <a:outerShdw blurRad="203200" dist="101600" dir="5400000" algn="tl" rotWithShape="0">
                    <a:prstClr val="black">
                      <a:alpha val="60000"/>
                    </a:prstClr>
                  </a:outerShdw>
                </a:effectLst>
                <a:latin typeface="方正兰亭粗黑_GBK" panose="02000000000000000000" pitchFamily="2" charset="-122"/>
                <a:ea typeface="方正兰亭粗黑_GBK" panose="02000000000000000000" pitchFamily="2" charset="-122"/>
              </a:defRPr>
            </a:lvl1pPr>
          </a:lstStyle>
          <a:p>
            <a:pPr algn="ctr"/>
            <a:r>
              <a:rPr lang="en-US" altLang="zh-CN" b="1">
                <a:solidFill>
                  <a:schemeClr val="bg1"/>
                </a:solidFill>
                <a:effectLst/>
                <a:latin typeface="微软雅黑" panose="020b0503020204020204" charset="-122"/>
                <a:ea typeface="微软雅黑" panose="020b0503020204020204" charset="-122"/>
              </a:rPr>
              <a:t>3</a:t>
            </a:r>
            <a:endParaRPr lang="en-US" altLang="zh-CN" b="1">
              <a:solidFill>
                <a:schemeClr val="bg1"/>
              </a:solidFill>
              <a:effectLst/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7574915" y="5387340"/>
            <a:ext cx="4340225" cy="1016635"/>
          </a:xfrm>
          <a:prstGeom prst="roundRect">
            <a:avLst/>
          </a:prstGeom>
          <a:noFill/>
          <a:ln w="12700">
            <a:solidFill>
              <a:srgbClr val="CC252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8729345" y="5465445"/>
            <a:ext cx="3185795" cy="860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latin typeface="黑体" panose="02010609060101010101" pitchFamily="49" charset="-122"/>
                <a:ea typeface="黑体" panose="02010609060101010101" pitchFamily="49" charset="-122"/>
              </a:rPr>
              <a:t>农民阶级的局限性（根本原因）</a:t>
            </a:r>
            <a:endParaRPr lang="zh-CN" altLang="en-US" sz="20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96545" y="1826260"/>
            <a:ext cx="6870700" cy="48926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    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材料一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太平天国北伐西征并举。北伐军一直打到天津郊区，震动京师。清政府急忙从各地调集重兵，围攻北伐军。由于孤军深入，北伐军浴血奋战两年，最终失败。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材料二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“现在说到我朝祸害之源，即洋人助妖之事，自我军两位勇猛王爵英王、翼王死后，我军确受重大损失，但如洋人不助敌军，则吾人断可长久支持。” 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《洪仁玕自述》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    材料三</a:t>
            </a:r>
            <a:r>
              <a:rPr lang="zh-CN" altLang="en-US" sz="240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分散落后的自然经济使得作为个体小生产者的农民自私；不思进取，不能用科学的理论作指导，多用宗教等形式；不能提出切实可行的革命纲领；难以形成统一坚强的领导核心。</a:t>
            </a:r>
            <a:endParaRPr lang="zh-CN" altLang="en-US" sz="2400">
              <a:latin typeface="楷体" panose="02010609060101010101" charset="-122"/>
              <a:ea typeface="楷体" panose="02010609060101010101" charset="-122"/>
              <a:cs typeface="黑体" panose="0201060003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19200" y="-685800"/>
            <a:ext cx="14630400" cy="8229600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0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2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55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4" dur="250" fill="hold"/>
                                        <p:tgtEl>
                                          <p:spTgt spid="18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51" dur="250" fill="hold"/>
                                        <p:tgtEl>
                                          <p:spTgt spid="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53" dur="250" fill="hold"/>
                                        <p:tgtEl>
                                          <p:spTgt spid="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5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1550"/>
                            </p:stCondLst>
                            <p:childTnLst>
                              <p:par>
                                <p:cTn id="6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73" dur="250" fill="hold"/>
                                        <p:tgtEl>
                                          <p:spTgt spid="2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75" dur="250" fill="hold"/>
                                        <p:tgtEl>
                                          <p:spTgt spid="23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53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6" presetClass="emph" presetSubtype="0" decel="10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82" dur="250" fill="hold"/>
                                        <p:tgtEl>
                                          <p:spTgt spid="24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6" presetClass="emph" presetSubtype="0" decel="100000" fill="hold" grpId="2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84" dur="250" fill="hold"/>
                                        <p:tgtEl>
                                          <p:spTgt spid="24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8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550"/>
                            </p:stCondLst>
                            <p:childTnLst>
                              <p:par>
                                <p:cTn id="9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4" grpId="2"/>
      <p:bldP spid="15" grpId="0"/>
      <p:bldP spid="15" grpId="1"/>
      <p:bldP spid="15" grpId="2"/>
      <p:bldP spid="16" grpId="0"/>
      <p:bldP spid="17" grpId="0"/>
      <p:bldP spid="18" grpId="0"/>
      <p:bldP spid="18" grpId="1"/>
      <p:bldP spid="18" grpId="2"/>
      <p:bldP spid="5" grpId="0"/>
      <p:bldP spid="5" grpId="1"/>
      <p:bldP spid="5" grpId="2"/>
      <p:bldP spid="21" grpId="0"/>
      <p:bldP spid="22" grpId="0"/>
      <p:bldP spid="23" grpId="0"/>
      <p:bldP spid="23" grpId="1"/>
      <p:bldP spid="23" grpId="2"/>
      <p:bldP spid="24" grpId="0"/>
      <p:bldP spid="24" grpId="1"/>
      <p:bldP spid="24" grpId="2"/>
      <p:bldP spid="25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258381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太平天国运动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178580" y="935614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四、天国之亡 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8435" y="1421765"/>
            <a:ext cx="45732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（二）太平天国的评价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3200" y="1826260"/>
            <a:ext cx="11785600" cy="47078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促进作用</a:t>
            </a:r>
            <a:endParaRPr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1.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太平天国运动沉重打击了清朝的封建统治和外国侵略势力。改变了清政府的权力结构</a:t>
            </a:r>
            <a:r>
              <a:rPr 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汉族地主势力崛起。</a:t>
            </a:r>
            <a:endParaRPr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2.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催生了洋务运动。洋务运动前期创办的部分军事工业是为了镇压太平天国运动</a:t>
            </a:r>
            <a:r>
              <a:rPr 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而洋务运动迈出了中国近代化的第一步。</a:t>
            </a:r>
            <a:endParaRPr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阻碍作用</a:t>
            </a:r>
            <a:endParaRPr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1.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《天朝田亩制度》旨在建立小农经济的绝对平均主义的天国</a:t>
            </a:r>
            <a:r>
              <a:rPr 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与发展资本主义的时代潮流相违背。</a:t>
            </a:r>
            <a:endParaRPr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2.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中国内乱给外国侵略者以可乘之机</a:t>
            </a:r>
            <a:r>
              <a:rPr 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列强发动了第二次鸦片战争</a:t>
            </a:r>
            <a:r>
              <a:rPr 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使中国丧失了近代化的大好时机。</a:t>
            </a:r>
            <a:endParaRPr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190944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洋务运动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42715" y="954664"/>
            <a:ext cx="429006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一、洋务运动的背景与目的 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8" name="图示 7"/>
          <p:cNvGraphicFramePr/>
          <p:nvPr/>
        </p:nvGraphicFramePr>
        <p:xfrm>
          <a:off x="790575" y="1560195"/>
          <a:ext cx="10610850" cy="4892040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1700530" y="3729355"/>
            <a:ext cx="3562350" cy="923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l" fontAlgn="auto">
              <a:lnSpc>
                <a:spcPct val="125000"/>
              </a:lnSpc>
            </a:pPr>
            <a:r>
              <a:rPr kumimoji="1" lang="zh-CN" altLang="en-US" sz="240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两次鸦片战争均以失败告终，致使领土主权丧失</a:t>
            </a:r>
            <a:endParaRPr kumimoji="1" lang="zh-CN" altLang="en-US" sz="2400">
              <a:solidFill>
                <a:schemeClr val="tx1"/>
              </a:solidFill>
              <a:uFillTx/>
              <a:latin typeface="黑体" pitchFamily="49" charset="-122"/>
              <a:ea typeface="黑体" pitchFamily="49" charset="-122"/>
              <a:cs typeface="黑体" panose="02010600030101010101" pitchFamily="49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48690" y="2559685"/>
            <a:ext cx="613410" cy="87312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内忧</a:t>
            </a:r>
            <a:endParaRPr lang="zh-CN" altLang="en-US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48690" y="3779520"/>
            <a:ext cx="613410" cy="87312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外患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553200" y="2334260"/>
            <a:ext cx="18764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直接原因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53200" y="3930015"/>
            <a:ext cx="18764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根本原因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Rectangle 6"/>
          <p:cNvSpPr>
            <a:spLocks noChangeArrowheads="1"/>
          </p:cNvSpPr>
          <p:nvPr/>
        </p:nvSpPr>
        <p:spPr bwMode="auto">
          <a:xfrm>
            <a:off x="1700530" y="2534920"/>
            <a:ext cx="3562350" cy="923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l" fontAlgn="auto">
              <a:lnSpc>
                <a:spcPct val="125000"/>
              </a:lnSpc>
            </a:pPr>
            <a:r>
              <a:rPr kumimoji="1" lang="zh-CN" altLang="en-US" sz="240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太平天国运动沉重打击了封建统治者</a:t>
            </a:r>
            <a:endParaRPr kumimoji="1" lang="zh-CN" altLang="en-US" sz="2400">
              <a:solidFill>
                <a:schemeClr val="tx1"/>
              </a:solidFill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8" name="Rectangle 6"/>
          <p:cNvSpPr>
            <a:spLocks noChangeArrowheads="1"/>
          </p:cNvSpPr>
          <p:nvPr/>
        </p:nvSpPr>
        <p:spPr bwMode="auto">
          <a:xfrm>
            <a:off x="8429625" y="3930015"/>
            <a:ext cx="2018665" cy="461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l" fontAlgn="auto">
              <a:lnSpc>
                <a:spcPct val="125000"/>
              </a:lnSpc>
            </a:pPr>
            <a:r>
              <a:rPr kumimoji="1" lang="zh-CN" altLang="en-US" sz="240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维护清朝统治</a:t>
            </a:r>
            <a:endParaRPr kumimoji="1" lang="zh-CN" altLang="en-US" sz="2400">
              <a:solidFill>
                <a:schemeClr val="tx1"/>
              </a:solidFill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6670675" y="2856230"/>
            <a:ext cx="3580130" cy="923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l" fontAlgn="auto">
              <a:lnSpc>
                <a:spcPct val="125000"/>
              </a:lnSpc>
            </a:pPr>
            <a:r>
              <a:rPr kumimoji="1" lang="zh-CN" altLang="en-US" sz="240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解内忧</a:t>
            </a:r>
            <a:r>
              <a:rPr kumimoji="1" lang="en-US" altLang="zh-CN" sz="240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</a:t>
            </a:r>
            <a:r>
              <a:rPr kumimoji="1" lang="zh-CN" altLang="en-US" sz="240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镇压农民起义</a:t>
            </a:r>
            <a:endParaRPr kumimoji="1" lang="zh-CN" altLang="en-US" sz="2400">
              <a:solidFill>
                <a:schemeClr val="tx1"/>
              </a:solidFill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l" fontAlgn="auto">
              <a:lnSpc>
                <a:spcPct val="125000"/>
              </a:lnSpc>
            </a:pPr>
            <a:r>
              <a:rPr kumimoji="1" lang="zh-CN" altLang="en-US" sz="240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排外患</a:t>
            </a:r>
            <a:r>
              <a:rPr kumimoji="1" lang="en-US" altLang="zh-CN" sz="240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——</a:t>
            </a:r>
            <a:r>
              <a:rPr kumimoji="1" lang="zh-CN" altLang="en-US" sz="240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抵御外来侵略</a:t>
            </a:r>
            <a:endParaRPr kumimoji="1" lang="zh-CN" altLang="en-US" sz="2400">
              <a:solidFill>
                <a:schemeClr val="tx1"/>
              </a:solidFill>
              <a:uFillTx/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190944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洋务运动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05567" y="958474"/>
            <a:ext cx="3217545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二、洋务运动的兴起 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5740" y="1472565"/>
            <a:ext cx="70104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>
                <a:latin typeface="钟齐陈伟勋硬笔行书字库" panose="02010600030101010101" charset="-122"/>
                <a:ea typeface="钟齐陈伟勋硬笔行书字库" panose="02010600030101010101" charset="-122"/>
              </a:rPr>
              <a:t>洋务派</a:t>
            </a:r>
            <a:endParaRPr lang="zh-CN" altLang="en-US" sz="3200" b="1">
              <a:latin typeface="钟齐陈伟勋硬笔行书字库" panose="02010600030101010101" charset="-122"/>
              <a:ea typeface="钟齐陈伟勋硬笔行书字库" panose="02010600030101010101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0" y="3085465"/>
            <a:ext cx="12192000" cy="158841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Picture 7" descr="奕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845820" y="1579880"/>
            <a:ext cx="1937385" cy="2531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图片 22" descr="142728575[1]"/>
          <p:cNvPicPr/>
          <p:nvPr/>
        </p:nvPicPr>
        <p:blipFill>
          <a:blip r:embed="rId3"/>
          <a:srcRect l="8803" r="4229"/>
          <a:stretch>
            <a:fillRect/>
          </a:stretch>
        </p:blipFill>
        <p:spPr>
          <a:xfrm>
            <a:off x="3423285" y="1579880"/>
            <a:ext cx="1936800" cy="2531110"/>
          </a:xfrm>
          <a:prstGeom prst="rect">
            <a:avLst/>
          </a:prstGeom>
        </p:spPr>
      </p:pic>
      <p:pic>
        <p:nvPicPr>
          <p:cNvPr id="26" name="图片 25" descr="t01a2a115c6e8617d79[1]"/>
          <p:cNvPicPr/>
          <p:nvPr/>
        </p:nvPicPr>
        <p:blipFill>
          <a:blip r:embed="rId4"/>
          <a:srcRect l="15416" t="2010" r="12622" b="1495"/>
          <a:stretch>
            <a:fillRect/>
          </a:stretch>
        </p:blipFill>
        <p:spPr>
          <a:xfrm>
            <a:off x="5596890" y="1579880"/>
            <a:ext cx="1936800" cy="2531110"/>
          </a:xfrm>
          <a:prstGeom prst="rect">
            <a:avLst/>
          </a:prstGeom>
        </p:spPr>
      </p:pic>
      <p:pic>
        <p:nvPicPr>
          <p:cNvPr id="30" name="图片 29" descr="16227107_255567[1]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24415" y="1579880"/>
            <a:ext cx="1937385" cy="2531110"/>
          </a:xfrm>
          <a:prstGeom prst="rect">
            <a:avLst/>
          </a:prstGeom>
        </p:spPr>
      </p:pic>
      <p:pic>
        <p:nvPicPr>
          <p:cNvPr id="31" name="图片 30" descr="xQq1-fyfzhap4607122[1]"/>
          <p:cNvPicPr>
            <a:picLocks noChangeAspect="1"/>
          </p:cNvPicPr>
          <p:nvPr/>
        </p:nvPicPr>
        <p:blipFill>
          <a:blip r:embed="rId6">
            <a:grayscl/>
          </a:blip>
          <a:srcRect l="11620" r="0"/>
          <a:stretch>
            <a:fillRect/>
          </a:stretch>
        </p:blipFill>
        <p:spPr>
          <a:xfrm>
            <a:off x="7770495" y="1579880"/>
            <a:ext cx="1937385" cy="2531110"/>
          </a:xfrm>
          <a:prstGeom prst="rect">
            <a:avLst/>
          </a:prstGeom>
        </p:spPr>
      </p:pic>
      <p:sp>
        <p:nvSpPr>
          <p:cNvPr id="32" name="Rectangle 6"/>
          <p:cNvSpPr>
            <a:spLocks noChangeArrowheads="1"/>
          </p:cNvSpPr>
          <p:nvPr/>
        </p:nvSpPr>
        <p:spPr bwMode="auto">
          <a:xfrm>
            <a:off x="836930" y="4110990"/>
            <a:ext cx="11015980" cy="38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/>
          <a:p>
            <a:pPr algn="l" fontAlgn="auto">
              <a:lnSpc>
                <a:spcPct val="125000"/>
              </a:lnSpc>
            </a:pPr>
            <a:r>
              <a:rPr kumimoji="1" lang="en-US" altLang="zh-CN" sz="2000" b="1">
                <a:solidFill>
                  <a:schemeClr val="bg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  </a:t>
            </a:r>
            <a:r>
              <a:rPr kumimoji="1" lang="zh-CN" altLang="en-US" sz="2000" b="1">
                <a:solidFill>
                  <a:schemeClr val="bg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奕䜣               曾国藩           李鸿章           左宗棠           张之洞</a:t>
            </a:r>
            <a:endParaRPr kumimoji="1" lang="zh-CN" altLang="en-US" sz="2000" b="1">
              <a:solidFill>
                <a:schemeClr val="bg1"/>
              </a:solidFill>
              <a:uFillTx/>
              <a:latin typeface="黑体" pitchFamily="49" charset="-122"/>
              <a:ea typeface="黑体" pitchFamily="49" charset="-122"/>
              <a:cs typeface="黑体" panose="02010600030101010101" pitchFamily="49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377190" y="3067685"/>
            <a:ext cx="459740" cy="104330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（中央）</a:t>
            </a:r>
            <a:endParaRPr lang="zh-CN" altLang="en-US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963545" y="3085465"/>
            <a:ext cx="459740" cy="104330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楷体" panose="02010609060101010101" charset="-122"/>
                <a:ea typeface="楷体" panose="02010609060101010101" charset="-122"/>
              </a:rPr>
              <a:t>（地方）</a:t>
            </a:r>
            <a:endParaRPr lang="zh-CN" altLang="en-US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260985" y="5332095"/>
            <a:ext cx="112585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主张：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386840" y="5516880"/>
            <a:ext cx="749808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“可以剿发捻，可以勤远略”“外需和戎，内需变法”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190944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洋务运动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09377" y="958474"/>
            <a:ext cx="3932555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三、</a:t>
            </a:r>
            <a:r>
              <a:rPr kumimoji="1" lang="en-US" alt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kumimoji="1" lang="zh-CN" altLang="en-US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自强</a:t>
            </a:r>
            <a:r>
              <a:rPr kumimoji="1" lang="en-US" alt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kumimoji="1" lang="zh-CN" altLang="en-US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与</a:t>
            </a:r>
            <a:r>
              <a:rPr kumimoji="1" lang="en-US" alt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kumimoji="1" lang="zh-CN" altLang="en-US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求富</a:t>
            </a:r>
            <a:r>
              <a:rPr kumimoji="1" lang="en-US" alt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09550" y="1472565"/>
            <a:ext cx="16408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军事工业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" name="Group 34"/>
          <p:cNvGraphicFramePr>
            <a:graphicFrameLocks noGrp="1"/>
          </p:cNvGraphicFramePr>
          <p:nvPr/>
        </p:nvGraphicFramePr>
        <p:xfrm>
          <a:off x="209550" y="1932940"/>
          <a:ext cx="5773420" cy="3827145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429385"/>
                <a:gridCol w="1932940"/>
                <a:gridCol w="1423035"/>
                <a:gridCol w="988060"/>
              </a:tblGrid>
              <a:tr h="708660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创办时间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企业名称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创办人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地点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</a:tr>
              <a:tr h="1033780">
                <a:tc rowSpan="3"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19</a:t>
                      </a:r>
                      <a:r>
                        <a:rPr kumimoji="0" lang="zh-CN" altLang="en-US" sz="20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世纪</a:t>
                      </a:r>
                      <a:r>
                        <a:rPr kumimoji="0" lang="en-US" altLang="zh-CN" sz="20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60-70</a:t>
                      </a:r>
                      <a:r>
                        <a:rPr kumimoji="0" lang="zh-CN" altLang="en-US" sz="20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年代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itchFamily="49" charset="-122"/>
                        <a:ea typeface="黑体" pitchFamily="49" charset="-122"/>
                        <a:cs typeface="黑体" panose="0201060003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“自强”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江南机器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制造总局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曾国藩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李鸿章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上海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</a:tr>
              <a:tr h="101409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福州船政局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左宗棠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福州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</a:tr>
              <a:tr h="107061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天津机器局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崇厚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天津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Group 34"/>
          <p:cNvGraphicFramePr>
            <a:graphicFrameLocks noGrp="1"/>
          </p:cNvGraphicFramePr>
          <p:nvPr/>
        </p:nvGraphicFramePr>
        <p:xfrm>
          <a:off x="6186805" y="1932940"/>
          <a:ext cx="5773420" cy="382778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429385"/>
                <a:gridCol w="1932940"/>
                <a:gridCol w="1423035"/>
                <a:gridCol w="988060"/>
              </a:tblGrid>
              <a:tr h="718185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创办时间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企业名称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创办人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地点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</a:tr>
              <a:tr h="996950">
                <a:tc rowSpan="3"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0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19</a:t>
                      </a:r>
                      <a:r>
                        <a:rPr kumimoji="0" lang="zh-CN" altLang="en-US" sz="20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世纪</a:t>
                      </a:r>
                      <a:r>
                        <a:rPr kumimoji="0" lang="en-US" altLang="zh-CN" sz="20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70-90</a:t>
                      </a:r>
                      <a:r>
                        <a:rPr kumimoji="0" lang="zh-CN" altLang="en-US" sz="20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年代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FillTx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“求富”</a:t>
                      </a:r>
                      <a:endParaRPr kumimoji="0" lang="zh-CN" altLang="en-US" sz="2400" b="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FillTx/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上海轮船招商局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李鸿章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上海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</a:tr>
              <a:tr h="102806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上海机器织布局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李鸿章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上海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</a:tr>
              <a:tr h="1084580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开平矿务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李鸿章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aseline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河北唐山开平</a:t>
                      </a:r>
                      <a:endParaRPr kumimoji="0" lang="zh-CN" altLang="en-US" sz="2400" baseline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黑体" panose="02010600030101010101" pitchFamily="49" charset="-122"/>
                      </a:endParaRPr>
                    </a:p>
                  </a:txBody>
                  <a:tcPr marL="36000" marR="36000" marT="36000" marB="36000" anchor="ctr" anchorCtr="1" horzOverflow="overflow"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sp>
        <p:nvSpPr>
          <p:cNvPr id="9" name="文本框 8"/>
          <p:cNvSpPr txBox="1"/>
          <p:nvPr/>
        </p:nvSpPr>
        <p:spPr>
          <a:xfrm>
            <a:off x="6186805" y="1472565"/>
            <a:ext cx="16808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民用企业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09550" y="6003290"/>
            <a:ext cx="1175004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洋务派还办了培养翻译和军事人才的学校，建成了以北洋舰队为代表的新式海军。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1909445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洋务运动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209377" y="958474"/>
            <a:ext cx="3217545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四、洋务运动的评价 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09550" y="1547495"/>
            <a:ext cx="11767185" cy="37846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积极作用：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1.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洋务运动是中国历史上第一次近代化运动。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   2.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推动了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中国近代化的军事工业、民用工业、交通运输业等逐渐发展起来，在客观上促进了中国民族资本主义的产生，对外国资本的入侵起到了一定的抵制作用。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局限性：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由于洋务运动的根本目的是维护和巩固清政府的统治，再加上其内部的腐败和外国势力的挤压，它没有使中国走上富强的道路。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432308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边疆危机与甲午中日战争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57839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一、边疆危机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2880" y="1426210"/>
            <a:ext cx="28956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（一）西北危机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" name="图示 2"/>
          <p:cNvGraphicFramePr/>
          <p:nvPr/>
        </p:nvGraphicFramePr>
        <p:xfrm>
          <a:off x="300990" y="1886585"/>
          <a:ext cx="11590020" cy="4690745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" name="图片 9" descr="20140415232019-263457577[1]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670290" y="-7620"/>
            <a:ext cx="3526155" cy="6856095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-59055" y="264160"/>
            <a:ext cx="432308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边疆危机与甲午中日战争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57839"/>
            <a:ext cx="214503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一、边疆危机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2880" y="1426210"/>
            <a:ext cx="42722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（二）中法战争（镇南关大捷）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22" name="直接连接符 21"/>
          <p:cNvCxnSpPr/>
          <p:nvPr>
            <p:custDataLst>
              <p:tags r:id="rId3"/>
            </p:custDataLst>
          </p:nvPr>
        </p:nvCxnSpPr>
        <p:spPr>
          <a:xfrm flipH="1">
            <a:off x="4445" y="6058928"/>
            <a:ext cx="12192000" cy="0"/>
          </a:xfrm>
          <a:prstGeom prst="line">
            <a:avLst/>
          </a:prstGeom>
          <a:ln w="19050">
            <a:solidFill>
              <a:srgbClr val="000000">
                <a:lumMod val="50000"/>
                <a:lumOff val="50000"/>
              </a:srgbClr>
            </a:solidFill>
          </a:ln>
        </p:spPr>
        <p:style>
          <a:lnRef idx="1">
            <a:srgbClr val="1F74AD"/>
          </a:lnRef>
          <a:fillRef idx="0">
            <a:srgbClr val="1F74AD"/>
          </a:fillRef>
          <a:effectRef idx="0">
            <a:srgbClr val="1F74AD"/>
          </a:effectRef>
          <a:fontRef idx="minor">
            <a:srgbClr val="000000"/>
          </a:fontRef>
        </p:style>
      </p:cxnSp>
      <p:sp>
        <p:nvSpPr>
          <p:cNvPr id="4" name="圆角矩形 3"/>
          <p:cNvSpPr/>
          <p:nvPr>
            <p:custDataLst>
              <p:tags r:id="rId4"/>
            </p:custDataLst>
          </p:nvPr>
        </p:nvSpPr>
        <p:spPr>
          <a:xfrm>
            <a:off x="550564" y="2297536"/>
            <a:ext cx="1944451" cy="2746634"/>
          </a:xfrm>
          <a:prstGeom prst="roundRect">
            <a:avLst/>
          </a:prstGeom>
          <a:solidFill>
            <a:srgbClr val="1F74AD">
              <a:lumMod val="20000"/>
              <a:lumOff val="80000"/>
            </a:srgbClr>
          </a:solidFill>
          <a:ln w="38100"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just"/>
            <a:r>
              <a:rPr lang="zh-CN" altLang="en-US" sz="2400" spc="-15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法国控制越南，将矛头对准中国</a:t>
            </a:r>
            <a:endParaRPr lang="zh-CN" altLang="en-US" sz="2400" spc="-150">
              <a:solidFill>
                <a:schemeClr val="tx1"/>
              </a:solidFill>
              <a:uFillTx/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泪滴形 4"/>
          <p:cNvSpPr/>
          <p:nvPr>
            <p:custDataLst>
              <p:tags r:id="rId5"/>
            </p:custDataLst>
          </p:nvPr>
        </p:nvSpPr>
        <p:spPr>
          <a:xfrm rot="8100000">
            <a:off x="1242945" y="4760854"/>
            <a:ext cx="569048" cy="569048"/>
          </a:xfrm>
          <a:prstGeom prst="teardrop">
            <a:avLst>
              <a:gd name="adj" fmla="val 125412"/>
            </a:avLst>
          </a:prstGeom>
          <a:solidFill>
            <a:srgbClr val="1F74AD"/>
          </a:solidFill>
          <a:ln w="38100">
            <a:solidFill>
              <a:sysClr val="window" lastClr="FFFFFF">
                <a:lumMod val="95000"/>
              </a:sys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椭圆 5"/>
          <p:cNvSpPr/>
          <p:nvPr>
            <p:custDataLst>
              <p:tags r:id="rId6"/>
            </p:custDataLst>
          </p:nvPr>
        </p:nvSpPr>
        <p:spPr>
          <a:xfrm rot="8100000">
            <a:off x="1375013" y="4892923"/>
            <a:ext cx="295552" cy="295552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37500" lnSpcReduction="20000"/>
          </a:bodyPr>
          <a:lstStyle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8" name="椭圆 7"/>
          <p:cNvSpPr/>
          <p:nvPr>
            <p:custDataLst>
              <p:tags r:id="rId7"/>
            </p:custDataLst>
          </p:nvPr>
        </p:nvSpPr>
        <p:spPr>
          <a:xfrm>
            <a:off x="1469549" y="5605403"/>
            <a:ext cx="115840" cy="115840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 w="38100">
            <a:solidFill>
              <a:srgbClr val="000000">
                <a:lumMod val="50000"/>
                <a:lumOff val="50000"/>
              </a:srgb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7" name="文本框 26"/>
          <p:cNvSpPr txBox="1"/>
          <p:nvPr>
            <p:custDataLst>
              <p:tags r:id="rId8"/>
            </p:custDataLst>
          </p:nvPr>
        </p:nvSpPr>
        <p:spPr>
          <a:xfrm>
            <a:off x="483513" y="6059138"/>
            <a:ext cx="2072292" cy="861775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/>
            <a:r>
              <a:rPr lang="en-US" altLang="zh-CN" sz="2000" b="1" spc="300">
                <a:solidFill>
                  <a:srgbClr val="1F74AD"/>
                </a:solidFill>
                <a:latin typeface="微软雅黑" panose="020b0503020204020204" charset="-122"/>
                <a:ea typeface="微软雅黑" panose="020b0503020204020204" charset="-122"/>
              </a:rPr>
              <a:t>1883</a:t>
            </a:r>
            <a:r>
              <a:rPr lang="zh-CN" altLang="en-US" sz="2000" b="1" spc="300">
                <a:solidFill>
                  <a:srgbClr val="1F74AD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2000" b="1" spc="300">
                <a:solidFill>
                  <a:srgbClr val="1F74AD"/>
                </a:solidFill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2000" b="1" spc="300">
                <a:solidFill>
                  <a:srgbClr val="1F74AD"/>
                </a:solidFill>
                <a:latin typeface="微软雅黑" panose="020b0503020204020204" charset="-122"/>
                <a:ea typeface="微软雅黑" panose="020b0503020204020204" charset="-122"/>
              </a:rPr>
              <a:t>月</a:t>
            </a:r>
            <a:endParaRPr lang="zh-CN" altLang="en-US" sz="2000" b="1" spc="300">
              <a:solidFill>
                <a:srgbClr val="1F74AD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8" name="圆角矩形 17"/>
          <p:cNvSpPr/>
          <p:nvPr>
            <p:custDataLst>
              <p:tags r:id="rId9"/>
            </p:custDataLst>
          </p:nvPr>
        </p:nvSpPr>
        <p:spPr>
          <a:xfrm>
            <a:off x="2873869" y="2297536"/>
            <a:ext cx="1944451" cy="2746634"/>
          </a:xfrm>
          <a:prstGeom prst="roundRect">
            <a:avLst/>
          </a:prstGeom>
          <a:solidFill>
            <a:srgbClr val="3498DB">
              <a:lumMod val="20000"/>
              <a:lumOff val="80000"/>
            </a:srgbClr>
          </a:solidFill>
          <a:ln w="38100"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ctr"/>
            <a:r>
              <a:rPr lang="zh-CN" altLang="en-US" sz="2400" spc="15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中法战争打响</a:t>
            </a:r>
            <a:endParaRPr lang="zh-CN" altLang="en-US" sz="2400" spc="15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" name="泪滴形 18"/>
          <p:cNvSpPr/>
          <p:nvPr>
            <p:custDataLst>
              <p:tags r:id="rId10"/>
            </p:custDataLst>
          </p:nvPr>
        </p:nvSpPr>
        <p:spPr>
          <a:xfrm rot="8100000">
            <a:off x="3566250" y="4760854"/>
            <a:ext cx="569048" cy="569048"/>
          </a:xfrm>
          <a:prstGeom prst="teardrop">
            <a:avLst>
              <a:gd name="adj" fmla="val 125412"/>
            </a:avLst>
          </a:prstGeom>
          <a:solidFill>
            <a:srgbClr val="3498DB"/>
          </a:solidFill>
          <a:ln w="38100">
            <a:solidFill>
              <a:sysClr val="window" lastClr="FFFFFF">
                <a:lumMod val="95000"/>
              </a:sys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椭圆 8"/>
          <p:cNvSpPr/>
          <p:nvPr>
            <p:custDataLst>
              <p:tags r:id="rId11"/>
            </p:custDataLst>
          </p:nvPr>
        </p:nvSpPr>
        <p:spPr>
          <a:xfrm rot="8100000">
            <a:off x="3698318" y="4892923"/>
            <a:ext cx="295552" cy="295552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52500" lnSpcReduction="20000"/>
          </a:bodyPr>
          <a:lstStyle/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椭圆 20"/>
          <p:cNvSpPr/>
          <p:nvPr>
            <p:custDataLst>
              <p:tags r:id="rId12"/>
            </p:custDataLst>
          </p:nvPr>
        </p:nvSpPr>
        <p:spPr>
          <a:xfrm>
            <a:off x="3792854" y="5605403"/>
            <a:ext cx="115840" cy="115840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 w="38100">
            <a:solidFill>
              <a:srgbClr val="000000">
                <a:lumMod val="50000"/>
                <a:lumOff val="50000"/>
              </a:srgb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6" name="圆角矩形 25"/>
          <p:cNvSpPr/>
          <p:nvPr>
            <p:custDataLst>
              <p:tags r:id="rId13"/>
            </p:custDataLst>
          </p:nvPr>
        </p:nvSpPr>
        <p:spPr>
          <a:xfrm>
            <a:off x="5197175" y="2297536"/>
            <a:ext cx="1944451" cy="2746634"/>
          </a:xfrm>
          <a:prstGeom prst="roundRect">
            <a:avLst/>
          </a:prstGeom>
          <a:solidFill>
            <a:srgbClr val="1AA3AA">
              <a:lumMod val="20000"/>
              <a:lumOff val="80000"/>
            </a:srgbClr>
          </a:solidFill>
          <a:ln w="38100"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just"/>
            <a:r>
              <a:rPr lang="zh-CN" altLang="en-US" sz="2400" spc="-15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法军进攻台湾未果，转而偷袭马尾军港，炮毁福州船政局</a:t>
            </a:r>
            <a:endParaRPr lang="zh-CN" altLang="en-US" sz="2400" spc="-150">
              <a:solidFill>
                <a:schemeClr val="tx1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" name="泪滴形 28"/>
          <p:cNvSpPr/>
          <p:nvPr>
            <p:custDataLst>
              <p:tags r:id="rId14"/>
            </p:custDataLst>
          </p:nvPr>
        </p:nvSpPr>
        <p:spPr>
          <a:xfrm rot="8100000">
            <a:off x="5889556" y="4760854"/>
            <a:ext cx="569048" cy="569048"/>
          </a:xfrm>
          <a:prstGeom prst="teardrop">
            <a:avLst>
              <a:gd name="adj" fmla="val 125412"/>
            </a:avLst>
          </a:prstGeom>
          <a:solidFill>
            <a:srgbClr val="1AA3AA"/>
          </a:solidFill>
          <a:ln w="38100">
            <a:solidFill>
              <a:sysClr val="window" lastClr="FFFFFF">
                <a:lumMod val="95000"/>
              </a:sys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0" name="椭圆 29"/>
          <p:cNvSpPr/>
          <p:nvPr>
            <p:custDataLst>
              <p:tags r:id="rId15"/>
            </p:custDataLst>
          </p:nvPr>
        </p:nvSpPr>
        <p:spPr>
          <a:xfrm rot="8100000">
            <a:off x="6021624" y="4892923"/>
            <a:ext cx="295552" cy="295552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52500" lnSpcReduction="20000"/>
          </a:bodyPr>
          <a:lstStyle/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3" name="椭圆 32"/>
          <p:cNvSpPr/>
          <p:nvPr>
            <p:custDataLst>
              <p:tags r:id="rId16"/>
            </p:custDataLst>
          </p:nvPr>
        </p:nvSpPr>
        <p:spPr>
          <a:xfrm>
            <a:off x="6116160" y="5605403"/>
            <a:ext cx="115840" cy="115840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 w="38100">
            <a:solidFill>
              <a:srgbClr val="000000">
                <a:lumMod val="50000"/>
                <a:lumOff val="50000"/>
              </a:srgb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8" name="圆角矩形 37"/>
          <p:cNvSpPr/>
          <p:nvPr>
            <p:custDataLst>
              <p:tags r:id="rId17"/>
            </p:custDataLst>
          </p:nvPr>
        </p:nvSpPr>
        <p:spPr>
          <a:xfrm>
            <a:off x="7520480" y="2297536"/>
            <a:ext cx="1944451" cy="2746634"/>
          </a:xfrm>
          <a:prstGeom prst="roundRect">
            <a:avLst/>
          </a:prstGeom>
          <a:solidFill>
            <a:srgbClr val="69A35B">
              <a:lumMod val="20000"/>
              <a:lumOff val="80000"/>
            </a:srgbClr>
          </a:solidFill>
          <a:ln w="38100"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ctr"/>
            <a:r>
              <a:rPr lang="zh-CN" altLang="en-US" sz="2400" spc="15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镇南关</a:t>
            </a:r>
            <a:endParaRPr lang="zh-CN" altLang="en-US" sz="2400" spc="15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400" spc="15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大捷</a:t>
            </a:r>
            <a:endParaRPr lang="zh-CN" altLang="en-US" sz="2400" spc="15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" name="泪滴形 38"/>
          <p:cNvSpPr/>
          <p:nvPr>
            <p:custDataLst>
              <p:tags r:id="rId18"/>
            </p:custDataLst>
          </p:nvPr>
        </p:nvSpPr>
        <p:spPr>
          <a:xfrm rot="8100000">
            <a:off x="8212861" y="4760854"/>
            <a:ext cx="569048" cy="569048"/>
          </a:xfrm>
          <a:prstGeom prst="teardrop">
            <a:avLst>
              <a:gd name="adj" fmla="val 125412"/>
            </a:avLst>
          </a:prstGeom>
          <a:solidFill>
            <a:srgbClr val="69A35B"/>
          </a:solidFill>
          <a:ln w="38100">
            <a:solidFill>
              <a:sysClr val="window" lastClr="FFFFFF">
                <a:lumMod val="95000"/>
              </a:sys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0" name="椭圆 39"/>
          <p:cNvSpPr/>
          <p:nvPr>
            <p:custDataLst>
              <p:tags r:id="rId19"/>
            </p:custDataLst>
          </p:nvPr>
        </p:nvSpPr>
        <p:spPr>
          <a:xfrm rot="8100000">
            <a:off x="8344929" y="4892923"/>
            <a:ext cx="295552" cy="295552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52500" lnSpcReduction="20000"/>
          </a:bodyPr>
          <a:lstStyle/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" name="椭圆 40"/>
          <p:cNvSpPr/>
          <p:nvPr>
            <p:custDataLst>
              <p:tags r:id="rId20"/>
            </p:custDataLst>
          </p:nvPr>
        </p:nvSpPr>
        <p:spPr>
          <a:xfrm>
            <a:off x="8439465" y="5605403"/>
            <a:ext cx="115840" cy="115840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 w="38100">
            <a:solidFill>
              <a:srgbClr val="000000">
                <a:lumMod val="50000"/>
                <a:lumOff val="50000"/>
              </a:srgb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5" name="圆角矩形 44"/>
          <p:cNvSpPr/>
          <p:nvPr>
            <p:custDataLst>
              <p:tags r:id="rId21"/>
            </p:custDataLst>
          </p:nvPr>
        </p:nvSpPr>
        <p:spPr>
          <a:xfrm>
            <a:off x="9843785" y="2297536"/>
            <a:ext cx="1944451" cy="2746634"/>
          </a:xfrm>
          <a:prstGeom prst="roundRect">
            <a:avLst/>
          </a:prstGeom>
          <a:solidFill>
            <a:srgbClr val="9BBB59">
              <a:lumMod val="20000"/>
              <a:lumOff val="80000"/>
            </a:srgbClr>
          </a:solidFill>
          <a:ln w="38100"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just"/>
            <a:r>
              <a:rPr lang="zh-CN" altLang="en-US" sz="2400">
                <a:solidFill>
                  <a:schemeClr val="tx1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签订中法《越南条约》，法国占领越南</a:t>
            </a:r>
            <a:endParaRPr lang="zh-CN" altLang="en-US" sz="2400">
              <a:solidFill>
                <a:schemeClr val="tx1"/>
              </a:solidFill>
              <a:uFillTx/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6" name="泪滴形 45"/>
          <p:cNvSpPr/>
          <p:nvPr>
            <p:custDataLst>
              <p:tags r:id="rId22"/>
            </p:custDataLst>
          </p:nvPr>
        </p:nvSpPr>
        <p:spPr>
          <a:xfrm rot="8100000">
            <a:off x="10536166" y="4760854"/>
            <a:ext cx="569048" cy="569048"/>
          </a:xfrm>
          <a:prstGeom prst="teardrop">
            <a:avLst>
              <a:gd name="adj" fmla="val 125412"/>
            </a:avLst>
          </a:prstGeom>
          <a:solidFill>
            <a:srgbClr val="9BBB59"/>
          </a:solidFill>
          <a:ln w="38100">
            <a:solidFill>
              <a:sysClr val="window" lastClr="FFFFFF">
                <a:lumMod val="95000"/>
              </a:sys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7" name="椭圆 46"/>
          <p:cNvSpPr/>
          <p:nvPr>
            <p:custDataLst>
              <p:tags r:id="rId23"/>
            </p:custDataLst>
          </p:nvPr>
        </p:nvSpPr>
        <p:spPr>
          <a:xfrm rot="8100000">
            <a:off x="10668234" y="4892923"/>
            <a:ext cx="295552" cy="295552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>
            <a:noFill/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52500" lnSpcReduction="20000"/>
          </a:bodyPr>
          <a:lstStyle/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8" name="椭圆 47"/>
          <p:cNvSpPr/>
          <p:nvPr>
            <p:custDataLst>
              <p:tags r:id="rId24"/>
            </p:custDataLst>
          </p:nvPr>
        </p:nvSpPr>
        <p:spPr>
          <a:xfrm>
            <a:off x="10762770" y="5605403"/>
            <a:ext cx="115840" cy="115840"/>
          </a:xfrm>
          <a:prstGeom prst="ellipse">
            <a:avLst/>
          </a:prstGeom>
          <a:solidFill>
            <a:sysClr val="window" lastClr="FFFFFF">
              <a:lumMod val="95000"/>
            </a:sysClr>
          </a:solidFill>
          <a:ln w="38100">
            <a:solidFill>
              <a:srgbClr val="000000">
                <a:lumMod val="50000"/>
                <a:lumOff val="50000"/>
              </a:srgbClr>
            </a:solidFill>
          </a:ln>
        </p:spPr>
        <p:style>
          <a:lnRef idx="2">
            <a:srgbClr val="1F74AD">
              <a:shade val="50000"/>
            </a:srgbClr>
          </a:lnRef>
          <a:fillRef idx="1">
            <a:srgbClr val="1F74AD"/>
          </a:fillRef>
          <a:effectRef idx="0">
            <a:srgbClr val="1F74AD"/>
          </a:effectRef>
          <a:fontRef idx="minor">
            <a:sysClr val="window" lastClr="FFFFFF"/>
          </a:fontRef>
        </p:style>
        <p:txBody>
          <a:bodyPr rtlCol="0" anchor="ctr">
            <a:normAutofit fontScale="25000" lnSpcReduction="20000"/>
          </a:bodyPr>
          <a:lstStyle/>
          <a:p>
            <a:pPr algn="ctr"/>
            <a:endParaRPr lang="zh-CN" altLang="en-US" sz="140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9" name="文本框 48"/>
          <p:cNvSpPr txBox="1"/>
          <p:nvPr>
            <p:custDataLst>
              <p:tags r:id="rId25"/>
            </p:custDataLst>
          </p:nvPr>
        </p:nvSpPr>
        <p:spPr>
          <a:xfrm>
            <a:off x="2809949" y="6059138"/>
            <a:ext cx="2072292" cy="861775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/>
            <a:r>
              <a:rPr lang="en-US" altLang="zh-CN" sz="2000" b="1" spc="300">
                <a:solidFill>
                  <a:srgbClr val="3498DB"/>
                </a:solidFill>
                <a:latin typeface="微软雅黑" panose="020b0503020204020204" charset="-122"/>
                <a:ea typeface="微软雅黑" panose="020b0503020204020204" charset="-122"/>
              </a:rPr>
              <a:t>1883</a:t>
            </a:r>
            <a:r>
              <a:rPr lang="zh-CN" altLang="en-US" sz="2000" b="1" spc="300">
                <a:solidFill>
                  <a:srgbClr val="3498DB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2000" b="1" spc="300">
                <a:solidFill>
                  <a:srgbClr val="3498DB"/>
                </a:solidFill>
                <a:latin typeface="微软雅黑" panose="020b0503020204020204" charset="-122"/>
                <a:ea typeface="微软雅黑" panose="020b0503020204020204" charset="-122"/>
              </a:rPr>
              <a:t>12</a:t>
            </a:r>
            <a:r>
              <a:rPr lang="zh-CN" altLang="en-US" sz="2000" b="1" spc="300">
                <a:solidFill>
                  <a:srgbClr val="3498DB"/>
                </a:solidFill>
                <a:latin typeface="微软雅黑" panose="020b0503020204020204" charset="-122"/>
                <a:ea typeface="微软雅黑" panose="020b0503020204020204" charset="-122"/>
              </a:rPr>
              <a:t>月</a:t>
            </a:r>
            <a:endParaRPr lang="zh-CN" altLang="en-US" sz="2000" b="1" spc="300">
              <a:solidFill>
                <a:srgbClr val="3498D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0" name="文本框 49"/>
          <p:cNvSpPr txBox="1"/>
          <p:nvPr>
            <p:custDataLst>
              <p:tags r:id="rId26"/>
            </p:custDataLst>
          </p:nvPr>
        </p:nvSpPr>
        <p:spPr>
          <a:xfrm>
            <a:off x="5136385" y="6059138"/>
            <a:ext cx="2072292" cy="861775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/>
            <a:r>
              <a:rPr lang="en-US" altLang="zh-CN" sz="2000" b="1" spc="300">
                <a:solidFill>
                  <a:srgbClr val="1AA3AA"/>
                </a:solidFill>
                <a:latin typeface="微软雅黑" panose="020b0503020204020204" charset="-122"/>
                <a:ea typeface="微软雅黑" panose="020b0503020204020204" charset="-122"/>
              </a:rPr>
              <a:t>1884</a:t>
            </a:r>
            <a:r>
              <a:rPr lang="zh-CN" altLang="en-US" sz="2000" b="1" spc="300">
                <a:solidFill>
                  <a:srgbClr val="1AA3AA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2000" b="1" spc="300">
                <a:solidFill>
                  <a:srgbClr val="1AA3AA"/>
                </a:solidFill>
                <a:latin typeface="微软雅黑" panose="020b0503020204020204" charset="-122"/>
                <a:ea typeface="微软雅黑" panose="020b0503020204020204" charset="-122"/>
              </a:rPr>
              <a:t>8</a:t>
            </a:r>
            <a:r>
              <a:rPr lang="zh-CN" altLang="en-US" sz="2000" b="1" spc="300">
                <a:solidFill>
                  <a:srgbClr val="1AA3AA"/>
                </a:solidFill>
                <a:latin typeface="微软雅黑" panose="020b0503020204020204" charset="-122"/>
                <a:ea typeface="微软雅黑" panose="020b0503020204020204" charset="-122"/>
              </a:rPr>
              <a:t>月</a:t>
            </a:r>
            <a:endParaRPr lang="zh-CN" altLang="en-US" sz="2000" b="1" spc="300">
              <a:solidFill>
                <a:srgbClr val="1AA3AA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1" name="文本框 50"/>
          <p:cNvSpPr txBox="1"/>
          <p:nvPr>
            <p:custDataLst>
              <p:tags r:id="rId27"/>
            </p:custDataLst>
          </p:nvPr>
        </p:nvSpPr>
        <p:spPr>
          <a:xfrm>
            <a:off x="7462821" y="6059138"/>
            <a:ext cx="2072292" cy="861775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/>
            <a:r>
              <a:rPr lang="en-US" altLang="zh-CN" sz="2000" b="1" spc="300">
                <a:solidFill>
                  <a:srgbClr val="69A35B"/>
                </a:solidFill>
                <a:latin typeface="微软雅黑" panose="020b0503020204020204" charset="-122"/>
                <a:ea typeface="微软雅黑" panose="020b0503020204020204" charset="-122"/>
              </a:rPr>
              <a:t>1885</a:t>
            </a:r>
            <a:r>
              <a:rPr lang="zh-CN" altLang="en-US" sz="2000" b="1" spc="300">
                <a:solidFill>
                  <a:srgbClr val="69A35B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2000" b="1" spc="300">
                <a:solidFill>
                  <a:srgbClr val="69A35B"/>
                </a:solidFill>
                <a:latin typeface="微软雅黑" panose="020b0503020204020204" charset="-122"/>
                <a:ea typeface="微软雅黑" panose="020b0503020204020204" charset="-122"/>
              </a:rPr>
              <a:t>3</a:t>
            </a:r>
            <a:r>
              <a:rPr lang="zh-CN" altLang="en-US" sz="2000" b="1" spc="300">
                <a:solidFill>
                  <a:srgbClr val="69A35B"/>
                </a:solidFill>
                <a:latin typeface="微软雅黑" panose="020b0503020204020204" charset="-122"/>
                <a:ea typeface="微软雅黑" panose="020b0503020204020204" charset="-122"/>
              </a:rPr>
              <a:t>月</a:t>
            </a:r>
            <a:endParaRPr lang="zh-CN" altLang="en-US" sz="2000" b="1" spc="300">
              <a:solidFill>
                <a:srgbClr val="69A35B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2" name="文本框 51"/>
          <p:cNvSpPr txBox="1"/>
          <p:nvPr>
            <p:custDataLst>
              <p:tags r:id="rId28"/>
            </p:custDataLst>
          </p:nvPr>
        </p:nvSpPr>
        <p:spPr>
          <a:xfrm>
            <a:off x="9789257" y="6059138"/>
            <a:ext cx="2072292" cy="861775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algn="ctr"/>
            <a:r>
              <a:rPr lang="en-US" altLang="zh-CN" sz="2000" b="1" spc="300">
                <a:solidFill>
                  <a:srgbClr val="9BBB59"/>
                </a:solidFill>
                <a:latin typeface="微软雅黑" panose="020b0503020204020204" charset="-122"/>
                <a:ea typeface="微软雅黑" panose="020b0503020204020204" charset="-122"/>
              </a:rPr>
              <a:t>1885</a:t>
            </a:r>
            <a:r>
              <a:rPr lang="zh-CN" altLang="en-US" sz="2000" b="1" spc="300">
                <a:solidFill>
                  <a:srgbClr val="9BBB59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2000" b="1" spc="300">
                <a:solidFill>
                  <a:srgbClr val="9BBB59"/>
                </a:solidFill>
                <a:latin typeface="微软雅黑" panose="020b0503020204020204" charset="-122"/>
                <a:ea typeface="微软雅黑" panose="020b0503020204020204" charset="-122"/>
              </a:rPr>
              <a:t>6</a:t>
            </a:r>
            <a:r>
              <a:rPr lang="zh-CN" altLang="en-US" sz="2000" b="1" spc="300">
                <a:solidFill>
                  <a:srgbClr val="9BBB59"/>
                </a:solidFill>
                <a:latin typeface="微软雅黑" panose="020b0503020204020204" charset="-122"/>
                <a:ea typeface="微软雅黑" panose="020b0503020204020204" charset="-122"/>
              </a:rPr>
              <a:t>月</a:t>
            </a:r>
            <a:endParaRPr lang="zh-CN" altLang="en-US" sz="2000" b="1" spc="300">
              <a:solidFill>
                <a:srgbClr val="9BBB59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1148060" y="6480175"/>
            <a:ext cx="106362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冯子材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432308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边疆危机与甲午中日战争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19104"/>
            <a:ext cx="286004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二、甲午中日战争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2880" y="1426210"/>
            <a:ext cx="20529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（一）背景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295910" y="1923415"/>
            <a:ext cx="5184775" cy="4804410"/>
            <a:chOff x="1832" y="2905"/>
            <a:chExt cx="1702" cy="7711"/>
          </a:xfrm>
        </p:grpSpPr>
        <p:sp>
          <p:nvSpPr>
            <p:cNvPr id="8" name="矩形 7"/>
            <p:cNvSpPr/>
            <p:nvPr/>
          </p:nvSpPr>
          <p:spPr>
            <a:xfrm>
              <a:off x="1832" y="2905"/>
              <a:ext cx="637" cy="26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1832" y="3057"/>
              <a:ext cx="1702" cy="75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295910" y="2019935"/>
            <a:ext cx="5131435" cy="4707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    </a:t>
            </a:r>
            <a:r>
              <a:rPr sz="240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材料一</a:t>
            </a:r>
            <a:r>
              <a:rPr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日本在“明治维新”以后，大力发展资本主义，国力逐渐强盛。但国内市场狭小，统治集团急需从对外侵略扩张中寻求出路，制定了以侵略中国为中心的“大陆政策”。</a:t>
            </a:r>
            <a:endParaRPr sz="2400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sz="2400" smtClean="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  <a:sym typeface="+mn-ea"/>
              </a:rPr>
              <a:t>    材料</a:t>
            </a:r>
            <a:r>
              <a:rPr lang="zh-CN" sz="2400" smtClean="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  <a:sym typeface="+mn-ea"/>
              </a:rPr>
              <a:t>二</a:t>
            </a:r>
            <a:r>
              <a:rPr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明治大帝遗策是第一期征服台湾，第二期征服朝鲜，第三期征服满蒙，第四期征服支那，第五期征服世界。               </a:t>
            </a:r>
            <a:endParaRPr sz="2400" smtClean="0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+mn-ea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       </a:t>
            </a:r>
            <a:r>
              <a:rPr sz="2400" smtClea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——（日）田中义一</a:t>
            </a:r>
            <a:endParaRPr sz="2400" smtClean="0">
              <a:latin typeface="宋体" panose="02010600030101010101" pitchFamily="2" charset="-122"/>
              <a:ea typeface="宋体" pitchFamily="2" charset="-122"/>
              <a:cs typeface="宋体" panose="02010600030101010101" pitchFamily="2" charset="-122"/>
              <a:sym typeface="+mn-ea"/>
            </a:endParaRPr>
          </a:p>
        </p:txBody>
      </p:sp>
      <p:pic>
        <p:nvPicPr>
          <p:cNvPr id="17411" name="Picture 3" descr="earth_a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rcRect b="57472"/>
          <a:stretch>
            <a:fillRect/>
          </a:stretch>
        </p:blipFill>
        <p:spPr>
          <a:xfrm>
            <a:off x="6100445" y="4206240"/>
            <a:ext cx="6130925" cy="26517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" name="文本框 28"/>
          <p:cNvSpPr txBox="1"/>
          <p:nvPr/>
        </p:nvSpPr>
        <p:spPr>
          <a:xfrm>
            <a:off x="10252075" y="5480685"/>
            <a:ext cx="7124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日本</a:t>
            </a:r>
            <a:endParaRPr lang="zh-CN" altLang="en-US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657715" y="5315585"/>
            <a:ext cx="7124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朝鲜</a:t>
            </a:r>
            <a:endParaRPr lang="zh-CN" altLang="en-US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688070" y="4867910"/>
            <a:ext cx="7124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满蒙</a:t>
            </a:r>
            <a:endParaRPr lang="zh-CN" altLang="en-US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049895" y="5238750"/>
            <a:ext cx="9709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420610" y="6299200"/>
            <a:ext cx="365696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亚洲乃至全世界</a:t>
            </a:r>
            <a:endParaRPr lang="zh-CN" altLang="en-US" sz="36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898515" y="2087880"/>
            <a:ext cx="22459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根本原因：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981700" y="2548255"/>
            <a:ext cx="5996305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明治维新</a:t>
            </a:r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以后</a:t>
            </a: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日本对外侵略扩张的野心不断膨胀</a:t>
            </a: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逐渐形成侵略朝鲜、中国进而征服全世界的对外扩张政策。</a:t>
            </a:r>
            <a:endParaRPr sz="2400">
              <a:solidFill>
                <a:srgbClr val="FF0000"/>
              </a:solidFill>
              <a:latin typeface="黑体" pitchFamily="49" charset="-122"/>
              <a:ea typeface="黑体" pitchFamily="49" charset="-122"/>
              <a:cs typeface="黑体" panose="0201060003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324975" y="6056630"/>
            <a:ext cx="71247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台湾</a:t>
            </a:r>
            <a:endParaRPr lang="zh-CN" altLang="en-US" sz="14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/>
      <p:bldP spid="34" grpId="0"/>
      <p:bldP spid="35" grpId="0"/>
      <p:bldP spid="37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432308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边疆危机与甲午中日战争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19104"/>
            <a:ext cx="286004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二、甲午中日战争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2880" y="1426210"/>
            <a:ext cx="23310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（一）背景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258445" y="1886585"/>
            <a:ext cx="6278272" cy="4896485"/>
            <a:chOff x="1832" y="2905"/>
            <a:chExt cx="2061" cy="7711"/>
          </a:xfrm>
        </p:grpSpPr>
        <p:sp>
          <p:nvSpPr>
            <p:cNvPr id="5" name="矩形 4"/>
            <p:cNvSpPr/>
            <p:nvPr/>
          </p:nvSpPr>
          <p:spPr>
            <a:xfrm>
              <a:off x="1832" y="2905"/>
              <a:ext cx="637" cy="26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5"/>
            <p:cNvSpPr/>
            <p:nvPr/>
          </p:nvSpPr>
          <p:spPr>
            <a:xfrm>
              <a:off x="1832" y="3057"/>
              <a:ext cx="2061" cy="75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281305" y="2075180"/>
            <a:ext cx="6255385" cy="4707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    </a:t>
            </a:r>
            <a:r>
              <a:rPr sz="240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材料</a:t>
            </a:r>
            <a:r>
              <a:rPr lang="zh-CN" sz="240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三</a:t>
            </a:r>
            <a:r>
              <a:rPr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</a:t>
            </a:r>
            <a:r>
              <a:rPr lang="en-US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1860</a:t>
            </a:r>
            <a:r>
              <a:rPr lang="zh-CN" altLang="en-US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年左右，崔济愚创立了东学教（一种半宗教性的会党组织），以对抗传入朝鲜的西方文化，并致力于帮助贫困农民争取权益，口号为</a:t>
            </a:r>
            <a:r>
              <a:rPr lang="en-US" altLang="zh-CN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惩治贪官污吏</a:t>
            </a:r>
            <a:r>
              <a:rPr lang="en-US" altLang="zh-CN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和</a:t>
            </a:r>
            <a:r>
              <a:rPr lang="en-US" altLang="zh-CN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“</a:t>
            </a:r>
            <a:r>
              <a:rPr lang="zh-CN" altLang="en-US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斥倭斥洋</a:t>
            </a:r>
            <a:r>
              <a:rPr lang="en-US" altLang="zh-CN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”</a:t>
            </a:r>
            <a:r>
              <a:rPr lang="zh-CN" altLang="en-US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r>
              <a:rPr lang="en-US" altLang="zh-CN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1894</a:t>
            </a:r>
            <a:r>
              <a:rPr lang="zh-CN" altLang="en-US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</a:t>
            </a:r>
            <a:r>
              <a:rPr lang="en-US" altLang="zh-CN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zh-CN" altLang="en-US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月</a:t>
            </a:r>
            <a:r>
              <a:rPr lang="en-US" altLang="zh-CN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11</a:t>
            </a:r>
            <a:r>
              <a:rPr lang="zh-CN" altLang="en-US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日。全琫准率领农民军队在全罗道古阜郡举行起义，后被镇压。</a:t>
            </a:r>
            <a:endParaRPr sz="2400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sz="2400" smtClean="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  <a:sym typeface="+mn-ea"/>
              </a:rPr>
              <a:t>    材料</a:t>
            </a:r>
            <a:r>
              <a:rPr lang="zh-CN" sz="2400" smtClean="0"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  <a:sym typeface="+mn-ea"/>
              </a:rPr>
              <a:t>四</a:t>
            </a:r>
            <a:r>
              <a:rPr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1894年3月</a:t>
            </a:r>
            <a:r>
              <a:rPr lang="zh-CN"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日本外相陆奥宗光密令驻朝公使</a:t>
            </a:r>
            <a:r>
              <a:rPr lang="zh-CN"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：</a:t>
            </a:r>
            <a:r>
              <a:rPr lang="en-US"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“</a:t>
            </a:r>
            <a:r>
              <a:rPr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促成中日冲突</a:t>
            </a:r>
            <a:r>
              <a:rPr lang="zh-CN"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实为当前之急务</a:t>
            </a:r>
            <a:r>
              <a:rPr lang="zh-CN"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为实行此事</a:t>
            </a:r>
            <a:r>
              <a:rPr lang="zh-CN"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，</a:t>
            </a:r>
            <a:r>
              <a:rPr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可采取任何手段</a:t>
            </a:r>
            <a:r>
              <a:rPr lang="zh-CN"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。</a:t>
            </a:r>
            <a:r>
              <a:rPr lang="en-US"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”</a:t>
            </a:r>
            <a:r>
              <a:rPr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          </a:t>
            </a:r>
            <a:endParaRPr sz="2400" smtClean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840220" y="2223135"/>
            <a:ext cx="22459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直接原因：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840220" y="2683510"/>
            <a:ext cx="5035550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朝鲜</a:t>
            </a:r>
            <a:r>
              <a:rPr 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东学党</a:t>
            </a:r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起义爆发,清政府应朝鲜政府求援派兵入朝,日本也借机派兵入朝。</a:t>
            </a:r>
            <a:endParaRPr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432308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边疆危机与甲午中日战争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19104"/>
            <a:ext cx="286004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二、甲午中日战争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2880" y="1426210"/>
            <a:ext cx="22853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（一）背景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295910" y="1886585"/>
            <a:ext cx="6741298" cy="4896485"/>
            <a:chOff x="1832" y="2905"/>
            <a:chExt cx="2213" cy="7711"/>
          </a:xfrm>
        </p:grpSpPr>
        <p:sp>
          <p:nvSpPr>
            <p:cNvPr id="8" name="矩形 7"/>
            <p:cNvSpPr/>
            <p:nvPr/>
          </p:nvSpPr>
          <p:spPr>
            <a:xfrm>
              <a:off x="1832" y="2905"/>
              <a:ext cx="637" cy="264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1832" y="3057"/>
              <a:ext cx="2213" cy="755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318770" y="2128520"/>
            <a:ext cx="6718300" cy="4246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    </a:t>
            </a:r>
            <a:r>
              <a:rPr sz="240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材料</a:t>
            </a:r>
            <a:r>
              <a:rPr lang="zh-CN" sz="240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五</a:t>
            </a:r>
            <a:r>
              <a:rPr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19世纪末,对于日本即将发动的对大清的战争</a:t>
            </a:r>
            <a:r>
              <a:rPr lang="zh-CN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</a:t>
            </a:r>
            <a:r>
              <a:rPr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列强各打着自己的算盘</a:t>
            </a:r>
            <a:r>
              <a:rPr lang="zh-CN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：</a:t>
            </a:r>
            <a:endParaRPr lang="zh-CN" sz="2400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美国希望日本成为其侵略中国和朝鲜的助手</a:t>
            </a:r>
            <a:r>
              <a:rPr lang="zh-CN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；</a:t>
            </a:r>
            <a:endParaRPr sz="2400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英国企图利用日本牵制俄国在远东的势力</a:t>
            </a:r>
            <a:r>
              <a:rPr lang="zh-CN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；</a:t>
            </a:r>
            <a:endParaRPr lang="zh-CN" sz="2400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德法想乘机在中国夺取新的侵略权益</a:t>
            </a:r>
            <a:r>
              <a:rPr lang="zh-CN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；</a:t>
            </a:r>
            <a:endParaRPr sz="2400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俄国采取不干涉政策</a:t>
            </a:r>
            <a:r>
              <a:rPr lang="zh-CN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sz="2400" smtClean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  </a:t>
            </a:r>
            <a:r>
              <a:rPr lang="zh-CN" sz="2400" smtClean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" panose="02010609060101010101" charset="-122"/>
              </a:rPr>
              <a:t>材料六</a:t>
            </a:r>
            <a:r>
              <a:rPr lang="zh-CN" sz="2400" smtClean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  19世纪70年代以后，西方资本主义国家……加紧争夺商品市场、原料产地、资本输出场所和殖民地。</a:t>
            </a:r>
            <a:r>
              <a:rPr sz="240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                 </a:t>
            </a:r>
            <a:endParaRPr sz="2400" smtClean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7413625" y="2202815"/>
            <a:ext cx="224599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外部原因：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412990" y="2663190"/>
            <a:ext cx="442658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第二次工业革命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后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，西方列强进入帝国主义阶段，对外加紧侵略扩张。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以及</a:t>
            </a:r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欧美列强默许或支持日本侵略。</a:t>
            </a:r>
            <a:endParaRPr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90" y="1885315"/>
            <a:ext cx="6809740" cy="4965700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-59055" y="264160"/>
            <a:ext cx="432308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边疆危机与甲午中日战争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19104"/>
            <a:ext cx="286004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二、甲午中日战争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2880" y="1426210"/>
            <a:ext cx="23685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（二）过程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466330" y="1942465"/>
            <a:ext cx="431673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爆发：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1894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年7月，日军在朝鲜半岛海域丰岛海面偷袭清军运兵船。</a:t>
            </a:r>
            <a:endParaRPr lang="en-US" altLang="zh-CN" sz="2400" b="1">
              <a:latin typeface="黑体" pitchFamily="49" charset="-122"/>
              <a:ea typeface="黑体" pitchFamily="49" charset="-122"/>
              <a:cs typeface="黑体" panose="02010600030101010101" pitchFamily="49" charset="-122"/>
            </a:endParaRPr>
          </a:p>
        </p:txBody>
      </p:sp>
      <p:sp>
        <p:nvSpPr>
          <p:cNvPr id="69636" name="Line 4"/>
          <p:cNvSpPr/>
          <p:nvPr/>
        </p:nvSpPr>
        <p:spPr>
          <a:xfrm>
            <a:off x="368935" y="4302760"/>
            <a:ext cx="5059680" cy="1557655"/>
          </a:xfrm>
          <a:prstGeom prst="line">
            <a:avLst/>
          </a:prstGeom>
          <a:ln w="57150" cap="flat" cmpd="sng">
            <a:solidFill>
              <a:srgbClr val="FFFF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69656" name="Line 24"/>
          <p:cNvSpPr/>
          <p:nvPr/>
        </p:nvSpPr>
        <p:spPr>
          <a:xfrm flipH="1">
            <a:off x="6043295" y="5407025"/>
            <a:ext cx="228600" cy="3810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69670" name="Text Box 38"/>
          <p:cNvSpPr txBox="1"/>
          <p:nvPr/>
        </p:nvSpPr>
        <p:spPr>
          <a:xfrm>
            <a:off x="5622925" y="5788025"/>
            <a:ext cx="593725" cy="337185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>
                <a:solidFill>
                  <a:schemeClr val="bg1"/>
                </a:solidFill>
                <a:latin typeface="Times New Roman" panose="02020603050405020304" pitchFamily="18" charset="0"/>
              </a:rPr>
              <a:t>丰岛</a:t>
            </a:r>
            <a:endParaRPr lang="zh-CN" altLang="en-US" sz="1600" b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9649" name="Text Box 17"/>
          <p:cNvSpPr txBox="1"/>
          <p:nvPr/>
        </p:nvSpPr>
        <p:spPr>
          <a:xfrm>
            <a:off x="4290695" y="5756910"/>
            <a:ext cx="17526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1894.7.25</a:t>
            </a:r>
            <a:endParaRPr lang="en-US" altLang="zh-CN" sz="2000" b="1">
              <a:solidFill>
                <a:srgbClr val="111111"/>
              </a:solidFill>
              <a:latin typeface="隶书" pitchFamily="49" charset="-122"/>
              <a:ea typeface="隶书" pitchFamily="49" charset="-122"/>
            </a:endParaRPr>
          </a:p>
        </p:txBody>
      </p:sp>
      <p:grpSp>
        <p:nvGrpSpPr>
          <p:cNvPr id="4" name="Group 10"/>
          <p:cNvGrpSpPr/>
          <p:nvPr/>
        </p:nvGrpSpPr>
        <p:grpSpPr>
          <a:xfrm>
            <a:off x="5563870" y="4554855"/>
            <a:ext cx="812800" cy="1032510"/>
            <a:chOff x="4032" y="2256"/>
            <a:chExt cx="604" cy="912"/>
          </a:xfrm>
        </p:grpSpPr>
        <p:sp>
          <p:nvSpPr>
            <p:cNvPr id="19499" name="Freeform 11"/>
            <p:cNvSpPr/>
            <p:nvPr/>
          </p:nvSpPr>
          <p:spPr>
            <a:xfrm>
              <a:off x="4128" y="2256"/>
              <a:ext cx="508" cy="912"/>
            </a:xfrm>
            <a:custGeom>
              <a:gdLst>
                <a:gd name="txL" fmla="*/ 0 w 508"/>
                <a:gd name="txT" fmla="*/ 0 h 912"/>
                <a:gd name="txR" fmla="*/ 508 w 508"/>
                <a:gd name="txB" fmla="*/ 912 h 912"/>
              </a:gdLst>
              <a:cxnLst>
                <a:cxn ang="0">
                  <a:pos x="480" y="912"/>
                </a:cxn>
                <a:cxn ang="0">
                  <a:pos x="504" y="564"/>
                </a:cxn>
                <a:cxn ang="0">
                  <a:pos x="480" y="432"/>
                </a:cxn>
                <a:cxn ang="0">
                  <a:pos x="336" y="336"/>
                </a:cxn>
                <a:cxn ang="0">
                  <a:pos x="0" y="0"/>
                </a:cxn>
              </a:cxnLst>
              <a:rect l="txL" t="txT" r="txR" b="txB"/>
              <a:pathLst>
                <a:path w="508" h="912">
                  <a:moveTo>
                    <a:pt x="480" y="912"/>
                  </a:moveTo>
                  <a:lnTo>
                    <a:pt x="504" y="564"/>
                  </a:lnTo>
                  <a:cubicBezTo>
                    <a:pt x="504" y="484"/>
                    <a:pt x="508" y="470"/>
                    <a:pt x="480" y="432"/>
                  </a:cubicBezTo>
                  <a:cubicBezTo>
                    <a:pt x="452" y="394"/>
                    <a:pt x="416" y="408"/>
                    <a:pt x="336" y="336"/>
                  </a:cubicBezTo>
                  <a:lnTo>
                    <a:pt x="0" y="0"/>
                  </a:lnTo>
                </a:path>
              </a:pathLst>
            </a:custGeom>
            <a:noFill/>
            <a:ln w="5715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0" name="Freeform 12"/>
            <p:cNvSpPr/>
            <p:nvPr/>
          </p:nvSpPr>
          <p:spPr>
            <a:xfrm>
              <a:off x="4032" y="2304"/>
              <a:ext cx="576" cy="816"/>
            </a:xfrm>
            <a:custGeom>
              <a:gdLst>
                <a:gd name="txL" fmla="*/ 0 w 576"/>
                <a:gd name="txT" fmla="*/ 0 h 816"/>
                <a:gd name="txR" fmla="*/ 576 w 576"/>
                <a:gd name="txB" fmla="*/ 816 h 816"/>
              </a:gdLst>
              <a:cxnLst>
                <a:cxn ang="0">
                  <a:pos x="576" y="816"/>
                </a:cxn>
                <a:cxn ang="0">
                  <a:pos x="276" y="360"/>
                </a:cxn>
                <a:cxn ang="0">
                  <a:pos x="108" y="192"/>
                </a:cxn>
                <a:cxn ang="0">
                  <a:pos x="36" y="132"/>
                </a:cxn>
                <a:cxn ang="0">
                  <a:pos x="0" y="0"/>
                </a:cxn>
              </a:cxnLst>
              <a:rect l="txL" t="txT" r="txR" b="txB"/>
              <a:pathLst>
                <a:path w="576" h="816">
                  <a:moveTo>
                    <a:pt x="576" y="816"/>
                  </a:moveTo>
                  <a:lnTo>
                    <a:pt x="276" y="360"/>
                  </a:lnTo>
                  <a:cubicBezTo>
                    <a:pt x="198" y="256"/>
                    <a:pt x="148" y="230"/>
                    <a:pt x="108" y="192"/>
                  </a:cubicBezTo>
                  <a:cubicBezTo>
                    <a:pt x="68" y="154"/>
                    <a:pt x="54" y="164"/>
                    <a:pt x="36" y="132"/>
                  </a:cubicBezTo>
                  <a:cubicBezTo>
                    <a:pt x="18" y="100"/>
                    <a:pt x="7" y="27"/>
                    <a:pt x="0" y="0"/>
                  </a:cubicBezTo>
                </a:path>
              </a:pathLst>
            </a:custGeom>
            <a:noFill/>
            <a:ln w="5715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9671" name="Text Box 39"/>
          <p:cNvSpPr txBox="1"/>
          <p:nvPr/>
        </p:nvSpPr>
        <p:spPr>
          <a:xfrm>
            <a:off x="5021580" y="4217670"/>
            <a:ext cx="601345" cy="337185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>
                <a:solidFill>
                  <a:schemeClr val="bg1"/>
                </a:solidFill>
                <a:latin typeface="Times New Roman" panose="02020603050405020304" pitchFamily="18" charset="0"/>
              </a:rPr>
              <a:t>平壤</a:t>
            </a:r>
            <a:endParaRPr lang="zh-CN" altLang="en-US" sz="1600" b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9650" name="Text Box 18"/>
          <p:cNvSpPr txBox="1"/>
          <p:nvPr/>
        </p:nvSpPr>
        <p:spPr>
          <a:xfrm>
            <a:off x="5563235" y="4168775"/>
            <a:ext cx="17526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1894.9.15</a:t>
            </a:r>
            <a:endParaRPr lang="en-US" altLang="zh-CN" sz="2000" b="1">
              <a:solidFill>
                <a:srgbClr val="11111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9641" name="Freeform 9"/>
          <p:cNvSpPr/>
          <p:nvPr/>
        </p:nvSpPr>
        <p:spPr>
          <a:xfrm>
            <a:off x="506730" y="3709035"/>
            <a:ext cx="4126230" cy="994410"/>
          </a:xfrm>
          <a:custGeom>
            <a:gdLst>
              <a:gd name="txL" fmla="*/ 0 w 2844"/>
              <a:gd name="txT" fmla="*/ 0 h 758"/>
              <a:gd name="txR" fmla="*/ 2844 w 2844"/>
              <a:gd name="txB" fmla="*/ 758 h 758"/>
            </a:gdLst>
            <a:cxnLst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2844" h="758">
                <a:moveTo>
                  <a:pt x="0" y="470"/>
                </a:moveTo>
                <a:cubicBezTo>
                  <a:pt x="154" y="504"/>
                  <a:pt x="636" y="630"/>
                  <a:pt x="924" y="674"/>
                </a:cubicBezTo>
                <a:cubicBezTo>
                  <a:pt x="1212" y="718"/>
                  <a:pt x="1538" y="758"/>
                  <a:pt x="1728" y="734"/>
                </a:cubicBezTo>
                <a:lnTo>
                  <a:pt x="2064" y="530"/>
                </a:lnTo>
                <a:cubicBezTo>
                  <a:pt x="2174" y="460"/>
                  <a:pt x="2298" y="378"/>
                  <a:pt x="2388" y="314"/>
                </a:cubicBezTo>
                <a:cubicBezTo>
                  <a:pt x="2478" y="250"/>
                  <a:pt x="2540" y="196"/>
                  <a:pt x="2604" y="146"/>
                </a:cubicBezTo>
                <a:cubicBezTo>
                  <a:pt x="2668" y="96"/>
                  <a:pt x="2732" y="28"/>
                  <a:pt x="2772" y="14"/>
                </a:cubicBezTo>
                <a:cubicBezTo>
                  <a:pt x="2812" y="0"/>
                  <a:pt x="2829" y="52"/>
                  <a:pt x="2844" y="62"/>
                </a:cubicBezTo>
              </a:path>
            </a:pathLst>
          </a:custGeom>
          <a:noFill/>
          <a:ln w="57150" cap="flat" cmpd="sng">
            <a:solidFill>
              <a:srgbClr val="FFFF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40" name="Freeform 8"/>
          <p:cNvSpPr/>
          <p:nvPr/>
        </p:nvSpPr>
        <p:spPr>
          <a:xfrm>
            <a:off x="4066540" y="3606165"/>
            <a:ext cx="1187450" cy="1003300"/>
          </a:xfrm>
          <a:custGeom>
            <a:gdLst>
              <a:gd name="txL" fmla="*/ 0 w 848"/>
              <a:gd name="txT" fmla="*/ 0 h 384"/>
              <a:gd name="txR" fmla="*/ 848 w 848"/>
              <a:gd name="txB" fmla="*/ 384 h 384"/>
            </a:gdLst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0"/>
              </a:cxn>
            </a:cxnLst>
            <a:rect l="txL" t="txT" r="txR" b="txB"/>
            <a:pathLst>
              <a:path w="847" h="384">
                <a:moveTo>
                  <a:pt x="848" y="384"/>
                </a:moveTo>
                <a:cubicBezTo>
                  <a:pt x="816" y="372"/>
                  <a:pt x="718" y="324"/>
                  <a:pt x="656" y="312"/>
                </a:cubicBezTo>
                <a:cubicBezTo>
                  <a:pt x="594" y="300"/>
                  <a:pt x="546" y="308"/>
                  <a:pt x="476" y="312"/>
                </a:cubicBezTo>
                <a:cubicBezTo>
                  <a:pt x="406" y="316"/>
                  <a:pt x="312" y="338"/>
                  <a:pt x="236" y="336"/>
                </a:cubicBezTo>
                <a:cubicBezTo>
                  <a:pt x="160" y="334"/>
                  <a:pt x="40" y="334"/>
                  <a:pt x="20" y="300"/>
                </a:cubicBezTo>
                <a:cubicBezTo>
                  <a:pt x="0" y="266"/>
                  <a:pt x="66" y="182"/>
                  <a:pt x="116" y="132"/>
                </a:cubicBezTo>
                <a:cubicBezTo>
                  <a:pt x="166" y="82"/>
                  <a:pt x="278" y="27"/>
                  <a:pt x="320" y="0"/>
                </a:cubicBezTo>
              </a:path>
            </a:pathLst>
          </a:custGeom>
          <a:noFill/>
          <a:ln w="5715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67" name="Text Box 35"/>
          <p:cNvSpPr txBox="1"/>
          <p:nvPr/>
        </p:nvSpPr>
        <p:spPr>
          <a:xfrm>
            <a:off x="4496435" y="3465195"/>
            <a:ext cx="995680" cy="337185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>
                <a:solidFill>
                  <a:schemeClr val="bg1"/>
                </a:solidFill>
                <a:latin typeface="Times New Roman" panose="02020603050405020304" pitchFamily="18" charset="0"/>
              </a:rPr>
              <a:t>黄海海战</a:t>
            </a:r>
            <a:endParaRPr lang="zh-CN" altLang="en-US" sz="1600" b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9661" name="Freeform 29"/>
          <p:cNvSpPr/>
          <p:nvPr/>
        </p:nvSpPr>
        <p:spPr>
          <a:xfrm>
            <a:off x="4356100" y="2830830"/>
            <a:ext cx="1136015" cy="1535430"/>
          </a:xfrm>
          <a:custGeom>
            <a:gdLst>
              <a:gd name="txL" fmla="*/ 0 w 576"/>
              <a:gd name="txT" fmla="*/ 0 h 816"/>
              <a:gd name="txR" fmla="*/ 576 w 576"/>
              <a:gd name="txB" fmla="*/ 816 h 816"/>
            </a:gdLst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0"/>
              </a:cxn>
            </a:cxnLst>
            <a:rect l="txL" t="txT" r="txR" b="txB"/>
            <a:pathLst>
              <a:path w="576" h="816">
                <a:moveTo>
                  <a:pt x="576" y="816"/>
                </a:moveTo>
                <a:lnTo>
                  <a:pt x="276" y="360"/>
                </a:lnTo>
                <a:cubicBezTo>
                  <a:pt x="198" y="256"/>
                  <a:pt x="148" y="230"/>
                  <a:pt x="108" y="192"/>
                </a:cubicBezTo>
                <a:cubicBezTo>
                  <a:pt x="68" y="154"/>
                  <a:pt x="54" y="164"/>
                  <a:pt x="36" y="132"/>
                </a:cubicBezTo>
                <a:cubicBezTo>
                  <a:pt x="18" y="100"/>
                  <a:pt x="7" y="27"/>
                  <a:pt x="0" y="0"/>
                </a:cubicBezTo>
              </a:path>
            </a:pathLst>
          </a:custGeom>
          <a:noFill/>
          <a:ln w="5715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58" name="Freeform 26"/>
          <p:cNvSpPr/>
          <p:nvPr/>
        </p:nvSpPr>
        <p:spPr>
          <a:xfrm>
            <a:off x="3599180" y="3754120"/>
            <a:ext cx="1654810" cy="799465"/>
          </a:xfrm>
          <a:custGeom>
            <a:gdLst>
              <a:gd name="txL" fmla="*/ 0 w 960"/>
              <a:gd name="txT" fmla="*/ 0 h 494"/>
              <a:gd name="txR" fmla="*/ 960 w 960"/>
              <a:gd name="txB" fmla="*/ 494 h 494"/>
            </a:gdLst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0"/>
              </a:cxn>
            </a:cxnLst>
            <a:rect l="txL" t="txT" r="txR" b="txB"/>
            <a:pathLst>
              <a:path w="960" h="493">
                <a:moveTo>
                  <a:pt x="960" y="480"/>
                </a:moveTo>
                <a:cubicBezTo>
                  <a:pt x="890" y="480"/>
                  <a:pt x="642" y="480"/>
                  <a:pt x="540" y="480"/>
                </a:cubicBezTo>
                <a:cubicBezTo>
                  <a:pt x="438" y="480"/>
                  <a:pt x="396" y="478"/>
                  <a:pt x="348" y="480"/>
                </a:cubicBezTo>
                <a:cubicBezTo>
                  <a:pt x="300" y="482"/>
                  <a:pt x="274" y="494"/>
                  <a:pt x="252" y="492"/>
                </a:cubicBezTo>
                <a:cubicBezTo>
                  <a:pt x="230" y="490"/>
                  <a:pt x="242" y="492"/>
                  <a:pt x="216" y="468"/>
                </a:cubicBezTo>
                <a:cubicBezTo>
                  <a:pt x="190" y="444"/>
                  <a:pt x="132" y="426"/>
                  <a:pt x="96" y="348"/>
                </a:cubicBezTo>
                <a:cubicBezTo>
                  <a:pt x="60" y="270"/>
                  <a:pt x="20" y="72"/>
                  <a:pt x="0" y="0"/>
                </a:cubicBezTo>
              </a:path>
            </a:pathLst>
          </a:custGeom>
          <a:noFill/>
          <a:ln w="5715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59" name="Freeform 27"/>
          <p:cNvSpPr/>
          <p:nvPr/>
        </p:nvSpPr>
        <p:spPr>
          <a:xfrm>
            <a:off x="2805430" y="3921760"/>
            <a:ext cx="685800" cy="609600"/>
          </a:xfrm>
          <a:custGeom>
            <a:gdLst>
              <a:gd name="txL" fmla="*/ 0 w 432"/>
              <a:gd name="txT" fmla="*/ 0 h 384"/>
              <a:gd name="txR" fmla="*/ 432 w 432"/>
              <a:gd name="txB" fmla="*/ 384 h 384"/>
            </a:gdLst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0" y="2147483647"/>
              </a:cxn>
            </a:cxnLst>
            <a:rect l="txL" t="txT" r="txR" b="txB"/>
            <a:pathLst>
              <a:path w="432" h="384">
                <a:moveTo>
                  <a:pt x="432" y="0"/>
                </a:moveTo>
                <a:cubicBezTo>
                  <a:pt x="382" y="38"/>
                  <a:pt x="204" y="164"/>
                  <a:pt x="132" y="228"/>
                </a:cubicBezTo>
                <a:cubicBezTo>
                  <a:pt x="60" y="292"/>
                  <a:pt x="27" y="352"/>
                  <a:pt x="0" y="384"/>
                </a:cubicBezTo>
              </a:path>
            </a:pathLst>
          </a:custGeom>
          <a:noFill/>
          <a:ln w="5715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9660" name="Line 28"/>
          <p:cNvSpPr/>
          <p:nvPr/>
        </p:nvSpPr>
        <p:spPr>
          <a:xfrm flipH="1">
            <a:off x="2705735" y="4271010"/>
            <a:ext cx="228600" cy="762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69672" name="Text Box 40"/>
          <p:cNvSpPr txBox="1"/>
          <p:nvPr/>
        </p:nvSpPr>
        <p:spPr>
          <a:xfrm>
            <a:off x="2167255" y="4366260"/>
            <a:ext cx="603250" cy="337185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>
                <a:solidFill>
                  <a:schemeClr val="bg1"/>
                </a:solidFill>
                <a:latin typeface="Times New Roman" panose="02020603050405020304" pitchFamily="18" charset="0"/>
              </a:rPr>
              <a:t>旅顺</a:t>
            </a:r>
            <a:endParaRPr lang="zh-CN" altLang="en-US" sz="1600" b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5" name="Group 13"/>
          <p:cNvGrpSpPr/>
          <p:nvPr/>
        </p:nvGrpSpPr>
        <p:grpSpPr>
          <a:xfrm>
            <a:off x="2934970" y="4464050"/>
            <a:ext cx="901700" cy="1145540"/>
            <a:chOff x="2256" y="2352"/>
            <a:chExt cx="432" cy="816"/>
          </a:xfrm>
        </p:grpSpPr>
        <p:sp>
          <p:nvSpPr>
            <p:cNvPr id="19497" name="Line 14"/>
            <p:cNvSpPr/>
            <p:nvPr/>
          </p:nvSpPr>
          <p:spPr>
            <a:xfrm>
              <a:off x="2256" y="2352"/>
              <a:ext cx="96" cy="816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  <p:txBody>
            <a:bodyPr/>
            <a:lstStyle/>
            <a:p/>
          </p:txBody>
        </p:sp>
        <p:sp>
          <p:nvSpPr>
            <p:cNvPr id="19498" name="Line 15"/>
            <p:cNvSpPr/>
            <p:nvPr/>
          </p:nvSpPr>
          <p:spPr>
            <a:xfrm>
              <a:off x="2304" y="2400"/>
              <a:ext cx="384" cy="720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grpSp>
        <p:nvGrpSpPr>
          <p:cNvPr id="6" name="Group 21"/>
          <p:cNvGrpSpPr/>
          <p:nvPr/>
        </p:nvGrpSpPr>
        <p:grpSpPr>
          <a:xfrm>
            <a:off x="3222625" y="5483225"/>
            <a:ext cx="614045" cy="393700"/>
            <a:chOff x="2352" y="3120"/>
            <a:chExt cx="340" cy="248"/>
          </a:xfrm>
        </p:grpSpPr>
        <p:sp>
          <p:nvSpPr>
            <p:cNvPr id="19495" name="Freeform 22"/>
            <p:cNvSpPr/>
            <p:nvPr/>
          </p:nvSpPr>
          <p:spPr>
            <a:xfrm>
              <a:off x="2592" y="3120"/>
              <a:ext cx="100" cy="192"/>
            </a:xfrm>
            <a:custGeom>
              <a:gdLst>
                <a:gd name="txL" fmla="*/ 0 w 100"/>
                <a:gd name="txT" fmla="*/ 0 h 192"/>
                <a:gd name="txR" fmla="*/ 100 w 100"/>
                <a:gd name="txB" fmla="*/ 192 h 192"/>
              </a:gdLst>
              <a:cxnLst>
                <a:cxn ang="0">
                  <a:pos x="96" y="0"/>
                </a:cxn>
                <a:cxn ang="0">
                  <a:pos x="84" y="144"/>
                </a:cxn>
                <a:cxn ang="0">
                  <a:pos x="0" y="192"/>
                </a:cxn>
              </a:cxnLst>
              <a:rect l="txL" t="txT" r="txR" b="txB"/>
              <a:pathLst>
                <a:path w="100" h="192">
                  <a:moveTo>
                    <a:pt x="96" y="0"/>
                  </a:moveTo>
                  <a:cubicBezTo>
                    <a:pt x="94" y="24"/>
                    <a:pt x="100" y="112"/>
                    <a:pt x="84" y="144"/>
                  </a:cubicBezTo>
                  <a:lnTo>
                    <a:pt x="0" y="192"/>
                  </a:lnTo>
                </a:path>
              </a:pathLst>
            </a:custGeom>
            <a:noFill/>
            <a:ln w="5715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6" name="Freeform 23"/>
            <p:cNvSpPr/>
            <p:nvPr/>
          </p:nvSpPr>
          <p:spPr>
            <a:xfrm>
              <a:off x="2352" y="3216"/>
              <a:ext cx="192" cy="152"/>
            </a:xfrm>
            <a:custGeom>
              <a:gdLst>
                <a:gd name="txL" fmla="*/ 0 w 192"/>
                <a:gd name="txT" fmla="*/ 0 h 56"/>
                <a:gd name="txR" fmla="*/ 192 w 192"/>
                <a:gd name="txB" fmla="*/ 56 h 56"/>
              </a:gdLst>
              <a:cxnLst>
                <a:cxn ang="0">
                  <a:pos x="192" y="7659742"/>
                </a:cxn>
                <a:cxn ang="0">
                  <a:pos x="84" y="7659742"/>
                </a:cxn>
                <a:cxn ang="0">
                  <a:pos x="0" y="0"/>
                </a:cxn>
              </a:cxnLst>
              <a:rect l="txL" t="txT" r="txR" b="txB"/>
              <a:pathLst>
                <a:path w="192" h="56">
                  <a:moveTo>
                    <a:pt x="192" y="48"/>
                  </a:moveTo>
                  <a:cubicBezTo>
                    <a:pt x="174" y="48"/>
                    <a:pt x="116" y="56"/>
                    <a:pt x="84" y="48"/>
                  </a:cubicBezTo>
                  <a:cubicBezTo>
                    <a:pt x="52" y="40"/>
                    <a:pt x="17" y="10"/>
                    <a:pt x="0" y="0"/>
                  </a:cubicBezTo>
                </a:path>
              </a:pathLst>
            </a:custGeom>
            <a:noFill/>
            <a:ln w="38100" cap="flat" cmpd="sng">
              <a:solidFill>
                <a:srgbClr val="FF0000">
                  <a:alpha val="100000"/>
                </a:srgbClr>
              </a:solidFill>
              <a:prstDash val="solid"/>
              <a:round/>
              <a:headEnd type="none" w="med" len="med"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9673" name="Text Box 41"/>
          <p:cNvSpPr txBox="1"/>
          <p:nvPr/>
        </p:nvSpPr>
        <p:spPr>
          <a:xfrm>
            <a:off x="2415540" y="5429250"/>
            <a:ext cx="808990" cy="337185"/>
          </a:xfrm>
          <a:prstGeom prst="rect">
            <a:avLst/>
          </a:prstGeom>
          <a:solidFill>
            <a:srgbClr val="FF0000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>
                <a:solidFill>
                  <a:schemeClr val="bg1"/>
                </a:solidFill>
                <a:latin typeface="Times New Roman" panose="02020603050405020304" pitchFamily="18" charset="0"/>
              </a:rPr>
              <a:t>威海卫</a:t>
            </a:r>
            <a:endParaRPr lang="zh-CN" altLang="en-US" sz="1600" b="1">
              <a:solidFill>
                <a:schemeClr val="bg1"/>
              </a:solidFill>
              <a:latin typeface="Times New Roman" panose="02020603050405020304" pitchFamily="18" charset="0"/>
            </a:endParaRPr>
          </a:p>
        </p:txBody>
      </p:sp>
      <p:sp>
        <p:nvSpPr>
          <p:cNvPr id="69652" name="Text Box 20"/>
          <p:cNvSpPr txBox="1"/>
          <p:nvPr/>
        </p:nvSpPr>
        <p:spPr>
          <a:xfrm>
            <a:off x="5428615" y="3434080"/>
            <a:ext cx="17526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1894.9.17</a:t>
            </a:r>
            <a:endParaRPr lang="en-US" altLang="zh-CN" sz="2000" b="1">
              <a:solidFill>
                <a:srgbClr val="11111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9674" name="Text Box 42"/>
          <p:cNvSpPr txBox="1"/>
          <p:nvPr/>
        </p:nvSpPr>
        <p:spPr>
          <a:xfrm>
            <a:off x="1560513" y="4064953"/>
            <a:ext cx="15113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111111"/>
                </a:solidFill>
                <a:latin typeface="宋体" panose="02010600030101010101" pitchFamily="2" charset="-122"/>
              </a:rPr>
              <a:t>1894.11</a:t>
            </a:r>
            <a:endParaRPr lang="en-US" altLang="zh-CN" sz="2000" b="1">
              <a:solidFill>
                <a:srgbClr val="111111"/>
              </a:solidFill>
              <a:latin typeface="宋体" panose="02010600030101010101" pitchFamily="2" charset="-122"/>
            </a:endParaRPr>
          </a:p>
        </p:txBody>
      </p:sp>
      <p:sp>
        <p:nvSpPr>
          <p:cNvPr id="69651" name="Text Box 19"/>
          <p:cNvSpPr txBox="1"/>
          <p:nvPr/>
        </p:nvSpPr>
        <p:spPr>
          <a:xfrm>
            <a:off x="2167255" y="5726430"/>
            <a:ext cx="1752600" cy="3987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>
                <a:solidFill>
                  <a:srgbClr val="11111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1895.2.2</a:t>
            </a:r>
            <a:endParaRPr lang="en-US" altLang="zh-CN" sz="2000" b="1">
              <a:solidFill>
                <a:srgbClr val="11111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465695" y="3141345"/>
            <a:ext cx="4318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↓</a:t>
            </a:r>
            <a:endParaRPr lang="en-US" altLang="zh-CN" sz="2400" b="1">
              <a:latin typeface="黑体" pitchFamily="49" charset="-122"/>
              <a:ea typeface="黑体" pitchFamily="49" charset="-122"/>
              <a:cs typeface="黑体" panose="02010600030101010101" pitchFamily="49" charset="-122"/>
              <a:sym typeface="+mn-ea"/>
            </a:endParaRPr>
          </a:p>
          <a:p>
            <a:pPr algn="l"/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平壤战役（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1894.9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465695" y="3949700"/>
            <a:ext cx="431800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↓</a:t>
            </a:r>
            <a:endParaRPr lang="en-US" altLang="zh-CN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l"/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海军决战：1894年9月,中日海军在黄海展开决战。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465695" y="5088255"/>
            <a:ext cx="4318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↓</a:t>
            </a:r>
            <a:endParaRPr lang="en-US" altLang="zh-CN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  <a:p>
            <a:pPr algn="l"/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旅顺大屠杀（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1894.11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465695" y="5934710"/>
            <a:ext cx="431800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↓</a:t>
            </a:r>
            <a:endParaRPr lang="en-US" altLang="zh-CN" sz="2400" b="1">
              <a:solidFill>
                <a:srgbClr val="1C4885"/>
              </a:solidFill>
              <a:latin typeface="黑体" pitchFamily="49" charset="-122"/>
              <a:ea typeface="黑体" pitchFamily="49" charset="-122"/>
              <a:cs typeface="黑体" panose="02010600030101010101" pitchFamily="49" charset="-122"/>
              <a:sym typeface="+mn-ea"/>
            </a:endParaRPr>
          </a:p>
          <a:p>
            <a:pPr algn="l"/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5.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威海卫战役（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18945.2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36855" y="1942465"/>
            <a:ext cx="2751455" cy="3683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黑体" panose="02010609060101010101" pitchFamily="49" charset="-122"/>
                <a:ea typeface="黑体" panose="02010609060101010101" pitchFamily="49" charset="-122"/>
              </a:rPr>
              <a:t>甲午中日战争形势示意图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69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69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69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9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7" dur="500"/>
                                        <p:tgtEl>
                                          <p:spTgt spid="69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69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69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70" grpId="0"/>
      <p:bldP spid="69649" grpId="0"/>
      <p:bldP spid="69671" grpId="0"/>
      <p:bldP spid="69650" grpId="0"/>
      <p:bldP spid="69667" grpId="0"/>
      <p:bldP spid="69672" grpId="0"/>
      <p:bldP spid="69673" grpId="0"/>
      <p:bldP spid="69652" grpId="0"/>
      <p:bldP spid="69674" grpId="0"/>
      <p:bldP spid="69651" grpId="0"/>
      <p:bldP spid="3" grpId="0"/>
      <p:bldP spid="19" grpId="0"/>
      <p:bldP spid="21" grpId="0"/>
      <p:bldP spid="22" grpId="0"/>
      <p:bldP spid="2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432308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边疆危机与甲午中日战争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19104"/>
            <a:ext cx="286004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二、甲午中日战争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2880" y="1426210"/>
            <a:ext cx="80505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（三）结果：1895年，清政府战败，被迫签订《马关条约》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277495" y="1969770"/>
          <a:ext cx="11637645" cy="4559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3025"/>
                <a:gridCol w="7754620"/>
              </a:tblGrid>
              <a:tr h="503555"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内  容</a:t>
                      </a: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 algn="ctr">
                        <a:buNone/>
                      </a:pPr>
                      <a:r>
                        <a:rPr lang="zh-CN" altLang="en-US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危  害</a:t>
                      </a: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</a:tr>
              <a:tr h="130365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割辽东半岛、台湾全岛及其附属岛屿、澎湖列岛给日本</a:t>
                      </a: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</a:tr>
              <a:tr h="99060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赔偿日本军费2亿两白银</a:t>
                      </a: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</a:tr>
              <a:tr h="918210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开放重庆、沙市、苏州、杭州四地为新的通商口岸</a:t>
                      </a: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</a:tr>
              <a:tr h="843915"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r>
                        <a:rPr lang="zh-CN" altLang="en-US" sz="240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允许日本在华设厂</a:t>
                      </a: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anchor="ctr"/>
                </a:tc>
                <a:tc>
                  <a:txBody>
                    <a:bodyPr vert="horz" wrap="square"/>
                    <a:lstStyle/>
                    <a:p>
                      <a:pPr>
                        <a:buNone/>
                      </a:pPr>
                      <a:endParaRPr lang="zh-CN" altLang="en-US" sz="240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4198620" y="2492375"/>
            <a:ext cx="759714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/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更严重的破坏了中国的主权和领土完整</a:t>
            </a:r>
            <a:r>
              <a:rPr lang="en-US" altLang="zh-CN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,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刺激了列强瓜分中国的野心，民族危机进一步加深，继《南京条约》之后危害最为严重的不平等条约</a:t>
            </a:r>
            <a:endParaRPr lang="zh-CN" altLang="en-US"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198620" y="3833495"/>
            <a:ext cx="759650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/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巨额赔款使清政府财政不堪重负，不得不大举外债，便利了列强通过贷款控制中国的经济命脉</a:t>
            </a:r>
            <a:endParaRPr sz="2400">
              <a:solidFill>
                <a:srgbClr val="FF0000"/>
              </a:solidFill>
              <a:latin typeface="黑体" pitchFamily="49" charset="-122"/>
              <a:ea typeface="黑体" pitchFamily="49" charset="-122"/>
              <a:cs typeface="黑体" panose="02010600030101010101" pitchFamily="49" charset="-122"/>
              <a:sym typeface="+mn-ea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197985" y="4968240"/>
            <a:ext cx="693356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列强侵略势力深入到中国内地</a:t>
            </a:r>
            <a:endParaRPr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206875" y="5673725"/>
            <a:ext cx="758888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/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进一步掠夺中国的原料和廉价劳动力，外国资本的挤压阻碍着中国民族资本主义的发展</a:t>
            </a:r>
            <a:endParaRPr sz="24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3" grpId="0"/>
      <p:bldP spid="24" grpId="0"/>
      <p:bldP spid="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432308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边疆危机与甲午中日战争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19104"/>
            <a:ext cx="286004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二、甲午中日战争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2880" y="1426210"/>
            <a:ext cx="24403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（四）影响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500648" y="1647084"/>
            <a:ext cx="1362525" cy="988578"/>
            <a:chOff x="6177683" y="1666134"/>
            <a:chExt cx="1362525" cy="988578"/>
          </a:xfrm>
          <a:solidFill>
            <a:srgbClr val="1C4885"/>
          </a:solidFill>
        </p:grpSpPr>
        <p:sp>
          <p:nvSpPr>
            <p:cNvPr id="28" name="矩形 27"/>
            <p:cNvSpPr/>
            <p:nvPr/>
          </p:nvSpPr>
          <p:spPr>
            <a:xfrm rot="5400000">
              <a:off x="5743333" y="2100484"/>
              <a:ext cx="988578" cy="11987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6297561" y="1666134"/>
              <a:ext cx="1242647" cy="10367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矩形 30"/>
          <p:cNvSpPr/>
          <p:nvPr/>
        </p:nvSpPr>
        <p:spPr>
          <a:xfrm>
            <a:off x="4620260" y="1750695"/>
            <a:ext cx="7140575" cy="11506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4620260" y="3091180"/>
            <a:ext cx="7140575" cy="11506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4613275" y="4422140"/>
            <a:ext cx="7140575" cy="11506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4500648" y="2987528"/>
            <a:ext cx="1362525" cy="988578"/>
            <a:chOff x="6177683" y="1666134"/>
            <a:chExt cx="1362525" cy="988578"/>
          </a:xfrm>
          <a:solidFill>
            <a:srgbClr val="1C4885"/>
          </a:solidFill>
        </p:grpSpPr>
        <p:sp>
          <p:nvSpPr>
            <p:cNvPr id="35" name="矩形 34"/>
            <p:cNvSpPr/>
            <p:nvPr/>
          </p:nvSpPr>
          <p:spPr>
            <a:xfrm rot="5400000">
              <a:off x="5743333" y="2100484"/>
              <a:ext cx="988578" cy="11987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矩形 35"/>
            <p:cNvSpPr/>
            <p:nvPr/>
          </p:nvSpPr>
          <p:spPr>
            <a:xfrm>
              <a:off x="6297561" y="1666134"/>
              <a:ext cx="1242647" cy="10367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493663" y="4324194"/>
            <a:ext cx="1362525" cy="988578"/>
            <a:chOff x="6177683" y="1666134"/>
            <a:chExt cx="1362525" cy="988578"/>
          </a:xfrm>
          <a:solidFill>
            <a:srgbClr val="1C4885"/>
          </a:solidFill>
        </p:grpSpPr>
        <p:sp>
          <p:nvSpPr>
            <p:cNvPr id="38" name="矩形 37"/>
            <p:cNvSpPr/>
            <p:nvPr/>
          </p:nvSpPr>
          <p:spPr>
            <a:xfrm rot="5400000">
              <a:off x="5743333" y="2100484"/>
              <a:ext cx="988578" cy="11987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矩形 38"/>
            <p:cNvSpPr/>
            <p:nvPr/>
          </p:nvSpPr>
          <p:spPr>
            <a:xfrm>
              <a:off x="6297561" y="1666134"/>
              <a:ext cx="1242647" cy="10367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4740404" y="1953970"/>
            <a:ext cx="10323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smtClean="0">
                <a:solidFill>
                  <a:schemeClr val="tx1">
                    <a:lumMod val="85000"/>
                    <a:lumOff val="15000"/>
                  </a:schemeClr>
                </a:solidFill>
                <a:latin typeface="FuturaBookC" charset="-52"/>
              </a:rPr>
              <a:t>01</a:t>
            </a:r>
            <a:endParaRPr lang="zh-CN" altLang="en-US" sz="4000">
              <a:solidFill>
                <a:schemeClr val="tx1">
                  <a:lumMod val="85000"/>
                  <a:lumOff val="15000"/>
                </a:schemeClr>
              </a:solidFill>
              <a:latin typeface="FuturaBookC" charset="-5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740404" y="3312527"/>
            <a:ext cx="10323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smtClean="0">
                <a:solidFill>
                  <a:schemeClr val="tx1">
                    <a:lumMod val="85000"/>
                    <a:lumOff val="15000"/>
                  </a:schemeClr>
                </a:solidFill>
                <a:latin typeface="FuturaBookC" charset="-52"/>
              </a:rPr>
              <a:t>02</a:t>
            </a:r>
            <a:endParaRPr lang="zh-CN" altLang="en-US" sz="4000">
              <a:solidFill>
                <a:schemeClr val="tx1">
                  <a:lumMod val="85000"/>
                  <a:lumOff val="15000"/>
                </a:schemeClr>
              </a:solidFill>
              <a:latin typeface="FuturaBookC" charset="-5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4733419" y="4627455"/>
            <a:ext cx="10323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smtClean="0">
                <a:solidFill>
                  <a:schemeClr val="tx1">
                    <a:lumMod val="85000"/>
                    <a:lumOff val="15000"/>
                  </a:schemeClr>
                </a:solidFill>
                <a:latin typeface="FuturaBookC" charset="-52"/>
              </a:rPr>
              <a:t>03</a:t>
            </a:r>
            <a:endParaRPr lang="zh-CN" altLang="en-US" sz="4000">
              <a:solidFill>
                <a:schemeClr val="tx1">
                  <a:lumMod val="85000"/>
                  <a:lumOff val="15000"/>
                </a:schemeClr>
              </a:solidFill>
              <a:latin typeface="FuturaBookC" charset="-5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5773420" y="1892935"/>
            <a:ext cx="598678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sz="240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中华民族陷入极其深重的危机，中国半殖民地化程度大大加深</a:t>
            </a:r>
            <a:endParaRPr sz="2400">
              <a:solidFill>
                <a:schemeClr val="tx1">
                  <a:lumMod val="85000"/>
                  <a:lumOff val="15000"/>
                </a:schemeClr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855970" y="3467735"/>
            <a:ext cx="49085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sz="240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拉开了列强瓜分中国狂潮的序幕</a:t>
            </a:r>
            <a:endParaRPr sz="240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5857240" y="4582795"/>
            <a:ext cx="58972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sz="240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为挽救统治危机</a:t>
            </a:r>
            <a:r>
              <a:rPr lang="zh-CN" sz="240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，</a:t>
            </a:r>
            <a:r>
              <a:rPr sz="240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清王朝开始进行军事改革</a:t>
            </a:r>
            <a:endParaRPr sz="2400">
              <a:solidFill>
                <a:schemeClr val="tx1">
                  <a:lumMod val="85000"/>
                  <a:lumOff val="15000"/>
                </a:schemeClr>
              </a:solidFill>
              <a:latin typeface="黑体" pitchFamily="49" charset="-122"/>
              <a:ea typeface="黑体" pitchFamily="49" charset="-122"/>
              <a:cs typeface="黑体" panose="0201060003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13275" y="5567045"/>
            <a:ext cx="7140575" cy="11506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4493663" y="5469099"/>
            <a:ext cx="1362525" cy="988578"/>
            <a:chOff x="6177683" y="1666134"/>
            <a:chExt cx="1362525" cy="988578"/>
          </a:xfrm>
          <a:solidFill>
            <a:srgbClr val="1C4885"/>
          </a:solidFill>
        </p:grpSpPr>
        <p:sp>
          <p:nvSpPr>
            <p:cNvPr id="8" name="矩形 7"/>
            <p:cNvSpPr/>
            <p:nvPr/>
          </p:nvSpPr>
          <p:spPr>
            <a:xfrm rot="5400000">
              <a:off x="5743333" y="2100484"/>
              <a:ext cx="988578" cy="11987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8"/>
            <p:cNvSpPr/>
            <p:nvPr/>
          </p:nvSpPr>
          <p:spPr>
            <a:xfrm>
              <a:off x="6297561" y="1666134"/>
              <a:ext cx="1242647" cy="103672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4733419" y="5772360"/>
            <a:ext cx="1032387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smtClean="0">
                <a:solidFill>
                  <a:schemeClr val="tx1">
                    <a:lumMod val="85000"/>
                    <a:lumOff val="15000"/>
                  </a:schemeClr>
                </a:solidFill>
                <a:latin typeface="FuturaBookC" charset="-52"/>
              </a:rPr>
              <a:t>04</a:t>
            </a:r>
            <a:endParaRPr lang="zh-CN" altLang="en-US" sz="4000">
              <a:solidFill>
                <a:schemeClr val="tx1">
                  <a:lumMod val="85000"/>
                  <a:lumOff val="15000"/>
                </a:schemeClr>
              </a:solidFill>
              <a:latin typeface="FuturaBookC" charset="-5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848350" y="5727700"/>
            <a:ext cx="59048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sz="240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中国的知识界和各阶层民众展开了救亡图存的斗争</a:t>
            </a:r>
            <a:endParaRPr sz="240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3561" name="Picture 4" descr="屠龙大会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" y="1886585"/>
            <a:ext cx="4081145" cy="4688840"/>
          </a:xfrm>
          <a:prstGeom prst="rect">
            <a:avLst/>
          </a:prstGeom>
          <a:noFill/>
          <a:ln w="19050" cap="flat" cmpd="sng">
            <a:noFill/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0" name="文本框 19"/>
          <p:cNvSpPr txBox="1"/>
          <p:nvPr/>
        </p:nvSpPr>
        <p:spPr>
          <a:xfrm>
            <a:off x="-59055" y="264160"/>
            <a:ext cx="301625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瓜分中国的狂潮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3025" y="995939"/>
            <a:ext cx="2860040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一、三国干涉还辽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5585" y="1712595"/>
            <a:ext cx="6920865" cy="4246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   </a:t>
            </a:r>
            <a:r>
              <a:rPr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 </a:t>
            </a:r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俄、法、德</a:t>
            </a:r>
            <a:r>
              <a:rPr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三国强迫日本归还中国辽东半岛的事件。《马关条约》将辽东半岛割让给日本，与俄国的扩张计划发生冲突，俄国向德、法两国建议采取一切手段逼迫日本向中国归还辽东半岛，得到响应。1895年4月23日，三国照会日本，要求放弃辽东半岛，并施加军事压力，日本无力对抗，被迫妥协，向清政府索要</a:t>
            </a:r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3000万两“赎辽费”</a:t>
            </a:r>
            <a:r>
              <a:rPr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，后归还辽东半岛。</a:t>
            </a:r>
            <a:r>
              <a:rPr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三国干涉还辽是19世纪末列强瓜分中国狂潮的开端</a:t>
            </a:r>
            <a:r>
              <a:rPr sz="24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。</a:t>
            </a:r>
            <a:endParaRPr sz="2400">
              <a:solidFill>
                <a:schemeClr val="tx1"/>
              </a:solidFill>
              <a:latin typeface="黑体" pitchFamily="49" charset="-122"/>
              <a:ea typeface="黑体" pitchFamily="49" charset="-122"/>
              <a:cs typeface="黑体" panose="02010600030101010101" pitchFamily="49" charset="-122"/>
              <a:sym typeface="+mn-ea"/>
            </a:endParaRPr>
          </a:p>
        </p:txBody>
      </p:sp>
      <p:pic>
        <p:nvPicPr>
          <p:cNvPr id="4" name="图片 3" descr="5b5b196a3dea4fbba2d1f6eb21234f9f[1]"/>
          <p:cNvPicPr>
            <a:picLocks noChangeAspect="1"/>
          </p:cNvPicPr>
          <p:nvPr/>
        </p:nvPicPr>
        <p:blipFill>
          <a:blip r:embed="rId2"/>
          <a:srcRect l="1349" t="2444" r="965" b="0"/>
          <a:stretch>
            <a:fillRect/>
          </a:stretch>
        </p:blipFill>
        <p:spPr>
          <a:xfrm>
            <a:off x="7285990" y="2243455"/>
            <a:ext cx="4690110" cy="2794635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9464040" y="5038090"/>
            <a:ext cx="25120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漫画《三国干涉还辽》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11587" y="941964"/>
            <a:ext cx="4647565" cy="430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kumimoji="1" lang="zh-CN" sz="2800" b="1">
                <a:solidFill>
                  <a:srgbClr val="FF0000"/>
                </a:solidFill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二、列强在中国划分势力范围   </a:t>
            </a:r>
            <a:endParaRPr kumimoji="1" lang="zh-CN" sz="2800" b="1">
              <a:solidFill>
                <a:srgbClr val="FF0000"/>
              </a:solidFill>
              <a:uFillTx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854315" y="6447155"/>
            <a:ext cx="251206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《时局图》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b="5808"/>
          <a:stretch>
            <a:fillRect/>
          </a:stretch>
        </p:blipFill>
        <p:spPr>
          <a:xfrm>
            <a:off x="298450" y="1372235"/>
            <a:ext cx="7306310" cy="507492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298450" y="6447155"/>
            <a:ext cx="560768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>
                <a:latin typeface="楷体" panose="02010609060101010101" charset="-122"/>
                <a:ea typeface="楷体" panose="02010609060101010101" charset="-122"/>
              </a:rPr>
              <a:t>19</a:t>
            </a:r>
            <a:r>
              <a:rPr lang="zh-CN" altLang="en-US">
                <a:latin typeface="楷体" panose="02010609060101010101" charset="-122"/>
                <a:ea typeface="楷体" panose="02010609060101010101" charset="-122"/>
              </a:rPr>
              <a:t>世纪末帝国主义列强在华划分势力范围示意图</a:t>
            </a:r>
            <a:endParaRPr lang="zh-CN" altLang="en-US"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4315" y="1311910"/>
            <a:ext cx="3805555" cy="5135245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-59055" y="264160"/>
            <a:ext cx="3016250" cy="521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 </a:t>
            </a:r>
            <a:r>
              <a:rPr lang="zh-CN" altLang="en-US" sz="2800">
                <a:solidFill>
                  <a:srgbClr val="FF0000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rPr>
              <a:t>瓜分中国的狂潮</a:t>
            </a:r>
            <a:endParaRPr lang="zh-CN" altLang="en-US" sz="2800">
              <a:solidFill>
                <a:srgbClr val="FF0000"/>
              </a:solidFill>
              <a:latin typeface="汉仪尚巍手书W" panose="00020600040101010101" pitchFamily="18" charset="-122"/>
              <a:ea typeface="汉仪尚巍手书W" panose="00020600040101010101" pitchFamily="18" charset="-122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3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9792779" y="193251"/>
            <a:ext cx="2004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accent1"/>
                </a:solidFill>
              </a:rPr>
              <a:t>人教版必修上册</a:t>
            </a:r>
            <a:endParaRPr lang="zh-CN" altLang="en-US" b="1">
              <a:solidFill>
                <a:schemeClr val="accent1"/>
              </a:solidFill>
            </a:endParaRPr>
          </a:p>
        </p:txBody>
      </p:sp>
      <p:pic>
        <p:nvPicPr>
          <p:cNvPr id="5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0934700" y="11645900"/>
            <a:ext cx="419100" cy="317500"/>
          </a:xfrm>
          <a:prstGeom prst="cube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>
</file>

<file path=ppt/tags/tag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HIGHLIGHT" val="0"/>
  <p:tag name="KSO_WM_UNIT_ID" val="diagram160433_4*m_i*1_1"/>
  <p:tag name="KSO_WM_UNIT_INDEX" val="1_1"/>
  <p:tag name="KSO_WM_UNIT_LAYERLEVEL" val="1_1"/>
  <p:tag name="KSO_WM_UNIT_LINE_FILL_TYPE" val="2"/>
  <p:tag name="KSO_WM_UNIT_LINE_FORE_SCHEMECOLOR_INDEX" val="13"/>
  <p:tag name="KSO_WM_UNIT_TYPE" val="m_i"/>
</p:tagLst>
</file>

<file path=ppt/tags/tag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HIGHLIGHT" val="0"/>
  <p:tag name="KSO_WM_UNIT_ID" val="diagram160433_4*m_h_f*1_1_1"/>
  <p:tag name="KSO_WM_UNIT_INDEX" val="1_1_1"/>
  <p:tag name="KSO_WM_UNIT_LAYERLEVEL" val="1_1_1"/>
  <p:tag name="KSO_WM_UNIT_NOCLEAR" val="0"/>
  <p:tag name="KSO_WM_UNIT_PRESET_TEXT" val="单击此处添加文本具体内容"/>
  <p:tag name="KSO_WM_UNIT_TEXT_FILL_FORE_SCHEMECOLOR_INDEX" val="13"/>
  <p:tag name="KSO_WM_UNIT_TEXT_FILL_TYPE" val="1"/>
  <p:tag name="KSO_WM_UNIT_TYPE" val="m_h_f"/>
  <p:tag name="KSO_WM_UNIT_VALUE" val="63"/>
</p:tagLst>
</file>

<file path=ppt/tags/tag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5"/>
  <p:tag name="KSO_WM_UNIT_FILL_TYPE" val="1"/>
  <p:tag name="KSO_WM_UNIT_HIGHLIGHT" val="0"/>
  <p:tag name="KSO_WM_UNIT_ID" val="diagram160433_4*m_h_i*1_1_3"/>
  <p:tag name="KSO_WM_UNIT_INDEX" val="1_1_3"/>
  <p:tag name="KSO_WM_UNIT_LAYERLEVEL" val="1_1_1"/>
  <p:tag name="KSO_WM_UNIT_LINE_FILL_TYPE" val="2"/>
  <p:tag name="KSO_WM_UNIT_LINE_FORE_SCHEMECOLOR_INDEX" val="14"/>
  <p:tag name="KSO_WM_UNIT_TEXT_FILL_FORE_SCHEMECOLOR_INDEX" val="2"/>
  <p:tag name="KSO_WM_UNIT_TEXT_FILL_TYPE" val="1"/>
  <p:tag name="KSO_WM_UNIT_TYPE" val="m_h_i"/>
</p:tagLst>
</file>

<file path=ppt/tags/tag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HIGHLIGHT" val="0"/>
  <p:tag name="KSO_WM_UNIT_ID" val="diagram160433_4*m_h_i*1_1_2"/>
  <p:tag name="KSO_WM_UNIT_INDEX" val="1_1_2"/>
  <p:tag name="KSO_WM_UNIT_LAYERLEVEL" val="1_1_1"/>
  <p:tag name="KSO_WM_UNIT_TEXT_FILL_FORE_SCHEMECOLOR_INDEX" val="2"/>
  <p:tag name="KSO_WM_UNIT_TEXT_FILL_TYPE" val="1"/>
  <p:tag name="KSO_WM_UNIT_TYPE" val="m_h_i"/>
</p:tagLst>
</file>

<file path=ppt/tags/tag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HIGHLIGHT" val="0"/>
  <p:tag name="KSO_WM_UNIT_ID" val="diagram160433_4*m_h_i*1_1_1"/>
  <p:tag name="KSO_WM_UNIT_INDEX" val="1_1_1"/>
  <p:tag name="KSO_WM_UNIT_LAYERLEVEL" val="1_1_1"/>
  <p:tag name="KSO_WM_UNIT_LINE_FILL_TYPE" val="2"/>
  <p:tag name="KSO_WM_UNIT_LINE_FORE_SCHEMECOLOR_INDEX" val="13"/>
  <p:tag name="KSO_WM_UNIT_TEXT_FILL_FORE_SCHEMECOLOR_INDEX" val="2"/>
  <p:tag name="KSO_WM_UNIT_TEXT_FILL_TYPE" val="1"/>
  <p:tag name="KSO_WM_UNIT_TYPE" val="m_h_i"/>
</p:tagLst>
</file>

<file path=ppt/tags/tag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HIGHLIGHT" val="0"/>
  <p:tag name="KSO_WM_UNIT_ID" val="diagram160433_4*m_h_a*1_1_1"/>
  <p:tag name="KSO_WM_UNIT_INDEX" val="1_1_1"/>
  <p:tag name="KSO_WM_UNIT_ISCONTENTSTITLE" val="0"/>
  <p:tag name="KSO_WM_UNIT_LAYERLEVEL" val="1_1_1"/>
  <p:tag name="KSO_WM_UNIT_NOCLEAR" val="0"/>
  <p:tag name="KSO_WM_UNIT_PRESET_TEXT" val="添加标题"/>
  <p:tag name="KSO_WM_UNIT_TEXT_FILL_FORE_SCHEMECOLOR_INDEX" val="13"/>
  <p:tag name="KSO_WM_UNIT_TEXT_FILL_TYPE" val="1"/>
  <p:tag name="KSO_WM_UNIT_TYPE" val="m_h_a"/>
  <p:tag name="KSO_WM_UNIT_VALUE" val="16"/>
</p:tagLst>
</file>

<file path=ppt/tags/tag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6"/>
  <p:tag name="KSO_WM_UNIT_FILL_TYPE" val="1"/>
  <p:tag name="KSO_WM_UNIT_HIGHLIGHT" val="0"/>
  <p:tag name="KSO_WM_UNIT_ID" val="diagram160433_4*m_h_f*1_2_1"/>
  <p:tag name="KSO_WM_UNIT_INDEX" val="1_2_1"/>
  <p:tag name="KSO_WM_UNIT_LAYERLEVEL" val="1_1_1"/>
  <p:tag name="KSO_WM_UNIT_NOCLEAR" val="0"/>
  <p:tag name="KSO_WM_UNIT_PRESET_TEXT" val="单击此处添加文本具体内容"/>
  <p:tag name="KSO_WM_UNIT_TEXT_FILL_FORE_SCHEMECOLOR_INDEX" val="13"/>
  <p:tag name="KSO_WM_UNIT_TEXT_FILL_TYPE" val="1"/>
  <p:tag name="KSO_WM_UNIT_TYPE" val="m_h_f"/>
  <p:tag name="KSO_WM_UNIT_VALUE" val="63"/>
</p:tagLst>
</file>

<file path=ppt/tags/tag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6"/>
  <p:tag name="KSO_WM_UNIT_FILL_TYPE" val="1"/>
  <p:tag name="KSO_WM_UNIT_HIGHLIGHT" val="0"/>
  <p:tag name="KSO_WM_UNIT_ID" val="diagram160433_4*m_h_i*1_2_3"/>
  <p:tag name="KSO_WM_UNIT_INDEX" val="1_2_3"/>
  <p:tag name="KSO_WM_UNIT_LAYERLEVEL" val="1_1_1"/>
  <p:tag name="KSO_WM_UNIT_LINE_FILL_TYPE" val="2"/>
  <p:tag name="KSO_WM_UNIT_LINE_FORE_SCHEMECOLOR_INDEX" val="14"/>
  <p:tag name="KSO_WM_UNIT_TEXT_FILL_FORE_SCHEMECOLOR_INDEX" val="2"/>
  <p:tag name="KSO_WM_UNIT_TEXT_FILL_TYPE" val="1"/>
  <p:tag name="KSO_WM_UNIT_TYPE" val="m_h_i"/>
</p:tagLst>
</file>

<file path=ppt/tags/tag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HIGHLIGHT" val="0"/>
  <p:tag name="KSO_WM_UNIT_ID" val="diagram160433_4*m_h_i*1_2_2"/>
  <p:tag name="KSO_WM_UNIT_INDEX" val="1_2_2"/>
  <p:tag name="KSO_WM_UNIT_LAYERLEVEL" val="1_1_1"/>
  <p:tag name="KSO_WM_UNIT_TEXT_FILL_FORE_SCHEMECOLOR_INDEX" val="2"/>
  <p:tag name="KSO_WM_UNIT_TEXT_FILL_TYPE" val="1"/>
  <p:tag name="KSO_WM_UNIT_TYPE" val="m_h_i"/>
</p:tagLst>
</file>

<file path=ppt/tags/tag1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HIGHLIGHT" val="0"/>
  <p:tag name="KSO_WM_UNIT_ID" val="diagram160433_4*m_h_i*1_2_1"/>
  <p:tag name="KSO_WM_UNIT_INDEX" val="1_2_1"/>
  <p:tag name="KSO_WM_UNIT_LAYERLEVEL" val="1_1_1"/>
  <p:tag name="KSO_WM_UNIT_LINE_FILL_TYPE" val="2"/>
  <p:tag name="KSO_WM_UNIT_LINE_FORE_SCHEMECOLOR_INDEX" val="13"/>
  <p:tag name="KSO_WM_UNIT_TEXT_FILL_FORE_SCHEMECOLOR_INDEX" val="2"/>
  <p:tag name="KSO_WM_UNIT_TEXT_FILL_TYPE" val="1"/>
  <p:tag name="KSO_WM_UNIT_TYPE" val="m_h_i"/>
</p:tagLst>
</file>

<file path=ppt/tags/tag1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7"/>
  <p:tag name="KSO_WM_UNIT_FILL_TYPE" val="1"/>
  <p:tag name="KSO_WM_UNIT_HIGHLIGHT" val="0"/>
  <p:tag name="KSO_WM_UNIT_ID" val="diagram160433_4*m_h_f*1_3_1"/>
  <p:tag name="KSO_WM_UNIT_INDEX" val="1_3_1"/>
  <p:tag name="KSO_WM_UNIT_LAYERLEVEL" val="1_1_1"/>
  <p:tag name="KSO_WM_UNIT_NOCLEAR" val="0"/>
  <p:tag name="KSO_WM_UNIT_PRESET_TEXT" val="单击此处添加文本具体内容"/>
  <p:tag name="KSO_WM_UNIT_TEXT_FILL_FORE_SCHEMECOLOR_INDEX" val="13"/>
  <p:tag name="KSO_WM_UNIT_TEXT_FILL_TYPE" val="1"/>
  <p:tag name="KSO_WM_UNIT_TYPE" val="m_h_f"/>
  <p:tag name="KSO_WM_UNIT_VALUE" val="63"/>
</p:tagLst>
</file>

<file path=ppt/tags/tag1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7"/>
  <p:tag name="KSO_WM_UNIT_FILL_TYPE" val="1"/>
  <p:tag name="KSO_WM_UNIT_HIGHLIGHT" val="0"/>
  <p:tag name="KSO_WM_UNIT_ID" val="diagram160433_4*m_h_i*1_3_2"/>
  <p:tag name="KSO_WM_UNIT_INDEX" val="1_3_2"/>
  <p:tag name="KSO_WM_UNIT_LAYERLEVEL" val="1_1_1"/>
  <p:tag name="KSO_WM_UNIT_LINE_FILL_TYPE" val="2"/>
  <p:tag name="KSO_WM_UNIT_LINE_FORE_SCHEMECOLOR_INDEX" val="14"/>
  <p:tag name="KSO_WM_UNIT_TEXT_FILL_FORE_SCHEMECOLOR_INDEX" val="2"/>
  <p:tag name="KSO_WM_UNIT_TEXT_FILL_TYPE" val="1"/>
  <p:tag name="KSO_WM_UNIT_TYPE" val="m_h_i"/>
</p:tagLst>
</file>

<file path=ppt/tags/tag1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HIGHLIGHT" val="0"/>
  <p:tag name="KSO_WM_UNIT_ID" val="diagram160433_4*m_h_i*1_3_1"/>
  <p:tag name="KSO_WM_UNIT_INDEX" val="1_3_1"/>
  <p:tag name="KSO_WM_UNIT_LAYERLEVEL" val="1_1_1"/>
  <p:tag name="KSO_WM_UNIT_TEXT_FILL_FORE_SCHEMECOLOR_INDEX" val="2"/>
  <p:tag name="KSO_WM_UNIT_TEXT_FILL_TYPE" val="1"/>
  <p:tag name="KSO_WM_UNIT_TYPE" val="m_h_i"/>
</p:tagLst>
</file>

<file path=ppt/tags/tag1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HIGHLIGHT" val="0"/>
  <p:tag name="KSO_WM_UNIT_ID" val="diagram160433_4*m_h_i*1_3_3"/>
  <p:tag name="KSO_WM_UNIT_INDEX" val="1_3_3"/>
  <p:tag name="KSO_WM_UNIT_LAYERLEVEL" val="1_1_1"/>
  <p:tag name="KSO_WM_UNIT_LINE_FILL_TYPE" val="2"/>
  <p:tag name="KSO_WM_UNIT_LINE_FORE_SCHEMECOLOR_INDEX" val="13"/>
  <p:tag name="KSO_WM_UNIT_TEXT_FILL_FORE_SCHEMECOLOR_INDEX" val="2"/>
  <p:tag name="KSO_WM_UNIT_TEXT_FILL_TYPE" val="1"/>
  <p:tag name="KSO_WM_UNIT_TYPE" val="m_h_i"/>
</p:tagLst>
</file>

<file path=ppt/tags/tag1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8"/>
  <p:tag name="KSO_WM_UNIT_FILL_TYPE" val="1"/>
  <p:tag name="KSO_WM_UNIT_HIGHLIGHT" val="0"/>
  <p:tag name="KSO_WM_UNIT_ID" val="diagram160433_4*m_h_f*1_4_1"/>
  <p:tag name="KSO_WM_UNIT_INDEX" val="1_4_1"/>
  <p:tag name="KSO_WM_UNIT_LAYERLEVEL" val="1_1_1"/>
  <p:tag name="KSO_WM_UNIT_NOCLEAR" val="0"/>
  <p:tag name="KSO_WM_UNIT_PRESET_TEXT" val="单击此处添加文本具体内容"/>
  <p:tag name="KSO_WM_UNIT_TEXT_FILL_FORE_SCHEMECOLOR_INDEX" val="13"/>
  <p:tag name="KSO_WM_UNIT_TEXT_FILL_TYPE" val="1"/>
  <p:tag name="KSO_WM_UNIT_TYPE" val="m_h_f"/>
  <p:tag name="KSO_WM_UNIT_VALUE" val="63"/>
</p:tagLst>
</file>

<file path=ppt/tags/tag1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8"/>
  <p:tag name="KSO_WM_UNIT_FILL_TYPE" val="1"/>
  <p:tag name="KSO_WM_UNIT_HIGHLIGHT" val="0"/>
  <p:tag name="KSO_WM_UNIT_ID" val="diagram160433_4*m_h_i*1_4_3"/>
  <p:tag name="KSO_WM_UNIT_INDEX" val="1_4_3"/>
  <p:tag name="KSO_WM_UNIT_LAYERLEVEL" val="1_1_1"/>
  <p:tag name="KSO_WM_UNIT_LINE_FILL_TYPE" val="2"/>
  <p:tag name="KSO_WM_UNIT_LINE_FORE_SCHEMECOLOR_INDEX" val="14"/>
  <p:tag name="KSO_WM_UNIT_TEXT_FILL_FORE_SCHEMECOLOR_INDEX" val="2"/>
  <p:tag name="KSO_WM_UNIT_TEXT_FILL_TYPE" val="1"/>
  <p:tag name="KSO_WM_UNIT_TYPE" val="m_h_i"/>
</p:tagLst>
</file>

<file path=ppt/tags/tag17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HIGHLIGHT" val="0"/>
  <p:tag name="KSO_WM_UNIT_ID" val="diagram160433_4*m_h_i*1_4_2"/>
  <p:tag name="KSO_WM_UNIT_INDEX" val="1_4_2"/>
  <p:tag name="KSO_WM_UNIT_LAYERLEVEL" val="1_1_1"/>
  <p:tag name="KSO_WM_UNIT_TEXT_FILL_FORE_SCHEMECOLOR_INDEX" val="2"/>
  <p:tag name="KSO_WM_UNIT_TEXT_FILL_TYPE" val="1"/>
  <p:tag name="KSO_WM_UNIT_TYPE" val="m_h_i"/>
</p:tagLst>
</file>

<file path=ppt/tags/tag18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HIGHLIGHT" val="0"/>
  <p:tag name="KSO_WM_UNIT_ID" val="diagram160433_4*m_h_i*1_4_1"/>
  <p:tag name="KSO_WM_UNIT_INDEX" val="1_4_1"/>
  <p:tag name="KSO_WM_UNIT_LAYERLEVEL" val="1_1_1"/>
  <p:tag name="KSO_WM_UNIT_LINE_FILL_TYPE" val="2"/>
  <p:tag name="KSO_WM_UNIT_LINE_FORE_SCHEMECOLOR_INDEX" val="13"/>
  <p:tag name="KSO_WM_UNIT_TEXT_FILL_FORE_SCHEMECOLOR_INDEX" val="2"/>
  <p:tag name="KSO_WM_UNIT_TEXT_FILL_TYPE" val="1"/>
  <p:tag name="KSO_WM_UNIT_TYPE" val="m_h_i"/>
</p:tagLst>
</file>

<file path=ppt/tags/tag19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9"/>
  <p:tag name="KSO_WM_UNIT_FILL_TYPE" val="1"/>
  <p:tag name="KSO_WM_UNIT_HIGHLIGHT" val="0"/>
  <p:tag name="KSO_WM_UNIT_ID" val="diagram160433_4*m_h_f*1_5_1"/>
  <p:tag name="KSO_WM_UNIT_INDEX" val="1_5_1"/>
  <p:tag name="KSO_WM_UNIT_LAYERLEVEL" val="1_1_1"/>
  <p:tag name="KSO_WM_UNIT_NOCLEAR" val="0"/>
  <p:tag name="KSO_WM_UNIT_PRESET_TEXT" val="单击此处添加文本具体内容"/>
  <p:tag name="KSO_WM_UNIT_TEXT_FILL_FORE_SCHEMECOLOR_INDEX" val="13"/>
  <p:tag name="KSO_WM_UNIT_TEXT_FILL_TYPE" val="1"/>
  <p:tag name="KSO_WM_UNIT_TYPE" val="m_h_f"/>
  <p:tag name="KSO_WM_UNIT_VALUE" val="63"/>
</p:tagLst>
</file>

<file path=ppt/tags/tag20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9"/>
  <p:tag name="KSO_WM_UNIT_FILL_TYPE" val="1"/>
  <p:tag name="KSO_WM_UNIT_HIGHLIGHT" val="0"/>
  <p:tag name="KSO_WM_UNIT_ID" val="diagram160433_4*m_h_i*1_5_3"/>
  <p:tag name="KSO_WM_UNIT_INDEX" val="1_5_3"/>
  <p:tag name="KSO_WM_UNIT_LAYERLEVEL" val="1_1_1"/>
  <p:tag name="KSO_WM_UNIT_LINE_FILL_TYPE" val="2"/>
  <p:tag name="KSO_WM_UNIT_LINE_FORE_SCHEMECOLOR_INDEX" val="14"/>
  <p:tag name="KSO_WM_UNIT_TEXT_FILL_FORE_SCHEMECOLOR_INDEX" val="2"/>
  <p:tag name="KSO_WM_UNIT_TEXT_FILL_TYPE" val="1"/>
  <p:tag name="KSO_WM_UNIT_TYPE" val="m_h_i"/>
</p:tagLst>
</file>

<file path=ppt/tags/tag21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HIGHLIGHT" val="0"/>
  <p:tag name="KSO_WM_UNIT_ID" val="diagram160433_4*m_h_i*1_5_2"/>
  <p:tag name="KSO_WM_UNIT_INDEX" val="1_5_2"/>
  <p:tag name="KSO_WM_UNIT_LAYERLEVEL" val="1_1_1"/>
  <p:tag name="KSO_WM_UNIT_TEXT_FILL_FORE_SCHEMECOLOR_INDEX" val="2"/>
  <p:tag name="KSO_WM_UNIT_TEXT_FILL_TYPE" val="1"/>
  <p:tag name="KSO_WM_UNIT_TYPE" val="m_h_i"/>
</p:tagLst>
</file>

<file path=ppt/tags/tag22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FILL_FORE_SCHEMECOLOR_INDEX" val="14"/>
  <p:tag name="KSO_WM_UNIT_FILL_TYPE" val="1"/>
  <p:tag name="KSO_WM_UNIT_HIGHLIGHT" val="0"/>
  <p:tag name="KSO_WM_UNIT_ID" val="diagram160433_4*m_h_i*1_5_1"/>
  <p:tag name="KSO_WM_UNIT_INDEX" val="1_5_1"/>
  <p:tag name="KSO_WM_UNIT_LAYERLEVEL" val="1_1_1"/>
  <p:tag name="KSO_WM_UNIT_LINE_FILL_TYPE" val="2"/>
  <p:tag name="KSO_WM_UNIT_LINE_FORE_SCHEMECOLOR_INDEX" val="13"/>
  <p:tag name="KSO_WM_UNIT_TEXT_FILL_FORE_SCHEMECOLOR_INDEX" val="2"/>
  <p:tag name="KSO_WM_UNIT_TEXT_FILL_TYPE" val="1"/>
  <p:tag name="KSO_WM_UNIT_TYPE" val="m_h_i"/>
</p:tagLst>
</file>

<file path=ppt/tags/tag23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HIGHLIGHT" val="0"/>
  <p:tag name="KSO_WM_UNIT_ID" val="diagram160433_4*m_h_a*1_2_1"/>
  <p:tag name="KSO_WM_UNIT_INDEX" val="1_2_1"/>
  <p:tag name="KSO_WM_UNIT_ISCONTENTSTITLE" val="0"/>
  <p:tag name="KSO_WM_UNIT_LAYERLEVEL" val="1_1_1"/>
  <p:tag name="KSO_WM_UNIT_NOCLEAR" val="0"/>
  <p:tag name="KSO_WM_UNIT_PRESET_TEXT" val="添加标题"/>
  <p:tag name="KSO_WM_UNIT_TEXT_FILL_FORE_SCHEMECOLOR_INDEX" val="13"/>
  <p:tag name="KSO_WM_UNIT_TEXT_FILL_TYPE" val="1"/>
  <p:tag name="KSO_WM_UNIT_TYPE" val="m_h_a"/>
  <p:tag name="KSO_WM_UNIT_VALUE" val="16"/>
</p:tagLst>
</file>

<file path=ppt/tags/tag24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HIGHLIGHT" val="0"/>
  <p:tag name="KSO_WM_UNIT_ID" val="diagram160433_4*m_h_a*1_3_1"/>
  <p:tag name="KSO_WM_UNIT_INDEX" val="1_3_1"/>
  <p:tag name="KSO_WM_UNIT_ISCONTENTSTITLE" val="0"/>
  <p:tag name="KSO_WM_UNIT_LAYERLEVEL" val="1_1_1"/>
  <p:tag name="KSO_WM_UNIT_NOCLEAR" val="0"/>
  <p:tag name="KSO_WM_UNIT_PRESET_TEXT" val="添加标题"/>
  <p:tag name="KSO_WM_UNIT_TEXT_FILL_FORE_SCHEMECOLOR_INDEX" val="13"/>
  <p:tag name="KSO_WM_UNIT_TEXT_FILL_TYPE" val="1"/>
  <p:tag name="KSO_WM_UNIT_TYPE" val="m_h_a"/>
  <p:tag name="KSO_WM_UNIT_VALUE" val="16"/>
</p:tagLst>
</file>

<file path=ppt/tags/tag25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HIGHLIGHT" val="0"/>
  <p:tag name="KSO_WM_UNIT_ID" val="diagram160433_4*m_h_a*1_4_1"/>
  <p:tag name="KSO_WM_UNIT_INDEX" val="1_4_1"/>
  <p:tag name="KSO_WM_UNIT_ISCONTENTSTITLE" val="0"/>
  <p:tag name="KSO_WM_UNIT_LAYERLEVEL" val="1_1_1"/>
  <p:tag name="KSO_WM_UNIT_NOCLEAR" val="0"/>
  <p:tag name="KSO_WM_UNIT_PRESET_TEXT" val="添加标题"/>
  <p:tag name="KSO_WM_UNIT_TEXT_FILL_FORE_SCHEMECOLOR_INDEX" val="13"/>
  <p:tag name="KSO_WM_UNIT_TEXT_FILL_TYPE" val="1"/>
  <p:tag name="KSO_WM_UNIT_TYPE" val="m_h_a"/>
  <p:tag name="KSO_WM_UNIT_VALUE" val="16"/>
</p:tagLst>
</file>

<file path=ppt/tags/tag26.xml><?xml version="1.0" encoding="utf-8"?>
<p:tagLst xmlns:p="http://schemas.openxmlformats.org/presentationml/2006/main">
  <p:tag name="KSO_WM_BEAUTIFY_FLAG" val="#wm#"/>
  <p:tag name="KSO_WM_DIAGRAM_GROUP_CODE" val="m1-1"/>
  <p:tag name="KSO_WM_TAG_VERSION" val="1.0"/>
  <p:tag name="KSO_WM_TEMPLATE_CATEGORY" val="diagram"/>
  <p:tag name="KSO_WM_TEMPLATE_INDEX" val="160433"/>
  <p:tag name="KSO_WM_UNIT_COMPATIBLE" val="0"/>
  <p:tag name="KSO_WM_UNIT_DIAGRAM_ISNUMVISUAL" val="0"/>
  <p:tag name="KSO_WM_UNIT_DIAGRAM_ISREFERUNIT" val="0"/>
  <p:tag name="KSO_WM_UNIT_HIGHLIGHT" val="0"/>
  <p:tag name="KSO_WM_UNIT_ID" val="diagram160433_4*m_h_a*1_5_1"/>
  <p:tag name="KSO_WM_UNIT_INDEX" val="1_5_1"/>
  <p:tag name="KSO_WM_UNIT_ISCONTENTSTITLE" val="0"/>
  <p:tag name="KSO_WM_UNIT_LAYERLEVEL" val="1_1_1"/>
  <p:tag name="KSO_WM_UNIT_NOCLEAR" val="0"/>
  <p:tag name="KSO_WM_UNIT_PRESET_TEXT" val="添加标题"/>
  <p:tag name="KSO_WM_UNIT_TEXT_FILL_FORE_SCHEMECOLOR_INDEX" val="13"/>
  <p:tag name="KSO_WM_UNIT_TEXT_FILL_TYPE" val="1"/>
  <p:tag name="KSO_WM_UNIT_TYPE" val="m_h_a"/>
  <p:tag name="KSO_WM_UNIT_VALUE" val="16"/>
</p:tagLst>
</file>

<file path=ppt/tags/tag27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宽屏</PresentationFormat>
  <Paragraphs>243</Paragraphs>
  <Slides>27</Slides>
  <Notes>8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baseType="lpstr" size="42">
      <vt:lpstr>Arial</vt:lpstr>
      <vt:lpstr>Calibri</vt:lpstr>
      <vt:lpstr>Calibri Light</vt:lpstr>
      <vt:lpstr>字魂27号-布丁体</vt:lpstr>
      <vt:lpstr>宋体</vt:lpstr>
      <vt:lpstr>微软雅黑</vt:lpstr>
      <vt:lpstr>汉仪尚巍手书W</vt:lpstr>
      <vt:lpstr>黑体</vt:lpstr>
      <vt:lpstr>楷体</vt:lpstr>
      <vt:lpstr>方正兰亭粗黑_GBK</vt:lpstr>
      <vt:lpstr>Times New Roman</vt:lpstr>
      <vt:lpstr>钟齐陈伟勋硬笔行书字库</vt:lpstr>
      <vt:lpstr>隶书</vt:lpstr>
      <vt:lpstr>FuturaBookC</vt:lpstr>
      <vt:lpstr>1_Office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毕业活动策划</dc:title>
  <dc:creator>Administrator</dc:creator>
  <cp:lastModifiedBy>塔塔可以</cp:lastModifiedBy>
  <cp:revision>41</cp:revision>
  <dcterms:created xsi:type="dcterms:W3CDTF">2019-10-08T01:56:00Z</dcterms:created>
  <dcterms:modified xsi:type="dcterms:W3CDTF">2020-11-21T13:59:06Z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2052-11.3.0.8632</vt:lpwstr>
  </property>
</Properties>
</file>