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59" r:id="rId3"/>
    <p:sldId id="263" r:id="rId4"/>
    <p:sldId id="256" r:id="rId5"/>
    <p:sldId id="264" r:id="rId6"/>
    <p:sldId id="267" r:id="rId7"/>
    <p:sldId id="268" r:id="rId8"/>
    <p:sldId id="269" r:id="rId9"/>
    <p:sldId id="280" r:id="rId10"/>
    <p:sldId id="281" r:id="rId11"/>
    <p:sldId id="271" r:id="rId13"/>
    <p:sldId id="291" r:id="rId14"/>
    <p:sldId id="279" r:id="rId15"/>
    <p:sldId id="273" r:id="rId16"/>
    <p:sldId id="290" r:id="rId17"/>
    <p:sldId id="275" r:id="rId18"/>
    <p:sldId id="276" r:id="rId19"/>
    <p:sldId id="278" r:id="rId20"/>
    <p:sldId id="292" r:id="rId21"/>
    <p:sldId id="293" r:id="rId22"/>
    <p:sldId id="294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789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4819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A848931-B651-47DE-B806-F9B7262CA19C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.jpeg"/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5.jpeg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魏源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344295" y="142875"/>
            <a:ext cx="2334260" cy="4000500"/>
          </a:xfrm>
          <a:prstGeom prst="rect">
            <a:avLst/>
          </a:prstGeom>
        </p:spPr>
      </p:pic>
      <p:pic>
        <p:nvPicPr>
          <p:cNvPr id="3" name="图片 2" descr="李鸿章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77920" y="142875"/>
            <a:ext cx="2346325" cy="4000500"/>
          </a:xfrm>
          <a:prstGeom prst="rect">
            <a:avLst/>
          </a:prstGeom>
        </p:spPr>
      </p:pic>
      <p:pic>
        <p:nvPicPr>
          <p:cNvPr id="4" name="图片 3" descr="康有为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24245" y="142875"/>
            <a:ext cx="2405380" cy="4000500"/>
          </a:xfrm>
          <a:prstGeom prst="rect">
            <a:avLst/>
          </a:prstGeom>
        </p:spPr>
      </p:pic>
      <p:pic>
        <p:nvPicPr>
          <p:cNvPr id="5" name="图片 4" descr="孙中山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29625" y="142875"/>
            <a:ext cx="2407285" cy="4000500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>
            <a:off x="2238348" y="4357696"/>
            <a:ext cx="8012433" cy="472167"/>
            <a:chOff x="827584" y="4500567"/>
            <a:chExt cx="7896974" cy="342622"/>
          </a:xfrm>
        </p:grpSpPr>
        <p:sp>
          <p:nvSpPr>
            <p:cNvPr id="7" name="TextBox 6"/>
            <p:cNvSpPr txBox="1"/>
            <p:nvPr/>
          </p:nvSpPr>
          <p:spPr>
            <a:xfrm>
              <a:off x="827584" y="4509124"/>
              <a:ext cx="1152163" cy="334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latin typeface="+mn-ea"/>
                </a:rPr>
                <a:t>魏源</a:t>
              </a:r>
              <a:endParaRPr lang="zh-CN" altLang="en-US" sz="2400" b="1" dirty="0">
                <a:latin typeface="+mn-ea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843808" y="4509122"/>
              <a:ext cx="1152163" cy="334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latin typeface="+mn-ea"/>
                </a:rPr>
                <a:t>李鸿章</a:t>
              </a:r>
              <a:endParaRPr lang="zh-CN" altLang="en-US" sz="2400" b="1" dirty="0">
                <a:latin typeface="+mn-ea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148064" y="4509122"/>
              <a:ext cx="1152163" cy="334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latin typeface="+mn-ea"/>
                </a:rPr>
                <a:t>康有为</a:t>
              </a:r>
              <a:endParaRPr lang="zh-CN" altLang="en-US" sz="2400" b="1" dirty="0">
                <a:latin typeface="+mn-ea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572395" y="4500567"/>
              <a:ext cx="1152163" cy="334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latin typeface="+mn-ea"/>
                </a:rPr>
                <a:t>孙中山</a:t>
              </a:r>
              <a:endParaRPr lang="zh-CN" altLang="en-US" sz="2400" b="1" dirty="0">
                <a:latin typeface="+mn-ea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344930" y="5072380"/>
            <a:ext cx="949198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          </a:t>
            </a:r>
            <a:r>
              <a:rPr lang="zh-CN" altLang="en-US" sz="2800" b="1" dirty="0" smtClean="0"/>
              <a:t>结合图片思考，中国的有识之士在向西方学习的过程中，已经进行了哪些尝试？目的达到了吗？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7850" y="624205"/>
            <a:ext cx="11136630" cy="5713095"/>
          </a:xfrm>
        </p:spPr>
        <p:txBody>
          <a:bodyPr>
            <a:normAutofit fontScale="90000"/>
          </a:bodyPr>
          <a:p>
            <a:pPr fontAlgn="auto">
              <a:lnSpc>
                <a:spcPct val="150000"/>
              </a:lnSpc>
            </a:pPr>
            <a:r>
              <a:rPr lang="zh-CN" altLang="en-US" b="1" dirty="0" smtClean="0">
                <a:sym typeface="+mn-ea"/>
              </a:rPr>
              <a:t>魏源作为中国近代最早向西方学习的代表人物，提出了“师夷长技以制夷”的口号；李鸿章作为洋务派的代表人物，也主张向西方学习先进的技术，他们主张学习西方的</a:t>
            </a:r>
            <a:r>
              <a:rPr lang="zh-CN" altLang="en-US" b="1" dirty="0" smtClean="0">
                <a:solidFill>
                  <a:srgbClr val="FF0000"/>
                </a:solidFill>
                <a:sym typeface="+mn-ea"/>
              </a:rPr>
              <a:t>器物</a:t>
            </a:r>
            <a:r>
              <a:rPr lang="zh-CN" altLang="en-US" b="1" dirty="0" smtClean="0">
                <a:sym typeface="+mn-ea"/>
              </a:rPr>
              <a:t>；</a:t>
            </a:r>
            <a:endParaRPr lang="zh-CN" altLang="en-US" b="1" dirty="0" smtClean="0"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b="1" dirty="0" smtClean="0">
                <a:sym typeface="+mn-ea"/>
              </a:rPr>
              <a:t>康有为和孙中山等主张向西方学习先进的政治制度，以康有为为代表的维新派主张学习西方的君主立宪制，以孙中山为代表的革命派主张学习西方的民主共和制。中国近代先进的知识分子向西方学习的历程，</a:t>
            </a:r>
            <a:r>
              <a:rPr lang="zh-CN" altLang="en-US" b="1" dirty="0" smtClean="0">
                <a:solidFill>
                  <a:srgbClr val="FF0000"/>
                </a:solidFill>
                <a:sym typeface="+mn-ea"/>
              </a:rPr>
              <a:t>从器物到制度</a:t>
            </a:r>
            <a:r>
              <a:rPr lang="zh-CN" altLang="en-US" b="1" dirty="0" smtClean="0">
                <a:sym typeface="+mn-ea"/>
              </a:rPr>
              <a:t>，但均未能改变中国贫穷落后的现状。</a:t>
            </a:r>
            <a:endParaRPr lang="zh-CN" altLang="en-US" b="1" dirty="0" smtClean="0"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b="1" dirty="0" smtClean="0">
                <a:sym typeface="+mn-ea"/>
              </a:rPr>
              <a:t>先进的中国人继续向西方学习，他们开始从</a:t>
            </a:r>
            <a:r>
              <a:rPr lang="zh-CN" altLang="en-US" b="1" dirty="0" smtClean="0">
                <a:solidFill>
                  <a:srgbClr val="FF0000"/>
                </a:solidFill>
                <a:sym typeface="+mn-ea"/>
              </a:rPr>
              <a:t>文化心理层面</a:t>
            </a:r>
            <a:r>
              <a:rPr lang="zh-CN" altLang="en-US" b="1" dirty="0" smtClean="0">
                <a:sym typeface="+mn-ea"/>
              </a:rPr>
              <a:t>，掀起了一场更大规模的民族反思的浪潮，这就是我们今天学习的内容：新文化运动。</a:t>
            </a:r>
            <a:endParaRPr lang="zh-CN" altLang="en-US" b="1" dirty="0"/>
          </a:p>
          <a:p>
            <a:pPr fontAlgn="auto">
              <a:lnSpc>
                <a:spcPct val="150000"/>
              </a:lnSpc>
            </a:pPr>
            <a:endParaRPr lang="zh-CN" altLang="en-US"/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703705" y="523240"/>
            <a:ext cx="9144000" cy="1905635"/>
          </a:xfrm>
        </p:spPr>
        <p:txBody>
          <a:bodyPr>
            <a:normAutofit fontScale="90000"/>
          </a:bodyPr>
          <a:p>
            <a:br>
              <a:rPr lang="zh-CN" altLang="en-US"/>
            </a:br>
            <a:br>
              <a:rPr lang="zh-CN" altLang="en-US"/>
            </a:br>
            <a:br>
              <a:rPr lang="zh-CN" altLang="en-US"/>
            </a:br>
            <a:r>
              <a:rPr lang="zh-CN" altLang="en-US"/>
              <a:t>新时代的曙光</a:t>
            </a:r>
            <a:br>
              <a:rPr lang="zh-CN" altLang="en-US"/>
            </a:br>
            <a:r>
              <a:rPr lang="zh-CN" altLang="en-US"/>
              <a:t>第</a:t>
            </a:r>
            <a:r>
              <a:rPr lang="en-US" altLang="zh-CN"/>
              <a:t>12</a:t>
            </a:r>
            <a:r>
              <a:rPr lang="zh-CN" altLang="en-US"/>
              <a:t>课    新文化运动</a:t>
            </a:r>
            <a:endParaRPr lang="zh-CN" altLang="en-US"/>
          </a:p>
        </p:txBody>
      </p:sp>
      <p:pic>
        <p:nvPicPr>
          <p:cNvPr id="28673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765935" y="2541270"/>
            <a:ext cx="9018905" cy="4095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637520" cy="1325880"/>
          </a:xfrm>
        </p:spPr>
        <p:txBody>
          <a:bodyPr/>
          <a:p>
            <a:pPr algn="ctr"/>
            <a:r>
              <a:rPr lang="zh-CN" altLang="en-US" sz="5400"/>
              <a:t>一、新文化运动的兴起</a:t>
            </a:r>
            <a:endParaRPr lang="zh-CN" altLang="en-US" sz="54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637520" cy="4463415"/>
          </a:xfrm>
        </p:spPr>
        <p:txBody>
          <a:bodyPr/>
          <a:p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rcRect l="18085" t="3765" r="9192" b="13186"/>
          <a:stretch>
            <a:fillRect/>
          </a:stretch>
        </p:blipFill>
        <p:spPr>
          <a:xfrm>
            <a:off x="900430" y="1825625"/>
            <a:ext cx="6623685" cy="378523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0" y="2647315"/>
            <a:ext cx="6649720" cy="36417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5795" y="364490"/>
            <a:ext cx="11166475" cy="1325880"/>
          </a:xfrm>
        </p:spPr>
        <p:txBody>
          <a:bodyPr/>
          <a:p>
            <a:pPr algn="ctr"/>
            <a:r>
              <a:rPr lang="zh-CN" altLang="en-US" sz="5400">
                <a:sym typeface="+mn-ea"/>
              </a:rPr>
              <a:t>一、新文化运动的兴起</a:t>
            </a:r>
            <a:endParaRPr lang="zh-CN" altLang="en-US" sz="54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5160" y="1690370"/>
            <a:ext cx="11167745" cy="4925695"/>
          </a:xfrm>
        </p:spPr>
        <p:txBody>
          <a:bodyPr>
            <a:normAutofit fontScale="90000"/>
          </a:bodyPr>
          <a:p>
            <a:pPr fontAlgn="auto">
              <a:lnSpc>
                <a:spcPct val="150000"/>
              </a:lnSpc>
            </a:pPr>
            <a:r>
              <a:rPr lang="zh-CN" altLang="en-US">
                <a:latin typeface="+mn-ea"/>
              </a:rPr>
              <a:t>（一）背景</a:t>
            </a:r>
            <a:endParaRPr lang="zh-CN" altLang="en-US">
              <a:latin typeface="+mn-ea"/>
            </a:endParaRPr>
          </a:p>
          <a:p>
            <a:pPr fontAlgn="auto">
              <a:lnSpc>
                <a:spcPct val="150000"/>
              </a:lnSpc>
            </a:pPr>
            <a:r>
              <a:rPr lang="en-US" altLang="zh-CN">
                <a:latin typeface="+mn-ea"/>
              </a:rPr>
              <a:t>1</a:t>
            </a:r>
            <a:r>
              <a:rPr lang="zh-CN" altLang="en-US">
                <a:latin typeface="+mn-ea"/>
              </a:rPr>
              <a:t>、政治上，中国仍处于半殖半封状态，国外有帝国主义侵略，国内以北洋军阀为首的反动势力妄图复辟帝制；</a:t>
            </a:r>
            <a:endParaRPr lang="zh-CN" altLang="en-US">
              <a:latin typeface="+mn-ea"/>
            </a:endParaRPr>
          </a:p>
          <a:p>
            <a:pPr fontAlgn="auto">
              <a:lnSpc>
                <a:spcPct val="150000"/>
              </a:lnSpc>
            </a:pPr>
            <a:r>
              <a:rPr lang="en-US" altLang="zh-CN">
                <a:latin typeface="+mn-ea"/>
              </a:rPr>
              <a:t>2</a:t>
            </a:r>
            <a:r>
              <a:rPr lang="zh-CN" altLang="en-US">
                <a:latin typeface="+mn-ea"/>
              </a:rPr>
              <a:t>、经济上，中国民族资本主义在辛亥革命至一战期间迅速发展，资产阶级日益壮大；</a:t>
            </a:r>
            <a:endParaRPr lang="zh-CN" altLang="en-US">
              <a:latin typeface="+mn-ea"/>
            </a:endParaRPr>
          </a:p>
          <a:p>
            <a:pPr fontAlgn="auto">
              <a:lnSpc>
                <a:spcPct val="150000"/>
              </a:lnSpc>
            </a:pPr>
            <a:r>
              <a:rPr lang="en-US" altLang="zh-CN">
                <a:latin typeface="+mn-ea"/>
              </a:rPr>
              <a:t>3</a:t>
            </a:r>
            <a:r>
              <a:rPr lang="zh-CN" altLang="en-US">
                <a:latin typeface="+mn-ea"/>
              </a:rPr>
              <a:t>、思想上，辛亥革命以后，民主共和的观念逐渐深入人心，袁世凯的尊孔复古逆流为人们所不容。</a:t>
            </a:r>
            <a:endParaRPr lang="zh-CN" altLang="en-US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br>
              <a:rPr lang="zh-CN" altLang="en-US" sz="5400">
                <a:sym typeface="+mn-ea"/>
              </a:rPr>
            </a:br>
            <a:r>
              <a:rPr lang="zh-CN" altLang="en-US" sz="5400">
                <a:sym typeface="+mn-ea"/>
              </a:rPr>
              <a:t>（二）兴起</a:t>
            </a:r>
            <a:br>
              <a:rPr lang="zh-CN" altLang="en-US" sz="5400"/>
            </a:br>
            <a:endParaRPr lang="zh-CN" altLang="en-US" sz="54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/>
              <a:t>1</a:t>
            </a:r>
            <a:r>
              <a:rPr lang="zh-CN" altLang="en-US"/>
              <a:t>、开始标志</a:t>
            </a:r>
            <a:endParaRPr lang="zh-CN" altLang="en-US"/>
          </a:p>
          <a:p>
            <a:r>
              <a:rPr lang="en-US" altLang="zh-CN"/>
              <a:t>1915</a:t>
            </a:r>
            <a:r>
              <a:rPr lang="zh-CN" altLang="en-US"/>
              <a:t>年</a:t>
            </a:r>
            <a:r>
              <a:rPr lang="en-US" altLang="zh-CN"/>
              <a:t>9</a:t>
            </a:r>
            <a:r>
              <a:rPr lang="zh-CN" altLang="en-US"/>
              <a:t>月</a:t>
            </a:r>
            <a:r>
              <a:rPr lang="en-US" altLang="zh-CN"/>
              <a:t>15</a:t>
            </a:r>
            <a:r>
              <a:rPr lang="zh-CN" altLang="en-US"/>
              <a:t>日，陈独秀在上海创办《青年杂志》。</a:t>
            </a:r>
            <a:endParaRPr lang="zh-CN" altLang="en-US"/>
          </a:p>
          <a:p>
            <a:r>
              <a:rPr lang="en-US" altLang="zh-CN"/>
              <a:t>1916</a:t>
            </a:r>
            <a:r>
              <a:rPr lang="zh-CN" altLang="en-US"/>
              <a:t>年</a:t>
            </a:r>
            <a:r>
              <a:rPr lang="en-US" altLang="zh-CN"/>
              <a:t>9</a:t>
            </a:r>
            <a:r>
              <a:rPr lang="zh-CN" altLang="en-US"/>
              <a:t>月</a:t>
            </a:r>
            <a:r>
              <a:rPr lang="en-US" altLang="zh-CN"/>
              <a:t>1</a:t>
            </a:r>
            <a:r>
              <a:rPr lang="zh-CN" altLang="en-US"/>
              <a:t>日，第二卷开始改为《新青年》。</a:t>
            </a:r>
            <a:endParaRPr lang="zh-CN" altLang="en-US"/>
          </a:p>
        </p:txBody>
      </p:sp>
      <p:pic>
        <p:nvPicPr>
          <p:cNvPr id="38913" name="Picture 12" descr="2095"/>
          <p:cNvPicPr>
            <a:picLocks noChangeAspect="1" noChangeArrowheads="1"/>
          </p:cNvPicPr>
          <p:nvPr/>
        </p:nvPicPr>
        <p:blipFill>
          <a:blip r:embed="rId1" cstate="print"/>
          <a:srcRect l="23824" r="29013"/>
          <a:stretch>
            <a:fillRect/>
          </a:stretch>
        </p:blipFill>
        <p:spPr bwMode="auto">
          <a:xfrm>
            <a:off x="2054225" y="1691005"/>
            <a:ext cx="3600450" cy="4494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4" descr="《新青年》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20130" y="1682115"/>
            <a:ext cx="3536315" cy="4495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/>
              <a:t>2</a:t>
            </a:r>
            <a:r>
              <a:rPr lang="zh-CN" altLang="en-US"/>
              <a:t>、阵地</a:t>
            </a:r>
            <a:endParaRPr lang="zh-CN" altLang="en-US"/>
          </a:p>
          <a:p>
            <a:r>
              <a:rPr lang="zh-CN" altLang="en-US"/>
              <a:t>                    北京（北京</a:t>
            </a:r>
            <a:r>
              <a:rPr lang="zh-CN" altLang="en-US">
                <a:sym typeface="+mn-ea"/>
              </a:rPr>
              <a:t>大学《新青年》</a:t>
            </a:r>
            <a:r>
              <a:rPr lang="zh-CN" altLang="en-US"/>
              <a:t>）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/>
              <a:t>上海</a:t>
            </a:r>
            <a:endParaRPr lang="zh-CN" altLang="en-US"/>
          </a:p>
        </p:txBody>
      </p:sp>
      <p:sp>
        <p:nvSpPr>
          <p:cNvPr id="160" name=" 160"/>
          <p:cNvSpPr/>
          <p:nvPr/>
        </p:nvSpPr>
        <p:spPr>
          <a:xfrm>
            <a:off x="2052320" y="2890520"/>
            <a:ext cx="766445" cy="1945640"/>
          </a:xfrm>
          <a:custGeom>
            <a:avLst/>
            <a:gdLst>
              <a:gd name="connsiteX0" fmla="*/ 2723651 w 2860172"/>
              <a:gd name="connsiteY0" fmla="*/ 817 h 2023853"/>
              <a:gd name="connsiteX1" fmla="*/ 2826935 w 2860172"/>
              <a:gd name="connsiteY1" fmla="*/ 33337 h 2023853"/>
              <a:gd name="connsiteX2" fmla="*/ 2829774 w 2860172"/>
              <a:gd name="connsiteY2" fmla="*/ 35326 h 2023853"/>
              <a:gd name="connsiteX3" fmla="*/ 2849613 w 2860172"/>
              <a:gd name="connsiteY3" fmla="*/ 185007 h 2023853"/>
              <a:gd name="connsiteX4" fmla="*/ 2807494 w 2860172"/>
              <a:gd name="connsiteY4" fmla="*/ 326285 h 2023853"/>
              <a:gd name="connsiteX5" fmla="*/ 2480152 w 2860172"/>
              <a:gd name="connsiteY5" fmla="*/ 1326140 h 2023853"/>
              <a:gd name="connsiteX6" fmla="*/ 2479216 w 2860172"/>
              <a:gd name="connsiteY6" fmla="*/ 1322755 h 2023853"/>
              <a:gd name="connsiteX7" fmla="*/ 2348905 w 2860172"/>
              <a:gd name="connsiteY7" fmla="*/ 1721466 h 2023853"/>
              <a:gd name="connsiteX8" fmla="*/ 2280556 w 2860172"/>
              <a:gd name="connsiteY8" fmla="*/ 1058272 h 2023853"/>
              <a:gd name="connsiteX9" fmla="*/ 2226338 w 2860172"/>
              <a:gd name="connsiteY9" fmla="*/ 1103673 h 2023853"/>
              <a:gd name="connsiteX10" fmla="*/ 0 w 2860172"/>
              <a:gd name="connsiteY10" fmla="*/ 2023853 h 2023853"/>
              <a:gd name="connsiteX11" fmla="*/ 1702841 w 2860172"/>
              <a:gd name="connsiteY11" fmla="*/ 735848 h 2023853"/>
              <a:gd name="connsiteX12" fmla="*/ 1811294 w 2860172"/>
              <a:gd name="connsiteY12" fmla="*/ 575004 h 2023853"/>
              <a:gd name="connsiteX13" fmla="*/ 1151281 w 2860172"/>
              <a:gd name="connsiteY13" fmla="*/ 506068 h 2023853"/>
              <a:gd name="connsiteX14" fmla="*/ 2640411 w 2860172"/>
              <a:gd name="connsiteY14" fmla="*/ 20803 h 2023853"/>
              <a:gd name="connsiteX15" fmla="*/ 2675299 w 2860172"/>
              <a:gd name="connsiteY15" fmla="*/ 10454 h 2023853"/>
              <a:gd name="connsiteX16" fmla="*/ 2723651 w 2860172"/>
              <a:gd name="connsiteY16" fmla="*/ 817 h 2023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60172" h="2023853">
                <a:moveTo>
                  <a:pt x="2723651" y="817"/>
                </a:moveTo>
                <a:cubicBezTo>
                  <a:pt x="2768908" y="-3349"/>
                  <a:pt x="2804496" y="8545"/>
                  <a:pt x="2826935" y="33337"/>
                </a:cubicBezTo>
                <a:cubicBezTo>
                  <a:pt x="2828146" y="33729"/>
                  <a:pt x="2828970" y="34520"/>
                  <a:pt x="2829774" y="35326"/>
                </a:cubicBezTo>
                <a:cubicBezTo>
                  <a:pt x="2860445" y="66039"/>
                  <a:pt x="2869482" y="118360"/>
                  <a:pt x="2849613" y="185007"/>
                </a:cubicBezTo>
                <a:lnTo>
                  <a:pt x="2807494" y="326285"/>
                </a:lnTo>
                <a:lnTo>
                  <a:pt x="2480152" y="1326140"/>
                </a:lnTo>
                <a:lnTo>
                  <a:pt x="2479216" y="1322755"/>
                </a:lnTo>
                <a:lnTo>
                  <a:pt x="2348905" y="1721466"/>
                </a:lnTo>
                <a:lnTo>
                  <a:pt x="2280556" y="1058272"/>
                </a:lnTo>
                <a:lnTo>
                  <a:pt x="2226338" y="1103673"/>
                </a:lnTo>
                <a:cubicBezTo>
                  <a:pt x="1323053" y="1809646"/>
                  <a:pt x="162385" y="2005519"/>
                  <a:pt x="0" y="2023853"/>
                </a:cubicBezTo>
                <a:cubicBezTo>
                  <a:pt x="722027" y="1807246"/>
                  <a:pt x="1311081" y="1275400"/>
                  <a:pt x="1702841" y="735848"/>
                </a:cubicBezTo>
                <a:lnTo>
                  <a:pt x="1811294" y="575004"/>
                </a:lnTo>
                <a:lnTo>
                  <a:pt x="1151281" y="506068"/>
                </a:lnTo>
                <a:lnTo>
                  <a:pt x="2640411" y="20803"/>
                </a:lnTo>
                <a:lnTo>
                  <a:pt x="2675299" y="10454"/>
                </a:lnTo>
                <a:cubicBezTo>
                  <a:pt x="2692405" y="5379"/>
                  <a:pt x="2708565" y="2206"/>
                  <a:pt x="2723651" y="81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extBox 6"/>
          <p:cNvSpPr txBox="1">
            <a:spLocks noChangeArrowheads="1"/>
          </p:cNvSpPr>
          <p:nvPr/>
        </p:nvSpPr>
        <p:spPr bwMode="auto">
          <a:xfrm>
            <a:off x="2640013" y="476250"/>
            <a:ext cx="2808287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Calibri" panose="020F0502020204030204"/>
              </a:rPr>
              <a:t>走进北大讲台</a:t>
            </a:r>
            <a:endParaRPr lang="zh-CN" altLang="en-US" sz="3200" b="1">
              <a:latin typeface="Calibri" panose="020F0502020204030204"/>
            </a:endParaRPr>
          </a:p>
        </p:txBody>
      </p:sp>
      <p:sp>
        <p:nvSpPr>
          <p:cNvPr id="70661" name="Text Box 4"/>
          <p:cNvSpPr txBox="1">
            <a:spLocks noChangeArrowheads="1"/>
          </p:cNvSpPr>
          <p:nvPr/>
        </p:nvSpPr>
        <p:spPr bwMode="auto">
          <a:xfrm>
            <a:off x="6816725" y="4005263"/>
            <a:ext cx="3313113" cy="23069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zh-CN" altLang="en-US" sz="2400" b="1" dirty="0">
                <a:latin typeface="宋体" panose="02010600030101010101" pitchFamily="2" charset="-122"/>
              </a:rPr>
              <a:t>    “对于学说</a:t>
            </a:r>
            <a:r>
              <a:rPr kumimoji="1" lang="en-US" altLang="zh-CN" sz="2400" b="1" dirty="0">
                <a:latin typeface="宋体" panose="02010600030101010101" pitchFamily="2" charset="-122"/>
              </a:rPr>
              <a:t>——</a:t>
            </a:r>
            <a:r>
              <a:rPr kumimoji="1" lang="zh-CN" altLang="en-US" sz="2400" b="1" dirty="0">
                <a:latin typeface="宋体" panose="02010600030101010101" pitchFamily="2" charset="-122"/>
              </a:rPr>
              <a:t>无论何种学派苟其言之成理，虽彼此相反，而悉听其自由发展。”</a:t>
            </a:r>
            <a:endParaRPr kumimoji="1" lang="zh-CN" altLang="en-US" sz="2400" b="1" dirty="0">
              <a:latin typeface="宋体" panose="02010600030101010101" pitchFamily="2" charset="-122"/>
            </a:endParaRPr>
          </a:p>
          <a:p>
            <a:r>
              <a:rPr kumimoji="1" lang="zh-CN" altLang="en-US" sz="2400" b="1" dirty="0">
                <a:latin typeface="宋体" panose="02010600030101010101" pitchFamily="2" charset="-122"/>
              </a:rPr>
              <a:t>         </a:t>
            </a:r>
            <a:r>
              <a:rPr kumimoji="1" lang="en-US" altLang="zh-CN" sz="2400" b="1" dirty="0">
                <a:latin typeface="宋体" panose="02010600030101010101" pitchFamily="2" charset="-122"/>
              </a:rPr>
              <a:t>——</a:t>
            </a:r>
            <a:r>
              <a:rPr kumimoji="1" lang="zh-CN" altLang="en-US" sz="2400" b="1" dirty="0">
                <a:latin typeface="宋体" panose="02010600030101010101" pitchFamily="2" charset="-122"/>
              </a:rPr>
              <a:t>蔡元培</a:t>
            </a:r>
            <a:endParaRPr kumimoji="1" lang="zh-CN" altLang="en-US" sz="2400" b="1" dirty="0">
              <a:latin typeface="宋体" panose="02010600030101010101" pitchFamily="2" charset="-122"/>
            </a:endParaRPr>
          </a:p>
          <a:p>
            <a:r>
              <a:rPr kumimoji="1" lang="zh-CN" altLang="en-US" sz="2400" b="1" dirty="0"/>
              <a:t>　</a:t>
            </a:r>
            <a:endParaRPr kumimoji="1" lang="zh-CN" altLang="en-US" sz="2400" b="1" dirty="0"/>
          </a:p>
        </p:txBody>
      </p:sp>
      <p:grpSp>
        <p:nvGrpSpPr>
          <p:cNvPr id="2" name="Group 28"/>
          <p:cNvGrpSpPr/>
          <p:nvPr/>
        </p:nvGrpSpPr>
        <p:grpSpPr bwMode="auto">
          <a:xfrm>
            <a:off x="7319963" y="333375"/>
            <a:ext cx="2519362" cy="3319463"/>
            <a:chOff x="3651" y="210"/>
            <a:chExt cx="1587" cy="2091"/>
          </a:xfrm>
        </p:grpSpPr>
        <p:pic>
          <p:nvPicPr>
            <p:cNvPr id="70662" name="Picture 3"/>
            <p:cNvPicPr>
              <a:picLocks noChangeAspect="1"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3651" y="210"/>
              <a:ext cx="1587" cy="190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39960" name="Text Box 7"/>
            <p:cNvSpPr txBox="1">
              <a:spLocks noChangeArrowheads="1"/>
            </p:cNvSpPr>
            <p:nvPr/>
          </p:nvSpPr>
          <p:spPr bwMode="auto">
            <a:xfrm>
              <a:off x="4059" y="2069"/>
              <a:ext cx="908" cy="232"/>
            </a:xfrm>
            <a:prstGeom prst="rect">
              <a:avLst/>
            </a:prstGeom>
            <a:solidFill>
              <a:srgbClr val="99CC00"/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b="1"/>
                <a:t>蔡元培</a:t>
              </a:r>
              <a:endParaRPr lang="zh-CN" altLang="en-US" b="1"/>
            </a:p>
          </p:txBody>
        </p:sp>
      </p:grpSp>
      <p:pic>
        <p:nvPicPr>
          <p:cNvPr id="39940" name="Picture 2" descr="北大钟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3388" y="1341438"/>
            <a:ext cx="4752975" cy="5327650"/>
          </a:xfrm>
          <a:prstGeom prst="rect">
            <a:avLst/>
          </a:prstGeom>
          <a:solidFill>
            <a:srgbClr val="FF0000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</p:pic>
      <p:grpSp>
        <p:nvGrpSpPr>
          <p:cNvPr id="3" name="Group 3"/>
          <p:cNvGrpSpPr/>
          <p:nvPr/>
        </p:nvGrpSpPr>
        <p:grpSpPr bwMode="auto">
          <a:xfrm>
            <a:off x="2566988" y="4005263"/>
            <a:ext cx="2016125" cy="719137"/>
            <a:chOff x="1021" y="3249"/>
            <a:chExt cx="5216" cy="589"/>
          </a:xfrm>
        </p:grpSpPr>
        <p:sp>
          <p:nvSpPr>
            <p:cNvPr id="39957" name="AutoShape 4"/>
            <p:cNvSpPr>
              <a:spLocks noChangeArrowheads="1"/>
            </p:cNvSpPr>
            <p:nvPr/>
          </p:nvSpPr>
          <p:spPr bwMode="auto">
            <a:xfrm>
              <a:off x="1021" y="3249"/>
              <a:ext cx="4773" cy="589"/>
            </a:xfrm>
            <a:prstGeom prst="wedgeRoundRectCallout">
              <a:avLst>
                <a:gd name="adj1" fmla="val -28125"/>
                <a:gd name="adj2" fmla="val -116213"/>
                <a:gd name="adj3" fmla="val 16667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/>
              <a:endParaRPr kumimoji="1" lang="zh-CN" altLang="zh-CN" sz="2400">
                <a:latin typeface="Tahoma" panose="020B0604030504040204" pitchFamily="34" charset="0"/>
              </a:endParaRPr>
            </a:p>
          </p:txBody>
        </p:sp>
        <p:sp>
          <p:nvSpPr>
            <p:cNvPr id="39958" name="Text Box 5"/>
            <p:cNvSpPr txBox="1">
              <a:spLocks noChangeArrowheads="1"/>
            </p:cNvSpPr>
            <p:nvPr/>
          </p:nvSpPr>
          <p:spPr bwMode="auto">
            <a:xfrm>
              <a:off x="1217" y="3308"/>
              <a:ext cx="5020" cy="506"/>
            </a:xfrm>
            <a:prstGeom prst="rect">
              <a:avLst/>
            </a:prstGeom>
            <a:noFill/>
            <a:ln w="57150" cmpd="thinThick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lnSpc>
                  <a:spcPct val="95000"/>
                </a:lnSpc>
              </a:pPr>
              <a:r>
                <a:rPr kumimoji="1" lang="zh-CN" altLang="en-US" sz="3600" b="1">
                  <a:latin typeface="Tahoma" panose="020B0604030504040204" pitchFamily="34" charset="0"/>
                  <a:ea typeface="黑体" panose="02010609060101010101" pitchFamily="2" charset="-122"/>
                </a:rPr>
                <a:t>辜鸿铭</a:t>
              </a:r>
              <a:endParaRPr kumimoji="1" lang="zh-CN" altLang="en-US" sz="3600" b="1">
                <a:latin typeface="Tahoma" panose="020B0604030504040204" pitchFamily="34" charset="0"/>
                <a:ea typeface="黑体" panose="02010609060101010101" pitchFamily="2" charset="-122"/>
              </a:endParaRPr>
            </a:p>
          </p:txBody>
        </p:sp>
      </p:grpSp>
      <p:grpSp>
        <p:nvGrpSpPr>
          <p:cNvPr id="4" name="Group 6"/>
          <p:cNvGrpSpPr/>
          <p:nvPr/>
        </p:nvGrpSpPr>
        <p:grpSpPr bwMode="auto">
          <a:xfrm>
            <a:off x="5519738" y="1557338"/>
            <a:ext cx="808037" cy="1038225"/>
            <a:chOff x="3969" y="754"/>
            <a:chExt cx="509" cy="654"/>
          </a:xfrm>
        </p:grpSpPr>
        <p:sp>
          <p:nvSpPr>
            <p:cNvPr id="39955" name="AutoShape 7"/>
            <p:cNvSpPr>
              <a:spLocks noChangeArrowheads="1"/>
            </p:cNvSpPr>
            <p:nvPr/>
          </p:nvSpPr>
          <p:spPr bwMode="auto">
            <a:xfrm>
              <a:off x="3969" y="773"/>
              <a:ext cx="363" cy="635"/>
            </a:xfrm>
            <a:prstGeom prst="wedgeRoundRectCallout">
              <a:avLst>
                <a:gd name="adj1" fmla="val -138704"/>
                <a:gd name="adj2" fmla="val -57088"/>
                <a:gd name="adj3" fmla="val 16667"/>
              </a:avLst>
            </a:prstGeom>
            <a:solidFill>
              <a:srgbClr val="66FFFF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/>
              <a:endParaRPr kumimoji="1" lang="zh-CN" altLang="zh-CN" sz="2400">
                <a:latin typeface="Tahoma" panose="020B0604030504040204" pitchFamily="34" charset="0"/>
              </a:endParaRPr>
            </a:p>
          </p:txBody>
        </p:sp>
        <p:sp>
          <p:nvSpPr>
            <p:cNvPr id="39956" name="Text Box 8"/>
            <p:cNvSpPr txBox="1">
              <a:spLocks noChangeArrowheads="1"/>
            </p:cNvSpPr>
            <p:nvPr/>
          </p:nvSpPr>
          <p:spPr bwMode="auto">
            <a:xfrm>
              <a:off x="3969" y="754"/>
              <a:ext cx="509" cy="646"/>
            </a:xfrm>
            <a:prstGeom prst="rect">
              <a:avLst/>
            </a:prstGeom>
            <a:noFill/>
            <a:ln w="57150" cmpd="thinThick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lnSpc>
                  <a:spcPct val="95000"/>
                </a:lnSpc>
              </a:pPr>
              <a:r>
                <a:rPr kumimoji="1" lang="zh-CN" altLang="en-US" sz="3200" b="1">
                  <a:latin typeface="Tahoma" panose="020B0604030504040204" pitchFamily="34" charset="0"/>
                  <a:ea typeface="黑体" panose="02010609060101010101" pitchFamily="2" charset="-122"/>
                </a:rPr>
                <a:t>鲁迅</a:t>
              </a:r>
              <a:endParaRPr kumimoji="1" lang="zh-CN" altLang="en-US" sz="3200" b="1">
                <a:latin typeface="Tahoma" panose="020B0604030504040204" pitchFamily="34" charset="0"/>
                <a:ea typeface="黑体" panose="02010609060101010101" pitchFamily="2" charset="-122"/>
              </a:endParaRPr>
            </a:p>
          </p:txBody>
        </p:sp>
      </p:grpSp>
      <p:grpSp>
        <p:nvGrpSpPr>
          <p:cNvPr id="5" name="Group 9"/>
          <p:cNvGrpSpPr/>
          <p:nvPr/>
        </p:nvGrpSpPr>
        <p:grpSpPr bwMode="auto">
          <a:xfrm>
            <a:off x="4583113" y="2276475"/>
            <a:ext cx="719137" cy="1512888"/>
            <a:chOff x="3470" y="1071"/>
            <a:chExt cx="453" cy="953"/>
          </a:xfrm>
        </p:grpSpPr>
        <p:sp>
          <p:nvSpPr>
            <p:cNvPr id="39953" name="AutoShape 10"/>
            <p:cNvSpPr>
              <a:spLocks noChangeArrowheads="1"/>
            </p:cNvSpPr>
            <p:nvPr/>
          </p:nvSpPr>
          <p:spPr bwMode="auto">
            <a:xfrm>
              <a:off x="3470" y="1090"/>
              <a:ext cx="408" cy="934"/>
            </a:xfrm>
            <a:prstGeom prst="wedgeRoundRectCallout">
              <a:avLst>
                <a:gd name="adj1" fmla="val -77940"/>
                <a:gd name="adj2" fmla="val -82014"/>
                <a:gd name="adj3" fmla="val 16667"/>
              </a:avLst>
            </a:prstGeom>
            <a:solidFill>
              <a:srgbClr val="66FFFF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/>
              <a:endParaRPr kumimoji="1" lang="zh-CN" altLang="zh-CN" sz="2400">
                <a:latin typeface="Tahoma" panose="020B0604030504040204" pitchFamily="34" charset="0"/>
              </a:endParaRPr>
            </a:p>
          </p:txBody>
        </p:sp>
        <p:sp>
          <p:nvSpPr>
            <p:cNvPr id="39954" name="Text Box 11"/>
            <p:cNvSpPr txBox="1">
              <a:spLocks noChangeArrowheads="1"/>
            </p:cNvSpPr>
            <p:nvPr/>
          </p:nvSpPr>
          <p:spPr bwMode="auto">
            <a:xfrm>
              <a:off x="3505" y="1071"/>
              <a:ext cx="418" cy="941"/>
            </a:xfrm>
            <a:prstGeom prst="rect">
              <a:avLst/>
            </a:prstGeom>
            <a:noFill/>
            <a:ln w="57150" cmpd="thinThick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lnSpc>
                  <a:spcPct val="95000"/>
                </a:lnSpc>
              </a:pPr>
              <a:r>
                <a:rPr kumimoji="1" lang="zh-CN" altLang="en-US" sz="3200" b="1">
                  <a:latin typeface="Tahoma" panose="020B0604030504040204" pitchFamily="34" charset="0"/>
                  <a:ea typeface="黑体" panose="02010609060101010101" pitchFamily="2" charset="-122"/>
                </a:rPr>
                <a:t>李大钊</a:t>
              </a:r>
              <a:endParaRPr kumimoji="1" lang="zh-CN" altLang="en-US" sz="3200" b="1">
                <a:latin typeface="Tahoma" panose="020B0604030504040204" pitchFamily="34" charset="0"/>
                <a:ea typeface="黑体" panose="02010609060101010101" pitchFamily="2" charset="-122"/>
              </a:endParaRPr>
            </a:p>
          </p:txBody>
        </p:sp>
      </p:grpSp>
      <p:grpSp>
        <p:nvGrpSpPr>
          <p:cNvPr id="6" name="Group 15"/>
          <p:cNvGrpSpPr/>
          <p:nvPr/>
        </p:nvGrpSpPr>
        <p:grpSpPr bwMode="auto">
          <a:xfrm>
            <a:off x="1703388" y="1700213"/>
            <a:ext cx="646112" cy="1512887"/>
            <a:chOff x="1066" y="799"/>
            <a:chExt cx="407" cy="953"/>
          </a:xfrm>
        </p:grpSpPr>
        <p:sp>
          <p:nvSpPr>
            <p:cNvPr id="39951" name="AutoShape 16"/>
            <p:cNvSpPr>
              <a:spLocks noChangeArrowheads="1"/>
            </p:cNvSpPr>
            <p:nvPr/>
          </p:nvSpPr>
          <p:spPr bwMode="auto">
            <a:xfrm>
              <a:off x="1066" y="818"/>
              <a:ext cx="407" cy="934"/>
            </a:xfrm>
            <a:prstGeom prst="wedgeRoundRectCallout">
              <a:avLst>
                <a:gd name="adj1" fmla="val 102824"/>
                <a:gd name="adj2" fmla="val 22806"/>
                <a:gd name="adj3" fmla="val 16667"/>
              </a:avLst>
            </a:prstGeom>
            <a:solidFill>
              <a:srgbClr val="66FFFF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/>
              <a:endParaRPr kumimoji="1" lang="zh-CN" altLang="zh-CN" sz="2400">
                <a:latin typeface="Tahoma" panose="020B0604030504040204" pitchFamily="34" charset="0"/>
              </a:endParaRPr>
            </a:p>
          </p:txBody>
        </p:sp>
        <p:sp>
          <p:nvSpPr>
            <p:cNvPr id="39952" name="Text Box 17"/>
            <p:cNvSpPr txBox="1">
              <a:spLocks noChangeArrowheads="1"/>
            </p:cNvSpPr>
            <p:nvPr/>
          </p:nvSpPr>
          <p:spPr bwMode="auto">
            <a:xfrm>
              <a:off x="1066" y="799"/>
              <a:ext cx="407" cy="941"/>
            </a:xfrm>
            <a:prstGeom prst="rect">
              <a:avLst/>
            </a:prstGeom>
            <a:noFill/>
            <a:ln w="57150" cmpd="thinThick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lnSpc>
                  <a:spcPct val="95000"/>
                </a:lnSpc>
              </a:pPr>
              <a:r>
                <a:rPr kumimoji="1" lang="zh-CN" altLang="en-US" sz="3200" b="1">
                  <a:latin typeface="Tahoma" panose="020B0604030504040204" pitchFamily="34" charset="0"/>
                  <a:ea typeface="黑体" panose="02010609060101010101" pitchFamily="2" charset="-122"/>
                </a:rPr>
                <a:t>陈独秀</a:t>
              </a:r>
              <a:endParaRPr kumimoji="1" lang="zh-CN" altLang="en-US" sz="3200" b="1">
                <a:latin typeface="Tahoma" panose="020B0604030504040204" pitchFamily="34" charset="0"/>
                <a:ea typeface="黑体" panose="02010609060101010101" pitchFamily="2" charset="-122"/>
              </a:endParaRPr>
            </a:p>
          </p:txBody>
        </p:sp>
      </p:grpSp>
      <p:grpSp>
        <p:nvGrpSpPr>
          <p:cNvPr id="7" name="Group 18"/>
          <p:cNvGrpSpPr/>
          <p:nvPr/>
        </p:nvGrpSpPr>
        <p:grpSpPr bwMode="auto">
          <a:xfrm>
            <a:off x="1992313" y="620713"/>
            <a:ext cx="719137" cy="1073150"/>
            <a:chOff x="1338" y="55"/>
            <a:chExt cx="509" cy="654"/>
          </a:xfrm>
        </p:grpSpPr>
        <p:sp>
          <p:nvSpPr>
            <p:cNvPr id="39949" name="AutoShape 19"/>
            <p:cNvSpPr>
              <a:spLocks noChangeArrowheads="1"/>
            </p:cNvSpPr>
            <p:nvPr/>
          </p:nvSpPr>
          <p:spPr bwMode="auto">
            <a:xfrm>
              <a:off x="1338" y="74"/>
              <a:ext cx="363" cy="635"/>
            </a:xfrm>
            <a:prstGeom prst="wedgeRoundRectCallout">
              <a:avLst>
                <a:gd name="adj1" fmla="val 124657"/>
                <a:gd name="adj2" fmla="val 71731"/>
                <a:gd name="adj3" fmla="val 16667"/>
              </a:avLst>
            </a:prstGeom>
            <a:solidFill>
              <a:srgbClr val="66FFFF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/>
              <a:endParaRPr kumimoji="1" lang="zh-CN" altLang="zh-CN" sz="2400">
                <a:latin typeface="Tahoma" panose="020B0604030504040204" pitchFamily="34" charset="0"/>
              </a:endParaRPr>
            </a:p>
          </p:txBody>
        </p:sp>
        <p:sp>
          <p:nvSpPr>
            <p:cNvPr id="39950" name="Text Box 20"/>
            <p:cNvSpPr txBox="1">
              <a:spLocks noChangeArrowheads="1"/>
            </p:cNvSpPr>
            <p:nvPr/>
          </p:nvSpPr>
          <p:spPr bwMode="auto">
            <a:xfrm>
              <a:off x="1338" y="55"/>
              <a:ext cx="509" cy="625"/>
            </a:xfrm>
            <a:prstGeom prst="rect">
              <a:avLst/>
            </a:prstGeom>
            <a:noFill/>
            <a:ln w="57150" cmpd="thinThick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lnSpc>
                  <a:spcPct val="95000"/>
                </a:lnSpc>
              </a:pPr>
              <a:r>
                <a:rPr kumimoji="1" lang="zh-CN" altLang="en-US" sz="3200" b="1">
                  <a:latin typeface="Tahoma" panose="020B0604030504040204" pitchFamily="34" charset="0"/>
                  <a:ea typeface="黑体" panose="02010609060101010101" pitchFamily="2" charset="-122"/>
                </a:rPr>
                <a:t>胡适</a:t>
              </a:r>
              <a:endParaRPr kumimoji="1" lang="zh-CN" altLang="en-US" sz="3200" b="1">
                <a:latin typeface="Tahoma" panose="020B0604030504040204" pitchFamily="34" charset="0"/>
                <a:ea typeface="黑体" panose="02010609060101010101" pitchFamily="2" charset="-122"/>
              </a:endParaRPr>
            </a:p>
          </p:txBody>
        </p:sp>
      </p:grpSp>
      <p:sp>
        <p:nvSpPr>
          <p:cNvPr id="70685" name="Text Box 29"/>
          <p:cNvSpPr txBox="1">
            <a:spLocks noChangeArrowheads="1"/>
          </p:cNvSpPr>
          <p:nvPr/>
        </p:nvSpPr>
        <p:spPr bwMode="auto">
          <a:xfrm>
            <a:off x="3648075" y="5949950"/>
            <a:ext cx="5040313" cy="706755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兼容并包，思想自由</a:t>
            </a:r>
            <a:endParaRPr lang="zh-CN" altLang="en-US" sz="40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1" name="AutoShape 4"/>
          <p:cNvSpPr>
            <a:spLocks noChangeArrowheads="1"/>
          </p:cNvSpPr>
          <p:nvPr/>
        </p:nvSpPr>
        <p:spPr bwMode="auto">
          <a:xfrm>
            <a:off x="3719513" y="3286125"/>
            <a:ext cx="1844675" cy="719138"/>
          </a:xfrm>
          <a:prstGeom prst="wedgeRoundRectCallout">
            <a:avLst>
              <a:gd name="adj1" fmla="val -28125"/>
              <a:gd name="adj2" fmla="val -116213"/>
              <a:gd name="adj3" fmla="val 16667"/>
            </a:avLst>
          </a:prstGeom>
          <a:solidFill>
            <a:schemeClr val="accent5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>
              <a:defRPr/>
            </a:pPr>
            <a:endParaRPr kumimoji="1" lang="zh-CN" altLang="zh-CN" sz="2400">
              <a:latin typeface="Tahoma" panose="020B0604030504040204" pitchFamily="34" charset="0"/>
            </a:endParaRPr>
          </a:p>
        </p:txBody>
      </p:sp>
      <p:sp>
        <p:nvSpPr>
          <p:cNvPr id="32" name="Text Box 5"/>
          <p:cNvSpPr txBox="1">
            <a:spLocks noChangeArrowheads="1"/>
          </p:cNvSpPr>
          <p:nvPr/>
        </p:nvSpPr>
        <p:spPr bwMode="auto">
          <a:xfrm>
            <a:off x="3795713" y="3357563"/>
            <a:ext cx="1724025" cy="617220"/>
          </a:xfrm>
          <a:prstGeom prst="rect">
            <a:avLst/>
          </a:prstGeom>
          <a:noFill/>
          <a:ln w="57150" cmpd="thinThick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95000"/>
              </a:lnSpc>
            </a:pPr>
            <a:r>
              <a:rPr kumimoji="1" lang="zh-CN" altLang="en-US" sz="3600" b="1">
                <a:latin typeface="Tahoma" panose="020B0604030504040204" pitchFamily="34" charset="0"/>
                <a:ea typeface="黑体" panose="02010609060101010101" pitchFamily="2" charset="-122"/>
              </a:rPr>
              <a:t>蔡元培</a:t>
            </a:r>
            <a:endParaRPr kumimoji="1" lang="zh-CN" altLang="en-US" sz="3600" b="1"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5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70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1" grpId="0"/>
      <p:bldP spid="70685" grpId="0" bldLvl="0" animBg="1"/>
      <p:bldP spid="31" grpId="0" bldLvl="0" animBg="1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Box 1"/>
          <p:cNvSpPr txBox="1">
            <a:spLocks noChangeArrowheads="1"/>
          </p:cNvSpPr>
          <p:nvPr/>
        </p:nvSpPr>
        <p:spPr bwMode="auto">
          <a:xfrm>
            <a:off x="993140" y="745490"/>
            <a:ext cx="324358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60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charset="0"/>
              </a:rPr>
              <a:t>3</a:t>
            </a:r>
            <a:r>
              <a:rPr lang="zh-CN" altLang="en-US" sz="360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charset="0"/>
              </a:rPr>
              <a:t>、领军人物</a:t>
            </a:r>
            <a:endParaRPr lang="zh-CN" altLang="en-US" sz="360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charset="0"/>
            </a:endParaRPr>
          </a:p>
        </p:txBody>
      </p:sp>
      <p:sp>
        <p:nvSpPr>
          <p:cNvPr id="31746" name="TextBox 2"/>
          <p:cNvSpPr txBox="1">
            <a:spLocks noChangeArrowheads="1"/>
          </p:cNvSpPr>
          <p:nvPr/>
        </p:nvSpPr>
        <p:spPr bwMode="auto">
          <a:xfrm>
            <a:off x="993140" y="2267585"/>
            <a:ext cx="3455988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Calibri" panose="020F0502020204030204" charset="0"/>
              </a:rPr>
              <a:t>终身以新青年自居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latin typeface="Calibri" panose="020F0502020204030204" charset="0"/>
            </a:endParaRPr>
          </a:p>
        </p:txBody>
      </p:sp>
      <p:sp>
        <p:nvSpPr>
          <p:cNvPr id="31747" name="TextBox 3"/>
          <p:cNvSpPr txBox="1">
            <a:spLocks noChangeArrowheads="1"/>
          </p:cNvSpPr>
          <p:nvPr/>
        </p:nvSpPr>
        <p:spPr bwMode="auto">
          <a:xfrm>
            <a:off x="5159375" y="2349500"/>
            <a:ext cx="4319588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Calibri" panose="020F0502020204030204" charset="0"/>
              </a:rPr>
              <a:t>铁肩担道义，妙手著文章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latin typeface="Calibri" panose="020F0502020204030204" charset="0"/>
            </a:endParaRPr>
          </a:p>
        </p:txBody>
      </p:sp>
      <p:sp>
        <p:nvSpPr>
          <p:cNvPr id="31748" name="TextBox 4"/>
          <p:cNvSpPr txBox="1">
            <a:spLocks noChangeArrowheads="1"/>
          </p:cNvSpPr>
          <p:nvPr/>
        </p:nvSpPr>
        <p:spPr bwMode="auto">
          <a:xfrm>
            <a:off x="4978718" y="3490278"/>
            <a:ext cx="568960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Calibri" panose="020F0502020204030204" charset="0"/>
              </a:rPr>
              <a:t>横眉冷对千夫指，俯首甘为孺子牛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latin typeface="Calibri" panose="020F0502020204030204" charset="0"/>
            </a:endParaRPr>
          </a:p>
        </p:txBody>
      </p:sp>
      <p:sp>
        <p:nvSpPr>
          <p:cNvPr id="31749" name="TextBox 5"/>
          <p:cNvSpPr txBox="1">
            <a:spLocks noChangeArrowheads="1"/>
          </p:cNvSpPr>
          <p:nvPr/>
        </p:nvSpPr>
        <p:spPr bwMode="auto">
          <a:xfrm>
            <a:off x="1192848" y="5554663"/>
            <a:ext cx="7345362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Calibri" panose="020F0502020204030204" charset="0"/>
              </a:rPr>
              <a:t>获得</a:t>
            </a:r>
            <a:r>
              <a:rPr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Calibri" panose="020F0502020204030204" charset="0"/>
              </a:rPr>
              <a:t>36</a:t>
            </a: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Calibri" panose="020F0502020204030204" charset="0"/>
              </a:rPr>
              <a:t>个博士学位的“中国自由主义之父”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latin typeface="Calibri" panose="020F0502020204030204" charset="0"/>
            </a:endParaRPr>
          </a:p>
        </p:txBody>
      </p:sp>
      <p:grpSp>
        <p:nvGrpSpPr>
          <p:cNvPr id="31753" name="Group 9"/>
          <p:cNvGrpSpPr/>
          <p:nvPr/>
        </p:nvGrpSpPr>
        <p:grpSpPr bwMode="auto">
          <a:xfrm>
            <a:off x="1872615" y="1448435"/>
            <a:ext cx="1697038" cy="2384426"/>
            <a:chOff x="748" y="572"/>
            <a:chExt cx="1069" cy="1502"/>
          </a:xfrm>
        </p:grpSpPr>
        <p:pic>
          <p:nvPicPr>
            <p:cNvPr id="31751" name="Picture 5"/>
            <p:cNvPicPr>
              <a:picLocks noChangeAspect="1"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748" y="572"/>
              <a:ext cx="1069" cy="1389"/>
            </a:xfrm>
            <a:prstGeom prst="ellipse">
              <a:avLst/>
            </a:prstGeom>
            <a:ln w="63500" cap="rnd">
              <a:solidFill>
                <a:srgbClr val="333333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sp>
          <p:nvSpPr>
            <p:cNvPr id="36881" name="Text Box 8"/>
            <p:cNvSpPr txBox="1">
              <a:spLocks noChangeArrowheads="1"/>
            </p:cNvSpPr>
            <p:nvPr/>
          </p:nvSpPr>
          <p:spPr bwMode="auto">
            <a:xfrm>
              <a:off x="975" y="1842"/>
              <a:ext cx="589" cy="232"/>
            </a:xfrm>
            <a:prstGeom prst="rect">
              <a:avLst/>
            </a:prstGeom>
            <a:solidFill>
              <a:srgbClr val="99CC00"/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/>
                <a:t>陈独秀</a:t>
              </a:r>
              <a:endParaRPr lang="zh-CN" altLang="en-US"/>
            </a:p>
          </p:txBody>
        </p:sp>
      </p:grpSp>
      <p:grpSp>
        <p:nvGrpSpPr>
          <p:cNvPr id="31762" name="Group 18"/>
          <p:cNvGrpSpPr/>
          <p:nvPr/>
        </p:nvGrpSpPr>
        <p:grpSpPr bwMode="auto">
          <a:xfrm>
            <a:off x="7794943" y="3321050"/>
            <a:ext cx="1873250" cy="2384426"/>
            <a:chOff x="2290" y="1797"/>
            <a:chExt cx="1180" cy="1502"/>
          </a:xfrm>
        </p:grpSpPr>
        <p:pic>
          <p:nvPicPr>
            <p:cNvPr id="31754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90" y="1797"/>
              <a:ext cx="1180" cy="1407"/>
            </a:xfrm>
            <a:prstGeom prst="ellipse">
              <a:avLst/>
            </a:prstGeom>
            <a:ln w="63500" cap="rnd">
              <a:solidFill>
                <a:srgbClr val="333333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sp>
          <p:nvSpPr>
            <p:cNvPr id="36879" name="Text Box 11"/>
            <p:cNvSpPr txBox="1">
              <a:spLocks noChangeArrowheads="1"/>
            </p:cNvSpPr>
            <p:nvPr/>
          </p:nvSpPr>
          <p:spPr bwMode="auto">
            <a:xfrm>
              <a:off x="2562" y="3067"/>
              <a:ext cx="589" cy="232"/>
            </a:xfrm>
            <a:prstGeom prst="rect">
              <a:avLst/>
            </a:prstGeom>
            <a:solidFill>
              <a:srgbClr val="99CC00"/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b="1"/>
                <a:t>鲁迅</a:t>
              </a:r>
              <a:endParaRPr lang="zh-CN" altLang="en-US" b="1"/>
            </a:p>
          </p:txBody>
        </p:sp>
      </p:grpSp>
      <p:grpSp>
        <p:nvGrpSpPr>
          <p:cNvPr id="31759" name="Group 15"/>
          <p:cNvGrpSpPr/>
          <p:nvPr/>
        </p:nvGrpSpPr>
        <p:grpSpPr bwMode="auto">
          <a:xfrm>
            <a:off x="3503613" y="4076700"/>
            <a:ext cx="2016125" cy="2600326"/>
            <a:chOff x="3288" y="391"/>
            <a:chExt cx="1270" cy="1638"/>
          </a:xfrm>
        </p:grpSpPr>
        <p:pic>
          <p:nvPicPr>
            <p:cNvPr id="31758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88" y="391"/>
              <a:ext cx="1270" cy="1525"/>
            </a:xfrm>
            <a:prstGeom prst="ellipse">
              <a:avLst/>
            </a:prstGeom>
            <a:ln w="63500" cap="rnd">
              <a:solidFill>
                <a:srgbClr val="333333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sp>
          <p:nvSpPr>
            <p:cNvPr id="36877" name="Text Box 13"/>
            <p:cNvSpPr txBox="1">
              <a:spLocks noChangeArrowheads="1"/>
            </p:cNvSpPr>
            <p:nvPr/>
          </p:nvSpPr>
          <p:spPr bwMode="auto">
            <a:xfrm>
              <a:off x="3696" y="1797"/>
              <a:ext cx="589" cy="232"/>
            </a:xfrm>
            <a:prstGeom prst="rect">
              <a:avLst/>
            </a:prstGeom>
            <a:solidFill>
              <a:srgbClr val="99CC00"/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b="1"/>
                <a:t>胡适</a:t>
              </a:r>
              <a:endParaRPr lang="zh-CN" altLang="en-US" b="1"/>
            </a:p>
          </p:txBody>
        </p:sp>
      </p:grpSp>
      <p:grpSp>
        <p:nvGrpSpPr>
          <p:cNvPr id="31761" name="Group 17"/>
          <p:cNvGrpSpPr/>
          <p:nvPr/>
        </p:nvGrpSpPr>
        <p:grpSpPr bwMode="auto">
          <a:xfrm>
            <a:off x="6743700" y="115888"/>
            <a:ext cx="1944688" cy="2673349"/>
            <a:chOff x="4286" y="2160"/>
            <a:chExt cx="1225" cy="1684"/>
          </a:xfrm>
        </p:grpSpPr>
        <p:pic>
          <p:nvPicPr>
            <p:cNvPr id="31760" name="图片 12" descr="9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286" y="2160"/>
              <a:ext cx="1225" cy="1570"/>
            </a:xfrm>
            <a:prstGeom prst="ellipse">
              <a:avLst/>
            </a:prstGeom>
            <a:ln w="63500" cap="rnd">
              <a:solidFill>
                <a:srgbClr val="333333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sp>
          <p:nvSpPr>
            <p:cNvPr id="36875" name="Text Box 12"/>
            <p:cNvSpPr txBox="1">
              <a:spLocks noChangeArrowheads="1"/>
            </p:cNvSpPr>
            <p:nvPr/>
          </p:nvSpPr>
          <p:spPr bwMode="auto">
            <a:xfrm>
              <a:off x="4604" y="3612"/>
              <a:ext cx="589" cy="232"/>
            </a:xfrm>
            <a:prstGeom prst="rect">
              <a:avLst/>
            </a:prstGeom>
            <a:solidFill>
              <a:srgbClr val="99CC00"/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b="1"/>
                <a:t>李大钊</a:t>
              </a:r>
              <a:endParaRPr lang="zh-CN" altLang="en-US" b="1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0"/>
      <p:bldP spid="31748" grpId="0"/>
      <p:bldP spid="317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109980"/>
            <a:ext cx="10515600" cy="5271135"/>
          </a:xfrm>
        </p:spPr>
        <p:txBody>
          <a:bodyPr/>
          <a:p>
            <a:pPr marL="0" indent="0">
              <a:buNone/>
            </a:pPr>
            <a:endParaRPr lang="zh-CN" altLang="en-US"/>
          </a:p>
          <a:p>
            <a:r>
              <a:rPr lang="en-US" altLang="zh-CN"/>
              <a:t>1</a:t>
            </a:r>
            <a:r>
              <a:rPr lang="zh-CN" altLang="en-US"/>
              <a:t>、反对旧道德和旧文化</a:t>
            </a:r>
            <a:endParaRPr lang="zh-CN" altLang="en-US"/>
          </a:p>
          <a:p>
            <a:endParaRPr lang="zh-CN" altLang="en-US"/>
          </a:p>
        </p:txBody>
      </p:sp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1696085" y="2258695"/>
            <a:ext cx="8922385" cy="10147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defRPr/>
            </a:pPr>
            <a:r>
              <a:rPr lang="zh-CN" altLang="en-US" sz="2800" b="1" dirty="0">
                <a:solidFill>
                  <a:srgbClr val="002060"/>
                </a:solidFill>
              </a:rPr>
              <a:t>旧道德：指以</a:t>
            </a:r>
            <a:r>
              <a:rPr lang="zh-CN" altLang="en-US" sz="3200" b="1" dirty="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孔子</a:t>
            </a:r>
            <a:r>
              <a:rPr lang="zh-CN" altLang="en-US" sz="2800" b="1" dirty="0">
                <a:solidFill>
                  <a:srgbClr val="002060"/>
                </a:solidFill>
              </a:rPr>
              <a:t>为代表的，</a:t>
            </a:r>
            <a:r>
              <a:rPr lang="zh-CN" altLang="en-US" sz="3200" b="1" dirty="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三纲五常</a:t>
            </a:r>
            <a:r>
              <a:rPr lang="zh-CN" altLang="en-US" sz="2800" b="1" dirty="0">
                <a:solidFill>
                  <a:srgbClr val="002060"/>
                </a:solidFill>
              </a:rPr>
              <a:t>为核心</a:t>
            </a:r>
            <a:r>
              <a:rPr lang="zh-CN" altLang="en-US" sz="2800" b="1" dirty="0" smtClean="0">
                <a:solidFill>
                  <a:srgbClr val="002060"/>
                </a:solidFill>
              </a:rPr>
              <a:t>的儒家传</a:t>
            </a:r>
            <a:r>
              <a:rPr lang="zh-CN" altLang="en-US" sz="2800" b="1" dirty="0">
                <a:solidFill>
                  <a:srgbClr val="002060"/>
                </a:solidFill>
              </a:rPr>
              <a:t>统道德和文化。</a:t>
            </a:r>
            <a:endParaRPr lang="zh-CN" altLang="en-US" sz="2800" b="1" dirty="0">
              <a:solidFill>
                <a:srgbClr val="002060"/>
              </a:solidFill>
            </a:endParaRPr>
          </a:p>
        </p:txBody>
      </p:sp>
      <p:sp>
        <p:nvSpPr>
          <p:cNvPr id="41992" name="TextBox 4"/>
          <p:cNvSpPr txBox="1">
            <a:spLocks noChangeArrowheads="1"/>
          </p:cNvSpPr>
          <p:nvPr/>
        </p:nvSpPr>
        <p:spPr bwMode="auto">
          <a:xfrm>
            <a:off x="1695768" y="3273425"/>
            <a:ext cx="3600450" cy="310769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>
            <a:spAutoFit/>
          </a:bodyPr>
          <a:p>
            <a:r>
              <a:rPr lang="zh-CN" altLang="en-US" sz="2800" b="1" dirty="0"/>
              <a:t>         三纲五常</a:t>
            </a:r>
            <a:endParaRPr lang="zh-CN" altLang="en-US" sz="2800" b="1" dirty="0"/>
          </a:p>
          <a:p>
            <a:endParaRPr lang="en-US" altLang="zh-CN" sz="2800" b="1" dirty="0"/>
          </a:p>
          <a:p>
            <a:r>
              <a:rPr lang="zh-CN" altLang="en-US" sz="2800" b="1" dirty="0"/>
              <a:t>“三纲</a:t>
            </a:r>
            <a:r>
              <a:rPr lang="en-US" altLang="zh-CN" sz="2800" b="1" dirty="0"/>
              <a:t>”:</a:t>
            </a:r>
            <a:r>
              <a:rPr lang="zh-CN" altLang="en-US" sz="2800" b="1" dirty="0"/>
              <a:t>君为臣纲</a:t>
            </a:r>
            <a:endParaRPr lang="zh-CN" altLang="en-US" sz="2800" b="1" dirty="0"/>
          </a:p>
          <a:p>
            <a:r>
              <a:rPr lang="zh-CN" altLang="en-US" sz="2800" b="1" dirty="0"/>
              <a:t>            </a:t>
            </a:r>
            <a:r>
              <a:rPr lang="zh-CN" altLang="en-US" sz="2800" b="1" dirty="0" smtClean="0"/>
              <a:t>  父</a:t>
            </a:r>
            <a:r>
              <a:rPr lang="zh-CN" altLang="en-US" sz="2800" b="1" dirty="0"/>
              <a:t>为子纲</a:t>
            </a:r>
            <a:endParaRPr lang="zh-CN" altLang="en-US" sz="2800" b="1" dirty="0"/>
          </a:p>
          <a:p>
            <a:r>
              <a:rPr lang="zh-CN" altLang="en-US" sz="2800" b="1" dirty="0"/>
              <a:t>           </a:t>
            </a:r>
            <a:r>
              <a:rPr lang="zh-CN" altLang="en-US" sz="2800" b="1" dirty="0" smtClean="0"/>
              <a:t>   </a:t>
            </a:r>
            <a:r>
              <a:rPr lang="zh-CN" altLang="en-US" sz="2800" b="1" dirty="0"/>
              <a:t>夫为妻纲</a:t>
            </a:r>
            <a:endParaRPr lang="zh-CN" altLang="en-US" sz="2800" b="1" dirty="0"/>
          </a:p>
          <a:p>
            <a:endParaRPr lang="zh-CN" altLang="en-US" sz="2800" b="1" dirty="0"/>
          </a:p>
          <a:p>
            <a:r>
              <a:rPr lang="en-US" altLang="zh-CN" sz="2800" b="1" dirty="0"/>
              <a:t>“</a:t>
            </a:r>
            <a:r>
              <a:rPr lang="zh-CN" altLang="en-US" sz="2800" b="1" dirty="0"/>
              <a:t>五常”：仁义礼智信</a:t>
            </a:r>
            <a:endParaRPr lang="zh-CN" altLang="en-US" sz="2800" b="1" dirty="0"/>
          </a:p>
        </p:txBody>
      </p:sp>
      <p:sp>
        <p:nvSpPr>
          <p:cNvPr id="41988" name="TextBox 4"/>
          <p:cNvSpPr txBox="1">
            <a:spLocks noChangeArrowheads="1"/>
          </p:cNvSpPr>
          <p:nvPr/>
        </p:nvSpPr>
        <p:spPr bwMode="auto">
          <a:xfrm>
            <a:off x="6370003" y="3273108"/>
            <a:ext cx="4248150" cy="310769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>
            <a:spAutoFit/>
          </a:bodyPr>
          <a:p>
            <a:r>
              <a:rPr lang="zh-CN" altLang="en-US" sz="2800" b="1"/>
              <a:t>             三从四德</a:t>
            </a:r>
            <a:endParaRPr lang="en-US" altLang="zh-CN" sz="2800" b="1"/>
          </a:p>
          <a:p>
            <a:r>
              <a:rPr lang="zh-CN" altLang="en-US" sz="2800" b="1"/>
              <a:t>“三从”是指妇女未嫁从父，出嫁从夫，夫死从子。</a:t>
            </a:r>
            <a:endParaRPr lang="en-US" altLang="zh-CN" sz="2800" b="1"/>
          </a:p>
          <a:p>
            <a:r>
              <a:rPr lang="zh-CN" altLang="en-US" sz="2800" b="1"/>
              <a:t>“四德”是指妇容、妇德、妇言、妇功。</a:t>
            </a:r>
            <a:endParaRPr lang="en-US" altLang="zh-CN" sz="2800" b="1"/>
          </a:p>
          <a:p>
            <a:r>
              <a:rPr lang="en-US" altLang="zh-CN" sz="2800" b="1"/>
              <a:t>        </a:t>
            </a:r>
            <a:r>
              <a:rPr lang="zh-CN" altLang="en-US" sz="2800" b="1"/>
              <a:t>三从四德是旧时封建社会压迫妇女的封建礼教。</a:t>
            </a:r>
            <a:endParaRPr lang="zh-CN" altLang="en-US" sz="2800" b="1"/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899795" y="303530"/>
            <a:ext cx="10515600" cy="1325563"/>
          </a:xfrm>
        </p:spPr>
        <p:txBody>
          <a:bodyPr/>
          <a:p>
            <a:pPr algn="ctr"/>
            <a:r>
              <a:rPr lang="zh-CN" altLang="en-US" sz="5400"/>
              <a:t>二、新文化运动的主要内容</a:t>
            </a:r>
            <a:endParaRPr lang="zh-CN" altLang="en-US" sz="5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1992" grpId="0" bldLvl="0" animBg="1"/>
      <p:bldP spid="41988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b="1" dirty="0" smtClean="0">
                <a:sym typeface="+mn-ea"/>
              </a:rPr>
              <a:t> 提倡新道德，反对旧道德强调从个人有独立自主权利的观点出发，提倡独立思考，反对依附古人，反对盲从封建权威，反对作习惯势力的奴隶。所谓新道德，指男女平等、个性解放等思想，要求从封建传统下解放人的个性与才能，使其能够得到自由的发展。</a:t>
            </a:r>
            <a:endParaRPr lang="zh-CN" altLang="en-US" b="1" dirty="0" smtClean="0"/>
          </a:p>
          <a:p>
            <a:endParaRPr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447675"/>
            <a:ext cx="10515600" cy="5729605"/>
          </a:xfrm>
        </p:spPr>
        <p:txBody>
          <a:bodyPr/>
          <a:p>
            <a:r>
              <a:rPr lang="en-US" altLang="zh-CN" b="1" dirty="0" smtClean="0">
                <a:sym typeface="+mn-ea"/>
              </a:rPr>
              <a:t> 2</a:t>
            </a:r>
            <a:r>
              <a:rPr lang="zh-CN" altLang="en-US" b="1" dirty="0" smtClean="0">
                <a:sym typeface="+mn-ea"/>
              </a:rPr>
              <a:t>、口号：提倡民主与科学</a:t>
            </a:r>
            <a:endParaRPr lang="zh-CN" altLang="en-US" b="1" dirty="0" smtClean="0">
              <a:sym typeface="+mn-ea"/>
            </a:endParaRPr>
          </a:p>
        </p:txBody>
      </p:sp>
      <p:pic>
        <p:nvPicPr>
          <p:cNvPr id="4" name="图片 3" descr="2-17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66750" y="1254760"/>
            <a:ext cx="10491470" cy="557657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235835" y="2190750"/>
            <a:ext cx="7564755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 dirty="0" smtClean="0">
                <a:sym typeface="+mn-ea"/>
              </a:rPr>
              <a:t>         </a:t>
            </a:r>
            <a:r>
              <a:rPr lang="zh-CN" altLang="en-US" sz="3200" b="1" dirty="0" smtClean="0">
                <a:sym typeface="+mn-ea"/>
              </a:rPr>
              <a:t>陈独秀</a:t>
            </a:r>
            <a:r>
              <a:rPr lang="en-US" altLang="zh-CN" sz="3200" b="1" dirty="0" smtClean="0">
                <a:sym typeface="+mn-ea"/>
              </a:rPr>
              <a:t>《</a:t>
            </a:r>
            <a:r>
              <a:rPr lang="zh-CN" altLang="en-US" sz="3200" b="1" dirty="0" smtClean="0">
                <a:sym typeface="+mn-ea"/>
              </a:rPr>
              <a:t>青年杂志</a:t>
            </a:r>
            <a:r>
              <a:rPr lang="en-US" altLang="zh-CN" sz="3200" b="1" dirty="0" smtClean="0">
                <a:sym typeface="+mn-ea"/>
              </a:rPr>
              <a:t>》</a:t>
            </a:r>
            <a:r>
              <a:rPr lang="zh-CN" altLang="en-US" sz="3200" b="1" dirty="0" smtClean="0">
                <a:sym typeface="+mn-ea"/>
              </a:rPr>
              <a:t>创刊号上，发表的</a:t>
            </a:r>
            <a:r>
              <a:rPr lang="en-US" altLang="zh-CN" sz="3200" b="1" dirty="0" smtClean="0">
                <a:sym typeface="+mn-ea"/>
              </a:rPr>
              <a:t>《</a:t>
            </a:r>
            <a:r>
              <a:rPr lang="zh-CN" altLang="en-US" sz="3200" b="1" dirty="0" smtClean="0">
                <a:sym typeface="+mn-ea"/>
              </a:rPr>
              <a:t>敬告青年</a:t>
            </a:r>
            <a:r>
              <a:rPr lang="en-US" altLang="zh-CN" sz="3200" b="1" dirty="0" smtClean="0">
                <a:sym typeface="+mn-ea"/>
              </a:rPr>
              <a:t>》</a:t>
            </a:r>
            <a:r>
              <a:rPr lang="zh-CN" altLang="en-US" sz="3200" b="1" dirty="0" smtClean="0">
                <a:sym typeface="+mn-ea"/>
              </a:rPr>
              <a:t>一文中提出</a:t>
            </a:r>
            <a:r>
              <a:rPr lang="zh-CN" altLang="en-US" sz="3200" b="1" dirty="0" smtClean="0">
                <a:solidFill>
                  <a:srgbClr val="FF0000"/>
                </a:solidFill>
                <a:sym typeface="+mn-ea"/>
              </a:rPr>
              <a:t>民主和科学</a:t>
            </a:r>
            <a:r>
              <a:rPr lang="zh-CN" altLang="en-US" sz="3200" b="1" dirty="0" smtClean="0">
                <a:sym typeface="+mn-ea"/>
              </a:rPr>
              <a:t>的口号，他说：“我们现在认定，只有这两位先生，可以救治中国政治上道德上学术上思想上一切的黑暗。”</a:t>
            </a:r>
            <a:endParaRPr lang="zh-CN" altLang="en-US" sz="3200" b="1" dirty="0"/>
          </a:p>
          <a:p>
            <a:endParaRPr lang="zh-CN" altLang="en-US" sz="32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937895"/>
            <a:ext cx="10515600" cy="5239385"/>
          </a:xfrm>
        </p:spPr>
        <p:txBody>
          <a:bodyPr/>
          <a:p>
            <a:r>
              <a:rPr lang="en-US" altLang="zh-CN"/>
              <a:t>3</a:t>
            </a:r>
            <a:r>
              <a:rPr lang="zh-CN" altLang="en-US"/>
              <a:t>、反对旧文学，提倡新文学</a:t>
            </a:r>
            <a:endParaRPr lang="zh-CN" altLang="en-US"/>
          </a:p>
          <a:p>
            <a:r>
              <a:rPr lang="zh-CN" altLang="en-US" b="1" dirty="0" smtClean="0">
                <a:sym typeface="+mn-ea"/>
              </a:rPr>
              <a:t>提倡新文学，反对旧文学主张用自己的话写自己的文章，反对模仿古人，反对言之无物。斗争锋芒直指儒家传统道德和文化，从而在社会上掀起一场文学革命和思想解放的潮流</a:t>
            </a:r>
            <a:endParaRPr lang="zh-CN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胡适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095500" y="601980"/>
            <a:ext cx="3305175" cy="5095875"/>
          </a:xfrm>
          <a:prstGeom prst="rect">
            <a:avLst/>
          </a:prstGeom>
        </p:spPr>
      </p:pic>
      <p:sp>
        <p:nvSpPr>
          <p:cNvPr id="5" name="TextBox 2"/>
          <p:cNvSpPr txBox="1"/>
          <p:nvPr/>
        </p:nvSpPr>
        <p:spPr>
          <a:xfrm>
            <a:off x="5904230" y="1736090"/>
            <a:ext cx="5449570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 dirty="0" smtClean="0"/>
              <a:t>         胡适（</a:t>
            </a:r>
            <a:r>
              <a:rPr lang="zh-CN" altLang="en-US" sz="2800" dirty="0" smtClean="0"/>
              <a:t> </a:t>
            </a:r>
            <a:r>
              <a:rPr lang="en-US" altLang="zh-CN" sz="2800" b="1" dirty="0" smtClean="0">
                <a:latin typeface="+mn-ea"/>
              </a:rPr>
              <a:t>1891—1962</a:t>
            </a:r>
            <a:r>
              <a:rPr lang="zh-CN" altLang="en-US" sz="2800" b="1" dirty="0" smtClean="0"/>
              <a:t>），胡适提倡白话文，是因为白话文的形式适合于新思想、新文学的内容。他主张使白话文成为新的文学形式。他说：“以今世历史进化的眼光观之，则白话文学，为中国文学之正宗，又为将来文学必用之利器，可断言也。”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988695"/>
            <a:ext cx="10515600" cy="5188585"/>
          </a:xfrm>
        </p:spPr>
        <p:txBody>
          <a:bodyPr/>
          <a:p>
            <a:r>
              <a:rPr lang="zh-CN" altLang="en-US" b="1">
                <a:sym typeface="+mn-ea"/>
              </a:rPr>
              <a:t>鲁迅（）</a:t>
            </a:r>
            <a:r>
              <a:rPr lang="en-US" altLang="zh-CN" b="1">
                <a:sym typeface="+mn-ea"/>
              </a:rPr>
              <a:t>《</a:t>
            </a:r>
            <a:r>
              <a:rPr lang="zh-CN" altLang="en-US" b="1">
                <a:sym typeface="+mn-ea"/>
              </a:rPr>
              <a:t>狂人日记</a:t>
            </a:r>
            <a:r>
              <a:rPr lang="en-US" altLang="zh-CN" b="1">
                <a:sym typeface="+mn-ea"/>
              </a:rPr>
              <a:t>》</a:t>
            </a:r>
            <a:r>
              <a:rPr lang="zh-CN" altLang="en-US" b="1">
                <a:solidFill>
                  <a:srgbClr val="C00000"/>
                </a:solidFill>
                <a:sym typeface="+mn-ea"/>
              </a:rPr>
              <a:t>第一篇白话小说</a:t>
            </a:r>
            <a:r>
              <a:rPr lang="zh-CN" altLang="en-US" b="1">
                <a:sym typeface="+mn-ea"/>
              </a:rPr>
              <a:t>，借狂人之口，批判“</a:t>
            </a:r>
            <a:r>
              <a:rPr lang="zh-CN" altLang="en-US" b="1">
                <a:solidFill>
                  <a:srgbClr val="C00000"/>
                </a:solidFill>
                <a:sym typeface="+mn-ea"/>
              </a:rPr>
              <a:t>吃人”的封建礼教</a:t>
            </a:r>
            <a:r>
              <a:rPr lang="zh-CN" altLang="en-US" b="1">
                <a:sym typeface="+mn-ea"/>
              </a:rPr>
              <a:t>，把反封建的</a:t>
            </a:r>
            <a:r>
              <a:rPr lang="zh-CN" altLang="en-US" b="1">
                <a:solidFill>
                  <a:srgbClr val="C00000"/>
                </a:solidFill>
                <a:sym typeface="+mn-ea"/>
              </a:rPr>
              <a:t>内容</a:t>
            </a:r>
            <a:r>
              <a:rPr lang="zh-CN" altLang="en-US" b="1">
                <a:sym typeface="+mn-ea"/>
              </a:rPr>
              <a:t>和白话文的</a:t>
            </a:r>
            <a:r>
              <a:rPr lang="zh-CN" altLang="en-US" b="1">
                <a:solidFill>
                  <a:srgbClr val="C00000"/>
                </a:solidFill>
                <a:sym typeface="+mn-ea"/>
              </a:rPr>
              <a:t>形式</a:t>
            </a:r>
            <a:r>
              <a:rPr lang="zh-CN" altLang="en-US" b="1">
                <a:sym typeface="+mn-ea"/>
              </a:rPr>
              <a:t>结合起来，树立了新文学的光辉典范。</a:t>
            </a:r>
            <a:endParaRPr lang="zh-CN" altLang="en-US" b="1"/>
          </a:p>
          <a:p>
            <a:endParaRPr lang="zh-CN" altLang="en-US"/>
          </a:p>
        </p:txBody>
      </p:sp>
      <p:pic>
        <p:nvPicPr>
          <p:cNvPr id="10242" name="图片 16"/>
          <p:cNvPicPr>
            <a:picLocks noChangeAspect="1"/>
          </p:cNvPicPr>
          <p:nvPr/>
        </p:nvPicPr>
        <p:blipFill>
          <a:blip r:embed="rId1"/>
          <a:srcRect t="11913" b="11937"/>
          <a:stretch>
            <a:fillRect/>
          </a:stretch>
        </p:blipFill>
        <p:spPr>
          <a:xfrm>
            <a:off x="1755458" y="2935923"/>
            <a:ext cx="8680450" cy="36718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080135"/>
            <a:ext cx="10515600" cy="5097145"/>
          </a:xfrm>
        </p:spPr>
        <p:txBody>
          <a:bodyPr>
            <a:normAutofit lnSpcReduction="20000"/>
          </a:bodyPr>
          <a:p>
            <a:pPr fontAlgn="auto">
              <a:lnSpc>
                <a:spcPct val="100000"/>
              </a:lnSpc>
            </a:pPr>
            <a:r>
              <a:rPr lang="en-US" altLang="zh-CN"/>
              <a:t>4</a:t>
            </a:r>
            <a:r>
              <a:rPr lang="zh-CN" altLang="en-US"/>
              <a:t>、</a:t>
            </a:r>
            <a:r>
              <a:rPr lang="zh-CN" altLang="en-US">
                <a:latin typeface="+mn-ea"/>
              </a:rPr>
              <a:t>后期宣扬马克思主义</a:t>
            </a:r>
            <a:endParaRPr lang="zh-CN" altLang="en-US">
              <a:latin typeface="+mn-ea"/>
            </a:endParaRPr>
          </a:p>
          <a:p>
            <a:pPr fontAlgn="auto">
              <a:lnSpc>
                <a:spcPct val="100000"/>
              </a:lnSpc>
            </a:pPr>
            <a:r>
              <a:rPr lang="zh-CN" altLang="en-US">
                <a:latin typeface="+mn-ea"/>
              </a:rPr>
              <a:t>李大钊（1889年10月29日－1927年4月28日），字守常，河北乐亭人，毕业于东京早稻田大学，中国共产党主要创立人之一，中国最早的马克思主义者和共产主义者之一。</a:t>
            </a:r>
            <a:endParaRPr lang="zh-CN" altLang="en-US">
              <a:latin typeface="+mn-ea"/>
            </a:endParaRPr>
          </a:p>
          <a:p>
            <a:pPr fontAlgn="auto">
              <a:lnSpc>
                <a:spcPct val="100000"/>
              </a:lnSpc>
            </a:pPr>
            <a:endParaRPr lang="zh-CN" altLang="en-US">
              <a:latin typeface="+mn-ea"/>
            </a:endParaRPr>
          </a:p>
          <a:p>
            <a:pPr fontAlgn="auto">
              <a:lnSpc>
                <a:spcPct val="100000"/>
              </a:lnSpc>
            </a:pPr>
            <a:r>
              <a:rPr lang="zh-CN" altLang="en-US">
                <a:latin typeface="+mn-ea"/>
              </a:rPr>
              <a:t>1913年，在东京早稻田大学求学时，开始接触社会主义思想和马克思主义学说。1916年回国后，他积极投身新文化运动，宣传民主、科学精神，抨击旧礼教、旧道德，向封建顽固势力展开猛烈斗争。1917年俄国十月革命胜利后，连续发表《法俄革命之比较观》、《庶民的胜利》、《布尔什维主义的胜利》、《新纪元》等文章和演讲，热情讴歌十月革命。</a:t>
            </a:r>
            <a:endParaRPr lang="zh-CN" altLang="en-US">
              <a:latin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5715" y="1515745"/>
            <a:ext cx="2779395" cy="410591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3260" y="1858010"/>
            <a:ext cx="2910840" cy="35413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5755" y="1635760"/>
            <a:ext cx="2758440" cy="387159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4690" y="221615"/>
            <a:ext cx="10822305" cy="1325880"/>
          </a:xfrm>
        </p:spPr>
        <p:txBody>
          <a:bodyPr/>
          <a:p>
            <a:pPr algn="ctr"/>
            <a:r>
              <a:rPr lang="zh-CN" altLang="en-US" sz="5400"/>
              <a:t>三、新文化运动的意义和评价</a:t>
            </a:r>
            <a:endParaRPr lang="zh-CN" altLang="en-US" sz="54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95325" y="1631315"/>
            <a:ext cx="10821670" cy="4832350"/>
          </a:xfrm>
        </p:spPr>
        <p:txBody>
          <a:bodyPr>
            <a:normAutofit fontScale="90000"/>
          </a:bodyPr>
          <a:p>
            <a:pPr fontAlgn="auto">
              <a:lnSpc>
                <a:spcPct val="100000"/>
              </a:lnSpc>
            </a:pPr>
            <a:r>
              <a:rPr lang="zh-CN" altLang="en-US">
                <a:sym typeface="+mn-ea"/>
              </a:rPr>
              <a:t>（一）意义</a:t>
            </a:r>
            <a:endParaRPr lang="zh-CN" altLang="en-US">
              <a:sym typeface="+mn-ea"/>
            </a:endParaRPr>
          </a:p>
          <a:p>
            <a:pPr fontAlgn="auto">
              <a:lnSpc>
                <a:spcPct val="100000"/>
              </a:lnSpc>
            </a:pPr>
            <a:r>
              <a:rPr lang="en-US" altLang="zh-CN">
                <a:sym typeface="+mn-ea"/>
              </a:rPr>
              <a:t>1</a:t>
            </a:r>
            <a:r>
              <a:rPr lang="zh-CN" altLang="en-US">
                <a:sym typeface="+mn-ea"/>
              </a:rPr>
              <a:t>、辛亥革命的延续，</a:t>
            </a:r>
            <a:r>
              <a:rPr lang="zh-CN" altLang="en-US">
                <a:sym typeface="+mn-ea"/>
              </a:rPr>
              <a:t>封建专制思想得到了彻底的批判，</a:t>
            </a:r>
            <a:r>
              <a:rPr lang="en-US" altLang="zh-CN">
                <a:sym typeface="+mn-ea"/>
              </a:rPr>
              <a:t>动</a:t>
            </a:r>
            <a:r>
              <a:rPr lang="en-US" altLang="zh-CN">
                <a:sym typeface="+mn-ea"/>
              </a:rPr>
              <a:t>摇了封建思想的统治地位</a:t>
            </a:r>
            <a:r>
              <a:rPr lang="zh-CN" altLang="en-US">
                <a:sym typeface="+mn-ea"/>
              </a:rPr>
              <a:t>，使民主和科学思想得到弘扬，为新思潮的传播开辟了道路，也推动了中国自然科学事业的发展。</a:t>
            </a:r>
            <a:endParaRPr lang="zh-CN" altLang="en-US"/>
          </a:p>
          <a:p>
            <a:pPr fontAlgn="auto">
              <a:lnSpc>
                <a:spcPct val="100000"/>
              </a:lnSpc>
            </a:pPr>
            <a:r>
              <a:rPr lang="en-US" altLang="zh-CN">
                <a:sym typeface="+mn-ea"/>
              </a:rPr>
              <a:t>2</a:t>
            </a:r>
            <a:r>
              <a:rPr lang="zh-CN" altLang="en-US">
                <a:sym typeface="+mn-ea"/>
              </a:rPr>
              <a:t>、</a:t>
            </a:r>
            <a:r>
              <a:rPr lang="zh-CN" altLang="en-US">
                <a:sym typeface="+mn-ea"/>
              </a:rPr>
              <a:t>有利于文化的普及和繁荣。新文化运动提倡白话文，能够使语言和文字更紧密地统一起来，为广大民众所接受，从而有利于文化的普及与繁荣。</a:t>
            </a:r>
            <a:endParaRPr lang="zh-CN" altLang="en-US"/>
          </a:p>
          <a:p>
            <a:pPr fontAlgn="auto">
              <a:lnSpc>
                <a:spcPct val="100000"/>
              </a:lnSpc>
            </a:pPr>
            <a:r>
              <a:rPr lang="en-US" altLang="zh-CN">
                <a:sym typeface="+mn-ea"/>
              </a:rPr>
              <a:t>3</a:t>
            </a:r>
            <a:r>
              <a:rPr lang="zh-CN" altLang="en-US">
                <a:sym typeface="+mn-ea"/>
              </a:rPr>
              <a:t>、为五四运动的爆发作了思想准备。新文化运动启发了民众的民主主义觉悟，对五四爱国运动起了宣传动员作用。</a:t>
            </a:r>
            <a:endParaRPr lang="zh-CN" altLang="en-US"/>
          </a:p>
          <a:p>
            <a:pPr fontAlgn="auto">
              <a:lnSpc>
                <a:spcPct val="100000"/>
              </a:lnSpc>
            </a:pPr>
            <a:r>
              <a:rPr lang="en-US" altLang="zh-CN">
                <a:sym typeface="+mn-ea"/>
              </a:rPr>
              <a:t>4</a:t>
            </a:r>
            <a:r>
              <a:rPr lang="zh-CN" altLang="en-US">
                <a:sym typeface="+mn-ea"/>
              </a:rPr>
              <a:t>、后期传播的社会主义思想，启发了中国先进的知识分子，使他们选择和接受了马克思主义，作为拯救国家、改造社会和推进革命的思想武器。</a:t>
            </a: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（二）局限性</a:t>
            </a:r>
            <a:endParaRPr lang="zh-CN" altLang="en-US"/>
          </a:p>
          <a:p>
            <a:pPr fontAlgn="auto">
              <a:lnSpc>
                <a:spcPct val="100000"/>
              </a:lnSpc>
            </a:pPr>
            <a:r>
              <a:rPr lang="en-US" altLang="zh-CN"/>
              <a:t>1</a:t>
            </a:r>
            <a:r>
              <a:rPr lang="zh-CN" altLang="en-US"/>
              <a:t>、</a:t>
            </a:r>
            <a:r>
              <a:rPr lang="zh-CN" altLang="en-US"/>
              <a:t>新文化运动对中国传统文化的看法带有一定的片面性，存在对中西方文化绝对的肯定或否定。</a:t>
            </a:r>
            <a:endParaRPr lang="zh-CN" altLang="en-US"/>
          </a:p>
          <a:p>
            <a:pPr fontAlgn="auto">
              <a:lnSpc>
                <a:spcPct val="100000"/>
              </a:lnSpc>
            </a:pPr>
            <a:r>
              <a:rPr lang="en-US" altLang="zh-CN"/>
              <a:t>2</a:t>
            </a:r>
            <a:r>
              <a:rPr lang="zh-CN" altLang="en-US"/>
              <a:t>、运动的倡导者忽视人民群众，没有把新文化运动同广大群众相结合，使文化运动局限在知识分子的圈子里。</a:t>
            </a:r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b="1" dirty="0" smtClean="0">
                <a:sym typeface="+mn-ea"/>
              </a:rPr>
              <a:t>（三）综合评价</a:t>
            </a:r>
            <a:endParaRPr lang="zh-CN" altLang="en-US" b="1" dirty="0" smtClean="0">
              <a:sym typeface="+mn-ea"/>
            </a:endParaRPr>
          </a:p>
          <a:p>
            <a:r>
              <a:rPr lang="en-US" altLang="zh-CN" b="1" dirty="0" smtClean="0">
                <a:sym typeface="+mn-ea"/>
              </a:rPr>
              <a:t> </a:t>
            </a:r>
            <a:r>
              <a:rPr lang="zh-CN" altLang="en-US" b="1" dirty="0" smtClean="0">
                <a:sym typeface="+mn-ea"/>
              </a:rPr>
              <a:t>新文化运动有功有过，但积极性是主要的，占主导地位。</a:t>
            </a:r>
            <a:r>
              <a:rPr lang="zh-CN" altLang="en-US" b="1" dirty="0" smtClean="0">
                <a:solidFill>
                  <a:srgbClr val="FF0000"/>
                </a:solidFill>
                <a:sym typeface="+mn-ea"/>
              </a:rPr>
              <a:t>新文化运动是一次前所未有的思想解放运动</a:t>
            </a:r>
            <a:r>
              <a:rPr lang="zh-CN" altLang="en-US" b="1" dirty="0" smtClean="0">
                <a:sym typeface="+mn-ea"/>
              </a:rPr>
              <a:t>，它高举民主和科学的大旗，引导人们同封建专制和 封建思想展开彻底的斗争，打破了传统的精神枷锁，促使人们更加积极地追求救国救民的真理，为马克思主义在中国的传播创造了条件。</a:t>
            </a:r>
            <a:endParaRPr lang="zh-CN" altLang="en-US" b="1" dirty="0"/>
          </a:p>
          <a:p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>
                <a:sym typeface="+mn-ea"/>
              </a:rPr>
              <a:t>延伸：对待传统文化的态度</a:t>
            </a:r>
            <a:br>
              <a:rPr lang="zh-CN" altLang="en-US"/>
            </a:b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>
              <a:spcBef>
                <a:spcPct val="50000"/>
              </a:spcBef>
              <a:defRPr/>
            </a:pPr>
            <a:r>
              <a:rPr lang="zh-CN" altLang="en-US" sz="32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sym typeface="+mn-ea"/>
              </a:rPr>
              <a:t>树立高度的文化自觉、文化自信</a:t>
            </a:r>
            <a:endParaRPr lang="zh-CN" altLang="en-US" sz="32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sym typeface="+mn-ea"/>
            </a:endParaRPr>
          </a:p>
          <a:p>
            <a:pPr>
              <a:spcBef>
                <a:spcPct val="50000"/>
              </a:spcBef>
              <a:defRPr/>
            </a:pPr>
            <a:r>
              <a:rPr lang="zh-CN" altLang="en-US" sz="32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sym typeface="+mn-ea"/>
              </a:rPr>
              <a:t>取其精华、去其糟粕，在批判、继承的基础上创新</a:t>
            </a:r>
            <a:endParaRPr lang="zh-CN" altLang="en-US" sz="32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sym typeface="+mn-ea"/>
            </a:endParaRPr>
          </a:p>
          <a:p>
            <a:pPr>
              <a:spcBef>
                <a:spcPct val="50000"/>
              </a:spcBef>
              <a:defRPr/>
            </a:pPr>
            <a:r>
              <a:rPr lang="zh-CN" altLang="en-US" sz="32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sym typeface="+mn-ea"/>
              </a:rPr>
              <a:t>在坚持本民族文化特色的同时积极吸收外来优秀文化</a:t>
            </a:r>
            <a:endParaRPr lang="zh-CN" altLang="en-US" sz="32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sym typeface="+mn-ea"/>
            </a:endParaRPr>
          </a:p>
          <a:p>
            <a:pPr>
              <a:spcBef>
                <a:spcPct val="50000"/>
              </a:spcBef>
              <a:defRPr/>
            </a:pPr>
            <a:r>
              <a:rPr lang="zh-CN" altLang="en-US" sz="32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sym typeface="+mn-ea"/>
              </a:rPr>
              <a:t>要与时俱进</a:t>
            </a:r>
            <a:endParaRPr lang="zh-CN" altLang="en-US" sz="32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sym typeface="+mn-ea"/>
            </a:endParaRPr>
          </a:p>
          <a:p>
            <a:pPr>
              <a:spcBef>
                <a:spcPct val="50000"/>
              </a:spcBef>
              <a:defRPr/>
            </a:pPr>
            <a:endParaRPr lang="zh-CN" altLang="en-US" sz="32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2305</Words>
  <Application>WPS 演示</Application>
  <PresentationFormat>宽屏</PresentationFormat>
  <Paragraphs>146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2" baseType="lpstr">
      <vt:lpstr>Arial</vt:lpstr>
      <vt:lpstr>宋体</vt:lpstr>
      <vt:lpstr>Wingdings</vt:lpstr>
      <vt:lpstr>Calibri</vt:lpstr>
      <vt:lpstr>Tahoma</vt:lpstr>
      <vt:lpstr>黑体</vt:lpstr>
      <vt:lpstr>Calibri</vt:lpstr>
      <vt:lpstr>微软雅黑</vt:lpstr>
      <vt:lpstr>Arial Unicode MS</vt:lpstr>
      <vt:lpstr>Calibri Light</vt:lpstr>
      <vt:lpstr>Segoe Print</vt:lpstr>
      <vt:lpstr>Office 主题</vt:lpstr>
      <vt:lpstr>PowerPoint 演示文稿</vt:lpstr>
      <vt:lpstr>PowerPoint 演示文稿</vt:lpstr>
      <vt:lpstr>   新时代的曙光 第12课    新文化运动</vt:lpstr>
      <vt:lpstr>一、新文化运动的兴起</vt:lpstr>
      <vt:lpstr>一、新文化运动的兴起</vt:lpstr>
      <vt:lpstr> （二）兴起 </vt:lpstr>
      <vt:lpstr>PowerPoint 演示文稿</vt:lpstr>
      <vt:lpstr>PowerPoint 演示文稿</vt:lpstr>
      <vt:lpstr>PowerPoint 演示文稿</vt:lpstr>
      <vt:lpstr>二、新文化运动的主要内容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关公战秦琼</cp:lastModifiedBy>
  <cp:revision>5</cp:revision>
  <dcterms:created xsi:type="dcterms:W3CDTF">2015-05-05T08:02:00Z</dcterms:created>
  <dcterms:modified xsi:type="dcterms:W3CDTF">2017-11-22T14:02:13Z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2052-10.1.0.6930</vt:lpwstr>
  </property>
</Properties>
</file>