
<file path=[Content_Types].xml><?xml version="1.0" encoding="utf-8"?>
<Types xmlns="http://schemas.openxmlformats.org/package/2006/content-types">
  <Default Extension="jpeg" ContentType="image/jpeg"/>
  <Default Extension="png" ContentType="image/png"/>
  <Default Extension="tiff" ContentType="image/tif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0"/>
  </p:notesMasterIdLst>
  <p:sldIdLst>
    <p:sldId id="304" r:id="rId3"/>
    <p:sldId id="399" r:id="rId4"/>
    <p:sldId id="417" r:id="rId5"/>
    <p:sldId id="418" r:id="rId6"/>
    <p:sldId id="400" r:id="rId7"/>
    <p:sldId id="401" r:id="rId8"/>
    <p:sldId id="402" r:id="rId9"/>
    <p:sldId id="403" r:id="rId10"/>
    <p:sldId id="404" r:id="rId11"/>
    <p:sldId id="405" r:id="rId12"/>
    <p:sldId id="406" r:id="rId13"/>
    <p:sldId id="407" r:id="rId14"/>
    <p:sldId id="408" r:id="rId15"/>
    <p:sldId id="409" r:id="rId16"/>
    <p:sldId id="423" r:id="rId17"/>
    <p:sldId id="412" r:id="rId18"/>
    <p:sldId id="413" r:id="rId19"/>
    <p:sldId id="419" r:id="rId20"/>
    <p:sldId id="414" r:id="rId21"/>
    <p:sldId id="415" r:id="rId22"/>
    <p:sldId id="416" r:id="rId23"/>
    <p:sldId id="420" r:id="rId24"/>
    <p:sldId id="421" r:id="rId25"/>
    <p:sldId id="422" r:id="rId26"/>
    <p:sldId id="395" r:id="rId27"/>
    <p:sldId id="358" r:id="rId28"/>
    <p:sldId id="359" r:id="rId2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35" autoAdjust="0"/>
    <p:restoredTop sz="94660"/>
  </p:normalViewPr>
  <p:slideViewPr>
    <p:cSldViewPr>
      <p:cViewPr varScale="1">
        <p:scale>
          <a:sx n="87" d="100"/>
          <a:sy n="87" d="100"/>
        </p:scale>
        <p:origin x="-96" y="-3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3" Type="http://schemas.openxmlformats.org/officeDocument/2006/relationships/tableStyles" Target="tableStyles.xml"/><Relationship Id="rId32" Type="http://schemas.openxmlformats.org/officeDocument/2006/relationships/viewProps" Target="viewProps.xml"/><Relationship Id="rId31" Type="http://schemas.openxmlformats.org/officeDocument/2006/relationships/presProps" Target="presProps.xml"/><Relationship Id="rId30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1E7061-6DE1-4F77-A46B-9A47C88B57D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F8AA16-E786-4C50-8862-7C79E162523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1B9B66-5C71-4281-A0D7-6083534D2C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230BB-8502-4A22-ABBF-411215FB74A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GI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tif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GI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GI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38" y="1196752"/>
            <a:ext cx="9154838" cy="4735422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1403648" y="2060848"/>
            <a:ext cx="644599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第 </a:t>
            </a:r>
            <a:r>
              <a:rPr lang="en-US" altLang="zh-CN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11 </a:t>
            </a:r>
            <a:r>
              <a:rPr lang="zh-CN" alt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课</a:t>
            </a:r>
            <a:endParaRPr lang="en-US" altLang="zh-CN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en-US" altLang="zh-CN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zh-CN" altLang="en-US" sz="5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北洋军阀的黑暗统治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85918" y="2857496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回</a:t>
            </a:r>
            <a:r>
              <a:rPr lang="zh-CN" altLang="en-US" sz="3600" b="1" dirty="0"/>
              <a:t>顾辛亥革命的有关知识</a:t>
            </a:r>
            <a:endParaRPr lang="zh-CN" alt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00034" y="2285992"/>
            <a:ext cx="799288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        </a:t>
            </a:r>
            <a:r>
              <a:rPr lang="zh-CN" altLang="en-US" sz="3200" b="1" dirty="0" smtClean="0"/>
              <a:t>辛亥革命</a:t>
            </a:r>
            <a:r>
              <a:rPr lang="zh-CN" altLang="en-US" sz="3200" b="1" dirty="0"/>
              <a:t>后，袁世凯窃取了辛亥革命的胜利果实，以孙中山为首的革命党人为了维护民主共和，进行了不屈不挠的斗争；但是</a:t>
            </a:r>
            <a:r>
              <a:rPr lang="zh-CN" altLang="en-US" sz="3200" b="1" dirty="0" smtClean="0"/>
              <a:t>，在袁世凯</a:t>
            </a:r>
            <a:r>
              <a:rPr lang="zh-CN" altLang="en-US" sz="3200" b="1" dirty="0"/>
              <a:t>死后，中国进入军阀割据的时期，中国人民生活在水深火热之中。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2844" y="214290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</a:rPr>
              <a:t>一、二次革命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0" y="1000108"/>
            <a:ext cx="9144000" cy="5857892"/>
            <a:chOff x="0" y="1000108"/>
            <a:chExt cx="9144000" cy="5857892"/>
          </a:xfrm>
        </p:grpSpPr>
        <p:sp>
          <p:nvSpPr>
            <p:cNvPr id="3" name="TextBox 2"/>
            <p:cNvSpPr txBox="1"/>
            <p:nvPr/>
          </p:nvSpPr>
          <p:spPr>
            <a:xfrm>
              <a:off x="357158" y="1000108"/>
              <a:ext cx="621510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rgbClr val="FF0000"/>
                  </a:solidFill>
                  <a:latin typeface="+mn-ea"/>
                </a:rPr>
                <a:t>1</a:t>
              </a:r>
              <a:r>
                <a:rPr lang="en-US" altLang="zh-CN" sz="3200" b="1" dirty="0" smtClean="0">
                  <a:solidFill>
                    <a:srgbClr val="FF0000"/>
                  </a:solidFill>
                  <a:latin typeface="+mn-ea"/>
                </a:rPr>
                <a:t>.</a:t>
              </a:r>
              <a:r>
                <a:rPr lang="zh-CN" altLang="en-US" sz="3200" b="1" dirty="0" smtClean="0">
                  <a:solidFill>
                    <a:srgbClr val="FF0000"/>
                  </a:solidFill>
                  <a:latin typeface="+mn-ea"/>
                </a:rPr>
                <a:t>“</a:t>
              </a:r>
              <a:r>
                <a:rPr lang="zh-CN" altLang="en-US" sz="3200" b="1" dirty="0">
                  <a:solidFill>
                    <a:srgbClr val="FF0000"/>
                  </a:solidFill>
                  <a:latin typeface="+mn-ea"/>
                </a:rPr>
                <a:t>宋案”</a:t>
              </a:r>
              <a:endParaRPr lang="zh-CN" altLang="en-US" sz="3200" b="1" dirty="0">
                <a:solidFill>
                  <a:srgbClr val="FF0000"/>
                </a:solidFill>
                <a:latin typeface="+mn-ea"/>
              </a:endParaRPr>
            </a:p>
          </p:txBody>
        </p:sp>
        <p:pic>
          <p:nvPicPr>
            <p:cNvPr id="4" name="图片 3" descr="宋教仁.jpg"/>
            <p:cNvPicPr>
              <a:picLocks noChangeAspect="1"/>
            </p:cNvPicPr>
            <p:nvPr/>
          </p:nvPicPr>
          <p:blipFill>
            <a:blip r:embed="rId1" cstate="print"/>
            <a:stretch>
              <a:fillRect/>
            </a:stretch>
          </p:blipFill>
          <p:spPr>
            <a:xfrm>
              <a:off x="2857488" y="1714488"/>
              <a:ext cx="3357586" cy="5143512"/>
            </a:xfrm>
            <a:prstGeom prst="rect">
              <a:avLst/>
            </a:prstGeom>
          </p:spPr>
        </p:pic>
        <p:pic>
          <p:nvPicPr>
            <p:cNvPr id="5" name="图片 4" descr="宋教仁墓3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714488"/>
              <a:ext cx="2857488" cy="5143512"/>
            </a:xfrm>
            <a:prstGeom prst="rect">
              <a:avLst/>
            </a:prstGeom>
          </p:spPr>
        </p:pic>
        <p:pic>
          <p:nvPicPr>
            <p:cNvPr id="6" name="图片 5" descr="宋教仁墓2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15074" y="1714488"/>
              <a:ext cx="2928926" cy="5143512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57158" y="1214422"/>
            <a:ext cx="835824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smtClean="0"/>
              <a:t>         </a:t>
            </a:r>
            <a:r>
              <a:rPr lang="zh-CN" altLang="en-US" sz="2800" b="1" dirty="0" smtClean="0">
                <a:latin typeface="+mn-ea"/>
              </a:rPr>
              <a:t>按照</a:t>
            </a:r>
            <a:r>
              <a:rPr lang="en-US" altLang="zh-CN" sz="2800" b="1" dirty="0" smtClean="0">
                <a:latin typeface="+mn-ea"/>
              </a:rPr>
              <a:t>《</a:t>
            </a:r>
            <a:r>
              <a:rPr lang="zh-CN" altLang="en-US" sz="2800" b="1" dirty="0" smtClean="0">
                <a:latin typeface="+mn-ea"/>
              </a:rPr>
              <a:t>中华民国临时约法</a:t>
            </a:r>
            <a:r>
              <a:rPr lang="en-US" altLang="zh-CN" sz="2800" b="1" dirty="0" smtClean="0">
                <a:latin typeface="+mn-ea"/>
              </a:rPr>
              <a:t>》</a:t>
            </a:r>
            <a:r>
              <a:rPr lang="zh-CN" altLang="en-US" sz="2800" b="1" dirty="0" smtClean="0">
                <a:latin typeface="+mn-ea"/>
              </a:rPr>
              <a:t>的规定，在国会选举中获胜的多数党可以单独组织内阁、执掌政权，甚至可以推举人选直接问鼎总统。在孙中山、黄兴的支持和宋教仁的组织下，同盟会联合其他政治团体组成国民党，在第一届国会选举中占有多数席位。选举期间，袁世凯曾以</a:t>
            </a:r>
            <a:r>
              <a:rPr lang="en-US" altLang="zh-CN" sz="2800" b="1" dirty="0" smtClean="0">
                <a:latin typeface="+mn-ea"/>
              </a:rPr>
              <a:t>50</a:t>
            </a:r>
            <a:r>
              <a:rPr lang="zh-CN" altLang="en-US" sz="2800" b="1" dirty="0" smtClean="0">
                <a:latin typeface="+mn-ea"/>
              </a:rPr>
              <a:t>万的重金和内阁总理之高位笼络宋教仁，均遭拒绝，这就让袁世凯感到了威胁。</a:t>
            </a:r>
            <a:r>
              <a:rPr lang="en-US" altLang="zh-CN" sz="2800" b="1" dirty="0" smtClean="0">
                <a:latin typeface="+mn-ea"/>
              </a:rPr>
              <a:t>1913</a:t>
            </a:r>
            <a:r>
              <a:rPr lang="zh-CN" altLang="en-US" sz="2800" b="1" dirty="0" smtClean="0">
                <a:latin typeface="+mn-ea"/>
              </a:rPr>
              <a:t>年</a:t>
            </a:r>
            <a:r>
              <a:rPr lang="en-US" altLang="zh-CN" sz="2800" b="1" dirty="0" smtClean="0">
                <a:latin typeface="+mn-ea"/>
              </a:rPr>
              <a:t>3</a:t>
            </a:r>
            <a:r>
              <a:rPr lang="zh-CN" altLang="en-US" sz="2800" b="1" dirty="0" smtClean="0">
                <a:latin typeface="+mn-ea"/>
              </a:rPr>
              <a:t>月，第一届国会开幕在即，宋教仁以国民党领袖的身份准备北上组阁，却在上海火车站被暗杀。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285728"/>
            <a:ext cx="62151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+mn-ea"/>
              </a:rPr>
              <a:t>2</a:t>
            </a:r>
            <a:r>
              <a:rPr lang="en-US" altLang="zh-CN" sz="3200" b="1" dirty="0" smtClean="0">
                <a:solidFill>
                  <a:srgbClr val="FF0000"/>
                </a:solidFill>
                <a:latin typeface="+mn-ea"/>
              </a:rPr>
              <a:t>.</a:t>
            </a:r>
            <a:r>
              <a:rPr lang="zh-CN" altLang="en-US" sz="3200" b="1" dirty="0" smtClean="0">
                <a:solidFill>
                  <a:srgbClr val="FF0000"/>
                </a:solidFill>
                <a:latin typeface="+mn-ea"/>
              </a:rPr>
              <a:t>二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次革命的失败 </a:t>
            </a:r>
            <a:endParaRPr lang="zh-CN" altLang="en-US" sz="32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1928802"/>
            <a:ext cx="745748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 “宋案”发生后，袁世凯遭到国内舆论的谴责。他决定以武力镇压国民党，下令罢免由国民党人担任的江西、广东、安徽三省都督，并派兵南下。孙中山和黄兴等号召南方各省起来反袁，发动“二次革命”。但国民党力量涣散，二次革命很快被袁世凯镇压下去。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67944" y="1916832"/>
            <a:ext cx="46085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  </a:t>
            </a:r>
            <a:r>
              <a:rPr lang="zh-CN" altLang="en-US" sz="2800" b="1" dirty="0" smtClean="0"/>
              <a:t>二</a:t>
            </a:r>
            <a:r>
              <a:rPr lang="zh-CN" altLang="en-US" sz="2800" b="1" dirty="0"/>
              <a:t>次革命是以孙中山为首的资产阶级革命派反对袁世凯建立专制独裁、保卫民主共和制的一次武装斗争，是辛亥革命的继续，因而叫“二次革命”。</a:t>
            </a:r>
            <a:endParaRPr lang="zh-CN" altLang="en-US" sz="2800" b="1" dirty="0"/>
          </a:p>
        </p:txBody>
      </p:sp>
      <p:pic>
        <p:nvPicPr>
          <p:cNvPr id="3" name="图片 2" descr="孙中山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0" y="928670"/>
            <a:ext cx="3786182" cy="48980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云形标注 2"/>
          <p:cNvSpPr/>
          <p:nvPr/>
        </p:nvSpPr>
        <p:spPr>
          <a:xfrm>
            <a:off x="2357422" y="1071546"/>
            <a:ext cx="5286412" cy="3000396"/>
          </a:xfrm>
          <a:prstGeom prst="cloudCallout">
            <a:avLst>
              <a:gd name="adj1" fmla="val -53253"/>
              <a:gd name="adj2" fmla="val 62863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3214678" y="1714488"/>
            <a:ext cx="34563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+mn-ea"/>
              </a:rPr>
              <a:t>    袁</a:t>
            </a:r>
            <a:r>
              <a:rPr lang="zh-CN" altLang="en-US" sz="2800" b="1" dirty="0">
                <a:latin typeface="+mn-ea"/>
              </a:rPr>
              <a:t>世凯镇压二次革命后，有没有就此罢休呢？</a:t>
            </a:r>
            <a:endParaRPr lang="zh-CN" altLang="en-US" sz="3200" b="1" dirty="0">
              <a:latin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82" y="4000504"/>
            <a:ext cx="2302278" cy="24050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357166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</a:rPr>
              <a:t>二、袁世凯复辟帝制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8662" y="2857496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/>
              <a:t>        </a:t>
            </a:r>
            <a:r>
              <a:rPr lang="zh-CN" altLang="en-US" sz="2800" b="1" dirty="0"/>
              <a:t>袁世凯为复辟帝制作了哪些准备？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1571612"/>
            <a:ext cx="814393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1</a:t>
            </a:r>
            <a:r>
              <a:rPr lang="zh-CN" altLang="en-US" sz="2800" b="1" dirty="0">
                <a:latin typeface="+mn-ea"/>
              </a:rPr>
              <a:t>）强迫国会选举他为正式大总统。</a:t>
            </a:r>
            <a:endParaRPr lang="en-US" altLang="zh-CN" sz="2800" b="1" dirty="0">
              <a:latin typeface="+mn-ea"/>
            </a:endParaRPr>
          </a:p>
          <a:p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2</a:t>
            </a:r>
            <a:r>
              <a:rPr lang="zh-CN" altLang="en-US" sz="2800" b="1" dirty="0">
                <a:latin typeface="+mn-ea"/>
              </a:rPr>
              <a:t>）解散国民党，解散国会。</a:t>
            </a:r>
            <a:endParaRPr lang="en-US" altLang="zh-CN" sz="2800" b="1" dirty="0">
              <a:latin typeface="+mn-ea"/>
            </a:endParaRPr>
          </a:p>
          <a:p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3</a:t>
            </a:r>
            <a:r>
              <a:rPr lang="zh-CN" altLang="en-US" sz="2800" b="1" dirty="0">
                <a:latin typeface="+mn-ea"/>
              </a:rPr>
              <a:t>）废除</a:t>
            </a:r>
            <a:r>
              <a:rPr lang="en-US" altLang="zh-CN" sz="2800" b="1" dirty="0">
                <a:latin typeface="+mn-ea"/>
              </a:rPr>
              <a:t>《</a:t>
            </a:r>
            <a:r>
              <a:rPr lang="zh-CN" altLang="en-US" sz="2800" b="1" dirty="0">
                <a:latin typeface="+mn-ea"/>
              </a:rPr>
              <a:t>中华民国临时约法</a:t>
            </a:r>
            <a:r>
              <a:rPr lang="en-US" altLang="zh-CN" sz="2800" b="1" dirty="0" smtClean="0">
                <a:latin typeface="+mn-ea"/>
              </a:rPr>
              <a:t>》</a:t>
            </a:r>
            <a:r>
              <a:rPr lang="zh-CN" altLang="en-US" sz="2800" b="1" dirty="0" smtClean="0">
                <a:latin typeface="+mn-ea"/>
              </a:rPr>
              <a:t>，颁布</a:t>
            </a:r>
            <a:r>
              <a:rPr lang="en-US" altLang="zh-CN" sz="2800" b="1" dirty="0">
                <a:latin typeface="+mn-ea"/>
              </a:rPr>
              <a:t>《</a:t>
            </a:r>
            <a:r>
              <a:rPr lang="zh-CN" altLang="en-US" sz="2800" b="1" dirty="0" smtClean="0">
                <a:latin typeface="+mn-ea"/>
              </a:rPr>
              <a:t>中华    民国</a:t>
            </a:r>
            <a:r>
              <a:rPr lang="zh-CN" altLang="en-US" sz="2800" b="1" dirty="0">
                <a:latin typeface="+mn-ea"/>
              </a:rPr>
              <a:t>约法</a:t>
            </a:r>
            <a:r>
              <a:rPr lang="en-US" altLang="zh-CN" sz="2800" b="1" dirty="0">
                <a:latin typeface="+mn-ea"/>
              </a:rPr>
              <a:t>》</a:t>
            </a:r>
            <a:r>
              <a:rPr lang="zh-CN" altLang="en-US" sz="2800" b="1" dirty="0">
                <a:latin typeface="+mn-ea"/>
              </a:rPr>
              <a:t>。</a:t>
            </a:r>
            <a:endParaRPr lang="en-US" altLang="zh-CN" sz="2800" b="1" dirty="0">
              <a:latin typeface="+mn-ea"/>
            </a:endParaRPr>
          </a:p>
          <a:p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4</a:t>
            </a:r>
            <a:r>
              <a:rPr lang="zh-CN" altLang="en-US" sz="2800" b="1" dirty="0" smtClean="0">
                <a:latin typeface="+mn-ea"/>
              </a:rPr>
              <a:t>）改责</a:t>
            </a:r>
            <a:r>
              <a:rPr lang="zh-CN" altLang="en-US" sz="2800" b="1" dirty="0">
                <a:latin typeface="+mn-ea"/>
              </a:rPr>
              <a:t>任内阁制为总统制，修改总统选举法，规定可连选</a:t>
            </a:r>
            <a:r>
              <a:rPr lang="zh-CN" altLang="en-US" sz="2800" b="1" dirty="0" smtClean="0">
                <a:latin typeface="+mn-ea"/>
              </a:rPr>
              <a:t>连任。</a:t>
            </a:r>
            <a:endParaRPr lang="en-US" altLang="zh-CN" sz="2800" b="1" dirty="0">
              <a:latin typeface="+mn-ea"/>
            </a:endParaRPr>
          </a:p>
          <a:p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5</a:t>
            </a:r>
            <a:r>
              <a:rPr lang="zh-CN" altLang="en-US" sz="2800" b="1" dirty="0">
                <a:latin typeface="+mn-ea"/>
              </a:rPr>
              <a:t>）接受日本提出的旨在灭亡中国</a:t>
            </a:r>
            <a:r>
              <a:rPr lang="zh-CN" altLang="en-US" sz="2800" b="1" dirty="0" smtClean="0">
                <a:latin typeface="+mn-ea"/>
              </a:rPr>
              <a:t>的“二</a:t>
            </a:r>
            <a:r>
              <a:rPr lang="zh-CN" altLang="en-US" sz="2800" b="1" dirty="0">
                <a:latin typeface="+mn-ea"/>
              </a:rPr>
              <a:t>十一</a:t>
            </a:r>
            <a:r>
              <a:rPr lang="zh-CN" altLang="en-US" sz="2800" b="1" dirty="0" smtClean="0">
                <a:latin typeface="+mn-ea"/>
              </a:rPr>
              <a:t>条”的</a:t>
            </a:r>
            <a:r>
              <a:rPr lang="zh-CN" altLang="en-US" sz="2800" b="1" dirty="0">
                <a:latin typeface="+mn-ea"/>
              </a:rPr>
              <a:t>大部分内容。</a:t>
            </a:r>
            <a:endParaRPr lang="en-US" altLang="zh-CN" sz="2800" b="1" dirty="0">
              <a:latin typeface="+mn-ea"/>
            </a:endParaRPr>
          </a:p>
          <a:p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6</a:t>
            </a:r>
            <a:r>
              <a:rPr lang="zh-CN" altLang="en-US" sz="2800" b="1" dirty="0">
                <a:latin typeface="+mn-ea"/>
              </a:rPr>
              <a:t>）改</a:t>
            </a:r>
            <a:r>
              <a:rPr lang="en-US" altLang="zh-CN" sz="2800" b="1" dirty="0">
                <a:latin typeface="+mn-ea"/>
              </a:rPr>
              <a:t>1916</a:t>
            </a:r>
            <a:r>
              <a:rPr lang="zh-CN" altLang="en-US" sz="2800" b="1" dirty="0">
                <a:latin typeface="+mn-ea"/>
              </a:rPr>
              <a:t>年为“中华帝国洪宪元年”。</a:t>
            </a:r>
            <a:endParaRPr lang="zh-CN" altLang="en-US" sz="2800" b="1" dirty="0">
              <a:latin typeface="+mn-ea"/>
            </a:endParaRPr>
          </a:p>
        </p:txBody>
      </p:sp>
      <p:pic>
        <p:nvPicPr>
          <p:cNvPr id="3" name="Picture 3" descr="6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21082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7158" y="5286388"/>
            <a:ext cx="8501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观察</a:t>
            </a:r>
            <a:r>
              <a:rPr lang="zh-CN" altLang="en-US" sz="2800" b="1" dirty="0" smtClean="0"/>
              <a:t>图片，说出</a:t>
            </a:r>
            <a:r>
              <a:rPr lang="zh-CN" altLang="en-US" sz="2800" b="1" dirty="0"/>
              <a:t>袁世凯为自己的登基作了哪些准备？</a:t>
            </a:r>
            <a:endParaRPr lang="zh-CN" altLang="en-US" sz="2800" b="1" dirty="0"/>
          </a:p>
        </p:txBody>
      </p:sp>
      <p:pic>
        <p:nvPicPr>
          <p:cNvPr id="5" name="图片 4" descr="ls25.ti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47148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3786190"/>
            <a:ext cx="821537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/>
              <a:t>        </a:t>
            </a:r>
            <a:r>
              <a:rPr lang="en-US" altLang="zh-CN" sz="2800" b="1" dirty="0" smtClean="0"/>
              <a:t> </a:t>
            </a:r>
            <a:r>
              <a:rPr lang="zh-CN" altLang="en-US" sz="2800" b="1" dirty="0" smtClean="0">
                <a:latin typeface="+mn-ea"/>
              </a:rPr>
              <a:t>这</a:t>
            </a:r>
            <a:r>
              <a:rPr lang="zh-CN" altLang="en-US" sz="2800" b="1" dirty="0">
                <a:latin typeface="+mn-ea"/>
              </a:rPr>
              <a:t>是袁世凯企图颠覆共和制，自立为皇帝的铁证。不仅如此，为了达到自己的目的，袁世凯极力倡导尊孔复古，在孔庙举行了民国后第一次大规模的祭孔典礼。后又在天坛祭天，并恢复了祭天制度，同时要求在全国各级教育中纳入儒家经典。复辟帝制的野心暴露无遗。</a:t>
            </a:r>
            <a:endParaRPr lang="zh-CN" altLang="en-US" sz="2800" b="1" dirty="0"/>
          </a:p>
        </p:txBody>
      </p:sp>
      <p:grpSp>
        <p:nvGrpSpPr>
          <p:cNvPr id="5" name="组合 4"/>
          <p:cNvGrpSpPr/>
          <p:nvPr/>
        </p:nvGrpSpPr>
        <p:grpSpPr>
          <a:xfrm>
            <a:off x="0" y="0"/>
            <a:ext cx="8759453" cy="3714752"/>
            <a:chOff x="0" y="3143248"/>
            <a:chExt cx="8759453" cy="3714752"/>
          </a:xfrm>
        </p:grpSpPr>
        <p:pic>
          <p:nvPicPr>
            <p:cNvPr id="3" name="图片 2" descr="袁世凯祭天.jpg"/>
            <p:cNvPicPr>
              <a:picLocks noChangeAspect="1"/>
            </p:cNvPicPr>
            <p:nvPr/>
          </p:nvPicPr>
          <p:blipFill>
            <a:blip r:embed="rId1" cstate="print"/>
            <a:stretch>
              <a:fillRect/>
            </a:stretch>
          </p:blipFill>
          <p:spPr>
            <a:xfrm>
              <a:off x="0" y="3143248"/>
              <a:ext cx="8072462" cy="3714752"/>
            </a:xfrm>
            <a:prstGeom prst="rect">
              <a:avLst/>
            </a:prstGeom>
          </p:spPr>
        </p:pic>
        <p:sp>
          <p:nvSpPr>
            <p:cNvPr id="4" name="TextBox 3"/>
            <p:cNvSpPr txBox="1"/>
            <p:nvPr/>
          </p:nvSpPr>
          <p:spPr>
            <a:xfrm>
              <a:off x="8143900" y="3714728"/>
              <a:ext cx="615553" cy="2268322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2800" b="1" dirty="0">
                  <a:latin typeface="+mn-ea"/>
                </a:rPr>
                <a:t>袁世凯祭天</a:t>
              </a:r>
              <a:endParaRPr lang="zh-CN" altLang="en-US" sz="2800" b="1" dirty="0">
                <a:latin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v-7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 flipH="1">
            <a:off x="214282" y="3714752"/>
            <a:ext cx="2211468" cy="2215336"/>
          </a:xfrm>
          <a:prstGeom prst="rect">
            <a:avLst/>
          </a:prstGeom>
        </p:spPr>
      </p:pic>
      <p:sp>
        <p:nvSpPr>
          <p:cNvPr id="3" name="云形标注 2"/>
          <p:cNvSpPr/>
          <p:nvPr/>
        </p:nvSpPr>
        <p:spPr>
          <a:xfrm>
            <a:off x="2786050" y="357166"/>
            <a:ext cx="5286412" cy="3786238"/>
          </a:xfrm>
          <a:prstGeom prst="cloudCallout">
            <a:avLst>
              <a:gd name="adj1" fmla="val -57284"/>
              <a:gd name="adj2" fmla="val 64577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3571868" y="1285860"/>
            <a:ext cx="35719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/>
              <a:t>        </a:t>
            </a:r>
            <a:r>
              <a:rPr lang="zh-CN" altLang="en-US" sz="2800" b="1" dirty="0"/>
              <a:t>以上这些是</a:t>
            </a:r>
            <a:r>
              <a:rPr lang="zh-CN" altLang="en-US" sz="2800" b="1" dirty="0" smtClean="0"/>
              <a:t>袁世凯的对内</a:t>
            </a:r>
            <a:r>
              <a:rPr lang="zh-CN" altLang="en-US" sz="2800" b="1" dirty="0"/>
              <a:t>独裁</a:t>
            </a:r>
            <a:r>
              <a:rPr lang="zh-CN" altLang="en-US" sz="2800" b="1" dirty="0" smtClean="0"/>
              <a:t>专制，</a:t>
            </a:r>
            <a:r>
              <a:rPr lang="zh-CN" altLang="en-US" sz="2800" b="1" dirty="0"/>
              <a:t>那他的对外政策又包括什么呢？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0" y="0"/>
            <a:ext cx="8858280" cy="6858000"/>
            <a:chOff x="0" y="0"/>
            <a:chExt cx="8858280" cy="6858000"/>
          </a:xfrm>
        </p:grpSpPr>
        <p:pic>
          <p:nvPicPr>
            <p:cNvPr id="2" name="图片 1" descr="二十一条.jpg"/>
            <p:cNvPicPr>
              <a:picLocks noChangeAspect="1"/>
            </p:cNvPicPr>
            <p:nvPr/>
          </p:nvPicPr>
          <p:blipFill>
            <a:blip r:embed="rId1" cstate="print"/>
            <a:stretch>
              <a:fillRect/>
            </a:stretch>
          </p:blipFill>
          <p:spPr>
            <a:xfrm>
              <a:off x="0" y="0"/>
              <a:ext cx="6429388" cy="3929066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0" y="4180344"/>
              <a:ext cx="8858280" cy="2677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        </a:t>
              </a:r>
              <a:r>
                <a:rPr lang="zh-CN" altLang="en-US" sz="2800" b="1" dirty="0" smtClean="0">
                  <a:latin typeface="+mn-ea"/>
                </a:rPr>
                <a:t>为了</a:t>
              </a:r>
              <a:r>
                <a:rPr lang="zh-CN" altLang="en-US" sz="2800" b="1" dirty="0">
                  <a:latin typeface="+mn-ea"/>
                </a:rPr>
                <a:t>尽快实现皇帝梦，袁世凯不惜出卖国家和民族的利益，换取帝国主义的支持，以加快复辟步伐。第一次世界大战爆发时，日本借口对德宣战，出兵中国山东，强占胶济铁路和青岛，袁世凯竟然不敢反对。日本得知袁世凯想当皇帝，急需取得日本支持，于</a:t>
              </a:r>
              <a:r>
                <a:rPr lang="en-US" altLang="zh-CN" sz="2800" b="1" dirty="0">
                  <a:latin typeface="+mn-ea"/>
                </a:rPr>
                <a:t>1915</a:t>
              </a:r>
              <a:r>
                <a:rPr lang="zh-CN" altLang="en-US" sz="2800" b="1" dirty="0">
                  <a:latin typeface="+mn-ea"/>
                </a:rPr>
                <a:t>年向袁世凯提出了旨在灭亡中国的“二十一条”。</a:t>
              </a:r>
              <a:endParaRPr lang="zh-CN" altLang="en-US" sz="2800" b="1" dirty="0">
                <a:latin typeface="+mn-ea"/>
              </a:endParaRPr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264" y="642918"/>
            <a:ext cx="2286016" cy="20717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1"/>
          <p:cNvSpPr txBox="1"/>
          <p:nvPr/>
        </p:nvSpPr>
        <p:spPr>
          <a:xfrm>
            <a:off x="428596" y="285728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</a:rPr>
              <a:t>三、护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国战争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7" name="TextBox 2"/>
          <p:cNvSpPr txBox="1"/>
          <p:nvPr/>
        </p:nvSpPr>
        <p:spPr>
          <a:xfrm>
            <a:off x="714348" y="1214422"/>
            <a:ext cx="62151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+mn-ea"/>
              </a:rPr>
              <a:t>1. </a:t>
            </a:r>
            <a:r>
              <a:rPr lang="zh-CN" altLang="en-US" sz="3200" b="1" dirty="0">
                <a:solidFill>
                  <a:srgbClr val="FF0000"/>
                </a:solidFill>
                <a:latin typeface="+mn-ea"/>
              </a:rPr>
              <a:t>原因</a:t>
            </a:r>
            <a:endParaRPr lang="zh-CN" altLang="en-US" sz="3200" b="1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8" name="TextBox 3"/>
          <p:cNvSpPr txBox="1"/>
          <p:nvPr/>
        </p:nvSpPr>
        <p:spPr>
          <a:xfrm>
            <a:off x="642910" y="2702080"/>
            <a:ext cx="70723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1</a:t>
            </a:r>
            <a:r>
              <a:rPr lang="zh-CN" altLang="en-US" sz="2800" b="1" dirty="0">
                <a:latin typeface="+mn-ea"/>
              </a:rPr>
              <a:t>）袁世凯强迫国</a:t>
            </a:r>
            <a:r>
              <a:rPr lang="zh-CN" altLang="en-US" sz="2800" b="1" dirty="0" smtClean="0">
                <a:latin typeface="+mn-ea"/>
              </a:rPr>
              <a:t>会选</a:t>
            </a:r>
            <a:r>
              <a:rPr lang="zh-CN" altLang="en-US" sz="2800" b="1" dirty="0">
                <a:latin typeface="+mn-ea"/>
              </a:rPr>
              <a:t>举他为正式大总统。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9" name="TextBox 4"/>
          <p:cNvSpPr txBox="1"/>
          <p:nvPr/>
        </p:nvSpPr>
        <p:spPr>
          <a:xfrm>
            <a:off x="642910" y="3630774"/>
            <a:ext cx="70723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2</a:t>
            </a:r>
            <a:r>
              <a:rPr lang="zh-CN" altLang="en-US" sz="2800" b="1" dirty="0">
                <a:latin typeface="+mn-ea"/>
              </a:rPr>
              <a:t>）总统独裁和总统世袭制的建立。</a:t>
            </a:r>
            <a:endParaRPr lang="zh-CN" altLang="en-US" sz="28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28596" y="428604"/>
            <a:ext cx="157447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小结：</a:t>
            </a:r>
            <a:endParaRPr lang="zh-CN" alt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57224" y="1857364"/>
            <a:ext cx="735811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  </a:t>
            </a:r>
            <a:r>
              <a:rPr lang="zh-CN" altLang="en-US" sz="2800" b="1" dirty="0">
                <a:latin typeface="+mn-ea"/>
              </a:rPr>
              <a:t>至此，辛亥革命所建立的资产阶级民主制度包括</a:t>
            </a:r>
            <a:r>
              <a:rPr lang="en-US" altLang="zh-CN" sz="2800" b="1" dirty="0" smtClean="0">
                <a:latin typeface="+mn-ea"/>
              </a:rPr>
              <a:t>《</a:t>
            </a:r>
            <a:r>
              <a:rPr lang="zh-CN" altLang="en-US" sz="2800" b="1" dirty="0" smtClean="0">
                <a:latin typeface="+mn-ea"/>
              </a:rPr>
              <a:t>中华民国临</a:t>
            </a:r>
            <a:r>
              <a:rPr lang="zh-CN" altLang="en-US" sz="2800" b="1" dirty="0">
                <a:latin typeface="+mn-ea"/>
              </a:rPr>
              <a:t>时约法</a:t>
            </a:r>
            <a:r>
              <a:rPr lang="en-US" altLang="zh-CN" sz="2800" b="1" dirty="0">
                <a:latin typeface="+mn-ea"/>
              </a:rPr>
              <a:t>》</a:t>
            </a:r>
            <a:r>
              <a:rPr lang="zh-CN" altLang="en-US" sz="2800" b="1" dirty="0">
                <a:latin typeface="+mn-ea"/>
              </a:rPr>
              <a:t>、国会等，被袁世凯全部破坏，独裁专制统治被用法律的形式肯定下来，袁世凯不仅成为终身总统，而且可以传子孙，这时的中国只剩下“民国”的一块招牌了。洪宪帝制的丑剧，使一些原来</a:t>
            </a:r>
            <a:r>
              <a:rPr lang="zh-CN" altLang="en-US" sz="2800" b="1" dirty="0" smtClean="0">
                <a:latin typeface="+mn-ea"/>
              </a:rPr>
              <a:t>对袁世凯还</a:t>
            </a:r>
            <a:r>
              <a:rPr lang="zh-CN" altLang="en-US" sz="2800" b="1" dirty="0">
                <a:latin typeface="+mn-ea"/>
              </a:rPr>
              <a:t>抱有幻想的人也认清了他的真面目</a:t>
            </a:r>
            <a:r>
              <a:rPr lang="zh-CN" altLang="en-US" sz="2800" b="1" dirty="0" smtClean="0">
                <a:latin typeface="+mn-ea"/>
              </a:rPr>
              <a:t>，这些</a:t>
            </a:r>
            <a:r>
              <a:rPr lang="zh-CN" altLang="en-US" sz="2800" b="1" dirty="0">
                <a:latin typeface="+mn-ea"/>
              </a:rPr>
              <a:t>人也投身到反袁的革命队伍当中了。</a:t>
            </a:r>
            <a:endParaRPr lang="zh-CN" altLang="en-US" sz="28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714348" y="571480"/>
            <a:ext cx="7929618" cy="4993859"/>
            <a:chOff x="714348" y="571480"/>
            <a:chExt cx="7929618" cy="4993859"/>
          </a:xfrm>
        </p:grpSpPr>
        <p:sp>
          <p:nvSpPr>
            <p:cNvPr id="2" name="TextBox 1"/>
            <p:cNvSpPr txBox="1"/>
            <p:nvPr/>
          </p:nvSpPr>
          <p:spPr>
            <a:xfrm>
              <a:off x="785786" y="571480"/>
              <a:ext cx="621510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rgbClr val="FF0000"/>
                  </a:solidFill>
                  <a:latin typeface="+mn-ea"/>
                </a:rPr>
                <a:t>2. </a:t>
              </a:r>
              <a:r>
                <a:rPr lang="zh-CN" altLang="en-US" sz="3200" b="1" dirty="0">
                  <a:solidFill>
                    <a:srgbClr val="FF0000"/>
                  </a:solidFill>
                  <a:latin typeface="+mn-ea"/>
                </a:rPr>
                <a:t>孙中山号召武力讨袁</a:t>
              </a:r>
              <a:endParaRPr lang="zh-CN" altLang="en-US" sz="3200" b="1" dirty="0">
                <a:solidFill>
                  <a:srgbClr val="FF0000"/>
                </a:solidFill>
                <a:latin typeface="+mn-ea"/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714348" y="1285860"/>
              <a:ext cx="7929618" cy="2677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/>
                <a:t>         </a:t>
              </a:r>
              <a:r>
                <a:rPr lang="zh-CN" altLang="en-US" sz="2800" b="1" dirty="0">
                  <a:latin typeface="+mn-ea"/>
                </a:rPr>
                <a:t>孙中山号召革命党人，“以扫除专制政治，建设完全民国为目的”，坚决反对复辟帝制。革命党人蔡锷、李</a:t>
              </a:r>
              <a:r>
                <a:rPr lang="zh-CN" altLang="en-US" sz="2800" b="1" dirty="0" smtClean="0">
                  <a:latin typeface="+mn-ea"/>
                </a:rPr>
                <a:t>烈钧在</a:t>
              </a:r>
              <a:r>
                <a:rPr lang="zh-CN" altLang="en-US" sz="2800" b="1" dirty="0">
                  <a:latin typeface="+mn-ea"/>
                </a:rPr>
                <a:t>云南成立护国军，兵分三路进军四川、贵州、广西，全国纷纷响应。袁世凯一手提拔起来的北洋将领段祺瑞和冯国璋也一再托病请辞，不愿出兵助袁。</a:t>
              </a:r>
              <a:endParaRPr lang="zh-CN" altLang="en-US" sz="2800" b="1" dirty="0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714348" y="4180344"/>
              <a:ext cx="7929618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/>
                <a:t>         </a:t>
              </a:r>
              <a:r>
                <a:rPr lang="zh-CN" altLang="en-US" sz="2800" b="1" dirty="0"/>
                <a:t>各种反袁势力和反帝制力量纷纷起来讨伐。皇帝做到第</a:t>
              </a:r>
              <a:r>
                <a:rPr lang="en-US" altLang="zh-CN" sz="2800" b="1" dirty="0"/>
                <a:t>83</a:t>
              </a:r>
              <a:r>
                <a:rPr lang="zh-CN" altLang="en-US" sz="2800" b="1" dirty="0"/>
                <a:t>天，四面楚歌的袁世凯不得不</a:t>
              </a:r>
              <a:r>
                <a:rPr lang="zh-CN" altLang="en-US" sz="2800" b="1" dirty="0" smtClean="0"/>
                <a:t>宣布取消帝制</a:t>
              </a:r>
              <a:r>
                <a:rPr lang="zh-CN" altLang="en-US" sz="2800" b="1" dirty="0"/>
                <a:t>，不久即在绝望中死去。</a:t>
              </a:r>
              <a:endParaRPr lang="zh-CN" altLang="en-US" sz="28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v-7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 flipH="1">
            <a:off x="0" y="3000372"/>
            <a:ext cx="2714644" cy="2719392"/>
          </a:xfrm>
          <a:prstGeom prst="rect">
            <a:avLst/>
          </a:prstGeom>
        </p:spPr>
      </p:pic>
      <p:sp>
        <p:nvSpPr>
          <p:cNvPr id="3" name="云形标注 2"/>
          <p:cNvSpPr/>
          <p:nvPr/>
        </p:nvSpPr>
        <p:spPr>
          <a:xfrm>
            <a:off x="2771800" y="332656"/>
            <a:ext cx="5286412" cy="3739286"/>
          </a:xfrm>
          <a:prstGeom prst="cloudCallout">
            <a:avLst>
              <a:gd name="adj1" fmla="val -53253"/>
              <a:gd name="adj2" fmla="val 62863"/>
            </a:avLst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3500430" y="1357298"/>
            <a:ext cx="35719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+mn-ea"/>
              </a:rPr>
              <a:t>    袁</a:t>
            </a:r>
            <a:r>
              <a:rPr lang="zh-CN" altLang="en-US" sz="2800" b="1" dirty="0">
                <a:latin typeface="+mn-ea"/>
              </a:rPr>
              <a:t>世凯洪宪帝制梦迅速破灭的原因是什么？</a:t>
            </a:r>
            <a:endParaRPr lang="zh-CN" altLang="en-US" sz="32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2976" y="1571612"/>
            <a:ext cx="657229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  </a:t>
            </a:r>
            <a:r>
              <a:rPr lang="zh-CN" altLang="en-US" sz="2800" b="1" dirty="0" smtClean="0"/>
              <a:t>尽管</a:t>
            </a:r>
            <a:r>
              <a:rPr lang="zh-CN" altLang="en-US" sz="2800" b="1" dirty="0"/>
              <a:t>袁世凯有军队，又掌握国家政权，但他出卖国家和民族利益，违背民主共和的历史潮流，必然遭到全国人民的唾弃和历史的惩罚，这是洪宪帝制梦迅速破灭的根本原因。其次，辛亥革命推翻了统治中国两千多年的君主专制制度，建立了民主共和政体，使民主共和的观念深入人心，使复辟帝制的倒行逆施没有长期存在的基础。</a:t>
            </a:r>
            <a:endParaRPr lang="zh-CN" altLang="en-US" sz="2800" b="1" dirty="0"/>
          </a:p>
        </p:txBody>
      </p:sp>
      <p:pic>
        <p:nvPicPr>
          <p:cNvPr id="3" name="Picture 3" descr="6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21082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横卷形 1"/>
          <p:cNvSpPr/>
          <p:nvPr/>
        </p:nvSpPr>
        <p:spPr>
          <a:xfrm>
            <a:off x="785786" y="571480"/>
            <a:ext cx="7072362" cy="4857784"/>
          </a:xfrm>
          <a:prstGeom prst="horizontalScroll">
            <a:avLst>
              <a:gd name="adj" fmla="val 9768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1691680" y="1916832"/>
            <a:ext cx="58579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  由此我们也该看到：历史的车轮滚滚向前，在民国时代，民主共和的观念深入人心，谁想复辟帝制，必将被历史进步的车轮碾碎。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0"/>
            <a:ext cx="6732240" cy="6637318"/>
          </a:xfrm>
          <a:prstGeom prst="rect">
            <a:avLst/>
          </a:prstGeom>
        </p:spPr>
      </p:pic>
      <p:pic>
        <p:nvPicPr>
          <p:cNvPr id="2" name="图片 1" descr="袁世凯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211"/>
            <a:ext cx="2417887" cy="2857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75856" y="1052736"/>
            <a:ext cx="345638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/>
              <a:t>          </a:t>
            </a:r>
            <a:r>
              <a:rPr lang="zh-CN" altLang="en-US" sz="2800" b="1" dirty="0">
                <a:latin typeface="+mn-ea"/>
              </a:rPr>
              <a:t>袁世凯在人们的唾骂声中绝望地</a:t>
            </a:r>
            <a:r>
              <a:rPr lang="zh-CN" altLang="en-US" sz="2800" b="1" dirty="0" smtClean="0">
                <a:latin typeface="+mn-ea"/>
              </a:rPr>
              <a:t>死去，</a:t>
            </a:r>
            <a:r>
              <a:rPr lang="zh-CN" altLang="en-US" sz="2800" b="1" dirty="0">
                <a:latin typeface="+mn-ea"/>
              </a:rPr>
              <a:t>但由于列强在中国采取“分而治之”的政策，各自寻找和扶植一部分军阀充当自己的代理人，这样，中国出现了军阀割据的局面。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571480"/>
            <a:ext cx="5929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</a:rPr>
              <a:t>四、军阀割据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71604" y="2500306"/>
            <a:ext cx="49278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请结合教材，归纳填表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357159" y="357164"/>
          <a:ext cx="8215368" cy="61836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2941"/>
                <a:gridCol w="3643338"/>
                <a:gridCol w="3929089"/>
              </a:tblGrid>
              <a:tr h="500068">
                <a:tc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chemeClr val="tx1"/>
                          </a:solidFill>
                        </a:rPr>
                        <a:t>派系</a:t>
                      </a:r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solidFill>
                            <a:schemeClr val="tx1"/>
                          </a:solidFill>
                        </a:rPr>
                        <a:t>代表人物</a:t>
                      </a:r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800" b="1" dirty="0">
                          <a:solidFill>
                            <a:schemeClr val="tx1"/>
                          </a:solidFill>
                        </a:rPr>
                        <a:t>控制区域</a:t>
                      </a:r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047758">
                <a:tc>
                  <a:txBody>
                    <a:bodyPr/>
                    <a:lstStyle/>
                    <a:p>
                      <a:r>
                        <a:rPr lang="zh-CN" altLang="en-US" sz="2800" b="1">
                          <a:solidFill>
                            <a:schemeClr val="tx1"/>
                          </a:solidFill>
                        </a:rPr>
                        <a:t>直系</a:t>
                      </a:r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047758">
                <a:tc>
                  <a:txBody>
                    <a:bodyPr/>
                    <a:lstStyle/>
                    <a:p>
                      <a:r>
                        <a:rPr lang="zh-CN" altLang="en-US" sz="2800" b="1">
                          <a:solidFill>
                            <a:schemeClr val="tx1"/>
                          </a:solidFill>
                        </a:rPr>
                        <a:t>皖系</a:t>
                      </a:r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047758">
                <a:tc>
                  <a:txBody>
                    <a:bodyPr/>
                    <a:lstStyle/>
                    <a:p>
                      <a:r>
                        <a:rPr lang="zh-CN" altLang="en-US" sz="2800" b="1">
                          <a:solidFill>
                            <a:schemeClr val="tx1"/>
                          </a:solidFill>
                        </a:rPr>
                        <a:t>奉系</a:t>
                      </a:r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047758">
                <a:tc>
                  <a:txBody>
                    <a:bodyPr/>
                    <a:lstStyle/>
                    <a:p>
                      <a:r>
                        <a:rPr lang="zh-CN" altLang="en-US" sz="2800" b="1">
                          <a:solidFill>
                            <a:schemeClr val="tx1"/>
                          </a:solidFill>
                        </a:rPr>
                        <a:t>滇系</a:t>
                      </a:r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047758">
                <a:tc>
                  <a:txBody>
                    <a:bodyPr/>
                    <a:lstStyle/>
                    <a:p>
                      <a:r>
                        <a:rPr lang="zh-CN" altLang="en-US" sz="2800" b="1">
                          <a:solidFill>
                            <a:schemeClr val="tx1"/>
                          </a:solidFill>
                        </a:rPr>
                        <a:t>桂系</a:t>
                      </a:r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13" name="组合 12"/>
          <p:cNvGrpSpPr/>
          <p:nvPr/>
        </p:nvGrpSpPr>
        <p:grpSpPr>
          <a:xfrm>
            <a:off x="1500166" y="1571612"/>
            <a:ext cx="6858048" cy="523220"/>
            <a:chOff x="1500166" y="1571612"/>
            <a:chExt cx="6858048" cy="523220"/>
          </a:xfrm>
        </p:grpSpPr>
        <p:sp>
          <p:nvSpPr>
            <p:cNvPr id="3" name="TextBox 2"/>
            <p:cNvSpPr txBox="1"/>
            <p:nvPr/>
          </p:nvSpPr>
          <p:spPr>
            <a:xfrm>
              <a:off x="1500166" y="1571612"/>
              <a:ext cx="2571768" cy="523220"/>
            </a:xfrm>
            <a:prstGeom prst="rect">
              <a:avLst/>
            </a:prstGeom>
            <a:noFill/>
          </p:spPr>
          <p:txBody>
            <a:bodyPr wrap="square" rtlCol="0" anchor="ctr" anchorCtr="1">
              <a:spAutoFit/>
            </a:bodyPr>
            <a:lstStyle/>
            <a:p>
              <a:r>
                <a:rPr lang="zh-CN" altLang="en-US" sz="2800" b="1" dirty="0"/>
                <a:t>冯国璋、曹锟</a:t>
              </a:r>
              <a:endParaRPr lang="zh-CN" altLang="en-US" sz="2800" b="1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786314" y="1571612"/>
              <a:ext cx="35719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江苏、江西、湖北</a:t>
              </a:r>
              <a:endParaRPr lang="zh-CN" altLang="en-US" sz="2800" b="1" dirty="0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643042" y="2428868"/>
            <a:ext cx="6643734" cy="954107"/>
            <a:chOff x="1643042" y="2428868"/>
            <a:chExt cx="6643734" cy="954107"/>
          </a:xfrm>
        </p:grpSpPr>
        <p:sp>
          <p:nvSpPr>
            <p:cNvPr id="4" name="TextBox 3"/>
            <p:cNvSpPr txBox="1"/>
            <p:nvPr/>
          </p:nvSpPr>
          <p:spPr>
            <a:xfrm>
              <a:off x="1643042" y="2500306"/>
              <a:ext cx="257176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段祺瑞</a:t>
              </a:r>
              <a:endParaRPr lang="zh-CN" altLang="en-US" sz="2800" b="1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714876" y="2428868"/>
              <a:ext cx="357190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/>
                <a:t>安徽、浙江、山东、福建</a:t>
              </a:r>
              <a:endParaRPr lang="zh-CN" altLang="en-US" sz="2800" b="1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1643042" y="3714752"/>
            <a:ext cx="5786478" cy="523220"/>
            <a:chOff x="1643042" y="3714752"/>
            <a:chExt cx="5786478" cy="523220"/>
          </a:xfrm>
        </p:grpSpPr>
        <p:sp>
          <p:nvSpPr>
            <p:cNvPr id="5" name="TextBox 4"/>
            <p:cNvSpPr txBox="1"/>
            <p:nvPr/>
          </p:nvSpPr>
          <p:spPr>
            <a:xfrm>
              <a:off x="1643042" y="3714752"/>
              <a:ext cx="257176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张作霖</a:t>
              </a:r>
              <a:endParaRPr lang="zh-CN" altLang="en-US" sz="2800" b="1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500694" y="3714752"/>
              <a:ext cx="192882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东北</a:t>
              </a:r>
              <a:endParaRPr lang="zh-CN" altLang="en-US" sz="2800" b="1" dirty="0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714480" y="4643446"/>
            <a:ext cx="6715172" cy="523220"/>
            <a:chOff x="1714480" y="4643446"/>
            <a:chExt cx="6715172" cy="523220"/>
          </a:xfrm>
        </p:grpSpPr>
        <p:sp>
          <p:nvSpPr>
            <p:cNvPr id="6" name="TextBox 5"/>
            <p:cNvSpPr txBox="1"/>
            <p:nvPr/>
          </p:nvSpPr>
          <p:spPr>
            <a:xfrm>
              <a:off x="1714480" y="4643446"/>
              <a:ext cx="257176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唐继尧</a:t>
              </a:r>
              <a:endParaRPr lang="zh-CN" altLang="en-US" sz="2800" b="1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857752" y="4643446"/>
              <a:ext cx="35719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云南、贵州</a:t>
              </a:r>
              <a:endParaRPr lang="zh-CN" altLang="en-US" sz="2800" b="1" dirty="0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714480" y="5715016"/>
            <a:ext cx="6786610" cy="594658"/>
            <a:chOff x="1714480" y="5715016"/>
            <a:chExt cx="6786610" cy="594658"/>
          </a:xfrm>
        </p:grpSpPr>
        <p:sp>
          <p:nvSpPr>
            <p:cNvPr id="7" name="TextBox 6"/>
            <p:cNvSpPr txBox="1"/>
            <p:nvPr/>
          </p:nvSpPr>
          <p:spPr>
            <a:xfrm>
              <a:off x="1714480" y="5786454"/>
              <a:ext cx="250033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陆荣廷</a:t>
              </a:r>
              <a:endParaRPr lang="zh-CN" altLang="en-US" sz="2800" b="1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929190" y="5715016"/>
              <a:ext cx="35719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/>
                <a:t>广东、广西</a:t>
              </a:r>
              <a:endParaRPr lang="zh-CN" altLang="en-US" sz="28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332656"/>
            <a:ext cx="9144000" cy="547260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286116" y="1857364"/>
            <a:ext cx="43924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+mn-ea"/>
              </a:rPr>
              <a:t>军阀割据的危害</a:t>
            </a:r>
            <a:r>
              <a:rPr lang="zh-CN" altLang="en-US" sz="2800" b="1" dirty="0" smtClean="0">
                <a:latin typeface="+mn-ea"/>
              </a:rPr>
              <a:t>：</a:t>
            </a:r>
            <a:endParaRPr lang="en-US" altLang="zh-CN" sz="2800" b="1" dirty="0" smtClean="0">
              <a:latin typeface="+mn-ea"/>
            </a:endParaRPr>
          </a:p>
          <a:p>
            <a:r>
              <a:rPr lang="en-US" altLang="zh-CN" sz="2800" b="1" dirty="0" smtClean="0">
                <a:latin typeface="+mn-ea"/>
              </a:rPr>
              <a:t>    </a:t>
            </a:r>
            <a:r>
              <a:rPr lang="zh-CN" altLang="en-US" sz="2800" b="1" dirty="0" smtClean="0">
                <a:latin typeface="+mn-ea"/>
              </a:rPr>
              <a:t>军阀</a:t>
            </a:r>
            <a:r>
              <a:rPr lang="zh-CN" altLang="en-US" sz="2800" b="1" dirty="0">
                <a:latin typeface="+mn-ea"/>
              </a:rPr>
              <a:t>连年混战，战火几乎遍及全中国，这给中国人民带来了深重的灾难。</a:t>
            </a:r>
            <a:endParaRPr lang="zh-CN" altLang="en-US" sz="28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971600" y="620688"/>
            <a:ext cx="7529490" cy="4192461"/>
            <a:chOff x="971600" y="620688"/>
            <a:chExt cx="7529490" cy="4192461"/>
          </a:xfrm>
        </p:grpSpPr>
        <p:sp>
          <p:nvSpPr>
            <p:cNvPr id="2" name="TextBox 1"/>
            <p:cNvSpPr txBox="1"/>
            <p:nvPr/>
          </p:nvSpPr>
          <p:spPr>
            <a:xfrm>
              <a:off x="1000100" y="1643050"/>
              <a:ext cx="7500990" cy="31700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latin typeface="+mn-ea"/>
                </a:rPr>
                <a:t>    </a:t>
              </a:r>
              <a:r>
                <a:rPr lang="zh-CN" altLang="en-US" sz="2800" b="1" dirty="0">
                  <a:latin typeface="+mn-ea"/>
                </a:rPr>
                <a:t>以孙中山为首的革命派，为保卫辛亥革命的成果，坚持不懈地反对北洋军阀的专制独裁统治。这些斗争，虽然粉碎了袁世凯复辟帝制的美梦，却丝毫没有改变军阀统治的黑暗现实。这说明：资产阶级共和国的方案不能拯救中国。然而，民主革命派不屈不挠的斗争精神和英勇无畏的献身精神，是令人钦佩的。</a:t>
              </a:r>
              <a:endParaRPr lang="zh-CN" altLang="en-US" sz="2800" b="1" dirty="0"/>
            </a:p>
          </p:txBody>
        </p:sp>
        <p:sp>
          <p:nvSpPr>
            <p:cNvPr id="3" name="矩形 2"/>
            <p:cNvSpPr/>
            <p:nvPr/>
          </p:nvSpPr>
          <p:spPr>
            <a:xfrm>
              <a:off x="971600" y="620688"/>
              <a:ext cx="1574470" cy="64633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3600" b="1" cap="all" dirty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小结：</a:t>
              </a:r>
              <a:endParaRPr lang="zh-CN" altLang="en-US" sz="36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14282" y="0"/>
            <a:ext cx="265970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8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板书设计</a:t>
            </a:r>
            <a:endParaRPr lang="zh-CN" altLang="en-US" sz="4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42976" y="1142984"/>
            <a:ext cx="52149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一、二次革命</a:t>
            </a:r>
            <a:endParaRPr lang="zh-CN" altLang="en-US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142976" y="3214686"/>
            <a:ext cx="5786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+mn-ea"/>
              </a:rPr>
              <a:t>二、袁世凯复辟帝制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15616" y="4007914"/>
            <a:ext cx="55007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+mn-ea"/>
              </a:rPr>
              <a:t>三、护国战争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85918" y="1857364"/>
            <a:ext cx="52149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+mn-ea"/>
              </a:rPr>
              <a:t>1.</a:t>
            </a:r>
            <a:r>
              <a:rPr lang="zh-CN" altLang="en-US" sz="2800" b="1" dirty="0">
                <a:latin typeface="+mn-ea"/>
              </a:rPr>
              <a:t>“宋案”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85918" y="2571744"/>
            <a:ext cx="52149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+mn-ea"/>
              </a:rPr>
              <a:t>2.</a:t>
            </a:r>
            <a:r>
              <a:rPr lang="zh-CN" altLang="en-US" sz="2800" b="1" dirty="0">
                <a:latin typeface="+mn-ea"/>
              </a:rPr>
              <a:t>二次革命的失败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57356" y="4714884"/>
            <a:ext cx="52149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+mn-ea"/>
              </a:rPr>
              <a:t>1.</a:t>
            </a:r>
            <a:r>
              <a:rPr lang="zh-CN" altLang="en-US" sz="2800" b="1" dirty="0">
                <a:latin typeface="+mn-ea"/>
              </a:rPr>
              <a:t>原因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57356" y="5429264"/>
            <a:ext cx="52149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+mn-ea"/>
              </a:rPr>
              <a:t>2.</a:t>
            </a:r>
            <a:r>
              <a:rPr lang="zh-CN" altLang="en-US" sz="2800" b="1" dirty="0">
                <a:latin typeface="+mn-ea"/>
              </a:rPr>
              <a:t>孙中山号召武力讨袁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357290" y="5977590"/>
            <a:ext cx="55007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+mn-ea"/>
              </a:rPr>
              <a:t>四</a:t>
            </a:r>
            <a:r>
              <a:rPr lang="zh-CN" altLang="en-US" sz="2800" b="1" dirty="0" smtClean="0">
                <a:latin typeface="+mn-ea"/>
              </a:rPr>
              <a:t>、军阀割据</a:t>
            </a:r>
            <a:endParaRPr lang="zh-CN" altLang="en-US" sz="2800" b="1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928926" y="2428868"/>
            <a:ext cx="2887375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7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谢 谢！</a:t>
            </a:r>
            <a:endParaRPr lang="zh-CN" altLang="en-US" sz="7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2173</Words>
  <Application>WPS 演示</Application>
  <PresentationFormat>全屏显示(4:3)</PresentationFormat>
  <Paragraphs>136</Paragraphs>
  <Slides>27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4" baseType="lpstr">
      <vt:lpstr>Arial</vt:lpstr>
      <vt:lpstr>宋体</vt:lpstr>
      <vt:lpstr>Wingdings</vt:lpstr>
      <vt:lpstr>Calibri</vt:lpstr>
      <vt:lpstr>微软雅黑</vt:lpstr>
      <vt:lpstr>Arial Unicode MS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dreamsummit</dc:creator>
  <cp:lastModifiedBy>Administrator</cp:lastModifiedBy>
  <cp:revision>413</cp:revision>
  <dcterms:created xsi:type="dcterms:W3CDTF">2017-02-03T10:34:00Z</dcterms:created>
  <dcterms:modified xsi:type="dcterms:W3CDTF">2020-12-06T07:11:09Z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