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96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7" r:id="rId12"/>
    <p:sldId id="266" r:id="rId13"/>
    <p:sldId id="268" r:id="rId14"/>
    <p:sldId id="270" r:id="rId15"/>
    <p:sldId id="271" r:id="rId16"/>
    <p:sldId id="272" r:id="rId17"/>
    <p:sldId id="274" r:id="rId18"/>
    <p:sldId id="275" r:id="rId19"/>
    <p:sldId id="276" r:id="rId20"/>
    <p:sldId id="277" r:id="rId21"/>
    <p:sldId id="278" r:id="rId22"/>
    <p:sldId id="279" r:id="rId23"/>
  </p:sldIdLst>
  <p:sldSz cx="9144000" cy="6858000" type="screen4x3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7941" autoAdjust="0"/>
  </p:normalViewPr>
  <p:slideViewPr>
    <p:cSldViewPr>
      <p:cViewPr varScale="1">
        <p:scale>
          <a:sx n="61" d="100"/>
          <a:sy n="61" d="100"/>
        </p:scale>
        <p:origin x="-162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tags" Target="tags/tag1.xml" /><Relationship Id="rId25" Type="http://schemas.openxmlformats.org/officeDocument/2006/relationships/presProps" Target="presProps.xml" /><Relationship Id="rId26" Type="http://schemas.openxmlformats.org/officeDocument/2006/relationships/viewProps" Target="viewProps.xml" /><Relationship Id="rId27" Type="http://schemas.openxmlformats.org/officeDocument/2006/relationships/theme" Target="theme/theme1.xml" /><Relationship Id="rId28" Type="http://schemas.openxmlformats.org/officeDocument/2006/relationships/tableStyles" Target="tableStyles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image" Target="../media/image1.png" /><Relationship Id="rId13" Type="http://schemas.openxmlformats.org/officeDocument/2006/relationships/image" Target="../media/image2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2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E8540D-A964-44DC-9942-852CCE081A94}" type="datetimeFigureOut">
              <a:rPr lang="zh-CN" altLang="en-US" smtClean="0"/>
              <a:t>2020/3/20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C6233-6DF1-43B4-8184-2240FF6E9E6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/>
  <p:timing/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5.jpeg" /><Relationship Id="rId3" Type="http://schemas.openxmlformats.org/officeDocument/2006/relationships/image" Target="../media/image6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Relationship Id="rId4" Type="http://schemas.openxmlformats.org/officeDocument/2006/relationships/image" Target="../media/image9.jpeg" /><Relationship Id="rId5" Type="http://schemas.openxmlformats.org/officeDocument/2006/relationships/image" Target="../media/image10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hyperlink" Target="https://baike.sogou.com/lemma/ShowInnerLink.htm?lemmaId=71523958&amp;ss_c=ssc.citiao.link" TargetMode="External" /><Relationship Id="rId4" Type="http://schemas.openxmlformats.org/officeDocument/2006/relationships/image" Target="../media/image12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png" /><Relationship Id="rId3" Type="http://schemas.openxmlformats.org/officeDocument/2006/relationships/image" Target="../media/image1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1"/>
          <p:cNvSpPr txBox="1"/>
          <p:nvPr/>
        </p:nvSpPr>
        <p:spPr>
          <a:xfrm>
            <a:off x="571472" y="857232"/>
            <a:ext cx="7821402" cy="233429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lnSpc>
                <a:spcPct val="150000"/>
              </a:lnSpc>
            </a:pPr>
            <a:r>
              <a:rPr lang="zh-CN" altLang="en-US" sz="54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第 1</a:t>
            </a:r>
            <a:r>
              <a:rPr lang="en-US" altLang="zh-CN" sz="54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r>
              <a:rPr lang="zh-CN" altLang="en-US" sz="540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课  </a:t>
            </a:r>
            <a:endParaRPr lang="en-US" altLang="zh-CN" sz="540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lnSpc>
                <a:spcPct val="150000"/>
              </a:lnSpc>
            </a:pPr>
            <a:r>
              <a:rPr lang="zh-CN" altLang="en-US" sz="4800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亚非拉民族民主运动的高涨</a:t>
            </a:r>
            <a:endParaRPr lang="zh-CN" altLang="en-US" sz="48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Picture 4" descr="https://gss1.bdstatic.com/9vo3dSag_xI4khGkpoWK1HF6hhy/baike/c0%3Dbaike92%2C5%2C5%2C92%2C30/sign=d85ab59d9c82d158af8f51e3e16372bd/8718367adab44aed27208d97b31c8701a18bfb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7827"/>
          <a:stretch>
            <a:fillRect/>
          </a:stretch>
        </p:blipFill>
        <p:spPr bwMode="auto">
          <a:xfrm>
            <a:off x="1571604" y="3786190"/>
            <a:ext cx="2214578" cy="2697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Documents and Settings\jx15173\桌面\卡德纳斯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14942" y="3786190"/>
            <a:ext cx="2286016" cy="27146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928662" y="2143116"/>
            <a:ext cx="7500990" cy="25545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9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None/>
              <a:defRPr/>
            </a:pPr>
            <a:r>
              <a:rPr lang="zh-CN" altLang="en-US" b="1" smtClean="0">
                <a:latin typeface="+mn-lt"/>
                <a:ea typeface="+mn-ea"/>
              </a:rPr>
              <a:t>民</a:t>
            </a:r>
            <a:r>
              <a:rPr lang="zh-CN" altLang="en-US" b="1">
                <a:latin typeface="+mn-lt"/>
                <a:ea typeface="+mn-ea"/>
              </a:rPr>
              <a:t>族运动</a:t>
            </a:r>
            <a:r>
              <a:rPr lang="zh-CN" altLang="en-US" b="1" smtClean="0">
                <a:latin typeface="+mn-lt"/>
                <a:ea typeface="+mn-ea"/>
              </a:rPr>
              <a:t>：</a:t>
            </a:r>
            <a:endParaRPr lang="en-US" altLang="zh-CN" b="1" smtClean="0">
              <a:latin typeface="+mn-lt"/>
              <a:ea typeface="+mn-ea"/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zh-CN" altLang="en-US" b="1" smtClean="0">
                <a:latin typeface="+mn-lt"/>
                <a:ea typeface="+mn-ea"/>
              </a:rPr>
              <a:t>          对外</a:t>
            </a:r>
            <a:r>
              <a:rPr lang="zh-CN" altLang="en-US" b="1">
                <a:latin typeface="+mn-lt"/>
                <a:ea typeface="+mn-ea"/>
              </a:rPr>
              <a:t>反对帝国主义，实现民族</a:t>
            </a:r>
            <a:r>
              <a:rPr lang="zh-CN" altLang="en-US" b="1" smtClean="0">
                <a:latin typeface="+mn-lt"/>
                <a:ea typeface="+mn-ea"/>
              </a:rPr>
              <a:t>解 放</a:t>
            </a:r>
            <a:endParaRPr lang="en-US" altLang="zh-CN" b="1" smtClean="0">
              <a:latin typeface="+mn-lt"/>
              <a:ea typeface="+mn-ea"/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zh-CN" altLang="en-US" b="1" smtClean="0">
                <a:latin typeface="+mn-lt"/>
                <a:ea typeface="+mn-ea"/>
              </a:rPr>
              <a:t>民主运动：</a:t>
            </a:r>
            <a:endParaRPr lang="en-US" altLang="zh-CN" b="1" smtClean="0">
              <a:latin typeface="+mn-lt"/>
              <a:ea typeface="+mn-ea"/>
            </a:endParaRPr>
          </a:p>
          <a:p>
            <a:pPr>
              <a:spcBef>
                <a:spcPct val="0"/>
              </a:spcBef>
              <a:buNone/>
              <a:defRPr/>
            </a:pPr>
            <a:r>
              <a:rPr lang="zh-CN" altLang="en-US" b="1" smtClean="0">
                <a:latin typeface="+mn-lt"/>
                <a:ea typeface="+mn-ea"/>
              </a:rPr>
              <a:t>          对内反对专制独裁，实现民主自由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endParaRPr lang="zh-CN" altLang="en-US" b="1">
              <a:latin typeface="+mn-lt"/>
              <a:ea typeface="+mn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714356"/>
            <a:ext cx="42148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C00000"/>
                </a:solidFill>
                <a:latin typeface="楷体"/>
                <a:ea typeface="楷体"/>
              </a:rPr>
              <a:t>【</a:t>
            </a:r>
            <a:r>
              <a:rPr lang="zh-CN" altLang="en-US" sz="4400" b="1" smtClean="0">
                <a:solidFill>
                  <a:srgbClr val="C00000"/>
                </a:solidFill>
                <a:latin typeface="+mj-ea"/>
                <a:ea typeface="+mj-ea"/>
              </a:rPr>
              <a:t>概念阐释</a:t>
            </a:r>
            <a:r>
              <a:rPr lang="en-US" altLang="zh-CN" sz="4400" b="1" smtClean="0">
                <a:solidFill>
                  <a:srgbClr val="C00000"/>
                </a:solidFill>
                <a:latin typeface="楷体"/>
                <a:ea typeface="楷体"/>
              </a:rPr>
              <a:t>】</a:t>
            </a:r>
            <a:endParaRPr lang="zh-CN" altLang="en-US" sz="4400" b="1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42910" y="2000240"/>
            <a:ext cx="792961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en-US" altLang="zh-CN" sz="3200" kern="10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3200" kern="10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通过</a:t>
            </a:r>
            <a:r>
              <a:rPr lang="zh-CN" altLang="zh-CN" sz="3200" kern="10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本单元学</a:t>
            </a:r>
            <a:r>
              <a:rPr lang="zh-CN" altLang="zh-CN" sz="3200" kern="10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习</a:t>
            </a:r>
            <a:r>
              <a:rPr lang="zh-CN" altLang="en-US" sz="3200" kern="10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了解世界大战引起的国际秩序的重要变化；理解十月革命的世界历史意义</a:t>
            </a:r>
            <a:r>
              <a:rPr lang="zh-CN" altLang="en-US" sz="3200" kern="10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；</a:t>
            </a:r>
            <a:r>
              <a:rPr lang="zh-CN" altLang="en-US" sz="3200" u="sng" kern="100" smtClean="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理</a:t>
            </a:r>
            <a:r>
              <a:rPr lang="zh-CN" altLang="en-US" sz="3200" u="sng" kern="10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解两次世界大战之间的民族民主运动对国际秩序的影响</a:t>
            </a:r>
            <a:r>
              <a:rPr lang="zh-CN" altLang="en-US" sz="3200" kern="100">
                <a:solidFill>
                  <a:srgbClr val="000000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0034" y="714356"/>
            <a:ext cx="32861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C00000"/>
                </a:solidFill>
                <a:latin typeface="楷体"/>
                <a:ea typeface="楷体"/>
              </a:rPr>
              <a:t>【</a:t>
            </a:r>
            <a:r>
              <a:rPr lang="zh-CN" altLang="en-US" sz="4400" b="1" smtClean="0">
                <a:solidFill>
                  <a:srgbClr val="C00000"/>
                </a:solidFill>
                <a:latin typeface="+mj-ea"/>
                <a:ea typeface="+mj-ea"/>
              </a:rPr>
              <a:t>课程标准</a:t>
            </a:r>
            <a:r>
              <a:rPr lang="en-US" altLang="zh-CN" sz="4400" b="1" smtClean="0">
                <a:solidFill>
                  <a:srgbClr val="C00000"/>
                </a:solidFill>
                <a:latin typeface="楷体"/>
                <a:ea typeface="楷体"/>
              </a:rPr>
              <a:t>】</a:t>
            </a:r>
            <a:endParaRPr lang="zh-CN" altLang="en-US" sz="4400" b="1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4"/>
          <p:cNvSpPr txBox="1"/>
          <p:nvPr/>
        </p:nvSpPr>
        <p:spPr>
          <a:xfrm>
            <a:off x="428596" y="1571612"/>
            <a:ext cx="686438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 smtClean="0"/>
              <a:t>一</a:t>
            </a:r>
            <a:r>
              <a:rPr lang="zh-CN" altLang="en-US" sz="3200" b="1"/>
              <a:t>、 </a:t>
            </a:r>
            <a:r>
              <a:rPr lang="zh-CN" altLang="en-US" sz="3200" b="1" smtClean="0"/>
              <a:t>亚洲民族民主运动的新高潮</a:t>
            </a:r>
            <a:endParaRPr lang="en-US" altLang="zh-CN" sz="3200" b="1" smtClean="0"/>
          </a:p>
          <a:p>
            <a:pPr>
              <a:lnSpc>
                <a:spcPct val="200000"/>
              </a:lnSpc>
            </a:pPr>
            <a:r>
              <a:rPr lang="zh-CN" altLang="en-US" sz="3200" b="1" smtClean="0"/>
              <a:t>二、非洲独立意识的觉醒</a:t>
            </a:r>
            <a:endParaRPr lang="en-US" altLang="zh-CN" sz="3200" b="1" smtClean="0"/>
          </a:p>
          <a:p>
            <a:pPr>
              <a:lnSpc>
                <a:spcPct val="200000"/>
              </a:lnSpc>
            </a:pPr>
            <a:r>
              <a:rPr lang="zh-CN" altLang="en-US" sz="3200" b="1" smtClean="0"/>
              <a:t>三</a:t>
            </a:r>
            <a:r>
              <a:rPr lang="zh-CN" altLang="en-US" sz="3200" b="1"/>
              <a:t>、</a:t>
            </a:r>
            <a:r>
              <a:rPr lang="zh-CN" altLang="en-US" sz="3200" b="1" smtClean="0"/>
              <a:t> 拉丁美洲的民族民主革命与改革</a:t>
            </a:r>
            <a:endParaRPr lang="en-US" altLang="zh-CN" sz="3200" b="1" smtClean="0"/>
          </a:p>
          <a:p>
            <a:endParaRPr lang="zh-CN" altLang="en-US" sz="3200" b="1"/>
          </a:p>
        </p:txBody>
      </p:sp>
      <p:sp>
        <p:nvSpPr>
          <p:cNvPr id="3" name="TextBox 2"/>
          <p:cNvSpPr txBox="1"/>
          <p:nvPr/>
        </p:nvSpPr>
        <p:spPr>
          <a:xfrm>
            <a:off x="500034" y="642918"/>
            <a:ext cx="30718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smtClean="0">
                <a:solidFill>
                  <a:srgbClr val="C00000"/>
                </a:solidFill>
                <a:latin typeface="楷体"/>
                <a:ea typeface="楷体"/>
              </a:rPr>
              <a:t>【</a:t>
            </a:r>
            <a:r>
              <a:rPr lang="zh-CN" altLang="en-US" sz="4400" b="1" smtClean="0">
                <a:solidFill>
                  <a:srgbClr val="C00000"/>
                </a:solidFill>
                <a:latin typeface="+mj-ea"/>
                <a:ea typeface="+mj-ea"/>
              </a:rPr>
              <a:t>知识体系</a:t>
            </a:r>
            <a:r>
              <a:rPr lang="en-US" altLang="zh-CN" sz="4400" b="1" smtClean="0">
                <a:solidFill>
                  <a:srgbClr val="C00000"/>
                </a:solidFill>
                <a:latin typeface="楷体"/>
                <a:ea typeface="楷体"/>
              </a:rPr>
              <a:t>】</a:t>
            </a:r>
            <a:endParaRPr lang="zh-CN" altLang="en-US" sz="4400" b="1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4" name="虚尾箭头 3"/>
          <p:cNvSpPr/>
          <p:nvPr/>
        </p:nvSpPr>
        <p:spPr>
          <a:xfrm>
            <a:off x="7429520" y="2928934"/>
            <a:ext cx="357190" cy="71438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072462" y="2714620"/>
            <a:ext cx="677108" cy="135732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3200" b="1" smtClean="0"/>
              <a:t>影响</a:t>
            </a:r>
            <a:endParaRPr lang="zh-CN" altLang="en-US" sz="3200" b="1"/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642910" y="1000108"/>
            <a:ext cx="75009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smtClean="0"/>
              <a:t>（一）背景：第一次世界大战和十月革命的胜利，削弱了帝国主义势力，推动了亚洲民族民主运动的深入开展。</a:t>
            </a:r>
            <a:endParaRPr lang="en-US" altLang="zh-CN" sz="3200" b="1" smtClean="0"/>
          </a:p>
        </p:txBody>
      </p:sp>
      <p:sp>
        <p:nvSpPr>
          <p:cNvPr id="3" name="TextBox 2"/>
          <p:cNvSpPr txBox="1"/>
          <p:nvPr/>
        </p:nvSpPr>
        <p:spPr>
          <a:xfrm>
            <a:off x="642910" y="2643182"/>
            <a:ext cx="67866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（二）概况</a:t>
            </a: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8717521"/>
              </p:ext>
            </p:extLst>
          </p:nvPr>
        </p:nvGraphicFramePr>
        <p:xfrm>
          <a:off x="571472" y="3429000"/>
          <a:ext cx="8143931" cy="3196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2622"/>
                <a:gridCol w="4623538"/>
                <a:gridCol w="2407771"/>
              </a:tblGrid>
              <a:tr h="32494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mtClean="0">
                          <a:solidFill>
                            <a:schemeClr val="tx1"/>
                          </a:solidFill>
                        </a:rPr>
                        <a:t>地 区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mtClean="0">
                          <a:solidFill>
                            <a:schemeClr val="tx1"/>
                          </a:solidFill>
                        </a:rPr>
                        <a:t> 事   件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mtClean="0">
                          <a:solidFill>
                            <a:schemeClr val="tx1"/>
                          </a:solidFill>
                        </a:rPr>
                        <a:t> 概    况</a:t>
                      </a:r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74348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b="1" smtClean="0">
                          <a:solidFill>
                            <a:schemeClr val="tx1"/>
                          </a:solidFill>
                        </a:rPr>
                        <a:t>东亚</a:t>
                      </a:r>
                      <a:endParaRPr lang="zh-CN" altLang="en-US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1600" b="1" smtClean="0">
                          <a:solidFill>
                            <a:srgbClr val="0033CC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         中国的民族民主革命</a:t>
                      </a:r>
                      <a:endParaRPr lang="zh-CN" altLang="en-US" sz="1600" b="1">
                        <a:solidFill>
                          <a:srgbClr val="0033CC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endParaRPr lang="en-US" altLang="zh-CN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12351">
                <a:tc rowSpan="2">
                  <a:txBody>
                    <a:bodyPr vert="horz" wrap="square"/>
                    <a:lstStyle/>
                    <a:p>
                      <a:pPr algn="ctr"/>
                      <a:endParaRPr lang="en-US" altLang="zh-CN" b="1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zh-CN" altLang="en-US" b="1" smtClean="0">
                          <a:solidFill>
                            <a:schemeClr val="tx1"/>
                          </a:solidFill>
                        </a:rPr>
                        <a:t>东南亚</a:t>
                      </a:r>
                      <a:endParaRPr lang="zh-CN" altLang="en-US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endParaRPr lang="en-US" altLang="zh-CN" sz="1600" b="1" smtClean="0">
                        <a:solidFill>
                          <a:srgbClr val="0033CC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  <a:p>
                      <a:pPr algn="ctr"/>
                      <a:r>
                        <a:rPr lang="zh-CN" altLang="en-US" sz="1600" b="1" smtClean="0">
                          <a:solidFill>
                            <a:srgbClr val="0033CC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印尼反对荷兰的民族大起义</a:t>
                      </a:r>
                      <a:endParaRPr lang="zh-CN" altLang="en-US" sz="1600" b="1">
                        <a:solidFill>
                          <a:srgbClr val="0033CC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endParaRPr lang="en-US" altLang="zh-CN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4941">
                <a:tc vMerge="1">
                  <a:txBody>
                    <a:bodyPr vert="horz" wrap="square"/>
                    <a:lstStyle/>
                    <a:p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1600" b="1" smtClean="0">
                          <a:solidFill>
                            <a:srgbClr val="0033CC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越南反抗法国殖民统治的斗争</a:t>
                      </a:r>
                      <a:endParaRPr lang="zh-CN" altLang="en-US" sz="1600" b="1">
                        <a:solidFill>
                          <a:srgbClr val="0033CC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24941"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b="1" smtClean="0">
                          <a:solidFill>
                            <a:schemeClr val="tx1"/>
                          </a:solidFill>
                        </a:rPr>
                        <a:t>西亚</a:t>
                      </a:r>
                      <a:endParaRPr lang="zh-CN" altLang="en-US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r>
                        <a:rPr lang="zh-CN" altLang="en-US" sz="1600" b="1" smtClean="0">
                          <a:solidFill>
                            <a:srgbClr val="0033CC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伊拉克、叙利亚、黎巴嫩反对英法占领的斗争</a:t>
                      </a:r>
                      <a:endParaRPr lang="zh-CN" altLang="en-US" sz="1600" b="1">
                        <a:solidFill>
                          <a:srgbClr val="0033CC"/>
                        </a:solidFill>
                        <a:latin typeface="宋体" panose="02010600030101010101" pitchFamily="2" charset="-122"/>
                        <a:ea typeface="宋体" panose="02010600030101010101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12351">
                <a:tc>
                  <a:txBody>
                    <a:bodyPr vert="horz" wrap="square"/>
                    <a:lstStyle/>
                    <a:p>
                      <a:pPr algn="ctr"/>
                      <a:endParaRPr lang="en-US" altLang="zh-CN" b="1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zh-CN" altLang="en-US" b="1" smtClean="0">
                          <a:solidFill>
                            <a:schemeClr val="tx1"/>
                          </a:solidFill>
                        </a:rPr>
                        <a:t>南亚</a:t>
                      </a:r>
                      <a:endParaRPr lang="zh-CN" altLang="en-US" b="1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pPr algn="ctr"/>
                      <a:endParaRPr lang="en-US" altLang="zh-CN" sz="1600" b="1" smtClean="0">
                        <a:solidFill>
                          <a:srgbClr val="0033CC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  <a:p>
                      <a:pPr algn="ctr"/>
                      <a:r>
                        <a:rPr lang="en-US" altLang="zh-CN" sz="1600" b="1" smtClean="0">
                          <a:solidFill>
                            <a:srgbClr val="0033CC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 </a:t>
                      </a:r>
                      <a:r>
                        <a:rPr lang="zh-CN" altLang="en-US" sz="1600" b="1" smtClean="0">
                          <a:solidFill>
                            <a:srgbClr val="0033CC"/>
                          </a:solidFill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印度的“非暴力不合作”运动</a:t>
                      </a:r>
                      <a:endParaRPr lang="zh-CN" altLang="en-US" sz="1600" b="1">
                        <a:solidFill>
                          <a:srgbClr val="0033CC"/>
                        </a:solidFill>
                        <a:latin typeface="宋体" pitchFamily="2" charset="-122"/>
                        <a:ea typeface="宋体" pitchFamily="2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 vert="horz" wrap="square"/>
                    <a:lstStyle/>
                    <a:p>
                      <a:endParaRPr lang="en-US" altLang="zh-CN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14348" y="285728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+mj-ea"/>
                <a:ea typeface="+mj-ea"/>
              </a:rPr>
              <a:t>一、亚洲民族民主运动的新高潮</a:t>
            </a:r>
            <a:endParaRPr lang="zh-CN" altLang="en-US" sz="3600" b="1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928662" y="214290"/>
            <a:ext cx="7358114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中国：国共两党第一次合作和北伐战争</a:t>
            </a:r>
            <a:endParaRPr lang="zh-CN" altLang="en-US" sz="3200" b="1"/>
          </a:p>
        </p:txBody>
      </p:sp>
      <p:pic>
        <p:nvPicPr>
          <p:cNvPr id="3" name="Picture 10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428728" y="1071546"/>
            <a:ext cx="2306187" cy="2146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214414" y="3357562"/>
            <a:ext cx="264516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1600" b="1" smtClean="0"/>
              <a:t>  中国共产党“一大”会址    </a:t>
            </a:r>
            <a:endParaRPr lang="zh-CN" altLang="en-US" sz="1600" b="1"/>
          </a:p>
        </p:txBody>
      </p:sp>
      <p:pic>
        <p:nvPicPr>
          <p:cNvPr id="1026" name="Picture 2" descr="http://pic.people.com.cn/mediafile/200706/03/F200706030838521041711129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786314" y="1071546"/>
            <a:ext cx="3220904" cy="1857388"/>
          </a:xfrm>
          <a:prstGeom prst="rect">
            <a:avLst/>
          </a:prstGeom>
          <a:noFill/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000628" y="3214686"/>
            <a:ext cx="264516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1600" b="1" smtClean="0"/>
              <a:t>  中国国民党“一大”召开</a:t>
            </a:r>
            <a:endParaRPr lang="zh-CN" altLang="en-US" sz="1600" b="1"/>
          </a:p>
        </p:txBody>
      </p:sp>
      <p:pic>
        <p:nvPicPr>
          <p:cNvPr id="1028" name="Picture 4" descr="http://cimg.163.com/news/2005/10/24/2005102416591295f92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500166" y="3857628"/>
            <a:ext cx="2357454" cy="2760841"/>
          </a:xfrm>
          <a:prstGeom prst="rect">
            <a:avLst/>
          </a:prstGeom>
          <a:noFill/>
        </p:spPr>
      </p:pic>
      <p:pic>
        <p:nvPicPr>
          <p:cNvPr id="1030" name="Picture 6" descr="http://www.people.com.cn/media/200104/12/NewsMedia_99620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4786314" y="4000504"/>
            <a:ext cx="3263665" cy="2143140"/>
          </a:xfrm>
          <a:prstGeom prst="rect">
            <a:avLst/>
          </a:prstGeom>
          <a:noFill/>
        </p:spPr>
      </p:pic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5000628" y="6215082"/>
            <a:ext cx="264516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1600" b="1" smtClean="0"/>
              <a:t>  “四</a:t>
            </a:r>
            <a:r>
              <a:rPr lang="en-US" altLang="zh-CN" sz="1600" b="1" smtClean="0">
                <a:latin typeface="楷体"/>
                <a:ea typeface="楷体"/>
              </a:rPr>
              <a:t>·</a:t>
            </a:r>
            <a:r>
              <a:rPr lang="zh-CN" altLang="en-US" sz="1600" b="1" smtClean="0"/>
              <a:t>一二”反革命政变</a:t>
            </a:r>
            <a:endParaRPr lang="zh-CN" altLang="en-US" sz="1600" b="1"/>
          </a:p>
        </p:txBody>
      </p:sp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571604" y="214290"/>
            <a:ext cx="5715040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印尼反对荷兰殖民统治的斗争</a:t>
            </a:r>
            <a:endParaRPr lang="zh-CN" altLang="en-US" sz="3200" b="1"/>
          </a:p>
        </p:txBody>
      </p:sp>
      <p:sp>
        <p:nvSpPr>
          <p:cNvPr id="3" name="矩形 2"/>
          <p:cNvSpPr/>
          <p:nvPr/>
        </p:nvSpPr>
        <p:spPr>
          <a:xfrm>
            <a:off x="205603" y="1017430"/>
            <a:ext cx="8670245" cy="5483403"/>
          </a:xfrm>
          <a:prstGeom prst="rect">
            <a:avLst/>
          </a:prstGeom>
          <a:solidFill>
            <a:srgbClr val="FFF5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一、第一次武装起义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      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1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、时间：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1926-1927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年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      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2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、组织：</a:t>
            </a:r>
            <a:r>
              <a:rPr lang="zh-CN" altLang="en-US" sz="2400" u="sng" smtClean="0">
                <a:solidFill>
                  <a:srgbClr val="11164E"/>
                </a:solidFill>
                <a:latin typeface="+mn-ea"/>
              </a:rPr>
              <a:t>印尼共产党</a:t>
            </a:r>
            <a:endParaRPr lang="en-US" altLang="zh-CN" sz="2400" u="sng" smtClean="0">
              <a:solidFill>
                <a:srgbClr val="11164E"/>
              </a:solidFill>
              <a:latin typeface="+mn-ea"/>
            </a:endParaRPr>
          </a:p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      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3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、参与者：工人和农民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      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4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、范围：起义扩展到全国多个地区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      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5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、结果：荷兰殖民当局残酷镇压起义，印尼共产党被迫转入地下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      6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、影响：得到世界革命人民的同情和支持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二、采取与殖民当局不合作政策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      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1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、背景：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1927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年，苏加诺等人成立民族主义政党印尼民族党，采取与殖民当局不合作政策，争取民族独立。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      </a:t>
            </a:r>
            <a:r>
              <a:rPr lang="en-US" altLang="zh-CN" sz="2400" smtClean="0">
                <a:solidFill>
                  <a:srgbClr val="11164E"/>
                </a:solidFill>
                <a:latin typeface="+mn-ea"/>
              </a:rPr>
              <a:t>2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、结果：原来受印尼共产党影响的大批群众转向民族主义政党，</a:t>
            </a:r>
            <a:r>
              <a:rPr lang="zh-CN" altLang="en-US" sz="2400" u="sng" smtClean="0">
                <a:solidFill>
                  <a:srgbClr val="11164E"/>
                </a:solidFill>
                <a:latin typeface="+mn-ea"/>
              </a:rPr>
              <a:t>民族资产阶级</a:t>
            </a:r>
            <a:r>
              <a:rPr lang="zh-CN" altLang="en-US" sz="2400" smtClean="0">
                <a:solidFill>
                  <a:srgbClr val="11164E"/>
                </a:solidFill>
                <a:latin typeface="+mn-ea"/>
              </a:rPr>
              <a:t>开始掌握独立运动的领导权。</a:t>
            </a:r>
            <a:endParaRPr lang="en-US" altLang="zh-CN" sz="2400" smtClean="0">
              <a:solidFill>
                <a:srgbClr val="11164E"/>
              </a:solidFill>
              <a:latin typeface="+mn-ea"/>
            </a:endParaRPr>
          </a:p>
          <a:p>
            <a:endParaRPr lang="zh-CN" altLang="en-US" sz="2400">
              <a:solidFill>
                <a:srgbClr val="11164E"/>
              </a:solidFill>
              <a:latin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AutoShape 3" descr="纸莎草纸"/>
          <p:cNvSpPr>
            <a:spLocks noChangeArrowheads="1"/>
          </p:cNvSpPr>
          <p:nvPr/>
        </p:nvSpPr>
        <p:spPr bwMode="auto">
          <a:xfrm>
            <a:off x="2857488" y="928670"/>
            <a:ext cx="3071834" cy="1152525"/>
          </a:xfrm>
          <a:prstGeom prst="horizontalScroll">
            <a:avLst>
              <a:gd name="adj" fmla="val 12500"/>
            </a:avLst>
          </a:prstGeom>
          <a:blipFill dpi="0" rotWithShape="1">
            <a:blip r:embed="rId2"/>
            <a:tile tx="0" ty="0" sx="100000" sy="100000" flip="none" algn="tl"/>
          </a:blipFill>
          <a:ln w="9525" cmpd="sng">
            <a:solidFill>
              <a:schemeClr val="tx1"/>
            </a:solidFill>
            <a:rou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甘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地主义</a:t>
            </a:r>
          </a:p>
        </p:txBody>
      </p:sp>
      <p:sp>
        <p:nvSpPr>
          <p:cNvPr id="3" name="Text Box 2" descr="蓝色面巾纸"/>
          <p:cNvSpPr txBox="1">
            <a:spLocks noChangeArrowheads="1"/>
          </p:cNvSpPr>
          <p:nvPr/>
        </p:nvSpPr>
        <p:spPr bwMode="auto">
          <a:xfrm>
            <a:off x="785786" y="4286256"/>
            <a:ext cx="7437437" cy="1938992"/>
          </a:xfrm>
          <a:prstGeom prst="rect">
            <a:avLst/>
          </a:prstGeom>
          <a:blipFill dpi="0" rotWithShape="1">
            <a:blip r:embed="rId4"/>
            <a:tile tx="0" ty="0" sx="100000" sy="100000" flip="none" algn="tl"/>
          </a:blipFill>
          <a:ln w="9525" cmpd="sng">
            <a:solidFill>
              <a:schemeClr val="bg2"/>
            </a:solidFill>
            <a:miter lim="800000"/>
          </a:ln>
          <a:effectLst>
            <a:outerShdw dist="107763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  <a:r>
              <a:rPr lang="zh-CN" altLang="en-US" sz="2400" smtClean="0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1" charset="-122"/>
                <a:ea typeface="楷体_GB2312" pitchFamily="1" charset="-122"/>
              </a:rPr>
              <a:t>政治</a:t>
            </a:r>
            <a:r>
              <a:rPr lang="zh-CN" altLang="zh-CN" sz="2400" smtClean="0"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哲学</a:t>
            </a:r>
            <a:r>
              <a:rPr lang="zh-CN" altLang="zh-CN" sz="2400" b="1" smtClean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1" charset="-122"/>
              </a:rPr>
              <a:t>——</a:t>
            </a:r>
            <a:r>
              <a:rPr lang="zh-CN" altLang="en-US" sz="2400" smtClean="0"/>
              <a:t>宗教泛爱观和人道主义</a:t>
            </a:r>
            <a:r>
              <a:rPr lang="zh-CN" altLang="en-US" sz="2400" smtClean="0">
                <a:hlinkClick r:id="rId3"/>
              </a:rPr>
              <a:t>真理观</a:t>
            </a:r>
            <a:r>
              <a:rPr lang="zh-CN" altLang="en-US" sz="2400" smtClean="0"/>
              <a:t>相结合</a:t>
            </a:r>
            <a:endParaRPr lang="zh-CN" altLang="zh-CN" sz="2400" b="1">
              <a:effectLst>
                <a:outerShdw blurRad="38100" dist="38100" dir="2700000" algn="tl">
                  <a:srgbClr val="FFFFFF"/>
                </a:outerShdw>
              </a:effectLst>
              <a:latin typeface="楷体_GB2312" pitchFamily="1" charset="-122"/>
              <a:ea typeface="楷体_GB2312" pitchFamily="1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  <a:r>
              <a:rPr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社会政治主张</a:t>
            </a:r>
            <a:r>
              <a:rPr lang="zh-CN" altLang="zh-CN" sz="2400" b="1" smtClean="0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1" charset="-122"/>
              </a:rPr>
              <a:t>——</a:t>
            </a:r>
            <a:r>
              <a:rPr lang="zh-CN" altLang="zh-CN" sz="2400" smtClean="0"/>
              <a:t>实现</a:t>
            </a:r>
            <a:r>
              <a:rPr lang="zh-CN" altLang="zh-CN" sz="2400"/>
              <a:t>印度的</a:t>
            </a:r>
            <a:r>
              <a:rPr lang="zh-CN" altLang="zh-CN" sz="2400" smtClean="0"/>
              <a:t>自治</a:t>
            </a:r>
            <a:r>
              <a:rPr lang="zh-CN" altLang="en-US" sz="2400" smtClean="0"/>
              <a:t>和</a:t>
            </a:r>
            <a:r>
              <a:rPr lang="zh-CN" altLang="zh-CN" sz="2400" smtClean="0"/>
              <a:t>独立</a:t>
            </a:r>
            <a:endParaRPr lang="zh-CN" altLang="zh-CN" sz="2400"/>
          </a:p>
          <a:p>
            <a:pPr>
              <a:buFont typeface="Wingdings" panose="05000000000000000000" pitchFamily="2" charset="2"/>
              <a:buChar char="l"/>
            </a:pP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  <a:r>
              <a:rPr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经济思想</a:t>
            </a: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1" charset="-122"/>
              </a:rPr>
              <a:t>——</a:t>
            </a:r>
            <a:r>
              <a:rPr lang="zh-CN" altLang="zh-CN" sz="2400"/>
              <a:t>提倡手工纺织，抵制西方物质文明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  <a:r>
              <a:rPr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社会思想</a:t>
            </a: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1" charset="-122"/>
              </a:rPr>
              <a:t>——</a:t>
            </a:r>
            <a:r>
              <a:rPr lang="zh-CN" altLang="zh-CN" sz="2400"/>
              <a:t>建立平等和谐的社会</a:t>
            </a:r>
          </a:p>
          <a:p>
            <a:pPr>
              <a:buFont typeface="Wingdings" panose="05000000000000000000" pitchFamily="2" charset="2"/>
              <a:buChar char="l"/>
            </a:pP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latin typeface="楷体_GB2312" pitchFamily="1" charset="-122"/>
                <a:ea typeface="楷体_GB2312" pitchFamily="1" charset="-122"/>
              </a:rPr>
              <a:t> </a:t>
            </a:r>
            <a:r>
              <a:rPr lang="zh-CN" altLang="zh-CN" sz="2400"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政治斗争策略</a:t>
            </a:r>
            <a:r>
              <a:rPr lang="zh-CN" altLang="zh-CN" sz="2400" b="1">
                <a:effectLst>
                  <a:outerShdw blurRad="38100" dist="38100" dir="2700000" algn="tl">
                    <a:srgbClr val="FFFFFF"/>
                  </a:outerShdw>
                </a:effectLst>
                <a:ea typeface="楷体_GB2312" pitchFamily="1" charset="-122"/>
              </a:rPr>
              <a:t>——</a:t>
            </a:r>
            <a:r>
              <a:rPr lang="zh-CN" altLang="zh-CN" sz="2400"/>
              <a:t>非暴力不合作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57356" y="214290"/>
            <a:ext cx="4929222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印度的非暴力不合作运动</a:t>
            </a:r>
            <a:endParaRPr lang="zh-CN" altLang="en-US" sz="3200" b="1"/>
          </a:p>
        </p:txBody>
      </p:sp>
      <p:sp>
        <p:nvSpPr>
          <p:cNvPr id="5" name="矩形 4"/>
          <p:cNvSpPr/>
          <p:nvPr/>
        </p:nvSpPr>
        <p:spPr>
          <a:xfrm>
            <a:off x="928662" y="2357430"/>
            <a:ext cx="7286676" cy="1569660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CN" altLang="en-US">
                <a:solidFill>
                  <a:schemeClr val="tx1">
                    <a:lumMod val="75000"/>
                    <a:lumOff val="25000"/>
                  </a:schemeClr>
                </a:solidFill>
              </a:rPr>
              <a:t> 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甘地，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</a:rPr>
              <a:t>印度民族独立运动的领袖、印度国大党领导人、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印度国父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</a:rPr>
              <a:t>，人们尊称他为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  <a:sym typeface="+mn-ea"/>
              </a:rPr>
              <a:t>“</a:t>
            </a:r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  <a:sym typeface="+mn-ea"/>
              </a:rPr>
              <a:t>Mahatma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  <a:sym typeface="+mn-ea"/>
              </a:rPr>
              <a:t>”（</a:t>
            </a:r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  <a:sym typeface="+mn-ea"/>
              </a:rPr>
              <a:t>“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  <a:sym typeface="+mn-ea"/>
              </a:rPr>
              <a:t>马哈特马</a:t>
            </a:r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  <a:sym typeface="+mn-ea"/>
              </a:rPr>
              <a:t>”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  <a:sym typeface="+mn-ea"/>
              </a:rPr>
              <a:t>，即圣雄）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</a:rPr>
              <a:t>，意思是</a:t>
            </a:r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</a:rPr>
              <a:t>“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</a:rPr>
              <a:t>伟大的灵魂</a:t>
            </a:r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</a:rPr>
              <a:t>”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黑体" panose="02010609060101010101" charset="-122"/>
              </a:rPr>
              <a:t>。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一生中曾</a:t>
            </a:r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17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次绝食，</a:t>
            </a:r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18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次进监狱，</a:t>
            </a:r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5</a:t>
            </a: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次遇刺。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857356" y="214290"/>
            <a:ext cx="4929222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印度的非暴力不合作运动</a:t>
            </a:r>
            <a:endParaRPr lang="zh-CN" altLang="en-US" sz="3200" b="1"/>
          </a:p>
        </p:txBody>
      </p:sp>
      <p:sp>
        <p:nvSpPr>
          <p:cNvPr id="3" name="矩形 3"/>
          <p:cNvSpPr/>
          <p:nvPr/>
        </p:nvSpPr>
        <p:spPr>
          <a:xfrm>
            <a:off x="357158" y="1571612"/>
            <a:ext cx="8429684" cy="3046988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bg1">
                    <a:alpha val="50194"/>
                  </a:schemeClr>
                </a:solidFill>
              </a14:hiddenFill>
            </a:ext>
          </a:extLst>
        </p:spPr>
        <p:txBody>
          <a:bodyPr wrap="square" anchor="t">
            <a:spAutoFit/>
          </a:bodyPr>
          <a:lstStyle/>
          <a:p>
            <a:pPr>
              <a:lnSpc>
                <a:spcPct val="100000"/>
              </a:lnSpc>
            </a:pP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    一战期间，英国从印度征募新兵</a:t>
            </a:r>
            <a:r>
              <a:rPr lang="en-US" altLang="zh-CN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1161789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人，派出海外作战</a:t>
            </a:r>
            <a:r>
              <a:rPr lang="en-US" altLang="zh-CN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1215338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人，死伤</a:t>
            </a:r>
            <a:r>
              <a:rPr lang="en-US" altLang="zh-CN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101439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人。印度人还向英国政府捐赠了</a:t>
            </a:r>
            <a:r>
              <a:rPr lang="en-US" altLang="zh-CN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11550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万镑的“战时贡献”，这个数字大大超过大战期间印度平均每年赋税收入总额。连总督哈定都不得不承认，整个印度都被英国作战部“搜罗一空”</a:t>
            </a:r>
            <a:r>
              <a:rPr lang="zh-CN" altLang="en-US" sz="2400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。       </a:t>
            </a:r>
            <a:r>
              <a:rPr lang="en-US" altLang="zh-CN" sz="2400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黑体" panose="02010609060101010101" pitchFamily="49" charset="-122"/>
              </a:rPr>
              <a:t>——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黑体" panose="02010609060101010101" pitchFamily="49" charset="-122"/>
              </a:rPr>
              <a:t>林承节</a:t>
            </a:r>
            <a:r>
              <a:rPr lang="en-US" altLang="zh-CN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黑体" panose="02010609060101010101" pitchFamily="49" charset="-122"/>
              </a:rPr>
              <a:t>《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黑体" panose="02010609060101010101" pitchFamily="49" charset="-122"/>
              </a:rPr>
              <a:t>印度史</a:t>
            </a:r>
            <a:r>
              <a:rPr lang="en-US" altLang="zh-CN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黑体" panose="02010609060101010101" pitchFamily="49" charset="-122"/>
              </a:rPr>
              <a:t>》</a:t>
            </a:r>
            <a:endParaRPr lang="en-US" altLang="zh-CN" sz="2400">
              <a:latin typeface="楷体" pitchFamily="49" charset="-122"/>
              <a:ea typeface="楷体" pitchFamily="49" charset="-122"/>
              <a:cs typeface="宋体" pitchFamily="2" charset="-122"/>
            </a:endParaRPr>
          </a:p>
          <a:p>
            <a:pPr>
              <a:lnSpc>
                <a:spcPct val="100000"/>
              </a:lnSpc>
            </a:pP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    我承认每个印度人应</a:t>
            </a:r>
            <a:r>
              <a:rPr lang="zh-CN" altLang="en-US" sz="2400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给予英帝国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以慷慨无私的、毫不含糊的支持一战，我们期望在不久之后的将来，印度能成为英帝国的自治领。      </a:t>
            </a:r>
            <a:r>
              <a:rPr lang="zh-CN" altLang="en-US" sz="2400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</a:rPr>
              <a:t>   </a:t>
            </a:r>
            <a:r>
              <a:rPr lang="en-US" altLang="zh-CN" sz="2400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黑体" panose="02010609060101010101" pitchFamily="49" charset="-122"/>
              </a:rPr>
              <a:t>———《</a:t>
            </a:r>
            <a:r>
              <a:rPr lang="zh-CN" altLang="en-US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黑体" panose="02010609060101010101" pitchFamily="49" charset="-122"/>
              </a:rPr>
              <a:t>我体验真理的故事：甘地自传</a:t>
            </a:r>
            <a:r>
              <a:rPr lang="en-US" altLang="zh-CN" sz="240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黑体" panose="02010609060101010101" pitchFamily="49" charset="-122"/>
              </a:rPr>
              <a:t>》</a:t>
            </a:r>
            <a:endParaRPr lang="en-US" altLang="zh-CN" sz="2400">
              <a:latin typeface="楷体" pitchFamily="49" charset="-122"/>
              <a:ea typeface="楷体" pitchFamily="49" charset="-122"/>
              <a:cs typeface="宋体" panose="02010600030101010101" pitchFamily="2" charset="-122"/>
            </a:endParaRPr>
          </a:p>
        </p:txBody>
      </p:sp>
      <p:sp>
        <p:nvSpPr>
          <p:cNvPr id="4" name="TextBox 6"/>
          <p:cNvSpPr txBox="1"/>
          <p:nvPr/>
        </p:nvSpPr>
        <p:spPr>
          <a:xfrm>
            <a:off x="428596" y="4643446"/>
            <a:ext cx="7072362" cy="64633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marR="0" defTabSz="9144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阅读材料，</a:t>
            </a:r>
            <a:r>
              <a:rPr lang="zh-CN" altLang="en-US" sz="2400" b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分析</a:t>
            </a:r>
            <a:r>
              <a:rPr kumimoji="0" lang="zh-CN" altLang="en-US" sz="2400" b="1" kern="1200" cap="none" spc="0" normalizeH="0" baseline="0" noProof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印度</a:t>
            </a:r>
            <a:r>
              <a:rPr kumimoji="0" lang="zh-CN" altLang="en-US" sz="2400" b="1" kern="1200" cap="none" spc="0" normalizeH="0" baseline="0" noProof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非暴力不合作运动的</a:t>
            </a:r>
            <a:r>
              <a:rPr kumimoji="0" lang="zh-CN" altLang="en-US" sz="2400" b="1" kern="1200" cap="none" spc="0" normalizeH="0" baseline="0" noProof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原因</a:t>
            </a:r>
            <a:endParaRPr kumimoji="0" lang="zh-CN" altLang="en-US" sz="2400" b="1" kern="1200" cap="none" spc="0" normalizeH="0" baseline="0" noProof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itchFamily="2" charset="-122"/>
              <a:ea typeface="宋体" pitchFamily="2" charset="-122"/>
              <a:cs typeface="+mn-cs"/>
            </a:endParaRPr>
          </a:p>
        </p:txBody>
      </p:sp>
      <p:sp>
        <p:nvSpPr>
          <p:cNvPr id="5" name="文本框 3"/>
          <p:cNvSpPr txBox="1"/>
          <p:nvPr/>
        </p:nvSpPr>
        <p:spPr>
          <a:xfrm>
            <a:off x="1142976" y="5286388"/>
            <a:ext cx="678661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2">
                    <a:lumMod val="20000"/>
                    <a:lumOff val="80000"/>
                  </a:schemeClr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marR="0" defTabSz="9144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400" b="1" kern="1200" cap="none" spc="0" normalizeH="0" baseline="0" noProof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zh-CN" altLang="en-US" sz="2400" b="1" kern="1200" cap="none" spc="0" normalizeH="0" baseline="0" noProof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）一战使印度人民与英国殖民者的矛盾激化</a:t>
            </a:r>
          </a:p>
          <a:p>
            <a:pPr marR="0" defTabSz="914400" fontAlgn="auto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kumimoji="0" lang="en-US" altLang="zh-CN" sz="2400" b="1" kern="1200" cap="none" spc="0" normalizeH="0" baseline="0" noProof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400" b="1" kern="1200" cap="none" spc="0" normalizeH="0" baseline="0" noProof="0">
                <a:solidFill>
                  <a:srgbClr val="FF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）印度迫切想要自治。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4678" y="928670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背景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内容占位符 2"/>
          <p:cNvSpPr txBox="1"/>
          <p:nvPr/>
        </p:nvSpPr>
        <p:spPr>
          <a:xfrm>
            <a:off x="357158" y="2000240"/>
            <a:ext cx="8581989" cy="4214842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/>
              <a:buNone/>
              <a:defRPr/>
            </a:pP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一、第一阶段（</a:t>
            </a:r>
            <a:r>
              <a:rPr kumimoji="0" lang="en-US" altLang="zh-CN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1920-1922</a:t>
            </a: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 </a:t>
            </a:r>
            <a:r>
              <a:rPr kumimoji="0" lang="zh-CN" altLang="en-US" sz="96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阿姆利则惨案</a:t>
            </a: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发生后，甘地号召印度人民放弃英国人授予的爵位、封号和名誉职位，罢课、离职、抵制法院和立法机关，恢复手工纺织和不买英国布，以及抗税等手段，与英印当局斗争。</a:t>
            </a:r>
            <a:endParaRPr kumimoji="0" lang="en-US" altLang="zh-CN" sz="96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/>
              <a:buNone/>
              <a:defRPr/>
            </a:pP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二、第二阶段（</a:t>
            </a:r>
            <a:r>
              <a:rPr kumimoji="0" lang="en-US" altLang="zh-CN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1930-1934</a:t>
            </a: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）甘地向英印当局提出降低地税、废除食盐专卖、取消盐税、实行关税保护、释放政治犯等要求。在遭到拒绝后，甘地进行“</a:t>
            </a:r>
            <a:r>
              <a:rPr kumimoji="0" lang="zh-CN" altLang="en-US" sz="96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食盐进军</a:t>
            </a: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”，亲自到海滨取水制盐。</a:t>
            </a:r>
            <a:endParaRPr kumimoji="0" lang="en-US" altLang="zh-CN" sz="96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/>
              <a:buNone/>
              <a:defRPr/>
            </a:pP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三、第三阶段（</a:t>
            </a:r>
            <a:r>
              <a:rPr kumimoji="0" lang="en-US" altLang="zh-CN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1940-1942</a:t>
            </a: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） 甘地发动了要求英国立即撤离的“</a:t>
            </a:r>
            <a:r>
              <a:rPr kumimoji="0" lang="zh-CN" altLang="en-US" sz="9600" b="0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退出印度</a:t>
            </a:r>
            <a:r>
              <a:rPr kumimoji="0" lang="zh-CN" altLang="en-US" sz="9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”行动。英印当局逮捕了甘地和国大党重要领导人，非暴力不合作运动陷入低谷。</a:t>
            </a:r>
            <a:endParaRPr kumimoji="0" lang="en-US" altLang="zh-CN" sz="96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57356" y="214290"/>
            <a:ext cx="4929222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smtClean="0"/>
              <a:t>印度的非暴力不合作运动</a:t>
            </a:r>
            <a:endParaRPr lang="zh-CN" altLang="en-US" sz="3200" b="1"/>
          </a:p>
        </p:txBody>
      </p:sp>
      <p:sp>
        <p:nvSpPr>
          <p:cNvPr id="6" name="TextBox 5"/>
          <p:cNvSpPr txBox="1"/>
          <p:nvPr/>
        </p:nvSpPr>
        <p:spPr>
          <a:xfrm>
            <a:off x="3500430" y="1000108"/>
            <a:ext cx="13573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过程</a:t>
            </a:r>
            <a:endParaRPr lang="zh-CN" alt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285852" y="714356"/>
            <a:ext cx="650085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1947年8月15日印度赢得独立。根据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蒙巴顿方案，印度被分割成印度和巴基斯坦两个国家</a:t>
            </a:r>
            <a:r>
              <a:rPr lang="zh-CN" alt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zh-CN" altLang="en-US" sz="2400" b="1">
              <a:effectLst>
                <a:outerShdw blurRad="38100" dist="38100" dir="2700000" algn="tl">
                  <a:srgbClr val="C0C0C0"/>
                </a:outerShdw>
              </a:effectLst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2279" y="2316510"/>
            <a:ext cx="3054216" cy="20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071670" y="4500570"/>
            <a:ext cx="172034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zh-CN" sz="2800" b="1">
                <a:solidFill>
                  <a:srgbClr val="FF0000"/>
                </a:solidFill>
              </a:rPr>
              <a:t>印度国旗 </a:t>
            </a:r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51344" y="2316510"/>
            <a:ext cx="3243088" cy="1975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4830610" y="4470654"/>
            <a:ext cx="24384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巴基斯坦国旗 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4"/>
          <p:cNvSpPr txBox="1"/>
          <p:nvPr/>
        </p:nvSpPr>
        <p:spPr>
          <a:xfrm>
            <a:off x="214282" y="285728"/>
            <a:ext cx="663956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/>
              <a:t>如何评价甘地领导的非暴力不合作运动？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85719" y="1030605"/>
            <a:ext cx="85725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材料一 </a:t>
            </a:r>
            <a:r>
              <a:rPr lang="zh-CN" altLang="en-US" sz="2000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“</a:t>
            </a:r>
            <a:r>
              <a:rPr lang="zh-CN" altLang="en-US" sz="200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不管我们如何谴责不合作运动，但假如我们低估了今天印度的民族意识，我们可能会产生严重的错误。一味采用高压，不可能永久地</a:t>
            </a:r>
            <a:r>
              <a:rPr lang="zh-CN" altLang="en-US" sz="2000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解决问题。”   </a:t>
            </a:r>
            <a:r>
              <a:rPr lang="en-US" altLang="zh-CN" sz="2000" smtClean="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                                         ——</a:t>
            </a:r>
            <a:r>
              <a:rPr lang="zh-CN" altLang="en-US" sz="2000">
                <a:latin typeface="楷体" pitchFamily="49" charset="-122"/>
                <a:ea typeface="楷体" pitchFamily="49" charset="-122"/>
                <a:cs typeface="宋体" panose="02010600030101010101" pitchFamily="2" charset="-122"/>
                <a:sym typeface="+mn-ea"/>
              </a:rPr>
              <a:t>印度总督欧文</a:t>
            </a:r>
            <a:endParaRPr lang="zh-CN" altLang="en-US" sz="2000">
              <a:latin typeface="楷体" pitchFamily="49" charset="-122"/>
              <a:ea typeface="楷体" pitchFamily="49" charset="-122"/>
              <a:cs typeface="宋体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5720" y="2500306"/>
            <a:ext cx="86439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 smtClean="0">
                <a:latin typeface="楷体" pitchFamily="49" charset="-122"/>
                <a:ea typeface="楷体" pitchFamily="49" charset="-122"/>
                <a:sym typeface="+mn-ea"/>
              </a:rPr>
              <a:t>材料二 </a:t>
            </a:r>
            <a:r>
              <a:rPr lang="en-US" altLang="zh-CN" sz="2000" smtClean="0">
                <a:latin typeface="楷体" pitchFamily="49" charset="-122"/>
                <a:ea typeface="楷体" pitchFamily="49" charset="-122"/>
                <a:sym typeface="+mn-ea"/>
              </a:rPr>
              <a:t>“</a:t>
            </a:r>
            <a:r>
              <a:rPr lang="zh-CN" altLang="en-US" sz="2000">
                <a:latin typeface="楷体" pitchFamily="49" charset="-122"/>
                <a:ea typeface="楷体" pitchFamily="49" charset="-122"/>
                <a:sym typeface="+mn-ea"/>
              </a:rPr>
              <a:t>非暴力并不意味着向坏人的意志屈服和妥协。非暴力意味着以人的全部心灵来反对专制者的意志。只要在这种人类法则指导下进行斗争，哪怕一个人也能反抗非正义帝国的全部权力。”</a:t>
            </a:r>
          </a:p>
        </p:txBody>
      </p:sp>
      <p:sp>
        <p:nvSpPr>
          <p:cNvPr id="5" name="文本框 5"/>
          <p:cNvSpPr txBox="1"/>
          <p:nvPr/>
        </p:nvSpPr>
        <p:spPr>
          <a:xfrm>
            <a:off x="357158" y="4195066"/>
            <a:ext cx="8358246" cy="132343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zh-CN" altLang="en-US" sz="2000" b="1">
                <a:solidFill>
                  <a:srgbClr val="FF0000"/>
                </a:solidFill>
                <a:latin typeface="Calibri" panose="020f0502020204030204" charset="0"/>
                <a:sym typeface="+mn-ea"/>
              </a:rPr>
              <a:t>甘地领导的非暴力不合作运动，动员了广大人民群众，打击了英国殖民统治，增强了印度民众的民族自尊心和自信心。</a:t>
            </a:r>
            <a:endParaRPr lang="zh-CN" altLang="en-US" sz="2000" b="1">
              <a:latin typeface="Calibri"/>
              <a:sym typeface="+mn-ea"/>
            </a:endParaRPr>
          </a:p>
          <a:p>
            <a:r>
              <a:rPr lang="zh-CN" altLang="en-US" sz="2000" b="1">
                <a:solidFill>
                  <a:srgbClr val="11164E"/>
                </a:solidFill>
                <a:latin typeface="Calibri" panose="020f0502020204030204" charset="0"/>
                <a:sym typeface="+mn-ea"/>
              </a:rPr>
              <a:t>同时，甘地为防止爆发革命，控制了群众的斗争方式，保证了资产阶级对运动的领导权。</a:t>
            </a:r>
          </a:p>
        </p:txBody>
      </p:sp>
      <p:sp>
        <p:nvSpPr>
          <p:cNvPr id="6" name="文本框 6"/>
          <p:cNvSpPr txBox="1"/>
          <p:nvPr/>
        </p:nvSpPr>
        <p:spPr>
          <a:xfrm>
            <a:off x="357158" y="5572140"/>
            <a:ext cx="8358246" cy="70788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000"/>
              <a:t>局限于非暴力，显示出了</a:t>
            </a:r>
            <a:r>
              <a:rPr lang="zh-CN" altLang="en-US" sz="2000" u="sng"/>
              <a:t>资产阶级</a:t>
            </a:r>
            <a:r>
              <a:rPr lang="zh-CN" altLang="en-US" sz="2000"/>
              <a:t>的妥协性和不彻底性，影响了革命的深入</a:t>
            </a:r>
            <a:r>
              <a:rPr lang="zh-CN" altLang="en-US" sz="2000" smtClean="0"/>
              <a:t>开展。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86205" y="589525"/>
            <a:ext cx="8572076" cy="3293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6700"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628900"/>
              </a:tabLst>
              <a:defRPr>
                <a:solidFill>
                  <a:schemeClr val="tx1"/>
                </a:solidFill>
                <a:latin typeface="Arial" panose="020b0604020202090204" pitchFamily="34" charset="0"/>
              </a:defRPr>
            </a:lvl9pPr>
          </a:lstStyle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28900"/>
              </a:tabLst>
            </a:pPr>
            <a:r>
              <a:rPr lang="en-US" altLang="zh-CN" sz="2800" b="1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zh-CN" altLang="zh-CN" sz="2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材料　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rgbClr val="0033CC"/>
                </a:solidFill>
                <a:effectLst/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1948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rgbClr val="0033CC"/>
                </a:solidFill>
                <a:effectLst/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年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rgbClr val="0033CC"/>
                </a:solidFill>
                <a:effectLst/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rgbClr val="0033CC"/>
                </a:solidFill>
                <a:effectLst/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月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rgbClr val="0033CC"/>
                </a:solidFill>
                <a:effectLst/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30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rgbClr val="0033CC"/>
                </a:solidFill>
                <a:effectLst/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日，印度独立运动领导人、国大党领袖甘地在祈祷会上被刺杀。甘地死后他一直受到广泛的评论。丘吉尔曾说：“见到甘地先生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rgbClr val="0033CC"/>
                </a:solidFill>
                <a:effectLst/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……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rgbClr val="0033CC"/>
                </a:solidFill>
                <a:effectLst/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是令人作呕，他曾是一个妨害治安的天普中学出来的律师。现在在东方作出苦行僧的样子，半裸的在总督府前游行，却出名了。”与此相反，爱因斯坦这样评论甘地：“不是通过暴力达到我们的目的，而是不与你认为邪恶的势力结盟。”                                                                </a:t>
            </a:r>
            <a:endParaRPr kumimoji="0" lang="en-US" altLang="zh-CN" sz="2000" b="1" i="0" u="none" strike="noStrike" cap="none" normalizeH="0" baseline="0" smtClean="0">
              <a:ln>
                <a:noFill/>
              </a:ln>
              <a:solidFill>
                <a:srgbClr val="0033CC"/>
              </a:solidFill>
              <a:effectLst/>
              <a:latin typeface="楷体" pitchFamily="49" charset="-122"/>
              <a:ea typeface="楷体" pitchFamily="49" charset="-122"/>
              <a:cs typeface="Times New Roman" panose="02020603050405020304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28900"/>
              </a:tabLst>
            </a:pPr>
            <a:r>
              <a:rPr lang="en-US" altLang="zh-CN" sz="2000" b="1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000" b="1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</a:t>
            </a:r>
            <a:r>
              <a:rPr lang="en-US" altLang="zh-CN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摘编自</a:t>
            </a:r>
            <a:r>
              <a:rPr lang="en-US" altLang="zh-CN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[</a:t>
            </a:r>
            <a:r>
              <a:rPr lang="zh-CN" altLang="en-US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印度</a:t>
            </a:r>
            <a:r>
              <a:rPr lang="en-US" altLang="zh-CN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]</a:t>
            </a:r>
            <a:r>
              <a:rPr lang="zh-CN" altLang="en-US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克里帕拉尼</a:t>
            </a:r>
            <a:r>
              <a:rPr lang="en-US" altLang="zh-CN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甘地</a:t>
            </a:r>
            <a:r>
              <a:rPr lang="en-US" altLang="zh-CN" sz="2000" b="1" smtClean="0">
                <a:solidFill>
                  <a:srgbClr val="0033CC"/>
                </a:solidFill>
                <a:latin typeface="楷体" pitchFamily="49" charset="-122"/>
                <a:ea typeface="楷体" pitchFamily="49" charset="-122"/>
                <a:cs typeface="Times New Roman" panose="02020603050405020304" pitchFamily="18" charset="0"/>
              </a:rPr>
              <a:t>》</a:t>
            </a: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28900"/>
              </a:tabLst>
            </a:pP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kumimoji="0" lang="en-US" altLang="zh-CN" sz="2000" b="1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宋体" pitchFamily="2" charset="-122"/>
              <a:ea typeface="宋体" pitchFamily="2" charset="-122"/>
              <a:cs typeface="Times New Roman" panose="02020603050405020304" pitchFamily="18" charset="0"/>
            </a:endParaRPr>
          </a:p>
          <a:p>
            <a:pPr marL="0" marR="0" lvl="0" indent="2667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628900"/>
              </a:tabLst>
            </a:pP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根据材料并结合所学知识，简要分析丘吉尔和爱因斯坦为何对甘地的评价不同。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(6</a:t>
            </a:r>
            <a:r>
              <a:rPr kumimoji="0" lang="zh-CN" altLang="en-US" sz="2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分</a:t>
            </a:r>
            <a:r>
              <a:rPr kumimoji="0" lang="en-US" altLang="zh-CN" sz="2000" b="1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endParaRPr kumimoji="0" lang="en-US" altLang="zh-CN" sz="20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85720" y="4500570"/>
            <a:ext cx="8514474" cy="1323439"/>
          </a:xfrm>
          <a:prstGeom prst="rect">
            <a:avLst/>
          </a:prstGeom>
          <a:noFill/>
          <a:ln w="15875"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indent="266700" algn="just">
              <a:spcAft>
                <a:spcPct val="0"/>
              </a:spcAft>
              <a:tabLst>
                <a:tab pos="2628900"/>
              </a:tabLst>
            </a:pPr>
            <a:r>
              <a:rPr lang="zh-CN" altLang="zh-CN" sz="2000" b="1" smtClean="0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分析</a:t>
            </a:r>
            <a:r>
              <a:rPr lang="zh-CN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：丘吉尔站在英国殖民者立场上，反对印度独立，反对</a:t>
            </a:r>
            <a:r>
              <a:rPr lang="en-US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非暴力抵抗</a:t>
            </a:r>
            <a:r>
              <a:rPr lang="en-US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和与英国殖民者</a:t>
            </a:r>
            <a:r>
              <a:rPr lang="en-US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不合作</a:t>
            </a:r>
            <a:r>
              <a:rPr lang="en-US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”</a:t>
            </a:r>
            <a:r>
              <a:rPr lang="zh-CN" altLang="zh-CN" sz="2000" b="1">
                <a:solidFill>
                  <a:srgbClr val="000000"/>
                </a:solidFill>
                <a:latin typeface="华文仿宋" pitchFamily="2" charset="-122"/>
                <a:ea typeface="华文仿宋" pitchFamily="2" charset="-122"/>
                <a:cs typeface="Times New Roman" panose="02020603050405020304" pitchFamily="18" charset="0"/>
              </a:rPr>
              <a:t>的态度，故而贬低甘地。爱因斯坦倡导反战和平，高度赞赏甘地的非暴力不合作运动，它增强了印度人民的自尊心和自信心，促进了不同教徒间的团结，使印度摆脱英国实现民族独立。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0A45DD-565D-4D5D-8799-3DE2979DFAA9}"/>
              </a:ext>
            </a:extLst>
          </p:cNvPr>
          <p:cNvSpPr/>
          <p:nvPr/>
        </p:nvSpPr>
        <p:spPr>
          <a:xfrm>
            <a:off x="785786" y="1000108"/>
            <a:ext cx="32800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、埃及华夫脱运动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877847F9-FD2C-4AF3-8470-BA79F21DA8DA}"/>
              </a:ext>
            </a:extLst>
          </p:cNvPr>
          <p:cNvSpPr/>
          <p:nvPr/>
        </p:nvSpPr>
        <p:spPr>
          <a:xfrm>
            <a:off x="500034" y="1557455"/>
            <a:ext cx="80724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 1922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年</a:t>
            </a:r>
            <a:r>
              <a:rPr lang="zh-CN" altLang="en-US" sz="2400">
                <a:latin typeface="+mn-ea"/>
                <a:cs typeface="Times New Roman" panose="02020603050405020304" pitchFamily="18" charset="0"/>
              </a:rPr>
              <a:t>，以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扎格鲁尔为首的华夫脱党，迫使英国</a:t>
            </a:r>
            <a:r>
              <a:rPr lang="zh-CN" altLang="en-US" sz="2400">
                <a:latin typeface="+mn-ea"/>
                <a:cs typeface="Times New Roman" panose="02020603050405020304" pitchFamily="18" charset="0"/>
              </a:rPr>
              <a:t>形式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上承认埃及为独立主权</a:t>
            </a:r>
            <a:r>
              <a:rPr lang="zh-CN" altLang="zh-CN" sz="2400" smtClean="0">
                <a:latin typeface="+mn-ea"/>
                <a:cs typeface="Times New Roman" panose="02020603050405020304" pitchFamily="18" charset="0"/>
              </a:rPr>
              <a:t>国家</a:t>
            </a:r>
            <a:r>
              <a:rPr lang="zh-CN" altLang="en-US" sz="2400" smtClean="0">
                <a:latin typeface="+mn-ea"/>
                <a:cs typeface="Times New Roman" panose="02020603050405020304" pitchFamily="18" charset="0"/>
              </a:rPr>
              <a:t>。</a:t>
            </a:r>
            <a:endParaRPr lang="zh-CN" altLang="zh-CN" sz="2400"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86A2AC02-BF24-4F23-AF1D-1AC3011C69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834" y="2747031"/>
            <a:ext cx="2242720" cy="218216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矩形 3">
            <a:extLst>
              <a:ext uri="{FF2B5EF4-FFF2-40B4-BE49-F238E27FC236}">
                <a16:creationId xmlns="" xmlns:a16="http://schemas.microsoft.com/office/drawing/2014/main" id="{7F79E49E-472C-45E3-B94F-46F439D65B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6182" y="3214686"/>
            <a:ext cx="4181084" cy="1323439"/>
          </a:xfrm>
          <a:prstGeom prst="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扎格鲁尔，埃及政治家</a:t>
            </a:r>
            <a:r>
              <a:rPr lang="zh-CN" altLang="en-US" sz="20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。要求英国废除殖民保护制度，允许埃及独立。埃及独立后曾任内阁首相、议长等职，被称为“现代埃及之父” 。</a:t>
            </a:r>
            <a:endParaRPr lang="zh-CN" altLang="en-US" sz="2000" b="1">
              <a:solidFill>
                <a:schemeClr val="tx1">
                  <a:lumMod val="75000"/>
                  <a:lumOff val="25000"/>
                </a:schemeClr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75CAC829-6ECF-47BD-A785-725BF69CFE99}"/>
              </a:ext>
            </a:extLst>
          </p:cNvPr>
          <p:cNvSpPr/>
          <p:nvPr/>
        </p:nvSpPr>
        <p:spPr>
          <a:xfrm>
            <a:off x="571472" y="5286388"/>
            <a:ext cx="8001056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）埃及宣布为君主立宪国家，颁布宪法。</a:t>
            </a:r>
            <a:endParaRPr lang="en-US" altLang="zh-CN" sz="2400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1200"/>
              </a:spcAft>
            </a:pPr>
            <a:r>
              <a:rPr lang="zh-CN" altLang="en-US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en-US" sz="2400">
                <a:latin typeface="+mn-ea"/>
                <a:cs typeface="Times New Roman" panose="02020603050405020304" pitchFamily="18" charset="0"/>
              </a:rPr>
              <a:t>）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华夫脱党进行护宪运动，要求英国放弃特权，但未获完全成功。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14348" y="285728"/>
            <a:ext cx="7000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+mj-ea"/>
                <a:ea typeface="+mj-ea"/>
              </a:rPr>
              <a:t>二、非洲独立意识的觉醒</a:t>
            </a:r>
            <a:endParaRPr lang="zh-CN" altLang="en-US" sz="3600" b="1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0DA42F50-A927-4F14-9C82-E1C3D0BE081A}"/>
              </a:ext>
            </a:extLst>
          </p:cNvPr>
          <p:cNvSpPr/>
          <p:nvPr/>
        </p:nvSpPr>
        <p:spPr>
          <a:xfrm>
            <a:off x="352673" y="559205"/>
            <a:ext cx="72911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、</a:t>
            </a:r>
            <a:r>
              <a:rPr lang="zh-CN" altLang="en-US" sz="2800" b="1">
                <a:latin typeface="+mn-ea"/>
                <a:cs typeface="Times New Roman" panose="02020603050405020304" pitchFamily="18" charset="0"/>
              </a:rPr>
              <a:t>摩洛哥里夫共和国（</a:t>
            </a: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1923</a:t>
            </a:r>
            <a:r>
              <a:rPr lang="zh-CN" altLang="en-US" sz="2800" b="1">
                <a:latin typeface="+mn-ea"/>
                <a:cs typeface="Times New Roman" panose="02020603050405020304" pitchFamily="18" charset="0"/>
              </a:rPr>
              <a:t>年</a:t>
            </a: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——1926</a:t>
            </a:r>
            <a:r>
              <a:rPr lang="zh-CN" altLang="en-US" sz="2800" b="1">
                <a:latin typeface="+mn-ea"/>
                <a:cs typeface="Times New Roman" panose="02020603050405020304" pitchFamily="18" charset="0"/>
              </a:rPr>
              <a:t>年）</a:t>
            </a:r>
            <a:endParaRPr lang="zh-CN" altLang="zh-CN" sz="2800" b="1"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0DBEAF80-BF9C-4EF9-B2D9-9F6F902AE6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8511" y="1745364"/>
            <a:ext cx="1915370" cy="35410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3714744" y="1928802"/>
            <a:ext cx="450059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>
                <a:latin typeface="+mn-ea"/>
              </a:rPr>
              <a:t>（</a:t>
            </a:r>
            <a:r>
              <a:rPr lang="en-US" altLang="zh-CN" sz="2400" smtClean="0">
                <a:latin typeface="+mn-ea"/>
              </a:rPr>
              <a:t>1</a:t>
            </a:r>
            <a:r>
              <a:rPr lang="zh-CN" altLang="en-US" sz="2400" smtClean="0">
                <a:latin typeface="+mn-ea"/>
              </a:rPr>
              <a:t>）在克里姆领导下，多次打败西、英殖民者。</a:t>
            </a:r>
            <a:endParaRPr lang="en-US" altLang="zh-CN" sz="2400" smtClean="0">
              <a:latin typeface="+mn-ea"/>
            </a:endParaRPr>
          </a:p>
          <a:p>
            <a:endParaRPr lang="en-US" altLang="zh-CN" sz="2400" smtClean="0">
              <a:latin typeface="+mn-ea"/>
            </a:endParaRPr>
          </a:p>
          <a:p>
            <a:r>
              <a:rPr lang="zh-CN" altLang="en-US" sz="2400" smtClean="0">
                <a:latin typeface="+mn-ea"/>
              </a:rPr>
              <a:t>（</a:t>
            </a:r>
            <a:r>
              <a:rPr lang="en-US" altLang="zh-CN" sz="2400" smtClean="0">
                <a:latin typeface="+mn-ea"/>
              </a:rPr>
              <a:t>2</a:t>
            </a:r>
            <a:r>
              <a:rPr lang="zh-CN" altLang="en-US" sz="2400" smtClean="0">
                <a:latin typeface="+mn-ea"/>
              </a:rPr>
              <a:t>）</a:t>
            </a:r>
            <a:r>
              <a:rPr lang="en-US" altLang="zh-CN" sz="2400" smtClean="0">
                <a:latin typeface="+mn-ea"/>
              </a:rPr>
              <a:t>1923</a:t>
            </a:r>
            <a:r>
              <a:rPr lang="zh-CN" altLang="en-US" sz="2400" smtClean="0">
                <a:latin typeface="+mn-ea"/>
              </a:rPr>
              <a:t>年，克里姆联合</a:t>
            </a:r>
            <a:r>
              <a:rPr lang="en-US" altLang="zh-CN" sz="2400" smtClean="0">
                <a:latin typeface="+mn-ea"/>
              </a:rPr>
              <a:t>12</a:t>
            </a:r>
            <a:r>
              <a:rPr lang="zh-CN" altLang="en-US" sz="2400" smtClean="0">
                <a:latin typeface="+mn-ea"/>
              </a:rPr>
              <a:t>个部落，建立里夫共和国。</a:t>
            </a:r>
            <a:endParaRPr lang="en-US" altLang="zh-CN" sz="2400" smtClean="0">
              <a:latin typeface="+mn-ea"/>
            </a:endParaRPr>
          </a:p>
          <a:p>
            <a:endParaRPr lang="en-US" altLang="zh-CN" sz="2400" smtClean="0">
              <a:latin typeface="+mn-ea"/>
            </a:endParaRPr>
          </a:p>
          <a:p>
            <a:r>
              <a:rPr lang="zh-CN" altLang="en-US" sz="2400" smtClean="0">
                <a:latin typeface="+mn-ea"/>
              </a:rPr>
              <a:t>（</a:t>
            </a:r>
            <a:r>
              <a:rPr lang="en-US" altLang="zh-CN" sz="2400" smtClean="0">
                <a:latin typeface="+mn-ea"/>
              </a:rPr>
              <a:t>3</a:t>
            </a:r>
            <a:r>
              <a:rPr lang="zh-CN" altLang="en-US" sz="2400" smtClean="0">
                <a:latin typeface="+mn-ea"/>
              </a:rPr>
              <a:t>）</a:t>
            </a:r>
            <a:r>
              <a:rPr lang="en-US" altLang="zh-CN" sz="2400" smtClean="0">
                <a:latin typeface="+mn-ea"/>
              </a:rPr>
              <a:t>1926</a:t>
            </a:r>
            <a:r>
              <a:rPr lang="zh-CN" altLang="en-US" sz="2400" smtClean="0">
                <a:latin typeface="+mn-ea"/>
              </a:rPr>
              <a:t>年，共和国被西、英殖民者扼杀。</a:t>
            </a:r>
            <a:endParaRPr lang="zh-CN" altLang="en-US" sz="2400">
              <a:latin typeface="+mn-ea"/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D5DBC08D-ACD8-4FAA-8CA0-DD39791E5C6F}"/>
              </a:ext>
            </a:extLst>
          </p:cNvPr>
          <p:cNvSpPr/>
          <p:nvPr/>
        </p:nvSpPr>
        <p:spPr>
          <a:xfrm>
            <a:off x="353067" y="558651"/>
            <a:ext cx="39437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en-US" altLang="zh-CN" sz="2800" b="1"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、</a:t>
            </a:r>
            <a:r>
              <a:rPr lang="zh-CN" altLang="zh-CN" sz="2800" b="1" smtClean="0">
                <a:latin typeface="+mn-ea"/>
                <a:cs typeface="Times New Roman" panose="02020603050405020304" pitchFamily="18" charset="0"/>
              </a:rPr>
              <a:t>埃塞</a:t>
            </a:r>
            <a:r>
              <a:rPr lang="zh-CN" altLang="en-US" sz="2800" b="1" smtClean="0">
                <a:latin typeface="+mn-ea"/>
                <a:cs typeface="Times New Roman" panose="02020603050405020304" pitchFamily="18" charset="0"/>
              </a:rPr>
              <a:t>俄</a:t>
            </a:r>
            <a:r>
              <a:rPr lang="zh-CN" altLang="zh-CN" sz="2800" b="1" smtClean="0">
                <a:latin typeface="+mn-ea"/>
                <a:cs typeface="Times New Roman" panose="02020603050405020304" pitchFamily="18" charset="0"/>
              </a:rPr>
              <a:t>比亚</a:t>
            </a:r>
            <a:r>
              <a:rPr lang="zh-CN" altLang="zh-CN" sz="2800" b="1">
                <a:latin typeface="+mn-ea"/>
                <a:cs typeface="Times New Roman" panose="02020603050405020304" pitchFamily="18" charset="0"/>
              </a:rPr>
              <a:t>抗意斗争</a:t>
            </a: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A411225F-0FFF-4BDA-8D0E-93155B7622A1}"/>
              </a:ext>
            </a:extLst>
          </p:cNvPr>
          <p:cNvSpPr/>
          <p:nvPr/>
        </p:nvSpPr>
        <p:spPr>
          <a:xfrm>
            <a:off x="357158" y="1357298"/>
            <a:ext cx="82908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1935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年，意大利发动侵埃</a:t>
            </a:r>
            <a:r>
              <a:rPr lang="zh-CN" altLang="zh-CN" sz="2400" smtClean="0">
                <a:latin typeface="+mn-ea"/>
                <a:cs typeface="Times New Roman" panose="02020603050405020304" pitchFamily="18" charset="0"/>
              </a:rPr>
              <a:t>战争</a:t>
            </a:r>
            <a:r>
              <a:rPr lang="zh-CN" altLang="en-US" sz="2400" smtClean="0">
                <a:latin typeface="+mn-ea"/>
                <a:cs typeface="Times New Roman" panose="02020603050405020304" pitchFamily="18" charset="0"/>
              </a:rPr>
              <a:t>，</a:t>
            </a:r>
            <a:r>
              <a:rPr lang="en-US" altLang="zh-CN" sz="2400" smtClean="0">
                <a:latin typeface="+mn-ea"/>
                <a:cs typeface="Times New Roman" panose="02020603050405020304" pitchFamily="18" charset="0"/>
              </a:rPr>
              <a:t>1936</a:t>
            </a:r>
            <a:r>
              <a:rPr lang="zh-CN" altLang="en-US" sz="2400" smtClean="0">
                <a:latin typeface="+mn-ea"/>
                <a:cs typeface="Times New Roman" panose="02020603050405020304" pitchFamily="18" charset="0"/>
              </a:rPr>
              <a:t>年宣布兼并。</a:t>
            </a:r>
            <a:endParaRPr lang="zh-CN" altLang="zh-CN" sz="2400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ct val="0"/>
              </a:spcAft>
            </a:pP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）埃塞俄比亚人民坚持游击战争，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1941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年恢复了国家独立。</a:t>
            </a:r>
            <a:endParaRPr lang="zh-CN" altLang="zh-CN" sz="2400">
              <a:effectLst/>
              <a:latin typeface="+mn-ea"/>
              <a:cs typeface="Times New Roman" panose="02020603050405020304" pitchFamily="18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81368F4D-A2C2-4ECF-B0C9-C9D3342BA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654" t="3787" r="4275" b="10573"/>
          <a:stretch>
            <a:fillRect/>
          </a:stretch>
        </p:blipFill>
        <p:spPr>
          <a:xfrm>
            <a:off x="3000364" y="2500306"/>
            <a:ext cx="2959018" cy="335758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5" name="矩形 4">
            <a:extLst>
              <a:ext uri="{FF2B5EF4-FFF2-40B4-BE49-F238E27FC236}">
                <a16:creationId xmlns="" xmlns:a16="http://schemas.microsoft.com/office/drawing/2014/main" id="{51B3FEB5-25DF-4F58-8F9E-1A67A1F45CE8}"/>
              </a:ext>
            </a:extLst>
          </p:cNvPr>
          <p:cNvSpPr/>
          <p:nvPr/>
        </p:nvSpPr>
        <p:spPr>
          <a:xfrm>
            <a:off x="3000364" y="5857892"/>
            <a:ext cx="27655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意大利侵略埃塞形势图</a:t>
            </a:r>
            <a:endParaRPr lang="zh-CN" altLang="en-US" sz="2000" b="1">
              <a:solidFill>
                <a:schemeClr val="tx1">
                  <a:lumMod val="75000"/>
                  <a:lumOff val="2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/>
          <p:cNvSpPr/>
          <p:nvPr/>
        </p:nvSpPr>
        <p:spPr>
          <a:xfrm>
            <a:off x="1071538" y="1357298"/>
            <a:ext cx="607223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zh-CN" altLang="en-US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阿根廷工人反对外国资本的</a:t>
            </a:r>
            <a:r>
              <a:rPr lang="zh-CN" altLang="zh-CN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斗争</a:t>
            </a:r>
            <a:endParaRPr lang="en-US" altLang="zh-CN" sz="2800" b="1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en-US" altLang="zh-CN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en-US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、智利左派力量的革命斗争</a:t>
            </a:r>
            <a:endParaRPr lang="en-US" altLang="zh-CN" sz="2800" b="1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  <a:p>
            <a:r>
              <a:rPr lang="en-US" altLang="zh-CN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3</a:t>
            </a:r>
            <a:r>
              <a:rPr lang="zh-CN" altLang="zh-CN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、尼加拉瓜桑地诺的抗美斗争</a:t>
            </a: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53207F0-0FF6-4A28-AEF3-B9FC28C6B256}"/>
              </a:ext>
            </a:extLst>
          </p:cNvPr>
          <p:cNvSpPr/>
          <p:nvPr/>
        </p:nvSpPr>
        <p:spPr>
          <a:xfrm>
            <a:off x="928662" y="2857496"/>
            <a:ext cx="75908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1926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年，桑地诺带领</a:t>
            </a:r>
            <a:r>
              <a:rPr lang="zh-CN" altLang="zh-CN" sz="2400" smtClean="0">
                <a:latin typeface="+mn-ea"/>
                <a:cs typeface="Times New Roman" panose="02020603050405020304" pitchFamily="18" charset="0"/>
              </a:rPr>
              <a:t>游击队</a:t>
            </a:r>
            <a:r>
              <a:rPr lang="zh-CN" altLang="en-US" sz="2400" smtClean="0">
                <a:latin typeface="+mn-ea"/>
                <a:cs typeface="Times New Roman" panose="02020603050405020304" pitchFamily="18" charset="0"/>
              </a:rPr>
              <a:t>与美国扶植的反动独裁政权</a:t>
            </a:r>
            <a:r>
              <a:rPr lang="zh-CN" altLang="zh-CN" sz="2400" smtClean="0">
                <a:latin typeface="+mn-ea"/>
                <a:cs typeface="Times New Roman" panose="02020603050405020304" pitchFamily="18" charset="0"/>
              </a:rPr>
              <a:t>开展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武装斗争。</a:t>
            </a: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2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1933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年，美军撤出尼加拉瓜。次年，桑地诺遭刺杀。</a:t>
            </a:r>
            <a:endParaRPr lang="zh-CN" altLang="zh-CN" sz="2400">
              <a:effectLst/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0042"/>
            <a:ext cx="7929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+mj-ea"/>
                <a:ea typeface="+mj-ea"/>
              </a:rPr>
              <a:t>三、拉丁美洲的民族民主革命与改革</a:t>
            </a:r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571472" y="714356"/>
            <a:ext cx="60722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4</a:t>
            </a:r>
            <a:r>
              <a:rPr lang="zh-CN" altLang="zh-CN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、</a:t>
            </a:r>
            <a:r>
              <a:rPr lang="zh-CN" altLang="en-US" sz="2800" b="1" smtClean="0">
                <a:solidFill>
                  <a:srgbClr val="000000"/>
                </a:solidFill>
                <a:latin typeface="+mn-ea"/>
                <a:cs typeface="Times New Roman" panose="02020603050405020304" pitchFamily="18" charset="0"/>
              </a:rPr>
              <a:t>卡德纳斯的民主改革</a:t>
            </a:r>
            <a:endParaRPr lang="en-US" altLang="zh-CN" sz="2800" b="1" smtClean="0">
              <a:solidFill>
                <a:srgbClr val="000000"/>
              </a:solidFill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="" xmlns:a16="http://schemas.microsoft.com/office/drawing/2014/main" id="{BC3D45BF-2CAF-45DA-B7D6-921EDEB578A1}"/>
              </a:ext>
            </a:extLst>
          </p:cNvPr>
          <p:cNvSpPr/>
          <p:nvPr/>
        </p:nvSpPr>
        <p:spPr>
          <a:xfrm>
            <a:off x="928662" y="1285860"/>
            <a:ext cx="76438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latin typeface="+mn-ea"/>
                <a:cs typeface="Times New Roman" panose="02020603050405020304" pitchFamily="18" charset="0"/>
              </a:rPr>
              <a:t>1</a:t>
            </a:r>
            <a:r>
              <a:rPr lang="zh-CN" altLang="zh-CN" sz="2400">
                <a:latin typeface="+mn-ea"/>
                <a:cs typeface="Times New Roman" panose="02020603050405020304" pitchFamily="18" charset="0"/>
              </a:rPr>
              <a:t>）对内：推行</a:t>
            </a:r>
            <a:r>
              <a:rPr lang="zh-CN" altLang="zh-CN" sz="2400" smtClean="0">
                <a:latin typeface="+mn-ea"/>
                <a:cs typeface="Times New Roman" panose="02020603050405020304" pitchFamily="18" charset="0"/>
              </a:rPr>
              <a:t>土地改革</a:t>
            </a:r>
            <a:r>
              <a:rPr lang="zh-CN" altLang="en-US" sz="2400" smtClean="0">
                <a:latin typeface="+mn-ea"/>
                <a:cs typeface="Times New Roman" panose="02020603050405020304" pitchFamily="18" charset="0"/>
              </a:rPr>
              <a:t>，</a:t>
            </a:r>
            <a:r>
              <a:rPr lang="zh-CN" altLang="zh-CN" sz="2400" smtClean="0">
                <a:solidFill>
                  <a:srgbClr val="000000"/>
                </a:solidFill>
                <a:latin typeface="华文中宋"/>
                <a:cs typeface="Times New Roman" panose="02020603050405020304" pitchFamily="18" charset="0"/>
              </a:rPr>
              <a:t>改组国民革命党，发展教育，限制教会，遏制军人势力，确立总统一任制度；</a:t>
            </a:r>
          </a:p>
          <a:p>
            <a:pPr>
              <a:spcAft>
                <a:spcPct val="0"/>
              </a:spcAft>
            </a:pPr>
            <a:endParaRPr lang="en-US" altLang="zh-CN" sz="240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714348" y="2143116"/>
            <a:ext cx="8001056" cy="707886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indent="457200"/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卡德纳斯上台后致力于破除大地产制，先后将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2010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余万公顷的土地无偿分配给无地和少地的农民，受益的农民人数多达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100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万人。</a:t>
            </a:r>
          </a:p>
        </p:txBody>
      </p:sp>
      <p:sp>
        <p:nvSpPr>
          <p:cNvPr id="7" name="矩形 6"/>
          <p:cNvSpPr/>
          <p:nvPr/>
        </p:nvSpPr>
        <p:spPr>
          <a:xfrm>
            <a:off x="714348" y="2928934"/>
            <a:ext cx="8001056" cy="1323439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indent="457200"/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他在任期内积极推动教育改革，据统计，墨西哥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1938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年的文盲率比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1930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年降低了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14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％。公立小学从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8477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所增加到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13016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所，中学从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49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所增加到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116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所，还创办了一批中等技术学校、高等学校、科研院所和图书馆，并成立了“全国高等教育、科学研究委员会”等机构。</a:t>
            </a:r>
          </a:p>
        </p:txBody>
      </p:sp>
      <p:sp>
        <p:nvSpPr>
          <p:cNvPr id="8" name="矩形 7"/>
          <p:cNvSpPr/>
          <p:nvPr/>
        </p:nvSpPr>
        <p:spPr>
          <a:xfrm>
            <a:off x="714348" y="4357694"/>
            <a:ext cx="8001056" cy="1938992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indent="457200"/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1938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月卡德纳斯把执政的国民革命党改组为墨西哥革命党，容纳工会、农民和其他群众组织参加，设立工人、农民、军人和民众四个部，把由军人控制的资产阶级政党变成了一个由工人、农民、军人和市民联合组成的统一战线。此举巩固民主政体，打击军事寡头势力。</a:t>
            </a:r>
            <a:endParaRPr lang="en-US" altLang="zh-CN" sz="2000">
              <a:solidFill>
                <a:schemeClr val="tx1">
                  <a:lumMod val="75000"/>
                  <a:lumOff val="25000"/>
                </a:schemeClr>
              </a:solidFill>
              <a:latin typeface="楷体" pitchFamily="49" charset="-122"/>
              <a:ea typeface="楷体" pitchFamily="49" charset="-122"/>
            </a:endParaRPr>
          </a:p>
          <a:p>
            <a:pPr indent="457200"/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此外，卡德纳斯以身作则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总统任期结束后绝不连选连任，从制度上确立了墨西哥的总统一任制度。</a:t>
            </a:r>
          </a:p>
        </p:txBody>
      </p: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85720" y="642918"/>
            <a:ext cx="83582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zh-CN" sz="2400">
                <a:solidFill>
                  <a:srgbClr val="000000"/>
                </a:solidFill>
                <a:latin typeface="华文中宋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华文中宋"/>
                <a:cs typeface="Times New Roman" panose="02020603050405020304" pitchFamily="18" charset="0"/>
              </a:rPr>
              <a:t>2</a:t>
            </a:r>
            <a:r>
              <a:rPr lang="zh-CN" altLang="zh-CN" sz="2400">
                <a:solidFill>
                  <a:srgbClr val="000000"/>
                </a:solidFill>
                <a:latin typeface="华文中宋"/>
                <a:cs typeface="Times New Roman" panose="02020603050405020304" pitchFamily="18" charset="0"/>
              </a:rPr>
              <a:t>）对外：捍卫民族主权和本国资源，将石油行业收归国有。</a:t>
            </a:r>
          </a:p>
        </p:txBody>
      </p:sp>
      <p:sp>
        <p:nvSpPr>
          <p:cNvPr id="3" name="矩形 2"/>
          <p:cNvSpPr/>
          <p:nvPr/>
        </p:nvSpPr>
        <p:spPr>
          <a:xfrm>
            <a:off x="642910" y="1643050"/>
            <a:ext cx="4929222" cy="3477875"/>
          </a:xfrm>
          <a:prstGeom prst="rect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indent="457200"/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1936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11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月卡德纳斯颁布“征收法”，宣布国家有权随时以任何理由征收产权，并根据上述法令先后于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1937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6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月和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1938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年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3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月将国外垄断组织控制的铁路、石油行业收归国有，外国公司财产由政府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10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年内给予补偿。这一改革，将美国、英国、荷兰等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17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家外国石油公司连同它们占据的近</a:t>
            </a:r>
            <a:r>
              <a:rPr lang="en-US" altLang="zh-CN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740</a:t>
            </a:r>
            <a:r>
              <a:rPr lang="zh-CN" altLang="en-US" sz="2000">
                <a:solidFill>
                  <a:schemeClr val="tx1">
                    <a:lumMod val="75000"/>
                    <a:lumOff val="25000"/>
                  </a:schemeClr>
                </a:solidFill>
                <a:latin typeface="楷体" pitchFamily="49" charset="-122"/>
                <a:ea typeface="楷体" pitchFamily="49" charset="-122"/>
              </a:rPr>
              <a:t>万公顷的土地收归国有，并成立了由墨西哥人管理和开采的“墨西哥石油公司”。墨西哥人自己掌握了石油这一重要的经济命脉，大大促进了民族工业的发展。</a:t>
            </a:r>
          </a:p>
        </p:txBody>
      </p:sp>
      <p:pic>
        <p:nvPicPr>
          <p:cNvPr id="4" name="Picture 2" descr="https://p1.ssl.qhimg.com/t012510b18084b122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43636" y="1643050"/>
            <a:ext cx="2477030" cy="342902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内容占位符 2"/>
          <p:cNvSpPr txBox="1"/>
          <p:nvPr/>
        </p:nvSpPr>
        <p:spPr>
          <a:xfrm>
            <a:off x="1357290" y="1571612"/>
            <a:ext cx="6000792" cy="285752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 2"/>
              <a:buNone/>
              <a:defRPr/>
            </a:pPr>
            <a:r>
              <a:rPr kumimoji="0" lang="zh-CN" altLang="en-US" sz="3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第一次世界大战后出现在亚非拉大地上的民族民主运动，</a:t>
            </a:r>
            <a:r>
              <a:rPr kumimoji="0" lang="zh-CN" altLang="en-US" sz="3200" b="1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沉重打击了帝国主义和殖民主义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，</a:t>
            </a:r>
            <a:r>
              <a:rPr kumimoji="0" lang="zh-CN" altLang="en-US" sz="3200" b="1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动摇了世界殖民体系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，</a:t>
            </a:r>
            <a:r>
              <a:rPr kumimoji="0" lang="zh-CN" altLang="en-US" sz="3200" b="1" i="0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成为影响国际秩序的重要因素。</a:t>
            </a:r>
            <a:endParaRPr kumimoji="0" lang="zh-CN" altLang="en-US" sz="3200" b="1" i="0" u="sng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642919"/>
            <a:ext cx="79296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smtClean="0">
                <a:solidFill>
                  <a:srgbClr val="C00000"/>
                </a:solidFill>
                <a:latin typeface="+mj-ea"/>
                <a:ea typeface="+mj-ea"/>
              </a:rPr>
              <a:t>四、亚非拉民族民主运动的影响</a:t>
            </a:r>
          </a:p>
          <a:p>
            <a:endParaRPr lang="zh-CN" altLang="en-US" sz="3600" b="1" smtClean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3"/>
          <p:cNvSpPr>
            <a:spLocks noGrp="1"/>
          </p:cNvSpPr>
          <p:nvPr/>
        </p:nvSpPr>
        <p:spPr>
          <a:xfrm>
            <a:off x="3071802" y="428604"/>
            <a:ext cx="2944495" cy="72326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3600"/>
              <a:t>本课小结</a:t>
            </a:r>
          </a:p>
        </p:txBody>
      </p:sp>
      <p:sp>
        <p:nvSpPr>
          <p:cNvPr id="3" name="文本框 4"/>
          <p:cNvSpPr txBox="1"/>
          <p:nvPr/>
        </p:nvSpPr>
        <p:spPr>
          <a:xfrm>
            <a:off x="2214546" y="1571612"/>
            <a:ext cx="4472940" cy="52197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亚非拉民族民主运动的高涨</a:t>
            </a:r>
          </a:p>
        </p:txBody>
      </p:sp>
      <p:sp>
        <p:nvSpPr>
          <p:cNvPr id="12" name="矩形 11"/>
          <p:cNvSpPr/>
          <p:nvPr/>
        </p:nvSpPr>
        <p:spPr>
          <a:xfrm>
            <a:off x="0" y="2636560"/>
            <a:ext cx="2691685" cy="48768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smtClean="0"/>
              <a:t>东亚、东南亚、西亚、南亚</a:t>
            </a:r>
            <a:endParaRPr lang="zh-CN" altLang="en-US" sz="1600"/>
          </a:p>
        </p:txBody>
      </p:sp>
      <p:sp>
        <p:nvSpPr>
          <p:cNvPr id="13" name="矩形 12"/>
          <p:cNvSpPr/>
          <p:nvPr/>
        </p:nvSpPr>
        <p:spPr>
          <a:xfrm>
            <a:off x="5702286" y="2652434"/>
            <a:ext cx="3487447" cy="487680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smtClean="0"/>
              <a:t>阿根廷、智利、尼加瓜拉、墨西哥</a:t>
            </a:r>
            <a:endParaRPr lang="zh-CN" altLang="en-US" sz="1600"/>
          </a:p>
        </p:txBody>
      </p:sp>
      <p:sp>
        <p:nvSpPr>
          <p:cNvPr id="14" name="矩形 13"/>
          <p:cNvSpPr/>
          <p:nvPr/>
        </p:nvSpPr>
        <p:spPr>
          <a:xfrm>
            <a:off x="2735715" y="2643182"/>
            <a:ext cx="2962140" cy="48768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/>
              <a:t>埃及、摩洛哥、埃塞俄比亚</a:t>
            </a:r>
            <a:endParaRPr lang="zh-CN" altLang="en-US"/>
          </a:p>
        </p:txBody>
      </p:sp>
      <p:sp>
        <p:nvSpPr>
          <p:cNvPr id="16" name="下箭头 15"/>
          <p:cNvSpPr/>
          <p:nvPr/>
        </p:nvSpPr>
        <p:spPr>
          <a:xfrm>
            <a:off x="688643" y="3286124"/>
            <a:ext cx="1571636" cy="857256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/>
              <a:t>亚洲</a:t>
            </a:r>
            <a:endParaRPr lang="zh-CN" altLang="en-US"/>
          </a:p>
        </p:txBody>
      </p:sp>
      <p:sp>
        <p:nvSpPr>
          <p:cNvPr id="17" name="下箭头 16"/>
          <p:cNvSpPr/>
          <p:nvPr/>
        </p:nvSpPr>
        <p:spPr>
          <a:xfrm>
            <a:off x="3546163" y="3286124"/>
            <a:ext cx="1428760" cy="857256"/>
          </a:xfrm>
          <a:prstGeom prst="downArrow">
            <a:avLst>
              <a:gd name="adj1" fmla="val 50000"/>
              <a:gd name="adj2" fmla="val 48192"/>
            </a:avLst>
          </a:prstGeom>
          <a:solidFill>
            <a:srgbClr val="99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/>
              <a:t>非洲</a:t>
            </a:r>
            <a:endParaRPr lang="zh-CN" altLang="en-US"/>
          </a:p>
        </p:txBody>
      </p:sp>
      <p:sp>
        <p:nvSpPr>
          <p:cNvPr id="18" name="下箭头 17"/>
          <p:cNvSpPr/>
          <p:nvPr/>
        </p:nvSpPr>
        <p:spPr>
          <a:xfrm>
            <a:off x="6760873" y="3286124"/>
            <a:ext cx="1428760" cy="857256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mtClean="0"/>
              <a:t>拉丁美洲</a:t>
            </a:r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3786182" y="4429132"/>
            <a:ext cx="928694" cy="523220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solidFill>
                  <a:schemeClr val="bg1"/>
                </a:solidFill>
                <a:latin typeface="华文宋体" pitchFamily="2" charset="-122"/>
                <a:ea typeface="华文宋体" pitchFamily="2" charset="-122"/>
              </a:rPr>
              <a:t>影响</a:t>
            </a:r>
            <a:endParaRPr lang="zh-CN" altLang="en-US" sz="2800" b="1">
              <a:solidFill>
                <a:schemeClr val="bg1"/>
              </a:solidFill>
              <a:latin typeface="华文宋体" pitchFamily="2" charset="-122"/>
              <a:ea typeface="华文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928662" y="1928802"/>
            <a:ext cx="721523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/>
              <a:t>参考答案：</a:t>
            </a:r>
            <a:endParaRPr lang="en-US" altLang="zh-CN" sz="2800" smtClean="0"/>
          </a:p>
          <a:p>
            <a:r>
              <a:rPr lang="en-US" altLang="zh-CN" sz="2800" smtClean="0"/>
              <a:t>1</a:t>
            </a:r>
            <a:r>
              <a:rPr lang="zh-CN" altLang="en-US" sz="2800" smtClean="0"/>
              <a:t>、新兴的资产阶级掌握了革命的领导权，组成资产阶级政党，提出了反帝反封建的革命纲领。</a:t>
            </a:r>
            <a:endParaRPr lang="en-US" altLang="zh-CN" sz="2800" smtClean="0"/>
          </a:p>
          <a:p>
            <a:r>
              <a:rPr lang="en-US" altLang="zh-CN" sz="2800" smtClean="0"/>
              <a:t>2</a:t>
            </a:r>
            <a:r>
              <a:rPr lang="zh-CN" altLang="en-US" sz="2800" smtClean="0"/>
              <a:t>、人民革命运动已经从自发的反抗，转变为自觉的民族民主运动。</a:t>
            </a:r>
            <a:endParaRPr lang="en-US" altLang="zh-CN" sz="2800" smtClean="0"/>
          </a:p>
          <a:p>
            <a:r>
              <a:rPr lang="en-US" altLang="zh-CN" sz="2800" smtClean="0"/>
              <a:t>3</a:t>
            </a:r>
            <a:r>
              <a:rPr lang="zh-CN" altLang="en-US" sz="2800" smtClean="0"/>
              <a:t>、资产阶级政治运动与下层人民群众运动有了一定程度的结合。</a:t>
            </a:r>
            <a:endParaRPr lang="en-US" altLang="zh-CN" sz="2800" smtClean="0"/>
          </a:p>
          <a:p>
            <a:r>
              <a:rPr lang="en-US" altLang="zh-CN" sz="2800" smtClean="0"/>
              <a:t>4</a:t>
            </a:r>
            <a:r>
              <a:rPr lang="zh-CN" altLang="en-US" sz="2800" smtClean="0"/>
              <a:t>、各国革命运动在斗争中互相支持、联合战斗。</a:t>
            </a:r>
            <a:endParaRPr lang="zh-CN" altLang="en-US" sz="2800"/>
          </a:p>
        </p:txBody>
      </p:sp>
      <p:sp>
        <p:nvSpPr>
          <p:cNvPr id="3" name="TextBox 2"/>
          <p:cNvSpPr txBox="1"/>
          <p:nvPr/>
        </p:nvSpPr>
        <p:spPr>
          <a:xfrm>
            <a:off x="857224" y="714356"/>
            <a:ext cx="74295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latin typeface="华文琥珀" pitchFamily="2" charset="-122"/>
                <a:ea typeface="华文琥珀" pitchFamily="2" charset="-122"/>
              </a:rPr>
              <a:t>思考</a:t>
            </a:r>
            <a:r>
              <a:rPr lang="zh-CN" altLang="en-US" sz="2800" smtClean="0">
                <a:latin typeface="方正姚体" pitchFamily="2" charset="-122"/>
                <a:ea typeface="方正姚体" pitchFamily="2" charset="-122"/>
              </a:rPr>
              <a:t>      通过本课的学习，试分析</a:t>
            </a:r>
            <a:r>
              <a:rPr lang="en-US" altLang="zh-CN" sz="2800" smtClean="0">
                <a:latin typeface="方正姚体" pitchFamily="2" charset="-122"/>
                <a:ea typeface="方正姚体" pitchFamily="2" charset="-122"/>
              </a:rPr>
              <a:t>20</a:t>
            </a:r>
            <a:r>
              <a:rPr lang="zh-CN" altLang="en-US" sz="2800" smtClean="0">
                <a:latin typeface="方正姚体" pitchFamily="2" charset="-122"/>
                <a:ea typeface="方正姚体" pitchFamily="2" charset="-122"/>
              </a:rPr>
              <a:t>世纪初的民族民主运动有何特点？</a:t>
            </a:r>
            <a:endParaRPr lang="zh-CN" altLang="en-US" sz="2800"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4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2534900" y="10375900"/>
            <a:ext cx="482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_rels/theme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jpeg" /><Relationship Id="rId2" Type="http://schemas.openxmlformats.org/officeDocument/2006/relationships/image" Target="../media/image4.jpeg" /></Relationships>
</file>

<file path=ppt/theme/theme1.xml><?xml version="1.0" encoding="utf-8"?>
<a:theme xmlns:r="http://schemas.openxmlformats.org/officeDocument/2006/relationships"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Arial"/>
        <a:cs typeface="Arial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Arial"/>
        <a:cs typeface="Arial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/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Template>Dragon</Template>
  <Company>Microsoft</Company>
  <PresentationFormat>On-screen Show (4:3)</PresentationFormat>
  <Paragraphs>111</Paragraphs>
  <Slides>22</Slides>
  <Notes>0</Notes>
  <TotalTime>598</TotalTime>
  <HiddenSlides>0</HiddenSlides>
  <MMClips>0</MMClips>
  <ScaleCrop>0</ScaleCrop>
  <HeadingPairs>
    <vt:vector baseType="variant" size="6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baseType="lpstr" size="40">
      <vt:lpstr>Arial</vt:lpstr>
      <vt:lpstr>Maiandra GD</vt:lpstr>
      <vt:lpstr>Cambria</vt:lpstr>
      <vt:lpstr>Wingdings 2</vt:lpstr>
      <vt:lpstr>宋体</vt:lpstr>
      <vt:lpstr>楷体</vt:lpstr>
      <vt:lpstr>Times New Roman</vt:lpstr>
      <vt:lpstr>黑体</vt:lpstr>
      <vt:lpstr>Wingdings</vt:lpstr>
      <vt:lpstr>楷体_GB2312</vt:lpstr>
      <vt:lpstr>仿宋</vt:lpstr>
      <vt:lpstr>Calibri</vt:lpstr>
      <vt:lpstr>华文仿宋</vt:lpstr>
      <vt:lpstr>华文中宋</vt:lpstr>
      <vt:lpstr>华文宋体</vt:lpstr>
      <vt:lpstr>华文琥珀</vt:lpstr>
      <vt:lpstr>方正姚体</vt:lpstr>
      <vt:lpstr>龙腾四海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DELL</dc:creator>
  <cp:lastModifiedBy>DELL</cp:lastModifiedBy>
  <cp:revision>105</cp:revision>
  <dcterms:created xsi:type="dcterms:W3CDTF">2020-03-16T08:52:44Z</dcterms:created>
  <dcterms:modified xsi:type="dcterms:W3CDTF">2020-07-21T12:39:20Z</dcterms:modified>
</cp:coreProperties>
</file>