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339" r:id="rId5"/>
    <p:sldId id="283" r:id="rId6"/>
    <p:sldId id="284" r:id="rId7"/>
    <p:sldId id="286" r:id="rId8"/>
    <p:sldId id="314" r:id="rId9"/>
    <p:sldId id="289" r:id="rId10"/>
    <p:sldId id="288" r:id="rId11"/>
    <p:sldId id="290" r:id="rId12"/>
    <p:sldId id="292" r:id="rId13"/>
    <p:sldId id="293" r:id="rId14"/>
    <p:sldId id="294" r:id="rId15"/>
    <p:sldId id="295" r:id="rId16"/>
    <p:sldId id="297" r:id="rId17"/>
    <p:sldId id="300" r:id="rId18"/>
    <p:sldId id="302" r:id="rId19"/>
    <p:sldId id="301" r:id="rId20"/>
    <p:sldId id="340" r:id="rId21"/>
    <p:sldId id="342" r:id="rId22"/>
    <p:sldId id="343" r:id="rId23"/>
    <p:sldId id="344" r:id="rId24"/>
    <p:sldId id="345" r:id="rId25"/>
    <p:sldId id="346" r:id="rId26"/>
    <p:sldId id="347" r:id="rId27"/>
    <p:sldId id="303" r:id="rId28"/>
    <p:sldId id="308" r:id="rId29"/>
    <p:sldId id="304" r:id="rId30"/>
    <p:sldId id="305" r:id="rId31"/>
    <p:sldId id="306" r:id="rId32"/>
    <p:sldId id="307" r:id="rId33"/>
    <p:sldId id="312" r:id="rId34"/>
    <p:sldId id="309" r:id="rId35"/>
    <p:sldId id="348" r:id="rId36"/>
    <p:sldId id="349" r:id="rId37"/>
    <p:sldId id="350" r:id="rId38"/>
    <p:sldId id="351" r:id="rId39"/>
    <p:sldId id="310" r:id="rId40"/>
    <p:sldId id="311" r:id="rId4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120"/>
  </p:normalViewPr>
  <p:slideViewPr>
    <p:cSldViewPr showGuides="1">
      <p:cViewPr varScale="1">
        <p:scale>
          <a:sx n="48" d="100"/>
          <a:sy n="48" d="100"/>
        </p:scale>
        <p:origin x="-5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 dirty="0"/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2052" name="幻灯片图像占位符 7171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7172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 dirty="0"/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幻灯片图像占位符 81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122" name="文本占位符 819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 indent="0"/>
            <a:endParaRPr lang="zh-CN" altLang="en-US" dirty="0"/>
          </a:p>
        </p:txBody>
      </p:sp>
      <p:sp>
        <p:nvSpPr>
          <p:cNvPr id="512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7570" name="幻灯片图像占位符 23756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37571" name="文本占位符 23757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b="0" dirty="0"/>
            </a:fld>
            <a:endParaRPr lang="zh-CN" sz="1200" b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楷体_GB2312"/>
                <a:ea typeface="+mn-ea"/>
                <a:cs typeface="+mn-cs"/>
              </a:rPr>
              <a:t>小岛上的大国</a:t>
            </a:r>
            <a:endParaRPr kumimoji="0" lang="zh-CN" altLang="en-US" sz="1200" b="1" i="0" u="none" strike="noStrike" kern="1200" cap="none" spc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/>
              <a:uLnTx/>
              <a:uFillTx/>
              <a:latin typeface="楷体_GB231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1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  <p:sp>
        <p:nvSpPr>
          <p:cNvPr id="32772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hyperlink" Target="http://image.baidu.com/ir?u=http://www.accec.org/chinese/jianjie/images/uaflag.jpg&amp;f=http://www.accec.org/chinese/jianjie/guoqi.htm&amp;c=baidu" TargetMode="External"/><Relationship Id="rId2" Type="http://schemas.openxmlformats.org/officeDocument/2006/relationships/image" Target="../media/image7.jpeg"/><Relationship Id="rId1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png"/><Relationship Id="rId3" Type="http://schemas.openxmlformats.org/officeDocument/2006/relationships/oleObject" Target="../embeddings/oleObject2.bin"/><Relationship Id="rId2" Type="http://schemas.openxmlformats.org/officeDocument/2006/relationships/hyperlink" Target="&#27431;&#30431;&#30340;&#25104;&#31435;&#19982;&#21457;&#23637;.flv" TargetMode="External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27.jpeg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9.e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28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5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9.xml"/><Relationship Id="rId1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image" Target="../media/image3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jpeg"/><Relationship Id="rId1" Type="http://schemas.openxmlformats.org/officeDocument/2006/relationships/image" Target="../media/image37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GIF"/><Relationship Id="rId1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0.jpeg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6145"/>
          <p:cNvSpPr/>
          <p:nvPr/>
        </p:nvSpPr>
        <p:spPr>
          <a:xfrm>
            <a:off x="611505" y="367029"/>
            <a:ext cx="7773988" cy="2559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fontAlgn="base"/>
            <a:r>
              <a:rPr lang="zh-CN" altLang="en-US" sz="4000" b="1" i="1" strike="noStrike" noProof="1">
                <a:ln w="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第</a:t>
            </a:r>
            <a:r>
              <a:rPr lang="en-US" altLang="zh-CN" sz="4000" b="1" i="1" strike="noStrike" noProof="1">
                <a:ln w="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17</a:t>
            </a:r>
            <a:r>
              <a:rPr lang="zh-CN" altLang="en-US" sz="4000" b="1" i="1" strike="noStrike" noProof="1">
                <a:ln w="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课</a:t>
            </a:r>
            <a:endParaRPr lang="zh-CN" altLang="en-US" sz="4000" b="1" i="1" strike="noStrike" noProof="1">
              <a:ln w="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effectLst>
                <a:outerShdw dist="35921" dir="2699999" algn="ctr" rotWithShape="0">
                  <a:srgbClr val="80808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algn="ctr" fontAlgn="base"/>
            <a:r>
              <a:rPr lang="zh-CN" altLang="en-US" sz="4000" b="1" i="1" strike="noStrike" noProof="1">
                <a:ln w="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战后资本主义的新变化</a:t>
            </a:r>
            <a:endParaRPr lang="zh-CN" altLang="en-US" sz="4000" b="1" i="1" strike="noStrike" noProof="1">
              <a:ln w="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effectLst>
                <a:outerShdw dist="35921" dir="2699999" algn="ctr" rotWithShape="0">
                  <a:srgbClr val="80808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147" name="图片 6146" descr="920802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3213100"/>
            <a:ext cx="7920037" cy="3203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266825" y="2829560"/>
            <a:ext cx="66103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一、欧洲的联合</a:t>
            </a:r>
            <a:endParaRPr lang="zh-CN" altLang="en-US" sz="7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图片 33793" descr="10002_20050808_224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419600" cy="32131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3798" name="组合 33797"/>
          <p:cNvGrpSpPr/>
          <p:nvPr/>
        </p:nvGrpSpPr>
        <p:grpSpPr>
          <a:xfrm>
            <a:off x="971550" y="3328988"/>
            <a:ext cx="6913563" cy="3529012"/>
            <a:chOff x="0" y="0"/>
            <a:chExt cx="4464" cy="2496"/>
          </a:xfrm>
        </p:grpSpPr>
        <p:sp>
          <p:nvSpPr>
            <p:cNvPr id="6147" name="矩形 33798"/>
            <p:cNvSpPr/>
            <p:nvPr/>
          </p:nvSpPr>
          <p:spPr>
            <a:xfrm>
              <a:off x="144" y="0"/>
              <a:ext cx="4032" cy="2496"/>
            </a:xfrm>
            <a:prstGeom prst="rect">
              <a:avLst/>
            </a:prstGeom>
            <a:solidFill>
              <a:srgbClr val="C0C0C0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6148" name="对象 33799"/>
            <p:cNvGraphicFramePr>
              <a:graphicFrameLocks noChangeAspect="1"/>
            </p:cNvGraphicFramePr>
            <p:nvPr/>
          </p:nvGraphicFramePr>
          <p:xfrm>
            <a:off x="0" y="96"/>
            <a:ext cx="4464" cy="23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11740515" imgH="6694170" progId="MSGraph.Chart.8">
                    <p:embed/>
                  </p:oleObj>
                </mc:Choice>
                <mc:Fallback>
                  <p:oleObj name="" r:id="rId2" imgW="11740515" imgH="6694170" progId="MSGraph.Chart.8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0" y="96"/>
                          <a:ext cx="4464" cy="235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1" name="文本框 33800"/>
            <p:cNvSpPr txBox="1"/>
            <p:nvPr/>
          </p:nvSpPr>
          <p:spPr>
            <a:xfrm>
              <a:off x="2689" y="153"/>
              <a:ext cx="1298" cy="3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fontAlgn="base">
                <a:buNone/>
              </a:pPr>
              <a:r>
                <a:rPr lang="zh-CN" altLang="en-US" sz="2800" b="1" strike="noStrike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ea"/>
                </a:rPr>
                <a:t>（</a:t>
              </a:r>
              <a:r>
                <a:rPr lang="en-US" altLang="zh-CN" sz="2800" b="1" strike="noStrike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ea"/>
                </a:rPr>
                <a:t>1950</a:t>
              </a:r>
              <a:r>
                <a:rPr lang="zh-CN" altLang="en-US" sz="2800" b="1" strike="noStrike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ea"/>
                </a:rPr>
                <a:t>年）</a:t>
              </a:r>
              <a:endParaRPr lang="zh-CN" altLang="en-US" sz="2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33802" name="文本框 33801"/>
          <p:cNvSpPr txBox="1"/>
          <p:nvPr/>
        </p:nvSpPr>
        <p:spPr>
          <a:xfrm>
            <a:off x="7812088" y="3454400"/>
            <a:ext cx="914400" cy="3403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fontAlgn="base">
              <a:buNone/>
            </a:pPr>
            <a:r>
              <a:rPr lang="zh-CN" altLang="en-US" sz="24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ea"/>
              </a:rPr>
              <a:t>战后初期西方主要国</a:t>
            </a:r>
            <a:endParaRPr lang="zh-CN" altLang="en-US" sz="2400" b="1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fontAlgn="base">
              <a:buNone/>
            </a:pPr>
            <a:r>
              <a:rPr lang="zh-CN" altLang="en-US" sz="24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ea"/>
              </a:rPr>
              <a:t>家的经济实力对比图</a:t>
            </a:r>
            <a:endParaRPr lang="zh-CN" altLang="en-US" sz="2400" b="1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6151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304800"/>
            <a:ext cx="4572000" cy="2751138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rgbClr val="4D4D4D"/>
              </a:gs>
            </a:gsLst>
            <a:path path="rect">
              <a:fillToRect r="100000" b="100000"/>
            </a:path>
            <a:tileRect/>
          </a:gra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803" name="文本框 33802"/>
          <p:cNvSpPr txBox="1"/>
          <p:nvPr/>
        </p:nvSpPr>
        <p:spPr>
          <a:xfrm>
            <a:off x="688975" y="3338513"/>
            <a:ext cx="7845425" cy="34432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现在的欧洲是什么？它是一堆瓦砾，是一个藏骸所，是瘟疫和仇恨的发源地。                                    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丘吉尔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>
              <a:spcBef>
                <a:spcPct val="50000"/>
              </a:spcBef>
            </a:pPr>
            <a:endParaRPr lang="zh-CN" altLang="en-US" sz="40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  <p:bldP spid="3380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2" descr="Germany19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0975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0" name="Rectangle 3"/>
          <p:cNvSpPr/>
          <p:nvPr/>
        </p:nvSpPr>
        <p:spPr>
          <a:xfrm>
            <a:off x="0" y="6139339"/>
            <a:ext cx="9144000" cy="518160"/>
          </a:xfrm>
          <a:prstGeom prst="rect">
            <a:avLst/>
          </a:prstGeom>
          <a:solidFill>
            <a:srgbClr val="000066"/>
          </a:solidFill>
          <a:ln w="9525">
            <a:noFill/>
          </a:ln>
        </p:spPr>
        <p:txBody>
          <a:bodyPr anchor="ctr">
            <a:spAutoFit/>
          </a:bodyPr>
          <a:p>
            <a:pPr lvl="0" indent="0"/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2" charset="-122"/>
                <a:ea typeface="宋体" panose="02010600030101010101" pitchFamily="2" charset="-122"/>
              </a:rPr>
              <a:t>1945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宋体" panose="02010600030101010101" pitchFamily="2" charset="-122"/>
              </a:rPr>
              <a:t>年的德国几乎成了一片废墟，国内经济百废待兴。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682625" y="3273425"/>
            <a:ext cx="7705725" cy="22891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战后初期，有人站在德国首都柏林的街头，望着满目疮痍的城市，哀叹即使清除这些瓦砾也要花上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20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多年的时间，要想复兴真是比登天还难。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7" name="Group 2"/>
          <p:cNvGrpSpPr/>
          <p:nvPr/>
        </p:nvGrpSpPr>
        <p:grpSpPr>
          <a:xfrm>
            <a:off x="0" y="0"/>
            <a:ext cx="9144000" cy="2181225"/>
            <a:chOff x="768" y="1872"/>
            <a:chExt cx="4032" cy="912"/>
          </a:xfrm>
        </p:grpSpPr>
        <p:pic>
          <p:nvPicPr>
            <p:cNvPr id="9218" name="Picture 4" descr="地球1"/>
            <p:cNvPicPr>
              <a:picLocks noChangeAspect="1"/>
            </p:cNvPicPr>
            <p:nvPr/>
          </p:nvPicPr>
          <p:blipFill>
            <a:blip r:embed="rId1">
              <a:lum bright="10001" contrast="16000"/>
            </a:blip>
            <a:stretch>
              <a:fillRect/>
            </a:stretch>
          </p:blipFill>
          <p:spPr>
            <a:xfrm>
              <a:off x="3888" y="1872"/>
              <a:ext cx="912" cy="9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19" name="Picture 5" descr="地球1"/>
            <p:cNvPicPr>
              <a:picLocks noChangeAspect="1"/>
            </p:cNvPicPr>
            <p:nvPr/>
          </p:nvPicPr>
          <p:blipFill>
            <a:blip r:embed="rId1">
              <a:lum bright="10001" contrast="16000"/>
            </a:blip>
            <a:stretch>
              <a:fillRect/>
            </a:stretch>
          </p:blipFill>
          <p:spPr>
            <a:xfrm>
              <a:off x="768" y="1872"/>
              <a:ext cx="912" cy="9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0" name="Picture 6" descr="021231091519573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08" y="2112"/>
              <a:ext cx="480" cy="33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1" name="Picture 7" descr="uaflag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28" y="2112"/>
              <a:ext cx="480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222" name="WordArt 8"/>
          <p:cNvSpPr>
            <a:spLocks noTextEdit="1"/>
          </p:cNvSpPr>
          <p:nvPr/>
        </p:nvSpPr>
        <p:spPr>
          <a:xfrm>
            <a:off x="2071688" y="5673725"/>
            <a:ext cx="4357687" cy="1112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美苏争霸</a:t>
            </a:r>
            <a:endParaRPr lang="zh-CN" altLang="en-US" sz="2800" b="1">
              <a:solidFill>
                <a:schemeClr val="tx1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223" name="图片 8" descr="t01a523caed3578ec1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3388" y="2000250"/>
            <a:ext cx="5737225" cy="3643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3" name="WordArt 8"/>
          <p:cNvSpPr>
            <a:spLocks noTextEdit="1"/>
          </p:cNvSpPr>
          <p:nvPr/>
        </p:nvSpPr>
        <p:spPr>
          <a:xfrm>
            <a:off x="2795588" y="357188"/>
            <a:ext cx="3705225" cy="1214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冷战</a:t>
            </a:r>
            <a:endParaRPr lang="zh-CN" altLang="en-US" sz="2800" b="1"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74" name="Rectangle 3"/>
          <p:cNvSpPr txBox="1"/>
          <p:nvPr/>
        </p:nvSpPr>
        <p:spPr>
          <a:xfrm>
            <a:off x="0" y="5072063"/>
            <a:ext cx="9144000" cy="17859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p>
            <a:pPr marL="342900" lvl="0" indent="-342900" fontAlgn="base"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zh-CN" altLang="en-US" sz="4800" b="1" strike="noStrike" noProof="1" dirty="0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黑体" panose="02010609060101010101" pitchFamily="2" charset="-122"/>
                <a:cs typeface="+mn-ea"/>
              </a:rPr>
              <a:t>为了加强对西欧的控制，进一步巩固资本主义阵营以对付苏联。</a:t>
            </a:r>
            <a:endParaRPr lang="zh-CN" altLang="en-US" sz="4800" b="1" strike="noStrike" noProof="1" dirty="0">
              <a:solidFill>
                <a:srgbClr val="C00000"/>
              </a:solidFill>
              <a:effectLst>
                <a:outerShdw blurRad="38100" dist="38100" dir="2700000">
                  <a:srgbClr val="C0C0C0"/>
                </a:outerShdw>
              </a:effectLst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85035" y="2829560"/>
            <a:ext cx="4773930" cy="11988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马歇尔计划</a:t>
            </a:r>
            <a:endParaRPr lang="zh-CN" altLang="en-US" sz="7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 animBg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标题 68609"/>
          <p:cNvSpPr>
            <a:spLocks noGrp="1"/>
          </p:cNvSpPr>
          <p:nvPr>
            <p:ph type="title"/>
          </p:nvPr>
        </p:nvSpPr>
        <p:spPr>
          <a:xfrm>
            <a:off x="396875" y="260350"/>
            <a:ext cx="8423275" cy="936625"/>
          </a:xfrm>
          <a:solidFill>
            <a:srgbClr val="66FFFF"/>
          </a:solidFill>
          <a:ln>
            <a:solidFill>
              <a:srgbClr val="FF0000"/>
            </a:solidFill>
            <a:miter/>
          </a:ln>
        </p:spPr>
        <p:txBody>
          <a:bodyPr anchor="ctr"/>
          <a:p>
            <a:r>
              <a:rPr lang="en-US" altLang="zh-CN" sz="3600" b="1" dirty="0">
                <a:solidFill>
                  <a:schemeClr val="tx1"/>
                </a:solidFill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ea typeface="黑体" panose="02010609060101010101" pitchFamily="2" charset="-122"/>
              </a:rPr>
              <a:t>、西欧经济恢复和发展的原因和表现</a:t>
            </a:r>
            <a:r>
              <a:rPr lang="zh-CN" altLang="en-US" sz="3600" dirty="0"/>
              <a:t> </a:t>
            </a:r>
            <a:endParaRPr lang="zh-CN" altLang="en-US" sz="3600" dirty="0"/>
          </a:p>
        </p:txBody>
      </p:sp>
      <p:sp>
        <p:nvSpPr>
          <p:cNvPr id="68611" name="内容占位符 68610"/>
          <p:cNvSpPr>
            <a:spLocks noGrp="1"/>
          </p:cNvSpPr>
          <p:nvPr>
            <p:ph idx="1"/>
          </p:nvPr>
        </p:nvSpPr>
        <p:spPr>
          <a:xfrm>
            <a:off x="1547813" y="2205038"/>
            <a:ext cx="8077200" cy="2198687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sz="4300" b="1" dirty="0">
                <a:ea typeface="华文行楷" panose="02010800040101010101" pitchFamily="2" charset="-122"/>
              </a:rPr>
              <a:t>  </a:t>
            </a:r>
            <a:r>
              <a:rPr lang="zh-CN" altLang="en-US" sz="4300" b="1" dirty="0">
                <a:ea typeface="华文行楷" panose="02010800040101010101" pitchFamily="2" charset="-122"/>
              </a:rPr>
              <a:t>②原有的工业基础</a:t>
            </a:r>
            <a:endParaRPr lang="zh-CN" altLang="en-US" sz="4300" b="1" dirty="0">
              <a:ea typeface="华文行楷" panose="0201080004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4300" b="1" dirty="0">
                <a:ea typeface="华文行楷" panose="02010800040101010101" pitchFamily="2" charset="-122"/>
              </a:rPr>
              <a:t>  ③</a:t>
            </a:r>
            <a:r>
              <a:rPr lang="zh-CN" altLang="en-US" sz="4200" b="1" dirty="0">
                <a:ea typeface="华文行楷" panose="02010800040101010101" pitchFamily="2" charset="-122"/>
              </a:rPr>
              <a:t>制定了适当的经济发展政策</a:t>
            </a:r>
            <a:endParaRPr lang="zh-CN" altLang="en-US" sz="4200" b="1" dirty="0">
              <a:ea typeface="华文行楷" panose="0201080004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3900" b="1" dirty="0"/>
              <a:t>  ④</a:t>
            </a:r>
            <a:r>
              <a:rPr lang="zh-CN" altLang="en-US" sz="4300" b="1" dirty="0">
                <a:ea typeface="华文行楷" panose="02010800040101010101" pitchFamily="2" charset="-122"/>
              </a:rPr>
              <a:t>采用先进的科学技术成果</a:t>
            </a:r>
            <a:endParaRPr lang="zh-CN" altLang="en-US" sz="4300" b="1" dirty="0">
              <a:ea typeface="华文行楷" panose="0201080004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4300" b="1" dirty="0">
              <a:ea typeface="华文行楷" panose="02010800040101010101" pitchFamily="2" charset="-122"/>
            </a:endParaRPr>
          </a:p>
        </p:txBody>
      </p:sp>
      <p:sp>
        <p:nvSpPr>
          <p:cNvPr id="10243" name="矩形 68611"/>
          <p:cNvSpPr/>
          <p:nvPr/>
        </p:nvSpPr>
        <p:spPr>
          <a:xfrm>
            <a:off x="323850" y="2420938"/>
            <a:ext cx="1296988" cy="576262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内因：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矩形 68612"/>
          <p:cNvSpPr/>
          <p:nvPr/>
        </p:nvSpPr>
        <p:spPr>
          <a:xfrm>
            <a:off x="252413" y="1485900"/>
            <a:ext cx="1295400" cy="576263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外因：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5" name="矩形 68613"/>
          <p:cNvSpPr/>
          <p:nvPr/>
        </p:nvSpPr>
        <p:spPr>
          <a:xfrm>
            <a:off x="1600200" y="1508125"/>
            <a:ext cx="704405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美国马歇尔计划的大量援助</a:t>
            </a:r>
            <a:endParaRPr lang="zh-CN" altLang="en-US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68615" name="上箭头标注 68614"/>
          <p:cNvSpPr/>
          <p:nvPr/>
        </p:nvSpPr>
        <p:spPr>
          <a:xfrm>
            <a:off x="755650" y="4221163"/>
            <a:ext cx="7321550" cy="2636837"/>
          </a:xfrm>
          <a:prstGeom prst="upArrowCallout">
            <a:avLst>
              <a:gd name="adj1" fmla="val 69416"/>
              <a:gd name="adj2" fmla="val 69416"/>
              <a:gd name="adj3" fmla="val 16657"/>
              <a:gd name="adj4" fmla="val 66667"/>
            </a:avLst>
          </a:prstGeom>
          <a:solidFill>
            <a:srgbClr val="99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表现：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50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年代初，各国的工业生产已经基本恢复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到甚至超过了战前水平；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zh-CN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50—70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年代，西欧经济持续繁荣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861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13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68611">
                                            <p:txEl>
                                              <p:charRg st="13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29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68611">
                                            <p:txEl>
                                              <p:charRg st="29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  <p:bldP spid="6861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Picture 2"/>
          <p:cNvPicPr>
            <a:picLocks noChangeAspect="1"/>
          </p:cNvPicPr>
          <p:nvPr/>
        </p:nvPicPr>
        <p:blipFill>
          <a:blip r:embed="rId1"/>
          <a:srcRect t="8333"/>
          <a:stretch>
            <a:fillRect/>
          </a:stretch>
        </p:blipFill>
        <p:spPr>
          <a:xfrm>
            <a:off x="0" y="0"/>
            <a:ext cx="9144000" cy="6072188"/>
          </a:xfrm>
          <a:prstGeom prst="rect">
            <a:avLst/>
          </a:prstGeom>
          <a:noFill/>
          <a:ln w="9525" cap="flat" cmpd="sng">
            <a:solidFill>
              <a:srgbClr val="F31807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6" name="Text Box 6"/>
          <p:cNvSpPr txBox="1"/>
          <p:nvPr/>
        </p:nvSpPr>
        <p:spPr>
          <a:xfrm>
            <a:off x="-142875" y="6000750"/>
            <a:ext cx="9215438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>
              <a:spcBef>
                <a:spcPct val="50000"/>
              </a:spcBef>
            </a:pPr>
            <a:r>
              <a:rPr lang="en-US" altLang="zh-CN" sz="54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54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欧洲必须用一个声音说话”</a:t>
            </a:r>
            <a:endParaRPr lang="zh-CN" altLang="en-US" sz="5400" b="1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289" name="Text Box 3"/>
          <p:cNvSpPr txBox="1"/>
          <p:nvPr/>
        </p:nvSpPr>
        <p:spPr>
          <a:xfrm>
            <a:off x="1311275" y="14970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2290" name="矩形 38915"/>
          <p:cNvSpPr/>
          <p:nvPr/>
        </p:nvSpPr>
        <p:spPr>
          <a:xfrm>
            <a:off x="0" y="27400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1" name="图片 389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4488" y="0"/>
            <a:ext cx="2449512" cy="299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矩形 38917"/>
          <p:cNvSpPr/>
          <p:nvPr/>
        </p:nvSpPr>
        <p:spPr>
          <a:xfrm>
            <a:off x="36513" y="120650"/>
            <a:ext cx="8534400" cy="52038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indent="0"/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（一）探究：欧洲走向联合的原因。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、这是一幅政治漫画，画中的法国人和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德国人正在讨论，最后达成的共识是（     ）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A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．我们太小，实在无奈       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B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．他们相争，我们得利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C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．赶快联合，求得生存       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D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．各奔东西，争取自保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、材料：</a:t>
            </a:r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世纪</a:t>
            </a:r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50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年代中期以后，联邦德国总理阿登纳说：如果我们欧洲人不想在起了根本变化的世界上走下坡路的话</a:t>
            </a:r>
            <a:r>
              <a:rPr lang="en-US" altLang="x-none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欧洲的联合是绝对必要的。没有政治上的一致，欧洲各国人民将沦为超级大国的附庸。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</a:t>
            </a:r>
            <a:endParaRPr lang="en-US" altLang="x-none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根据材料，分析欧洲走向联合的原因。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9" name="矩形 38918"/>
          <p:cNvSpPr/>
          <p:nvPr/>
        </p:nvSpPr>
        <p:spPr>
          <a:xfrm>
            <a:off x="5334000" y="1066800"/>
            <a:ext cx="762000" cy="838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9583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0" name="矩形 38919"/>
          <p:cNvSpPr/>
          <p:nvPr/>
        </p:nvSpPr>
        <p:spPr>
          <a:xfrm>
            <a:off x="684213" y="5373688"/>
            <a:ext cx="6632575" cy="137318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）抗衡苏联、摆脱美国的控制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）提高竞争力和自我保护能力，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）提高国际地位，扩大国际影响力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1" name="直接连接符 38920"/>
          <p:cNvSpPr/>
          <p:nvPr/>
        </p:nvSpPr>
        <p:spPr>
          <a:xfrm flipV="1">
            <a:off x="914400" y="4191000"/>
            <a:ext cx="25908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22" name="直接连接符 38921"/>
          <p:cNvSpPr/>
          <p:nvPr/>
        </p:nvSpPr>
        <p:spPr>
          <a:xfrm flipV="1">
            <a:off x="250825" y="4581525"/>
            <a:ext cx="36576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23" name="文本框 38922"/>
          <p:cNvSpPr txBox="1"/>
          <p:nvPr/>
        </p:nvSpPr>
        <p:spPr>
          <a:xfrm>
            <a:off x="3581400" y="2286000"/>
            <a:ext cx="2971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）发展经济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/>
      <p:bldP spid="389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63" name="组合 40962"/>
          <p:cNvGrpSpPr/>
          <p:nvPr/>
        </p:nvGrpSpPr>
        <p:grpSpPr>
          <a:xfrm>
            <a:off x="250825" y="188913"/>
            <a:ext cx="8677275" cy="5053012"/>
            <a:chOff x="0" y="0"/>
            <a:chExt cx="5466" cy="3183"/>
          </a:xfrm>
        </p:grpSpPr>
        <p:sp>
          <p:nvSpPr>
            <p:cNvPr id="13314" name="文本框 40963"/>
            <p:cNvSpPr txBox="1"/>
            <p:nvPr/>
          </p:nvSpPr>
          <p:spPr>
            <a:xfrm>
              <a:off x="0" y="1434"/>
              <a:ext cx="5465" cy="1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3600">
                  <a:solidFill>
                    <a:srgbClr val="3333CC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     </a:t>
              </a:r>
              <a:r>
                <a:rPr lang="en-US" altLang="zh-CN" sz="3600">
                  <a:latin typeface="华文新魏" panose="02010800040101010101" pitchFamily="2" charset="-122"/>
                  <a:ea typeface="华文新魏" panose="02010800040101010101" pitchFamily="2" charset="-122"/>
                </a:rPr>
                <a:t>   </a:t>
              </a:r>
              <a:r>
                <a:rPr lang="en-US" altLang="zh-CN" sz="3600">
                  <a:latin typeface="黑体" panose="02010609060101010101" pitchFamily="2" charset="-122"/>
                  <a:ea typeface="黑体" panose="02010609060101010101" pitchFamily="2" charset="-122"/>
                </a:rPr>
                <a:t>“</a:t>
              </a:r>
              <a:r>
                <a:rPr lang="zh-CN" altLang="en-US" sz="3600" b="1">
                  <a:latin typeface="黑体" panose="02010609060101010101" pitchFamily="2" charset="-122"/>
                  <a:ea typeface="黑体" panose="02010609060101010101" pitchFamily="2" charset="-122"/>
                </a:rPr>
                <a:t>在重建欧洲大家庭方面，第一步必须是法德两国之间的携手并进</a:t>
              </a:r>
              <a:r>
                <a:rPr lang="en-US" altLang="zh-CN" sz="3600" b="1">
                  <a:latin typeface="黑体" panose="02010609060101010101" pitchFamily="2" charset="-122"/>
                  <a:ea typeface="黑体" panose="02010609060101010101" pitchFamily="2" charset="-122"/>
                </a:rPr>
                <a:t>…….</a:t>
              </a:r>
              <a:r>
                <a:rPr lang="zh-CN" altLang="en-US" sz="3600" b="1">
                  <a:latin typeface="黑体" panose="02010609060101010101" pitchFamily="2" charset="-122"/>
                  <a:ea typeface="黑体" panose="02010609060101010101" pitchFamily="2" charset="-122"/>
                </a:rPr>
                <a:t>没有一个精神上强大的法国和一个精神上强大的德国</a:t>
              </a:r>
              <a:r>
                <a:rPr lang="en-US" altLang="zh-CN" sz="3600" b="1">
                  <a:latin typeface="黑体" panose="02010609060101010101" pitchFamily="2" charset="-122"/>
                  <a:ea typeface="黑体" panose="02010609060101010101" pitchFamily="2" charset="-122"/>
                </a:rPr>
                <a:t>,</a:t>
              </a:r>
              <a:r>
                <a:rPr lang="zh-CN" altLang="en-US" sz="3600" b="1">
                  <a:latin typeface="黑体" panose="02010609060101010101" pitchFamily="2" charset="-122"/>
                  <a:ea typeface="黑体" panose="02010609060101010101" pitchFamily="2" charset="-122"/>
                </a:rPr>
                <a:t>欧洲是不会复活的。”</a:t>
              </a:r>
              <a:endParaRPr lang="zh-CN" altLang="en-US" sz="3600" b="1"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 lvl="0" indent="0" algn="r"/>
              <a:r>
                <a:rPr lang="en-US" altLang="zh-CN" sz="3200" b="1">
                  <a:latin typeface="宋体" panose="02010600030101010101" pitchFamily="2" charset="-122"/>
                  <a:ea typeface="宋体" panose="02010600030101010101" pitchFamily="2" charset="-122"/>
                </a:rPr>
                <a:t>——</a:t>
              </a:r>
              <a:r>
                <a:rPr lang="zh-CN" altLang="en-US" sz="3200" b="1">
                  <a:latin typeface="宋体" panose="02010600030101010101" pitchFamily="2" charset="-122"/>
                  <a:ea typeface="宋体" panose="02010600030101010101" pitchFamily="2" charset="-122"/>
                </a:rPr>
                <a:t>丘吉尔</a:t>
              </a:r>
              <a:endParaRPr lang="zh-CN" altLang="en-US" sz="3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13315" name="图片 40964" descr="0289535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29" y="0"/>
              <a:ext cx="1837" cy="143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3316" name="矩形 40965"/>
          <p:cNvSpPr/>
          <p:nvPr/>
        </p:nvSpPr>
        <p:spPr>
          <a:xfrm>
            <a:off x="250825" y="692150"/>
            <a:ext cx="5327650" cy="14398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2019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西欧的联合从何入手?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CC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0967" name="矩形 40966"/>
          <p:cNvSpPr/>
          <p:nvPr/>
        </p:nvSpPr>
        <p:spPr>
          <a:xfrm>
            <a:off x="323850" y="5562600"/>
            <a:ext cx="8462963" cy="10795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欧洲实现联合的关键——法德和解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图片 43009" descr="1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文本框 43010" descr="羊皮纸"/>
          <p:cNvSpPr txBox="1"/>
          <p:nvPr/>
        </p:nvSpPr>
        <p:spPr>
          <a:xfrm>
            <a:off x="755650" y="1916113"/>
            <a:ext cx="5184775" cy="1253490"/>
          </a:xfrm>
          <a:prstGeom prst="rect">
            <a:avLst/>
          </a:prstGeom>
          <a:blipFill rotWithShape="1">
            <a:blip r:embed="rId2"/>
          </a:blipFill>
          <a:ln w="38100" cap="flat" cmpd="dbl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lnSpc>
                <a:spcPct val="90000"/>
              </a:lnSpc>
              <a:buNone/>
            </a:pPr>
            <a:r>
              <a:rPr lang="zh-CN" altLang="en-US" sz="4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欧洲煤钢共同体</a:t>
            </a:r>
            <a:endParaRPr lang="zh-CN" altLang="en-US" sz="4800" b="1" strike="noStrike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0" algn="ctr" fontAlgn="base">
              <a:lnSpc>
                <a:spcPct val="90000"/>
              </a:lnSpc>
              <a:buNone/>
            </a:pPr>
            <a:r>
              <a:rPr lang="en-US" altLang="zh-CN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1951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年</a:t>
            </a:r>
            <a:endParaRPr lang="zh-CN" altLang="en-US" sz="3600" b="1" strike="noStrike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3012" name="文本框 43011" descr="羊皮纸"/>
          <p:cNvSpPr txBox="1"/>
          <p:nvPr/>
        </p:nvSpPr>
        <p:spPr>
          <a:xfrm>
            <a:off x="827088" y="3573463"/>
            <a:ext cx="5184775" cy="1282700"/>
          </a:xfrm>
          <a:prstGeom prst="rect">
            <a:avLst/>
          </a:prstGeom>
          <a:blipFill rotWithShape="1">
            <a:blip r:embed="rId2"/>
          </a:blipFill>
          <a:ln w="38100" cap="flat" cmpd="dbl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lnSpc>
                <a:spcPct val="90000"/>
              </a:lnSpc>
              <a:buNone/>
            </a:pPr>
            <a:r>
              <a:rPr lang="zh-CN" altLang="en-US" sz="48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欧洲经济共同体</a:t>
            </a:r>
            <a:endParaRPr lang="zh-CN" altLang="en-US" sz="48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0" algn="ctr" fontAlgn="base">
              <a:lnSpc>
                <a:spcPct val="90000"/>
              </a:lnSpc>
              <a:buNone/>
            </a:pPr>
            <a:r>
              <a:rPr lang="en-US" altLang="zh-CN" sz="36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1958</a:t>
            </a:r>
            <a:r>
              <a:rPr lang="zh-CN" altLang="en-US" sz="36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年</a:t>
            </a:r>
            <a:endParaRPr lang="zh-CN" altLang="en-US" sz="36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3013" name="文本框 43012" descr="羊皮纸"/>
          <p:cNvSpPr txBox="1"/>
          <p:nvPr/>
        </p:nvSpPr>
        <p:spPr>
          <a:xfrm>
            <a:off x="755650" y="5157788"/>
            <a:ext cx="5256213" cy="1282700"/>
          </a:xfrm>
          <a:prstGeom prst="rect">
            <a:avLst/>
          </a:prstGeom>
          <a:blipFill rotWithShape="1">
            <a:blip r:embed="rId2"/>
          </a:blipFill>
          <a:ln w="38100" cap="flat" cmpd="dbl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lnSpc>
                <a:spcPct val="90000"/>
              </a:lnSpc>
              <a:buNone/>
            </a:pPr>
            <a:r>
              <a:rPr lang="zh-CN" altLang="en-US" sz="48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欧洲原子能共同体</a:t>
            </a:r>
            <a:endParaRPr lang="zh-CN" altLang="en-US" sz="48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0" algn="ctr" fontAlgn="base">
              <a:lnSpc>
                <a:spcPct val="90000"/>
              </a:lnSpc>
              <a:buNone/>
            </a:pPr>
            <a:r>
              <a:rPr lang="en-US" altLang="zh-CN" sz="36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1958</a:t>
            </a:r>
            <a:r>
              <a:rPr lang="zh-CN" altLang="en-US" sz="36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年</a:t>
            </a:r>
            <a:endParaRPr lang="zh-CN" altLang="en-US" sz="36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3014" name="右大括号 43013"/>
          <p:cNvSpPr/>
          <p:nvPr/>
        </p:nvSpPr>
        <p:spPr>
          <a:xfrm>
            <a:off x="6300788" y="2276475"/>
            <a:ext cx="503237" cy="3816350"/>
          </a:xfrm>
          <a:prstGeom prst="rightBrace">
            <a:avLst>
              <a:gd name="adj1" fmla="val 63126"/>
              <a:gd name="adj2" fmla="val 50426"/>
            </a:avLst>
          </a:prstGeom>
          <a:noFill/>
          <a:ln w="76200" cap="flat" cmpd="sng">
            <a:solidFill>
              <a:srgbClr val="FFCC66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endParaRPr lang="zh-CN" altLang="en-US" dirty="0">
              <a:solidFill>
                <a:srgbClr val="FFCC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5" name="矩形 43014" descr="蓝色面巾纸"/>
          <p:cNvSpPr/>
          <p:nvPr/>
        </p:nvSpPr>
        <p:spPr>
          <a:xfrm>
            <a:off x="7308850" y="2060575"/>
            <a:ext cx="1008063" cy="4241800"/>
          </a:xfrm>
          <a:prstGeom prst="rect">
            <a:avLst/>
          </a:prstGeom>
          <a:blipFill rotWithShape="1">
            <a:blip r:embed="rId3">
              <a:alphaModFix amt="64999"/>
            </a:blip>
          </a:blipFill>
          <a:ln w="38100" cap="flat" cmpd="dbl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  <a:buNone/>
            </a:pPr>
            <a:r>
              <a:rPr lang="zh-CN" altLang="en-US" sz="5400" strike="noStrike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欧洲共同体</a:t>
            </a:r>
            <a:endParaRPr lang="zh-CN" altLang="en-US" sz="5400" strike="noStrike" noProof="1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4343" name="矩形 43015"/>
          <p:cNvSpPr/>
          <p:nvPr/>
        </p:nvSpPr>
        <p:spPr>
          <a:xfrm>
            <a:off x="1331913" y="333375"/>
            <a:ext cx="6696075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en-US" altLang="zh-CN" sz="3600" b="1">
                <a:solidFill>
                  <a:srgbClr val="FFFFFF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600" b="1">
                <a:solidFill>
                  <a:srgbClr val="FFFFFF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、欧共体的建立(1967年)</a:t>
            </a:r>
            <a:endParaRPr lang="zh-CN" altLang="en-US" sz="3600" b="1">
              <a:solidFill>
                <a:srgbClr val="FFFFFF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ldLvl="0" animBg="1"/>
      <p:bldP spid="43012" grpId="0" animBg="1"/>
      <p:bldP spid="43013" grpId="0" animBg="1"/>
      <p:bldP spid="43014" grpId="0" animBg="1"/>
      <p:bldP spid="430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图片 1" descr="mb03897518.jpg"/>
          <p:cNvPicPr>
            <a:picLocks noChangeAspect="1"/>
          </p:cNvPicPr>
          <p:nvPr/>
        </p:nvPicPr>
        <p:blipFill>
          <a:blip r:embed="rId1"/>
          <a:srcRect l="9375" t="6786" r="11719" b="5678"/>
          <a:stretch>
            <a:fillRect/>
          </a:stretch>
        </p:blipFill>
        <p:spPr>
          <a:xfrm>
            <a:off x="5929313" y="4398963"/>
            <a:ext cx="3143250" cy="2459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2" name="Picture 2" descr="oumeng1"/>
          <p:cNvPicPr>
            <a:picLocks noChangeAspect="1"/>
          </p:cNvPicPr>
          <p:nvPr/>
        </p:nvPicPr>
        <p:blipFill>
          <a:blip r:embed="rId2"/>
          <a:srcRect l="23228"/>
          <a:stretch>
            <a:fillRect/>
          </a:stretch>
        </p:blipFill>
        <p:spPr>
          <a:xfrm>
            <a:off x="0" y="0"/>
            <a:ext cx="9107488" cy="2357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Text Box 3"/>
          <p:cNvSpPr txBox="1"/>
          <p:nvPr/>
        </p:nvSpPr>
        <p:spPr>
          <a:xfrm>
            <a:off x="142875" y="2428875"/>
            <a:ext cx="3071813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时间：</a:t>
            </a:r>
            <a:endParaRPr lang="zh-CN" altLang="en-US" sz="72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364" name="WordArt 3"/>
          <p:cNvSpPr>
            <a:spLocks noTextEdit="1"/>
          </p:cNvSpPr>
          <p:nvPr/>
        </p:nvSpPr>
        <p:spPr>
          <a:xfrm>
            <a:off x="71438" y="0"/>
            <a:ext cx="4429125" cy="1428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欧洲联盟</a:t>
            </a:r>
            <a:endParaRPr lang="zh-CN" altLang="en-US" sz="40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2571750" y="2571750"/>
            <a:ext cx="3786188" cy="1108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6600" b="1" dirty="0">
                <a:latin typeface="黑体" panose="02010609060101010101" pitchFamily="2" charset="-122"/>
                <a:ea typeface="黑体" panose="02010609060101010101" pitchFamily="2" charset="-122"/>
              </a:rPr>
              <a:t>1993</a:t>
            </a:r>
            <a:r>
              <a:rPr lang="zh-CN" altLang="en-US" sz="66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endParaRPr lang="zh-CN" altLang="en-US" sz="6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6" name="Text Box 3"/>
          <p:cNvSpPr txBox="1"/>
          <p:nvPr/>
        </p:nvSpPr>
        <p:spPr>
          <a:xfrm>
            <a:off x="142875" y="3500438"/>
            <a:ext cx="342900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实质：</a:t>
            </a:r>
            <a:endParaRPr lang="zh-CN" altLang="en-US" sz="72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 Box 3"/>
          <p:cNvSpPr txBox="1"/>
          <p:nvPr/>
        </p:nvSpPr>
        <p:spPr>
          <a:xfrm>
            <a:off x="928688" y="4591050"/>
            <a:ext cx="5143500" cy="212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6600" b="1" dirty="0">
                <a:latin typeface="黑体" panose="02010609060101010101" pitchFamily="2" charset="-122"/>
                <a:ea typeface="黑体" panose="02010609060101010101" pitchFamily="2" charset="-122"/>
              </a:rPr>
              <a:t>一个区域性的合作组织</a:t>
            </a:r>
            <a:endParaRPr lang="zh-CN" altLang="en-US" sz="6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46081"/>
          <p:cNvSpPr txBox="1"/>
          <p:nvPr/>
        </p:nvSpPr>
        <p:spPr>
          <a:xfrm>
            <a:off x="179388" y="5229225"/>
            <a:ext cx="8964612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欧盟的盟旗为天兰色底，上面有</a:t>
            </a:r>
            <a:r>
              <a:rPr lang="en-US" altLang="zh-CN" sz="28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颗金黄色的星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，围成一个圆圈，表示欧盟成立时的</a:t>
            </a:r>
            <a:r>
              <a:rPr lang="en-US" altLang="zh-CN" sz="28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个成员国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。制作盟旗的目的是要</a:t>
            </a:r>
            <a:r>
              <a:rPr lang="zh-CN" altLang="en-US" sz="28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建立一个统一的欧洲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6386" name="图片 46082" descr="jaun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333375"/>
            <a:ext cx="4572000" cy="44640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6387" name="对象 46083">
            <a:hlinkClick r:id="rId2" action="ppaction://hlinkfile"/>
          </p:cNvPr>
          <p:cNvGraphicFramePr>
            <a:graphicFrameLocks noChangeAspect="1"/>
          </p:cNvGraphicFramePr>
          <p:nvPr/>
        </p:nvGraphicFramePr>
        <p:xfrm>
          <a:off x="36513" y="333375"/>
          <a:ext cx="4394200" cy="459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4036695" imgH="3346450" progId="Paint.Picture">
                  <p:embed/>
                </p:oleObj>
              </mc:Choice>
              <mc:Fallback>
                <p:oleObj name="" r:id="rId3" imgW="4036695" imgH="334645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13" y="333375"/>
                        <a:ext cx="4394200" cy="4591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1" descr="201206206501340152870312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8688" y="1143000"/>
            <a:ext cx="7286625" cy="5500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Text Box 3"/>
          <p:cNvSpPr txBox="1"/>
          <p:nvPr/>
        </p:nvSpPr>
        <p:spPr>
          <a:xfrm>
            <a:off x="0" y="-71437"/>
            <a:ext cx="914400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1993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年欧盟成立，到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2007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年欧盟成员国从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12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个扩大到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27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个，总人口已超过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4.8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亿。</a:t>
            </a:r>
            <a:endParaRPr lang="zh-CN" altLang="en-US" sz="3600" b="1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图片 4915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5" name="图片 49154" descr="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81525"/>
            <a:ext cx="4067175" cy="2276475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49156" name="组合 49155"/>
          <p:cNvGrpSpPr/>
          <p:nvPr/>
        </p:nvGrpSpPr>
        <p:grpSpPr>
          <a:xfrm>
            <a:off x="0" y="2349500"/>
            <a:ext cx="4067175" cy="2232025"/>
            <a:chOff x="0" y="0"/>
            <a:chExt cx="2178" cy="1179"/>
          </a:xfrm>
        </p:grpSpPr>
        <p:pic>
          <p:nvPicPr>
            <p:cNvPr id="19460" name="内容占位符 49156" descr="EuroPNL-200Euro-2001-donatedecb_b"/>
            <p:cNvPicPr>
              <a:picLocks noGrp="1" noChangeAspect="1"/>
            </p:cNvPicPr>
            <p:nvPr>
              <p:ph sz="quarter" idx="4294967295"/>
            </p:nvPr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178" cy="1168"/>
            </a:xfrm>
          </p:spPr>
        </p:pic>
        <p:sp>
          <p:nvSpPr>
            <p:cNvPr id="19461" name="矩形 49157"/>
            <p:cNvSpPr/>
            <p:nvPr/>
          </p:nvSpPr>
          <p:spPr>
            <a:xfrm>
              <a:off x="0" y="0"/>
              <a:ext cx="2178" cy="1179"/>
            </a:xfrm>
            <a:prstGeom prst="rect">
              <a:avLst/>
            </a:prstGeom>
            <a:noFill/>
            <a:ln w="38100" cap="flat" cmpd="dbl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9159" name="组合 49158"/>
          <p:cNvGrpSpPr/>
          <p:nvPr/>
        </p:nvGrpSpPr>
        <p:grpSpPr>
          <a:xfrm>
            <a:off x="5148263" y="0"/>
            <a:ext cx="3995737" cy="2205038"/>
            <a:chOff x="0" y="0"/>
            <a:chExt cx="2313" cy="1179"/>
          </a:xfrm>
        </p:grpSpPr>
        <p:pic>
          <p:nvPicPr>
            <p:cNvPr id="19463" name="内容占位符 49159" descr="EuroPNL-500Euro-2001-donatedecb_f"/>
            <p:cNvPicPr>
              <a:picLocks noGrp="1" noChangeAspect="1"/>
            </p:cNvPicPr>
            <p:nvPr>
              <p:ph sz="half" idx="4294967295"/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2268" cy="1161"/>
            </a:xfrm>
          </p:spPr>
        </p:pic>
        <p:sp>
          <p:nvSpPr>
            <p:cNvPr id="19464" name="矩形 49160"/>
            <p:cNvSpPr/>
            <p:nvPr/>
          </p:nvSpPr>
          <p:spPr>
            <a:xfrm>
              <a:off x="45" y="0"/>
              <a:ext cx="2268" cy="1179"/>
            </a:xfrm>
            <a:prstGeom prst="rect">
              <a:avLst/>
            </a:prstGeom>
            <a:noFill/>
            <a:ln w="38100" cap="flat" cmpd="dbl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9162" name="图片 49161" descr="100r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067175" cy="2290763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49163" name="组合 49162"/>
          <p:cNvGrpSpPr/>
          <p:nvPr/>
        </p:nvGrpSpPr>
        <p:grpSpPr>
          <a:xfrm>
            <a:off x="5148263" y="4581525"/>
            <a:ext cx="3995737" cy="2276475"/>
            <a:chOff x="0" y="0"/>
            <a:chExt cx="2132" cy="1097"/>
          </a:xfrm>
        </p:grpSpPr>
        <p:pic>
          <p:nvPicPr>
            <p:cNvPr id="19467" name="内容占位符 49163" descr="EuroPNew-05ECU-2002-donatedbig_b"/>
            <p:cNvPicPr>
              <a:picLocks noGrp="1" noChangeAspect="1"/>
            </p:cNvPicPr>
            <p:nvPr>
              <p:ph sz="quarter" idx="4294967295"/>
            </p:nvPr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2132" cy="1097"/>
            </a:xfrm>
          </p:spPr>
        </p:pic>
        <p:sp>
          <p:nvSpPr>
            <p:cNvPr id="19468" name="矩形 49164"/>
            <p:cNvSpPr/>
            <p:nvPr/>
          </p:nvSpPr>
          <p:spPr>
            <a:xfrm>
              <a:off x="45" y="0"/>
              <a:ext cx="2086" cy="1089"/>
            </a:xfrm>
            <a:prstGeom prst="rect">
              <a:avLst/>
            </a:prstGeom>
            <a:noFill/>
            <a:ln w="38100" cap="flat" cmpd="dbl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9166" name="图片 49165" descr="欧元20反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9700" y="2276475"/>
            <a:ext cx="3924300" cy="2232025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9167" name="文本框 49166"/>
          <p:cNvSpPr txBox="1"/>
          <p:nvPr/>
        </p:nvSpPr>
        <p:spPr>
          <a:xfrm>
            <a:off x="3851275" y="260350"/>
            <a:ext cx="1403350" cy="626427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欧盟的统一货币为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欧元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(euro) 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2002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日零时，欧元正式流通。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522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9228138" cy="1143000"/>
          </a:xfrm>
        </p:spPr>
        <p:txBody>
          <a:bodyPr anchor="ctr"/>
          <a:p>
            <a:pPr algn="l"/>
            <a:r>
              <a:rPr lang="zh-CN" altLang="en-US" sz="3200" b="1" dirty="0"/>
              <a:t>材料：（</a:t>
            </a:r>
            <a:r>
              <a:rPr lang="en-US" altLang="zh-CN" sz="3200" b="1"/>
              <a:t>GDP</a:t>
            </a:r>
            <a:r>
              <a:rPr lang="zh-CN" altLang="en-US" sz="3200" b="1"/>
              <a:t>：国内生产总值的英文缩写，</a:t>
            </a:r>
            <a:br>
              <a:rPr lang="zh-CN" altLang="en-US" sz="3200" b="1"/>
            </a:br>
            <a:r>
              <a:rPr lang="zh-CN" altLang="en-US" sz="3200" b="1"/>
              <a:t>被公认为衡量国家经济状况的最佳指标。）</a:t>
            </a:r>
            <a:endParaRPr lang="zh-CN" altLang="en-US" sz="3200" b="1"/>
          </a:p>
        </p:txBody>
      </p:sp>
      <p:pic>
        <p:nvPicPr>
          <p:cNvPr id="22530" name="图片 522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412875"/>
            <a:ext cx="4643438" cy="54451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2531" name="内容占位符 52228"/>
          <p:cNvGraphicFramePr>
            <a:graphicFrameLocks noGrp="1" noChangeAspect="1"/>
          </p:cNvGraphicFramePr>
          <p:nvPr>
            <p:ph idx="4294967295"/>
          </p:nvPr>
        </p:nvGraphicFramePr>
        <p:xfrm>
          <a:off x="4495800" y="1677988"/>
          <a:ext cx="4648200" cy="525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3939540" imgH="2731770" progId="MSGraph.Chart.8">
                  <p:embed/>
                </p:oleObj>
              </mc:Choice>
              <mc:Fallback>
                <p:oleObj name="" r:id="rId2" imgW="3939540" imgH="2731770" progId="MSGraph.Char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95800" y="1677988"/>
                        <a:ext cx="4648200" cy="52562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1" descr="7675366_180152728000_2.jpg"/>
          <p:cNvPicPr>
            <a:picLocks noChangeAspect="1"/>
          </p:cNvPicPr>
          <p:nvPr/>
        </p:nvPicPr>
        <p:blipFill>
          <a:blip r:embed="rId1"/>
          <a:srcRect l="3125" b="3374"/>
          <a:stretch>
            <a:fillRect/>
          </a:stretch>
        </p:blipFill>
        <p:spPr>
          <a:xfrm>
            <a:off x="214313" y="1231900"/>
            <a:ext cx="8929687" cy="562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TextBox 2"/>
          <p:cNvSpPr txBox="1"/>
          <p:nvPr/>
        </p:nvSpPr>
        <p:spPr>
          <a:xfrm>
            <a:off x="500063" y="-93662"/>
            <a:ext cx="8215312" cy="2308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7200" b="1" dirty="0">
                <a:latin typeface="Calibri" panose="020F0502020204030204" pitchFamily="34" charset="0"/>
                <a:ea typeface="黑体" panose="02010609060101010101" pitchFamily="2" charset="-122"/>
              </a:rPr>
              <a:t>欧盟成为世界上</a:t>
            </a:r>
            <a:endParaRPr lang="zh-CN" altLang="en-US" sz="7200" b="1">
              <a:latin typeface="Calibri" panose="020F0502020204030204" pitchFamily="34" charset="0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7200" b="1" dirty="0">
                <a:latin typeface="Calibri" panose="020F0502020204030204" pitchFamily="34" charset="0"/>
                <a:ea typeface="黑体" panose="02010609060101010101" pitchFamily="2" charset="-122"/>
              </a:rPr>
              <a:t>最大的经济体。</a:t>
            </a:r>
            <a:endParaRPr lang="zh-CN" altLang="en-US" sz="7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文本框 53250"/>
          <p:cNvSpPr txBox="1"/>
          <p:nvPr/>
        </p:nvSpPr>
        <p:spPr>
          <a:xfrm>
            <a:off x="107950" y="404813"/>
            <a:ext cx="92170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400" b="1" dirty="0">
                <a:latin typeface="Tahoma" panose="020B0604030504040204" pitchFamily="34" charset="0"/>
                <a:ea typeface="华文新魏" panose="02010800040101010101" pitchFamily="2" charset="-122"/>
              </a:rPr>
              <a:t>3</a:t>
            </a:r>
            <a:r>
              <a:rPr lang="zh-CN" altLang="en-US" sz="4400" b="1" dirty="0">
                <a:latin typeface="Tahoma" panose="020B0604030504040204" pitchFamily="34" charset="0"/>
                <a:ea typeface="华文新魏" panose="02010800040101010101" pitchFamily="2" charset="-122"/>
              </a:rPr>
              <a:t>、欧</a:t>
            </a:r>
            <a:r>
              <a:rPr lang="zh-CN" altLang="en-US" sz="4400" b="1">
                <a:latin typeface="Tahoma" panose="020B0604030504040204" pitchFamily="34" charset="0"/>
                <a:ea typeface="华文新魏" panose="02010800040101010101" pitchFamily="2" charset="-122"/>
              </a:rPr>
              <a:t>洲的联合产生了什么影响？</a:t>
            </a:r>
            <a:endParaRPr lang="zh-CN" altLang="en-US" sz="4400" b="1">
              <a:latin typeface="Tahoma" panose="020B0604030504040204" pitchFamily="34" charset="0"/>
              <a:ea typeface="华文新魏" panose="02010800040101010101" pitchFamily="2" charset="-122"/>
            </a:endParaRPr>
          </a:p>
        </p:txBody>
      </p:sp>
      <p:sp>
        <p:nvSpPr>
          <p:cNvPr id="24578" name="文本框 53252"/>
          <p:cNvSpPr txBox="1"/>
          <p:nvPr/>
        </p:nvSpPr>
        <p:spPr>
          <a:xfrm>
            <a:off x="395288" y="1268413"/>
            <a:ext cx="8748712" cy="4486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成员国使用单一货币</a:t>
            </a:r>
            <a:r>
              <a:rPr lang="en-US" altLang="zh-CN" sz="3600" b="1" dirty="0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欧元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；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成员国内部人员、资本和货物可以自由流通；资源共享，优势互补；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欧盟在外交和国家安全等方面步调一致；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欧盟正朝着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经济政治一体化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目标迈进。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欧盟成为世界上最大的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经济体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07720" y="2275840"/>
            <a:ext cx="7528560" cy="23069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二、美国的发展和</a:t>
            </a:r>
            <a:endParaRPr lang="zh-CN" altLang="en-US" sz="7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7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日本的崛起</a:t>
            </a:r>
            <a:endParaRPr lang="zh-CN" altLang="en-US" sz="7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0642" name="文本框 240641"/>
          <p:cNvSpPr txBox="1"/>
          <p:nvPr/>
        </p:nvSpPr>
        <p:spPr>
          <a:xfrm>
            <a:off x="2627313" y="188913"/>
            <a:ext cx="4392612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400" b="1" dirty="0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康少女文字W5(P)" pitchFamily="82" charset="-122"/>
              </a:rPr>
              <a:t>第二次世界大战中</a:t>
            </a:r>
            <a:endParaRPr lang="zh-CN" altLang="en-US" sz="3400" b="1" dirty="0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康少女文字W5(P)" pitchFamily="82" charset="-122"/>
            </a:endParaRPr>
          </a:p>
        </p:txBody>
      </p:sp>
      <p:sp>
        <p:nvSpPr>
          <p:cNvPr id="240643" name="文本框 240642"/>
          <p:cNvSpPr txBox="1"/>
          <p:nvPr/>
        </p:nvSpPr>
        <p:spPr>
          <a:xfrm>
            <a:off x="827088" y="912813"/>
            <a:ext cx="13684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0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欧洲</a:t>
            </a:r>
            <a:endParaRPr lang="zh-CN" altLang="en-US" sz="3200" b="0" dirty="0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0644" name="文本框 240643"/>
          <p:cNvSpPr txBox="1"/>
          <p:nvPr/>
        </p:nvSpPr>
        <p:spPr>
          <a:xfrm>
            <a:off x="827088" y="2349500"/>
            <a:ext cx="1511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0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美洲</a:t>
            </a:r>
            <a:endParaRPr lang="zh-CN" altLang="en-US" sz="3200" b="0" dirty="0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0645" name="文本框 240644"/>
          <p:cNvSpPr txBox="1"/>
          <p:nvPr/>
        </p:nvSpPr>
        <p:spPr>
          <a:xfrm>
            <a:off x="827088" y="1628775"/>
            <a:ext cx="1511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0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亚洲</a:t>
            </a:r>
            <a:endParaRPr lang="zh-CN" altLang="en-US" sz="3200" b="0" dirty="0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0646" name="文本框 240645"/>
          <p:cNvSpPr txBox="1"/>
          <p:nvPr/>
        </p:nvSpPr>
        <p:spPr>
          <a:xfrm>
            <a:off x="3419475" y="1196975"/>
            <a:ext cx="3746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遭到毁灭性的打击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647" name="文本框 240646"/>
          <p:cNvSpPr txBox="1"/>
          <p:nvPr/>
        </p:nvSpPr>
        <p:spPr>
          <a:xfrm>
            <a:off x="3130550" y="2352675"/>
            <a:ext cx="60134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美国大发军事横财，远离战场，虽受牵连，但损失相对较小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0648" name="直接连接符 240647"/>
          <p:cNvSpPr/>
          <p:nvPr/>
        </p:nvSpPr>
        <p:spPr>
          <a:xfrm>
            <a:off x="1906588" y="1200150"/>
            <a:ext cx="1439862" cy="2159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0649" name="直接连接符 240648"/>
          <p:cNvSpPr/>
          <p:nvPr/>
        </p:nvSpPr>
        <p:spPr>
          <a:xfrm flipV="1">
            <a:off x="1906588" y="1703388"/>
            <a:ext cx="1439862" cy="3603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0650" name="直接连接符 240649"/>
          <p:cNvSpPr/>
          <p:nvPr/>
        </p:nvSpPr>
        <p:spPr>
          <a:xfrm>
            <a:off x="1978025" y="2711450"/>
            <a:ext cx="11525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0651" name="左大括号 240650"/>
          <p:cNvSpPr/>
          <p:nvPr/>
        </p:nvSpPr>
        <p:spPr>
          <a:xfrm>
            <a:off x="611188" y="1125538"/>
            <a:ext cx="142875" cy="1728787"/>
          </a:xfrm>
          <a:prstGeom prst="leftBrace">
            <a:avLst>
              <a:gd name="adj1" fmla="val 10083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0652" name="文本框 240651"/>
          <p:cNvSpPr txBox="1"/>
          <p:nvPr/>
        </p:nvSpPr>
        <p:spPr>
          <a:xfrm>
            <a:off x="2598738" y="3513138"/>
            <a:ext cx="4392612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400" b="1" dirty="0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康少女文字W5(P)" pitchFamily="82" charset="-122"/>
              </a:rPr>
              <a:t>第二次世界大战后</a:t>
            </a:r>
            <a:endParaRPr lang="zh-CN" altLang="en-US" sz="3400" b="1" dirty="0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康少女文字W5(P)" pitchFamily="82" charset="-122"/>
            </a:endParaRPr>
          </a:p>
        </p:txBody>
      </p:sp>
      <p:sp>
        <p:nvSpPr>
          <p:cNvPr id="240653" name="文本框 240652"/>
          <p:cNvSpPr txBox="1"/>
          <p:nvPr/>
        </p:nvSpPr>
        <p:spPr>
          <a:xfrm>
            <a:off x="1474788" y="4292600"/>
            <a:ext cx="6121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美国一跃成为头号资本主义强国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40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0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40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0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40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2" grpId="0"/>
      <p:bldP spid="240643" grpId="0"/>
      <p:bldP spid="240644" grpId="0"/>
      <p:bldP spid="240645" grpId="0"/>
      <p:bldP spid="240646" grpId="0"/>
      <p:bldP spid="240647" grpId="0"/>
      <p:bldP spid="240652" grpId="0"/>
      <p:bldP spid="24065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9202" name="文本框 179201"/>
          <p:cNvSpPr txBox="1"/>
          <p:nvPr/>
        </p:nvSpPr>
        <p:spPr>
          <a:xfrm>
            <a:off x="304800" y="1600200"/>
            <a:ext cx="549275" cy="4800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endParaRPr sz="2400" b="1" dirty="0">
              <a:solidFill>
                <a:srgbClr val="4C2BE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203" name="文本框 179202"/>
          <p:cNvSpPr txBox="1"/>
          <p:nvPr/>
        </p:nvSpPr>
        <p:spPr>
          <a:xfrm>
            <a:off x="2651125" y="2057400"/>
            <a:ext cx="549275" cy="2209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endParaRPr sz="2400" b="1" dirty="0">
              <a:solidFill>
                <a:srgbClr val="4C2BE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204" name="文本框 179203"/>
          <p:cNvSpPr txBox="1"/>
          <p:nvPr/>
        </p:nvSpPr>
        <p:spPr>
          <a:xfrm>
            <a:off x="2514600" y="4419600"/>
            <a:ext cx="549275" cy="1981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endParaRPr sz="2400" b="1" dirty="0">
              <a:solidFill>
                <a:srgbClr val="4C2BE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79206" name="图片 179205" descr="t1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9207" name="椭圆 179206">
            <a:hlinkClick r:id="" action="ppaction://hlinkshowjump?jump=previousslide"/>
          </p:cNvPr>
          <p:cNvSpPr/>
          <p:nvPr/>
        </p:nvSpPr>
        <p:spPr>
          <a:xfrm>
            <a:off x="8101013" y="6237288"/>
            <a:ext cx="503237" cy="433387"/>
          </a:xfrm>
          <a:prstGeom prst="ellipse">
            <a:avLst/>
          </a:pr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1738" name="组合 201737"/>
          <p:cNvGrpSpPr/>
          <p:nvPr/>
        </p:nvGrpSpPr>
        <p:grpSpPr>
          <a:xfrm>
            <a:off x="250825" y="404813"/>
            <a:ext cx="8605838" cy="4605337"/>
            <a:chOff x="158" y="255"/>
            <a:chExt cx="5421" cy="2901"/>
          </a:xfrm>
        </p:grpSpPr>
        <p:pic>
          <p:nvPicPr>
            <p:cNvPr id="201734" name="图片 201733" descr="9208020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" y="255"/>
              <a:ext cx="3061" cy="290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1735" name="文本框 201734"/>
            <p:cNvSpPr txBox="1"/>
            <p:nvPr/>
          </p:nvSpPr>
          <p:spPr>
            <a:xfrm>
              <a:off x="3447" y="918"/>
              <a:ext cx="2132" cy="22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黑体" panose="02010609060101010101" pitchFamily="2" charset="-122"/>
                </a:rPr>
                <a:t>位于加利福尼亚州，以设计和制造电脑芯片为主，而芯片的基本材料是硅，因此，人们称这一地区为“硅谷”</a:t>
              </a:r>
              <a:endPara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201732" name="图片 201731" descr="92080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263" y="1536700"/>
            <a:ext cx="6408737" cy="532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1736" name="椭圆 201735">
            <a:hlinkClick r:id="rId3" action="ppaction://hlinksldjump"/>
          </p:cNvPr>
          <p:cNvSpPr/>
          <p:nvPr/>
        </p:nvSpPr>
        <p:spPr>
          <a:xfrm>
            <a:off x="8712200" y="6453188"/>
            <a:ext cx="431800" cy="404812"/>
          </a:xfrm>
          <a:prstGeom prst="ellipse">
            <a:avLst/>
          </a:pr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endParaRPr sz="3200" b="1" dirty="0">
              <a:solidFill>
                <a:srgbClr val="990033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1970" name="图片 211969" descr="920803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87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71" name="文本框 211970"/>
          <p:cNvSpPr txBox="1"/>
          <p:nvPr/>
        </p:nvSpPr>
        <p:spPr>
          <a:xfrm>
            <a:off x="3635375" y="6034088"/>
            <a:ext cx="338455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0" dirty="0">
                <a:latin typeface="Arial" panose="020B0604020202020204" pitchFamily="34" charset="0"/>
                <a:ea typeface="宋体" panose="02010600030101010101" pitchFamily="2" charset="-122"/>
              </a:rPr>
              <a:t>互联网 </a:t>
            </a:r>
            <a:endParaRPr lang="zh-CN" altLang="en-US" sz="4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9922" name="图片 209921" descr="920803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373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9923" name="文本框 209922"/>
          <p:cNvSpPr txBox="1"/>
          <p:nvPr/>
        </p:nvSpPr>
        <p:spPr>
          <a:xfrm>
            <a:off x="2771775" y="5661025"/>
            <a:ext cx="3348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信息高速公路</a:t>
            </a:r>
            <a:r>
              <a:rPr lang="zh-CN" altLang="en-US" sz="4000" b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4000" b="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9925" name="动作按钮: 后退或前一项 209924">
            <a:hlinkClick r:id="rId2" action="ppaction://hlinksldjump"/>
          </p:cNvPr>
          <p:cNvSpPr/>
          <p:nvPr/>
        </p:nvSpPr>
        <p:spPr>
          <a:xfrm>
            <a:off x="7740650" y="6308725"/>
            <a:ext cx="431800" cy="288925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6546" name="图片 236545" descr="图片149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6547" name="文本框 236546"/>
          <p:cNvSpPr txBox="1"/>
          <p:nvPr/>
        </p:nvSpPr>
        <p:spPr>
          <a:xfrm>
            <a:off x="2967038" y="54514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0" hangingPunct="0"/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36594" name="表格 236593"/>
          <p:cNvGraphicFramePr/>
          <p:nvPr/>
        </p:nvGraphicFramePr>
        <p:xfrm>
          <a:off x="0" y="908050"/>
          <a:ext cx="9144000" cy="4450080"/>
        </p:xfrm>
        <a:graphic>
          <a:graphicData uri="http://schemas.openxmlformats.org/drawingml/2006/table">
            <a:tbl>
              <a:tblPr/>
              <a:tblGrid>
                <a:gridCol w="2131695"/>
                <a:gridCol w="7012305"/>
              </a:tblGrid>
              <a:tr h="7572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</a:t>
                      </a: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   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间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特</a:t>
                      </a: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      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点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</a:tr>
              <a:tr h="10668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世纪五六十年代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持续发展，成为资本主义世界的霸主</a:t>
                      </a:r>
                      <a:endParaRPr lang="en-US" altLang="zh-CN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</a:tr>
              <a:tr h="10715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世纪七八十年代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经济发展速度放缓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</a:tr>
              <a:tr h="106521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世纪九十年代以来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出现以全球化和信息化为特征的</a:t>
                      </a: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“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新经济</a:t>
                      </a:r>
                      <a:r>
                        <a:rPr lang="en-US" altLang="zh-CN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”</a:t>
                      </a:r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，经济进一步发展</a:t>
                      </a:r>
                      <a:endParaRPr lang="zh-CN" altLang="en-US" sz="3200" b="1" dirty="0">
                        <a:solidFill>
                          <a:srgbClr val="00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文本框 55297"/>
          <p:cNvSpPr txBox="1"/>
          <p:nvPr/>
        </p:nvSpPr>
        <p:spPr>
          <a:xfrm>
            <a:off x="1692275" y="50800"/>
            <a:ext cx="64087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战后初期日本的经济社会状况</a:t>
            </a:r>
            <a:r>
              <a:rPr lang="zh-CN" altLang="en-US" sz="360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60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5602" name="图片 55298" descr="rib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00113" cy="676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直接连接符 55299"/>
          <p:cNvSpPr/>
          <p:nvPr/>
        </p:nvSpPr>
        <p:spPr>
          <a:xfrm>
            <a:off x="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55301" name="组合 55300"/>
          <p:cNvGrpSpPr/>
          <p:nvPr/>
        </p:nvGrpSpPr>
        <p:grpSpPr>
          <a:xfrm>
            <a:off x="304800" y="1154113"/>
            <a:ext cx="8569325" cy="5703887"/>
            <a:chOff x="0" y="0"/>
            <a:chExt cx="5398" cy="3593"/>
          </a:xfrm>
        </p:grpSpPr>
        <p:pic>
          <p:nvPicPr>
            <p:cNvPr id="25605" name="图片 55301" descr="hiroshima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944" cy="3593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5606" name="文本框 55302"/>
            <p:cNvSpPr txBox="1"/>
            <p:nvPr/>
          </p:nvSpPr>
          <p:spPr>
            <a:xfrm>
              <a:off x="5007" y="0"/>
              <a:ext cx="391" cy="2483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anchor="t">
              <a:spAutoFit/>
            </a:bodyPr>
            <a:p>
              <a:pPr lvl="0" indent="0"/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战后，</a:t>
              </a:r>
              <a:r>
                <a:rPr lang="zh-CN" altLang="en-US" sz="2800" b="1">
                  <a:latin typeface="Arial" panose="020B0604020202020204" pitchFamily="34" charset="0"/>
                  <a:ea typeface="黑体" panose="02010609060101010101" pitchFamily="2" charset="-122"/>
                </a:rPr>
                <a:t>一片废墟的</a:t>
              </a:r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广岛</a:t>
              </a:r>
              <a:endPara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55304" name="组合 55303"/>
          <p:cNvGrpSpPr/>
          <p:nvPr/>
        </p:nvGrpSpPr>
        <p:grpSpPr>
          <a:xfrm>
            <a:off x="914400" y="1066800"/>
            <a:ext cx="7297738" cy="6165850"/>
            <a:chOff x="0" y="0"/>
            <a:chExt cx="4597" cy="3884"/>
          </a:xfrm>
        </p:grpSpPr>
        <p:pic>
          <p:nvPicPr>
            <p:cNvPr id="25608" name="图片 55304" descr="废墟中的生活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7"/>
              <a:ext cx="4173" cy="3877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5609" name="矩形 55305"/>
            <p:cNvSpPr/>
            <p:nvPr/>
          </p:nvSpPr>
          <p:spPr>
            <a:xfrm>
              <a:off x="4206" y="0"/>
              <a:ext cx="391" cy="2274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t">
              <a:spAutoFit/>
            </a:bodyPr>
            <a:p>
              <a:pPr lvl="0" indent="0"/>
              <a:r>
                <a:rPr lang="zh-CN" altLang="en-US" sz="2800" b="1">
                  <a:latin typeface="Arial" panose="020B0604020202020204" pitchFamily="34" charset="0"/>
                  <a:ea typeface="黑体" panose="02010609060101010101" pitchFamily="2" charset="-122"/>
                </a:rPr>
                <a:t>废墟中的生活（日本）</a:t>
              </a:r>
              <a:endParaRPr lang="zh-CN" altLang="en-US" sz="2800" b="1"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55301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55304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文本框 60418"/>
          <p:cNvSpPr txBox="1"/>
          <p:nvPr/>
        </p:nvSpPr>
        <p:spPr>
          <a:xfrm>
            <a:off x="2051050" y="44450"/>
            <a:ext cx="604837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000" b="1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、日本经济崛起的原因</a:t>
            </a:r>
            <a:r>
              <a:rPr lang="zh-CN" altLang="en-US" sz="400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4000" dirty="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6626" name="图片 60419" descr="rib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00113" cy="676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直接连接符 60420"/>
          <p:cNvSpPr/>
          <p:nvPr/>
        </p:nvSpPr>
        <p:spPr>
          <a:xfrm>
            <a:off x="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26628" name="图片 60421" descr="CC7E7DBD"/>
          <p:cNvPicPr>
            <a:picLocks noChangeAspect="1"/>
          </p:cNvPicPr>
          <p:nvPr/>
        </p:nvPicPr>
        <p:blipFill>
          <a:blip r:embed="rId2"/>
          <a:srcRect l="981" t="1718" b="2290"/>
          <a:stretch>
            <a:fillRect/>
          </a:stretch>
        </p:blipFill>
        <p:spPr>
          <a:xfrm>
            <a:off x="611188" y="909638"/>
            <a:ext cx="7405687" cy="5948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文本框 60422"/>
          <p:cNvSpPr txBox="1"/>
          <p:nvPr/>
        </p:nvSpPr>
        <p:spPr>
          <a:xfrm>
            <a:off x="8199438" y="692150"/>
            <a:ext cx="549275" cy="4103688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为美军修理战车的日本工厂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4" name="横卷形 60423"/>
          <p:cNvSpPr/>
          <p:nvPr/>
        </p:nvSpPr>
        <p:spPr>
          <a:xfrm>
            <a:off x="0" y="1484313"/>
            <a:ext cx="8915400" cy="2881312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</a:t>
            </a:r>
            <a:r>
              <a:rPr lang="zh-CN" altLang="en-US" sz="28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战争景气</a:t>
            </a:r>
            <a:endParaRPr lang="zh-CN" altLang="en-US" sz="2800" b="1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朝鲜战争期间，在美军“特需订货”的刺激下，日本出现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了“战争景气”。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1500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亿日元的滞销货一扫而空，许多已关闭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的工厂重新开工，外汇收入不断攀升，绝路逢生的日本经济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迅速恢复到了战前水平。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3"/>
          <p:cNvSpPr>
            <a:spLocks noGrp="1"/>
          </p:cNvSpPr>
          <p:nvPr>
            <p:ph type="title"/>
          </p:nvPr>
        </p:nvSpPr>
        <p:spPr>
          <a:xfrm>
            <a:off x="161925" y="118428"/>
            <a:ext cx="8820150" cy="936625"/>
          </a:xfrm>
        </p:spPr>
        <p:txBody>
          <a:bodyPr wrap="square" lIns="91440" tIns="45720" rIns="91440" bIns="45720" anchor="ctr"/>
          <a:p>
            <a:pPr lvl="0" indent="0"/>
            <a:r>
              <a:rPr lang="zh-CN" altLang="en-US" sz="5400" b="1" dirty="0">
                <a:ea typeface="黑体" panose="02010609060101010101" pitchFamily="2" charset="-122"/>
              </a:rPr>
              <a:t>日本经济恢复和发展的原因</a:t>
            </a:r>
            <a:endParaRPr lang="zh-CN" altLang="en-US" sz="5400" dirty="0"/>
          </a:p>
        </p:txBody>
      </p:sp>
      <p:sp>
        <p:nvSpPr>
          <p:cNvPr id="9220" name="Rectangle 4"/>
          <p:cNvSpPr>
            <a:spLocks noGrp="1"/>
          </p:cNvSpPr>
          <p:nvPr>
            <p:ph type="body"/>
          </p:nvPr>
        </p:nvSpPr>
        <p:spPr>
          <a:xfrm>
            <a:off x="1620838" y="4342765"/>
            <a:ext cx="8410575" cy="3127375"/>
          </a:xfrm>
        </p:spPr>
        <p:txBody>
          <a:bodyPr wrap="square" lIns="91440" tIns="45720" rIns="91440" bIns="45720" anchor="t"/>
          <a:p>
            <a:pPr lvl="0" indent="-342900">
              <a:lnSpc>
                <a:spcPct val="90000"/>
              </a:lnSpc>
              <a:buNone/>
            </a:pPr>
            <a:r>
              <a:rPr lang="en-US" altLang="zh-CN" sz="4800" b="1" dirty="0">
                <a:ea typeface="华文行楷" panose="02010800040101010101" pitchFamily="2" charset="-122"/>
              </a:rPr>
              <a:t>  ②</a:t>
            </a:r>
            <a:r>
              <a:rPr lang="zh-CN" altLang="en-US" sz="4800" b="1" dirty="0">
                <a:ea typeface="华文行楷" panose="02010800040101010101" pitchFamily="2" charset="-122"/>
              </a:rPr>
              <a:t>制定适当的经济政策</a:t>
            </a:r>
            <a:endParaRPr lang="zh-CN" altLang="en-US" sz="4800" b="1" dirty="0">
              <a:ea typeface="华文行楷" panose="02010800040101010101" pitchFamily="2" charset="-122"/>
            </a:endParaRPr>
          </a:p>
          <a:p>
            <a:pPr lvl="0" indent="-342900">
              <a:lnSpc>
                <a:spcPct val="90000"/>
              </a:lnSpc>
              <a:buNone/>
            </a:pPr>
            <a:r>
              <a:rPr lang="zh-CN" altLang="en-US" sz="4800" b="1" dirty="0">
                <a:ea typeface="华文行楷" panose="02010800040101010101" pitchFamily="2" charset="-122"/>
              </a:rPr>
              <a:t>  </a:t>
            </a:r>
            <a:r>
              <a:rPr lang="en-US" altLang="zh-CN" sz="4800" b="1" dirty="0">
                <a:ea typeface="华文行楷" panose="02010800040101010101" pitchFamily="2" charset="-122"/>
              </a:rPr>
              <a:t>③</a:t>
            </a:r>
            <a:r>
              <a:rPr lang="zh-CN" altLang="en-US" sz="4800" b="1" dirty="0">
                <a:ea typeface="华文行楷" panose="02010800040101010101" pitchFamily="2" charset="-122"/>
              </a:rPr>
              <a:t>大力引进先进技术</a:t>
            </a:r>
            <a:endParaRPr lang="zh-CN" altLang="en-US" sz="4800" b="1" dirty="0">
              <a:ea typeface="华文行楷" panose="02010800040101010101" pitchFamily="2" charset="-122"/>
            </a:endParaRPr>
          </a:p>
          <a:p>
            <a:pPr lvl="0" indent="-342900">
              <a:lnSpc>
                <a:spcPct val="90000"/>
              </a:lnSpc>
              <a:buNone/>
            </a:pPr>
            <a:r>
              <a:rPr lang="zh-CN" altLang="en-US" sz="4400" b="1" dirty="0"/>
              <a:t>  </a:t>
            </a:r>
            <a:endParaRPr lang="zh-CN" altLang="en-US" sz="4800" b="1" dirty="0">
              <a:ea typeface="华文行楷" panose="02010800040101010101" pitchFamily="2" charset="-122"/>
            </a:endParaRPr>
          </a:p>
        </p:txBody>
      </p:sp>
      <p:sp>
        <p:nvSpPr>
          <p:cNvPr id="27651" name="Rectangle 8"/>
          <p:cNvSpPr/>
          <p:nvPr/>
        </p:nvSpPr>
        <p:spPr>
          <a:xfrm>
            <a:off x="161925" y="4747895"/>
            <a:ext cx="1620838" cy="665163"/>
          </a:xfrm>
          <a:prstGeom prst="rect">
            <a:avLst/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r>
              <a:rPr lang="zh-CN" altLang="en-US" sz="4800" b="1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内因：</a:t>
            </a:r>
            <a:endParaRPr lang="zh-CN" altLang="en-US" sz="4800" b="1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7652" name="Rectangle 9"/>
          <p:cNvSpPr/>
          <p:nvPr/>
        </p:nvSpPr>
        <p:spPr>
          <a:xfrm>
            <a:off x="0" y="2087563"/>
            <a:ext cx="1643063" cy="704850"/>
          </a:xfrm>
          <a:prstGeom prst="rect">
            <a:avLst/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r>
              <a:rPr lang="zh-CN" altLang="en-US" sz="4800" b="1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外因：</a:t>
            </a:r>
            <a:endParaRPr lang="zh-CN" altLang="en-US" sz="4800" b="1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Rectangle 10"/>
          <p:cNvSpPr/>
          <p:nvPr/>
        </p:nvSpPr>
        <p:spPr>
          <a:xfrm>
            <a:off x="1621155" y="1747838"/>
            <a:ext cx="8001000" cy="23069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zh-CN" sz="4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 ①</a:t>
            </a:r>
            <a:r>
              <a:rPr lang="zh-CN" altLang="en-US" sz="4800" b="1" dirty="0">
                <a:latin typeface="Calibri" panose="020F0502020204030204" pitchFamily="34" charset="0"/>
                <a:ea typeface="华文行楷" panose="02010800040101010101" pitchFamily="2" charset="-122"/>
              </a:rPr>
              <a:t>美国在日本推行非军事化和民主化改革，颁布</a:t>
            </a:r>
            <a:r>
              <a:rPr lang="en-US" altLang="zh-CN" sz="4800" b="1" dirty="0">
                <a:latin typeface="Calibri" panose="020F0502020204030204" pitchFamily="34" charset="0"/>
                <a:ea typeface="华文行楷" panose="02010800040101010101" pitchFamily="2" charset="-122"/>
              </a:rPr>
              <a:t>“</a:t>
            </a:r>
            <a:r>
              <a:rPr lang="zh-CN" altLang="en-US" sz="4800" b="1" dirty="0">
                <a:latin typeface="Calibri" panose="020F0502020204030204" pitchFamily="34" charset="0"/>
                <a:ea typeface="华文行楷" panose="02010800040101010101" pitchFamily="2" charset="-122"/>
              </a:rPr>
              <a:t>和平宪法</a:t>
            </a:r>
            <a:r>
              <a:rPr lang="en-US" altLang="zh-CN" sz="4800" b="1" dirty="0">
                <a:latin typeface="Calibri" panose="020F0502020204030204" pitchFamily="34" charset="0"/>
                <a:ea typeface="华文行楷" panose="02010800040101010101" pitchFamily="2" charset="-122"/>
              </a:rPr>
              <a:t>”</a:t>
            </a:r>
            <a:r>
              <a:rPr lang="zh-CN" altLang="en-US" sz="4800" b="1" dirty="0">
                <a:latin typeface="Calibri" panose="020F0502020204030204" pitchFamily="34" charset="0"/>
                <a:ea typeface="华文行楷" panose="02010800040101010101" pitchFamily="2" charset="-122"/>
              </a:rPr>
              <a:t> </a:t>
            </a:r>
            <a:endParaRPr lang="zh-CN" altLang="en-US" sz="4800" b="1" dirty="0">
              <a:latin typeface="Calibri" panose="020F0502020204030204" pitchFamily="34" charset="0"/>
              <a:ea typeface="华文行楷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7348" y="229553"/>
            <a:ext cx="1500188" cy="71437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922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13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9220">
                                            <p:txEl>
                                              <p:charRg st="13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2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500"/>
                                        <p:tgtEl>
                                          <p:spTgt spid="9220">
                                            <p:txEl>
                                              <p:charRg st="28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/>
      <p:bldP spid="92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图片 57346" descr="日本经济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609600"/>
            <a:ext cx="8686800" cy="4953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8674" name="直接连接符 57347"/>
          <p:cNvSpPr/>
          <p:nvPr/>
        </p:nvSpPr>
        <p:spPr>
          <a:xfrm>
            <a:off x="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28675" name="图片 57348" descr="rib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3" cy="676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矩形 57349"/>
          <p:cNvSpPr/>
          <p:nvPr/>
        </p:nvSpPr>
        <p:spPr>
          <a:xfrm>
            <a:off x="762000" y="0"/>
            <a:ext cx="64738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6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日本的经济崛起的表现</a:t>
            </a:r>
            <a:endParaRPr lang="zh-CN" altLang="en-US" sz="36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7351" name="文本框 57350"/>
          <p:cNvSpPr txBox="1"/>
          <p:nvPr/>
        </p:nvSpPr>
        <p:spPr>
          <a:xfrm>
            <a:off x="539750" y="5661025"/>
            <a:ext cx="8305800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经济持续高速发展，</a:t>
            </a:r>
            <a:r>
              <a:rPr lang="en-US" altLang="zh-CN" sz="3600" b="1" dirty="0">
                <a:latin typeface="Arial" panose="020B0604020202020204" pitchFamily="34" charset="0"/>
                <a:ea typeface="黑体" panose="02010609060101010101" pitchFamily="2" charset="-122"/>
              </a:rPr>
              <a:t>1968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年，成为</a:t>
            </a:r>
            <a:r>
              <a:rPr lang="zh-CN" altLang="en-US" sz="3600" b="1" dirty="0">
                <a:ea typeface="黑体" panose="02010609060101010101" pitchFamily="2" charset="-122"/>
                <a:sym typeface="+mn-ea"/>
              </a:rPr>
              <a:t>资本主义世界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仅次于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美国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的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第二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经济大国。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Line 3"/>
          <p:cNvSpPr/>
          <p:nvPr/>
        </p:nvSpPr>
        <p:spPr>
          <a:xfrm>
            <a:off x="0" y="8572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698" name="Text Box 4"/>
          <p:cNvSpPr txBox="1"/>
          <p:nvPr/>
        </p:nvSpPr>
        <p:spPr>
          <a:xfrm>
            <a:off x="2838450" y="-66675"/>
            <a:ext cx="5662613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5400" b="1" dirty="0">
                <a:latin typeface="黑体" panose="02010609060101010101" pitchFamily="2" charset="-122"/>
                <a:ea typeface="宋体" panose="02010600030101010101" pitchFamily="2" charset="-122"/>
              </a:rPr>
              <a:t>东京奥运会</a:t>
            </a:r>
            <a:endParaRPr lang="zh-CN" altLang="en-US" sz="5400" b="1" dirty="0">
              <a:latin typeface="黑体" panose="0201060906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699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4438" y="928688"/>
            <a:ext cx="6929437" cy="600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143000"/>
          </a:xfrm>
        </p:spPr>
        <p:txBody>
          <a:bodyPr wrap="square" lIns="91440" tIns="45720" rIns="91440" bIns="45720" anchor="ctr"/>
          <a:p>
            <a:pPr lvl="0" indent="0"/>
            <a:r>
              <a:rPr lang="zh-CN" altLang="en-US" b="1" dirty="0">
                <a:ea typeface="黑体" panose="02010609060101010101" pitchFamily="2" charset="-122"/>
              </a:rPr>
              <a:t>日本的第一条新干线</a:t>
            </a:r>
            <a:r>
              <a:rPr lang="en-US" altLang="zh-CN" b="1" dirty="0">
                <a:ea typeface="黑体" panose="02010609060101010101" pitchFamily="2" charset="-122"/>
              </a:rPr>
              <a:t>——</a:t>
            </a:r>
            <a:r>
              <a:rPr lang="zh-CN" altLang="en-US" b="1" dirty="0">
                <a:ea typeface="黑体" panose="02010609060101010101" pitchFamily="2" charset="-122"/>
              </a:rPr>
              <a:t>东海道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30722" name="图片 3" descr="wKgKDU5eOecAAAAAAAGjOVdMLi020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57250"/>
            <a:ext cx="9144000" cy="600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2"/>
          <p:cNvSpPr txBox="1"/>
          <p:nvPr/>
        </p:nvSpPr>
        <p:spPr>
          <a:xfrm>
            <a:off x="500063" y="142875"/>
            <a:ext cx="7072312" cy="1108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日本的汽车工业</a:t>
            </a:r>
            <a:r>
              <a:rPr lang="zh-CN" altLang="en-US" sz="6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6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1746" name="Picture 3" descr="u=136068989,1061902539&amp;gp=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80288" y="44450"/>
            <a:ext cx="1512887" cy="1131888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47" name="Picture 4" descr="u=499471995,2473994580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288" y="1195388"/>
            <a:ext cx="1512887" cy="1154112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48" name="Picture 5" descr="u=2434045436,585105128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288" y="2324100"/>
            <a:ext cx="1512887" cy="1177925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49" name="Picture 6" descr="u=1378085907,529433183&amp;gp=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288" y="3497263"/>
            <a:ext cx="1514475" cy="1084262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50" name="Picture 7" descr="u=3439745947,3497541789&amp;gp=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0288" y="4587875"/>
            <a:ext cx="1512887" cy="1146175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51" name="Picture 8" descr="u=1938150392,2389667119&amp;gp=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288" y="5703888"/>
            <a:ext cx="1512887" cy="1109662"/>
          </a:xfrm>
          <a:prstGeom prst="rect">
            <a:avLst/>
          </a:prstGeom>
          <a:noFill/>
          <a:ln w="9525" cap="flat" cmpd="sng">
            <a:solidFill>
              <a:srgbClr val="B6021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1753" name="WordArt 9"/>
          <p:cNvSpPr>
            <a:spLocks noChangeArrowheads="1" noChangeShapeType="1"/>
          </p:cNvSpPr>
          <p:nvPr/>
        </p:nvSpPr>
        <p:spPr bwMode="auto">
          <a:xfrm>
            <a:off x="260349" y="0"/>
            <a:ext cx="4097336" cy="76517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/>
              <a:uLnTx/>
              <a:uFillTx/>
              <a:latin typeface="楷体_GB2312"/>
              <a:ea typeface="+mn-ea"/>
              <a:cs typeface="+mn-cs"/>
            </a:endParaRPr>
          </a:p>
        </p:txBody>
      </p:sp>
      <p:pic>
        <p:nvPicPr>
          <p:cNvPr id="2" name="Picture 10" descr="20089510612734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0" y="1357313"/>
            <a:ext cx="6786563" cy="5500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Rectangle 3"/>
          <p:cNvSpPr>
            <a:spLocks noGrp="1"/>
          </p:cNvSpPr>
          <p:nvPr>
            <p:ph type="title"/>
          </p:nvPr>
        </p:nvSpPr>
        <p:spPr>
          <a:xfrm>
            <a:off x="1857375" y="1571625"/>
            <a:ext cx="7286625" cy="1357313"/>
          </a:xfrm>
        </p:spPr>
        <p:txBody>
          <a:bodyPr wrap="square" lIns="91440" tIns="45720" rIns="91440" bIns="45720" anchor="ctr"/>
          <a:p>
            <a:pPr lvl="0" indent="0"/>
            <a:r>
              <a:rPr lang="zh-CN" altLang="en-US" b="1" dirty="0">
                <a:ea typeface="黑体" panose="02010609060101010101" pitchFamily="2" charset="-122"/>
              </a:rPr>
              <a:t>二战后西欧、日本经济恢复和发展的共同原因</a:t>
            </a:r>
            <a:endParaRPr lang="zh-CN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71438" y="1587500"/>
          <a:ext cx="8929718" cy="51212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520"/>
                <a:gridCol w="6901198"/>
              </a:tblGrid>
              <a:tr h="138832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89769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75854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856" name="TextBox 8"/>
          <p:cNvSpPr txBox="1"/>
          <p:nvPr/>
        </p:nvSpPr>
        <p:spPr>
          <a:xfrm>
            <a:off x="214313" y="2949575"/>
            <a:ext cx="2214562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外 因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57" name="TextBox 9"/>
          <p:cNvSpPr txBox="1"/>
          <p:nvPr/>
        </p:nvSpPr>
        <p:spPr>
          <a:xfrm>
            <a:off x="142875" y="4214813"/>
            <a:ext cx="2214563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内 因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Rectangle 4"/>
          <p:cNvSpPr txBox="1"/>
          <p:nvPr/>
        </p:nvSpPr>
        <p:spPr>
          <a:xfrm>
            <a:off x="2071688" y="3929063"/>
            <a:ext cx="8410575" cy="28416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制定适当的经济政策</a:t>
            </a:r>
            <a:endParaRPr lang="zh-CN" altLang="en-US" sz="4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endParaRPr lang="zh-CN" altLang="en-US" sz="4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②</a:t>
            </a:r>
            <a:r>
              <a:rPr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引进最新的科学技术成就</a:t>
            </a:r>
            <a:endParaRPr lang="zh-CN" altLang="en-US" sz="4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endParaRPr lang="zh-CN" altLang="en-US" sz="4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14625" y="2944813"/>
            <a:ext cx="5072063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美国的援助</a:t>
            </a:r>
            <a:endParaRPr lang="zh-CN" altLang="en-US" sz="5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5860" name="WordArt 11"/>
          <p:cNvSpPr>
            <a:spLocks noTextEdit="1"/>
          </p:cNvSpPr>
          <p:nvPr/>
        </p:nvSpPr>
        <p:spPr>
          <a:xfrm>
            <a:off x="1928813" y="0"/>
            <a:ext cx="5643562" cy="1357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想一想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2875" y="5005388"/>
            <a:ext cx="2214563" cy="1754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决 定因 素</a:t>
            </a:r>
            <a:endParaRPr lang="zh-CN" altLang="en-US" sz="5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11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charRg st="11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6" grpId="0"/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47320" y="1396365"/>
            <a:ext cx="8809990" cy="23069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36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随着经济的发展，日本的国际地位也得到提升。</a:t>
            </a:r>
            <a:r>
              <a:rPr lang="en-US" altLang="zh-CN" sz="36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r>
              <a:rPr lang="zh-CN" altLang="en-US" sz="36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世纪七八十年代以来，</a:t>
            </a:r>
            <a:r>
              <a:rPr lang="zh-CN" altLang="en-US" sz="36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日本谋求成为政治大国的欲望日益膨胀</a:t>
            </a:r>
            <a:r>
              <a:rPr lang="zh-CN" altLang="en-US" sz="36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，军费开支不断增加，</a:t>
            </a:r>
            <a:r>
              <a:rPr lang="zh-CN" altLang="en-US" sz="36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引起亚洲邻国的关注和不安</a:t>
            </a:r>
            <a:r>
              <a:rPr lang="zh-CN" altLang="en-US" sz="36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36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72098" y="2829560"/>
            <a:ext cx="859980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6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三、社会保障制度的建立</a:t>
            </a:r>
            <a:endParaRPr lang="zh-CN" altLang="en-US" sz="6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3075" y="2616200"/>
            <a:ext cx="8406130" cy="39484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46405" y="317500"/>
            <a:ext cx="825055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二战后，</a:t>
            </a:r>
            <a:r>
              <a:rPr lang="zh-CN" altLang="en-US" sz="2800" b="1">
                <a:solidFill>
                  <a:srgbClr val="FF0000"/>
                </a:solidFill>
              </a:rPr>
              <a:t>为了缓和社会矛盾，</a:t>
            </a:r>
            <a:r>
              <a:rPr lang="zh-CN" altLang="en-US" sz="2800" b="1"/>
              <a:t>主要资本主义国家纷纷调整政策，建立起社会保障制度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447040" y="1466850"/>
            <a:ext cx="825055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</a:t>
            </a:r>
            <a:r>
              <a:rPr lang="zh-CN" altLang="en-US" sz="2800" b="1"/>
              <a:t>年，</a:t>
            </a:r>
            <a:r>
              <a:rPr lang="zh-CN" altLang="en-US" sz="2800" b="1">
                <a:solidFill>
                  <a:srgbClr val="FF0000"/>
                </a:solidFill>
              </a:rPr>
              <a:t>英国</a:t>
            </a:r>
            <a:r>
              <a:rPr lang="zh-CN" altLang="en-US" sz="2800" b="1"/>
              <a:t>宣布建成</a:t>
            </a:r>
            <a:r>
              <a:rPr lang="en-US" altLang="zh-CN" sz="2800" b="1"/>
              <a:t>“</a:t>
            </a:r>
            <a:r>
              <a:rPr lang="zh-CN" altLang="en-US" sz="2800" b="1"/>
              <a:t>福利国家</a:t>
            </a:r>
            <a:r>
              <a:rPr lang="en-US" altLang="zh-CN" sz="2800" b="1"/>
              <a:t>”</a:t>
            </a:r>
            <a:r>
              <a:rPr lang="zh-CN" altLang="en-US" sz="2800" b="1"/>
              <a:t>。随后</a:t>
            </a:r>
            <a:r>
              <a:rPr lang="zh-CN" altLang="en-US" sz="2800" b="1">
                <a:solidFill>
                  <a:srgbClr val="FF0000"/>
                </a:solidFill>
              </a:rPr>
              <a:t>法国和联邦德国</a:t>
            </a:r>
            <a:r>
              <a:rPr lang="zh-CN" altLang="en-US" sz="2800" b="1"/>
              <a:t>等国也宣布成为</a:t>
            </a:r>
            <a:r>
              <a:rPr lang="en-US" altLang="zh-CN" sz="2800" b="1"/>
              <a:t>“</a:t>
            </a:r>
            <a:r>
              <a:rPr lang="zh-CN" altLang="en-US" sz="2800" b="1"/>
              <a:t>福利国家</a:t>
            </a:r>
            <a:r>
              <a:rPr lang="en-US" altLang="zh-CN" sz="2800" b="1"/>
              <a:t>”</a:t>
            </a:r>
            <a:endParaRPr lang="en-US" altLang="zh-CN" sz="2800" b="1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61620" y="403225"/>
            <a:ext cx="862012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随着福利政策的推行，西方主要资本主义国家逐步建立起包括</a:t>
            </a:r>
            <a:r>
              <a:rPr lang="zh-CN" altLang="en-US" sz="3600" b="1">
                <a:solidFill>
                  <a:srgbClr val="FF0000"/>
                </a:solidFill>
              </a:rPr>
              <a:t>医疗保健服务、养老、住房、失业保险和教育</a:t>
            </a:r>
            <a:r>
              <a:rPr lang="zh-CN" altLang="en-US" sz="3600" b="1"/>
              <a:t>等在内的社会保障制度。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262255" y="3436620"/>
            <a:ext cx="862012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/>
              <a:t>20</a:t>
            </a:r>
            <a:r>
              <a:rPr lang="zh-CN" altLang="en-US" sz="3600" b="1"/>
              <a:t>世纪六七十年代，西方主要资本主义国家的社会保障制度</a:t>
            </a:r>
            <a:r>
              <a:rPr lang="zh-CN" altLang="en-US" sz="3600" b="1">
                <a:solidFill>
                  <a:srgbClr val="FF0000"/>
                </a:solidFill>
              </a:rPr>
              <a:t>日渐完善。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0" y="44450"/>
            <a:ext cx="733425" cy="20828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检测题</a:t>
            </a:r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6866" name="Text Box 3"/>
          <p:cNvSpPr txBox="1"/>
          <p:nvPr/>
        </p:nvSpPr>
        <p:spPr>
          <a:xfrm>
            <a:off x="684213" y="762000"/>
            <a:ext cx="8459787" cy="5578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欧洲联盟正式诞生于（        ）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A. 1967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            </a:t>
            </a:r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B. 1990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        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C. 1991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D. 1993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二战后初期，美国对日本的经济发展采取了（        ）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A.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遏制政策     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不干涉政策 </a:t>
            </a:r>
            <a:endParaRPr lang="zh-CN" altLang="en-US" sz="4000" b="1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扶持政策    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限制政策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40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7" name="Line 4"/>
          <p:cNvSpPr/>
          <p:nvPr/>
        </p:nvSpPr>
        <p:spPr>
          <a:xfrm>
            <a:off x="611188" y="0"/>
            <a:ext cx="0" cy="6858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05" name="Text Box 5"/>
          <p:cNvSpPr txBox="1"/>
          <p:nvPr/>
        </p:nvSpPr>
        <p:spPr>
          <a:xfrm>
            <a:off x="6553200" y="762000"/>
            <a:ext cx="6858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44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1206" name="Text Box 6"/>
          <p:cNvSpPr txBox="1"/>
          <p:nvPr/>
        </p:nvSpPr>
        <p:spPr>
          <a:xfrm>
            <a:off x="3581400" y="3657600"/>
            <a:ext cx="6858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44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Text Box 2"/>
          <p:cNvSpPr txBox="1"/>
          <p:nvPr/>
        </p:nvSpPr>
        <p:spPr>
          <a:xfrm>
            <a:off x="0" y="0"/>
            <a:ext cx="733425" cy="20828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检测题</a:t>
            </a:r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7890" name="Text Box 3"/>
          <p:cNvSpPr txBox="1"/>
          <p:nvPr/>
        </p:nvSpPr>
        <p:spPr>
          <a:xfrm>
            <a:off x="684213" y="1752600"/>
            <a:ext cx="8459787" cy="3935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endParaRPr lang="en-US" altLang="zh-CN" sz="24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en-US" altLang="zh-CN" sz="12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3. 20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世纪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60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年代末成为资本主义世界中仅次于美国的第二经济大国的是 （       ）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日本           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联邦德国     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英国            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法国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1" name="Line 4"/>
          <p:cNvSpPr/>
          <p:nvPr/>
        </p:nvSpPr>
        <p:spPr>
          <a:xfrm>
            <a:off x="611188" y="0"/>
            <a:ext cx="0" cy="6858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2230" name="Text Box 6"/>
          <p:cNvSpPr txBox="1"/>
          <p:nvPr/>
        </p:nvSpPr>
        <p:spPr>
          <a:xfrm>
            <a:off x="7239000" y="3048000"/>
            <a:ext cx="6858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44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2432</Words>
  <PresentationFormat>在屏幕上显示</PresentationFormat>
  <Paragraphs>260</Paragraphs>
  <Slides>38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38</vt:i4>
      </vt:variant>
    </vt:vector>
  </HeadingPairs>
  <TitlesOfParts>
    <vt:vector size="59" baseType="lpstr">
      <vt:lpstr>Arial</vt:lpstr>
      <vt:lpstr>宋体</vt:lpstr>
      <vt:lpstr>Wingdings</vt:lpstr>
      <vt:lpstr>Times New Roman</vt:lpstr>
      <vt:lpstr>楷体_GB2312</vt:lpstr>
      <vt:lpstr>黑体</vt:lpstr>
      <vt:lpstr>Calibri</vt:lpstr>
      <vt:lpstr>华文行楷</vt:lpstr>
      <vt:lpstr>华文新魏</vt:lpstr>
      <vt:lpstr>微软雅黑</vt:lpstr>
      <vt:lpstr>Arial Unicode MS</vt:lpstr>
      <vt:lpstr>隶书</vt:lpstr>
      <vt:lpstr>华文楷体</vt:lpstr>
      <vt:lpstr>Tahoma</vt:lpstr>
      <vt:lpstr>楷体_GB2312</vt:lpstr>
      <vt:lpstr>新宋体</vt:lpstr>
      <vt:lpstr>华康少女文字W5(P)</vt:lpstr>
      <vt:lpstr>默认设计模板</vt:lpstr>
      <vt:lpstr>MSGraph.Chart.8</vt:lpstr>
      <vt:lpstr>Paint.Picture</vt:lpstr>
      <vt:lpstr>MSGraph.Chart.8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1、西欧经济恢复和发展的原因和表现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材料：（GDP：国内生产总值的英文缩写， 被公认为衡量国家经济状况的最佳指标。）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日本经济恢复和发展的原因</vt:lpstr>
      <vt:lpstr>PowerPoint 演示文稿</vt:lpstr>
      <vt:lpstr>PowerPoint 演示文稿</vt:lpstr>
      <vt:lpstr>日本的第一条新干线——东海道</vt:lpstr>
      <vt:lpstr>PowerPoint 演示文稿</vt:lpstr>
      <vt:lpstr>二战后西欧、日本经济恢复和发展的共同原因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2016-10-17T11:38:00Z</dcterms:created>
  <dcterms:modified xsi:type="dcterms:W3CDTF">2018-10-29T13:08:16Z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2052-10.1.0.7616</vt:lpwstr>
  </property>
</Properties>
</file>