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diagrams/colors1.xml" ContentType="application/vnd.openxmlformats-officedocument.drawingml.diagramColors+xml"/>
  <Override PartName="/ppt/diagrams/colors2.xml" ContentType="application/vnd.openxmlformats-officedocument.drawingml.diagramColors+xml"/>
  <Override PartName="/ppt/diagrams/data1.xml" ContentType="application/vnd.openxmlformats-officedocument.drawingml.diagramData+xml"/>
  <Override PartName="/ppt/diagrams/data2.xml" ContentType="application/vnd.openxmlformats-officedocument.drawingml.diagramData+xml"/>
  <Override PartName="/ppt/diagrams/drawing1.xml" ContentType="application/vnd.ms-office.drawingml.diagramDrawing+xml"/>
  <Override PartName="/ppt/diagrams/drawing2.xml" ContentType="application/vnd.ms-office.drawingml.diagramDrawing+xml"/>
  <Override PartName="/ppt/diagrams/layout1.xml" ContentType="application/vnd.openxmlformats-officedocument.drawingml.diagramLayout+xml"/>
  <Override PartName="/ppt/diagrams/layout2.xml" ContentType="application/vnd.openxmlformats-officedocument.drawingml.diagramLayout+xml"/>
  <Override PartName="/ppt/diagrams/quickStyle1.xml" ContentType="application/vnd.openxmlformats-officedocument.drawingml.diagramStyle+xml"/>
  <Override PartName="/ppt/diagrams/quickStyle2.xml" ContentType="application/vnd.openxmlformats-officedocument.drawingml.diagramStyle+xml"/>
  <Override PartName="/ppt/fonts/font1.fntdata" ContentType="application/x-fontdata"/>
  <Override PartName="/ppt/fonts/font10.fntdata" ContentType="application/x-fontdata"/>
  <Override PartName="/ppt/fonts/font2.fntdata" ContentType="application/x-fontdata"/>
  <Override PartName="/ppt/fonts/font3.fntdata" ContentType="application/x-fontdata"/>
  <Override PartName="/ppt/fonts/font4.fntdata" ContentType="application/x-fontdata"/>
  <Override PartName="/ppt/fonts/font5.fntdata" ContentType="application/x-fontdata"/>
  <Override PartName="/ppt/fonts/font6.fntdata" ContentType="application/x-fontdata"/>
  <Override PartName="/ppt/fonts/font7.fntdata" ContentType="application/x-fontdata"/>
  <Override PartName="/ppt/fonts/font8.fntdata" ContentType="application/x-fontdata"/>
  <Override PartName="/ppt/fonts/font9.fntdata" ContentType="application/x-fontdata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8"/>
  </p:notesMasterIdLst>
  <p:sldIdLst>
    <p:sldId id="256" r:id="rId3"/>
    <p:sldId id="363" r:id="rId4"/>
    <p:sldId id="259" r:id="rId5"/>
    <p:sldId id="319" r:id="rId6"/>
    <p:sldId id="320" r:id="rId7"/>
    <p:sldId id="321" r:id="rId9"/>
    <p:sldId id="322" r:id="rId10"/>
    <p:sldId id="323" r:id="rId11"/>
    <p:sldId id="324" r:id="rId12"/>
    <p:sldId id="325" r:id="rId13"/>
    <p:sldId id="326" r:id="rId14"/>
    <p:sldId id="327" r:id="rId15"/>
    <p:sldId id="362" r:id="rId16"/>
    <p:sldId id="364" r:id="rId17"/>
    <p:sldId id="365" r:id="rId18"/>
    <p:sldId id="367" r:id="rId19"/>
    <p:sldId id="368" r:id="rId20"/>
    <p:sldId id="379" r:id="rId21"/>
    <p:sldId id="380" r:id="rId22"/>
    <p:sldId id="381" r:id="rId23"/>
    <p:sldId id="382" r:id="rId24"/>
    <p:sldId id="383" r:id="rId25"/>
    <p:sldId id="384" r:id="rId26"/>
    <p:sldId id="385" r:id="rId27"/>
    <p:sldId id="386" r:id="rId28"/>
    <p:sldId id="387" r:id="rId29"/>
  </p:sldIdLst>
  <p:sldSz cx="12192000" cy="6858000"/>
  <p:notesSz cx="6858000" cy="9144000"/>
  <p:embeddedFontLst>
    <p:embeddedFont>
      <p:font typeface="汉仪尚巍手书W" panose="00020600040101010101" pitchFamily="18" charset="-122"/>
      <p:regular r:id="rId33"/>
    </p:embeddedFont>
    <p:embeddedFont>
      <p:font typeface="黑体" panose="02010609060101010101" pitchFamily="49" charset="-122"/>
      <p:regular r:id="rId34"/>
    </p:embeddedFont>
    <p:embeddedFont>
      <p:font typeface="FZZhengHeiS-DB-GB" panose="02000000000000000000" pitchFamily="2" charset="0"/>
      <p:regular r:id="rId35"/>
    </p:embeddedFont>
    <p:embeddedFont>
      <p:font typeface="FuturaBookC" charset="-52"/>
      <p:regular r:id="rId36"/>
    </p:embeddedFont>
    <p:embeddedFont>
      <p:font typeface="微软雅黑" panose="020B0503020204020204" charset="-122"/>
      <p:regular r:id="rId37"/>
    </p:embeddedFont>
    <p:embeddedFont>
      <p:font typeface="楷体" panose="02010609060101010101" charset="-122"/>
      <p:regular r:id="rId38"/>
    </p:embeddedFont>
    <p:embeddedFont>
      <p:font typeface="等线" panose="02010600030101010101" charset="0"/>
      <p:regular r:id="rId39"/>
    </p:embeddedFont>
    <p:embeddedFont>
      <p:font typeface="等线 Light" panose="02010600030101010101" charset="0"/>
      <p:regular r:id="rId40"/>
    </p:embeddedFont>
    <p:embeddedFont>
      <p:font typeface="钟齐陈伟勋硬笔行书字库" panose="02010600030101010101" charset="-122"/>
      <p:regular r:id="rId41"/>
    </p:embeddedFont>
    <p:embeddedFont>
      <p:font typeface="隶书" panose="02010509060101010101" pitchFamily="49" charset="-122"/>
      <p:regular r:id="rId42"/>
    </p:embeddedFont>
  </p:embeddedFont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BBB59"/>
    <a:srgbClr val="69A35B"/>
    <a:srgbClr val="1AA3AA"/>
    <a:srgbClr val="3498DB"/>
    <a:srgbClr val="1F74A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84E427A-3D55-4303-BF80-6455036E1DE7}" styleName="主题样式 1 - 强调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 showGuides="1">
      <p:cViewPr>
        <p:scale>
          <a:sx n="50" d="100"/>
          <a:sy n="50" d="100"/>
        </p:scale>
        <p:origin x="1133" y="1114"/>
      </p:cViewPr>
      <p:guideLst>
        <p:guide orient="horz" pos="387"/>
        <p:guide pos="189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notesMaster" Target="notesMasters/notesMaster1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2" Type="http://schemas.openxmlformats.org/officeDocument/2006/relationships/font" Target="fonts/font10.fntdata"/><Relationship Id="rId41" Type="http://schemas.openxmlformats.org/officeDocument/2006/relationships/font" Target="fonts/font9.fntdata"/><Relationship Id="rId40" Type="http://schemas.openxmlformats.org/officeDocument/2006/relationships/font" Target="fonts/font8.fntdata"/><Relationship Id="rId4" Type="http://schemas.openxmlformats.org/officeDocument/2006/relationships/slide" Target="slides/slide2.xml"/><Relationship Id="rId39" Type="http://schemas.openxmlformats.org/officeDocument/2006/relationships/font" Target="fonts/font7.fntdata"/><Relationship Id="rId38" Type="http://schemas.openxmlformats.org/officeDocument/2006/relationships/font" Target="fonts/font6.fntdata"/><Relationship Id="rId37" Type="http://schemas.openxmlformats.org/officeDocument/2006/relationships/font" Target="fonts/font5.fntdata"/><Relationship Id="rId36" Type="http://schemas.openxmlformats.org/officeDocument/2006/relationships/font" Target="fonts/font4.fntdata"/><Relationship Id="rId35" Type="http://schemas.openxmlformats.org/officeDocument/2006/relationships/font" Target="fonts/font3.fntdata"/><Relationship Id="rId34" Type="http://schemas.openxmlformats.org/officeDocument/2006/relationships/font" Target="fonts/font2.fntdata"/><Relationship Id="rId33" Type="http://schemas.openxmlformats.org/officeDocument/2006/relationships/font" Target="fonts/font1.fntdata"/><Relationship Id="rId32" Type="http://schemas.openxmlformats.org/officeDocument/2006/relationships/tableStyles" Target="tableStyles.xml"/><Relationship Id="rId31" Type="http://schemas.openxmlformats.org/officeDocument/2006/relationships/viewProps" Target="viewProps.xml"/><Relationship Id="rId30" Type="http://schemas.openxmlformats.org/officeDocument/2006/relationships/presProps" Target="presProps.xml"/><Relationship Id="rId3" Type="http://schemas.openxmlformats.org/officeDocument/2006/relationships/slide" Target="slides/slide1.xml"/><Relationship Id="rId29" Type="http://schemas.openxmlformats.org/officeDocument/2006/relationships/slide" Target="slides/slide26.xml"/><Relationship Id="rId28" Type="http://schemas.openxmlformats.org/officeDocument/2006/relationships/slide" Target="slides/slide25.xml"/><Relationship Id="rId27" Type="http://schemas.openxmlformats.org/officeDocument/2006/relationships/slide" Target="slides/slide24.xml"/><Relationship Id="rId26" Type="http://schemas.openxmlformats.org/officeDocument/2006/relationships/slide" Target="slides/slide23.xml"/><Relationship Id="rId25" Type="http://schemas.openxmlformats.org/officeDocument/2006/relationships/slide" Target="slides/slide22.xml"/><Relationship Id="rId24" Type="http://schemas.openxmlformats.org/officeDocument/2006/relationships/slide" Target="slides/slide21.xml"/><Relationship Id="rId23" Type="http://schemas.openxmlformats.org/officeDocument/2006/relationships/slide" Target="slides/slide20.xml"/><Relationship Id="rId22" Type="http://schemas.openxmlformats.org/officeDocument/2006/relationships/slide" Target="slides/slide19.xml"/><Relationship Id="rId21" Type="http://schemas.openxmlformats.org/officeDocument/2006/relationships/slide" Target="slides/slide18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F5BFC72-2E51-43ED-884F-5AEA515E496A}" type="doc">
      <dgm:prSet loTypeId="picture" loCatId="picture" qsTypeId="urn:microsoft.com/office/officeart/2005/8/quickstyle/simple5" qsCatId="simple" csTypeId="urn:microsoft.com/office/officeart/2005/8/colors/accent0_3" csCatId="accent1" phldr="0"/>
      <dgm:spPr/>
      <dgm:t>
        <a:bodyPr/>
        <a:p>
          <a:endParaRPr lang="zh-CN" altLang="en-US"/>
        </a:p>
      </dgm:t>
    </dgm:pt>
    <dgm:pt modelId="{E0A5C3A9-B645-48A0-A483-AD60AE1E47C7}">
      <dgm:prSet phldrT="[文本]" phldr="0" custT="1"/>
      <dgm:spPr/>
      <dgm:t>
        <a:bodyPr vert="horz" wrap="square"/>
        <a:p>
          <a:pPr>
            <a:lnSpc>
              <a:spcPct val="100000"/>
            </a:lnSpc>
            <a:spcBef>
              <a:spcPct val="0"/>
            </a:spcBef>
            <a:spcAft>
              <a:spcPct val="5000"/>
            </a:spcAft>
          </a:pPr>
          <a:r>
            <a:rPr lang="zh-CN" altLang="en-US" sz="2800">
              <a:latin typeface="黑体" panose="02010609060101010101" pitchFamily="49" charset="-122"/>
              <a:ea typeface="黑体" panose="02010609060101010101" pitchFamily="49" charset="-122"/>
            </a:rPr>
            <a:t>背景</a:t>
          </a:r>
          <a:r>
            <a:rPr lang="zh-CN" altLang="en-US" sz="2800">
              <a:latin typeface="黑体" panose="02010609060101010101" pitchFamily="49" charset="-122"/>
              <a:ea typeface="黑体" panose="02010609060101010101" pitchFamily="49" charset="-122"/>
            </a:rPr>
            <a:t/>
          </a:r>
          <a:endParaRPr lang="zh-CN" altLang="en-US" sz="2800">
            <a:latin typeface="黑体" panose="02010609060101010101" pitchFamily="49" charset="-122"/>
            <a:ea typeface="黑体" panose="02010609060101010101" pitchFamily="49" charset="-122"/>
          </a:endParaRPr>
        </a:p>
      </dgm:t>
    </dgm:pt>
    <dgm:pt modelId="{BCCDA7E8-8D42-4577-A392-58A62B4E1698}" cxnId="{10493D55-A1E9-469D-A369-1BB005E32F94}" type="parTrans">
      <dgm:prSet/>
      <dgm:spPr/>
      <dgm:t>
        <a:bodyPr/>
        <a:p>
          <a:endParaRPr lang="zh-CN" altLang="en-US"/>
        </a:p>
      </dgm:t>
    </dgm:pt>
    <dgm:pt modelId="{17D1CE92-3E2C-4609-A18D-3DD15B2E602B}" cxnId="{10493D55-A1E9-469D-A369-1BB005E32F94}" type="sibTrans">
      <dgm:prSet/>
      <dgm:spPr/>
      <dgm:t>
        <a:bodyPr/>
        <a:p>
          <a:endParaRPr lang="zh-CN" altLang="en-US"/>
        </a:p>
      </dgm:t>
    </dgm:pt>
    <dgm:pt modelId="{5FFC7B6C-88F2-478C-B104-BB6C80D91ABE}">
      <dgm:prSet phldrT="[文本]" phldr="0" custT="1"/>
      <dgm:spPr/>
      <dgm:t>
        <a:bodyPr vert="horz" wrap="square"/>
        <a:p>
          <a:pPr>
            <a:lnSpc>
              <a:spcPct val="100000"/>
            </a:lnSpc>
            <a:spcBef>
              <a:spcPct val="0"/>
            </a:spcBef>
            <a:spcAft>
              <a:spcPct val="5000"/>
            </a:spcAft>
          </a:pPr>
          <a:r>
            <a:rPr lang="zh-CN" altLang="en-US" sz="2800">
              <a:latin typeface="黑体" panose="02010609060101010101" pitchFamily="49" charset="-122"/>
              <a:ea typeface="黑体" panose="02010609060101010101" pitchFamily="49" charset="-122"/>
            </a:rPr>
            <a:t>目的</a:t>
          </a:r>
          <a:r>
            <a:rPr lang="zh-CN" altLang="en-US" sz="2800">
              <a:latin typeface="黑体" panose="02010609060101010101" pitchFamily="49" charset="-122"/>
              <a:ea typeface="黑体" panose="02010609060101010101" pitchFamily="49" charset="-122"/>
            </a:rPr>
            <a:t/>
          </a:r>
          <a:endParaRPr lang="zh-CN" altLang="en-US" sz="2800">
            <a:latin typeface="黑体" panose="02010609060101010101" pitchFamily="49" charset="-122"/>
            <a:ea typeface="黑体" panose="02010609060101010101" pitchFamily="49" charset="-122"/>
          </a:endParaRPr>
        </a:p>
      </dgm:t>
    </dgm:pt>
    <dgm:pt modelId="{74007B51-AC89-49CD-968F-32CBB9315A34}" cxnId="{E4026D9B-C0C6-4684-BFA9-CF4AB9A31BA9}" type="parTrans">
      <dgm:prSet/>
      <dgm:spPr/>
      <dgm:t>
        <a:bodyPr/>
        <a:p>
          <a:endParaRPr lang="zh-CN" altLang="en-US"/>
        </a:p>
      </dgm:t>
    </dgm:pt>
    <dgm:pt modelId="{D41B602E-59A6-4435-B19C-2DC73C82E88A}" cxnId="{E4026D9B-C0C6-4684-BFA9-CF4AB9A31BA9}" type="sibTrans">
      <dgm:prSet/>
      <dgm:spPr/>
      <dgm:t>
        <a:bodyPr/>
        <a:p>
          <a:endParaRPr lang="zh-CN" altLang="en-US"/>
        </a:p>
      </dgm:t>
    </dgm:pt>
    <dgm:pt modelId="{64228750-F262-4EF9-A89B-E10A464715F5}" type="pres">
      <dgm:prSet presAssocID="{CF5BFC72-2E51-43ED-884F-5AEA515E496A}" presName="diagram" presStyleCnt="0">
        <dgm:presLayoutVars>
          <dgm:dir/>
        </dgm:presLayoutVars>
      </dgm:prSet>
      <dgm:spPr/>
    </dgm:pt>
    <dgm:pt modelId="{03D646E0-6568-409D-99BD-1EBEF82AC6BE}" type="pres">
      <dgm:prSet presAssocID="{E0A5C3A9-B645-48A0-A483-AD60AE1E47C7}" presName="composite" presStyleCnt="0"/>
      <dgm:spPr/>
    </dgm:pt>
    <dgm:pt modelId="{4FCF15C0-64EB-43F7-99F2-8072C23E807E}" type="pres">
      <dgm:prSet presAssocID="{E0A5C3A9-B645-48A0-A483-AD60AE1E47C7}" presName="Image" presStyleLbl="bgShp" presStyleIdx="0" presStyleCnt="2"/>
      <dgm:spPr/>
    </dgm:pt>
    <dgm:pt modelId="{3F4B1727-E103-4A8C-94D8-94E0973582CD}" type="pres">
      <dgm:prSet presAssocID="{E0A5C3A9-B645-48A0-A483-AD60AE1E47C7}" presName="Parent" presStyleLbl="node0" presStyleIdx="0" presStyleCnt="2">
        <dgm:presLayoutVars>
          <dgm:bulletEnabled val="1"/>
        </dgm:presLayoutVars>
      </dgm:prSet>
      <dgm:spPr/>
    </dgm:pt>
    <dgm:pt modelId="{83F2B406-0C97-4263-B3AA-E2C08A685D66}" type="pres">
      <dgm:prSet presAssocID="{17D1CE92-3E2C-4609-A18D-3DD15B2E602B}" presName="sibTrans" presStyleCnt="0"/>
      <dgm:spPr/>
    </dgm:pt>
    <dgm:pt modelId="{EF9C1BBA-5BA2-406C-B0C2-1DF982C3DC31}" type="pres">
      <dgm:prSet presAssocID="{5FFC7B6C-88F2-478C-B104-BB6C80D91ABE}" presName="composite" presStyleCnt="0"/>
      <dgm:spPr/>
    </dgm:pt>
    <dgm:pt modelId="{E10BC0C1-BAD4-4FB2-A965-183C04AC4AC4}" type="pres">
      <dgm:prSet presAssocID="{5FFC7B6C-88F2-478C-B104-BB6C80D91ABE}" presName="Image" presStyleLbl="bgShp" presStyleIdx="1" presStyleCnt="2"/>
      <dgm:spPr/>
    </dgm:pt>
    <dgm:pt modelId="{F536D5BB-CA3A-4345-9F13-F5B4A8B9D61B}" type="pres">
      <dgm:prSet presAssocID="{5FFC7B6C-88F2-478C-B104-BB6C80D91ABE}" presName="Parent" presStyleLbl="node0" presStyleIdx="1" presStyleCnt="2">
        <dgm:presLayoutVars>
          <dgm:bulletEnabled val="1"/>
        </dgm:presLayoutVars>
      </dgm:prSet>
      <dgm:spPr/>
    </dgm:pt>
  </dgm:ptLst>
  <dgm:cxnLst>
    <dgm:cxn modelId="{10493D55-A1E9-469D-A369-1BB005E32F94}" srcId="{CF5BFC72-2E51-43ED-884F-5AEA515E496A}" destId="{E0A5C3A9-B645-48A0-A483-AD60AE1E47C7}" srcOrd="0" destOrd="0" parTransId="{BCCDA7E8-8D42-4577-A392-58A62B4E1698}" sibTransId="{17D1CE92-3E2C-4609-A18D-3DD15B2E602B}"/>
    <dgm:cxn modelId="{E4026D9B-C0C6-4684-BFA9-CF4AB9A31BA9}" srcId="{CF5BFC72-2E51-43ED-884F-5AEA515E496A}" destId="{5FFC7B6C-88F2-478C-B104-BB6C80D91ABE}" srcOrd="1" destOrd="0" parTransId="{74007B51-AC89-49CD-968F-32CBB9315A34}" sibTransId="{D41B602E-59A6-4435-B19C-2DC73C82E88A}"/>
    <dgm:cxn modelId="{08BA83D5-CB55-47A7-A997-A2AB60622FB7}" type="presOf" srcId="{CF5BFC72-2E51-43ED-884F-5AEA515E496A}" destId="{64228750-F262-4EF9-A89B-E10A464715F5}" srcOrd="0" destOrd="0" presId="urn:microsoft.com/office/officeart/2008/layout/BendingPictureCaption"/>
    <dgm:cxn modelId="{512CF961-F1FD-47BC-8688-7F0AB331A129}" type="presParOf" srcId="{64228750-F262-4EF9-A89B-E10A464715F5}" destId="{03D646E0-6568-409D-99BD-1EBEF82AC6BE}" srcOrd="0" destOrd="0" presId="urn:microsoft.com/office/officeart/2008/layout/BendingPictureCaption"/>
    <dgm:cxn modelId="{5221F3EB-2649-408F-9299-96BF44CC5407}" type="presParOf" srcId="{03D646E0-6568-409D-99BD-1EBEF82AC6BE}" destId="{4FCF15C0-64EB-43F7-99F2-8072C23E807E}" srcOrd="0" destOrd="0" presId="urn:microsoft.com/office/officeart/2008/layout/BendingPictureCaption"/>
    <dgm:cxn modelId="{ACE7C89D-0849-405A-B068-DB9070284B34}" type="presParOf" srcId="{03D646E0-6568-409D-99BD-1EBEF82AC6BE}" destId="{3F4B1727-E103-4A8C-94D8-94E0973582CD}" srcOrd="1" destOrd="0" presId="urn:microsoft.com/office/officeart/2008/layout/BendingPictureCaption"/>
    <dgm:cxn modelId="{2D803B55-93FE-4161-BF45-5381C7EC9264}" type="presOf" srcId="{E0A5C3A9-B645-48A0-A483-AD60AE1E47C7}" destId="{3F4B1727-E103-4A8C-94D8-94E0973582CD}" srcOrd="0" destOrd="0" presId="urn:microsoft.com/office/officeart/2008/layout/BendingPictureCaption"/>
    <dgm:cxn modelId="{AC1D6CC3-56C5-4499-AE91-8634CF3E5A6E}" type="presParOf" srcId="{64228750-F262-4EF9-A89B-E10A464715F5}" destId="{83F2B406-0C97-4263-B3AA-E2C08A685D66}" srcOrd="1" destOrd="0" presId="urn:microsoft.com/office/officeart/2008/layout/BendingPictureCaption"/>
    <dgm:cxn modelId="{D00B5BE0-A0A6-427E-9658-940841C14E02}" type="presParOf" srcId="{64228750-F262-4EF9-A89B-E10A464715F5}" destId="{EF9C1BBA-5BA2-406C-B0C2-1DF982C3DC31}" srcOrd="2" destOrd="0" presId="urn:microsoft.com/office/officeart/2008/layout/BendingPictureCaption"/>
    <dgm:cxn modelId="{60942CB3-5CE0-4B0A-A53C-BA9BEED7881B}" type="presParOf" srcId="{EF9C1BBA-5BA2-406C-B0C2-1DF982C3DC31}" destId="{E10BC0C1-BAD4-4FB2-A965-183C04AC4AC4}" srcOrd="0" destOrd="2" presId="urn:microsoft.com/office/officeart/2008/layout/BendingPictureCaption"/>
    <dgm:cxn modelId="{9049A27A-990C-46B1-B1CC-1AE935E86B8A}" type="presParOf" srcId="{EF9C1BBA-5BA2-406C-B0C2-1DF982C3DC31}" destId="{F536D5BB-CA3A-4345-9F13-F5B4A8B9D61B}" srcOrd="1" destOrd="2" presId="urn:microsoft.com/office/officeart/2008/layout/BendingPictureCaption"/>
    <dgm:cxn modelId="{B7AD5218-4E7B-42DC-BB0F-8DDE1141AE85}" type="presOf" srcId="{5FFC7B6C-88F2-478C-B104-BB6C80D91ABE}" destId="{F536D5BB-CA3A-4345-9F13-F5B4A8B9D61B}" srcOrd="0" destOrd="0" presId="urn:microsoft.com/office/officeart/2008/layout/BendingPictureCaption"/>
  </dgm:cxnLst>
  <dgm:bg/>
  <dgm:whole/>
  <dgm:extLst>
    <a:ext uri="http://schemas.microsoft.com/office/drawing/2008/diagram">
      <dsp:dataModelExt xmlns:dsp="http://schemas.microsoft.com/office/drawing/2008/diagram" relId="rId5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0F9C1A87-648F-4FA3-8298-F7FF69248063}" type="doc">
      <dgm:prSet loTypeId="process" loCatId="process" qsTypeId="urn:microsoft.com/office/officeart/2005/8/quickstyle/simple2" qsCatId="simple" csTypeId="urn:microsoft.com/office/officeart/2005/8/colors/colorful1" csCatId="accent1" phldr="0"/>
      <dgm:spPr/>
    </dgm:pt>
    <dgm:pt modelId="{220DFBB3-6A2B-48E2-96FE-229E7135E226}">
      <dgm:prSet phldrT="[文本]" phldr="0" custT="1"/>
      <dgm:spPr/>
      <dgm:t>
        <a:bodyPr vert="horz" wrap="square"/>
        <a:p>
          <a:pPr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en-US" altLang="zh-CN" sz="2400"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rPr>
            <a:t>1864</a:t>
          </a:r>
          <a:r>
            <a:rPr lang="zh-CN" altLang="en-US" sz="2400"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rPr>
            <a:t>年</a:t>
          </a:r>
          <a:r>
            <a:rPr lang="zh-CN" altLang="en-US" sz="2400"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rPr>
            <a:t/>
          </a:r>
          <a:endParaRPr lang="zh-CN" altLang="en-US" sz="2400">
            <a:latin typeface="黑体" panose="02010609060101010101" pitchFamily="49" charset="-122"/>
            <a:ea typeface="黑体" panose="02010609060101010101" pitchFamily="49" charset="-122"/>
            <a:cs typeface="黑体" panose="02010609060101010101" pitchFamily="49" charset="-122"/>
          </a:endParaRPr>
        </a:p>
        <a:p>
          <a:pPr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zh-CN" altLang="en-US" sz="2400"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rPr>
            <a:t>新疆爆发反清起义</a:t>
          </a:r>
          <a:r>
            <a:rPr lang="zh-CN" altLang="en-US" sz="2400"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rPr>
            <a:t/>
          </a:r>
          <a:endParaRPr lang="zh-CN" altLang="en-US" sz="2400">
            <a:latin typeface="黑体" panose="02010609060101010101" pitchFamily="49" charset="-122"/>
            <a:ea typeface="黑体" panose="02010609060101010101" pitchFamily="49" charset="-122"/>
            <a:cs typeface="黑体" panose="02010609060101010101" pitchFamily="49" charset="-122"/>
          </a:endParaRPr>
        </a:p>
      </dgm:t>
    </dgm:pt>
    <dgm:pt modelId="{6799A159-375E-48BE-AABD-9A2FE821DAF2}" cxnId="{F08C2C89-970D-40C5-8D44-3A3889E0C611}" type="parTrans">
      <dgm:prSet/>
      <dgm:spPr/>
    </dgm:pt>
    <dgm:pt modelId="{3E8FE182-047D-4DBF-B997-A26D7EF167CE}" cxnId="{F08C2C89-970D-40C5-8D44-3A3889E0C611}" type="sibTrans">
      <dgm:prSet/>
      <dgm:spPr/>
    </dgm:pt>
    <dgm:pt modelId="{2BAA06EE-C86F-49AF-99BB-79BA0A7024A5}">
      <dgm:prSet phldrT="[文本]" phldr="0" custT="1"/>
      <dgm:spPr/>
      <dgm:t>
        <a:bodyPr vert="horz" wrap="square"/>
        <a:p>
          <a:pPr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en-US" altLang="zh-CN" sz="2400"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rPr>
            <a:t>1865</a:t>
          </a:r>
          <a:r>
            <a:rPr lang="zh-CN" altLang="en-US" sz="2400"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rPr>
            <a:t>年初</a:t>
          </a:r>
          <a:r>
            <a:rPr lang="zh-CN" altLang="en-US" sz="2400"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rPr>
            <a:t/>
          </a:r>
          <a:endParaRPr lang="zh-CN" altLang="en-US" sz="2400">
            <a:latin typeface="黑体" panose="02010609060101010101" pitchFamily="49" charset="-122"/>
            <a:ea typeface="黑体" panose="02010609060101010101" pitchFamily="49" charset="-122"/>
            <a:cs typeface="黑体" panose="02010609060101010101" pitchFamily="49" charset="-122"/>
          </a:endParaRPr>
        </a:p>
        <a:p>
          <a:pPr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zh-CN" altLang="en-US" sz="2400"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rPr>
            <a:t>阿古柏率兵入侵新疆</a:t>
          </a:r>
          <a:r>
            <a:rPr lang="zh-CN" altLang="en-US" sz="2400"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rPr>
            <a:t/>
          </a:r>
          <a:endParaRPr lang="zh-CN" altLang="en-US" sz="2400">
            <a:latin typeface="黑体" panose="02010609060101010101" pitchFamily="49" charset="-122"/>
            <a:ea typeface="黑体" panose="02010609060101010101" pitchFamily="49" charset="-122"/>
            <a:cs typeface="黑体" panose="02010609060101010101" pitchFamily="49" charset="-122"/>
          </a:endParaRPr>
        </a:p>
      </dgm:t>
    </dgm:pt>
    <dgm:pt modelId="{A5CFD625-30CE-461F-8B81-D06F77FA42EF}" cxnId="{BB25CA33-D8FF-4F43-A578-2BF3FA2F064B}" type="parTrans">
      <dgm:prSet/>
      <dgm:spPr/>
    </dgm:pt>
    <dgm:pt modelId="{C409FDE6-5B12-4918-B71D-6D01D512B111}" cxnId="{BB25CA33-D8FF-4F43-A578-2BF3FA2F064B}" type="sibTrans">
      <dgm:prSet/>
      <dgm:spPr/>
    </dgm:pt>
    <dgm:pt modelId="{F3610FD5-CB40-4155-A302-E1ED46CA7965}">
      <dgm:prSet phldrT="[文本]" phldr="0" custT="1"/>
      <dgm:spPr/>
      <dgm:t>
        <a:bodyPr vert="horz" wrap="square"/>
        <a:p>
          <a:pPr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en-US" altLang="zh-CN" sz="2400"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rPr>
            <a:t>1876</a:t>
          </a:r>
          <a:r>
            <a:rPr lang="zh-CN" altLang="en-US" sz="2400"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rPr>
            <a:t>年</a:t>
          </a:r>
          <a:r>
            <a:rPr lang="zh-CN" altLang="en-US" sz="2400"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rPr>
            <a:t/>
          </a:r>
          <a:endParaRPr lang="zh-CN" altLang="en-US" sz="2400">
            <a:latin typeface="黑体" panose="02010609060101010101" pitchFamily="49" charset="-122"/>
            <a:ea typeface="黑体" panose="02010609060101010101" pitchFamily="49" charset="-122"/>
            <a:cs typeface="黑体" panose="02010609060101010101" pitchFamily="49" charset="-122"/>
          </a:endParaRPr>
        </a:p>
        <a:p>
          <a:pPr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zh-CN" altLang="en-US" sz="2400"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rPr>
            <a:t>左宗棠发兵新疆平乱</a:t>
          </a:r>
          <a:r>
            <a:rPr lang="zh-CN" altLang="en-US" sz="2400"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rPr>
            <a:t/>
          </a:r>
          <a:endParaRPr lang="zh-CN" altLang="en-US" sz="2400">
            <a:latin typeface="黑体" panose="02010609060101010101" pitchFamily="49" charset="-122"/>
            <a:ea typeface="黑体" panose="02010609060101010101" pitchFamily="49" charset="-122"/>
            <a:cs typeface="黑体" panose="02010609060101010101" pitchFamily="49" charset="-122"/>
          </a:endParaRPr>
        </a:p>
      </dgm:t>
    </dgm:pt>
    <dgm:pt modelId="{5412155B-9E11-4BF1-82F9-EADF6AFF0F60}" cxnId="{B15574C8-E700-4B88-989B-7FBC0A300D97}" type="parTrans">
      <dgm:prSet/>
      <dgm:spPr/>
    </dgm:pt>
    <dgm:pt modelId="{0E659347-3E53-4D9E-9630-9B59FF0356FD}" cxnId="{B15574C8-E700-4B88-989B-7FBC0A300D97}" type="sibTrans">
      <dgm:prSet/>
      <dgm:spPr/>
    </dgm:pt>
    <dgm:pt modelId="{F4274EAD-BF5A-4E24-A6D0-850EFF2C24A5}">
      <dgm:prSet phldr="0" custT="1"/>
      <dgm:spPr/>
      <dgm:t>
        <a:bodyPr vert="horz" wrap="square"/>
        <a:p>
          <a:pPr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en-US" sz="2400"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rPr>
            <a:t>1878</a:t>
          </a:r>
          <a:r>
            <a:rPr lang="zh-CN" altLang="en-US" sz="2400"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rPr>
            <a:t>年</a:t>
          </a:r>
          <a:r>
            <a:rPr lang="zh-CN" altLang="en-US" sz="2400"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rPr>
            <a:t/>
          </a:r>
          <a:endParaRPr lang="zh-CN" altLang="en-US" sz="2400">
            <a:latin typeface="黑体" panose="02010609060101010101" pitchFamily="49" charset="-122"/>
            <a:ea typeface="黑体" panose="02010609060101010101" pitchFamily="49" charset="-122"/>
            <a:cs typeface="黑体" panose="02010609060101010101" pitchFamily="49" charset="-122"/>
          </a:endParaRPr>
        </a:p>
        <a:p>
          <a:pPr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zh-CN" altLang="en-US" sz="2400"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rPr>
            <a:t>收复新疆南北路</a:t>
          </a:r>
          <a:r>
            <a:rPr lang="zh-CN" altLang="en-US" sz="2400"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rPr>
            <a:t/>
          </a:r>
          <a:endParaRPr lang="zh-CN" altLang="en-US" sz="2400">
            <a:latin typeface="黑体" panose="02010609060101010101" pitchFamily="49" charset="-122"/>
            <a:ea typeface="黑体" panose="02010609060101010101" pitchFamily="49" charset="-122"/>
            <a:cs typeface="黑体" panose="02010609060101010101" pitchFamily="49" charset="-122"/>
          </a:endParaRPr>
        </a:p>
      </dgm:t>
    </dgm:pt>
    <dgm:pt modelId="{86592CD1-F454-44CE-816B-4CF1F01C1BFF}" cxnId="{DBC6B55E-46E0-4872-B546-505292E9DB61}" type="parTrans">
      <dgm:prSet/>
      <dgm:spPr/>
    </dgm:pt>
    <dgm:pt modelId="{A81EE48B-6E42-46FE-BA8F-1D92AE4EACB3}" cxnId="{DBC6B55E-46E0-4872-B546-505292E9DB61}" type="sibTrans">
      <dgm:prSet/>
      <dgm:spPr/>
    </dgm:pt>
    <dgm:pt modelId="{92F591BC-0455-4EF8-AACC-154E169C4333}">
      <dgm:prSet phldr="0" custT="1"/>
      <dgm:spPr/>
      <dgm:t>
        <a:bodyPr vert="horz" wrap="square"/>
        <a:p>
          <a:pPr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en-US" sz="2400"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rPr>
            <a:t>1884</a:t>
          </a:r>
          <a:r>
            <a:rPr lang="zh-CN" altLang="en-US" sz="2400"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rPr>
            <a:t>年</a:t>
          </a:r>
          <a:r>
            <a:rPr lang="zh-CN" altLang="en-US" sz="2400"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rPr>
            <a:t/>
          </a:r>
          <a:endParaRPr lang="zh-CN" altLang="en-US" sz="2400">
            <a:latin typeface="黑体" panose="02010609060101010101" pitchFamily="49" charset="-122"/>
            <a:ea typeface="黑体" panose="02010609060101010101" pitchFamily="49" charset="-122"/>
            <a:cs typeface="黑体" panose="02010609060101010101" pitchFamily="49" charset="-122"/>
          </a:endParaRPr>
        </a:p>
        <a:p>
          <a:pPr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zh-CN" altLang="en-US" sz="2400"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rPr>
            <a:t>新疆建省，度过危机</a:t>
          </a:r>
          <a:r>
            <a:rPr lang="zh-CN" altLang="en-US" sz="2400"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rPr>
            <a:t/>
          </a:r>
          <a:endParaRPr lang="zh-CN" altLang="en-US" sz="2400">
            <a:latin typeface="黑体" panose="02010609060101010101" pitchFamily="49" charset="-122"/>
            <a:ea typeface="黑体" panose="02010609060101010101" pitchFamily="49" charset="-122"/>
            <a:cs typeface="黑体" panose="02010609060101010101" pitchFamily="49" charset="-122"/>
          </a:endParaRPr>
        </a:p>
      </dgm:t>
    </dgm:pt>
    <dgm:pt modelId="{61D31E2A-F5A9-424F-8F77-E3E1A0B0CF3E}" cxnId="{B69C7EBB-C7EC-4A7E-9FEC-D6CE61B10B5B}" type="parTrans">
      <dgm:prSet/>
      <dgm:spPr/>
    </dgm:pt>
    <dgm:pt modelId="{2241E4DD-0506-44EE-9919-160187DD71F7}" cxnId="{B69C7EBB-C7EC-4A7E-9FEC-D6CE61B10B5B}" type="sibTrans">
      <dgm:prSet/>
      <dgm:spPr/>
    </dgm:pt>
    <dgm:pt modelId="{FF5EBCE2-33A1-4410-8CCE-241621ACBF4A}" type="pres">
      <dgm:prSet presAssocID="{0F9C1A87-648F-4FA3-8298-F7FF69248063}" presName="CompostProcess" presStyleCnt="0">
        <dgm:presLayoutVars>
          <dgm:dir/>
          <dgm:resizeHandles val="exact"/>
        </dgm:presLayoutVars>
      </dgm:prSet>
      <dgm:spPr/>
    </dgm:pt>
    <dgm:pt modelId="{5C766BF9-8E89-4CF9-B19C-78006AB9D0FF}" type="pres">
      <dgm:prSet presAssocID="{0F9C1A87-648F-4FA3-8298-F7FF69248063}" presName="arrow" presStyleLbl="bgShp" presStyleIdx="0" presStyleCnt="1"/>
      <dgm:spPr/>
    </dgm:pt>
    <dgm:pt modelId="{44C3D485-6283-4E5E-8A42-8B1B6385595E}" type="pres">
      <dgm:prSet presAssocID="{0F9C1A87-648F-4FA3-8298-F7FF69248063}" presName="linearProcess" presStyleCnt="0"/>
      <dgm:spPr/>
    </dgm:pt>
    <dgm:pt modelId="{88977C2E-9DA8-43F7-869A-FA4A7946B9D0}" type="pres">
      <dgm:prSet presAssocID="{220DFBB3-6A2B-48E2-96FE-229E7135E226}" presName="textNode" presStyleLbl="node1" presStyleIdx="0" presStyleCnt="5">
        <dgm:presLayoutVars>
          <dgm:bulletEnabled val="1"/>
        </dgm:presLayoutVars>
      </dgm:prSet>
      <dgm:spPr/>
    </dgm:pt>
    <dgm:pt modelId="{409696F9-775D-4DF9-8C31-B566981A86A8}" type="pres">
      <dgm:prSet presAssocID="{3E8FE182-047D-4DBF-B997-A26D7EF167CE}" presName="sibTrans" presStyleCnt="0"/>
      <dgm:spPr/>
    </dgm:pt>
    <dgm:pt modelId="{B0141BFD-552C-43F6-9DD9-B107954BE5A0}" type="pres">
      <dgm:prSet presAssocID="{2BAA06EE-C86F-49AF-99BB-79BA0A7024A5}" presName="textNode" presStyleLbl="node1" presStyleIdx="1" presStyleCnt="5">
        <dgm:presLayoutVars>
          <dgm:bulletEnabled val="1"/>
        </dgm:presLayoutVars>
      </dgm:prSet>
      <dgm:spPr/>
    </dgm:pt>
    <dgm:pt modelId="{1B3EEB7B-99F3-4351-A080-D5700D4E3F26}" type="pres">
      <dgm:prSet presAssocID="{C409FDE6-5B12-4918-B71D-6D01D512B111}" presName="sibTrans" presStyleCnt="0"/>
      <dgm:spPr/>
    </dgm:pt>
    <dgm:pt modelId="{42404743-5237-4B72-A3D1-12E21DAAED91}" type="pres">
      <dgm:prSet presAssocID="{F3610FD5-CB40-4155-A302-E1ED46CA7965}" presName="textNode" presStyleLbl="node1" presStyleIdx="2" presStyleCnt="5">
        <dgm:presLayoutVars>
          <dgm:bulletEnabled val="1"/>
        </dgm:presLayoutVars>
      </dgm:prSet>
      <dgm:spPr/>
    </dgm:pt>
    <dgm:pt modelId="{B95BD04F-F019-4E76-86C5-3E976EEA53CB}" type="pres">
      <dgm:prSet presAssocID="{0E659347-3E53-4D9E-9630-9B59FF0356FD}" presName="sibTrans" presStyleCnt="0"/>
      <dgm:spPr/>
    </dgm:pt>
    <dgm:pt modelId="{BDE88999-E7E4-4E6F-8D74-B97C9F66F013}" type="pres">
      <dgm:prSet presAssocID="{F4274EAD-BF5A-4E24-A6D0-850EFF2C24A5}" presName="textNode" presStyleLbl="node1" presStyleIdx="3" presStyleCnt="5">
        <dgm:presLayoutVars>
          <dgm:bulletEnabled val="1"/>
        </dgm:presLayoutVars>
      </dgm:prSet>
      <dgm:spPr/>
    </dgm:pt>
    <dgm:pt modelId="{DB5EA631-8DD5-463A-9747-63D815DEE894}" type="pres">
      <dgm:prSet presAssocID="{A81EE48B-6E42-46FE-BA8F-1D92AE4EACB3}" presName="sibTrans" presStyleCnt="0"/>
      <dgm:spPr/>
    </dgm:pt>
    <dgm:pt modelId="{C9742098-62A6-4742-B8C0-AD231552E4C3}" type="pres">
      <dgm:prSet presAssocID="{92F591BC-0455-4EF8-AACC-154E169C4333}" presName="textNode" presStyleLbl="node1" presStyleIdx="4" presStyleCnt="5">
        <dgm:presLayoutVars>
          <dgm:bulletEnabled val="1"/>
        </dgm:presLayoutVars>
      </dgm:prSet>
      <dgm:spPr/>
    </dgm:pt>
  </dgm:ptLst>
  <dgm:cxnLst>
    <dgm:cxn modelId="{F08C2C89-970D-40C5-8D44-3A3889E0C611}" srcId="{0F9C1A87-648F-4FA3-8298-F7FF69248063}" destId="{220DFBB3-6A2B-48E2-96FE-229E7135E226}" srcOrd="0" destOrd="0" parTransId="{6799A159-375E-48BE-AABD-9A2FE821DAF2}" sibTransId="{3E8FE182-047D-4DBF-B997-A26D7EF167CE}"/>
    <dgm:cxn modelId="{BB25CA33-D8FF-4F43-A578-2BF3FA2F064B}" srcId="{0F9C1A87-648F-4FA3-8298-F7FF69248063}" destId="{2BAA06EE-C86F-49AF-99BB-79BA0A7024A5}" srcOrd="1" destOrd="0" parTransId="{A5CFD625-30CE-461F-8B81-D06F77FA42EF}" sibTransId="{C409FDE6-5B12-4918-B71D-6D01D512B111}"/>
    <dgm:cxn modelId="{B15574C8-E700-4B88-989B-7FBC0A300D97}" srcId="{0F9C1A87-648F-4FA3-8298-F7FF69248063}" destId="{F3610FD5-CB40-4155-A302-E1ED46CA7965}" srcOrd="2" destOrd="0" parTransId="{5412155B-9E11-4BF1-82F9-EADF6AFF0F60}" sibTransId="{0E659347-3E53-4D9E-9630-9B59FF0356FD}"/>
    <dgm:cxn modelId="{DBC6B55E-46E0-4872-B546-505292E9DB61}" srcId="{0F9C1A87-648F-4FA3-8298-F7FF69248063}" destId="{F4274EAD-BF5A-4E24-A6D0-850EFF2C24A5}" srcOrd="3" destOrd="0" parTransId="{86592CD1-F454-44CE-816B-4CF1F01C1BFF}" sibTransId="{A81EE48B-6E42-46FE-BA8F-1D92AE4EACB3}"/>
    <dgm:cxn modelId="{B69C7EBB-C7EC-4A7E-9FEC-D6CE61B10B5B}" srcId="{0F9C1A87-648F-4FA3-8298-F7FF69248063}" destId="{92F591BC-0455-4EF8-AACC-154E169C4333}" srcOrd="4" destOrd="0" parTransId="{61D31E2A-F5A9-424F-8F77-E3E1A0B0CF3E}" sibTransId="{2241E4DD-0506-44EE-9919-160187DD71F7}"/>
    <dgm:cxn modelId="{7FF9D6FF-F80A-41BF-A0A2-E97600694AD6}" type="presOf" srcId="{0F9C1A87-648F-4FA3-8298-F7FF69248063}" destId="{FF5EBCE2-33A1-4410-8CCE-241621ACBF4A}" srcOrd="0" destOrd="0" presId="urn:microsoft.com/office/officeart/2005/8/layout/hProcess9"/>
    <dgm:cxn modelId="{3935CE10-7973-4A4C-AF9F-0D3C3F7BF26E}" type="presParOf" srcId="{FF5EBCE2-33A1-4410-8CCE-241621ACBF4A}" destId="{5C766BF9-8E89-4CF9-B19C-78006AB9D0FF}" srcOrd="0" destOrd="0" presId="urn:microsoft.com/office/officeart/2005/8/layout/hProcess9"/>
    <dgm:cxn modelId="{03660D15-4EFF-4D74-A6F4-68FA8E8C980D}" type="presParOf" srcId="{FF5EBCE2-33A1-4410-8CCE-241621ACBF4A}" destId="{44C3D485-6283-4E5E-8A42-8B1B6385595E}" srcOrd="1" destOrd="0" presId="urn:microsoft.com/office/officeart/2005/8/layout/hProcess9"/>
    <dgm:cxn modelId="{E9E2AD3A-2847-4736-A624-75E99100D792}" type="presParOf" srcId="{44C3D485-6283-4E5E-8A42-8B1B6385595E}" destId="{88977C2E-9DA8-43F7-869A-FA4A7946B9D0}" srcOrd="0" destOrd="1" presId="urn:microsoft.com/office/officeart/2005/8/layout/hProcess9"/>
    <dgm:cxn modelId="{410FA0EE-BCA0-4857-85A2-D12DBAE92AD5}" type="presOf" srcId="{220DFBB3-6A2B-48E2-96FE-229E7135E226}" destId="{88977C2E-9DA8-43F7-869A-FA4A7946B9D0}" srcOrd="0" destOrd="0" presId="urn:microsoft.com/office/officeart/2005/8/layout/hProcess9"/>
    <dgm:cxn modelId="{1AC4533A-4EA4-41F9-A336-2CF93A5F8958}" type="presParOf" srcId="{44C3D485-6283-4E5E-8A42-8B1B6385595E}" destId="{409696F9-775D-4DF9-8C31-B566981A86A8}" srcOrd="1" destOrd="1" presId="urn:microsoft.com/office/officeart/2005/8/layout/hProcess9"/>
    <dgm:cxn modelId="{43414B23-C7B2-49D7-A6C1-F70594C5489A}" type="presParOf" srcId="{44C3D485-6283-4E5E-8A42-8B1B6385595E}" destId="{B0141BFD-552C-43F6-9DD9-B107954BE5A0}" srcOrd="2" destOrd="1" presId="urn:microsoft.com/office/officeart/2005/8/layout/hProcess9"/>
    <dgm:cxn modelId="{C3AAEBC1-B5E9-46DD-88EB-095E34912724}" type="presOf" srcId="{2BAA06EE-C86F-49AF-99BB-79BA0A7024A5}" destId="{B0141BFD-552C-43F6-9DD9-B107954BE5A0}" srcOrd="0" destOrd="0" presId="urn:microsoft.com/office/officeart/2005/8/layout/hProcess9"/>
    <dgm:cxn modelId="{A96A941B-0F5D-4A25-92AD-104F495756EB}" type="presParOf" srcId="{44C3D485-6283-4E5E-8A42-8B1B6385595E}" destId="{1B3EEB7B-99F3-4351-A080-D5700D4E3F26}" srcOrd="3" destOrd="1" presId="urn:microsoft.com/office/officeart/2005/8/layout/hProcess9"/>
    <dgm:cxn modelId="{5AF9B0BE-45E9-479E-8F04-6233702F9DE7}" type="presParOf" srcId="{44C3D485-6283-4E5E-8A42-8B1B6385595E}" destId="{42404743-5237-4B72-A3D1-12E21DAAED91}" srcOrd="4" destOrd="1" presId="urn:microsoft.com/office/officeart/2005/8/layout/hProcess9"/>
    <dgm:cxn modelId="{BFCA82A2-3366-42E5-A1F8-71005A6E44FB}" type="presOf" srcId="{F3610FD5-CB40-4155-A302-E1ED46CA7965}" destId="{42404743-5237-4B72-A3D1-12E21DAAED91}" srcOrd="0" destOrd="0" presId="urn:microsoft.com/office/officeart/2005/8/layout/hProcess9"/>
    <dgm:cxn modelId="{652B9DD8-83FB-4C5C-ABC2-EE7138C72781}" type="presParOf" srcId="{44C3D485-6283-4E5E-8A42-8B1B6385595E}" destId="{B95BD04F-F019-4E76-86C5-3E976EEA53CB}" srcOrd="5" destOrd="1" presId="urn:microsoft.com/office/officeart/2005/8/layout/hProcess9"/>
    <dgm:cxn modelId="{B6BB50A7-391C-4C41-9E31-13D9B640FED7}" type="presParOf" srcId="{44C3D485-6283-4E5E-8A42-8B1B6385595E}" destId="{BDE88999-E7E4-4E6F-8D74-B97C9F66F013}" srcOrd="6" destOrd="1" presId="urn:microsoft.com/office/officeart/2005/8/layout/hProcess9"/>
    <dgm:cxn modelId="{6B60E452-8B76-46A9-B108-EEE024094534}" type="presOf" srcId="{F4274EAD-BF5A-4E24-A6D0-850EFF2C24A5}" destId="{BDE88999-E7E4-4E6F-8D74-B97C9F66F013}" srcOrd="0" destOrd="0" presId="urn:microsoft.com/office/officeart/2005/8/layout/hProcess9"/>
    <dgm:cxn modelId="{82A8420A-7086-4B1E-8DA2-CBD76A15C002}" type="presParOf" srcId="{44C3D485-6283-4E5E-8A42-8B1B6385595E}" destId="{DB5EA631-8DD5-463A-9747-63D815DEE894}" srcOrd="7" destOrd="1" presId="urn:microsoft.com/office/officeart/2005/8/layout/hProcess9"/>
    <dgm:cxn modelId="{BF1C181B-4424-43B5-BA64-94F49CB1352C}" type="presParOf" srcId="{44C3D485-6283-4E5E-8A42-8B1B6385595E}" destId="{C9742098-62A6-4742-B8C0-AD231552E4C3}" srcOrd="8" destOrd="1" presId="urn:microsoft.com/office/officeart/2005/8/layout/hProcess9"/>
    <dgm:cxn modelId="{07525D07-28D3-466F-AA9B-8521813C5C34}" type="presOf" srcId="{92F591BC-0455-4EF8-AACC-154E169C4333}" destId="{C9742098-62A6-4742-B8C0-AD231552E4C3}" srcOrd="0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5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 xmlns:r="http://schemas.openxmlformats.org/officeDocument/2006/relationships">
  <dsp:spTree>
    <dsp:nvGrpSpPr>
      <dsp:cNvPr id="2" name="组合 1"/>
      <dsp:cNvGrpSpPr/>
    </dsp:nvGrpSpPr>
    <dsp:grpSpPr>
      <a:xfrm>
        <a:off x="0" y="0"/>
        <a:ext cx="10610850" cy="4892040"/>
        <a:chOff x="0" y="0"/>
        <a:chExt cx="10610850" cy="4892040"/>
      </a:xfrm>
    </dsp:grpSpPr>
    <dsp:sp modelId="{4FCF15C0-64EB-43F7-99F2-8072C23E807E}">
      <dsp:nvSpPr>
        <dsp:cNvPr id="3" name="矩形 2"/>
        <dsp:cNvSpPr/>
      </dsp:nvSpPr>
      <dsp:spPr bwMode="white">
        <a:xfrm>
          <a:off x="2830" y="576272"/>
          <a:ext cx="4604816" cy="3402942"/>
        </a:xfrm>
        <a:prstGeom prst="rect">
          <a:avLst/>
        </a:prstGeom>
      </dsp:spPr>
      <dsp:style>
        <a:lnRef idx="0">
          <a:schemeClr val="dk2"/>
        </a:lnRef>
        <a:fillRef idx="1">
          <a:schemeClr val="dk2">
            <a:tint val="40000"/>
          </a:schemeClr>
        </a:fillRef>
        <a:effectRef idx="2">
          <a:scrgbClr r="0" g="0" b="0"/>
        </a:effectRef>
        <a:fontRef idx="minor"/>
      </dsp:style>
      <dsp:txXfrm>
        <a:off x="2830" y="576272"/>
        <a:ext cx="4604816" cy="3402942"/>
      </dsp:txXfrm>
    </dsp:sp>
    <dsp:sp modelId="{3F4B1727-E103-4A8C-94D8-94E0973582CD}">
      <dsp:nvSpPr>
        <dsp:cNvPr id="4" name="矩形 3"/>
        <dsp:cNvSpPr/>
      </dsp:nvSpPr>
      <dsp:spPr bwMode="white">
        <a:xfrm>
          <a:off x="933591" y="3362197"/>
          <a:ext cx="3967980" cy="953572"/>
        </a:xfrm>
        <a:prstGeom prst="rect">
          <a:avLst/>
        </a:prstGeom>
      </dsp:spPr>
      <dsp:style>
        <a:lnRef idx="0">
          <a:schemeClr val="lt2"/>
        </a:lnRef>
        <a:fillRef idx="3">
          <a:schemeClr val="dk2"/>
        </a:fillRef>
        <a:effectRef idx="3">
          <a:scrgbClr r="0" g="0" b="0"/>
        </a:effectRef>
        <a:fontRef idx="minor">
          <a:schemeClr val="lt1"/>
        </a:fontRef>
      </dsp:style>
      <dsp:txBody>
        <a:bodyPr vert="horz" wrap="square" lIns="53340" tIns="53340" rIns="53340" bIns="53340" anchor="ctr"/>
        <a:lstStyle>
          <a:lvl1pPr algn="ctr">
            <a:defRPr sz="6500"/>
          </a:lvl1pPr>
          <a:lvl2pPr marL="285750" indent="-285750" algn="ctr">
            <a:defRPr sz="5000"/>
          </a:lvl2pPr>
          <a:lvl3pPr marL="571500" indent="-285750" algn="ctr">
            <a:defRPr sz="5000"/>
          </a:lvl3pPr>
          <a:lvl4pPr marL="857250" indent="-285750" algn="ctr">
            <a:defRPr sz="5000"/>
          </a:lvl4pPr>
          <a:lvl5pPr marL="1143000" indent="-285750" algn="ctr">
            <a:defRPr sz="5000"/>
          </a:lvl5pPr>
          <a:lvl6pPr marL="1428750" indent="-285750" algn="ctr">
            <a:defRPr sz="5000"/>
          </a:lvl6pPr>
          <a:lvl7pPr marL="1714500" indent="-285750" algn="ctr">
            <a:defRPr sz="5000"/>
          </a:lvl7pPr>
          <a:lvl8pPr marL="2000250" indent="-285750" algn="ctr">
            <a:defRPr sz="5000"/>
          </a:lvl8pPr>
          <a:lvl9pPr marL="2286000" indent="-285750" algn="ctr">
            <a:defRPr sz="5000"/>
          </a:lvl9pPr>
        </a:lstStyle>
        <a:p>
          <a:pPr lvl="0">
            <a:lnSpc>
              <a:spcPct val="100000"/>
            </a:lnSpc>
            <a:spcBef>
              <a:spcPct val="0"/>
            </a:spcBef>
            <a:spcAft>
              <a:spcPct val="5000"/>
            </a:spcAft>
          </a:pPr>
          <a:r>
            <a:rPr lang="zh-CN" altLang="en-US" sz="2800">
              <a:latin typeface="黑体" panose="02010609060101010101" pitchFamily="49" charset="-122"/>
              <a:ea typeface="黑体" panose="02010609060101010101" pitchFamily="49" charset="-122"/>
            </a:rPr>
            <a:t>背景</a:t>
          </a:r>
          <a:endParaRPr lang="zh-CN" altLang="en-US" sz="2800">
            <a:latin typeface="黑体" panose="02010609060101010101" pitchFamily="49" charset="-122"/>
            <a:ea typeface="黑体" panose="02010609060101010101" pitchFamily="49" charset="-122"/>
          </a:endParaRPr>
        </a:p>
      </dsp:txBody>
      <dsp:txXfrm>
        <a:off x="933591" y="3362197"/>
        <a:ext cx="3967980" cy="953572"/>
      </dsp:txXfrm>
    </dsp:sp>
    <dsp:sp modelId="{E10BC0C1-BAD4-4FB2-A965-183C04AC4AC4}">
      <dsp:nvSpPr>
        <dsp:cNvPr id="5" name="矩形 4"/>
        <dsp:cNvSpPr/>
      </dsp:nvSpPr>
      <dsp:spPr bwMode="white">
        <a:xfrm>
          <a:off x="5712668" y="576272"/>
          <a:ext cx="4604816" cy="3402942"/>
        </a:xfrm>
        <a:prstGeom prst="rect">
          <a:avLst/>
        </a:prstGeom>
      </dsp:spPr>
      <dsp:style>
        <a:lnRef idx="0">
          <a:schemeClr val="dk2"/>
        </a:lnRef>
        <a:fillRef idx="1">
          <a:schemeClr val="dk2">
            <a:tint val="40000"/>
          </a:schemeClr>
        </a:fillRef>
        <a:effectRef idx="2">
          <a:scrgbClr r="0" g="0" b="0"/>
        </a:effectRef>
        <a:fontRef idx="minor"/>
      </dsp:style>
      <dsp:txXfrm>
        <a:off x="5712668" y="576272"/>
        <a:ext cx="4604816" cy="3402942"/>
      </dsp:txXfrm>
    </dsp:sp>
    <dsp:sp modelId="{F536D5BB-CA3A-4345-9F13-F5B4A8B9D61B}">
      <dsp:nvSpPr>
        <dsp:cNvPr id="6" name="矩形 5"/>
        <dsp:cNvSpPr/>
      </dsp:nvSpPr>
      <dsp:spPr bwMode="white">
        <a:xfrm>
          <a:off x="6643429" y="3362197"/>
          <a:ext cx="3967980" cy="953572"/>
        </a:xfrm>
        <a:prstGeom prst="rect">
          <a:avLst/>
        </a:prstGeom>
      </dsp:spPr>
      <dsp:style>
        <a:lnRef idx="0">
          <a:schemeClr val="lt2"/>
        </a:lnRef>
        <a:fillRef idx="3">
          <a:schemeClr val="dk2"/>
        </a:fillRef>
        <a:effectRef idx="3">
          <a:scrgbClr r="0" g="0" b="0"/>
        </a:effectRef>
        <a:fontRef idx="minor">
          <a:schemeClr val="lt1"/>
        </a:fontRef>
      </dsp:style>
      <dsp:txBody>
        <a:bodyPr vert="horz" wrap="square" lIns="53340" tIns="53340" rIns="53340" bIns="53340" anchor="ctr"/>
        <a:lstStyle>
          <a:lvl1pPr algn="ctr">
            <a:defRPr sz="6500"/>
          </a:lvl1pPr>
          <a:lvl2pPr marL="285750" indent="-285750" algn="ctr">
            <a:defRPr sz="5000"/>
          </a:lvl2pPr>
          <a:lvl3pPr marL="571500" indent="-285750" algn="ctr">
            <a:defRPr sz="5000"/>
          </a:lvl3pPr>
          <a:lvl4pPr marL="857250" indent="-285750" algn="ctr">
            <a:defRPr sz="5000"/>
          </a:lvl4pPr>
          <a:lvl5pPr marL="1143000" indent="-285750" algn="ctr">
            <a:defRPr sz="5000"/>
          </a:lvl5pPr>
          <a:lvl6pPr marL="1428750" indent="-285750" algn="ctr">
            <a:defRPr sz="5000"/>
          </a:lvl6pPr>
          <a:lvl7pPr marL="1714500" indent="-285750" algn="ctr">
            <a:defRPr sz="5000"/>
          </a:lvl7pPr>
          <a:lvl8pPr marL="2000250" indent="-285750" algn="ctr">
            <a:defRPr sz="5000"/>
          </a:lvl8pPr>
          <a:lvl9pPr marL="2286000" indent="-285750" algn="ctr">
            <a:defRPr sz="5000"/>
          </a:lvl9pPr>
        </a:lstStyle>
        <a:p>
          <a:pPr lvl="0">
            <a:lnSpc>
              <a:spcPct val="100000"/>
            </a:lnSpc>
            <a:spcBef>
              <a:spcPct val="0"/>
            </a:spcBef>
            <a:spcAft>
              <a:spcPct val="5000"/>
            </a:spcAft>
          </a:pPr>
          <a:r>
            <a:rPr lang="zh-CN" altLang="en-US" sz="2800">
              <a:latin typeface="黑体" panose="02010609060101010101" pitchFamily="49" charset="-122"/>
              <a:ea typeface="黑体" panose="02010609060101010101" pitchFamily="49" charset="-122"/>
            </a:rPr>
            <a:t>目的</a:t>
          </a:r>
          <a:endParaRPr lang="zh-CN" altLang="en-US" sz="2800">
            <a:latin typeface="黑体" panose="02010609060101010101" pitchFamily="49" charset="-122"/>
            <a:ea typeface="黑体" panose="02010609060101010101" pitchFamily="49" charset="-122"/>
          </a:endParaRPr>
        </a:p>
      </dsp:txBody>
      <dsp:txXfrm>
        <a:off x="6643429" y="3362197"/>
        <a:ext cx="3967980" cy="953572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 xmlns:r="http://schemas.openxmlformats.org/officeDocument/2006/relationships">
  <dsp:spTree>
    <dsp:nvGrpSpPr>
      <dsp:cNvPr id="2" name="组合 1"/>
      <dsp:cNvGrpSpPr/>
    </dsp:nvGrpSpPr>
    <dsp:grpSpPr>
      <a:xfrm>
        <a:off x="0" y="0"/>
        <a:ext cx="11590020" cy="4690745"/>
        <a:chOff x="0" y="0"/>
        <a:chExt cx="11590020" cy="4690745"/>
      </a:xfrm>
    </dsp:grpSpPr>
    <dsp:sp modelId="{5C766BF9-8E89-4CF9-B19C-78006AB9D0FF}">
      <dsp:nvSpPr>
        <dsp:cNvPr id="3" name="右箭头 2"/>
        <dsp:cNvSpPr/>
      </dsp:nvSpPr>
      <dsp:spPr bwMode="white">
        <a:xfrm>
          <a:off x="869252" y="0"/>
          <a:ext cx="9851517" cy="4690745"/>
        </a:xfrm>
        <a:prstGeom prst="rightArrow">
          <a:avLst/>
        </a:prstGeom>
      </dsp:spPr>
      <dsp:style>
        <a:lnRef idx="0">
          <a:schemeClr val="dk1"/>
        </a:lnRef>
        <a:fillRef idx="1">
          <a:schemeClr val="accent2">
            <a:tint val="40000"/>
          </a:schemeClr>
        </a:fillRef>
        <a:effectRef idx="0">
          <a:scrgbClr r="0" g="0" b="0"/>
        </a:effectRef>
        <a:fontRef idx="minor"/>
      </dsp:style>
      <dsp:txXfrm>
        <a:off x="869252" y="0"/>
        <a:ext cx="9851517" cy="4690745"/>
      </dsp:txXfrm>
    </dsp:sp>
    <dsp:sp modelId="{88977C2E-9DA8-43F7-869A-FA4A7946B9D0}">
      <dsp:nvSpPr>
        <dsp:cNvPr id="4" name="圆角矩形 3"/>
        <dsp:cNvSpPr/>
      </dsp:nvSpPr>
      <dsp:spPr bwMode="white">
        <a:xfrm>
          <a:off x="0" y="1407224"/>
          <a:ext cx="2045298" cy="1876298"/>
        </a:xfrm>
        <a:prstGeom prst="roundRect">
          <a:avLst/>
        </a:prstGeom>
      </dsp:spPr>
      <dsp:style>
        <a:lnRef idx="3">
          <a:schemeClr val="lt1"/>
        </a:lnRef>
        <a:fillRef idx="1">
          <a:schemeClr val="accent2"/>
        </a:fillRef>
        <a:effectRef idx="1">
          <a:scrgbClr r="0" g="0" b="0"/>
        </a:effectRef>
        <a:fontRef idx="minor">
          <a:schemeClr val="lt1"/>
        </a:fontRef>
      </dsp:style>
      <dsp:txBody>
        <a:bodyPr vert="horz" wrap="square" lIns="91439" tIns="91439" rIns="91439" bIns="91439" anchor="ctr"/>
        <a:lstStyle>
          <a:lvl1pPr algn="ctr">
            <a:defRPr sz="6500"/>
          </a:lvl1pPr>
          <a:lvl2pPr marL="285750" indent="-285750" algn="ctr">
            <a:defRPr sz="5000"/>
          </a:lvl2pPr>
          <a:lvl3pPr marL="571500" indent="-285750" algn="ctr">
            <a:defRPr sz="5000"/>
          </a:lvl3pPr>
          <a:lvl4pPr marL="857250" indent="-285750" algn="ctr">
            <a:defRPr sz="5000"/>
          </a:lvl4pPr>
          <a:lvl5pPr marL="1143000" indent="-285750" algn="ctr">
            <a:defRPr sz="5000"/>
          </a:lvl5pPr>
          <a:lvl6pPr marL="1428750" indent="-285750" algn="ctr">
            <a:defRPr sz="5000"/>
          </a:lvl6pPr>
          <a:lvl7pPr marL="1714500" indent="-285750" algn="ctr">
            <a:defRPr sz="5000"/>
          </a:lvl7pPr>
          <a:lvl8pPr marL="2000250" indent="-285750" algn="ctr">
            <a:defRPr sz="5000"/>
          </a:lvl8pPr>
          <a:lvl9pPr marL="2286000" indent="-285750" algn="ctr">
            <a:defRPr sz="5000"/>
          </a:lvl9pPr>
        </a:lstStyle>
        <a:p>
          <a:pPr lvl="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en-US" altLang="zh-CN" sz="2400"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rPr>
            <a:t>1864</a:t>
          </a:r>
          <a:r>
            <a:rPr lang="zh-CN" altLang="en-US" sz="2400"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rPr>
            <a:t>年</a:t>
          </a:r>
          <a:endParaRPr lang="zh-CN" altLang="en-US" sz="2400">
            <a:latin typeface="黑体" panose="02010609060101010101" pitchFamily="49" charset="-122"/>
            <a:ea typeface="黑体" panose="02010609060101010101" pitchFamily="49" charset="-122"/>
            <a:cs typeface="黑体" panose="02010609060101010101" pitchFamily="49" charset="-122"/>
          </a:endParaRPr>
        </a:p>
        <a:p>
          <a:pPr lvl="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zh-CN" altLang="en-US" sz="2400"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rPr>
            <a:t>新疆爆发反清起义</a:t>
          </a:r>
          <a:endParaRPr lang="zh-CN" altLang="en-US" sz="2400">
            <a:latin typeface="黑体" panose="02010609060101010101" pitchFamily="49" charset="-122"/>
            <a:ea typeface="黑体" panose="02010609060101010101" pitchFamily="49" charset="-122"/>
            <a:cs typeface="黑体" panose="02010609060101010101" pitchFamily="49" charset="-122"/>
          </a:endParaRPr>
        </a:p>
      </dsp:txBody>
      <dsp:txXfrm>
        <a:off x="0" y="1407224"/>
        <a:ext cx="2045298" cy="1876298"/>
      </dsp:txXfrm>
    </dsp:sp>
    <dsp:sp modelId="{B0141BFD-552C-43F6-9DD9-B107954BE5A0}">
      <dsp:nvSpPr>
        <dsp:cNvPr id="5" name="圆角矩形 4"/>
        <dsp:cNvSpPr/>
      </dsp:nvSpPr>
      <dsp:spPr bwMode="white">
        <a:xfrm>
          <a:off x="2386181" y="1407224"/>
          <a:ext cx="2045298" cy="1876298"/>
        </a:xfrm>
        <a:prstGeom prst="roundRect">
          <a:avLst/>
        </a:prstGeom>
      </dsp:spPr>
      <dsp:style>
        <a:lnRef idx="3">
          <a:schemeClr val="lt1"/>
        </a:lnRef>
        <a:fillRef idx="1">
          <a:schemeClr val="accent3"/>
        </a:fillRef>
        <a:effectRef idx="1">
          <a:scrgbClr r="0" g="0" b="0"/>
        </a:effectRef>
        <a:fontRef idx="minor">
          <a:schemeClr val="lt1"/>
        </a:fontRef>
      </dsp:style>
      <dsp:txBody>
        <a:bodyPr vert="horz" wrap="square" lIns="91439" tIns="91439" rIns="91439" bIns="91439" anchor="ctr"/>
        <a:lstStyle>
          <a:lvl1pPr algn="ctr">
            <a:defRPr sz="6500"/>
          </a:lvl1pPr>
          <a:lvl2pPr marL="285750" indent="-285750" algn="ctr">
            <a:defRPr sz="5000"/>
          </a:lvl2pPr>
          <a:lvl3pPr marL="571500" indent="-285750" algn="ctr">
            <a:defRPr sz="5000"/>
          </a:lvl3pPr>
          <a:lvl4pPr marL="857250" indent="-285750" algn="ctr">
            <a:defRPr sz="5000"/>
          </a:lvl4pPr>
          <a:lvl5pPr marL="1143000" indent="-285750" algn="ctr">
            <a:defRPr sz="5000"/>
          </a:lvl5pPr>
          <a:lvl6pPr marL="1428750" indent="-285750" algn="ctr">
            <a:defRPr sz="5000"/>
          </a:lvl6pPr>
          <a:lvl7pPr marL="1714500" indent="-285750" algn="ctr">
            <a:defRPr sz="5000"/>
          </a:lvl7pPr>
          <a:lvl8pPr marL="2000250" indent="-285750" algn="ctr">
            <a:defRPr sz="5000"/>
          </a:lvl8pPr>
          <a:lvl9pPr marL="2286000" indent="-285750" algn="ctr">
            <a:defRPr sz="5000"/>
          </a:lvl9pPr>
        </a:lstStyle>
        <a:p>
          <a:pPr lvl="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en-US" altLang="zh-CN" sz="2400"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rPr>
            <a:t>1865</a:t>
          </a:r>
          <a:r>
            <a:rPr lang="zh-CN" altLang="en-US" sz="2400"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rPr>
            <a:t>年初</a:t>
          </a:r>
          <a:endParaRPr lang="zh-CN" altLang="en-US" sz="2400">
            <a:latin typeface="黑体" panose="02010609060101010101" pitchFamily="49" charset="-122"/>
            <a:ea typeface="黑体" panose="02010609060101010101" pitchFamily="49" charset="-122"/>
            <a:cs typeface="黑体" panose="02010609060101010101" pitchFamily="49" charset="-122"/>
          </a:endParaRPr>
        </a:p>
        <a:p>
          <a:pPr lvl="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zh-CN" altLang="en-US" sz="2400"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rPr>
            <a:t>阿古柏率兵入侵新疆</a:t>
          </a:r>
          <a:endParaRPr lang="zh-CN" altLang="en-US" sz="2400">
            <a:latin typeface="黑体" panose="02010609060101010101" pitchFamily="49" charset="-122"/>
            <a:ea typeface="黑体" panose="02010609060101010101" pitchFamily="49" charset="-122"/>
            <a:cs typeface="黑体" panose="02010609060101010101" pitchFamily="49" charset="-122"/>
          </a:endParaRPr>
        </a:p>
      </dsp:txBody>
      <dsp:txXfrm>
        <a:off x="2386181" y="1407224"/>
        <a:ext cx="2045298" cy="1876298"/>
      </dsp:txXfrm>
    </dsp:sp>
    <dsp:sp modelId="{42404743-5237-4B72-A3D1-12E21DAAED91}">
      <dsp:nvSpPr>
        <dsp:cNvPr id="6" name="圆角矩形 5"/>
        <dsp:cNvSpPr/>
      </dsp:nvSpPr>
      <dsp:spPr bwMode="white">
        <a:xfrm>
          <a:off x="4772361" y="1407224"/>
          <a:ext cx="2045298" cy="1876298"/>
        </a:xfrm>
        <a:prstGeom prst="roundRect">
          <a:avLst/>
        </a:prstGeom>
      </dsp:spPr>
      <dsp:style>
        <a:lnRef idx="3">
          <a:schemeClr val="lt1"/>
        </a:lnRef>
        <a:fillRef idx="1">
          <a:schemeClr val="accent4"/>
        </a:fillRef>
        <a:effectRef idx="1">
          <a:scrgbClr r="0" g="0" b="0"/>
        </a:effectRef>
        <a:fontRef idx="minor">
          <a:schemeClr val="lt1"/>
        </a:fontRef>
      </dsp:style>
      <dsp:txBody>
        <a:bodyPr vert="horz" wrap="square" lIns="91439" tIns="91439" rIns="91439" bIns="91439" anchor="ctr"/>
        <a:lstStyle>
          <a:lvl1pPr algn="ctr">
            <a:defRPr sz="6500"/>
          </a:lvl1pPr>
          <a:lvl2pPr marL="285750" indent="-285750" algn="ctr">
            <a:defRPr sz="5000"/>
          </a:lvl2pPr>
          <a:lvl3pPr marL="571500" indent="-285750" algn="ctr">
            <a:defRPr sz="5000"/>
          </a:lvl3pPr>
          <a:lvl4pPr marL="857250" indent="-285750" algn="ctr">
            <a:defRPr sz="5000"/>
          </a:lvl4pPr>
          <a:lvl5pPr marL="1143000" indent="-285750" algn="ctr">
            <a:defRPr sz="5000"/>
          </a:lvl5pPr>
          <a:lvl6pPr marL="1428750" indent="-285750" algn="ctr">
            <a:defRPr sz="5000"/>
          </a:lvl6pPr>
          <a:lvl7pPr marL="1714500" indent="-285750" algn="ctr">
            <a:defRPr sz="5000"/>
          </a:lvl7pPr>
          <a:lvl8pPr marL="2000250" indent="-285750" algn="ctr">
            <a:defRPr sz="5000"/>
          </a:lvl8pPr>
          <a:lvl9pPr marL="2286000" indent="-285750" algn="ctr">
            <a:defRPr sz="5000"/>
          </a:lvl9pPr>
        </a:lstStyle>
        <a:p>
          <a:pPr lvl="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en-US" altLang="zh-CN" sz="2400"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rPr>
            <a:t>1876</a:t>
          </a:r>
          <a:r>
            <a:rPr lang="zh-CN" altLang="en-US" sz="2400"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rPr>
            <a:t>年</a:t>
          </a:r>
          <a:endParaRPr lang="zh-CN" altLang="en-US" sz="2400">
            <a:latin typeface="黑体" panose="02010609060101010101" pitchFamily="49" charset="-122"/>
            <a:ea typeface="黑体" panose="02010609060101010101" pitchFamily="49" charset="-122"/>
            <a:cs typeface="黑体" panose="02010609060101010101" pitchFamily="49" charset="-122"/>
          </a:endParaRPr>
        </a:p>
        <a:p>
          <a:pPr lvl="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zh-CN" altLang="en-US" sz="2400"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rPr>
            <a:t>左宗棠发兵新疆平乱</a:t>
          </a:r>
          <a:endParaRPr lang="zh-CN" altLang="en-US" sz="2400">
            <a:latin typeface="黑体" panose="02010609060101010101" pitchFamily="49" charset="-122"/>
            <a:ea typeface="黑体" panose="02010609060101010101" pitchFamily="49" charset="-122"/>
            <a:cs typeface="黑体" panose="02010609060101010101" pitchFamily="49" charset="-122"/>
          </a:endParaRPr>
        </a:p>
      </dsp:txBody>
      <dsp:txXfrm>
        <a:off x="4772361" y="1407224"/>
        <a:ext cx="2045298" cy="1876298"/>
      </dsp:txXfrm>
    </dsp:sp>
    <dsp:sp modelId="{BDE88999-E7E4-4E6F-8D74-B97C9F66F013}">
      <dsp:nvSpPr>
        <dsp:cNvPr id="7" name="圆角矩形 6"/>
        <dsp:cNvSpPr/>
      </dsp:nvSpPr>
      <dsp:spPr bwMode="white">
        <a:xfrm>
          <a:off x="7158542" y="1407224"/>
          <a:ext cx="2045298" cy="1876298"/>
        </a:xfrm>
        <a:prstGeom prst="roundRect">
          <a:avLst/>
        </a:prstGeom>
      </dsp:spPr>
      <dsp:style>
        <a:lnRef idx="3">
          <a:schemeClr val="lt1"/>
        </a:lnRef>
        <a:fillRef idx="1">
          <a:schemeClr val="accent5"/>
        </a:fillRef>
        <a:effectRef idx="1">
          <a:scrgbClr r="0" g="0" b="0"/>
        </a:effectRef>
        <a:fontRef idx="minor">
          <a:schemeClr val="lt1"/>
        </a:fontRef>
      </dsp:style>
      <dsp:txBody>
        <a:bodyPr vert="horz" wrap="square" lIns="91439" tIns="91439" rIns="91439" bIns="91439" anchor="ctr"/>
        <a:lstStyle>
          <a:lvl1pPr algn="ctr">
            <a:defRPr sz="6500"/>
          </a:lvl1pPr>
          <a:lvl2pPr marL="285750" indent="-285750" algn="ctr">
            <a:defRPr sz="5000"/>
          </a:lvl2pPr>
          <a:lvl3pPr marL="571500" indent="-285750" algn="ctr">
            <a:defRPr sz="5000"/>
          </a:lvl3pPr>
          <a:lvl4pPr marL="857250" indent="-285750" algn="ctr">
            <a:defRPr sz="5000"/>
          </a:lvl4pPr>
          <a:lvl5pPr marL="1143000" indent="-285750" algn="ctr">
            <a:defRPr sz="5000"/>
          </a:lvl5pPr>
          <a:lvl6pPr marL="1428750" indent="-285750" algn="ctr">
            <a:defRPr sz="5000"/>
          </a:lvl6pPr>
          <a:lvl7pPr marL="1714500" indent="-285750" algn="ctr">
            <a:defRPr sz="5000"/>
          </a:lvl7pPr>
          <a:lvl8pPr marL="2000250" indent="-285750" algn="ctr">
            <a:defRPr sz="5000"/>
          </a:lvl8pPr>
          <a:lvl9pPr marL="2286000" indent="-285750" algn="ctr">
            <a:defRPr sz="5000"/>
          </a:lvl9pPr>
        </a:lstStyle>
        <a:p>
          <a:pPr lvl="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en-US" sz="2400"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rPr>
            <a:t>1878</a:t>
          </a:r>
          <a:r>
            <a:rPr lang="zh-CN" altLang="en-US" sz="2400"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rPr>
            <a:t>年</a:t>
          </a:r>
          <a:endParaRPr lang="zh-CN" altLang="en-US" sz="2400">
            <a:latin typeface="黑体" panose="02010609060101010101" pitchFamily="49" charset="-122"/>
            <a:ea typeface="黑体" panose="02010609060101010101" pitchFamily="49" charset="-122"/>
            <a:cs typeface="黑体" panose="02010609060101010101" pitchFamily="49" charset="-122"/>
          </a:endParaRPr>
        </a:p>
        <a:p>
          <a:pPr lvl="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zh-CN" altLang="en-US" sz="2400"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rPr>
            <a:t>收复新疆南北路</a:t>
          </a:r>
          <a:endParaRPr lang="zh-CN" altLang="en-US" sz="2400">
            <a:latin typeface="黑体" panose="02010609060101010101" pitchFamily="49" charset="-122"/>
            <a:ea typeface="黑体" panose="02010609060101010101" pitchFamily="49" charset="-122"/>
            <a:cs typeface="黑体" panose="02010609060101010101" pitchFamily="49" charset="-122"/>
          </a:endParaRPr>
        </a:p>
      </dsp:txBody>
      <dsp:txXfrm>
        <a:off x="7158542" y="1407224"/>
        <a:ext cx="2045298" cy="1876298"/>
      </dsp:txXfrm>
    </dsp:sp>
    <dsp:sp modelId="{C9742098-62A6-4742-B8C0-AD231552E4C3}">
      <dsp:nvSpPr>
        <dsp:cNvPr id="8" name="圆角矩形 7"/>
        <dsp:cNvSpPr/>
      </dsp:nvSpPr>
      <dsp:spPr bwMode="white">
        <a:xfrm>
          <a:off x="9544722" y="1407224"/>
          <a:ext cx="2045298" cy="1876298"/>
        </a:xfrm>
        <a:prstGeom prst="roundRect">
          <a:avLst/>
        </a:prstGeom>
      </dsp:spPr>
      <dsp:style>
        <a:lnRef idx="3">
          <a:schemeClr val="lt1"/>
        </a:lnRef>
        <a:fillRef idx="1">
          <a:schemeClr val="accent6"/>
        </a:fillRef>
        <a:effectRef idx="1">
          <a:scrgbClr r="0" g="0" b="0"/>
        </a:effectRef>
        <a:fontRef idx="minor">
          <a:schemeClr val="lt1"/>
        </a:fontRef>
      </dsp:style>
      <dsp:txBody>
        <a:bodyPr vert="horz" wrap="square" lIns="91439" tIns="91439" rIns="91439" bIns="91439" anchor="ctr"/>
        <a:lstStyle>
          <a:lvl1pPr algn="ctr">
            <a:defRPr sz="6500"/>
          </a:lvl1pPr>
          <a:lvl2pPr marL="285750" indent="-285750" algn="ctr">
            <a:defRPr sz="5000"/>
          </a:lvl2pPr>
          <a:lvl3pPr marL="571500" indent="-285750" algn="ctr">
            <a:defRPr sz="5000"/>
          </a:lvl3pPr>
          <a:lvl4pPr marL="857250" indent="-285750" algn="ctr">
            <a:defRPr sz="5000"/>
          </a:lvl4pPr>
          <a:lvl5pPr marL="1143000" indent="-285750" algn="ctr">
            <a:defRPr sz="5000"/>
          </a:lvl5pPr>
          <a:lvl6pPr marL="1428750" indent="-285750" algn="ctr">
            <a:defRPr sz="5000"/>
          </a:lvl6pPr>
          <a:lvl7pPr marL="1714500" indent="-285750" algn="ctr">
            <a:defRPr sz="5000"/>
          </a:lvl7pPr>
          <a:lvl8pPr marL="2000250" indent="-285750" algn="ctr">
            <a:defRPr sz="5000"/>
          </a:lvl8pPr>
          <a:lvl9pPr marL="2286000" indent="-285750" algn="ctr">
            <a:defRPr sz="5000"/>
          </a:lvl9pPr>
        </a:lstStyle>
        <a:p>
          <a:pPr lvl="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en-US" sz="2400"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rPr>
            <a:t>1884</a:t>
          </a:r>
          <a:r>
            <a:rPr lang="zh-CN" altLang="en-US" sz="2400"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rPr>
            <a:t>年</a:t>
          </a:r>
          <a:endParaRPr lang="zh-CN" altLang="en-US" sz="2400">
            <a:latin typeface="黑体" panose="02010609060101010101" pitchFamily="49" charset="-122"/>
            <a:ea typeface="黑体" panose="02010609060101010101" pitchFamily="49" charset="-122"/>
            <a:cs typeface="黑体" panose="02010609060101010101" pitchFamily="49" charset="-122"/>
          </a:endParaRPr>
        </a:p>
        <a:p>
          <a:pPr lvl="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zh-CN" altLang="en-US" sz="2400"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rPr>
            <a:t>新疆建省，度过危机</a:t>
          </a:r>
          <a:endParaRPr lang="zh-CN" altLang="en-US" sz="2400">
            <a:latin typeface="黑体" panose="02010609060101010101" pitchFamily="49" charset="-122"/>
            <a:ea typeface="黑体" panose="02010609060101010101" pitchFamily="49" charset="-122"/>
            <a:cs typeface="黑体" panose="02010609060101010101" pitchFamily="49" charset="-122"/>
          </a:endParaRPr>
        </a:p>
      </dsp:txBody>
      <dsp:txXfrm>
        <a:off x="9544722" y="1407224"/>
        <a:ext cx="2045298" cy="187629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BendingPictureCaption">
  <dgm:title val=""/>
  <dgm:desc val=""/>
  <dgm:catLst>
    <dgm:cat type="picture" pri="6000"/>
    <dgm:cat type="pictureconvert" pri="6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7" srcId="0" destId="1" srcOrd="0" destOrd="0"/>
        <dgm:cxn modelId="8" srcId="0" destId="2" srcOrd="1" destOrd="0"/>
      </dgm:cxnLst>
      <dgm:bg/>
      <dgm:whole/>
    </dgm:dataModel>
  </dgm:sampData>
  <dgm:styleData>
    <dgm:dataModel>
      <dgm:ptLst>
        <dgm:pt modelId="0" type="doc">
          <dgm:prSet qsTypeId="urn:microsoft.com/office/officeart/2005/8/quickstyle/simple5"/>
        </dgm:pt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>
          <dgm:prSet csTypeId="urn:microsoft.com/office/officeart/2005/8/colors/accent6_5"/>
        </dgm:pt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diagram">
    <dgm:varLst>
      <dgm:dir/>
    </dgm:varLst>
    <dgm:choose name="Name0">
      <dgm:if name="Name1" func="var" arg="dir" op="equ" val="norm">
        <dgm:alg type="snake">
          <dgm:param type="off" val="ctr"/>
        </dgm:alg>
      </dgm:if>
      <dgm:else name="Name2">
        <dgm:alg type="snake">
          <dgm:param type="off" val="ctr"/>
          <dgm:param type="grDir" val="tR"/>
        </dgm:alg>
      </dgm:else>
    </dgm:choose>
    <dgm:shape xmlns:r="http://schemas.openxmlformats.org/officeDocument/2006/relationships" r:blip="">
      <dgm:adjLst/>
    </dgm:shape>
    <dgm:constrLst>
      <dgm:constr type="primFontSz" for="des" ptType="node" op="equ" val="65"/>
      <dgm:constr type="w" for="ch" forName="composite" refType="w"/>
      <dgm:constr type="h" for="ch" forName="composite" refType="h"/>
      <dgm:constr type="sp" refType="w" refFor="ch" refForName="composite" op="equ" fact="0.1"/>
      <dgm:constr type="w" for="ch" forName="sibTrans" refType="w" refFor="ch" refForName="composite" op="equ" fact="0.1"/>
      <dgm:constr type="h" for="ch" forName="sibTrans" refType="w" refFor="ch" refForName="sibTrans" op="equ"/>
    </dgm:constrLst>
    <dgm:forEach name="nodesForEach" axis="ch" ptType="node">
      <dgm:layoutNode name="composite">
        <dgm:alg type="composite">
          <dgm:param type="ar" val="1.31"/>
        </dgm:alg>
        <dgm:shape xmlns:r="http://schemas.openxmlformats.org/officeDocument/2006/relationships" r:blip="">
          <dgm:adjLst/>
        </dgm:shape>
        <dgm:choose name="Name3">
          <dgm:if name="Name4" func="var" arg="dir" op="equ" val="norm">
            <dgm:constrLst>
              <dgm:constr type="l" for="ch" forName="Image" refType="w" fact="0"/>
              <dgm:constr type="t" for="ch" forName="Image" refType="h" fact="0"/>
              <dgm:constr type="w" for="ch" forName="Image" refType="w" fact="0.94"/>
              <dgm:constr type="h" for="ch" forName="Image" refType="h" fact="0.91"/>
              <dgm:constr type="l" for="ch" forName="Parent" refType="w" fact="0.19"/>
              <dgm:constr type="t" for="ch" forName="Parent" refType="h" fact="0.745"/>
              <dgm:constr type="w" for="ch" forName="Parent" refType="w" fact="0.81"/>
              <dgm:constr type="h" for="ch" forName="Parent" refType="h" fact="0.255"/>
            </dgm:constrLst>
          </dgm:if>
          <dgm:else name="Name5">
            <dgm:constrLst>
              <dgm:constr type="l" for="ch" forName="Image" refType="w" fact="0.06"/>
              <dgm:constr type="t" for="ch" forName="Image" refType="h" fact="0"/>
              <dgm:constr type="w" for="ch" forName="Image" refType="w" fact="0.94"/>
              <dgm:constr type="h" for="ch" forName="Image" refType="h" fact="0.91"/>
              <dgm:constr type="l" for="ch" forName="Parent" refType="w" fact="0"/>
              <dgm:constr type="t" for="ch" forName="Parent" refType="h" fact="0.745"/>
              <dgm:constr type="w" for="ch" forName="Parent" refType="w" fact="0.81"/>
              <dgm:constr type="h" for="ch" forName="Parent" refType="h" fact="0.255"/>
            </dgm:constrLst>
          </dgm:else>
        </dgm:choose>
        <dgm:layoutNode name="Image" styleLbl="bgShp">
          <dgm:alg type="sp"/>
          <dgm:shape xmlns:r="http://schemas.openxmlformats.org/officeDocument/2006/relationships" type="rect" r:blip="" blipPhldr="1">
            <dgm:adjLst/>
          </dgm:shape>
          <dgm:presOf/>
        </dgm:layoutNode>
        <dgm:layoutNode name="Parent" styleLbl="node0">
          <dgm:varLst>
            <dgm:bulletEnabled val="1"/>
          </dgm:varLst>
          <dgm:alg type="tx">
            <dgm:param type="lnSpAfParP" val="5"/>
            <dgm:param type="shpTxRTLAlignCh" val="r"/>
            <dgm:param type="txAnchorVertCh" val="mid"/>
          </dgm:alg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lMarg" refType="primFontSz" fact="0.15"/>
            <dgm:constr type="rMarg" refType="primFontSz" fact="0.15"/>
            <dgm:constr type="tMarg" refType="primFontSz" fact="0.15"/>
            <dgm:constr type="bMarg" refType="primFontSz" fact="0.15"/>
          </dgm:constrLst>
          <dgm:ruleLst>
            <dgm:rule type="primFontSz" val="5" fact="NaN" max="NaN"/>
          </dgm:ruleLst>
        </dgm:layoutNod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>
          <dgm:prSet qsTypeId="urn:microsoft.com/office/officeart/2005/8/quickstyle/simple5"/>
        </dgm:pt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>
          <dgm:prSet csTypeId="urn:microsoft.com/office/officeart/2005/8/colors/accent6_5"/>
        </dgm:pt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alignAcc1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Node1">
    <dgm:scene3d>
      <a:camera prst="orthographicFront"/>
      <a:lightRig rig="threePt" dir="t"/>
    </dgm:scene3d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0">
    <dgm:scene3d>
      <a:camera prst="orthographicFront"/>
      <a:lightRig rig="threePt" dir="t"/>
    </dgm:scene3d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ibTrans2D1">
    <dgm:scene3d>
      <a:camera prst="orthographicFront"/>
      <a:lightRig rig="threePt" dir="t"/>
    </dgm:scene3d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callout">
    <dgm:scene3d>
      <a:camera prst="orthographicFront"/>
      <a:lightRig rig="threePt" dir="t"/>
    </dgm:scene3d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ImgPlace1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fgSibTrans2D1">
    <dgm:scene3d>
      <a:camera prst="orthographicFront"/>
      <a:lightRig rig="threePt" dir="t"/>
    </dgm:scene3d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0">
    <dgm:scene3d>
      <a:camera prst="orthographicFront"/>
      <a:lightRig rig="threePt" dir="t"/>
    </dgm:scene3d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2D1">
    <dgm:scene3d>
      <a:camera prst="orthographicFront"/>
      <a:lightRig rig="threePt" dir="t"/>
    </dgm:scene3d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threePt" dir="t"/>
    </dgm:scene3d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olidAlignAcc1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vennNode1">
    <dgm:scene3d>
      <a:camera prst="orthographicFront"/>
      <a:lightRig rig="threePt" dir="t"/>
    </dgm:scene3d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align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0">
    <dgm:scene3d>
      <a:camera prst="orthographicFront"/>
      <a:lightRig rig="threePt" dir="t"/>
    </dgm:scene3d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callout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ImgPlace1">
    <dgm:scene3d>
      <a:camera prst="orthographicFront"/>
      <a:lightRig rig="threePt" dir="t"/>
    </dgm:scene3d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fgSibTrans2D1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0">
    <dgm:scene3d>
      <a:camera prst="orthographicFront"/>
      <a:lightRig rig="threePt" dir="t"/>
    </dgm:scene3d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2D1">
    <dgm:scene3d>
      <a:camera prst="orthographicFront"/>
      <a:lightRig rig="threePt" dir="t"/>
    </dgm:scene3d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threePt" dir="t"/>
    </dgm:scene3d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olidAlign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vennNode1">
    <dgm:scene3d>
      <a:camera prst="orthographicFront"/>
      <a:lightRig rig="threePt" dir="t"/>
    </dgm:scene3d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DD10137-08E5-4D34-B96E-0D6646567C41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E19EE00-2CD5-4C96-AA18-F41CBBB9BDB5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5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6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7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8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9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0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2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endParaRPr lang="zh-CN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endParaRPr lang="zh-CN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endParaRPr lang="zh-CN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endParaRPr lang="zh-CN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endParaRPr lang="zh-CN" alt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892E56-FB77-41C6-896B-A8412D7A6403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47726E-05D1-4F9A-9DC0-059C4089BF8C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 hasCustomPrompt="1"/>
          </p:nvPr>
        </p:nvSpPr>
        <p:spPr/>
        <p:txBody>
          <a:bodyPr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892E56-FB77-41C6-896B-A8412D7A6403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47726E-05D1-4F9A-9DC0-059C4089BF8C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892E56-FB77-41C6-896B-A8412D7A6403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47726E-05D1-4F9A-9DC0-059C4089BF8C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 hasCustomPrompt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 hasCustomPrompt="1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892E56-FB77-41C6-896B-A8412D7A6403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47726E-05D1-4F9A-9DC0-059C4089BF8C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 hasCustomPrompt="1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 hasCustomPrompt="1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892E56-FB77-41C6-896B-A8412D7A6403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47726E-05D1-4F9A-9DC0-059C4089BF8C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892E56-FB77-41C6-896B-A8412D7A6403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47726E-05D1-4F9A-9DC0-059C4089BF8C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892E56-FB77-41C6-896B-A8412D7A6403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47726E-05D1-4F9A-9DC0-059C4089BF8C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 hasCustomPrompt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 hasCustomPrompt="1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892E56-FB77-41C6-896B-A8412D7A6403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47726E-05D1-4F9A-9DC0-059C4089BF8C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 hasCustomPrompt="1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892E56-FB77-41C6-896B-A8412D7A6403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47726E-05D1-4F9A-9DC0-059C4089BF8C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 hasCustomPrompt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892E56-FB77-41C6-896B-A8412D7A6403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47726E-05D1-4F9A-9DC0-059C4089BF8C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 hasCustomPrompt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892E56-FB77-41C6-896B-A8412D7A6403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47726E-05D1-4F9A-9DC0-059C4089BF8C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Freeform: Shape 41"/>
          <p:cNvSpPr/>
          <p:nvPr userDrawn="1"/>
        </p:nvSpPr>
        <p:spPr>
          <a:xfrm rot="18900000" flipH="1">
            <a:off x="-679150" y="615061"/>
            <a:ext cx="1500566" cy="1299370"/>
          </a:xfrm>
          <a:custGeom>
            <a:avLst/>
            <a:gdLst>
              <a:gd name="connsiteX0" fmla="*/ 201196 w 1500566"/>
              <a:gd name="connsiteY0" fmla="*/ 0 h 1299370"/>
              <a:gd name="connsiteX1" fmla="*/ 154857 w 1500566"/>
              <a:gd name="connsiteY1" fmla="*/ 53500 h 1299370"/>
              <a:gd name="connsiteX2" fmla="*/ 15836 w 1500566"/>
              <a:gd name="connsiteY2" fmla="*/ 362787 h 1299370"/>
              <a:gd name="connsiteX3" fmla="*/ 0 w 1500566"/>
              <a:gd name="connsiteY3" fmla="*/ 519880 h 1299370"/>
              <a:gd name="connsiteX4" fmla="*/ 15836 w 1500566"/>
              <a:gd name="connsiteY4" fmla="*/ 676974 h 1299370"/>
              <a:gd name="connsiteX5" fmla="*/ 779489 w 1500566"/>
              <a:gd name="connsiteY5" fmla="*/ 1299369 h 1299370"/>
              <a:gd name="connsiteX6" fmla="*/ 1500566 w 1500566"/>
              <a:gd name="connsiteY6" fmla="*/ 1299370 h 1299370"/>
              <a:gd name="connsiteX7" fmla="*/ 1167479 w 1500566"/>
              <a:gd name="connsiteY7" fmla="*/ 966283 h 1299370"/>
              <a:gd name="connsiteX8" fmla="*/ 802606 w 1500566"/>
              <a:gd name="connsiteY8" fmla="*/ 966283 h 1299370"/>
              <a:gd name="connsiteX9" fmla="*/ 356203 w 1500566"/>
              <a:gd name="connsiteY9" fmla="*/ 519880 h 1299370"/>
              <a:gd name="connsiteX10" fmla="*/ 432441 w 1500566"/>
              <a:gd name="connsiteY10" fmla="*/ 270292 h 1299370"/>
              <a:gd name="connsiteX11" fmla="*/ 450094 w 1500566"/>
              <a:gd name="connsiteY11" fmla="*/ 248897 h 12993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500566" h="1299370">
                <a:moveTo>
                  <a:pt x="201196" y="0"/>
                </a:moveTo>
                <a:lnTo>
                  <a:pt x="154857" y="53500"/>
                </a:lnTo>
                <a:cubicBezTo>
                  <a:pt x="87523" y="143536"/>
                  <a:pt x="39199" y="248615"/>
                  <a:pt x="15836" y="362787"/>
                </a:cubicBezTo>
                <a:lnTo>
                  <a:pt x="0" y="519880"/>
                </a:lnTo>
                <a:lnTo>
                  <a:pt x="15836" y="676974"/>
                </a:lnTo>
                <a:cubicBezTo>
                  <a:pt x="88521" y="1032174"/>
                  <a:pt x="402802" y="1299369"/>
                  <a:pt x="779489" y="1299369"/>
                </a:cubicBezTo>
                <a:lnTo>
                  <a:pt x="1500566" y="1299370"/>
                </a:lnTo>
                <a:lnTo>
                  <a:pt x="1167479" y="966283"/>
                </a:lnTo>
                <a:lnTo>
                  <a:pt x="802606" y="966283"/>
                </a:lnTo>
                <a:cubicBezTo>
                  <a:pt x="556064" y="966283"/>
                  <a:pt x="356203" y="766422"/>
                  <a:pt x="356203" y="519880"/>
                </a:cubicBezTo>
                <a:cubicBezTo>
                  <a:pt x="356203" y="427427"/>
                  <a:pt x="384308" y="341538"/>
                  <a:pt x="432441" y="270292"/>
                </a:cubicBezTo>
                <a:lnTo>
                  <a:pt x="450094" y="248897"/>
                </a:lnTo>
                <a:close/>
              </a:path>
            </a:pathLst>
          </a:custGeom>
          <a:solidFill>
            <a:schemeClr val="bg1">
              <a:lumMod val="95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Rectangle: Rounded Corners 1"/>
          <p:cNvSpPr/>
          <p:nvPr userDrawn="1"/>
        </p:nvSpPr>
        <p:spPr>
          <a:xfrm rot="2700000">
            <a:off x="10540832" y="-2630215"/>
            <a:ext cx="1016000" cy="5617028"/>
          </a:xfrm>
          <a:prstGeom prst="roundRect">
            <a:avLst>
              <a:gd name="adj" fmla="val 50000"/>
            </a:avLst>
          </a:prstGeom>
          <a:solidFill>
            <a:schemeClr val="bg1">
              <a:lumMod val="95000"/>
              <a:alpha val="4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1" name="Rectangle: Rounded Corners 2"/>
          <p:cNvSpPr/>
          <p:nvPr userDrawn="1"/>
        </p:nvSpPr>
        <p:spPr>
          <a:xfrm rot="2700000">
            <a:off x="11562152" y="-3645270"/>
            <a:ext cx="1016000" cy="5617028"/>
          </a:xfrm>
          <a:prstGeom prst="roundRect">
            <a:avLst>
              <a:gd name="adj" fmla="val 50000"/>
            </a:avLst>
          </a:prstGeom>
          <a:solidFill>
            <a:schemeClr val="bg1">
              <a:lumMod val="95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/>
          </a:p>
        </p:txBody>
      </p:sp>
      <p:sp>
        <p:nvSpPr>
          <p:cNvPr id="12" name="Rectangle: Rounded Corners 3"/>
          <p:cNvSpPr/>
          <p:nvPr userDrawn="1"/>
        </p:nvSpPr>
        <p:spPr>
          <a:xfrm rot="2700000">
            <a:off x="10580305" y="-4106204"/>
            <a:ext cx="1016000" cy="5617028"/>
          </a:xfrm>
          <a:prstGeom prst="roundRect">
            <a:avLst>
              <a:gd name="adj" fmla="val 50000"/>
            </a:avLst>
          </a:prstGeom>
          <a:solidFill>
            <a:schemeClr val="bg1">
              <a:lumMod val="95000"/>
              <a:alpha val="4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/>
          </a:p>
        </p:txBody>
      </p:sp>
      <p:sp>
        <p:nvSpPr>
          <p:cNvPr id="13" name="Rectangle: Rounded Corners 4"/>
          <p:cNvSpPr/>
          <p:nvPr userDrawn="1"/>
        </p:nvSpPr>
        <p:spPr>
          <a:xfrm rot="2700000">
            <a:off x="11095057" y="620978"/>
            <a:ext cx="695083" cy="1526373"/>
          </a:xfrm>
          <a:prstGeom prst="roundRect">
            <a:avLst>
              <a:gd name="adj" fmla="val 50000"/>
            </a:avLst>
          </a:prstGeom>
          <a:solidFill>
            <a:schemeClr val="bg1">
              <a:lumMod val="95000"/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/>
          </a:p>
        </p:txBody>
      </p:sp>
      <p:grpSp>
        <p:nvGrpSpPr>
          <p:cNvPr id="14" name="Group 5"/>
          <p:cNvGrpSpPr/>
          <p:nvPr userDrawn="1"/>
        </p:nvGrpSpPr>
        <p:grpSpPr>
          <a:xfrm>
            <a:off x="10896101" y="831111"/>
            <a:ext cx="1092994" cy="1106107"/>
            <a:chOff x="9789319" y="1181099"/>
            <a:chExt cx="1092994" cy="1106107"/>
          </a:xfrm>
        </p:grpSpPr>
        <p:sp>
          <p:nvSpPr>
            <p:cNvPr id="15" name="Oval 6"/>
            <p:cNvSpPr/>
            <p:nvPr/>
          </p:nvSpPr>
          <p:spPr>
            <a:xfrm>
              <a:off x="10365582" y="1181099"/>
              <a:ext cx="516731" cy="516731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/>
            </a:p>
          </p:txBody>
        </p:sp>
        <p:sp>
          <p:nvSpPr>
            <p:cNvPr id="16" name="Oval 7"/>
            <p:cNvSpPr/>
            <p:nvPr/>
          </p:nvSpPr>
          <p:spPr>
            <a:xfrm>
              <a:off x="9789319" y="1770475"/>
              <a:ext cx="516731" cy="516731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/>
            </a:p>
          </p:txBody>
        </p:sp>
      </p:grpSp>
      <p:grpSp>
        <p:nvGrpSpPr>
          <p:cNvPr id="17" name="Group 8"/>
          <p:cNvGrpSpPr/>
          <p:nvPr userDrawn="1"/>
        </p:nvGrpSpPr>
        <p:grpSpPr>
          <a:xfrm>
            <a:off x="6287839" y="389917"/>
            <a:ext cx="6096503" cy="56431"/>
            <a:chOff x="2110637" y="95339"/>
            <a:chExt cx="6096503" cy="56431"/>
          </a:xfrm>
        </p:grpSpPr>
        <p:sp>
          <p:nvSpPr>
            <p:cNvPr id="18" name="Rectangle: Rounded Corners 9"/>
            <p:cNvSpPr/>
            <p:nvPr/>
          </p:nvSpPr>
          <p:spPr>
            <a:xfrm rot="2700000" flipH="1">
              <a:off x="4686828" y="-2480852"/>
              <a:ext cx="56431" cy="5208813"/>
            </a:xfrm>
            <a:prstGeom prst="roundRect">
              <a:avLst>
                <a:gd name="adj" fmla="val 50000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/>
            </a:p>
          </p:txBody>
        </p:sp>
        <p:sp>
          <p:nvSpPr>
            <p:cNvPr id="19" name="Rectangle: Rounded Corners 10"/>
            <p:cNvSpPr/>
            <p:nvPr/>
          </p:nvSpPr>
          <p:spPr>
            <a:xfrm rot="2700000" flipH="1">
              <a:off x="4908751" y="-2480852"/>
              <a:ext cx="56431" cy="5208813"/>
            </a:xfrm>
            <a:prstGeom prst="roundRect">
              <a:avLst>
                <a:gd name="adj" fmla="val 50000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/>
            </a:p>
          </p:txBody>
        </p:sp>
        <p:sp>
          <p:nvSpPr>
            <p:cNvPr id="20" name="Rectangle: Rounded Corners 11"/>
            <p:cNvSpPr/>
            <p:nvPr/>
          </p:nvSpPr>
          <p:spPr>
            <a:xfrm rot="2700000" flipH="1">
              <a:off x="5130674" y="-2480852"/>
              <a:ext cx="56431" cy="5208813"/>
            </a:xfrm>
            <a:prstGeom prst="roundRect">
              <a:avLst>
                <a:gd name="adj" fmla="val 50000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/>
            </a:p>
          </p:txBody>
        </p:sp>
        <p:sp>
          <p:nvSpPr>
            <p:cNvPr id="21" name="Rectangle: Rounded Corners 12"/>
            <p:cNvSpPr/>
            <p:nvPr/>
          </p:nvSpPr>
          <p:spPr>
            <a:xfrm rot="2700000" flipH="1">
              <a:off x="5352597" y="-2480852"/>
              <a:ext cx="56431" cy="5208813"/>
            </a:xfrm>
            <a:prstGeom prst="roundRect">
              <a:avLst>
                <a:gd name="adj" fmla="val 50000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/>
            </a:p>
          </p:txBody>
        </p:sp>
        <p:sp>
          <p:nvSpPr>
            <p:cNvPr id="22" name="Rectangle: Rounded Corners 13"/>
            <p:cNvSpPr/>
            <p:nvPr/>
          </p:nvSpPr>
          <p:spPr>
            <a:xfrm rot="2700000" flipH="1">
              <a:off x="5574518" y="-2480852"/>
              <a:ext cx="56431" cy="5208813"/>
            </a:xfrm>
            <a:prstGeom prst="roundRect">
              <a:avLst>
                <a:gd name="adj" fmla="val 50000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/>
            </a:p>
          </p:txBody>
        </p:sp>
      </p:grpSp>
      <p:sp>
        <p:nvSpPr>
          <p:cNvPr id="23" name="Rectangle: Rounded Corners 22"/>
          <p:cNvSpPr/>
          <p:nvPr userDrawn="1"/>
        </p:nvSpPr>
        <p:spPr>
          <a:xfrm rot="2700000" flipH="1">
            <a:off x="7578004" y="4063217"/>
            <a:ext cx="45793" cy="3811593"/>
          </a:xfrm>
          <a:prstGeom prst="roundRect">
            <a:avLst>
              <a:gd name="adj" fmla="val 50000"/>
            </a:avLst>
          </a:prstGeom>
          <a:solidFill>
            <a:schemeClr val="bg1">
              <a:lumMod val="95000"/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24" name="Rectangle: Rounded Corners 23"/>
          <p:cNvSpPr/>
          <p:nvPr userDrawn="1"/>
        </p:nvSpPr>
        <p:spPr>
          <a:xfrm rot="2700000" flipH="1">
            <a:off x="9656665" y="2296495"/>
            <a:ext cx="184279" cy="3831779"/>
          </a:xfrm>
          <a:prstGeom prst="roundRect">
            <a:avLst>
              <a:gd name="adj" fmla="val 50000"/>
            </a:avLst>
          </a:prstGeom>
          <a:solidFill>
            <a:schemeClr val="bg1">
              <a:lumMod val="95000"/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25" name="Rectangle: Rounded Corners 24"/>
          <p:cNvSpPr/>
          <p:nvPr userDrawn="1"/>
        </p:nvSpPr>
        <p:spPr>
          <a:xfrm rot="2700000">
            <a:off x="7063233" y="373967"/>
            <a:ext cx="550790" cy="1670564"/>
          </a:xfrm>
          <a:prstGeom prst="roundRect">
            <a:avLst>
              <a:gd name="adj" fmla="val 50000"/>
            </a:avLst>
          </a:prstGeom>
          <a:solidFill>
            <a:schemeClr val="bg1">
              <a:lumMod val="95000"/>
              <a:alpha val="3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/>
          </a:p>
        </p:txBody>
      </p:sp>
      <p:sp>
        <p:nvSpPr>
          <p:cNvPr id="26" name="Rectangle: Rounded Corners 25"/>
          <p:cNvSpPr/>
          <p:nvPr userDrawn="1"/>
        </p:nvSpPr>
        <p:spPr>
          <a:xfrm rot="2700000">
            <a:off x="7552981" y="-744033"/>
            <a:ext cx="350766" cy="1670564"/>
          </a:xfrm>
          <a:prstGeom prst="roundRect">
            <a:avLst>
              <a:gd name="adj" fmla="val 50000"/>
            </a:avLst>
          </a:prstGeom>
          <a:solidFill>
            <a:schemeClr val="bg1">
              <a:lumMod val="95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/>
          </a:p>
        </p:txBody>
      </p:sp>
      <p:sp>
        <p:nvSpPr>
          <p:cNvPr id="27" name="Rectangle: Rounded Corners 37"/>
          <p:cNvSpPr/>
          <p:nvPr userDrawn="1"/>
        </p:nvSpPr>
        <p:spPr>
          <a:xfrm rot="2700000" flipH="1">
            <a:off x="11207545" y="4393474"/>
            <a:ext cx="66130" cy="2280169"/>
          </a:xfrm>
          <a:prstGeom prst="roundRect">
            <a:avLst>
              <a:gd name="adj" fmla="val 50000"/>
            </a:avLst>
          </a:prstGeom>
          <a:solidFill>
            <a:schemeClr val="bg1">
              <a:lumMod val="95000"/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28" name="Rectangle: Rounded Corners 45"/>
          <p:cNvSpPr/>
          <p:nvPr userDrawn="1"/>
        </p:nvSpPr>
        <p:spPr>
          <a:xfrm rot="2700000" flipH="1">
            <a:off x="1440024" y="-754721"/>
            <a:ext cx="82145" cy="1268468"/>
          </a:xfrm>
          <a:prstGeom prst="roundRect">
            <a:avLst>
              <a:gd name="adj" fmla="val 50000"/>
            </a:avLst>
          </a:prstGeom>
          <a:solidFill>
            <a:schemeClr val="bg1">
              <a:lumMod val="95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29" name="Rectangle: Rounded Corners 46"/>
          <p:cNvSpPr/>
          <p:nvPr userDrawn="1"/>
        </p:nvSpPr>
        <p:spPr>
          <a:xfrm rot="2700000" flipH="1">
            <a:off x="451809" y="-689965"/>
            <a:ext cx="342894" cy="1264079"/>
          </a:xfrm>
          <a:prstGeom prst="roundRect">
            <a:avLst>
              <a:gd name="adj" fmla="val 50000"/>
            </a:avLst>
          </a:prstGeom>
          <a:solidFill>
            <a:schemeClr val="bg1">
              <a:lumMod val="95000"/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3" Type="http://schemas.openxmlformats.org/officeDocument/2006/relationships/theme" Target="../theme/theme1.xml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892E56-FB77-41C6-896B-A8412D7A6403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947726E-05D1-4F9A-9DC0-059C4089BF8C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2.xml"/><Relationship Id="rId1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12.xml"/><Relationship Id="rId1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12.xml"/><Relationship Id="rId1" Type="http://schemas.openxmlformats.org/officeDocument/2006/relationships/image" Target="../media/image4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12.xml"/><Relationship Id="rId1" Type="http://schemas.openxmlformats.org/officeDocument/2006/relationships/image" Target="../media/image5.png"/></Relationships>
</file>

<file path=ppt/slides/_rels/slide8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4.xml"/><Relationship Id="rId3" Type="http://schemas.openxmlformats.org/officeDocument/2006/relationships/slideLayout" Target="../slideLayouts/slideLayout12.xml"/><Relationship Id="rId2" Type="http://schemas.openxmlformats.org/officeDocument/2006/relationships/image" Target="../media/image7.png"/><Relationship Id="rId1" Type="http://schemas.openxmlformats.org/officeDocument/2006/relationships/image" Target="../media/image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12.xml"/><Relationship Id="rId1" Type="http://schemas.openxmlformats.org/officeDocument/2006/relationships/image" Target="../media/image8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12.xml"/><Relationship Id="rId5" Type="http://schemas.microsoft.com/office/2007/relationships/diagramDrawing" Target="../diagrams/drawing1.xml"/><Relationship Id="rId4" Type="http://schemas.openxmlformats.org/officeDocument/2006/relationships/diagramColors" Target="../diagrams/colors1.xml"/><Relationship Id="rId3" Type="http://schemas.openxmlformats.org/officeDocument/2006/relationships/diagramQuickStyle" Target="../diagrams/quickStyle1.xml"/><Relationship Id="rId2" Type="http://schemas.openxmlformats.org/officeDocument/2006/relationships/diagramLayout" Target="../diagrams/layout1.xml"/><Relationship Id="rId1" Type="http://schemas.openxmlformats.org/officeDocument/2006/relationships/diagramData" Target="../diagrams/data1.xml"/></Relationships>
</file>

<file path=ppt/slides/_rels/slide14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12.xml"/><Relationship Id="rId5" Type="http://schemas.openxmlformats.org/officeDocument/2006/relationships/image" Target="../media/image13.jpeg"/><Relationship Id="rId4" Type="http://schemas.openxmlformats.org/officeDocument/2006/relationships/image" Target="../media/image12.jpeg"/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image" Target="../media/image9.jpe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12.xml"/><Relationship Id="rId5" Type="http://schemas.microsoft.com/office/2007/relationships/diagramDrawing" Target="../diagrams/drawing2.xml"/><Relationship Id="rId4" Type="http://schemas.openxmlformats.org/officeDocument/2006/relationships/diagramColors" Target="../diagrams/colors2.xml"/><Relationship Id="rId3" Type="http://schemas.openxmlformats.org/officeDocument/2006/relationships/diagramQuickStyle" Target="../diagrams/quickStyle2.xml"/><Relationship Id="rId2" Type="http://schemas.openxmlformats.org/officeDocument/2006/relationships/diagramLayout" Target="../diagrams/layout2.xml"/><Relationship Id="rId1" Type="http://schemas.openxmlformats.org/officeDocument/2006/relationships/diagramData" Target="../diagrams/data2.xml"/></Relationships>
</file>

<file path=ppt/slides/_rels/slide18.xml.rels><?xml version="1.0" encoding="UTF-8" standalone="yes"?>
<Relationships xmlns="http://schemas.openxmlformats.org/package/2006/relationships"><Relationship Id="rId9" Type="http://schemas.openxmlformats.org/officeDocument/2006/relationships/tags" Target="../tags/tag8.xml"/><Relationship Id="rId8" Type="http://schemas.openxmlformats.org/officeDocument/2006/relationships/tags" Target="../tags/tag7.xml"/><Relationship Id="rId7" Type="http://schemas.openxmlformats.org/officeDocument/2006/relationships/tags" Target="../tags/tag6.xml"/><Relationship Id="rId6" Type="http://schemas.openxmlformats.org/officeDocument/2006/relationships/tags" Target="../tags/tag5.xml"/><Relationship Id="rId5" Type="http://schemas.openxmlformats.org/officeDocument/2006/relationships/tags" Target="../tags/tag4.xml"/><Relationship Id="rId4" Type="http://schemas.openxmlformats.org/officeDocument/2006/relationships/tags" Target="../tags/tag3.xml"/><Relationship Id="rId3" Type="http://schemas.openxmlformats.org/officeDocument/2006/relationships/tags" Target="../tags/tag2.xml"/><Relationship Id="rId28" Type="http://schemas.openxmlformats.org/officeDocument/2006/relationships/slideLayout" Target="../slideLayouts/slideLayout12.xml"/><Relationship Id="rId27" Type="http://schemas.openxmlformats.org/officeDocument/2006/relationships/tags" Target="../tags/tag26.xml"/><Relationship Id="rId26" Type="http://schemas.openxmlformats.org/officeDocument/2006/relationships/tags" Target="../tags/tag25.xml"/><Relationship Id="rId25" Type="http://schemas.openxmlformats.org/officeDocument/2006/relationships/tags" Target="../tags/tag24.xml"/><Relationship Id="rId24" Type="http://schemas.openxmlformats.org/officeDocument/2006/relationships/tags" Target="../tags/tag23.xml"/><Relationship Id="rId23" Type="http://schemas.openxmlformats.org/officeDocument/2006/relationships/tags" Target="../tags/tag22.xml"/><Relationship Id="rId22" Type="http://schemas.openxmlformats.org/officeDocument/2006/relationships/tags" Target="../tags/tag21.xml"/><Relationship Id="rId21" Type="http://schemas.openxmlformats.org/officeDocument/2006/relationships/tags" Target="../tags/tag20.xml"/><Relationship Id="rId20" Type="http://schemas.openxmlformats.org/officeDocument/2006/relationships/tags" Target="../tags/tag19.xml"/><Relationship Id="rId2" Type="http://schemas.openxmlformats.org/officeDocument/2006/relationships/tags" Target="../tags/tag1.xml"/><Relationship Id="rId19" Type="http://schemas.openxmlformats.org/officeDocument/2006/relationships/tags" Target="../tags/tag18.xml"/><Relationship Id="rId18" Type="http://schemas.openxmlformats.org/officeDocument/2006/relationships/tags" Target="../tags/tag17.xml"/><Relationship Id="rId17" Type="http://schemas.openxmlformats.org/officeDocument/2006/relationships/tags" Target="../tags/tag16.xml"/><Relationship Id="rId16" Type="http://schemas.openxmlformats.org/officeDocument/2006/relationships/tags" Target="../tags/tag15.xml"/><Relationship Id="rId15" Type="http://schemas.openxmlformats.org/officeDocument/2006/relationships/tags" Target="../tags/tag14.xml"/><Relationship Id="rId14" Type="http://schemas.openxmlformats.org/officeDocument/2006/relationships/tags" Target="../tags/tag13.xml"/><Relationship Id="rId13" Type="http://schemas.openxmlformats.org/officeDocument/2006/relationships/tags" Target="../tags/tag12.xml"/><Relationship Id="rId12" Type="http://schemas.openxmlformats.org/officeDocument/2006/relationships/tags" Target="../tags/tag11.xml"/><Relationship Id="rId11" Type="http://schemas.openxmlformats.org/officeDocument/2006/relationships/tags" Target="../tags/tag10.xml"/><Relationship Id="rId10" Type="http://schemas.openxmlformats.org/officeDocument/2006/relationships/tags" Target="../tags/tag9.xml"/><Relationship Id="rId1" Type="http://schemas.openxmlformats.org/officeDocument/2006/relationships/image" Target="../media/image14.jpe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2.xml"/><Relationship Id="rId1" Type="http://schemas.openxmlformats.org/officeDocument/2006/relationships/image" Target="../media/image15.jpe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2.xml"/><Relationship Id="rId1" Type="http://schemas.openxmlformats.org/officeDocument/2006/relationships/image" Target="../media/image16.png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2.xml"/><Relationship Id="rId1" Type="http://schemas.openxmlformats.org/officeDocument/2006/relationships/image" Target="../media/image17.jpe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2.xml"/><Relationship Id="rId1" Type="http://schemas.openxmlformats.org/officeDocument/2006/relationships/image" Target="../media/image18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2" Type="http://schemas.openxmlformats.org/officeDocument/2006/relationships/image" Target="../media/image20.png"/><Relationship Id="rId1" Type="http://schemas.openxmlformats.org/officeDocument/2006/relationships/image" Target="../media/image1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 rotWithShape="1">
          <a:blip r:embed="rId1" cstate="print"/>
          <a:srcRect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矩形 5"/>
          <p:cNvSpPr/>
          <p:nvPr/>
        </p:nvSpPr>
        <p:spPr>
          <a:xfrm>
            <a:off x="-635" y="1336040"/>
            <a:ext cx="12192635" cy="2997835"/>
          </a:xfrm>
          <a:prstGeom prst="rect">
            <a:avLst/>
          </a:prstGeom>
          <a:solidFill>
            <a:srgbClr val="FF000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TextBox 22"/>
          <p:cNvSpPr txBox="1">
            <a:spLocks noChangeArrowheads="1"/>
          </p:cNvSpPr>
          <p:nvPr/>
        </p:nvSpPr>
        <p:spPr bwMode="auto">
          <a:xfrm>
            <a:off x="61595" y="1630680"/>
            <a:ext cx="8041005" cy="52197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 algn="l" defTabSz="1069975"/>
            <a:r>
              <a:rPr lang="zh-CN" altLang="en-US" sz="2800" b="1" spc="300" dirty="0">
                <a:solidFill>
                  <a:schemeClr val="bg1"/>
                </a:solidFill>
                <a:uFillTx/>
                <a:latin typeface="+中文标题" charset="0"/>
                <a:ea typeface="+mj-ea"/>
              </a:rPr>
              <a:t>第五单元  晚清时期的内忧外患与救亡图存</a:t>
            </a:r>
            <a:endParaRPr lang="zh-CN" altLang="en-US" sz="2800" b="1" spc="300" dirty="0">
              <a:solidFill>
                <a:schemeClr val="bg1"/>
              </a:solidFill>
              <a:uFillTx/>
              <a:latin typeface="+中文标题" charset="0"/>
              <a:ea typeface="+mj-ea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-635" y="2162175"/>
            <a:ext cx="12192000" cy="9067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zh-CN" sz="5300" spc="-25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FillTx/>
                <a:latin typeface="汉仪尚巍手书W" panose="00020600040101010101" pitchFamily="18" charset="-122"/>
                <a:ea typeface="汉仪尚巍手书W" panose="00020600040101010101" pitchFamily="18" charset="-122"/>
              </a:rPr>
              <a:t>第</a:t>
            </a:r>
            <a:r>
              <a:rPr lang="en-US" altLang="zh-CN" sz="5300" spc="-25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FillTx/>
                <a:latin typeface="汉仪尚巍手书W" panose="00020600040101010101" pitchFamily="18" charset="-122"/>
                <a:ea typeface="汉仪尚巍手书W" panose="00020600040101010101" pitchFamily="18" charset="-122"/>
              </a:rPr>
              <a:t>17</a:t>
            </a:r>
            <a:r>
              <a:rPr lang="zh-CN" altLang="en-US" sz="5300" spc="-25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FillTx/>
                <a:latin typeface="汉仪尚巍手书W" panose="00020600040101010101" pitchFamily="18" charset="-122"/>
                <a:ea typeface="汉仪尚巍手书W" panose="00020600040101010101" pitchFamily="18" charset="-122"/>
              </a:rPr>
              <a:t>课 </a:t>
            </a:r>
            <a:r>
              <a:rPr sz="5300" spc="-25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FillTx/>
                <a:latin typeface="汉仪尚巍手书W" panose="00020600040101010101" pitchFamily="18" charset="-122"/>
                <a:ea typeface="汉仪尚巍手书W" panose="00020600040101010101" pitchFamily="18" charset="-122"/>
              </a:rPr>
              <a:t>国家出路的探索</a:t>
            </a:r>
            <a:r>
              <a:rPr lang="zh-CN" sz="5300" spc="-25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FillTx/>
                <a:latin typeface="汉仪尚巍手书W" panose="00020600040101010101" pitchFamily="18" charset="-122"/>
                <a:ea typeface="汉仪尚巍手书W" panose="00020600040101010101" pitchFamily="18" charset="-122"/>
              </a:rPr>
              <a:t>与</a:t>
            </a:r>
            <a:r>
              <a:rPr sz="5300" spc="-25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FillTx/>
                <a:latin typeface="汉仪尚巍手书W" panose="00020600040101010101" pitchFamily="18" charset="-122"/>
                <a:ea typeface="汉仪尚巍手书W" panose="00020600040101010101" pitchFamily="18" charset="-122"/>
              </a:rPr>
              <a:t>列强侵略的加剧</a:t>
            </a:r>
            <a:endParaRPr sz="5300" spc="-25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FillTx/>
              <a:latin typeface="汉仪尚巍手书W" panose="00020600040101010101" pitchFamily="18" charset="-122"/>
              <a:ea typeface="汉仪尚巍手书W" panose="00020600040101010101" pitchFamily="18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 Box 6"/>
          <p:cNvSpPr txBox="1">
            <a:spLocks noChangeArrowheads="1"/>
          </p:cNvSpPr>
          <p:nvPr/>
        </p:nvSpPr>
        <p:spPr bwMode="auto">
          <a:xfrm>
            <a:off x="530860" y="1630045"/>
            <a:ext cx="11346180" cy="21539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/>
          <a:p>
            <a:pPr>
              <a:lnSpc>
                <a:spcPct val="250000"/>
              </a:lnSpc>
            </a:pPr>
            <a:r>
              <a:rPr kumimoji="1" lang="zh-CN" sz="2800" b="1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 太平天国运动                    洋务运动</a:t>
            </a:r>
            <a:endParaRPr kumimoji="1" lang="zh-CN" sz="2800" b="1" dirty="0">
              <a:solidFill>
                <a:schemeClr val="tx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lnSpc>
                <a:spcPct val="250000"/>
              </a:lnSpc>
            </a:pPr>
            <a:r>
              <a:rPr kumimoji="1" lang="zh-CN" sz="2800" b="1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 边疆危机与甲午中日战争          瓜分中国的狂潮</a:t>
            </a:r>
            <a:endParaRPr kumimoji="1" lang="zh-CN" sz="2800" b="1" dirty="0">
              <a:solidFill>
                <a:schemeClr val="tx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10540365" y="4004945"/>
            <a:ext cx="1844675" cy="521970"/>
          </a:xfrm>
          <a:prstGeom prst="rect">
            <a:avLst/>
          </a:prstGeom>
          <a:noFill/>
          <a:ln>
            <a:solidFill>
              <a:schemeClr val="bg1">
                <a:lumMod val="85000"/>
              </a:schemeClr>
            </a:solidFill>
          </a:ln>
        </p:spPr>
        <p:txBody>
          <a:bodyPr wrap="square" rtlCol="0">
            <a:spAutoFit/>
          </a:bodyPr>
          <a:p>
            <a:r>
              <a:rPr lang="zh-CN" sz="2800" dirty="0">
                <a:solidFill>
                  <a:srgbClr val="FF0000"/>
                </a:solidFill>
                <a:latin typeface="汉仪尚巍手书W" panose="00020600040101010101" pitchFamily="18" charset="-122"/>
                <a:ea typeface="汉仪尚巍手书W" panose="00020600040101010101" pitchFamily="18" charset="-122"/>
              </a:rPr>
              <a:t>课程标准</a:t>
            </a:r>
            <a:endParaRPr lang="zh-CN" sz="2800" dirty="0">
              <a:solidFill>
                <a:srgbClr val="FF0000"/>
              </a:solidFill>
              <a:latin typeface="汉仪尚巍手书W" panose="00020600040101010101" pitchFamily="18" charset="-122"/>
              <a:ea typeface="汉仪尚巍手书W" panose="00020600040101010101" pitchFamily="18" charset="-122"/>
            </a:endParaRPr>
          </a:p>
        </p:txBody>
      </p:sp>
      <p:sp>
        <p:nvSpPr>
          <p:cNvPr id="100" name="文本框 99"/>
          <p:cNvSpPr txBox="1"/>
          <p:nvPr/>
        </p:nvSpPr>
        <p:spPr>
          <a:xfrm>
            <a:off x="229235" y="4526915"/>
            <a:ext cx="11734165" cy="193802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indent="0" algn="just" fontAlgn="auto">
              <a:lnSpc>
                <a:spcPct val="12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2400" b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    1.</a:t>
            </a:r>
            <a:r>
              <a:rPr lang="zh-CN" sz="2400" b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认识甲午中日战争对中国社会的影响，概述晚清时期中国军民反抗外来侵略的斗争事迹（太平天国运动），理解其性质和意义；</a:t>
            </a:r>
            <a:r>
              <a:rPr lang="en-US" sz="2400" b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    2.</a:t>
            </a:r>
            <a:r>
              <a:rPr lang="zh-CN" sz="2400" b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认识社会各阶级为挽救危局所作的努力及存在的局限性（太平天国运动、洋务运动）。</a:t>
            </a:r>
            <a:endParaRPr lang="zh-CN" altLang="en-US" sz="2400" b="0"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</p:txBody>
      </p:sp>
      <p:sp>
        <p:nvSpPr>
          <p:cNvPr id="19" name="椭圆 18"/>
          <p:cNvSpPr/>
          <p:nvPr/>
        </p:nvSpPr>
        <p:spPr>
          <a:xfrm>
            <a:off x="530968" y="2012057"/>
            <a:ext cx="643774" cy="643774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en-US" altLang="zh-CN" sz="2000" b="1" dirty="0" smtClean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01</a:t>
            </a:r>
            <a:endParaRPr lang="en-US" altLang="zh-CN" sz="2000" b="1" dirty="0" smtClean="0">
              <a:solidFill>
                <a:schemeClr val="bg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2" name="椭圆 21"/>
          <p:cNvSpPr/>
          <p:nvPr/>
        </p:nvSpPr>
        <p:spPr>
          <a:xfrm>
            <a:off x="6277718" y="2012057"/>
            <a:ext cx="643774" cy="643774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en-US" altLang="zh-CN" sz="2000" b="1" dirty="0" smtClean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02</a:t>
            </a:r>
            <a:endParaRPr lang="en-US" altLang="zh-CN" sz="2000" b="1" dirty="0" smtClean="0">
              <a:solidFill>
                <a:schemeClr val="bg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3" name="椭圆 22"/>
          <p:cNvSpPr/>
          <p:nvPr/>
        </p:nvSpPr>
        <p:spPr>
          <a:xfrm>
            <a:off x="530968" y="3106797"/>
            <a:ext cx="643774" cy="643774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en-US" altLang="zh-CN" sz="2000" b="1" dirty="0" smtClean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03</a:t>
            </a:r>
            <a:endParaRPr lang="en-US" altLang="zh-CN" sz="2000" b="1" dirty="0" smtClean="0">
              <a:solidFill>
                <a:schemeClr val="bg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4" name="椭圆 23"/>
          <p:cNvSpPr/>
          <p:nvPr/>
        </p:nvSpPr>
        <p:spPr>
          <a:xfrm>
            <a:off x="6277718" y="3106797"/>
            <a:ext cx="643774" cy="643774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en-US" altLang="zh-CN" sz="2000" b="1" dirty="0" smtClean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04</a:t>
            </a:r>
            <a:endParaRPr lang="en-US" altLang="zh-CN" sz="2000" b="1" dirty="0" smtClean="0">
              <a:solidFill>
                <a:schemeClr val="bg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grpSp>
        <p:nvGrpSpPr>
          <p:cNvPr id="28" name="组合 27"/>
          <p:cNvGrpSpPr/>
          <p:nvPr/>
        </p:nvGrpSpPr>
        <p:grpSpPr>
          <a:xfrm>
            <a:off x="530860" y="345440"/>
            <a:ext cx="2325370" cy="1209675"/>
            <a:chOff x="403" y="929"/>
            <a:chExt cx="3662" cy="1905"/>
          </a:xfrm>
        </p:grpSpPr>
        <p:sp>
          <p:nvSpPr>
            <p:cNvPr id="25" name="文本框 24"/>
            <p:cNvSpPr txBox="1"/>
            <p:nvPr/>
          </p:nvSpPr>
          <p:spPr>
            <a:xfrm>
              <a:off x="403" y="1528"/>
              <a:ext cx="3663" cy="130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p>
              <a:pPr algn="dist"/>
              <a:r>
                <a:rPr lang="zh-CN" altLang="en-US" sz="4800" b="1" dirty="0">
                  <a:solidFill>
                    <a:srgbClr val="FF0000"/>
                  </a:solidFill>
                  <a:latin typeface="FZZhengHeiS-DB-GB" panose="02000000000000000000" pitchFamily="2" charset="0"/>
                  <a:ea typeface="FZZhengHeiS-DB-GB" panose="02000000000000000000" pitchFamily="2" charset="0"/>
                </a:rPr>
                <a:t>目录</a:t>
              </a:r>
              <a:endParaRPr lang="zh-CN" altLang="en-US" sz="4800" b="1" dirty="0">
                <a:solidFill>
                  <a:srgbClr val="FF0000"/>
                </a:solidFill>
                <a:latin typeface="FZZhengHeiS-DB-GB" panose="02000000000000000000" pitchFamily="2" charset="0"/>
                <a:ea typeface="FZZhengHeiS-DB-GB" panose="02000000000000000000" pitchFamily="2" charset="0"/>
              </a:endParaRPr>
            </a:p>
          </p:txBody>
        </p:sp>
        <p:sp>
          <p:nvSpPr>
            <p:cNvPr id="27" name="文本框 26"/>
            <p:cNvSpPr txBox="1"/>
            <p:nvPr/>
          </p:nvSpPr>
          <p:spPr>
            <a:xfrm>
              <a:off x="403" y="929"/>
              <a:ext cx="3663" cy="62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p>
              <a:pPr algn="dist"/>
              <a:r>
                <a:rPr lang="en-US" altLang="zh-CN" sz="2000" b="1" dirty="0" smtClean="0">
                  <a:solidFill>
                    <a:srgbClr val="FF0000"/>
                  </a:solidFill>
                  <a:latin typeface="FuturaBookC" charset="-52"/>
                  <a:ea typeface="微软雅黑" panose="020B0503020204020204" charset="-122"/>
                </a:rPr>
                <a:t>CONTENT</a:t>
              </a:r>
              <a:endParaRPr lang="en-US" altLang="zh-CN" sz="2000" b="1" dirty="0" smtClean="0">
                <a:solidFill>
                  <a:srgbClr val="FF0000"/>
                </a:solidFill>
                <a:latin typeface="FuturaBookC" charset="-52"/>
                <a:ea typeface="微软雅黑" panose="020B0503020204020204" charset="-122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文本框 19"/>
          <p:cNvSpPr txBox="1"/>
          <p:nvPr/>
        </p:nvSpPr>
        <p:spPr>
          <a:xfrm>
            <a:off x="-59055" y="264160"/>
            <a:ext cx="2583815" cy="521970"/>
          </a:xfrm>
          <a:prstGeom prst="rect">
            <a:avLst/>
          </a:prstGeom>
          <a:noFill/>
          <a:ln>
            <a:solidFill>
              <a:schemeClr val="bg1">
                <a:lumMod val="85000"/>
              </a:schemeClr>
            </a:solidFill>
          </a:ln>
        </p:spPr>
        <p:txBody>
          <a:bodyPr wrap="square" rtlCol="0">
            <a:spAutoFit/>
          </a:bodyPr>
          <a:lstStyle/>
          <a:p>
            <a:pPr algn="l"/>
            <a:r>
              <a:rPr lang="en-US" altLang="zh-CN" sz="2800" dirty="0">
                <a:solidFill>
                  <a:srgbClr val="FF0000"/>
                </a:solidFill>
                <a:latin typeface="汉仪尚巍手书W" panose="00020600040101010101" pitchFamily="18" charset="-122"/>
                <a:ea typeface="汉仪尚巍手书W" panose="00020600040101010101" pitchFamily="18" charset="-122"/>
              </a:rPr>
              <a:t> </a:t>
            </a:r>
            <a:r>
              <a:rPr lang="zh-CN" altLang="en-US" sz="2800" dirty="0">
                <a:solidFill>
                  <a:srgbClr val="FF0000"/>
                </a:solidFill>
                <a:latin typeface="汉仪尚巍手书W" panose="00020600040101010101" pitchFamily="18" charset="-122"/>
                <a:ea typeface="汉仪尚巍手书W" panose="00020600040101010101" pitchFamily="18" charset="-122"/>
              </a:rPr>
              <a:t>太平天国运动</a:t>
            </a:r>
            <a:endParaRPr lang="zh-CN" altLang="en-US" sz="2800" dirty="0">
              <a:solidFill>
                <a:srgbClr val="FF0000"/>
              </a:solidFill>
              <a:latin typeface="汉仪尚巍手书W" panose="00020600040101010101" pitchFamily="18" charset="-122"/>
              <a:ea typeface="汉仪尚巍手书W" panose="00020600040101010101" pitchFamily="18" charset="-122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415925" y="1826260"/>
            <a:ext cx="6597015" cy="470789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just">
              <a:lnSpc>
                <a:spcPct val="12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2400">
                <a:latin typeface="黑体" panose="02010609060101010101" pitchFamily="49" charset="-122"/>
                <a:ea typeface="黑体" panose="02010609060101010101" pitchFamily="49" charset="-122"/>
              </a:rPr>
              <a:t>    </a:t>
            </a:r>
            <a:r>
              <a:rPr lang="zh-CN" altLang="en-US" sz="2400">
                <a:latin typeface="黑体" panose="02010609060101010101" pitchFamily="49" charset="-122"/>
                <a:ea typeface="黑体" panose="02010609060101010101" pitchFamily="49" charset="-122"/>
              </a:rPr>
              <a:t>材料一  </a:t>
            </a:r>
            <a:r>
              <a:rPr lang="zh-CN" altLang="en-US" sz="240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鸦片战争后，鸦片走私导致白银外流、银价激涨，洋货涌入导致传统手工业破产，巨额赔款加重人民负担，所以有史学家评价说：太平天国运动是“鸦片战争炮声的回声”。</a:t>
            </a:r>
            <a:endParaRPr lang="zh-CN" altLang="en-US" sz="2400"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pPr algn="just">
              <a:lnSpc>
                <a:spcPct val="125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40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    </a:t>
            </a:r>
            <a:r>
              <a:rPr lang="zh-CN" altLang="en-US" sz="2400"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材料二  </a:t>
            </a:r>
            <a:r>
              <a:rPr lang="zh-CN" altLang="en-US" sz="240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清政府为了支付战争赔款和军费开支，极力搜刮，加捐加税。官府常抓人毒打交不起税的人。1843—1850年规模较大的群众暴动有70余起，遍及十几个省。</a:t>
            </a:r>
            <a:endParaRPr lang="zh-CN" altLang="en-US" sz="2400">
              <a:latin typeface="楷体" panose="02010609060101010101" charset="-122"/>
              <a:ea typeface="楷体" panose="02010609060101010101" charset="-122"/>
              <a:cs typeface="楷体" panose="02010609060101010101" charset="-122"/>
              <a:sym typeface="+mn-ea"/>
            </a:endParaRPr>
          </a:p>
          <a:p>
            <a:pPr algn="just">
              <a:lnSpc>
                <a:spcPct val="125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40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    </a:t>
            </a:r>
            <a:r>
              <a:rPr lang="zh-CN" altLang="en-US" sz="2400"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材料三  </a:t>
            </a:r>
            <a:r>
              <a:rPr lang="zh-CN" altLang="en-US" sz="240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1846年—1850年,两广地区水、旱、虫灾不断，广大劳动人民陷于饥饿和死亡的困境。</a:t>
            </a:r>
            <a:endParaRPr lang="zh-CN" altLang="en-US" sz="2400">
              <a:latin typeface="楷体" panose="02010609060101010101" charset="-122"/>
              <a:ea typeface="楷体" panose="02010609060101010101" charset="-122"/>
              <a:cs typeface="楷体" panose="02010609060101010101" charset="-122"/>
              <a:sym typeface="+mn-ea"/>
            </a:endParaRPr>
          </a:p>
        </p:txBody>
      </p:sp>
      <p:sp>
        <p:nvSpPr>
          <p:cNvPr id="14" name="圆角矩形 13"/>
          <p:cNvSpPr/>
          <p:nvPr/>
        </p:nvSpPr>
        <p:spPr>
          <a:xfrm>
            <a:off x="7355205" y="2145030"/>
            <a:ext cx="1015208" cy="1016635"/>
          </a:xfrm>
          <a:prstGeom prst="roundRect">
            <a:avLst/>
          </a:prstGeom>
          <a:solidFill>
            <a:srgbClr val="CC2528"/>
          </a:solidFill>
          <a:ln>
            <a:noFill/>
          </a:ln>
          <a:effectLst>
            <a:outerShdw blurRad="203200" dist="101600" dir="2700000" algn="tl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文本框 14"/>
          <p:cNvSpPr txBox="1"/>
          <p:nvPr/>
        </p:nvSpPr>
        <p:spPr>
          <a:xfrm>
            <a:off x="7483475" y="2331085"/>
            <a:ext cx="758825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3600">
                <a:solidFill>
                  <a:srgbClr val="FFFF00"/>
                </a:solidFill>
                <a:effectLst>
                  <a:glow rad="101600">
                    <a:srgbClr val="C00000"/>
                  </a:glow>
                  <a:outerShdw blurRad="203200" dist="101600" dir="5400000" algn="tl" rotWithShape="0">
                    <a:prstClr val="black">
                      <a:alpha val="60000"/>
                    </a:prstClr>
                  </a:outerShdw>
                </a:effectLst>
                <a:latin typeface="方正兰亭粗黑_GBK" panose="02000000000000000000" pitchFamily="2" charset="-122"/>
                <a:ea typeface="方正兰亭粗黑_GBK" panose="02000000000000000000" pitchFamily="2" charset="-122"/>
              </a:defRPr>
            </a:lvl1pPr>
          </a:lstStyle>
          <a:p>
            <a:pPr algn="ctr"/>
            <a:r>
              <a:rPr lang="en-US" altLang="zh-CN" b="1" dirty="0">
                <a:solidFill>
                  <a:schemeClr val="bg1"/>
                </a:solidFill>
                <a:effectLst/>
                <a:latin typeface="微软雅黑" panose="020B0503020204020204" charset="-122"/>
                <a:ea typeface="微软雅黑" panose="020B0503020204020204" charset="-122"/>
              </a:rPr>
              <a:t>1</a:t>
            </a:r>
            <a:endParaRPr lang="en-US" altLang="zh-CN" b="1" dirty="0">
              <a:solidFill>
                <a:schemeClr val="bg1"/>
              </a:solidFill>
              <a:effectLst/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6" name="圆角矩形 15"/>
          <p:cNvSpPr/>
          <p:nvPr/>
        </p:nvSpPr>
        <p:spPr>
          <a:xfrm>
            <a:off x="7355205" y="2145030"/>
            <a:ext cx="4340225" cy="1016635"/>
          </a:xfrm>
          <a:prstGeom prst="roundRect">
            <a:avLst/>
          </a:prstGeom>
          <a:noFill/>
          <a:ln w="12700">
            <a:solidFill>
              <a:srgbClr val="CC2528"/>
            </a:solidFill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7" name="矩形 16"/>
          <p:cNvSpPr/>
          <p:nvPr/>
        </p:nvSpPr>
        <p:spPr>
          <a:xfrm>
            <a:off x="8509635" y="2223770"/>
            <a:ext cx="3084195" cy="86042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25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000" dirty="0">
                <a:latin typeface="黑体" panose="02010609060101010101" pitchFamily="49" charset="-122"/>
                <a:ea typeface="黑体" panose="02010609060101010101" pitchFamily="49" charset="-122"/>
              </a:rPr>
              <a:t>外国资本主义的侵略，民族矛盾激化</a:t>
            </a:r>
            <a:endParaRPr lang="zh-CN" altLang="en-US" sz="20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8" name="圆角矩形 17"/>
          <p:cNvSpPr/>
          <p:nvPr/>
        </p:nvSpPr>
        <p:spPr>
          <a:xfrm>
            <a:off x="7355205" y="3898900"/>
            <a:ext cx="1015208" cy="1016635"/>
          </a:xfrm>
          <a:prstGeom prst="roundRect">
            <a:avLst/>
          </a:prstGeom>
          <a:solidFill>
            <a:srgbClr val="CC2528"/>
          </a:solidFill>
          <a:ln>
            <a:noFill/>
          </a:ln>
          <a:effectLst>
            <a:outerShdw blurRad="203200" dist="101600" dir="2700000" algn="tl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文本框 1"/>
          <p:cNvSpPr txBox="1"/>
          <p:nvPr/>
        </p:nvSpPr>
        <p:spPr>
          <a:xfrm>
            <a:off x="7483475" y="4084955"/>
            <a:ext cx="758825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3600">
                <a:solidFill>
                  <a:srgbClr val="FFFF00"/>
                </a:solidFill>
                <a:effectLst>
                  <a:glow rad="101600">
                    <a:srgbClr val="C00000"/>
                  </a:glow>
                  <a:outerShdw blurRad="203200" dist="101600" dir="5400000" algn="tl" rotWithShape="0">
                    <a:prstClr val="black">
                      <a:alpha val="60000"/>
                    </a:prstClr>
                  </a:outerShdw>
                </a:effectLst>
                <a:latin typeface="方正兰亭粗黑_GBK" panose="02000000000000000000" pitchFamily="2" charset="-122"/>
                <a:ea typeface="方正兰亭粗黑_GBK" panose="02000000000000000000" pitchFamily="2" charset="-122"/>
              </a:defRPr>
            </a:lvl1pPr>
          </a:lstStyle>
          <a:p>
            <a:pPr algn="ctr"/>
            <a:r>
              <a:rPr lang="en-US" altLang="zh-CN" b="1" dirty="0">
                <a:solidFill>
                  <a:schemeClr val="bg1"/>
                </a:solidFill>
                <a:effectLst/>
                <a:latin typeface="微软雅黑" panose="020B0503020204020204" charset="-122"/>
                <a:ea typeface="微软雅黑" panose="020B0503020204020204" charset="-122"/>
              </a:rPr>
              <a:t>2</a:t>
            </a:r>
            <a:endParaRPr lang="en-US" altLang="zh-CN" b="1" dirty="0">
              <a:solidFill>
                <a:schemeClr val="bg1"/>
              </a:solidFill>
              <a:effectLst/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1" name="圆角矩形 20"/>
          <p:cNvSpPr/>
          <p:nvPr/>
        </p:nvSpPr>
        <p:spPr>
          <a:xfrm>
            <a:off x="7355205" y="3898900"/>
            <a:ext cx="4340225" cy="1016635"/>
          </a:xfrm>
          <a:prstGeom prst="roundRect">
            <a:avLst/>
          </a:prstGeom>
          <a:noFill/>
          <a:ln w="12700">
            <a:solidFill>
              <a:srgbClr val="CC2528"/>
            </a:solidFill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8509635" y="3900805"/>
            <a:ext cx="3185795" cy="10147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000" dirty="0">
                <a:latin typeface="黑体" panose="02010609060101010101" pitchFamily="49" charset="-122"/>
                <a:ea typeface="黑体" panose="02010609060101010101" pitchFamily="49" charset="-122"/>
              </a:rPr>
              <a:t>清政府吏治腐败，各级官吏大肆搜刮人民，阶级矛盾激化</a:t>
            </a:r>
            <a:endParaRPr lang="zh-CN" altLang="en-US" sz="20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4" name="圆角矩形 3"/>
          <p:cNvSpPr/>
          <p:nvPr/>
        </p:nvSpPr>
        <p:spPr>
          <a:xfrm>
            <a:off x="7355205" y="5466715"/>
            <a:ext cx="1015208" cy="1016635"/>
          </a:xfrm>
          <a:prstGeom prst="roundRect">
            <a:avLst/>
          </a:prstGeom>
          <a:solidFill>
            <a:srgbClr val="CC2528"/>
          </a:solidFill>
          <a:ln>
            <a:noFill/>
          </a:ln>
          <a:effectLst>
            <a:outerShdw blurRad="203200" dist="101600" dir="2700000" algn="tl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文本框 4"/>
          <p:cNvSpPr txBox="1"/>
          <p:nvPr/>
        </p:nvSpPr>
        <p:spPr>
          <a:xfrm>
            <a:off x="7483475" y="5652770"/>
            <a:ext cx="758825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3600">
                <a:solidFill>
                  <a:srgbClr val="FFFF00"/>
                </a:solidFill>
                <a:effectLst>
                  <a:glow rad="101600">
                    <a:srgbClr val="C00000"/>
                  </a:glow>
                  <a:outerShdw blurRad="203200" dist="101600" dir="5400000" algn="tl" rotWithShape="0">
                    <a:prstClr val="black">
                      <a:alpha val="60000"/>
                    </a:prstClr>
                  </a:outerShdw>
                </a:effectLst>
                <a:latin typeface="方正兰亭粗黑_GBK" panose="02000000000000000000" pitchFamily="2" charset="-122"/>
                <a:ea typeface="方正兰亭粗黑_GBK" panose="02000000000000000000" pitchFamily="2" charset="-122"/>
              </a:defRPr>
            </a:lvl1pPr>
          </a:lstStyle>
          <a:p>
            <a:pPr algn="ctr"/>
            <a:r>
              <a:rPr lang="en-US" altLang="zh-CN" b="1" dirty="0">
                <a:solidFill>
                  <a:schemeClr val="bg1"/>
                </a:solidFill>
                <a:effectLst/>
                <a:latin typeface="微软雅黑" panose="020B0503020204020204" charset="-122"/>
                <a:ea typeface="微软雅黑" panose="020B0503020204020204" charset="-122"/>
              </a:rPr>
              <a:t>3</a:t>
            </a:r>
            <a:endParaRPr lang="en-US" altLang="zh-CN" b="1" dirty="0">
              <a:solidFill>
                <a:schemeClr val="bg1"/>
              </a:solidFill>
              <a:effectLst/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6" name="圆角矩形 5"/>
          <p:cNvSpPr/>
          <p:nvPr/>
        </p:nvSpPr>
        <p:spPr>
          <a:xfrm>
            <a:off x="7355205" y="5466715"/>
            <a:ext cx="4340225" cy="1016635"/>
          </a:xfrm>
          <a:prstGeom prst="roundRect">
            <a:avLst/>
          </a:prstGeom>
          <a:noFill/>
          <a:ln w="12700">
            <a:solidFill>
              <a:srgbClr val="CC2528"/>
            </a:solidFill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26" name="矩形 25"/>
          <p:cNvSpPr/>
          <p:nvPr/>
        </p:nvSpPr>
        <p:spPr>
          <a:xfrm>
            <a:off x="8509635" y="5544820"/>
            <a:ext cx="3185795" cy="86042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25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000" dirty="0">
                <a:latin typeface="黑体" panose="02010609060101010101" pitchFamily="49" charset="-122"/>
                <a:ea typeface="黑体" panose="02010609060101010101" pitchFamily="49" charset="-122"/>
              </a:rPr>
              <a:t>两广地区</a:t>
            </a:r>
            <a:r>
              <a:rPr lang="zh-CN" altLang="en-US" sz="2000" dirty="0"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自然灾害</a:t>
            </a:r>
            <a:r>
              <a:rPr lang="zh-CN" altLang="en-US" sz="2000" dirty="0">
                <a:latin typeface="黑体" panose="02010609060101010101" pitchFamily="49" charset="-122"/>
                <a:ea typeface="黑体" panose="02010609060101010101" pitchFamily="49" charset="-122"/>
              </a:rPr>
              <a:t>连年不断，各种矛盾尤为突出</a:t>
            </a:r>
            <a:endParaRPr lang="zh-CN" altLang="en-US" sz="20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7" name="Text Box 6"/>
          <p:cNvSpPr txBox="1">
            <a:spLocks noChangeArrowheads="1"/>
          </p:cNvSpPr>
          <p:nvPr/>
        </p:nvSpPr>
        <p:spPr bwMode="auto">
          <a:xfrm>
            <a:off x="178580" y="935614"/>
            <a:ext cx="2145030" cy="4305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>
            <a:spAutoFit/>
          </a:bodyPr>
          <a:lstStyle/>
          <a:p>
            <a:pPr algn="ctr"/>
            <a:r>
              <a:rPr kumimoji="1" lang="zh-CN" sz="2800" b="1" dirty="0">
                <a:solidFill>
                  <a:srgbClr val="FF0000"/>
                </a:solidFill>
                <a:uFillTx/>
                <a:latin typeface="黑体" panose="02010609060101010101" pitchFamily="49" charset="-122"/>
                <a:ea typeface="黑体" panose="02010609060101010101" pitchFamily="49" charset="-122"/>
              </a:rPr>
              <a:t>一、天国之兴    </a:t>
            </a:r>
            <a:endParaRPr kumimoji="1" lang="zh-CN" sz="2800" b="1" dirty="0">
              <a:solidFill>
                <a:srgbClr val="FF0000"/>
              </a:solidFill>
              <a:uFillTx/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178435" y="1421130"/>
            <a:ext cx="329882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400" b="1">
                <a:latin typeface="黑体" panose="02010609060101010101" pitchFamily="49" charset="-122"/>
                <a:ea typeface="黑体" panose="02010609060101010101" pitchFamily="49" charset="-122"/>
              </a:rPr>
              <a:t>太平天国运动的背景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6" presetClass="emph" presetSubtype="0" decel="100000" fill="hold" grpId="1" nodeType="withEffect">
                                  <p:stCondLst>
                                    <p:cond delay="200"/>
                                  </p:stCondLst>
                                  <p:childTnLst>
                                    <p:animScale>
                                      <p:cBhvr>
                                        <p:cTn id="11" dur="250" fill="hold"/>
                                        <p:tgtEl>
                                          <p:spTgt spid="14"/>
                                        </p:tgtEl>
                                      </p:cBhvr>
                                      <p:by x="120000" y="120000"/>
                                    </p:animScale>
                                  </p:childTnLst>
                                </p:cTn>
                              </p:par>
                              <p:par>
                                <p:cTn id="12" presetID="6" presetClass="emph" presetSubtype="0" decel="100000" fill="hold" grpId="2" nodeType="withEffect">
                                  <p:stCondLst>
                                    <p:cond delay="400"/>
                                  </p:stCondLst>
                                  <p:childTnLst>
                                    <p:animScale>
                                      <p:cBhvr>
                                        <p:cTn id="13" dur="250" fill="hold"/>
                                        <p:tgtEl>
                                          <p:spTgt spid="14"/>
                                        </p:tgtEl>
                                      </p:cBhvr>
                                      <p:by x="83000" y="83000"/>
                                    </p:animScale>
                                  </p:childTnLst>
                                </p:cTn>
                              </p:par>
                              <p:par>
                                <p:cTn id="14" presetID="53" presetClass="entr" presetSubtype="16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2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6" presetClass="emph" presetSubtype="0" decel="100000" fill="hold" grpId="1" nodeType="withEffect">
                                  <p:stCondLst>
                                    <p:cond delay="600"/>
                                  </p:stCondLst>
                                  <p:childTnLst>
                                    <p:animScale>
                                      <p:cBhvr>
                                        <p:cTn id="20" dur="250" fill="hold"/>
                                        <p:tgtEl>
                                          <p:spTgt spid="15"/>
                                        </p:tgtEl>
                                      </p:cBhvr>
                                      <p:by x="120000" y="12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6" presetClass="emph" presetSubtype="0" decel="100000" fill="hold" grpId="2" nodeType="withEffect">
                                  <p:stCondLst>
                                    <p:cond delay="800"/>
                                  </p:stCondLst>
                                  <p:childTnLst>
                                    <p:animScale>
                                      <p:cBhvr>
                                        <p:cTn id="22" dur="250" fill="hold"/>
                                        <p:tgtEl>
                                          <p:spTgt spid="15"/>
                                        </p:tgtEl>
                                      </p:cBhvr>
                                      <p:by x="83000" y="83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"/>
                            </p:stCondLst>
                            <p:childTnLst>
                              <p:par>
                                <p:cTn id="24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00"/>
                            </p:stCondLst>
                            <p:childTnLst>
                              <p:par>
                                <p:cTn id="2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2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2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6" presetClass="emph" presetSubtype="0" decel="100000" fill="hold" grpId="1" nodeType="withEffect">
                                  <p:stCondLst>
                                    <p:cond delay="200"/>
                                  </p:stCondLst>
                                  <p:childTnLst>
                                    <p:animScale>
                                      <p:cBhvr>
                                        <p:cTn id="42" dur="250" fill="hold"/>
                                        <p:tgtEl>
                                          <p:spTgt spid="18"/>
                                        </p:tgtEl>
                                      </p:cBhvr>
                                      <p:by x="120000" y="120000"/>
                                    </p:animScale>
                                  </p:childTnLst>
                                </p:cTn>
                              </p:par>
                              <p:par>
                                <p:cTn id="43" presetID="6" presetClass="emph" presetSubtype="0" decel="100000" fill="hold" grpId="2" nodeType="withEffect">
                                  <p:stCondLst>
                                    <p:cond delay="400"/>
                                  </p:stCondLst>
                                  <p:childTnLst>
                                    <p:animScale>
                                      <p:cBhvr>
                                        <p:cTn id="44" dur="250" fill="hold"/>
                                        <p:tgtEl>
                                          <p:spTgt spid="18"/>
                                        </p:tgtEl>
                                      </p:cBhvr>
                                      <p:by x="83000" y="83000"/>
                                    </p:animScale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6" presetClass="emph" presetSubtype="0" decel="100000" fill="hold" grpId="1" nodeType="withEffect">
                                  <p:stCondLst>
                                    <p:cond delay="600"/>
                                  </p:stCondLst>
                                  <p:childTnLst>
                                    <p:animScale>
                                      <p:cBhvr>
                                        <p:cTn id="51" dur="250" fill="hold"/>
                                        <p:tgtEl>
                                          <p:spTgt spid="2"/>
                                        </p:tgtEl>
                                      </p:cBhvr>
                                      <p:by x="120000" y="120000"/>
                                    </p:animScale>
                                  </p:childTnLst>
                                </p:cTn>
                              </p:par>
                              <p:par>
                                <p:cTn id="52" presetID="6" presetClass="emph" presetSubtype="0" decel="100000" fill="hold" grpId="2" nodeType="withEffect">
                                  <p:stCondLst>
                                    <p:cond delay="800"/>
                                  </p:stCondLst>
                                  <p:childTnLst>
                                    <p:animScale>
                                      <p:cBhvr>
                                        <p:cTn id="53" dur="250" fill="hold"/>
                                        <p:tgtEl>
                                          <p:spTgt spid="2"/>
                                        </p:tgtEl>
                                      </p:cBhvr>
                                      <p:by x="83000" y="83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00"/>
                            </p:stCondLst>
                            <p:childTnLst>
                              <p:par>
                                <p:cTn id="5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1000"/>
                            </p:stCondLst>
                            <p:childTnLst>
                              <p:par>
                                <p:cTn id="6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6" presetClass="emph" presetSubtype="0" decel="100000" fill="hold" grpId="1" nodeType="withEffect">
                                  <p:stCondLst>
                                    <p:cond delay="200"/>
                                  </p:stCondLst>
                                  <p:childTnLst>
                                    <p:animScale>
                                      <p:cBhvr>
                                        <p:cTn id="73" dur="250" fill="hold"/>
                                        <p:tgtEl>
                                          <p:spTgt spid="4"/>
                                        </p:tgtEl>
                                      </p:cBhvr>
                                      <p:by x="120000" y="120000"/>
                                    </p:animScale>
                                  </p:childTnLst>
                                </p:cTn>
                              </p:par>
                              <p:par>
                                <p:cTn id="74" presetID="6" presetClass="emph" presetSubtype="0" decel="100000" fill="hold" grpId="2" nodeType="withEffect">
                                  <p:stCondLst>
                                    <p:cond delay="400"/>
                                  </p:stCondLst>
                                  <p:childTnLst>
                                    <p:animScale>
                                      <p:cBhvr>
                                        <p:cTn id="75" dur="250" fill="hold"/>
                                        <p:tgtEl>
                                          <p:spTgt spid="4"/>
                                        </p:tgtEl>
                                      </p:cBhvr>
                                      <p:by x="83000" y="83000"/>
                                    </p:animScale>
                                  </p:childTnLst>
                                </p:cTn>
                              </p:par>
                              <p:par>
                                <p:cTn id="76" presetID="53" presetClass="entr" presetSubtype="16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6" presetClass="emph" presetSubtype="0" decel="100000" fill="hold" grpId="1" nodeType="withEffect">
                                  <p:stCondLst>
                                    <p:cond delay="600"/>
                                  </p:stCondLst>
                                  <p:childTnLst>
                                    <p:animScale>
                                      <p:cBhvr>
                                        <p:cTn id="82" dur="250" fill="hold"/>
                                        <p:tgtEl>
                                          <p:spTgt spid="5"/>
                                        </p:tgtEl>
                                      </p:cBhvr>
                                      <p:by x="120000" y="120000"/>
                                    </p:animScale>
                                  </p:childTnLst>
                                </p:cTn>
                              </p:par>
                              <p:par>
                                <p:cTn id="83" presetID="6" presetClass="emph" presetSubtype="0" decel="100000" fill="hold" grpId="2" nodeType="withEffect">
                                  <p:stCondLst>
                                    <p:cond delay="800"/>
                                  </p:stCondLst>
                                  <p:childTnLst>
                                    <p:animScale>
                                      <p:cBhvr>
                                        <p:cTn id="84" dur="250" fill="hold"/>
                                        <p:tgtEl>
                                          <p:spTgt spid="5"/>
                                        </p:tgtEl>
                                      </p:cBhvr>
                                      <p:by x="83000" y="83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500"/>
                            </p:stCondLst>
                            <p:childTnLst>
                              <p:par>
                                <p:cTn id="86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1000"/>
                            </p:stCondLst>
                            <p:childTnLst>
                              <p:par>
                                <p:cTn id="9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5" dur="2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bldLvl="0" animBg="1"/>
      <p:bldP spid="14" grpId="1" bldLvl="0" animBg="1"/>
      <p:bldP spid="14" grpId="2" bldLvl="0" animBg="1"/>
      <p:bldP spid="15" grpId="0"/>
      <p:bldP spid="15" grpId="1"/>
      <p:bldP spid="15" grpId="2"/>
      <p:bldP spid="16" grpId="0" bldLvl="0" animBg="1"/>
      <p:bldP spid="17" grpId="0"/>
      <p:bldP spid="18" grpId="0" bldLvl="0" animBg="1"/>
      <p:bldP spid="18" grpId="1" bldLvl="0" animBg="1"/>
      <p:bldP spid="18" grpId="2" bldLvl="0" animBg="1"/>
      <p:bldP spid="2" grpId="0"/>
      <p:bldP spid="2" grpId="1"/>
      <p:bldP spid="2" grpId="2"/>
      <p:bldP spid="21" grpId="0" bldLvl="0" animBg="1"/>
      <p:bldP spid="3" grpId="0"/>
      <p:bldP spid="4" grpId="0" bldLvl="0" animBg="1"/>
      <p:bldP spid="4" grpId="1" bldLvl="0" animBg="1"/>
      <p:bldP spid="4" grpId="2" bldLvl="0" animBg="1"/>
      <p:bldP spid="5" grpId="0"/>
      <p:bldP spid="5" grpId="1"/>
      <p:bldP spid="5" grpId="2"/>
      <p:bldP spid="6" grpId="0" bldLvl="0" animBg="1"/>
      <p:bldP spid="2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文本框 19"/>
          <p:cNvSpPr txBox="1"/>
          <p:nvPr/>
        </p:nvSpPr>
        <p:spPr>
          <a:xfrm>
            <a:off x="-59055" y="264160"/>
            <a:ext cx="2583815" cy="521970"/>
          </a:xfrm>
          <a:prstGeom prst="rect">
            <a:avLst/>
          </a:prstGeom>
          <a:noFill/>
          <a:ln>
            <a:solidFill>
              <a:schemeClr val="bg1">
                <a:lumMod val="85000"/>
              </a:schemeClr>
            </a:solidFill>
          </a:ln>
        </p:spPr>
        <p:txBody>
          <a:bodyPr wrap="square" rtlCol="0">
            <a:spAutoFit/>
          </a:bodyPr>
          <a:lstStyle/>
          <a:p>
            <a:pPr algn="l"/>
            <a:r>
              <a:rPr lang="en-US" altLang="zh-CN" sz="2800" dirty="0">
                <a:solidFill>
                  <a:srgbClr val="FF0000"/>
                </a:solidFill>
                <a:latin typeface="汉仪尚巍手书W" panose="00020600040101010101" pitchFamily="18" charset="-122"/>
                <a:ea typeface="汉仪尚巍手书W" panose="00020600040101010101" pitchFamily="18" charset="-122"/>
              </a:rPr>
              <a:t> </a:t>
            </a:r>
            <a:r>
              <a:rPr lang="zh-CN" altLang="en-US" sz="2800" dirty="0">
                <a:solidFill>
                  <a:srgbClr val="FF0000"/>
                </a:solidFill>
                <a:latin typeface="汉仪尚巍手书W" panose="00020600040101010101" pitchFamily="18" charset="-122"/>
                <a:ea typeface="汉仪尚巍手书W" panose="00020600040101010101" pitchFamily="18" charset="-122"/>
              </a:rPr>
              <a:t>太平天国运动</a:t>
            </a:r>
            <a:endParaRPr lang="zh-CN" altLang="en-US" sz="2800" dirty="0">
              <a:solidFill>
                <a:srgbClr val="FF0000"/>
              </a:solidFill>
              <a:latin typeface="汉仪尚巍手书W" panose="00020600040101010101" pitchFamily="18" charset="-122"/>
              <a:ea typeface="汉仪尚巍手书W" panose="00020600040101010101" pitchFamily="18" charset="-122"/>
            </a:endParaRPr>
          </a:p>
        </p:txBody>
      </p:sp>
      <p:sp>
        <p:nvSpPr>
          <p:cNvPr id="24" name="Text Box 6"/>
          <p:cNvSpPr txBox="1">
            <a:spLocks noChangeArrowheads="1"/>
          </p:cNvSpPr>
          <p:nvPr/>
        </p:nvSpPr>
        <p:spPr bwMode="auto">
          <a:xfrm>
            <a:off x="178580" y="935614"/>
            <a:ext cx="2145030" cy="4305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>
            <a:spAutoFit/>
          </a:bodyPr>
          <a:lstStyle/>
          <a:p>
            <a:pPr algn="ctr"/>
            <a:r>
              <a:rPr kumimoji="1" lang="zh-CN" sz="2800" b="1" dirty="0">
                <a:solidFill>
                  <a:srgbClr val="FF0000"/>
                </a:solidFill>
                <a:uFillTx/>
                <a:latin typeface="黑体" panose="02010609060101010101" pitchFamily="49" charset="-122"/>
                <a:ea typeface="黑体" panose="02010609060101010101" pitchFamily="49" charset="-122"/>
              </a:rPr>
              <a:t>一、天国之兴    </a:t>
            </a:r>
            <a:endParaRPr kumimoji="1" lang="zh-CN" sz="2800" b="1" dirty="0">
              <a:solidFill>
                <a:srgbClr val="FF0000"/>
              </a:solidFill>
              <a:uFillTx/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443865" y="1757045"/>
            <a:ext cx="6597015" cy="424624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just">
              <a:lnSpc>
                <a:spcPct val="12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2400">
                <a:latin typeface="黑体" panose="02010609060101010101" pitchFamily="49" charset="-122"/>
                <a:ea typeface="黑体" panose="02010609060101010101" pitchFamily="49" charset="-122"/>
              </a:rPr>
              <a:t>    </a:t>
            </a:r>
            <a:r>
              <a:rPr lang="zh-CN" altLang="en-US" sz="2400">
                <a:latin typeface="黑体" panose="02010609060101010101" pitchFamily="49" charset="-122"/>
                <a:ea typeface="黑体" panose="02010609060101010101" pitchFamily="49" charset="-122"/>
              </a:rPr>
              <a:t>材料四  </a:t>
            </a:r>
            <a:r>
              <a:rPr lang="zh-CN" altLang="en-US" sz="240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洪秀全（1814—1864）出身农家，四次科考失败。社会的急剧变化，个人发展道路的坎坷，增强了他对清朝黑暗统治的憎恨，开始探索救世之道。在第三次科举落榜后，他无意中得到了《劝世良言》（宣传基督教的小册子），洪秀全受其启发，创立拜上帝教，假说自己是上帝次子，特下凡除妖魔，号召群众推翻清政府，建立人人平等的“人间天国”，这也是农民阶级几千年的梦想，农民群起响应。</a:t>
            </a:r>
            <a:endParaRPr lang="zh-CN" altLang="en-US" sz="2400"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</p:txBody>
      </p:sp>
      <p:sp>
        <p:nvSpPr>
          <p:cNvPr id="8" name="圆角矩形 7"/>
          <p:cNvSpPr/>
          <p:nvPr/>
        </p:nvSpPr>
        <p:spPr>
          <a:xfrm>
            <a:off x="7440295" y="5064760"/>
            <a:ext cx="1015208" cy="1016635"/>
          </a:xfrm>
          <a:prstGeom prst="roundRect">
            <a:avLst/>
          </a:prstGeom>
          <a:solidFill>
            <a:srgbClr val="CC2528"/>
          </a:solidFill>
          <a:ln>
            <a:noFill/>
          </a:ln>
          <a:effectLst>
            <a:outerShdw blurRad="203200" dist="101600" dir="2700000" algn="tl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文本框 8"/>
          <p:cNvSpPr txBox="1"/>
          <p:nvPr/>
        </p:nvSpPr>
        <p:spPr>
          <a:xfrm>
            <a:off x="7568565" y="5250498"/>
            <a:ext cx="758825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3600">
                <a:solidFill>
                  <a:srgbClr val="FFFF00"/>
                </a:solidFill>
                <a:effectLst>
                  <a:glow rad="101600">
                    <a:srgbClr val="C00000"/>
                  </a:glow>
                  <a:outerShdw blurRad="203200" dist="101600" dir="5400000" algn="tl" rotWithShape="0">
                    <a:prstClr val="black">
                      <a:alpha val="60000"/>
                    </a:prstClr>
                  </a:outerShdw>
                </a:effectLst>
                <a:latin typeface="方正兰亭粗黑_GBK" panose="02000000000000000000" pitchFamily="2" charset="-122"/>
                <a:ea typeface="方正兰亭粗黑_GBK" panose="02000000000000000000" pitchFamily="2" charset="-122"/>
              </a:defRPr>
            </a:lvl1pPr>
          </a:lstStyle>
          <a:p>
            <a:pPr algn="ctr"/>
            <a:r>
              <a:rPr lang="en-US" altLang="zh-CN" b="1" dirty="0">
                <a:solidFill>
                  <a:schemeClr val="bg1"/>
                </a:solidFill>
                <a:effectLst/>
                <a:latin typeface="微软雅黑" panose="020B0503020204020204" charset="-122"/>
                <a:ea typeface="微软雅黑" panose="020B0503020204020204" charset="-122"/>
              </a:rPr>
              <a:t>4</a:t>
            </a:r>
            <a:endParaRPr lang="en-US" altLang="zh-CN" b="1" dirty="0">
              <a:solidFill>
                <a:schemeClr val="bg1"/>
              </a:solidFill>
              <a:effectLst/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0" name="圆角矩形 9"/>
          <p:cNvSpPr/>
          <p:nvPr/>
        </p:nvSpPr>
        <p:spPr>
          <a:xfrm>
            <a:off x="7440295" y="5064760"/>
            <a:ext cx="4340225" cy="1016635"/>
          </a:xfrm>
          <a:prstGeom prst="roundRect">
            <a:avLst/>
          </a:prstGeom>
          <a:noFill/>
          <a:ln w="12700">
            <a:solidFill>
              <a:srgbClr val="CC2528"/>
            </a:solidFill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1" name="矩形 10"/>
          <p:cNvSpPr/>
          <p:nvPr/>
        </p:nvSpPr>
        <p:spPr>
          <a:xfrm>
            <a:off x="8594725" y="5142865"/>
            <a:ext cx="3084195" cy="86042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25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000" dirty="0">
                <a:latin typeface="黑体" panose="02010609060101010101" pitchFamily="49" charset="-122"/>
                <a:ea typeface="黑体" panose="02010609060101010101" pitchFamily="49" charset="-122"/>
              </a:rPr>
              <a:t>洪秀全创立“拜上帝会”且参加民众日益增多</a:t>
            </a:r>
            <a:endParaRPr lang="zh-CN" altLang="en-US" sz="20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12" name="图片 11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>
                  <a:alpha val="100000"/>
                </a:srgbClr>
              </a:clrFrom>
              <a:clrTo>
                <a:srgbClr val="FFFFFF">
                  <a:alpha val="100000"/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424420" y="1705610"/>
            <a:ext cx="3998595" cy="3446780"/>
          </a:xfrm>
          <a:prstGeom prst="rect">
            <a:avLst/>
          </a:prstGeom>
        </p:spPr>
      </p:pic>
      <p:sp>
        <p:nvSpPr>
          <p:cNvPr id="19" name="文本框 18"/>
          <p:cNvSpPr txBox="1"/>
          <p:nvPr/>
        </p:nvSpPr>
        <p:spPr>
          <a:xfrm>
            <a:off x="10137775" y="1849120"/>
            <a:ext cx="516255" cy="92202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r"/>
            <a:r>
              <a:rPr lang="zh-CN" altLang="en-US">
                <a:latin typeface="楷体" panose="02010609060101010101" charset="-122"/>
                <a:ea typeface="楷体" panose="02010609060101010101" charset="-122"/>
              </a:rPr>
              <a:t>洪秀全</a:t>
            </a:r>
            <a:endParaRPr lang="zh-CN" altLang="en-US"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178435" y="1421130"/>
            <a:ext cx="329882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400" b="1">
                <a:latin typeface="黑体" panose="02010609060101010101" pitchFamily="49" charset="-122"/>
                <a:ea typeface="黑体" panose="02010609060101010101" pitchFamily="49" charset="-122"/>
              </a:rPr>
              <a:t>太平天国运动的背景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6" presetClass="emph" presetSubtype="0" decel="100000" fill="hold" grpId="1" nodeType="withEffect">
                                  <p:stCondLst>
                                    <p:cond delay="200"/>
                                  </p:stCondLst>
                                  <p:childTnLst>
                                    <p:animScale>
                                      <p:cBhvr>
                                        <p:cTn id="11" dur="250" fill="hold"/>
                                        <p:tgtEl>
                                          <p:spTgt spid="8"/>
                                        </p:tgtEl>
                                      </p:cBhvr>
                                      <p:by x="120000" y="120000"/>
                                    </p:animScale>
                                  </p:childTnLst>
                                </p:cTn>
                              </p:par>
                              <p:par>
                                <p:cTn id="12" presetID="6" presetClass="emph" presetSubtype="0" decel="100000" fill="hold" grpId="2" nodeType="withEffect">
                                  <p:stCondLst>
                                    <p:cond delay="400"/>
                                  </p:stCondLst>
                                  <p:childTnLst>
                                    <p:animScale>
                                      <p:cBhvr>
                                        <p:cTn id="13" dur="250" fill="hold"/>
                                        <p:tgtEl>
                                          <p:spTgt spid="8"/>
                                        </p:tgtEl>
                                      </p:cBhvr>
                                      <p:by x="83000" y="83000"/>
                                    </p:animScale>
                                  </p:childTnLst>
                                </p:cTn>
                              </p:par>
                              <p:par>
                                <p:cTn id="14" presetID="53" presetClass="entr" presetSubtype="16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6" presetClass="emph" presetSubtype="0" decel="100000" fill="hold" grpId="1" nodeType="withEffect">
                                  <p:stCondLst>
                                    <p:cond delay="600"/>
                                  </p:stCondLst>
                                  <p:childTnLst>
                                    <p:animScale>
                                      <p:cBhvr>
                                        <p:cTn id="20" dur="250" fill="hold"/>
                                        <p:tgtEl>
                                          <p:spTgt spid="9"/>
                                        </p:tgtEl>
                                      </p:cBhvr>
                                      <p:by x="120000" y="12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6" presetClass="emph" presetSubtype="0" decel="100000" fill="hold" grpId="2" nodeType="withEffect">
                                  <p:stCondLst>
                                    <p:cond delay="800"/>
                                  </p:stCondLst>
                                  <p:childTnLst>
                                    <p:animScale>
                                      <p:cBhvr>
                                        <p:cTn id="22" dur="250" fill="hold"/>
                                        <p:tgtEl>
                                          <p:spTgt spid="9"/>
                                        </p:tgtEl>
                                      </p:cBhvr>
                                      <p:by x="83000" y="83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"/>
                            </p:stCondLst>
                            <p:childTnLst>
                              <p:par>
                                <p:cTn id="24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00"/>
                            </p:stCondLst>
                            <p:childTnLst>
                              <p:par>
                                <p:cTn id="2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ldLvl="0" animBg="1"/>
      <p:bldP spid="8" grpId="1" bldLvl="0" animBg="1"/>
      <p:bldP spid="8" grpId="2" bldLvl="0" animBg="1"/>
      <p:bldP spid="9" grpId="0"/>
      <p:bldP spid="9" grpId="1"/>
      <p:bldP spid="9" grpId="2"/>
      <p:bldP spid="10" grpId="0" bldLvl="0" animBg="1"/>
      <p:bldP spid="1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文本框 19"/>
          <p:cNvSpPr txBox="1"/>
          <p:nvPr/>
        </p:nvSpPr>
        <p:spPr>
          <a:xfrm>
            <a:off x="-59055" y="264160"/>
            <a:ext cx="2583815" cy="521970"/>
          </a:xfrm>
          <a:prstGeom prst="rect">
            <a:avLst/>
          </a:prstGeom>
          <a:noFill/>
          <a:ln>
            <a:solidFill>
              <a:schemeClr val="bg1">
                <a:lumMod val="85000"/>
              </a:schemeClr>
            </a:solidFill>
          </a:ln>
        </p:spPr>
        <p:txBody>
          <a:bodyPr wrap="square" rtlCol="0">
            <a:spAutoFit/>
          </a:bodyPr>
          <a:lstStyle/>
          <a:p>
            <a:pPr algn="l"/>
            <a:r>
              <a:rPr lang="en-US" altLang="zh-CN" sz="2800" dirty="0">
                <a:solidFill>
                  <a:srgbClr val="FF0000"/>
                </a:solidFill>
                <a:latin typeface="汉仪尚巍手书W" panose="00020600040101010101" pitchFamily="18" charset="-122"/>
                <a:ea typeface="汉仪尚巍手书W" panose="00020600040101010101" pitchFamily="18" charset="-122"/>
              </a:rPr>
              <a:t> </a:t>
            </a:r>
            <a:r>
              <a:rPr lang="zh-CN" altLang="en-US" sz="2800" dirty="0">
                <a:solidFill>
                  <a:srgbClr val="FF0000"/>
                </a:solidFill>
                <a:latin typeface="汉仪尚巍手书W" panose="00020600040101010101" pitchFamily="18" charset="-122"/>
                <a:ea typeface="汉仪尚巍手书W" panose="00020600040101010101" pitchFamily="18" charset="-122"/>
              </a:rPr>
              <a:t>太平天国运动</a:t>
            </a:r>
            <a:endParaRPr lang="zh-CN" altLang="en-US" sz="2800" dirty="0">
              <a:solidFill>
                <a:srgbClr val="FF0000"/>
              </a:solidFill>
              <a:latin typeface="汉仪尚巍手书W" panose="00020600040101010101" pitchFamily="18" charset="-122"/>
              <a:ea typeface="汉仪尚巍手书W" panose="00020600040101010101" pitchFamily="18" charset="-122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7568565" y="5250498"/>
            <a:ext cx="758825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3600">
                <a:solidFill>
                  <a:srgbClr val="FFFF00"/>
                </a:solidFill>
                <a:effectLst>
                  <a:glow rad="101600">
                    <a:srgbClr val="C00000"/>
                  </a:glow>
                  <a:outerShdw blurRad="203200" dist="101600" dir="5400000" algn="tl" rotWithShape="0">
                    <a:prstClr val="black">
                      <a:alpha val="60000"/>
                    </a:prstClr>
                  </a:outerShdw>
                </a:effectLst>
                <a:latin typeface="方正兰亭粗黑_GBK" panose="02000000000000000000" pitchFamily="2" charset="-122"/>
                <a:ea typeface="方正兰亭粗黑_GBK" panose="02000000000000000000" pitchFamily="2" charset="-122"/>
              </a:defRPr>
            </a:lvl1pPr>
          </a:lstStyle>
          <a:p>
            <a:pPr algn="ctr"/>
            <a:r>
              <a:rPr lang="en-US" altLang="zh-CN" b="1" dirty="0">
                <a:solidFill>
                  <a:schemeClr val="bg1"/>
                </a:solidFill>
                <a:effectLst/>
                <a:latin typeface="微软雅黑" panose="020B0503020204020204" charset="-122"/>
                <a:ea typeface="微软雅黑" panose="020B0503020204020204" charset="-122"/>
              </a:rPr>
              <a:t>4</a:t>
            </a:r>
            <a:endParaRPr lang="en-US" altLang="zh-CN" b="1" dirty="0">
              <a:solidFill>
                <a:schemeClr val="bg1"/>
              </a:solidFill>
              <a:effectLst/>
              <a:latin typeface="微软雅黑" panose="020B0503020204020204" charset="-122"/>
              <a:ea typeface="微软雅黑" panose="020B0503020204020204" charset="-122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343775" y="-4445"/>
            <a:ext cx="4842510" cy="6497955"/>
          </a:xfrm>
          <a:prstGeom prst="rect">
            <a:avLst/>
          </a:prstGeom>
        </p:spPr>
      </p:pic>
      <p:sp>
        <p:nvSpPr>
          <p:cNvPr id="3" name="文本框 2"/>
          <p:cNvSpPr txBox="1"/>
          <p:nvPr/>
        </p:nvSpPr>
        <p:spPr>
          <a:xfrm>
            <a:off x="8629650" y="6493510"/>
            <a:ext cx="3556635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r"/>
            <a:r>
              <a:rPr lang="zh-CN" altLang="en-US">
                <a:latin typeface="楷体" panose="02010609060101010101" charset="-122"/>
                <a:ea typeface="楷体" panose="02010609060101010101" charset="-122"/>
              </a:rPr>
              <a:t>太平天国运动形势图</a:t>
            </a:r>
            <a:endParaRPr lang="zh-CN" altLang="en-US"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27" name="文本框 26"/>
          <p:cNvSpPr txBox="1"/>
          <p:nvPr/>
        </p:nvSpPr>
        <p:spPr>
          <a:xfrm>
            <a:off x="169545" y="1519555"/>
            <a:ext cx="329882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400" b="1">
                <a:latin typeface="黑体" panose="02010609060101010101" pitchFamily="49" charset="-122"/>
                <a:ea typeface="黑体" panose="02010609060101010101" pitchFamily="49" charset="-122"/>
              </a:rPr>
              <a:t>（一）金田起义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8" name="文本框 27"/>
          <p:cNvSpPr txBox="1"/>
          <p:nvPr/>
        </p:nvSpPr>
        <p:spPr>
          <a:xfrm>
            <a:off x="169545" y="1979930"/>
            <a:ext cx="7095490" cy="101473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algn="just">
              <a:lnSpc>
                <a:spcPct val="12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240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    </a:t>
            </a:r>
            <a:r>
              <a:rPr lang="zh-CN" altLang="en-US" sz="240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1851年1月11日，洪秀全在广西桂平金田村起义，建号太平天国。</a:t>
            </a:r>
            <a:endParaRPr lang="zh-CN" altLang="en-US" sz="2400"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</p:txBody>
      </p:sp>
      <p:sp>
        <p:nvSpPr>
          <p:cNvPr id="30" name="文本框 29"/>
          <p:cNvSpPr txBox="1"/>
          <p:nvPr/>
        </p:nvSpPr>
        <p:spPr>
          <a:xfrm>
            <a:off x="169545" y="3411855"/>
            <a:ext cx="473900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400" b="1">
                <a:latin typeface="黑体" panose="02010609060101010101" pitchFamily="49" charset="-122"/>
                <a:ea typeface="黑体" panose="02010609060101010101" pitchFamily="49" charset="-122"/>
              </a:rPr>
              <a:t>（二）永安建制（初步建立政权）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00" name="文本框 99"/>
          <p:cNvSpPr txBox="1"/>
          <p:nvPr/>
        </p:nvSpPr>
        <p:spPr>
          <a:xfrm>
            <a:off x="169545" y="3872230"/>
            <a:ext cx="7095490" cy="286131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indent="0" algn="just">
              <a:lnSpc>
                <a:spcPct val="12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2400" b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    1851</a:t>
            </a:r>
            <a:r>
              <a:rPr lang="zh-CN" sz="2400" b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年</a:t>
            </a:r>
            <a:r>
              <a:rPr lang="en-US" sz="2400" b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9</a:t>
            </a:r>
            <a:r>
              <a:rPr lang="zh-CN" sz="2400" b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月太平军攻克广西永安后建立了一系列制度。天王洪秀全诏令全军不得私藏金银财务；确定官制，封杨秀清为东王、萧朝贵为西王、冯云山为南王、韦昌辉为北王、石达开为翼王，具受东王节制，其余有功将士均晋升官制；颁行天历，废清朝纪年；令人民蓄发；刊行官方文书等。</a:t>
            </a:r>
            <a:endParaRPr lang="zh-CN" altLang="en-US" sz="2400" b="0"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</p:txBody>
      </p:sp>
      <p:sp>
        <p:nvSpPr>
          <p:cNvPr id="4" name="Text Box 6"/>
          <p:cNvSpPr txBox="1">
            <a:spLocks noChangeArrowheads="1"/>
          </p:cNvSpPr>
          <p:nvPr/>
        </p:nvSpPr>
        <p:spPr bwMode="auto">
          <a:xfrm>
            <a:off x="178580" y="935614"/>
            <a:ext cx="2145030" cy="4305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>
            <a:spAutoFit/>
          </a:bodyPr>
          <a:p>
            <a:pPr algn="ctr"/>
            <a:r>
              <a:rPr kumimoji="1" lang="zh-CN" sz="2800" b="1" dirty="0">
                <a:solidFill>
                  <a:srgbClr val="FF0000"/>
                </a:solidFill>
                <a:uFillTx/>
                <a:latin typeface="黑体" panose="02010609060101010101" pitchFamily="49" charset="-122"/>
                <a:ea typeface="黑体" panose="02010609060101010101" pitchFamily="49" charset="-122"/>
              </a:rPr>
              <a:t>二、天国之盛    </a:t>
            </a:r>
            <a:endParaRPr kumimoji="1" lang="zh-CN" sz="2800" b="1" dirty="0">
              <a:solidFill>
                <a:srgbClr val="FF0000"/>
              </a:solidFill>
              <a:uFillTx/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6" presetClass="emph" presetSubtype="0" decel="100000" fill="hold" grpId="1" nodeType="withEffect">
                                  <p:stCondLst>
                                    <p:cond delay="600"/>
                                  </p:stCondLst>
                                  <p:childTnLst>
                                    <p:animScale>
                                      <p:cBhvr>
                                        <p:cTn id="11" dur="250" fill="hold"/>
                                        <p:tgtEl>
                                          <p:spTgt spid="9"/>
                                        </p:tgtEl>
                                      </p:cBhvr>
                                      <p:by x="120000" y="120000"/>
                                    </p:animScale>
                                  </p:childTnLst>
                                </p:cTn>
                              </p:par>
                              <p:par>
                                <p:cTn id="12" presetID="6" presetClass="emph" presetSubtype="0" decel="100000" fill="hold" grpId="2" nodeType="withEffect">
                                  <p:stCondLst>
                                    <p:cond delay="800"/>
                                  </p:stCondLst>
                                  <p:childTnLst>
                                    <p:animScale>
                                      <p:cBhvr>
                                        <p:cTn id="13" dur="250" fill="hold"/>
                                        <p:tgtEl>
                                          <p:spTgt spid="9"/>
                                        </p:tgtEl>
                                      </p:cBhvr>
                                      <p:by x="83000" y="83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9" grpId="1"/>
      <p:bldP spid="9" grpId="2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文本框 19"/>
          <p:cNvSpPr txBox="1"/>
          <p:nvPr/>
        </p:nvSpPr>
        <p:spPr>
          <a:xfrm>
            <a:off x="-59055" y="264160"/>
            <a:ext cx="2583815" cy="521970"/>
          </a:xfrm>
          <a:prstGeom prst="rect">
            <a:avLst/>
          </a:prstGeom>
          <a:noFill/>
          <a:ln>
            <a:solidFill>
              <a:schemeClr val="bg1">
                <a:lumMod val="85000"/>
              </a:schemeClr>
            </a:solidFill>
          </a:ln>
        </p:spPr>
        <p:txBody>
          <a:bodyPr wrap="square" rtlCol="0">
            <a:spAutoFit/>
          </a:bodyPr>
          <a:lstStyle/>
          <a:p>
            <a:pPr algn="l"/>
            <a:r>
              <a:rPr lang="en-US" altLang="zh-CN" sz="2800" dirty="0">
                <a:solidFill>
                  <a:srgbClr val="FF0000"/>
                </a:solidFill>
                <a:latin typeface="汉仪尚巍手书W" panose="00020600040101010101" pitchFamily="18" charset="-122"/>
                <a:ea typeface="汉仪尚巍手书W" panose="00020600040101010101" pitchFamily="18" charset="-122"/>
              </a:rPr>
              <a:t> </a:t>
            </a:r>
            <a:r>
              <a:rPr lang="zh-CN" altLang="en-US" sz="2800" dirty="0">
                <a:solidFill>
                  <a:srgbClr val="FF0000"/>
                </a:solidFill>
                <a:latin typeface="汉仪尚巍手书W" panose="00020600040101010101" pitchFamily="18" charset="-122"/>
                <a:ea typeface="汉仪尚巍手书W" panose="00020600040101010101" pitchFamily="18" charset="-122"/>
              </a:rPr>
              <a:t>太平天国运动</a:t>
            </a:r>
            <a:endParaRPr lang="zh-CN" altLang="en-US" sz="2800" dirty="0">
              <a:solidFill>
                <a:srgbClr val="FF0000"/>
              </a:solidFill>
              <a:latin typeface="汉仪尚巍手书W" panose="00020600040101010101" pitchFamily="18" charset="-122"/>
              <a:ea typeface="汉仪尚巍手书W" panose="00020600040101010101" pitchFamily="18" charset="-122"/>
            </a:endParaRPr>
          </a:p>
        </p:txBody>
      </p:sp>
      <p:sp>
        <p:nvSpPr>
          <p:cNvPr id="4" name="Text Box 6"/>
          <p:cNvSpPr txBox="1">
            <a:spLocks noChangeArrowheads="1"/>
          </p:cNvSpPr>
          <p:nvPr/>
        </p:nvSpPr>
        <p:spPr bwMode="auto">
          <a:xfrm>
            <a:off x="178580" y="935614"/>
            <a:ext cx="2145030" cy="4305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>
            <a:spAutoFit/>
          </a:bodyPr>
          <a:lstStyle/>
          <a:p>
            <a:pPr algn="ctr"/>
            <a:r>
              <a:rPr kumimoji="1" lang="zh-CN" sz="2800" b="1" dirty="0">
                <a:solidFill>
                  <a:srgbClr val="FF0000"/>
                </a:solidFill>
                <a:uFillTx/>
                <a:latin typeface="黑体" panose="02010609060101010101" pitchFamily="49" charset="-122"/>
                <a:ea typeface="黑体" panose="02010609060101010101" pitchFamily="49" charset="-122"/>
              </a:rPr>
              <a:t>二、天国之盛    </a:t>
            </a:r>
            <a:endParaRPr kumimoji="1" lang="zh-CN" sz="2800" b="1" dirty="0">
              <a:solidFill>
                <a:srgbClr val="FF0000"/>
              </a:solidFill>
              <a:uFillTx/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178435" y="1365885"/>
            <a:ext cx="474853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400" b="1">
                <a:latin typeface="黑体" panose="02010609060101010101" pitchFamily="49" charset="-122"/>
                <a:ea typeface="黑体" panose="02010609060101010101" pitchFamily="49" charset="-122"/>
              </a:rPr>
              <a:t>（三）定都天京（正式建立政权）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213360" y="1887220"/>
            <a:ext cx="11522710" cy="230695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algn="just">
              <a:lnSpc>
                <a:spcPct val="12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240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    </a:t>
            </a:r>
            <a:r>
              <a:rPr lang="zh-CN" altLang="en-US" sz="240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1853年3月攻克南京，定都于此并改称“天京”，建立与清政府相对峙的政权。</a:t>
            </a:r>
            <a:endParaRPr lang="zh-CN" altLang="en-US" sz="2400"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  <a:p>
            <a:pPr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  <a:p>
            <a:pPr algn="just">
              <a:lnSpc>
                <a:spcPct val="125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400" b="1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措施：</a:t>
            </a:r>
            <a:endParaRPr lang="zh-CN" altLang="en-US" sz="2400"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  <a:p>
            <a:pPr algn="just">
              <a:lnSpc>
                <a:spcPct val="125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40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军事上：</a:t>
            </a:r>
            <a:endParaRPr lang="zh-CN" altLang="en-US" sz="2400"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  <a:p>
            <a:pPr algn="just">
              <a:lnSpc>
                <a:spcPct val="125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40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政治上：</a:t>
            </a:r>
            <a:endParaRPr lang="zh-CN" altLang="en-US" sz="2400"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1546860" y="3258820"/>
            <a:ext cx="8643620" cy="46037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algn="l"/>
            <a:r>
              <a:rPr lang="zh-CN" altLang="en-US" sz="24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  <a:sym typeface="+mn-ea"/>
              </a:rPr>
              <a:t>为拱卫天京，主动进行北伐、西征和东征。</a:t>
            </a:r>
            <a:r>
              <a:rPr lang="en-US" altLang="zh-CN" sz="24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  <a:sym typeface="+mn-ea"/>
              </a:rPr>
              <a:t>1856</a:t>
            </a:r>
            <a:r>
              <a:rPr lang="zh-CN" altLang="en-US" sz="24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  <a:sym typeface="+mn-ea"/>
              </a:rPr>
              <a:t>年达到全盛。</a:t>
            </a:r>
            <a:endParaRPr lang="zh-CN" altLang="en-US" sz="2400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  <a:sym typeface="+mn-ea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1546860" y="3733800"/>
            <a:ext cx="5059680" cy="46037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pPr algn="l"/>
            <a:r>
              <a:rPr sz="24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  <a:sym typeface="+mn-ea"/>
              </a:rPr>
              <a:t>颁布纲领性文件</a:t>
            </a:r>
            <a:r>
              <a:rPr lang="zh-CN" sz="24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  <a:sym typeface="+mn-ea"/>
              </a:rPr>
              <a:t>《天朝田亩制度》</a:t>
            </a:r>
            <a:r>
              <a:rPr lang="zh-CN" altLang="en-US" sz="24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  <a:sym typeface="+mn-ea"/>
              </a:rPr>
              <a:t>。</a:t>
            </a:r>
            <a:endParaRPr lang="zh-CN" altLang="en-US" sz="2400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  <a:sym typeface="+mn-ea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213360" y="4194175"/>
            <a:ext cx="8256905" cy="257238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algn="just">
              <a:lnSpc>
                <a:spcPct val="112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240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    </a:t>
            </a:r>
            <a:r>
              <a:rPr lang="en-US" sz="240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“凡分田，照人口，不论男妇，算其家人口多寡，人多则多分，人寡则寡分 ……有田同耕，有饭同食，有衣同穿，有钱同使，无处不均匀，无人不饱暖也。</a:t>
            </a:r>
            <a:endParaRPr lang="en-US" sz="2400"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pPr algn="just">
              <a:lnSpc>
                <a:spcPct val="112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240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    凡收成者，(除留足口粮外)余则归圣库。凡麦豆、苎麻、布帛、鸡犬各物亦然。所有婚娶弥月喜事，俱用圣库。</a:t>
            </a:r>
            <a:r>
              <a:rPr lang="en-US" sz="240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    </a:t>
            </a:r>
            <a:endParaRPr lang="en-US" sz="2400"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  <a:p>
            <a:pPr algn="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240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——摘自《天朝田亩制度》</a:t>
            </a:r>
            <a:endParaRPr lang="zh-CN" altLang="en-US" sz="2400"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  <a:sym typeface="+mn-ea"/>
            </a:endParaRPr>
          </a:p>
        </p:txBody>
      </p:sp>
      <p:pic>
        <p:nvPicPr>
          <p:cNvPr id="13314" name="图片 1" descr="t010390c2cf85f733fd.jpg"/>
          <p:cNvPicPr>
            <a:picLocks noChangeAspect="1"/>
          </p:cNvPicPr>
          <p:nvPr/>
        </p:nvPicPr>
        <p:blipFill>
          <a:blip r:embed="rId1">
            <a:clrChange>
              <a:clrFrom>
                <a:srgbClr val="FEFCFF">
                  <a:alpha val="100000"/>
                </a:srgbClr>
              </a:clrFrom>
              <a:clrTo>
                <a:srgbClr val="FEFCFF">
                  <a:alpha val="100000"/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8546465" y="4194175"/>
            <a:ext cx="3361055" cy="217043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3" name="文本框 12"/>
          <p:cNvSpPr txBox="1"/>
          <p:nvPr/>
        </p:nvSpPr>
        <p:spPr>
          <a:xfrm>
            <a:off x="8350885" y="6276340"/>
            <a:ext cx="3556635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r"/>
            <a:r>
              <a:rPr lang="zh-CN" altLang="en-US">
                <a:latin typeface="楷体" panose="02010609060101010101" charset="-122"/>
                <a:ea typeface="楷体" panose="02010609060101010101" charset="-122"/>
              </a:rPr>
              <a:t>《天朝田亩制度》书影</a:t>
            </a:r>
            <a:endParaRPr lang="zh-CN" altLang="en-US">
              <a:latin typeface="楷体" panose="02010609060101010101" charset="-122"/>
              <a:ea typeface="楷体" panose="02010609060101010101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12" grpId="0"/>
      <p:bldP spid="13" grpId="0"/>
      <p:bldP spid="12" grpId="1"/>
      <p:bldP spid="13" grpId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文本框 19"/>
          <p:cNvSpPr txBox="1"/>
          <p:nvPr/>
        </p:nvSpPr>
        <p:spPr>
          <a:xfrm>
            <a:off x="-59055" y="264160"/>
            <a:ext cx="2583815" cy="521970"/>
          </a:xfrm>
          <a:prstGeom prst="rect">
            <a:avLst/>
          </a:prstGeom>
          <a:noFill/>
          <a:ln>
            <a:solidFill>
              <a:schemeClr val="bg1">
                <a:lumMod val="85000"/>
              </a:schemeClr>
            </a:solidFill>
          </a:ln>
        </p:spPr>
        <p:txBody>
          <a:bodyPr wrap="square" rtlCol="0">
            <a:spAutoFit/>
          </a:bodyPr>
          <a:lstStyle/>
          <a:p>
            <a:pPr algn="l"/>
            <a:r>
              <a:rPr lang="en-US" altLang="zh-CN" sz="2800" dirty="0">
                <a:solidFill>
                  <a:srgbClr val="FF0000"/>
                </a:solidFill>
                <a:latin typeface="汉仪尚巍手书W" panose="00020600040101010101" pitchFamily="18" charset="-122"/>
                <a:ea typeface="汉仪尚巍手书W" panose="00020600040101010101" pitchFamily="18" charset="-122"/>
              </a:rPr>
              <a:t> </a:t>
            </a:r>
            <a:r>
              <a:rPr lang="zh-CN" altLang="en-US" sz="2800" dirty="0">
                <a:solidFill>
                  <a:srgbClr val="FF0000"/>
                </a:solidFill>
                <a:latin typeface="汉仪尚巍手书W" panose="00020600040101010101" pitchFamily="18" charset="-122"/>
                <a:ea typeface="汉仪尚巍手书W" panose="00020600040101010101" pitchFamily="18" charset="-122"/>
              </a:rPr>
              <a:t>太平天国运动</a:t>
            </a:r>
            <a:endParaRPr lang="zh-CN" altLang="en-US" sz="2800" dirty="0">
              <a:solidFill>
                <a:srgbClr val="FF0000"/>
              </a:solidFill>
              <a:latin typeface="汉仪尚巍手书W" panose="00020600040101010101" pitchFamily="18" charset="-122"/>
              <a:ea typeface="汉仪尚巍手书W" panose="00020600040101010101" pitchFamily="18" charset="-122"/>
            </a:endParaRPr>
          </a:p>
        </p:txBody>
      </p:sp>
      <p:sp>
        <p:nvSpPr>
          <p:cNvPr id="4" name="Text Box 6"/>
          <p:cNvSpPr txBox="1">
            <a:spLocks noChangeArrowheads="1"/>
          </p:cNvSpPr>
          <p:nvPr/>
        </p:nvSpPr>
        <p:spPr bwMode="auto">
          <a:xfrm>
            <a:off x="178580" y="935614"/>
            <a:ext cx="2145030" cy="4305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>
            <a:spAutoFit/>
          </a:bodyPr>
          <a:lstStyle/>
          <a:p>
            <a:pPr algn="ctr"/>
            <a:r>
              <a:rPr kumimoji="1" lang="zh-CN" sz="2800" b="1" dirty="0">
                <a:solidFill>
                  <a:srgbClr val="FF0000"/>
                </a:solidFill>
                <a:uFillTx/>
                <a:latin typeface="黑体" panose="02010609060101010101" pitchFamily="49" charset="-122"/>
                <a:ea typeface="黑体" panose="02010609060101010101" pitchFamily="49" charset="-122"/>
              </a:rPr>
              <a:t>二、天国之盛    </a:t>
            </a:r>
            <a:endParaRPr kumimoji="1" lang="zh-CN" sz="2800" b="1" dirty="0">
              <a:solidFill>
                <a:srgbClr val="FF0000"/>
              </a:solidFill>
              <a:uFillTx/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178435" y="1454150"/>
            <a:ext cx="3549650" cy="147637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pPr algn="l">
              <a:lnSpc>
                <a:spcPct val="125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400" b="1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  <a:sym typeface="+mn-ea"/>
              </a:rPr>
              <a:t>（四）《天朝田亩制度》</a:t>
            </a:r>
            <a:endParaRPr lang="zh-CN" altLang="en-US" sz="2400"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  <a:sym typeface="+mn-ea"/>
            </a:endParaRPr>
          </a:p>
          <a:p>
            <a:pPr algn="l">
              <a:lnSpc>
                <a:spcPct val="125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40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  <a:sym typeface="+mn-ea"/>
              </a:rPr>
              <a:t>（</a:t>
            </a:r>
            <a:r>
              <a:rPr lang="en-US" altLang="zh-CN" sz="240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  <a:sym typeface="+mn-ea"/>
              </a:rPr>
              <a:t>1</a:t>
            </a:r>
            <a:r>
              <a:rPr lang="zh-CN" altLang="en-US" sz="240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  <a:sym typeface="+mn-ea"/>
              </a:rPr>
              <a:t>）主张</a:t>
            </a:r>
            <a:r>
              <a:rPr lang="zh-CN" altLang="en-US" sz="240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  <a:sym typeface="+mn-ea"/>
              </a:rPr>
              <a:t>：</a:t>
            </a:r>
            <a:endParaRPr lang="zh-CN" altLang="en-US" sz="2400"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  <a:sym typeface="+mn-ea"/>
            </a:endParaRPr>
          </a:p>
          <a:p>
            <a:pPr algn="l">
              <a:lnSpc>
                <a:spcPct val="125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40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  <a:sym typeface="+mn-ea"/>
              </a:rPr>
              <a:t>（</a:t>
            </a:r>
            <a:r>
              <a:rPr lang="en-US" altLang="zh-CN" sz="240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  <a:sym typeface="+mn-ea"/>
              </a:rPr>
              <a:t>2</a:t>
            </a:r>
            <a:r>
              <a:rPr lang="zh-CN" altLang="en-US" sz="240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  <a:sym typeface="+mn-ea"/>
              </a:rPr>
              <a:t>）评价：</a:t>
            </a:r>
            <a:endParaRPr lang="zh-CN" altLang="en-US" sz="2400"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  <a:sym typeface="+mn-ea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1642110" y="1970405"/>
            <a:ext cx="6583680" cy="46037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r>
              <a:rPr lang="en-US" altLang="zh-CN" sz="24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  <a:sym typeface="+mn-ea"/>
              </a:rPr>
              <a:t>“</a:t>
            </a:r>
            <a:r>
              <a:rPr sz="24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  <a:sym typeface="+mn-ea"/>
              </a:rPr>
              <a:t>有田同耕，有饭同食，有衣同穿，有钱同使</a:t>
            </a:r>
            <a:r>
              <a:rPr lang="en-US" sz="24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  <a:sym typeface="+mn-ea"/>
              </a:rPr>
              <a:t>”</a:t>
            </a:r>
            <a:endParaRPr lang="en-US" altLang="en-US" sz="2400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  <a:sym typeface="+mn-ea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936625" y="2900680"/>
            <a:ext cx="7289165" cy="286131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algn="just">
              <a:lnSpc>
                <a:spcPct val="125000"/>
              </a:lnSpc>
              <a:spcBef>
                <a:spcPts val="0"/>
              </a:spcBef>
              <a:spcAft>
                <a:spcPts val="0"/>
              </a:spcAft>
            </a:pPr>
            <a:r>
              <a:rPr lang="zh-CN" sz="24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  <a:sym typeface="+mn-ea"/>
              </a:rPr>
              <a:t>革命性：反映了农民要求废除封建土地所有制，获得土地的强烈愿望，是几千年来农民反封建斗争的思想结晶。</a:t>
            </a:r>
            <a:endParaRPr lang="zh-CN" sz="2400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  <a:sym typeface="+mn-ea"/>
            </a:endParaRPr>
          </a:p>
          <a:p>
            <a:pPr algn="just">
              <a:lnSpc>
                <a:spcPct val="125000"/>
              </a:lnSpc>
              <a:spcBef>
                <a:spcPts val="0"/>
              </a:spcBef>
              <a:spcAft>
                <a:spcPts val="0"/>
              </a:spcAft>
            </a:pPr>
            <a:r>
              <a:rPr lang="zh-CN" sz="24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  <a:sym typeface="+mn-ea"/>
              </a:rPr>
              <a:t>落后性：把小农经济作为追求目标，未超越封建主义范畴。</a:t>
            </a:r>
            <a:endParaRPr lang="zh-CN" sz="2400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  <a:sym typeface="+mn-ea"/>
            </a:endParaRPr>
          </a:p>
          <a:p>
            <a:pPr algn="just">
              <a:lnSpc>
                <a:spcPct val="125000"/>
              </a:lnSpc>
              <a:spcBef>
                <a:spcPts val="0"/>
              </a:spcBef>
              <a:spcAft>
                <a:spcPts val="0"/>
              </a:spcAft>
            </a:pPr>
            <a:r>
              <a:rPr lang="zh-CN" sz="24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  <a:sym typeface="+mn-ea"/>
              </a:rPr>
              <a:t>空想性：绝对平均主义，严重脱离实际，无法实现。</a:t>
            </a:r>
            <a:endParaRPr lang="zh-CN" sz="2400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  <a:sym typeface="+mn-ea"/>
            </a:endParaRPr>
          </a:p>
        </p:txBody>
      </p:sp>
      <p:pic>
        <p:nvPicPr>
          <p:cNvPr id="10" name="图片 9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>
                  <a:alpha val="100000"/>
                </a:srgbClr>
              </a:clrFrom>
              <a:clrTo>
                <a:srgbClr val="FFFFFF">
                  <a:alpha val="100000"/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8700770" y="2007870"/>
            <a:ext cx="3175000" cy="3467100"/>
          </a:xfrm>
          <a:prstGeom prst="rect">
            <a:avLst/>
          </a:prstGeom>
        </p:spPr>
      </p:pic>
      <p:sp>
        <p:nvSpPr>
          <p:cNvPr id="11" name="文本框 10"/>
          <p:cNvSpPr txBox="1"/>
          <p:nvPr/>
        </p:nvSpPr>
        <p:spPr>
          <a:xfrm>
            <a:off x="8294370" y="5535295"/>
            <a:ext cx="3556635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r"/>
            <a:r>
              <a:rPr lang="zh-CN" altLang="en-US">
                <a:latin typeface="楷体" panose="02010609060101010101" charset="-122"/>
                <a:ea typeface="楷体" panose="02010609060101010101" charset="-122"/>
              </a:rPr>
              <a:t>太平天国时期的田凭</a:t>
            </a:r>
            <a:endParaRPr lang="zh-CN" altLang="en-US">
              <a:latin typeface="楷体" panose="02010609060101010101" charset="-122"/>
              <a:ea typeface="楷体" panose="02010609060101010101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  <p:bldP spid="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文本框 19"/>
          <p:cNvSpPr txBox="1"/>
          <p:nvPr/>
        </p:nvSpPr>
        <p:spPr>
          <a:xfrm>
            <a:off x="-59055" y="264160"/>
            <a:ext cx="2583815" cy="521970"/>
          </a:xfrm>
          <a:prstGeom prst="rect">
            <a:avLst/>
          </a:prstGeom>
          <a:noFill/>
          <a:ln>
            <a:solidFill>
              <a:schemeClr val="bg1">
                <a:lumMod val="85000"/>
              </a:schemeClr>
            </a:solidFill>
          </a:ln>
        </p:spPr>
        <p:txBody>
          <a:bodyPr wrap="square" rtlCol="0">
            <a:spAutoFit/>
          </a:bodyPr>
          <a:lstStyle/>
          <a:p>
            <a:pPr algn="l"/>
            <a:r>
              <a:rPr lang="en-US" altLang="zh-CN" sz="2800" dirty="0">
                <a:solidFill>
                  <a:srgbClr val="FF0000"/>
                </a:solidFill>
                <a:latin typeface="汉仪尚巍手书W" panose="00020600040101010101" pitchFamily="18" charset="-122"/>
                <a:ea typeface="汉仪尚巍手书W" panose="00020600040101010101" pitchFamily="18" charset="-122"/>
              </a:rPr>
              <a:t> </a:t>
            </a:r>
            <a:r>
              <a:rPr lang="zh-CN" altLang="en-US" sz="2800" dirty="0">
                <a:solidFill>
                  <a:srgbClr val="FF0000"/>
                </a:solidFill>
                <a:latin typeface="汉仪尚巍手书W" panose="00020600040101010101" pitchFamily="18" charset="-122"/>
                <a:ea typeface="汉仪尚巍手书W" panose="00020600040101010101" pitchFamily="18" charset="-122"/>
              </a:rPr>
              <a:t>太平天国运动</a:t>
            </a:r>
            <a:endParaRPr lang="zh-CN" altLang="en-US" sz="2800" dirty="0">
              <a:solidFill>
                <a:srgbClr val="FF0000"/>
              </a:solidFill>
              <a:latin typeface="汉仪尚巍手书W" panose="00020600040101010101" pitchFamily="18" charset="-122"/>
              <a:ea typeface="汉仪尚巍手书W" panose="00020600040101010101" pitchFamily="18" charset="-122"/>
            </a:endParaRPr>
          </a:p>
        </p:txBody>
      </p:sp>
      <p:sp>
        <p:nvSpPr>
          <p:cNvPr id="4" name="Text Box 6"/>
          <p:cNvSpPr txBox="1">
            <a:spLocks noChangeArrowheads="1"/>
          </p:cNvSpPr>
          <p:nvPr/>
        </p:nvSpPr>
        <p:spPr bwMode="auto">
          <a:xfrm>
            <a:off x="178580" y="935614"/>
            <a:ext cx="2145030" cy="4305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>
            <a:spAutoFit/>
          </a:bodyPr>
          <a:lstStyle/>
          <a:p>
            <a:pPr algn="ctr"/>
            <a:r>
              <a:rPr kumimoji="1" lang="zh-CN" sz="2800" b="1" dirty="0">
                <a:solidFill>
                  <a:srgbClr val="FF0000"/>
                </a:solidFill>
                <a:uFillTx/>
                <a:latin typeface="黑体" panose="02010609060101010101" pitchFamily="49" charset="-122"/>
                <a:ea typeface="黑体" panose="02010609060101010101" pitchFamily="49" charset="-122"/>
              </a:rPr>
              <a:t>三、天国之衰    </a:t>
            </a:r>
            <a:endParaRPr kumimoji="1" lang="zh-CN" sz="2800" b="1" dirty="0">
              <a:solidFill>
                <a:srgbClr val="FF0000"/>
              </a:solidFill>
              <a:uFillTx/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7" name="文本框 26"/>
          <p:cNvSpPr txBox="1"/>
          <p:nvPr/>
        </p:nvSpPr>
        <p:spPr>
          <a:xfrm>
            <a:off x="296545" y="1390015"/>
            <a:ext cx="355663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400" b="1">
                <a:latin typeface="黑体" panose="02010609060101010101" pitchFamily="49" charset="-122"/>
                <a:ea typeface="黑体" panose="02010609060101010101" pitchFamily="49" charset="-122"/>
              </a:rPr>
              <a:t>（一）天京事变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8" name="文本框 27"/>
          <p:cNvSpPr txBox="1"/>
          <p:nvPr/>
        </p:nvSpPr>
        <p:spPr>
          <a:xfrm>
            <a:off x="296545" y="1850390"/>
            <a:ext cx="11522710" cy="101473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algn="just">
              <a:lnSpc>
                <a:spcPct val="12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240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    1856年</a:t>
            </a:r>
            <a:r>
              <a:rPr lang="zh-CN" altLang="en-US" sz="240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，</a:t>
            </a:r>
            <a:r>
              <a:rPr lang="en-US" sz="240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领导集团发生内讧</a:t>
            </a:r>
            <a:r>
              <a:rPr lang="zh-CN" altLang="en-US" sz="240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，</a:t>
            </a:r>
            <a:r>
              <a:rPr lang="en-US" sz="240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太平天国由此元气大伤。天京事变是</a:t>
            </a:r>
            <a:r>
              <a:rPr lang="en-US" sz="24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太平天国由盛转衰的分水岭</a:t>
            </a:r>
            <a:r>
              <a:rPr lang="en-US" sz="240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，标志着太平天国由战略进攻转为战略防御，逐步呈衰落态势。</a:t>
            </a:r>
            <a:endParaRPr lang="en-US" sz="2400"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2045335" y="6346825"/>
            <a:ext cx="8079740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l"/>
            <a:r>
              <a:rPr lang="en-US" altLang="zh-CN">
                <a:latin typeface="楷体" panose="02010609060101010101" charset="-122"/>
                <a:ea typeface="楷体" panose="02010609060101010101" charset="-122"/>
              </a:rPr>
              <a:t>          </a:t>
            </a:r>
            <a:r>
              <a:rPr lang="zh-CN" altLang="en-US">
                <a:latin typeface="楷体" panose="02010609060101010101" charset="-122"/>
                <a:ea typeface="楷体" panose="02010609060101010101" charset="-122"/>
              </a:rPr>
              <a:t>陈玉成                                      李秀成</a:t>
            </a:r>
            <a:endParaRPr lang="zh-CN" altLang="en-US"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297180" y="3179445"/>
            <a:ext cx="1152207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400" b="1">
                <a:latin typeface="黑体" panose="02010609060101010101" pitchFamily="49" charset="-122"/>
                <a:ea typeface="黑体" panose="02010609060101010101" pitchFamily="49" charset="-122"/>
              </a:rPr>
              <a:t>（二）后期重要领导核心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zh-CN" altLang="en-US" sz="2400">
                <a:latin typeface="黑体" panose="02010609060101010101" pitchFamily="49" charset="-122"/>
                <a:ea typeface="黑体" panose="02010609060101010101" pitchFamily="49" charset="-122"/>
              </a:rPr>
              <a:t>    起用年轻将领陈玉成和李秀成；任命洪仁玕主持朝政，提出《资政新篇》。</a:t>
            </a:r>
            <a:endParaRPr lang="zh-CN" altLang="en-US" sz="240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8" name="图片 7"/>
          <p:cNvPicPr>
            <a:picLocks noChangeAspect="1"/>
          </p:cNvPicPr>
          <p:nvPr/>
        </p:nvPicPr>
        <p:blipFill>
          <a:blip r:embed="rId1"/>
          <a:srcRect l="5540" t="6972" r="4660" b="24118"/>
          <a:stretch>
            <a:fillRect/>
          </a:stretch>
        </p:blipFill>
        <p:spPr>
          <a:xfrm>
            <a:off x="7273925" y="4272915"/>
            <a:ext cx="2851150" cy="2008505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6" name="图片 5"/>
          <p:cNvPicPr/>
          <p:nvPr/>
        </p:nvPicPr>
        <p:blipFill>
          <a:blip r:embed="rId2"/>
          <a:stretch>
            <a:fillRect/>
          </a:stretch>
        </p:blipFill>
        <p:spPr>
          <a:xfrm>
            <a:off x="2221230" y="4272280"/>
            <a:ext cx="2851221" cy="2009140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文本框 19"/>
          <p:cNvSpPr txBox="1"/>
          <p:nvPr/>
        </p:nvSpPr>
        <p:spPr>
          <a:xfrm>
            <a:off x="-59055" y="264160"/>
            <a:ext cx="2583815" cy="521970"/>
          </a:xfrm>
          <a:prstGeom prst="rect">
            <a:avLst/>
          </a:prstGeom>
          <a:noFill/>
          <a:ln>
            <a:solidFill>
              <a:schemeClr val="bg1">
                <a:lumMod val="85000"/>
              </a:schemeClr>
            </a:solidFill>
          </a:ln>
        </p:spPr>
        <p:txBody>
          <a:bodyPr wrap="square" rtlCol="0">
            <a:spAutoFit/>
          </a:bodyPr>
          <a:lstStyle/>
          <a:p>
            <a:pPr algn="l"/>
            <a:r>
              <a:rPr lang="en-US" altLang="zh-CN" sz="2800" dirty="0">
                <a:solidFill>
                  <a:srgbClr val="FF0000"/>
                </a:solidFill>
                <a:latin typeface="汉仪尚巍手书W" panose="00020600040101010101" pitchFamily="18" charset="-122"/>
                <a:ea typeface="汉仪尚巍手书W" panose="00020600040101010101" pitchFamily="18" charset="-122"/>
              </a:rPr>
              <a:t> </a:t>
            </a:r>
            <a:r>
              <a:rPr lang="zh-CN" altLang="en-US" sz="2800" dirty="0">
                <a:solidFill>
                  <a:srgbClr val="FF0000"/>
                </a:solidFill>
                <a:latin typeface="汉仪尚巍手书W" panose="00020600040101010101" pitchFamily="18" charset="-122"/>
                <a:ea typeface="汉仪尚巍手书W" panose="00020600040101010101" pitchFamily="18" charset="-122"/>
              </a:rPr>
              <a:t>太平天国运动</a:t>
            </a:r>
            <a:endParaRPr lang="zh-CN" altLang="en-US" sz="2800" dirty="0">
              <a:solidFill>
                <a:srgbClr val="FF0000"/>
              </a:solidFill>
              <a:latin typeface="汉仪尚巍手书W" panose="00020600040101010101" pitchFamily="18" charset="-122"/>
              <a:ea typeface="汉仪尚巍手书W" panose="00020600040101010101" pitchFamily="18" charset="-122"/>
            </a:endParaRPr>
          </a:p>
        </p:txBody>
      </p:sp>
      <p:sp>
        <p:nvSpPr>
          <p:cNvPr id="4" name="Text Box 6"/>
          <p:cNvSpPr txBox="1">
            <a:spLocks noChangeArrowheads="1"/>
          </p:cNvSpPr>
          <p:nvPr/>
        </p:nvSpPr>
        <p:spPr bwMode="auto">
          <a:xfrm>
            <a:off x="178580" y="935614"/>
            <a:ext cx="2145030" cy="4305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>
            <a:spAutoFit/>
          </a:bodyPr>
          <a:lstStyle/>
          <a:p>
            <a:pPr algn="ctr"/>
            <a:r>
              <a:rPr kumimoji="1" lang="zh-CN" sz="2800" b="1" dirty="0">
                <a:solidFill>
                  <a:srgbClr val="FF0000"/>
                </a:solidFill>
                <a:uFillTx/>
                <a:latin typeface="黑体" panose="02010609060101010101" pitchFamily="49" charset="-122"/>
                <a:ea typeface="黑体" panose="02010609060101010101" pitchFamily="49" charset="-122"/>
              </a:rPr>
              <a:t>三、天国之衰    </a:t>
            </a:r>
            <a:endParaRPr kumimoji="1" lang="zh-CN" sz="2800" b="1" dirty="0">
              <a:solidFill>
                <a:srgbClr val="FF0000"/>
              </a:solidFill>
              <a:uFillTx/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296545" y="1365885"/>
            <a:ext cx="355663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400" b="1">
                <a:latin typeface="黑体" panose="02010609060101010101" pitchFamily="49" charset="-122"/>
                <a:ea typeface="黑体" panose="02010609060101010101" pitchFamily="49" charset="-122"/>
              </a:rPr>
              <a:t>（三）《资政新篇》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296545" y="1826260"/>
            <a:ext cx="11649710" cy="378460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algn="just">
              <a:lnSpc>
                <a:spcPct val="12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240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    </a:t>
            </a:r>
            <a:r>
              <a:rPr sz="240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《资政新篇》是洪仁玕希望借助西方的政治、经济、文化措施来振兴太平天国提出的，是具有鲜明的资本主义色彩的纲领，是先进的中国人最早提出的在中国发展资本主义的方案。</a:t>
            </a:r>
            <a:endParaRPr sz="2400"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  <a:p>
            <a:pPr algn="just">
              <a:lnSpc>
                <a:spcPct val="125000"/>
              </a:lnSpc>
              <a:spcBef>
                <a:spcPts val="0"/>
              </a:spcBef>
              <a:spcAft>
                <a:spcPts val="0"/>
              </a:spcAft>
            </a:pPr>
            <a:r>
              <a:rPr lang="zh-CN" sz="240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（</a:t>
            </a:r>
            <a:r>
              <a:rPr lang="en-US" altLang="zh-CN" sz="240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1</a:t>
            </a:r>
            <a:r>
              <a:rPr lang="zh-CN" altLang="en-US" sz="240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）内容：</a:t>
            </a:r>
            <a:endParaRPr lang="zh-CN" altLang="en-US" sz="2400"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  <a:p>
            <a:pPr algn="just">
              <a:lnSpc>
                <a:spcPct val="125000"/>
              </a:lnSpc>
              <a:spcBef>
                <a:spcPts val="0"/>
              </a:spcBef>
              <a:spcAft>
                <a:spcPts val="0"/>
              </a:spcAft>
            </a:pPr>
            <a:endParaRPr lang="zh-CN" altLang="en-US" sz="2400"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  <a:p>
            <a:pPr algn="just">
              <a:lnSpc>
                <a:spcPct val="125000"/>
              </a:lnSpc>
              <a:spcBef>
                <a:spcPts val="0"/>
              </a:spcBef>
              <a:spcAft>
                <a:spcPts val="0"/>
              </a:spcAft>
            </a:pPr>
            <a:endParaRPr lang="zh-CN" altLang="en-US" sz="2400"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  <a:p>
            <a:pPr algn="just">
              <a:lnSpc>
                <a:spcPct val="125000"/>
              </a:lnSpc>
              <a:spcBef>
                <a:spcPts val="0"/>
              </a:spcBef>
              <a:spcAft>
                <a:spcPts val="0"/>
              </a:spcAft>
            </a:pPr>
            <a:endParaRPr lang="zh-CN" altLang="en-US" sz="2400"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  <a:p>
            <a:pPr algn="just">
              <a:lnSpc>
                <a:spcPct val="125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40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（</a:t>
            </a:r>
            <a:r>
              <a:rPr lang="en-US" altLang="zh-CN" sz="240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2</a:t>
            </a:r>
            <a:r>
              <a:rPr lang="zh-CN" altLang="en-US" sz="240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）评价：</a:t>
            </a:r>
            <a:endParaRPr lang="zh-CN" altLang="en-US" sz="2400"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</p:txBody>
      </p:sp>
      <p:pic>
        <p:nvPicPr>
          <p:cNvPr id="9" name="图片 8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>
                  <a:alpha val="100000"/>
                </a:srgbClr>
              </a:clrFrom>
              <a:clrTo>
                <a:srgbClr val="FFFFFF">
                  <a:alpha val="100000"/>
                  <a:alpha val="0"/>
                </a:srgbClr>
              </a:clrTo>
            </a:clrChange>
          </a:blip>
          <a:srcRect l="3887" t="3638" r="4227" b="9992"/>
          <a:stretch>
            <a:fillRect/>
          </a:stretch>
        </p:blipFill>
        <p:spPr>
          <a:xfrm>
            <a:off x="9693910" y="2846705"/>
            <a:ext cx="2235200" cy="3268980"/>
          </a:xfrm>
          <a:prstGeom prst="rect">
            <a:avLst/>
          </a:prstGeom>
        </p:spPr>
      </p:pic>
      <p:sp>
        <p:nvSpPr>
          <p:cNvPr id="10" name="文本框 9"/>
          <p:cNvSpPr txBox="1"/>
          <p:nvPr/>
        </p:nvSpPr>
        <p:spPr>
          <a:xfrm>
            <a:off x="9417050" y="6115685"/>
            <a:ext cx="2512060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r"/>
            <a:r>
              <a:rPr lang="zh-CN" altLang="en-US">
                <a:latin typeface="楷体" panose="02010609060101010101" charset="-122"/>
                <a:ea typeface="楷体" panose="02010609060101010101" charset="-122"/>
              </a:rPr>
              <a:t>《资政新篇》书影</a:t>
            </a:r>
            <a:endParaRPr lang="zh-CN" altLang="en-US"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1962150" y="3211195"/>
            <a:ext cx="6918325" cy="193802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algn="just">
              <a:lnSpc>
                <a:spcPct val="125000"/>
              </a:lnSpc>
              <a:spcBef>
                <a:spcPts val="0"/>
              </a:spcBef>
              <a:spcAft>
                <a:spcPts val="0"/>
              </a:spcAft>
            </a:pPr>
            <a:r>
              <a:rPr lang="zh-CN" sz="24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  <a:sym typeface="+mn-ea"/>
              </a:rPr>
              <a:t>政治：以法治国，官吏由选举产生。</a:t>
            </a:r>
            <a:endParaRPr lang="zh-CN" sz="2400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  <a:sym typeface="+mn-ea"/>
            </a:endParaRPr>
          </a:p>
          <a:p>
            <a:pPr algn="just">
              <a:lnSpc>
                <a:spcPct val="125000"/>
              </a:lnSpc>
              <a:spcBef>
                <a:spcPts val="0"/>
              </a:spcBef>
              <a:spcAft>
                <a:spcPts val="0"/>
              </a:spcAft>
            </a:pPr>
            <a:r>
              <a:rPr lang="zh-CN" sz="24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  <a:sym typeface="+mn-ea"/>
              </a:rPr>
              <a:t>经济：发展工商业，奖励技术发明。   </a:t>
            </a:r>
            <a:endParaRPr lang="zh-CN" sz="2400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  <a:sym typeface="+mn-ea"/>
            </a:endParaRPr>
          </a:p>
          <a:p>
            <a:pPr algn="just">
              <a:lnSpc>
                <a:spcPct val="125000"/>
              </a:lnSpc>
              <a:spcBef>
                <a:spcPts val="0"/>
              </a:spcBef>
              <a:spcAft>
                <a:spcPts val="0"/>
              </a:spcAft>
            </a:pPr>
            <a:r>
              <a:rPr lang="zh-CN" sz="24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  <a:sym typeface="+mn-ea"/>
              </a:rPr>
              <a:t>文教：设立新式学堂。      </a:t>
            </a:r>
            <a:endParaRPr lang="zh-CN" sz="2400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  <a:sym typeface="+mn-ea"/>
            </a:endParaRPr>
          </a:p>
          <a:p>
            <a:pPr algn="just">
              <a:lnSpc>
                <a:spcPct val="125000"/>
              </a:lnSpc>
              <a:spcBef>
                <a:spcPts val="0"/>
              </a:spcBef>
              <a:spcAft>
                <a:spcPts val="0"/>
              </a:spcAft>
            </a:pPr>
            <a:r>
              <a:rPr lang="zh-CN" sz="24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  <a:sym typeface="+mn-ea"/>
              </a:rPr>
              <a:t>外交：主张与外国平等交流，反对干涉中国内政。       </a:t>
            </a:r>
            <a:endParaRPr lang="zh-CN" sz="2400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  <a:sym typeface="+mn-ea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890270" y="5500370"/>
            <a:ext cx="8821420" cy="101473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algn="just">
              <a:lnSpc>
                <a:spcPct val="125000"/>
              </a:lnSpc>
              <a:spcBef>
                <a:spcPts val="0"/>
              </a:spcBef>
              <a:spcAft>
                <a:spcPts val="0"/>
              </a:spcAft>
            </a:pPr>
            <a:r>
              <a:rPr lang="zh-CN" sz="24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  <a:sym typeface="+mn-ea"/>
              </a:rPr>
              <a:t>进步性：向西方学习，提倡发展资本主义，顺应了社会发展潮流。</a:t>
            </a:r>
            <a:endParaRPr lang="zh-CN" sz="2400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  <a:sym typeface="+mn-ea"/>
            </a:endParaRPr>
          </a:p>
          <a:p>
            <a:pPr algn="just">
              <a:lnSpc>
                <a:spcPct val="125000"/>
              </a:lnSpc>
              <a:spcBef>
                <a:spcPts val="0"/>
              </a:spcBef>
              <a:spcAft>
                <a:spcPts val="0"/>
              </a:spcAft>
            </a:pPr>
            <a:r>
              <a:rPr lang="zh-CN" sz="24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  <a:sym typeface="+mn-ea"/>
              </a:rPr>
              <a:t>局限性：未反映农民最迫切的愿望和要求；缺乏实现的必要条件。      </a:t>
            </a:r>
            <a:endParaRPr lang="zh-CN" sz="2400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  <a:sym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文本框 19"/>
          <p:cNvSpPr txBox="1"/>
          <p:nvPr/>
        </p:nvSpPr>
        <p:spPr>
          <a:xfrm>
            <a:off x="-59055" y="264160"/>
            <a:ext cx="2583815" cy="521970"/>
          </a:xfrm>
          <a:prstGeom prst="rect">
            <a:avLst/>
          </a:prstGeom>
          <a:noFill/>
          <a:ln>
            <a:solidFill>
              <a:schemeClr val="bg1">
                <a:lumMod val="85000"/>
              </a:schemeClr>
            </a:solidFill>
          </a:ln>
        </p:spPr>
        <p:txBody>
          <a:bodyPr wrap="square" rtlCol="0">
            <a:spAutoFit/>
          </a:bodyPr>
          <a:lstStyle/>
          <a:p>
            <a:pPr algn="l"/>
            <a:r>
              <a:rPr lang="en-US" altLang="zh-CN" sz="2800" dirty="0">
                <a:solidFill>
                  <a:srgbClr val="FF0000"/>
                </a:solidFill>
                <a:latin typeface="汉仪尚巍手书W" panose="00020600040101010101" pitchFamily="18" charset="-122"/>
                <a:ea typeface="汉仪尚巍手书W" panose="00020600040101010101" pitchFamily="18" charset="-122"/>
              </a:rPr>
              <a:t> </a:t>
            </a:r>
            <a:r>
              <a:rPr lang="zh-CN" altLang="en-US" sz="2800" dirty="0">
                <a:solidFill>
                  <a:srgbClr val="FF0000"/>
                </a:solidFill>
                <a:latin typeface="汉仪尚巍手书W" panose="00020600040101010101" pitchFamily="18" charset="-122"/>
                <a:ea typeface="汉仪尚巍手书W" panose="00020600040101010101" pitchFamily="18" charset="-122"/>
              </a:rPr>
              <a:t>太平天国运动</a:t>
            </a:r>
            <a:endParaRPr lang="zh-CN" altLang="en-US" sz="2800" dirty="0">
              <a:solidFill>
                <a:srgbClr val="FF0000"/>
              </a:solidFill>
              <a:latin typeface="汉仪尚巍手书W" panose="00020600040101010101" pitchFamily="18" charset="-122"/>
              <a:ea typeface="汉仪尚巍手书W" panose="00020600040101010101" pitchFamily="18" charset="-122"/>
            </a:endParaRPr>
          </a:p>
        </p:txBody>
      </p:sp>
      <p:sp>
        <p:nvSpPr>
          <p:cNvPr id="4" name="Text Box 6"/>
          <p:cNvSpPr txBox="1">
            <a:spLocks noChangeArrowheads="1"/>
          </p:cNvSpPr>
          <p:nvPr/>
        </p:nvSpPr>
        <p:spPr bwMode="auto">
          <a:xfrm>
            <a:off x="178580" y="935614"/>
            <a:ext cx="2145030" cy="4305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>
            <a:spAutoFit/>
          </a:bodyPr>
          <a:lstStyle/>
          <a:p>
            <a:pPr algn="ctr"/>
            <a:r>
              <a:rPr kumimoji="1" lang="zh-CN" sz="2800" b="1" dirty="0">
                <a:solidFill>
                  <a:srgbClr val="FF0000"/>
                </a:solidFill>
                <a:uFillTx/>
                <a:latin typeface="黑体" panose="02010609060101010101" pitchFamily="49" charset="-122"/>
                <a:ea typeface="黑体" panose="02010609060101010101" pitchFamily="49" charset="-122"/>
              </a:rPr>
              <a:t>【课堂探究】    </a:t>
            </a:r>
            <a:endParaRPr kumimoji="1" lang="zh-CN" sz="2800" b="1" dirty="0">
              <a:solidFill>
                <a:srgbClr val="FF0000"/>
              </a:solidFill>
              <a:uFillTx/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7" name="文本框 26"/>
          <p:cNvSpPr txBox="1"/>
          <p:nvPr/>
        </p:nvSpPr>
        <p:spPr>
          <a:xfrm>
            <a:off x="268605" y="1421130"/>
            <a:ext cx="547814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400" b="1">
                <a:latin typeface="黑体" panose="02010609060101010101" pitchFamily="49" charset="-122"/>
                <a:ea typeface="黑体" panose="02010609060101010101" pitchFamily="49" charset="-122"/>
              </a:rPr>
              <a:t>区别《天朝田亩制度》与《资政新篇》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graphicFrame>
        <p:nvGraphicFramePr>
          <p:cNvPr id="18435" name="表格 18434"/>
          <p:cNvGraphicFramePr/>
          <p:nvPr/>
        </p:nvGraphicFramePr>
        <p:xfrm>
          <a:off x="332740" y="2013585"/>
          <a:ext cx="11527155" cy="3739515"/>
        </p:xfrm>
        <a:graphic>
          <a:graphicData uri="http://schemas.openxmlformats.org/drawingml/2006/table">
            <a:tbl>
              <a:tblPr/>
              <a:tblGrid>
                <a:gridCol w="570865"/>
                <a:gridCol w="1576705"/>
                <a:gridCol w="4689792"/>
                <a:gridCol w="4689792"/>
              </a:tblGrid>
              <a:tr h="666750">
                <a:tc gridSpan="2">
                  <a:txBody>
                    <a:bodyPr/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zh-CN" altLang="en-US" sz="2400" b="0" u="none" baseline="0" dirty="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项目</a:t>
                      </a:r>
                      <a:endParaRPr lang="zh-CN" altLang="en-US" sz="2400" b="0" u="none" baseline="0" dirty="0">
                        <a:solidFill>
                          <a:schemeClr val="tx1"/>
                        </a:solidFill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cPr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5pPr>
                    </a:lstStyle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en-US" altLang="zh-CN" sz="2400" b="0" dirty="0">
                          <a:latin typeface="黑体" panose="02010609060101010101" pitchFamily="49" charset="-122"/>
                          <a:ea typeface="黑体" panose="02010609060101010101" pitchFamily="49" charset="-122"/>
                          <a:cs typeface="Times New Roman" panose="02020603050405020304" pitchFamily="18" charset="0"/>
                        </a:rPr>
                        <a:t>《</a:t>
                      </a:r>
                      <a:r>
                        <a:rPr lang="zh-CN" altLang="en-US" sz="2400" b="0" dirty="0">
                          <a:latin typeface="黑体" panose="02010609060101010101" pitchFamily="49" charset="-122"/>
                          <a:ea typeface="黑体" panose="02010609060101010101" pitchFamily="49" charset="-122"/>
                          <a:cs typeface="Times New Roman" panose="02020603050405020304" pitchFamily="18" charset="0"/>
                        </a:rPr>
                        <a:t>天朝田亩制度</a:t>
                      </a:r>
                      <a:r>
                        <a:rPr lang="en-US" altLang="zh-CN" sz="2400" b="0" dirty="0">
                          <a:latin typeface="黑体" panose="02010609060101010101" pitchFamily="49" charset="-122"/>
                          <a:ea typeface="黑体" panose="02010609060101010101" pitchFamily="49" charset="-122"/>
                          <a:cs typeface="Times New Roman" panose="02020603050405020304" pitchFamily="18" charset="0"/>
                        </a:rPr>
                        <a:t>》</a:t>
                      </a:r>
                      <a:endParaRPr lang="en-US" altLang="zh-CN" sz="2400" b="0" dirty="0"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5pPr>
                    </a:lstStyle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en-US" altLang="zh-CN" sz="2400" b="0" dirty="0">
                          <a:latin typeface="黑体" panose="02010609060101010101" pitchFamily="49" charset="-122"/>
                          <a:ea typeface="黑体" panose="02010609060101010101" pitchFamily="49" charset="-122"/>
                          <a:cs typeface="Times New Roman" panose="02020603050405020304" pitchFamily="18" charset="0"/>
                        </a:rPr>
                        <a:t>《</a:t>
                      </a:r>
                      <a:r>
                        <a:rPr lang="zh-CN" altLang="en-US" sz="2400" b="0" dirty="0">
                          <a:latin typeface="黑体" panose="02010609060101010101" pitchFamily="49" charset="-122"/>
                          <a:ea typeface="黑体" panose="02010609060101010101" pitchFamily="49" charset="-122"/>
                          <a:cs typeface="Times New Roman" panose="02020603050405020304" pitchFamily="18" charset="0"/>
                        </a:rPr>
                        <a:t>资政新篇</a:t>
                      </a:r>
                      <a:r>
                        <a:rPr lang="en-US" altLang="zh-CN" sz="2400" b="0" dirty="0">
                          <a:latin typeface="黑体" panose="02010609060101010101" pitchFamily="49" charset="-122"/>
                          <a:ea typeface="黑体" panose="02010609060101010101" pitchFamily="49" charset="-122"/>
                          <a:cs typeface="Times New Roman" panose="02020603050405020304" pitchFamily="18" charset="0"/>
                        </a:rPr>
                        <a:t>》</a:t>
                      </a:r>
                      <a:endParaRPr lang="en-US" altLang="zh-CN" sz="2400" b="0" dirty="0"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56945">
                <a:tc rowSpan="2">
                  <a:txBody>
                    <a:bodyPr/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zh-CN" altLang="en-US" sz="2400" b="0" dirty="0"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不同点</a:t>
                      </a:r>
                      <a:endParaRPr lang="zh-CN" altLang="en-US" sz="2400" b="0" dirty="0"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5pPr>
                    </a:lstStyle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zh-CN" altLang="en-US" sz="2400" b="0" dirty="0">
                          <a:latin typeface="黑体" panose="02010609060101010101" pitchFamily="49" charset="-122"/>
                          <a:ea typeface="黑体" panose="02010609060101010101" pitchFamily="49" charset="-122"/>
                          <a:cs typeface="Times New Roman" panose="02020603050405020304" pitchFamily="18" charset="0"/>
                        </a:rPr>
                        <a:t>经济主张</a:t>
                      </a:r>
                      <a:endParaRPr lang="zh-CN" altLang="en-US" sz="2400" b="0" dirty="0">
                        <a:latin typeface="黑体" panose="02010609060101010101" pitchFamily="49" charset="-122"/>
                        <a:ea typeface="黑体" panose="02010609060101010101" pitchFamily="49" charset="-122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5pPr>
                    </a:lstStyle>
                    <a:p>
                      <a:pPr marL="0" lvl="0" indent="0" algn="l">
                        <a:spcBef>
                          <a:spcPct val="0"/>
                        </a:spcBef>
                        <a:buNone/>
                      </a:pPr>
                      <a:r>
                        <a:rPr lang="zh-CN" altLang="en-US" sz="2400" b="0" dirty="0">
                          <a:solidFill>
                            <a:srgbClr val="FF0000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  <a:cs typeface="Times New Roman" panose="02020603050405020304" pitchFamily="18" charset="0"/>
                        </a:rPr>
                        <a:t>废除封建土地私有制，发展小农经济</a:t>
                      </a:r>
                      <a:endParaRPr lang="zh-CN" altLang="en-US" sz="2400" b="0" dirty="0">
                        <a:solidFill>
                          <a:srgbClr val="FF0000"/>
                        </a:solidFill>
                        <a:latin typeface="黑体" panose="02010609060101010101" pitchFamily="49" charset="-122"/>
                        <a:ea typeface="黑体" panose="02010609060101010101" pitchFamily="49" charset="-122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5pPr>
                    </a:lstStyle>
                    <a:p>
                      <a:pPr marL="0" lvl="0" indent="0" algn="l">
                        <a:spcBef>
                          <a:spcPct val="0"/>
                        </a:spcBef>
                        <a:buNone/>
                      </a:pPr>
                      <a:r>
                        <a:rPr lang="zh-CN" altLang="en-US" sz="2400" b="0" dirty="0">
                          <a:solidFill>
                            <a:srgbClr val="FF0000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  <a:cs typeface="Times New Roman" panose="02020603050405020304" pitchFamily="18" charset="0"/>
                        </a:rPr>
                        <a:t>发展工商业和资本主义经济</a:t>
                      </a:r>
                      <a:endParaRPr lang="zh-CN" altLang="en-US" sz="2400" b="0" dirty="0">
                        <a:solidFill>
                          <a:srgbClr val="FF0000"/>
                        </a:solidFill>
                        <a:latin typeface="黑体" panose="02010609060101010101" pitchFamily="49" charset="-122"/>
                        <a:ea typeface="黑体" panose="02010609060101010101" pitchFamily="49" charset="-122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56945">
                <a:tc vMerge="1">
                  <a:tcPr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5pPr>
                    </a:lstStyle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zh-CN" altLang="en-US" sz="2400" b="0" dirty="0">
                          <a:latin typeface="黑体" panose="02010609060101010101" pitchFamily="49" charset="-122"/>
                          <a:ea typeface="黑体" panose="02010609060101010101" pitchFamily="49" charset="-122"/>
                          <a:cs typeface="Times New Roman" panose="02020603050405020304" pitchFamily="18" charset="0"/>
                        </a:rPr>
                        <a:t>群众基础</a:t>
                      </a:r>
                      <a:endParaRPr lang="zh-CN" altLang="en-US" sz="2400" b="0" dirty="0">
                        <a:latin typeface="黑体" panose="02010609060101010101" pitchFamily="49" charset="-122"/>
                        <a:ea typeface="黑体" panose="02010609060101010101" pitchFamily="49" charset="-122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5pPr>
                    </a:lstStyle>
                    <a:p>
                      <a:pPr marL="0" lvl="0" indent="0" algn="l">
                        <a:spcBef>
                          <a:spcPct val="0"/>
                        </a:spcBef>
                        <a:buNone/>
                      </a:pPr>
                      <a:r>
                        <a:rPr lang="zh-CN" altLang="en-US" sz="2400" b="0" dirty="0">
                          <a:solidFill>
                            <a:srgbClr val="FF0000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  <a:cs typeface="Times New Roman" panose="02020603050405020304" pitchFamily="18" charset="0"/>
                        </a:rPr>
                        <a:t>有广泛的群众基础</a:t>
                      </a:r>
                      <a:endParaRPr lang="zh-CN" altLang="en-US" sz="2400" b="0" dirty="0">
                        <a:solidFill>
                          <a:srgbClr val="FF0000"/>
                        </a:solidFill>
                        <a:latin typeface="黑体" panose="02010609060101010101" pitchFamily="49" charset="-122"/>
                        <a:ea typeface="黑体" panose="02010609060101010101" pitchFamily="49" charset="-122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5pPr>
                    </a:lstStyle>
                    <a:p>
                      <a:pPr marL="0" lvl="0" indent="0" algn="l">
                        <a:spcBef>
                          <a:spcPct val="0"/>
                        </a:spcBef>
                        <a:buNone/>
                      </a:pPr>
                      <a:r>
                        <a:rPr lang="zh-CN" altLang="en-US" sz="2400" b="0" dirty="0">
                          <a:solidFill>
                            <a:srgbClr val="FF0000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  <a:cs typeface="Times New Roman" panose="02020603050405020304" pitchFamily="18" charset="0"/>
                        </a:rPr>
                        <a:t>未反映农民迫切的土地要求，缺乏群众基础</a:t>
                      </a:r>
                      <a:endParaRPr lang="zh-CN" altLang="en-US" sz="2400" b="0" dirty="0">
                        <a:solidFill>
                          <a:srgbClr val="FF0000"/>
                        </a:solidFill>
                        <a:latin typeface="黑体" panose="02010609060101010101" pitchFamily="49" charset="-122"/>
                        <a:ea typeface="黑体" panose="02010609060101010101" pitchFamily="49" charset="-122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158875">
                <a:tc gridSpan="2">
                  <a:txBody>
                    <a:bodyPr/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zh-CN" altLang="en-US" sz="2400" b="0" u="none" baseline="0" dirty="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相同点</a:t>
                      </a:r>
                      <a:endParaRPr lang="zh-CN" altLang="en-US" sz="2400" b="0" u="none" baseline="0" dirty="0">
                        <a:solidFill>
                          <a:schemeClr val="tx1"/>
                        </a:solidFill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cPr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5pPr>
                    </a:lstStyle>
                    <a:p>
                      <a:pPr marL="0" lvl="0" indent="0" algn="l">
                        <a:spcBef>
                          <a:spcPct val="0"/>
                        </a:spcBef>
                        <a:buNone/>
                      </a:pPr>
                      <a:r>
                        <a:rPr lang="zh-CN" altLang="en-US" sz="2400" b="0" dirty="0">
                          <a:solidFill>
                            <a:srgbClr val="FF0000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  <a:cs typeface="Times New Roman" panose="02020603050405020304" pitchFamily="18" charset="0"/>
                        </a:rPr>
                        <a:t>都具有反封建的历史作用，有鲜明的革命性；都缺乏实行的社会条件，具有空想性；都是为了巩固农民政权</a:t>
                      </a:r>
                      <a:endParaRPr lang="zh-CN" altLang="en-US" sz="2400" b="0" dirty="0">
                        <a:solidFill>
                          <a:srgbClr val="FF0000"/>
                        </a:solidFill>
                        <a:latin typeface="黑体" panose="02010609060101010101" pitchFamily="49" charset="-122"/>
                        <a:ea typeface="黑体" panose="02010609060101010101" pitchFamily="49" charset="-122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cPr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文本框 19"/>
          <p:cNvSpPr txBox="1"/>
          <p:nvPr/>
        </p:nvSpPr>
        <p:spPr>
          <a:xfrm>
            <a:off x="-59055" y="264160"/>
            <a:ext cx="2583815" cy="521970"/>
          </a:xfrm>
          <a:prstGeom prst="rect">
            <a:avLst/>
          </a:prstGeom>
          <a:noFill/>
          <a:ln>
            <a:solidFill>
              <a:schemeClr val="bg1">
                <a:lumMod val="85000"/>
              </a:schemeClr>
            </a:solidFill>
          </a:ln>
        </p:spPr>
        <p:txBody>
          <a:bodyPr wrap="square" rtlCol="0">
            <a:spAutoFit/>
          </a:bodyPr>
          <a:lstStyle/>
          <a:p>
            <a:pPr algn="l"/>
            <a:r>
              <a:rPr lang="en-US" altLang="zh-CN" sz="2800" dirty="0">
                <a:solidFill>
                  <a:srgbClr val="FF0000"/>
                </a:solidFill>
                <a:latin typeface="汉仪尚巍手书W" panose="00020600040101010101" pitchFamily="18" charset="-122"/>
                <a:ea typeface="汉仪尚巍手书W" panose="00020600040101010101" pitchFamily="18" charset="-122"/>
              </a:rPr>
              <a:t> </a:t>
            </a:r>
            <a:r>
              <a:rPr lang="zh-CN" altLang="en-US" sz="2800" dirty="0">
                <a:solidFill>
                  <a:srgbClr val="FF0000"/>
                </a:solidFill>
                <a:latin typeface="汉仪尚巍手书W" panose="00020600040101010101" pitchFamily="18" charset="-122"/>
                <a:ea typeface="汉仪尚巍手书W" panose="00020600040101010101" pitchFamily="18" charset="-122"/>
              </a:rPr>
              <a:t>太平天国运动</a:t>
            </a:r>
            <a:endParaRPr lang="zh-CN" altLang="en-US" sz="2800" dirty="0">
              <a:solidFill>
                <a:srgbClr val="FF0000"/>
              </a:solidFill>
              <a:latin typeface="汉仪尚巍手书W" panose="00020600040101010101" pitchFamily="18" charset="-122"/>
              <a:ea typeface="汉仪尚巍手书W" panose="00020600040101010101" pitchFamily="18" charset="-122"/>
            </a:endParaRPr>
          </a:p>
        </p:txBody>
      </p:sp>
      <p:sp>
        <p:nvSpPr>
          <p:cNvPr id="4" name="Text Box 6"/>
          <p:cNvSpPr txBox="1">
            <a:spLocks noChangeArrowheads="1"/>
          </p:cNvSpPr>
          <p:nvPr/>
        </p:nvSpPr>
        <p:spPr bwMode="auto">
          <a:xfrm>
            <a:off x="178580" y="935614"/>
            <a:ext cx="2145030" cy="4305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>
            <a:spAutoFit/>
          </a:bodyPr>
          <a:lstStyle/>
          <a:p>
            <a:pPr algn="ctr"/>
            <a:r>
              <a:rPr kumimoji="1" lang="zh-CN" sz="2800" b="1" dirty="0">
                <a:solidFill>
                  <a:srgbClr val="FF0000"/>
                </a:solidFill>
                <a:uFillTx/>
                <a:latin typeface="黑体" panose="02010609060101010101" pitchFamily="49" charset="-122"/>
                <a:ea typeface="黑体" panose="02010609060101010101" pitchFamily="49" charset="-122"/>
              </a:rPr>
              <a:t>四、天国之亡    </a:t>
            </a:r>
            <a:endParaRPr kumimoji="1" lang="zh-CN" sz="2800" b="1" dirty="0">
              <a:solidFill>
                <a:srgbClr val="FF0000"/>
              </a:solidFill>
              <a:uFillTx/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178435" y="1365885"/>
            <a:ext cx="565404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400" b="1">
                <a:latin typeface="黑体" panose="02010609060101010101" pitchFamily="49" charset="-122"/>
                <a:ea typeface="黑体" panose="02010609060101010101" pitchFamily="49" charset="-122"/>
              </a:rPr>
              <a:t>（一）天京陷落（太平天国失败的原因）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4" name="圆角矩形 13"/>
          <p:cNvSpPr/>
          <p:nvPr/>
        </p:nvSpPr>
        <p:spPr>
          <a:xfrm>
            <a:off x="7574915" y="1943100"/>
            <a:ext cx="1015208" cy="1016635"/>
          </a:xfrm>
          <a:prstGeom prst="roundRect">
            <a:avLst/>
          </a:prstGeom>
          <a:solidFill>
            <a:srgbClr val="CC2528"/>
          </a:solidFill>
          <a:ln>
            <a:noFill/>
          </a:ln>
          <a:effectLst>
            <a:outerShdw blurRad="203200" dist="101600" dir="2700000" algn="tl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文本框 14"/>
          <p:cNvSpPr txBox="1"/>
          <p:nvPr/>
        </p:nvSpPr>
        <p:spPr>
          <a:xfrm>
            <a:off x="7703185" y="2129155"/>
            <a:ext cx="758825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3600">
                <a:solidFill>
                  <a:srgbClr val="FFFF00"/>
                </a:solidFill>
                <a:effectLst>
                  <a:glow rad="101600">
                    <a:srgbClr val="C00000"/>
                  </a:glow>
                  <a:outerShdw blurRad="203200" dist="101600" dir="5400000" algn="tl" rotWithShape="0">
                    <a:prstClr val="black">
                      <a:alpha val="60000"/>
                    </a:prstClr>
                  </a:outerShdw>
                </a:effectLst>
                <a:latin typeface="方正兰亭粗黑_GBK" panose="02000000000000000000" pitchFamily="2" charset="-122"/>
                <a:ea typeface="方正兰亭粗黑_GBK" panose="02000000000000000000" pitchFamily="2" charset="-122"/>
              </a:defRPr>
            </a:lvl1pPr>
          </a:lstStyle>
          <a:p>
            <a:pPr algn="ctr"/>
            <a:r>
              <a:rPr lang="en-US" altLang="zh-CN" b="1" dirty="0">
                <a:solidFill>
                  <a:schemeClr val="bg1"/>
                </a:solidFill>
                <a:effectLst/>
                <a:latin typeface="微软雅黑" panose="020B0503020204020204" charset="-122"/>
                <a:ea typeface="微软雅黑" panose="020B0503020204020204" charset="-122"/>
              </a:rPr>
              <a:t>1</a:t>
            </a:r>
            <a:endParaRPr lang="en-US" altLang="zh-CN" b="1" dirty="0">
              <a:solidFill>
                <a:schemeClr val="bg1"/>
              </a:solidFill>
              <a:effectLst/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6" name="圆角矩形 15"/>
          <p:cNvSpPr/>
          <p:nvPr/>
        </p:nvSpPr>
        <p:spPr>
          <a:xfrm>
            <a:off x="7574915" y="1943100"/>
            <a:ext cx="4340225" cy="1016635"/>
          </a:xfrm>
          <a:prstGeom prst="roundRect">
            <a:avLst/>
          </a:prstGeom>
          <a:noFill/>
          <a:ln w="12700">
            <a:solidFill>
              <a:srgbClr val="CC2528"/>
            </a:solidFill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7" name="矩形 16"/>
          <p:cNvSpPr/>
          <p:nvPr/>
        </p:nvSpPr>
        <p:spPr>
          <a:xfrm>
            <a:off x="8729345" y="2214245"/>
            <a:ext cx="3084195" cy="4756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25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000" dirty="0">
                <a:latin typeface="黑体" panose="02010609060101010101" pitchFamily="49" charset="-122"/>
                <a:ea typeface="黑体" panose="02010609060101010101" pitchFamily="49" charset="-122"/>
              </a:rPr>
              <a:t>重大战略决策失误</a:t>
            </a:r>
            <a:endParaRPr lang="zh-CN" altLang="en-US" sz="20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8" name="圆角矩形 17"/>
          <p:cNvSpPr/>
          <p:nvPr/>
        </p:nvSpPr>
        <p:spPr>
          <a:xfrm>
            <a:off x="7574915" y="3611880"/>
            <a:ext cx="1015208" cy="1016635"/>
          </a:xfrm>
          <a:prstGeom prst="roundRect">
            <a:avLst/>
          </a:prstGeom>
          <a:solidFill>
            <a:srgbClr val="CC2528"/>
          </a:solidFill>
          <a:ln>
            <a:noFill/>
          </a:ln>
          <a:effectLst>
            <a:outerShdw blurRad="203200" dist="101600" dir="2700000" algn="tl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文本框 4"/>
          <p:cNvSpPr txBox="1"/>
          <p:nvPr/>
        </p:nvSpPr>
        <p:spPr>
          <a:xfrm>
            <a:off x="7703185" y="3797935"/>
            <a:ext cx="758825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3600">
                <a:solidFill>
                  <a:srgbClr val="FFFF00"/>
                </a:solidFill>
                <a:effectLst>
                  <a:glow rad="101600">
                    <a:srgbClr val="C00000"/>
                  </a:glow>
                  <a:outerShdw blurRad="203200" dist="101600" dir="5400000" algn="tl" rotWithShape="0">
                    <a:prstClr val="black">
                      <a:alpha val="60000"/>
                    </a:prstClr>
                  </a:outerShdw>
                </a:effectLst>
                <a:latin typeface="方正兰亭粗黑_GBK" panose="02000000000000000000" pitchFamily="2" charset="-122"/>
                <a:ea typeface="方正兰亭粗黑_GBK" panose="02000000000000000000" pitchFamily="2" charset="-122"/>
              </a:defRPr>
            </a:lvl1pPr>
          </a:lstStyle>
          <a:p>
            <a:pPr algn="ctr"/>
            <a:r>
              <a:rPr lang="en-US" altLang="zh-CN" b="1" dirty="0">
                <a:solidFill>
                  <a:schemeClr val="bg1"/>
                </a:solidFill>
                <a:effectLst/>
                <a:latin typeface="微软雅黑" panose="020B0503020204020204" charset="-122"/>
                <a:ea typeface="微软雅黑" panose="020B0503020204020204" charset="-122"/>
              </a:rPr>
              <a:t>2</a:t>
            </a:r>
            <a:endParaRPr lang="en-US" altLang="zh-CN" b="1" dirty="0">
              <a:solidFill>
                <a:schemeClr val="bg1"/>
              </a:solidFill>
              <a:effectLst/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1" name="圆角矩形 20"/>
          <p:cNvSpPr/>
          <p:nvPr/>
        </p:nvSpPr>
        <p:spPr>
          <a:xfrm>
            <a:off x="7574915" y="3611880"/>
            <a:ext cx="4340225" cy="1016635"/>
          </a:xfrm>
          <a:prstGeom prst="roundRect">
            <a:avLst/>
          </a:prstGeom>
          <a:noFill/>
          <a:ln w="12700">
            <a:solidFill>
              <a:srgbClr val="CC2528"/>
            </a:solidFill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22" name="矩形 21"/>
          <p:cNvSpPr/>
          <p:nvPr/>
        </p:nvSpPr>
        <p:spPr>
          <a:xfrm>
            <a:off x="8729345" y="3767455"/>
            <a:ext cx="3185795" cy="70675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000" dirty="0">
                <a:latin typeface="黑体" panose="02010609060101010101" pitchFamily="49" charset="-122"/>
                <a:ea typeface="黑体" panose="02010609060101010101" pitchFamily="49" charset="-122"/>
              </a:rPr>
              <a:t>中外反动势力的联合绞杀（直接原因）</a:t>
            </a:r>
            <a:endParaRPr lang="zh-CN" altLang="en-US" sz="20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3" name="圆角矩形 22"/>
          <p:cNvSpPr/>
          <p:nvPr/>
        </p:nvSpPr>
        <p:spPr>
          <a:xfrm>
            <a:off x="7574915" y="5387340"/>
            <a:ext cx="1015208" cy="1016635"/>
          </a:xfrm>
          <a:prstGeom prst="roundRect">
            <a:avLst/>
          </a:prstGeom>
          <a:solidFill>
            <a:srgbClr val="CC2528"/>
          </a:solidFill>
          <a:ln>
            <a:noFill/>
          </a:ln>
          <a:effectLst>
            <a:outerShdw blurRad="203200" dist="101600" dir="2700000" algn="tl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文本框 23"/>
          <p:cNvSpPr txBox="1"/>
          <p:nvPr/>
        </p:nvSpPr>
        <p:spPr>
          <a:xfrm>
            <a:off x="7703185" y="5573395"/>
            <a:ext cx="758825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3600">
                <a:solidFill>
                  <a:srgbClr val="FFFF00"/>
                </a:solidFill>
                <a:effectLst>
                  <a:glow rad="101600">
                    <a:srgbClr val="C00000"/>
                  </a:glow>
                  <a:outerShdw blurRad="203200" dist="101600" dir="5400000" algn="tl" rotWithShape="0">
                    <a:prstClr val="black">
                      <a:alpha val="60000"/>
                    </a:prstClr>
                  </a:outerShdw>
                </a:effectLst>
                <a:latin typeface="方正兰亭粗黑_GBK" panose="02000000000000000000" pitchFamily="2" charset="-122"/>
                <a:ea typeface="方正兰亭粗黑_GBK" panose="02000000000000000000" pitchFamily="2" charset="-122"/>
              </a:defRPr>
            </a:lvl1pPr>
          </a:lstStyle>
          <a:p>
            <a:pPr algn="ctr"/>
            <a:r>
              <a:rPr lang="en-US" altLang="zh-CN" b="1" dirty="0">
                <a:solidFill>
                  <a:schemeClr val="bg1"/>
                </a:solidFill>
                <a:effectLst/>
                <a:latin typeface="微软雅黑" panose="020B0503020204020204" charset="-122"/>
                <a:ea typeface="微软雅黑" panose="020B0503020204020204" charset="-122"/>
              </a:rPr>
              <a:t>3</a:t>
            </a:r>
            <a:endParaRPr lang="en-US" altLang="zh-CN" b="1" dirty="0">
              <a:solidFill>
                <a:schemeClr val="bg1"/>
              </a:solidFill>
              <a:effectLst/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5" name="圆角矩形 24"/>
          <p:cNvSpPr/>
          <p:nvPr/>
        </p:nvSpPr>
        <p:spPr>
          <a:xfrm>
            <a:off x="7574915" y="5387340"/>
            <a:ext cx="4340225" cy="1016635"/>
          </a:xfrm>
          <a:prstGeom prst="roundRect">
            <a:avLst/>
          </a:prstGeom>
          <a:noFill/>
          <a:ln w="12700">
            <a:solidFill>
              <a:srgbClr val="CC2528"/>
            </a:solidFill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26" name="矩形 25"/>
          <p:cNvSpPr/>
          <p:nvPr/>
        </p:nvSpPr>
        <p:spPr>
          <a:xfrm>
            <a:off x="8729345" y="5465445"/>
            <a:ext cx="3185795" cy="86042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25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000" dirty="0">
                <a:latin typeface="黑体" panose="02010609060101010101" pitchFamily="49" charset="-122"/>
                <a:ea typeface="黑体" panose="02010609060101010101" pitchFamily="49" charset="-122"/>
              </a:rPr>
              <a:t>农民阶级的局限性（根本原因）</a:t>
            </a:r>
            <a:endParaRPr lang="zh-CN" altLang="en-US" sz="20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8" name="文本框 27"/>
          <p:cNvSpPr txBox="1"/>
          <p:nvPr/>
        </p:nvSpPr>
        <p:spPr>
          <a:xfrm>
            <a:off x="296545" y="1826260"/>
            <a:ext cx="6870700" cy="489267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2400">
                <a:latin typeface="黑体" panose="02010609060101010101" pitchFamily="49" charset="-122"/>
                <a:ea typeface="黑体" panose="02010609060101010101" pitchFamily="49" charset="-122"/>
                <a:cs typeface="楷体" panose="02010609060101010101" charset="-122"/>
              </a:rPr>
              <a:t>    </a:t>
            </a:r>
            <a:r>
              <a:rPr lang="zh-CN" altLang="en-US" sz="2400">
                <a:latin typeface="黑体" panose="02010609060101010101" pitchFamily="49" charset="-122"/>
                <a:ea typeface="黑体" panose="02010609060101010101" pitchFamily="49" charset="-122"/>
                <a:cs typeface="楷体" panose="02010609060101010101" charset="-122"/>
              </a:rPr>
              <a:t>材料一</a:t>
            </a:r>
            <a:r>
              <a:rPr lang="zh-CN" altLang="en-US" sz="240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  太平天国北伐西征并举。北伐军一直打到天津郊区，震动京师。清政府急忙从各地调集重兵，围攻北伐军。由于孤军深入，北伐军浴血奋战两年，最终失败。</a:t>
            </a:r>
            <a:endParaRPr lang="zh-CN" altLang="en-US" sz="2400"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pPr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40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    材料二</a:t>
            </a:r>
            <a:r>
              <a:rPr lang="zh-CN" altLang="en-US" sz="240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  “现在说到我朝祸害之源，即洋人助妖之事，自我军两位勇猛王爵英王、翼王死后，我军确受重大损失，但如洋人不助敌军，则吾人断可长久支持。” </a:t>
            </a:r>
            <a:endParaRPr lang="zh-CN" altLang="en-US" sz="2400"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pPr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240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——</a:t>
            </a:r>
            <a:r>
              <a:rPr lang="zh-CN" altLang="en-US" sz="240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《洪仁玕自述》</a:t>
            </a:r>
            <a:endParaRPr lang="zh-CN" altLang="en-US" sz="2400"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pPr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400">
                <a:latin typeface="黑体" panose="02010609060101010101" pitchFamily="49" charset="-122"/>
                <a:ea typeface="黑体" panose="02010609060101010101" pitchFamily="49" charset="-122"/>
                <a:cs typeface="楷体" panose="02010609060101010101" charset="-122"/>
              </a:rPr>
              <a:t>    材料三</a:t>
            </a:r>
            <a:r>
              <a:rPr lang="zh-CN" altLang="en-US" sz="240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  分散落后的自然经济使得作为个体小生产者的农民自私；不思进取，不能用科学的理论作指导，多用宗教等形式；不能提出切实可行的革命纲领；难以形成统一坚强的领导核心。</a:t>
            </a:r>
            <a:endParaRPr lang="zh-CN" altLang="en-US" sz="2400">
              <a:latin typeface="楷体" panose="02010609060101010101" charset="-122"/>
              <a:ea typeface="楷体" panose="02010609060101010101" charset="-122"/>
              <a:cs typeface="黑体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6" presetClass="emph" presetSubtype="0" decel="100000" fill="hold" grpId="1" nodeType="withEffect">
                                  <p:stCondLst>
                                    <p:cond delay="200"/>
                                  </p:stCondLst>
                                  <p:childTnLst>
                                    <p:animScale>
                                      <p:cBhvr>
                                        <p:cTn id="11" dur="250" fill="hold"/>
                                        <p:tgtEl>
                                          <p:spTgt spid="14"/>
                                        </p:tgtEl>
                                      </p:cBhvr>
                                      <p:by x="120000" y="120000"/>
                                    </p:animScale>
                                  </p:childTnLst>
                                </p:cTn>
                              </p:par>
                              <p:par>
                                <p:cTn id="12" presetID="6" presetClass="emph" presetSubtype="0" decel="100000" fill="hold" grpId="2" nodeType="withEffect">
                                  <p:stCondLst>
                                    <p:cond delay="400"/>
                                  </p:stCondLst>
                                  <p:childTnLst>
                                    <p:animScale>
                                      <p:cBhvr>
                                        <p:cTn id="13" dur="250" fill="hold"/>
                                        <p:tgtEl>
                                          <p:spTgt spid="14"/>
                                        </p:tgtEl>
                                      </p:cBhvr>
                                      <p:by x="83000" y="83000"/>
                                    </p:animScale>
                                  </p:childTnLst>
                                </p:cTn>
                              </p:par>
                              <p:par>
                                <p:cTn id="14" presetID="53" presetClass="entr" presetSubtype="16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2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6" presetClass="emph" presetSubtype="0" decel="100000" fill="hold" grpId="1" nodeType="withEffect">
                                  <p:stCondLst>
                                    <p:cond delay="600"/>
                                  </p:stCondLst>
                                  <p:childTnLst>
                                    <p:animScale>
                                      <p:cBhvr>
                                        <p:cTn id="20" dur="250" fill="hold"/>
                                        <p:tgtEl>
                                          <p:spTgt spid="15"/>
                                        </p:tgtEl>
                                      </p:cBhvr>
                                      <p:by x="120000" y="12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6" presetClass="emph" presetSubtype="0" decel="100000" fill="hold" grpId="2" nodeType="withEffect">
                                  <p:stCondLst>
                                    <p:cond delay="800"/>
                                  </p:stCondLst>
                                  <p:childTnLst>
                                    <p:animScale>
                                      <p:cBhvr>
                                        <p:cTn id="22" dur="250" fill="hold"/>
                                        <p:tgtEl>
                                          <p:spTgt spid="15"/>
                                        </p:tgtEl>
                                      </p:cBhvr>
                                      <p:by x="83000" y="83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"/>
                            </p:stCondLst>
                            <p:childTnLst>
                              <p:par>
                                <p:cTn id="24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00"/>
                            </p:stCondLst>
                            <p:childTnLst>
                              <p:par>
                                <p:cTn id="2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2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2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6" presetClass="emph" presetSubtype="0" decel="100000" fill="hold" grpId="1" nodeType="withEffect">
                                  <p:stCondLst>
                                    <p:cond delay="200"/>
                                  </p:stCondLst>
                                  <p:childTnLst>
                                    <p:animScale>
                                      <p:cBhvr>
                                        <p:cTn id="42" dur="250" fill="hold"/>
                                        <p:tgtEl>
                                          <p:spTgt spid="18"/>
                                        </p:tgtEl>
                                      </p:cBhvr>
                                      <p:by x="120000" y="120000"/>
                                    </p:animScale>
                                  </p:childTnLst>
                                </p:cTn>
                              </p:par>
                              <p:par>
                                <p:cTn id="43" presetID="6" presetClass="emph" presetSubtype="0" decel="100000" fill="hold" grpId="2" nodeType="withEffect">
                                  <p:stCondLst>
                                    <p:cond delay="400"/>
                                  </p:stCondLst>
                                  <p:childTnLst>
                                    <p:animScale>
                                      <p:cBhvr>
                                        <p:cTn id="44" dur="250" fill="hold"/>
                                        <p:tgtEl>
                                          <p:spTgt spid="18"/>
                                        </p:tgtEl>
                                      </p:cBhvr>
                                      <p:by x="83000" y="83000"/>
                                    </p:animScale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6" presetClass="emph" presetSubtype="0" decel="100000" fill="hold" grpId="1" nodeType="withEffect">
                                  <p:stCondLst>
                                    <p:cond delay="600"/>
                                  </p:stCondLst>
                                  <p:childTnLst>
                                    <p:animScale>
                                      <p:cBhvr>
                                        <p:cTn id="51" dur="250" fill="hold"/>
                                        <p:tgtEl>
                                          <p:spTgt spid="5"/>
                                        </p:tgtEl>
                                      </p:cBhvr>
                                      <p:by x="120000" y="120000"/>
                                    </p:animScale>
                                  </p:childTnLst>
                                </p:cTn>
                              </p:par>
                              <p:par>
                                <p:cTn id="52" presetID="6" presetClass="emph" presetSubtype="0" decel="100000" fill="hold" grpId="2" nodeType="withEffect">
                                  <p:stCondLst>
                                    <p:cond delay="800"/>
                                  </p:stCondLst>
                                  <p:childTnLst>
                                    <p:animScale>
                                      <p:cBhvr>
                                        <p:cTn id="53" dur="250" fill="hold"/>
                                        <p:tgtEl>
                                          <p:spTgt spid="5"/>
                                        </p:tgtEl>
                                      </p:cBhvr>
                                      <p:by x="83000" y="83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00"/>
                            </p:stCondLst>
                            <p:childTnLst>
                              <p:par>
                                <p:cTn id="5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1000"/>
                            </p:stCondLst>
                            <p:childTnLst>
                              <p:par>
                                <p:cTn id="6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2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2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6" presetClass="emph" presetSubtype="0" decel="100000" fill="hold" grpId="1" nodeType="withEffect">
                                  <p:stCondLst>
                                    <p:cond delay="200"/>
                                  </p:stCondLst>
                                  <p:childTnLst>
                                    <p:animScale>
                                      <p:cBhvr>
                                        <p:cTn id="73" dur="250" fill="hold"/>
                                        <p:tgtEl>
                                          <p:spTgt spid="23"/>
                                        </p:tgtEl>
                                      </p:cBhvr>
                                      <p:by x="120000" y="120000"/>
                                    </p:animScale>
                                  </p:childTnLst>
                                </p:cTn>
                              </p:par>
                              <p:par>
                                <p:cTn id="74" presetID="6" presetClass="emph" presetSubtype="0" decel="100000" fill="hold" grpId="2" nodeType="withEffect">
                                  <p:stCondLst>
                                    <p:cond delay="400"/>
                                  </p:stCondLst>
                                  <p:childTnLst>
                                    <p:animScale>
                                      <p:cBhvr>
                                        <p:cTn id="75" dur="250" fill="hold"/>
                                        <p:tgtEl>
                                          <p:spTgt spid="23"/>
                                        </p:tgtEl>
                                      </p:cBhvr>
                                      <p:by x="83000" y="83000"/>
                                    </p:animScale>
                                  </p:childTnLst>
                                </p:cTn>
                              </p:par>
                              <p:par>
                                <p:cTn id="76" presetID="53" presetClass="entr" presetSubtype="16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2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6" presetClass="emph" presetSubtype="0" decel="100000" fill="hold" grpId="1" nodeType="withEffect">
                                  <p:stCondLst>
                                    <p:cond delay="600"/>
                                  </p:stCondLst>
                                  <p:childTnLst>
                                    <p:animScale>
                                      <p:cBhvr>
                                        <p:cTn id="82" dur="250" fill="hold"/>
                                        <p:tgtEl>
                                          <p:spTgt spid="24"/>
                                        </p:tgtEl>
                                      </p:cBhvr>
                                      <p:by x="120000" y="120000"/>
                                    </p:animScale>
                                  </p:childTnLst>
                                </p:cTn>
                              </p:par>
                              <p:par>
                                <p:cTn id="83" presetID="6" presetClass="emph" presetSubtype="0" decel="100000" fill="hold" grpId="2" nodeType="withEffect">
                                  <p:stCondLst>
                                    <p:cond delay="800"/>
                                  </p:stCondLst>
                                  <p:childTnLst>
                                    <p:animScale>
                                      <p:cBhvr>
                                        <p:cTn id="84" dur="250" fill="hold"/>
                                        <p:tgtEl>
                                          <p:spTgt spid="24"/>
                                        </p:tgtEl>
                                      </p:cBhvr>
                                      <p:by x="83000" y="83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500"/>
                            </p:stCondLst>
                            <p:childTnLst>
                              <p:par>
                                <p:cTn id="86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1000"/>
                            </p:stCondLst>
                            <p:childTnLst>
                              <p:par>
                                <p:cTn id="9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5" dur="2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bldLvl="0" animBg="1"/>
      <p:bldP spid="14" grpId="1" bldLvl="0" animBg="1"/>
      <p:bldP spid="14" grpId="2" bldLvl="0" animBg="1"/>
      <p:bldP spid="15" grpId="0"/>
      <p:bldP spid="15" grpId="1"/>
      <p:bldP spid="15" grpId="2"/>
      <p:bldP spid="16" grpId="0" bldLvl="0" animBg="1"/>
      <p:bldP spid="17" grpId="0"/>
      <p:bldP spid="18" grpId="0" bldLvl="0" animBg="1"/>
      <p:bldP spid="18" grpId="1" bldLvl="0" animBg="1"/>
      <p:bldP spid="18" grpId="2" bldLvl="0" animBg="1"/>
      <p:bldP spid="5" grpId="0"/>
      <p:bldP spid="5" grpId="1"/>
      <p:bldP spid="5" grpId="2"/>
      <p:bldP spid="21" grpId="0" bldLvl="0" animBg="1"/>
      <p:bldP spid="22" grpId="0"/>
      <p:bldP spid="23" grpId="0" bldLvl="0" animBg="1"/>
      <p:bldP spid="23" grpId="1" bldLvl="0" animBg="1"/>
      <p:bldP spid="23" grpId="2" bldLvl="0" animBg="1"/>
      <p:bldP spid="24" grpId="0"/>
      <p:bldP spid="24" grpId="1"/>
      <p:bldP spid="24" grpId="2"/>
      <p:bldP spid="25" grpId="0" bldLvl="0" animBg="1"/>
      <p:bldP spid="2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文本框 19"/>
          <p:cNvSpPr txBox="1"/>
          <p:nvPr/>
        </p:nvSpPr>
        <p:spPr>
          <a:xfrm>
            <a:off x="-59055" y="264160"/>
            <a:ext cx="2583815" cy="521970"/>
          </a:xfrm>
          <a:prstGeom prst="rect">
            <a:avLst/>
          </a:prstGeom>
          <a:noFill/>
          <a:ln>
            <a:solidFill>
              <a:schemeClr val="bg1">
                <a:lumMod val="85000"/>
              </a:schemeClr>
            </a:solidFill>
          </a:ln>
        </p:spPr>
        <p:txBody>
          <a:bodyPr wrap="square" rtlCol="0">
            <a:spAutoFit/>
          </a:bodyPr>
          <a:lstStyle/>
          <a:p>
            <a:pPr algn="l"/>
            <a:r>
              <a:rPr lang="en-US" altLang="zh-CN" sz="2800" dirty="0">
                <a:solidFill>
                  <a:srgbClr val="FF0000"/>
                </a:solidFill>
                <a:latin typeface="汉仪尚巍手书W" panose="00020600040101010101" pitchFamily="18" charset="-122"/>
                <a:ea typeface="汉仪尚巍手书W" panose="00020600040101010101" pitchFamily="18" charset="-122"/>
              </a:rPr>
              <a:t> </a:t>
            </a:r>
            <a:r>
              <a:rPr lang="zh-CN" altLang="en-US" sz="2800" dirty="0">
                <a:solidFill>
                  <a:srgbClr val="FF0000"/>
                </a:solidFill>
                <a:latin typeface="汉仪尚巍手书W" panose="00020600040101010101" pitchFamily="18" charset="-122"/>
                <a:ea typeface="汉仪尚巍手书W" panose="00020600040101010101" pitchFamily="18" charset="-122"/>
              </a:rPr>
              <a:t>太平天国运动</a:t>
            </a:r>
            <a:endParaRPr lang="zh-CN" altLang="en-US" sz="2800" dirty="0">
              <a:solidFill>
                <a:srgbClr val="FF0000"/>
              </a:solidFill>
              <a:latin typeface="汉仪尚巍手书W" panose="00020600040101010101" pitchFamily="18" charset="-122"/>
              <a:ea typeface="汉仪尚巍手书W" panose="00020600040101010101" pitchFamily="18" charset="-122"/>
            </a:endParaRPr>
          </a:p>
        </p:txBody>
      </p:sp>
      <p:sp>
        <p:nvSpPr>
          <p:cNvPr id="4" name="Text Box 6"/>
          <p:cNvSpPr txBox="1">
            <a:spLocks noChangeArrowheads="1"/>
          </p:cNvSpPr>
          <p:nvPr/>
        </p:nvSpPr>
        <p:spPr bwMode="auto">
          <a:xfrm>
            <a:off x="178580" y="935614"/>
            <a:ext cx="2145030" cy="4305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>
            <a:spAutoFit/>
          </a:bodyPr>
          <a:lstStyle/>
          <a:p>
            <a:pPr algn="ctr"/>
            <a:r>
              <a:rPr kumimoji="1" lang="zh-CN" sz="2800" b="1" dirty="0">
                <a:solidFill>
                  <a:srgbClr val="FF0000"/>
                </a:solidFill>
                <a:uFillTx/>
                <a:latin typeface="黑体" panose="02010609060101010101" pitchFamily="49" charset="-122"/>
                <a:ea typeface="黑体" panose="02010609060101010101" pitchFamily="49" charset="-122"/>
              </a:rPr>
              <a:t>四、天国之亡    </a:t>
            </a:r>
            <a:endParaRPr kumimoji="1" lang="zh-CN" sz="2800" b="1" dirty="0">
              <a:solidFill>
                <a:srgbClr val="FF0000"/>
              </a:solidFill>
              <a:uFillTx/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178435" y="1421765"/>
            <a:ext cx="457327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400" b="1">
                <a:latin typeface="黑体" panose="02010609060101010101" pitchFamily="49" charset="-122"/>
                <a:ea typeface="黑体" panose="02010609060101010101" pitchFamily="49" charset="-122"/>
              </a:rPr>
              <a:t>（二）太平天国的评价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203200" y="1826260"/>
            <a:ext cx="11785600" cy="470789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algn="just">
              <a:lnSpc>
                <a:spcPct val="125000"/>
              </a:lnSpc>
              <a:spcBef>
                <a:spcPts val="0"/>
              </a:spcBef>
              <a:spcAft>
                <a:spcPts val="0"/>
              </a:spcAft>
            </a:pPr>
            <a:r>
              <a:rPr sz="240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促进作用</a:t>
            </a:r>
            <a:endParaRPr sz="2400"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  <a:p>
            <a:pPr algn="just">
              <a:lnSpc>
                <a:spcPct val="12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240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    1.</a:t>
            </a:r>
            <a:r>
              <a:rPr sz="240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太平天国运动沉重打击了清朝的封建统治和外国侵略势力。改变了清政府的权力结构</a:t>
            </a:r>
            <a:r>
              <a:rPr lang="zh-CN" sz="240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，</a:t>
            </a:r>
            <a:r>
              <a:rPr sz="240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汉族地主势力崛起。</a:t>
            </a:r>
            <a:endParaRPr sz="2400"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  <a:p>
            <a:pPr algn="just">
              <a:lnSpc>
                <a:spcPct val="12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240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    2.</a:t>
            </a:r>
            <a:r>
              <a:rPr sz="240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催生了洋务运动。洋务运动前期创办的部分军事工业是为了镇压太平天国运动</a:t>
            </a:r>
            <a:r>
              <a:rPr lang="zh-CN" sz="240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，</a:t>
            </a:r>
            <a:r>
              <a:rPr sz="240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而洋务运动迈出了中国近代化的第一步。</a:t>
            </a:r>
            <a:endParaRPr sz="2400"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  <a:p>
            <a:pPr algn="just">
              <a:lnSpc>
                <a:spcPct val="125000"/>
              </a:lnSpc>
              <a:spcBef>
                <a:spcPts val="0"/>
              </a:spcBef>
              <a:spcAft>
                <a:spcPts val="0"/>
              </a:spcAft>
            </a:pPr>
            <a:r>
              <a:rPr sz="240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阻碍作用</a:t>
            </a:r>
            <a:endParaRPr sz="2400"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  <a:p>
            <a:pPr algn="just">
              <a:lnSpc>
                <a:spcPct val="12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240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    1.</a:t>
            </a:r>
            <a:r>
              <a:rPr sz="240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《天朝田亩制度》旨在建立小农经济的绝对平均主义的天国</a:t>
            </a:r>
            <a:r>
              <a:rPr lang="zh-CN" sz="240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，</a:t>
            </a:r>
            <a:r>
              <a:rPr sz="240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与发展资本主义的时代潮流相违背。</a:t>
            </a:r>
            <a:endParaRPr sz="2400"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  <a:p>
            <a:pPr algn="just">
              <a:lnSpc>
                <a:spcPct val="12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240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    2.</a:t>
            </a:r>
            <a:r>
              <a:rPr sz="240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中国内乱给外国侵略者以可乘之机</a:t>
            </a:r>
            <a:r>
              <a:rPr lang="zh-CN" sz="240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，</a:t>
            </a:r>
            <a:r>
              <a:rPr sz="240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列强发动了第二次鸦片战争</a:t>
            </a:r>
            <a:r>
              <a:rPr lang="zh-CN" sz="240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，</a:t>
            </a:r>
            <a:r>
              <a:rPr sz="240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使中国丧失了近代化的大好时机。</a:t>
            </a:r>
            <a:endParaRPr sz="2400"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文本框 19"/>
          <p:cNvSpPr txBox="1"/>
          <p:nvPr/>
        </p:nvSpPr>
        <p:spPr>
          <a:xfrm>
            <a:off x="-59055" y="264160"/>
            <a:ext cx="1909445" cy="521970"/>
          </a:xfrm>
          <a:prstGeom prst="rect">
            <a:avLst/>
          </a:prstGeom>
          <a:noFill/>
          <a:ln>
            <a:solidFill>
              <a:schemeClr val="bg1">
                <a:lumMod val="85000"/>
              </a:schemeClr>
            </a:solidFill>
          </a:ln>
        </p:spPr>
        <p:txBody>
          <a:bodyPr wrap="square" rtlCol="0">
            <a:spAutoFit/>
          </a:bodyPr>
          <a:lstStyle/>
          <a:p>
            <a:pPr algn="l"/>
            <a:r>
              <a:rPr lang="en-US" altLang="zh-CN" sz="2800" dirty="0">
                <a:solidFill>
                  <a:srgbClr val="FF0000"/>
                </a:solidFill>
                <a:latin typeface="汉仪尚巍手书W" panose="00020600040101010101" pitchFamily="18" charset="-122"/>
                <a:ea typeface="汉仪尚巍手书W" panose="00020600040101010101" pitchFamily="18" charset="-122"/>
              </a:rPr>
              <a:t> </a:t>
            </a:r>
            <a:r>
              <a:rPr lang="zh-CN" altLang="en-US" sz="2800" dirty="0">
                <a:solidFill>
                  <a:srgbClr val="FF0000"/>
                </a:solidFill>
                <a:latin typeface="汉仪尚巍手书W" panose="00020600040101010101" pitchFamily="18" charset="-122"/>
                <a:ea typeface="汉仪尚巍手书W" panose="00020600040101010101" pitchFamily="18" charset="-122"/>
              </a:rPr>
              <a:t>洋务</a:t>
            </a:r>
            <a:r>
              <a:rPr lang="zh-CN" altLang="en-US" sz="2800" dirty="0">
                <a:solidFill>
                  <a:srgbClr val="FF0000"/>
                </a:solidFill>
                <a:latin typeface="汉仪尚巍手书W" panose="00020600040101010101" pitchFamily="18" charset="-122"/>
                <a:ea typeface="汉仪尚巍手书W" panose="00020600040101010101" pitchFamily="18" charset="-122"/>
              </a:rPr>
              <a:t>运动</a:t>
            </a:r>
            <a:endParaRPr lang="zh-CN" altLang="en-US" sz="2800" dirty="0">
              <a:solidFill>
                <a:srgbClr val="FF0000"/>
              </a:solidFill>
              <a:latin typeface="汉仪尚巍手书W" panose="00020600040101010101" pitchFamily="18" charset="-122"/>
              <a:ea typeface="汉仪尚巍手书W" panose="00020600040101010101" pitchFamily="18" charset="-122"/>
            </a:endParaRPr>
          </a:p>
        </p:txBody>
      </p:sp>
      <p:sp>
        <p:nvSpPr>
          <p:cNvPr id="7" name="Text Box 6"/>
          <p:cNvSpPr txBox="1">
            <a:spLocks noChangeArrowheads="1"/>
          </p:cNvSpPr>
          <p:nvPr/>
        </p:nvSpPr>
        <p:spPr bwMode="auto">
          <a:xfrm>
            <a:off x="242715" y="954664"/>
            <a:ext cx="4290060" cy="4305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>
            <a:spAutoFit/>
          </a:bodyPr>
          <a:lstStyle/>
          <a:p>
            <a:pPr algn="ctr"/>
            <a:r>
              <a:rPr kumimoji="1" lang="zh-CN" sz="2800" b="1" dirty="0">
                <a:solidFill>
                  <a:srgbClr val="FF0000"/>
                </a:solidFill>
                <a:uFillTx/>
                <a:latin typeface="黑体" panose="02010609060101010101" pitchFamily="49" charset="-122"/>
                <a:ea typeface="黑体" panose="02010609060101010101" pitchFamily="49" charset="-122"/>
              </a:rPr>
              <a:t>一、洋务运动的背景与目的    </a:t>
            </a:r>
            <a:endParaRPr kumimoji="1" lang="zh-CN" sz="2800" b="1" dirty="0">
              <a:solidFill>
                <a:srgbClr val="FF0000"/>
              </a:solidFill>
              <a:uFillTx/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graphicFrame>
        <p:nvGraphicFramePr>
          <p:cNvPr id="8" name="图示 7"/>
          <p:cNvGraphicFramePr/>
          <p:nvPr/>
        </p:nvGraphicFramePr>
        <p:xfrm>
          <a:off x="790575" y="1560195"/>
          <a:ext cx="10610850" cy="489204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" r:lo="rId2" r:qs="rId3" r:cs="rId4"/>
          </a:graphicData>
        </a:graphic>
      </p:graphicFrame>
      <p:sp>
        <p:nvSpPr>
          <p:cNvPr id="10" name="Rectangle 6"/>
          <p:cNvSpPr>
            <a:spLocks noChangeArrowheads="1"/>
          </p:cNvSpPr>
          <p:nvPr/>
        </p:nvSpPr>
        <p:spPr bwMode="auto">
          <a:xfrm>
            <a:off x="1700530" y="3729355"/>
            <a:ext cx="3562350" cy="9232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p>
            <a:pPr algn="l" fontAlgn="auto">
              <a:lnSpc>
                <a:spcPct val="125000"/>
              </a:lnSpc>
            </a:pPr>
            <a:r>
              <a:rPr kumimoji="1" lang="zh-CN" altLang="en-US" sz="2400" dirty="0">
                <a:solidFill>
                  <a:schemeClr val="tx1"/>
                </a:solidFill>
                <a:uFillTx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两次鸦片战争均以失败告终，致使领土主权丧失</a:t>
            </a:r>
            <a:endParaRPr kumimoji="1" lang="zh-CN" altLang="en-US" sz="2400" dirty="0">
              <a:solidFill>
                <a:schemeClr val="tx1"/>
              </a:solidFill>
              <a:uFillTx/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948690" y="2559685"/>
            <a:ext cx="613410" cy="873125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p>
            <a:r>
              <a:rPr lang="zh-CN" altLang="en-US" sz="28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内忧</a:t>
            </a:r>
            <a:endParaRPr lang="zh-CN" altLang="en-US" sz="2800" b="1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948690" y="3779520"/>
            <a:ext cx="613410" cy="873125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p>
            <a:r>
              <a:rPr lang="zh-CN" altLang="en-US" sz="28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外患</a:t>
            </a:r>
            <a:endParaRPr lang="zh-CN" altLang="en-US" sz="2800" b="1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6553200" y="2334260"/>
            <a:ext cx="187642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8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直接原因</a:t>
            </a:r>
            <a:endParaRPr lang="zh-CN" altLang="en-US" sz="2800" b="1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6553200" y="3930015"/>
            <a:ext cx="187642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8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根本原因</a:t>
            </a:r>
            <a:endParaRPr lang="zh-CN" altLang="en-US" sz="2800" b="1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7" name="Rectangle 6"/>
          <p:cNvSpPr>
            <a:spLocks noChangeArrowheads="1"/>
          </p:cNvSpPr>
          <p:nvPr/>
        </p:nvSpPr>
        <p:spPr bwMode="auto">
          <a:xfrm>
            <a:off x="1700530" y="2534920"/>
            <a:ext cx="3562350" cy="9232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p>
            <a:pPr algn="l" fontAlgn="auto">
              <a:lnSpc>
                <a:spcPct val="125000"/>
              </a:lnSpc>
            </a:pPr>
            <a:r>
              <a:rPr kumimoji="1" lang="zh-CN" altLang="en-US" sz="2400" dirty="0">
                <a:solidFill>
                  <a:schemeClr val="tx1"/>
                </a:solidFill>
                <a:uFillTx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太平天国运动沉重打击了封建统治者</a:t>
            </a:r>
            <a:endParaRPr kumimoji="1" lang="zh-CN" altLang="en-US" sz="2400" dirty="0">
              <a:solidFill>
                <a:schemeClr val="tx1"/>
              </a:solidFill>
              <a:uFillTx/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</p:txBody>
      </p:sp>
      <p:sp>
        <p:nvSpPr>
          <p:cNvPr id="28" name="Rectangle 6"/>
          <p:cNvSpPr>
            <a:spLocks noChangeArrowheads="1"/>
          </p:cNvSpPr>
          <p:nvPr/>
        </p:nvSpPr>
        <p:spPr bwMode="auto">
          <a:xfrm>
            <a:off x="8429625" y="3930015"/>
            <a:ext cx="2018665" cy="4616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p>
            <a:pPr algn="l" fontAlgn="auto">
              <a:lnSpc>
                <a:spcPct val="125000"/>
              </a:lnSpc>
            </a:pPr>
            <a:r>
              <a:rPr kumimoji="1" lang="zh-CN" altLang="en-US" sz="2400" dirty="0">
                <a:solidFill>
                  <a:schemeClr val="tx1"/>
                </a:solidFill>
                <a:uFillTx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维护清朝统治</a:t>
            </a:r>
            <a:endParaRPr kumimoji="1" lang="zh-CN" altLang="en-US" sz="2400" dirty="0">
              <a:solidFill>
                <a:schemeClr val="tx1"/>
              </a:solidFill>
              <a:uFillTx/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</p:txBody>
      </p:sp>
      <p:sp>
        <p:nvSpPr>
          <p:cNvPr id="29" name="Rectangle 6"/>
          <p:cNvSpPr>
            <a:spLocks noChangeArrowheads="1"/>
          </p:cNvSpPr>
          <p:nvPr/>
        </p:nvSpPr>
        <p:spPr bwMode="auto">
          <a:xfrm>
            <a:off x="6670675" y="2856230"/>
            <a:ext cx="3580130" cy="9232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p>
            <a:pPr algn="l" fontAlgn="auto">
              <a:lnSpc>
                <a:spcPct val="125000"/>
              </a:lnSpc>
            </a:pPr>
            <a:r>
              <a:rPr kumimoji="1" lang="zh-CN" altLang="en-US" sz="2400" dirty="0">
                <a:solidFill>
                  <a:schemeClr val="tx1"/>
                </a:solidFill>
                <a:uFillTx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解内忧</a:t>
            </a:r>
            <a:r>
              <a:rPr kumimoji="1" lang="en-US" altLang="zh-CN" sz="2400" dirty="0">
                <a:solidFill>
                  <a:schemeClr val="tx1"/>
                </a:solidFill>
                <a:uFillTx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——</a:t>
            </a:r>
            <a:r>
              <a:rPr kumimoji="1" lang="zh-CN" altLang="en-US" sz="2400" dirty="0">
                <a:solidFill>
                  <a:schemeClr val="tx1"/>
                </a:solidFill>
                <a:uFillTx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镇压农民起义</a:t>
            </a:r>
            <a:endParaRPr kumimoji="1" lang="zh-CN" altLang="en-US" sz="2400" dirty="0">
              <a:solidFill>
                <a:schemeClr val="tx1"/>
              </a:solidFill>
              <a:uFillTx/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  <a:p>
            <a:pPr algn="l" fontAlgn="auto">
              <a:lnSpc>
                <a:spcPct val="125000"/>
              </a:lnSpc>
            </a:pPr>
            <a:r>
              <a:rPr kumimoji="1" lang="zh-CN" altLang="en-US" sz="2400" dirty="0">
                <a:solidFill>
                  <a:schemeClr val="tx1"/>
                </a:solidFill>
                <a:uFillTx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排外患</a:t>
            </a:r>
            <a:r>
              <a:rPr kumimoji="1" lang="en-US" altLang="zh-CN" sz="2400" dirty="0">
                <a:solidFill>
                  <a:schemeClr val="tx1"/>
                </a:solidFill>
                <a:uFillTx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——</a:t>
            </a:r>
            <a:r>
              <a:rPr kumimoji="1" lang="zh-CN" altLang="en-US" sz="2400" dirty="0">
                <a:solidFill>
                  <a:schemeClr val="tx1"/>
                </a:solidFill>
                <a:uFillTx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抵御外来侵略</a:t>
            </a:r>
            <a:endParaRPr kumimoji="1" lang="zh-CN" altLang="en-US" sz="2400" dirty="0">
              <a:solidFill>
                <a:schemeClr val="tx1"/>
              </a:solidFill>
              <a:uFillTx/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文本框 19"/>
          <p:cNvSpPr txBox="1"/>
          <p:nvPr/>
        </p:nvSpPr>
        <p:spPr>
          <a:xfrm>
            <a:off x="-59055" y="264160"/>
            <a:ext cx="1909445" cy="521970"/>
          </a:xfrm>
          <a:prstGeom prst="rect">
            <a:avLst/>
          </a:prstGeom>
          <a:noFill/>
          <a:ln>
            <a:solidFill>
              <a:schemeClr val="bg1">
                <a:lumMod val="85000"/>
              </a:schemeClr>
            </a:solidFill>
          </a:ln>
        </p:spPr>
        <p:txBody>
          <a:bodyPr wrap="square" rtlCol="0">
            <a:spAutoFit/>
          </a:bodyPr>
          <a:lstStyle/>
          <a:p>
            <a:pPr algn="l"/>
            <a:r>
              <a:rPr lang="en-US" altLang="zh-CN" sz="2800" dirty="0">
                <a:solidFill>
                  <a:srgbClr val="FF0000"/>
                </a:solidFill>
                <a:latin typeface="汉仪尚巍手书W" panose="00020600040101010101" pitchFamily="18" charset="-122"/>
                <a:ea typeface="汉仪尚巍手书W" panose="00020600040101010101" pitchFamily="18" charset="-122"/>
              </a:rPr>
              <a:t> </a:t>
            </a:r>
            <a:r>
              <a:rPr lang="zh-CN" altLang="en-US" sz="2800" dirty="0">
                <a:solidFill>
                  <a:srgbClr val="FF0000"/>
                </a:solidFill>
                <a:latin typeface="汉仪尚巍手书W" panose="00020600040101010101" pitchFamily="18" charset="-122"/>
                <a:ea typeface="汉仪尚巍手书W" panose="00020600040101010101" pitchFamily="18" charset="-122"/>
              </a:rPr>
              <a:t>洋务</a:t>
            </a:r>
            <a:r>
              <a:rPr lang="zh-CN" altLang="en-US" sz="2800" dirty="0">
                <a:solidFill>
                  <a:srgbClr val="FF0000"/>
                </a:solidFill>
                <a:latin typeface="汉仪尚巍手书W" panose="00020600040101010101" pitchFamily="18" charset="-122"/>
                <a:ea typeface="汉仪尚巍手书W" panose="00020600040101010101" pitchFamily="18" charset="-122"/>
              </a:rPr>
              <a:t>运动</a:t>
            </a:r>
            <a:endParaRPr lang="zh-CN" altLang="en-US" sz="2800" dirty="0">
              <a:solidFill>
                <a:srgbClr val="FF0000"/>
              </a:solidFill>
              <a:latin typeface="汉仪尚巍手书W" panose="00020600040101010101" pitchFamily="18" charset="-122"/>
              <a:ea typeface="汉仪尚巍手书W" panose="00020600040101010101" pitchFamily="18" charset="-122"/>
            </a:endParaRPr>
          </a:p>
        </p:txBody>
      </p:sp>
      <p:sp>
        <p:nvSpPr>
          <p:cNvPr id="7" name="Text Box 6"/>
          <p:cNvSpPr txBox="1">
            <a:spLocks noChangeArrowheads="1"/>
          </p:cNvSpPr>
          <p:nvPr/>
        </p:nvSpPr>
        <p:spPr bwMode="auto">
          <a:xfrm>
            <a:off x="205567" y="958474"/>
            <a:ext cx="3217545" cy="4305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>
            <a:spAutoFit/>
          </a:bodyPr>
          <a:lstStyle/>
          <a:p>
            <a:pPr algn="ctr"/>
            <a:r>
              <a:rPr kumimoji="1" lang="zh-CN" sz="2800" b="1" dirty="0">
                <a:solidFill>
                  <a:srgbClr val="FF0000"/>
                </a:solidFill>
                <a:uFillTx/>
                <a:latin typeface="黑体" panose="02010609060101010101" pitchFamily="49" charset="-122"/>
                <a:ea typeface="黑体" panose="02010609060101010101" pitchFamily="49" charset="-122"/>
              </a:rPr>
              <a:t>二、洋务运动的兴起    </a:t>
            </a:r>
            <a:endParaRPr kumimoji="1" lang="zh-CN" sz="2800" b="1" dirty="0">
              <a:solidFill>
                <a:srgbClr val="FF0000"/>
              </a:solidFill>
              <a:uFillTx/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205740" y="1472565"/>
            <a:ext cx="701040" cy="156845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3200" b="1">
                <a:latin typeface="钟齐陈伟勋硬笔行书字库" panose="02010600030101010101" charset="-122"/>
                <a:ea typeface="钟齐陈伟勋硬笔行书字库" panose="02010600030101010101" charset="-122"/>
              </a:rPr>
              <a:t>洋务派</a:t>
            </a:r>
            <a:endParaRPr lang="zh-CN" altLang="en-US" sz="3200" b="1">
              <a:latin typeface="钟齐陈伟勋硬笔行书字库" panose="02010600030101010101" charset="-122"/>
              <a:ea typeface="钟齐陈伟勋硬笔行书字库" panose="02010600030101010101" charset="-122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0" y="3085465"/>
            <a:ext cx="12192000" cy="1588419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pic>
        <p:nvPicPr>
          <p:cNvPr id="18" name="Picture 7" descr="奕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845820" y="1579880"/>
            <a:ext cx="1937385" cy="2531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" name="图片 22" descr="142728575[1]"/>
          <p:cNvPicPr/>
          <p:nvPr/>
        </p:nvPicPr>
        <p:blipFill>
          <a:blip r:embed="rId2"/>
          <a:srcRect l="8803" r="4229"/>
          <a:stretch>
            <a:fillRect/>
          </a:stretch>
        </p:blipFill>
        <p:spPr>
          <a:xfrm>
            <a:off x="3423285" y="1579880"/>
            <a:ext cx="1936800" cy="2531110"/>
          </a:xfrm>
          <a:prstGeom prst="rect">
            <a:avLst/>
          </a:prstGeom>
        </p:spPr>
      </p:pic>
      <p:pic>
        <p:nvPicPr>
          <p:cNvPr id="26" name="图片 25" descr="t01a2a115c6e8617d79[1]"/>
          <p:cNvPicPr/>
          <p:nvPr/>
        </p:nvPicPr>
        <p:blipFill>
          <a:blip r:embed="rId3"/>
          <a:srcRect l="15416" t="2010" r="12622" b="1495"/>
          <a:stretch>
            <a:fillRect/>
          </a:stretch>
        </p:blipFill>
        <p:spPr>
          <a:xfrm>
            <a:off x="5596890" y="1579880"/>
            <a:ext cx="1936800" cy="2531110"/>
          </a:xfrm>
          <a:prstGeom prst="rect">
            <a:avLst/>
          </a:prstGeom>
        </p:spPr>
      </p:pic>
      <p:pic>
        <p:nvPicPr>
          <p:cNvPr id="30" name="图片 29" descr="16227107_255567[1]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924415" y="1579880"/>
            <a:ext cx="1937385" cy="2531110"/>
          </a:xfrm>
          <a:prstGeom prst="rect">
            <a:avLst/>
          </a:prstGeom>
        </p:spPr>
      </p:pic>
      <p:pic>
        <p:nvPicPr>
          <p:cNvPr id="31" name="图片 30" descr="xQq1-fyfzhap4607122[1]"/>
          <p:cNvPicPr>
            <a:picLocks noChangeAspect="1"/>
          </p:cNvPicPr>
          <p:nvPr/>
        </p:nvPicPr>
        <p:blipFill>
          <a:blip r:embed="rId5">
            <a:grayscl/>
          </a:blip>
          <a:srcRect l="11620"/>
          <a:stretch>
            <a:fillRect/>
          </a:stretch>
        </p:blipFill>
        <p:spPr>
          <a:xfrm>
            <a:off x="7770495" y="1579880"/>
            <a:ext cx="1937385" cy="2531110"/>
          </a:xfrm>
          <a:prstGeom prst="rect">
            <a:avLst/>
          </a:prstGeom>
        </p:spPr>
      </p:pic>
      <p:sp>
        <p:nvSpPr>
          <p:cNvPr id="32" name="Rectangle 6"/>
          <p:cNvSpPr>
            <a:spLocks noChangeArrowheads="1"/>
          </p:cNvSpPr>
          <p:nvPr/>
        </p:nvSpPr>
        <p:spPr bwMode="auto">
          <a:xfrm>
            <a:off x="836930" y="4110990"/>
            <a:ext cx="11015980" cy="384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p>
            <a:pPr algn="l" fontAlgn="auto">
              <a:lnSpc>
                <a:spcPct val="125000"/>
              </a:lnSpc>
            </a:pPr>
            <a:r>
              <a:rPr kumimoji="1" lang="en-US" altLang="zh-CN" sz="2000" b="1" dirty="0">
                <a:solidFill>
                  <a:schemeClr val="bg1"/>
                </a:solidFill>
                <a:uFillTx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      </a:t>
            </a:r>
            <a:r>
              <a:rPr kumimoji="1" lang="zh-CN" altLang="en-US" sz="2000" b="1" dirty="0">
                <a:solidFill>
                  <a:schemeClr val="bg1"/>
                </a:solidFill>
                <a:uFillTx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奕䜣               曾国藩           李鸿章           左宗棠           张之洞</a:t>
            </a:r>
            <a:endParaRPr kumimoji="1" lang="zh-CN" altLang="en-US" sz="2000" b="1" dirty="0">
              <a:solidFill>
                <a:schemeClr val="bg1"/>
              </a:solidFill>
              <a:uFillTx/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</p:txBody>
      </p:sp>
      <p:sp>
        <p:nvSpPr>
          <p:cNvPr id="33" name="文本框 32"/>
          <p:cNvSpPr txBox="1"/>
          <p:nvPr/>
        </p:nvSpPr>
        <p:spPr>
          <a:xfrm>
            <a:off x="377190" y="3067685"/>
            <a:ext cx="459740" cy="1043305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p>
            <a:r>
              <a:rPr lang="zh-CN" altLang="en-US" b="1">
                <a:solidFill>
                  <a:schemeClr val="bg1"/>
                </a:solidFill>
                <a:latin typeface="楷体" panose="02010609060101010101" charset="-122"/>
                <a:ea typeface="楷体" panose="02010609060101010101" charset="-122"/>
              </a:rPr>
              <a:t>（中央）</a:t>
            </a:r>
            <a:endParaRPr lang="zh-CN" altLang="en-US" b="1">
              <a:solidFill>
                <a:schemeClr val="bg1"/>
              </a:solidFill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34" name="文本框 33"/>
          <p:cNvSpPr txBox="1"/>
          <p:nvPr/>
        </p:nvSpPr>
        <p:spPr>
          <a:xfrm>
            <a:off x="2963545" y="3085465"/>
            <a:ext cx="459740" cy="1043305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p>
            <a:r>
              <a:rPr lang="zh-CN" altLang="en-US" b="1">
                <a:solidFill>
                  <a:schemeClr val="bg1"/>
                </a:solidFill>
                <a:latin typeface="楷体" panose="02010609060101010101" charset="-122"/>
                <a:ea typeface="楷体" panose="02010609060101010101" charset="-122"/>
              </a:rPr>
              <a:t>（地方）</a:t>
            </a:r>
            <a:endParaRPr lang="zh-CN" altLang="en-US" b="1">
              <a:solidFill>
                <a:schemeClr val="bg1"/>
              </a:solidFill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35" name="文本框 34"/>
          <p:cNvSpPr txBox="1"/>
          <p:nvPr/>
        </p:nvSpPr>
        <p:spPr>
          <a:xfrm>
            <a:off x="260985" y="5332095"/>
            <a:ext cx="1125855" cy="64516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400" b="1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主张：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</p:txBody>
      </p:sp>
      <p:sp>
        <p:nvSpPr>
          <p:cNvPr id="37" name="文本框 36"/>
          <p:cNvSpPr txBox="1"/>
          <p:nvPr/>
        </p:nvSpPr>
        <p:spPr>
          <a:xfrm>
            <a:off x="1386840" y="5516880"/>
            <a:ext cx="7498080" cy="46037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 algn="l"/>
            <a:r>
              <a:rPr lang="zh-CN" altLang="en-US" sz="24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  <a:sym typeface="+mn-ea"/>
              </a:rPr>
              <a:t>“可以剿发捻，可以勤远略”“外需和戎，内需变法”</a:t>
            </a:r>
            <a:endParaRPr lang="zh-CN" altLang="en-US" sz="240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  <a:sym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文本框 19"/>
          <p:cNvSpPr txBox="1"/>
          <p:nvPr/>
        </p:nvSpPr>
        <p:spPr>
          <a:xfrm>
            <a:off x="-59055" y="264160"/>
            <a:ext cx="1909445" cy="521970"/>
          </a:xfrm>
          <a:prstGeom prst="rect">
            <a:avLst/>
          </a:prstGeom>
          <a:noFill/>
          <a:ln>
            <a:solidFill>
              <a:schemeClr val="bg1">
                <a:lumMod val="85000"/>
              </a:schemeClr>
            </a:solidFill>
          </a:ln>
        </p:spPr>
        <p:txBody>
          <a:bodyPr wrap="square" rtlCol="0">
            <a:spAutoFit/>
          </a:bodyPr>
          <a:lstStyle/>
          <a:p>
            <a:pPr algn="l"/>
            <a:r>
              <a:rPr lang="en-US" altLang="zh-CN" sz="2800" dirty="0">
                <a:solidFill>
                  <a:srgbClr val="FF0000"/>
                </a:solidFill>
                <a:latin typeface="汉仪尚巍手书W" panose="00020600040101010101" pitchFamily="18" charset="-122"/>
                <a:ea typeface="汉仪尚巍手书W" panose="00020600040101010101" pitchFamily="18" charset="-122"/>
              </a:rPr>
              <a:t> </a:t>
            </a:r>
            <a:r>
              <a:rPr lang="zh-CN" altLang="en-US" sz="2800" dirty="0">
                <a:solidFill>
                  <a:srgbClr val="FF0000"/>
                </a:solidFill>
                <a:latin typeface="汉仪尚巍手书W" panose="00020600040101010101" pitchFamily="18" charset="-122"/>
                <a:ea typeface="汉仪尚巍手书W" panose="00020600040101010101" pitchFamily="18" charset="-122"/>
              </a:rPr>
              <a:t>洋务</a:t>
            </a:r>
            <a:r>
              <a:rPr lang="zh-CN" altLang="en-US" sz="2800" dirty="0">
                <a:solidFill>
                  <a:srgbClr val="FF0000"/>
                </a:solidFill>
                <a:latin typeface="汉仪尚巍手书W" panose="00020600040101010101" pitchFamily="18" charset="-122"/>
                <a:ea typeface="汉仪尚巍手书W" panose="00020600040101010101" pitchFamily="18" charset="-122"/>
              </a:rPr>
              <a:t>运动</a:t>
            </a:r>
            <a:endParaRPr lang="zh-CN" altLang="en-US" sz="2800" dirty="0">
              <a:solidFill>
                <a:srgbClr val="FF0000"/>
              </a:solidFill>
              <a:latin typeface="汉仪尚巍手书W" panose="00020600040101010101" pitchFamily="18" charset="-122"/>
              <a:ea typeface="汉仪尚巍手书W" panose="00020600040101010101" pitchFamily="18" charset="-122"/>
            </a:endParaRPr>
          </a:p>
        </p:txBody>
      </p:sp>
      <p:sp>
        <p:nvSpPr>
          <p:cNvPr id="7" name="Text Box 6"/>
          <p:cNvSpPr txBox="1">
            <a:spLocks noChangeArrowheads="1"/>
          </p:cNvSpPr>
          <p:nvPr/>
        </p:nvSpPr>
        <p:spPr bwMode="auto">
          <a:xfrm>
            <a:off x="209377" y="958474"/>
            <a:ext cx="3932555" cy="4305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>
            <a:spAutoFit/>
          </a:bodyPr>
          <a:lstStyle/>
          <a:p>
            <a:pPr algn="ctr"/>
            <a:r>
              <a:rPr kumimoji="1" lang="zh-CN" sz="2800" b="1" dirty="0">
                <a:solidFill>
                  <a:srgbClr val="FF0000"/>
                </a:solidFill>
                <a:uFillTx/>
                <a:latin typeface="黑体" panose="02010609060101010101" pitchFamily="49" charset="-122"/>
                <a:ea typeface="黑体" panose="02010609060101010101" pitchFamily="49" charset="-122"/>
              </a:rPr>
              <a:t>三、</a:t>
            </a:r>
            <a:r>
              <a:rPr kumimoji="1" lang="en-US" altLang="zh-CN" sz="2800" b="1" dirty="0">
                <a:solidFill>
                  <a:srgbClr val="FF0000"/>
                </a:solidFill>
                <a:uFillTx/>
                <a:latin typeface="黑体" panose="02010609060101010101" pitchFamily="49" charset="-122"/>
                <a:ea typeface="黑体" panose="02010609060101010101" pitchFamily="49" charset="-122"/>
              </a:rPr>
              <a:t>“</a:t>
            </a:r>
            <a:r>
              <a:rPr kumimoji="1" lang="zh-CN" altLang="en-US" sz="2800" b="1" dirty="0">
                <a:solidFill>
                  <a:srgbClr val="FF0000"/>
                </a:solidFill>
                <a:uFillTx/>
                <a:latin typeface="黑体" panose="02010609060101010101" pitchFamily="49" charset="-122"/>
                <a:ea typeface="黑体" panose="02010609060101010101" pitchFamily="49" charset="-122"/>
              </a:rPr>
              <a:t>自强</a:t>
            </a:r>
            <a:r>
              <a:rPr kumimoji="1" lang="en-US" altLang="zh-CN" sz="2800" b="1" dirty="0">
                <a:solidFill>
                  <a:srgbClr val="FF0000"/>
                </a:solidFill>
                <a:uFillTx/>
                <a:latin typeface="黑体" panose="02010609060101010101" pitchFamily="49" charset="-122"/>
                <a:ea typeface="黑体" panose="02010609060101010101" pitchFamily="49" charset="-122"/>
              </a:rPr>
              <a:t>”</a:t>
            </a:r>
            <a:r>
              <a:rPr kumimoji="1" lang="zh-CN" altLang="en-US" sz="2800" b="1" dirty="0">
                <a:solidFill>
                  <a:srgbClr val="FF0000"/>
                </a:solidFill>
                <a:uFillTx/>
                <a:latin typeface="黑体" panose="02010609060101010101" pitchFamily="49" charset="-122"/>
                <a:ea typeface="黑体" panose="02010609060101010101" pitchFamily="49" charset="-122"/>
              </a:rPr>
              <a:t>与</a:t>
            </a:r>
            <a:r>
              <a:rPr kumimoji="1" lang="en-US" altLang="zh-CN" sz="2800" b="1" dirty="0">
                <a:solidFill>
                  <a:srgbClr val="FF0000"/>
                </a:solidFill>
                <a:uFillTx/>
                <a:latin typeface="黑体" panose="02010609060101010101" pitchFamily="49" charset="-122"/>
                <a:ea typeface="黑体" panose="02010609060101010101" pitchFamily="49" charset="-122"/>
              </a:rPr>
              <a:t>“</a:t>
            </a:r>
            <a:r>
              <a:rPr kumimoji="1" lang="zh-CN" altLang="en-US" sz="2800" b="1" dirty="0">
                <a:solidFill>
                  <a:srgbClr val="FF0000"/>
                </a:solidFill>
                <a:uFillTx/>
                <a:latin typeface="黑体" panose="02010609060101010101" pitchFamily="49" charset="-122"/>
                <a:ea typeface="黑体" panose="02010609060101010101" pitchFamily="49" charset="-122"/>
              </a:rPr>
              <a:t>求富</a:t>
            </a:r>
            <a:r>
              <a:rPr kumimoji="1" lang="en-US" altLang="zh-CN" sz="2800" b="1" dirty="0">
                <a:solidFill>
                  <a:srgbClr val="FF0000"/>
                </a:solidFill>
                <a:uFillTx/>
                <a:latin typeface="黑体" panose="02010609060101010101" pitchFamily="49" charset="-122"/>
                <a:ea typeface="黑体" panose="02010609060101010101" pitchFamily="49" charset="-122"/>
              </a:rPr>
              <a:t>”</a:t>
            </a:r>
            <a:r>
              <a:rPr kumimoji="1" lang="zh-CN" sz="2800" b="1" dirty="0">
                <a:solidFill>
                  <a:srgbClr val="FF0000"/>
                </a:solidFill>
                <a:uFillTx/>
                <a:latin typeface="黑体" panose="02010609060101010101" pitchFamily="49" charset="-122"/>
                <a:ea typeface="黑体" panose="02010609060101010101" pitchFamily="49" charset="-122"/>
              </a:rPr>
              <a:t>    </a:t>
            </a:r>
            <a:endParaRPr kumimoji="1" lang="zh-CN" sz="2800" b="1" dirty="0">
              <a:solidFill>
                <a:srgbClr val="FF0000"/>
              </a:solidFill>
              <a:uFillTx/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209550" y="1472565"/>
            <a:ext cx="164084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400" b="1">
                <a:latin typeface="黑体" panose="02010609060101010101" pitchFamily="49" charset="-122"/>
                <a:ea typeface="黑体" panose="02010609060101010101" pitchFamily="49" charset="-122"/>
              </a:rPr>
              <a:t>军事工业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graphicFrame>
        <p:nvGraphicFramePr>
          <p:cNvPr id="4" name="Group 34"/>
          <p:cNvGraphicFramePr>
            <a:graphicFrameLocks noGrp="1"/>
          </p:cNvGraphicFramePr>
          <p:nvPr/>
        </p:nvGraphicFramePr>
        <p:xfrm>
          <a:off x="209550" y="1932940"/>
          <a:ext cx="5773420" cy="3827145"/>
        </p:xfrm>
        <a:graphic>
          <a:graphicData uri="http://schemas.openxmlformats.org/drawingml/2006/table">
            <a:tbl>
              <a:tblPr>
                <a:tableStyleId>{284E427A-3D55-4303-BF80-6455036E1DE7}</a:tableStyleId>
              </a:tblPr>
              <a:tblGrid>
                <a:gridCol w="1429385"/>
                <a:gridCol w="1932940"/>
                <a:gridCol w="1423035"/>
                <a:gridCol w="988060"/>
              </a:tblGrid>
              <a:tr h="70866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400" b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uFillTx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创办时间</a:t>
                      </a:r>
                      <a:endParaRPr kumimoji="0" lang="zh-CN" altLang="en-US" sz="2400" b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uFillTx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anchor="ctr" anchorCtr="1" horzOverflow="overflow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400" b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uFillTx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企业名称</a:t>
                      </a:r>
                      <a:endParaRPr kumimoji="0" lang="zh-CN" altLang="en-US" sz="2400" b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uFillTx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anchor="ctr" anchorCtr="1" horzOverflow="overflow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400" b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uFillTx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创办人</a:t>
                      </a:r>
                      <a:endParaRPr kumimoji="0" lang="zh-CN" altLang="en-US" sz="2400" b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uFillTx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anchor="ctr" anchorCtr="1" horzOverflow="overflow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400" b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uFillTx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地点</a:t>
                      </a:r>
                      <a:endParaRPr kumimoji="0" lang="zh-CN" altLang="en-US" sz="2400" b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uFillTx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anchor="ctr" anchorCtr="1" horzOverflow="overflow">
                    <a:solidFill>
                      <a:srgbClr val="FF0000"/>
                    </a:solidFill>
                  </a:tcPr>
                </a:tc>
              </a:tr>
              <a:tr h="1033780">
                <a:tc rowSpan="3"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000" b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uFillTx/>
                          <a:latin typeface="黑体" panose="02010609060101010101" pitchFamily="49" charset="-122"/>
                          <a:ea typeface="黑体" panose="02010609060101010101" pitchFamily="49" charset="-122"/>
                          <a:cs typeface="黑体" panose="02010609060101010101" pitchFamily="49" charset="-122"/>
                        </a:rPr>
                        <a:t>19</a:t>
                      </a:r>
                      <a:r>
                        <a:rPr kumimoji="0" lang="zh-CN" altLang="en-US" sz="2000" b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uFillTx/>
                          <a:latin typeface="黑体" panose="02010609060101010101" pitchFamily="49" charset="-122"/>
                          <a:ea typeface="黑体" panose="02010609060101010101" pitchFamily="49" charset="-122"/>
                          <a:cs typeface="黑体" panose="02010609060101010101" pitchFamily="49" charset="-122"/>
                        </a:rPr>
                        <a:t>世纪</a:t>
                      </a:r>
                      <a:r>
                        <a:rPr kumimoji="0" lang="en-US" altLang="zh-CN" sz="2000" b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uFillTx/>
                          <a:latin typeface="黑体" panose="02010609060101010101" pitchFamily="49" charset="-122"/>
                          <a:ea typeface="黑体" panose="02010609060101010101" pitchFamily="49" charset="-122"/>
                          <a:cs typeface="黑体" panose="02010609060101010101" pitchFamily="49" charset="-122"/>
                        </a:rPr>
                        <a:t>60-70</a:t>
                      </a:r>
                      <a:r>
                        <a:rPr kumimoji="0" lang="zh-CN" altLang="en-US" sz="2000" b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uFillTx/>
                          <a:latin typeface="黑体" panose="02010609060101010101" pitchFamily="49" charset="-122"/>
                          <a:ea typeface="黑体" panose="02010609060101010101" pitchFamily="49" charset="-122"/>
                          <a:cs typeface="黑体" panose="02010609060101010101" pitchFamily="49" charset="-122"/>
                        </a:rPr>
                        <a:t>年代</a:t>
                      </a:r>
                      <a:endParaRPr kumimoji="0" lang="zh-CN" altLang="en-US" sz="2400" b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uFillTx/>
                        <a:latin typeface="黑体" panose="02010609060101010101" pitchFamily="49" charset="-122"/>
                        <a:ea typeface="黑体" panose="02010609060101010101" pitchFamily="49" charset="-122"/>
                        <a:cs typeface="黑体" panose="02010609060101010101" pitchFamily="49" charset="-122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2400" b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uFillTx/>
                        <a:latin typeface="黑体" panose="02010609060101010101" pitchFamily="49" charset="-122"/>
                        <a:ea typeface="黑体" panose="02010609060101010101" pitchFamily="49" charset="-122"/>
                        <a:cs typeface="黑体" panose="02010609060101010101" pitchFamily="49" charset="-122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400" b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uFillTx/>
                          <a:latin typeface="黑体" panose="02010609060101010101" pitchFamily="49" charset="-122"/>
                          <a:ea typeface="黑体" panose="02010609060101010101" pitchFamily="49" charset="-122"/>
                          <a:cs typeface="黑体" panose="02010609060101010101" pitchFamily="49" charset="-122"/>
                        </a:rPr>
                        <a:t>“自强”</a:t>
                      </a:r>
                      <a:endParaRPr kumimoji="0" lang="zh-CN" altLang="en-US" sz="2400" b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uFillTx/>
                        <a:latin typeface="黑体" panose="02010609060101010101" pitchFamily="49" charset="-122"/>
                        <a:ea typeface="黑体" panose="02010609060101010101" pitchFamily="49" charset="-122"/>
                        <a:cs typeface="黑体" panose="02010609060101010101" pitchFamily="49" charset="-122"/>
                      </a:endParaRPr>
                    </a:p>
                  </a:txBody>
                  <a:tcPr anchor="ctr" anchorCtr="1" horzOverflow="overflow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400" b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uFillTx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江南机器</a:t>
                      </a:r>
                      <a:endParaRPr kumimoji="0" lang="zh-CN" altLang="en-US" sz="2400" b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uFillTx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400" b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uFillTx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制造总局</a:t>
                      </a:r>
                      <a:endParaRPr kumimoji="0" lang="zh-CN" altLang="en-US" sz="2400" b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uFillTx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anchor="ctr" anchorCtr="1" horzOverflow="overflow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400" b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uFillTx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曾国藩</a:t>
                      </a:r>
                      <a:endParaRPr kumimoji="0" lang="zh-CN" altLang="en-US" sz="2400" b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uFillTx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400" b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uFillTx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李鸿章</a:t>
                      </a:r>
                      <a:endParaRPr kumimoji="0" lang="zh-CN" altLang="en-US" sz="2400" b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uFillTx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anchor="ctr" anchorCtr="1" horzOverflow="overflow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400" b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uFillTx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上海</a:t>
                      </a:r>
                      <a:endParaRPr kumimoji="0" lang="zh-CN" altLang="en-US" sz="2400" b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uFillTx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anchor="ctr" anchorCtr="1" horzOverflow="overflow">
                    <a:solidFill>
                      <a:srgbClr val="FF0000"/>
                    </a:solidFill>
                  </a:tcPr>
                </a:tc>
              </a:tr>
              <a:tr h="1014095">
                <a:tc vMerge="1">
                  <a:tcPr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400" b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uFillTx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福州船政局</a:t>
                      </a:r>
                      <a:endParaRPr kumimoji="0" lang="zh-CN" altLang="en-US" sz="2400" b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uFillTx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anchor="ctr" anchorCtr="1" horzOverflow="overflow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400" b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uFillTx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左宗棠</a:t>
                      </a:r>
                      <a:endParaRPr kumimoji="0" lang="zh-CN" altLang="en-US" sz="2400" b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uFillTx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anchor="ctr" anchorCtr="1" horzOverflow="overflow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400" b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uFillTx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福州</a:t>
                      </a:r>
                      <a:endParaRPr kumimoji="0" lang="zh-CN" altLang="en-US" sz="2400" b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uFillTx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anchor="ctr" anchorCtr="1" horzOverflow="overflow">
                    <a:solidFill>
                      <a:srgbClr val="FF0000"/>
                    </a:solidFill>
                  </a:tcPr>
                </a:tc>
              </a:tr>
              <a:tr h="1070610">
                <a:tc vMerge="1">
                  <a:tcPr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400" b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uFillTx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天津机器局</a:t>
                      </a:r>
                      <a:endParaRPr kumimoji="0" lang="zh-CN" altLang="en-US" sz="2400" b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uFillTx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anchor="ctr" anchorCtr="1" horzOverflow="overflow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400" b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uFillTx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崇厚</a:t>
                      </a:r>
                      <a:endParaRPr kumimoji="0" lang="zh-CN" altLang="en-US" sz="2400" b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uFillTx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anchor="ctr" anchorCtr="1" horzOverflow="overflow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400" b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uFillTx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天津</a:t>
                      </a:r>
                      <a:endParaRPr kumimoji="0" lang="zh-CN" altLang="en-US" sz="2400" b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uFillTx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anchor="ctr" anchorCtr="1" horzOverflow="overflow">
                    <a:solidFill>
                      <a:srgbClr val="FF0000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6" name="Group 34"/>
          <p:cNvGraphicFramePr>
            <a:graphicFrameLocks noGrp="1"/>
          </p:cNvGraphicFramePr>
          <p:nvPr/>
        </p:nvGraphicFramePr>
        <p:xfrm>
          <a:off x="6186805" y="1932940"/>
          <a:ext cx="5773420" cy="3827780"/>
        </p:xfrm>
        <a:graphic>
          <a:graphicData uri="http://schemas.openxmlformats.org/drawingml/2006/table">
            <a:tbl>
              <a:tblPr>
                <a:tableStyleId>{284E427A-3D55-4303-BF80-6455036E1DE7}</a:tableStyleId>
              </a:tblPr>
              <a:tblGrid>
                <a:gridCol w="1429385"/>
                <a:gridCol w="1932940"/>
                <a:gridCol w="1423035"/>
                <a:gridCol w="988060"/>
              </a:tblGrid>
              <a:tr h="71818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400" b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uFillTx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创办时间</a:t>
                      </a:r>
                      <a:endParaRPr kumimoji="0" lang="zh-CN" altLang="en-US" sz="2400" b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uFillTx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anchor="ctr" anchorCtr="1" horzOverflow="overflow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400" b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uFillTx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企业名称</a:t>
                      </a:r>
                      <a:endParaRPr kumimoji="0" lang="zh-CN" altLang="en-US" sz="2400" b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uFillTx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anchor="ctr" anchorCtr="1" horzOverflow="overflow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400" b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uFillTx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创办人</a:t>
                      </a:r>
                      <a:endParaRPr kumimoji="0" lang="zh-CN" altLang="en-US" sz="2400" b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uFillTx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anchor="ctr" anchorCtr="1" horzOverflow="overflow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400" b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uFillTx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地点</a:t>
                      </a:r>
                      <a:endParaRPr kumimoji="0" lang="zh-CN" altLang="en-US" sz="2400" b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uFillTx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anchor="ctr" anchorCtr="1" horzOverflow="overflow">
                    <a:solidFill>
                      <a:srgbClr val="FF0000"/>
                    </a:solidFill>
                  </a:tcPr>
                </a:tc>
              </a:tr>
              <a:tr h="996950">
                <a:tc rowSpan="3"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000" b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uFillTx/>
                          <a:latin typeface="黑体" panose="02010609060101010101" pitchFamily="49" charset="-122"/>
                          <a:ea typeface="黑体" panose="02010609060101010101" pitchFamily="49" charset="-122"/>
                          <a:cs typeface="黑体" panose="02010609060101010101" pitchFamily="49" charset="-122"/>
                        </a:rPr>
                        <a:t>19</a:t>
                      </a:r>
                      <a:r>
                        <a:rPr kumimoji="0" lang="zh-CN" altLang="en-US" sz="2000" b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uFillTx/>
                          <a:latin typeface="黑体" panose="02010609060101010101" pitchFamily="49" charset="-122"/>
                          <a:ea typeface="黑体" panose="02010609060101010101" pitchFamily="49" charset="-122"/>
                          <a:cs typeface="黑体" panose="02010609060101010101" pitchFamily="49" charset="-122"/>
                        </a:rPr>
                        <a:t>世纪</a:t>
                      </a:r>
                      <a:r>
                        <a:rPr kumimoji="0" lang="en-US" altLang="zh-CN" sz="2000" b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uFillTx/>
                          <a:latin typeface="黑体" panose="02010609060101010101" pitchFamily="49" charset="-122"/>
                          <a:ea typeface="黑体" panose="02010609060101010101" pitchFamily="49" charset="-122"/>
                          <a:cs typeface="黑体" panose="02010609060101010101" pitchFamily="49" charset="-122"/>
                        </a:rPr>
                        <a:t>7</a:t>
                      </a:r>
                      <a:r>
                        <a:rPr kumimoji="0" lang="en-US" altLang="zh-CN" sz="2000" b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uFillTx/>
                          <a:latin typeface="黑体" panose="02010609060101010101" pitchFamily="49" charset="-122"/>
                          <a:ea typeface="黑体" panose="02010609060101010101" pitchFamily="49" charset="-122"/>
                          <a:cs typeface="黑体" panose="02010609060101010101" pitchFamily="49" charset="-122"/>
                        </a:rPr>
                        <a:t>0-90</a:t>
                      </a:r>
                      <a:r>
                        <a:rPr kumimoji="0" lang="zh-CN" altLang="en-US" sz="2000" b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uFillTx/>
                          <a:latin typeface="黑体" panose="02010609060101010101" pitchFamily="49" charset="-122"/>
                          <a:ea typeface="黑体" panose="02010609060101010101" pitchFamily="49" charset="-122"/>
                          <a:cs typeface="黑体" panose="02010609060101010101" pitchFamily="49" charset="-122"/>
                        </a:rPr>
                        <a:t>年代</a:t>
                      </a:r>
                      <a:endParaRPr kumimoji="0" lang="zh-CN" altLang="en-US" sz="2400" b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uFillTx/>
                        <a:latin typeface="黑体" panose="02010609060101010101" pitchFamily="49" charset="-122"/>
                        <a:ea typeface="黑体" panose="02010609060101010101" pitchFamily="49" charset="-122"/>
                        <a:cs typeface="黑体" panose="02010609060101010101" pitchFamily="49" charset="-122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2400" b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uFillTx/>
                        <a:latin typeface="黑体" panose="02010609060101010101" pitchFamily="49" charset="-122"/>
                        <a:ea typeface="黑体" panose="02010609060101010101" pitchFamily="49" charset="-122"/>
                        <a:cs typeface="黑体" panose="02010609060101010101" pitchFamily="49" charset="-122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400" b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uFillTx/>
                          <a:latin typeface="黑体" panose="02010609060101010101" pitchFamily="49" charset="-122"/>
                          <a:ea typeface="黑体" panose="02010609060101010101" pitchFamily="49" charset="-122"/>
                          <a:cs typeface="黑体" panose="02010609060101010101" pitchFamily="49" charset="-122"/>
                        </a:rPr>
                        <a:t>“求富”</a:t>
                      </a:r>
                      <a:endParaRPr kumimoji="0" lang="zh-CN" altLang="en-US" sz="2400" b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uFillTx/>
                        <a:latin typeface="黑体" panose="02010609060101010101" pitchFamily="49" charset="-122"/>
                        <a:ea typeface="黑体" panose="02010609060101010101" pitchFamily="49" charset="-122"/>
                        <a:cs typeface="黑体" panose="02010609060101010101" pitchFamily="49" charset="-122"/>
                      </a:endParaRPr>
                    </a:p>
                  </a:txBody>
                  <a:tcPr anchor="ctr" anchorCtr="1" horzOverflow="overflow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40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上海轮船招商局</a:t>
                      </a:r>
                      <a:endParaRPr kumimoji="0" lang="zh-CN" altLang="en-US" sz="240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36000" marR="36000" marT="36000" marB="36000" anchor="ctr" anchorCtr="1" horzOverflow="overflow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40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李鸿章</a:t>
                      </a:r>
                      <a:endParaRPr kumimoji="0" lang="zh-CN" altLang="en-US" sz="240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36000" marR="36000" marT="36000" marB="36000" anchor="ctr" anchorCtr="1" horzOverflow="overflow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40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上海</a:t>
                      </a:r>
                      <a:endParaRPr kumimoji="0" lang="zh-CN" altLang="en-US" sz="240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36000" marR="36000" marT="36000" marB="36000" anchor="ctr" anchorCtr="1" horzOverflow="overflow">
                    <a:solidFill>
                      <a:srgbClr val="FF0000"/>
                    </a:solidFill>
                  </a:tcPr>
                </a:tc>
              </a:tr>
              <a:tr h="1028065">
                <a:tc vMerge="1">
                  <a:tcPr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40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上海机器织布局</a:t>
                      </a:r>
                      <a:endParaRPr kumimoji="0" lang="zh-CN" altLang="en-US" sz="240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36000" marR="36000" marT="36000" marB="36000" anchor="ctr" anchorCtr="1" horzOverflow="overflow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40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李鸿章</a:t>
                      </a:r>
                      <a:endParaRPr kumimoji="0" lang="zh-CN" altLang="en-US" sz="240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36000" marR="36000" marT="36000" marB="36000" anchor="ctr" anchorCtr="1" horzOverflow="overflow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40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上海</a:t>
                      </a:r>
                      <a:endParaRPr kumimoji="0" lang="zh-CN" altLang="en-US" sz="240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36000" marR="36000" marT="36000" marB="36000" anchor="ctr" anchorCtr="1" horzOverflow="overflow">
                    <a:solidFill>
                      <a:srgbClr val="FF0000"/>
                    </a:solidFill>
                  </a:tcPr>
                </a:tc>
              </a:tr>
              <a:tr h="1084580">
                <a:tc vMerge="1">
                  <a:tcPr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40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开平矿务</a:t>
                      </a:r>
                      <a:endParaRPr kumimoji="0" lang="zh-CN" altLang="en-US" sz="240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36000" marR="36000" marT="36000" marB="36000" anchor="ctr" anchorCtr="1" horzOverflow="overflow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40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李鸿章</a:t>
                      </a:r>
                      <a:endParaRPr kumimoji="0" lang="zh-CN" altLang="en-US" sz="240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36000" marR="36000" marT="36000" marB="36000" anchor="ctr" anchorCtr="1" horzOverflow="overflow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40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  <a:cs typeface="黑体" panose="02010609060101010101" pitchFamily="49" charset="-122"/>
                        </a:rPr>
                        <a:t>河北唐山开平</a:t>
                      </a:r>
                      <a:endParaRPr kumimoji="0" lang="zh-CN" altLang="en-US" sz="240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  <a:cs typeface="黑体" panose="02010609060101010101" pitchFamily="49" charset="-122"/>
                      </a:endParaRPr>
                    </a:p>
                  </a:txBody>
                  <a:tcPr marL="36000" marR="36000" marT="36000" marB="36000" anchor="ctr" anchorCtr="1" horzOverflow="overflow">
                    <a:solidFill>
                      <a:srgbClr val="FF0000"/>
                    </a:solidFill>
                  </a:tcPr>
                </a:tc>
              </a:tr>
            </a:tbl>
          </a:graphicData>
        </a:graphic>
      </p:graphicFrame>
      <p:sp>
        <p:nvSpPr>
          <p:cNvPr id="9" name="文本框 8"/>
          <p:cNvSpPr txBox="1"/>
          <p:nvPr/>
        </p:nvSpPr>
        <p:spPr>
          <a:xfrm>
            <a:off x="6186805" y="1472565"/>
            <a:ext cx="168084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400" b="1">
                <a:latin typeface="黑体" panose="02010609060101010101" pitchFamily="49" charset="-122"/>
                <a:ea typeface="黑体" panose="02010609060101010101" pitchFamily="49" charset="-122"/>
              </a:rPr>
              <a:t>民用企业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209550" y="6003290"/>
            <a:ext cx="11750040" cy="46037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zh-CN" altLang="en-US" sz="2400">
                <a:latin typeface="黑体" panose="02010609060101010101" pitchFamily="49" charset="-122"/>
                <a:ea typeface="黑体" panose="02010609060101010101" pitchFamily="49" charset="-122"/>
              </a:rPr>
              <a:t>洋务派还办了培养翻译和军事人才的学校，建成了以北洋舰队为代表的新式海军。</a:t>
            </a:r>
            <a:endParaRPr lang="zh-CN" altLang="en-US" sz="240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  <p:bldP spid="9" grpId="0"/>
      <p:bldP spid="9" grpId="1"/>
      <p:bldP spid="12" grpId="0"/>
      <p:bldP spid="12" grpId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文本框 19"/>
          <p:cNvSpPr txBox="1"/>
          <p:nvPr/>
        </p:nvSpPr>
        <p:spPr>
          <a:xfrm>
            <a:off x="-59055" y="264160"/>
            <a:ext cx="1909445" cy="521970"/>
          </a:xfrm>
          <a:prstGeom prst="rect">
            <a:avLst/>
          </a:prstGeom>
          <a:noFill/>
          <a:ln>
            <a:solidFill>
              <a:schemeClr val="bg1">
                <a:lumMod val="85000"/>
              </a:schemeClr>
            </a:solidFill>
          </a:ln>
        </p:spPr>
        <p:txBody>
          <a:bodyPr wrap="square" rtlCol="0">
            <a:spAutoFit/>
          </a:bodyPr>
          <a:lstStyle/>
          <a:p>
            <a:pPr algn="l"/>
            <a:r>
              <a:rPr lang="en-US" altLang="zh-CN" sz="2800" dirty="0">
                <a:solidFill>
                  <a:srgbClr val="FF0000"/>
                </a:solidFill>
                <a:latin typeface="汉仪尚巍手书W" panose="00020600040101010101" pitchFamily="18" charset="-122"/>
                <a:ea typeface="汉仪尚巍手书W" panose="00020600040101010101" pitchFamily="18" charset="-122"/>
              </a:rPr>
              <a:t> </a:t>
            </a:r>
            <a:r>
              <a:rPr lang="zh-CN" altLang="en-US" sz="2800" dirty="0">
                <a:solidFill>
                  <a:srgbClr val="FF0000"/>
                </a:solidFill>
                <a:latin typeface="汉仪尚巍手书W" panose="00020600040101010101" pitchFamily="18" charset="-122"/>
                <a:ea typeface="汉仪尚巍手书W" panose="00020600040101010101" pitchFamily="18" charset="-122"/>
              </a:rPr>
              <a:t>洋务</a:t>
            </a:r>
            <a:r>
              <a:rPr lang="zh-CN" altLang="en-US" sz="2800" dirty="0">
                <a:solidFill>
                  <a:srgbClr val="FF0000"/>
                </a:solidFill>
                <a:latin typeface="汉仪尚巍手书W" panose="00020600040101010101" pitchFamily="18" charset="-122"/>
                <a:ea typeface="汉仪尚巍手书W" panose="00020600040101010101" pitchFamily="18" charset="-122"/>
              </a:rPr>
              <a:t>运动</a:t>
            </a:r>
            <a:endParaRPr lang="zh-CN" altLang="en-US" sz="2800" dirty="0">
              <a:solidFill>
                <a:srgbClr val="FF0000"/>
              </a:solidFill>
              <a:latin typeface="汉仪尚巍手书W" panose="00020600040101010101" pitchFamily="18" charset="-122"/>
              <a:ea typeface="汉仪尚巍手书W" panose="00020600040101010101" pitchFamily="18" charset="-122"/>
            </a:endParaRPr>
          </a:p>
        </p:txBody>
      </p:sp>
      <p:sp>
        <p:nvSpPr>
          <p:cNvPr id="7" name="Text Box 6"/>
          <p:cNvSpPr txBox="1">
            <a:spLocks noChangeArrowheads="1"/>
          </p:cNvSpPr>
          <p:nvPr/>
        </p:nvSpPr>
        <p:spPr bwMode="auto">
          <a:xfrm>
            <a:off x="209377" y="958474"/>
            <a:ext cx="3217545" cy="4305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>
            <a:spAutoFit/>
          </a:bodyPr>
          <a:lstStyle/>
          <a:p>
            <a:pPr algn="ctr"/>
            <a:r>
              <a:rPr kumimoji="1" lang="zh-CN" sz="2800" b="1" dirty="0">
                <a:solidFill>
                  <a:srgbClr val="FF0000"/>
                </a:solidFill>
                <a:uFillTx/>
                <a:latin typeface="黑体" panose="02010609060101010101" pitchFamily="49" charset="-122"/>
                <a:ea typeface="黑体" panose="02010609060101010101" pitchFamily="49" charset="-122"/>
              </a:rPr>
              <a:t>四、洋务运动的评价    </a:t>
            </a:r>
            <a:endParaRPr kumimoji="1" lang="zh-CN" sz="2800" b="1" dirty="0">
              <a:solidFill>
                <a:srgbClr val="FF0000"/>
              </a:solidFill>
              <a:uFillTx/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209550" y="1547495"/>
            <a:ext cx="11767185" cy="378460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algn="just">
              <a:lnSpc>
                <a:spcPct val="125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40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积极作用：</a:t>
            </a:r>
            <a:endParaRPr lang="zh-CN" altLang="en-US" sz="2400"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  <a:p>
            <a:pPr algn="just">
              <a:lnSpc>
                <a:spcPct val="12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240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    1.</a:t>
            </a:r>
            <a:r>
              <a:rPr lang="zh-CN" altLang="en-US" sz="240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  <a:sym typeface="+mn-ea"/>
              </a:rPr>
              <a:t>洋务运动是中国历史上第一次近代化运动。</a:t>
            </a:r>
            <a:endParaRPr lang="zh-CN" altLang="en-US" sz="2400"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  <a:sym typeface="+mn-ea"/>
            </a:endParaRPr>
          </a:p>
          <a:p>
            <a:pPr algn="just">
              <a:lnSpc>
                <a:spcPct val="12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240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  <a:sym typeface="+mn-ea"/>
              </a:rPr>
              <a:t>    2.</a:t>
            </a:r>
            <a:r>
              <a:rPr lang="zh-CN" altLang="en-US" sz="240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  <a:sym typeface="+mn-ea"/>
              </a:rPr>
              <a:t>推动了</a:t>
            </a:r>
            <a:r>
              <a:rPr lang="zh-CN" altLang="en-US" sz="240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中国近代化的军事工业、民用工业、交通运输业等逐渐发展起来，在客观上促进了中国民族资本主义的产生，对外国资本的入侵起到了一定的抵制作用。</a:t>
            </a:r>
            <a:endParaRPr lang="zh-CN" altLang="en-US" sz="2400"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  <a:p>
            <a:pPr algn="just">
              <a:lnSpc>
                <a:spcPct val="125000"/>
              </a:lnSpc>
              <a:spcBef>
                <a:spcPts val="0"/>
              </a:spcBef>
              <a:spcAft>
                <a:spcPts val="0"/>
              </a:spcAft>
            </a:pPr>
            <a:endParaRPr lang="zh-CN" altLang="en-US" sz="2400"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  <a:p>
            <a:pPr algn="just">
              <a:lnSpc>
                <a:spcPct val="125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40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局限性：</a:t>
            </a:r>
            <a:endParaRPr lang="zh-CN" altLang="en-US" sz="2400"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  <a:p>
            <a:pPr algn="just">
              <a:lnSpc>
                <a:spcPct val="125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40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    由于洋务运动的根本目的是维护和巩固清政府的统治，再加上其内部的腐败和外国势力的挤压，它没有使中国走上富强的道路。</a:t>
            </a:r>
            <a:endParaRPr lang="zh-CN" altLang="en-US" sz="2400"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文本框 19"/>
          <p:cNvSpPr txBox="1"/>
          <p:nvPr/>
        </p:nvSpPr>
        <p:spPr>
          <a:xfrm>
            <a:off x="-59055" y="264160"/>
            <a:ext cx="4323080" cy="521970"/>
          </a:xfrm>
          <a:prstGeom prst="rect">
            <a:avLst/>
          </a:prstGeom>
          <a:noFill/>
          <a:ln>
            <a:solidFill>
              <a:schemeClr val="bg1">
                <a:lumMod val="85000"/>
              </a:schemeClr>
            </a:solidFill>
          </a:ln>
        </p:spPr>
        <p:txBody>
          <a:bodyPr wrap="square" rtlCol="0">
            <a:spAutoFit/>
          </a:bodyPr>
          <a:lstStyle/>
          <a:p>
            <a:pPr algn="l"/>
            <a:r>
              <a:rPr lang="en-US" altLang="zh-CN" sz="2800" dirty="0">
                <a:solidFill>
                  <a:srgbClr val="FF0000"/>
                </a:solidFill>
                <a:latin typeface="汉仪尚巍手书W" panose="00020600040101010101" pitchFamily="18" charset="-122"/>
                <a:ea typeface="汉仪尚巍手书W" panose="00020600040101010101" pitchFamily="18" charset="-122"/>
              </a:rPr>
              <a:t> </a:t>
            </a:r>
            <a:r>
              <a:rPr lang="zh-CN" altLang="en-US" sz="2800" dirty="0">
                <a:solidFill>
                  <a:srgbClr val="FF0000"/>
                </a:solidFill>
                <a:latin typeface="汉仪尚巍手书W" panose="00020600040101010101" pitchFamily="18" charset="-122"/>
                <a:ea typeface="汉仪尚巍手书W" panose="00020600040101010101" pitchFamily="18" charset="-122"/>
              </a:rPr>
              <a:t>边疆危机与甲午中日战争</a:t>
            </a:r>
            <a:endParaRPr lang="zh-CN" altLang="en-US" sz="2800" dirty="0">
              <a:solidFill>
                <a:srgbClr val="FF0000"/>
              </a:solidFill>
              <a:latin typeface="汉仪尚巍手书W" panose="00020600040101010101" pitchFamily="18" charset="-122"/>
              <a:ea typeface="汉仪尚巍手书W" panose="00020600040101010101" pitchFamily="18" charset="-122"/>
            </a:endParaRPr>
          </a:p>
        </p:txBody>
      </p:sp>
      <p:sp>
        <p:nvSpPr>
          <p:cNvPr id="7" name="Text Box 6"/>
          <p:cNvSpPr txBox="1">
            <a:spLocks noChangeArrowheads="1"/>
          </p:cNvSpPr>
          <p:nvPr/>
        </p:nvSpPr>
        <p:spPr bwMode="auto">
          <a:xfrm>
            <a:off x="183025" y="957839"/>
            <a:ext cx="2145030" cy="4305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>
            <a:spAutoFit/>
          </a:bodyPr>
          <a:lstStyle/>
          <a:p>
            <a:pPr algn="ctr"/>
            <a:r>
              <a:rPr kumimoji="1" lang="zh-CN" sz="2800" b="1" dirty="0">
                <a:solidFill>
                  <a:srgbClr val="FF0000"/>
                </a:solidFill>
                <a:uFillTx/>
                <a:latin typeface="黑体" panose="02010609060101010101" pitchFamily="49" charset="-122"/>
                <a:ea typeface="黑体" panose="02010609060101010101" pitchFamily="49" charset="-122"/>
              </a:rPr>
              <a:t>一、边疆危机   </a:t>
            </a:r>
            <a:endParaRPr kumimoji="1" lang="zh-CN" sz="2800" b="1" dirty="0">
              <a:solidFill>
                <a:srgbClr val="FF0000"/>
              </a:solidFill>
              <a:uFillTx/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182880" y="1426210"/>
            <a:ext cx="289560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400" b="1">
                <a:latin typeface="黑体" panose="02010609060101010101" pitchFamily="49" charset="-122"/>
                <a:ea typeface="黑体" panose="02010609060101010101" pitchFamily="49" charset="-122"/>
              </a:rPr>
              <a:t>（一）西北危机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graphicFrame>
        <p:nvGraphicFramePr>
          <p:cNvPr id="3" name="图示 2"/>
          <p:cNvGraphicFramePr/>
          <p:nvPr/>
        </p:nvGraphicFramePr>
        <p:xfrm>
          <a:off x="300990" y="1886585"/>
          <a:ext cx="11590020" cy="469074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" r:lo="rId2" r:qs="rId3" r:cs="rId4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图片 9" descr="20140415232019-263457577[1]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>
                  <a:alpha val="100000"/>
                </a:srgbClr>
              </a:clrFrom>
              <a:clrTo>
                <a:srgbClr val="FFFFFF">
                  <a:alpha val="100000"/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8670290" y="-7620"/>
            <a:ext cx="3526155" cy="6856095"/>
          </a:xfrm>
          <a:prstGeom prst="rect">
            <a:avLst/>
          </a:prstGeom>
        </p:spPr>
      </p:pic>
      <p:sp>
        <p:nvSpPr>
          <p:cNvPr id="20" name="文本框 19"/>
          <p:cNvSpPr txBox="1"/>
          <p:nvPr/>
        </p:nvSpPr>
        <p:spPr>
          <a:xfrm>
            <a:off x="-59055" y="264160"/>
            <a:ext cx="4323080" cy="521970"/>
          </a:xfrm>
          <a:prstGeom prst="rect">
            <a:avLst/>
          </a:prstGeom>
          <a:noFill/>
          <a:ln>
            <a:solidFill>
              <a:schemeClr val="bg1">
                <a:lumMod val="85000"/>
              </a:schemeClr>
            </a:solidFill>
          </a:ln>
        </p:spPr>
        <p:txBody>
          <a:bodyPr wrap="square" rtlCol="0">
            <a:spAutoFit/>
          </a:bodyPr>
          <a:lstStyle/>
          <a:p>
            <a:pPr algn="l"/>
            <a:r>
              <a:rPr lang="en-US" altLang="zh-CN" sz="2800" dirty="0">
                <a:solidFill>
                  <a:srgbClr val="FF0000"/>
                </a:solidFill>
                <a:latin typeface="汉仪尚巍手书W" panose="00020600040101010101" pitchFamily="18" charset="-122"/>
                <a:ea typeface="汉仪尚巍手书W" panose="00020600040101010101" pitchFamily="18" charset="-122"/>
              </a:rPr>
              <a:t> </a:t>
            </a:r>
            <a:r>
              <a:rPr lang="zh-CN" altLang="en-US" sz="2800" dirty="0">
                <a:solidFill>
                  <a:srgbClr val="FF0000"/>
                </a:solidFill>
                <a:latin typeface="汉仪尚巍手书W" panose="00020600040101010101" pitchFamily="18" charset="-122"/>
                <a:ea typeface="汉仪尚巍手书W" panose="00020600040101010101" pitchFamily="18" charset="-122"/>
              </a:rPr>
              <a:t>边疆危机与甲午中日战争</a:t>
            </a:r>
            <a:endParaRPr lang="zh-CN" altLang="en-US" sz="2800" dirty="0">
              <a:solidFill>
                <a:srgbClr val="FF0000"/>
              </a:solidFill>
              <a:latin typeface="汉仪尚巍手书W" panose="00020600040101010101" pitchFamily="18" charset="-122"/>
              <a:ea typeface="汉仪尚巍手书W" panose="00020600040101010101" pitchFamily="18" charset="-122"/>
            </a:endParaRPr>
          </a:p>
        </p:txBody>
      </p:sp>
      <p:sp>
        <p:nvSpPr>
          <p:cNvPr id="7" name="Text Box 6"/>
          <p:cNvSpPr txBox="1">
            <a:spLocks noChangeArrowheads="1"/>
          </p:cNvSpPr>
          <p:nvPr/>
        </p:nvSpPr>
        <p:spPr bwMode="auto">
          <a:xfrm>
            <a:off x="183025" y="957839"/>
            <a:ext cx="2145030" cy="4305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>
            <a:spAutoFit/>
          </a:bodyPr>
          <a:lstStyle/>
          <a:p>
            <a:pPr algn="ctr"/>
            <a:r>
              <a:rPr kumimoji="1" lang="zh-CN" sz="2800" b="1" dirty="0">
                <a:solidFill>
                  <a:srgbClr val="FF0000"/>
                </a:solidFill>
                <a:uFillTx/>
                <a:latin typeface="黑体" panose="02010609060101010101" pitchFamily="49" charset="-122"/>
                <a:ea typeface="黑体" panose="02010609060101010101" pitchFamily="49" charset="-122"/>
              </a:rPr>
              <a:t>一、边疆危机   </a:t>
            </a:r>
            <a:endParaRPr kumimoji="1" lang="zh-CN" sz="2800" b="1" dirty="0">
              <a:solidFill>
                <a:srgbClr val="FF0000"/>
              </a:solidFill>
              <a:uFillTx/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182880" y="1426210"/>
            <a:ext cx="427228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400" b="1">
                <a:latin typeface="黑体" panose="02010609060101010101" pitchFamily="49" charset="-122"/>
                <a:ea typeface="黑体" panose="02010609060101010101" pitchFamily="49" charset="-122"/>
              </a:rPr>
              <a:t>（二）中法战争（镇南关大捷）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cxnSp>
        <p:nvCxnSpPr>
          <p:cNvPr id="22" name="直接连接符 21"/>
          <p:cNvCxnSpPr/>
          <p:nvPr>
            <p:custDataLst>
              <p:tags r:id="rId2"/>
            </p:custDataLst>
          </p:nvPr>
        </p:nvCxnSpPr>
        <p:spPr>
          <a:xfrm flipH="1">
            <a:off x="4445" y="6058928"/>
            <a:ext cx="12192000" cy="0"/>
          </a:xfrm>
          <a:prstGeom prst="line">
            <a:avLst/>
          </a:prstGeom>
          <a:ln w="19050">
            <a:solidFill>
              <a:srgbClr val="000000">
                <a:lumMod val="50000"/>
                <a:lumOff val="50000"/>
              </a:srgbClr>
            </a:solidFill>
          </a:ln>
        </p:spPr>
        <p:style>
          <a:lnRef idx="1">
            <a:srgbClr val="1F74AD"/>
          </a:lnRef>
          <a:fillRef idx="0">
            <a:srgbClr val="1F74AD"/>
          </a:fillRef>
          <a:effectRef idx="0">
            <a:srgbClr val="1F74AD"/>
          </a:effectRef>
          <a:fontRef idx="minor">
            <a:srgbClr val="000000"/>
          </a:fontRef>
        </p:style>
      </p:cxnSp>
      <p:sp>
        <p:nvSpPr>
          <p:cNvPr id="4" name="圆角矩形 3"/>
          <p:cNvSpPr/>
          <p:nvPr>
            <p:custDataLst>
              <p:tags r:id="rId3"/>
            </p:custDataLst>
          </p:nvPr>
        </p:nvSpPr>
        <p:spPr>
          <a:xfrm>
            <a:off x="550564" y="2297536"/>
            <a:ext cx="1944451" cy="2746634"/>
          </a:xfrm>
          <a:prstGeom prst="roundRect">
            <a:avLst/>
          </a:prstGeom>
          <a:solidFill>
            <a:srgbClr val="1F74AD">
              <a:lumMod val="20000"/>
              <a:lumOff val="80000"/>
            </a:srgbClr>
          </a:solidFill>
          <a:ln w="38100">
            <a:noFill/>
          </a:ln>
        </p:spPr>
        <p:style>
          <a:lnRef idx="2">
            <a:srgbClr val="1F74AD">
              <a:shade val="50000"/>
            </a:srgbClr>
          </a:lnRef>
          <a:fillRef idx="1">
            <a:srgbClr val="1F74AD"/>
          </a:fillRef>
          <a:effectRef idx="0">
            <a:srgbClr val="1F74AD"/>
          </a:effectRef>
          <a:fontRef idx="minor">
            <a:sysClr val="window" lastClr="FFFFFF"/>
          </a:fontRef>
        </p:style>
        <p:txBody>
          <a:bodyPr rtlCol="0" anchor="ctr">
            <a:normAutofit/>
          </a:bodyPr>
          <a:p>
            <a:pPr algn="just"/>
            <a:r>
              <a:rPr lang="zh-CN" altLang="en-US" sz="2400" spc="-150">
                <a:solidFill>
                  <a:schemeClr val="tx1"/>
                </a:solidFill>
                <a:uFillTx/>
                <a:latin typeface="黑体" panose="02010609060101010101" pitchFamily="49" charset="-122"/>
                <a:ea typeface="黑体" panose="02010609060101010101" pitchFamily="49" charset="-122"/>
              </a:rPr>
              <a:t>法国控制越南，将矛头对准中国</a:t>
            </a:r>
            <a:endParaRPr lang="zh-CN" altLang="en-US" sz="2400" spc="-150">
              <a:solidFill>
                <a:schemeClr val="tx1"/>
              </a:solidFill>
              <a:uFillTx/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5" name="泪滴形 4"/>
          <p:cNvSpPr/>
          <p:nvPr>
            <p:custDataLst>
              <p:tags r:id="rId4"/>
            </p:custDataLst>
          </p:nvPr>
        </p:nvSpPr>
        <p:spPr>
          <a:xfrm rot="8100000">
            <a:off x="1242945" y="4760854"/>
            <a:ext cx="569048" cy="569048"/>
          </a:xfrm>
          <a:prstGeom prst="teardrop">
            <a:avLst>
              <a:gd name="adj" fmla="val 125412"/>
            </a:avLst>
          </a:prstGeom>
          <a:solidFill>
            <a:srgbClr val="1F74AD"/>
          </a:solidFill>
          <a:ln w="38100">
            <a:solidFill>
              <a:sysClr val="window" lastClr="FFFFFF">
                <a:lumMod val="95000"/>
              </a:sysClr>
            </a:solidFill>
          </a:ln>
        </p:spPr>
        <p:style>
          <a:lnRef idx="2">
            <a:srgbClr val="1F74AD">
              <a:shade val="50000"/>
            </a:srgbClr>
          </a:lnRef>
          <a:fillRef idx="1">
            <a:srgbClr val="1F74AD"/>
          </a:fillRef>
          <a:effectRef idx="0">
            <a:srgbClr val="1F74AD"/>
          </a:effectRef>
          <a:fontRef idx="minor">
            <a:sysClr val="window" lastClr="FFFFFF"/>
          </a:fontRef>
        </p:style>
        <p:txBody>
          <a:bodyPr rtlCol="0" anchor="ctr">
            <a:normAutofit/>
          </a:bodyPr>
          <a:p>
            <a:pPr algn="ctr"/>
            <a:endParaRPr lang="zh-CN" altLang="en-US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6" name="椭圆 5"/>
          <p:cNvSpPr/>
          <p:nvPr>
            <p:custDataLst>
              <p:tags r:id="rId5"/>
            </p:custDataLst>
          </p:nvPr>
        </p:nvSpPr>
        <p:spPr>
          <a:xfrm rot="8100000">
            <a:off x="1375013" y="4892923"/>
            <a:ext cx="295552" cy="295552"/>
          </a:xfrm>
          <a:prstGeom prst="ellipse">
            <a:avLst/>
          </a:prstGeom>
          <a:solidFill>
            <a:sysClr val="window" lastClr="FFFFFF">
              <a:lumMod val="95000"/>
            </a:sysClr>
          </a:solidFill>
          <a:ln>
            <a:noFill/>
          </a:ln>
        </p:spPr>
        <p:style>
          <a:lnRef idx="2">
            <a:srgbClr val="1F74AD">
              <a:shade val="50000"/>
            </a:srgbClr>
          </a:lnRef>
          <a:fillRef idx="1">
            <a:srgbClr val="1F74AD"/>
          </a:fillRef>
          <a:effectRef idx="0">
            <a:srgbClr val="1F74AD"/>
          </a:effectRef>
          <a:fontRef idx="minor">
            <a:sysClr val="window" lastClr="FFFFFF"/>
          </a:fontRef>
        </p:style>
        <p:txBody>
          <a:bodyPr rtlCol="0" anchor="ctr">
            <a:normAutofit fontScale="37500" lnSpcReduction="20000"/>
          </a:bodyPr>
          <a:p>
            <a:pPr algn="ctr"/>
            <a:endParaRPr lang="zh-CN" altLang="en-US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8" name="椭圆 7"/>
          <p:cNvSpPr/>
          <p:nvPr>
            <p:custDataLst>
              <p:tags r:id="rId6"/>
            </p:custDataLst>
          </p:nvPr>
        </p:nvSpPr>
        <p:spPr>
          <a:xfrm>
            <a:off x="1469549" y="5605403"/>
            <a:ext cx="115840" cy="115840"/>
          </a:xfrm>
          <a:prstGeom prst="ellipse">
            <a:avLst/>
          </a:prstGeom>
          <a:solidFill>
            <a:sysClr val="window" lastClr="FFFFFF">
              <a:lumMod val="95000"/>
            </a:sysClr>
          </a:solidFill>
          <a:ln w="38100">
            <a:solidFill>
              <a:srgbClr val="000000">
                <a:lumMod val="50000"/>
                <a:lumOff val="50000"/>
              </a:srgbClr>
            </a:solidFill>
          </a:ln>
        </p:spPr>
        <p:style>
          <a:lnRef idx="2">
            <a:srgbClr val="1F74AD">
              <a:shade val="50000"/>
            </a:srgbClr>
          </a:lnRef>
          <a:fillRef idx="1">
            <a:srgbClr val="1F74AD"/>
          </a:fillRef>
          <a:effectRef idx="0">
            <a:srgbClr val="1F74AD"/>
          </a:effectRef>
          <a:fontRef idx="minor">
            <a:sysClr val="window" lastClr="FFFFFF"/>
          </a:fontRef>
        </p:style>
        <p:txBody>
          <a:bodyPr rtlCol="0" anchor="ctr">
            <a:normAutofit fontScale="25000" lnSpcReduction="20000"/>
          </a:bodyPr>
          <a:p>
            <a:pPr algn="ctr"/>
            <a:endParaRPr lang="zh-CN" altLang="en-US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7" name="文本框 26"/>
          <p:cNvSpPr txBox="1"/>
          <p:nvPr>
            <p:custDataLst>
              <p:tags r:id="rId7"/>
            </p:custDataLst>
          </p:nvPr>
        </p:nvSpPr>
        <p:spPr>
          <a:xfrm>
            <a:off x="483513" y="6059138"/>
            <a:ext cx="2072292" cy="861775"/>
          </a:xfrm>
          <a:prstGeom prst="rect">
            <a:avLst/>
          </a:prstGeom>
          <a:noFill/>
        </p:spPr>
        <p:txBody>
          <a:bodyPr wrap="square" rtlCol="0">
            <a:normAutofit/>
          </a:bodyPr>
          <a:p>
            <a:pPr algn="ctr"/>
            <a:r>
              <a:rPr lang="en-US" altLang="zh-CN" sz="2000" b="1" spc="300">
                <a:solidFill>
                  <a:srgbClr val="1F74AD"/>
                </a:solidFill>
                <a:latin typeface="微软雅黑" panose="020B0503020204020204" charset="-122"/>
                <a:ea typeface="微软雅黑" panose="020B0503020204020204" charset="-122"/>
              </a:rPr>
              <a:t>1883</a:t>
            </a:r>
            <a:r>
              <a:rPr lang="zh-CN" altLang="en-US" sz="2000" b="1" spc="300">
                <a:solidFill>
                  <a:srgbClr val="1F74AD"/>
                </a:solidFill>
                <a:latin typeface="微软雅黑" panose="020B0503020204020204" charset="-122"/>
                <a:ea typeface="微软雅黑" panose="020B0503020204020204" charset="-122"/>
              </a:rPr>
              <a:t>年</a:t>
            </a:r>
            <a:r>
              <a:rPr lang="en-US" altLang="zh-CN" sz="2000" b="1" spc="300">
                <a:solidFill>
                  <a:srgbClr val="1F74AD"/>
                </a:solidFill>
                <a:latin typeface="微软雅黑" panose="020B0503020204020204" charset="-122"/>
                <a:ea typeface="微软雅黑" panose="020B0503020204020204" charset="-122"/>
              </a:rPr>
              <a:t>8</a:t>
            </a:r>
            <a:r>
              <a:rPr lang="zh-CN" altLang="en-US" sz="2000" b="1" spc="300">
                <a:solidFill>
                  <a:srgbClr val="1F74AD"/>
                </a:solidFill>
                <a:latin typeface="微软雅黑" panose="020B0503020204020204" charset="-122"/>
                <a:ea typeface="微软雅黑" panose="020B0503020204020204" charset="-122"/>
              </a:rPr>
              <a:t>月</a:t>
            </a:r>
            <a:endParaRPr lang="zh-CN" altLang="en-US" sz="2000" b="1" spc="300">
              <a:solidFill>
                <a:srgbClr val="1F74AD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8" name="圆角矩形 17"/>
          <p:cNvSpPr/>
          <p:nvPr>
            <p:custDataLst>
              <p:tags r:id="rId8"/>
            </p:custDataLst>
          </p:nvPr>
        </p:nvSpPr>
        <p:spPr>
          <a:xfrm>
            <a:off x="2873869" y="2297536"/>
            <a:ext cx="1944451" cy="2746634"/>
          </a:xfrm>
          <a:prstGeom prst="roundRect">
            <a:avLst/>
          </a:prstGeom>
          <a:solidFill>
            <a:srgbClr val="3498DB">
              <a:lumMod val="20000"/>
              <a:lumOff val="80000"/>
            </a:srgbClr>
          </a:solidFill>
          <a:ln w="38100">
            <a:noFill/>
          </a:ln>
        </p:spPr>
        <p:style>
          <a:lnRef idx="2">
            <a:srgbClr val="1F74AD">
              <a:shade val="50000"/>
            </a:srgbClr>
          </a:lnRef>
          <a:fillRef idx="1">
            <a:srgbClr val="1F74AD"/>
          </a:fillRef>
          <a:effectRef idx="0">
            <a:srgbClr val="1F74AD"/>
          </a:effectRef>
          <a:fontRef idx="minor">
            <a:sysClr val="window" lastClr="FFFFFF"/>
          </a:fontRef>
        </p:style>
        <p:txBody>
          <a:bodyPr rtlCol="0" anchor="ctr">
            <a:normAutofit/>
          </a:bodyPr>
          <a:p>
            <a:pPr algn="ctr"/>
            <a:r>
              <a:rPr lang="zh-CN" altLang="en-US" sz="2400" spc="15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中法战争打响</a:t>
            </a:r>
            <a:endParaRPr lang="zh-CN" altLang="en-US" sz="2400" spc="150">
              <a:solidFill>
                <a:schemeClr val="tx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9" name="泪滴形 18"/>
          <p:cNvSpPr/>
          <p:nvPr>
            <p:custDataLst>
              <p:tags r:id="rId9"/>
            </p:custDataLst>
          </p:nvPr>
        </p:nvSpPr>
        <p:spPr>
          <a:xfrm rot="8100000">
            <a:off x="3566250" y="4760854"/>
            <a:ext cx="569048" cy="569048"/>
          </a:xfrm>
          <a:prstGeom prst="teardrop">
            <a:avLst>
              <a:gd name="adj" fmla="val 125412"/>
            </a:avLst>
          </a:prstGeom>
          <a:solidFill>
            <a:srgbClr val="3498DB"/>
          </a:solidFill>
          <a:ln w="38100">
            <a:solidFill>
              <a:sysClr val="window" lastClr="FFFFFF">
                <a:lumMod val="95000"/>
              </a:sysClr>
            </a:solidFill>
          </a:ln>
        </p:spPr>
        <p:style>
          <a:lnRef idx="2">
            <a:srgbClr val="1F74AD">
              <a:shade val="50000"/>
            </a:srgbClr>
          </a:lnRef>
          <a:fillRef idx="1">
            <a:srgbClr val="1F74AD"/>
          </a:fillRef>
          <a:effectRef idx="0">
            <a:srgbClr val="1F74AD"/>
          </a:effectRef>
          <a:fontRef idx="minor">
            <a:sysClr val="window" lastClr="FFFFFF"/>
          </a:fontRef>
        </p:style>
        <p:txBody>
          <a:bodyPr rtlCol="0" anchor="ctr">
            <a:normAutofit/>
          </a:bodyPr>
          <a:p>
            <a:pPr algn="ctr"/>
            <a:endParaRPr lang="zh-CN" altLang="en-US" sz="1400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9" name="椭圆 8"/>
          <p:cNvSpPr/>
          <p:nvPr>
            <p:custDataLst>
              <p:tags r:id="rId10"/>
            </p:custDataLst>
          </p:nvPr>
        </p:nvSpPr>
        <p:spPr>
          <a:xfrm rot="8100000">
            <a:off x="3698318" y="4892923"/>
            <a:ext cx="295552" cy="295552"/>
          </a:xfrm>
          <a:prstGeom prst="ellipse">
            <a:avLst/>
          </a:prstGeom>
          <a:solidFill>
            <a:sysClr val="window" lastClr="FFFFFF">
              <a:lumMod val="95000"/>
            </a:sysClr>
          </a:solidFill>
          <a:ln>
            <a:noFill/>
          </a:ln>
        </p:spPr>
        <p:style>
          <a:lnRef idx="2">
            <a:srgbClr val="1F74AD">
              <a:shade val="50000"/>
            </a:srgbClr>
          </a:lnRef>
          <a:fillRef idx="1">
            <a:srgbClr val="1F74AD"/>
          </a:fillRef>
          <a:effectRef idx="0">
            <a:srgbClr val="1F74AD"/>
          </a:effectRef>
          <a:fontRef idx="minor">
            <a:sysClr val="window" lastClr="FFFFFF"/>
          </a:fontRef>
        </p:style>
        <p:txBody>
          <a:bodyPr rtlCol="0" anchor="ctr">
            <a:normAutofit fontScale="52500" lnSpcReduction="20000"/>
          </a:bodyPr>
          <a:p>
            <a:pPr algn="ctr"/>
            <a:endParaRPr lang="zh-CN" altLang="en-US" sz="1400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1" name="椭圆 20"/>
          <p:cNvSpPr/>
          <p:nvPr>
            <p:custDataLst>
              <p:tags r:id="rId11"/>
            </p:custDataLst>
          </p:nvPr>
        </p:nvSpPr>
        <p:spPr>
          <a:xfrm>
            <a:off x="3792854" y="5605403"/>
            <a:ext cx="115840" cy="115840"/>
          </a:xfrm>
          <a:prstGeom prst="ellipse">
            <a:avLst/>
          </a:prstGeom>
          <a:solidFill>
            <a:sysClr val="window" lastClr="FFFFFF">
              <a:lumMod val="95000"/>
            </a:sysClr>
          </a:solidFill>
          <a:ln w="38100">
            <a:solidFill>
              <a:srgbClr val="000000">
                <a:lumMod val="50000"/>
                <a:lumOff val="50000"/>
              </a:srgbClr>
            </a:solidFill>
          </a:ln>
        </p:spPr>
        <p:style>
          <a:lnRef idx="2">
            <a:srgbClr val="1F74AD">
              <a:shade val="50000"/>
            </a:srgbClr>
          </a:lnRef>
          <a:fillRef idx="1">
            <a:srgbClr val="1F74AD"/>
          </a:fillRef>
          <a:effectRef idx="0">
            <a:srgbClr val="1F74AD"/>
          </a:effectRef>
          <a:fontRef idx="minor">
            <a:sysClr val="window" lastClr="FFFFFF"/>
          </a:fontRef>
        </p:style>
        <p:txBody>
          <a:bodyPr rtlCol="0" anchor="ctr">
            <a:normAutofit fontScale="25000" lnSpcReduction="20000"/>
          </a:bodyPr>
          <a:p>
            <a:pPr algn="ctr"/>
            <a:endParaRPr lang="zh-CN" altLang="en-US" sz="1400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6" name="圆角矩形 25"/>
          <p:cNvSpPr/>
          <p:nvPr>
            <p:custDataLst>
              <p:tags r:id="rId12"/>
            </p:custDataLst>
          </p:nvPr>
        </p:nvSpPr>
        <p:spPr>
          <a:xfrm>
            <a:off x="5197175" y="2297536"/>
            <a:ext cx="1944451" cy="2746634"/>
          </a:xfrm>
          <a:prstGeom prst="roundRect">
            <a:avLst/>
          </a:prstGeom>
          <a:solidFill>
            <a:srgbClr val="1AA3AA">
              <a:lumMod val="20000"/>
              <a:lumOff val="80000"/>
            </a:srgbClr>
          </a:solidFill>
          <a:ln w="38100">
            <a:noFill/>
          </a:ln>
        </p:spPr>
        <p:style>
          <a:lnRef idx="2">
            <a:srgbClr val="1F74AD">
              <a:shade val="50000"/>
            </a:srgbClr>
          </a:lnRef>
          <a:fillRef idx="1">
            <a:srgbClr val="1F74AD"/>
          </a:fillRef>
          <a:effectRef idx="0">
            <a:srgbClr val="1F74AD"/>
          </a:effectRef>
          <a:fontRef idx="minor">
            <a:sysClr val="window" lastClr="FFFFFF"/>
          </a:fontRef>
        </p:style>
        <p:txBody>
          <a:bodyPr rtlCol="0" anchor="ctr">
            <a:normAutofit/>
          </a:bodyPr>
          <a:p>
            <a:pPr algn="just"/>
            <a:r>
              <a:rPr lang="zh-CN" altLang="en-US" sz="2400" spc="-150">
                <a:solidFill>
                  <a:schemeClr val="tx1"/>
                </a:solidFill>
                <a:uFillTx/>
                <a:latin typeface="黑体" panose="02010609060101010101" pitchFamily="49" charset="-122"/>
                <a:ea typeface="黑体" panose="02010609060101010101" pitchFamily="49" charset="-122"/>
              </a:rPr>
              <a:t>法军进攻台湾未果，转而偷袭马尾军港，炮毁福州船政局</a:t>
            </a:r>
            <a:endParaRPr lang="zh-CN" altLang="en-US" sz="2400" spc="-150">
              <a:solidFill>
                <a:schemeClr val="tx1"/>
              </a:solidFill>
              <a:uFillTx/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9" name="泪滴形 28"/>
          <p:cNvSpPr/>
          <p:nvPr>
            <p:custDataLst>
              <p:tags r:id="rId13"/>
            </p:custDataLst>
          </p:nvPr>
        </p:nvSpPr>
        <p:spPr>
          <a:xfrm rot="8100000">
            <a:off x="5889556" y="4760854"/>
            <a:ext cx="569048" cy="569048"/>
          </a:xfrm>
          <a:prstGeom prst="teardrop">
            <a:avLst>
              <a:gd name="adj" fmla="val 125412"/>
            </a:avLst>
          </a:prstGeom>
          <a:solidFill>
            <a:srgbClr val="1AA3AA"/>
          </a:solidFill>
          <a:ln w="38100">
            <a:solidFill>
              <a:sysClr val="window" lastClr="FFFFFF">
                <a:lumMod val="95000"/>
              </a:sysClr>
            </a:solidFill>
          </a:ln>
        </p:spPr>
        <p:style>
          <a:lnRef idx="2">
            <a:srgbClr val="1F74AD">
              <a:shade val="50000"/>
            </a:srgbClr>
          </a:lnRef>
          <a:fillRef idx="1">
            <a:srgbClr val="1F74AD"/>
          </a:fillRef>
          <a:effectRef idx="0">
            <a:srgbClr val="1F74AD"/>
          </a:effectRef>
          <a:fontRef idx="minor">
            <a:sysClr val="window" lastClr="FFFFFF"/>
          </a:fontRef>
        </p:style>
        <p:txBody>
          <a:bodyPr rtlCol="0" anchor="ctr">
            <a:normAutofit/>
          </a:bodyPr>
          <a:p>
            <a:pPr algn="ctr"/>
            <a:endParaRPr lang="zh-CN" altLang="en-US" sz="1400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0" name="椭圆 29"/>
          <p:cNvSpPr/>
          <p:nvPr>
            <p:custDataLst>
              <p:tags r:id="rId14"/>
            </p:custDataLst>
          </p:nvPr>
        </p:nvSpPr>
        <p:spPr>
          <a:xfrm rot="8100000">
            <a:off x="6021624" y="4892923"/>
            <a:ext cx="295552" cy="295552"/>
          </a:xfrm>
          <a:prstGeom prst="ellipse">
            <a:avLst/>
          </a:prstGeom>
          <a:solidFill>
            <a:sysClr val="window" lastClr="FFFFFF">
              <a:lumMod val="95000"/>
            </a:sysClr>
          </a:solidFill>
          <a:ln>
            <a:noFill/>
          </a:ln>
        </p:spPr>
        <p:style>
          <a:lnRef idx="2">
            <a:srgbClr val="1F74AD">
              <a:shade val="50000"/>
            </a:srgbClr>
          </a:lnRef>
          <a:fillRef idx="1">
            <a:srgbClr val="1F74AD"/>
          </a:fillRef>
          <a:effectRef idx="0">
            <a:srgbClr val="1F74AD"/>
          </a:effectRef>
          <a:fontRef idx="minor">
            <a:sysClr val="window" lastClr="FFFFFF"/>
          </a:fontRef>
        </p:style>
        <p:txBody>
          <a:bodyPr rtlCol="0" anchor="ctr">
            <a:normAutofit fontScale="52500" lnSpcReduction="20000"/>
          </a:bodyPr>
          <a:p>
            <a:pPr algn="ctr"/>
            <a:endParaRPr lang="zh-CN" altLang="en-US" sz="1400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3" name="椭圆 32"/>
          <p:cNvSpPr/>
          <p:nvPr>
            <p:custDataLst>
              <p:tags r:id="rId15"/>
            </p:custDataLst>
          </p:nvPr>
        </p:nvSpPr>
        <p:spPr>
          <a:xfrm>
            <a:off x="6116160" y="5605403"/>
            <a:ext cx="115840" cy="115840"/>
          </a:xfrm>
          <a:prstGeom prst="ellipse">
            <a:avLst/>
          </a:prstGeom>
          <a:solidFill>
            <a:sysClr val="window" lastClr="FFFFFF">
              <a:lumMod val="95000"/>
            </a:sysClr>
          </a:solidFill>
          <a:ln w="38100">
            <a:solidFill>
              <a:srgbClr val="000000">
                <a:lumMod val="50000"/>
                <a:lumOff val="50000"/>
              </a:srgbClr>
            </a:solidFill>
          </a:ln>
        </p:spPr>
        <p:style>
          <a:lnRef idx="2">
            <a:srgbClr val="1F74AD">
              <a:shade val="50000"/>
            </a:srgbClr>
          </a:lnRef>
          <a:fillRef idx="1">
            <a:srgbClr val="1F74AD"/>
          </a:fillRef>
          <a:effectRef idx="0">
            <a:srgbClr val="1F74AD"/>
          </a:effectRef>
          <a:fontRef idx="minor">
            <a:sysClr val="window" lastClr="FFFFFF"/>
          </a:fontRef>
        </p:style>
        <p:txBody>
          <a:bodyPr rtlCol="0" anchor="ctr">
            <a:normAutofit fontScale="25000" lnSpcReduction="20000"/>
          </a:bodyPr>
          <a:p>
            <a:pPr algn="ctr"/>
            <a:endParaRPr lang="zh-CN" altLang="en-US" sz="1400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8" name="圆角矩形 37"/>
          <p:cNvSpPr/>
          <p:nvPr>
            <p:custDataLst>
              <p:tags r:id="rId16"/>
            </p:custDataLst>
          </p:nvPr>
        </p:nvSpPr>
        <p:spPr>
          <a:xfrm>
            <a:off x="7520480" y="2297536"/>
            <a:ext cx="1944451" cy="2746634"/>
          </a:xfrm>
          <a:prstGeom prst="roundRect">
            <a:avLst/>
          </a:prstGeom>
          <a:solidFill>
            <a:srgbClr val="69A35B">
              <a:lumMod val="20000"/>
              <a:lumOff val="80000"/>
            </a:srgbClr>
          </a:solidFill>
          <a:ln w="38100">
            <a:noFill/>
          </a:ln>
        </p:spPr>
        <p:style>
          <a:lnRef idx="2">
            <a:srgbClr val="1F74AD">
              <a:shade val="50000"/>
            </a:srgbClr>
          </a:lnRef>
          <a:fillRef idx="1">
            <a:srgbClr val="1F74AD"/>
          </a:fillRef>
          <a:effectRef idx="0">
            <a:srgbClr val="1F74AD"/>
          </a:effectRef>
          <a:fontRef idx="minor">
            <a:sysClr val="window" lastClr="FFFFFF"/>
          </a:fontRef>
        </p:style>
        <p:txBody>
          <a:bodyPr rtlCol="0" anchor="ctr">
            <a:normAutofit/>
          </a:bodyPr>
          <a:p>
            <a:pPr algn="ctr"/>
            <a:r>
              <a:rPr lang="zh-CN" altLang="en-US" sz="2400" spc="15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镇南关</a:t>
            </a:r>
            <a:endParaRPr lang="zh-CN" altLang="en-US" sz="2400" spc="150">
              <a:solidFill>
                <a:schemeClr val="tx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algn="ctr"/>
            <a:r>
              <a:rPr lang="zh-CN" altLang="en-US" sz="2400" spc="15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大捷</a:t>
            </a:r>
            <a:endParaRPr lang="zh-CN" altLang="en-US" sz="2400" spc="150">
              <a:solidFill>
                <a:schemeClr val="tx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9" name="泪滴形 38"/>
          <p:cNvSpPr/>
          <p:nvPr>
            <p:custDataLst>
              <p:tags r:id="rId17"/>
            </p:custDataLst>
          </p:nvPr>
        </p:nvSpPr>
        <p:spPr>
          <a:xfrm rot="8100000">
            <a:off x="8212861" y="4760854"/>
            <a:ext cx="569048" cy="569048"/>
          </a:xfrm>
          <a:prstGeom prst="teardrop">
            <a:avLst>
              <a:gd name="adj" fmla="val 125412"/>
            </a:avLst>
          </a:prstGeom>
          <a:solidFill>
            <a:srgbClr val="69A35B"/>
          </a:solidFill>
          <a:ln w="38100">
            <a:solidFill>
              <a:sysClr val="window" lastClr="FFFFFF">
                <a:lumMod val="95000"/>
              </a:sysClr>
            </a:solidFill>
          </a:ln>
        </p:spPr>
        <p:style>
          <a:lnRef idx="2">
            <a:srgbClr val="1F74AD">
              <a:shade val="50000"/>
            </a:srgbClr>
          </a:lnRef>
          <a:fillRef idx="1">
            <a:srgbClr val="1F74AD"/>
          </a:fillRef>
          <a:effectRef idx="0">
            <a:srgbClr val="1F74AD"/>
          </a:effectRef>
          <a:fontRef idx="minor">
            <a:sysClr val="window" lastClr="FFFFFF"/>
          </a:fontRef>
        </p:style>
        <p:txBody>
          <a:bodyPr rtlCol="0" anchor="ctr">
            <a:normAutofit/>
          </a:bodyPr>
          <a:p>
            <a:pPr algn="ctr"/>
            <a:endParaRPr lang="zh-CN" altLang="en-US" sz="1400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0" name="椭圆 39"/>
          <p:cNvSpPr/>
          <p:nvPr>
            <p:custDataLst>
              <p:tags r:id="rId18"/>
            </p:custDataLst>
          </p:nvPr>
        </p:nvSpPr>
        <p:spPr>
          <a:xfrm rot="8100000">
            <a:off x="8344929" y="4892923"/>
            <a:ext cx="295552" cy="295552"/>
          </a:xfrm>
          <a:prstGeom prst="ellipse">
            <a:avLst/>
          </a:prstGeom>
          <a:solidFill>
            <a:sysClr val="window" lastClr="FFFFFF">
              <a:lumMod val="95000"/>
            </a:sysClr>
          </a:solidFill>
          <a:ln>
            <a:noFill/>
          </a:ln>
        </p:spPr>
        <p:style>
          <a:lnRef idx="2">
            <a:srgbClr val="1F74AD">
              <a:shade val="50000"/>
            </a:srgbClr>
          </a:lnRef>
          <a:fillRef idx="1">
            <a:srgbClr val="1F74AD"/>
          </a:fillRef>
          <a:effectRef idx="0">
            <a:srgbClr val="1F74AD"/>
          </a:effectRef>
          <a:fontRef idx="minor">
            <a:sysClr val="window" lastClr="FFFFFF"/>
          </a:fontRef>
        </p:style>
        <p:txBody>
          <a:bodyPr rtlCol="0" anchor="ctr">
            <a:normAutofit fontScale="52500" lnSpcReduction="20000"/>
          </a:bodyPr>
          <a:p>
            <a:pPr algn="ctr"/>
            <a:endParaRPr lang="zh-CN" altLang="en-US" sz="1400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1" name="椭圆 40"/>
          <p:cNvSpPr/>
          <p:nvPr>
            <p:custDataLst>
              <p:tags r:id="rId19"/>
            </p:custDataLst>
          </p:nvPr>
        </p:nvSpPr>
        <p:spPr>
          <a:xfrm>
            <a:off x="8439465" y="5605403"/>
            <a:ext cx="115840" cy="115840"/>
          </a:xfrm>
          <a:prstGeom prst="ellipse">
            <a:avLst/>
          </a:prstGeom>
          <a:solidFill>
            <a:sysClr val="window" lastClr="FFFFFF">
              <a:lumMod val="95000"/>
            </a:sysClr>
          </a:solidFill>
          <a:ln w="38100">
            <a:solidFill>
              <a:srgbClr val="000000">
                <a:lumMod val="50000"/>
                <a:lumOff val="50000"/>
              </a:srgbClr>
            </a:solidFill>
          </a:ln>
        </p:spPr>
        <p:style>
          <a:lnRef idx="2">
            <a:srgbClr val="1F74AD">
              <a:shade val="50000"/>
            </a:srgbClr>
          </a:lnRef>
          <a:fillRef idx="1">
            <a:srgbClr val="1F74AD"/>
          </a:fillRef>
          <a:effectRef idx="0">
            <a:srgbClr val="1F74AD"/>
          </a:effectRef>
          <a:fontRef idx="minor">
            <a:sysClr val="window" lastClr="FFFFFF"/>
          </a:fontRef>
        </p:style>
        <p:txBody>
          <a:bodyPr rtlCol="0" anchor="ctr">
            <a:normAutofit fontScale="25000" lnSpcReduction="20000"/>
          </a:bodyPr>
          <a:p>
            <a:pPr algn="ctr"/>
            <a:endParaRPr lang="zh-CN" altLang="en-US" sz="1400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5" name="圆角矩形 44"/>
          <p:cNvSpPr/>
          <p:nvPr>
            <p:custDataLst>
              <p:tags r:id="rId20"/>
            </p:custDataLst>
          </p:nvPr>
        </p:nvSpPr>
        <p:spPr>
          <a:xfrm>
            <a:off x="9843785" y="2297536"/>
            <a:ext cx="1944451" cy="2746634"/>
          </a:xfrm>
          <a:prstGeom prst="roundRect">
            <a:avLst/>
          </a:prstGeom>
          <a:solidFill>
            <a:srgbClr val="9BBB59">
              <a:lumMod val="20000"/>
              <a:lumOff val="80000"/>
            </a:srgbClr>
          </a:solidFill>
          <a:ln w="38100">
            <a:noFill/>
          </a:ln>
        </p:spPr>
        <p:style>
          <a:lnRef idx="2">
            <a:srgbClr val="1F74AD">
              <a:shade val="50000"/>
            </a:srgbClr>
          </a:lnRef>
          <a:fillRef idx="1">
            <a:srgbClr val="1F74AD"/>
          </a:fillRef>
          <a:effectRef idx="0">
            <a:srgbClr val="1F74AD"/>
          </a:effectRef>
          <a:fontRef idx="minor">
            <a:sysClr val="window" lastClr="FFFFFF"/>
          </a:fontRef>
        </p:style>
        <p:txBody>
          <a:bodyPr rtlCol="0" anchor="ctr">
            <a:normAutofit/>
          </a:bodyPr>
          <a:p>
            <a:pPr algn="just"/>
            <a:r>
              <a:rPr lang="zh-CN" altLang="en-US" sz="2400">
                <a:solidFill>
                  <a:schemeClr val="tx1"/>
                </a:solidFill>
                <a:uFillTx/>
                <a:latin typeface="黑体" panose="02010609060101010101" pitchFamily="49" charset="-122"/>
                <a:ea typeface="黑体" panose="02010609060101010101" pitchFamily="49" charset="-122"/>
              </a:rPr>
              <a:t>签订中法《越南条约》，法国占领越南</a:t>
            </a:r>
            <a:endParaRPr lang="zh-CN" altLang="en-US" sz="2400">
              <a:solidFill>
                <a:schemeClr val="tx1"/>
              </a:solidFill>
              <a:uFillTx/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46" name="泪滴形 45"/>
          <p:cNvSpPr/>
          <p:nvPr>
            <p:custDataLst>
              <p:tags r:id="rId21"/>
            </p:custDataLst>
          </p:nvPr>
        </p:nvSpPr>
        <p:spPr>
          <a:xfrm rot="8100000">
            <a:off x="10536166" y="4760854"/>
            <a:ext cx="569048" cy="569048"/>
          </a:xfrm>
          <a:prstGeom prst="teardrop">
            <a:avLst>
              <a:gd name="adj" fmla="val 125412"/>
            </a:avLst>
          </a:prstGeom>
          <a:solidFill>
            <a:srgbClr val="9BBB59"/>
          </a:solidFill>
          <a:ln w="38100">
            <a:solidFill>
              <a:sysClr val="window" lastClr="FFFFFF">
                <a:lumMod val="95000"/>
              </a:sysClr>
            </a:solidFill>
          </a:ln>
        </p:spPr>
        <p:style>
          <a:lnRef idx="2">
            <a:srgbClr val="1F74AD">
              <a:shade val="50000"/>
            </a:srgbClr>
          </a:lnRef>
          <a:fillRef idx="1">
            <a:srgbClr val="1F74AD"/>
          </a:fillRef>
          <a:effectRef idx="0">
            <a:srgbClr val="1F74AD"/>
          </a:effectRef>
          <a:fontRef idx="minor">
            <a:sysClr val="window" lastClr="FFFFFF"/>
          </a:fontRef>
        </p:style>
        <p:txBody>
          <a:bodyPr rtlCol="0" anchor="ctr">
            <a:normAutofit/>
          </a:bodyPr>
          <a:p>
            <a:pPr algn="ctr"/>
            <a:endParaRPr lang="zh-CN" altLang="en-US" sz="1400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7" name="椭圆 46"/>
          <p:cNvSpPr/>
          <p:nvPr>
            <p:custDataLst>
              <p:tags r:id="rId22"/>
            </p:custDataLst>
          </p:nvPr>
        </p:nvSpPr>
        <p:spPr>
          <a:xfrm rot="8100000">
            <a:off x="10668234" y="4892923"/>
            <a:ext cx="295552" cy="295552"/>
          </a:xfrm>
          <a:prstGeom prst="ellipse">
            <a:avLst/>
          </a:prstGeom>
          <a:solidFill>
            <a:sysClr val="window" lastClr="FFFFFF">
              <a:lumMod val="95000"/>
            </a:sysClr>
          </a:solidFill>
          <a:ln>
            <a:noFill/>
          </a:ln>
        </p:spPr>
        <p:style>
          <a:lnRef idx="2">
            <a:srgbClr val="1F74AD">
              <a:shade val="50000"/>
            </a:srgbClr>
          </a:lnRef>
          <a:fillRef idx="1">
            <a:srgbClr val="1F74AD"/>
          </a:fillRef>
          <a:effectRef idx="0">
            <a:srgbClr val="1F74AD"/>
          </a:effectRef>
          <a:fontRef idx="minor">
            <a:sysClr val="window" lastClr="FFFFFF"/>
          </a:fontRef>
        </p:style>
        <p:txBody>
          <a:bodyPr rtlCol="0" anchor="ctr">
            <a:normAutofit fontScale="52500" lnSpcReduction="20000"/>
          </a:bodyPr>
          <a:p>
            <a:pPr algn="ctr"/>
            <a:endParaRPr lang="zh-CN" altLang="en-US" sz="1400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8" name="椭圆 47"/>
          <p:cNvSpPr/>
          <p:nvPr>
            <p:custDataLst>
              <p:tags r:id="rId23"/>
            </p:custDataLst>
          </p:nvPr>
        </p:nvSpPr>
        <p:spPr>
          <a:xfrm>
            <a:off x="10762770" y="5605403"/>
            <a:ext cx="115840" cy="115840"/>
          </a:xfrm>
          <a:prstGeom prst="ellipse">
            <a:avLst/>
          </a:prstGeom>
          <a:solidFill>
            <a:sysClr val="window" lastClr="FFFFFF">
              <a:lumMod val="95000"/>
            </a:sysClr>
          </a:solidFill>
          <a:ln w="38100">
            <a:solidFill>
              <a:srgbClr val="000000">
                <a:lumMod val="50000"/>
                <a:lumOff val="50000"/>
              </a:srgbClr>
            </a:solidFill>
          </a:ln>
        </p:spPr>
        <p:style>
          <a:lnRef idx="2">
            <a:srgbClr val="1F74AD">
              <a:shade val="50000"/>
            </a:srgbClr>
          </a:lnRef>
          <a:fillRef idx="1">
            <a:srgbClr val="1F74AD"/>
          </a:fillRef>
          <a:effectRef idx="0">
            <a:srgbClr val="1F74AD"/>
          </a:effectRef>
          <a:fontRef idx="minor">
            <a:sysClr val="window" lastClr="FFFFFF"/>
          </a:fontRef>
        </p:style>
        <p:txBody>
          <a:bodyPr rtlCol="0" anchor="ctr">
            <a:normAutofit fontScale="25000" lnSpcReduction="20000"/>
          </a:bodyPr>
          <a:p>
            <a:pPr algn="ctr"/>
            <a:endParaRPr lang="zh-CN" altLang="en-US" sz="1400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9" name="文本框 48"/>
          <p:cNvSpPr txBox="1"/>
          <p:nvPr>
            <p:custDataLst>
              <p:tags r:id="rId24"/>
            </p:custDataLst>
          </p:nvPr>
        </p:nvSpPr>
        <p:spPr>
          <a:xfrm>
            <a:off x="2809949" y="6059138"/>
            <a:ext cx="2072292" cy="861775"/>
          </a:xfrm>
          <a:prstGeom prst="rect">
            <a:avLst/>
          </a:prstGeom>
          <a:noFill/>
        </p:spPr>
        <p:txBody>
          <a:bodyPr wrap="square" rtlCol="0">
            <a:normAutofit/>
          </a:bodyPr>
          <a:p>
            <a:pPr algn="ctr"/>
            <a:r>
              <a:rPr lang="en-US" altLang="zh-CN" sz="2000" b="1" spc="300">
                <a:solidFill>
                  <a:srgbClr val="3498DB"/>
                </a:solidFill>
                <a:latin typeface="微软雅黑" panose="020B0503020204020204" charset="-122"/>
                <a:ea typeface="微软雅黑" panose="020B0503020204020204" charset="-122"/>
              </a:rPr>
              <a:t>1883</a:t>
            </a:r>
            <a:r>
              <a:rPr lang="zh-CN" altLang="en-US" sz="2000" b="1" spc="300">
                <a:solidFill>
                  <a:srgbClr val="3498DB"/>
                </a:solidFill>
                <a:latin typeface="微软雅黑" panose="020B0503020204020204" charset="-122"/>
                <a:ea typeface="微软雅黑" panose="020B0503020204020204" charset="-122"/>
              </a:rPr>
              <a:t>年</a:t>
            </a:r>
            <a:r>
              <a:rPr lang="en-US" altLang="zh-CN" sz="2000" b="1" spc="300">
                <a:solidFill>
                  <a:srgbClr val="3498DB"/>
                </a:solidFill>
                <a:latin typeface="微软雅黑" panose="020B0503020204020204" charset="-122"/>
                <a:ea typeface="微软雅黑" panose="020B0503020204020204" charset="-122"/>
              </a:rPr>
              <a:t>12</a:t>
            </a:r>
            <a:r>
              <a:rPr lang="zh-CN" altLang="en-US" sz="2000" b="1" spc="300">
                <a:solidFill>
                  <a:srgbClr val="3498DB"/>
                </a:solidFill>
                <a:latin typeface="微软雅黑" panose="020B0503020204020204" charset="-122"/>
                <a:ea typeface="微软雅黑" panose="020B0503020204020204" charset="-122"/>
              </a:rPr>
              <a:t>月</a:t>
            </a:r>
            <a:endParaRPr lang="zh-CN" altLang="en-US" sz="2000" b="1" spc="300">
              <a:solidFill>
                <a:srgbClr val="3498DB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50" name="文本框 49"/>
          <p:cNvSpPr txBox="1"/>
          <p:nvPr>
            <p:custDataLst>
              <p:tags r:id="rId25"/>
            </p:custDataLst>
          </p:nvPr>
        </p:nvSpPr>
        <p:spPr>
          <a:xfrm>
            <a:off x="5136385" y="6059138"/>
            <a:ext cx="2072292" cy="861775"/>
          </a:xfrm>
          <a:prstGeom prst="rect">
            <a:avLst/>
          </a:prstGeom>
          <a:noFill/>
        </p:spPr>
        <p:txBody>
          <a:bodyPr wrap="square" rtlCol="0">
            <a:normAutofit/>
          </a:bodyPr>
          <a:p>
            <a:pPr algn="ctr"/>
            <a:r>
              <a:rPr lang="en-US" altLang="zh-CN" sz="2000" b="1" spc="300">
                <a:solidFill>
                  <a:srgbClr val="1AA3AA"/>
                </a:solidFill>
                <a:latin typeface="微软雅黑" panose="020B0503020204020204" charset="-122"/>
                <a:ea typeface="微软雅黑" panose="020B0503020204020204" charset="-122"/>
              </a:rPr>
              <a:t>1884</a:t>
            </a:r>
            <a:r>
              <a:rPr lang="zh-CN" altLang="en-US" sz="2000" b="1" spc="300">
                <a:solidFill>
                  <a:srgbClr val="1AA3AA"/>
                </a:solidFill>
                <a:latin typeface="微软雅黑" panose="020B0503020204020204" charset="-122"/>
                <a:ea typeface="微软雅黑" panose="020B0503020204020204" charset="-122"/>
              </a:rPr>
              <a:t>年</a:t>
            </a:r>
            <a:r>
              <a:rPr lang="en-US" altLang="zh-CN" sz="2000" b="1" spc="300">
                <a:solidFill>
                  <a:srgbClr val="1AA3AA"/>
                </a:solidFill>
                <a:latin typeface="微软雅黑" panose="020B0503020204020204" charset="-122"/>
                <a:ea typeface="微软雅黑" panose="020B0503020204020204" charset="-122"/>
              </a:rPr>
              <a:t>8</a:t>
            </a:r>
            <a:r>
              <a:rPr lang="zh-CN" altLang="en-US" sz="2000" b="1" spc="300">
                <a:solidFill>
                  <a:srgbClr val="1AA3AA"/>
                </a:solidFill>
                <a:latin typeface="微软雅黑" panose="020B0503020204020204" charset="-122"/>
                <a:ea typeface="微软雅黑" panose="020B0503020204020204" charset="-122"/>
              </a:rPr>
              <a:t>月</a:t>
            </a:r>
            <a:endParaRPr lang="zh-CN" altLang="en-US" sz="2000" b="1" spc="300">
              <a:solidFill>
                <a:srgbClr val="1AA3AA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51" name="文本框 50"/>
          <p:cNvSpPr txBox="1"/>
          <p:nvPr>
            <p:custDataLst>
              <p:tags r:id="rId26"/>
            </p:custDataLst>
          </p:nvPr>
        </p:nvSpPr>
        <p:spPr>
          <a:xfrm>
            <a:off x="7462821" y="6059138"/>
            <a:ext cx="2072292" cy="861775"/>
          </a:xfrm>
          <a:prstGeom prst="rect">
            <a:avLst/>
          </a:prstGeom>
          <a:noFill/>
        </p:spPr>
        <p:txBody>
          <a:bodyPr wrap="square" rtlCol="0">
            <a:normAutofit/>
          </a:bodyPr>
          <a:p>
            <a:pPr algn="ctr"/>
            <a:r>
              <a:rPr lang="en-US" altLang="zh-CN" sz="2000" b="1" spc="300">
                <a:solidFill>
                  <a:srgbClr val="69A35B"/>
                </a:solidFill>
                <a:latin typeface="微软雅黑" panose="020B0503020204020204" charset="-122"/>
                <a:ea typeface="微软雅黑" panose="020B0503020204020204" charset="-122"/>
              </a:rPr>
              <a:t>1885</a:t>
            </a:r>
            <a:r>
              <a:rPr lang="zh-CN" altLang="en-US" sz="2000" b="1" spc="300">
                <a:solidFill>
                  <a:srgbClr val="69A35B"/>
                </a:solidFill>
                <a:latin typeface="微软雅黑" panose="020B0503020204020204" charset="-122"/>
                <a:ea typeface="微软雅黑" panose="020B0503020204020204" charset="-122"/>
              </a:rPr>
              <a:t>年</a:t>
            </a:r>
            <a:r>
              <a:rPr lang="en-US" altLang="zh-CN" sz="2000" b="1" spc="300">
                <a:solidFill>
                  <a:srgbClr val="69A35B"/>
                </a:solidFill>
                <a:latin typeface="微软雅黑" panose="020B0503020204020204" charset="-122"/>
                <a:ea typeface="微软雅黑" panose="020B0503020204020204" charset="-122"/>
              </a:rPr>
              <a:t>3</a:t>
            </a:r>
            <a:r>
              <a:rPr lang="zh-CN" altLang="en-US" sz="2000" b="1" spc="300">
                <a:solidFill>
                  <a:srgbClr val="69A35B"/>
                </a:solidFill>
                <a:latin typeface="微软雅黑" panose="020B0503020204020204" charset="-122"/>
                <a:ea typeface="微软雅黑" panose="020B0503020204020204" charset="-122"/>
              </a:rPr>
              <a:t>月</a:t>
            </a:r>
            <a:endParaRPr lang="zh-CN" altLang="en-US" sz="2000" b="1" spc="300">
              <a:solidFill>
                <a:srgbClr val="69A35B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52" name="文本框 51"/>
          <p:cNvSpPr txBox="1"/>
          <p:nvPr>
            <p:custDataLst>
              <p:tags r:id="rId27"/>
            </p:custDataLst>
          </p:nvPr>
        </p:nvSpPr>
        <p:spPr>
          <a:xfrm>
            <a:off x="9789257" y="6059138"/>
            <a:ext cx="2072292" cy="861775"/>
          </a:xfrm>
          <a:prstGeom prst="rect">
            <a:avLst/>
          </a:prstGeom>
          <a:noFill/>
        </p:spPr>
        <p:txBody>
          <a:bodyPr wrap="square" rtlCol="0">
            <a:normAutofit/>
          </a:bodyPr>
          <a:p>
            <a:pPr algn="ctr"/>
            <a:r>
              <a:rPr lang="en-US" altLang="zh-CN" sz="2000" b="1" spc="300">
                <a:solidFill>
                  <a:srgbClr val="9BBB59"/>
                </a:solidFill>
                <a:latin typeface="微软雅黑" panose="020B0503020204020204" charset="-122"/>
                <a:ea typeface="微软雅黑" panose="020B0503020204020204" charset="-122"/>
              </a:rPr>
              <a:t>1885</a:t>
            </a:r>
            <a:r>
              <a:rPr lang="zh-CN" altLang="en-US" sz="2000" b="1" spc="300">
                <a:solidFill>
                  <a:srgbClr val="9BBB59"/>
                </a:solidFill>
                <a:latin typeface="微软雅黑" panose="020B0503020204020204" charset="-122"/>
                <a:ea typeface="微软雅黑" panose="020B0503020204020204" charset="-122"/>
              </a:rPr>
              <a:t>年</a:t>
            </a:r>
            <a:r>
              <a:rPr lang="en-US" altLang="zh-CN" sz="2000" b="1" spc="300">
                <a:solidFill>
                  <a:srgbClr val="9BBB59"/>
                </a:solidFill>
                <a:latin typeface="微软雅黑" panose="020B0503020204020204" charset="-122"/>
                <a:ea typeface="微软雅黑" panose="020B0503020204020204" charset="-122"/>
              </a:rPr>
              <a:t>6</a:t>
            </a:r>
            <a:r>
              <a:rPr lang="zh-CN" altLang="en-US" sz="2000" b="1" spc="300">
                <a:solidFill>
                  <a:srgbClr val="9BBB59"/>
                </a:solidFill>
                <a:latin typeface="微软雅黑" panose="020B0503020204020204" charset="-122"/>
                <a:ea typeface="微软雅黑" panose="020B0503020204020204" charset="-122"/>
              </a:rPr>
              <a:t>月</a:t>
            </a:r>
            <a:endParaRPr lang="zh-CN" altLang="en-US" sz="2000" b="1" spc="300">
              <a:solidFill>
                <a:srgbClr val="9BBB59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11148060" y="6480175"/>
            <a:ext cx="1063625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r"/>
            <a:r>
              <a:rPr lang="zh-CN" altLang="en-US">
                <a:latin typeface="楷体" panose="02010609060101010101" charset="-122"/>
                <a:ea typeface="楷体" panose="02010609060101010101" charset="-122"/>
              </a:rPr>
              <a:t>冯子材</a:t>
            </a:r>
            <a:endParaRPr lang="zh-CN" altLang="en-US">
              <a:latin typeface="楷体" panose="02010609060101010101" charset="-122"/>
              <a:ea typeface="楷体" panose="02010609060101010101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文本框 19"/>
          <p:cNvSpPr txBox="1"/>
          <p:nvPr/>
        </p:nvSpPr>
        <p:spPr>
          <a:xfrm>
            <a:off x="-59055" y="264160"/>
            <a:ext cx="4323080" cy="521970"/>
          </a:xfrm>
          <a:prstGeom prst="rect">
            <a:avLst/>
          </a:prstGeom>
          <a:noFill/>
          <a:ln>
            <a:solidFill>
              <a:schemeClr val="bg1">
                <a:lumMod val="85000"/>
              </a:schemeClr>
            </a:solidFill>
          </a:ln>
        </p:spPr>
        <p:txBody>
          <a:bodyPr wrap="square" rtlCol="0">
            <a:spAutoFit/>
          </a:bodyPr>
          <a:lstStyle/>
          <a:p>
            <a:pPr algn="l"/>
            <a:r>
              <a:rPr lang="en-US" altLang="zh-CN" sz="2800" dirty="0">
                <a:solidFill>
                  <a:srgbClr val="FF0000"/>
                </a:solidFill>
                <a:latin typeface="汉仪尚巍手书W" panose="00020600040101010101" pitchFamily="18" charset="-122"/>
                <a:ea typeface="汉仪尚巍手书W" panose="00020600040101010101" pitchFamily="18" charset="-122"/>
              </a:rPr>
              <a:t> </a:t>
            </a:r>
            <a:r>
              <a:rPr lang="zh-CN" altLang="en-US" sz="2800" dirty="0">
                <a:solidFill>
                  <a:srgbClr val="FF0000"/>
                </a:solidFill>
                <a:latin typeface="汉仪尚巍手书W" panose="00020600040101010101" pitchFamily="18" charset="-122"/>
                <a:ea typeface="汉仪尚巍手书W" panose="00020600040101010101" pitchFamily="18" charset="-122"/>
              </a:rPr>
              <a:t>边疆危机与甲午中日战争</a:t>
            </a:r>
            <a:endParaRPr lang="zh-CN" altLang="en-US" sz="2800" dirty="0">
              <a:solidFill>
                <a:srgbClr val="FF0000"/>
              </a:solidFill>
              <a:latin typeface="汉仪尚巍手书W" panose="00020600040101010101" pitchFamily="18" charset="-122"/>
              <a:ea typeface="汉仪尚巍手书W" panose="00020600040101010101" pitchFamily="18" charset="-122"/>
            </a:endParaRPr>
          </a:p>
        </p:txBody>
      </p:sp>
      <p:sp>
        <p:nvSpPr>
          <p:cNvPr id="7" name="Text Box 6"/>
          <p:cNvSpPr txBox="1">
            <a:spLocks noChangeArrowheads="1"/>
          </p:cNvSpPr>
          <p:nvPr/>
        </p:nvSpPr>
        <p:spPr bwMode="auto">
          <a:xfrm>
            <a:off x="183025" y="919104"/>
            <a:ext cx="2860040" cy="4305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>
            <a:spAutoFit/>
          </a:bodyPr>
          <a:lstStyle/>
          <a:p>
            <a:pPr algn="ctr"/>
            <a:r>
              <a:rPr kumimoji="1" lang="zh-CN" sz="2800" b="1" dirty="0">
                <a:solidFill>
                  <a:srgbClr val="FF0000"/>
                </a:solidFill>
                <a:uFillTx/>
                <a:latin typeface="黑体" panose="02010609060101010101" pitchFamily="49" charset="-122"/>
                <a:ea typeface="黑体" panose="02010609060101010101" pitchFamily="49" charset="-122"/>
              </a:rPr>
              <a:t>二、甲午中日战争   </a:t>
            </a:r>
            <a:endParaRPr kumimoji="1" lang="zh-CN" sz="2800" b="1" dirty="0">
              <a:solidFill>
                <a:srgbClr val="FF0000"/>
              </a:solidFill>
              <a:uFillTx/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182880" y="1426210"/>
            <a:ext cx="205295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400" b="1">
                <a:latin typeface="黑体" panose="02010609060101010101" pitchFamily="49" charset="-122"/>
                <a:ea typeface="黑体" panose="02010609060101010101" pitchFamily="49" charset="-122"/>
              </a:rPr>
              <a:t>（一）背景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grpSp>
        <p:nvGrpSpPr>
          <p:cNvPr id="28" name="组合 27"/>
          <p:cNvGrpSpPr/>
          <p:nvPr/>
        </p:nvGrpSpPr>
        <p:grpSpPr>
          <a:xfrm>
            <a:off x="295910" y="1923415"/>
            <a:ext cx="5184775" cy="4804410"/>
            <a:chOff x="1832" y="2905"/>
            <a:chExt cx="1702" cy="7711"/>
          </a:xfrm>
        </p:grpSpPr>
        <p:sp>
          <p:nvSpPr>
            <p:cNvPr id="8" name="矩形 7"/>
            <p:cNvSpPr/>
            <p:nvPr/>
          </p:nvSpPr>
          <p:spPr>
            <a:xfrm>
              <a:off x="1832" y="2905"/>
              <a:ext cx="637" cy="264"/>
            </a:xfrm>
            <a:prstGeom prst="rect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/>
            </a:p>
          </p:txBody>
        </p:sp>
        <p:sp>
          <p:nvSpPr>
            <p:cNvPr id="12" name="矩形 11"/>
            <p:cNvSpPr/>
            <p:nvPr/>
          </p:nvSpPr>
          <p:spPr>
            <a:xfrm>
              <a:off x="1832" y="3057"/>
              <a:ext cx="1702" cy="7559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/>
            </a:p>
          </p:txBody>
        </p:sp>
      </p:grpSp>
      <p:sp>
        <p:nvSpPr>
          <p:cNvPr id="14" name="文本框 13"/>
          <p:cNvSpPr txBox="1"/>
          <p:nvPr/>
        </p:nvSpPr>
        <p:spPr>
          <a:xfrm>
            <a:off x="295910" y="2019935"/>
            <a:ext cx="5131435" cy="470789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just">
              <a:lnSpc>
                <a:spcPct val="12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2400" dirty="0" smtClean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楷体" panose="02010609060101010101" charset="-122"/>
              </a:rPr>
              <a:t>    </a:t>
            </a:r>
            <a:r>
              <a:rPr sz="2400" dirty="0" smtClean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楷体" panose="02010609060101010101" charset="-122"/>
              </a:rPr>
              <a:t>材料一</a:t>
            </a:r>
            <a:r>
              <a:rPr sz="2400" dirty="0" smtClean="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  日本在“明治维新”以后，大力发展资本主义，国力逐渐强盛。但国内市场狭小，统治集团急需从对外侵略扩张中寻求出路，制定了以侵略中国为中心的“大陆政策”。</a:t>
            </a:r>
            <a:endParaRPr sz="2400" dirty="0" smtClean="0">
              <a:solidFill>
                <a:schemeClr val="tx1"/>
              </a:solidFill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pPr algn="just">
              <a:lnSpc>
                <a:spcPct val="125000"/>
              </a:lnSpc>
              <a:spcBef>
                <a:spcPts val="0"/>
              </a:spcBef>
              <a:spcAft>
                <a:spcPts val="0"/>
              </a:spcAft>
            </a:pPr>
            <a:r>
              <a:rPr sz="2400" dirty="0" smtClean="0">
                <a:latin typeface="黑体" panose="02010609060101010101" pitchFamily="49" charset="-122"/>
                <a:ea typeface="黑体" panose="02010609060101010101" pitchFamily="49" charset="-122"/>
                <a:cs typeface="楷体" panose="02010609060101010101" charset="-122"/>
                <a:sym typeface="+mn-ea"/>
              </a:rPr>
              <a:t>    材料</a:t>
            </a:r>
            <a:r>
              <a:rPr lang="zh-CN" sz="2400" dirty="0" smtClean="0">
                <a:latin typeface="黑体" panose="02010609060101010101" pitchFamily="49" charset="-122"/>
                <a:ea typeface="黑体" panose="02010609060101010101" pitchFamily="49" charset="-122"/>
                <a:cs typeface="楷体" panose="02010609060101010101" charset="-122"/>
                <a:sym typeface="+mn-ea"/>
              </a:rPr>
              <a:t>二</a:t>
            </a:r>
            <a:r>
              <a:rPr sz="2400" dirty="0" smtClean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  明治大帝遗策是第一期征服台湾，第二期征服朝鲜，第三期征服满蒙，第四期征服支那，第五期征服世界。               </a:t>
            </a:r>
            <a:endParaRPr sz="2400" dirty="0" smtClean="0">
              <a:latin typeface="楷体" panose="02010609060101010101" charset="-122"/>
              <a:ea typeface="楷体" panose="02010609060101010101" charset="-122"/>
              <a:cs typeface="楷体" panose="02010609060101010101" charset="-122"/>
              <a:sym typeface="+mn-ea"/>
            </a:endParaRPr>
          </a:p>
          <a:p>
            <a:pPr algn="just">
              <a:lnSpc>
                <a:spcPct val="125000"/>
              </a:lnSpc>
              <a:spcBef>
                <a:spcPts val="0"/>
              </a:spcBef>
              <a:spcAft>
                <a:spcPts val="0"/>
              </a:spcAft>
            </a:pPr>
            <a:r>
              <a:rPr sz="2400" dirty="0" smtClean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              </a:t>
            </a:r>
            <a:r>
              <a:rPr sz="2400" dirty="0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——（日）田中义一</a:t>
            </a:r>
            <a:endParaRPr sz="2400" dirty="0" smtClean="0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  <a:sym typeface="+mn-ea"/>
            </a:endParaRPr>
          </a:p>
        </p:txBody>
      </p:sp>
      <p:pic>
        <p:nvPicPr>
          <p:cNvPr id="17411" name="Picture 3" descr="earth_a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>
                  <a:alpha val="100000"/>
                </a:srgbClr>
              </a:clrFrom>
              <a:clrTo>
                <a:srgbClr val="FFFFFF">
                  <a:alpha val="100000"/>
                  <a:alpha val="0"/>
                </a:srgbClr>
              </a:clrTo>
            </a:clrChange>
          </a:blip>
          <a:srcRect b="57472"/>
          <a:stretch>
            <a:fillRect/>
          </a:stretch>
        </p:blipFill>
        <p:spPr>
          <a:xfrm>
            <a:off x="6100445" y="4206240"/>
            <a:ext cx="6130925" cy="265176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9" name="文本框 28"/>
          <p:cNvSpPr txBox="1"/>
          <p:nvPr/>
        </p:nvSpPr>
        <p:spPr>
          <a:xfrm>
            <a:off x="10252075" y="5480685"/>
            <a:ext cx="712470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日本</a:t>
            </a:r>
            <a:endParaRPr lang="zh-CN" altLang="en-US" b="1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0" name="文本框 29"/>
          <p:cNvSpPr txBox="1"/>
          <p:nvPr/>
        </p:nvSpPr>
        <p:spPr>
          <a:xfrm>
            <a:off x="9657715" y="5315585"/>
            <a:ext cx="712470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朝鲜</a:t>
            </a:r>
            <a:endParaRPr lang="zh-CN" altLang="en-US" b="1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1" name="文本框 30"/>
          <p:cNvSpPr txBox="1"/>
          <p:nvPr/>
        </p:nvSpPr>
        <p:spPr>
          <a:xfrm>
            <a:off x="8688070" y="4867910"/>
            <a:ext cx="712470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满蒙</a:t>
            </a:r>
            <a:endParaRPr lang="zh-CN" altLang="en-US" b="1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4" name="文本框 33"/>
          <p:cNvSpPr txBox="1"/>
          <p:nvPr/>
        </p:nvSpPr>
        <p:spPr>
          <a:xfrm>
            <a:off x="8049895" y="5238750"/>
            <a:ext cx="97091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8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中国</a:t>
            </a:r>
            <a:endParaRPr lang="zh-CN" altLang="en-US" sz="2800" b="1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5" name="文本框 34"/>
          <p:cNvSpPr txBox="1"/>
          <p:nvPr/>
        </p:nvSpPr>
        <p:spPr>
          <a:xfrm>
            <a:off x="7420610" y="6299200"/>
            <a:ext cx="3656965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36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亚洲乃至全世界</a:t>
            </a:r>
            <a:endParaRPr lang="zh-CN" altLang="en-US" sz="3600" b="1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6" name="文本框 35"/>
          <p:cNvSpPr txBox="1"/>
          <p:nvPr/>
        </p:nvSpPr>
        <p:spPr>
          <a:xfrm>
            <a:off x="5898515" y="2087880"/>
            <a:ext cx="224599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2400" b="1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1.</a:t>
            </a:r>
            <a:r>
              <a:rPr lang="zh-CN" altLang="en-US" sz="2400" b="1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根本原因：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</p:txBody>
      </p:sp>
      <p:sp>
        <p:nvSpPr>
          <p:cNvPr id="37" name="文本框 36"/>
          <p:cNvSpPr txBox="1"/>
          <p:nvPr/>
        </p:nvSpPr>
        <p:spPr>
          <a:xfrm>
            <a:off x="5981700" y="2548255"/>
            <a:ext cx="5996305" cy="147637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just">
              <a:lnSpc>
                <a:spcPct val="12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24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    </a:t>
            </a:r>
            <a:r>
              <a:rPr lang="zh-CN" sz="24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明治维新</a:t>
            </a:r>
            <a:r>
              <a:rPr sz="24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以后</a:t>
            </a:r>
            <a:r>
              <a:rPr lang="zh-CN" sz="24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，</a:t>
            </a:r>
            <a:r>
              <a:rPr sz="24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日本对外侵略扩张的野心不断膨胀</a:t>
            </a:r>
            <a:r>
              <a:rPr lang="zh-CN" sz="24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，</a:t>
            </a:r>
            <a:r>
              <a:rPr sz="24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逐渐形成侵略朝鲜、中国进而征服全世界的对外扩张政策。</a:t>
            </a:r>
            <a:endParaRPr sz="240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9324975" y="6056630"/>
            <a:ext cx="712470" cy="30670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14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台湾</a:t>
            </a:r>
            <a:endParaRPr lang="zh-CN" altLang="en-US" sz="1400" b="1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74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/>
      <p:bldP spid="30" grpId="0"/>
      <p:bldP spid="31" grpId="0"/>
      <p:bldP spid="34" grpId="0"/>
      <p:bldP spid="35" grpId="0"/>
      <p:bldP spid="37" grpId="0"/>
      <p:bldP spid="4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文本框 19"/>
          <p:cNvSpPr txBox="1"/>
          <p:nvPr/>
        </p:nvSpPr>
        <p:spPr>
          <a:xfrm>
            <a:off x="-59055" y="264160"/>
            <a:ext cx="4323080" cy="521970"/>
          </a:xfrm>
          <a:prstGeom prst="rect">
            <a:avLst/>
          </a:prstGeom>
          <a:noFill/>
          <a:ln>
            <a:solidFill>
              <a:schemeClr val="bg1">
                <a:lumMod val="85000"/>
              </a:schemeClr>
            </a:solidFill>
          </a:ln>
        </p:spPr>
        <p:txBody>
          <a:bodyPr wrap="square" rtlCol="0">
            <a:spAutoFit/>
          </a:bodyPr>
          <a:lstStyle/>
          <a:p>
            <a:pPr algn="l"/>
            <a:r>
              <a:rPr lang="en-US" altLang="zh-CN" sz="2800" dirty="0">
                <a:solidFill>
                  <a:srgbClr val="FF0000"/>
                </a:solidFill>
                <a:latin typeface="汉仪尚巍手书W" panose="00020600040101010101" pitchFamily="18" charset="-122"/>
                <a:ea typeface="汉仪尚巍手书W" panose="00020600040101010101" pitchFamily="18" charset="-122"/>
              </a:rPr>
              <a:t> </a:t>
            </a:r>
            <a:r>
              <a:rPr lang="zh-CN" altLang="en-US" sz="2800" dirty="0">
                <a:solidFill>
                  <a:srgbClr val="FF0000"/>
                </a:solidFill>
                <a:latin typeface="汉仪尚巍手书W" panose="00020600040101010101" pitchFamily="18" charset="-122"/>
                <a:ea typeface="汉仪尚巍手书W" panose="00020600040101010101" pitchFamily="18" charset="-122"/>
              </a:rPr>
              <a:t>边疆危机与甲午中日战争</a:t>
            </a:r>
            <a:endParaRPr lang="zh-CN" altLang="en-US" sz="2800" dirty="0">
              <a:solidFill>
                <a:srgbClr val="FF0000"/>
              </a:solidFill>
              <a:latin typeface="汉仪尚巍手书W" panose="00020600040101010101" pitchFamily="18" charset="-122"/>
              <a:ea typeface="汉仪尚巍手书W" panose="00020600040101010101" pitchFamily="18" charset="-122"/>
            </a:endParaRPr>
          </a:p>
        </p:txBody>
      </p:sp>
      <p:sp>
        <p:nvSpPr>
          <p:cNvPr id="7" name="Text Box 6"/>
          <p:cNvSpPr txBox="1">
            <a:spLocks noChangeArrowheads="1"/>
          </p:cNvSpPr>
          <p:nvPr/>
        </p:nvSpPr>
        <p:spPr bwMode="auto">
          <a:xfrm>
            <a:off x="183025" y="919104"/>
            <a:ext cx="2860040" cy="4305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>
            <a:spAutoFit/>
          </a:bodyPr>
          <a:lstStyle/>
          <a:p>
            <a:pPr algn="ctr"/>
            <a:r>
              <a:rPr kumimoji="1" lang="zh-CN" sz="2800" b="1" dirty="0">
                <a:solidFill>
                  <a:srgbClr val="FF0000"/>
                </a:solidFill>
                <a:uFillTx/>
                <a:latin typeface="黑体" panose="02010609060101010101" pitchFamily="49" charset="-122"/>
                <a:ea typeface="黑体" panose="02010609060101010101" pitchFamily="49" charset="-122"/>
              </a:rPr>
              <a:t>二、甲午中日战争   </a:t>
            </a:r>
            <a:endParaRPr kumimoji="1" lang="zh-CN" sz="2800" b="1" dirty="0">
              <a:solidFill>
                <a:srgbClr val="FF0000"/>
              </a:solidFill>
              <a:uFillTx/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182880" y="1426210"/>
            <a:ext cx="233108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400" b="1">
                <a:latin typeface="黑体" panose="02010609060101010101" pitchFamily="49" charset="-122"/>
                <a:ea typeface="黑体" panose="02010609060101010101" pitchFamily="49" charset="-122"/>
              </a:rPr>
              <a:t>（一）背景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258445" y="1886585"/>
            <a:ext cx="6278272" cy="4896485"/>
            <a:chOff x="1832" y="2905"/>
            <a:chExt cx="2061" cy="7711"/>
          </a:xfrm>
        </p:grpSpPr>
        <p:sp>
          <p:nvSpPr>
            <p:cNvPr id="5" name="矩形 4"/>
            <p:cNvSpPr/>
            <p:nvPr/>
          </p:nvSpPr>
          <p:spPr>
            <a:xfrm>
              <a:off x="1832" y="2905"/>
              <a:ext cx="637" cy="264"/>
            </a:xfrm>
            <a:prstGeom prst="rect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/>
            </a:p>
          </p:txBody>
        </p:sp>
        <p:sp>
          <p:nvSpPr>
            <p:cNvPr id="6" name="矩形 5"/>
            <p:cNvSpPr/>
            <p:nvPr/>
          </p:nvSpPr>
          <p:spPr>
            <a:xfrm>
              <a:off x="1832" y="3057"/>
              <a:ext cx="2061" cy="7559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/>
            </a:p>
          </p:txBody>
        </p:sp>
      </p:grpSp>
      <p:sp>
        <p:nvSpPr>
          <p:cNvPr id="9" name="文本框 8"/>
          <p:cNvSpPr txBox="1"/>
          <p:nvPr/>
        </p:nvSpPr>
        <p:spPr>
          <a:xfrm>
            <a:off x="281305" y="2075180"/>
            <a:ext cx="6255385" cy="470789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just">
              <a:lnSpc>
                <a:spcPct val="12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2400" dirty="0" smtClean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楷体" panose="02010609060101010101" charset="-122"/>
              </a:rPr>
              <a:t>    </a:t>
            </a:r>
            <a:r>
              <a:rPr sz="2400" dirty="0" smtClean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楷体" panose="02010609060101010101" charset="-122"/>
              </a:rPr>
              <a:t>材料</a:t>
            </a:r>
            <a:r>
              <a:rPr lang="zh-CN" sz="2400" dirty="0" smtClean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楷体" panose="02010609060101010101" charset="-122"/>
              </a:rPr>
              <a:t>三</a:t>
            </a:r>
            <a:r>
              <a:rPr sz="2400" dirty="0" smtClean="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  </a:t>
            </a:r>
            <a:r>
              <a:rPr lang="en-US" sz="2400" dirty="0" smtClean="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1860</a:t>
            </a:r>
            <a:r>
              <a:rPr lang="zh-CN" altLang="en-US" sz="2400" dirty="0" smtClean="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年左右，崔济愚创立了东学教（一种半宗教性的会党组织），以对抗传入朝鲜的西方文化，并致力于帮助贫困农民争取权益，口号为</a:t>
            </a:r>
            <a:r>
              <a:rPr lang="en-US" altLang="zh-CN" sz="2400" dirty="0" smtClean="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“</a:t>
            </a:r>
            <a:r>
              <a:rPr lang="zh-CN" altLang="en-US" sz="2400" dirty="0" smtClean="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惩治贪官污吏</a:t>
            </a:r>
            <a:r>
              <a:rPr lang="en-US" altLang="zh-CN" sz="2400" dirty="0" smtClean="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”</a:t>
            </a:r>
            <a:r>
              <a:rPr lang="zh-CN" altLang="en-US" sz="2400" dirty="0" smtClean="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和</a:t>
            </a:r>
            <a:r>
              <a:rPr lang="en-US" altLang="zh-CN" sz="2400" dirty="0" smtClean="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“</a:t>
            </a:r>
            <a:r>
              <a:rPr lang="zh-CN" altLang="en-US" sz="2400" dirty="0" smtClean="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斥倭斥洋</a:t>
            </a:r>
            <a:r>
              <a:rPr lang="en-US" altLang="zh-CN" sz="2400" dirty="0" smtClean="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”</a:t>
            </a:r>
            <a:r>
              <a:rPr lang="zh-CN" altLang="en-US" sz="2400" dirty="0" smtClean="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。</a:t>
            </a:r>
            <a:r>
              <a:rPr lang="en-US" altLang="zh-CN" sz="2400" dirty="0" smtClean="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1894</a:t>
            </a:r>
            <a:r>
              <a:rPr lang="zh-CN" altLang="en-US" sz="2400" dirty="0" smtClean="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年</a:t>
            </a:r>
            <a:r>
              <a:rPr lang="en-US" altLang="zh-CN" sz="2400" dirty="0" smtClean="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1</a:t>
            </a:r>
            <a:r>
              <a:rPr lang="zh-CN" altLang="en-US" sz="2400" dirty="0" smtClean="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月</a:t>
            </a:r>
            <a:r>
              <a:rPr lang="en-US" altLang="zh-CN" sz="2400" dirty="0" smtClean="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11</a:t>
            </a:r>
            <a:r>
              <a:rPr lang="zh-CN" altLang="en-US" sz="2400" dirty="0" smtClean="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日。全琫准率领农民军队在全罗道古阜郡举行起义，后被镇压。</a:t>
            </a:r>
            <a:endParaRPr sz="2400" dirty="0" smtClean="0">
              <a:solidFill>
                <a:schemeClr val="tx1"/>
              </a:solidFill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pPr algn="just">
              <a:lnSpc>
                <a:spcPct val="125000"/>
              </a:lnSpc>
              <a:spcBef>
                <a:spcPts val="0"/>
              </a:spcBef>
              <a:spcAft>
                <a:spcPts val="0"/>
              </a:spcAft>
            </a:pPr>
            <a:r>
              <a:rPr sz="2400" dirty="0" smtClean="0">
                <a:latin typeface="黑体" panose="02010609060101010101" pitchFamily="49" charset="-122"/>
                <a:ea typeface="黑体" panose="02010609060101010101" pitchFamily="49" charset="-122"/>
                <a:cs typeface="楷体" panose="02010609060101010101" charset="-122"/>
                <a:sym typeface="+mn-ea"/>
              </a:rPr>
              <a:t>    材料</a:t>
            </a:r>
            <a:r>
              <a:rPr lang="zh-CN" sz="2400" dirty="0" smtClean="0">
                <a:latin typeface="黑体" panose="02010609060101010101" pitchFamily="49" charset="-122"/>
                <a:ea typeface="黑体" panose="02010609060101010101" pitchFamily="49" charset="-122"/>
                <a:cs typeface="楷体" panose="02010609060101010101" charset="-122"/>
                <a:sym typeface="+mn-ea"/>
              </a:rPr>
              <a:t>四</a:t>
            </a:r>
            <a:r>
              <a:rPr sz="2400" dirty="0" smtClean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  1894年3月</a:t>
            </a:r>
            <a:r>
              <a:rPr lang="zh-CN" sz="2400" dirty="0" smtClean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，</a:t>
            </a:r>
            <a:r>
              <a:rPr sz="2400" dirty="0" smtClean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日本外相陆奥宗光密令驻朝公使</a:t>
            </a:r>
            <a:r>
              <a:rPr lang="zh-CN" sz="2400" dirty="0" smtClean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：</a:t>
            </a:r>
            <a:r>
              <a:rPr lang="en-US" sz="2400" dirty="0" smtClean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“</a:t>
            </a:r>
            <a:r>
              <a:rPr sz="2400" dirty="0" smtClean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促成中日冲突</a:t>
            </a:r>
            <a:r>
              <a:rPr lang="zh-CN" sz="2400" dirty="0" smtClean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，</a:t>
            </a:r>
            <a:r>
              <a:rPr sz="2400" dirty="0" smtClean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实为当前之急务</a:t>
            </a:r>
            <a:r>
              <a:rPr lang="zh-CN" sz="2400" dirty="0" smtClean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，</a:t>
            </a:r>
            <a:r>
              <a:rPr sz="2400" dirty="0" smtClean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为实行此事</a:t>
            </a:r>
            <a:r>
              <a:rPr lang="zh-CN" sz="2400" dirty="0" smtClean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，</a:t>
            </a:r>
            <a:r>
              <a:rPr sz="2400" dirty="0" smtClean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可采取任何手段</a:t>
            </a:r>
            <a:r>
              <a:rPr lang="zh-CN" sz="2400" dirty="0" smtClean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。</a:t>
            </a:r>
            <a:r>
              <a:rPr lang="en-US" sz="2400" dirty="0" smtClean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”</a:t>
            </a:r>
            <a:r>
              <a:rPr sz="2400" dirty="0" smtClean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                 </a:t>
            </a:r>
            <a:endParaRPr sz="2400" dirty="0" smtClean="0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  <a:sym typeface="+mn-ea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6840220" y="2223135"/>
            <a:ext cx="224599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2400" b="1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2.</a:t>
            </a:r>
            <a:r>
              <a:rPr lang="zh-CN" altLang="en-US" sz="2400" b="1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直接原因：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6840220" y="2683510"/>
            <a:ext cx="5035550" cy="147637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just">
              <a:lnSpc>
                <a:spcPct val="12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24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    </a:t>
            </a:r>
            <a:r>
              <a:rPr sz="24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朝鲜</a:t>
            </a:r>
            <a:r>
              <a:rPr lang="zh-CN" sz="24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东学党</a:t>
            </a:r>
            <a:r>
              <a:rPr sz="24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起义爆发,清政府应朝鲜政府求援派兵入朝,日本也借机派兵入朝。</a:t>
            </a:r>
            <a:endParaRPr sz="240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文本框 19"/>
          <p:cNvSpPr txBox="1"/>
          <p:nvPr/>
        </p:nvSpPr>
        <p:spPr>
          <a:xfrm>
            <a:off x="-59055" y="264160"/>
            <a:ext cx="4323080" cy="521970"/>
          </a:xfrm>
          <a:prstGeom prst="rect">
            <a:avLst/>
          </a:prstGeom>
          <a:noFill/>
          <a:ln>
            <a:solidFill>
              <a:schemeClr val="bg1">
                <a:lumMod val="85000"/>
              </a:schemeClr>
            </a:solidFill>
          </a:ln>
        </p:spPr>
        <p:txBody>
          <a:bodyPr wrap="square" rtlCol="0">
            <a:spAutoFit/>
          </a:bodyPr>
          <a:lstStyle/>
          <a:p>
            <a:pPr algn="l"/>
            <a:r>
              <a:rPr lang="en-US" altLang="zh-CN" sz="2800" dirty="0">
                <a:solidFill>
                  <a:srgbClr val="FF0000"/>
                </a:solidFill>
                <a:latin typeface="汉仪尚巍手书W" panose="00020600040101010101" pitchFamily="18" charset="-122"/>
                <a:ea typeface="汉仪尚巍手书W" panose="00020600040101010101" pitchFamily="18" charset="-122"/>
              </a:rPr>
              <a:t> </a:t>
            </a:r>
            <a:r>
              <a:rPr lang="zh-CN" altLang="en-US" sz="2800" dirty="0">
                <a:solidFill>
                  <a:srgbClr val="FF0000"/>
                </a:solidFill>
                <a:latin typeface="汉仪尚巍手书W" panose="00020600040101010101" pitchFamily="18" charset="-122"/>
                <a:ea typeface="汉仪尚巍手书W" panose="00020600040101010101" pitchFamily="18" charset="-122"/>
              </a:rPr>
              <a:t>边疆危机与甲午中日战争</a:t>
            </a:r>
            <a:endParaRPr lang="zh-CN" altLang="en-US" sz="2800" dirty="0">
              <a:solidFill>
                <a:srgbClr val="FF0000"/>
              </a:solidFill>
              <a:latin typeface="汉仪尚巍手书W" panose="00020600040101010101" pitchFamily="18" charset="-122"/>
              <a:ea typeface="汉仪尚巍手书W" panose="00020600040101010101" pitchFamily="18" charset="-122"/>
            </a:endParaRPr>
          </a:p>
        </p:txBody>
      </p:sp>
      <p:sp>
        <p:nvSpPr>
          <p:cNvPr id="7" name="Text Box 6"/>
          <p:cNvSpPr txBox="1">
            <a:spLocks noChangeArrowheads="1"/>
          </p:cNvSpPr>
          <p:nvPr/>
        </p:nvSpPr>
        <p:spPr bwMode="auto">
          <a:xfrm>
            <a:off x="183025" y="919104"/>
            <a:ext cx="2860040" cy="4305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>
            <a:spAutoFit/>
          </a:bodyPr>
          <a:lstStyle/>
          <a:p>
            <a:pPr algn="ctr"/>
            <a:r>
              <a:rPr kumimoji="1" lang="zh-CN" sz="2800" b="1" dirty="0">
                <a:solidFill>
                  <a:srgbClr val="FF0000"/>
                </a:solidFill>
                <a:uFillTx/>
                <a:latin typeface="黑体" panose="02010609060101010101" pitchFamily="49" charset="-122"/>
                <a:ea typeface="黑体" panose="02010609060101010101" pitchFamily="49" charset="-122"/>
              </a:rPr>
              <a:t>二、甲午中日战争   </a:t>
            </a:r>
            <a:endParaRPr kumimoji="1" lang="zh-CN" sz="2800" b="1" dirty="0">
              <a:solidFill>
                <a:srgbClr val="FF0000"/>
              </a:solidFill>
              <a:uFillTx/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182880" y="1426210"/>
            <a:ext cx="228536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400" b="1">
                <a:latin typeface="黑体" panose="02010609060101010101" pitchFamily="49" charset="-122"/>
                <a:ea typeface="黑体" panose="02010609060101010101" pitchFamily="49" charset="-122"/>
              </a:rPr>
              <a:t>（一）背景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grpSp>
        <p:nvGrpSpPr>
          <p:cNvPr id="28" name="组合 27"/>
          <p:cNvGrpSpPr/>
          <p:nvPr/>
        </p:nvGrpSpPr>
        <p:grpSpPr>
          <a:xfrm>
            <a:off x="295910" y="1886585"/>
            <a:ext cx="6741298" cy="4896485"/>
            <a:chOff x="1832" y="2905"/>
            <a:chExt cx="2213" cy="7711"/>
          </a:xfrm>
        </p:grpSpPr>
        <p:sp>
          <p:nvSpPr>
            <p:cNvPr id="8" name="矩形 7"/>
            <p:cNvSpPr/>
            <p:nvPr/>
          </p:nvSpPr>
          <p:spPr>
            <a:xfrm>
              <a:off x="1832" y="2905"/>
              <a:ext cx="637" cy="264"/>
            </a:xfrm>
            <a:prstGeom prst="rect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/>
            </a:p>
          </p:txBody>
        </p:sp>
        <p:sp>
          <p:nvSpPr>
            <p:cNvPr id="12" name="矩形 11"/>
            <p:cNvSpPr/>
            <p:nvPr/>
          </p:nvSpPr>
          <p:spPr>
            <a:xfrm>
              <a:off x="1832" y="3057"/>
              <a:ext cx="2213" cy="7559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/>
            </a:p>
          </p:txBody>
        </p:sp>
      </p:grpSp>
      <p:sp>
        <p:nvSpPr>
          <p:cNvPr id="14" name="文本框 13"/>
          <p:cNvSpPr txBox="1"/>
          <p:nvPr/>
        </p:nvSpPr>
        <p:spPr>
          <a:xfrm>
            <a:off x="318770" y="2128520"/>
            <a:ext cx="6718300" cy="424624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just">
              <a:lnSpc>
                <a:spcPct val="12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2400" dirty="0" smtClean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楷体" panose="02010609060101010101" charset="-122"/>
              </a:rPr>
              <a:t>    </a:t>
            </a:r>
            <a:r>
              <a:rPr sz="2400" dirty="0" smtClean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楷体" panose="02010609060101010101" charset="-122"/>
              </a:rPr>
              <a:t>材料</a:t>
            </a:r>
            <a:r>
              <a:rPr lang="zh-CN" sz="2400" dirty="0" smtClean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楷体" panose="02010609060101010101" charset="-122"/>
              </a:rPr>
              <a:t>五</a:t>
            </a:r>
            <a:r>
              <a:rPr sz="2400" dirty="0" smtClean="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  19世纪末,对于日本即将发动的对大清的战争</a:t>
            </a:r>
            <a:r>
              <a:rPr lang="zh-CN" sz="2400" dirty="0" smtClean="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，</a:t>
            </a:r>
            <a:r>
              <a:rPr sz="2400" dirty="0" smtClean="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列强各打着自己的算盘</a:t>
            </a:r>
            <a:r>
              <a:rPr lang="zh-CN" sz="2400" dirty="0" smtClean="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：</a:t>
            </a:r>
            <a:endParaRPr lang="zh-CN" sz="2400" dirty="0" smtClean="0">
              <a:solidFill>
                <a:schemeClr val="tx1"/>
              </a:solidFill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pPr algn="just">
              <a:lnSpc>
                <a:spcPct val="125000"/>
              </a:lnSpc>
              <a:spcBef>
                <a:spcPts val="0"/>
              </a:spcBef>
              <a:spcAft>
                <a:spcPts val="0"/>
              </a:spcAft>
            </a:pPr>
            <a:r>
              <a:rPr sz="2400" dirty="0" smtClean="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    美国希望日本成为其侵略中国和朝鲜的助手</a:t>
            </a:r>
            <a:r>
              <a:rPr lang="zh-CN" sz="2400" dirty="0" smtClean="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；</a:t>
            </a:r>
            <a:endParaRPr sz="2400" dirty="0" smtClean="0">
              <a:solidFill>
                <a:schemeClr val="tx1"/>
              </a:solidFill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pPr algn="just">
              <a:lnSpc>
                <a:spcPct val="125000"/>
              </a:lnSpc>
              <a:spcBef>
                <a:spcPts val="0"/>
              </a:spcBef>
              <a:spcAft>
                <a:spcPts val="0"/>
              </a:spcAft>
            </a:pPr>
            <a:r>
              <a:rPr sz="2400" dirty="0" smtClean="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    英国企图利用日本牵制俄国在远东的势力</a:t>
            </a:r>
            <a:r>
              <a:rPr lang="zh-CN" sz="2400" dirty="0" smtClean="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；</a:t>
            </a:r>
            <a:endParaRPr lang="zh-CN" sz="2400" dirty="0" smtClean="0">
              <a:solidFill>
                <a:schemeClr val="tx1"/>
              </a:solidFill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pPr algn="just">
              <a:lnSpc>
                <a:spcPct val="125000"/>
              </a:lnSpc>
              <a:spcBef>
                <a:spcPts val="0"/>
              </a:spcBef>
              <a:spcAft>
                <a:spcPts val="0"/>
              </a:spcAft>
            </a:pPr>
            <a:r>
              <a:rPr sz="2400" dirty="0" smtClean="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    德法想乘机在中国夺取新的侵略权益</a:t>
            </a:r>
            <a:r>
              <a:rPr lang="zh-CN" sz="2400" dirty="0" smtClean="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；</a:t>
            </a:r>
            <a:endParaRPr sz="2400" dirty="0" smtClean="0">
              <a:solidFill>
                <a:schemeClr val="tx1"/>
              </a:solidFill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pPr algn="just">
              <a:lnSpc>
                <a:spcPct val="125000"/>
              </a:lnSpc>
              <a:spcBef>
                <a:spcPts val="0"/>
              </a:spcBef>
              <a:spcAft>
                <a:spcPts val="0"/>
              </a:spcAft>
            </a:pPr>
            <a:r>
              <a:rPr sz="2400" dirty="0" smtClean="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    俄国采取不干涉政策</a:t>
            </a:r>
            <a:r>
              <a:rPr lang="zh-CN" sz="2400" dirty="0" smtClean="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。</a:t>
            </a:r>
            <a:endParaRPr lang="zh-CN" sz="2400" dirty="0" smtClean="0">
              <a:solidFill>
                <a:schemeClr val="tx1"/>
              </a:solidFill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pPr algn="just">
              <a:lnSpc>
                <a:spcPct val="125000"/>
              </a:lnSpc>
              <a:spcBef>
                <a:spcPts val="0"/>
              </a:spcBef>
              <a:spcAft>
                <a:spcPts val="0"/>
              </a:spcAft>
            </a:pPr>
            <a:r>
              <a:rPr lang="zh-CN" sz="2400" dirty="0" smtClean="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    </a:t>
            </a:r>
            <a:r>
              <a:rPr lang="zh-CN" sz="2400" dirty="0" smtClean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楷体" panose="02010609060101010101" charset="-122"/>
              </a:rPr>
              <a:t>材料六</a:t>
            </a:r>
            <a:r>
              <a:rPr lang="zh-CN" sz="2400" dirty="0" smtClean="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  19世纪70年代以后，西方资本主义国家……加紧争夺商品市场、原料产地、资本输出场所和殖民地。</a:t>
            </a:r>
            <a:r>
              <a:rPr sz="2400" dirty="0" smtClean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                 </a:t>
            </a:r>
            <a:endParaRPr sz="2400" dirty="0" smtClean="0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  <a:sym typeface="+mn-ea"/>
            </a:endParaRPr>
          </a:p>
        </p:txBody>
      </p:sp>
      <p:sp>
        <p:nvSpPr>
          <p:cNvPr id="36" name="文本框 35"/>
          <p:cNvSpPr txBox="1"/>
          <p:nvPr/>
        </p:nvSpPr>
        <p:spPr>
          <a:xfrm>
            <a:off x="7413625" y="2202815"/>
            <a:ext cx="224599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2400" b="1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3.</a:t>
            </a:r>
            <a:r>
              <a:rPr lang="zh-CN" altLang="en-US" sz="2400" b="1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外部原因：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</p:txBody>
      </p:sp>
      <p:sp>
        <p:nvSpPr>
          <p:cNvPr id="37" name="文本框 36"/>
          <p:cNvSpPr txBox="1"/>
          <p:nvPr/>
        </p:nvSpPr>
        <p:spPr>
          <a:xfrm>
            <a:off x="7412990" y="2663190"/>
            <a:ext cx="4426585" cy="193802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just">
              <a:lnSpc>
                <a:spcPct val="12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24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    第二次工业革命</a:t>
            </a:r>
            <a:r>
              <a:rPr lang="zh-CN" altLang="en-US" sz="24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后</a:t>
            </a:r>
            <a:r>
              <a:rPr lang="en-US" altLang="zh-CN" sz="24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，西方列强进入帝国主义阶段，对外加紧侵略扩张。</a:t>
            </a:r>
            <a:r>
              <a:rPr lang="zh-CN" altLang="en-US" sz="24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以及</a:t>
            </a:r>
            <a:r>
              <a:rPr sz="24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欧美列强默许或支持日本侵略。</a:t>
            </a:r>
            <a:endParaRPr sz="240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图片 2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73990" y="1885315"/>
            <a:ext cx="6809740" cy="4965700"/>
          </a:xfrm>
          <a:prstGeom prst="rect">
            <a:avLst/>
          </a:prstGeom>
        </p:spPr>
      </p:pic>
      <p:sp>
        <p:nvSpPr>
          <p:cNvPr id="20" name="文本框 19"/>
          <p:cNvSpPr txBox="1"/>
          <p:nvPr/>
        </p:nvSpPr>
        <p:spPr>
          <a:xfrm>
            <a:off x="-59055" y="264160"/>
            <a:ext cx="4323080" cy="521970"/>
          </a:xfrm>
          <a:prstGeom prst="rect">
            <a:avLst/>
          </a:prstGeom>
          <a:noFill/>
          <a:ln>
            <a:solidFill>
              <a:schemeClr val="bg1">
                <a:lumMod val="85000"/>
              </a:schemeClr>
            </a:solidFill>
          </a:ln>
        </p:spPr>
        <p:txBody>
          <a:bodyPr wrap="square" rtlCol="0">
            <a:spAutoFit/>
          </a:bodyPr>
          <a:lstStyle/>
          <a:p>
            <a:pPr algn="l"/>
            <a:r>
              <a:rPr lang="en-US" altLang="zh-CN" sz="2800" dirty="0">
                <a:solidFill>
                  <a:srgbClr val="FF0000"/>
                </a:solidFill>
                <a:latin typeface="汉仪尚巍手书W" panose="00020600040101010101" pitchFamily="18" charset="-122"/>
                <a:ea typeface="汉仪尚巍手书W" panose="00020600040101010101" pitchFamily="18" charset="-122"/>
              </a:rPr>
              <a:t> </a:t>
            </a:r>
            <a:r>
              <a:rPr lang="zh-CN" altLang="en-US" sz="2800" dirty="0">
                <a:solidFill>
                  <a:srgbClr val="FF0000"/>
                </a:solidFill>
                <a:latin typeface="汉仪尚巍手书W" panose="00020600040101010101" pitchFamily="18" charset="-122"/>
                <a:ea typeface="汉仪尚巍手书W" panose="00020600040101010101" pitchFamily="18" charset="-122"/>
              </a:rPr>
              <a:t>边疆危机与甲午中日战争</a:t>
            </a:r>
            <a:endParaRPr lang="zh-CN" altLang="en-US" sz="2800" dirty="0">
              <a:solidFill>
                <a:srgbClr val="FF0000"/>
              </a:solidFill>
              <a:latin typeface="汉仪尚巍手书W" panose="00020600040101010101" pitchFamily="18" charset="-122"/>
              <a:ea typeface="汉仪尚巍手书W" panose="00020600040101010101" pitchFamily="18" charset="-122"/>
            </a:endParaRPr>
          </a:p>
        </p:txBody>
      </p:sp>
      <p:sp>
        <p:nvSpPr>
          <p:cNvPr id="7" name="Text Box 6"/>
          <p:cNvSpPr txBox="1">
            <a:spLocks noChangeArrowheads="1"/>
          </p:cNvSpPr>
          <p:nvPr/>
        </p:nvSpPr>
        <p:spPr bwMode="auto">
          <a:xfrm>
            <a:off x="183025" y="919104"/>
            <a:ext cx="2860040" cy="4305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>
            <a:spAutoFit/>
          </a:bodyPr>
          <a:lstStyle/>
          <a:p>
            <a:pPr algn="ctr"/>
            <a:r>
              <a:rPr kumimoji="1" lang="zh-CN" sz="2800" b="1" dirty="0">
                <a:solidFill>
                  <a:srgbClr val="FF0000"/>
                </a:solidFill>
                <a:uFillTx/>
                <a:latin typeface="黑体" panose="02010609060101010101" pitchFamily="49" charset="-122"/>
                <a:ea typeface="黑体" panose="02010609060101010101" pitchFamily="49" charset="-122"/>
              </a:rPr>
              <a:t>二、甲午中日战争   </a:t>
            </a:r>
            <a:endParaRPr kumimoji="1" lang="zh-CN" sz="2800" b="1" dirty="0">
              <a:solidFill>
                <a:srgbClr val="FF0000"/>
              </a:solidFill>
              <a:uFillTx/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182880" y="1426210"/>
            <a:ext cx="236855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400" b="1">
                <a:latin typeface="黑体" panose="02010609060101010101" pitchFamily="49" charset="-122"/>
                <a:ea typeface="黑体" panose="02010609060101010101" pitchFamily="49" charset="-122"/>
              </a:rPr>
              <a:t>（二）过程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7466330" y="1942465"/>
            <a:ext cx="4316730" cy="119888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just"/>
            <a:r>
              <a:rPr lang="en-US" altLang="zh-CN" sz="2400" b="1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1.</a:t>
            </a:r>
            <a:r>
              <a:rPr lang="zh-CN" altLang="en-US" sz="2400" b="1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爆发：</a:t>
            </a:r>
            <a:r>
              <a:rPr lang="en-US" altLang="zh-CN" sz="2400" b="1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1894</a:t>
            </a:r>
            <a:r>
              <a:rPr lang="zh-CN" altLang="en-US" sz="2400" b="1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年7月，日军在朝鲜半岛海域丰岛海面偷袭清军运兵船。</a:t>
            </a:r>
            <a:endParaRPr lang="en-US" altLang="zh-CN" sz="2400" b="1"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</p:txBody>
      </p:sp>
      <p:sp>
        <p:nvSpPr>
          <p:cNvPr id="69636" name="Line 4"/>
          <p:cNvSpPr/>
          <p:nvPr/>
        </p:nvSpPr>
        <p:spPr>
          <a:xfrm>
            <a:off x="368935" y="4302760"/>
            <a:ext cx="5059680" cy="1557655"/>
          </a:xfrm>
          <a:prstGeom prst="line">
            <a:avLst/>
          </a:prstGeom>
          <a:ln w="57150" cap="flat" cmpd="sng">
            <a:solidFill>
              <a:srgbClr val="FFFF00"/>
            </a:solidFill>
            <a:prstDash val="solid"/>
            <a:headEnd type="none" w="med" len="med"/>
            <a:tailEnd type="triangle" w="med" len="med"/>
          </a:ln>
        </p:spPr>
      </p:sp>
      <p:sp>
        <p:nvSpPr>
          <p:cNvPr id="69656" name="Line 24"/>
          <p:cNvSpPr/>
          <p:nvPr/>
        </p:nvSpPr>
        <p:spPr>
          <a:xfrm flipH="1">
            <a:off x="6043295" y="5407025"/>
            <a:ext cx="228600" cy="381000"/>
          </a:xfrm>
          <a:prstGeom prst="line">
            <a:avLst/>
          </a:prstGeom>
          <a:ln w="57150" cap="flat" cmpd="sng">
            <a:solidFill>
              <a:srgbClr val="FF0000"/>
            </a:solidFill>
            <a:prstDash val="solid"/>
            <a:headEnd type="none" w="med" len="med"/>
            <a:tailEnd type="triangle" w="med" len="med"/>
          </a:ln>
        </p:spPr>
      </p:sp>
      <p:sp>
        <p:nvSpPr>
          <p:cNvPr id="69670" name="Text Box 38"/>
          <p:cNvSpPr txBox="1"/>
          <p:nvPr/>
        </p:nvSpPr>
        <p:spPr>
          <a:xfrm>
            <a:off x="5622925" y="5788025"/>
            <a:ext cx="593725" cy="337185"/>
          </a:xfrm>
          <a:prstGeom prst="rect">
            <a:avLst/>
          </a:prstGeom>
          <a:solidFill>
            <a:srgbClr val="FF0000"/>
          </a:solidFill>
          <a:ln w="9525">
            <a:noFill/>
          </a:ln>
        </p:spPr>
        <p:txBody>
          <a:bodyPr wrap="square">
            <a:spAutoFit/>
          </a:bodyPr>
          <a:p>
            <a:pPr>
              <a:spcBef>
                <a:spcPct val="50000"/>
              </a:spcBef>
            </a:pPr>
            <a:r>
              <a:rPr lang="zh-CN" altLang="en-US" sz="1600" b="1" dirty="0">
                <a:solidFill>
                  <a:schemeClr val="bg1"/>
                </a:solidFill>
                <a:latin typeface="Times New Roman" panose="02020603050405020304" pitchFamily="18" charset="0"/>
              </a:rPr>
              <a:t>丰岛</a:t>
            </a:r>
            <a:endParaRPr lang="zh-CN" altLang="en-US" sz="1600" b="1" dirty="0">
              <a:solidFill>
                <a:schemeClr val="bg1"/>
              </a:solidFill>
              <a:latin typeface="Times New Roman" panose="02020603050405020304" pitchFamily="18" charset="0"/>
            </a:endParaRPr>
          </a:p>
        </p:txBody>
      </p:sp>
      <p:sp>
        <p:nvSpPr>
          <p:cNvPr id="69649" name="Text Box 17"/>
          <p:cNvSpPr txBox="1"/>
          <p:nvPr/>
        </p:nvSpPr>
        <p:spPr>
          <a:xfrm>
            <a:off x="4290695" y="5756910"/>
            <a:ext cx="1752600" cy="39878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000" b="1" dirty="0">
                <a:solidFill>
                  <a:srgbClr val="111111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1894.7.25</a:t>
            </a:r>
            <a:endParaRPr lang="en-US" altLang="zh-CN" sz="2000" b="1" dirty="0">
              <a:solidFill>
                <a:srgbClr val="111111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grpSp>
        <p:nvGrpSpPr>
          <p:cNvPr id="4" name="Group 10"/>
          <p:cNvGrpSpPr/>
          <p:nvPr/>
        </p:nvGrpSpPr>
        <p:grpSpPr>
          <a:xfrm>
            <a:off x="5563870" y="4554855"/>
            <a:ext cx="812800" cy="1032510"/>
            <a:chOff x="4032" y="2256"/>
            <a:chExt cx="604" cy="912"/>
          </a:xfrm>
        </p:grpSpPr>
        <p:sp>
          <p:nvSpPr>
            <p:cNvPr id="19499" name="Freeform 11"/>
            <p:cNvSpPr/>
            <p:nvPr/>
          </p:nvSpPr>
          <p:spPr>
            <a:xfrm>
              <a:off x="4128" y="2256"/>
              <a:ext cx="508" cy="912"/>
            </a:xfrm>
            <a:custGeom>
              <a:avLst/>
              <a:gdLst>
                <a:gd name="txL" fmla="*/ 0 w 508"/>
                <a:gd name="txT" fmla="*/ 0 h 912"/>
                <a:gd name="txR" fmla="*/ 508 w 508"/>
                <a:gd name="txB" fmla="*/ 912 h 912"/>
              </a:gdLst>
              <a:ahLst/>
              <a:cxnLst>
                <a:cxn ang="0">
                  <a:pos x="480" y="912"/>
                </a:cxn>
                <a:cxn ang="0">
                  <a:pos x="504" y="564"/>
                </a:cxn>
                <a:cxn ang="0">
                  <a:pos x="480" y="432"/>
                </a:cxn>
                <a:cxn ang="0">
                  <a:pos x="336" y="336"/>
                </a:cxn>
                <a:cxn ang="0">
                  <a:pos x="0" y="0"/>
                </a:cxn>
              </a:cxnLst>
              <a:rect l="txL" t="txT" r="txR" b="txB"/>
              <a:pathLst>
                <a:path w="508" h="912">
                  <a:moveTo>
                    <a:pt x="480" y="912"/>
                  </a:moveTo>
                  <a:lnTo>
                    <a:pt x="504" y="564"/>
                  </a:lnTo>
                  <a:cubicBezTo>
                    <a:pt x="504" y="484"/>
                    <a:pt x="508" y="470"/>
                    <a:pt x="480" y="432"/>
                  </a:cubicBezTo>
                  <a:cubicBezTo>
                    <a:pt x="452" y="394"/>
                    <a:pt x="416" y="408"/>
                    <a:pt x="336" y="336"/>
                  </a:cubicBezTo>
                  <a:lnTo>
                    <a:pt x="0" y="0"/>
                  </a:lnTo>
                </a:path>
              </a:pathLst>
            </a:custGeom>
            <a:noFill/>
            <a:ln w="57150" cap="flat" cmpd="sng">
              <a:solidFill>
                <a:srgbClr val="FF0000">
                  <a:alpha val="100000"/>
                </a:srgbClr>
              </a:solidFill>
              <a:prstDash val="solid"/>
              <a:round/>
              <a:headEnd type="none" w="med" len="med"/>
              <a:tailEnd type="triangl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9500" name="Freeform 12"/>
            <p:cNvSpPr/>
            <p:nvPr/>
          </p:nvSpPr>
          <p:spPr>
            <a:xfrm>
              <a:off x="4032" y="2304"/>
              <a:ext cx="576" cy="816"/>
            </a:xfrm>
            <a:custGeom>
              <a:avLst/>
              <a:gdLst>
                <a:gd name="txL" fmla="*/ 0 w 576"/>
                <a:gd name="txT" fmla="*/ 0 h 816"/>
                <a:gd name="txR" fmla="*/ 576 w 576"/>
                <a:gd name="txB" fmla="*/ 816 h 816"/>
              </a:gdLst>
              <a:ahLst/>
              <a:cxnLst>
                <a:cxn ang="0">
                  <a:pos x="576" y="816"/>
                </a:cxn>
                <a:cxn ang="0">
                  <a:pos x="276" y="360"/>
                </a:cxn>
                <a:cxn ang="0">
                  <a:pos x="108" y="192"/>
                </a:cxn>
                <a:cxn ang="0">
                  <a:pos x="36" y="132"/>
                </a:cxn>
                <a:cxn ang="0">
                  <a:pos x="0" y="0"/>
                </a:cxn>
              </a:cxnLst>
              <a:rect l="txL" t="txT" r="txR" b="txB"/>
              <a:pathLst>
                <a:path w="576" h="816">
                  <a:moveTo>
                    <a:pt x="576" y="816"/>
                  </a:moveTo>
                  <a:lnTo>
                    <a:pt x="276" y="360"/>
                  </a:lnTo>
                  <a:cubicBezTo>
                    <a:pt x="198" y="256"/>
                    <a:pt x="148" y="230"/>
                    <a:pt x="108" y="192"/>
                  </a:cubicBezTo>
                  <a:cubicBezTo>
                    <a:pt x="68" y="154"/>
                    <a:pt x="54" y="164"/>
                    <a:pt x="36" y="132"/>
                  </a:cubicBezTo>
                  <a:cubicBezTo>
                    <a:pt x="18" y="100"/>
                    <a:pt x="7" y="27"/>
                    <a:pt x="0" y="0"/>
                  </a:cubicBezTo>
                </a:path>
              </a:pathLst>
            </a:custGeom>
            <a:noFill/>
            <a:ln w="57150" cap="flat" cmpd="sng">
              <a:solidFill>
                <a:srgbClr val="FF0000">
                  <a:alpha val="100000"/>
                </a:srgbClr>
              </a:solidFill>
              <a:prstDash val="solid"/>
              <a:round/>
              <a:headEnd type="none" w="med" len="med"/>
              <a:tailEnd type="triangle" w="med" len="med"/>
            </a:ln>
          </p:spPr>
          <p:txBody>
            <a:bodyPr/>
            <a:p>
              <a:endParaRPr lang="zh-CN" altLang="en-US"/>
            </a:p>
          </p:txBody>
        </p:sp>
      </p:grpSp>
      <p:sp>
        <p:nvSpPr>
          <p:cNvPr id="69671" name="Text Box 39"/>
          <p:cNvSpPr txBox="1"/>
          <p:nvPr/>
        </p:nvSpPr>
        <p:spPr>
          <a:xfrm>
            <a:off x="5021580" y="4217670"/>
            <a:ext cx="601345" cy="337185"/>
          </a:xfrm>
          <a:prstGeom prst="rect">
            <a:avLst/>
          </a:prstGeom>
          <a:solidFill>
            <a:srgbClr val="FF0000"/>
          </a:solidFill>
          <a:ln w="9525">
            <a:noFill/>
          </a:ln>
        </p:spPr>
        <p:txBody>
          <a:bodyPr wrap="square">
            <a:spAutoFit/>
          </a:bodyPr>
          <a:p>
            <a:pPr>
              <a:spcBef>
                <a:spcPct val="50000"/>
              </a:spcBef>
            </a:pPr>
            <a:r>
              <a:rPr lang="zh-CN" altLang="en-US" sz="1600" b="1" dirty="0">
                <a:solidFill>
                  <a:schemeClr val="bg1"/>
                </a:solidFill>
                <a:latin typeface="Times New Roman" panose="02020603050405020304" pitchFamily="18" charset="0"/>
              </a:rPr>
              <a:t>平壤</a:t>
            </a:r>
            <a:endParaRPr lang="zh-CN" altLang="en-US" sz="1600" b="1" dirty="0">
              <a:solidFill>
                <a:schemeClr val="bg1"/>
              </a:solidFill>
              <a:latin typeface="Times New Roman" panose="02020603050405020304" pitchFamily="18" charset="0"/>
            </a:endParaRPr>
          </a:p>
        </p:txBody>
      </p:sp>
      <p:sp>
        <p:nvSpPr>
          <p:cNvPr id="69650" name="Text Box 18"/>
          <p:cNvSpPr txBox="1"/>
          <p:nvPr/>
        </p:nvSpPr>
        <p:spPr>
          <a:xfrm>
            <a:off x="5563235" y="4168775"/>
            <a:ext cx="1752600" cy="39878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000" b="1" dirty="0">
                <a:solidFill>
                  <a:srgbClr val="111111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1894.9.15</a:t>
            </a:r>
            <a:endParaRPr lang="en-US" altLang="zh-CN" sz="2000" b="1" dirty="0">
              <a:solidFill>
                <a:srgbClr val="111111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69641" name="Freeform 9"/>
          <p:cNvSpPr/>
          <p:nvPr/>
        </p:nvSpPr>
        <p:spPr>
          <a:xfrm>
            <a:off x="506730" y="3709035"/>
            <a:ext cx="4126230" cy="994410"/>
          </a:xfrm>
          <a:custGeom>
            <a:avLst/>
            <a:gdLst>
              <a:gd name="txL" fmla="*/ 0 w 2844"/>
              <a:gd name="txT" fmla="*/ 0 h 758"/>
              <a:gd name="txR" fmla="*/ 2844 w 2844"/>
              <a:gd name="txB" fmla="*/ 758 h 758"/>
            </a:gdLst>
            <a:ahLst/>
            <a:cxnLst>
              <a:cxn ang="0">
                <a:pos x="0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</a:cxnLst>
            <a:rect l="txL" t="txT" r="txR" b="txB"/>
            <a:pathLst>
              <a:path w="2844" h="758">
                <a:moveTo>
                  <a:pt x="0" y="470"/>
                </a:moveTo>
                <a:cubicBezTo>
                  <a:pt x="154" y="504"/>
                  <a:pt x="636" y="630"/>
                  <a:pt x="924" y="674"/>
                </a:cubicBezTo>
                <a:cubicBezTo>
                  <a:pt x="1212" y="718"/>
                  <a:pt x="1538" y="758"/>
                  <a:pt x="1728" y="734"/>
                </a:cubicBezTo>
                <a:lnTo>
                  <a:pt x="2064" y="530"/>
                </a:lnTo>
                <a:cubicBezTo>
                  <a:pt x="2174" y="460"/>
                  <a:pt x="2298" y="378"/>
                  <a:pt x="2388" y="314"/>
                </a:cubicBezTo>
                <a:cubicBezTo>
                  <a:pt x="2478" y="250"/>
                  <a:pt x="2540" y="196"/>
                  <a:pt x="2604" y="146"/>
                </a:cubicBezTo>
                <a:cubicBezTo>
                  <a:pt x="2668" y="96"/>
                  <a:pt x="2732" y="28"/>
                  <a:pt x="2772" y="14"/>
                </a:cubicBezTo>
                <a:cubicBezTo>
                  <a:pt x="2812" y="0"/>
                  <a:pt x="2829" y="52"/>
                  <a:pt x="2844" y="62"/>
                </a:cubicBezTo>
              </a:path>
            </a:pathLst>
          </a:custGeom>
          <a:noFill/>
          <a:ln w="57150" cap="flat" cmpd="sng">
            <a:solidFill>
              <a:srgbClr val="FFFF00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69640" name="Freeform 8"/>
          <p:cNvSpPr/>
          <p:nvPr/>
        </p:nvSpPr>
        <p:spPr>
          <a:xfrm>
            <a:off x="4066540" y="3606165"/>
            <a:ext cx="1187450" cy="1003300"/>
          </a:xfrm>
          <a:custGeom>
            <a:avLst/>
            <a:gdLst>
              <a:gd name="txL" fmla="*/ 0 w 848"/>
              <a:gd name="txT" fmla="*/ 0 h 384"/>
              <a:gd name="txR" fmla="*/ 848 w 848"/>
              <a:gd name="txB" fmla="*/ 384 h 384"/>
            </a:gdLst>
            <a:ahLst/>
            <a:cxnLst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0"/>
              </a:cxn>
            </a:cxnLst>
            <a:rect l="txL" t="txT" r="txR" b="txB"/>
            <a:pathLst>
              <a:path w="848" h="384">
                <a:moveTo>
                  <a:pt x="848" y="384"/>
                </a:moveTo>
                <a:cubicBezTo>
                  <a:pt x="816" y="372"/>
                  <a:pt x="718" y="324"/>
                  <a:pt x="656" y="312"/>
                </a:cubicBezTo>
                <a:cubicBezTo>
                  <a:pt x="594" y="300"/>
                  <a:pt x="546" y="308"/>
                  <a:pt x="476" y="312"/>
                </a:cubicBezTo>
                <a:cubicBezTo>
                  <a:pt x="406" y="316"/>
                  <a:pt x="312" y="338"/>
                  <a:pt x="236" y="336"/>
                </a:cubicBezTo>
                <a:cubicBezTo>
                  <a:pt x="160" y="334"/>
                  <a:pt x="40" y="334"/>
                  <a:pt x="20" y="300"/>
                </a:cubicBezTo>
                <a:cubicBezTo>
                  <a:pt x="0" y="266"/>
                  <a:pt x="66" y="182"/>
                  <a:pt x="116" y="132"/>
                </a:cubicBezTo>
                <a:cubicBezTo>
                  <a:pt x="166" y="82"/>
                  <a:pt x="278" y="27"/>
                  <a:pt x="320" y="0"/>
                </a:cubicBezTo>
              </a:path>
            </a:pathLst>
          </a:custGeom>
          <a:noFill/>
          <a:ln w="57150" cap="flat" cmpd="sng">
            <a:solidFill>
              <a:srgbClr val="FF0000">
                <a:alpha val="100000"/>
              </a:srgbClr>
            </a:solidFill>
            <a:prstDash val="solid"/>
            <a:round/>
            <a:headEnd type="none" w="med" len="med"/>
            <a:tailEnd type="triangle" w="med" len="med"/>
          </a:ln>
        </p:spPr>
        <p:txBody>
          <a:bodyPr/>
          <a:p>
            <a:endParaRPr lang="zh-CN" altLang="en-US"/>
          </a:p>
        </p:txBody>
      </p:sp>
      <p:sp>
        <p:nvSpPr>
          <p:cNvPr id="69667" name="Text Box 35"/>
          <p:cNvSpPr txBox="1"/>
          <p:nvPr/>
        </p:nvSpPr>
        <p:spPr>
          <a:xfrm>
            <a:off x="4496435" y="3465195"/>
            <a:ext cx="995680" cy="337185"/>
          </a:xfrm>
          <a:prstGeom prst="rect">
            <a:avLst/>
          </a:prstGeom>
          <a:solidFill>
            <a:srgbClr val="FF0000"/>
          </a:solidFill>
          <a:ln w="9525">
            <a:noFill/>
          </a:ln>
        </p:spPr>
        <p:txBody>
          <a:bodyPr wrap="square">
            <a:spAutoFit/>
          </a:bodyPr>
          <a:p>
            <a:pPr>
              <a:spcBef>
                <a:spcPct val="50000"/>
              </a:spcBef>
            </a:pPr>
            <a:r>
              <a:rPr lang="zh-CN" altLang="en-US" sz="1600" b="1" dirty="0">
                <a:solidFill>
                  <a:schemeClr val="bg1"/>
                </a:solidFill>
                <a:latin typeface="Times New Roman" panose="02020603050405020304" pitchFamily="18" charset="0"/>
              </a:rPr>
              <a:t>黄海海战</a:t>
            </a:r>
            <a:endParaRPr lang="zh-CN" altLang="en-US" sz="1600" b="1" dirty="0">
              <a:solidFill>
                <a:schemeClr val="bg1"/>
              </a:solidFill>
              <a:latin typeface="Times New Roman" panose="02020603050405020304" pitchFamily="18" charset="0"/>
            </a:endParaRPr>
          </a:p>
        </p:txBody>
      </p:sp>
      <p:sp>
        <p:nvSpPr>
          <p:cNvPr id="69661" name="Freeform 29"/>
          <p:cNvSpPr/>
          <p:nvPr/>
        </p:nvSpPr>
        <p:spPr>
          <a:xfrm>
            <a:off x="4356100" y="2830830"/>
            <a:ext cx="1136015" cy="1535430"/>
          </a:xfrm>
          <a:custGeom>
            <a:avLst/>
            <a:gdLst>
              <a:gd name="txL" fmla="*/ 0 w 576"/>
              <a:gd name="txT" fmla="*/ 0 h 816"/>
              <a:gd name="txR" fmla="*/ 576 w 576"/>
              <a:gd name="txB" fmla="*/ 816 h 816"/>
            </a:gdLst>
            <a:ahLst/>
            <a:cxnLst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0" y="0"/>
              </a:cxn>
            </a:cxnLst>
            <a:rect l="txL" t="txT" r="txR" b="txB"/>
            <a:pathLst>
              <a:path w="576" h="816">
                <a:moveTo>
                  <a:pt x="576" y="816"/>
                </a:moveTo>
                <a:lnTo>
                  <a:pt x="276" y="360"/>
                </a:lnTo>
                <a:cubicBezTo>
                  <a:pt x="198" y="256"/>
                  <a:pt x="148" y="230"/>
                  <a:pt x="108" y="192"/>
                </a:cubicBezTo>
                <a:cubicBezTo>
                  <a:pt x="68" y="154"/>
                  <a:pt x="54" y="164"/>
                  <a:pt x="36" y="132"/>
                </a:cubicBezTo>
                <a:cubicBezTo>
                  <a:pt x="18" y="100"/>
                  <a:pt x="7" y="27"/>
                  <a:pt x="0" y="0"/>
                </a:cubicBezTo>
              </a:path>
            </a:pathLst>
          </a:custGeom>
          <a:noFill/>
          <a:ln w="57150" cap="flat" cmpd="sng">
            <a:solidFill>
              <a:srgbClr val="FF0000">
                <a:alpha val="100000"/>
              </a:srgbClr>
            </a:solidFill>
            <a:prstDash val="solid"/>
            <a:round/>
            <a:headEnd type="none" w="med" len="med"/>
            <a:tailEnd type="triangle" w="med" len="med"/>
          </a:ln>
        </p:spPr>
        <p:txBody>
          <a:bodyPr/>
          <a:p>
            <a:endParaRPr lang="zh-CN" altLang="en-US"/>
          </a:p>
        </p:txBody>
      </p:sp>
      <p:sp>
        <p:nvSpPr>
          <p:cNvPr id="69658" name="Freeform 26"/>
          <p:cNvSpPr/>
          <p:nvPr/>
        </p:nvSpPr>
        <p:spPr>
          <a:xfrm>
            <a:off x="3599180" y="3754120"/>
            <a:ext cx="1654810" cy="799465"/>
          </a:xfrm>
          <a:custGeom>
            <a:avLst/>
            <a:gdLst>
              <a:gd name="txL" fmla="*/ 0 w 960"/>
              <a:gd name="txT" fmla="*/ 0 h 494"/>
              <a:gd name="txR" fmla="*/ 960 w 960"/>
              <a:gd name="txB" fmla="*/ 494 h 494"/>
            </a:gdLst>
            <a:ahLst/>
            <a:cxnLst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0" y="0"/>
              </a:cxn>
            </a:cxnLst>
            <a:rect l="txL" t="txT" r="txR" b="txB"/>
            <a:pathLst>
              <a:path w="960" h="494">
                <a:moveTo>
                  <a:pt x="960" y="480"/>
                </a:moveTo>
                <a:cubicBezTo>
                  <a:pt x="890" y="480"/>
                  <a:pt x="642" y="480"/>
                  <a:pt x="540" y="480"/>
                </a:cubicBezTo>
                <a:cubicBezTo>
                  <a:pt x="438" y="480"/>
                  <a:pt x="396" y="478"/>
                  <a:pt x="348" y="480"/>
                </a:cubicBezTo>
                <a:cubicBezTo>
                  <a:pt x="300" y="482"/>
                  <a:pt x="274" y="494"/>
                  <a:pt x="252" y="492"/>
                </a:cubicBezTo>
                <a:cubicBezTo>
                  <a:pt x="230" y="490"/>
                  <a:pt x="242" y="492"/>
                  <a:pt x="216" y="468"/>
                </a:cubicBezTo>
                <a:cubicBezTo>
                  <a:pt x="190" y="444"/>
                  <a:pt x="132" y="426"/>
                  <a:pt x="96" y="348"/>
                </a:cubicBezTo>
                <a:cubicBezTo>
                  <a:pt x="60" y="270"/>
                  <a:pt x="20" y="72"/>
                  <a:pt x="0" y="0"/>
                </a:cubicBezTo>
              </a:path>
            </a:pathLst>
          </a:custGeom>
          <a:noFill/>
          <a:ln w="57150" cap="flat" cmpd="sng">
            <a:solidFill>
              <a:srgbClr val="FF0000">
                <a:alpha val="100000"/>
              </a:srgbClr>
            </a:solidFill>
            <a:prstDash val="solid"/>
            <a:round/>
            <a:headEnd type="none" w="med" len="med"/>
            <a:tailEnd type="triangle" w="med" len="med"/>
          </a:ln>
        </p:spPr>
        <p:txBody>
          <a:bodyPr/>
          <a:p>
            <a:endParaRPr lang="zh-CN" altLang="en-US"/>
          </a:p>
        </p:txBody>
      </p:sp>
      <p:sp>
        <p:nvSpPr>
          <p:cNvPr id="69659" name="Freeform 27"/>
          <p:cNvSpPr/>
          <p:nvPr/>
        </p:nvSpPr>
        <p:spPr>
          <a:xfrm>
            <a:off x="2805430" y="3921760"/>
            <a:ext cx="685800" cy="609600"/>
          </a:xfrm>
          <a:custGeom>
            <a:avLst/>
            <a:gdLst>
              <a:gd name="txL" fmla="*/ 0 w 432"/>
              <a:gd name="txT" fmla="*/ 0 h 384"/>
              <a:gd name="txR" fmla="*/ 432 w 432"/>
              <a:gd name="txB" fmla="*/ 384 h 384"/>
            </a:gdLst>
            <a:ahLst/>
            <a:cxnLst>
              <a:cxn ang="0">
                <a:pos x="2147483647" y="0"/>
              </a:cxn>
              <a:cxn ang="0">
                <a:pos x="2147483647" y="2147483647"/>
              </a:cxn>
              <a:cxn ang="0">
                <a:pos x="0" y="2147483647"/>
              </a:cxn>
            </a:cxnLst>
            <a:rect l="txL" t="txT" r="txR" b="txB"/>
            <a:pathLst>
              <a:path w="432" h="384">
                <a:moveTo>
                  <a:pt x="432" y="0"/>
                </a:moveTo>
                <a:cubicBezTo>
                  <a:pt x="382" y="38"/>
                  <a:pt x="204" y="164"/>
                  <a:pt x="132" y="228"/>
                </a:cubicBezTo>
                <a:cubicBezTo>
                  <a:pt x="60" y="292"/>
                  <a:pt x="27" y="352"/>
                  <a:pt x="0" y="384"/>
                </a:cubicBezTo>
              </a:path>
            </a:pathLst>
          </a:custGeom>
          <a:noFill/>
          <a:ln w="57150" cap="flat" cmpd="sng">
            <a:solidFill>
              <a:srgbClr val="FF0000">
                <a:alpha val="100000"/>
              </a:srgbClr>
            </a:solidFill>
            <a:prstDash val="solid"/>
            <a:round/>
            <a:headEnd type="none" w="med" len="med"/>
            <a:tailEnd type="triangle" w="med" len="med"/>
          </a:ln>
        </p:spPr>
        <p:txBody>
          <a:bodyPr/>
          <a:p>
            <a:endParaRPr lang="zh-CN" altLang="en-US"/>
          </a:p>
        </p:txBody>
      </p:sp>
      <p:sp>
        <p:nvSpPr>
          <p:cNvPr id="69660" name="Line 28"/>
          <p:cNvSpPr/>
          <p:nvPr/>
        </p:nvSpPr>
        <p:spPr>
          <a:xfrm flipH="1">
            <a:off x="2705735" y="4271010"/>
            <a:ext cx="228600" cy="76200"/>
          </a:xfrm>
          <a:prstGeom prst="line">
            <a:avLst/>
          </a:prstGeom>
          <a:ln w="38100" cap="flat" cmpd="sng">
            <a:solidFill>
              <a:srgbClr val="FF0000"/>
            </a:solidFill>
            <a:prstDash val="solid"/>
            <a:headEnd type="none" w="med" len="med"/>
            <a:tailEnd type="triangle" w="med" len="med"/>
          </a:ln>
        </p:spPr>
      </p:sp>
      <p:sp>
        <p:nvSpPr>
          <p:cNvPr id="69672" name="Text Box 40"/>
          <p:cNvSpPr txBox="1"/>
          <p:nvPr/>
        </p:nvSpPr>
        <p:spPr>
          <a:xfrm>
            <a:off x="2167255" y="4366260"/>
            <a:ext cx="603250" cy="337185"/>
          </a:xfrm>
          <a:prstGeom prst="rect">
            <a:avLst/>
          </a:prstGeom>
          <a:solidFill>
            <a:srgbClr val="FF0000"/>
          </a:solidFill>
          <a:ln w="9525">
            <a:noFill/>
          </a:ln>
        </p:spPr>
        <p:txBody>
          <a:bodyPr wrap="square">
            <a:spAutoFit/>
          </a:bodyPr>
          <a:p>
            <a:pPr>
              <a:spcBef>
                <a:spcPct val="50000"/>
              </a:spcBef>
            </a:pPr>
            <a:r>
              <a:rPr lang="zh-CN" altLang="en-US" sz="1600" b="1" dirty="0">
                <a:solidFill>
                  <a:schemeClr val="bg1"/>
                </a:solidFill>
                <a:latin typeface="Times New Roman" panose="02020603050405020304" pitchFamily="18" charset="0"/>
              </a:rPr>
              <a:t>旅顺</a:t>
            </a:r>
            <a:endParaRPr lang="zh-CN" altLang="en-US" sz="1600" b="1" dirty="0">
              <a:solidFill>
                <a:schemeClr val="bg1"/>
              </a:solidFill>
              <a:latin typeface="Times New Roman" panose="02020603050405020304" pitchFamily="18" charset="0"/>
            </a:endParaRPr>
          </a:p>
        </p:txBody>
      </p:sp>
      <p:grpSp>
        <p:nvGrpSpPr>
          <p:cNvPr id="5" name="Group 13"/>
          <p:cNvGrpSpPr/>
          <p:nvPr/>
        </p:nvGrpSpPr>
        <p:grpSpPr>
          <a:xfrm>
            <a:off x="2934970" y="4464050"/>
            <a:ext cx="901700" cy="1145540"/>
            <a:chOff x="2256" y="2352"/>
            <a:chExt cx="432" cy="816"/>
          </a:xfrm>
        </p:grpSpPr>
        <p:sp>
          <p:nvSpPr>
            <p:cNvPr id="19497" name="Line 14"/>
            <p:cNvSpPr/>
            <p:nvPr/>
          </p:nvSpPr>
          <p:spPr>
            <a:xfrm>
              <a:off x="2256" y="2352"/>
              <a:ext cx="96" cy="816"/>
            </a:xfrm>
            <a:prstGeom prst="line">
              <a:avLst/>
            </a:prstGeom>
            <a:ln w="57150" cap="flat" cmpd="sng">
              <a:solidFill>
                <a:srgbClr val="FF0000"/>
              </a:solidFill>
              <a:prstDash val="solid"/>
              <a:headEnd type="none" w="med" len="med"/>
              <a:tailEnd type="triangle" w="med" len="med"/>
            </a:ln>
          </p:spPr>
        </p:sp>
        <p:sp>
          <p:nvSpPr>
            <p:cNvPr id="19498" name="Line 15"/>
            <p:cNvSpPr/>
            <p:nvPr/>
          </p:nvSpPr>
          <p:spPr>
            <a:xfrm>
              <a:off x="2304" y="2400"/>
              <a:ext cx="384" cy="720"/>
            </a:xfrm>
            <a:prstGeom prst="line">
              <a:avLst/>
            </a:prstGeom>
            <a:ln w="57150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</p:sp>
      </p:grpSp>
      <p:grpSp>
        <p:nvGrpSpPr>
          <p:cNvPr id="6" name="Group 21"/>
          <p:cNvGrpSpPr/>
          <p:nvPr/>
        </p:nvGrpSpPr>
        <p:grpSpPr>
          <a:xfrm>
            <a:off x="3222625" y="5483225"/>
            <a:ext cx="614045" cy="393700"/>
            <a:chOff x="2352" y="3120"/>
            <a:chExt cx="340" cy="248"/>
          </a:xfrm>
        </p:grpSpPr>
        <p:sp>
          <p:nvSpPr>
            <p:cNvPr id="19495" name="Freeform 22"/>
            <p:cNvSpPr/>
            <p:nvPr/>
          </p:nvSpPr>
          <p:spPr>
            <a:xfrm>
              <a:off x="2592" y="3120"/>
              <a:ext cx="100" cy="192"/>
            </a:xfrm>
            <a:custGeom>
              <a:avLst/>
              <a:gdLst>
                <a:gd name="txL" fmla="*/ 0 w 100"/>
                <a:gd name="txT" fmla="*/ 0 h 192"/>
                <a:gd name="txR" fmla="*/ 100 w 100"/>
                <a:gd name="txB" fmla="*/ 192 h 192"/>
              </a:gdLst>
              <a:ahLst/>
              <a:cxnLst>
                <a:cxn ang="0">
                  <a:pos x="96" y="0"/>
                </a:cxn>
                <a:cxn ang="0">
                  <a:pos x="84" y="144"/>
                </a:cxn>
                <a:cxn ang="0">
                  <a:pos x="0" y="192"/>
                </a:cxn>
              </a:cxnLst>
              <a:rect l="txL" t="txT" r="txR" b="txB"/>
              <a:pathLst>
                <a:path w="100" h="192">
                  <a:moveTo>
                    <a:pt x="96" y="0"/>
                  </a:moveTo>
                  <a:cubicBezTo>
                    <a:pt x="94" y="24"/>
                    <a:pt x="100" y="112"/>
                    <a:pt x="84" y="144"/>
                  </a:cubicBezTo>
                  <a:lnTo>
                    <a:pt x="0" y="192"/>
                  </a:lnTo>
                </a:path>
              </a:pathLst>
            </a:custGeom>
            <a:noFill/>
            <a:ln w="57150" cap="flat" cmpd="sng">
              <a:solidFill>
                <a:srgbClr val="FF0000">
                  <a:alpha val="100000"/>
                </a:srgbClr>
              </a:solidFill>
              <a:prstDash val="solid"/>
              <a:round/>
              <a:headEnd type="none" w="med" len="med"/>
              <a:tailEnd type="triangl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9496" name="Freeform 23"/>
            <p:cNvSpPr/>
            <p:nvPr/>
          </p:nvSpPr>
          <p:spPr>
            <a:xfrm>
              <a:off x="2352" y="3216"/>
              <a:ext cx="192" cy="152"/>
            </a:xfrm>
            <a:custGeom>
              <a:avLst/>
              <a:gdLst>
                <a:gd name="txL" fmla="*/ 0 w 192"/>
                <a:gd name="txT" fmla="*/ 0 h 56"/>
                <a:gd name="txR" fmla="*/ 192 w 192"/>
                <a:gd name="txB" fmla="*/ 56 h 56"/>
              </a:gdLst>
              <a:ahLst/>
              <a:cxnLst>
                <a:cxn ang="0">
                  <a:pos x="192" y="7659742"/>
                </a:cxn>
                <a:cxn ang="0">
                  <a:pos x="84" y="7659742"/>
                </a:cxn>
                <a:cxn ang="0">
                  <a:pos x="0" y="0"/>
                </a:cxn>
              </a:cxnLst>
              <a:rect l="txL" t="txT" r="txR" b="txB"/>
              <a:pathLst>
                <a:path w="192" h="56">
                  <a:moveTo>
                    <a:pt x="192" y="48"/>
                  </a:moveTo>
                  <a:cubicBezTo>
                    <a:pt x="174" y="48"/>
                    <a:pt x="116" y="56"/>
                    <a:pt x="84" y="48"/>
                  </a:cubicBezTo>
                  <a:cubicBezTo>
                    <a:pt x="52" y="40"/>
                    <a:pt x="17" y="10"/>
                    <a:pt x="0" y="0"/>
                  </a:cubicBezTo>
                </a:path>
              </a:pathLst>
            </a:custGeom>
            <a:noFill/>
            <a:ln w="38100" cap="flat" cmpd="sng">
              <a:solidFill>
                <a:srgbClr val="FF0000">
                  <a:alpha val="100000"/>
                </a:srgbClr>
              </a:solidFill>
              <a:prstDash val="solid"/>
              <a:round/>
              <a:headEnd type="none" w="med" len="med"/>
              <a:tailEnd type="triangle" w="med" len="med"/>
            </a:ln>
          </p:spPr>
          <p:txBody>
            <a:bodyPr/>
            <a:p>
              <a:endParaRPr lang="zh-CN" altLang="en-US"/>
            </a:p>
          </p:txBody>
        </p:sp>
      </p:grpSp>
      <p:sp>
        <p:nvSpPr>
          <p:cNvPr id="69673" name="Text Box 41"/>
          <p:cNvSpPr txBox="1"/>
          <p:nvPr/>
        </p:nvSpPr>
        <p:spPr>
          <a:xfrm>
            <a:off x="2415540" y="5429250"/>
            <a:ext cx="808990" cy="337185"/>
          </a:xfrm>
          <a:prstGeom prst="rect">
            <a:avLst/>
          </a:prstGeom>
          <a:solidFill>
            <a:srgbClr val="FF0000"/>
          </a:solidFill>
          <a:ln w="9525">
            <a:noFill/>
          </a:ln>
        </p:spPr>
        <p:txBody>
          <a:bodyPr wrap="square">
            <a:spAutoFit/>
          </a:bodyPr>
          <a:p>
            <a:pPr>
              <a:spcBef>
                <a:spcPct val="50000"/>
              </a:spcBef>
            </a:pPr>
            <a:r>
              <a:rPr lang="zh-CN" altLang="en-US" sz="1600" b="1" dirty="0">
                <a:solidFill>
                  <a:schemeClr val="bg1"/>
                </a:solidFill>
                <a:latin typeface="Times New Roman" panose="02020603050405020304" pitchFamily="18" charset="0"/>
              </a:rPr>
              <a:t>威海卫</a:t>
            </a:r>
            <a:endParaRPr lang="zh-CN" altLang="en-US" sz="1600" b="1" dirty="0">
              <a:solidFill>
                <a:schemeClr val="bg1"/>
              </a:solidFill>
              <a:latin typeface="Times New Roman" panose="02020603050405020304" pitchFamily="18" charset="0"/>
            </a:endParaRPr>
          </a:p>
        </p:txBody>
      </p:sp>
      <p:sp>
        <p:nvSpPr>
          <p:cNvPr id="69652" name="Text Box 20"/>
          <p:cNvSpPr txBox="1"/>
          <p:nvPr/>
        </p:nvSpPr>
        <p:spPr>
          <a:xfrm>
            <a:off x="5428615" y="3434080"/>
            <a:ext cx="1752600" cy="39878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000" b="1" dirty="0">
                <a:solidFill>
                  <a:srgbClr val="111111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1894.9.17</a:t>
            </a:r>
            <a:endParaRPr lang="en-US" altLang="zh-CN" sz="2000" b="1" dirty="0">
              <a:solidFill>
                <a:srgbClr val="111111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69674" name="Text Box 42"/>
          <p:cNvSpPr txBox="1"/>
          <p:nvPr/>
        </p:nvSpPr>
        <p:spPr>
          <a:xfrm>
            <a:off x="1560513" y="4064953"/>
            <a:ext cx="1511300" cy="39878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000" b="1" dirty="0">
                <a:solidFill>
                  <a:srgbClr val="111111"/>
                </a:solidFill>
                <a:latin typeface="宋体" panose="02010600030101010101" pitchFamily="2" charset="-122"/>
              </a:rPr>
              <a:t>1894.11</a:t>
            </a:r>
            <a:endParaRPr lang="en-US" altLang="zh-CN" sz="2000" b="1" dirty="0">
              <a:solidFill>
                <a:srgbClr val="111111"/>
              </a:solidFill>
              <a:latin typeface="宋体" panose="02010600030101010101" pitchFamily="2" charset="-122"/>
            </a:endParaRPr>
          </a:p>
        </p:txBody>
      </p:sp>
      <p:sp>
        <p:nvSpPr>
          <p:cNvPr id="69651" name="Text Box 19"/>
          <p:cNvSpPr txBox="1"/>
          <p:nvPr/>
        </p:nvSpPr>
        <p:spPr>
          <a:xfrm>
            <a:off x="2167255" y="5726430"/>
            <a:ext cx="1752600" cy="39878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000" b="1" dirty="0">
                <a:solidFill>
                  <a:srgbClr val="111111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1895.2.2</a:t>
            </a:r>
            <a:endParaRPr lang="en-US" altLang="zh-CN" sz="2000" b="1" dirty="0">
              <a:solidFill>
                <a:srgbClr val="111111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7465695" y="3141345"/>
            <a:ext cx="4318000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lang="en-US" altLang="zh-CN" sz="24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  <a:sym typeface="+mn-ea"/>
              </a:rPr>
              <a:t>↓</a:t>
            </a:r>
            <a:endParaRPr lang="en-US" altLang="zh-CN" sz="2400" b="1"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  <a:sym typeface="+mn-ea"/>
            </a:endParaRPr>
          </a:p>
          <a:p>
            <a:pPr algn="l"/>
            <a:r>
              <a:rPr lang="en-US" altLang="zh-CN" sz="2400" b="1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2.</a:t>
            </a:r>
            <a:r>
              <a:rPr lang="zh-CN" altLang="en-US" sz="2400" b="1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平壤战役（</a:t>
            </a:r>
            <a:r>
              <a:rPr lang="en-US" altLang="zh-CN" sz="2400" b="1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1894.9</a:t>
            </a:r>
            <a:r>
              <a:rPr lang="zh-CN" altLang="en-US" sz="2400" b="1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）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7465695" y="3949700"/>
            <a:ext cx="4318000" cy="119888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lang="en-US" altLang="zh-CN" sz="24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  <a:sym typeface="+mn-ea"/>
              </a:rPr>
              <a:t>↓</a:t>
            </a:r>
            <a:endParaRPr lang="en-US" altLang="zh-CN" sz="2400" b="1"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  <a:sym typeface="+mn-ea"/>
            </a:endParaRPr>
          </a:p>
          <a:p>
            <a:pPr algn="l"/>
            <a:r>
              <a:rPr lang="en-US" altLang="zh-CN" sz="2400" b="1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3.</a:t>
            </a:r>
            <a:r>
              <a:rPr lang="zh-CN" altLang="en-US" sz="2400" b="1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海军决战：1894年9月,中日海军在黄海展开决战。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7465695" y="5088255"/>
            <a:ext cx="4318000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lang="en-US" altLang="zh-CN" sz="24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  <a:sym typeface="+mn-ea"/>
              </a:rPr>
              <a:t>↓</a:t>
            </a:r>
            <a:endParaRPr lang="en-US" altLang="zh-CN" sz="2400" b="1"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  <a:sym typeface="+mn-ea"/>
            </a:endParaRPr>
          </a:p>
          <a:p>
            <a:pPr algn="l"/>
            <a:r>
              <a:rPr lang="en-US" altLang="zh-CN" sz="2400" b="1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4.</a:t>
            </a:r>
            <a:r>
              <a:rPr lang="zh-CN" altLang="en-US" sz="2400" b="1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旅顺大屠杀（</a:t>
            </a:r>
            <a:r>
              <a:rPr lang="en-US" altLang="zh-CN" sz="2400" b="1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1894.11</a:t>
            </a:r>
            <a:r>
              <a:rPr lang="zh-CN" altLang="en-US" sz="2400" b="1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）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7465695" y="5934710"/>
            <a:ext cx="4318000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lang="en-US" altLang="zh-CN" sz="24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  <a:sym typeface="+mn-ea"/>
              </a:rPr>
              <a:t>↓</a:t>
            </a:r>
            <a:endParaRPr lang="en-US" altLang="zh-CN" sz="2400" b="1">
              <a:solidFill>
                <a:srgbClr val="1C4885"/>
              </a:solidFill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  <a:sym typeface="+mn-ea"/>
            </a:endParaRPr>
          </a:p>
          <a:p>
            <a:pPr algn="l"/>
            <a:r>
              <a:rPr lang="en-US" altLang="zh-CN" sz="2400" b="1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5.</a:t>
            </a:r>
            <a:r>
              <a:rPr lang="zh-CN" altLang="en-US" sz="2400" b="1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威海卫战役（</a:t>
            </a:r>
            <a:r>
              <a:rPr lang="en-US" altLang="zh-CN" sz="2400" b="1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18945.2</a:t>
            </a:r>
            <a:r>
              <a:rPr lang="zh-CN" altLang="en-US" sz="2400" b="1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）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236855" y="1942465"/>
            <a:ext cx="2751455" cy="36830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p>
            <a:r>
              <a:rPr lang="zh-CN" altLang="en-US" b="1">
                <a:latin typeface="黑体" panose="02010609060101010101" pitchFamily="49" charset="-122"/>
                <a:ea typeface="黑体" panose="02010609060101010101" pitchFamily="49" charset="-122"/>
              </a:rPr>
              <a:t>甲午中日战争形势示意图</a:t>
            </a:r>
            <a:endParaRPr lang="zh-CN" altLang="en-US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"/>
                                        <p:tgtEl>
                                          <p:spTgt spid="696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1" dur="500"/>
                                        <p:tgtEl>
                                          <p:spTgt spid="696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96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96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8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2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"/>
                            </p:stCondLst>
                            <p:childTnLst>
                              <p:par>
                                <p:cTn id="2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96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000"/>
                            </p:stCondLst>
                            <p:childTnLst>
                              <p:par>
                                <p:cTn id="3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96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500"/>
                            </p:stCondLst>
                            <p:childTnLst>
                              <p:par>
                                <p:cTn id="3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8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3" dur="500"/>
                                        <p:tgtEl>
                                          <p:spTgt spid="696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"/>
                            </p:stCondLst>
                            <p:childTnLst>
                              <p:par>
                                <p:cTn id="4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7" dur="500"/>
                                        <p:tgtEl>
                                          <p:spTgt spid="696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000"/>
                            </p:stCondLst>
                            <p:childTnLst>
                              <p:par>
                                <p:cTn id="4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96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500"/>
                            </p:stCondLst>
                            <p:childTnLst>
                              <p:par>
                                <p:cTn id="5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96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2000"/>
                            </p:stCondLst>
                            <p:childTnLst>
                              <p:par>
                                <p:cTn id="5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3" dur="500"/>
                                        <p:tgtEl>
                                          <p:spTgt spid="696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500"/>
                            </p:stCondLst>
                            <p:childTnLst>
                              <p:par>
                                <p:cTn id="65" presetID="18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67" dur="500"/>
                                        <p:tgtEl>
                                          <p:spTgt spid="696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1000"/>
                            </p:stCondLst>
                            <p:childTnLst>
                              <p:par>
                                <p:cTn id="69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1" dur="500"/>
                                        <p:tgtEl>
                                          <p:spTgt spid="696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1500"/>
                            </p:stCondLst>
                            <p:childTnLst>
                              <p:par>
                                <p:cTn id="73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5" dur="500"/>
                                        <p:tgtEl>
                                          <p:spTgt spid="696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2000"/>
                            </p:stCondLst>
                            <p:childTnLst>
                              <p:par>
                                <p:cTn id="7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96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2500"/>
                            </p:stCondLst>
                            <p:childTnLst>
                              <p:par>
                                <p:cTn id="8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96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3000"/>
                            </p:stCondLst>
                            <p:childTnLst>
                              <p:par>
                                <p:cTn id="83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500"/>
                            </p:stCondLst>
                            <p:childTnLst>
                              <p:par>
                                <p:cTn id="93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000"/>
                            </p:stCondLst>
                            <p:childTnLst>
                              <p:par>
                                <p:cTn id="9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96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1500"/>
                            </p:stCondLst>
                            <p:childTnLst>
                              <p:par>
                                <p:cTn id="10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96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2000"/>
                            </p:stCondLst>
                            <p:childTnLst>
                              <p:par>
                                <p:cTn id="103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9670" grpId="0" bldLvl="0" animBg="1"/>
      <p:bldP spid="69649" grpId="0"/>
      <p:bldP spid="69671" grpId="0" bldLvl="0" animBg="1"/>
      <p:bldP spid="69650" grpId="0"/>
      <p:bldP spid="69667" grpId="0" bldLvl="0" animBg="1"/>
      <p:bldP spid="69672" grpId="0" bldLvl="0" animBg="1"/>
      <p:bldP spid="69673" grpId="0" bldLvl="0" animBg="1"/>
      <p:bldP spid="69652" grpId="0"/>
      <p:bldP spid="69674" grpId="0"/>
      <p:bldP spid="69651" grpId="0"/>
      <p:bldP spid="3" grpId="0"/>
      <p:bldP spid="19" grpId="0"/>
      <p:bldP spid="21" grpId="0"/>
      <p:bldP spid="22" grpId="0"/>
      <p:bldP spid="23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文本框 19"/>
          <p:cNvSpPr txBox="1"/>
          <p:nvPr/>
        </p:nvSpPr>
        <p:spPr>
          <a:xfrm>
            <a:off x="-59055" y="264160"/>
            <a:ext cx="4323080" cy="521970"/>
          </a:xfrm>
          <a:prstGeom prst="rect">
            <a:avLst/>
          </a:prstGeom>
          <a:noFill/>
          <a:ln>
            <a:solidFill>
              <a:schemeClr val="bg1">
                <a:lumMod val="85000"/>
              </a:schemeClr>
            </a:solidFill>
          </a:ln>
        </p:spPr>
        <p:txBody>
          <a:bodyPr wrap="square" rtlCol="0">
            <a:spAutoFit/>
          </a:bodyPr>
          <a:lstStyle/>
          <a:p>
            <a:pPr algn="l"/>
            <a:r>
              <a:rPr lang="en-US" altLang="zh-CN" sz="2800" dirty="0">
                <a:solidFill>
                  <a:srgbClr val="FF0000"/>
                </a:solidFill>
                <a:latin typeface="汉仪尚巍手书W" panose="00020600040101010101" pitchFamily="18" charset="-122"/>
                <a:ea typeface="汉仪尚巍手书W" panose="00020600040101010101" pitchFamily="18" charset="-122"/>
              </a:rPr>
              <a:t> </a:t>
            </a:r>
            <a:r>
              <a:rPr lang="zh-CN" altLang="en-US" sz="2800" dirty="0">
                <a:solidFill>
                  <a:srgbClr val="FF0000"/>
                </a:solidFill>
                <a:latin typeface="汉仪尚巍手书W" panose="00020600040101010101" pitchFamily="18" charset="-122"/>
                <a:ea typeface="汉仪尚巍手书W" panose="00020600040101010101" pitchFamily="18" charset="-122"/>
              </a:rPr>
              <a:t>边疆危机与甲午中日战争</a:t>
            </a:r>
            <a:endParaRPr lang="zh-CN" altLang="en-US" sz="2800" dirty="0">
              <a:solidFill>
                <a:srgbClr val="FF0000"/>
              </a:solidFill>
              <a:latin typeface="汉仪尚巍手书W" panose="00020600040101010101" pitchFamily="18" charset="-122"/>
              <a:ea typeface="汉仪尚巍手书W" panose="00020600040101010101" pitchFamily="18" charset="-122"/>
            </a:endParaRPr>
          </a:p>
        </p:txBody>
      </p:sp>
      <p:sp>
        <p:nvSpPr>
          <p:cNvPr id="7" name="Text Box 6"/>
          <p:cNvSpPr txBox="1">
            <a:spLocks noChangeArrowheads="1"/>
          </p:cNvSpPr>
          <p:nvPr/>
        </p:nvSpPr>
        <p:spPr bwMode="auto">
          <a:xfrm>
            <a:off x="183025" y="919104"/>
            <a:ext cx="2860040" cy="4305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>
            <a:spAutoFit/>
          </a:bodyPr>
          <a:lstStyle/>
          <a:p>
            <a:pPr algn="ctr"/>
            <a:r>
              <a:rPr kumimoji="1" lang="zh-CN" sz="2800" b="1" dirty="0">
                <a:solidFill>
                  <a:srgbClr val="FF0000"/>
                </a:solidFill>
                <a:uFillTx/>
                <a:latin typeface="黑体" panose="02010609060101010101" pitchFamily="49" charset="-122"/>
                <a:ea typeface="黑体" panose="02010609060101010101" pitchFamily="49" charset="-122"/>
              </a:rPr>
              <a:t>二、甲午中日战争   </a:t>
            </a:r>
            <a:endParaRPr kumimoji="1" lang="zh-CN" sz="2800" b="1" dirty="0">
              <a:solidFill>
                <a:srgbClr val="FF0000"/>
              </a:solidFill>
              <a:uFillTx/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182880" y="1426210"/>
            <a:ext cx="805053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400" b="1">
                <a:latin typeface="黑体" panose="02010609060101010101" pitchFamily="49" charset="-122"/>
                <a:ea typeface="黑体" panose="02010609060101010101" pitchFamily="49" charset="-122"/>
              </a:rPr>
              <a:t>（三）结果：1895年，清政府战败，被迫签订《马关条约》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graphicFrame>
        <p:nvGraphicFramePr>
          <p:cNvPr id="3" name="表格 2"/>
          <p:cNvGraphicFramePr/>
          <p:nvPr/>
        </p:nvGraphicFramePr>
        <p:xfrm>
          <a:off x="277495" y="1969770"/>
          <a:ext cx="11637645" cy="455993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883025"/>
                <a:gridCol w="7754620"/>
              </a:tblGrid>
              <a:tr h="503555"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zh-CN" altLang="en-US" sz="2400"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内  容</a:t>
                      </a:r>
                      <a:endParaRPr lang="zh-CN" altLang="en-US" sz="2400"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anchor="ctr" anchorCtr="0"/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zh-CN" altLang="en-US" sz="2400"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危  害</a:t>
                      </a:r>
                      <a:endParaRPr lang="zh-CN" altLang="en-US" sz="2400"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anchor="ctr" anchorCtr="0"/>
                </a:tc>
              </a:tr>
              <a:tr h="1303655">
                <a:tc>
                  <a:txBody>
                    <a:bodyPr/>
                    <a:p>
                      <a:pPr>
                        <a:buNone/>
                      </a:pPr>
                      <a:r>
                        <a:rPr lang="zh-CN" altLang="en-US" sz="2400"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割辽东半岛、台湾全岛及其附属岛屿、澎湖列岛给日本</a:t>
                      </a:r>
                      <a:endParaRPr lang="zh-CN" altLang="en-US" sz="2400"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anchor="ctr" anchorCtr="0"/>
                </a:tc>
                <a:tc>
                  <a:txBody>
                    <a:bodyPr/>
                    <a:p>
                      <a:pPr>
                        <a:buNone/>
                      </a:pPr>
                      <a:endParaRPr lang="zh-CN" altLang="en-US" sz="2400"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/>
                </a:tc>
              </a:tr>
              <a:tr h="990600">
                <a:tc>
                  <a:txBody>
                    <a:bodyPr/>
                    <a:p>
                      <a:pPr>
                        <a:buNone/>
                      </a:pPr>
                      <a:r>
                        <a:rPr lang="zh-CN" altLang="en-US" sz="2400">
                          <a:latin typeface="黑体" panose="02010609060101010101" pitchFamily="49" charset="-122"/>
                          <a:ea typeface="黑体" panose="02010609060101010101" pitchFamily="49" charset="-122"/>
                          <a:cs typeface="黑体" panose="02010609060101010101" pitchFamily="49" charset="-122"/>
                        </a:rPr>
                        <a:t>赔偿日本军费2亿两白银</a:t>
                      </a:r>
                      <a:endParaRPr lang="zh-CN" altLang="en-US" sz="2400">
                        <a:latin typeface="黑体" panose="02010609060101010101" pitchFamily="49" charset="-122"/>
                        <a:ea typeface="黑体" panose="02010609060101010101" pitchFamily="49" charset="-122"/>
                        <a:cs typeface="黑体" panose="02010609060101010101" pitchFamily="49" charset="-122"/>
                      </a:endParaRPr>
                    </a:p>
                  </a:txBody>
                  <a:tcPr anchor="ctr" anchorCtr="0"/>
                </a:tc>
                <a:tc>
                  <a:txBody>
                    <a:bodyPr/>
                    <a:p>
                      <a:pPr>
                        <a:buNone/>
                      </a:pPr>
                      <a:endParaRPr lang="zh-CN" altLang="en-US" sz="2400"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/>
                </a:tc>
              </a:tr>
              <a:tr h="918210">
                <a:tc>
                  <a:txBody>
                    <a:bodyPr/>
                    <a:p>
                      <a:pPr>
                        <a:buNone/>
                      </a:pPr>
                      <a:r>
                        <a:rPr lang="zh-CN" altLang="en-US" sz="2400"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开放重庆、沙市、苏州、杭州四地为新的通商口岸</a:t>
                      </a:r>
                      <a:endParaRPr lang="zh-CN" altLang="en-US" sz="2400"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anchor="ctr" anchorCtr="0"/>
                </a:tc>
                <a:tc>
                  <a:txBody>
                    <a:bodyPr/>
                    <a:p>
                      <a:pPr>
                        <a:buNone/>
                      </a:pPr>
                      <a:endParaRPr lang="zh-CN" altLang="en-US" sz="2400"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/>
                </a:tc>
              </a:tr>
              <a:tr h="843915">
                <a:tc>
                  <a:txBody>
                    <a:bodyPr/>
                    <a:p>
                      <a:pPr>
                        <a:buNone/>
                      </a:pPr>
                      <a:r>
                        <a:rPr lang="zh-CN" altLang="en-US" sz="2400"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允许日本在华设厂</a:t>
                      </a:r>
                      <a:endParaRPr lang="zh-CN" altLang="en-US" sz="2400"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anchor="ctr" anchorCtr="0"/>
                </a:tc>
                <a:tc>
                  <a:txBody>
                    <a:bodyPr/>
                    <a:p>
                      <a:pPr>
                        <a:buNone/>
                      </a:pPr>
                      <a:endParaRPr lang="zh-CN" altLang="en-US" sz="2400"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4" name="文本框 3"/>
          <p:cNvSpPr txBox="1"/>
          <p:nvPr/>
        </p:nvSpPr>
        <p:spPr>
          <a:xfrm>
            <a:off x="4198620" y="2492375"/>
            <a:ext cx="7597140" cy="119888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algn="just"/>
            <a:r>
              <a:rPr lang="zh-CN" altLang="en-US" sz="24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  <a:sym typeface="+mn-ea"/>
              </a:rPr>
              <a:t>更严重的破坏了中国的主权和领土完整</a:t>
            </a:r>
            <a:r>
              <a:rPr lang="en-US" altLang="zh-CN" sz="24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  <a:sym typeface="+mn-ea"/>
              </a:rPr>
              <a:t>,</a:t>
            </a:r>
            <a:r>
              <a:rPr lang="zh-CN" altLang="en-US" sz="24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  <a:sym typeface="+mn-ea"/>
              </a:rPr>
              <a:t>刺激了列强瓜分中国的野心，民族危机进一步加深，继《南京条约》之后危害最为严重的不平等条约</a:t>
            </a:r>
            <a:endParaRPr lang="zh-CN" altLang="en-US" sz="2400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  <a:sym typeface="+mn-ea"/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4198620" y="3833495"/>
            <a:ext cx="7596505" cy="82994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algn="just"/>
            <a:r>
              <a:rPr sz="24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  <a:sym typeface="+mn-ea"/>
              </a:rPr>
              <a:t>巨额赔款使清政府财政不堪重负，不得不大举外债，便利了列强通过贷款控制中国的经济命脉</a:t>
            </a:r>
            <a:endParaRPr sz="2400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  <a:sym typeface="+mn-ea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4197985" y="4968240"/>
            <a:ext cx="6933565" cy="46037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sz="24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  <a:sym typeface="+mn-ea"/>
              </a:rPr>
              <a:t>列强侵略势力深入到中国内地</a:t>
            </a:r>
            <a:endParaRPr sz="2400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  <a:sym typeface="+mn-ea"/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4206875" y="5673725"/>
            <a:ext cx="7588885" cy="82994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algn="just"/>
            <a:r>
              <a:rPr sz="24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  <a:sym typeface="+mn-ea"/>
              </a:rPr>
              <a:t>进一步掠夺中国的原料和廉价劳动力，外国资本的挤压阻碍着中国民族资本主义的发展</a:t>
            </a:r>
            <a:endParaRPr sz="2400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  <a:sym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23" grpId="0"/>
      <p:bldP spid="24" grpId="0"/>
      <p:bldP spid="26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文本框 19"/>
          <p:cNvSpPr txBox="1"/>
          <p:nvPr/>
        </p:nvSpPr>
        <p:spPr>
          <a:xfrm>
            <a:off x="-59055" y="264160"/>
            <a:ext cx="4323080" cy="521970"/>
          </a:xfrm>
          <a:prstGeom prst="rect">
            <a:avLst/>
          </a:prstGeom>
          <a:noFill/>
          <a:ln>
            <a:solidFill>
              <a:schemeClr val="bg1">
                <a:lumMod val="85000"/>
              </a:schemeClr>
            </a:solidFill>
          </a:ln>
        </p:spPr>
        <p:txBody>
          <a:bodyPr wrap="square" rtlCol="0">
            <a:spAutoFit/>
          </a:bodyPr>
          <a:lstStyle/>
          <a:p>
            <a:pPr algn="l"/>
            <a:r>
              <a:rPr lang="en-US" altLang="zh-CN" sz="2800" dirty="0">
                <a:solidFill>
                  <a:srgbClr val="FF0000"/>
                </a:solidFill>
                <a:latin typeface="汉仪尚巍手书W" panose="00020600040101010101" pitchFamily="18" charset="-122"/>
                <a:ea typeface="汉仪尚巍手书W" panose="00020600040101010101" pitchFamily="18" charset="-122"/>
              </a:rPr>
              <a:t> </a:t>
            </a:r>
            <a:r>
              <a:rPr lang="zh-CN" altLang="en-US" sz="2800" dirty="0">
                <a:solidFill>
                  <a:srgbClr val="FF0000"/>
                </a:solidFill>
                <a:latin typeface="汉仪尚巍手书W" panose="00020600040101010101" pitchFamily="18" charset="-122"/>
                <a:ea typeface="汉仪尚巍手书W" panose="00020600040101010101" pitchFamily="18" charset="-122"/>
              </a:rPr>
              <a:t>边疆危机与甲午中日战争</a:t>
            </a:r>
            <a:endParaRPr lang="zh-CN" altLang="en-US" sz="2800" dirty="0">
              <a:solidFill>
                <a:srgbClr val="FF0000"/>
              </a:solidFill>
              <a:latin typeface="汉仪尚巍手书W" panose="00020600040101010101" pitchFamily="18" charset="-122"/>
              <a:ea typeface="汉仪尚巍手书W" panose="00020600040101010101" pitchFamily="18" charset="-122"/>
            </a:endParaRPr>
          </a:p>
        </p:txBody>
      </p:sp>
      <p:sp>
        <p:nvSpPr>
          <p:cNvPr id="7" name="Text Box 6"/>
          <p:cNvSpPr txBox="1">
            <a:spLocks noChangeArrowheads="1"/>
          </p:cNvSpPr>
          <p:nvPr/>
        </p:nvSpPr>
        <p:spPr bwMode="auto">
          <a:xfrm>
            <a:off x="183025" y="919104"/>
            <a:ext cx="2860040" cy="4305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>
            <a:spAutoFit/>
          </a:bodyPr>
          <a:lstStyle/>
          <a:p>
            <a:pPr algn="ctr"/>
            <a:r>
              <a:rPr kumimoji="1" lang="zh-CN" sz="2800" b="1" dirty="0">
                <a:solidFill>
                  <a:srgbClr val="FF0000"/>
                </a:solidFill>
                <a:uFillTx/>
                <a:latin typeface="黑体" panose="02010609060101010101" pitchFamily="49" charset="-122"/>
                <a:ea typeface="黑体" panose="02010609060101010101" pitchFamily="49" charset="-122"/>
              </a:rPr>
              <a:t>二、甲午中日战争   </a:t>
            </a:r>
            <a:endParaRPr kumimoji="1" lang="zh-CN" sz="2800" b="1" dirty="0">
              <a:solidFill>
                <a:srgbClr val="FF0000"/>
              </a:solidFill>
              <a:uFillTx/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182880" y="1426210"/>
            <a:ext cx="244030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400" b="1">
                <a:latin typeface="黑体" panose="02010609060101010101" pitchFamily="49" charset="-122"/>
                <a:ea typeface="黑体" panose="02010609060101010101" pitchFamily="49" charset="-122"/>
              </a:rPr>
              <a:t>（四）影响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grpSp>
        <p:nvGrpSpPr>
          <p:cNvPr id="27" name="组合 26"/>
          <p:cNvGrpSpPr/>
          <p:nvPr/>
        </p:nvGrpSpPr>
        <p:grpSpPr>
          <a:xfrm>
            <a:off x="4500648" y="1647084"/>
            <a:ext cx="1362525" cy="988578"/>
            <a:chOff x="6177683" y="1666134"/>
            <a:chExt cx="1362525" cy="988578"/>
          </a:xfrm>
          <a:solidFill>
            <a:srgbClr val="1C4885"/>
          </a:solidFill>
        </p:grpSpPr>
        <p:sp>
          <p:nvSpPr>
            <p:cNvPr id="28" name="矩形 27"/>
            <p:cNvSpPr/>
            <p:nvPr/>
          </p:nvSpPr>
          <p:spPr>
            <a:xfrm rot="5400000">
              <a:off x="5743333" y="2100484"/>
              <a:ext cx="988578" cy="119878"/>
            </a:xfrm>
            <a:prstGeom prst="rect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/>
            </a:p>
          </p:txBody>
        </p:sp>
        <p:sp>
          <p:nvSpPr>
            <p:cNvPr id="29" name="矩形 28"/>
            <p:cNvSpPr/>
            <p:nvPr/>
          </p:nvSpPr>
          <p:spPr>
            <a:xfrm>
              <a:off x="6297561" y="1666134"/>
              <a:ext cx="1242647" cy="103672"/>
            </a:xfrm>
            <a:prstGeom prst="rect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/>
            </a:p>
          </p:txBody>
        </p:sp>
      </p:grpSp>
      <p:sp>
        <p:nvSpPr>
          <p:cNvPr id="31" name="矩形 30"/>
          <p:cNvSpPr/>
          <p:nvPr/>
        </p:nvSpPr>
        <p:spPr>
          <a:xfrm>
            <a:off x="4620260" y="1750695"/>
            <a:ext cx="7140575" cy="115062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32" name="矩形 31"/>
          <p:cNvSpPr/>
          <p:nvPr/>
        </p:nvSpPr>
        <p:spPr>
          <a:xfrm>
            <a:off x="4620260" y="3091180"/>
            <a:ext cx="7140575" cy="115062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33" name="矩形 32"/>
          <p:cNvSpPr/>
          <p:nvPr/>
        </p:nvSpPr>
        <p:spPr>
          <a:xfrm>
            <a:off x="4613275" y="4422140"/>
            <a:ext cx="7140575" cy="115062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grpSp>
        <p:nvGrpSpPr>
          <p:cNvPr id="34" name="组合 33"/>
          <p:cNvGrpSpPr/>
          <p:nvPr/>
        </p:nvGrpSpPr>
        <p:grpSpPr>
          <a:xfrm>
            <a:off x="4500648" y="2987528"/>
            <a:ext cx="1362525" cy="988578"/>
            <a:chOff x="6177683" y="1666134"/>
            <a:chExt cx="1362525" cy="988578"/>
          </a:xfrm>
          <a:solidFill>
            <a:srgbClr val="1C4885"/>
          </a:solidFill>
        </p:grpSpPr>
        <p:sp>
          <p:nvSpPr>
            <p:cNvPr id="35" name="矩形 34"/>
            <p:cNvSpPr/>
            <p:nvPr/>
          </p:nvSpPr>
          <p:spPr>
            <a:xfrm rot="5400000">
              <a:off x="5743333" y="2100484"/>
              <a:ext cx="988578" cy="119878"/>
            </a:xfrm>
            <a:prstGeom prst="rect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/>
            </a:p>
          </p:txBody>
        </p:sp>
        <p:sp>
          <p:nvSpPr>
            <p:cNvPr id="36" name="矩形 35"/>
            <p:cNvSpPr/>
            <p:nvPr/>
          </p:nvSpPr>
          <p:spPr>
            <a:xfrm>
              <a:off x="6297561" y="1666134"/>
              <a:ext cx="1242647" cy="103672"/>
            </a:xfrm>
            <a:prstGeom prst="rect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/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4493663" y="4324194"/>
            <a:ext cx="1362525" cy="988578"/>
            <a:chOff x="6177683" y="1666134"/>
            <a:chExt cx="1362525" cy="988578"/>
          </a:xfrm>
          <a:solidFill>
            <a:srgbClr val="1C4885"/>
          </a:solidFill>
        </p:grpSpPr>
        <p:sp>
          <p:nvSpPr>
            <p:cNvPr id="38" name="矩形 37"/>
            <p:cNvSpPr/>
            <p:nvPr/>
          </p:nvSpPr>
          <p:spPr>
            <a:xfrm rot="5400000">
              <a:off x="5743333" y="2100484"/>
              <a:ext cx="988578" cy="119878"/>
            </a:xfrm>
            <a:prstGeom prst="rect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/>
            </a:p>
          </p:txBody>
        </p:sp>
        <p:sp>
          <p:nvSpPr>
            <p:cNvPr id="39" name="矩形 38"/>
            <p:cNvSpPr/>
            <p:nvPr/>
          </p:nvSpPr>
          <p:spPr>
            <a:xfrm>
              <a:off x="6297561" y="1666134"/>
              <a:ext cx="1242647" cy="103672"/>
            </a:xfrm>
            <a:prstGeom prst="rect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/>
            </a:p>
          </p:txBody>
        </p:sp>
      </p:grpSp>
      <p:sp>
        <p:nvSpPr>
          <p:cNvPr id="40" name="文本框 39"/>
          <p:cNvSpPr txBox="1"/>
          <p:nvPr/>
        </p:nvSpPr>
        <p:spPr>
          <a:xfrm>
            <a:off x="4740404" y="1953970"/>
            <a:ext cx="103238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lang="en-US" altLang="zh-CN" sz="40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FuturaBookC" charset="-52"/>
              </a:rPr>
              <a:t>01</a:t>
            </a:r>
            <a:endParaRPr lang="zh-CN" altLang="en-US" sz="4000" dirty="0">
              <a:solidFill>
                <a:schemeClr val="tx1">
                  <a:lumMod val="85000"/>
                  <a:lumOff val="15000"/>
                </a:schemeClr>
              </a:solidFill>
              <a:latin typeface="FuturaBookC" charset="-52"/>
            </a:endParaRPr>
          </a:p>
        </p:txBody>
      </p:sp>
      <p:sp>
        <p:nvSpPr>
          <p:cNvPr id="41" name="文本框 40"/>
          <p:cNvSpPr txBox="1"/>
          <p:nvPr/>
        </p:nvSpPr>
        <p:spPr>
          <a:xfrm>
            <a:off x="4740404" y="3312527"/>
            <a:ext cx="103238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lang="en-US" altLang="zh-CN" sz="40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FuturaBookC" charset="-52"/>
              </a:rPr>
              <a:t>02</a:t>
            </a:r>
            <a:endParaRPr lang="zh-CN" altLang="en-US" sz="4000" dirty="0">
              <a:solidFill>
                <a:schemeClr val="tx1">
                  <a:lumMod val="85000"/>
                  <a:lumOff val="15000"/>
                </a:schemeClr>
              </a:solidFill>
              <a:latin typeface="FuturaBookC" charset="-52"/>
            </a:endParaRPr>
          </a:p>
        </p:txBody>
      </p:sp>
      <p:sp>
        <p:nvSpPr>
          <p:cNvPr id="42" name="文本框 41"/>
          <p:cNvSpPr txBox="1"/>
          <p:nvPr/>
        </p:nvSpPr>
        <p:spPr>
          <a:xfrm>
            <a:off x="4733419" y="4627455"/>
            <a:ext cx="103238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lang="en-US" altLang="zh-CN" sz="40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FuturaBookC" charset="-52"/>
              </a:rPr>
              <a:t>03</a:t>
            </a:r>
            <a:endParaRPr lang="zh-CN" altLang="en-US" sz="4000" dirty="0">
              <a:solidFill>
                <a:schemeClr val="tx1">
                  <a:lumMod val="85000"/>
                  <a:lumOff val="15000"/>
                </a:schemeClr>
              </a:solidFill>
              <a:latin typeface="FuturaBookC" charset="-52"/>
            </a:endParaRPr>
          </a:p>
        </p:txBody>
      </p:sp>
      <p:sp>
        <p:nvSpPr>
          <p:cNvPr id="43" name="文本框 42"/>
          <p:cNvSpPr txBox="1"/>
          <p:nvPr/>
        </p:nvSpPr>
        <p:spPr>
          <a:xfrm>
            <a:off x="5773420" y="1892935"/>
            <a:ext cx="5986780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just"/>
            <a:r>
              <a:rPr sz="2400" dirty="0">
                <a:solidFill>
                  <a:schemeClr val="tx1">
                    <a:lumMod val="85000"/>
                    <a:lumOff val="15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中华民族陷入极其深重的危机，中国半殖民地化程度大大加深</a:t>
            </a:r>
            <a:endParaRPr sz="2400" dirty="0">
              <a:solidFill>
                <a:schemeClr val="tx1">
                  <a:lumMod val="85000"/>
                  <a:lumOff val="15000"/>
                </a:schemeClr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44" name="文本框 43"/>
          <p:cNvSpPr txBox="1"/>
          <p:nvPr/>
        </p:nvSpPr>
        <p:spPr>
          <a:xfrm>
            <a:off x="5855970" y="3467735"/>
            <a:ext cx="490855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just"/>
            <a:r>
              <a:rPr sz="2400" dirty="0">
                <a:solidFill>
                  <a:schemeClr val="tx1">
                    <a:lumMod val="85000"/>
                    <a:lumOff val="15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拉开了列强瓜分中国狂潮的序幕</a:t>
            </a:r>
            <a:endParaRPr sz="2400" dirty="0">
              <a:solidFill>
                <a:schemeClr val="tx1">
                  <a:lumMod val="85000"/>
                  <a:lumOff val="15000"/>
                </a:schemeClr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45" name="文本框 44"/>
          <p:cNvSpPr txBox="1"/>
          <p:nvPr/>
        </p:nvSpPr>
        <p:spPr>
          <a:xfrm>
            <a:off x="5857240" y="4582795"/>
            <a:ext cx="589724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just"/>
            <a:r>
              <a:rPr sz="2400" dirty="0">
                <a:solidFill>
                  <a:schemeClr val="tx1">
                    <a:lumMod val="85000"/>
                    <a:lumOff val="15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为挽救统治危机</a:t>
            </a:r>
            <a:r>
              <a:rPr lang="zh-CN" sz="2400" dirty="0">
                <a:solidFill>
                  <a:schemeClr val="tx1">
                    <a:lumMod val="85000"/>
                    <a:lumOff val="15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，</a:t>
            </a:r>
            <a:r>
              <a:rPr sz="2400" dirty="0">
                <a:solidFill>
                  <a:schemeClr val="tx1">
                    <a:lumMod val="85000"/>
                    <a:lumOff val="15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清王朝开始进行军事改革</a:t>
            </a:r>
            <a:endParaRPr sz="2400" dirty="0">
              <a:solidFill>
                <a:schemeClr val="tx1">
                  <a:lumMod val="85000"/>
                  <a:lumOff val="15000"/>
                </a:schemeClr>
              </a:solidFill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4613275" y="5567045"/>
            <a:ext cx="7140575" cy="115062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grpSp>
        <p:nvGrpSpPr>
          <p:cNvPr id="6" name="组合 5"/>
          <p:cNvGrpSpPr/>
          <p:nvPr/>
        </p:nvGrpSpPr>
        <p:grpSpPr>
          <a:xfrm>
            <a:off x="4493663" y="5469099"/>
            <a:ext cx="1362525" cy="988578"/>
            <a:chOff x="6177683" y="1666134"/>
            <a:chExt cx="1362525" cy="988578"/>
          </a:xfrm>
          <a:solidFill>
            <a:srgbClr val="1C4885"/>
          </a:solidFill>
        </p:grpSpPr>
        <p:sp>
          <p:nvSpPr>
            <p:cNvPr id="8" name="矩形 7"/>
            <p:cNvSpPr/>
            <p:nvPr/>
          </p:nvSpPr>
          <p:spPr>
            <a:xfrm rot="5400000">
              <a:off x="5743333" y="2100484"/>
              <a:ext cx="988578" cy="119878"/>
            </a:xfrm>
            <a:prstGeom prst="rect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/>
            </a:p>
          </p:txBody>
        </p:sp>
        <p:sp>
          <p:nvSpPr>
            <p:cNvPr id="9" name="矩形 8"/>
            <p:cNvSpPr/>
            <p:nvPr/>
          </p:nvSpPr>
          <p:spPr>
            <a:xfrm>
              <a:off x="6297561" y="1666134"/>
              <a:ext cx="1242647" cy="103672"/>
            </a:xfrm>
            <a:prstGeom prst="rect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/>
            </a:p>
          </p:txBody>
        </p:sp>
      </p:grpSp>
      <p:sp>
        <p:nvSpPr>
          <p:cNvPr id="10" name="文本框 9"/>
          <p:cNvSpPr txBox="1"/>
          <p:nvPr/>
        </p:nvSpPr>
        <p:spPr>
          <a:xfrm>
            <a:off x="4733419" y="5772360"/>
            <a:ext cx="1032387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lang="en-US" altLang="zh-CN" sz="40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FuturaBookC" charset="-52"/>
              </a:rPr>
              <a:t>04</a:t>
            </a:r>
            <a:endParaRPr lang="zh-CN" altLang="en-US" sz="4000" dirty="0">
              <a:solidFill>
                <a:schemeClr val="tx1">
                  <a:lumMod val="85000"/>
                  <a:lumOff val="15000"/>
                </a:schemeClr>
              </a:solidFill>
              <a:latin typeface="FuturaBookC" charset="-52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5848350" y="5727700"/>
            <a:ext cx="590486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just"/>
            <a:r>
              <a:rPr sz="2400" dirty="0">
                <a:solidFill>
                  <a:schemeClr val="tx1">
                    <a:lumMod val="85000"/>
                    <a:lumOff val="15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中国的知识界和各阶层民众展开了救亡图存的斗争</a:t>
            </a:r>
            <a:endParaRPr sz="2400" dirty="0">
              <a:solidFill>
                <a:schemeClr val="tx1">
                  <a:lumMod val="85000"/>
                  <a:lumOff val="15000"/>
                </a:schemeClr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23561" name="Picture 4" descr="屠龙大会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82880" y="1886585"/>
            <a:ext cx="4081145" cy="4688840"/>
          </a:xfrm>
          <a:prstGeom prst="rect">
            <a:avLst/>
          </a:prstGeom>
          <a:noFill/>
          <a:ln w="19050" cap="flat" cmpd="sng">
            <a:noFill/>
            <a:prstDash val="solid"/>
            <a:miter/>
            <a:headEnd type="none" w="med" len="med"/>
            <a:tailEnd type="none" w="med" len="med"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文本框 19"/>
          <p:cNvSpPr txBox="1"/>
          <p:nvPr/>
        </p:nvSpPr>
        <p:spPr>
          <a:xfrm>
            <a:off x="-59055" y="264160"/>
            <a:ext cx="3016250" cy="521970"/>
          </a:xfrm>
          <a:prstGeom prst="rect">
            <a:avLst/>
          </a:prstGeom>
          <a:noFill/>
          <a:ln>
            <a:solidFill>
              <a:schemeClr val="bg1">
                <a:lumMod val="85000"/>
              </a:schemeClr>
            </a:solidFill>
          </a:ln>
        </p:spPr>
        <p:txBody>
          <a:bodyPr wrap="square" rtlCol="0">
            <a:spAutoFit/>
          </a:bodyPr>
          <a:lstStyle/>
          <a:p>
            <a:pPr algn="l"/>
            <a:r>
              <a:rPr lang="en-US" altLang="zh-CN" sz="2800" dirty="0">
                <a:solidFill>
                  <a:srgbClr val="FF0000"/>
                </a:solidFill>
                <a:latin typeface="汉仪尚巍手书W" panose="00020600040101010101" pitchFamily="18" charset="-122"/>
                <a:ea typeface="汉仪尚巍手书W" panose="00020600040101010101" pitchFamily="18" charset="-122"/>
              </a:rPr>
              <a:t> </a:t>
            </a:r>
            <a:r>
              <a:rPr lang="zh-CN" altLang="en-US" sz="2800" dirty="0">
                <a:solidFill>
                  <a:srgbClr val="FF0000"/>
                </a:solidFill>
                <a:latin typeface="汉仪尚巍手书W" panose="00020600040101010101" pitchFamily="18" charset="-122"/>
                <a:ea typeface="汉仪尚巍手书W" panose="00020600040101010101" pitchFamily="18" charset="-122"/>
              </a:rPr>
              <a:t>瓜分中国的狂潮</a:t>
            </a:r>
            <a:endParaRPr lang="zh-CN" altLang="en-US" sz="2800" dirty="0">
              <a:solidFill>
                <a:srgbClr val="FF0000"/>
              </a:solidFill>
              <a:latin typeface="汉仪尚巍手书W" panose="00020600040101010101" pitchFamily="18" charset="-122"/>
              <a:ea typeface="汉仪尚巍手书W" panose="00020600040101010101" pitchFamily="18" charset="-122"/>
            </a:endParaRPr>
          </a:p>
        </p:txBody>
      </p:sp>
      <p:sp>
        <p:nvSpPr>
          <p:cNvPr id="7" name="Text Box 6"/>
          <p:cNvSpPr txBox="1">
            <a:spLocks noChangeArrowheads="1"/>
          </p:cNvSpPr>
          <p:nvPr/>
        </p:nvSpPr>
        <p:spPr bwMode="auto">
          <a:xfrm>
            <a:off x="183025" y="995939"/>
            <a:ext cx="2860040" cy="4305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>
            <a:spAutoFit/>
          </a:bodyPr>
          <a:lstStyle/>
          <a:p>
            <a:pPr algn="ctr"/>
            <a:r>
              <a:rPr kumimoji="1" lang="zh-CN" sz="2800" b="1" dirty="0">
                <a:solidFill>
                  <a:srgbClr val="FF0000"/>
                </a:solidFill>
                <a:uFillTx/>
                <a:latin typeface="黑体" panose="02010609060101010101" pitchFamily="49" charset="-122"/>
                <a:ea typeface="黑体" panose="02010609060101010101" pitchFamily="49" charset="-122"/>
              </a:rPr>
              <a:t>一、三国干涉还辽   </a:t>
            </a:r>
            <a:endParaRPr kumimoji="1" lang="zh-CN" sz="2800" b="1" dirty="0">
              <a:solidFill>
                <a:srgbClr val="FF0000"/>
              </a:solidFill>
              <a:uFillTx/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235585" y="1712595"/>
            <a:ext cx="6920865" cy="424624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algn="just">
              <a:lnSpc>
                <a:spcPct val="12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2400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  <a:sym typeface="+mn-ea"/>
              </a:rPr>
              <a:t>    </a:t>
            </a:r>
            <a:r>
              <a:rPr sz="2400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  <a:sym typeface="+mn-ea"/>
              </a:rPr>
              <a:t> </a:t>
            </a:r>
            <a:r>
              <a:rPr sz="24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  <a:sym typeface="+mn-ea"/>
              </a:rPr>
              <a:t>俄、法、德</a:t>
            </a:r>
            <a:r>
              <a:rPr sz="2400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  <a:sym typeface="+mn-ea"/>
              </a:rPr>
              <a:t>三国强迫日本归还中国辽东半岛的事件。《马关条约》将辽东半岛割让给日本，与俄国的扩张计划发生冲突，俄国向德、法两国建议采取一切手段逼迫日本向中国归还辽东半岛，得到响应。1895年4月23日，三国照会日本，要求放弃辽东半岛，并施加军事压力，日本无力对抗，被迫妥协，向清政府索要</a:t>
            </a:r>
            <a:r>
              <a:rPr sz="24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  <a:sym typeface="+mn-ea"/>
              </a:rPr>
              <a:t>3000万两“赎辽费”</a:t>
            </a:r>
            <a:r>
              <a:rPr sz="2400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  <a:sym typeface="+mn-ea"/>
              </a:rPr>
              <a:t>，后归还辽东半岛。</a:t>
            </a:r>
            <a:r>
              <a:rPr sz="24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  <a:sym typeface="+mn-ea"/>
              </a:rPr>
              <a:t>三国干涉还辽是19世纪末列强瓜分中国狂潮的开端</a:t>
            </a:r>
            <a:r>
              <a:rPr sz="2400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  <a:sym typeface="+mn-ea"/>
              </a:rPr>
              <a:t>。</a:t>
            </a:r>
            <a:endParaRPr sz="2400" dirty="0">
              <a:solidFill>
                <a:schemeClr val="tx1"/>
              </a:solidFill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  <a:sym typeface="+mn-ea"/>
            </a:endParaRPr>
          </a:p>
        </p:txBody>
      </p:sp>
      <p:pic>
        <p:nvPicPr>
          <p:cNvPr id="4" name="图片 3" descr="5b5b196a3dea4fbba2d1f6eb21234f9f[1]"/>
          <p:cNvPicPr>
            <a:picLocks noChangeAspect="1"/>
          </p:cNvPicPr>
          <p:nvPr/>
        </p:nvPicPr>
        <p:blipFill>
          <a:blip r:embed="rId1"/>
          <a:srcRect l="1349" t="2444" r="965"/>
          <a:stretch>
            <a:fillRect/>
          </a:stretch>
        </p:blipFill>
        <p:spPr>
          <a:xfrm>
            <a:off x="7285990" y="2243455"/>
            <a:ext cx="4690110" cy="2794635"/>
          </a:xfrm>
          <a:prstGeom prst="rect">
            <a:avLst/>
          </a:prstGeom>
        </p:spPr>
      </p:pic>
      <p:sp>
        <p:nvSpPr>
          <p:cNvPr id="10" name="文本框 9"/>
          <p:cNvSpPr txBox="1"/>
          <p:nvPr/>
        </p:nvSpPr>
        <p:spPr>
          <a:xfrm>
            <a:off x="9464040" y="5038090"/>
            <a:ext cx="2512060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r"/>
            <a:r>
              <a:rPr lang="zh-CN" altLang="en-US">
                <a:latin typeface="楷体" panose="02010609060101010101" charset="-122"/>
                <a:ea typeface="楷体" panose="02010609060101010101" charset="-122"/>
              </a:rPr>
              <a:t>漫画《三国干涉还辽》</a:t>
            </a:r>
            <a:endParaRPr lang="zh-CN" altLang="en-US">
              <a:latin typeface="楷体" panose="02010609060101010101" charset="-122"/>
              <a:ea typeface="楷体" panose="02010609060101010101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 Box 6"/>
          <p:cNvSpPr txBox="1">
            <a:spLocks noChangeArrowheads="1"/>
          </p:cNvSpPr>
          <p:nvPr/>
        </p:nvSpPr>
        <p:spPr bwMode="auto">
          <a:xfrm>
            <a:off x="111587" y="941964"/>
            <a:ext cx="4647565" cy="4305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>
            <a:spAutoFit/>
          </a:bodyPr>
          <a:lstStyle/>
          <a:p>
            <a:pPr algn="ctr"/>
            <a:r>
              <a:rPr kumimoji="1" lang="zh-CN" sz="2800" b="1" dirty="0">
                <a:solidFill>
                  <a:srgbClr val="FF0000"/>
                </a:solidFill>
                <a:uFillTx/>
                <a:latin typeface="黑体" panose="02010609060101010101" pitchFamily="49" charset="-122"/>
                <a:ea typeface="黑体" panose="02010609060101010101" pitchFamily="49" charset="-122"/>
              </a:rPr>
              <a:t>二、列强在中国划分势力范围   </a:t>
            </a:r>
            <a:endParaRPr kumimoji="1" lang="zh-CN" sz="2800" b="1" dirty="0">
              <a:solidFill>
                <a:srgbClr val="FF0000"/>
              </a:solidFill>
              <a:uFillTx/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7854315" y="6447155"/>
            <a:ext cx="2512060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l"/>
            <a:r>
              <a:rPr lang="zh-CN" altLang="en-US">
                <a:latin typeface="楷体" panose="02010609060101010101" charset="-122"/>
                <a:ea typeface="楷体" panose="02010609060101010101" charset="-122"/>
              </a:rPr>
              <a:t>《时局图》</a:t>
            </a:r>
            <a:endParaRPr lang="zh-CN" altLang="en-US">
              <a:latin typeface="楷体" panose="02010609060101010101" charset="-122"/>
              <a:ea typeface="楷体" panose="02010609060101010101" charset="-122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rcRect b="5808"/>
          <a:stretch>
            <a:fillRect/>
          </a:stretch>
        </p:blipFill>
        <p:spPr>
          <a:xfrm>
            <a:off x="298450" y="1372235"/>
            <a:ext cx="7306310" cy="5074920"/>
          </a:xfrm>
          <a:prstGeom prst="rect">
            <a:avLst/>
          </a:prstGeom>
        </p:spPr>
      </p:pic>
      <p:sp>
        <p:nvSpPr>
          <p:cNvPr id="3" name="文本框 2"/>
          <p:cNvSpPr txBox="1"/>
          <p:nvPr/>
        </p:nvSpPr>
        <p:spPr>
          <a:xfrm>
            <a:off x="298450" y="6447155"/>
            <a:ext cx="5607685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l"/>
            <a:r>
              <a:rPr lang="en-US" altLang="zh-CN">
                <a:latin typeface="楷体" panose="02010609060101010101" charset="-122"/>
                <a:ea typeface="楷体" panose="02010609060101010101" charset="-122"/>
              </a:rPr>
              <a:t>19</a:t>
            </a:r>
            <a:r>
              <a:rPr lang="zh-CN" altLang="en-US">
                <a:latin typeface="楷体" panose="02010609060101010101" charset="-122"/>
                <a:ea typeface="楷体" panose="02010609060101010101" charset="-122"/>
              </a:rPr>
              <a:t>世纪末帝国主义列强在华划分势力范围示意图</a:t>
            </a:r>
            <a:endParaRPr lang="zh-CN" altLang="en-US">
              <a:latin typeface="楷体" panose="02010609060101010101" charset="-122"/>
              <a:ea typeface="楷体" panose="02010609060101010101" charset="-122"/>
            </a:endParaRPr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54315" y="1311910"/>
            <a:ext cx="3805555" cy="5135245"/>
          </a:xfrm>
          <a:prstGeom prst="rect">
            <a:avLst/>
          </a:prstGeom>
        </p:spPr>
      </p:pic>
      <p:sp>
        <p:nvSpPr>
          <p:cNvPr id="6" name="文本框 5"/>
          <p:cNvSpPr txBox="1"/>
          <p:nvPr/>
        </p:nvSpPr>
        <p:spPr>
          <a:xfrm>
            <a:off x="-59055" y="264160"/>
            <a:ext cx="3016250" cy="521970"/>
          </a:xfrm>
          <a:prstGeom prst="rect">
            <a:avLst/>
          </a:prstGeom>
          <a:noFill/>
          <a:ln>
            <a:solidFill>
              <a:schemeClr val="bg1">
                <a:lumMod val="85000"/>
              </a:schemeClr>
            </a:solidFill>
          </a:ln>
        </p:spPr>
        <p:txBody>
          <a:bodyPr wrap="square" rtlCol="0">
            <a:spAutoFit/>
          </a:bodyPr>
          <a:p>
            <a:pPr algn="l"/>
            <a:r>
              <a:rPr lang="en-US" altLang="zh-CN" sz="2800" dirty="0">
                <a:solidFill>
                  <a:srgbClr val="FF0000"/>
                </a:solidFill>
                <a:latin typeface="汉仪尚巍手书W" panose="00020600040101010101" pitchFamily="18" charset="-122"/>
                <a:ea typeface="汉仪尚巍手书W" panose="00020600040101010101" pitchFamily="18" charset="-122"/>
              </a:rPr>
              <a:t> </a:t>
            </a:r>
            <a:r>
              <a:rPr lang="zh-CN" altLang="en-US" sz="2800" dirty="0">
                <a:solidFill>
                  <a:srgbClr val="FF0000"/>
                </a:solidFill>
                <a:latin typeface="汉仪尚巍手书W" panose="00020600040101010101" pitchFamily="18" charset="-122"/>
                <a:ea typeface="汉仪尚巍手书W" panose="00020600040101010101" pitchFamily="18" charset="-122"/>
              </a:rPr>
              <a:t>瓜分中国的狂潮</a:t>
            </a:r>
            <a:endParaRPr lang="zh-CN" altLang="en-US" sz="2800" dirty="0">
              <a:solidFill>
                <a:srgbClr val="FF0000"/>
              </a:solidFill>
              <a:latin typeface="汉仪尚巍手书W" panose="00020600040101010101" pitchFamily="18" charset="-122"/>
              <a:ea typeface="汉仪尚巍手书W" panose="00020600040101010101" pitchFamily="18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p="http://schemas.openxmlformats.org/presentationml/2006/main">
  <p:tag name="KSO_WM_TAG_VERSION" val="1.0"/>
  <p:tag name="KSO_WM_BEAUTIFY_FLAG" val="#wm#"/>
  <p:tag name="KSO_WM_TEMPLATE_CATEGORY" val="diagram"/>
  <p:tag name="KSO_WM_TEMPLATE_INDEX" val="160433"/>
  <p:tag name="KSO_WM_UNIT_ID" val="diagram160433_4*m_i*1_1"/>
  <p:tag name="KSO_WM_UNIT_TYPE" val="m_i"/>
  <p:tag name="KSO_WM_UNIT_INDEX" val="1_1"/>
  <p:tag name="KSO_WM_UNIT_LAYERLEVEL" val="1_1"/>
  <p:tag name="KSO_WM_DIAGRAM_GROUP_CODE" val="m1-1"/>
  <p:tag name="KSO_WM_UNIT_HIGHLIGHT" val="0"/>
  <p:tag name="KSO_WM_UNIT_COMPATIBLE" val="0"/>
  <p:tag name="KSO_WM_UNIT_DIAGRAM_ISNUMVISUAL" val="0"/>
  <p:tag name="KSO_WM_UNIT_DIAGRAM_ISREFERUNIT" val="0"/>
  <p:tag name="KSO_WM_UNIT_LINE_FORE_SCHEMECOLOR_INDEX" val="13"/>
  <p:tag name="KSO_WM_UNIT_LINE_FILL_TYPE" val="2"/>
</p:tagLst>
</file>

<file path=ppt/tags/tag2.xml><?xml version="1.0" encoding="utf-8"?>
<p:tagLst xmlns:p="http://schemas.openxmlformats.org/presentationml/2006/main">
  <p:tag name="KSO_WM_TAG_VERSION" val="1.0"/>
  <p:tag name="KSO_WM_BEAUTIFY_FLAG" val="#wm#"/>
  <p:tag name="KSO_WM_TEMPLATE_CATEGORY" val="diagram"/>
  <p:tag name="KSO_WM_TEMPLATE_INDEX" val="160433"/>
  <p:tag name="KSO_WM_UNIT_ID" val="diagram160433_4*m_h_f*1_1_1"/>
  <p:tag name="KSO_WM_UNIT_TYPE" val="m_h_f"/>
  <p:tag name="KSO_WM_UNIT_INDEX" val="1_1_1"/>
  <p:tag name="KSO_WM_UNIT_LAYERLEVEL" val="1_1_1"/>
  <p:tag name="KSO_WM_UNIT_VALUE" val="63"/>
  <p:tag name="KSO_WM_UNIT_HIGHLIGHT" val="0"/>
  <p:tag name="KSO_WM_UNIT_COMPATIBLE" val="0"/>
  <p:tag name="KSO_WM_DIAGRAM_GROUP_CODE" val="m1-1"/>
  <p:tag name="KSO_WM_UNIT_NOCLEAR" val="0"/>
  <p:tag name="KSO_WM_UNIT_DIAGRAM_ISNUMVISUAL" val="0"/>
  <p:tag name="KSO_WM_UNIT_DIAGRAM_ISREFERUNIT" val="0"/>
  <p:tag name="KSO_WM_UNIT_PRESET_TEXT" val="单击此处添加文本具体内容"/>
  <p:tag name="KSO_WM_UNIT_FILL_FORE_SCHEMECOLOR_INDEX" val="5"/>
  <p:tag name="KSO_WM_UNIT_FILL_TYPE" val="1"/>
  <p:tag name="KSO_WM_UNIT_TEXT_FILL_FORE_SCHEMECOLOR_INDEX" val="13"/>
  <p:tag name="KSO_WM_UNIT_TEXT_FILL_TYPE" val="1"/>
</p:tagLst>
</file>

<file path=ppt/tags/tag3.xml><?xml version="1.0" encoding="utf-8"?>
<p:tagLst xmlns:p="http://schemas.openxmlformats.org/presentationml/2006/main">
  <p:tag name="KSO_WM_TAG_VERSION" val="1.0"/>
  <p:tag name="KSO_WM_BEAUTIFY_FLAG" val="#wm#"/>
  <p:tag name="KSO_WM_TEMPLATE_CATEGORY" val="diagram"/>
  <p:tag name="KSO_WM_TEMPLATE_INDEX" val="160433"/>
  <p:tag name="KSO_WM_UNIT_ID" val="diagram160433_4*m_h_i*1_1_3"/>
  <p:tag name="KSO_WM_UNIT_TYPE" val="m_h_i"/>
  <p:tag name="KSO_WM_UNIT_INDEX" val="1_1_3"/>
  <p:tag name="KSO_WM_UNIT_LAYERLEVEL" val="1_1_1"/>
  <p:tag name="KSO_WM_DIAGRAM_GROUP_CODE" val="m1-1"/>
  <p:tag name="KSO_WM_UNIT_HIGHLIGHT" val="0"/>
  <p:tag name="KSO_WM_UNIT_COMPATIBLE" val="0"/>
  <p:tag name="KSO_WM_UNIT_DIAGRAM_ISNUMVISUAL" val="0"/>
  <p:tag name="KSO_WM_UNIT_DIAGRAM_ISREFERUNIT" val="0"/>
  <p:tag name="KSO_WM_UNIT_FILL_FORE_SCHEMECOLOR_INDEX" val="5"/>
  <p:tag name="KSO_WM_UNIT_FILL_TYPE" val="1"/>
  <p:tag name="KSO_WM_UNIT_LINE_FORE_SCHEMECOLOR_INDEX" val="14"/>
  <p:tag name="KSO_WM_UNIT_LINE_FILL_TYPE" val="2"/>
  <p:tag name="KSO_WM_UNIT_TEXT_FILL_FORE_SCHEMECOLOR_INDEX" val="2"/>
  <p:tag name="KSO_WM_UNIT_TEXT_FILL_TYPE" val="1"/>
</p:tagLst>
</file>

<file path=ppt/tags/tag4.xml><?xml version="1.0" encoding="utf-8"?>
<p:tagLst xmlns:p="http://schemas.openxmlformats.org/presentationml/2006/main">
  <p:tag name="KSO_WM_TAG_VERSION" val="1.0"/>
  <p:tag name="KSO_WM_BEAUTIFY_FLAG" val="#wm#"/>
  <p:tag name="KSO_WM_TEMPLATE_CATEGORY" val="diagram"/>
  <p:tag name="KSO_WM_TEMPLATE_INDEX" val="160433"/>
  <p:tag name="KSO_WM_UNIT_ID" val="diagram160433_4*m_h_i*1_1_2"/>
  <p:tag name="KSO_WM_UNIT_TYPE" val="m_h_i"/>
  <p:tag name="KSO_WM_UNIT_INDEX" val="1_1_2"/>
  <p:tag name="KSO_WM_UNIT_LAYERLEVEL" val="1_1_1"/>
  <p:tag name="KSO_WM_DIAGRAM_GROUP_CODE" val="m1-1"/>
  <p:tag name="KSO_WM_UNIT_HIGHLIGHT" val="0"/>
  <p:tag name="KSO_WM_UNIT_COMPATIBLE" val="0"/>
  <p:tag name="KSO_WM_UNIT_DIAGRAM_ISNUMVISUAL" val="0"/>
  <p:tag name="KSO_WM_UNIT_DIAGRAM_ISREFERUNIT" val="0"/>
  <p:tag name="KSO_WM_UNIT_FILL_FORE_SCHEMECOLOR_INDEX" val="14"/>
  <p:tag name="KSO_WM_UNIT_FILL_TYPE" val="1"/>
  <p:tag name="KSO_WM_UNIT_TEXT_FILL_FORE_SCHEMECOLOR_INDEX" val="2"/>
  <p:tag name="KSO_WM_UNIT_TEXT_FILL_TYPE" val="1"/>
</p:tagLst>
</file>

<file path=ppt/tags/tag5.xml><?xml version="1.0" encoding="utf-8"?>
<p:tagLst xmlns:p="http://schemas.openxmlformats.org/presentationml/2006/main">
  <p:tag name="KSO_WM_TAG_VERSION" val="1.0"/>
  <p:tag name="KSO_WM_BEAUTIFY_FLAG" val="#wm#"/>
  <p:tag name="KSO_WM_TEMPLATE_CATEGORY" val="diagram"/>
  <p:tag name="KSO_WM_TEMPLATE_INDEX" val="160433"/>
  <p:tag name="KSO_WM_UNIT_ID" val="diagram160433_4*m_h_i*1_1_1"/>
  <p:tag name="KSO_WM_UNIT_TYPE" val="m_h_i"/>
  <p:tag name="KSO_WM_UNIT_INDEX" val="1_1_1"/>
  <p:tag name="KSO_WM_UNIT_LAYERLEVEL" val="1_1_1"/>
  <p:tag name="KSO_WM_DIAGRAM_GROUP_CODE" val="m1-1"/>
  <p:tag name="KSO_WM_UNIT_HIGHLIGHT" val="0"/>
  <p:tag name="KSO_WM_UNIT_COMPATIBLE" val="0"/>
  <p:tag name="KSO_WM_UNIT_DIAGRAM_ISNUMVISUAL" val="0"/>
  <p:tag name="KSO_WM_UNIT_DIAGRAM_ISREFERUNIT" val="0"/>
  <p:tag name="KSO_WM_UNIT_FILL_FORE_SCHEMECOLOR_INDEX" val="14"/>
  <p:tag name="KSO_WM_UNIT_FILL_TYPE" val="1"/>
  <p:tag name="KSO_WM_UNIT_LINE_FORE_SCHEMECOLOR_INDEX" val="13"/>
  <p:tag name="KSO_WM_UNIT_LINE_FILL_TYPE" val="2"/>
  <p:tag name="KSO_WM_UNIT_TEXT_FILL_FORE_SCHEMECOLOR_INDEX" val="2"/>
  <p:tag name="KSO_WM_UNIT_TEXT_FILL_TYPE" val="1"/>
</p:tagLst>
</file>

<file path=ppt/tags/tag6.xml><?xml version="1.0" encoding="utf-8"?>
<p:tagLst xmlns:p="http://schemas.openxmlformats.org/presentationml/2006/main">
  <p:tag name="KSO_WM_TAG_VERSION" val="1.0"/>
  <p:tag name="KSO_WM_BEAUTIFY_FLAG" val="#wm#"/>
  <p:tag name="KSO_WM_TEMPLATE_CATEGORY" val="diagram"/>
  <p:tag name="KSO_WM_TEMPLATE_INDEX" val="160433"/>
  <p:tag name="KSO_WM_UNIT_ID" val="diagram160433_4*m_h_a*1_1_1"/>
  <p:tag name="KSO_WM_UNIT_TYPE" val="m_h_a"/>
  <p:tag name="KSO_WM_UNIT_INDEX" val="1_1_1"/>
  <p:tag name="KSO_WM_UNIT_LAYERLEVEL" val="1_1_1"/>
  <p:tag name="KSO_WM_UNIT_VALUE" val="16"/>
  <p:tag name="KSO_WM_UNIT_HIGHLIGHT" val="0"/>
  <p:tag name="KSO_WM_UNIT_COMPATIBLE" val="0"/>
  <p:tag name="KSO_WM_DIAGRAM_GROUP_CODE" val="m1-1"/>
  <p:tag name="KSO_WM_UNIT_ISCONTENTSTITLE" val="0"/>
  <p:tag name="KSO_WM_UNIT_NOCLEAR" val="0"/>
  <p:tag name="KSO_WM_UNIT_DIAGRAM_ISNUMVISUAL" val="0"/>
  <p:tag name="KSO_WM_UNIT_DIAGRAM_ISREFERUNIT" val="0"/>
  <p:tag name="KSO_WM_UNIT_PRESET_TEXT" val="添加标题"/>
  <p:tag name="KSO_WM_UNIT_TEXT_FILL_FORE_SCHEMECOLOR_INDEX" val="13"/>
  <p:tag name="KSO_WM_UNIT_TEXT_FILL_TYPE" val="1"/>
</p:tagLst>
</file>

<file path=ppt/tags/tag7.xml><?xml version="1.0" encoding="utf-8"?>
<p:tagLst xmlns:p="http://schemas.openxmlformats.org/presentationml/2006/main">
  <p:tag name="KSO_WM_TAG_VERSION" val="1.0"/>
  <p:tag name="KSO_WM_BEAUTIFY_FLAG" val="#wm#"/>
  <p:tag name="KSO_WM_TEMPLATE_CATEGORY" val="diagram"/>
  <p:tag name="KSO_WM_TEMPLATE_INDEX" val="160433"/>
  <p:tag name="KSO_WM_UNIT_ID" val="diagram160433_4*m_h_f*1_2_1"/>
  <p:tag name="KSO_WM_UNIT_TYPE" val="m_h_f"/>
  <p:tag name="KSO_WM_UNIT_INDEX" val="1_2_1"/>
  <p:tag name="KSO_WM_UNIT_LAYERLEVEL" val="1_1_1"/>
  <p:tag name="KSO_WM_UNIT_VALUE" val="63"/>
  <p:tag name="KSO_WM_UNIT_HIGHLIGHT" val="0"/>
  <p:tag name="KSO_WM_UNIT_COMPATIBLE" val="0"/>
  <p:tag name="KSO_WM_DIAGRAM_GROUP_CODE" val="m1-1"/>
  <p:tag name="KSO_WM_UNIT_NOCLEAR" val="0"/>
  <p:tag name="KSO_WM_UNIT_DIAGRAM_ISNUMVISUAL" val="0"/>
  <p:tag name="KSO_WM_UNIT_DIAGRAM_ISREFERUNIT" val="0"/>
  <p:tag name="KSO_WM_UNIT_PRESET_TEXT" val="单击此处添加文本具体内容"/>
  <p:tag name="KSO_WM_UNIT_FILL_FORE_SCHEMECOLOR_INDEX" val="6"/>
  <p:tag name="KSO_WM_UNIT_FILL_TYPE" val="1"/>
  <p:tag name="KSO_WM_UNIT_TEXT_FILL_FORE_SCHEMECOLOR_INDEX" val="13"/>
  <p:tag name="KSO_WM_UNIT_TEXT_FILL_TYPE" val="1"/>
</p:tagLst>
</file>

<file path=ppt/tags/tag8.xml><?xml version="1.0" encoding="utf-8"?>
<p:tagLst xmlns:p="http://schemas.openxmlformats.org/presentationml/2006/main">
  <p:tag name="KSO_WM_TAG_VERSION" val="1.0"/>
  <p:tag name="KSO_WM_BEAUTIFY_FLAG" val="#wm#"/>
  <p:tag name="KSO_WM_TEMPLATE_CATEGORY" val="diagram"/>
  <p:tag name="KSO_WM_TEMPLATE_INDEX" val="160433"/>
  <p:tag name="KSO_WM_UNIT_ID" val="diagram160433_4*m_h_i*1_2_3"/>
  <p:tag name="KSO_WM_UNIT_TYPE" val="m_h_i"/>
  <p:tag name="KSO_WM_UNIT_INDEX" val="1_2_3"/>
  <p:tag name="KSO_WM_UNIT_LAYERLEVEL" val="1_1_1"/>
  <p:tag name="KSO_WM_DIAGRAM_GROUP_CODE" val="m1-1"/>
  <p:tag name="KSO_WM_UNIT_HIGHLIGHT" val="0"/>
  <p:tag name="KSO_WM_UNIT_COMPATIBLE" val="0"/>
  <p:tag name="KSO_WM_UNIT_DIAGRAM_ISNUMVISUAL" val="0"/>
  <p:tag name="KSO_WM_UNIT_DIAGRAM_ISREFERUNIT" val="0"/>
  <p:tag name="KSO_WM_UNIT_FILL_FORE_SCHEMECOLOR_INDEX" val="6"/>
  <p:tag name="KSO_WM_UNIT_FILL_TYPE" val="1"/>
  <p:tag name="KSO_WM_UNIT_LINE_FORE_SCHEMECOLOR_INDEX" val="14"/>
  <p:tag name="KSO_WM_UNIT_LINE_FILL_TYPE" val="2"/>
  <p:tag name="KSO_WM_UNIT_TEXT_FILL_FORE_SCHEMECOLOR_INDEX" val="2"/>
  <p:tag name="KSO_WM_UNIT_TEXT_FILL_TYPE" val="1"/>
</p:tagLst>
</file>

<file path=ppt/tags/tag9.xml><?xml version="1.0" encoding="utf-8"?>
<p:tagLst xmlns:p="http://schemas.openxmlformats.org/presentationml/2006/main">
  <p:tag name="KSO_WM_TAG_VERSION" val="1.0"/>
  <p:tag name="KSO_WM_BEAUTIFY_FLAG" val="#wm#"/>
  <p:tag name="KSO_WM_TEMPLATE_CATEGORY" val="diagram"/>
  <p:tag name="KSO_WM_TEMPLATE_INDEX" val="160433"/>
  <p:tag name="KSO_WM_UNIT_ID" val="diagram160433_4*m_h_i*1_2_2"/>
  <p:tag name="KSO_WM_UNIT_TYPE" val="m_h_i"/>
  <p:tag name="KSO_WM_UNIT_INDEX" val="1_2_2"/>
  <p:tag name="KSO_WM_UNIT_LAYERLEVEL" val="1_1_1"/>
  <p:tag name="KSO_WM_DIAGRAM_GROUP_CODE" val="m1-1"/>
  <p:tag name="KSO_WM_UNIT_HIGHLIGHT" val="0"/>
  <p:tag name="KSO_WM_UNIT_COMPATIBLE" val="0"/>
  <p:tag name="KSO_WM_UNIT_DIAGRAM_ISNUMVISUAL" val="0"/>
  <p:tag name="KSO_WM_UNIT_DIAGRAM_ISREFERUNIT" val="0"/>
  <p:tag name="KSO_WM_UNIT_FILL_FORE_SCHEMECOLOR_INDEX" val="14"/>
  <p:tag name="KSO_WM_UNIT_FILL_TYPE" val="1"/>
  <p:tag name="KSO_WM_UNIT_TEXT_FILL_FORE_SCHEMECOLOR_INDEX" val="2"/>
  <p:tag name="KSO_WM_UNIT_TEXT_FILL_TYPE" val="1"/>
</p:tagLst>
</file>

<file path=ppt/tags/tag10.xml><?xml version="1.0" encoding="utf-8"?>
<p:tagLst xmlns:p="http://schemas.openxmlformats.org/presentationml/2006/main">
  <p:tag name="KSO_WM_TAG_VERSION" val="1.0"/>
  <p:tag name="KSO_WM_BEAUTIFY_FLAG" val="#wm#"/>
  <p:tag name="KSO_WM_TEMPLATE_CATEGORY" val="diagram"/>
  <p:tag name="KSO_WM_TEMPLATE_INDEX" val="160433"/>
  <p:tag name="KSO_WM_UNIT_ID" val="diagram160433_4*m_h_i*1_2_1"/>
  <p:tag name="KSO_WM_UNIT_TYPE" val="m_h_i"/>
  <p:tag name="KSO_WM_UNIT_INDEX" val="1_2_1"/>
  <p:tag name="KSO_WM_UNIT_LAYERLEVEL" val="1_1_1"/>
  <p:tag name="KSO_WM_DIAGRAM_GROUP_CODE" val="m1-1"/>
  <p:tag name="KSO_WM_UNIT_HIGHLIGHT" val="0"/>
  <p:tag name="KSO_WM_UNIT_COMPATIBLE" val="0"/>
  <p:tag name="KSO_WM_UNIT_DIAGRAM_ISNUMVISUAL" val="0"/>
  <p:tag name="KSO_WM_UNIT_DIAGRAM_ISREFERUNIT" val="0"/>
  <p:tag name="KSO_WM_UNIT_FILL_FORE_SCHEMECOLOR_INDEX" val="14"/>
  <p:tag name="KSO_WM_UNIT_FILL_TYPE" val="1"/>
  <p:tag name="KSO_WM_UNIT_LINE_FORE_SCHEMECOLOR_INDEX" val="13"/>
  <p:tag name="KSO_WM_UNIT_LINE_FILL_TYPE" val="2"/>
  <p:tag name="KSO_WM_UNIT_TEXT_FILL_FORE_SCHEMECOLOR_INDEX" val="2"/>
  <p:tag name="KSO_WM_UNIT_TEXT_FILL_TYPE" val="1"/>
</p:tagLst>
</file>

<file path=ppt/tags/tag11.xml><?xml version="1.0" encoding="utf-8"?>
<p:tagLst xmlns:p="http://schemas.openxmlformats.org/presentationml/2006/main">
  <p:tag name="KSO_WM_TAG_VERSION" val="1.0"/>
  <p:tag name="KSO_WM_BEAUTIFY_FLAG" val="#wm#"/>
  <p:tag name="KSO_WM_TEMPLATE_CATEGORY" val="diagram"/>
  <p:tag name="KSO_WM_TEMPLATE_INDEX" val="160433"/>
  <p:tag name="KSO_WM_UNIT_ID" val="diagram160433_4*m_h_f*1_3_1"/>
  <p:tag name="KSO_WM_UNIT_TYPE" val="m_h_f"/>
  <p:tag name="KSO_WM_UNIT_INDEX" val="1_3_1"/>
  <p:tag name="KSO_WM_UNIT_LAYERLEVEL" val="1_1_1"/>
  <p:tag name="KSO_WM_UNIT_VALUE" val="63"/>
  <p:tag name="KSO_WM_UNIT_HIGHLIGHT" val="0"/>
  <p:tag name="KSO_WM_UNIT_COMPATIBLE" val="0"/>
  <p:tag name="KSO_WM_DIAGRAM_GROUP_CODE" val="m1-1"/>
  <p:tag name="KSO_WM_UNIT_NOCLEAR" val="0"/>
  <p:tag name="KSO_WM_UNIT_DIAGRAM_ISNUMVISUAL" val="0"/>
  <p:tag name="KSO_WM_UNIT_DIAGRAM_ISREFERUNIT" val="0"/>
  <p:tag name="KSO_WM_UNIT_PRESET_TEXT" val="单击此处添加文本具体内容"/>
  <p:tag name="KSO_WM_UNIT_FILL_FORE_SCHEMECOLOR_INDEX" val="7"/>
  <p:tag name="KSO_WM_UNIT_FILL_TYPE" val="1"/>
  <p:tag name="KSO_WM_UNIT_TEXT_FILL_FORE_SCHEMECOLOR_INDEX" val="13"/>
  <p:tag name="KSO_WM_UNIT_TEXT_FILL_TYPE" val="1"/>
</p:tagLst>
</file>

<file path=ppt/tags/tag12.xml><?xml version="1.0" encoding="utf-8"?>
<p:tagLst xmlns:p="http://schemas.openxmlformats.org/presentationml/2006/main">
  <p:tag name="KSO_WM_TAG_VERSION" val="1.0"/>
  <p:tag name="KSO_WM_BEAUTIFY_FLAG" val="#wm#"/>
  <p:tag name="KSO_WM_TEMPLATE_CATEGORY" val="diagram"/>
  <p:tag name="KSO_WM_TEMPLATE_INDEX" val="160433"/>
  <p:tag name="KSO_WM_UNIT_ID" val="diagram160433_4*m_h_i*1_3_2"/>
  <p:tag name="KSO_WM_UNIT_TYPE" val="m_h_i"/>
  <p:tag name="KSO_WM_UNIT_INDEX" val="1_3_2"/>
  <p:tag name="KSO_WM_UNIT_LAYERLEVEL" val="1_1_1"/>
  <p:tag name="KSO_WM_DIAGRAM_GROUP_CODE" val="m1-1"/>
  <p:tag name="KSO_WM_UNIT_HIGHLIGHT" val="0"/>
  <p:tag name="KSO_WM_UNIT_COMPATIBLE" val="0"/>
  <p:tag name="KSO_WM_UNIT_DIAGRAM_ISNUMVISUAL" val="0"/>
  <p:tag name="KSO_WM_UNIT_DIAGRAM_ISREFERUNIT" val="0"/>
  <p:tag name="KSO_WM_UNIT_FILL_FORE_SCHEMECOLOR_INDEX" val="7"/>
  <p:tag name="KSO_WM_UNIT_FILL_TYPE" val="1"/>
  <p:tag name="KSO_WM_UNIT_LINE_FORE_SCHEMECOLOR_INDEX" val="14"/>
  <p:tag name="KSO_WM_UNIT_LINE_FILL_TYPE" val="2"/>
  <p:tag name="KSO_WM_UNIT_TEXT_FILL_FORE_SCHEMECOLOR_INDEX" val="2"/>
  <p:tag name="KSO_WM_UNIT_TEXT_FILL_TYPE" val="1"/>
</p:tagLst>
</file>

<file path=ppt/tags/tag13.xml><?xml version="1.0" encoding="utf-8"?>
<p:tagLst xmlns:p="http://schemas.openxmlformats.org/presentationml/2006/main">
  <p:tag name="KSO_WM_TAG_VERSION" val="1.0"/>
  <p:tag name="KSO_WM_BEAUTIFY_FLAG" val="#wm#"/>
  <p:tag name="KSO_WM_TEMPLATE_CATEGORY" val="diagram"/>
  <p:tag name="KSO_WM_TEMPLATE_INDEX" val="160433"/>
  <p:tag name="KSO_WM_UNIT_ID" val="diagram160433_4*m_h_i*1_3_1"/>
  <p:tag name="KSO_WM_UNIT_TYPE" val="m_h_i"/>
  <p:tag name="KSO_WM_UNIT_INDEX" val="1_3_1"/>
  <p:tag name="KSO_WM_UNIT_LAYERLEVEL" val="1_1_1"/>
  <p:tag name="KSO_WM_DIAGRAM_GROUP_CODE" val="m1-1"/>
  <p:tag name="KSO_WM_UNIT_HIGHLIGHT" val="0"/>
  <p:tag name="KSO_WM_UNIT_COMPATIBLE" val="0"/>
  <p:tag name="KSO_WM_UNIT_DIAGRAM_ISNUMVISUAL" val="0"/>
  <p:tag name="KSO_WM_UNIT_DIAGRAM_ISREFERUNIT" val="0"/>
  <p:tag name="KSO_WM_UNIT_FILL_FORE_SCHEMECOLOR_INDEX" val="14"/>
  <p:tag name="KSO_WM_UNIT_FILL_TYPE" val="1"/>
  <p:tag name="KSO_WM_UNIT_TEXT_FILL_FORE_SCHEMECOLOR_INDEX" val="2"/>
  <p:tag name="KSO_WM_UNIT_TEXT_FILL_TYPE" val="1"/>
</p:tagLst>
</file>

<file path=ppt/tags/tag14.xml><?xml version="1.0" encoding="utf-8"?>
<p:tagLst xmlns:p="http://schemas.openxmlformats.org/presentationml/2006/main">
  <p:tag name="KSO_WM_TAG_VERSION" val="1.0"/>
  <p:tag name="KSO_WM_BEAUTIFY_FLAG" val="#wm#"/>
  <p:tag name="KSO_WM_TEMPLATE_CATEGORY" val="diagram"/>
  <p:tag name="KSO_WM_TEMPLATE_INDEX" val="160433"/>
  <p:tag name="KSO_WM_UNIT_ID" val="diagram160433_4*m_h_i*1_3_3"/>
  <p:tag name="KSO_WM_UNIT_TYPE" val="m_h_i"/>
  <p:tag name="KSO_WM_UNIT_INDEX" val="1_3_3"/>
  <p:tag name="KSO_WM_UNIT_LAYERLEVEL" val="1_1_1"/>
  <p:tag name="KSO_WM_DIAGRAM_GROUP_CODE" val="m1-1"/>
  <p:tag name="KSO_WM_UNIT_HIGHLIGHT" val="0"/>
  <p:tag name="KSO_WM_UNIT_COMPATIBLE" val="0"/>
  <p:tag name="KSO_WM_UNIT_DIAGRAM_ISNUMVISUAL" val="0"/>
  <p:tag name="KSO_WM_UNIT_DIAGRAM_ISREFERUNIT" val="0"/>
  <p:tag name="KSO_WM_UNIT_FILL_FORE_SCHEMECOLOR_INDEX" val="14"/>
  <p:tag name="KSO_WM_UNIT_FILL_TYPE" val="1"/>
  <p:tag name="KSO_WM_UNIT_LINE_FORE_SCHEMECOLOR_INDEX" val="13"/>
  <p:tag name="KSO_WM_UNIT_LINE_FILL_TYPE" val="2"/>
  <p:tag name="KSO_WM_UNIT_TEXT_FILL_FORE_SCHEMECOLOR_INDEX" val="2"/>
  <p:tag name="KSO_WM_UNIT_TEXT_FILL_TYPE" val="1"/>
</p:tagLst>
</file>

<file path=ppt/tags/tag15.xml><?xml version="1.0" encoding="utf-8"?>
<p:tagLst xmlns:p="http://schemas.openxmlformats.org/presentationml/2006/main">
  <p:tag name="KSO_WM_TAG_VERSION" val="1.0"/>
  <p:tag name="KSO_WM_BEAUTIFY_FLAG" val="#wm#"/>
  <p:tag name="KSO_WM_TEMPLATE_CATEGORY" val="diagram"/>
  <p:tag name="KSO_WM_TEMPLATE_INDEX" val="160433"/>
  <p:tag name="KSO_WM_UNIT_ID" val="diagram160433_4*m_h_f*1_4_1"/>
  <p:tag name="KSO_WM_UNIT_TYPE" val="m_h_f"/>
  <p:tag name="KSO_WM_UNIT_INDEX" val="1_4_1"/>
  <p:tag name="KSO_WM_UNIT_LAYERLEVEL" val="1_1_1"/>
  <p:tag name="KSO_WM_UNIT_VALUE" val="63"/>
  <p:tag name="KSO_WM_UNIT_HIGHLIGHT" val="0"/>
  <p:tag name="KSO_WM_UNIT_COMPATIBLE" val="0"/>
  <p:tag name="KSO_WM_DIAGRAM_GROUP_CODE" val="m1-1"/>
  <p:tag name="KSO_WM_UNIT_NOCLEAR" val="0"/>
  <p:tag name="KSO_WM_UNIT_DIAGRAM_ISNUMVISUAL" val="0"/>
  <p:tag name="KSO_WM_UNIT_DIAGRAM_ISREFERUNIT" val="0"/>
  <p:tag name="KSO_WM_UNIT_PRESET_TEXT" val="单击此处添加文本具体内容"/>
  <p:tag name="KSO_WM_UNIT_FILL_FORE_SCHEMECOLOR_INDEX" val="8"/>
  <p:tag name="KSO_WM_UNIT_FILL_TYPE" val="1"/>
  <p:tag name="KSO_WM_UNIT_TEXT_FILL_FORE_SCHEMECOLOR_INDEX" val="13"/>
  <p:tag name="KSO_WM_UNIT_TEXT_FILL_TYPE" val="1"/>
</p:tagLst>
</file>

<file path=ppt/tags/tag16.xml><?xml version="1.0" encoding="utf-8"?>
<p:tagLst xmlns:p="http://schemas.openxmlformats.org/presentationml/2006/main">
  <p:tag name="KSO_WM_TAG_VERSION" val="1.0"/>
  <p:tag name="KSO_WM_BEAUTIFY_FLAG" val="#wm#"/>
  <p:tag name="KSO_WM_TEMPLATE_CATEGORY" val="diagram"/>
  <p:tag name="KSO_WM_TEMPLATE_INDEX" val="160433"/>
  <p:tag name="KSO_WM_UNIT_ID" val="diagram160433_4*m_h_i*1_4_3"/>
  <p:tag name="KSO_WM_UNIT_TYPE" val="m_h_i"/>
  <p:tag name="KSO_WM_UNIT_INDEX" val="1_4_3"/>
  <p:tag name="KSO_WM_UNIT_LAYERLEVEL" val="1_1_1"/>
  <p:tag name="KSO_WM_DIAGRAM_GROUP_CODE" val="m1-1"/>
  <p:tag name="KSO_WM_UNIT_HIGHLIGHT" val="0"/>
  <p:tag name="KSO_WM_UNIT_COMPATIBLE" val="0"/>
  <p:tag name="KSO_WM_UNIT_DIAGRAM_ISNUMVISUAL" val="0"/>
  <p:tag name="KSO_WM_UNIT_DIAGRAM_ISREFERUNIT" val="0"/>
  <p:tag name="KSO_WM_UNIT_FILL_FORE_SCHEMECOLOR_INDEX" val="8"/>
  <p:tag name="KSO_WM_UNIT_FILL_TYPE" val="1"/>
  <p:tag name="KSO_WM_UNIT_LINE_FORE_SCHEMECOLOR_INDEX" val="14"/>
  <p:tag name="KSO_WM_UNIT_LINE_FILL_TYPE" val="2"/>
  <p:tag name="KSO_WM_UNIT_TEXT_FILL_FORE_SCHEMECOLOR_INDEX" val="2"/>
  <p:tag name="KSO_WM_UNIT_TEXT_FILL_TYPE" val="1"/>
</p:tagLst>
</file>

<file path=ppt/tags/tag17.xml><?xml version="1.0" encoding="utf-8"?>
<p:tagLst xmlns:p="http://schemas.openxmlformats.org/presentationml/2006/main">
  <p:tag name="KSO_WM_TAG_VERSION" val="1.0"/>
  <p:tag name="KSO_WM_BEAUTIFY_FLAG" val="#wm#"/>
  <p:tag name="KSO_WM_TEMPLATE_CATEGORY" val="diagram"/>
  <p:tag name="KSO_WM_TEMPLATE_INDEX" val="160433"/>
  <p:tag name="KSO_WM_UNIT_ID" val="diagram160433_4*m_h_i*1_4_2"/>
  <p:tag name="KSO_WM_UNIT_TYPE" val="m_h_i"/>
  <p:tag name="KSO_WM_UNIT_INDEX" val="1_4_2"/>
  <p:tag name="KSO_WM_UNIT_LAYERLEVEL" val="1_1_1"/>
  <p:tag name="KSO_WM_DIAGRAM_GROUP_CODE" val="m1-1"/>
  <p:tag name="KSO_WM_UNIT_HIGHLIGHT" val="0"/>
  <p:tag name="KSO_WM_UNIT_COMPATIBLE" val="0"/>
  <p:tag name="KSO_WM_UNIT_DIAGRAM_ISNUMVISUAL" val="0"/>
  <p:tag name="KSO_WM_UNIT_DIAGRAM_ISREFERUNIT" val="0"/>
  <p:tag name="KSO_WM_UNIT_FILL_FORE_SCHEMECOLOR_INDEX" val="14"/>
  <p:tag name="KSO_WM_UNIT_FILL_TYPE" val="1"/>
  <p:tag name="KSO_WM_UNIT_TEXT_FILL_FORE_SCHEMECOLOR_INDEX" val="2"/>
  <p:tag name="KSO_WM_UNIT_TEXT_FILL_TYPE" val="1"/>
</p:tagLst>
</file>

<file path=ppt/tags/tag18.xml><?xml version="1.0" encoding="utf-8"?>
<p:tagLst xmlns:p="http://schemas.openxmlformats.org/presentationml/2006/main">
  <p:tag name="KSO_WM_TAG_VERSION" val="1.0"/>
  <p:tag name="KSO_WM_BEAUTIFY_FLAG" val="#wm#"/>
  <p:tag name="KSO_WM_TEMPLATE_CATEGORY" val="diagram"/>
  <p:tag name="KSO_WM_TEMPLATE_INDEX" val="160433"/>
  <p:tag name="KSO_WM_UNIT_ID" val="diagram160433_4*m_h_i*1_4_1"/>
  <p:tag name="KSO_WM_UNIT_TYPE" val="m_h_i"/>
  <p:tag name="KSO_WM_UNIT_INDEX" val="1_4_1"/>
  <p:tag name="KSO_WM_UNIT_LAYERLEVEL" val="1_1_1"/>
  <p:tag name="KSO_WM_DIAGRAM_GROUP_CODE" val="m1-1"/>
  <p:tag name="KSO_WM_UNIT_HIGHLIGHT" val="0"/>
  <p:tag name="KSO_WM_UNIT_COMPATIBLE" val="0"/>
  <p:tag name="KSO_WM_UNIT_DIAGRAM_ISNUMVISUAL" val="0"/>
  <p:tag name="KSO_WM_UNIT_DIAGRAM_ISREFERUNIT" val="0"/>
  <p:tag name="KSO_WM_UNIT_FILL_FORE_SCHEMECOLOR_INDEX" val="14"/>
  <p:tag name="KSO_WM_UNIT_FILL_TYPE" val="1"/>
  <p:tag name="KSO_WM_UNIT_LINE_FORE_SCHEMECOLOR_INDEX" val="13"/>
  <p:tag name="KSO_WM_UNIT_LINE_FILL_TYPE" val="2"/>
  <p:tag name="KSO_WM_UNIT_TEXT_FILL_FORE_SCHEMECOLOR_INDEX" val="2"/>
  <p:tag name="KSO_WM_UNIT_TEXT_FILL_TYPE" val="1"/>
</p:tagLst>
</file>

<file path=ppt/tags/tag19.xml><?xml version="1.0" encoding="utf-8"?>
<p:tagLst xmlns:p="http://schemas.openxmlformats.org/presentationml/2006/main">
  <p:tag name="KSO_WM_TAG_VERSION" val="1.0"/>
  <p:tag name="KSO_WM_BEAUTIFY_FLAG" val="#wm#"/>
  <p:tag name="KSO_WM_TEMPLATE_CATEGORY" val="diagram"/>
  <p:tag name="KSO_WM_TEMPLATE_INDEX" val="160433"/>
  <p:tag name="KSO_WM_UNIT_ID" val="diagram160433_4*m_h_f*1_5_1"/>
  <p:tag name="KSO_WM_UNIT_TYPE" val="m_h_f"/>
  <p:tag name="KSO_WM_UNIT_INDEX" val="1_5_1"/>
  <p:tag name="KSO_WM_UNIT_LAYERLEVEL" val="1_1_1"/>
  <p:tag name="KSO_WM_UNIT_VALUE" val="63"/>
  <p:tag name="KSO_WM_UNIT_HIGHLIGHT" val="0"/>
  <p:tag name="KSO_WM_UNIT_COMPATIBLE" val="0"/>
  <p:tag name="KSO_WM_DIAGRAM_GROUP_CODE" val="m1-1"/>
  <p:tag name="KSO_WM_UNIT_NOCLEAR" val="0"/>
  <p:tag name="KSO_WM_UNIT_DIAGRAM_ISNUMVISUAL" val="0"/>
  <p:tag name="KSO_WM_UNIT_DIAGRAM_ISREFERUNIT" val="0"/>
  <p:tag name="KSO_WM_UNIT_PRESET_TEXT" val="单击此处添加文本具体内容"/>
  <p:tag name="KSO_WM_UNIT_FILL_FORE_SCHEMECOLOR_INDEX" val="9"/>
  <p:tag name="KSO_WM_UNIT_FILL_TYPE" val="1"/>
  <p:tag name="KSO_WM_UNIT_TEXT_FILL_FORE_SCHEMECOLOR_INDEX" val="13"/>
  <p:tag name="KSO_WM_UNIT_TEXT_FILL_TYPE" val="1"/>
</p:tagLst>
</file>

<file path=ppt/tags/tag20.xml><?xml version="1.0" encoding="utf-8"?>
<p:tagLst xmlns:p="http://schemas.openxmlformats.org/presentationml/2006/main">
  <p:tag name="KSO_WM_TAG_VERSION" val="1.0"/>
  <p:tag name="KSO_WM_BEAUTIFY_FLAG" val="#wm#"/>
  <p:tag name="KSO_WM_TEMPLATE_CATEGORY" val="diagram"/>
  <p:tag name="KSO_WM_TEMPLATE_INDEX" val="160433"/>
  <p:tag name="KSO_WM_UNIT_ID" val="diagram160433_4*m_h_i*1_5_3"/>
  <p:tag name="KSO_WM_UNIT_TYPE" val="m_h_i"/>
  <p:tag name="KSO_WM_UNIT_INDEX" val="1_5_3"/>
  <p:tag name="KSO_WM_UNIT_LAYERLEVEL" val="1_1_1"/>
  <p:tag name="KSO_WM_DIAGRAM_GROUP_CODE" val="m1-1"/>
  <p:tag name="KSO_WM_UNIT_HIGHLIGHT" val="0"/>
  <p:tag name="KSO_WM_UNIT_COMPATIBLE" val="0"/>
  <p:tag name="KSO_WM_UNIT_DIAGRAM_ISNUMVISUAL" val="0"/>
  <p:tag name="KSO_WM_UNIT_DIAGRAM_ISREFERUNIT" val="0"/>
  <p:tag name="KSO_WM_UNIT_FILL_FORE_SCHEMECOLOR_INDEX" val="9"/>
  <p:tag name="KSO_WM_UNIT_FILL_TYPE" val="1"/>
  <p:tag name="KSO_WM_UNIT_LINE_FORE_SCHEMECOLOR_INDEX" val="14"/>
  <p:tag name="KSO_WM_UNIT_LINE_FILL_TYPE" val="2"/>
  <p:tag name="KSO_WM_UNIT_TEXT_FILL_FORE_SCHEMECOLOR_INDEX" val="2"/>
  <p:tag name="KSO_WM_UNIT_TEXT_FILL_TYPE" val="1"/>
</p:tagLst>
</file>

<file path=ppt/tags/tag21.xml><?xml version="1.0" encoding="utf-8"?>
<p:tagLst xmlns:p="http://schemas.openxmlformats.org/presentationml/2006/main">
  <p:tag name="KSO_WM_TAG_VERSION" val="1.0"/>
  <p:tag name="KSO_WM_BEAUTIFY_FLAG" val="#wm#"/>
  <p:tag name="KSO_WM_TEMPLATE_CATEGORY" val="diagram"/>
  <p:tag name="KSO_WM_TEMPLATE_INDEX" val="160433"/>
  <p:tag name="KSO_WM_UNIT_ID" val="diagram160433_4*m_h_i*1_5_2"/>
  <p:tag name="KSO_WM_UNIT_TYPE" val="m_h_i"/>
  <p:tag name="KSO_WM_UNIT_INDEX" val="1_5_2"/>
  <p:tag name="KSO_WM_UNIT_LAYERLEVEL" val="1_1_1"/>
  <p:tag name="KSO_WM_DIAGRAM_GROUP_CODE" val="m1-1"/>
  <p:tag name="KSO_WM_UNIT_HIGHLIGHT" val="0"/>
  <p:tag name="KSO_WM_UNIT_COMPATIBLE" val="0"/>
  <p:tag name="KSO_WM_UNIT_DIAGRAM_ISNUMVISUAL" val="0"/>
  <p:tag name="KSO_WM_UNIT_DIAGRAM_ISREFERUNIT" val="0"/>
  <p:tag name="KSO_WM_UNIT_FILL_FORE_SCHEMECOLOR_INDEX" val="14"/>
  <p:tag name="KSO_WM_UNIT_FILL_TYPE" val="1"/>
  <p:tag name="KSO_WM_UNIT_TEXT_FILL_FORE_SCHEMECOLOR_INDEX" val="2"/>
  <p:tag name="KSO_WM_UNIT_TEXT_FILL_TYPE" val="1"/>
</p:tagLst>
</file>

<file path=ppt/tags/tag22.xml><?xml version="1.0" encoding="utf-8"?>
<p:tagLst xmlns:p="http://schemas.openxmlformats.org/presentationml/2006/main">
  <p:tag name="KSO_WM_TAG_VERSION" val="1.0"/>
  <p:tag name="KSO_WM_BEAUTIFY_FLAG" val="#wm#"/>
  <p:tag name="KSO_WM_TEMPLATE_CATEGORY" val="diagram"/>
  <p:tag name="KSO_WM_TEMPLATE_INDEX" val="160433"/>
  <p:tag name="KSO_WM_UNIT_ID" val="diagram160433_4*m_h_i*1_5_1"/>
  <p:tag name="KSO_WM_UNIT_TYPE" val="m_h_i"/>
  <p:tag name="KSO_WM_UNIT_INDEX" val="1_5_1"/>
  <p:tag name="KSO_WM_UNIT_LAYERLEVEL" val="1_1_1"/>
  <p:tag name="KSO_WM_DIAGRAM_GROUP_CODE" val="m1-1"/>
  <p:tag name="KSO_WM_UNIT_HIGHLIGHT" val="0"/>
  <p:tag name="KSO_WM_UNIT_COMPATIBLE" val="0"/>
  <p:tag name="KSO_WM_UNIT_DIAGRAM_ISNUMVISUAL" val="0"/>
  <p:tag name="KSO_WM_UNIT_DIAGRAM_ISREFERUNIT" val="0"/>
  <p:tag name="KSO_WM_UNIT_FILL_FORE_SCHEMECOLOR_INDEX" val="14"/>
  <p:tag name="KSO_WM_UNIT_FILL_TYPE" val="1"/>
  <p:tag name="KSO_WM_UNIT_LINE_FORE_SCHEMECOLOR_INDEX" val="13"/>
  <p:tag name="KSO_WM_UNIT_LINE_FILL_TYPE" val="2"/>
  <p:tag name="KSO_WM_UNIT_TEXT_FILL_FORE_SCHEMECOLOR_INDEX" val="2"/>
  <p:tag name="KSO_WM_UNIT_TEXT_FILL_TYPE" val="1"/>
</p:tagLst>
</file>

<file path=ppt/tags/tag23.xml><?xml version="1.0" encoding="utf-8"?>
<p:tagLst xmlns:p="http://schemas.openxmlformats.org/presentationml/2006/main">
  <p:tag name="KSO_WM_TAG_VERSION" val="1.0"/>
  <p:tag name="KSO_WM_BEAUTIFY_FLAG" val="#wm#"/>
  <p:tag name="KSO_WM_TEMPLATE_CATEGORY" val="diagram"/>
  <p:tag name="KSO_WM_TEMPLATE_INDEX" val="160433"/>
  <p:tag name="KSO_WM_UNIT_ID" val="diagram160433_4*m_h_a*1_2_1"/>
  <p:tag name="KSO_WM_UNIT_TYPE" val="m_h_a"/>
  <p:tag name="KSO_WM_UNIT_INDEX" val="1_2_1"/>
  <p:tag name="KSO_WM_UNIT_LAYERLEVEL" val="1_1_1"/>
  <p:tag name="KSO_WM_UNIT_VALUE" val="16"/>
  <p:tag name="KSO_WM_UNIT_HIGHLIGHT" val="0"/>
  <p:tag name="KSO_WM_UNIT_COMPATIBLE" val="0"/>
  <p:tag name="KSO_WM_DIAGRAM_GROUP_CODE" val="m1-1"/>
  <p:tag name="KSO_WM_UNIT_ISCONTENTSTITLE" val="0"/>
  <p:tag name="KSO_WM_UNIT_NOCLEAR" val="0"/>
  <p:tag name="KSO_WM_UNIT_DIAGRAM_ISNUMVISUAL" val="0"/>
  <p:tag name="KSO_WM_UNIT_DIAGRAM_ISREFERUNIT" val="0"/>
  <p:tag name="KSO_WM_UNIT_PRESET_TEXT" val="添加标题"/>
  <p:tag name="KSO_WM_UNIT_TEXT_FILL_FORE_SCHEMECOLOR_INDEX" val="13"/>
  <p:tag name="KSO_WM_UNIT_TEXT_FILL_TYPE" val="1"/>
</p:tagLst>
</file>

<file path=ppt/tags/tag24.xml><?xml version="1.0" encoding="utf-8"?>
<p:tagLst xmlns:p="http://schemas.openxmlformats.org/presentationml/2006/main">
  <p:tag name="KSO_WM_TAG_VERSION" val="1.0"/>
  <p:tag name="KSO_WM_BEAUTIFY_FLAG" val="#wm#"/>
  <p:tag name="KSO_WM_TEMPLATE_CATEGORY" val="diagram"/>
  <p:tag name="KSO_WM_TEMPLATE_INDEX" val="160433"/>
  <p:tag name="KSO_WM_UNIT_ID" val="diagram160433_4*m_h_a*1_3_1"/>
  <p:tag name="KSO_WM_UNIT_TYPE" val="m_h_a"/>
  <p:tag name="KSO_WM_UNIT_INDEX" val="1_3_1"/>
  <p:tag name="KSO_WM_UNIT_LAYERLEVEL" val="1_1_1"/>
  <p:tag name="KSO_WM_UNIT_VALUE" val="16"/>
  <p:tag name="KSO_WM_UNIT_HIGHLIGHT" val="0"/>
  <p:tag name="KSO_WM_UNIT_COMPATIBLE" val="0"/>
  <p:tag name="KSO_WM_DIAGRAM_GROUP_CODE" val="m1-1"/>
  <p:tag name="KSO_WM_UNIT_ISCONTENTSTITLE" val="0"/>
  <p:tag name="KSO_WM_UNIT_NOCLEAR" val="0"/>
  <p:tag name="KSO_WM_UNIT_DIAGRAM_ISNUMVISUAL" val="0"/>
  <p:tag name="KSO_WM_UNIT_DIAGRAM_ISREFERUNIT" val="0"/>
  <p:tag name="KSO_WM_UNIT_PRESET_TEXT" val="添加标题"/>
  <p:tag name="KSO_WM_UNIT_TEXT_FILL_FORE_SCHEMECOLOR_INDEX" val="13"/>
  <p:tag name="KSO_WM_UNIT_TEXT_FILL_TYPE" val="1"/>
</p:tagLst>
</file>

<file path=ppt/tags/tag25.xml><?xml version="1.0" encoding="utf-8"?>
<p:tagLst xmlns:p="http://schemas.openxmlformats.org/presentationml/2006/main">
  <p:tag name="KSO_WM_TAG_VERSION" val="1.0"/>
  <p:tag name="KSO_WM_BEAUTIFY_FLAG" val="#wm#"/>
  <p:tag name="KSO_WM_TEMPLATE_CATEGORY" val="diagram"/>
  <p:tag name="KSO_WM_TEMPLATE_INDEX" val="160433"/>
  <p:tag name="KSO_WM_UNIT_ID" val="diagram160433_4*m_h_a*1_4_1"/>
  <p:tag name="KSO_WM_UNIT_TYPE" val="m_h_a"/>
  <p:tag name="KSO_WM_UNIT_INDEX" val="1_4_1"/>
  <p:tag name="KSO_WM_UNIT_LAYERLEVEL" val="1_1_1"/>
  <p:tag name="KSO_WM_UNIT_VALUE" val="16"/>
  <p:tag name="KSO_WM_UNIT_HIGHLIGHT" val="0"/>
  <p:tag name="KSO_WM_UNIT_COMPATIBLE" val="0"/>
  <p:tag name="KSO_WM_DIAGRAM_GROUP_CODE" val="m1-1"/>
  <p:tag name="KSO_WM_UNIT_ISCONTENTSTITLE" val="0"/>
  <p:tag name="KSO_WM_UNIT_NOCLEAR" val="0"/>
  <p:tag name="KSO_WM_UNIT_DIAGRAM_ISNUMVISUAL" val="0"/>
  <p:tag name="KSO_WM_UNIT_DIAGRAM_ISREFERUNIT" val="0"/>
  <p:tag name="KSO_WM_UNIT_PRESET_TEXT" val="添加标题"/>
  <p:tag name="KSO_WM_UNIT_TEXT_FILL_FORE_SCHEMECOLOR_INDEX" val="13"/>
  <p:tag name="KSO_WM_UNIT_TEXT_FILL_TYPE" val="1"/>
</p:tagLst>
</file>

<file path=ppt/tags/tag26.xml><?xml version="1.0" encoding="utf-8"?>
<p:tagLst xmlns:p="http://schemas.openxmlformats.org/presentationml/2006/main">
  <p:tag name="KSO_WM_TAG_VERSION" val="1.0"/>
  <p:tag name="KSO_WM_BEAUTIFY_FLAG" val="#wm#"/>
  <p:tag name="KSO_WM_TEMPLATE_CATEGORY" val="diagram"/>
  <p:tag name="KSO_WM_TEMPLATE_INDEX" val="160433"/>
  <p:tag name="KSO_WM_UNIT_ID" val="diagram160433_4*m_h_a*1_5_1"/>
  <p:tag name="KSO_WM_UNIT_TYPE" val="m_h_a"/>
  <p:tag name="KSO_WM_UNIT_INDEX" val="1_5_1"/>
  <p:tag name="KSO_WM_UNIT_LAYERLEVEL" val="1_1_1"/>
  <p:tag name="KSO_WM_UNIT_VALUE" val="16"/>
  <p:tag name="KSO_WM_UNIT_HIGHLIGHT" val="0"/>
  <p:tag name="KSO_WM_UNIT_COMPATIBLE" val="0"/>
  <p:tag name="KSO_WM_DIAGRAM_GROUP_CODE" val="m1-1"/>
  <p:tag name="KSO_WM_UNIT_ISCONTENTSTITLE" val="0"/>
  <p:tag name="KSO_WM_UNIT_NOCLEAR" val="0"/>
  <p:tag name="KSO_WM_UNIT_DIAGRAM_ISNUMVISUAL" val="0"/>
  <p:tag name="KSO_WM_UNIT_DIAGRAM_ISREFERUNIT" val="0"/>
  <p:tag name="KSO_WM_UNIT_PRESET_TEXT" val="添加标题"/>
  <p:tag name="KSO_WM_UNIT_TEXT_FILL_FORE_SCHEMECOLOR_INDEX" val="13"/>
  <p:tag name="KSO_WM_UNIT_TEXT_FILL_TYPE" val="1"/>
</p:tagLst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微软雅黑">
      <a:majorFont>
        <a:latin typeface="等线 Light"/>
        <a:ea typeface="微软雅黑"/>
        <a:cs typeface=""/>
      </a:majorFont>
      <a:minorFont>
        <a:latin typeface="等线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5261</Words>
  <Application>WPS 演示</Application>
  <PresentationFormat>宽屏</PresentationFormat>
  <Paragraphs>557</Paragraphs>
  <Slides>26</Slides>
  <Notes>2</Notes>
  <HiddenSlides>0</HiddenSlides>
  <MMClips>0</MMClips>
  <ScaleCrop>false</ScaleCrop>
  <HeadingPairs>
    <vt:vector size="6" baseType="variant">
      <vt:variant>
        <vt:lpstr>已用的字体</vt:lpstr>
      </vt:variant>
      <vt:variant>
        <vt:i4>19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26</vt:i4>
      </vt:variant>
    </vt:vector>
  </HeadingPairs>
  <TitlesOfParts>
    <vt:vector size="46" baseType="lpstr">
      <vt:lpstr>Arial</vt:lpstr>
      <vt:lpstr>宋体</vt:lpstr>
      <vt:lpstr>Wingdings</vt:lpstr>
      <vt:lpstr>+中文标题</vt:lpstr>
      <vt:lpstr>Segoe Print</vt:lpstr>
      <vt:lpstr>汉仪尚巍手书W</vt:lpstr>
      <vt:lpstr>黑体</vt:lpstr>
      <vt:lpstr>FZZhengHeiS-DB-GB</vt:lpstr>
      <vt:lpstr>FuturaBookC</vt:lpstr>
      <vt:lpstr>微软雅黑</vt:lpstr>
      <vt:lpstr>楷体</vt:lpstr>
      <vt:lpstr>方正兰亭粗黑_GBK</vt:lpstr>
      <vt:lpstr>Times New Roman</vt:lpstr>
      <vt:lpstr>等线</vt:lpstr>
      <vt:lpstr>Arial Unicode MS</vt:lpstr>
      <vt:lpstr>等线 Light</vt:lpstr>
      <vt:lpstr>钟齐陈伟勋硬笔行书字库</vt:lpstr>
      <vt:lpstr>隶书</vt:lpstr>
      <vt:lpstr>Calibri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喻 维成</dc:creator>
  <cp:lastModifiedBy>Administrator</cp:lastModifiedBy>
  <cp:revision>31</cp:revision>
  <dcterms:created xsi:type="dcterms:W3CDTF">2018-09-04T06:21:00Z</dcterms:created>
  <dcterms:modified xsi:type="dcterms:W3CDTF">2020-11-21T13:54:13Z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2052-11.1.0.10132</vt:lpwstr>
  </property>
</Properties>
</file>