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handoutMasterIdLst>
    <p:handoutMasterId r:id="rId3"/>
  </p:handoutMasterIdLst>
  <p:sldIdLst>
    <p:sldId id="256" r:id="rId4"/>
    <p:sldId id="257" r:id="rId5"/>
    <p:sldId id="275" r:id="rId6"/>
    <p:sldId id="299" r:id="rId7"/>
    <p:sldId id="287" r:id="rId8"/>
    <p:sldId id="270" r:id="rId9"/>
    <p:sldId id="290" r:id="rId10"/>
    <p:sldId id="302" r:id="rId11"/>
    <p:sldId id="303" r:id="rId12"/>
    <p:sldId id="351" r:id="rId13"/>
    <p:sldId id="301" r:id="rId14"/>
    <p:sldId id="300" r:id="rId15"/>
    <p:sldId id="295" r:id="rId16"/>
    <p:sldId id="289" r:id="rId17"/>
    <p:sldId id="306" r:id="rId18"/>
    <p:sldId id="296" r:id="rId19"/>
    <p:sldId id="307" r:id="rId20"/>
    <p:sldId id="320" r:id="rId21"/>
    <p:sldId id="304" r:id="rId22"/>
    <p:sldId id="288" r:id="rId23"/>
    <p:sldId id="322" r:id="rId24"/>
    <p:sldId id="321" r:id="rId25"/>
    <p:sldId id="309" r:id="rId26"/>
    <p:sldId id="260" r:id="rId27"/>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tags" Target="tags/tag4.xml" /><Relationship Id="rId29" Type="http://schemas.openxmlformats.org/officeDocument/2006/relationships/presProps" Target="presProps.xml" /><Relationship Id="rId3" Type="http://schemas.openxmlformats.org/officeDocument/2006/relationships/handoutMaster" Target="handoutMasters/handoutMaster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png" /><Relationship Id="rId4" Type="http://schemas.openxmlformats.org/officeDocument/2006/relationships/image" Target="../media/image3.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1.png" /><Relationship Id="rId4" Type="http://schemas.openxmlformats.org/officeDocument/2006/relationships/image" Target="../media/image3.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 Id="rId3" Type="http://schemas.openxmlformats.org/officeDocument/2006/relationships/image" Target="../media/image2.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1.png" /><Relationship Id="rId4" Type="http://schemas.openxmlformats.org/officeDocument/2006/relationships/image" Target="../media/image3.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 Id="rId3" Type="http://schemas.openxmlformats.org/officeDocument/2006/relationships/tags" Target="../tags/tag1.xml" /><Relationship Id="rId4" Type="http://schemas.openxmlformats.org/officeDocument/2006/relationships/image" Target="../media/image1.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png" /><Relationship Id="rId4" Type="http://schemas.openxmlformats.org/officeDocument/2006/relationships/image" Target="../media/image3.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2"/>
          <p:cNvSpPr txBox="1">
            <a:spLocks noChangeArrowheads="1"/>
          </p:cNvSpPr>
          <p:nvPr/>
        </p:nvSpPr>
        <p:spPr bwMode="auto">
          <a:xfrm>
            <a:off x="148590" y="2530475"/>
            <a:ext cx="11766550" cy="1261110"/>
          </a:xfrm>
          <a:prstGeom prst="rect">
            <a:avLst/>
          </a:prstGeom>
          <a:noFill/>
          <a:ln>
            <a:noFill/>
          </a:ln>
        </p:spPr>
        <p:txBody>
          <a:bodyPr vert="horz" wrap="square" lIns="91440" tIns="45720" rIns="91440" bIns="45720" numCol="1" anchor="t" anchorCtr="0" compatLnSpc="1"/>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Garamond" panose="02020404030301010803" pitchFamily="18" charset="0"/>
                <a:ea typeface="宋体" panose="02010600030101010101" pitchFamily="2" charset="-122"/>
              </a:defRPr>
            </a:lvl2pPr>
            <a:lvl3pPr algn="l" rtl="0" eaLnBrk="0" fontAlgn="base" hangingPunct="0">
              <a:spcBef>
                <a:spcPct val="0"/>
              </a:spcBef>
              <a:spcAft>
                <a:spcPct val="0"/>
              </a:spcAft>
              <a:defRPr sz="4200">
                <a:solidFill>
                  <a:schemeClr val="tx2"/>
                </a:solidFill>
                <a:latin typeface="Garamond" panose="02020404030301010803" pitchFamily="18" charset="0"/>
                <a:ea typeface="宋体" panose="02010600030101010101" pitchFamily="2" charset="-122"/>
              </a:defRPr>
            </a:lvl3pPr>
            <a:lvl4pPr algn="l" rtl="0" eaLnBrk="0" fontAlgn="base" hangingPunct="0">
              <a:spcBef>
                <a:spcPct val="0"/>
              </a:spcBef>
              <a:spcAft>
                <a:spcPct val="0"/>
              </a:spcAft>
              <a:defRPr sz="4200">
                <a:solidFill>
                  <a:schemeClr val="tx2"/>
                </a:solidFill>
                <a:latin typeface="Garamond" panose="02020404030301010803" pitchFamily="18" charset="0"/>
                <a:ea typeface="宋体" panose="02010600030101010101" pitchFamily="2" charset="-122"/>
              </a:defRPr>
            </a:lvl4pPr>
            <a:lvl5pPr algn="l" rtl="0" eaLnBrk="0" fontAlgn="base" hangingPunct="0">
              <a:spcBef>
                <a:spcPct val="0"/>
              </a:spcBef>
              <a:spcAft>
                <a:spcPct val="0"/>
              </a:spcAft>
              <a:defRPr sz="4200">
                <a:solidFill>
                  <a:schemeClr val="tx2"/>
                </a:solidFill>
                <a:latin typeface="Garamond" panose="02020404030301010803" pitchFamily="18" charset="0"/>
                <a:ea typeface="宋体" panose="02010600030101010101" pitchFamily="2" charset="-122"/>
              </a:defRPr>
            </a:lvl5pPr>
            <a:lvl6pPr marL="457200" algn="l" rtl="0" eaLnBrk="0" fontAlgn="base" hangingPunct="0">
              <a:spcBef>
                <a:spcPct val="0"/>
              </a:spcBef>
              <a:spcAft>
                <a:spcPct val="0"/>
              </a:spcAft>
              <a:defRPr sz="4200">
                <a:solidFill>
                  <a:schemeClr val="tx2"/>
                </a:solidFill>
                <a:latin typeface="Garamond" panose="02020404030301010803" pitchFamily="18" charset="0"/>
                <a:ea typeface="宋体" panose="02010600030101010101" pitchFamily="2" charset="-122"/>
              </a:defRPr>
            </a:lvl6pPr>
            <a:lvl7pPr marL="914400" algn="l" rtl="0" eaLnBrk="0" fontAlgn="base" hangingPunct="0">
              <a:spcBef>
                <a:spcPct val="0"/>
              </a:spcBef>
              <a:spcAft>
                <a:spcPct val="0"/>
              </a:spcAft>
              <a:defRPr sz="4200">
                <a:solidFill>
                  <a:schemeClr val="tx2"/>
                </a:solidFill>
                <a:latin typeface="Garamond" panose="02020404030301010803" pitchFamily="18" charset="0"/>
                <a:ea typeface="宋体" panose="02010600030101010101" pitchFamily="2" charset="-122"/>
              </a:defRPr>
            </a:lvl7pPr>
            <a:lvl8pPr marL="1371600" algn="l" rtl="0" eaLnBrk="0" fontAlgn="base" hangingPunct="0">
              <a:spcBef>
                <a:spcPct val="0"/>
              </a:spcBef>
              <a:spcAft>
                <a:spcPct val="0"/>
              </a:spcAft>
              <a:defRPr sz="4200">
                <a:solidFill>
                  <a:schemeClr val="tx2"/>
                </a:solidFill>
                <a:latin typeface="Garamond" panose="02020404030301010803" pitchFamily="18" charset="0"/>
                <a:ea typeface="宋体" panose="02010600030101010101" pitchFamily="2" charset="-122"/>
              </a:defRPr>
            </a:lvl8pPr>
            <a:lvl9pPr marL="1828800" algn="l" rtl="0" eaLnBrk="0" fontAlgn="base" hangingPunct="0">
              <a:spcBef>
                <a:spcPct val="0"/>
              </a:spcBef>
              <a:spcAft>
                <a:spcPct val="0"/>
              </a:spcAft>
              <a:defRPr sz="4200">
                <a:solidFill>
                  <a:schemeClr val="tx2"/>
                </a:solidFill>
                <a:latin typeface="Garamond" panose="02020404030301010803" pitchFamily="18"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6000" b="1" i="0" u="none" strike="noStrike" kern="0" cap="none" spc="0" normalizeH="0" baseline="0" noProof="0">
                <a:ln>
                  <a:noFill/>
                </a:ln>
                <a:solidFill>
                  <a:schemeClr val="tx1"/>
                </a:solidFill>
                <a:effectLst/>
                <a:uLnTx/>
                <a:uFillTx/>
                <a:latin typeface="华文行楷" panose="02010800040101010101" charset="-122"/>
                <a:ea typeface="华文行楷" panose="02010800040101010101" charset="-122"/>
                <a:cs typeface="华文行楷" panose="02010800040101010101" charset="-122"/>
              </a:rPr>
              <a:t>第13课  亚非拉民族独立运动</a:t>
            </a:r>
            <a:endParaRPr kumimoji="0" lang="zh-CN" altLang="en-US" sz="4400" b="1" i="0" u="none" strike="noStrike" kern="0" cap="none" spc="0" normalizeH="0" baseline="0" noProof="0">
              <a:ln>
                <a:noFill/>
              </a:ln>
              <a:solidFill>
                <a:srgbClr val="C00000"/>
              </a:solidFill>
              <a:effectLst/>
              <a:uLnTx/>
              <a:uFillTx/>
              <a:latin typeface="隶书"/>
              <a:ea typeface="隶书"/>
              <a:cs typeface="华文行楷" panose="02010800040101010101"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838200" y="1123950"/>
            <a:ext cx="10515600" cy="3673475"/>
          </a:xfrm>
        </p:spPr>
        <p:txBody>
          <a:bodyPr>
            <a:normAutofit/>
          </a:bodyPr>
          <a:lstStyle/>
          <a:p>
            <a:pPr>
              <a:lnSpc>
                <a:spcPct val="120000"/>
              </a:lnSpc>
              <a:spcAft>
                <a:spcPct val="0"/>
              </a:spcAft>
            </a:pPr>
            <a:r>
              <a:rPr lang="zh-CN" altLang="en-US" sz="3200" b="1">
                <a:latin typeface="黑体" panose="02010609060101010101" charset="-122"/>
                <a:ea typeface="黑体" panose="02010609060101010101" charset="-122"/>
                <a:cs typeface="黑体" panose="02010609060101010101" charset="-122"/>
              </a:rPr>
              <a:t>1.22世界殖民体系的建立与</a:t>
            </a:r>
            <a:r>
              <a:rPr lang="zh-CN" altLang="en-US" sz="3200" b="1">
                <a:solidFill>
                  <a:srgbClr val="FF0000"/>
                </a:solidFill>
                <a:latin typeface="黑体" panose="02010609060101010101" charset="-122"/>
                <a:ea typeface="黑体" panose="02010609060101010101" charset="-122"/>
                <a:cs typeface="黑体" panose="02010609060101010101" charset="-122"/>
              </a:rPr>
              <a:t>亚非拉民族独立运动</a:t>
            </a:r>
            <a:endParaRPr lang="zh-CN" altLang="en-US" sz="3200" b="1">
              <a:latin typeface="黑体"/>
              <a:ea typeface="黑体" panose="02010609060101010101" charset="-122"/>
              <a:cs typeface="黑体" panose="02010609060101010101" charset="-122"/>
            </a:endParaRPr>
          </a:p>
          <a:p>
            <a:pPr>
              <a:lnSpc>
                <a:spcPct val="120000"/>
              </a:lnSpc>
              <a:spcAft>
                <a:spcPct val="0"/>
              </a:spcAft>
            </a:pPr>
            <a:r>
              <a:rPr lang="zh-CN" altLang="en-US" sz="3200" b="1">
                <a:latin typeface="楷体" panose="02010609060101010101" charset="-122"/>
                <a:ea typeface="楷体" panose="02010609060101010101" charset="-122"/>
                <a:cs typeface="楷体" panose="02010609060101010101" charset="-122"/>
                <a:sym typeface="+mn-ea"/>
              </a:rPr>
              <a:t>通过</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了解</a:t>
            </a:r>
            <a:r>
              <a:rPr lang="zh-CN" altLang="en-US" sz="3200" b="1">
                <a:latin typeface="楷体" panose="02010609060101010101" charset="-122"/>
                <a:ea typeface="楷体" panose="02010609060101010101" charset="-122"/>
                <a:cs typeface="楷体" panose="02010609060101010101" charset="-122"/>
                <a:sym typeface="+mn-ea"/>
              </a:rPr>
              <a:t>西方列强对亚非拉的殖民扩张、世界殖民体系的建立以及</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亚非拉人民的抗争</a:t>
            </a:r>
            <a:r>
              <a:rPr lang="zh-CN" altLang="en-US" sz="3200" b="1">
                <a:latin typeface="楷体" panose="02010609060101010101" charset="-122"/>
                <a:ea typeface="楷体" panose="02010609060101010101" charset="-122"/>
                <a:cs typeface="楷体" panose="02010609060101010101" charset="-122"/>
                <a:sym typeface="+mn-ea"/>
              </a:rPr>
              <a:t>；</a:t>
            </a:r>
            <a:endParaRPr lang="zh-CN" altLang="en-US" sz="3200" b="1">
              <a:latin typeface="楷体"/>
              <a:ea typeface="楷体" panose="02010609060101010101" charset="-122"/>
              <a:cs typeface="楷体" panose="02010609060101010101" charset="-122"/>
              <a:sym typeface="+mn-ea"/>
            </a:endParaRPr>
          </a:p>
          <a:p>
            <a:pPr>
              <a:lnSpc>
                <a:spcPct val="120000"/>
              </a:lnSpc>
              <a:spcAft>
                <a:spcPct val="0"/>
              </a:spcAft>
            </a:pP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理解</a:t>
            </a:r>
            <a:r>
              <a:rPr lang="zh-CN" altLang="en-US" sz="3200" b="1">
                <a:latin typeface="楷体" panose="02010609060101010101" charset="-122"/>
                <a:ea typeface="楷体" panose="02010609060101010101" charset="-122"/>
                <a:cs typeface="楷体" panose="02010609060101010101" charset="-122"/>
                <a:sym typeface="+mn-ea"/>
              </a:rPr>
              <a:t>世界殖民体系的建立及</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殖民地半殖民地民族独立运动对世界历史发展的</a:t>
            </a:r>
            <a:r>
              <a:rPr lang="zh-CN" altLang="en-US" sz="3200" b="1" u="sng">
                <a:solidFill>
                  <a:srgbClr val="FF0000"/>
                </a:solidFill>
                <a:latin typeface="楷体" panose="02010609060101010101" charset="-122"/>
                <a:ea typeface="楷体" panose="02010609060101010101" charset="-122"/>
                <a:cs typeface="楷体" panose="02010609060101010101" charset="-122"/>
                <a:sym typeface="+mn-ea"/>
              </a:rPr>
              <a:t>影响</a:t>
            </a:r>
            <a:r>
              <a:rPr lang="zh-CN" altLang="en-US" sz="3200" b="1">
                <a:latin typeface="楷体" panose="02010609060101010101" charset="-122"/>
                <a:ea typeface="楷体" panose="02010609060101010101" charset="-122"/>
                <a:cs typeface="楷体" panose="02010609060101010101" charset="-122"/>
                <a:sym typeface="+mn-ea"/>
              </a:rPr>
              <a:t>。</a:t>
            </a:r>
            <a:endParaRPr lang="zh-CN" altLang="en-US" sz="3200" b="1">
              <a:latin typeface="楷体"/>
              <a:ea typeface="楷体" panose="02010609060101010101" charset="-122"/>
              <a:cs typeface="楷体" panose="02010609060101010101" charset="-122"/>
            </a:endParaRPr>
          </a:p>
        </p:txBody>
      </p:sp>
      <p:sp>
        <p:nvSpPr>
          <p:cNvPr id="4" name="内容占位符 2"/>
          <p:cNvSpPr>
            <a:spLocks noGrp="1"/>
          </p:cNvSpPr>
          <p:nvPr/>
        </p:nvSpPr>
        <p:spPr>
          <a:xfrm>
            <a:off x="838200" y="4794885"/>
            <a:ext cx="10515600" cy="15443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0000"/>
              </a:lnSpc>
              <a:spcAft>
                <a:spcPct val="0"/>
              </a:spcAft>
              <a:buClrTx/>
              <a:buSzTx/>
            </a:pPr>
            <a:r>
              <a:rPr lang="zh-CN" altLang="en-US" sz="3200" b="1">
                <a:latin typeface="黑体" panose="02010609060101010101" charset="-122"/>
                <a:ea typeface="黑体" panose="02010609060101010101" charset="-122"/>
                <a:cs typeface="黑体" panose="02010609060101010101" charset="-122"/>
              </a:rPr>
              <a:t>重点：对世界历史的影响</a:t>
            </a:r>
            <a:endParaRPr lang="zh-CN" altLang="en-US" sz="3200" b="1">
              <a:latin typeface="黑体" panose="02010609060101010101" charset="-122"/>
              <a:ea typeface="黑体" panose="02010609060101010101" charset="-122"/>
              <a:cs typeface="黑体" panose="02010609060101010101" charset="-122"/>
            </a:endParaRPr>
          </a:p>
          <a:p>
            <a:pPr algn="l">
              <a:lnSpc>
                <a:spcPct val="120000"/>
              </a:lnSpc>
              <a:spcAft>
                <a:spcPct val="0"/>
              </a:spcAft>
              <a:buClrTx/>
              <a:buSzTx/>
            </a:pPr>
            <a:r>
              <a:rPr lang="zh-CN" altLang="en-US" sz="3200" b="1">
                <a:latin typeface="黑体" panose="02010609060101010101" charset="-122"/>
                <a:ea typeface="黑体" panose="02010609060101010101" charset="-122"/>
                <a:cs typeface="黑体" panose="02010609060101010101" charset="-122"/>
              </a:rPr>
              <a:t>难点：民族民主革命概念、原因</a:t>
            </a:r>
            <a:endParaRPr lang="zh-CN" altLang="en-US" sz="3200" b="1">
              <a:latin typeface="黑体" panose="02010609060101010101" charset="-122"/>
              <a:ea typeface="黑体" panose="02010609060101010101" charset="-122"/>
              <a:cs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blinds(horizontal)">
                                      <p:cBhvr>
                                        <p:cTn id="22" dur="500"/>
                                        <p:tgtEl>
                                          <p:spTgt spid="4">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blinds(horizontal)">
                                      <p:cBhvr>
                                        <p:cTn id="2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90855" y="829945"/>
            <a:ext cx="11392535" cy="5915025"/>
          </a:xfrm>
        </p:spPr>
        <p:txBody>
          <a:bodyPr>
            <a:normAutofit/>
          </a:bodyPr>
          <a:lstStyle/>
          <a:p>
            <a:pPr marL="0" indent="0" algn="l" fontAlgn="auto">
              <a:lnSpc>
                <a:spcPct val="115000"/>
              </a:lnSpc>
              <a:spcBef>
                <a:spcPct val="0"/>
              </a:spcBef>
              <a:spcAft>
                <a:spcPct val="0"/>
              </a:spcAft>
              <a:buClrTx/>
              <a:buSzTx/>
            </a:pPr>
            <a:r>
              <a:rPr lang="zh-CN" altLang="en-US" sz="3110" b="1">
                <a:solidFill>
                  <a:schemeClr val="accent5">
                    <a:lumMod val="75000"/>
                  </a:schemeClr>
                </a:solidFill>
              </a:rPr>
              <a:t>民族民主意识</a:t>
            </a:r>
            <a:endParaRPr lang="zh-CN" altLang="en-US" sz="3110" b="1">
              <a:solidFill>
                <a:schemeClr val="accent5">
                  <a:lumMod val="75000"/>
                </a:schemeClr>
              </a:solidFill>
            </a:endParaRPr>
          </a:p>
          <a:p>
            <a:pPr marL="0" indent="0" algn="l" fontAlgn="auto">
              <a:lnSpc>
                <a:spcPct val="115000"/>
              </a:lnSpc>
              <a:spcBef>
                <a:spcPct val="0"/>
              </a:spcBef>
              <a:spcAft>
                <a:spcPct val="0"/>
              </a:spcAft>
              <a:buClrTx/>
              <a:buSzTx/>
            </a:pPr>
            <a:r>
              <a:rPr lang="zh-CN" altLang="en-US" b="1">
                <a:latin typeface="黑体" panose="02010609060101010101" charset="-122"/>
                <a:ea typeface="黑体" panose="02010609060101010101" charset="-122"/>
                <a:cs typeface="楷体" panose="02010609060101010101" charset="-122"/>
              </a:rPr>
              <a:t>民族意识，</a:t>
            </a:r>
            <a:r>
              <a:rPr lang="zh-CN" altLang="en-US" b="1">
                <a:latin typeface="楷体" panose="02010609060101010101" charset="-122"/>
                <a:ea typeface="楷体" panose="02010609060101010101" charset="-122"/>
                <a:cs typeface="楷体" panose="02010609060101010101" charset="-122"/>
              </a:rPr>
              <a:t>即民族共同心理素质，是在民族共同地域、民族共同经济生活及历史发展特点的基础上形成的，往往与民族的历史遭遇和所处地位有密切关系。</a:t>
            </a:r>
            <a:endParaRPr lang="zh-CN" altLang="en-US" b="1">
              <a:latin typeface="楷体"/>
              <a:ea typeface="楷体" panose="02010609060101010101" charset="-122"/>
              <a:cs typeface="楷体" panose="02010609060101010101" charset="-122"/>
            </a:endParaRPr>
          </a:p>
          <a:p>
            <a:pPr marL="0" indent="0" algn="l" fontAlgn="auto">
              <a:lnSpc>
                <a:spcPct val="115000"/>
              </a:lnSpc>
              <a:spcBef>
                <a:spcPct val="0"/>
              </a:spcBef>
              <a:spcAft>
                <a:spcPct val="0"/>
              </a:spcAft>
              <a:buClrTx/>
              <a:buSzTx/>
            </a:pPr>
            <a:r>
              <a:rPr lang="zh-CN" altLang="en-US" b="1">
                <a:latin typeface="黑体" panose="02010609060101010101" charset="-122"/>
                <a:ea typeface="黑体" panose="02010609060101010101" charset="-122"/>
                <a:cs typeface="楷体" panose="02010609060101010101" charset="-122"/>
              </a:rPr>
              <a:t>民主意识，</a:t>
            </a:r>
            <a:r>
              <a:rPr lang="zh-CN" altLang="en-US" b="1">
                <a:latin typeface="楷体" panose="02010609060101010101" charset="-122"/>
                <a:ea typeface="楷体" panose="02010609060101010101" charset="-122"/>
                <a:cs typeface="楷体" panose="02010609060101010101" charset="-122"/>
              </a:rPr>
              <a:t>是人们对于民主的观点和态度的总称。它往往表现为对以往政治的反思和对现实政治的要求，包括对民主的看法，对民主现象的评价，对自身民主权利的认识、掌握和运用。</a:t>
            </a:r>
            <a:endParaRPr lang="zh-CN" altLang="en-US" b="1">
              <a:latin typeface="楷体" panose="02010609060101010101" charset="-122"/>
              <a:ea typeface="楷体" panose="02010609060101010101" charset="-122"/>
              <a:cs typeface="楷体" panose="02010609060101010101" charset="-122"/>
            </a:endParaRPr>
          </a:p>
          <a:p>
            <a:pPr marL="0" indent="0" algn="l" fontAlgn="auto">
              <a:lnSpc>
                <a:spcPct val="115000"/>
              </a:lnSpc>
              <a:spcBef>
                <a:spcPct val="0"/>
              </a:spcBef>
              <a:spcAft>
                <a:spcPct val="0"/>
              </a:spcAft>
              <a:buClrTx/>
              <a:buSzTx/>
            </a:pPr>
            <a:r>
              <a:rPr lang="zh-CN" altLang="en-US" b="1">
                <a:solidFill>
                  <a:schemeClr val="accent5">
                    <a:lumMod val="75000"/>
                  </a:schemeClr>
                </a:solidFill>
                <a:sym typeface="+mn-ea"/>
              </a:rPr>
              <a:t>民族独立运动</a:t>
            </a:r>
            <a:endParaRPr lang="zh-CN" altLang="en-US" b="1">
              <a:solidFill>
                <a:schemeClr val="accent5">
                  <a:lumMod val="75000"/>
                </a:schemeClr>
              </a:solidFill>
            </a:endParaRPr>
          </a:p>
          <a:p>
            <a:pPr marL="0" indent="0" algn="l" fontAlgn="auto">
              <a:lnSpc>
                <a:spcPct val="115000"/>
              </a:lnSpc>
              <a:spcBef>
                <a:spcPct val="0"/>
              </a:spcBef>
              <a:spcAft>
                <a:spcPct val="0"/>
              </a:spcAft>
            </a:pPr>
            <a:r>
              <a:rPr lang="zh-CN" altLang="en-US" b="1">
                <a:latin typeface="楷体" panose="02010609060101010101" charset="-122"/>
                <a:ea typeface="楷体" panose="02010609060101010101" charset="-122"/>
                <a:cs typeface="楷体" panose="02010609060101010101" charset="-122"/>
                <a:sym typeface="+mn-ea"/>
              </a:rPr>
              <a:t>一般指殖民地、半殖民地人民和一切被压迫民族反对殖民主义、帝国主义的压迫剥削，争取民族解放，维护民族独立的革命运动。亦称</a:t>
            </a:r>
            <a:r>
              <a:rPr lang="en-US" altLang="zh-CN" b="1">
                <a:latin typeface="楷体" panose="02010609060101010101" charset="-122"/>
                <a:ea typeface="楷体" panose="02010609060101010101" charset="-122"/>
                <a:cs typeface="楷体" panose="02010609060101010101" charset="-122"/>
                <a:sym typeface="+mn-ea"/>
              </a:rPr>
              <a:t>“</a:t>
            </a:r>
            <a:r>
              <a:rPr lang="zh-CN" altLang="en-US" b="1">
                <a:latin typeface="楷体" panose="02010609060101010101" charset="-122"/>
                <a:ea typeface="楷体" panose="02010609060101010101" charset="-122"/>
                <a:cs typeface="楷体" panose="02010609060101010101" charset="-122"/>
                <a:sym typeface="+mn-ea"/>
              </a:rPr>
              <a:t>民族解放运动</a:t>
            </a:r>
            <a:r>
              <a:rPr lang="en-US" altLang="zh-CN" b="1">
                <a:latin typeface="楷体" panose="02010609060101010101" charset="-122"/>
                <a:ea typeface="楷体" panose="02010609060101010101" charset="-122"/>
                <a:cs typeface="楷体" panose="02010609060101010101" charset="-122"/>
                <a:sym typeface="+mn-ea"/>
              </a:rPr>
              <a:t>”</a:t>
            </a:r>
            <a:r>
              <a:rPr lang="zh-CN" altLang="en-US" b="1">
                <a:latin typeface="楷体" panose="02010609060101010101" charset="-122"/>
                <a:ea typeface="楷体" panose="02010609060101010101" charset="-122"/>
                <a:cs typeface="楷体" panose="02010609060101010101" charset="-122"/>
                <a:sym typeface="+mn-ea"/>
              </a:rPr>
              <a:t>"民族民主运动"。</a:t>
            </a:r>
            <a:endParaRPr lang="zh-CN" altLang="en-US" b="1">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0" y="0"/>
            <a:ext cx="3176905" cy="829945"/>
          </a:xfrm>
          <a:prstGeom prst="rect">
            <a:avLst/>
          </a:prstGeom>
          <a:noFill/>
        </p:spPr>
        <p:txBody>
          <a:bodyPr wrap="square" rtlCol="0" anchor="t">
            <a:spAutoFit/>
          </a:bodyPr>
          <a:lstStyle/>
          <a:p>
            <a:pPr marL="0" indent="0">
              <a:lnSpc>
                <a:spcPct val="15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概念突破</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descr="QQ图片20200310161211"/>
          <p:cNvPicPr>
            <a:picLocks noChangeAspect="1"/>
          </p:cNvPicPr>
          <p:nvPr/>
        </p:nvPicPr>
        <p:blipFill>
          <a:blip r:embed="rId2"/>
          <a:stretch>
            <a:fillRect/>
          </a:stretch>
        </p:blipFill>
        <p:spPr>
          <a:xfrm>
            <a:off x="0" y="1511300"/>
            <a:ext cx="3082290" cy="4131310"/>
          </a:xfrm>
          <a:prstGeom prst="rect">
            <a:avLst/>
          </a:prstGeom>
        </p:spPr>
      </p:pic>
      <p:pic>
        <p:nvPicPr>
          <p:cNvPr id="7" name="图片 6" descr="QQ图片20200310161327"/>
          <p:cNvPicPr>
            <a:picLocks noChangeAspect="1"/>
          </p:cNvPicPr>
          <p:nvPr/>
        </p:nvPicPr>
        <p:blipFill>
          <a:blip r:embed="rId3"/>
          <a:stretch>
            <a:fillRect/>
          </a:stretch>
        </p:blipFill>
        <p:spPr>
          <a:xfrm>
            <a:off x="3082290" y="1511300"/>
            <a:ext cx="5614035" cy="4131310"/>
          </a:xfrm>
          <a:prstGeom prst="rect">
            <a:avLst/>
          </a:prstGeom>
        </p:spPr>
      </p:pic>
      <p:pic>
        <p:nvPicPr>
          <p:cNvPr id="3" name="图片 2" descr="QQ图片20200310161135"/>
          <p:cNvPicPr>
            <a:picLocks noChangeAspect="1"/>
          </p:cNvPicPr>
          <p:nvPr/>
        </p:nvPicPr>
        <p:blipFill>
          <a:blip r:embed="rId4"/>
          <a:stretch>
            <a:fillRect/>
          </a:stretch>
        </p:blipFill>
        <p:spPr>
          <a:xfrm>
            <a:off x="8696325" y="1511935"/>
            <a:ext cx="3439160" cy="4130675"/>
          </a:xfrm>
          <a:prstGeom prst="rect">
            <a:avLst/>
          </a:prstGeom>
        </p:spPr>
      </p:pic>
      <p:sp>
        <p:nvSpPr>
          <p:cNvPr id="9" name="文本框 8"/>
          <p:cNvSpPr txBox="1"/>
          <p:nvPr/>
        </p:nvSpPr>
        <p:spPr>
          <a:xfrm>
            <a:off x="196850" y="365125"/>
            <a:ext cx="822134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拉丁美洲的民族民主革命</a:t>
            </a:r>
            <a:endParaRPr lang="zh-CN" altLang="en-US" sz="3200" b="1">
              <a:solidFill>
                <a:srgbClr val="FF0000"/>
              </a:solidFill>
              <a:latin typeface="楷体"/>
              <a:ea typeface="楷体" panose="02010609060101010101" charset="-122"/>
              <a:cs typeface="楷体" panose="02010609060101010101" charset="-122"/>
              <a:sym typeface="+mn-ea"/>
            </a:endParaRPr>
          </a:p>
        </p:txBody>
      </p:sp>
      <p:sp>
        <p:nvSpPr>
          <p:cNvPr id="2" name="文本框 1"/>
          <p:cNvSpPr txBox="1"/>
          <p:nvPr/>
        </p:nvSpPr>
        <p:spPr>
          <a:xfrm>
            <a:off x="8696325" y="5716905"/>
            <a:ext cx="3167380" cy="1076325"/>
          </a:xfrm>
          <a:prstGeom prst="rect">
            <a:avLst/>
          </a:prstGeom>
          <a:noFill/>
        </p:spPr>
        <p:txBody>
          <a:bodyPr wrap="square" rtlCol="0" anchor="t">
            <a:spAutoFit/>
          </a:bodyPr>
          <a:lstStyle/>
          <a:p>
            <a:pPr marL="0" indent="0" algn="ctr">
              <a:lnSpc>
                <a:spcPct val="100000"/>
              </a:lnSpc>
              <a:buNone/>
            </a:pPr>
            <a:r>
              <a:rPr lang="en-US" sz="3200" b="1">
                <a:solidFill>
                  <a:srgbClr val="FF0000"/>
                </a:solidFill>
                <a:latin typeface="Arial" panose="020b0604020202020204" pitchFamily="34" charset="0"/>
                <a:cs typeface="Arial" panose="020b0604020202020204" pitchFamily="34" charset="0"/>
                <a:sym typeface="+mn-ea"/>
              </a:rPr>
              <a:t> </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拉丁美洲的</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a:p>
            <a:pPr marL="0" indent="0" algn="ctr">
              <a:lnSpc>
                <a:spcPct val="100000"/>
              </a:lnSpc>
              <a:buNone/>
            </a:pP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民族民主革命</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4" name="文本框 3"/>
          <p:cNvSpPr txBox="1"/>
          <p:nvPr/>
        </p:nvSpPr>
        <p:spPr>
          <a:xfrm>
            <a:off x="4512310" y="5824220"/>
            <a:ext cx="3167380" cy="583565"/>
          </a:xfrm>
          <a:prstGeom prst="rect">
            <a:avLst/>
          </a:prstGeom>
          <a:noFill/>
        </p:spPr>
        <p:txBody>
          <a:bodyPr wrap="square" rtlCol="0" anchor="t">
            <a:spAutoFit/>
          </a:bodyPr>
          <a:lstStyle/>
          <a:p>
            <a:pPr marL="0" indent="0" algn="ctr">
              <a:lnSpc>
                <a:spcPct val="100000"/>
              </a:lnSpc>
              <a:buNone/>
            </a:pPr>
            <a:r>
              <a:rPr lang="en-US" sz="3200" b="1">
                <a:solidFill>
                  <a:srgbClr val="FF0000"/>
                </a:solidFill>
                <a:latin typeface="Arial" panose="020b0604020202020204" pitchFamily="34" charset="0"/>
                <a:cs typeface="Arial" panose="020b0604020202020204" pitchFamily="34" charset="0"/>
                <a:sym typeface="+mn-ea"/>
              </a:rPr>
              <a:t> </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亚洲的觉醒</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5" name="文本框 4"/>
          <p:cNvSpPr txBox="1"/>
          <p:nvPr/>
        </p:nvSpPr>
        <p:spPr>
          <a:xfrm>
            <a:off x="0" y="5824220"/>
            <a:ext cx="3167380" cy="583565"/>
          </a:xfrm>
          <a:prstGeom prst="rect">
            <a:avLst/>
          </a:prstGeom>
          <a:noFill/>
        </p:spPr>
        <p:txBody>
          <a:bodyPr wrap="square" rtlCol="0" anchor="t">
            <a:spAutoFit/>
          </a:bodyPr>
          <a:lstStyle/>
          <a:p>
            <a:pPr marL="0" indent="0" algn="ctr">
              <a:lnSpc>
                <a:spcPct val="100000"/>
              </a:lnSpc>
              <a:buNone/>
            </a:pPr>
            <a:r>
              <a:rPr lang="en-US" sz="3200" b="1">
                <a:solidFill>
                  <a:srgbClr val="FF0000"/>
                </a:solidFill>
                <a:latin typeface="Arial" panose="020b0604020202020204" pitchFamily="34" charset="0"/>
                <a:cs typeface="Arial" panose="020b0604020202020204" pitchFamily="34" charset="0"/>
                <a:sym typeface="+mn-ea"/>
              </a:rPr>
              <a:t> </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非洲的抗争</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pic>
        <p:nvPicPr>
          <p:cNvPr id="10" name="图片 9" descr="QQ图片20200310161135"/>
          <p:cNvPicPr>
            <a:picLocks noChangeAspect="1"/>
          </p:cNvPicPr>
          <p:nvPr/>
        </p:nvPicPr>
        <p:blipFill>
          <a:blip r:embed="rId4"/>
          <a:stretch>
            <a:fillRect/>
          </a:stretch>
        </p:blipFill>
        <p:spPr>
          <a:xfrm>
            <a:off x="7309485" y="997585"/>
            <a:ext cx="4826000" cy="579564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linds(horizontal)">
                                      <p:cBhvr>
                                        <p:cTn id="16" dur="500"/>
                                        <p:tgtEl>
                                          <p:spTgt spid="2"/>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8" presetClass="entr" presetSubtype="16"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2000"/>
                                        <p:tgtEl>
                                          <p:spTgt spid="10"/>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linds(horizont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4" grpId="0"/>
      <p:bldP spid="5"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49555" y="217805"/>
            <a:ext cx="1010094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拉丁美洲的民族民主革命</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7" name="文本框 6"/>
          <p:cNvSpPr txBox="1"/>
          <p:nvPr/>
        </p:nvSpPr>
        <p:spPr>
          <a:xfrm>
            <a:off x="556260" y="1276350"/>
            <a:ext cx="11102975" cy="2245360"/>
          </a:xfrm>
          <a:prstGeom prst="rect">
            <a:avLst/>
          </a:prstGeom>
          <a:noFill/>
        </p:spPr>
        <p:txBody>
          <a:bodyPr wrap="square" rtlCol="0" anchor="t">
            <a:spAutoFit/>
          </a:bodyPr>
          <a:lstStyle/>
          <a:p>
            <a:pPr algn="l">
              <a:lnSpc>
                <a:spcPct val="100000"/>
              </a:lnSpc>
              <a:spcBef>
                <a:spcPct val="0"/>
              </a:spcBef>
              <a:spcAft>
                <a:spcPct val="0"/>
              </a:spcAft>
              <a:buClrTx/>
              <a:buSzTx/>
              <a:buFontTx/>
            </a:pPr>
            <a:r>
              <a:rPr lang="zh-CN" altLang="en-US" sz="2800" b="1"/>
              <a:t>材料</a:t>
            </a:r>
            <a:r>
              <a:rPr lang="en-US" altLang="zh-CN" sz="2800" b="1"/>
              <a:t>1</a:t>
            </a:r>
            <a:r>
              <a:rPr lang="zh-CN" altLang="en-US" sz="2800" b="1"/>
              <a:t>：</a:t>
            </a:r>
            <a:r>
              <a:rPr lang="zh-CN" altLang="en-US" sz="2800" b="1">
                <a:latin typeface="楷体" panose="02010609060101010101" charset="-122"/>
                <a:ea typeface="楷体" panose="02010609060101010101" charset="-122"/>
                <a:cs typeface="楷体" panose="02010609060101010101" charset="-122"/>
                <a:sym typeface="+mn-ea"/>
              </a:rPr>
              <a:t>殖民者在拉丁美洲实行专制统治，推行农奴制，发展种植园经济，疯狂开采金银矿，掠夺了巨额财富。殖民者奴役和屠杀印第安人，造成后者大量死亡。为弥补劳动力不足，他们从非洲贩入黑人奴隶，发展起臭名昭著的黑奴贸易。</a:t>
            </a:r>
            <a:endParaRPr lang="zh-CN" altLang="en-US" sz="2800" b="1">
              <a:latin typeface="楷体"/>
              <a:ea typeface="楷体" panose="02010609060101010101" charset="-122"/>
              <a:cs typeface="楷体" panose="02010609060101010101" charset="-122"/>
              <a:sym typeface="+mn-ea"/>
            </a:endParaRPr>
          </a:p>
          <a:p>
            <a:pPr algn="l">
              <a:lnSpc>
                <a:spcPct val="100000"/>
              </a:lnSpc>
              <a:spcBef>
                <a:spcPct val="0"/>
              </a:spcBef>
              <a:spcAft>
                <a:spcPct val="0"/>
              </a:spcAft>
              <a:buClrTx/>
              <a:buSzTx/>
              <a:buFontTx/>
            </a:pPr>
            <a:r>
              <a:rPr lang="zh-CN" altLang="en-US" sz="2800" b="1">
                <a:latin typeface="楷体" panose="02010609060101010101" charset="-122"/>
                <a:ea typeface="楷体" panose="02010609060101010101" charset="-122"/>
                <a:cs typeface="楷体" panose="02010609060101010101" charset="-122"/>
                <a:sym typeface="+mn-ea"/>
              </a:rPr>
              <a:t>                     </a:t>
            </a:r>
            <a:r>
              <a:rPr lang="en-US" altLang="zh-CN" sz="2800" b="1">
                <a:latin typeface="楷体" panose="02010609060101010101" charset="-122"/>
                <a:ea typeface="楷体" panose="02010609060101010101" charset="-122"/>
                <a:cs typeface="楷体" panose="02010609060101010101"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《中外历史纲要》下册70页</a:t>
            </a:r>
            <a:endParaRPr lang="zh-CN" altLang="en-US" sz="2800" b="1">
              <a:latin typeface="宋体" pitchFamily="2" charset="-122"/>
              <a:ea typeface="宋体" pitchFamily="2" charset="-122"/>
              <a:cs typeface="宋体" pitchFamily="2" charset="-122"/>
            </a:endParaRPr>
          </a:p>
        </p:txBody>
      </p:sp>
      <p:sp>
        <p:nvSpPr>
          <p:cNvPr id="9" name="文本框 8"/>
          <p:cNvSpPr txBox="1"/>
          <p:nvPr/>
        </p:nvSpPr>
        <p:spPr>
          <a:xfrm>
            <a:off x="531495" y="3521710"/>
            <a:ext cx="11243945" cy="2676525"/>
          </a:xfrm>
          <a:prstGeom prst="rect">
            <a:avLst/>
          </a:prstGeom>
          <a:noFill/>
        </p:spPr>
        <p:txBody>
          <a:bodyPr wrap="square" rtlCol="0" anchor="t">
            <a:spAutoFit/>
          </a:bodyPr>
          <a:lstStyle/>
          <a:p>
            <a:pPr algn="l">
              <a:lnSpc>
                <a:spcPct val="100000"/>
              </a:lnSpc>
              <a:spcBef>
                <a:spcPct val="0"/>
              </a:spcBef>
              <a:spcAft>
                <a:spcPct val="0"/>
              </a:spcAft>
              <a:buClrTx/>
              <a:buSzTx/>
              <a:buFontTx/>
            </a:pPr>
            <a:r>
              <a:rPr lang="zh-CN" altLang="en-US" sz="2800" b="1"/>
              <a:t>材料</a:t>
            </a:r>
            <a:r>
              <a:rPr lang="en-US" altLang="zh-CN" sz="2800" b="1"/>
              <a:t>2</a:t>
            </a:r>
            <a:r>
              <a:rPr lang="zh-CN" altLang="en-US" sz="2800" b="1"/>
              <a:t>：</a:t>
            </a:r>
            <a:r>
              <a:rPr lang="zh-CN" altLang="en-US" sz="2800" b="1">
                <a:latin typeface="楷体" panose="02010609060101010101" charset="-122"/>
                <a:ea typeface="楷体" panose="02010609060101010101" charset="-122"/>
                <a:cs typeface="楷体" panose="02010609060101010101" charset="-122"/>
                <a:sym typeface="+mn-ea"/>
              </a:rPr>
              <a:t>拉美地区虽然出现了日常手工业和较为发达的纺织业生产，但受到了西班牙殖民者的极大限制。殖民当局采取重商主义政策，只准许殖民地同宗主国之间贸易，禁止殖民地之间、殖民地与欧洲国家间的自由贸易；殖民者还从拉美掠夺了大量财富供本国统治者挥霍。</a:t>
            </a:r>
            <a:endParaRPr lang="zh-CN" altLang="en-US" sz="2800" b="1">
              <a:latin typeface="楷体" panose="02010609060101010101" charset="-122"/>
              <a:ea typeface="楷体" panose="02010609060101010101" charset="-122"/>
              <a:cs typeface="楷体" panose="02010609060101010101" charset="-122"/>
              <a:sym typeface="+mn-ea"/>
            </a:endParaRPr>
          </a:p>
          <a:p>
            <a:pPr algn="l">
              <a:lnSpc>
                <a:spcPct val="100000"/>
              </a:lnSpc>
              <a:spcBef>
                <a:spcPct val="0"/>
              </a:spcBef>
              <a:spcAft>
                <a:spcPct val="0"/>
              </a:spcAft>
              <a:buClrTx/>
              <a:buSzTx/>
              <a:buFontTx/>
            </a:pPr>
            <a:r>
              <a:rPr lang="zh-CN" altLang="en-US" sz="2800" b="1">
                <a:latin typeface="楷体" panose="02010609060101010101" charset="-122"/>
                <a:ea typeface="楷体" panose="02010609060101010101" charset="-122"/>
                <a:cs typeface="楷体" panose="02010609060101010101" charset="-122"/>
                <a:sym typeface="+mn-ea"/>
              </a:rPr>
              <a:t>     ——</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朱红根《美国与拉美不同历史发展道路的对比与思考》</a:t>
            </a:r>
            <a:endParaRPr lang="en-US" altLang="zh-CN" sz="2800" b="1">
              <a:latin typeface="宋体" pitchFamily="2" charset="-122"/>
              <a:ea typeface="宋体" pitchFamily="2" charset="-122"/>
              <a:cs typeface="宋体" pitchFamily="2" charset="-122"/>
              <a:sym typeface="+mn-ea"/>
            </a:endParaRPr>
          </a:p>
          <a:p>
            <a:pPr algn="l">
              <a:lnSpc>
                <a:spcPct val="100000"/>
              </a:lnSpc>
              <a:spcBef>
                <a:spcPct val="0"/>
              </a:spcBef>
              <a:spcAft>
                <a:spcPct val="0"/>
              </a:spcAft>
              <a:buClrTx/>
              <a:buSzTx/>
              <a:buFontTx/>
            </a:pPr>
            <a:r>
              <a:rPr lang="zh-CN" altLang="en-US" sz="2800" b="1">
                <a:latin typeface="宋体" panose="02010600030101010101" pitchFamily="2" charset="-122"/>
                <a:ea typeface="宋体" panose="02010600030101010101" pitchFamily="2" charset="-122"/>
                <a:cs typeface="宋体" panose="02010600030101010101" pitchFamily="2" charset="-122"/>
                <a:sym typeface="+mn-ea"/>
              </a:rPr>
              <a:t>结合这两则材料，拉美走上独立之路的原因是什么？</a:t>
            </a:r>
            <a:endParaRPr lang="en-US" alt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 name="文本框 9"/>
          <p:cNvSpPr txBox="1"/>
          <p:nvPr/>
        </p:nvSpPr>
        <p:spPr>
          <a:xfrm>
            <a:off x="954405" y="801370"/>
            <a:ext cx="655383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一、拉丁美洲的独立运动兴起的原因</a:t>
            </a:r>
            <a:endParaRPr lang="zh-CN" sz="2800" b="1">
              <a:latin typeface="宋体" pitchFamily="2" charset="-122"/>
              <a:ea typeface="宋体" pitchFamily="2" charset="-122"/>
              <a:cs typeface="宋体" pitchFamily="2" charset="-122"/>
              <a:sym typeface="+mn-ea"/>
            </a:endParaRPr>
          </a:p>
        </p:txBody>
      </p:sp>
      <p:sp>
        <p:nvSpPr>
          <p:cNvPr id="5" name="文本框 4"/>
          <p:cNvSpPr txBox="1"/>
          <p:nvPr/>
        </p:nvSpPr>
        <p:spPr>
          <a:xfrm>
            <a:off x="592455" y="5638165"/>
            <a:ext cx="11182985" cy="953135"/>
          </a:xfrm>
          <a:prstGeom prst="rect">
            <a:avLst/>
          </a:prstGeom>
          <a:solidFill>
            <a:srgbClr val="00B050"/>
          </a:solidFill>
        </p:spPr>
        <p:txBody>
          <a:bodyPr wrap="square" rtlCol="0" anchor="t">
            <a:spAutoFit/>
          </a:bodyPr>
          <a:lstStyle/>
          <a:p>
            <a:pPr lvl="0" algn="l">
              <a:buClrTx/>
              <a:buSzTx/>
              <a:buFontTx/>
            </a:pPr>
            <a:r>
              <a:rPr lang="zh-CN" altLang="en-US" sz="2800" b="1">
                <a:solidFill>
                  <a:schemeClr val="bg1"/>
                </a:solidFill>
                <a:sym typeface="+mn-ea"/>
              </a:rPr>
              <a:t>欧洲殖民者长期的政治压迫和经济剥削，埋下了拉丁美洲独立的火种。</a:t>
            </a:r>
            <a:endParaRPr lang="zh-CN" altLang="en-US" sz="2800" b="1">
              <a:solidFill>
                <a:schemeClr val="bg1"/>
              </a:solidFill>
              <a:sym typeface="+mn-ea"/>
            </a:endParaRPr>
          </a:p>
          <a:p>
            <a:pPr lvl="0" algn="l">
              <a:buClrTx/>
              <a:buSzTx/>
              <a:buFontTx/>
            </a:pPr>
            <a:r>
              <a:rPr lang="zh-CN" altLang="en-US" sz="2800" b="1">
                <a:solidFill>
                  <a:schemeClr val="bg1"/>
                </a:solidFill>
                <a:sym typeface="+mn-ea"/>
              </a:rPr>
              <a:t>拉丁美洲经济有了一定的发展，受到宗主国的严重束缚。</a:t>
            </a:r>
            <a:endParaRPr lang="zh-CN" altLang="en-US" sz="2800" b="1">
              <a:solidFill>
                <a:schemeClr val="bg1"/>
              </a:solidFill>
              <a:latin typeface="黑体"/>
              <a:ea typeface="黑体" panose="02010609060101010101" charset="-122"/>
              <a:cs typeface="宋体"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9" grpId="0"/>
      <p:bldP spid="10"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334645" y="1974850"/>
            <a:ext cx="11676380" cy="3538220"/>
          </a:xfrm>
          <a:prstGeom prst="rect">
            <a:avLst/>
          </a:prstGeom>
          <a:noFill/>
        </p:spPr>
        <p:txBody>
          <a:bodyPr wrap="square" rtlCol="0" anchor="t">
            <a:spAutoFit/>
          </a:bodyPr>
          <a:lstStyle/>
          <a:p>
            <a:pPr algn="l">
              <a:lnSpc>
                <a:spcPct val="100000"/>
              </a:lnSpc>
              <a:spcBef>
                <a:spcPct val="0"/>
              </a:spcBef>
              <a:spcAft>
                <a:spcPct val="0"/>
              </a:spcAft>
              <a:buClrTx/>
              <a:buSzTx/>
              <a:buFontTx/>
            </a:pPr>
            <a:r>
              <a:rPr lang="zh-CN" altLang="en-US" sz="2800" b="1"/>
              <a:t>材料</a:t>
            </a:r>
            <a:r>
              <a:rPr lang="en-US" altLang="zh-CN" sz="2800" b="1"/>
              <a:t>3</a:t>
            </a:r>
            <a:r>
              <a:rPr lang="zh-CN" altLang="en-US" sz="2800" b="1"/>
              <a:t>：</a:t>
            </a:r>
            <a:r>
              <a:rPr lang="zh-CN" altLang="en-US" sz="2800" b="1">
                <a:latin typeface="宋体" panose="02010600030101010101" pitchFamily="2" charset="-122"/>
                <a:ea typeface="宋体" panose="02010600030101010101" pitchFamily="2" charset="-122"/>
                <a:cs typeface="楷体" panose="02010609060101010101" charset="-122"/>
                <a:sym typeface="+mn-ea"/>
              </a:rPr>
              <a:t>……</a:t>
            </a:r>
            <a:r>
              <a:rPr lang="zh-CN" altLang="en-US" sz="2800" b="1">
                <a:latin typeface="楷体" panose="02010609060101010101" charset="-122"/>
                <a:ea typeface="楷体" panose="02010609060101010101" charset="-122"/>
                <a:cs typeface="楷体" panose="02010609060101010101" charset="-122"/>
                <a:sym typeface="+mn-ea"/>
              </a:rPr>
              <a:t>当时,独立运动的领袖不仅“受着杰佛逊和潘思的革命主张的吸引和鼓舞”,而且有的还直接参加了北美独立战争。北美人民的牺牲精神和顽强意志,激励着他们为民族的解放而斗争。</a:t>
            </a:r>
            <a:endParaRPr lang="zh-CN" altLang="en-US" sz="2800" b="1">
              <a:latin typeface="楷体" panose="02010609060101010101" charset="-122"/>
              <a:ea typeface="楷体" panose="02010609060101010101" charset="-122"/>
              <a:cs typeface="楷体" panose="02010609060101010101" charset="-122"/>
              <a:sym typeface="+mn-ea"/>
            </a:endParaRPr>
          </a:p>
          <a:p>
            <a:pPr algn="l">
              <a:lnSpc>
                <a:spcPct val="100000"/>
              </a:lnSpc>
              <a:spcBef>
                <a:spcPct val="0"/>
              </a:spcBef>
              <a:spcAft>
                <a:spcPct val="0"/>
              </a:spcAft>
              <a:buClrTx/>
              <a:buSzTx/>
              <a:buFontTx/>
            </a:pPr>
            <a:r>
              <a:rPr lang="zh-CN" altLang="en-US" sz="2800" b="1">
                <a:latin typeface="楷体" panose="02010609060101010101" charset="-122"/>
                <a:ea typeface="楷体" panose="02010609060101010101" charset="-122"/>
                <a:cs typeface="楷体" panose="02010609060101010101" charset="-122"/>
                <a:sym typeface="+mn-ea"/>
              </a:rPr>
              <a:t>     </a:t>
            </a:r>
            <a:r>
              <a:rPr lang="zh-CN" altLang="en-US" sz="2800" b="1">
                <a:latin typeface="宋体" panose="02010600030101010101" pitchFamily="2" charset="-122"/>
                <a:ea typeface="宋体" panose="02010600030101010101" pitchFamily="2" charset="-122"/>
                <a:cs typeface="楷体" panose="02010609060101010101" charset="-122"/>
                <a:sym typeface="+mn-ea"/>
              </a:rPr>
              <a:t>……</a:t>
            </a:r>
            <a:r>
              <a:rPr lang="zh-CN" altLang="en-US" sz="2800" b="1">
                <a:latin typeface="楷体" panose="02010609060101010101" charset="-122"/>
                <a:ea typeface="楷体" panose="02010609060101010101" charset="-122"/>
                <a:cs typeface="楷体" panose="02010609060101010101" charset="-122"/>
                <a:sym typeface="+mn-ea"/>
              </a:rPr>
              <a:t>当时,“孟德斯鸠、伏尔泰和卢梭的著作在殖民地有组织的文化界中普遍传诵,每一个识字的成年人都熟悉法国革命的经过。”许多著名的拉美独立运动的领袖都曾在法国受过教育,成为卢梭学说的忠实信徒。</a:t>
            </a:r>
            <a:endParaRPr lang="zh-CN" altLang="en-US" sz="2800" b="1">
              <a:latin typeface="楷体" panose="02010609060101010101" charset="-122"/>
              <a:ea typeface="楷体" panose="02010609060101010101" charset="-122"/>
              <a:cs typeface="楷体" panose="02010609060101010101" charset="-122"/>
              <a:sym typeface="+mn-ea"/>
            </a:endParaRPr>
          </a:p>
          <a:p>
            <a:pPr algn="l">
              <a:lnSpc>
                <a:spcPct val="100000"/>
              </a:lnSpc>
              <a:spcBef>
                <a:spcPct val="0"/>
              </a:spcBef>
              <a:spcAft>
                <a:spcPct val="0"/>
              </a:spcAft>
              <a:buClrTx/>
              <a:buSzTx/>
              <a:buFontTx/>
            </a:pPr>
            <a:r>
              <a:rPr lang="zh-CN" altLang="en-US" sz="2800" b="1">
                <a:latin typeface="楷体" panose="02010609060101010101" charset="-122"/>
                <a:ea typeface="楷体" panose="02010609060101010101" charset="-122"/>
                <a:cs typeface="楷体" panose="02010609060101010101" charset="-122"/>
                <a:sym typeface="+mn-ea"/>
              </a:rPr>
              <a:t>   </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薛源官</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《试论近代亚非拉民族解放运动的几个问题》</a:t>
            </a:r>
            <a:endParaRPr lang="en-US" altLang="zh-CN" sz="2800" b="1">
              <a:latin typeface="宋体" panose="02010600030101010101" pitchFamily="2" charset="-122"/>
              <a:ea typeface="宋体" panose="02010600030101010101" pitchFamily="2" charset="-122"/>
              <a:cs typeface="宋体" panose="02010600030101010101" pitchFamily="2" charset="-122"/>
              <a:sym typeface="+mn-ea"/>
            </a:endParaRPr>
          </a:p>
          <a:p>
            <a:pPr algn="l">
              <a:lnSpc>
                <a:spcPct val="100000"/>
              </a:lnSpc>
              <a:spcBef>
                <a:spcPct val="0"/>
              </a:spcBef>
              <a:spcAft>
                <a:spcPct val="0"/>
              </a:spcAft>
              <a:buClrTx/>
              <a:buSzTx/>
              <a:buFontTx/>
            </a:pPr>
            <a:r>
              <a:rPr lang="zh-CN" altLang="en-US" sz="2800" b="1">
                <a:latin typeface="宋体" panose="02010600030101010101" pitchFamily="2" charset="-122"/>
                <a:ea typeface="宋体" panose="02010600030101010101" pitchFamily="2" charset="-122"/>
                <a:cs typeface="宋体" panose="02010600030101010101" pitchFamily="2" charset="-122"/>
                <a:sym typeface="+mn-ea"/>
              </a:rPr>
              <a:t>根据上述材料，我们可以得到什么信息？</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p:nvPr/>
        </p:nvSpPr>
        <p:spPr>
          <a:xfrm>
            <a:off x="1330960" y="5702300"/>
            <a:ext cx="8837295" cy="953135"/>
          </a:xfrm>
          <a:prstGeom prst="rect">
            <a:avLst/>
          </a:prstGeom>
          <a:solidFill>
            <a:srgbClr val="00B050"/>
          </a:solidFill>
        </p:spPr>
        <p:txBody>
          <a:bodyPr wrap="square" rtlCol="0" anchor="t">
            <a:spAutoFit/>
          </a:bodyPr>
          <a:lstStyle/>
          <a:p>
            <a:pPr lvl="0" algn="l">
              <a:buClrTx/>
              <a:buSzTx/>
              <a:buFontTx/>
            </a:pPr>
            <a:r>
              <a:rPr lang="zh-CN" altLang="en-US" sz="2800" b="1">
                <a:solidFill>
                  <a:schemeClr val="bg1"/>
                </a:solidFill>
                <a:sym typeface="+mn-ea"/>
              </a:rPr>
              <a:t>启蒙思想的传播使殖民地人民的民主意识日益增长。</a:t>
            </a:r>
            <a:endParaRPr lang="zh-CN" altLang="en-US" sz="2800" b="1">
              <a:solidFill>
                <a:schemeClr val="bg1"/>
              </a:solidFill>
              <a:sym typeface="+mn-ea"/>
            </a:endParaRPr>
          </a:p>
          <a:p>
            <a:pPr lvl="0" algn="l">
              <a:buClrTx/>
              <a:buSzTx/>
              <a:buFontTx/>
            </a:pPr>
            <a:r>
              <a:rPr lang="zh-CN" altLang="en-US" sz="2800" b="1">
                <a:solidFill>
                  <a:schemeClr val="bg1"/>
                </a:solidFill>
                <a:sym typeface="+mn-ea"/>
              </a:rPr>
              <a:t>美国的独立更是大大鼓舞了拉丁美洲人民。</a:t>
            </a:r>
            <a:endParaRPr lang="zh-CN" altLang="en-US" sz="2800" b="1">
              <a:solidFill>
                <a:schemeClr val="bg1"/>
              </a:solidFill>
              <a:sym typeface="+mn-ea"/>
            </a:endParaRPr>
          </a:p>
        </p:txBody>
      </p:sp>
      <p:sp>
        <p:nvSpPr>
          <p:cNvPr id="8" name="文本框 7"/>
          <p:cNvSpPr txBox="1"/>
          <p:nvPr/>
        </p:nvSpPr>
        <p:spPr>
          <a:xfrm>
            <a:off x="334645" y="354965"/>
            <a:ext cx="807402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拉丁美洲的民族民主革命</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10" name="文本框 9"/>
          <p:cNvSpPr txBox="1"/>
          <p:nvPr/>
        </p:nvSpPr>
        <p:spPr>
          <a:xfrm>
            <a:off x="954405" y="1156970"/>
            <a:ext cx="655383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一、拉丁美洲的独立运动兴起的原因</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612140" y="1750695"/>
            <a:ext cx="11128375" cy="3709035"/>
          </a:xfrm>
          <a:prstGeom prst="rect">
            <a:avLst/>
          </a:prstGeom>
          <a:noFill/>
        </p:spPr>
        <p:txBody>
          <a:bodyPr wrap="square" rtlCol="0" anchor="t">
            <a:spAutoFit/>
          </a:bodyPr>
          <a:lstStyle/>
          <a:p>
            <a:pPr algn="l">
              <a:lnSpc>
                <a:spcPct val="120000"/>
              </a:lnSpc>
              <a:spcBef>
                <a:spcPct val="0"/>
              </a:spcBef>
              <a:spcAft>
                <a:spcPct val="0"/>
              </a:spcAft>
              <a:buClrTx/>
              <a:buSzTx/>
              <a:buFontTx/>
            </a:pPr>
            <a:r>
              <a:rPr lang="zh-CN" altLang="en-US" sz="2800" b="1"/>
              <a:t>材料</a:t>
            </a:r>
            <a:r>
              <a:rPr lang="en-US" altLang="zh-CN" sz="2800" b="1"/>
              <a:t>4</a:t>
            </a:r>
            <a:r>
              <a:rPr lang="zh-CN" altLang="en-US" sz="2800" b="1"/>
              <a:t>：</a:t>
            </a:r>
            <a:r>
              <a:rPr lang="zh-CN" altLang="en-US" sz="2800" b="1">
                <a:latin typeface="楷体" panose="02010609060101010101" charset="-122"/>
                <a:ea typeface="楷体" panose="02010609060101010101" charset="-122"/>
                <a:cs typeface="楷体" panose="02010609060101010101" charset="-122"/>
                <a:sym typeface="+mn-ea"/>
              </a:rPr>
              <a:t>19世纪初，欧洲政局的变化引起了西班牙的政治危机。1805年，英国海军在特拉法尔加角击溃了西班牙海军，削弱了西班牙统治拉美的力量。1808年3月，拿破仑侵入西班牙推翻了波旁王朝，立其兄约瑟夫为西班牙国王。这个僭伪政权也不具备统治拉美的能力。西班牙各省议会于9月组成的“中央议会”，也同样失去控制海外殖民地的实力</a:t>
            </a:r>
            <a:r>
              <a:rPr lang="zh-CN" sz="2800" b="1">
                <a:latin typeface="楷体" panose="02010609060101010101" charset="-122"/>
                <a:ea typeface="楷体" panose="02010609060101010101" charset="-122"/>
                <a:cs typeface="楷体" panose="02010609060101010101" charset="-122"/>
                <a:sym typeface="+mn-ea"/>
              </a:rPr>
              <a:t>。</a:t>
            </a:r>
            <a:endParaRPr lang="zh-CN" sz="2800" b="1">
              <a:latin typeface="楷体"/>
              <a:ea typeface="楷体" panose="02010609060101010101" charset="-122"/>
              <a:cs typeface="楷体" panose="02010609060101010101" charset="-122"/>
              <a:sym typeface="+mn-ea"/>
            </a:endParaRPr>
          </a:p>
          <a:p>
            <a:pPr algn="l">
              <a:lnSpc>
                <a:spcPct val="120000"/>
              </a:lnSpc>
              <a:spcBef>
                <a:spcPct val="0"/>
              </a:spcBef>
              <a:spcAft>
                <a:spcPct val="0"/>
              </a:spcAft>
              <a:buClrTx/>
              <a:buSzTx/>
              <a:buFontTx/>
            </a:pPr>
            <a:r>
              <a:rPr lang="zh-CN" sz="2800" b="1">
                <a:latin typeface="楷体" panose="02010609060101010101" charset="-122"/>
                <a:ea typeface="楷体" panose="02010609060101010101" charset="-122"/>
                <a:cs typeface="楷体" panose="02010609060101010101" charset="-122"/>
                <a:sym typeface="+mn-ea"/>
              </a:rPr>
              <a:t>            </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张家唐，乔明顺</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《墨西哥独立战争剖析》</a:t>
            </a:r>
            <a:endParaRPr lang="en-US" altLang="zh-CN" sz="2800" b="1">
              <a:latin typeface="宋体" panose="02010600030101010101" pitchFamily="2" charset="-122"/>
              <a:ea typeface="宋体" panose="02010600030101010101" pitchFamily="2" charset="-122"/>
              <a:cs typeface="宋体" panose="02010600030101010101" pitchFamily="2" charset="-122"/>
              <a:sym typeface="+mn-ea"/>
            </a:endParaRPr>
          </a:p>
          <a:p>
            <a:pPr algn="l">
              <a:lnSpc>
                <a:spcPct val="120000"/>
              </a:lnSpc>
              <a:spcBef>
                <a:spcPct val="0"/>
              </a:spcBef>
              <a:spcAft>
                <a:spcPct val="0"/>
              </a:spcAft>
              <a:buClrTx/>
              <a:buSzTx/>
              <a:buFontTx/>
            </a:pPr>
            <a:r>
              <a:rPr lang="zh-CN" altLang="en-US" sz="2800" b="1">
                <a:latin typeface="宋体" panose="02010600030101010101" pitchFamily="2" charset="-122"/>
                <a:ea typeface="宋体" panose="02010600030101010101" pitchFamily="2" charset="-122"/>
                <a:cs typeface="宋体" panose="02010600030101010101" pitchFamily="2" charset="-122"/>
                <a:sym typeface="+mn-ea"/>
              </a:rPr>
              <a:t>结合材料，我们可以得到什么信息？</a:t>
            </a:r>
            <a:endParaRPr lang="en-US" alt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3" name="文本框 12"/>
          <p:cNvSpPr txBox="1"/>
          <p:nvPr/>
        </p:nvSpPr>
        <p:spPr>
          <a:xfrm>
            <a:off x="880110" y="5570855"/>
            <a:ext cx="9117965" cy="953135"/>
          </a:xfrm>
          <a:prstGeom prst="rect">
            <a:avLst/>
          </a:prstGeom>
          <a:solidFill>
            <a:srgbClr val="00B050"/>
          </a:solidFill>
        </p:spPr>
        <p:txBody>
          <a:bodyPr wrap="square" rtlCol="0" anchor="t">
            <a:spAutoFit/>
          </a:bodyPr>
          <a:lstStyle/>
          <a:p>
            <a:pPr lvl="0" algn="l">
              <a:buClrTx/>
              <a:buSzTx/>
              <a:buFontTx/>
            </a:pPr>
            <a:r>
              <a:rPr lang="zh-CN" altLang="en-US" sz="2800" b="1">
                <a:solidFill>
                  <a:schemeClr val="bg1"/>
                </a:solidFill>
                <a:sym typeface="+mn-ea"/>
              </a:rPr>
              <a:t>法国大革命削弱了法国在拉丁美洲的殖民统治，也严重削弱了西班牙和葡萄牙对拉丁美洲殖民地的控制。</a:t>
            </a:r>
            <a:endParaRPr lang="zh-CN" altLang="en-US" sz="2800" b="1">
              <a:solidFill>
                <a:schemeClr val="bg1"/>
              </a:solidFill>
              <a:latin typeface="黑体" panose="02010609060101010101" charset="-122"/>
              <a:ea typeface="黑体" panose="02010609060101010101" charset="-122"/>
              <a:cs typeface="宋体" panose="02010600030101010101" pitchFamily="2" charset="-122"/>
              <a:sym typeface="+mn-ea"/>
            </a:endParaRPr>
          </a:p>
        </p:txBody>
      </p:sp>
      <p:sp>
        <p:nvSpPr>
          <p:cNvPr id="6" name="文本框 5"/>
          <p:cNvSpPr txBox="1"/>
          <p:nvPr/>
        </p:nvSpPr>
        <p:spPr>
          <a:xfrm>
            <a:off x="612140" y="386715"/>
            <a:ext cx="80841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拉丁美洲的民族民主革命</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10" name="文本框 9"/>
          <p:cNvSpPr txBox="1"/>
          <p:nvPr/>
        </p:nvSpPr>
        <p:spPr>
          <a:xfrm>
            <a:off x="880110" y="1050290"/>
            <a:ext cx="655383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一、拉丁美洲的独立运动兴起的原因</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0"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428625" y="2345055"/>
            <a:ext cx="10723245" cy="2676525"/>
          </a:xfrm>
          <a:prstGeom prst="rect">
            <a:avLst/>
          </a:prstGeom>
          <a:noFill/>
          <a:ln>
            <a:solidFill>
              <a:srgbClr val="FF0000"/>
            </a:solidFill>
          </a:ln>
        </p:spPr>
        <p:txBody>
          <a:bodyPr wrap="square" rtlCol="0" anchor="t">
            <a:spAutoFit/>
          </a:bodyPr>
          <a:lstStyle/>
          <a:p>
            <a:pPr>
              <a:lnSpc>
                <a:spcPct val="150000"/>
              </a:lnSpc>
              <a:spcBef>
                <a:spcPct val="0"/>
              </a:spcBef>
              <a:spcAft>
                <a:spcPct val="0"/>
              </a:spcAft>
            </a:pPr>
            <a:r>
              <a:rPr lang="zh-CN" altLang="en-US" sz="2800" b="1">
                <a:latin typeface="楷体" panose="02010609060101010101" charset="-122"/>
                <a:ea typeface="楷体" panose="02010609060101010101" charset="-122"/>
                <a:cs typeface="楷体" panose="02010609060101010101" charset="-122"/>
              </a:rPr>
              <a:t>（</a:t>
            </a:r>
            <a:r>
              <a:rPr lang="en-US" altLang="zh-CN" sz="2800" b="1">
                <a:latin typeface="楷体" panose="02010609060101010101" charset="-122"/>
                <a:ea typeface="楷体" panose="02010609060101010101" charset="-122"/>
                <a:cs typeface="楷体" panose="02010609060101010101" charset="-122"/>
              </a:rPr>
              <a:t>1</a:t>
            </a:r>
            <a:r>
              <a:rPr lang="zh-CN" altLang="en-US" sz="2800" b="1">
                <a:latin typeface="楷体" panose="02010609060101010101" charset="-122"/>
                <a:ea typeface="楷体" panose="02010609060101010101" charset="-122"/>
                <a:cs typeface="楷体" panose="02010609060101010101" charset="-122"/>
              </a:rPr>
              <a:t>）欧洲殖民者长期的压迫和剥削，埋下了独立的火种。</a:t>
            </a:r>
            <a:endParaRPr lang="zh-CN" altLang="en-US" sz="2800" b="1">
              <a:latin typeface="楷体"/>
              <a:ea typeface="楷体" panose="02010609060101010101" charset="-122"/>
              <a:cs typeface="楷体" panose="02010609060101010101" charset="-122"/>
            </a:endParaRPr>
          </a:p>
          <a:p>
            <a:pPr>
              <a:lnSpc>
                <a:spcPct val="150000"/>
              </a:lnSpc>
              <a:spcBef>
                <a:spcPct val="0"/>
              </a:spcBef>
              <a:spcAft>
                <a:spcPct val="0"/>
              </a:spcAft>
            </a:pPr>
            <a:r>
              <a:rPr lang="zh-CN" altLang="en-US" sz="2800" b="1">
                <a:latin typeface="楷体" panose="02010609060101010101" charset="-122"/>
                <a:ea typeface="楷体" panose="02010609060101010101" charset="-122"/>
                <a:cs typeface="楷体" panose="02010609060101010101" charset="-122"/>
              </a:rPr>
              <a:t>（</a:t>
            </a:r>
            <a:r>
              <a:rPr lang="en-US" altLang="zh-CN" sz="2800" b="1">
                <a:latin typeface="楷体" panose="02010609060101010101" charset="-122"/>
                <a:ea typeface="楷体" panose="02010609060101010101" charset="-122"/>
                <a:cs typeface="楷体" panose="02010609060101010101" charset="-122"/>
              </a:rPr>
              <a:t>2</a:t>
            </a:r>
            <a:r>
              <a:rPr lang="zh-CN" altLang="en-US" sz="2800" b="1">
                <a:latin typeface="楷体" panose="02010609060101010101" charset="-122"/>
                <a:ea typeface="楷体" panose="02010609060101010101" charset="-122"/>
                <a:cs typeface="楷体" panose="02010609060101010101" charset="-122"/>
              </a:rPr>
              <a:t>）拉丁美洲的经济有了一定发展，但受到宗主国的严重束缚。</a:t>
            </a:r>
            <a:endParaRPr lang="zh-CN" altLang="en-US" sz="2800" b="1">
              <a:latin typeface="楷体" panose="02010609060101010101" charset="-122"/>
              <a:ea typeface="楷体" panose="02010609060101010101" charset="-122"/>
              <a:cs typeface="楷体" panose="02010609060101010101" charset="-122"/>
            </a:endParaRPr>
          </a:p>
          <a:p>
            <a:pPr>
              <a:lnSpc>
                <a:spcPct val="150000"/>
              </a:lnSpc>
              <a:spcBef>
                <a:spcPct val="0"/>
              </a:spcBef>
              <a:spcAft>
                <a:spcPct val="0"/>
              </a:spcAft>
            </a:pPr>
            <a:r>
              <a:rPr lang="zh-CN" altLang="en-US" sz="2800" b="1">
                <a:latin typeface="楷体" panose="02010609060101010101" charset="-122"/>
                <a:ea typeface="楷体" panose="02010609060101010101" charset="-122"/>
                <a:cs typeface="楷体" panose="02010609060101010101" charset="-122"/>
                <a:sym typeface="+mn-ea"/>
              </a:rPr>
              <a:t>（</a:t>
            </a:r>
            <a:r>
              <a:rPr lang="en-US" altLang="zh-CN" sz="2800" b="1">
                <a:latin typeface="楷体" panose="02010609060101010101" charset="-122"/>
                <a:ea typeface="楷体" panose="02010609060101010101" charset="-122"/>
                <a:cs typeface="楷体" panose="02010609060101010101" charset="-122"/>
                <a:sym typeface="+mn-ea"/>
              </a:rPr>
              <a:t>3</a:t>
            </a:r>
            <a:r>
              <a:rPr lang="zh-CN" altLang="en-US" sz="2800" b="1">
                <a:latin typeface="楷体" panose="02010609060101010101" charset="-122"/>
                <a:ea typeface="楷体" panose="02010609060101010101" charset="-122"/>
                <a:cs typeface="楷体" panose="02010609060101010101" charset="-122"/>
                <a:sym typeface="+mn-ea"/>
              </a:rPr>
              <a:t>）</a:t>
            </a:r>
            <a:r>
              <a:rPr lang="zh-CN" altLang="en-US" sz="2800" b="1">
                <a:latin typeface="楷体" panose="02010609060101010101" charset="-122"/>
                <a:ea typeface="楷体" panose="02010609060101010101" charset="-122"/>
                <a:cs typeface="楷体" panose="02010609060101010101" charset="-122"/>
              </a:rPr>
              <a:t>殖民地人民的民主意识日益增长；</a:t>
            </a:r>
            <a:r>
              <a:rPr lang="zh-CN" altLang="en-US" sz="2800" b="1">
                <a:latin typeface="楷体" panose="02010609060101010101" charset="-122"/>
                <a:ea typeface="楷体" panose="02010609060101010101" charset="-122"/>
                <a:cs typeface="楷体" panose="02010609060101010101" charset="-122"/>
                <a:sym typeface="+mn-ea"/>
              </a:rPr>
              <a:t>美国独立的大大鼓舞。</a:t>
            </a:r>
            <a:endParaRPr lang="zh-CN" altLang="en-US" sz="2800" b="1">
              <a:latin typeface="楷体" panose="02010609060101010101" charset="-122"/>
              <a:ea typeface="楷体" panose="02010609060101010101" charset="-122"/>
              <a:cs typeface="楷体" panose="02010609060101010101" charset="-122"/>
            </a:endParaRPr>
          </a:p>
          <a:p>
            <a:pPr>
              <a:lnSpc>
                <a:spcPct val="150000"/>
              </a:lnSpc>
              <a:spcBef>
                <a:spcPct val="0"/>
              </a:spcBef>
              <a:spcAft>
                <a:spcPct val="0"/>
              </a:spcAft>
            </a:pPr>
            <a:r>
              <a:rPr lang="zh-CN" altLang="en-US" sz="2800" b="1">
                <a:latin typeface="楷体" panose="02010609060101010101" charset="-122"/>
                <a:ea typeface="楷体" panose="02010609060101010101" charset="-122"/>
                <a:cs typeface="楷体" panose="02010609060101010101" charset="-122"/>
              </a:rPr>
              <a:t>（</a:t>
            </a:r>
            <a:r>
              <a:rPr lang="en-US" altLang="zh-CN" sz="2800" b="1">
                <a:latin typeface="楷体" panose="02010609060101010101" charset="-122"/>
                <a:ea typeface="楷体" panose="02010609060101010101" charset="-122"/>
                <a:cs typeface="楷体" panose="02010609060101010101" charset="-122"/>
              </a:rPr>
              <a:t>4</a:t>
            </a:r>
            <a:r>
              <a:rPr lang="zh-CN" altLang="en-US" sz="2800" b="1">
                <a:latin typeface="楷体" panose="02010609060101010101" charset="-122"/>
                <a:ea typeface="楷体" panose="02010609060101010101" charset="-122"/>
                <a:cs typeface="楷体" panose="02010609060101010101" charset="-122"/>
              </a:rPr>
              <a:t>）</a:t>
            </a:r>
            <a:r>
              <a:rPr lang="zh-CN" altLang="en-US" sz="2800" b="1">
                <a:latin typeface="楷体" panose="02010609060101010101" charset="-122"/>
                <a:ea typeface="楷体" panose="02010609060101010101" charset="-122"/>
                <a:cs typeface="楷体" panose="02010609060101010101" charset="-122"/>
                <a:sym typeface="+mn-ea"/>
              </a:rPr>
              <a:t>法国大革命削弱了法国、西班牙和葡萄牙对拉丁美洲的统治。</a:t>
            </a:r>
            <a:endParaRPr lang="zh-CN" altLang="en-US" sz="2800" b="1">
              <a:latin typeface="楷体" panose="02010609060101010101" charset="-122"/>
              <a:ea typeface="楷体" panose="02010609060101010101" charset="-122"/>
              <a:cs typeface="楷体" panose="02010609060101010101" charset="-122"/>
            </a:endParaRPr>
          </a:p>
        </p:txBody>
      </p:sp>
      <p:sp>
        <p:nvSpPr>
          <p:cNvPr id="8" name="文本框 7"/>
          <p:cNvSpPr txBox="1"/>
          <p:nvPr/>
        </p:nvSpPr>
        <p:spPr>
          <a:xfrm>
            <a:off x="556260" y="692785"/>
            <a:ext cx="8665210"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拉丁美洲的民族民主革命</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9" name="文本框 8"/>
          <p:cNvSpPr txBox="1"/>
          <p:nvPr/>
        </p:nvSpPr>
        <p:spPr>
          <a:xfrm>
            <a:off x="869950" y="1442085"/>
            <a:ext cx="655383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一、拉丁美洲的独立运动兴起的原因</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10789920" y="2456815"/>
            <a:ext cx="131508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政治</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3" name="文本框 2"/>
          <p:cNvSpPr txBox="1"/>
          <p:nvPr/>
        </p:nvSpPr>
        <p:spPr>
          <a:xfrm>
            <a:off x="10800080" y="3168015"/>
            <a:ext cx="131508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经济</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4" name="文本框 3"/>
          <p:cNvSpPr txBox="1"/>
          <p:nvPr/>
        </p:nvSpPr>
        <p:spPr>
          <a:xfrm>
            <a:off x="10789920" y="3780790"/>
            <a:ext cx="131508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思想</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5" name="文本框 4"/>
          <p:cNvSpPr txBox="1"/>
          <p:nvPr/>
        </p:nvSpPr>
        <p:spPr>
          <a:xfrm>
            <a:off x="10800080" y="4404360"/>
            <a:ext cx="131508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机遇</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childTnLst>
                          </p:cTn>
                        </p:par>
                      </p:childTnLst>
                    </p:cTn>
                  </p:par>
                  <p:par>
                    <p:cTn id="28" fill="hold" nodeType="clickPar">
                      <p:stCondLst>
                        <p:cond delay="indefinite"/>
                        <p:cond evt="onBegin" delay="0">
                          <p:tn val="27"/>
                        </p:cond>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3" grpId="0"/>
      <p:bldP spid="7" grpId="0"/>
      <p:bldP spid="4" grpId="0"/>
      <p:bldP spid="5"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360045" y="3707130"/>
            <a:ext cx="2712085" cy="1198880"/>
          </a:xfrm>
          <a:prstGeom prst="rect">
            <a:avLst/>
          </a:prstGeom>
          <a:noFill/>
          <a:ln>
            <a:solidFill>
              <a:srgbClr val="FF0000"/>
            </a:solidFill>
          </a:ln>
        </p:spPr>
        <p:txBody>
          <a:bodyPr wrap="square" rtlCol="0" anchor="t">
            <a:spAutoFit/>
          </a:bodyPr>
          <a:lstStyle/>
          <a:p>
            <a:r>
              <a:rPr lang="en-US" sz="2400" b="1">
                <a:latin typeface="楷体" panose="02010609060101010101" charset="-122"/>
                <a:ea typeface="楷体" panose="02010609060101010101" charset="-122"/>
                <a:cs typeface="楷体" panose="02010609060101010101" charset="-122"/>
              </a:rPr>
              <a:t>1791</a:t>
            </a:r>
            <a:r>
              <a:rPr lang="zh-CN" altLang="en-US" sz="2400" b="1">
                <a:latin typeface="楷体" panose="02010609060101010101" charset="-122"/>
                <a:ea typeface="楷体" panose="02010609060101010101" charset="-122"/>
                <a:cs typeface="楷体" panose="02010609060101010101" charset="-122"/>
              </a:rPr>
              <a:t>年海地爆发武装起义，</a:t>
            </a:r>
            <a:r>
              <a:rPr lang="en-US" sz="2400" b="1">
                <a:latin typeface="楷体" panose="02010609060101010101" charset="-122"/>
                <a:ea typeface="楷体" panose="02010609060101010101" charset="-122"/>
                <a:cs typeface="楷体" panose="02010609060101010101" charset="-122"/>
              </a:rPr>
              <a:t>1804</a:t>
            </a:r>
            <a:r>
              <a:rPr lang="zh-CN" altLang="en-US" sz="2400" b="1">
                <a:latin typeface="楷体" panose="02010609060101010101" charset="-122"/>
                <a:ea typeface="楷体" panose="02010609060101010101" charset="-122"/>
                <a:cs typeface="楷体" panose="02010609060101010101" charset="-122"/>
              </a:rPr>
              <a:t>年实现独立；</a:t>
            </a:r>
            <a:r>
              <a:rPr lang="zh-CN" altLang="en-US" sz="2400" b="1">
                <a:latin typeface="黑体" panose="02010609060101010101" charset="-122"/>
                <a:ea typeface="黑体" panose="02010609060101010101" charset="-122"/>
                <a:cs typeface="楷体" panose="02010609060101010101" charset="-122"/>
              </a:rPr>
              <a:t>揭开序幕</a:t>
            </a:r>
            <a:endParaRPr lang="zh-CN" altLang="en-US" sz="2400" b="1">
              <a:latin typeface="黑体"/>
              <a:ea typeface="黑体" panose="02010609060101010101" charset="-122"/>
              <a:cs typeface="楷体" panose="02010609060101010101" charset="-122"/>
            </a:endParaRPr>
          </a:p>
        </p:txBody>
      </p:sp>
      <p:sp>
        <p:nvSpPr>
          <p:cNvPr id="8" name="文本框 7"/>
          <p:cNvSpPr txBox="1"/>
          <p:nvPr/>
        </p:nvSpPr>
        <p:spPr>
          <a:xfrm>
            <a:off x="619760" y="354330"/>
            <a:ext cx="8665210"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拉丁美洲的民族民主革命</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9" name="文本框 8"/>
          <p:cNvSpPr txBox="1"/>
          <p:nvPr/>
        </p:nvSpPr>
        <p:spPr>
          <a:xfrm>
            <a:off x="974090" y="1050925"/>
            <a:ext cx="7957185" cy="521970"/>
          </a:xfrm>
          <a:prstGeom prst="rect">
            <a:avLst/>
          </a:prstGeom>
          <a:solidFill>
            <a:srgbClr val="00B050"/>
          </a:solidFill>
        </p:spPr>
        <p:txBody>
          <a:bodyPr wrap="square" rtlCol="0">
            <a:spAutoFit/>
          </a:bodyPr>
          <a:lstStyle/>
          <a:p>
            <a:pPr algn="l" eaLnBrk="1" hangingPunct="1">
              <a:buClrTx/>
              <a:buSzTx/>
              <a:buFontTx/>
            </a:pPr>
            <a:r>
              <a:rPr lang="zh-CN" sz="2800" b="1">
                <a:latin typeface="宋体" panose="02010600030101010101" pitchFamily="2" charset="-122"/>
                <a:ea typeface="宋体" panose="02010600030101010101" pitchFamily="2" charset="-122"/>
                <a:cs typeface="宋体" panose="02010600030101010101" pitchFamily="2" charset="-122"/>
                <a:sym typeface="+mn-ea"/>
              </a:rPr>
              <a:t>二、阅读教材，梳理拉丁美洲的独立运动过程</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cxnSp>
        <p:nvCxnSpPr>
          <p:cNvPr id="2" name="直接箭头连接符 1"/>
          <p:cNvCxnSpPr/>
          <p:nvPr/>
        </p:nvCxnSpPr>
        <p:spPr>
          <a:xfrm flipV="1">
            <a:off x="1161415" y="3505835"/>
            <a:ext cx="10374630" cy="84455"/>
          </a:xfrm>
          <a:prstGeom prst="straightConnector1">
            <a:avLst/>
          </a:prstGeom>
          <a:ln w="57150">
            <a:solidFill>
              <a:schemeClr val="tx1"/>
            </a:solidFill>
            <a:tailEnd type="arrow" w="med" len="med"/>
          </a:ln>
        </p:spPr>
        <p:style>
          <a:lnRef idx="3">
            <a:schemeClr val="dk1"/>
          </a:lnRef>
          <a:fillRef idx="0">
            <a:schemeClr val="dk1"/>
          </a:fillRef>
          <a:effectRef idx="2">
            <a:schemeClr val="dk1"/>
          </a:effectRef>
          <a:fontRef idx="minor">
            <a:schemeClr val="tx1"/>
          </a:fontRef>
        </p:style>
      </p:cxnSp>
      <p:cxnSp>
        <p:nvCxnSpPr>
          <p:cNvPr id="3" name="直接连接符 2"/>
          <p:cNvCxnSpPr/>
          <p:nvPr/>
        </p:nvCxnSpPr>
        <p:spPr>
          <a:xfrm>
            <a:off x="1710690" y="319913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4" name="文本框 3"/>
          <p:cNvSpPr txBox="1"/>
          <p:nvPr/>
        </p:nvSpPr>
        <p:spPr>
          <a:xfrm>
            <a:off x="1921510" y="4939030"/>
            <a:ext cx="3167380" cy="953135"/>
          </a:xfrm>
          <a:prstGeom prst="rect">
            <a:avLst/>
          </a:prstGeom>
          <a:solidFill>
            <a:schemeClr val="accent6">
              <a:lumMod val="60000"/>
              <a:lumOff val="40000"/>
            </a:schemeClr>
          </a:solidFill>
        </p:spPr>
        <p:txBody>
          <a:bodyPr wrap="square" rtlCol="0" anchor="t">
            <a:spAutoFit/>
          </a:bodyPr>
          <a:lstStyle/>
          <a:p>
            <a:pPr algn="ctr"/>
            <a:r>
              <a:rPr lang="en-US" altLang="zh-CN" sz="2800" b="1">
                <a:latin typeface="楷体" panose="02010609060101010101" charset="-122"/>
                <a:ea typeface="楷体" panose="02010609060101010101" charset="-122"/>
                <a:cs typeface="楷体" panose="02010609060101010101" charset="-122"/>
              </a:rPr>
              <a:t>18</a:t>
            </a:r>
            <a:r>
              <a:rPr lang="zh-CN" altLang="en-US" sz="2800" b="1">
                <a:latin typeface="楷体" panose="02010609060101010101" charset="-122"/>
                <a:ea typeface="楷体" panose="02010609060101010101" charset="-122"/>
                <a:cs typeface="楷体" panose="02010609060101010101" charset="-122"/>
              </a:rPr>
              <a:t>世纪末</a:t>
            </a:r>
            <a:r>
              <a:rPr lang="en-US" altLang="zh-CN" sz="2800" b="1">
                <a:latin typeface="楷体" panose="02010609060101010101" charset="-122"/>
                <a:ea typeface="楷体" panose="02010609060101010101" charset="-122"/>
                <a:cs typeface="楷体" panose="02010609060101010101" charset="-122"/>
              </a:rPr>
              <a:t>19</a:t>
            </a:r>
            <a:r>
              <a:rPr lang="zh-CN" altLang="en-US" sz="2800" b="1">
                <a:latin typeface="楷体" panose="02010609060101010101" charset="-122"/>
                <a:ea typeface="楷体" panose="02010609060101010101" charset="-122"/>
                <a:cs typeface="楷体" panose="02010609060101010101" charset="-122"/>
              </a:rPr>
              <a:t>世纪初</a:t>
            </a:r>
            <a:endParaRPr lang="zh-CN" altLang="en-US" sz="2800" b="1">
              <a:latin typeface="楷体" panose="02010609060101010101" charset="-122"/>
              <a:ea typeface="楷体" panose="02010609060101010101" charset="-122"/>
              <a:cs typeface="楷体" panose="02010609060101010101" charset="-122"/>
            </a:endParaRPr>
          </a:p>
          <a:p>
            <a:pPr algn="ctr"/>
            <a:r>
              <a:rPr lang="zh-CN" altLang="en-US" sz="2800" b="1">
                <a:latin typeface="楷体" panose="02010609060101010101" charset="-122"/>
                <a:ea typeface="楷体" panose="02010609060101010101" charset="-122"/>
                <a:cs typeface="楷体" panose="02010609060101010101" charset="-122"/>
              </a:rPr>
              <a:t>第一阶段</a:t>
            </a:r>
            <a:endParaRPr lang="zh-CN" altLang="en-US" sz="2800" b="1">
              <a:latin typeface="楷体" panose="02010609060101010101" charset="-122"/>
              <a:ea typeface="楷体" panose="02010609060101010101" charset="-122"/>
              <a:cs typeface="楷体" panose="02010609060101010101" charset="-122"/>
            </a:endParaRPr>
          </a:p>
        </p:txBody>
      </p:sp>
      <p:cxnSp>
        <p:nvCxnSpPr>
          <p:cNvPr id="5" name="直接连接符 4"/>
          <p:cNvCxnSpPr/>
          <p:nvPr/>
        </p:nvCxnSpPr>
        <p:spPr>
          <a:xfrm>
            <a:off x="4044950" y="3178175"/>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6" name="文本框 5"/>
          <p:cNvSpPr txBox="1"/>
          <p:nvPr/>
        </p:nvSpPr>
        <p:spPr>
          <a:xfrm>
            <a:off x="3175000" y="3707130"/>
            <a:ext cx="2396490" cy="1198880"/>
          </a:xfrm>
          <a:prstGeom prst="rect">
            <a:avLst/>
          </a:prstGeom>
          <a:noFill/>
          <a:ln>
            <a:solidFill>
              <a:srgbClr val="FF0000"/>
            </a:solidFill>
          </a:ln>
        </p:spPr>
        <p:txBody>
          <a:bodyPr wrap="square" rtlCol="0" anchor="t">
            <a:spAutoFit/>
          </a:bodyPr>
          <a:lstStyle/>
          <a:p>
            <a:r>
              <a:rPr lang="en-US" sz="2400" b="1">
                <a:latin typeface="楷体" panose="02010609060101010101" charset="-122"/>
                <a:ea typeface="楷体" panose="02010609060101010101" charset="-122"/>
                <a:cs typeface="楷体" panose="02010609060101010101" charset="-122"/>
              </a:rPr>
              <a:t>1826</a:t>
            </a:r>
            <a:r>
              <a:rPr lang="zh-CN" altLang="en-US" sz="2400" b="1">
                <a:latin typeface="楷体" panose="02010609060101010101" charset="-122"/>
                <a:ea typeface="楷体" panose="02010609060101010101" charset="-122"/>
                <a:cs typeface="楷体" panose="02010609060101010101" charset="-122"/>
              </a:rPr>
              <a:t>年西班牙和葡萄所属拉美殖民地</a:t>
            </a:r>
            <a:r>
              <a:rPr lang="zh-CN" altLang="en-US" sz="2400" b="1">
                <a:latin typeface="黑体" panose="02010609060101010101" charset="-122"/>
                <a:ea typeface="黑体" panose="02010609060101010101" charset="-122"/>
                <a:cs typeface="楷体" panose="02010609060101010101" charset="-122"/>
              </a:rPr>
              <a:t>基本独立</a:t>
            </a:r>
            <a:endParaRPr lang="zh-CN" altLang="en-US" sz="2400" b="1">
              <a:latin typeface="黑体" panose="02010609060101010101" charset="-122"/>
              <a:ea typeface="黑体" panose="02010609060101010101" charset="-122"/>
              <a:cs typeface="楷体" panose="02010609060101010101" charset="-122"/>
            </a:endParaRPr>
          </a:p>
        </p:txBody>
      </p:sp>
      <p:cxnSp>
        <p:nvCxnSpPr>
          <p:cNvPr id="11" name="直接连接符 10"/>
          <p:cNvCxnSpPr/>
          <p:nvPr/>
        </p:nvCxnSpPr>
        <p:spPr>
          <a:xfrm>
            <a:off x="8601075" y="309372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12" name="文本框 11"/>
          <p:cNvSpPr txBox="1"/>
          <p:nvPr/>
        </p:nvSpPr>
        <p:spPr>
          <a:xfrm>
            <a:off x="6447790" y="3707130"/>
            <a:ext cx="2390775" cy="1198880"/>
          </a:xfrm>
          <a:prstGeom prst="rect">
            <a:avLst/>
          </a:prstGeom>
          <a:noFill/>
          <a:ln>
            <a:solidFill>
              <a:srgbClr val="FF0000"/>
            </a:solidFill>
          </a:ln>
        </p:spPr>
        <p:txBody>
          <a:bodyPr wrap="square" rtlCol="0" anchor="t">
            <a:spAutoFit/>
          </a:bodyPr>
          <a:lstStyle/>
          <a:p>
            <a:pPr algn="l">
              <a:buClrTx/>
              <a:buSzTx/>
              <a:buFontTx/>
            </a:pPr>
            <a:r>
              <a:rPr lang="zh-CN" altLang="en-US" sz="2400" b="1">
                <a:latin typeface="楷体" panose="02010609060101010101" charset="-122"/>
                <a:ea typeface="楷体" panose="02010609060101010101" charset="-122"/>
                <a:cs typeface="楷体" panose="02010609060101010101" charset="-122"/>
              </a:rPr>
              <a:t>1898年巴西废除君主制，建立共和国</a:t>
            </a:r>
            <a:endParaRPr lang="zh-CN" altLang="en-US" sz="2400" b="1">
              <a:latin typeface="楷体"/>
              <a:ea typeface="楷体" panose="02010609060101010101" charset="-122"/>
              <a:cs typeface="楷体" panose="02010609060101010101" charset="-122"/>
            </a:endParaRPr>
          </a:p>
        </p:txBody>
      </p:sp>
      <p:cxnSp>
        <p:nvCxnSpPr>
          <p:cNvPr id="13" name="直接连接符 12"/>
          <p:cNvCxnSpPr/>
          <p:nvPr/>
        </p:nvCxnSpPr>
        <p:spPr>
          <a:xfrm>
            <a:off x="10622915" y="308229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14" name="文本框 13"/>
          <p:cNvSpPr txBox="1"/>
          <p:nvPr/>
        </p:nvSpPr>
        <p:spPr>
          <a:xfrm>
            <a:off x="8896350" y="3707130"/>
            <a:ext cx="3246755" cy="1198880"/>
          </a:xfrm>
          <a:prstGeom prst="rect">
            <a:avLst/>
          </a:prstGeom>
          <a:noFill/>
          <a:ln>
            <a:solidFill>
              <a:srgbClr val="FF0000"/>
            </a:solidFill>
          </a:ln>
        </p:spPr>
        <p:txBody>
          <a:bodyPr wrap="square" rtlCol="0" anchor="t">
            <a:spAutoFit/>
          </a:bodyPr>
          <a:lstStyle/>
          <a:p>
            <a:pPr algn="l">
              <a:buClrTx/>
              <a:buSzTx/>
              <a:buFontTx/>
            </a:pPr>
            <a:r>
              <a:rPr lang="zh-CN" altLang="en-US" sz="2400" b="1">
                <a:latin typeface="楷体" panose="02010609060101010101" charset="-122"/>
                <a:ea typeface="楷体" panose="02010609060101010101" charset="-122"/>
                <a:cs typeface="楷体" panose="02010609060101010101" charset="-122"/>
              </a:rPr>
              <a:t>1</a:t>
            </a:r>
            <a:r>
              <a:rPr lang="en-US" altLang="zh-CN" sz="2400" b="1">
                <a:latin typeface="楷体" panose="02010609060101010101" charset="-122"/>
                <a:ea typeface="楷体" panose="02010609060101010101" charset="-122"/>
                <a:cs typeface="楷体" panose="02010609060101010101" charset="-122"/>
              </a:rPr>
              <a:t>910</a:t>
            </a:r>
            <a:r>
              <a:rPr lang="zh-CN" altLang="en-US" sz="2400" b="1">
                <a:latin typeface="楷体" panose="02010609060101010101" charset="-122"/>
                <a:ea typeface="楷体" panose="02010609060101010101" charset="-122"/>
                <a:cs typeface="楷体" panose="02010609060101010101" charset="-122"/>
              </a:rPr>
              <a:t>年墨西哥爆发革命赶走了独裁者，</a:t>
            </a:r>
            <a:r>
              <a:rPr lang="en-US" altLang="zh-CN" sz="2400" b="1">
                <a:latin typeface="楷体" panose="02010609060101010101" charset="-122"/>
                <a:ea typeface="楷体" panose="02010609060101010101" charset="-122"/>
                <a:cs typeface="楷体" panose="02010609060101010101" charset="-122"/>
              </a:rPr>
              <a:t>1917</a:t>
            </a:r>
            <a:r>
              <a:rPr lang="zh-CN" altLang="en-US" sz="2400" b="1">
                <a:latin typeface="楷体" panose="02010609060101010101" charset="-122"/>
                <a:ea typeface="楷体" panose="02010609060101010101" charset="-122"/>
                <a:cs typeface="楷体" panose="02010609060101010101" charset="-122"/>
              </a:rPr>
              <a:t>年颁布宪法。</a:t>
            </a:r>
            <a:endParaRPr lang="zh-CN" altLang="en-US" sz="2400" b="1">
              <a:latin typeface="楷体" panose="02010609060101010101" charset="-122"/>
              <a:ea typeface="楷体" panose="02010609060101010101" charset="-122"/>
              <a:cs typeface="楷体" panose="02010609060101010101" charset="-122"/>
            </a:endParaRPr>
          </a:p>
        </p:txBody>
      </p:sp>
      <p:sp>
        <p:nvSpPr>
          <p:cNvPr id="15" name="文本框 14"/>
          <p:cNvSpPr txBox="1"/>
          <p:nvPr/>
        </p:nvSpPr>
        <p:spPr>
          <a:xfrm>
            <a:off x="7466330" y="4939030"/>
            <a:ext cx="3167380" cy="953135"/>
          </a:xfrm>
          <a:prstGeom prst="rect">
            <a:avLst/>
          </a:prstGeom>
          <a:solidFill>
            <a:schemeClr val="accent6">
              <a:lumMod val="60000"/>
              <a:lumOff val="40000"/>
            </a:schemeClr>
          </a:solidFill>
        </p:spPr>
        <p:txBody>
          <a:bodyPr wrap="square" rtlCol="0" anchor="t">
            <a:spAutoFit/>
          </a:bodyPr>
          <a:lstStyle/>
          <a:p>
            <a:pPr algn="ctr"/>
            <a:r>
              <a:rPr lang="en-US" altLang="zh-CN" sz="2800" b="1">
                <a:latin typeface="楷体" panose="02010609060101010101" charset="-122"/>
                <a:ea typeface="楷体" panose="02010609060101010101" charset="-122"/>
                <a:cs typeface="楷体" panose="02010609060101010101" charset="-122"/>
              </a:rPr>
              <a:t>19</a:t>
            </a:r>
            <a:r>
              <a:rPr lang="zh-CN" altLang="en-US" sz="2800" b="1">
                <a:latin typeface="楷体" panose="02010609060101010101" charset="-122"/>
                <a:ea typeface="楷体" panose="02010609060101010101" charset="-122"/>
                <a:cs typeface="楷体" panose="02010609060101010101" charset="-122"/>
              </a:rPr>
              <a:t>世纪末</a:t>
            </a:r>
            <a:r>
              <a:rPr lang="en-US" altLang="zh-CN" sz="2800" b="1">
                <a:latin typeface="楷体" panose="02010609060101010101" charset="-122"/>
                <a:ea typeface="楷体" panose="02010609060101010101" charset="-122"/>
                <a:cs typeface="楷体" panose="02010609060101010101" charset="-122"/>
              </a:rPr>
              <a:t>20</a:t>
            </a:r>
            <a:r>
              <a:rPr lang="zh-CN" altLang="en-US" sz="2800" b="1">
                <a:latin typeface="楷体" panose="02010609060101010101" charset="-122"/>
                <a:ea typeface="楷体" panose="02010609060101010101" charset="-122"/>
                <a:cs typeface="楷体" panose="02010609060101010101" charset="-122"/>
              </a:rPr>
              <a:t>世纪初</a:t>
            </a:r>
            <a:endParaRPr lang="zh-CN" altLang="en-US" sz="2800" b="1">
              <a:latin typeface="楷体" panose="02010609060101010101" charset="-122"/>
              <a:ea typeface="楷体" panose="02010609060101010101" charset="-122"/>
              <a:cs typeface="楷体" panose="02010609060101010101" charset="-122"/>
            </a:endParaRPr>
          </a:p>
          <a:p>
            <a:pPr algn="ctr"/>
            <a:r>
              <a:rPr lang="zh-CN" altLang="en-US" sz="2800" b="1">
                <a:latin typeface="楷体" panose="02010609060101010101" charset="-122"/>
                <a:ea typeface="楷体" panose="02010609060101010101" charset="-122"/>
                <a:cs typeface="楷体" panose="02010609060101010101" charset="-122"/>
              </a:rPr>
              <a:t>第二阶段</a:t>
            </a:r>
            <a:endParaRPr lang="zh-CN" altLang="en-US" sz="2800" b="1">
              <a:latin typeface="楷体" panose="02010609060101010101" charset="-122"/>
              <a:ea typeface="楷体" panose="02010609060101010101" charset="-122"/>
              <a:cs typeface="楷体" panose="02010609060101010101" charset="-122"/>
            </a:endParaRPr>
          </a:p>
        </p:txBody>
      </p:sp>
      <p:sp>
        <p:nvSpPr>
          <p:cNvPr id="16" name="文本框 15"/>
          <p:cNvSpPr txBox="1"/>
          <p:nvPr/>
        </p:nvSpPr>
        <p:spPr>
          <a:xfrm>
            <a:off x="0" y="6100445"/>
            <a:ext cx="7823200" cy="521970"/>
          </a:xfrm>
          <a:prstGeom prst="rect">
            <a:avLst/>
          </a:prstGeom>
          <a:solidFill>
            <a:srgbClr val="00B0F0"/>
          </a:solidFill>
        </p:spPr>
        <p:txBody>
          <a:bodyPr wrap="square" rtlCol="0">
            <a:spAutoFit/>
          </a:bodyPr>
          <a:lstStyle/>
          <a:p>
            <a:pPr algn="ctr" eaLnBrk="1" hangingPunct="1">
              <a:buClrTx/>
              <a:buSzTx/>
              <a:buFontTx/>
            </a:pPr>
            <a:r>
              <a:rPr lang="zh-CN" sz="2800" b="1">
                <a:latin typeface="黑体" panose="02010609060101010101" charset="-122"/>
                <a:ea typeface="黑体" panose="02010609060101010101" charset="-122"/>
                <a:cs typeface="宋体" panose="02010600030101010101" pitchFamily="2" charset="-122"/>
                <a:sym typeface="+mn-ea"/>
              </a:rPr>
              <a:t>通过时间轴，思考：拉美独立运动有何意义？</a:t>
            </a:r>
            <a:endParaRPr lang="zh-CN" sz="2800" b="1">
              <a:latin typeface="黑体"/>
              <a:ea typeface="黑体" panose="02010609060101010101" charset="-122"/>
              <a:cs typeface="宋体" pitchFamily="2" charset="-122"/>
              <a:sym typeface="+mn-ea"/>
            </a:endParaRPr>
          </a:p>
        </p:txBody>
      </p:sp>
      <p:sp>
        <p:nvSpPr>
          <p:cNvPr id="18" name="文本框 17"/>
          <p:cNvSpPr txBox="1"/>
          <p:nvPr/>
        </p:nvSpPr>
        <p:spPr>
          <a:xfrm>
            <a:off x="4853305" y="1934845"/>
            <a:ext cx="6390640" cy="953134"/>
          </a:xfrm>
          <a:prstGeom prst="wedgeRectCallout">
            <a:avLst>
              <a:gd name="adj1" fmla="val -29349"/>
              <a:gd name="adj2" fmla="val 119278"/>
            </a:avLst>
          </a:prstGeom>
          <a:solidFill>
            <a:srgbClr val="00B050"/>
          </a:solidFill>
        </p:spPr>
        <p:txBody>
          <a:bodyPr wrap="square" rtlCol="0" anchor="t">
            <a:spAutoFit/>
          </a:bodyPr>
          <a:lstStyle/>
          <a:p>
            <a:pPr lvl="0" algn="l">
              <a:buClrTx/>
              <a:buSzTx/>
              <a:buFontTx/>
            </a:pPr>
            <a:r>
              <a:rPr lang="zh-CN" sz="2800" b="1">
                <a:solidFill>
                  <a:schemeClr val="bg1"/>
                </a:solidFill>
                <a:latin typeface="黑体" panose="02010609060101010101" charset="-122"/>
                <a:ea typeface="黑体" panose="02010609060101010101" charset="-122"/>
                <a:cs typeface="宋体" panose="02010600030101010101" pitchFamily="2" charset="-122"/>
                <a:sym typeface="+mn-ea"/>
              </a:rPr>
              <a:t>基本获得独立，打击了殖民主义势力，推动世界民族解放事业的进步。</a:t>
            </a:r>
            <a:endParaRPr lang="zh-CN" sz="2800" b="1">
              <a:solidFill>
                <a:schemeClr val="bg1"/>
              </a:solidFill>
              <a:latin typeface="黑体"/>
              <a:ea typeface="黑体" panose="02010609060101010101" charset="-122"/>
              <a:cs typeface="宋体"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linds(horizontal)">
                                      <p:cBhvr>
                                        <p:cTn id="32" dur="500"/>
                                        <p:tgtEl>
                                          <p:spTgt spid="15"/>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500"/>
                                        <p:tgtEl>
                                          <p:spTgt spid="1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horizontal)">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12" grpId="0"/>
      <p:bldP spid="14" grpId="0"/>
      <p:bldP spid="15" grpId="0"/>
      <p:bldP spid="16" grpId="0"/>
      <p:bldP spid="18"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360045" y="3707130"/>
            <a:ext cx="2712085" cy="1198880"/>
          </a:xfrm>
          <a:prstGeom prst="rect">
            <a:avLst/>
          </a:prstGeom>
          <a:noFill/>
          <a:ln>
            <a:solidFill>
              <a:srgbClr val="FF0000"/>
            </a:solidFill>
          </a:ln>
        </p:spPr>
        <p:txBody>
          <a:bodyPr wrap="square" rtlCol="0" anchor="t">
            <a:spAutoFit/>
          </a:bodyPr>
          <a:lstStyle/>
          <a:p>
            <a:r>
              <a:rPr lang="en-US" sz="2400" b="1">
                <a:latin typeface="楷体" panose="02010609060101010101" charset="-122"/>
                <a:ea typeface="楷体" panose="02010609060101010101" charset="-122"/>
                <a:cs typeface="楷体" panose="02010609060101010101" charset="-122"/>
              </a:rPr>
              <a:t>1791</a:t>
            </a:r>
            <a:r>
              <a:rPr lang="zh-CN" altLang="en-US" sz="2400" b="1">
                <a:latin typeface="楷体" panose="02010609060101010101" charset="-122"/>
                <a:ea typeface="楷体" panose="02010609060101010101" charset="-122"/>
                <a:cs typeface="楷体" panose="02010609060101010101" charset="-122"/>
              </a:rPr>
              <a:t>年海地爆发武装起义，</a:t>
            </a:r>
            <a:r>
              <a:rPr lang="en-US" sz="2400" b="1">
                <a:latin typeface="楷体" panose="02010609060101010101" charset="-122"/>
                <a:ea typeface="楷体" panose="02010609060101010101" charset="-122"/>
                <a:cs typeface="楷体" panose="02010609060101010101" charset="-122"/>
              </a:rPr>
              <a:t>1804</a:t>
            </a:r>
            <a:r>
              <a:rPr lang="zh-CN" altLang="en-US" sz="2400" b="1">
                <a:latin typeface="楷体" panose="02010609060101010101" charset="-122"/>
                <a:ea typeface="楷体" panose="02010609060101010101" charset="-122"/>
                <a:cs typeface="楷体" panose="02010609060101010101" charset="-122"/>
              </a:rPr>
              <a:t>年实现独立；</a:t>
            </a:r>
            <a:r>
              <a:rPr lang="zh-CN" altLang="en-US" sz="2400" b="1">
                <a:latin typeface="黑体" panose="02010609060101010101" charset="-122"/>
                <a:ea typeface="黑体" panose="02010609060101010101" charset="-122"/>
                <a:cs typeface="楷体" panose="02010609060101010101" charset="-122"/>
              </a:rPr>
              <a:t>揭开序幕</a:t>
            </a:r>
            <a:endParaRPr lang="zh-CN" altLang="en-US" sz="2400" b="1">
              <a:latin typeface="黑体" panose="02010609060101010101" charset="-122"/>
              <a:ea typeface="黑体" panose="02010609060101010101" charset="-122"/>
              <a:cs typeface="楷体" panose="02010609060101010101" charset="-122"/>
            </a:endParaRPr>
          </a:p>
        </p:txBody>
      </p:sp>
      <p:sp>
        <p:nvSpPr>
          <p:cNvPr id="8" name="文本框 7"/>
          <p:cNvSpPr txBox="1"/>
          <p:nvPr/>
        </p:nvSpPr>
        <p:spPr>
          <a:xfrm>
            <a:off x="619760" y="354330"/>
            <a:ext cx="8665210"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拉丁美洲的民族民主革命</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9" name="文本框 8"/>
          <p:cNvSpPr txBox="1"/>
          <p:nvPr/>
        </p:nvSpPr>
        <p:spPr>
          <a:xfrm>
            <a:off x="974090" y="1050925"/>
            <a:ext cx="7957185" cy="521970"/>
          </a:xfrm>
          <a:prstGeom prst="rect">
            <a:avLst/>
          </a:prstGeom>
          <a:solidFill>
            <a:srgbClr val="00B050"/>
          </a:solidFill>
        </p:spPr>
        <p:txBody>
          <a:bodyPr wrap="square" rtlCol="0">
            <a:spAutoFit/>
          </a:bodyPr>
          <a:lstStyle/>
          <a:p>
            <a:pPr algn="l" eaLnBrk="1" hangingPunct="1">
              <a:buClrTx/>
              <a:buSzTx/>
              <a:buFontTx/>
            </a:pPr>
            <a:r>
              <a:rPr lang="zh-CN" sz="2800" b="1">
                <a:latin typeface="宋体" panose="02010600030101010101" pitchFamily="2" charset="-122"/>
                <a:ea typeface="宋体" panose="02010600030101010101" pitchFamily="2" charset="-122"/>
                <a:cs typeface="宋体" panose="02010600030101010101" pitchFamily="2" charset="-122"/>
                <a:sym typeface="+mn-ea"/>
              </a:rPr>
              <a:t>二、阅读教材，梳理拉丁美洲的独立运动过程</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cxnSp>
        <p:nvCxnSpPr>
          <p:cNvPr id="2" name="直接箭头连接符 1"/>
          <p:cNvCxnSpPr/>
          <p:nvPr/>
        </p:nvCxnSpPr>
        <p:spPr>
          <a:xfrm flipV="1">
            <a:off x="1161415" y="3505835"/>
            <a:ext cx="10374630" cy="84455"/>
          </a:xfrm>
          <a:prstGeom prst="straightConnector1">
            <a:avLst/>
          </a:prstGeom>
          <a:ln w="57150">
            <a:solidFill>
              <a:schemeClr val="tx1"/>
            </a:solidFill>
            <a:tailEnd type="arrow" w="med" len="med"/>
          </a:ln>
        </p:spPr>
        <p:style>
          <a:lnRef idx="3">
            <a:schemeClr val="dk1"/>
          </a:lnRef>
          <a:fillRef idx="0">
            <a:schemeClr val="dk1"/>
          </a:fillRef>
          <a:effectRef idx="2">
            <a:schemeClr val="dk1"/>
          </a:effectRef>
          <a:fontRef idx="minor">
            <a:schemeClr val="tx1"/>
          </a:fontRef>
        </p:style>
      </p:cxnSp>
      <p:cxnSp>
        <p:nvCxnSpPr>
          <p:cNvPr id="3" name="直接连接符 2"/>
          <p:cNvCxnSpPr/>
          <p:nvPr/>
        </p:nvCxnSpPr>
        <p:spPr>
          <a:xfrm>
            <a:off x="1710690" y="319913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4" name="文本框 3"/>
          <p:cNvSpPr txBox="1"/>
          <p:nvPr/>
        </p:nvSpPr>
        <p:spPr>
          <a:xfrm>
            <a:off x="1921510" y="4939030"/>
            <a:ext cx="3167380" cy="953135"/>
          </a:xfrm>
          <a:prstGeom prst="rect">
            <a:avLst/>
          </a:prstGeom>
          <a:solidFill>
            <a:schemeClr val="accent6">
              <a:lumMod val="60000"/>
              <a:lumOff val="40000"/>
            </a:schemeClr>
          </a:solidFill>
        </p:spPr>
        <p:txBody>
          <a:bodyPr wrap="square" rtlCol="0" anchor="t">
            <a:spAutoFit/>
          </a:bodyPr>
          <a:lstStyle/>
          <a:p>
            <a:pPr algn="ctr"/>
            <a:r>
              <a:rPr lang="en-US" altLang="zh-CN" sz="2800" b="1">
                <a:latin typeface="楷体" panose="02010609060101010101" charset="-122"/>
                <a:ea typeface="楷体" panose="02010609060101010101" charset="-122"/>
                <a:cs typeface="楷体" panose="02010609060101010101" charset="-122"/>
              </a:rPr>
              <a:t>18</a:t>
            </a:r>
            <a:r>
              <a:rPr lang="zh-CN" altLang="en-US" sz="2800" b="1">
                <a:latin typeface="楷体" panose="02010609060101010101" charset="-122"/>
                <a:ea typeface="楷体" panose="02010609060101010101" charset="-122"/>
                <a:cs typeface="楷体" panose="02010609060101010101" charset="-122"/>
              </a:rPr>
              <a:t>世纪末</a:t>
            </a:r>
            <a:r>
              <a:rPr lang="en-US" altLang="zh-CN" sz="2800" b="1">
                <a:latin typeface="楷体" panose="02010609060101010101" charset="-122"/>
                <a:ea typeface="楷体" panose="02010609060101010101" charset="-122"/>
                <a:cs typeface="楷体" panose="02010609060101010101" charset="-122"/>
              </a:rPr>
              <a:t>19</a:t>
            </a:r>
            <a:r>
              <a:rPr lang="zh-CN" altLang="en-US" sz="2800" b="1">
                <a:latin typeface="楷体" panose="02010609060101010101" charset="-122"/>
                <a:ea typeface="楷体" panose="02010609060101010101" charset="-122"/>
                <a:cs typeface="楷体" panose="02010609060101010101" charset="-122"/>
              </a:rPr>
              <a:t>世纪初</a:t>
            </a:r>
            <a:endParaRPr lang="zh-CN" altLang="en-US" sz="2800" b="1">
              <a:latin typeface="楷体" panose="02010609060101010101" charset="-122"/>
              <a:ea typeface="楷体" panose="02010609060101010101" charset="-122"/>
              <a:cs typeface="楷体" panose="02010609060101010101" charset="-122"/>
            </a:endParaRPr>
          </a:p>
          <a:p>
            <a:pPr algn="ctr"/>
            <a:r>
              <a:rPr lang="zh-CN" altLang="en-US" sz="2800" b="1">
                <a:latin typeface="楷体" panose="02010609060101010101" charset="-122"/>
                <a:ea typeface="楷体" panose="02010609060101010101" charset="-122"/>
                <a:cs typeface="楷体" panose="02010609060101010101" charset="-122"/>
              </a:rPr>
              <a:t>第一阶段</a:t>
            </a:r>
            <a:endParaRPr lang="zh-CN" altLang="en-US" sz="2800" b="1">
              <a:latin typeface="楷体" panose="02010609060101010101" charset="-122"/>
              <a:ea typeface="楷体" panose="02010609060101010101" charset="-122"/>
              <a:cs typeface="楷体" panose="02010609060101010101" charset="-122"/>
            </a:endParaRPr>
          </a:p>
        </p:txBody>
      </p:sp>
      <p:cxnSp>
        <p:nvCxnSpPr>
          <p:cNvPr id="5" name="直接连接符 4"/>
          <p:cNvCxnSpPr/>
          <p:nvPr/>
        </p:nvCxnSpPr>
        <p:spPr>
          <a:xfrm>
            <a:off x="4044950" y="3178175"/>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6" name="文本框 5"/>
          <p:cNvSpPr txBox="1"/>
          <p:nvPr/>
        </p:nvSpPr>
        <p:spPr>
          <a:xfrm>
            <a:off x="3175000" y="3707130"/>
            <a:ext cx="2396490" cy="1198880"/>
          </a:xfrm>
          <a:prstGeom prst="rect">
            <a:avLst/>
          </a:prstGeom>
          <a:noFill/>
          <a:ln>
            <a:solidFill>
              <a:srgbClr val="FF0000"/>
            </a:solidFill>
          </a:ln>
        </p:spPr>
        <p:txBody>
          <a:bodyPr wrap="square" rtlCol="0" anchor="t">
            <a:spAutoFit/>
          </a:bodyPr>
          <a:lstStyle/>
          <a:p>
            <a:r>
              <a:rPr lang="en-US" sz="2400" b="1">
                <a:latin typeface="楷体" panose="02010609060101010101" charset="-122"/>
                <a:ea typeface="楷体" panose="02010609060101010101" charset="-122"/>
                <a:cs typeface="楷体" panose="02010609060101010101" charset="-122"/>
              </a:rPr>
              <a:t>1826</a:t>
            </a:r>
            <a:r>
              <a:rPr lang="zh-CN" altLang="en-US" sz="2400" b="1">
                <a:latin typeface="楷体" panose="02010609060101010101" charset="-122"/>
                <a:ea typeface="楷体" panose="02010609060101010101" charset="-122"/>
                <a:cs typeface="楷体" panose="02010609060101010101" charset="-122"/>
              </a:rPr>
              <a:t>年西班牙和葡萄所属拉美殖民地</a:t>
            </a:r>
            <a:r>
              <a:rPr lang="zh-CN" altLang="en-US" sz="2400" b="1">
                <a:latin typeface="黑体" panose="02010609060101010101" charset="-122"/>
                <a:ea typeface="黑体" panose="02010609060101010101" charset="-122"/>
                <a:cs typeface="楷体" panose="02010609060101010101" charset="-122"/>
              </a:rPr>
              <a:t>基本独立</a:t>
            </a:r>
            <a:endParaRPr lang="zh-CN" altLang="en-US" sz="2400" b="1">
              <a:latin typeface="黑体" panose="02010609060101010101" charset="-122"/>
              <a:ea typeface="黑体" panose="02010609060101010101" charset="-122"/>
              <a:cs typeface="楷体" panose="02010609060101010101" charset="-122"/>
            </a:endParaRPr>
          </a:p>
        </p:txBody>
      </p:sp>
      <p:cxnSp>
        <p:nvCxnSpPr>
          <p:cNvPr id="11" name="直接连接符 10"/>
          <p:cNvCxnSpPr/>
          <p:nvPr/>
        </p:nvCxnSpPr>
        <p:spPr>
          <a:xfrm>
            <a:off x="8601075" y="309372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12" name="文本框 11"/>
          <p:cNvSpPr txBox="1"/>
          <p:nvPr/>
        </p:nvSpPr>
        <p:spPr>
          <a:xfrm>
            <a:off x="6447790" y="3707130"/>
            <a:ext cx="2390775" cy="1198880"/>
          </a:xfrm>
          <a:prstGeom prst="rect">
            <a:avLst/>
          </a:prstGeom>
          <a:noFill/>
          <a:ln>
            <a:solidFill>
              <a:srgbClr val="FF0000"/>
            </a:solidFill>
          </a:ln>
        </p:spPr>
        <p:txBody>
          <a:bodyPr wrap="square" rtlCol="0" anchor="t">
            <a:spAutoFit/>
          </a:bodyPr>
          <a:lstStyle/>
          <a:p>
            <a:pPr algn="l">
              <a:buClrTx/>
              <a:buSzTx/>
              <a:buFontTx/>
            </a:pPr>
            <a:r>
              <a:rPr lang="zh-CN" altLang="en-US" sz="2400" b="1">
                <a:latin typeface="楷体" panose="02010609060101010101" charset="-122"/>
                <a:ea typeface="楷体" panose="02010609060101010101" charset="-122"/>
                <a:cs typeface="楷体" panose="02010609060101010101" charset="-122"/>
              </a:rPr>
              <a:t>1898年巴西废除君主制，建立共和国</a:t>
            </a:r>
            <a:endParaRPr lang="zh-CN" altLang="en-US" sz="2400" b="1">
              <a:latin typeface="楷体" panose="02010609060101010101" charset="-122"/>
              <a:ea typeface="楷体" panose="02010609060101010101" charset="-122"/>
              <a:cs typeface="楷体" panose="02010609060101010101" charset="-122"/>
            </a:endParaRPr>
          </a:p>
        </p:txBody>
      </p:sp>
      <p:cxnSp>
        <p:nvCxnSpPr>
          <p:cNvPr id="13" name="直接连接符 12"/>
          <p:cNvCxnSpPr/>
          <p:nvPr/>
        </p:nvCxnSpPr>
        <p:spPr>
          <a:xfrm>
            <a:off x="10622915" y="308229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14" name="文本框 13"/>
          <p:cNvSpPr txBox="1"/>
          <p:nvPr/>
        </p:nvSpPr>
        <p:spPr>
          <a:xfrm>
            <a:off x="8896350" y="3707130"/>
            <a:ext cx="3246755" cy="1198880"/>
          </a:xfrm>
          <a:prstGeom prst="rect">
            <a:avLst/>
          </a:prstGeom>
          <a:noFill/>
          <a:ln>
            <a:solidFill>
              <a:srgbClr val="FF0000"/>
            </a:solidFill>
          </a:ln>
        </p:spPr>
        <p:txBody>
          <a:bodyPr wrap="square" rtlCol="0" anchor="t">
            <a:spAutoFit/>
          </a:bodyPr>
          <a:lstStyle/>
          <a:p>
            <a:pPr algn="l">
              <a:buClrTx/>
              <a:buSzTx/>
              <a:buFontTx/>
            </a:pPr>
            <a:r>
              <a:rPr lang="zh-CN" altLang="en-US" sz="2400" b="1">
                <a:latin typeface="楷体" panose="02010609060101010101" charset="-122"/>
                <a:ea typeface="楷体" panose="02010609060101010101" charset="-122"/>
                <a:cs typeface="楷体" panose="02010609060101010101" charset="-122"/>
              </a:rPr>
              <a:t>1</a:t>
            </a:r>
            <a:r>
              <a:rPr lang="en-US" altLang="zh-CN" sz="2400" b="1">
                <a:latin typeface="楷体" panose="02010609060101010101" charset="-122"/>
                <a:ea typeface="楷体" panose="02010609060101010101" charset="-122"/>
                <a:cs typeface="楷体" panose="02010609060101010101" charset="-122"/>
              </a:rPr>
              <a:t>910</a:t>
            </a:r>
            <a:r>
              <a:rPr lang="zh-CN" altLang="en-US" sz="2400" b="1">
                <a:latin typeface="楷体" panose="02010609060101010101" charset="-122"/>
                <a:ea typeface="楷体" panose="02010609060101010101" charset="-122"/>
                <a:cs typeface="楷体" panose="02010609060101010101" charset="-122"/>
              </a:rPr>
              <a:t>年墨西哥爆发革命赶走了独裁者，</a:t>
            </a:r>
            <a:r>
              <a:rPr lang="en-US" altLang="zh-CN" sz="2400" b="1">
                <a:latin typeface="楷体" panose="02010609060101010101" charset="-122"/>
                <a:ea typeface="楷体" panose="02010609060101010101" charset="-122"/>
                <a:cs typeface="楷体" panose="02010609060101010101" charset="-122"/>
              </a:rPr>
              <a:t>1917</a:t>
            </a:r>
            <a:r>
              <a:rPr lang="zh-CN" altLang="en-US" sz="2400" b="1">
                <a:latin typeface="楷体" panose="02010609060101010101" charset="-122"/>
                <a:ea typeface="楷体" panose="02010609060101010101" charset="-122"/>
                <a:cs typeface="楷体" panose="02010609060101010101" charset="-122"/>
              </a:rPr>
              <a:t>年颁布宪法。</a:t>
            </a:r>
            <a:endParaRPr lang="zh-CN" altLang="en-US" sz="2400" b="1">
              <a:latin typeface="楷体" panose="02010609060101010101" charset="-122"/>
              <a:ea typeface="楷体" panose="02010609060101010101" charset="-122"/>
              <a:cs typeface="楷体" panose="02010609060101010101" charset="-122"/>
            </a:endParaRPr>
          </a:p>
        </p:txBody>
      </p:sp>
      <p:sp>
        <p:nvSpPr>
          <p:cNvPr id="15" name="文本框 14"/>
          <p:cNvSpPr txBox="1"/>
          <p:nvPr/>
        </p:nvSpPr>
        <p:spPr>
          <a:xfrm>
            <a:off x="7466330" y="4939030"/>
            <a:ext cx="3167380" cy="953135"/>
          </a:xfrm>
          <a:prstGeom prst="rect">
            <a:avLst/>
          </a:prstGeom>
          <a:solidFill>
            <a:schemeClr val="accent6">
              <a:lumMod val="60000"/>
              <a:lumOff val="40000"/>
            </a:schemeClr>
          </a:solidFill>
        </p:spPr>
        <p:txBody>
          <a:bodyPr wrap="square" rtlCol="0" anchor="t">
            <a:spAutoFit/>
          </a:bodyPr>
          <a:lstStyle/>
          <a:p>
            <a:pPr algn="ctr"/>
            <a:r>
              <a:rPr lang="en-US" altLang="zh-CN" sz="2800" b="1">
                <a:latin typeface="楷体" panose="02010609060101010101" charset="-122"/>
                <a:ea typeface="楷体" panose="02010609060101010101" charset="-122"/>
                <a:cs typeface="楷体" panose="02010609060101010101" charset="-122"/>
              </a:rPr>
              <a:t>19</a:t>
            </a:r>
            <a:r>
              <a:rPr lang="zh-CN" altLang="en-US" sz="2800" b="1">
                <a:latin typeface="楷体" panose="02010609060101010101" charset="-122"/>
                <a:ea typeface="楷体" panose="02010609060101010101" charset="-122"/>
                <a:cs typeface="楷体" panose="02010609060101010101" charset="-122"/>
              </a:rPr>
              <a:t>世纪末</a:t>
            </a:r>
            <a:r>
              <a:rPr lang="en-US" altLang="zh-CN" sz="2800" b="1">
                <a:latin typeface="楷体" panose="02010609060101010101" charset="-122"/>
                <a:ea typeface="楷体" panose="02010609060101010101" charset="-122"/>
                <a:cs typeface="楷体" panose="02010609060101010101" charset="-122"/>
              </a:rPr>
              <a:t>20</a:t>
            </a:r>
            <a:r>
              <a:rPr lang="zh-CN" altLang="en-US" sz="2800" b="1">
                <a:latin typeface="楷体" panose="02010609060101010101" charset="-122"/>
                <a:ea typeface="楷体" panose="02010609060101010101" charset="-122"/>
                <a:cs typeface="楷体" panose="02010609060101010101" charset="-122"/>
              </a:rPr>
              <a:t>世纪初</a:t>
            </a:r>
            <a:endParaRPr lang="zh-CN" altLang="en-US" sz="2800" b="1">
              <a:latin typeface="楷体" panose="02010609060101010101" charset="-122"/>
              <a:ea typeface="楷体" panose="02010609060101010101" charset="-122"/>
              <a:cs typeface="楷体" panose="02010609060101010101" charset="-122"/>
            </a:endParaRPr>
          </a:p>
          <a:p>
            <a:pPr algn="ctr"/>
            <a:r>
              <a:rPr lang="zh-CN" altLang="en-US" sz="2800" b="1">
                <a:latin typeface="楷体" panose="02010609060101010101" charset="-122"/>
                <a:ea typeface="楷体" panose="02010609060101010101" charset="-122"/>
                <a:cs typeface="楷体" panose="02010609060101010101" charset="-122"/>
              </a:rPr>
              <a:t>第二阶段</a:t>
            </a:r>
            <a:endParaRPr lang="zh-CN" altLang="en-US" sz="2800" b="1">
              <a:latin typeface="楷体" panose="02010609060101010101" charset="-122"/>
              <a:ea typeface="楷体" panose="02010609060101010101" charset="-122"/>
              <a:cs typeface="楷体" panose="02010609060101010101" charset="-122"/>
            </a:endParaRPr>
          </a:p>
        </p:txBody>
      </p:sp>
      <p:sp>
        <p:nvSpPr>
          <p:cNvPr id="16" name="文本框 15"/>
          <p:cNvSpPr txBox="1"/>
          <p:nvPr/>
        </p:nvSpPr>
        <p:spPr>
          <a:xfrm>
            <a:off x="113665" y="6100445"/>
            <a:ext cx="7181215" cy="521970"/>
          </a:xfrm>
          <a:prstGeom prst="rect">
            <a:avLst/>
          </a:prstGeom>
          <a:solidFill>
            <a:srgbClr val="00B0F0"/>
          </a:solidFill>
        </p:spPr>
        <p:txBody>
          <a:bodyPr wrap="square" rtlCol="0">
            <a:spAutoFit/>
          </a:bodyPr>
          <a:lstStyle/>
          <a:p>
            <a:pPr algn="ctr" eaLnBrk="1" hangingPunct="1">
              <a:buClrTx/>
              <a:buSzTx/>
              <a:buFontTx/>
            </a:pPr>
            <a:r>
              <a:rPr lang="zh-CN" sz="2800" b="1">
                <a:latin typeface="黑体" panose="02010609060101010101" charset="-122"/>
                <a:ea typeface="黑体" panose="02010609060101010101" charset="-122"/>
                <a:cs typeface="宋体" panose="02010600030101010101" pitchFamily="2" charset="-122"/>
                <a:sym typeface="+mn-ea"/>
              </a:rPr>
              <a:t>结合课本思考：拉美百年独立之路过程如何？</a:t>
            </a:r>
            <a:endParaRPr lang="zh-CN" sz="2800" b="1">
              <a:latin typeface="黑体" panose="02010609060101010101" charset="-122"/>
              <a:ea typeface="黑体" panose="02010609060101010101" charset="-122"/>
              <a:cs typeface="宋体" panose="02010600030101010101" pitchFamily="2" charset="-122"/>
              <a:sym typeface="+mn-ea"/>
            </a:endParaRPr>
          </a:p>
        </p:txBody>
      </p:sp>
      <p:sp>
        <p:nvSpPr>
          <p:cNvPr id="17" name="矩形标注 16"/>
          <p:cNvSpPr/>
          <p:nvPr/>
        </p:nvSpPr>
        <p:spPr>
          <a:xfrm>
            <a:off x="2075815" y="2160905"/>
            <a:ext cx="2463800" cy="512445"/>
          </a:xfrm>
          <a:prstGeom prst="wedgeRectCallout">
            <a:avLst>
              <a:gd name="adj1" fmla="val -16226"/>
              <a:gd name="adj2" fmla="val 211957"/>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400" b="1"/>
              <a:t>1</a:t>
            </a:r>
            <a:r>
              <a:rPr lang="en-US" altLang="zh-CN" sz="2400" b="1"/>
              <a:t>823</a:t>
            </a:r>
            <a:r>
              <a:rPr lang="zh-CN" altLang="en-US" sz="2400" b="1"/>
              <a:t>年门罗宣言</a:t>
            </a:r>
            <a:endParaRPr lang="zh-CN" altLang="en-US" sz="2400" b="1"/>
          </a:p>
        </p:txBody>
      </p:sp>
      <p:sp>
        <p:nvSpPr>
          <p:cNvPr id="18" name="矩形标注 17"/>
          <p:cNvSpPr/>
          <p:nvPr/>
        </p:nvSpPr>
        <p:spPr>
          <a:xfrm>
            <a:off x="4885690" y="1854200"/>
            <a:ext cx="6220460" cy="1126490"/>
          </a:xfrm>
          <a:prstGeom prst="wedgeRectCallout">
            <a:avLst>
              <a:gd name="adj1" fmla="val -33079"/>
              <a:gd name="adj2" fmla="val 9549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buClrTx/>
              <a:buSzTx/>
              <a:buFontTx/>
            </a:pPr>
            <a:r>
              <a:rPr lang="zh-CN" altLang="en-US" sz="2400" b="1">
                <a:sym typeface="+mn-ea"/>
              </a:rPr>
              <a:t>各国大多政局动荡，普遍实行军事独裁统治，政治经济发展停滞不前。英美等国在“援助”的幌子下，加紧了经济侵略和政治渗透。</a:t>
            </a:r>
            <a:endParaRPr lang="zh-CN" altLang="en-US" sz="2400" b="1">
              <a:sym typeface="+mn-ea"/>
            </a:endParaRPr>
          </a:p>
        </p:txBody>
      </p:sp>
      <p:sp>
        <p:nvSpPr>
          <p:cNvPr id="19" name="文本框 18"/>
          <p:cNvSpPr txBox="1"/>
          <p:nvPr/>
        </p:nvSpPr>
        <p:spPr>
          <a:xfrm>
            <a:off x="7593965" y="6100445"/>
            <a:ext cx="4676775" cy="521970"/>
          </a:xfrm>
          <a:prstGeom prst="rect">
            <a:avLst/>
          </a:prstGeom>
          <a:solidFill>
            <a:srgbClr val="00B0F0"/>
          </a:solidFill>
        </p:spPr>
        <p:txBody>
          <a:bodyPr wrap="square" rtlCol="0">
            <a:spAutoFit/>
          </a:bodyPr>
          <a:lstStyle/>
          <a:p>
            <a:pPr algn="ctr" eaLnBrk="1" hangingPunct="1">
              <a:buClrTx/>
              <a:buSzTx/>
              <a:buFontTx/>
            </a:pPr>
            <a:r>
              <a:rPr lang="zh-CN" sz="2800" b="1">
                <a:latin typeface="黑体" panose="02010609060101010101" charset="-122"/>
                <a:ea typeface="黑体" panose="02010609060101010101" charset="-122"/>
                <a:cs typeface="宋体" panose="02010600030101010101" pitchFamily="2" charset="-122"/>
                <a:sym typeface="+mn-ea"/>
              </a:rPr>
              <a:t>思考：墨西哥宪法意义何在？</a:t>
            </a:r>
            <a:endParaRPr lang="zh-CN" sz="2800" b="1">
              <a:latin typeface="黑体" panose="02010609060101010101" charset="-122"/>
              <a:ea typeface="黑体" panose="02010609060101010101" charset="-122"/>
              <a:cs typeface="宋体" panose="02010600030101010101" pitchFamily="2" charset="-122"/>
              <a:sym typeface="+mn-ea"/>
            </a:endParaRPr>
          </a:p>
        </p:txBody>
      </p:sp>
      <p:sp>
        <p:nvSpPr>
          <p:cNvPr id="20" name="矩形 19"/>
          <p:cNvSpPr/>
          <p:nvPr/>
        </p:nvSpPr>
        <p:spPr>
          <a:xfrm>
            <a:off x="5166995" y="5761990"/>
            <a:ext cx="2014220" cy="1198880"/>
          </a:xfrm>
          <a:prstGeom prst="rect">
            <a:avLst/>
          </a:prstGeom>
          <a:noFill/>
          <a:ln>
            <a:noFill/>
          </a:ln>
        </p:spPr>
        <p:txBody>
          <a:bodyPr wrap="none" rtlCol="0" anchor="t">
            <a:spAutoFit/>
          </a:bodyPr>
          <a:lstStyle/>
          <a:p>
            <a:pPr algn="ctr"/>
            <a:r>
              <a:rPr lang="zh-CN" altLang="en-US" sz="7200" b="1">
                <a:solidFill>
                  <a:srgbClr val="C00000"/>
                </a:solidFill>
                <a:latin typeface="华文行楷" panose="02010800040101010101" charset="-122"/>
                <a:ea typeface="华文行楷" panose="02010800040101010101" charset="-122"/>
                <a:sym typeface="+mn-ea"/>
              </a:rPr>
              <a:t>坎坷</a:t>
            </a:r>
            <a:endParaRPr lang="zh-CN" altLang="en-US" sz="7200" b="1">
              <a:ln w="22225">
                <a:solidFill>
                  <a:schemeClr val="accent2"/>
                </a:solidFill>
                <a:prstDash val="solid"/>
              </a:ln>
              <a:solidFill>
                <a:srgbClr val="C00000"/>
              </a:solidFill>
              <a:effectLst/>
              <a:latin typeface="华文行楷" charset="-122"/>
              <a:ea typeface="华文行楷" panose="02010800040101010101" charset="-122"/>
              <a:sym typeface="+mn-ea"/>
            </a:endParaRPr>
          </a:p>
        </p:txBody>
      </p:sp>
      <p:sp>
        <p:nvSpPr>
          <p:cNvPr id="21" name="圆角矩形 20"/>
          <p:cNvSpPr/>
          <p:nvPr/>
        </p:nvSpPr>
        <p:spPr>
          <a:xfrm>
            <a:off x="8852535" y="4399915"/>
            <a:ext cx="1626870" cy="539115"/>
          </a:xfrm>
          <a:prstGeom prst="roundRect">
            <a:avLst/>
          </a:prstGeom>
          <a:noFill/>
          <a:ln w="57150">
            <a:solidFill>
              <a:srgbClr val="0070C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1"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linds(horizontal)">
                                      <p:cBhvr>
                                        <p:cTn id="27" dur="500"/>
                                        <p:tgtEl>
                                          <p:spTgt spid="2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linds(horizontal)">
                                      <p:cBhvr>
                                        <p:cTn id="32" dur="500"/>
                                        <p:tgtEl>
                                          <p:spTgt spid="21"/>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linds(horizontal)">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16" grpId="1"/>
      <p:bldP spid="21"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474345" y="1584325"/>
            <a:ext cx="11243310" cy="3046095"/>
          </a:xfrm>
          <a:prstGeom prst="rect">
            <a:avLst/>
          </a:prstGeom>
          <a:noFill/>
        </p:spPr>
        <p:txBody>
          <a:bodyPr wrap="square" rtlCol="0" anchor="t">
            <a:spAutoFit/>
          </a:bodyPr>
          <a:lstStyle/>
          <a:p>
            <a:pPr algn="l">
              <a:lnSpc>
                <a:spcPct val="100000"/>
              </a:lnSpc>
              <a:buClrTx/>
              <a:buSzTx/>
              <a:buFontTx/>
            </a:pPr>
            <a:r>
              <a:rPr lang="en-US" altLang="zh-CN" sz="2800" b="1">
                <a:latin typeface="楷体" panose="02010609060101010101" charset="-122"/>
                <a:ea typeface="楷体" panose="02010609060101010101" charset="-122"/>
                <a:cs typeface="楷体" panose="02010609060101010101" charset="-122"/>
              </a:rPr>
              <a:t>   </a:t>
            </a:r>
            <a:r>
              <a:rPr lang="zh-CN" altLang="en-US" sz="2800" b="1">
                <a:latin typeface="楷体" panose="02010609060101010101" charset="-122"/>
                <a:ea typeface="楷体" panose="02010609060101010101" charset="-122"/>
                <a:cs typeface="楷体" panose="02010609060101010101" charset="-122"/>
              </a:rPr>
              <a:t>国家领土范围内土地与水流之所有权本属国家……</a:t>
            </a:r>
            <a:endParaRPr lang="zh-CN" altLang="en-US" sz="2800" b="1">
              <a:latin typeface="楷体" panose="02010609060101010101" charset="-122"/>
              <a:ea typeface="楷体" panose="02010609060101010101" charset="-122"/>
              <a:cs typeface="楷体" panose="02010609060101010101" charset="-122"/>
            </a:endParaRPr>
          </a:p>
          <a:p>
            <a:pPr algn="l">
              <a:lnSpc>
                <a:spcPct val="100000"/>
              </a:lnSpc>
              <a:buClrTx/>
              <a:buSzTx/>
              <a:buFontTx/>
            </a:pPr>
            <a:r>
              <a:rPr lang="zh-CN" altLang="en-US" sz="2800" b="1">
                <a:latin typeface="楷体" panose="02010609060101010101" charset="-122"/>
                <a:ea typeface="楷体" panose="02010609060101010101" charset="-122"/>
                <a:cs typeface="楷体" panose="02010609060101010101" charset="-122"/>
              </a:rPr>
              <a:t>   …………</a:t>
            </a:r>
            <a:endParaRPr lang="zh-CN" altLang="en-US" sz="2800" b="1">
              <a:latin typeface="楷体" panose="02010609060101010101" charset="-122"/>
              <a:ea typeface="楷体" panose="02010609060101010101" charset="-122"/>
              <a:cs typeface="楷体" panose="02010609060101010101" charset="-122"/>
            </a:endParaRPr>
          </a:p>
          <a:p>
            <a:pPr algn="l">
              <a:lnSpc>
                <a:spcPct val="100000"/>
              </a:lnSpc>
              <a:buClrTx/>
              <a:buSzTx/>
              <a:buFontTx/>
            </a:pPr>
            <a:r>
              <a:rPr lang="zh-CN" altLang="en-US" sz="2800" b="1">
                <a:latin typeface="楷体" panose="02010609060101010101" charset="-122"/>
                <a:ea typeface="楷体" panose="02010609060101010101" charset="-122"/>
                <a:cs typeface="楷体" panose="02010609060101010101" charset="-122"/>
              </a:rPr>
              <a:t>   国家在任何时候皆有权利对私产加以限制……应采取必要措施以分散大地产；发展小土地持有制……</a:t>
            </a:r>
            <a:endParaRPr lang="zh-CN" altLang="en-US" sz="2800" b="1">
              <a:latin typeface="楷体" panose="02010609060101010101" charset="-122"/>
              <a:ea typeface="楷体" panose="02010609060101010101" charset="-122"/>
              <a:cs typeface="楷体" panose="02010609060101010101" charset="-122"/>
            </a:endParaRPr>
          </a:p>
          <a:p>
            <a:pPr algn="l">
              <a:lnSpc>
                <a:spcPct val="100000"/>
              </a:lnSpc>
              <a:buClrTx/>
              <a:buSzTx/>
              <a:buFontTx/>
            </a:pPr>
            <a:r>
              <a:rPr lang="zh-CN" altLang="en-US" sz="2800" b="1">
                <a:latin typeface="楷体" panose="02010609060101010101" charset="-122"/>
                <a:ea typeface="楷体" panose="02010609060101010101" charset="-122"/>
                <a:cs typeface="楷体" panose="02010609060101010101" charset="-122"/>
              </a:rPr>
              <a:t>   一切矿物，或存在于矿脉、矿层、矿块或矿床中构成矿藏之物质……其所有权皆直接属于国家……</a:t>
            </a:r>
            <a:endParaRPr lang="zh-CN" altLang="en-US" sz="2800" b="1">
              <a:latin typeface="楷体" panose="02010609060101010101" charset="-122"/>
              <a:ea typeface="楷体" panose="02010609060101010101" charset="-122"/>
              <a:cs typeface="楷体" panose="02010609060101010101" charset="-122"/>
            </a:endParaRPr>
          </a:p>
          <a:p>
            <a:pPr algn="l">
              <a:lnSpc>
                <a:spcPct val="100000"/>
              </a:lnSpc>
              <a:spcBef>
                <a:spcPct val="0"/>
              </a:spcBef>
              <a:spcAft>
                <a:spcPct val="0"/>
              </a:spcAft>
              <a:buClrTx/>
              <a:buSzTx/>
              <a:buFontTx/>
            </a:pPr>
            <a:r>
              <a:rPr lang="en-US" altLang="zh-CN" sz="2400" b="1">
                <a:latin typeface="宋体" panose="02010600030101010101" pitchFamily="2" charset="-122"/>
                <a:ea typeface="宋体" panose="02010600030101010101" pitchFamily="2" charset="-122"/>
                <a:cs typeface="宋体" panose="02010600030101010101" pitchFamily="2" charset="-122"/>
              </a:rPr>
              <a:t>                                    ——</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《中外历史纲要》下册</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77</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页</a:t>
            </a:r>
            <a:endParaRPr lang="zh-CN" altLang="en-US" sz="2400" b="1">
              <a:latin typeface="宋体" pitchFamily="2" charset="-122"/>
              <a:ea typeface="宋体" pitchFamily="2" charset="-122"/>
              <a:cs typeface="宋体" pitchFamily="2" charset="-122"/>
            </a:endParaRPr>
          </a:p>
        </p:txBody>
      </p:sp>
      <p:sp>
        <p:nvSpPr>
          <p:cNvPr id="4" name="文本框 3"/>
          <p:cNvSpPr txBox="1"/>
          <p:nvPr/>
        </p:nvSpPr>
        <p:spPr>
          <a:xfrm>
            <a:off x="1736725" y="4630420"/>
            <a:ext cx="9382125" cy="953135"/>
          </a:xfrm>
          <a:prstGeom prst="rect">
            <a:avLst/>
          </a:prstGeom>
          <a:solidFill>
            <a:srgbClr val="00B050"/>
          </a:solidFill>
        </p:spPr>
        <p:txBody>
          <a:bodyPr wrap="square" rtlCol="0">
            <a:spAutoFit/>
          </a:bodyPr>
          <a:lstStyle/>
          <a:p>
            <a:pPr algn="l"/>
            <a:r>
              <a:rPr lang="zh-CN" sz="2800" b="1">
                <a:latin typeface="宋体" panose="02010600030101010101" pitchFamily="2" charset="-122"/>
                <a:ea typeface="宋体" panose="02010600030101010101" pitchFamily="2" charset="-122"/>
                <a:cs typeface="宋体" panose="02010600030101010101" pitchFamily="2" charset="-122"/>
                <a:sym typeface="+mn-ea"/>
              </a:rPr>
              <a:t>内容：领土所有权属于国家，反对大土地所有制。</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a:p>
            <a:pPr algn="l"/>
            <a:r>
              <a:rPr lang="zh-CN" sz="2800" b="1">
                <a:latin typeface="宋体" panose="02010600030101010101" pitchFamily="2" charset="-122"/>
                <a:ea typeface="宋体" panose="02010600030101010101" pitchFamily="2" charset="-122"/>
                <a:cs typeface="宋体" panose="02010600030101010101" pitchFamily="2" charset="-122"/>
                <a:sym typeface="+mn-ea"/>
              </a:rPr>
              <a:t>      理论来源</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主权在民</a:t>
            </a:r>
            <a:endParaRPr lang="zh-CN" altLang="en-US" sz="2800" b="1">
              <a:latin typeface="宋体" pitchFamily="2" charset="-122"/>
              <a:ea typeface="宋体" pitchFamily="2" charset="-122"/>
              <a:cs typeface="宋体" pitchFamily="2" charset="-122"/>
              <a:sym typeface="+mn-ea"/>
            </a:endParaRPr>
          </a:p>
        </p:txBody>
      </p:sp>
      <p:sp>
        <p:nvSpPr>
          <p:cNvPr id="5" name="文本框 4"/>
          <p:cNvSpPr txBox="1"/>
          <p:nvPr/>
        </p:nvSpPr>
        <p:spPr>
          <a:xfrm>
            <a:off x="419100" y="153670"/>
            <a:ext cx="8665210"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拉丁美洲的民族民主革命</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7" name="文本框 6"/>
          <p:cNvSpPr txBox="1"/>
          <p:nvPr/>
        </p:nvSpPr>
        <p:spPr>
          <a:xfrm>
            <a:off x="419100" y="817880"/>
            <a:ext cx="4676775" cy="521970"/>
          </a:xfrm>
          <a:prstGeom prst="rect">
            <a:avLst/>
          </a:prstGeom>
          <a:solidFill>
            <a:srgbClr val="00B0F0"/>
          </a:solidFill>
        </p:spPr>
        <p:txBody>
          <a:bodyPr wrap="square" rtlCol="0">
            <a:spAutoFit/>
          </a:bodyPr>
          <a:lstStyle/>
          <a:p>
            <a:pPr algn="ctr" eaLnBrk="1" hangingPunct="1">
              <a:buClrTx/>
              <a:buSzTx/>
              <a:buFontTx/>
            </a:pPr>
            <a:r>
              <a:rPr lang="zh-CN" sz="2800" b="1">
                <a:latin typeface="黑体" panose="02010609060101010101" charset="-122"/>
                <a:ea typeface="黑体" panose="02010609060101010101" charset="-122"/>
                <a:cs typeface="宋体" panose="02010600030101010101" pitchFamily="2" charset="-122"/>
                <a:sym typeface="+mn-ea"/>
              </a:rPr>
              <a:t>思考：墨西哥宪法意义何在？</a:t>
            </a:r>
            <a:endParaRPr lang="zh-CN" sz="2800" b="1">
              <a:latin typeface="黑体" panose="02010609060101010101" charset="-122"/>
              <a:ea typeface="黑体" panose="02010609060101010101" charset="-122"/>
              <a:cs typeface="宋体" panose="02010600030101010101" pitchFamily="2" charset="-122"/>
              <a:sym typeface="+mn-ea"/>
            </a:endParaRPr>
          </a:p>
        </p:txBody>
      </p:sp>
      <p:sp>
        <p:nvSpPr>
          <p:cNvPr id="8" name="文本框 7"/>
          <p:cNvSpPr txBox="1"/>
          <p:nvPr/>
        </p:nvSpPr>
        <p:spPr>
          <a:xfrm>
            <a:off x="1736725" y="5643880"/>
            <a:ext cx="9382760" cy="953135"/>
          </a:xfrm>
          <a:prstGeom prst="rect">
            <a:avLst/>
          </a:prstGeom>
          <a:solidFill>
            <a:srgbClr val="00B050"/>
          </a:solidFill>
        </p:spPr>
        <p:txBody>
          <a:bodyPr wrap="square" rtlCol="0">
            <a:spAutoFit/>
          </a:bodyPr>
          <a:lstStyle/>
          <a:p>
            <a:pPr algn="l"/>
            <a:r>
              <a:rPr lang="zh-CN" sz="2800" b="1">
                <a:latin typeface="宋体" panose="02010600030101010101" pitchFamily="2" charset="-122"/>
                <a:ea typeface="宋体" panose="02010600030101010101" pitchFamily="2" charset="-122"/>
                <a:cs typeface="宋体" panose="02010600030101010101" pitchFamily="2" charset="-122"/>
                <a:sym typeface="+mn-ea"/>
              </a:rPr>
              <a:t>意义：一定程度上反映了人民的愿望，体现了资产阶级民主原则，为墨西哥人民进一步争取民主和进步奠定了基础。</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cxnSp>
        <p:nvCxnSpPr>
          <p:cNvPr id="3" name="直接连接符 2"/>
          <p:cNvCxnSpPr/>
          <p:nvPr/>
        </p:nvCxnSpPr>
        <p:spPr>
          <a:xfrm>
            <a:off x="5812155" y="2084705"/>
            <a:ext cx="2386965" cy="1079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419100" y="3304540"/>
            <a:ext cx="4921885" cy="2159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382395" y="4150360"/>
            <a:ext cx="4921885" cy="2159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descr="QQ图片20200310161327"/>
          <p:cNvPicPr>
            <a:picLocks noChangeAspect="1"/>
          </p:cNvPicPr>
          <p:nvPr/>
        </p:nvPicPr>
        <p:blipFill>
          <a:blip r:embed="rId2"/>
          <a:stretch>
            <a:fillRect/>
          </a:stretch>
        </p:blipFill>
        <p:spPr>
          <a:xfrm>
            <a:off x="3082290" y="1511300"/>
            <a:ext cx="5614035" cy="4131310"/>
          </a:xfrm>
          <a:prstGeom prst="rect">
            <a:avLst/>
          </a:prstGeom>
        </p:spPr>
      </p:pic>
      <p:pic>
        <p:nvPicPr>
          <p:cNvPr id="6" name="图片 5" descr="QQ图片20200310161211"/>
          <p:cNvPicPr>
            <a:picLocks noChangeAspect="1"/>
          </p:cNvPicPr>
          <p:nvPr/>
        </p:nvPicPr>
        <p:blipFill>
          <a:blip r:embed="rId3"/>
          <a:stretch>
            <a:fillRect/>
          </a:stretch>
        </p:blipFill>
        <p:spPr>
          <a:xfrm>
            <a:off x="0" y="1511300"/>
            <a:ext cx="3082290" cy="4131310"/>
          </a:xfrm>
          <a:prstGeom prst="rect">
            <a:avLst/>
          </a:prstGeom>
        </p:spPr>
      </p:pic>
      <p:pic>
        <p:nvPicPr>
          <p:cNvPr id="3" name="图片 2" descr="QQ图片20200310161135"/>
          <p:cNvPicPr>
            <a:picLocks noChangeAspect="1"/>
          </p:cNvPicPr>
          <p:nvPr/>
        </p:nvPicPr>
        <p:blipFill>
          <a:blip r:embed="rId4"/>
          <a:stretch>
            <a:fillRect/>
          </a:stretch>
        </p:blipFill>
        <p:spPr>
          <a:xfrm>
            <a:off x="8696325" y="1511300"/>
            <a:ext cx="3439160" cy="4130675"/>
          </a:xfrm>
          <a:prstGeom prst="rect">
            <a:avLst/>
          </a:prstGeom>
        </p:spPr>
      </p:pic>
      <p:sp>
        <p:nvSpPr>
          <p:cNvPr id="9" name="文本框 8"/>
          <p:cNvSpPr txBox="1"/>
          <p:nvPr/>
        </p:nvSpPr>
        <p:spPr>
          <a:xfrm>
            <a:off x="0" y="114300"/>
            <a:ext cx="72078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——亚洲的觉醒</a:t>
            </a:r>
            <a:endParaRPr lang="en-US" altLang="zh-CN" sz="3200" b="1">
              <a:solidFill>
                <a:srgbClr val="FF0000"/>
              </a:solidFill>
              <a:latin typeface="楷体"/>
              <a:ea typeface="楷体" panose="02010609060101010101" charset="-122"/>
              <a:cs typeface="楷体" panose="02010609060101010101" charset="-122"/>
              <a:sym typeface="+mn-ea"/>
            </a:endParaRPr>
          </a:p>
        </p:txBody>
      </p:sp>
      <p:pic>
        <p:nvPicPr>
          <p:cNvPr id="10" name="图片 9" descr="QQ图片20200310161327"/>
          <p:cNvPicPr>
            <a:picLocks noChangeAspect="1"/>
          </p:cNvPicPr>
          <p:nvPr/>
        </p:nvPicPr>
        <p:blipFill>
          <a:blip r:embed="rId2"/>
          <a:stretch>
            <a:fillRect/>
          </a:stretch>
        </p:blipFill>
        <p:spPr>
          <a:xfrm>
            <a:off x="2152650" y="855980"/>
            <a:ext cx="7651750" cy="563054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linds(horizont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0" y="114300"/>
            <a:ext cx="72078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——亚洲的觉醒</a:t>
            </a:r>
            <a:endParaRPr lang="en-US" altLang="zh-CN"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10" name="文本框 9"/>
          <p:cNvSpPr txBox="1"/>
          <p:nvPr/>
        </p:nvSpPr>
        <p:spPr>
          <a:xfrm>
            <a:off x="327025" y="786765"/>
            <a:ext cx="655383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一、亚洲民族意识觉醒的背景是什么</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11" name="图片 10" descr="1000"/>
          <p:cNvPicPr>
            <a:picLocks noChangeAspect="1"/>
          </p:cNvPicPr>
          <p:nvPr/>
        </p:nvPicPr>
        <p:blipFill>
          <a:blip r:embed="rId2"/>
          <a:stretch>
            <a:fillRect/>
          </a:stretch>
        </p:blipFill>
        <p:spPr>
          <a:xfrm>
            <a:off x="7924800" y="1308735"/>
            <a:ext cx="4109085" cy="5324475"/>
          </a:xfrm>
          <a:prstGeom prst="rect">
            <a:avLst/>
          </a:prstGeom>
        </p:spPr>
      </p:pic>
      <p:pic>
        <p:nvPicPr>
          <p:cNvPr id="13" name="图片 12" descr="QQ图片20200310161327"/>
          <p:cNvPicPr>
            <a:picLocks noChangeAspect="1"/>
          </p:cNvPicPr>
          <p:nvPr/>
        </p:nvPicPr>
        <p:blipFill>
          <a:blip r:embed="rId3"/>
          <a:stretch>
            <a:fillRect/>
          </a:stretch>
        </p:blipFill>
        <p:spPr>
          <a:xfrm>
            <a:off x="95250" y="1227455"/>
            <a:ext cx="7651750" cy="5630545"/>
          </a:xfrm>
          <a:prstGeom prst="rect">
            <a:avLst/>
          </a:prstGeom>
        </p:spPr>
      </p:pic>
      <p:sp>
        <p:nvSpPr>
          <p:cNvPr id="14" name="文本框 13"/>
          <p:cNvSpPr txBox="1"/>
          <p:nvPr/>
        </p:nvSpPr>
        <p:spPr>
          <a:xfrm>
            <a:off x="3380740" y="5904865"/>
            <a:ext cx="8811260" cy="953135"/>
          </a:xfrm>
          <a:prstGeom prst="rect">
            <a:avLst/>
          </a:prstGeom>
          <a:solidFill>
            <a:srgbClr val="00B0F0"/>
          </a:solidFill>
        </p:spPr>
        <p:txBody>
          <a:bodyPr wrap="square" rtlCol="0">
            <a:spAutoFit/>
          </a:bodyPr>
          <a:lstStyle/>
          <a:p>
            <a:pPr algn="l"/>
            <a:r>
              <a:rPr lang="zh-CN" sz="2800" b="1">
                <a:latin typeface="黑体" panose="02010609060101010101" charset="-122"/>
                <a:ea typeface="黑体" panose="02010609060101010101" charset="-122"/>
                <a:cs typeface="宋体" panose="02010600030101010101" pitchFamily="2" charset="-122"/>
                <a:sym typeface="+mn-ea"/>
              </a:rPr>
              <a:t>通过左边地图我们可以得到什么信息？</a:t>
            </a:r>
            <a:endParaRPr lang="zh-CN" sz="2800" b="1">
              <a:latin typeface="黑体" panose="02010609060101010101" charset="-122"/>
              <a:ea typeface="黑体" panose="02010609060101010101" charset="-122"/>
              <a:cs typeface="宋体" panose="02010600030101010101" pitchFamily="2" charset="-122"/>
              <a:sym typeface="+mn-ea"/>
            </a:endParaRPr>
          </a:p>
          <a:p>
            <a:pPr algn="l"/>
            <a:r>
              <a:rPr lang="zh-CN" sz="2800" b="1">
                <a:latin typeface="黑体" panose="02010609060101010101" charset="-122"/>
                <a:ea typeface="黑体" panose="02010609060101010101" charset="-122"/>
                <a:cs typeface="宋体" panose="02010600030101010101" pitchFamily="2" charset="-122"/>
                <a:sym typeface="+mn-ea"/>
              </a:rPr>
              <a:t>右边是清末人士绘制的《时局图》，传递出什么信息？</a:t>
            </a:r>
            <a:endParaRPr lang="zh-CN" sz="2800" b="1">
              <a:latin typeface="黑体" panose="02010609060101010101" charset="-122"/>
              <a:ea typeface="黑体" panose="02010609060101010101" charset="-122"/>
              <a:cs typeface="宋体" panose="02010600030101010101" pitchFamily="2" charset="-122"/>
              <a:sym typeface="+mn-ea"/>
            </a:endParaRPr>
          </a:p>
        </p:txBody>
      </p:sp>
      <p:sp>
        <p:nvSpPr>
          <p:cNvPr id="15" name="文本框 14"/>
          <p:cNvSpPr txBox="1"/>
          <p:nvPr/>
        </p:nvSpPr>
        <p:spPr>
          <a:xfrm>
            <a:off x="4833620" y="4821555"/>
            <a:ext cx="6514465" cy="953135"/>
          </a:xfrm>
          <a:prstGeom prst="rect">
            <a:avLst/>
          </a:prstGeom>
          <a:solidFill>
            <a:schemeClr val="tx1"/>
          </a:solidFill>
        </p:spPr>
        <p:txBody>
          <a:bodyPr wrap="square" rtlCol="0">
            <a:spAutoFit/>
          </a:bodyPr>
          <a:lstStyle/>
          <a:p>
            <a:pPr algn="l"/>
            <a:r>
              <a:rPr lang="zh-CN" sz="2800" b="1">
                <a:solidFill>
                  <a:schemeClr val="bg1"/>
                </a:solidFill>
                <a:latin typeface="黑体" panose="02010609060101010101" charset="-122"/>
                <a:ea typeface="黑体" panose="02010609060101010101" charset="-122"/>
                <a:cs typeface="宋体" panose="02010600030101010101" pitchFamily="2" charset="-122"/>
                <a:sym typeface="+mn-ea"/>
              </a:rPr>
              <a:t>许多国家受到列强侵略，民族危机严重。</a:t>
            </a:r>
            <a:endParaRPr lang="zh-CN" sz="2800" b="1">
              <a:solidFill>
                <a:schemeClr val="bg1"/>
              </a:solidFill>
              <a:latin typeface="黑体" panose="02010609060101010101" charset="-122"/>
              <a:ea typeface="黑体" panose="02010609060101010101" charset="-122"/>
              <a:cs typeface="宋体" panose="02010600030101010101" pitchFamily="2" charset="-122"/>
              <a:sym typeface="+mn-ea"/>
            </a:endParaRPr>
          </a:p>
          <a:p>
            <a:pPr algn="l"/>
            <a:r>
              <a:rPr lang="zh-CN" sz="2800" b="1">
                <a:solidFill>
                  <a:schemeClr val="bg1"/>
                </a:solidFill>
                <a:latin typeface="黑体" panose="02010609060101010101" charset="-122"/>
                <a:ea typeface="黑体" panose="02010609060101010101" charset="-122"/>
                <a:cs typeface="宋体" panose="02010600030101010101" pitchFamily="2" charset="-122"/>
                <a:sym typeface="+mn-ea"/>
              </a:rPr>
              <a:t>危机之下民族忧患意识觉醒。</a:t>
            </a:r>
            <a:endParaRPr lang="zh-CN" sz="2800" b="1">
              <a:solidFill>
                <a:schemeClr val="bg1"/>
              </a:solidFill>
              <a:latin typeface="黑体" panose="02010609060101010101" charset="-122"/>
              <a:ea typeface="黑体" panose="02010609060101010101"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linds(horizontal)">
                                      <p:cBhvr>
                                        <p:cTn id="15" dur="500"/>
                                        <p:tgtEl>
                                          <p:spTgt spid="11"/>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blinds(horizontal)">
                                      <p:cBhvr>
                                        <p:cTn id="20" dur="500"/>
                                        <p:tgtEl>
                                          <p:spTgt spid="14"/>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P spid="15"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459105" y="1393825"/>
            <a:ext cx="11462385" cy="4831080"/>
          </a:xfrm>
          <a:prstGeom prst="rect">
            <a:avLst/>
          </a:prstGeom>
          <a:noFill/>
        </p:spPr>
        <p:txBody>
          <a:bodyPr wrap="square" rtlCol="0" anchor="t">
            <a:spAutoFit/>
          </a:bodyPr>
          <a:lstStyle/>
          <a:p>
            <a:r>
              <a:rPr lang="zh-CN" altLang="en-US" sz="2800" b="1"/>
              <a:t>材料</a:t>
            </a:r>
            <a:r>
              <a:rPr lang="en-US" altLang="zh-CN" sz="2800" b="1"/>
              <a:t>1</a:t>
            </a:r>
            <a:r>
              <a:rPr lang="zh-CN" altLang="en-US" sz="2800" b="1"/>
              <a:t>：</a:t>
            </a:r>
            <a:r>
              <a:rPr lang="zh-CN" altLang="en-US" sz="2800" b="1">
                <a:latin typeface="楷体" panose="02010609060101010101" charset="-122"/>
                <a:ea typeface="楷体" panose="02010609060101010101" charset="-122"/>
                <a:cs typeface="楷体" panose="02010609060101010101" charset="-122"/>
              </a:rPr>
              <a:t>1906年，提拉克在对印度民众的一次演讲中说：“你们的工业被彻底摧毁，被外国统治摧毁；你们的财富流出国外，你们的生活降低到没有人能忍受的最低水平。在这种情况下，你们还有什么其他良方可用来帮助自己吗？良方不是请愿，而是抵制。我们说，准备好你们的军队，组织好你们的力量，然后开始干吧，这样他们才不能拒绝你们的要求。”</a:t>
            </a:r>
            <a:endParaRPr lang="zh-CN" altLang="en-US" sz="2800" b="1">
              <a:latin typeface="楷体" panose="02010609060101010101" charset="-122"/>
              <a:ea typeface="楷体" panose="02010609060101010101" charset="-122"/>
              <a:cs typeface="楷体" panose="02010609060101010101" charset="-122"/>
            </a:endParaRPr>
          </a:p>
          <a:p>
            <a:pPr algn="l">
              <a:buClrTx/>
              <a:buSzTx/>
              <a:buFontTx/>
            </a:pPr>
            <a:r>
              <a:rPr lang="zh-CN" altLang="en-US" sz="2800" b="1">
                <a:sym typeface="+mn-ea"/>
              </a:rPr>
              <a:t>材料2：</a:t>
            </a:r>
            <a:r>
              <a:rPr lang="zh-CN" altLang="en-US" sz="2800" b="1">
                <a:latin typeface="楷体" panose="02010609060101010101" charset="-122"/>
                <a:ea typeface="楷体" panose="02010609060101010101" charset="-122"/>
                <a:cs typeface="楷体" panose="02010609060101010101" charset="-122"/>
                <a:sym typeface="+mn-ea"/>
              </a:rPr>
              <a:t>1906年，一位在伊朗的英国人写道：我以为东方必将发生一场变革。日本的胜利似乎已对整个东方产生了非常显著的影响。俄国革命也在这里产生了极为惊人的影响。一种新的精神似乎已开始支配人民。他们开始认为有可能得到另一种更好的政体。看来东方正在睡梦中觉醒。</a:t>
            </a:r>
            <a:endParaRPr lang="zh-CN" altLang="en-US" sz="2800" b="1">
              <a:latin typeface="楷体" panose="02010609060101010101" charset="-122"/>
              <a:ea typeface="楷体" panose="02010609060101010101" charset="-122"/>
              <a:cs typeface="楷体" panose="02010609060101010101" charset="-122"/>
            </a:endParaRPr>
          </a:p>
          <a:p>
            <a:pPr algn="l">
              <a:buClrTx/>
              <a:buSzTx/>
              <a:buFontTx/>
            </a:pPr>
            <a:r>
              <a:rPr lang="en-US" altLang="zh-CN" sz="28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《中外历史纲要》下册</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80-81</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页</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800" b="1">
                <a:latin typeface="宋体" panose="02010600030101010101" pitchFamily="2" charset="-122"/>
                <a:ea typeface="宋体" panose="02010600030101010101" pitchFamily="2" charset="-122"/>
                <a:cs typeface="宋体" panose="02010600030101010101" pitchFamily="2" charset="-122"/>
              </a:rPr>
              <a:t>阅读材料，思考19世纪末20世纪初亚洲觉醒的原因。</a:t>
            </a:r>
            <a:endParaRPr lang="zh-CN" altLang="en-US" sz="2800" b="1">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459105" y="5798820"/>
            <a:ext cx="10854055" cy="953135"/>
          </a:xfrm>
          <a:prstGeom prst="rect">
            <a:avLst/>
          </a:prstGeom>
          <a:solidFill>
            <a:srgbClr val="00B050"/>
          </a:solidFill>
        </p:spPr>
        <p:txBody>
          <a:bodyPr wrap="square" rtlCol="0">
            <a:spAutoFit/>
          </a:bodyPr>
          <a:lstStyle/>
          <a:p>
            <a:pPr algn="l"/>
            <a:r>
              <a:rPr sz="2800" b="1">
                <a:latin typeface="宋体" panose="02010600030101010101" pitchFamily="2" charset="-122"/>
                <a:ea typeface="宋体" panose="02010600030101010101" pitchFamily="2" charset="-122"/>
                <a:cs typeface="宋体" panose="02010600030101010101" pitchFamily="2" charset="-122"/>
                <a:sym typeface="+mn-ea"/>
              </a:rPr>
              <a:t>亚洲国家的民族资本主义得到一定发展，</a:t>
            </a:r>
            <a:r>
              <a:rPr lang="zh-CN" sz="2800" b="1">
                <a:latin typeface="宋体" panose="02010600030101010101" pitchFamily="2" charset="-122"/>
                <a:ea typeface="宋体" panose="02010600030101010101" pitchFamily="2" charset="-122"/>
                <a:cs typeface="宋体" panose="02010600030101010101" pitchFamily="2" charset="-122"/>
                <a:sym typeface="+mn-ea"/>
              </a:rPr>
              <a:t>但受到帝国主义的摧残。</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a:p>
            <a:pPr algn="l"/>
            <a:r>
              <a:rPr lang="zh-CN" sz="2800" b="1">
                <a:latin typeface="宋体" panose="02010600030101010101" pitchFamily="2" charset="-122"/>
                <a:ea typeface="宋体" panose="02010600030101010101" pitchFamily="2" charset="-122"/>
                <a:cs typeface="宋体" panose="02010600030101010101" pitchFamily="2" charset="-122"/>
                <a:sym typeface="+mn-ea"/>
              </a:rPr>
              <a:t>俄国、日本改革的成功，鼓舞了亚洲其他国家争取民族解放的信心。</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9" name="文本框 8"/>
          <p:cNvSpPr txBox="1"/>
          <p:nvPr/>
        </p:nvSpPr>
        <p:spPr>
          <a:xfrm>
            <a:off x="0" y="114300"/>
            <a:ext cx="72078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——亚洲的觉醒</a:t>
            </a:r>
            <a:endParaRPr lang="en-US" altLang="zh-CN"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6" name="文本框 5"/>
          <p:cNvSpPr txBox="1"/>
          <p:nvPr/>
        </p:nvSpPr>
        <p:spPr>
          <a:xfrm>
            <a:off x="327025" y="786765"/>
            <a:ext cx="655383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一、亚洲民族意识觉醒的背景是什么</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6"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479425" y="6104890"/>
            <a:ext cx="9773285" cy="521970"/>
          </a:xfrm>
          <a:prstGeom prst="rect">
            <a:avLst/>
          </a:prstGeom>
          <a:solidFill>
            <a:srgbClr val="00B050"/>
          </a:solidFill>
        </p:spPr>
        <p:txBody>
          <a:bodyPr wrap="square" rtlCol="0">
            <a:spAutoFit/>
          </a:bodyPr>
          <a:lstStyle/>
          <a:p>
            <a:pPr algn="l"/>
            <a:r>
              <a:rPr sz="2800" b="1">
                <a:latin typeface="宋体" panose="02010600030101010101" pitchFamily="2" charset="-122"/>
                <a:ea typeface="宋体" panose="02010600030101010101" pitchFamily="2" charset="-122"/>
                <a:cs typeface="宋体" panose="02010600030101010101" pitchFamily="2" charset="-122"/>
                <a:sym typeface="+mn-ea"/>
              </a:rPr>
              <a:t>亚洲</a:t>
            </a:r>
            <a:r>
              <a:rPr lang="zh-CN" sz="2800" b="1">
                <a:latin typeface="宋体" panose="02010600030101010101" pitchFamily="2" charset="-122"/>
                <a:ea typeface="宋体" panose="02010600030101010101" pitchFamily="2" charset="-122"/>
                <a:cs typeface="宋体" panose="02010600030101010101" pitchFamily="2" charset="-122"/>
                <a:sym typeface="+mn-ea"/>
              </a:rPr>
              <a:t>一些</a:t>
            </a:r>
            <a:r>
              <a:rPr sz="2800" b="1">
                <a:latin typeface="宋体" panose="02010600030101010101" pitchFamily="2" charset="-122"/>
                <a:ea typeface="宋体" panose="02010600030101010101" pitchFamily="2" charset="-122"/>
                <a:cs typeface="宋体" panose="02010600030101010101" pitchFamily="2" charset="-122"/>
                <a:sym typeface="+mn-ea"/>
              </a:rPr>
              <a:t>国家的</a:t>
            </a:r>
            <a:r>
              <a:rPr lang="zh-CN" sz="2800" b="1">
                <a:latin typeface="宋体" panose="02010600030101010101" pitchFamily="2" charset="-122"/>
                <a:ea typeface="宋体" panose="02010600030101010101" pitchFamily="2" charset="-122"/>
                <a:cs typeface="宋体" panose="02010600030101010101" pitchFamily="2" charset="-122"/>
                <a:sym typeface="+mn-ea"/>
              </a:rPr>
              <a:t>资产阶级壮大，积极争取民族独立民主权利。</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9" name="文本框 8"/>
          <p:cNvSpPr txBox="1"/>
          <p:nvPr/>
        </p:nvSpPr>
        <p:spPr>
          <a:xfrm>
            <a:off x="0" y="114300"/>
            <a:ext cx="72078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——亚洲的觉醒</a:t>
            </a:r>
            <a:endParaRPr lang="en-US" altLang="zh-CN"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6" name="文本框 5"/>
          <p:cNvSpPr txBox="1"/>
          <p:nvPr/>
        </p:nvSpPr>
        <p:spPr>
          <a:xfrm>
            <a:off x="327025" y="786765"/>
            <a:ext cx="655383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一、亚洲民族意识觉醒的背景是什么</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2" name="图片 1" descr="QQ图片20200312223021"/>
          <p:cNvPicPr>
            <a:picLocks noChangeAspect="1"/>
          </p:cNvPicPr>
          <p:nvPr/>
        </p:nvPicPr>
        <p:blipFill>
          <a:blip r:embed="rId2"/>
          <a:stretch>
            <a:fillRect/>
          </a:stretch>
        </p:blipFill>
        <p:spPr>
          <a:xfrm>
            <a:off x="548640" y="1459865"/>
            <a:ext cx="6533515" cy="3075940"/>
          </a:xfrm>
          <a:prstGeom prst="rect">
            <a:avLst/>
          </a:prstGeom>
        </p:spPr>
      </p:pic>
      <p:pic>
        <p:nvPicPr>
          <p:cNvPr id="5" name="图片 4" descr="106968_1315894899820"/>
          <p:cNvPicPr>
            <a:picLocks noChangeAspect="1"/>
          </p:cNvPicPr>
          <p:nvPr/>
        </p:nvPicPr>
        <p:blipFill>
          <a:blip r:embed="rId3"/>
          <a:stretch>
            <a:fillRect/>
          </a:stretch>
        </p:blipFill>
        <p:spPr>
          <a:xfrm>
            <a:off x="7347585" y="1308735"/>
            <a:ext cx="4284980" cy="3142615"/>
          </a:xfrm>
          <a:prstGeom prst="rect">
            <a:avLst/>
          </a:prstGeom>
        </p:spPr>
      </p:pic>
      <p:sp>
        <p:nvSpPr>
          <p:cNvPr id="4" name="文本框 3"/>
          <p:cNvSpPr txBox="1"/>
          <p:nvPr/>
        </p:nvSpPr>
        <p:spPr>
          <a:xfrm>
            <a:off x="341630" y="4721225"/>
            <a:ext cx="11476990" cy="1383665"/>
          </a:xfrm>
          <a:prstGeom prst="rect">
            <a:avLst/>
          </a:prstGeom>
          <a:noFill/>
        </p:spPr>
        <p:txBody>
          <a:bodyPr wrap="square" rtlCol="0" anchor="t">
            <a:spAutoFit/>
          </a:bodyPr>
          <a:lstStyle/>
          <a:p>
            <a:pPr algn="l">
              <a:lnSpc>
                <a:spcPct val="100000"/>
              </a:lnSpc>
              <a:spcBef>
                <a:spcPct val="0"/>
              </a:spcBef>
              <a:spcAft>
                <a:spcPct val="0"/>
              </a:spcAft>
              <a:buClrTx/>
              <a:buSzTx/>
              <a:buFontTx/>
            </a:pPr>
            <a:r>
              <a:rPr lang="zh-CN" sz="2800" b="1">
                <a:latin typeface="黑体" panose="02010609060101010101" charset="-122"/>
                <a:ea typeface="黑体" panose="02010609060101010101" charset="-122"/>
                <a:cs typeface="楷体" panose="02010609060101010101" charset="-122"/>
              </a:rPr>
              <a:t>左图</a:t>
            </a:r>
            <a:r>
              <a:rPr lang="zh-CN" sz="2800" b="1">
                <a:latin typeface="楷体" panose="02010609060101010101" charset="-122"/>
                <a:ea typeface="楷体" panose="02010609060101010101" charset="-122"/>
                <a:cs typeface="楷体" panose="02010609060101010101" charset="-122"/>
              </a:rPr>
              <a:t>是印度国大党领袖提拉克在法庭上捍卫印度人民争取民族解放的权利，宣讲民族独立思想。</a:t>
            </a:r>
            <a:r>
              <a:rPr lang="zh-CN" sz="2800" b="1">
                <a:latin typeface="黑体" panose="02010609060101010101" charset="-122"/>
                <a:ea typeface="黑体" panose="02010609060101010101" charset="-122"/>
                <a:cs typeface="楷体" panose="02010609060101010101" charset="-122"/>
              </a:rPr>
              <a:t>右图</a:t>
            </a:r>
            <a:r>
              <a:rPr lang="zh-CN" sz="2800" b="1">
                <a:latin typeface="楷体" panose="02010609060101010101" charset="-122"/>
                <a:ea typeface="楷体" panose="02010609060101010101" charset="-122"/>
                <a:cs typeface="楷体" panose="02010609060101010101" charset="-122"/>
              </a:rPr>
              <a:t>是孙中山领导成立同盟会时的革命纲领。</a:t>
            </a:r>
            <a:endParaRPr lang="zh-CN" sz="2800" b="1">
              <a:latin typeface="楷体"/>
              <a:ea typeface="楷体" panose="02010609060101010101" charset="-122"/>
              <a:cs typeface="楷体" panose="02010609060101010101" charset="-122"/>
            </a:endParaRPr>
          </a:p>
          <a:p>
            <a:pPr algn="l">
              <a:lnSpc>
                <a:spcPct val="100000"/>
              </a:lnSpc>
              <a:spcBef>
                <a:spcPct val="0"/>
              </a:spcBef>
              <a:spcAft>
                <a:spcPct val="0"/>
              </a:spcAft>
              <a:buClrTx/>
              <a:buSzTx/>
              <a:buFontTx/>
            </a:pPr>
            <a:r>
              <a:rPr lang="zh-CN" sz="2800" b="1">
                <a:latin typeface="宋体" panose="02010600030101010101" pitchFamily="2" charset="-122"/>
                <a:ea typeface="宋体" panose="02010600030101010101" pitchFamily="2" charset="-122"/>
                <a:cs typeface="楷体" panose="02010609060101010101" charset="-122"/>
              </a:rPr>
              <a:t>请问，两幅图共同传递出什么信息？</a:t>
            </a:r>
            <a:endParaRPr lang="zh-CN" sz="2800" b="1">
              <a:latin typeface="宋体" pitchFamily="2" charset="-122"/>
              <a:ea typeface="宋体" pitchFamily="2" charset="-122"/>
              <a:cs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449580" y="1795145"/>
            <a:ext cx="10156190" cy="3322955"/>
          </a:xfrm>
          <a:prstGeom prst="rect">
            <a:avLst/>
          </a:prstGeom>
          <a:noFill/>
          <a:ln>
            <a:solidFill>
              <a:srgbClr val="FF0000"/>
            </a:solidFill>
          </a:ln>
        </p:spPr>
        <p:txBody>
          <a:bodyPr wrap="square" rtlCol="0" anchor="t">
            <a:spAutoFit/>
          </a:bodyPr>
          <a:lstStyle/>
          <a:p>
            <a:pPr>
              <a:lnSpc>
                <a:spcPct val="150000"/>
              </a:lnSpc>
            </a:pPr>
            <a:r>
              <a:rPr lang="zh-CN" altLang="en-US" sz="2800" b="1">
                <a:latin typeface="黑体" panose="02010609060101010101" charset="-122"/>
                <a:ea typeface="黑体" panose="02010609060101010101" charset="-122"/>
                <a:cs typeface="黑体" panose="02010609060101010101" charset="-122"/>
              </a:rPr>
              <a:t>（</a:t>
            </a:r>
            <a:r>
              <a:rPr lang="en-US" altLang="zh-CN" sz="2800" b="1">
                <a:latin typeface="黑体" panose="02010609060101010101" charset="-122"/>
                <a:ea typeface="黑体" panose="02010609060101010101" charset="-122"/>
                <a:cs typeface="黑体" panose="02010609060101010101" charset="-122"/>
              </a:rPr>
              <a:t>1</a:t>
            </a:r>
            <a:r>
              <a:rPr lang="zh-CN" altLang="en-US" sz="2800" b="1">
                <a:latin typeface="黑体" panose="02010609060101010101" charset="-122"/>
                <a:ea typeface="黑体" panose="02010609060101010101" charset="-122"/>
                <a:cs typeface="黑体" panose="02010609060101010101" charset="-122"/>
              </a:rPr>
              <a:t>）</a:t>
            </a:r>
            <a:r>
              <a:rPr lang="zh-CN" altLang="en-US" sz="2800" b="1">
                <a:latin typeface="黑体" panose="02010609060101010101" charset="-122"/>
                <a:ea typeface="黑体" panose="02010609060101010101" charset="-122"/>
                <a:cs typeface="黑体" panose="02010609060101010101" charset="-122"/>
                <a:sym typeface="+mn-ea"/>
              </a:rPr>
              <a:t>帝国主义的侵略加深了亚洲各国的民族危机</a:t>
            </a:r>
            <a:r>
              <a:rPr lang="zh-CN" altLang="en-US" sz="2800" b="1">
                <a:latin typeface="黑体" panose="02010609060101010101" charset="-122"/>
                <a:ea typeface="黑体" panose="02010609060101010101" charset="-122"/>
                <a:cs typeface="黑体" panose="02010609060101010101" charset="-122"/>
              </a:rPr>
              <a:t>。</a:t>
            </a:r>
            <a:endParaRPr lang="zh-CN" altLang="en-US" sz="2800" b="1">
              <a:latin typeface="黑体"/>
              <a:ea typeface="黑体" panose="02010609060101010101" charset="-122"/>
              <a:cs typeface="黑体" panose="02010609060101010101" charset="-122"/>
            </a:endParaRPr>
          </a:p>
          <a:p>
            <a:pPr>
              <a:lnSpc>
                <a:spcPct val="150000"/>
              </a:lnSpc>
            </a:pPr>
            <a:r>
              <a:rPr lang="zh-CN" altLang="en-US" sz="2800" b="1">
                <a:latin typeface="黑体" panose="02010609060101010101" charset="-122"/>
                <a:ea typeface="黑体" panose="02010609060101010101" charset="-122"/>
                <a:cs typeface="黑体" panose="02010609060101010101" charset="-122"/>
              </a:rPr>
              <a:t>（</a:t>
            </a:r>
            <a:r>
              <a:rPr lang="en-US" altLang="zh-CN" sz="2800" b="1">
                <a:latin typeface="黑体" panose="02010609060101010101" charset="-122"/>
                <a:ea typeface="黑体" panose="02010609060101010101" charset="-122"/>
                <a:cs typeface="黑体" panose="02010609060101010101" charset="-122"/>
              </a:rPr>
              <a:t>2</a:t>
            </a:r>
            <a:r>
              <a:rPr lang="zh-CN" altLang="en-US" sz="2800" b="1">
                <a:latin typeface="黑体" panose="02010609060101010101" charset="-122"/>
                <a:ea typeface="黑体" panose="02010609060101010101" charset="-122"/>
                <a:cs typeface="黑体" panose="02010609060101010101" charset="-122"/>
              </a:rPr>
              <a:t>）</a:t>
            </a:r>
            <a:r>
              <a:rPr lang="zh-CN" altLang="en-US" sz="2800" b="1">
                <a:latin typeface="黑体" panose="02010609060101010101" charset="-122"/>
                <a:ea typeface="黑体" panose="02010609060101010101" charset="-122"/>
                <a:cs typeface="黑体" panose="02010609060101010101" charset="-122"/>
                <a:sym typeface="+mn-ea"/>
              </a:rPr>
              <a:t>民族资本主义得到一定发展，但受到帝国主义的摧残</a:t>
            </a:r>
            <a:r>
              <a:rPr lang="zh-CN" altLang="en-US" sz="2800" b="1">
                <a:latin typeface="黑体" panose="02010609060101010101" charset="-122"/>
                <a:ea typeface="黑体" panose="02010609060101010101" charset="-122"/>
                <a:cs typeface="黑体" panose="02010609060101010101" charset="-122"/>
              </a:rPr>
              <a:t>。</a:t>
            </a:r>
            <a:endParaRPr lang="zh-CN" altLang="en-US" sz="2800" b="1">
              <a:latin typeface="黑体" panose="02010609060101010101" charset="-122"/>
              <a:ea typeface="黑体" panose="02010609060101010101" charset="-122"/>
              <a:cs typeface="黑体" panose="02010609060101010101" charset="-122"/>
            </a:endParaRPr>
          </a:p>
          <a:p>
            <a:pPr>
              <a:lnSpc>
                <a:spcPct val="150000"/>
              </a:lnSpc>
            </a:pPr>
            <a:r>
              <a:rPr lang="zh-CN" altLang="en-US" sz="2800" b="1">
                <a:latin typeface="黑体" panose="02010609060101010101" charset="-122"/>
                <a:ea typeface="黑体" panose="02010609060101010101" charset="-122"/>
                <a:cs typeface="黑体" panose="02010609060101010101" charset="-122"/>
                <a:sym typeface="+mn-ea"/>
              </a:rPr>
              <a:t>（</a:t>
            </a:r>
            <a:r>
              <a:rPr lang="en-US" altLang="zh-CN" sz="2800" b="1">
                <a:latin typeface="黑体" panose="02010609060101010101" charset="-122"/>
                <a:ea typeface="黑体" panose="02010609060101010101" charset="-122"/>
                <a:cs typeface="黑体" panose="02010609060101010101" charset="-122"/>
                <a:sym typeface="+mn-ea"/>
              </a:rPr>
              <a:t>3</a:t>
            </a:r>
            <a:r>
              <a:rPr lang="zh-CN" altLang="en-US" sz="2800" b="1">
                <a:latin typeface="黑体" panose="02010609060101010101" charset="-122"/>
                <a:ea typeface="黑体" panose="02010609060101010101" charset="-122"/>
                <a:cs typeface="黑体" panose="02010609060101010101" charset="-122"/>
                <a:sym typeface="+mn-ea"/>
              </a:rPr>
              <a:t>）民族忧患意识和民主改革意识逐步觉醒。</a:t>
            </a:r>
            <a:endParaRPr lang="zh-CN" altLang="en-US" sz="2800" b="1">
              <a:latin typeface="黑体" panose="02010609060101010101" charset="-122"/>
              <a:ea typeface="黑体" panose="02010609060101010101" charset="-122"/>
              <a:cs typeface="黑体" panose="02010609060101010101" charset="-122"/>
            </a:endParaRPr>
          </a:p>
          <a:p>
            <a:pPr algn="l">
              <a:lnSpc>
                <a:spcPct val="150000"/>
              </a:lnSpc>
              <a:buClrTx/>
              <a:buSzTx/>
              <a:buFontTx/>
            </a:pPr>
            <a:r>
              <a:rPr lang="zh-CN" altLang="en-US" sz="2800" b="1">
                <a:latin typeface="黑体" panose="02010609060101010101" charset="-122"/>
                <a:ea typeface="黑体" panose="02010609060101010101" charset="-122"/>
                <a:cs typeface="黑体" panose="02010609060101010101" charset="-122"/>
              </a:rPr>
              <a:t>（</a:t>
            </a:r>
            <a:r>
              <a:rPr lang="en-US" altLang="zh-CN" sz="2800" b="1">
                <a:latin typeface="黑体" panose="02010609060101010101" charset="-122"/>
                <a:ea typeface="黑体" panose="02010609060101010101" charset="-122"/>
                <a:cs typeface="黑体" panose="02010609060101010101" charset="-122"/>
              </a:rPr>
              <a:t>4</a:t>
            </a:r>
            <a:r>
              <a:rPr lang="zh-CN" altLang="en-US" sz="2800" b="1">
                <a:latin typeface="黑体" panose="02010609060101010101" charset="-122"/>
                <a:ea typeface="黑体" panose="02010609060101010101" charset="-122"/>
                <a:cs typeface="黑体" panose="02010609060101010101" charset="-122"/>
              </a:rPr>
              <a:t>）</a:t>
            </a:r>
            <a:r>
              <a:rPr lang="zh-CN" altLang="en-US" sz="2800" b="1">
                <a:latin typeface="黑体" panose="02010609060101010101" charset="-122"/>
                <a:ea typeface="黑体" panose="02010609060101010101" charset="-122"/>
                <a:cs typeface="黑体" panose="02010609060101010101" charset="-122"/>
                <a:sym typeface="+mn-ea"/>
              </a:rPr>
              <a:t>资产阶级不断壮大，追求民族独立和民主权利。</a:t>
            </a:r>
            <a:endParaRPr lang="zh-CN" altLang="en-US" sz="2800" b="1">
              <a:latin typeface="黑体"/>
              <a:ea typeface="黑体" panose="02010609060101010101" charset="-122"/>
              <a:cs typeface="黑体" panose="02010609060101010101" charset="-122"/>
              <a:sym typeface="+mn-ea"/>
            </a:endParaRPr>
          </a:p>
          <a:p>
            <a:pPr algn="l">
              <a:lnSpc>
                <a:spcPct val="150000"/>
              </a:lnSpc>
              <a:buClrTx/>
              <a:buSzTx/>
              <a:buFontTx/>
            </a:pPr>
            <a:r>
              <a:rPr lang="zh-CN" altLang="en-US" sz="2800" b="1">
                <a:latin typeface="黑体" panose="02010609060101010101" charset="-122"/>
                <a:ea typeface="黑体" panose="02010609060101010101" charset="-122"/>
                <a:cs typeface="黑体" panose="02010609060101010101" charset="-122"/>
              </a:rPr>
              <a:t>（</a:t>
            </a:r>
            <a:r>
              <a:rPr lang="en-US" altLang="zh-CN" sz="2800" b="1">
                <a:latin typeface="黑体" panose="02010609060101010101" charset="-122"/>
                <a:ea typeface="黑体" panose="02010609060101010101" charset="-122"/>
                <a:cs typeface="黑体" panose="02010609060101010101" charset="-122"/>
              </a:rPr>
              <a:t>5</a:t>
            </a:r>
            <a:r>
              <a:rPr lang="zh-CN" altLang="en-US" sz="2800" b="1">
                <a:latin typeface="黑体" panose="02010609060101010101" charset="-122"/>
                <a:ea typeface="黑体" panose="02010609060101010101" charset="-122"/>
                <a:cs typeface="黑体" panose="02010609060101010101" charset="-122"/>
              </a:rPr>
              <a:t>）日本、俄国改革的成功，鼓舞了亚洲各国民族解放的信心。</a:t>
            </a:r>
            <a:endParaRPr lang="zh-CN" altLang="en-US" sz="2800" b="1">
              <a:latin typeface="黑体" panose="02010609060101010101" charset="-122"/>
              <a:ea typeface="黑体" panose="02010609060101010101" charset="-122"/>
              <a:cs typeface="黑体" panose="02010609060101010101" charset="-122"/>
            </a:endParaRPr>
          </a:p>
        </p:txBody>
      </p:sp>
      <p:sp>
        <p:nvSpPr>
          <p:cNvPr id="9" name="文本框 8"/>
          <p:cNvSpPr txBox="1"/>
          <p:nvPr/>
        </p:nvSpPr>
        <p:spPr>
          <a:xfrm>
            <a:off x="0" y="114300"/>
            <a:ext cx="72078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——亚洲的觉醒</a:t>
            </a:r>
            <a:endParaRPr lang="en-US" altLang="zh-CN"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6" name="文本框 5"/>
          <p:cNvSpPr txBox="1"/>
          <p:nvPr/>
        </p:nvSpPr>
        <p:spPr>
          <a:xfrm>
            <a:off x="327025" y="786765"/>
            <a:ext cx="655383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一、亚洲民族意识觉醒的背景是什么</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10789920" y="1939290"/>
            <a:ext cx="131508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政治</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4" name="文本框 3"/>
          <p:cNvSpPr txBox="1"/>
          <p:nvPr/>
        </p:nvSpPr>
        <p:spPr>
          <a:xfrm>
            <a:off x="10789920" y="2553970"/>
            <a:ext cx="131508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经济</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5" name="文本框 4"/>
          <p:cNvSpPr txBox="1"/>
          <p:nvPr/>
        </p:nvSpPr>
        <p:spPr>
          <a:xfrm>
            <a:off x="10789920" y="3168015"/>
            <a:ext cx="131508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思想</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 name="文本框 9"/>
          <p:cNvSpPr txBox="1"/>
          <p:nvPr/>
        </p:nvSpPr>
        <p:spPr>
          <a:xfrm>
            <a:off x="10789920" y="3763645"/>
            <a:ext cx="131508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阶级</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1" name="文本框 10"/>
          <p:cNvSpPr txBox="1"/>
          <p:nvPr/>
        </p:nvSpPr>
        <p:spPr>
          <a:xfrm>
            <a:off x="10789920" y="4471670"/>
            <a:ext cx="1315085" cy="521970"/>
          </a:xfrm>
          <a:prstGeom prst="rect">
            <a:avLst/>
          </a:prstGeom>
          <a:solidFill>
            <a:srgbClr val="00B050"/>
          </a:solidFill>
        </p:spPr>
        <p:txBody>
          <a:bodyPr wrap="square" rtlCol="0">
            <a:spAutoFit/>
          </a:bodyPr>
          <a:lstStyle/>
          <a:p>
            <a:pPr algn="ctr"/>
            <a:r>
              <a:rPr lang="zh-CN" sz="2800" b="1">
                <a:latin typeface="宋体" panose="02010600030101010101" pitchFamily="2" charset="-122"/>
                <a:ea typeface="宋体" panose="02010600030101010101" pitchFamily="2" charset="-122"/>
                <a:cs typeface="宋体" panose="02010600030101010101" pitchFamily="2" charset="-122"/>
                <a:sym typeface="+mn-ea"/>
              </a:rPr>
              <a:t>外因</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4" grpId="0"/>
      <p:bldP spid="5" grpId="0"/>
      <p:bldP spid="10" grpId="0"/>
      <p:bldP spid="1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274320" y="3679190"/>
            <a:ext cx="1835150" cy="829945"/>
          </a:xfrm>
          <a:prstGeom prst="rect">
            <a:avLst/>
          </a:prstGeom>
          <a:noFill/>
          <a:ln>
            <a:solidFill>
              <a:srgbClr val="FF0000"/>
            </a:solidFill>
          </a:ln>
        </p:spPr>
        <p:txBody>
          <a:bodyPr wrap="square" rtlCol="0" anchor="t">
            <a:spAutoFit/>
          </a:bodyPr>
          <a:lstStyle/>
          <a:p>
            <a:r>
              <a:rPr lang="en-US" sz="2400" b="1">
                <a:latin typeface="楷体" panose="02010609060101010101" charset="-122"/>
                <a:ea typeface="楷体" panose="02010609060101010101" charset="-122"/>
                <a:cs typeface="楷体" panose="02010609060101010101" charset="-122"/>
              </a:rPr>
              <a:t>1885</a:t>
            </a:r>
            <a:r>
              <a:rPr lang="zh-CN" altLang="en-US" sz="2400" b="1">
                <a:latin typeface="楷体" panose="02010609060101010101" charset="-122"/>
                <a:ea typeface="楷体" panose="02010609060101010101" charset="-122"/>
                <a:cs typeface="楷体" panose="02010609060101010101" charset="-122"/>
              </a:rPr>
              <a:t>年</a:t>
            </a:r>
            <a:r>
              <a:rPr lang="zh-CN" sz="2400" b="1">
                <a:latin typeface="楷体" panose="02010609060101010101" charset="-122"/>
                <a:ea typeface="楷体" panose="02010609060101010101" charset="-122"/>
                <a:cs typeface="楷体" panose="02010609060101010101" charset="-122"/>
              </a:rPr>
              <a:t>印度国大党成立</a:t>
            </a:r>
            <a:endParaRPr lang="zh-CN" sz="2400" b="1">
              <a:latin typeface="黑体"/>
              <a:ea typeface="黑体" panose="02010609060101010101" charset="-122"/>
              <a:cs typeface="楷体" panose="02010609060101010101" charset="-122"/>
            </a:endParaRPr>
          </a:p>
        </p:txBody>
      </p:sp>
      <p:sp>
        <p:nvSpPr>
          <p:cNvPr id="9" name="文本框 8"/>
          <p:cNvSpPr txBox="1"/>
          <p:nvPr/>
        </p:nvSpPr>
        <p:spPr>
          <a:xfrm>
            <a:off x="785495" y="836930"/>
            <a:ext cx="7957185" cy="521970"/>
          </a:xfrm>
          <a:prstGeom prst="rect">
            <a:avLst/>
          </a:prstGeom>
          <a:solidFill>
            <a:srgbClr val="00B050"/>
          </a:solidFill>
        </p:spPr>
        <p:txBody>
          <a:bodyPr wrap="square" rtlCol="0">
            <a:spAutoFit/>
          </a:bodyPr>
          <a:lstStyle/>
          <a:p>
            <a:pPr algn="l" eaLnBrk="1" hangingPunct="1">
              <a:buClrTx/>
              <a:buSzTx/>
              <a:buFontTx/>
            </a:pPr>
            <a:r>
              <a:rPr lang="zh-CN" sz="2800" b="1">
                <a:latin typeface="宋体" panose="02010600030101010101" pitchFamily="2" charset="-122"/>
                <a:ea typeface="宋体" panose="02010600030101010101" pitchFamily="2" charset="-122"/>
                <a:cs typeface="宋体" panose="02010600030101010101" pitchFamily="2" charset="-122"/>
                <a:sym typeface="+mn-ea"/>
              </a:rPr>
              <a:t>二、阅读教材，梳理亚洲觉醒的主要事件</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cxnSp>
        <p:nvCxnSpPr>
          <p:cNvPr id="2" name="直接箭头连接符 1"/>
          <p:cNvCxnSpPr/>
          <p:nvPr/>
        </p:nvCxnSpPr>
        <p:spPr>
          <a:xfrm flipV="1">
            <a:off x="699770" y="3477895"/>
            <a:ext cx="10987405" cy="91440"/>
          </a:xfrm>
          <a:prstGeom prst="straightConnector1">
            <a:avLst/>
          </a:prstGeom>
          <a:ln w="57150">
            <a:solidFill>
              <a:schemeClr val="tx1"/>
            </a:solidFill>
            <a:tailEnd type="arrow" w="med" len="med"/>
          </a:ln>
        </p:spPr>
        <p:style>
          <a:lnRef idx="3">
            <a:schemeClr val="dk1"/>
          </a:lnRef>
          <a:fillRef idx="0">
            <a:schemeClr val="dk1"/>
          </a:fillRef>
          <a:effectRef idx="2">
            <a:schemeClr val="dk1"/>
          </a:effectRef>
          <a:fontRef idx="minor">
            <a:schemeClr val="tx1"/>
          </a:fontRef>
        </p:style>
      </p:cxnSp>
      <p:cxnSp>
        <p:nvCxnSpPr>
          <p:cNvPr id="3" name="直接连接符 2"/>
          <p:cNvCxnSpPr/>
          <p:nvPr/>
        </p:nvCxnSpPr>
        <p:spPr>
          <a:xfrm>
            <a:off x="1036955" y="315722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cxnSp>
        <p:nvCxnSpPr>
          <p:cNvPr id="5" name="直接连接符 4"/>
          <p:cNvCxnSpPr/>
          <p:nvPr/>
        </p:nvCxnSpPr>
        <p:spPr>
          <a:xfrm>
            <a:off x="2894965" y="315722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6" name="文本框 5"/>
          <p:cNvSpPr txBox="1"/>
          <p:nvPr/>
        </p:nvSpPr>
        <p:spPr>
          <a:xfrm>
            <a:off x="2373630" y="3679190"/>
            <a:ext cx="3857625" cy="460375"/>
          </a:xfrm>
          <a:prstGeom prst="rect">
            <a:avLst/>
          </a:prstGeom>
          <a:noFill/>
          <a:ln>
            <a:solidFill>
              <a:srgbClr val="FF0000"/>
            </a:solidFill>
          </a:ln>
        </p:spPr>
        <p:txBody>
          <a:bodyPr wrap="square" rtlCol="0" anchor="t">
            <a:spAutoFit/>
          </a:bodyPr>
          <a:lstStyle/>
          <a:p>
            <a:r>
              <a:rPr lang="en-US" sz="2400" b="1">
                <a:latin typeface="楷体" panose="02010609060101010101" charset="-122"/>
                <a:ea typeface="楷体" panose="02010609060101010101" charset="-122"/>
                <a:cs typeface="楷体" panose="02010609060101010101" charset="-122"/>
              </a:rPr>
              <a:t>1905</a:t>
            </a:r>
            <a:r>
              <a:rPr lang="zh-CN" altLang="en-US" sz="2400" b="1">
                <a:latin typeface="楷体" panose="02010609060101010101" charset="-122"/>
                <a:ea typeface="楷体" panose="02010609060101010101" charset="-122"/>
                <a:cs typeface="楷体" panose="02010609060101010101" charset="-122"/>
              </a:rPr>
              <a:t>年印度反英斗争高潮</a:t>
            </a:r>
            <a:endParaRPr lang="zh-CN" altLang="en-US" sz="2400" b="1">
              <a:latin typeface="黑体" panose="02010609060101010101" charset="-122"/>
              <a:ea typeface="黑体" panose="02010609060101010101" charset="-122"/>
              <a:cs typeface="楷体" panose="02010609060101010101" charset="-122"/>
            </a:endParaRPr>
          </a:p>
        </p:txBody>
      </p:sp>
      <p:cxnSp>
        <p:nvCxnSpPr>
          <p:cNvPr id="11" name="直接连接符 10"/>
          <p:cNvCxnSpPr/>
          <p:nvPr/>
        </p:nvCxnSpPr>
        <p:spPr>
          <a:xfrm>
            <a:off x="7045325" y="315722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12" name="文本框 11"/>
          <p:cNvSpPr txBox="1"/>
          <p:nvPr/>
        </p:nvSpPr>
        <p:spPr>
          <a:xfrm>
            <a:off x="2373630" y="4219575"/>
            <a:ext cx="3857625" cy="460375"/>
          </a:xfrm>
          <a:prstGeom prst="rect">
            <a:avLst/>
          </a:prstGeom>
          <a:noFill/>
          <a:ln>
            <a:solidFill>
              <a:srgbClr val="FF0000"/>
            </a:solidFill>
          </a:ln>
        </p:spPr>
        <p:txBody>
          <a:bodyPr wrap="square" rtlCol="0" anchor="t">
            <a:spAutoFit/>
          </a:bodyPr>
          <a:lstStyle/>
          <a:p>
            <a:pPr algn="l">
              <a:buClrTx/>
              <a:buSzTx/>
              <a:buFontTx/>
            </a:pPr>
            <a:r>
              <a:rPr lang="zh-CN" altLang="en-US" sz="2400" b="1">
                <a:latin typeface="楷体" panose="02010609060101010101" charset="-122"/>
                <a:ea typeface="楷体" panose="02010609060101010101" charset="-122"/>
                <a:cs typeface="楷体" panose="02010609060101010101" charset="-122"/>
              </a:rPr>
              <a:t>1</a:t>
            </a:r>
            <a:r>
              <a:rPr lang="en-US" altLang="zh-CN" sz="2400" b="1">
                <a:latin typeface="楷体" panose="02010609060101010101" charset="-122"/>
                <a:ea typeface="楷体" panose="02010609060101010101" charset="-122"/>
                <a:cs typeface="楷体" panose="02010609060101010101" charset="-122"/>
              </a:rPr>
              <a:t>905-1911</a:t>
            </a:r>
            <a:r>
              <a:rPr lang="zh-CN" altLang="en-US" sz="2400" b="1">
                <a:latin typeface="楷体" panose="02010609060101010101" charset="-122"/>
                <a:ea typeface="楷体" panose="02010609060101010101" charset="-122"/>
                <a:cs typeface="楷体" panose="02010609060101010101" charset="-122"/>
              </a:rPr>
              <a:t>年伊朗立宪革命</a:t>
            </a:r>
            <a:endParaRPr lang="zh-CN" altLang="en-US" sz="2400" b="1">
              <a:latin typeface="楷体" panose="02010609060101010101" charset="-122"/>
              <a:ea typeface="楷体" panose="02010609060101010101" charset="-122"/>
              <a:cs typeface="楷体" panose="02010609060101010101" charset="-122"/>
            </a:endParaRPr>
          </a:p>
        </p:txBody>
      </p:sp>
      <p:cxnSp>
        <p:nvCxnSpPr>
          <p:cNvPr id="13" name="直接连接符 12"/>
          <p:cNvCxnSpPr/>
          <p:nvPr/>
        </p:nvCxnSpPr>
        <p:spPr>
          <a:xfrm>
            <a:off x="9163685" y="306578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14" name="文本框 13"/>
          <p:cNvSpPr txBox="1"/>
          <p:nvPr/>
        </p:nvSpPr>
        <p:spPr>
          <a:xfrm>
            <a:off x="9238615" y="3679190"/>
            <a:ext cx="2448560" cy="829945"/>
          </a:xfrm>
          <a:prstGeom prst="rect">
            <a:avLst/>
          </a:prstGeom>
          <a:noFill/>
          <a:ln>
            <a:solidFill>
              <a:srgbClr val="FF0000"/>
            </a:solidFill>
          </a:ln>
        </p:spPr>
        <p:txBody>
          <a:bodyPr wrap="square" rtlCol="0" anchor="t">
            <a:spAutoFit/>
          </a:bodyPr>
          <a:lstStyle/>
          <a:p>
            <a:pPr algn="l">
              <a:buClrTx/>
              <a:buSzTx/>
              <a:buFontTx/>
            </a:pPr>
            <a:r>
              <a:rPr lang="zh-CN" altLang="en-US" sz="2400" b="1">
                <a:latin typeface="楷体" panose="02010609060101010101" charset="-122"/>
                <a:ea typeface="楷体" panose="02010609060101010101" charset="-122"/>
                <a:cs typeface="楷体" panose="02010609060101010101" charset="-122"/>
              </a:rPr>
              <a:t>1</a:t>
            </a:r>
            <a:r>
              <a:rPr lang="en-US" altLang="zh-CN" sz="2400" b="1">
                <a:latin typeface="楷体" panose="02010609060101010101" charset="-122"/>
                <a:ea typeface="楷体" panose="02010609060101010101" charset="-122"/>
                <a:cs typeface="楷体" panose="02010609060101010101" charset="-122"/>
              </a:rPr>
              <a:t>911</a:t>
            </a:r>
            <a:r>
              <a:rPr lang="zh-CN" altLang="en-US" sz="2400" b="1">
                <a:latin typeface="楷体" panose="02010609060101010101" charset="-122"/>
                <a:ea typeface="楷体" panose="02010609060101010101" charset="-122"/>
                <a:cs typeface="楷体" panose="02010609060101010101" charset="-122"/>
              </a:rPr>
              <a:t>年</a:t>
            </a:r>
            <a:r>
              <a:rPr lang="zh-CN" sz="2400" b="1">
                <a:latin typeface="楷体" panose="02010609060101010101" charset="-122"/>
                <a:ea typeface="楷体" panose="02010609060101010101" charset="-122"/>
                <a:cs typeface="楷体" panose="02010609060101010101" charset="-122"/>
              </a:rPr>
              <a:t>中国爆发辛亥革命</a:t>
            </a:r>
            <a:endParaRPr lang="zh-CN" sz="2400" b="1">
              <a:latin typeface="楷体"/>
              <a:ea typeface="楷体" panose="02010609060101010101" charset="-122"/>
              <a:cs typeface="楷体" panose="02010609060101010101" charset="-122"/>
            </a:endParaRPr>
          </a:p>
        </p:txBody>
      </p:sp>
      <p:sp>
        <p:nvSpPr>
          <p:cNvPr id="22" name="矩形标注 21"/>
          <p:cNvSpPr/>
          <p:nvPr/>
        </p:nvSpPr>
        <p:spPr>
          <a:xfrm>
            <a:off x="5671820" y="1883410"/>
            <a:ext cx="3321050" cy="1182370"/>
          </a:xfrm>
          <a:prstGeom prst="wedgeRectCallout">
            <a:avLst>
              <a:gd name="adj1" fmla="val 14971"/>
              <a:gd name="adj2" fmla="val 97744"/>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2000" b="1">
                <a:latin typeface="黑体" panose="02010609060101010101" charset="-122"/>
                <a:ea typeface="黑体" panose="02010609060101010101" charset="-122"/>
                <a:cs typeface="黑体" panose="02010609060101010101" charset="-122"/>
              </a:rPr>
              <a:t>20世纪初印度人民反英斗争的高潮，表明印度无产阶级开始登上政治斗争的舞台。</a:t>
            </a:r>
            <a:endParaRPr sz="2000" b="1">
              <a:latin typeface="黑体"/>
              <a:ea typeface="黑体" panose="02010609060101010101" charset="-122"/>
              <a:cs typeface="黑体" panose="02010609060101010101" charset="-122"/>
            </a:endParaRPr>
          </a:p>
        </p:txBody>
      </p:sp>
      <p:sp>
        <p:nvSpPr>
          <p:cNvPr id="23" name="文本框 22"/>
          <p:cNvSpPr txBox="1"/>
          <p:nvPr/>
        </p:nvSpPr>
        <p:spPr>
          <a:xfrm>
            <a:off x="6442075" y="3679190"/>
            <a:ext cx="2403475" cy="829945"/>
          </a:xfrm>
          <a:prstGeom prst="rect">
            <a:avLst/>
          </a:prstGeom>
          <a:noFill/>
          <a:ln>
            <a:solidFill>
              <a:srgbClr val="FF0000"/>
            </a:solidFill>
          </a:ln>
        </p:spPr>
        <p:txBody>
          <a:bodyPr wrap="square" rtlCol="0" anchor="t">
            <a:spAutoFit/>
          </a:bodyPr>
          <a:lstStyle/>
          <a:p>
            <a:r>
              <a:rPr lang="en-US" sz="2400" b="1">
                <a:latin typeface="楷体" panose="02010609060101010101" charset="-122"/>
                <a:ea typeface="楷体" panose="02010609060101010101" charset="-122"/>
                <a:cs typeface="楷体" panose="02010609060101010101" charset="-122"/>
              </a:rPr>
              <a:t>1908</a:t>
            </a:r>
            <a:r>
              <a:rPr lang="zh-CN" altLang="en-US" sz="2400" b="1">
                <a:latin typeface="楷体" panose="02010609060101010101" charset="-122"/>
                <a:ea typeface="楷体" panose="02010609060101010101" charset="-122"/>
                <a:cs typeface="楷体" panose="02010609060101010101" charset="-122"/>
              </a:rPr>
              <a:t>年孟买工人举行政治总罢工</a:t>
            </a:r>
            <a:endParaRPr lang="zh-CN" altLang="en-US" sz="2400" b="1">
              <a:latin typeface="楷体" panose="02010609060101010101" charset="-122"/>
              <a:ea typeface="楷体" panose="02010609060101010101" charset="-122"/>
              <a:cs typeface="楷体" panose="02010609060101010101" charset="-122"/>
            </a:endParaRPr>
          </a:p>
        </p:txBody>
      </p:sp>
      <p:cxnSp>
        <p:nvCxnSpPr>
          <p:cNvPr id="24" name="直接连接符 23"/>
          <p:cNvCxnSpPr/>
          <p:nvPr/>
        </p:nvCxnSpPr>
        <p:spPr>
          <a:xfrm>
            <a:off x="3068955" y="3157220"/>
            <a:ext cx="10795" cy="412115"/>
          </a:xfrm>
          <a:prstGeom prst="line">
            <a:avLst/>
          </a:prstGeom>
          <a:ln w="57150">
            <a:solidFill>
              <a:schemeClr val="tx1"/>
            </a:solidFill>
          </a:ln>
        </p:spPr>
        <p:style>
          <a:lnRef idx="3">
            <a:schemeClr val="dk1"/>
          </a:lnRef>
          <a:fillRef idx="0">
            <a:schemeClr val="dk1"/>
          </a:fillRef>
          <a:effectRef idx="2">
            <a:schemeClr val="dk1"/>
          </a:effectRef>
          <a:fontRef idx="minor">
            <a:schemeClr val="tx1"/>
          </a:fontRef>
        </p:style>
      </p:cxnSp>
      <p:sp>
        <p:nvSpPr>
          <p:cNvPr id="25" name="矩形标注 24"/>
          <p:cNvSpPr/>
          <p:nvPr/>
        </p:nvSpPr>
        <p:spPr>
          <a:xfrm>
            <a:off x="3151505" y="5009515"/>
            <a:ext cx="2065020" cy="1230630"/>
          </a:xfrm>
          <a:prstGeom prst="wedgeRectCallout">
            <a:avLst>
              <a:gd name="adj1" fmla="val 20664"/>
              <a:gd name="adj2" fmla="val -75490"/>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2000" b="1">
                <a:latin typeface="黑体" panose="02010609060101010101" charset="-122"/>
                <a:ea typeface="黑体" panose="02010609060101010101" charset="-122"/>
                <a:cs typeface="黑体" panose="02010609060101010101" charset="-122"/>
              </a:rPr>
              <a:t>打击了封建主义和外国势力，传播了民族民主革命思想。</a:t>
            </a:r>
            <a:endParaRPr sz="2000" b="1">
              <a:latin typeface="黑体" panose="02010609060101010101" charset="-122"/>
              <a:ea typeface="黑体" panose="02010609060101010101" charset="-122"/>
              <a:cs typeface="黑体" panose="02010609060101010101" charset="-122"/>
            </a:endParaRPr>
          </a:p>
        </p:txBody>
      </p:sp>
      <p:sp>
        <p:nvSpPr>
          <p:cNvPr id="26" name="矩形标注 25"/>
          <p:cNvSpPr/>
          <p:nvPr/>
        </p:nvSpPr>
        <p:spPr>
          <a:xfrm>
            <a:off x="8854440" y="5009515"/>
            <a:ext cx="2832735" cy="1139190"/>
          </a:xfrm>
          <a:prstGeom prst="wedgeRectCallout">
            <a:avLst>
              <a:gd name="adj1" fmla="val -16128"/>
              <a:gd name="adj2" fmla="val -90078"/>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2000" b="1">
                <a:latin typeface="黑体" panose="02010609060101010101" charset="-122"/>
                <a:ea typeface="黑体" panose="02010609060101010101" charset="-122"/>
                <a:cs typeface="黑体" panose="02010609060101010101" charset="-122"/>
              </a:rPr>
              <a:t>开创了完全意义上的近代民族民主革命，打开了中国进步的闸门。</a:t>
            </a:r>
            <a:endParaRPr sz="2000" b="1">
              <a:latin typeface="黑体" panose="02010609060101010101" charset="-122"/>
              <a:ea typeface="黑体" panose="02010609060101010101" charset="-122"/>
              <a:cs typeface="黑体" panose="02010609060101010101" charset="-122"/>
            </a:endParaRPr>
          </a:p>
        </p:txBody>
      </p:sp>
      <p:sp>
        <p:nvSpPr>
          <p:cNvPr id="27" name="文本框 26"/>
          <p:cNvSpPr txBox="1"/>
          <p:nvPr/>
        </p:nvSpPr>
        <p:spPr>
          <a:xfrm>
            <a:off x="0" y="114300"/>
            <a:ext cx="72078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——亚洲的觉醒</a:t>
            </a:r>
            <a:endParaRPr lang="en-US" altLang="zh-CN" sz="3200" b="1">
              <a:solidFill>
                <a:srgbClr val="FF0000"/>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linds(horizontal)">
                                      <p:cBhvr>
                                        <p:cTn id="22" dur="500"/>
                                        <p:tgtEl>
                                          <p:spTgt spid="2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linds(horizontal)">
                                      <p:cBhvr>
                                        <p:cTn id="32" dur="500"/>
                                        <p:tgtEl>
                                          <p:spTgt spid="2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linds(horizontal)">
                                      <p:cBhvr>
                                        <p:cTn id="37" dur="500"/>
                                        <p:tgtEl>
                                          <p:spTgt spid="2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blinds(horizontal)">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12" grpId="0"/>
      <p:bldP spid="14" grpId="0"/>
      <p:bldP spid="22" grpId="0"/>
      <p:bldP spid="23" grpId="0"/>
      <p:bldP spid="25" grpId="0"/>
      <p:bldP spid="26"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文本框 9"/>
          <p:cNvSpPr txBox="1"/>
          <p:nvPr/>
        </p:nvSpPr>
        <p:spPr>
          <a:xfrm>
            <a:off x="552450" y="1784350"/>
            <a:ext cx="11087100" cy="2245360"/>
          </a:xfrm>
          <a:prstGeom prst="rect">
            <a:avLst/>
          </a:prstGeom>
          <a:noFill/>
          <a:ln>
            <a:solidFill>
              <a:srgbClr val="FF0000"/>
            </a:solidFill>
          </a:ln>
        </p:spPr>
        <p:txBody>
          <a:bodyPr wrap="square" rtlCol="0" anchor="t">
            <a:spAutoFit/>
          </a:bodyPr>
          <a:lstStyle/>
          <a:p>
            <a:pPr fontAlgn="auto">
              <a:lnSpc>
                <a:spcPct val="125000"/>
              </a:lnSpc>
            </a:pPr>
            <a:r>
              <a:rPr lang="en-US" altLang="zh-CN" sz="2800" b="1">
                <a:latin typeface="楷体" panose="02010609060101010101" charset="-122"/>
                <a:ea typeface="楷体" panose="02010609060101010101" charset="-122"/>
                <a:cs typeface="楷体" panose="02010609060101010101" charset="-122"/>
              </a:rPr>
              <a:t>    </a:t>
            </a:r>
            <a:r>
              <a:rPr lang="zh-CN" altLang="en-US" sz="2800" b="1">
                <a:latin typeface="楷体" panose="02010609060101010101" charset="-122"/>
                <a:ea typeface="楷体" panose="02010609060101010101" charset="-122"/>
                <a:cs typeface="楷体" panose="02010609060101010101" charset="-122"/>
              </a:rPr>
              <a:t>亚洲的觉醒和欧洲先进无产阶级夺取政权斗争的开始，标志着20世纪初所开创的全世界历史的一个新阶段。</a:t>
            </a:r>
            <a:endParaRPr lang="zh-CN" altLang="en-US" sz="2800" b="1">
              <a:latin typeface="楷体" panose="02010609060101010101" charset="-122"/>
              <a:ea typeface="楷体" panose="02010609060101010101" charset="-122"/>
              <a:cs typeface="楷体" panose="02010609060101010101" charset="-122"/>
            </a:endParaRPr>
          </a:p>
          <a:p>
            <a:pPr fontAlgn="auto">
              <a:lnSpc>
                <a:spcPct val="125000"/>
              </a:lnSpc>
            </a:pPr>
            <a:r>
              <a:rPr lang="zh-CN" altLang="en-US" sz="2800" b="1">
                <a:latin typeface="楷体" panose="02010609060101010101" charset="-122"/>
                <a:ea typeface="楷体" panose="02010609060101010101" charset="-122"/>
                <a:cs typeface="楷体" panose="02010609060101010101" charset="-122"/>
              </a:rPr>
              <a:t>             </a:t>
            </a:r>
            <a:r>
              <a:rPr lang="zh-CN" sz="2800" b="1">
                <a:latin typeface="宋体" panose="02010600030101010101" pitchFamily="2" charset="-122"/>
                <a:ea typeface="宋体" panose="02010600030101010101" pitchFamily="2" charset="-122"/>
                <a:cs typeface="宋体" panose="02010600030101010101" pitchFamily="2" charset="-122"/>
              </a:rPr>
              <a:t>—列宁《亚洲的觉醒》，《列宁选集》第二卷</a:t>
            </a:r>
            <a:endParaRPr lang="zh-CN" sz="2800" b="1">
              <a:latin typeface="宋体" pitchFamily="2" charset="-122"/>
              <a:ea typeface="宋体" pitchFamily="2" charset="-122"/>
              <a:cs typeface="宋体" pitchFamily="2" charset="-122"/>
            </a:endParaRPr>
          </a:p>
          <a:p>
            <a:pPr fontAlgn="auto">
              <a:lnSpc>
                <a:spcPct val="125000"/>
              </a:lnSpc>
            </a:pPr>
            <a:r>
              <a:rPr lang="zh-CN" sz="2800" b="1">
                <a:latin typeface="宋体" panose="02010600030101010101" pitchFamily="2" charset="-122"/>
                <a:ea typeface="宋体" panose="02010600030101010101" pitchFamily="2" charset="-122"/>
                <a:cs typeface="宋体" panose="02010600030101010101" pitchFamily="2" charset="-122"/>
              </a:rPr>
              <a:t>     如何理解列宁这句话？</a:t>
            </a:r>
            <a:endParaRPr lang="zh-CN" sz="2800" b="1">
              <a:latin typeface="宋体" panose="02010600030101010101" pitchFamily="2" charset="-122"/>
              <a:ea typeface="宋体" panose="02010600030101010101" pitchFamily="2" charset="-122"/>
              <a:cs typeface="宋体" panose="02010600030101010101" pitchFamily="2" charset="-122"/>
            </a:endParaRPr>
          </a:p>
        </p:txBody>
      </p:sp>
      <p:sp>
        <p:nvSpPr>
          <p:cNvPr id="19" name="文本框 18"/>
          <p:cNvSpPr txBox="1"/>
          <p:nvPr/>
        </p:nvSpPr>
        <p:spPr>
          <a:xfrm>
            <a:off x="763270" y="4274820"/>
            <a:ext cx="10701655" cy="1814830"/>
          </a:xfrm>
          <a:prstGeom prst="rect">
            <a:avLst/>
          </a:prstGeom>
          <a:solidFill>
            <a:srgbClr val="00B050"/>
          </a:solidFill>
          <a:ln>
            <a:solidFill>
              <a:schemeClr val="accent1"/>
            </a:solidFill>
          </a:ln>
        </p:spPr>
        <p:txBody>
          <a:bodyPr wrap="square" rtlCol="0">
            <a:spAutoFit/>
          </a:bodyPr>
          <a:lstStyle/>
          <a:p>
            <a:pPr algn="l" eaLnBrk="1" hangingPunct="1">
              <a:buClrTx/>
              <a:buSzTx/>
              <a:buFontTx/>
            </a:pPr>
            <a:r>
              <a:rPr lang="zh-CN" altLang="en-US" sz="2800" b="1">
                <a:solidFill>
                  <a:schemeClr val="bg1"/>
                </a:solidFill>
                <a:sym typeface="+mn-ea"/>
              </a:rPr>
              <a:t>亚洲的觉醒中，无产阶级先后登上政治舞台，</a:t>
            </a:r>
            <a:r>
              <a:rPr lang="zh-CN" altLang="en-US" sz="2800" b="1" u="sng">
                <a:solidFill>
                  <a:schemeClr val="bg1"/>
                </a:solidFill>
                <a:sym typeface="+mn-ea"/>
              </a:rPr>
              <a:t>打击了封建势力和帝国主义势力</a:t>
            </a:r>
            <a:r>
              <a:rPr lang="zh-CN" altLang="en-US" sz="2800" b="1">
                <a:solidFill>
                  <a:schemeClr val="bg1"/>
                </a:solidFill>
                <a:sym typeface="+mn-ea"/>
              </a:rPr>
              <a:t>；从这个意义讲，亚洲广大劳动者与欧洲无产阶级是可靠的同盟，无产阶级在世界范围内的胜利将助推亚洲和欧洲民族解放事业。</a:t>
            </a:r>
            <a:endParaRPr lang="zh-CN" altLang="en-US" sz="2800" b="1">
              <a:solidFill>
                <a:schemeClr val="bg1"/>
              </a:solidFill>
              <a:sym typeface="+mn-ea"/>
            </a:endParaRPr>
          </a:p>
        </p:txBody>
      </p:sp>
      <p:sp>
        <p:nvSpPr>
          <p:cNvPr id="27" name="文本框 26"/>
          <p:cNvSpPr txBox="1"/>
          <p:nvPr/>
        </p:nvSpPr>
        <p:spPr>
          <a:xfrm>
            <a:off x="0" y="114300"/>
            <a:ext cx="72078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——亚洲的觉醒</a:t>
            </a:r>
            <a:endParaRPr lang="en-US" altLang="zh-CN"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2" name="文本框 1"/>
          <p:cNvSpPr txBox="1"/>
          <p:nvPr/>
        </p:nvSpPr>
        <p:spPr>
          <a:xfrm>
            <a:off x="785495" y="836930"/>
            <a:ext cx="9037955" cy="521970"/>
          </a:xfrm>
          <a:prstGeom prst="rect">
            <a:avLst/>
          </a:prstGeom>
          <a:solidFill>
            <a:srgbClr val="00B050"/>
          </a:solidFill>
        </p:spPr>
        <p:txBody>
          <a:bodyPr wrap="square" rtlCol="0">
            <a:spAutoFit/>
          </a:bodyPr>
          <a:lstStyle/>
          <a:p>
            <a:pPr algn="l" eaLnBrk="1" hangingPunct="1">
              <a:buClrTx/>
              <a:buSzTx/>
              <a:buFontTx/>
            </a:pPr>
            <a:r>
              <a:rPr lang="zh-CN" sz="2800" b="1">
                <a:latin typeface="宋体" panose="02010600030101010101" pitchFamily="2" charset="-122"/>
                <a:ea typeface="宋体" panose="02010600030101010101" pitchFamily="2" charset="-122"/>
                <a:cs typeface="宋体" panose="02010600030101010101" pitchFamily="2" charset="-122"/>
                <a:sym typeface="+mn-ea"/>
              </a:rPr>
              <a:t>三、阅读教材，结合材料，理解亚洲觉醒的历史意义</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descr="QQ图片20200310161327"/>
          <p:cNvPicPr>
            <a:picLocks noChangeAspect="1"/>
          </p:cNvPicPr>
          <p:nvPr/>
        </p:nvPicPr>
        <p:blipFill>
          <a:blip r:embed="rId2"/>
          <a:stretch>
            <a:fillRect/>
          </a:stretch>
        </p:blipFill>
        <p:spPr>
          <a:xfrm>
            <a:off x="3082290" y="1511300"/>
            <a:ext cx="5614035" cy="4131310"/>
          </a:xfrm>
          <a:prstGeom prst="rect">
            <a:avLst/>
          </a:prstGeom>
        </p:spPr>
      </p:pic>
      <p:pic>
        <p:nvPicPr>
          <p:cNvPr id="6" name="图片 5" descr="QQ图片20200310161211"/>
          <p:cNvPicPr>
            <a:picLocks noChangeAspect="1"/>
          </p:cNvPicPr>
          <p:nvPr/>
        </p:nvPicPr>
        <p:blipFill>
          <a:blip r:embed="rId3"/>
          <a:stretch>
            <a:fillRect/>
          </a:stretch>
        </p:blipFill>
        <p:spPr>
          <a:xfrm>
            <a:off x="0" y="1511300"/>
            <a:ext cx="3082290" cy="4131310"/>
          </a:xfrm>
          <a:prstGeom prst="rect">
            <a:avLst/>
          </a:prstGeom>
        </p:spPr>
      </p:pic>
      <p:pic>
        <p:nvPicPr>
          <p:cNvPr id="3" name="图片 2" descr="QQ图片20200310161135"/>
          <p:cNvPicPr>
            <a:picLocks noChangeAspect="1"/>
          </p:cNvPicPr>
          <p:nvPr/>
        </p:nvPicPr>
        <p:blipFill>
          <a:blip r:embed="rId4"/>
          <a:stretch>
            <a:fillRect/>
          </a:stretch>
        </p:blipFill>
        <p:spPr>
          <a:xfrm>
            <a:off x="8696325" y="1511300"/>
            <a:ext cx="3439160" cy="4130675"/>
          </a:xfrm>
          <a:prstGeom prst="rect">
            <a:avLst/>
          </a:prstGeom>
        </p:spPr>
      </p:pic>
      <p:sp>
        <p:nvSpPr>
          <p:cNvPr id="9" name="文本框 8"/>
          <p:cNvSpPr txBox="1"/>
          <p:nvPr/>
        </p:nvSpPr>
        <p:spPr>
          <a:xfrm>
            <a:off x="0" y="104140"/>
            <a:ext cx="72078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非洲的抗争</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pic>
        <p:nvPicPr>
          <p:cNvPr id="2" name="图片 1" descr="QQ图片20200310161211"/>
          <p:cNvPicPr>
            <a:picLocks noChangeAspect="1"/>
          </p:cNvPicPr>
          <p:nvPr/>
        </p:nvPicPr>
        <p:blipFill>
          <a:blip r:embed="rId3"/>
          <a:stretch>
            <a:fillRect/>
          </a:stretch>
        </p:blipFill>
        <p:spPr>
          <a:xfrm>
            <a:off x="0" y="687705"/>
            <a:ext cx="4497705" cy="602869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22" presetClass="entr" presetSubtype="4"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 name="图片 10" descr="QQ图片20200312095612"/>
          <p:cNvPicPr>
            <a:picLocks noChangeAspect="1"/>
          </p:cNvPicPr>
          <p:nvPr>
            <p:custDataLst>
              <p:tags r:id="rId3"/>
            </p:custDataLst>
          </p:nvPr>
        </p:nvPicPr>
        <p:blipFill>
          <a:blip r:embed="rId2"/>
          <a:stretch>
            <a:fillRect/>
          </a:stretch>
        </p:blipFill>
        <p:spPr>
          <a:xfrm>
            <a:off x="8403590" y="1870710"/>
            <a:ext cx="3693160" cy="4845685"/>
          </a:xfrm>
          <a:prstGeom prst="rect">
            <a:avLst/>
          </a:prstGeom>
        </p:spPr>
      </p:pic>
      <p:sp>
        <p:nvSpPr>
          <p:cNvPr id="12" name="右箭头标注 11"/>
          <p:cNvSpPr/>
          <p:nvPr/>
        </p:nvSpPr>
        <p:spPr>
          <a:xfrm>
            <a:off x="5331460" y="3823970"/>
            <a:ext cx="3579495" cy="2892425"/>
          </a:xfrm>
          <a:prstGeom prst="rightArrowCallout">
            <a:avLst>
              <a:gd name="adj1" fmla="val 25000"/>
              <a:gd name="adj2" fmla="val 25000"/>
              <a:gd name="adj3" fmla="val 25000"/>
              <a:gd name="adj4" fmla="val 77142"/>
            </a:avLst>
          </a:prstGeom>
          <a:noFill/>
          <a:ln>
            <a:solidFill>
              <a:schemeClr val="tx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800" b="1">
                <a:solidFill>
                  <a:schemeClr val="tx1"/>
                </a:solidFill>
                <a:latin typeface="楷体" panose="02010609060101010101" charset="-122"/>
                <a:ea typeface="楷体" panose="02010609060101010101" charset="-122"/>
                <a:cs typeface="楷体" panose="02010609060101010101" charset="-122"/>
                <a:sym typeface="+mn-ea"/>
              </a:rPr>
              <a:t>1</a:t>
            </a:r>
            <a:r>
              <a:rPr lang="en-US" altLang="zh-CN" sz="2800" b="1">
                <a:solidFill>
                  <a:schemeClr val="tx1"/>
                </a:solidFill>
                <a:latin typeface="楷体" panose="02010609060101010101" charset="-122"/>
                <a:ea typeface="楷体" panose="02010609060101010101" charset="-122"/>
                <a:cs typeface="楷体" panose="02010609060101010101" charset="-122"/>
                <a:sym typeface="+mn-ea"/>
              </a:rPr>
              <a:t>9</a:t>
            </a:r>
            <a:r>
              <a:rPr lang="zh-CN" altLang="en-US" sz="2800" b="1">
                <a:solidFill>
                  <a:schemeClr val="tx1"/>
                </a:solidFill>
                <a:latin typeface="楷体" panose="02010609060101010101" charset="-122"/>
                <a:ea typeface="楷体" panose="02010609060101010101" charset="-122"/>
                <a:cs typeface="楷体" panose="02010609060101010101" charset="-122"/>
                <a:sym typeface="+mn-ea"/>
              </a:rPr>
              <a:t>世纪末20世纪初，英国在南非的殖民头目罗得斯企图建立从南非开普敦到埃及开罗的殖民帝国。</a:t>
            </a:r>
            <a:endParaRPr lang="zh-CN" altLang="en-US" sz="2800" b="1">
              <a:solidFill>
                <a:schemeClr val="tx1"/>
              </a:solidFill>
              <a:latin typeface="楷体"/>
              <a:ea typeface="楷体" panose="02010609060101010101" charset="-122"/>
              <a:cs typeface="楷体" panose="02010609060101010101" charset="-122"/>
              <a:sym typeface="+mn-ea"/>
            </a:endParaRPr>
          </a:p>
        </p:txBody>
      </p:sp>
      <p:sp>
        <p:nvSpPr>
          <p:cNvPr id="9" name="文本框 8"/>
          <p:cNvSpPr txBox="1"/>
          <p:nvPr/>
        </p:nvSpPr>
        <p:spPr>
          <a:xfrm>
            <a:off x="0" y="104140"/>
            <a:ext cx="7207885" cy="583565"/>
          </a:xfrm>
          <a:prstGeom prst="rect">
            <a:avLst/>
          </a:prstGeom>
          <a:noFill/>
        </p:spPr>
        <p:txBody>
          <a:bodyPr wrap="square" rtlCol="0" anchor="t">
            <a:spAutoFit/>
          </a:bodyPr>
          <a:lstStyle/>
          <a:p>
            <a:pPr marL="0"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非洲的抗争</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pic>
        <p:nvPicPr>
          <p:cNvPr id="5" name="图片 4" descr="QQ图片20200310161211"/>
          <p:cNvPicPr>
            <a:picLocks noChangeAspect="1"/>
          </p:cNvPicPr>
          <p:nvPr/>
        </p:nvPicPr>
        <p:blipFill>
          <a:blip r:embed="rId4"/>
          <a:stretch>
            <a:fillRect/>
          </a:stretch>
        </p:blipFill>
        <p:spPr>
          <a:xfrm>
            <a:off x="74930" y="751840"/>
            <a:ext cx="4497705" cy="6028690"/>
          </a:xfrm>
          <a:prstGeom prst="rect">
            <a:avLst/>
          </a:prstGeom>
        </p:spPr>
      </p:pic>
      <p:sp>
        <p:nvSpPr>
          <p:cNvPr id="6" name="文本框 5"/>
          <p:cNvSpPr txBox="1"/>
          <p:nvPr/>
        </p:nvSpPr>
        <p:spPr>
          <a:xfrm>
            <a:off x="4794250" y="687705"/>
            <a:ext cx="6649720" cy="521970"/>
          </a:xfrm>
          <a:prstGeom prst="rect">
            <a:avLst/>
          </a:prstGeom>
          <a:noFill/>
        </p:spPr>
        <p:txBody>
          <a:bodyPr wrap="square" rtlCol="0" anchor="t">
            <a:spAutoFit/>
          </a:bodyPr>
          <a:lstStyle/>
          <a:p>
            <a:r>
              <a:rPr lang="zh-CN" altLang="en-US" sz="2800" b="1"/>
              <a:t>从两幅图片我们可以得到什么信息？</a:t>
            </a:r>
            <a:endParaRPr lang="zh-CN" altLang="en-US" sz="2800" b="1"/>
          </a:p>
        </p:txBody>
      </p:sp>
      <p:sp>
        <p:nvSpPr>
          <p:cNvPr id="19" name="文本框 18"/>
          <p:cNvSpPr txBox="1"/>
          <p:nvPr/>
        </p:nvSpPr>
        <p:spPr>
          <a:xfrm>
            <a:off x="4794250" y="1547495"/>
            <a:ext cx="3694430" cy="521970"/>
          </a:xfrm>
          <a:prstGeom prst="rect">
            <a:avLst/>
          </a:prstGeom>
          <a:solidFill>
            <a:srgbClr val="00B050"/>
          </a:solidFill>
        </p:spPr>
        <p:txBody>
          <a:bodyPr wrap="square" rtlCol="0">
            <a:spAutoFit/>
          </a:bodyPr>
          <a:lstStyle/>
          <a:p>
            <a:pPr algn="l" eaLnBrk="1" hangingPunct="1">
              <a:buClrTx/>
              <a:buSzTx/>
              <a:buFontTx/>
            </a:pPr>
            <a:r>
              <a:rPr lang="zh-CN" altLang="en-US" sz="2800" b="1">
                <a:solidFill>
                  <a:schemeClr val="bg1"/>
                </a:solidFill>
                <a:sym typeface="+mn-ea"/>
              </a:rPr>
              <a:t>帝国主义瓜分非洲</a:t>
            </a:r>
            <a:endParaRPr lang="zh-CN" altLang="en-US" sz="2800" b="1">
              <a:solidFill>
                <a:schemeClr val="bg1"/>
              </a:solidFill>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blinds(horizontal)">
                                      <p:cBhvr>
                                        <p:cTn id="2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p:bldP spid="19"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0" y="104140"/>
            <a:ext cx="5686425" cy="583565"/>
          </a:xfrm>
          <a:prstGeom prst="rect">
            <a:avLst/>
          </a:prstGeom>
          <a:noFill/>
        </p:spPr>
        <p:txBody>
          <a:bodyPr wrap="square" rtlCol="0" anchor="t">
            <a:spAutoFit/>
          </a:bodyPr>
          <a:lstStyle/>
          <a:p>
            <a:pPr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非洲的抗争</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6" name="文本框 5"/>
          <p:cNvSpPr txBox="1"/>
          <p:nvPr/>
        </p:nvSpPr>
        <p:spPr>
          <a:xfrm>
            <a:off x="668655" y="998220"/>
            <a:ext cx="7957185" cy="521970"/>
          </a:xfrm>
          <a:prstGeom prst="rect">
            <a:avLst/>
          </a:prstGeom>
          <a:solidFill>
            <a:srgbClr val="00B050"/>
          </a:solidFill>
        </p:spPr>
        <p:txBody>
          <a:bodyPr wrap="square" rtlCol="0">
            <a:spAutoFit/>
          </a:bodyPr>
          <a:lstStyle/>
          <a:p>
            <a:pPr algn="l" eaLnBrk="1" hangingPunct="1">
              <a:buClrTx/>
              <a:buSzTx/>
              <a:buFontTx/>
            </a:pPr>
            <a:r>
              <a:rPr lang="zh-CN" sz="2800" b="1">
                <a:latin typeface="宋体" panose="02010600030101010101" pitchFamily="2" charset="-122"/>
                <a:ea typeface="宋体" panose="02010600030101010101" pitchFamily="2" charset="-122"/>
                <a:cs typeface="宋体" panose="02010600030101010101" pitchFamily="2" charset="-122"/>
                <a:sym typeface="+mn-ea"/>
              </a:rPr>
              <a:t>阅读教材，梳理非洲人民抗争的主要事件</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graphicFrame>
        <p:nvGraphicFramePr>
          <p:cNvPr id="10" name="表格 9"/>
          <p:cNvGraphicFramePr>
            <a:graphicFrameLocks noGrp="1"/>
          </p:cNvGraphicFramePr>
          <p:nvPr>
            <p:custDataLst>
              <p:tags r:id="rId2"/>
            </p:custDataLst>
          </p:nvPr>
        </p:nvGraphicFramePr>
        <p:xfrm>
          <a:off x="382270" y="1661160"/>
          <a:ext cx="11427460" cy="5015230"/>
        </p:xfrm>
        <a:graphic>
          <a:graphicData uri="http://schemas.openxmlformats.org/drawingml/2006/table">
            <a:tbl>
              <a:tblPr firstRow="1" bandRow="1">
                <a:tableStyleId>{5C22544A-7EE6-4342-B048-85BDC9FD1C3A}</a:tableStyleId>
              </a:tblPr>
              <a:tblGrid>
                <a:gridCol w="2469515"/>
                <a:gridCol w="4221480"/>
                <a:gridCol w="4736465"/>
              </a:tblGrid>
              <a:tr h="518160">
                <a:tc>
                  <a:txBody>
                    <a:bodyPr vert="horz" wrap="square"/>
                    <a:lstStyle/>
                    <a:p>
                      <a:pPr>
                        <a:buNone/>
                      </a:pPr>
                      <a:r>
                        <a:rPr lang="zh-CN" altLang="en-US" sz="2800">
                          <a:solidFill>
                            <a:schemeClr val="tx1"/>
                          </a:solidFill>
                        </a:rPr>
                        <a:t>事件</a:t>
                      </a:r>
                      <a:endParaRPr lang="zh-CN" altLang="en-US" sz="2800">
                        <a:solidFill>
                          <a:schemeClr val="tx1"/>
                        </a:solidFill>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buNone/>
                      </a:pPr>
                      <a:r>
                        <a:rPr lang="zh-CN" altLang="en-US" sz="2800">
                          <a:solidFill>
                            <a:schemeClr val="tx1"/>
                          </a:solidFill>
                        </a:rPr>
                        <a:t>组织者和组织方式</a:t>
                      </a:r>
                      <a:endParaRPr lang="zh-CN" altLang="en-US" sz="2800">
                        <a:solidFill>
                          <a:schemeClr val="tx1"/>
                        </a:solidFill>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buNone/>
                      </a:pPr>
                      <a:r>
                        <a:rPr lang="zh-CN" altLang="en-US" sz="2800">
                          <a:solidFill>
                            <a:schemeClr val="tx1"/>
                          </a:solidFill>
                        </a:rPr>
                        <a:t>结果和影响</a:t>
                      </a:r>
                      <a:endParaRPr lang="zh-CN" altLang="en-US" sz="2800">
                        <a:solidFill>
                          <a:schemeClr val="tx1"/>
                        </a:solidFill>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r>
              <a:tr h="1798320">
                <a:tc>
                  <a:txBody>
                    <a:bodyPr vert="horz" wrap="square"/>
                    <a:lstStyle/>
                    <a:p>
                      <a:pPr algn="l">
                        <a:buClrTx/>
                        <a:buSzTx/>
                        <a:buFontTx/>
                        <a:buNone/>
                      </a:pPr>
                      <a:endParaRPr lang="zh-CN" sz="2800" b="1">
                        <a:latin typeface="楷体" panose="02010609060101010101" charset="-122"/>
                        <a:ea typeface="楷体" panose="02010609060101010101" charset="-122"/>
                        <a:cs typeface="楷体" panose="02010609060101010101" charset="-122"/>
                        <a:sym typeface="+mn-ea"/>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endParaRPr lang="zh-CN" sz="2800" b="1">
                        <a:latin typeface="楷体" panose="02010609060101010101" charset="-122"/>
                        <a:ea typeface="楷体" panose="02010609060101010101" charset="-122"/>
                        <a:cs typeface="楷体" panose="02010609060101010101" charset="-122"/>
                        <a:sym typeface="+mn-ea"/>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r>
              <a:tr h="1371600">
                <a:tc>
                  <a:txBody>
                    <a:bodyPr vert="horz" wrap="square"/>
                    <a:lstStyle/>
                    <a:p>
                      <a:pPr algn="l">
                        <a:buClrTx/>
                        <a:buSzTx/>
                        <a:buFontTx/>
                        <a:buNone/>
                      </a:pP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endParaRPr lang="zh-CN" sz="2800" b="1">
                        <a:latin typeface="楷体" panose="02010609060101010101" charset="-122"/>
                        <a:ea typeface="楷体" panose="02010609060101010101" charset="-122"/>
                        <a:cs typeface="楷体" panose="02010609060101010101" charset="-122"/>
                        <a:sym typeface="+mn-ea"/>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r>
              <a:tr h="1327150">
                <a:tc>
                  <a:txBody>
                    <a:bodyPr vert="horz" wrap="square"/>
                    <a:lstStyle/>
                    <a:p>
                      <a:pPr algn="l">
                        <a:buClrTx/>
                        <a:buSzTx/>
                        <a:buFontTx/>
                        <a:buNone/>
                      </a:pP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0" y="104140"/>
            <a:ext cx="5686425" cy="583565"/>
          </a:xfrm>
          <a:prstGeom prst="rect">
            <a:avLst/>
          </a:prstGeom>
          <a:noFill/>
        </p:spPr>
        <p:txBody>
          <a:bodyPr wrap="square" rtlCol="0" anchor="t">
            <a:spAutoFit/>
          </a:bodyPr>
          <a:lstStyle/>
          <a:p>
            <a:pPr indent="0">
              <a:lnSpc>
                <a:spcPct val="10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追因溯果</a:t>
            </a:r>
            <a:r>
              <a:rPr lang="en-US" altLang="zh-CN" sz="3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3200" b="1">
                <a:solidFill>
                  <a:srgbClr val="FF0000"/>
                </a:solidFill>
                <a:latin typeface="楷体" panose="02010609060101010101" charset="-122"/>
                <a:ea typeface="楷体" panose="02010609060101010101" charset="-122"/>
                <a:cs typeface="楷体" panose="02010609060101010101" charset="-122"/>
                <a:sym typeface="+mn-ea"/>
              </a:rPr>
              <a:t>非洲的抗争</a:t>
            </a:r>
            <a:endParaRPr lang="zh-CN" altLang="en-US" sz="32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6" name="文本框 5"/>
          <p:cNvSpPr txBox="1"/>
          <p:nvPr/>
        </p:nvSpPr>
        <p:spPr>
          <a:xfrm>
            <a:off x="604520" y="913765"/>
            <a:ext cx="7957185" cy="521970"/>
          </a:xfrm>
          <a:prstGeom prst="rect">
            <a:avLst/>
          </a:prstGeom>
          <a:solidFill>
            <a:srgbClr val="00B050"/>
          </a:solidFill>
        </p:spPr>
        <p:txBody>
          <a:bodyPr wrap="square" rtlCol="0">
            <a:spAutoFit/>
          </a:bodyPr>
          <a:lstStyle/>
          <a:p>
            <a:pPr>
              <a:buClrTx/>
              <a:buSzTx/>
              <a:buFontTx/>
            </a:pPr>
            <a:r>
              <a:rPr lang="zh-CN" sz="2800" b="1">
                <a:latin typeface="宋体" panose="02010600030101010101" pitchFamily="2" charset="-122"/>
                <a:ea typeface="宋体" panose="02010600030101010101" pitchFamily="2" charset="-122"/>
                <a:cs typeface="宋体" panose="02010600030101010101" pitchFamily="2" charset="-122"/>
                <a:sym typeface="+mn-ea"/>
              </a:rPr>
              <a:t>阅读教材，梳理非洲人民抗争的主要事件</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graphicFrame>
        <p:nvGraphicFramePr>
          <p:cNvPr id="10" name="表格 9"/>
          <p:cNvGraphicFramePr>
            <a:graphicFrameLocks noGrp="1"/>
          </p:cNvGraphicFramePr>
          <p:nvPr>
            <p:custDataLst>
              <p:tags r:id="rId2"/>
            </p:custDataLst>
          </p:nvPr>
        </p:nvGraphicFramePr>
        <p:xfrm>
          <a:off x="382270" y="1661160"/>
          <a:ext cx="11427460" cy="5059680"/>
        </p:xfrm>
        <a:graphic>
          <a:graphicData uri="http://schemas.openxmlformats.org/drawingml/2006/table">
            <a:tbl>
              <a:tblPr firstRow="1" bandRow="1">
                <a:tableStyleId>{5C22544A-7EE6-4342-B048-85BDC9FD1C3A}</a:tableStyleId>
              </a:tblPr>
              <a:tblGrid>
                <a:gridCol w="2469515"/>
                <a:gridCol w="4221480"/>
                <a:gridCol w="4736465"/>
              </a:tblGrid>
              <a:tr h="518160">
                <a:tc>
                  <a:txBody>
                    <a:bodyPr vert="horz" wrap="square"/>
                    <a:lstStyle/>
                    <a:p>
                      <a:pPr>
                        <a:buNone/>
                      </a:pPr>
                      <a:r>
                        <a:rPr lang="zh-CN" altLang="en-US" sz="2800">
                          <a:solidFill>
                            <a:schemeClr val="tx1"/>
                          </a:solidFill>
                        </a:rPr>
                        <a:t>事件</a:t>
                      </a:r>
                      <a:endParaRPr lang="zh-CN" altLang="en-US" sz="2800">
                        <a:solidFill>
                          <a:schemeClr val="tx1"/>
                        </a:solidFill>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buNone/>
                      </a:pPr>
                      <a:r>
                        <a:rPr lang="zh-CN" altLang="en-US" sz="2800">
                          <a:solidFill>
                            <a:schemeClr val="tx1"/>
                          </a:solidFill>
                        </a:rPr>
                        <a:t>组织者和组织方式</a:t>
                      </a:r>
                      <a:endParaRPr lang="zh-CN" altLang="en-US" sz="2800">
                        <a:solidFill>
                          <a:schemeClr val="tx1"/>
                        </a:solidFill>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buNone/>
                      </a:pPr>
                      <a:r>
                        <a:rPr lang="zh-CN" altLang="en-US" sz="2800">
                          <a:solidFill>
                            <a:schemeClr val="tx1"/>
                          </a:solidFill>
                        </a:rPr>
                        <a:t>结果和影响</a:t>
                      </a:r>
                      <a:endParaRPr lang="zh-CN" altLang="en-US" sz="2800">
                        <a:solidFill>
                          <a:schemeClr val="tx1"/>
                        </a:solidFill>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r>
              <a:tr h="1798320">
                <a:tc>
                  <a:txBody>
                    <a:bodyPr vert="horz" wrap="square"/>
                    <a:lstStyle/>
                    <a:p>
                      <a:pPr algn="l">
                        <a:buClrTx/>
                        <a:buSzTx/>
                        <a:buFontTx/>
                        <a:buNone/>
                      </a:pPr>
                      <a:r>
                        <a:rPr lang="zh-CN" sz="2800" b="1">
                          <a:latin typeface="楷体" panose="02010609060101010101" charset="-122"/>
                          <a:ea typeface="楷体" panose="02010609060101010101" charset="-122"/>
                          <a:cs typeface="楷体" panose="02010609060101010101" charset="-122"/>
                          <a:sym typeface="+mn-ea"/>
                        </a:rPr>
                        <a:t>1881年苏丹爆发反英大起义</a:t>
                      </a:r>
                      <a:endParaRPr lang="zh-CN" sz="2800" b="1">
                        <a:latin typeface="楷体" panose="02010609060101010101" charset="-122"/>
                        <a:ea typeface="楷体" panose="02010609060101010101" charset="-122"/>
                        <a:cs typeface="楷体" panose="02010609060101010101" charset="-122"/>
                        <a:sym typeface="+mn-ea"/>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r>
                        <a:rPr lang="zh-CN" sz="2800" b="1">
                          <a:latin typeface="楷体" panose="02010609060101010101" charset="-122"/>
                          <a:ea typeface="楷体" panose="02010609060101010101" charset="-122"/>
                          <a:cs typeface="楷体" panose="02010609060101010101" charset="-122"/>
                        </a:rPr>
                        <a:t>借助伊斯兰教传说，起义领导人自称“马赫迪”，号召人民起来斗争</a:t>
                      </a: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r>
                        <a:rPr lang="zh-CN" sz="2800" b="1">
                          <a:latin typeface="楷体" panose="02010609060101010101" charset="-122"/>
                          <a:ea typeface="楷体" panose="02010609060101010101" charset="-122"/>
                          <a:cs typeface="楷体" panose="02010609060101010101" charset="-122"/>
                        </a:rPr>
                        <a:t>起义持续近20年，曾占领苏丹大部分地区，沉重打击了英国侵略者。</a:t>
                      </a:r>
                      <a:r>
                        <a:rPr lang="zh-CN" sz="2800" b="1">
                          <a:latin typeface="楷体" panose="02010609060101010101" charset="-122"/>
                          <a:ea typeface="楷体" panose="02010609060101010101" charset="-122"/>
                          <a:cs typeface="楷体" panose="02010609060101010101" charset="-122"/>
                          <a:sym typeface="+mn-ea"/>
                        </a:rPr>
                        <a:t>起义失败后，英国控制了苏丹。</a:t>
                      </a:r>
                      <a:endParaRPr lang="zh-CN" sz="2800" b="1">
                        <a:latin typeface="楷体" panose="02010609060101010101" charset="-122"/>
                        <a:ea typeface="楷体" panose="02010609060101010101" charset="-122"/>
                        <a:cs typeface="楷体" panose="02010609060101010101" charset="-122"/>
                        <a:sym typeface="+mn-ea"/>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r>
              <a:tr h="1371600">
                <a:tc>
                  <a:txBody>
                    <a:bodyPr vert="horz" wrap="square"/>
                    <a:lstStyle/>
                    <a:p>
                      <a:pPr algn="l">
                        <a:buClrTx/>
                        <a:buSzTx/>
                        <a:buFontTx/>
                        <a:buNone/>
                      </a:pPr>
                      <a:r>
                        <a:rPr lang="zh-CN" sz="2800" b="1">
                          <a:latin typeface="楷体" panose="02010609060101010101" charset="-122"/>
                          <a:ea typeface="楷体" panose="02010609060101010101" charset="-122"/>
                          <a:cs typeface="楷体" panose="02010609060101010101" charset="-122"/>
                        </a:rPr>
                        <a:t>1882年埃及爆发反英斗争</a:t>
                      </a: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r>
                        <a:rPr lang="zh-CN" sz="2800" b="1">
                          <a:latin typeface="楷体" panose="02010609060101010101" charset="-122"/>
                          <a:ea typeface="楷体" panose="02010609060101010101" charset="-122"/>
                          <a:cs typeface="楷体" panose="02010609060101010101" charset="-122"/>
                        </a:rPr>
                        <a:t>建立非洲第一个政党祖国党，提出“埃及是埃及人的埃及”的口号</a:t>
                      </a: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r>
                        <a:rPr lang="zh-CN" sz="2800" b="1">
                          <a:latin typeface="楷体" panose="02010609060101010101" charset="-122"/>
                          <a:ea typeface="楷体" panose="02010609060101010101" charset="-122"/>
                          <a:cs typeface="楷体" panose="02010609060101010101" charset="-122"/>
                          <a:sym typeface="+mn-ea"/>
                        </a:rPr>
                        <a:t>埃及军民进</a:t>
                      </a:r>
                      <a:r>
                        <a:rPr lang="zh-CN" sz="2800" b="1">
                          <a:latin typeface="楷体" panose="02010609060101010101" charset="-122"/>
                          <a:ea typeface="楷体" panose="02010609060101010101" charset="-122"/>
                          <a:cs typeface="楷体" panose="02010609060101010101" charset="-122"/>
                        </a:rPr>
                        <a:t>行了英勇无畏的抵抗。后抵抗失败，</a:t>
                      </a:r>
                      <a:r>
                        <a:rPr lang="zh-CN" sz="2800" b="1">
                          <a:latin typeface="楷体" panose="02010609060101010101" charset="-122"/>
                          <a:ea typeface="楷体" panose="02010609060101010101" charset="-122"/>
                          <a:cs typeface="楷体" panose="02010609060101010101" charset="-122"/>
                          <a:sym typeface="+mn-ea"/>
                        </a:rPr>
                        <a:t>唤起埃及人民的民族意识</a:t>
                      </a:r>
                      <a:endParaRPr lang="zh-CN" sz="2800" b="1">
                        <a:latin typeface="楷体" panose="02010609060101010101" charset="-122"/>
                        <a:ea typeface="楷体" panose="02010609060101010101" charset="-122"/>
                        <a:cs typeface="楷体" panose="02010609060101010101" charset="-122"/>
                        <a:sym typeface="+mn-ea"/>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r>
              <a:tr h="1327150">
                <a:tc>
                  <a:txBody>
                    <a:bodyPr vert="horz" wrap="square"/>
                    <a:lstStyle/>
                    <a:p>
                      <a:pPr algn="l">
                        <a:buClrTx/>
                        <a:buSzTx/>
                        <a:buFontTx/>
                        <a:buNone/>
                      </a:pPr>
                      <a:r>
                        <a:rPr lang="zh-CN" sz="2800" b="1">
                          <a:latin typeface="楷体" panose="02010609060101010101" charset="-122"/>
                          <a:ea typeface="楷体" panose="02010609060101010101" charset="-122"/>
                          <a:cs typeface="楷体" panose="02010609060101010101" charset="-122"/>
                        </a:rPr>
                        <a:t>1894-1896年埃塞俄比亚反意斗争</a:t>
                      </a: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r>
                        <a:rPr lang="zh-CN" sz="2800" b="1">
                          <a:latin typeface="楷体" panose="02010609060101010101" charset="-122"/>
                          <a:ea typeface="楷体" panose="02010609060101010101" charset="-122"/>
                          <a:cs typeface="楷体" panose="02010609060101010101" charset="-122"/>
                        </a:rPr>
                        <a:t>埃塞俄比亚皇帝孟尼利克二世领</a:t>
                      </a:r>
                      <a:r>
                        <a:rPr lang="zh-CN" sz="2800" b="1">
                          <a:latin typeface="楷体" panose="02010609060101010101" charset="-122"/>
                          <a:ea typeface="楷体" panose="02010609060101010101" charset="-122"/>
                          <a:cs typeface="楷体" panose="02010609060101010101" charset="-122"/>
                          <a:sym typeface="+mn-ea"/>
                        </a:rPr>
                        <a:t>导</a:t>
                      </a:r>
                      <a:r>
                        <a:rPr lang="zh-CN" sz="2800" b="1">
                          <a:latin typeface="楷体" panose="02010609060101010101" charset="-122"/>
                          <a:ea typeface="楷体" panose="02010609060101010101" charset="-122"/>
                          <a:cs typeface="楷体" panose="02010609060101010101" charset="-122"/>
                        </a:rPr>
                        <a:t>人民英勇抵抗</a:t>
                      </a: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c>
                  <a:txBody>
                    <a:bodyPr vert="horz" wrap="square"/>
                    <a:lstStyle/>
                    <a:p>
                      <a:pPr algn="l">
                        <a:buClrTx/>
                        <a:buSzTx/>
                        <a:buFontTx/>
                        <a:buNone/>
                      </a:pPr>
                      <a:r>
                        <a:rPr lang="zh-CN" sz="2800" b="1">
                          <a:latin typeface="楷体" panose="02010609060101010101" charset="-122"/>
                          <a:ea typeface="楷体" panose="02010609060101010101" charset="-122"/>
                          <a:cs typeface="楷体" panose="02010609060101010101" charset="-122"/>
                        </a:rPr>
                        <a:t>打败侵埃意军，迫使意大利签署和约，承认埃塞俄比亚是独立国家。</a:t>
                      </a:r>
                      <a:endParaRPr lang="zh-CN" sz="2800" b="1">
                        <a:latin typeface="楷体" panose="02010609060101010101" charset="-122"/>
                        <a:ea typeface="楷体" panose="02010609060101010101" charset="-122"/>
                        <a:cs typeface="楷体" panose="02010609060101010101" charset="-122"/>
                      </a:endParaRPr>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tr>
            </a:tbl>
          </a:graphicData>
        </a:graphic>
      </p:graphicFrame>
      <p:sp>
        <p:nvSpPr>
          <p:cNvPr id="25" name="矩形标注 24"/>
          <p:cNvSpPr/>
          <p:nvPr/>
        </p:nvSpPr>
        <p:spPr>
          <a:xfrm>
            <a:off x="5881370" y="2706370"/>
            <a:ext cx="2065020" cy="803275"/>
          </a:xfrm>
          <a:prstGeom prst="wedgeRectCallout">
            <a:avLst>
              <a:gd name="adj1" fmla="val -84594"/>
              <a:gd name="adj2" fmla="val -3043"/>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2000" b="1">
                <a:latin typeface="黑体" panose="02010609060101010101" charset="-122"/>
                <a:ea typeface="黑体" panose="02010609060101010101" charset="-122"/>
                <a:cs typeface="黑体" panose="02010609060101010101" charset="-122"/>
              </a:rPr>
              <a:t>宗教形式下发动的</a:t>
            </a:r>
            <a:r>
              <a:rPr lang="zh-CN" sz="2000" b="1">
                <a:latin typeface="黑体" panose="02010609060101010101" charset="-122"/>
                <a:ea typeface="黑体" panose="02010609060101010101" charset="-122"/>
                <a:cs typeface="黑体" panose="02010609060101010101" charset="-122"/>
              </a:rPr>
              <a:t>反抗</a:t>
            </a:r>
            <a:r>
              <a:rPr sz="2000" b="1">
                <a:latin typeface="黑体" panose="02010609060101010101" charset="-122"/>
                <a:ea typeface="黑体" panose="02010609060101010101" charset="-122"/>
                <a:cs typeface="黑体" panose="02010609060101010101" charset="-122"/>
              </a:rPr>
              <a:t>运动</a:t>
            </a:r>
            <a:endParaRPr sz="2000" b="1">
              <a:latin typeface="黑体" panose="02010609060101010101" charset="-122"/>
              <a:ea typeface="黑体" panose="02010609060101010101" charset="-122"/>
              <a:cs typeface="黑体" panose="02010609060101010101" charset="-122"/>
            </a:endParaRPr>
          </a:p>
        </p:txBody>
      </p:sp>
      <p:sp>
        <p:nvSpPr>
          <p:cNvPr id="2" name="矩形标注 1"/>
          <p:cNvSpPr/>
          <p:nvPr/>
        </p:nvSpPr>
        <p:spPr>
          <a:xfrm>
            <a:off x="5828030" y="4226560"/>
            <a:ext cx="2065020" cy="803275"/>
          </a:xfrm>
          <a:prstGeom prst="wedgeRectCallout">
            <a:avLst>
              <a:gd name="adj1" fmla="val -84594"/>
              <a:gd name="adj2" fmla="val -3043"/>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ClrTx/>
              <a:buSzTx/>
              <a:buFontTx/>
            </a:pPr>
            <a:r>
              <a:rPr lang="zh-CN" sz="2000" b="1">
                <a:latin typeface="黑体" panose="02010609060101010101" charset="-122"/>
                <a:ea typeface="黑体" panose="02010609060101010101" charset="-122"/>
              </a:rPr>
              <a:t>资产阶级领导民族解放运动</a:t>
            </a:r>
            <a:endParaRPr lang="zh-CN" sz="2000" b="1">
              <a:latin typeface="黑体"/>
              <a:ea typeface="黑体" panose="02010609060101010101" charset="-122"/>
            </a:endParaRPr>
          </a:p>
        </p:txBody>
      </p:sp>
      <p:sp>
        <p:nvSpPr>
          <p:cNvPr id="3" name="矩形标注 2"/>
          <p:cNvSpPr/>
          <p:nvPr/>
        </p:nvSpPr>
        <p:spPr>
          <a:xfrm>
            <a:off x="5881370" y="5586095"/>
            <a:ext cx="2065020" cy="803275"/>
          </a:xfrm>
          <a:prstGeom prst="wedgeRectCallout">
            <a:avLst>
              <a:gd name="adj1" fmla="val -84594"/>
              <a:gd name="adj2" fmla="val -3043"/>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0"/>
            <a:r>
              <a:rPr lang="zh-CN" sz="2000" b="1">
                <a:latin typeface="黑体" panose="02010609060101010101" charset="-122"/>
                <a:ea typeface="黑体" panose="02010609060101010101" charset="-122"/>
                <a:sym typeface="+mn-ea"/>
              </a:rPr>
              <a:t>传统政权领导的抵抗运动</a:t>
            </a:r>
            <a:endParaRPr sz="2000" b="1">
              <a:latin typeface="黑体" panose="02010609060101010101" charset="-122"/>
              <a:ea typeface="黑体" panose="02010609060101010101" charset="-122"/>
              <a:cs typeface="黑体" panose="02010609060101010101" charset="-122"/>
            </a:endParaRPr>
          </a:p>
        </p:txBody>
      </p:sp>
      <p:sp>
        <p:nvSpPr>
          <p:cNvPr id="4" name="矩形标注 3"/>
          <p:cNvSpPr/>
          <p:nvPr/>
        </p:nvSpPr>
        <p:spPr>
          <a:xfrm>
            <a:off x="8986520" y="212725"/>
            <a:ext cx="3102610" cy="1028065"/>
          </a:xfrm>
          <a:prstGeom prst="wedgeRectCallout">
            <a:avLst>
              <a:gd name="adj1" fmla="val 29009"/>
              <a:gd name="adj2" fmla="val 138696"/>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sz="2000" b="1">
                <a:latin typeface="黑体" panose="02010609060101010101" charset="-122"/>
                <a:ea typeface="黑体" panose="02010609060101010101" charset="-122"/>
                <a:cs typeface="黑体" panose="02010609060101010101" charset="-122"/>
              </a:rPr>
              <a:t>尽管反抗的组织力量不同，但都不同程度上打击了帝国主义侵略势力。</a:t>
            </a:r>
            <a:endParaRPr lang="zh-CN" sz="2000" b="1">
              <a:latin typeface="黑体"/>
              <a:ea typeface="黑体" panose="02010609060101010101" charset="-122"/>
              <a:cs typeface="黑体" panose="02010609060101010101" charset="-122"/>
            </a:endParaRPr>
          </a:p>
        </p:txBody>
      </p:sp>
      <p:sp>
        <p:nvSpPr>
          <p:cNvPr id="5" name="文本框 4"/>
          <p:cNvSpPr txBox="1"/>
          <p:nvPr/>
        </p:nvSpPr>
        <p:spPr>
          <a:xfrm>
            <a:off x="3034665" y="1661160"/>
            <a:ext cx="3750310" cy="521970"/>
          </a:xfrm>
          <a:prstGeom prst="rect">
            <a:avLst/>
          </a:prstGeom>
          <a:solidFill>
            <a:srgbClr val="00B0F0"/>
          </a:solidFill>
        </p:spPr>
        <p:txBody>
          <a:bodyPr wrap="square" rtlCol="0">
            <a:spAutoFit/>
          </a:bodyPr>
          <a:lstStyle/>
          <a:p>
            <a:pPr>
              <a:buClrTx/>
              <a:buSzTx/>
              <a:buFontTx/>
            </a:pPr>
            <a:r>
              <a:rPr lang="zh-CN" sz="2800" b="1">
                <a:latin typeface="黑体" panose="02010609060101010101" charset="-122"/>
                <a:ea typeface="黑体" panose="02010609060101010101" charset="-122"/>
                <a:cs typeface="宋体" panose="02010600030101010101" pitchFamily="2" charset="-122"/>
                <a:sym typeface="+mn-ea"/>
              </a:rPr>
              <a:t>组织形式有何特征？</a:t>
            </a:r>
            <a:endParaRPr lang="zh-CN" sz="2800" b="1">
              <a:latin typeface="黑体" panose="02010609060101010101" charset="-122"/>
              <a:ea typeface="黑体" panose="02010609060101010101" charset="-122"/>
              <a:cs typeface="宋体" panose="02010600030101010101" pitchFamily="2" charset="-122"/>
              <a:sym typeface="+mn-ea"/>
            </a:endParaRPr>
          </a:p>
        </p:txBody>
      </p:sp>
      <p:sp>
        <p:nvSpPr>
          <p:cNvPr id="7" name="文本框 6"/>
          <p:cNvSpPr txBox="1"/>
          <p:nvPr/>
        </p:nvSpPr>
        <p:spPr>
          <a:xfrm>
            <a:off x="7145020" y="1661160"/>
            <a:ext cx="3750310" cy="521970"/>
          </a:xfrm>
          <a:prstGeom prst="rect">
            <a:avLst/>
          </a:prstGeom>
          <a:solidFill>
            <a:srgbClr val="00B0F0"/>
          </a:solidFill>
        </p:spPr>
        <p:txBody>
          <a:bodyPr wrap="square" rtlCol="0">
            <a:spAutoFit/>
          </a:bodyPr>
          <a:lstStyle/>
          <a:p>
            <a:pPr>
              <a:buClrTx/>
              <a:buSzTx/>
              <a:buFontTx/>
            </a:pPr>
            <a:r>
              <a:rPr lang="zh-CN" sz="2800" b="1">
                <a:latin typeface="黑体" panose="02010609060101010101" charset="-122"/>
                <a:ea typeface="黑体" panose="02010609060101010101" charset="-122"/>
                <a:cs typeface="宋体" panose="02010600030101010101" pitchFamily="2" charset="-122"/>
                <a:sym typeface="+mn-ea"/>
              </a:rPr>
              <a:t>共同影响？</a:t>
            </a:r>
            <a:endParaRPr lang="zh-CN" sz="2800" b="1">
              <a:latin typeface="黑体" panose="02010609060101010101" charset="-122"/>
              <a:ea typeface="黑体" panose="02010609060101010101"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linds(horizontal)">
                                      <p:cBhvr>
                                        <p:cTn id="17" dur="500"/>
                                        <p:tgtEl>
                                          <p:spTgt spid="2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linds(horizontal)">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 grpId="0"/>
      <p:bldP spid="3" grpId="0"/>
      <p:bldP spid="4" grpId="0"/>
      <p:bldP spid="5" grpId="0"/>
      <p:bldP spid="7"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descr="QQ图片20200310161211"/>
          <p:cNvPicPr>
            <a:picLocks noChangeAspect="1"/>
          </p:cNvPicPr>
          <p:nvPr/>
        </p:nvPicPr>
        <p:blipFill>
          <a:blip r:embed="rId2"/>
          <a:stretch>
            <a:fillRect/>
          </a:stretch>
        </p:blipFill>
        <p:spPr>
          <a:xfrm>
            <a:off x="-21590" y="1839595"/>
            <a:ext cx="3082290" cy="4131310"/>
          </a:xfrm>
          <a:prstGeom prst="rect">
            <a:avLst/>
          </a:prstGeom>
        </p:spPr>
      </p:pic>
      <p:pic>
        <p:nvPicPr>
          <p:cNvPr id="7" name="图片 6" descr="QQ图片20200310161327"/>
          <p:cNvPicPr>
            <a:picLocks noChangeAspect="1"/>
          </p:cNvPicPr>
          <p:nvPr/>
        </p:nvPicPr>
        <p:blipFill>
          <a:blip r:embed="rId3"/>
          <a:stretch>
            <a:fillRect/>
          </a:stretch>
        </p:blipFill>
        <p:spPr>
          <a:xfrm>
            <a:off x="3060700" y="1839595"/>
            <a:ext cx="5614035" cy="4131310"/>
          </a:xfrm>
          <a:prstGeom prst="rect">
            <a:avLst/>
          </a:prstGeom>
        </p:spPr>
      </p:pic>
      <p:sp>
        <p:nvSpPr>
          <p:cNvPr id="11" name="矩形标注 10"/>
          <p:cNvSpPr/>
          <p:nvPr/>
        </p:nvSpPr>
        <p:spPr>
          <a:xfrm>
            <a:off x="3142615" y="1016000"/>
            <a:ext cx="2068195" cy="725170"/>
          </a:xfrm>
          <a:prstGeom prst="wedgeRectCallout">
            <a:avLst>
              <a:gd name="adj1" fmla="val 10331"/>
              <a:gd name="adj2" fmla="val 218126"/>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000" b="1"/>
              <a:t>1</a:t>
            </a:r>
            <a:r>
              <a:rPr lang="en-US" altLang="zh-CN" sz="2000" b="1"/>
              <a:t>905-1911</a:t>
            </a:r>
            <a:r>
              <a:rPr lang="zh-CN" altLang="en-US" sz="2000" b="1"/>
              <a:t>年伊朗立宪革命</a:t>
            </a:r>
            <a:endParaRPr lang="zh-CN" altLang="en-US" sz="2000" b="1"/>
          </a:p>
        </p:txBody>
      </p:sp>
      <p:sp>
        <p:nvSpPr>
          <p:cNvPr id="12" name="矩形标注 11"/>
          <p:cNvSpPr/>
          <p:nvPr/>
        </p:nvSpPr>
        <p:spPr>
          <a:xfrm>
            <a:off x="3142615" y="6046470"/>
            <a:ext cx="2590165" cy="736600"/>
          </a:xfrm>
          <a:prstGeom prst="wedgeRectCallout">
            <a:avLst>
              <a:gd name="adj1" fmla="val 36957"/>
              <a:gd name="adj2" fmla="val -229051"/>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b="1"/>
              <a:t>19</a:t>
            </a:r>
            <a:r>
              <a:rPr lang="zh-CN" altLang="en-US" sz="2000" b="1"/>
              <a:t>世纪末</a:t>
            </a:r>
            <a:r>
              <a:rPr lang="en-US" altLang="zh-CN" sz="2000" b="1"/>
              <a:t>20</a:t>
            </a:r>
            <a:r>
              <a:rPr lang="zh-CN" altLang="en-US" sz="2000" b="1"/>
              <a:t>世纪初印度民族解放运动</a:t>
            </a:r>
            <a:endParaRPr lang="zh-CN" altLang="en-US" sz="2000" b="1"/>
          </a:p>
        </p:txBody>
      </p:sp>
      <p:sp>
        <p:nvSpPr>
          <p:cNvPr id="13" name="矩形标注 12"/>
          <p:cNvSpPr/>
          <p:nvPr/>
        </p:nvSpPr>
        <p:spPr>
          <a:xfrm>
            <a:off x="6460490" y="1016000"/>
            <a:ext cx="1661160" cy="725170"/>
          </a:xfrm>
          <a:prstGeom prst="wedgeRectCallout">
            <a:avLst>
              <a:gd name="adj1" fmla="val -9671"/>
              <a:gd name="adj2" fmla="val 172329"/>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2000" b="1"/>
              <a:t>1911</a:t>
            </a:r>
            <a:r>
              <a:rPr lang="zh-CN" altLang="en-US" sz="2000" b="1"/>
              <a:t>年中国辛亥革命</a:t>
            </a:r>
            <a:endParaRPr lang="zh-CN" altLang="en-US" sz="2000" b="1"/>
          </a:p>
        </p:txBody>
      </p:sp>
      <p:sp>
        <p:nvSpPr>
          <p:cNvPr id="14" name="矩形标注 13"/>
          <p:cNvSpPr/>
          <p:nvPr/>
        </p:nvSpPr>
        <p:spPr>
          <a:xfrm>
            <a:off x="1591310" y="1016000"/>
            <a:ext cx="1469390" cy="725170"/>
          </a:xfrm>
          <a:prstGeom prst="wedgeRectCallout">
            <a:avLst>
              <a:gd name="adj1" fmla="val -23638"/>
              <a:gd name="adj2" fmla="val 156129"/>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b="1"/>
              <a:t>1882</a:t>
            </a:r>
            <a:r>
              <a:rPr lang="zh-CN" altLang="en-US" sz="2000" b="1"/>
              <a:t>年埃及抗英斗争</a:t>
            </a:r>
            <a:endParaRPr lang="zh-CN" altLang="en-US" sz="2000" b="1"/>
          </a:p>
        </p:txBody>
      </p:sp>
      <p:sp>
        <p:nvSpPr>
          <p:cNvPr id="15" name="矩形标注 14"/>
          <p:cNvSpPr/>
          <p:nvPr/>
        </p:nvSpPr>
        <p:spPr>
          <a:xfrm>
            <a:off x="485140" y="6046470"/>
            <a:ext cx="2068195" cy="725170"/>
          </a:xfrm>
          <a:prstGeom prst="wedgeRectCallout">
            <a:avLst>
              <a:gd name="adj1" fmla="val 39806"/>
              <a:gd name="adj2" fmla="val -382574"/>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b="1"/>
              <a:t>1894-1896</a:t>
            </a:r>
            <a:r>
              <a:rPr lang="zh-CN" altLang="en-US" sz="2000" b="1"/>
              <a:t>年埃塞俄比亚抗意斗争</a:t>
            </a:r>
            <a:endParaRPr lang="zh-CN" altLang="en-US" sz="2000" b="1"/>
          </a:p>
        </p:txBody>
      </p:sp>
      <p:sp>
        <p:nvSpPr>
          <p:cNvPr id="16" name="矩形标注 15"/>
          <p:cNvSpPr/>
          <p:nvPr/>
        </p:nvSpPr>
        <p:spPr>
          <a:xfrm>
            <a:off x="58420" y="1016000"/>
            <a:ext cx="1469390" cy="725170"/>
          </a:xfrm>
          <a:prstGeom prst="wedgeRectCallout">
            <a:avLst>
              <a:gd name="adj1" fmla="val 67415"/>
              <a:gd name="adj2" fmla="val 243169"/>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b="1"/>
              <a:t>1881</a:t>
            </a:r>
            <a:r>
              <a:rPr lang="zh-CN" altLang="en-US" sz="2000" b="1"/>
              <a:t>年</a:t>
            </a:r>
            <a:r>
              <a:rPr lang="zh-CN" altLang="en-US" sz="2000" b="1">
                <a:sym typeface="+mn-ea"/>
              </a:rPr>
              <a:t>苏丹马赫迪起义</a:t>
            </a:r>
            <a:endParaRPr lang="zh-CN" altLang="en-US" sz="2000" b="1"/>
          </a:p>
        </p:txBody>
      </p:sp>
      <p:pic>
        <p:nvPicPr>
          <p:cNvPr id="3" name="图片 2" descr="QQ图片20200310161135"/>
          <p:cNvPicPr>
            <a:picLocks noChangeAspect="1"/>
          </p:cNvPicPr>
          <p:nvPr/>
        </p:nvPicPr>
        <p:blipFill>
          <a:blip r:embed="rId4"/>
          <a:stretch>
            <a:fillRect/>
          </a:stretch>
        </p:blipFill>
        <p:spPr>
          <a:xfrm>
            <a:off x="8674735" y="1839595"/>
            <a:ext cx="3439160" cy="4130675"/>
          </a:xfrm>
          <a:prstGeom prst="rect">
            <a:avLst/>
          </a:prstGeom>
        </p:spPr>
      </p:pic>
      <p:sp>
        <p:nvSpPr>
          <p:cNvPr id="5" name="矩形标注 4"/>
          <p:cNvSpPr/>
          <p:nvPr/>
        </p:nvSpPr>
        <p:spPr>
          <a:xfrm>
            <a:off x="10575925" y="1040765"/>
            <a:ext cx="1466850" cy="700405"/>
          </a:xfrm>
          <a:prstGeom prst="wedgeRectCallout">
            <a:avLst>
              <a:gd name="adj1" fmla="val -54285"/>
              <a:gd name="adj2" fmla="val 223164"/>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t>1804年海地独立</a:t>
            </a:r>
            <a:endParaRPr lang="zh-CN" altLang="en-US" sz="2000" b="1"/>
          </a:p>
        </p:txBody>
      </p:sp>
      <p:sp>
        <p:nvSpPr>
          <p:cNvPr id="17" name="矩形标注 16"/>
          <p:cNvSpPr/>
          <p:nvPr/>
        </p:nvSpPr>
        <p:spPr>
          <a:xfrm>
            <a:off x="6341745" y="6046470"/>
            <a:ext cx="3409950" cy="736600"/>
          </a:xfrm>
          <a:prstGeom prst="wedgeRectCallout">
            <a:avLst>
              <a:gd name="adj1" fmla="val 71973"/>
              <a:gd name="adj2" fmla="val -191724"/>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000" b="1"/>
              <a:t>18</a:t>
            </a:r>
            <a:r>
              <a:rPr lang="en-US" altLang="zh-CN" sz="2000" b="1"/>
              <a:t>26</a:t>
            </a:r>
            <a:r>
              <a:rPr lang="zh-CN" altLang="en-US" sz="2000" b="1"/>
              <a:t>年西班牙和葡萄牙所属拉丁美洲殖民地基本独立</a:t>
            </a:r>
            <a:endParaRPr lang="zh-CN" altLang="en-US" sz="2000" b="1"/>
          </a:p>
        </p:txBody>
      </p:sp>
      <p:sp>
        <p:nvSpPr>
          <p:cNvPr id="2" name="矩形标注 1"/>
          <p:cNvSpPr/>
          <p:nvPr/>
        </p:nvSpPr>
        <p:spPr>
          <a:xfrm>
            <a:off x="8302625" y="1113790"/>
            <a:ext cx="2165985" cy="637540"/>
          </a:xfrm>
          <a:prstGeom prst="wedgeRectCallout">
            <a:avLst>
              <a:gd name="adj1" fmla="val -15376"/>
              <a:gd name="adj2" fmla="val 118993"/>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000" b="1"/>
              <a:t>1910年墨西哥爆发资产阶级革命</a:t>
            </a:r>
            <a:endParaRPr lang="zh-CN" altLang="en-US" sz="2000" b="1"/>
          </a:p>
        </p:txBody>
      </p:sp>
      <p:sp>
        <p:nvSpPr>
          <p:cNvPr id="4" name="矩形标注 3"/>
          <p:cNvSpPr/>
          <p:nvPr/>
        </p:nvSpPr>
        <p:spPr>
          <a:xfrm>
            <a:off x="9831070" y="6046470"/>
            <a:ext cx="2282825" cy="736600"/>
          </a:xfrm>
          <a:prstGeom prst="wedgeRectCallout">
            <a:avLst>
              <a:gd name="adj1" fmla="val 11248"/>
              <a:gd name="adj2" fmla="val -203275"/>
            </a:avLst>
          </a:prstGeom>
          <a:gradFill>
            <a:gsLst>
              <a:gs pos="0">
                <a:srgbClr val="14CD68"/>
              </a:gs>
              <a:gs pos="100000">
                <a:srgbClr val="0B6E38"/>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ClrTx/>
              <a:buSzTx/>
              <a:buFontTx/>
            </a:pPr>
            <a:r>
              <a:rPr lang="en-US" altLang="zh-CN" sz="2000" b="1"/>
              <a:t>1898年巴西废除君主制，建立共和国</a:t>
            </a:r>
            <a:endParaRPr lang="en-US" altLang="zh-CN" sz="2000" b="1"/>
          </a:p>
        </p:txBody>
      </p:sp>
      <p:sp>
        <p:nvSpPr>
          <p:cNvPr id="9" name="文本框 8"/>
          <p:cNvSpPr txBox="1"/>
          <p:nvPr/>
        </p:nvSpPr>
        <p:spPr>
          <a:xfrm>
            <a:off x="189230" y="0"/>
            <a:ext cx="3176905" cy="829945"/>
          </a:xfrm>
          <a:prstGeom prst="rect">
            <a:avLst/>
          </a:prstGeom>
          <a:noFill/>
        </p:spPr>
        <p:txBody>
          <a:bodyPr wrap="square" rtlCol="0" anchor="t">
            <a:spAutoFit/>
          </a:bodyPr>
          <a:lstStyle/>
          <a:p>
            <a:pPr marL="0" indent="0">
              <a:lnSpc>
                <a:spcPct val="150000"/>
              </a:lnSpc>
              <a:buNone/>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sym typeface="+mn-ea"/>
              </a:rPr>
              <a:t>世界意义</a:t>
            </a:r>
            <a:endParaRPr lang="zh-CN" altLang="en-US" sz="3200"/>
          </a:p>
        </p:txBody>
      </p:sp>
      <p:sp>
        <p:nvSpPr>
          <p:cNvPr id="10" name="内容占位符 9"/>
          <p:cNvSpPr>
            <a:spLocks noGrp="1"/>
          </p:cNvSpPr>
          <p:nvPr>
            <p:ph idx="1"/>
          </p:nvPr>
        </p:nvSpPr>
        <p:spPr>
          <a:xfrm>
            <a:off x="2907030" y="2906395"/>
            <a:ext cx="7016750" cy="1804035"/>
          </a:xfrm>
          <a:solidFill>
            <a:srgbClr val="FF0000">
              <a:alpha val="50000"/>
            </a:srgbClr>
          </a:solidFill>
        </p:spPr>
        <p:txBody>
          <a:bodyPr>
            <a:normAutofit lnSpcReduction="20000"/>
          </a:bodyPr>
          <a:lstStyle/>
          <a:p>
            <a:pPr fontAlgn="auto">
              <a:lnSpc>
                <a:spcPct val="125000"/>
              </a:lnSpc>
            </a:pPr>
            <a:r>
              <a:rPr lang="zh-CN" altLang="en-US" b="1">
                <a:latin typeface="+mn-ea"/>
                <a:sym typeface="+mn-ea"/>
              </a:rPr>
              <a:t>对内：削弱了本国的封建势力，</a:t>
            </a:r>
            <a:endParaRPr lang="zh-CN" altLang="en-US" b="1">
              <a:latin typeface="+mn-ea"/>
              <a:sym typeface="+mn-ea"/>
            </a:endParaRPr>
          </a:p>
          <a:p>
            <a:pPr fontAlgn="auto">
              <a:lnSpc>
                <a:spcPct val="125000"/>
              </a:lnSpc>
            </a:pPr>
            <a:r>
              <a:rPr lang="zh-CN" altLang="en-US" b="1">
                <a:latin typeface="+mn-ea"/>
              </a:rPr>
              <a:t>对外：打击了帝国主义的侵略势力，</a:t>
            </a:r>
            <a:endParaRPr lang="zh-CN" altLang="en-US" b="1">
              <a:latin typeface="+mn-ea"/>
            </a:endParaRPr>
          </a:p>
          <a:p>
            <a:pPr fontAlgn="auto">
              <a:lnSpc>
                <a:spcPct val="125000"/>
              </a:lnSpc>
            </a:pPr>
            <a:r>
              <a:rPr lang="zh-CN" altLang="en-US" b="1">
                <a:latin typeface="+mn-ea"/>
              </a:rPr>
              <a:t>推动了民族独立和世界历史的发展。</a:t>
            </a:r>
            <a:endParaRPr lang="zh-CN" altLang="en-US" b="1">
              <a:latin typeface="+mn-ea"/>
            </a:endParaRPr>
          </a:p>
        </p:txBody>
      </p:sp>
      <p:sp>
        <p:nvSpPr>
          <p:cNvPr id="8" name="文本框 7"/>
          <p:cNvSpPr txBox="1"/>
          <p:nvPr/>
        </p:nvSpPr>
        <p:spPr>
          <a:xfrm>
            <a:off x="3613150" y="62865"/>
            <a:ext cx="6310630" cy="953135"/>
          </a:xfrm>
          <a:prstGeom prst="rect">
            <a:avLst/>
          </a:prstGeom>
          <a:solidFill>
            <a:srgbClr val="00B0F0"/>
          </a:solidFill>
        </p:spPr>
        <p:txBody>
          <a:bodyPr wrap="square" rtlCol="0">
            <a:spAutoFit/>
          </a:bodyPr>
          <a:lstStyle/>
          <a:p>
            <a:pPr>
              <a:buClrTx/>
              <a:buSzTx/>
              <a:buFontTx/>
            </a:pPr>
            <a:r>
              <a:rPr lang="zh-CN" sz="2800" b="1">
                <a:latin typeface="黑体" panose="02010609060101010101" charset="-122"/>
                <a:ea typeface="黑体" panose="02010609060101010101" charset="-122"/>
                <a:cs typeface="宋体" panose="02010600030101010101" pitchFamily="2" charset="-122"/>
                <a:sym typeface="+mn-ea"/>
              </a:rPr>
              <a:t>结合亚非拉各地民族独立运动的作用，谈谈其共同的世界意义？</a:t>
            </a:r>
            <a:endParaRPr lang="zh-CN" sz="2800" b="1">
              <a:latin typeface="黑体" panose="02010609060101010101" charset="-122"/>
              <a:ea typeface="黑体" panose="02010609060101010101"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linds(horizontal)">
                                      <p:cBhvr>
                                        <p:cTn id="13" dur="500"/>
                                        <p:tgtEl>
                                          <p:spTgt spid="1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linds(horizontal)">
                                      <p:cBhvr>
                                        <p:cTn id="16" dur="500"/>
                                        <p:tgtEl>
                                          <p:spTgt spid="14"/>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horizontal)">
                                      <p:cBhvr>
                                        <p:cTn id="19" dur="500"/>
                                        <p:tgtEl>
                                          <p:spTgt spid="15"/>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500"/>
                                        <p:tgtEl>
                                          <p:spTgt spid="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linds(horizontal)">
                                      <p:cBhvr>
                                        <p:cTn id="28" dur="500"/>
                                        <p:tgtEl>
                                          <p:spTgt spid="17"/>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linds(horizontal)">
                                      <p:cBhvr>
                                        <p:cTn id="31" dur="500"/>
                                        <p:tgtEl>
                                          <p:spTgt spid="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linds(horizontal)">
                                      <p:cBhvr>
                                        <p:cTn id="34" dur="500"/>
                                        <p:tgtEl>
                                          <p:spTgt spid="4"/>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blinds(horizontal)">
                                      <p:cBhvr>
                                        <p:cTn id="39" dur="500"/>
                                        <p:tgtEl>
                                          <p:spTgt spid="8"/>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0">
                                            <p:bg/>
                                          </p:spTgt>
                                        </p:tgtEl>
                                        <p:attrNameLst>
                                          <p:attrName>style.visibility</p:attrName>
                                        </p:attrNameLst>
                                      </p:cBhvr>
                                      <p:to>
                                        <p:strVal val="visible"/>
                                      </p:to>
                                    </p:set>
                                    <p:animEffect transition="in" filter="blinds(horizontal)">
                                      <p:cBhvr>
                                        <p:cTn id="44" dur="500"/>
                                        <p:tgtEl>
                                          <p:spTgt spid="10">
                                            <p:bg/>
                                          </p:spTgt>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0">
                                            <p:txEl>
                                              <p:pRg st="0" end="0"/>
                                            </p:txEl>
                                          </p:spTgt>
                                        </p:tgtEl>
                                        <p:attrNameLst>
                                          <p:attrName>style.visibility</p:attrName>
                                        </p:attrNameLst>
                                      </p:cBhvr>
                                      <p:to>
                                        <p:strVal val="visible"/>
                                      </p:to>
                                    </p:set>
                                    <p:animEffect transition="in" filter="blinds(horizontal)">
                                      <p:cBhvr>
                                        <p:cTn id="49" dur="500"/>
                                        <p:tgtEl>
                                          <p:spTgt spid="10">
                                            <p:txEl>
                                              <p:pRg st="0" end="0"/>
                                            </p:txEl>
                                          </p:spTgt>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0">
                                            <p:txEl>
                                              <p:pRg st="1" end="1"/>
                                            </p:txEl>
                                          </p:spTgt>
                                        </p:tgtEl>
                                        <p:attrNameLst>
                                          <p:attrName>style.visibility</p:attrName>
                                        </p:attrNameLst>
                                      </p:cBhvr>
                                      <p:to>
                                        <p:strVal val="visible"/>
                                      </p:to>
                                    </p:set>
                                    <p:animEffect transition="in" filter="blinds(horizontal)">
                                      <p:cBhvr>
                                        <p:cTn id="54" dur="500"/>
                                        <p:tgtEl>
                                          <p:spTgt spid="10">
                                            <p:txEl>
                                              <p:pRg st="1" end="1"/>
                                            </p:txEl>
                                          </p:spTgt>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10">
                                            <p:txEl>
                                              <p:pRg st="2" end="2"/>
                                            </p:txEl>
                                          </p:spTgt>
                                        </p:tgtEl>
                                        <p:attrNameLst>
                                          <p:attrName>style.visibility</p:attrName>
                                        </p:attrNameLst>
                                      </p:cBhvr>
                                      <p:to>
                                        <p:strVal val="visible"/>
                                      </p:to>
                                    </p:set>
                                    <p:animEffect transition="in" filter="blinds(horizontal)">
                                      <p:cBhvr>
                                        <p:cTn id="59"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animBg="1"/>
      <p:bldP spid="11" grpId="0"/>
      <p:bldP spid="12" grpId="0"/>
      <p:bldP spid="13" grpId="0"/>
      <p:bldP spid="14" grpId="0"/>
      <p:bldP spid="15" grpId="0"/>
      <p:bldP spid="16" grpId="0"/>
      <p:bldP spid="5" grpId="0"/>
      <p:bldP spid="17" grpId="0"/>
      <p:bldP spid="2" grpId="0"/>
      <p:bldP spid="4" grpId="0"/>
      <p:bldP spid="8"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93675" y="344170"/>
            <a:ext cx="4843145" cy="903605"/>
          </a:xfrm>
        </p:spPr>
        <p:txBody>
          <a:bodyPr>
            <a:normAutofit/>
          </a:bodyPr>
          <a:lstStyle/>
          <a:p>
            <a:pPr algn="l">
              <a:lnSpc>
                <a:spcPct val="150000"/>
              </a:lnSpc>
              <a:buClrTx/>
              <a:buSzTx/>
              <a:buFontTx/>
            </a:pPr>
            <a:r>
              <a:rPr lang="en-US" altLang="zh-CN" sz="3200" b="1">
                <a:solidFill>
                  <a:srgbClr val="FF0000"/>
                </a:solidFill>
                <a:latin typeface="Arial" panose="020b0604020202020204" pitchFamily="34" charset="0"/>
                <a:cs typeface="Arial" panose="020b0604020202020204" pitchFamily="34" charset="0"/>
                <a:sym typeface="+mn-ea"/>
              </a:rPr>
              <a:t>→</a:t>
            </a:r>
            <a:r>
              <a:rPr lang="zh-CN" altLang="en-US" sz="3200" b="1">
                <a:solidFill>
                  <a:srgbClr val="FF0000"/>
                </a:solidFill>
                <a:latin typeface="+mn-lt"/>
                <a:ea typeface="+mn-ea"/>
                <a:cs typeface="+mn-cs"/>
              </a:rPr>
              <a:t>拓展</a:t>
            </a:r>
            <a:r>
              <a:rPr lang="zh-CN" altLang="en-US" sz="3200" b="1">
                <a:solidFill>
                  <a:srgbClr val="FF0000"/>
                </a:solidFill>
                <a:latin typeface="+mn-lt"/>
                <a:ea typeface="+mn-ea"/>
                <a:cs typeface="+mn-cs"/>
                <a:sym typeface="+mn-ea"/>
              </a:rPr>
              <a:t>思考</a:t>
            </a:r>
            <a:endParaRPr lang="zh-CN" altLang="en-US" sz="3200" b="1">
              <a:solidFill>
                <a:srgbClr val="FF0000"/>
              </a:solidFill>
              <a:latin typeface="+mn-lt"/>
              <a:ea typeface="+mn-ea"/>
              <a:cs typeface="+mn-cs"/>
              <a:sym typeface="+mn-ea"/>
            </a:endParaRPr>
          </a:p>
        </p:txBody>
      </p:sp>
      <p:sp>
        <p:nvSpPr>
          <p:cNvPr id="3" name="内容占位符 2"/>
          <p:cNvSpPr>
            <a:spLocks noGrp="1"/>
          </p:cNvSpPr>
          <p:nvPr>
            <p:ph idx="1"/>
          </p:nvPr>
        </p:nvSpPr>
        <p:spPr>
          <a:xfrm>
            <a:off x="848995" y="1825625"/>
            <a:ext cx="10390505" cy="3366135"/>
          </a:xfrm>
          <a:ln>
            <a:solidFill>
              <a:srgbClr val="FF0000"/>
            </a:solidFill>
          </a:ln>
        </p:spPr>
        <p:txBody>
          <a:bodyPr>
            <a:noAutofit/>
          </a:bodyPr>
          <a:lstStyle/>
          <a:p>
            <a:pPr>
              <a:lnSpc>
                <a:spcPct val="150000"/>
              </a:lnSpc>
              <a:spcAft>
                <a:spcPct val="0"/>
              </a:spcAft>
            </a:pPr>
            <a:r>
              <a:rPr lang="en-US" altLang="zh-CN" sz="3200" b="1"/>
              <a:t>1</a:t>
            </a:r>
            <a:r>
              <a:rPr lang="zh-CN" altLang="en-US" sz="3200" b="1"/>
              <a:t>、拉丁美洲独立战争比北美独立战争稍迟，但差距为何如此之大？</a:t>
            </a:r>
            <a:endParaRPr lang="zh-CN" altLang="en-US" sz="3200" b="1"/>
          </a:p>
          <a:p>
            <a:pPr>
              <a:lnSpc>
                <a:spcPct val="150000"/>
              </a:lnSpc>
              <a:spcAft>
                <a:spcPct val="0"/>
              </a:spcAft>
            </a:pPr>
            <a:r>
              <a:rPr lang="en-US" altLang="zh-CN" sz="3200" b="1"/>
              <a:t>2</a:t>
            </a:r>
            <a:r>
              <a:rPr lang="zh-CN" altLang="en-US" sz="3200" b="1"/>
              <a:t>、</a:t>
            </a:r>
            <a:r>
              <a:rPr lang="en-US" altLang="zh-CN" sz="3200" b="1"/>
              <a:t>1894</a:t>
            </a:r>
            <a:r>
              <a:rPr lang="zh-CN" altLang="en-US" sz="3200" b="1"/>
              <a:t>年起在</a:t>
            </a:r>
            <a:r>
              <a:rPr lang="zh-CN" altLang="en-US" sz="3200" b="1">
                <a:sym typeface="+mn-ea"/>
              </a:rPr>
              <a:t>埃塞俄比亚</a:t>
            </a:r>
            <a:r>
              <a:rPr lang="zh-CN" altLang="en-US" sz="3200" b="1"/>
              <a:t>和</a:t>
            </a:r>
            <a:r>
              <a:rPr lang="zh-CN" altLang="en-US" sz="3200" b="1">
                <a:sym typeface="+mn-ea"/>
              </a:rPr>
              <a:t>中国</a:t>
            </a:r>
            <a:r>
              <a:rPr lang="zh-CN" altLang="en-US" sz="3200" b="1"/>
              <a:t>都发生一场反侵略战争，都是弱国，为何一胜一败？</a:t>
            </a:r>
            <a:endParaRPr lang="zh-CN" altLang="en-US" sz="3200" b="1"/>
          </a:p>
        </p:txBody>
      </p:sp>
      <p:pic>
        <p:nvPicPr>
          <p:cNvPr id="4" name="New picture" hidden="1"/>
          <p:cNvPicPr/>
          <p:nvPr/>
        </p:nvPicPr>
        <p:blipFill>
          <a:blip r:embed="rId2"/>
          <a:stretch>
            <a:fillRect/>
          </a:stretch>
        </p:blipFill>
        <p:spPr>
          <a:xfrm>
            <a:off x="12687300" y="12382500"/>
            <a:ext cx="457200" cy="3175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linds(horizontal)">
                                      <p:cBhvr>
                                        <p:cTn id="10" dur="500"/>
                                        <p:tgtEl>
                                          <p:spTgt spid="3">
                                            <p:txEl>
                                              <p:pRg st="0" end="0"/>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linds(horizontal)">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tags/tag1.xml><?xml version="1.0" encoding="utf-8"?>
<p:tagLst xmlns:p="http://schemas.openxmlformats.org/presentationml/2006/main">
  <p:tag name="KSO_WM_UNIT_PLACING_PICTURE_USER_VIEWPORT" val="{&quot;height&quot;:9525,&quot;width&quot;:7260}"/>
  <p:tag name="REFSHAPE" val="185557100"/>
</p:tagLst>
</file>

<file path=ppt/tags/tag2.xml><?xml version="1.0" encoding="utf-8"?>
<p:tagLst xmlns:p="http://schemas.openxmlformats.org/presentationml/2006/main">
  <p:tag name="KSO_WM_UNIT_TABLE_BEAUTIFY" val="smartTable{4d96359a-adda-4f28-8a7b-c00b5afe3ec2}"/>
</p:tagLst>
</file>

<file path=ppt/tags/tag3.xml><?xml version="1.0" encoding="utf-8"?>
<p:tagLst xmlns:p="http://schemas.openxmlformats.org/presentationml/2006/main">
  <p:tag name="KSO_WM_UNIT_TABLE_BEAUTIFY" val="smartTable{4d96359a-adda-4f28-8a7b-c00b5afe3ec2}"/>
</p:tagLst>
</file>

<file path=ppt/tags/tag4.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168</Paragraphs>
  <Slides>24</Slides>
  <Notes>1</Notes>
  <TotalTime>0</TotalTime>
  <HiddenSlides>0</HiddenSlides>
  <MMClips>0</MMClips>
  <ScaleCrop>0</ScaleCrop>
  <HeadingPairs>
    <vt:vector baseType="variant" size="6">
      <vt:variant>
        <vt:lpstr>Fonts used</vt:lpstr>
      </vt:variant>
      <vt:variant>
        <vt:i4>9</vt:i4>
      </vt:variant>
      <vt:variant>
        <vt:lpstr>Theme</vt:lpstr>
      </vt:variant>
      <vt:variant>
        <vt:i4>1</vt:i4>
      </vt:variant>
      <vt:variant>
        <vt:lpstr>Slide Titles</vt:lpstr>
      </vt:variant>
      <vt:variant>
        <vt:i4>24</vt:i4>
      </vt:variant>
    </vt:vector>
  </HeadingPairs>
  <TitlesOfParts>
    <vt:vector baseType="lpstr" size="34">
      <vt:lpstr>Arial</vt:lpstr>
      <vt:lpstr>Calibri</vt:lpstr>
      <vt:lpstr>Calibri Light</vt:lpstr>
      <vt:lpstr>Garamond</vt:lpstr>
      <vt:lpstr>宋体</vt:lpstr>
      <vt:lpstr>华文行楷</vt:lpstr>
      <vt:lpstr>隶书</vt:lpstr>
      <vt:lpstr>黑体</vt:lpstr>
      <vt:lpstr>楷体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→拓展思考</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Lenovo</dc:creator>
  <cp:lastModifiedBy>丘比特</cp:lastModifiedBy>
  <cp:revision>209</cp:revision>
  <dcterms:created xsi:type="dcterms:W3CDTF">2020-03-08T02:53:00Z</dcterms:created>
  <dcterms:modified xsi:type="dcterms:W3CDTF">2020-07-17T01:20:47Z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2052-11.1.0.9739</vt:lpwstr>
  </property>
</Properties>
</file>