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7" r:id="rId1"/>
  </p:sldMasterIdLst>
  <p:notesMasterIdLst>
    <p:notesMasterId r:id="rId32"/>
  </p:notesMasterIdLst>
  <p:sldIdLst>
    <p:sldId id="257" r:id="rId2"/>
    <p:sldId id="276" r:id="rId3"/>
    <p:sldId id="277" r:id="rId4"/>
    <p:sldId id="278" r:id="rId5"/>
    <p:sldId id="279" r:id="rId6"/>
    <p:sldId id="280" r:id="rId7"/>
    <p:sldId id="281" r:id="rId8"/>
    <p:sldId id="282" r:id="rId9"/>
    <p:sldId id="283" r:id="rId10"/>
    <p:sldId id="284" r:id="rId11"/>
    <p:sldId id="285" r:id="rId12"/>
    <p:sldId id="286" r:id="rId13"/>
    <p:sldId id="287" r:id="rId14"/>
    <p:sldId id="288" r:id="rId15"/>
    <p:sldId id="289" r:id="rId16"/>
    <p:sldId id="290" r:id="rId17"/>
    <p:sldId id="291" r:id="rId18"/>
    <p:sldId id="292" r:id="rId19"/>
    <p:sldId id="293" r:id="rId20"/>
    <p:sldId id="294" r:id="rId21"/>
    <p:sldId id="295" r:id="rId22"/>
    <p:sldId id="296" r:id="rId23"/>
    <p:sldId id="297" r:id="rId24"/>
    <p:sldId id="298" r:id="rId25"/>
    <p:sldId id="299" r:id="rId26"/>
    <p:sldId id="300" r:id="rId27"/>
    <p:sldId id="301" r:id="rId28"/>
    <p:sldId id="302" r:id="rId29"/>
    <p:sldId id="303" r:id="rId30"/>
    <p:sldId id="304" r:id="rId31"/>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87B733E-E2F6-4424-89F2-2B3941E39707}" type="datetimeFigureOut">
              <a:rPr lang="zh-CN" altLang="en-US" smtClean="0"/>
              <a:t>2018/12/13</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51039C-5538-4636-946E-6CE234E1EEBC}" type="slidenum">
              <a:rPr lang="zh-CN" altLang="en-US" smtClean="0"/>
              <a:t>‹#›</a:t>
            </a:fld>
            <a:endParaRPr lang="zh-CN" altLang="en-US"/>
          </a:p>
        </p:txBody>
      </p:sp>
    </p:spTree>
    <p:extLst>
      <p:ext uri="{BB962C8B-B14F-4D97-AF65-F5344CB8AC3E}">
        <p14:creationId xmlns:p14="http://schemas.microsoft.com/office/powerpoint/2010/main" val="19307109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幻灯片图像占位符 1"/>
          <p:cNvSpPr>
            <a:spLocks noChangeArrowheads="1"/>
          </p:cNvSpPr>
          <p:nvPr>
            <p:ph type="sldImg" idx="4294967295"/>
          </p:nvPr>
        </p:nvSpPr>
        <p:spPr/>
      </p:sp>
      <p:sp>
        <p:nvSpPr>
          <p:cNvPr id="22530" name="文本占位符 2"/>
          <p:cNvSpPr>
            <a:spLocks noChangeArrowheads="1"/>
          </p:cNvSpPr>
          <p:nvPr>
            <p:ph type="body" idx="4294967295"/>
          </p:nvPr>
        </p:nvSpPr>
        <p:spPr/>
        <p:txBody>
          <a:bodyPr/>
          <a:lstStyle/>
          <a:p>
            <a:endParaRPr lang="zh-CN" altLang="en-US" smtClean="0"/>
          </a:p>
        </p:txBody>
      </p:sp>
      <p:sp>
        <p:nvSpPr>
          <p:cNvPr id="2253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fld id="{0E785DD1-B348-4C43-8B25-B1A238044146}" type="slidenum">
              <a:rPr lang="zh-CN" altLang="en-US"/>
              <a:pPr/>
              <a:t>17</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幻灯片图像占位符 1"/>
          <p:cNvSpPr>
            <a:spLocks noChangeArrowheads="1"/>
          </p:cNvSpPr>
          <p:nvPr>
            <p:ph type="sldImg" idx="4294967295"/>
          </p:nvPr>
        </p:nvSpPr>
        <p:spPr/>
      </p:sp>
      <p:sp>
        <p:nvSpPr>
          <p:cNvPr id="29698" name="文本占位符 2"/>
          <p:cNvSpPr>
            <a:spLocks noChangeArrowheads="1"/>
          </p:cNvSpPr>
          <p:nvPr>
            <p:ph type="body" idx="4294967295"/>
          </p:nvPr>
        </p:nvSpPr>
        <p:spPr/>
        <p:txBody>
          <a:bodyPr/>
          <a:lstStyle/>
          <a:p>
            <a:endParaRPr lang="zh-CN" altLang="en-US" smtClean="0"/>
          </a:p>
        </p:txBody>
      </p:sp>
      <p:sp>
        <p:nvSpPr>
          <p:cNvPr id="2969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fld id="{9CEB7D30-8C6B-4657-BCC8-BABE105ECB9B}" type="slidenum">
              <a:rPr lang="zh-CN" altLang="en-US"/>
              <a:pPr/>
              <a:t>23</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530820CF-B880-4189-942D-D702A7CBA730}" type="datetimeFigureOut">
              <a:rPr lang="zh-CN" altLang="en-US" smtClean="0"/>
              <a:t>2018/12/13</a:t>
            </a:fld>
            <a:endParaRPr lang="zh-CN" altLang="en-US"/>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zh-CN" altLang="en-US"/>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0C913308-F349-4B6D-A68A-DD1791B4A57B}" type="slidenum">
              <a:rPr lang="zh-CN" altLang="en-US" smtClean="0"/>
              <a:t>‹#›</a:t>
            </a:fld>
            <a:endParaRPr lang="zh-CN" altLang="en-US"/>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530820CF-B880-4189-942D-D702A7CBA730}" type="datetimeFigureOut">
              <a:rPr lang="zh-CN" altLang="en-US" smtClean="0"/>
              <a:t>2018/12/13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530820CF-B880-4189-942D-D702A7CBA730}" type="datetimeFigureOut">
              <a:rPr lang="zh-CN" altLang="en-US" smtClean="0"/>
              <a:t>2018/12/13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5" name="Date Placeholder 4"/>
          <p:cNvSpPr>
            <a:spLocks noGrp="1"/>
          </p:cNvSpPr>
          <p:nvPr>
            <p:ph type="dt" sz="half" idx="10"/>
          </p:nvPr>
        </p:nvSpPr>
        <p:spPr/>
        <p:txBody>
          <a:bodyPr/>
          <a:lstStyle/>
          <a:p>
            <a:fld id="{530820CF-B880-4189-942D-D702A7CBA730}" type="datetimeFigureOut">
              <a:rPr lang="zh-CN" altLang="en-US" smtClean="0"/>
              <a:t>2018/12/13</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9" name="Content Placeholder 8"/>
          <p:cNvSpPr>
            <a:spLocks noGrp="1"/>
          </p:cNvSpPr>
          <p:nvPr>
            <p:ph sz="quarter" idx="13"/>
          </p:nvPr>
        </p:nvSpPr>
        <p:spPr>
          <a:xfrm>
            <a:off x="1042416" y="2313432"/>
            <a:ext cx="3419856" cy="349300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zh-CN" altLang="en-US" smtClean="0"/>
              <a:t>单击此处编辑母版标题样式</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530820CF-B880-4189-942D-D702A7CBA730}" type="datetimeFigureOut">
              <a:rPr lang="zh-CN" altLang="en-US" smtClean="0"/>
              <a:t>2018/12/13</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Date Placeholder 2"/>
          <p:cNvSpPr>
            <a:spLocks noGrp="1"/>
          </p:cNvSpPr>
          <p:nvPr>
            <p:ph type="dt" sz="half" idx="10"/>
          </p:nvPr>
        </p:nvSpPr>
        <p:spPr/>
        <p:txBody>
          <a:bodyPr/>
          <a:lstStyle/>
          <a:p>
            <a:fld id="{530820CF-B880-4189-942D-D702A7CBA730}" type="datetimeFigureOut">
              <a:rPr lang="zh-CN" altLang="en-US" smtClean="0"/>
              <a:t>2018/12/13</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820CF-B880-4189-942D-D702A7CBA730}" type="datetimeFigureOut">
              <a:rPr lang="zh-CN" altLang="en-US" smtClean="0"/>
              <a:t>2018/12/13</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530820CF-B880-4189-942D-D702A7CBA730}" type="datetimeFigureOut">
              <a:rPr lang="zh-CN" altLang="en-US" smtClean="0"/>
              <a:t>2018/12/13</a:t>
            </a:fld>
            <a:endParaRPr lang="zh-CN" altLang="en-US"/>
          </a:p>
        </p:txBody>
      </p:sp>
      <p:sp>
        <p:nvSpPr>
          <p:cNvPr id="7" name="Slide Number Placeholder 6"/>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zh-CN" altLang="en-US"/>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zh-CN" altLang="en-US" smtClean="0"/>
              <a:t>单击此处编辑母版标题样式</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zh-CN" altLang="en-US" smtClean="0"/>
              <a:t>单击此处编辑母版标题样式</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530820CF-B880-4189-942D-D702A7CBA730}" type="datetimeFigureOut">
              <a:rPr lang="zh-CN" altLang="en-US" smtClean="0"/>
              <a:t>2018/12/13</a:t>
            </a:fld>
            <a:endParaRPr lang="zh-CN" alt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zh-CN" altLang="en-US"/>
          </a:p>
        </p:txBody>
      </p:sp>
      <p:sp>
        <p:nvSpPr>
          <p:cNvPr id="7" name="Slide Number Placeholder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p>
            <a:fld id="{530820CF-B880-4189-942D-D702A7CBA730}" type="datetimeFigureOut">
              <a:rPr lang="zh-CN" altLang="en-US" smtClean="0"/>
              <a:t>2018/12/13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zh-CN" altLang="en-US" smtClean="0"/>
              <a:t>单击此处编辑母版标题样式</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p>
            <a:fld id="{530820CF-B880-4189-942D-D702A7CBA730}" type="datetimeFigureOut">
              <a:rPr lang="zh-CN" altLang="en-US" smtClean="0"/>
              <a:t>2018/12/13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
        <p:nvSpPr>
          <p:cNvPr id="2" name="日期占位符 1027"/>
          <p:cNvSpPr>
            <a:spLocks noGrp="1"/>
          </p:cNvSpPr>
          <p:nvPr>
            <p:ph type="dt" sz="half" idx="10"/>
          </p:nvPr>
        </p:nvSpPr>
        <p:spPr>
          <a:ln/>
        </p:spPr>
        <p:txBody>
          <a:bodyPr/>
          <a:lstStyle>
            <a:lvl1pPr>
              <a:defRPr/>
            </a:lvl1pPr>
          </a:lstStyle>
          <a:p>
            <a:endParaRPr lang="zh-CN" altLang="en-US"/>
          </a:p>
        </p:txBody>
      </p:sp>
      <p:sp>
        <p:nvSpPr>
          <p:cNvPr id="3" name="页脚占位符 1028"/>
          <p:cNvSpPr>
            <a:spLocks noGrp="1"/>
          </p:cNvSpPr>
          <p:nvPr>
            <p:ph type="ftr" sz="quarter" idx="11"/>
          </p:nvPr>
        </p:nvSpPr>
        <p:spPr>
          <a:ln/>
        </p:spPr>
        <p:txBody>
          <a:bodyPr/>
          <a:lstStyle>
            <a:lvl1pPr>
              <a:defRPr/>
            </a:lvl1pPr>
          </a:lstStyle>
          <a:p>
            <a:endParaRPr lang="zh-CN" altLang="en-US"/>
          </a:p>
        </p:txBody>
      </p:sp>
      <p:sp>
        <p:nvSpPr>
          <p:cNvPr id="4" name="灯片编号占位符 1029"/>
          <p:cNvSpPr>
            <a:spLocks noGrp="1"/>
          </p:cNvSpPr>
          <p:nvPr>
            <p:ph type="sldNum" sz="quarter" idx="12"/>
          </p:nvPr>
        </p:nvSpPr>
        <p:spPr>
          <a:ln/>
        </p:spPr>
        <p:txBody>
          <a:bodyPr/>
          <a:lstStyle>
            <a:lvl1pPr>
              <a:defRPr/>
            </a:lvl1pPr>
          </a:lstStyle>
          <a:p>
            <a:fld id="{13E12911-B4C1-4AD0-B5D4-B73CB57BF01A}" type="slidenum">
              <a:rPr lang="zh-CN" altLang="en-US"/>
              <a:pPr/>
              <a:t>‹#›</a:t>
            </a:fld>
            <a:endParaRPr lang="zh-CN" altLang="en-US"/>
          </a:p>
        </p:txBody>
      </p:sp>
    </p:spTree>
    <p:extLst>
      <p:ext uri="{BB962C8B-B14F-4D97-AF65-F5344CB8AC3E}">
        <p14:creationId xmlns:p14="http://schemas.microsoft.com/office/powerpoint/2010/main" val="18782352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530820CF-B880-4189-942D-D702A7CBA730}" type="datetimeFigureOut">
              <a:rPr lang="zh-CN" altLang="en-US" smtClean="0"/>
              <a:t>2018/12/13</a:t>
            </a:fld>
            <a:endParaRPr lang="zh-CN" altLang="en-US"/>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zh-CN" altLang="en-US"/>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 id="2147483749" r:id="rId12"/>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hyperlink" Target="http://baike.baidu.com/view/2398.htm"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w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4"/>
          <p:cNvSpPr txBox="1">
            <a:spLocks noChangeArrowheads="1"/>
          </p:cNvSpPr>
          <p:nvPr/>
        </p:nvSpPr>
        <p:spPr bwMode="auto">
          <a:xfrm>
            <a:off x="19191" y="2564904"/>
            <a:ext cx="913495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600" b="1">
                <a:solidFill>
                  <a:schemeClr val="tx1"/>
                </a:solidFill>
                <a:latin typeface="Times New Roman" panose="02020603050405020304" pitchFamily="18" charset="0"/>
                <a:ea typeface="宋体" panose="02010600030101010101" pitchFamily="2" charset="-122"/>
              </a:defRPr>
            </a:lvl1pPr>
            <a:lvl2pPr marL="742950" indent="-285750" eaLnBrk="0" hangingPunct="0">
              <a:defRPr sz="2600" b="1">
                <a:solidFill>
                  <a:schemeClr val="tx1"/>
                </a:solidFill>
                <a:latin typeface="Times New Roman" panose="02020603050405020304" pitchFamily="18" charset="0"/>
                <a:ea typeface="宋体" panose="02010600030101010101" pitchFamily="2" charset="-122"/>
              </a:defRPr>
            </a:lvl2pPr>
            <a:lvl3pPr marL="1143000" indent="-228600" eaLnBrk="0" hangingPunct="0">
              <a:defRPr sz="2600" b="1">
                <a:solidFill>
                  <a:schemeClr val="tx1"/>
                </a:solidFill>
                <a:latin typeface="Times New Roman" panose="02020603050405020304" pitchFamily="18" charset="0"/>
                <a:ea typeface="宋体" panose="02010600030101010101" pitchFamily="2" charset="-122"/>
              </a:defRPr>
            </a:lvl3pPr>
            <a:lvl4pPr marL="1600200" indent="-228600" eaLnBrk="0" hangingPunct="0">
              <a:defRPr sz="2600" b="1">
                <a:solidFill>
                  <a:schemeClr val="tx1"/>
                </a:solidFill>
                <a:latin typeface="Times New Roman" panose="02020603050405020304" pitchFamily="18" charset="0"/>
                <a:ea typeface="宋体" panose="02010600030101010101" pitchFamily="2" charset="-122"/>
              </a:defRPr>
            </a:lvl4pPr>
            <a:lvl5pPr marL="2057400" indent="-228600" eaLnBrk="0" hangingPunct="0">
              <a:defRPr sz="26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sz="26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sz="26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sz="26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sz="2600" b="1">
                <a:solidFill>
                  <a:schemeClr val="tx1"/>
                </a:solidFill>
                <a:latin typeface="Times New Roman" panose="02020603050405020304" pitchFamily="18" charset="0"/>
                <a:ea typeface="宋体" panose="02010600030101010101" pitchFamily="2" charset="-122"/>
              </a:defRPr>
            </a:lvl9pPr>
          </a:lstStyle>
          <a:p>
            <a:pPr algn="ctr" eaLnBrk="1" hangingPunct="1">
              <a:lnSpc>
                <a:spcPct val="200000"/>
              </a:lnSpc>
            </a:pPr>
            <a:r>
              <a:rPr lang="zh-CN" altLang="en-US" sz="3600" dirty="0">
                <a:ln w="22225">
                  <a:solidFill>
                    <a:schemeClr val="accent2"/>
                  </a:solidFill>
                  <a:prstDash val="solid"/>
                </a:ln>
                <a:solidFill>
                  <a:schemeClr val="accent2">
                    <a:lumMod val="40000"/>
                    <a:lumOff val="60000"/>
                  </a:schemeClr>
                </a:solidFill>
                <a:latin typeface="汉仪大宋简" pitchFamily="49" charset="-122"/>
                <a:ea typeface="汉仪大宋简" pitchFamily="49" charset="-122"/>
              </a:rPr>
              <a:t>第</a:t>
            </a:r>
            <a:r>
              <a:rPr lang="en-US" altLang="zh-CN" sz="3600" dirty="0">
                <a:ln w="22225">
                  <a:solidFill>
                    <a:schemeClr val="accent2"/>
                  </a:solidFill>
                  <a:prstDash val="solid"/>
                </a:ln>
                <a:solidFill>
                  <a:schemeClr val="accent2">
                    <a:lumMod val="40000"/>
                    <a:lumOff val="60000"/>
                  </a:schemeClr>
                </a:solidFill>
                <a:latin typeface="汉仪大宋简" pitchFamily="49" charset="-122"/>
                <a:ea typeface="汉仪大宋简" pitchFamily="49" charset="-122"/>
              </a:rPr>
              <a:t>18</a:t>
            </a:r>
            <a:r>
              <a:rPr lang="zh-CN" altLang="en-US" sz="3600" dirty="0" smtClean="0">
                <a:ln w="22225">
                  <a:solidFill>
                    <a:schemeClr val="accent2"/>
                  </a:solidFill>
                  <a:prstDash val="solid"/>
                </a:ln>
                <a:solidFill>
                  <a:schemeClr val="accent2">
                    <a:lumMod val="40000"/>
                    <a:lumOff val="60000"/>
                  </a:schemeClr>
                </a:solidFill>
                <a:latin typeface="汉仪大宋简" pitchFamily="49" charset="-122"/>
                <a:ea typeface="汉仪大宋简" pitchFamily="49" charset="-122"/>
              </a:rPr>
              <a:t>课   社会主义</a:t>
            </a:r>
            <a:r>
              <a:rPr lang="zh-CN" altLang="en-US" sz="3600" dirty="0">
                <a:ln w="22225">
                  <a:solidFill>
                    <a:schemeClr val="accent2"/>
                  </a:solidFill>
                  <a:prstDash val="solid"/>
                </a:ln>
                <a:solidFill>
                  <a:schemeClr val="accent2">
                    <a:lumMod val="40000"/>
                    <a:lumOff val="60000"/>
                  </a:schemeClr>
                </a:solidFill>
                <a:latin typeface="汉仪大宋简" pitchFamily="49" charset="-122"/>
                <a:ea typeface="汉仪大宋简" pitchFamily="49" charset="-122"/>
              </a:rPr>
              <a:t>的发展与挫折</a:t>
            </a:r>
            <a:endParaRPr lang="zh-CN" altLang="en-US" sz="3600" dirty="0">
              <a:ln w="22225">
                <a:solidFill>
                  <a:schemeClr val="accent2"/>
                </a:solidFill>
                <a:prstDash val="solid"/>
              </a:ln>
              <a:solidFill>
                <a:schemeClr val="accent2">
                  <a:lumMod val="40000"/>
                  <a:lumOff val="60000"/>
                </a:schemeClr>
              </a:solidFill>
              <a:effectLst/>
              <a:latin typeface="汉仪大宋简" pitchFamily="49" charset="-122"/>
              <a:ea typeface="汉仪大宋简" pitchFamily="49" charset="-122"/>
            </a:endParaRPr>
          </a:p>
        </p:txBody>
      </p:sp>
      <p:grpSp>
        <p:nvGrpSpPr>
          <p:cNvPr id="6" name="组合 5"/>
          <p:cNvGrpSpPr>
            <a:grpSpLocks/>
          </p:cNvGrpSpPr>
          <p:nvPr/>
        </p:nvGrpSpPr>
        <p:grpSpPr bwMode="auto">
          <a:xfrm>
            <a:off x="4923755" y="4146976"/>
            <a:ext cx="4200525" cy="2628900"/>
            <a:chOff x="4586874" y="3933056"/>
            <a:chExt cx="4199368" cy="2281436"/>
          </a:xfrm>
        </p:grpSpPr>
        <p:pic>
          <p:nvPicPr>
            <p:cNvPr id="7" name="Picture 7" descr="C:\Users\Administrator\Desktop\201206290928492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3933056"/>
              <a:ext cx="3422154" cy="2281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3"/>
            <p:cNvSpPr>
              <a:spLocks noChangeArrowheads="1"/>
            </p:cNvSpPr>
            <p:nvPr/>
          </p:nvSpPr>
          <p:spPr bwMode="auto">
            <a:xfrm>
              <a:off x="4586874" y="4509089"/>
              <a:ext cx="611019" cy="1602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800" b="1">
                  <a:latin typeface="Calibri" pitchFamily="34" charset="0"/>
                  <a:ea typeface="黑体" pitchFamily="49" charset="-122"/>
                </a:rPr>
                <a:t>经互会旗帜</a:t>
              </a:r>
            </a:p>
          </p:txBody>
        </p:sp>
      </p:grpSp>
      <p:pic>
        <p:nvPicPr>
          <p:cNvPr id="9" name="Picture 4" descr="T013B6~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3845720" cy="168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62655753"/>
      </p:ext>
    </p:extLst>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547" y="43543"/>
            <a:ext cx="2185214" cy="646331"/>
          </a:xfrm>
          <a:prstGeom prst="rect">
            <a:avLst/>
          </a:prstGeom>
          <a:noFill/>
        </p:spPr>
        <p:txBody>
          <a:bodyPr wrap="none" lIns="91440" tIns="45720" rIns="91440" bIns="45720">
            <a:spAutoFit/>
          </a:bodyPr>
          <a:lstStyle/>
          <a:p>
            <a:pPr algn="ctr"/>
            <a:r>
              <a:rPr lang="zh-CN" altLang="en-US" sz="3600" b="1" cap="none"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新课导入</a:t>
            </a:r>
            <a:endParaRPr lang="zh-CN" altLang="en-US" sz="3600" b="1" cap="none"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sp>
        <p:nvSpPr>
          <p:cNvPr id="3" name="矩形 2"/>
          <p:cNvSpPr/>
          <p:nvPr/>
        </p:nvSpPr>
        <p:spPr>
          <a:xfrm>
            <a:off x="3545981" y="170152"/>
            <a:ext cx="1627369" cy="523220"/>
          </a:xfrm>
          <a:prstGeom prst="rect">
            <a:avLst/>
          </a:prstGeom>
        </p:spPr>
        <p:txBody>
          <a:bodyPr wrap="none">
            <a:spAutoFit/>
          </a:bodyPr>
          <a:lstStyle/>
          <a:p>
            <a:r>
              <a:rPr lang="zh-CN" altLang="en-US" sz="2800" b="1" dirty="0" smtClean="0">
                <a:solidFill>
                  <a:srgbClr val="FF0000"/>
                </a:solidFill>
              </a:rPr>
              <a:t>东欧剧变</a:t>
            </a:r>
            <a:endParaRPr lang="zh-CN" altLang="en-US" sz="2800" b="1" dirty="0">
              <a:solidFill>
                <a:srgbClr val="FF0000"/>
              </a:solidFill>
            </a:endParaRPr>
          </a:p>
        </p:txBody>
      </p:sp>
      <p:sp>
        <p:nvSpPr>
          <p:cNvPr id="4" name="矩形 3"/>
          <p:cNvSpPr/>
          <p:nvPr/>
        </p:nvSpPr>
        <p:spPr>
          <a:xfrm>
            <a:off x="107504" y="620688"/>
            <a:ext cx="8856984" cy="5016758"/>
          </a:xfrm>
          <a:prstGeom prst="rect">
            <a:avLst/>
          </a:prstGeom>
        </p:spPr>
        <p:txBody>
          <a:bodyPr wrap="square">
            <a:spAutoFit/>
          </a:bodyPr>
          <a:lstStyle/>
          <a:p>
            <a:r>
              <a:rPr lang="zh-CN" altLang="en-US" sz="2000" dirty="0" smtClean="0"/>
              <a:t>        东欧</a:t>
            </a:r>
            <a:r>
              <a:rPr lang="zh-CN" altLang="en-US" sz="2000" dirty="0"/>
              <a:t>剧变，又称苏东剧变，西方社会称之为东欧</a:t>
            </a:r>
            <a:r>
              <a:rPr lang="en-US" altLang="zh-CN" sz="2000" dirty="0"/>
              <a:t>1989</a:t>
            </a:r>
            <a:r>
              <a:rPr lang="zh-CN" altLang="en-US" sz="2000" dirty="0"/>
              <a:t>年系列革命，是指</a:t>
            </a:r>
            <a:r>
              <a:rPr lang="en-US" altLang="zh-CN" sz="2000" dirty="0"/>
              <a:t>1989</a:t>
            </a:r>
            <a:r>
              <a:rPr lang="zh-CN" altLang="en-US" sz="2000" dirty="0"/>
              <a:t>年前后东欧一些社会主义国家共产党和工人党在短时间内纷纷丧失政权，社会制度随之发生根本性变化的事件。 </a:t>
            </a:r>
            <a:endParaRPr lang="en-US" altLang="zh-CN" sz="2000" dirty="0"/>
          </a:p>
          <a:p>
            <a:r>
              <a:rPr lang="zh-CN" altLang="en-US" sz="2000" dirty="0" smtClean="0"/>
              <a:t>       东欧</a:t>
            </a:r>
            <a:r>
              <a:rPr lang="zh-CN" altLang="en-US" sz="2000" dirty="0"/>
              <a:t>剧变是东欧各个社会主义国家的政治经济制度发生根本性的改变，是社会主义制度最终演变为资本主义制度的剧烈动荡。</a:t>
            </a:r>
          </a:p>
          <a:p>
            <a:r>
              <a:rPr lang="zh-CN" altLang="en-US" sz="2000" dirty="0" smtClean="0"/>
              <a:t>        在</a:t>
            </a:r>
            <a:r>
              <a:rPr lang="en-US" altLang="zh-CN" sz="2000" dirty="0"/>
              <a:t>1989</a:t>
            </a:r>
            <a:r>
              <a:rPr lang="zh-CN" altLang="en-US" sz="2000" dirty="0"/>
              <a:t>年后开始剧变。最先在波兰人民共和国出现，后来扩展到德意志民主共和国、捷克斯洛伐克、匈牙利人民共和国、保加利亚人民共和国、罗马尼亚社会主义共和国等华沙条约组织国家。这个事件以苏联解体告终，一般被认为标志着冷战的结束</a:t>
            </a:r>
            <a:r>
              <a:rPr lang="zh-CN" altLang="en-US" sz="2000" dirty="0" smtClean="0"/>
              <a:t>。</a:t>
            </a:r>
            <a:endParaRPr lang="en-US" altLang="zh-CN" sz="2000" dirty="0" smtClean="0"/>
          </a:p>
          <a:p>
            <a:r>
              <a:rPr lang="zh-CN" altLang="en-US" sz="2000" dirty="0" smtClean="0"/>
              <a:t>          最终</a:t>
            </a:r>
            <a:r>
              <a:rPr lang="zh-CN" altLang="en-US" sz="2000" dirty="0"/>
              <a:t>，在保加利亚、匈牙利、捷克斯洛伐克、阿尔巴尼亚、南斯拉夫等东欧国家，都发生了政权更迭、社会制度剧变的类似事件。</a:t>
            </a:r>
          </a:p>
          <a:p>
            <a:r>
              <a:rPr lang="zh-CN" altLang="en-US" sz="2000" dirty="0" smtClean="0"/>
              <a:t>         而且</a:t>
            </a:r>
            <a:r>
              <a:rPr lang="zh-CN" altLang="en-US" sz="2000" dirty="0"/>
              <a:t>南斯拉夫一分为五，分为了波斯尼亚和黑塞哥维那、南斯拉夫联盟（</a:t>
            </a:r>
            <a:r>
              <a:rPr lang="en-US" altLang="zh-CN" sz="2000" dirty="0"/>
              <a:t>2003</a:t>
            </a:r>
            <a:r>
              <a:rPr lang="zh-CN" altLang="en-US" sz="2000" dirty="0"/>
              <a:t>年</a:t>
            </a:r>
            <a:r>
              <a:rPr lang="en-US" altLang="zh-CN" sz="2000" dirty="0"/>
              <a:t>2</a:t>
            </a:r>
            <a:r>
              <a:rPr lang="zh-CN" altLang="en-US" sz="2000" dirty="0"/>
              <a:t>月</a:t>
            </a:r>
            <a:r>
              <a:rPr lang="en-US" altLang="zh-CN" sz="2000" dirty="0"/>
              <a:t>4</a:t>
            </a:r>
            <a:r>
              <a:rPr lang="zh-CN" altLang="en-US" sz="2000" dirty="0"/>
              <a:t>日，南斯拉夫联盟后更名为塞尔维亚和黑山。</a:t>
            </a:r>
            <a:r>
              <a:rPr lang="en-US" altLang="zh-CN" sz="2000" dirty="0"/>
              <a:t>2006</a:t>
            </a:r>
            <a:r>
              <a:rPr lang="zh-CN" altLang="en-US" sz="2000" dirty="0"/>
              <a:t>年</a:t>
            </a:r>
            <a:r>
              <a:rPr lang="en-US" altLang="zh-CN" sz="2000" dirty="0"/>
              <a:t>6</a:t>
            </a:r>
            <a:r>
              <a:rPr lang="zh-CN" altLang="en-US" sz="2000" dirty="0"/>
              <a:t>月</a:t>
            </a:r>
            <a:r>
              <a:rPr lang="en-US" altLang="zh-CN" sz="2000" dirty="0"/>
              <a:t>3</a:t>
            </a:r>
            <a:r>
              <a:rPr lang="zh-CN" altLang="en-US" sz="2000" dirty="0"/>
              <a:t>日，黑山宣布独立）、斯洛文尼亚、克罗地亚、马其顿五个国家；捷克斯洛伐克一分为二；</a:t>
            </a:r>
          </a:p>
          <a:p>
            <a:r>
              <a:rPr lang="zh-CN" altLang="en-US" sz="2000" dirty="0" smtClean="0"/>
              <a:t>          民主</a:t>
            </a:r>
            <a:r>
              <a:rPr lang="zh-CN" altLang="en-US" sz="2000" dirty="0"/>
              <a:t>德国和联邦德国实现了统一。</a:t>
            </a:r>
            <a:endParaRPr lang="zh-CN" altLang="en-US" sz="2000"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7919" y="4943475"/>
            <a:ext cx="2552700" cy="1914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160422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2" name="文本框 16399"/>
          <p:cNvSpPr txBox="1"/>
          <p:nvPr/>
        </p:nvSpPr>
        <p:spPr>
          <a:xfrm>
            <a:off x="1187450" y="260350"/>
            <a:ext cx="7056438" cy="823913"/>
          </a:xfrm>
          <a:prstGeom prst="rect">
            <a:avLst/>
          </a:prstGeom>
          <a:solidFill>
            <a:srgbClr val="FFFF00"/>
          </a:solidFill>
          <a:ln w="9525">
            <a:noFill/>
          </a:ln>
        </p:spPr>
        <p:txBody>
          <a:bodyPr>
            <a:spAutoFit/>
          </a:bodyPr>
          <a:lstStyle/>
          <a:p>
            <a:r>
              <a:rPr lang="zh-CN" altLang="en-US" sz="4800" b="1" noProof="1">
                <a:solidFill>
                  <a:srgbClr val="FF0000"/>
                </a:solidFill>
                <a:effectLst>
                  <a:outerShdw blurRad="38100" dist="38100" dir="2700000">
                    <a:srgbClr val="000000"/>
                  </a:outerShdw>
                </a:effectLst>
                <a:ea typeface="黑体" panose="02010609060101010101" pitchFamily="2" charset="-122"/>
              </a:rPr>
              <a:t>一、社会主义力量的壮大</a:t>
            </a:r>
          </a:p>
        </p:txBody>
      </p:sp>
      <p:sp>
        <p:nvSpPr>
          <p:cNvPr id="7170" name="Text Box 3"/>
          <p:cNvSpPr txBox="1">
            <a:spLocks noChangeArrowheads="1"/>
          </p:cNvSpPr>
          <p:nvPr/>
        </p:nvSpPr>
        <p:spPr bwMode="auto">
          <a:xfrm>
            <a:off x="654050" y="1358900"/>
            <a:ext cx="8123238" cy="1362075"/>
          </a:xfrm>
          <a:prstGeom prst="rect">
            <a:avLst/>
          </a:prstGeom>
          <a:solidFill>
            <a:srgbClr val="33CCC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ts val="3300"/>
              </a:lnSpc>
            </a:pPr>
            <a:r>
              <a:rPr lang="zh-CN" altLang="en-US" sz="3200" b="1">
                <a:latin typeface="黑体" pitchFamily="49" charset="-122"/>
                <a:ea typeface="黑体" pitchFamily="49" charset="-122"/>
              </a:rPr>
              <a:t>    为了对抗以美国为首的资本主义阵营，苏联除了在军事上成立华约外，经济上和政治上还采取了什么措施？</a:t>
            </a:r>
          </a:p>
        </p:txBody>
      </p:sp>
      <p:sp>
        <p:nvSpPr>
          <p:cNvPr id="114695" name="文本框 114694"/>
          <p:cNvSpPr txBox="1">
            <a:spLocks noChangeArrowheads="1"/>
          </p:cNvSpPr>
          <p:nvPr/>
        </p:nvSpPr>
        <p:spPr bwMode="auto">
          <a:xfrm>
            <a:off x="1098550" y="2844800"/>
            <a:ext cx="2160588" cy="6413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en-US" altLang="zh-CN" sz="3600" b="1">
                <a:latin typeface="黑体" pitchFamily="49" charset="-122"/>
                <a:ea typeface="黑体" pitchFamily="49" charset="-122"/>
              </a:rPr>
              <a:t>1</a:t>
            </a:r>
            <a:r>
              <a:rPr lang="zh-CN" altLang="en-US" sz="3600" b="1">
                <a:latin typeface="黑体" pitchFamily="49" charset="-122"/>
                <a:ea typeface="黑体" pitchFamily="49" charset="-122"/>
              </a:rPr>
              <a:t>、经济：</a:t>
            </a:r>
          </a:p>
        </p:txBody>
      </p:sp>
      <p:sp>
        <p:nvSpPr>
          <p:cNvPr id="114696" name="文本框 114695"/>
          <p:cNvSpPr txBox="1">
            <a:spLocks noChangeArrowheads="1"/>
          </p:cNvSpPr>
          <p:nvPr/>
        </p:nvSpPr>
        <p:spPr bwMode="auto">
          <a:xfrm>
            <a:off x="523875" y="3554413"/>
            <a:ext cx="3311525" cy="2528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en-US" altLang="zh-CN" sz="3200" b="1">
                <a:latin typeface="黑体" pitchFamily="49" charset="-122"/>
                <a:ea typeface="黑体" pitchFamily="49" charset="-122"/>
              </a:rPr>
              <a:t>    </a:t>
            </a:r>
            <a:r>
              <a:rPr lang="en-US" altLang="zh-CN" sz="3200" b="1">
                <a:solidFill>
                  <a:srgbClr val="FF0000"/>
                </a:solidFill>
                <a:latin typeface="黑体" pitchFamily="49" charset="-122"/>
                <a:ea typeface="黑体" pitchFamily="49" charset="-122"/>
              </a:rPr>
              <a:t>1949</a:t>
            </a:r>
            <a:r>
              <a:rPr lang="zh-CN" altLang="en-US" sz="3200" b="1">
                <a:solidFill>
                  <a:srgbClr val="FF0000"/>
                </a:solidFill>
                <a:latin typeface="黑体" pitchFamily="49" charset="-122"/>
                <a:ea typeface="黑体" pitchFamily="49" charset="-122"/>
              </a:rPr>
              <a:t>年</a:t>
            </a:r>
            <a:r>
              <a:rPr lang="zh-CN" altLang="en-US" sz="3200" b="1">
                <a:latin typeface="黑体" pitchFamily="49" charset="-122"/>
                <a:ea typeface="黑体" pitchFamily="49" charset="-122"/>
              </a:rPr>
              <a:t>，苏联和东欧社会主义国家成立了经济互助委员会，简称</a:t>
            </a:r>
            <a:r>
              <a:rPr lang="zh-CN" altLang="en-US" sz="3200" b="1">
                <a:solidFill>
                  <a:srgbClr val="FF0000"/>
                </a:solidFill>
                <a:latin typeface="黑体" pitchFamily="49" charset="-122"/>
                <a:ea typeface="黑体" pitchFamily="49" charset="-122"/>
              </a:rPr>
              <a:t>“经互会”。</a:t>
            </a:r>
          </a:p>
        </p:txBody>
      </p:sp>
      <p:grpSp>
        <p:nvGrpSpPr>
          <p:cNvPr id="5" name="组合 4"/>
          <p:cNvGrpSpPr>
            <a:grpSpLocks/>
          </p:cNvGrpSpPr>
          <p:nvPr/>
        </p:nvGrpSpPr>
        <p:grpSpPr bwMode="auto">
          <a:xfrm>
            <a:off x="4405313" y="3182938"/>
            <a:ext cx="4200525" cy="2628900"/>
            <a:chOff x="4586874" y="3933056"/>
            <a:chExt cx="4199368" cy="2281436"/>
          </a:xfrm>
        </p:grpSpPr>
        <p:pic>
          <p:nvPicPr>
            <p:cNvPr id="7174" name="Picture 7" descr="C:\Users\Administrator\Desktop\201206290928492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3933056"/>
              <a:ext cx="3422154" cy="2281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5" name="矩形 3"/>
            <p:cNvSpPr>
              <a:spLocks noChangeArrowheads="1"/>
            </p:cNvSpPr>
            <p:nvPr/>
          </p:nvSpPr>
          <p:spPr bwMode="auto">
            <a:xfrm>
              <a:off x="4586874" y="4509089"/>
              <a:ext cx="611019" cy="1602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800" b="1">
                  <a:latin typeface="Calibri" pitchFamily="34" charset="0"/>
                  <a:ea typeface="黑体" pitchFamily="49" charset="-122"/>
                </a:rPr>
                <a:t>经互会旗帜</a:t>
              </a:r>
            </a:p>
          </p:txBody>
        </p:sp>
      </p:grpSp>
    </p:spTree>
    <p:extLst>
      <p:ext uri="{BB962C8B-B14F-4D97-AF65-F5344CB8AC3E}">
        <p14:creationId xmlns:p14="http://schemas.microsoft.com/office/powerpoint/2010/main" val="16712529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4695"/>
                                        </p:tgtEl>
                                        <p:attrNameLst>
                                          <p:attrName>style.visibility</p:attrName>
                                        </p:attrNameLst>
                                      </p:cBhvr>
                                      <p:to>
                                        <p:strVal val="visible"/>
                                      </p:to>
                                    </p:set>
                                    <p:anim calcmode="lin" valueType="num">
                                      <p:cBhvr additive="base">
                                        <p:cTn id="7" dur="500" fill="hold"/>
                                        <p:tgtEl>
                                          <p:spTgt spid="114695"/>
                                        </p:tgtEl>
                                        <p:attrNameLst>
                                          <p:attrName>ppt_x</p:attrName>
                                        </p:attrNameLst>
                                      </p:cBhvr>
                                      <p:tavLst>
                                        <p:tav tm="0">
                                          <p:val>
                                            <p:strVal val="#ppt_x"/>
                                          </p:val>
                                        </p:tav>
                                        <p:tav tm="100000">
                                          <p:val>
                                            <p:strVal val="#ppt_x"/>
                                          </p:val>
                                        </p:tav>
                                      </p:tavLst>
                                    </p:anim>
                                    <p:anim calcmode="lin" valueType="num">
                                      <p:cBhvr additive="base">
                                        <p:cTn id="8" dur="500" fill="hold"/>
                                        <p:tgtEl>
                                          <p:spTgt spid="11469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4696"/>
                                        </p:tgtEl>
                                        <p:attrNameLst>
                                          <p:attrName>style.visibility</p:attrName>
                                        </p:attrNameLst>
                                      </p:cBhvr>
                                      <p:to>
                                        <p:strVal val="visible"/>
                                      </p:to>
                                    </p:set>
                                    <p:anim calcmode="lin" valueType="num">
                                      <p:cBhvr additive="base">
                                        <p:cTn id="13" dur="500" fill="hold"/>
                                        <p:tgtEl>
                                          <p:spTgt spid="114696"/>
                                        </p:tgtEl>
                                        <p:attrNameLst>
                                          <p:attrName>ppt_x</p:attrName>
                                        </p:attrNameLst>
                                      </p:cBhvr>
                                      <p:tavLst>
                                        <p:tav tm="0">
                                          <p:val>
                                            <p:strVal val="#ppt_x"/>
                                          </p:val>
                                        </p:tav>
                                        <p:tav tm="100000">
                                          <p:val>
                                            <p:strVal val="#ppt_x"/>
                                          </p:val>
                                        </p:tav>
                                      </p:tavLst>
                                    </p:anim>
                                    <p:anim calcmode="lin" valueType="num">
                                      <p:cBhvr additive="base">
                                        <p:cTn id="14" dur="500" fill="hold"/>
                                        <p:tgtEl>
                                          <p:spTgt spid="114696"/>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695" grpId="0" bldLvl="0" animBg="1"/>
      <p:bldP spid="11469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矩形 1"/>
          <p:cNvSpPr>
            <a:spLocks noChangeArrowheads="1"/>
          </p:cNvSpPr>
          <p:nvPr/>
        </p:nvSpPr>
        <p:spPr bwMode="auto">
          <a:xfrm>
            <a:off x="1187450" y="5805488"/>
            <a:ext cx="6656388"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3200" b="1">
                <a:latin typeface="Calibri" pitchFamily="34" charset="0"/>
                <a:ea typeface="黑体" pitchFamily="49" charset="-122"/>
              </a:rPr>
              <a:t>经互会和“马歇尔计划”在欧洲的分布</a:t>
            </a:r>
          </a:p>
        </p:txBody>
      </p:sp>
      <p:pic>
        <p:nvPicPr>
          <p:cNvPr id="8194" name="Picture 1" descr="C:\Users\Administrator\Desktop\7a899e510fb30f24c4b1b817c895d143ad4b03f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1238" y="304800"/>
            <a:ext cx="7121525" cy="5345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21127743"/>
      </p:ext>
    </p:extLst>
  </p:cSld>
  <p:clrMapOvr>
    <a:masterClrMapping/>
  </p:clrMapOvr>
  <p:transition spd="slow">
    <p:split orient="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矩形 1"/>
          <p:cNvSpPr>
            <a:spLocks noChangeArrowheads="1"/>
          </p:cNvSpPr>
          <p:nvPr/>
        </p:nvSpPr>
        <p:spPr bwMode="auto">
          <a:xfrm>
            <a:off x="684213" y="450850"/>
            <a:ext cx="7848600" cy="3476625"/>
          </a:xfrm>
          <a:prstGeom prst="rect">
            <a:avLst/>
          </a:prstGeom>
          <a:noFill/>
          <a:ln w="9525">
            <a:solidFill>
              <a:srgbClr val="292989"/>
            </a:solidFill>
            <a:miter lim="800000"/>
            <a:headEnd/>
            <a:tailEnd/>
          </a:ln>
          <a:effectLst>
            <a:outerShdw dist="20000" dir="5400000" rotWithShape="0">
              <a:srgbClr val="000000">
                <a:alpha val="37999"/>
              </a:srgbClr>
            </a:outerShdw>
          </a:effectLst>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lnSpc>
                <a:spcPts val="3300"/>
              </a:lnSpc>
            </a:pPr>
            <a:r>
              <a:rPr lang="zh-CN" altLang="en-US" sz="3600" b="1">
                <a:solidFill>
                  <a:srgbClr val="000000"/>
                </a:solidFill>
                <a:latin typeface="黑体" pitchFamily="49" charset="-122"/>
                <a:ea typeface="黑体" pitchFamily="49" charset="-122"/>
              </a:rPr>
              <a:t>   </a:t>
            </a:r>
            <a:r>
              <a:rPr lang="zh-CN" altLang="en-US" sz="3600" b="1">
                <a:solidFill>
                  <a:srgbClr val="FF0000"/>
                </a:solidFill>
                <a:latin typeface="黑体" pitchFamily="49" charset="-122"/>
                <a:ea typeface="黑体" pitchFamily="49" charset="-122"/>
              </a:rPr>
              <a:t>材料：</a:t>
            </a:r>
            <a:r>
              <a:rPr lang="zh-CN" altLang="en-US" sz="3200" b="1">
                <a:solidFill>
                  <a:srgbClr val="000000"/>
                </a:solidFill>
                <a:latin typeface="黑体" pitchFamily="49" charset="-122"/>
                <a:ea typeface="黑体" pitchFamily="49" charset="-122"/>
              </a:rPr>
              <a:t>经互会成立初期，各成员国之间的经济合作关系比较正常，经济发展较快。</a:t>
            </a:r>
            <a:r>
              <a:rPr lang="en-US" altLang="zh-CN" sz="3200" b="1">
                <a:solidFill>
                  <a:srgbClr val="000000"/>
                </a:solidFill>
                <a:latin typeface="黑体" pitchFamily="49" charset="-122"/>
                <a:ea typeface="黑体" pitchFamily="49" charset="-122"/>
              </a:rPr>
              <a:t>1951</a:t>
            </a:r>
            <a:r>
              <a:rPr lang="zh-CN" altLang="en-US" sz="3200" b="1">
                <a:solidFill>
                  <a:srgbClr val="000000"/>
                </a:solidFill>
                <a:latin typeface="黑体" pitchFamily="49" charset="-122"/>
                <a:ea typeface="黑体" pitchFamily="49" charset="-122"/>
              </a:rPr>
              <a:t>～</a:t>
            </a:r>
            <a:r>
              <a:rPr lang="en-US" altLang="zh-CN" sz="3200" b="1">
                <a:solidFill>
                  <a:srgbClr val="000000"/>
                </a:solidFill>
                <a:latin typeface="黑体" pitchFamily="49" charset="-122"/>
                <a:ea typeface="黑体" pitchFamily="49" charset="-122"/>
              </a:rPr>
              <a:t>1983</a:t>
            </a:r>
            <a:r>
              <a:rPr lang="zh-CN" altLang="en-US" sz="3200" b="1">
                <a:solidFill>
                  <a:srgbClr val="000000"/>
                </a:solidFill>
                <a:latin typeface="黑体" pitchFamily="49" charset="-122"/>
                <a:ea typeface="黑体" pitchFamily="49" charset="-122"/>
              </a:rPr>
              <a:t>年，经互会国家的国民收入增长了</a:t>
            </a:r>
            <a:r>
              <a:rPr lang="en-US" altLang="zh-CN" sz="3200" b="1">
                <a:solidFill>
                  <a:srgbClr val="FF0000"/>
                </a:solidFill>
                <a:latin typeface="黑体" pitchFamily="49" charset="-122"/>
                <a:ea typeface="黑体" pitchFamily="49" charset="-122"/>
              </a:rPr>
              <a:t>7.6</a:t>
            </a:r>
            <a:r>
              <a:rPr lang="zh-CN" altLang="en-US" sz="3200" b="1">
                <a:solidFill>
                  <a:srgbClr val="FF0000"/>
                </a:solidFill>
                <a:latin typeface="黑体" pitchFamily="49" charset="-122"/>
                <a:ea typeface="黑体" pitchFamily="49" charset="-122"/>
              </a:rPr>
              <a:t>倍。</a:t>
            </a:r>
            <a:r>
              <a:rPr lang="zh-CN" altLang="en-US" sz="3200" b="1">
                <a:solidFill>
                  <a:srgbClr val="000000"/>
                </a:solidFill>
                <a:latin typeface="黑体" pitchFamily="49" charset="-122"/>
                <a:ea typeface="黑体" pitchFamily="49" charset="-122"/>
              </a:rPr>
              <a:t>经互会国家的人口占世界人口的</a:t>
            </a:r>
            <a:r>
              <a:rPr lang="en-US" altLang="zh-CN" sz="3200" b="1">
                <a:solidFill>
                  <a:srgbClr val="FF0000"/>
                </a:solidFill>
                <a:latin typeface="黑体" pitchFamily="49" charset="-122"/>
                <a:ea typeface="黑体" pitchFamily="49" charset="-122"/>
              </a:rPr>
              <a:t>10%</a:t>
            </a:r>
            <a:r>
              <a:rPr lang="zh-CN" altLang="en-US" sz="3200" b="1">
                <a:solidFill>
                  <a:srgbClr val="FF0000"/>
                </a:solidFill>
                <a:latin typeface="黑体" pitchFamily="49" charset="-122"/>
                <a:ea typeface="黑体" pitchFamily="49" charset="-122"/>
              </a:rPr>
              <a:t>左右</a:t>
            </a:r>
            <a:r>
              <a:rPr lang="zh-CN" altLang="en-US" sz="3200" b="1">
                <a:solidFill>
                  <a:srgbClr val="000000"/>
                </a:solidFill>
                <a:latin typeface="黑体" pitchFamily="49" charset="-122"/>
                <a:ea typeface="黑体" pitchFamily="49" charset="-122"/>
              </a:rPr>
              <a:t>，国民收入占世界的</a:t>
            </a:r>
            <a:r>
              <a:rPr lang="en-US" altLang="zh-CN" sz="3200" b="1">
                <a:solidFill>
                  <a:srgbClr val="FF0000"/>
                </a:solidFill>
                <a:latin typeface="黑体" pitchFamily="49" charset="-122"/>
                <a:ea typeface="黑体" pitchFamily="49" charset="-122"/>
              </a:rPr>
              <a:t>25%</a:t>
            </a:r>
            <a:r>
              <a:rPr lang="zh-CN" altLang="en-US" sz="3200" b="1">
                <a:solidFill>
                  <a:srgbClr val="000000"/>
                </a:solidFill>
                <a:latin typeface="黑体" pitchFamily="49" charset="-122"/>
                <a:ea typeface="黑体" pitchFamily="49" charset="-122"/>
              </a:rPr>
              <a:t>，工业生产占世界的</a:t>
            </a:r>
            <a:r>
              <a:rPr lang="en-US" altLang="zh-CN" sz="3200" b="1">
                <a:solidFill>
                  <a:srgbClr val="FF0000"/>
                </a:solidFill>
                <a:latin typeface="黑体" pitchFamily="49" charset="-122"/>
                <a:ea typeface="黑体" pitchFamily="49" charset="-122"/>
              </a:rPr>
              <a:t>33%</a:t>
            </a:r>
            <a:r>
              <a:rPr lang="zh-CN" altLang="en-US" sz="3200" b="1">
                <a:solidFill>
                  <a:srgbClr val="FF0000"/>
                </a:solidFill>
                <a:latin typeface="黑体" pitchFamily="49" charset="-122"/>
                <a:ea typeface="黑体" pitchFamily="49" charset="-122"/>
              </a:rPr>
              <a:t>。</a:t>
            </a:r>
            <a:r>
              <a:rPr lang="zh-CN" altLang="en-US" sz="3200" b="1">
                <a:solidFill>
                  <a:srgbClr val="000000"/>
                </a:solidFill>
                <a:latin typeface="黑体" pitchFamily="49" charset="-122"/>
                <a:ea typeface="黑体" pitchFamily="49" charset="-122"/>
              </a:rPr>
              <a:t>其经济实力逐渐增强，已成为当时世界上一支重要的经济力量。</a:t>
            </a:r>
          </a:p>
        </p:txBody>
      </p:sp>
      <p:sp>
        <p:nvSpPr>
          <p:cNvPr id="100356" name="文本框 100355"/>
          <p:cNvSpPr txBox="1">
            <a:spLocks noChangeArrowheads="1"/>
          </p:cNvSpPr>
          <p:nvPr/>
        </p:nvSpPr>
        <p:spPr bwMode="auto">
          <a:xfrm>
            <a:off x="3146425" y="4070350"/>
            <a:ext cx="2160588" cy="6413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en-US" altLang="zh-CN" sz="3600" b="1">
                <a:latin typeface="黑体" pitchFamily="49" charset="-122"/>
                <a:ea typeface="黑体" pitchFamily="49" charset="-122"/>
              </a:rPr>
              <a:t>2</a:t>
            </a:r>
            <a:r>
              <a:rPr lang="zh-CN" altLang="en-US" sz="3600" b="1">
                <a:latin typeface="黑体" pitchFamily="49" charset="-122"/>
                <a:ea typeface="黑体" pitchFamily="49" charset="-122"/>
              </a:rPr>
              <a:t>、政治：</a:t>
            </a:r>
          </a:p>
        </p:txBody>
      </p:sp>
      <p:sp>
        <p:nvSpPr>
          <p:cNvPr id="100357" name="文本框 100356"/>
          <p:cNvSpPr txBox="1">
            <a:spLocks noChangeArrowheads="1"/>
          </p:cNvSpPr>
          <p:nvPr/>
        </p:nvSpPr>
        <p:spPr bwMode="auto">
          <a:xfrm>
            <a:off x="684213" y="4851400"/>
            <a:ext cx="7561262"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3600" b="1">
                <a:ea typeface="黑体" pitchFamily="49" charset="-122"/>
              </a:rPr>
              <a:t>       </a:t>
            </a:r>
            <a:r>
              <a:rPr lang="zh-CN" altLang="en-US" sz="3600" b="1">
                <a:solidFill>
                  <a:srgbClr val="FF0000"/>
                </a:solidFill>
                <a:ea typeface="黑体" pitchFamily="49" charset="-122"/>
              </a:rPr>
              <a:t>取消</a:t>
            </a:r>
            <a:r>
              <a:rPr lang="zh-CN" altLang="en-US" sz="3600" b="1">
                <a:ea typeface="黑体" pitchFamily="49" charset="-122"/>
              </a:rPr>
              <a:t>东欧各国共产党的</a:t>
            </a:r>
            <a:r>
              <a:rPr lang="zh-CN" altLang="en-US" sz="3600" b="1">
                <a:solidFill>
                  <a:srgbClr val="FF0000"/>
                </a:solidFill>
                <a:ea typeface="黑体" pitchFamily="49" charset="-122"/>
              </a:rPr>
              <a:t>自主权</a:t>
            </a:r>
            <a:r>
              <a:rPr lang="zh-CN" altLang="en-US" sz="3600" b="1">
                <a:ea typeface="黑体" pitchFamily="49" charset="-122"/>
              </a:rPr>
              <a:t>，按苏联模式全方位</a:t>
            </a:r>
            <a:r>
              <a:rPr lang="zh-CN" altLang="en-US" sz="3600" b="1">
                <a:solidFill>
                  <a:srgbClr val="FF0000"/>
                </a:solidFill>
                <a:ea typeface="黑体" pitchFamily="49" charset="-122"/>
              </a:rPr>
              <a:t>改造</a:t>
            </a:r>
            <a:r>
              <a:rPr lang="zh-CN" altLang="en-US" sz="3600" b="1">
                <a:ea typeface="黑体" pitchFamily="49" charset="-122"/>
              </a:rPr>
              <a:t>。</a:t>
            </a:r>
          </a:p>
        </p:txBody>
      </p:sp>
    </p:spTree>
    <p:extLst>
      <p:ext uri="{BB962C8B-B14F-4D97-AF65-F5344CB8AC3E}">
        <p14:creationId xmlns:p14="http://schemas.microsoft.com/office/powerpoint/2010/main" val="67911736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0356"/>
                                        </p:tgtEl>
                                        <p:attrNameLst>
                                          <p:attrName>style.visibility</p:attrName>
                                        </p:attrNameLst>
                                      </p:cBhvr>
                                      <p:to>
                                        <p:strVal val="visible"/>
                                      </p:to>
                                    </p:set>
                                    <p:anim calcmode="lin" valueType="num">
                                      <p:cBhvr additive="base">
                                        <p:cTn id="7" dur="500" fill="hold"/>
                                        <p:tgtEl>
                                          <p:spTgt spid="100356"/>
                                        </p:tgtEl>
                                        <p:attrNameLst>
                                          <p:attrName>ppt_x</p:attrName>
                                        </p:attrNameLst>
                                      </p:cBhvr>
                                      <p:tavLst>
                                        <p:tav tm="0">
                                          <p:val>
                                            <p:strVal val="#ppt_x"/>
                                          </p:val>
                                        </p:tav>
                                        <p:tav tm="100000">
                                          <p:val>
                                            <p:strVal val="#ppt_x"/>
                                          </p:val>
                                        </p:tav>
                                      </p:tavLst>
                                    </p:anim>
                                    <p:anim calcmode="lin" valueType="num">
                                      <p:cBhvr additive="base">
                                        <p:cTn id="8" dur="500" fill="hold"/>
                                        <p:tgtEl>
                                          <p:spTgt spid="10035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0357"/>
                                        </p:tgtEl>
                                        <p:attrNameLst>
                                          <p:attrName>style.visibility</p:attrName>
                                        </p:attrNameLst>
                                      </p:cBhvr>
                                      <p:to>
                                        <p:strVal val="visible"/>
                                      </p:to>
                                    </p:set>
                                    <p:anim calcmode="lin" valueType="num">
                                      <p:cBhvr additive="base">
                                        <p:cTn id="13" dur="500" fill="hold"/>
                                        <p:tgtEl>
                                          <p:spTgt spid="100357"/>
                                        </p:tgtEl>
                                        <p:attrNameLst>
                                          <p:attrName>ppt_x</p:attrName>
                                        </p:attrNameLst>
                                      </p:cBhvr>
                                      <p:tavLst>
                                        <p:tav tm="0">
                                          <p:val>
                                            <p:strVal val="#ppt_x"/>
                                          </p:val>
                                        </p:tav>
                                        <p:tav tm="100000">
                                          <p:val>
                                            <p:strVal val="#ppt_x"/>
                                          </p:val>
                                        </p:tav>
                                      </p:tavLst>
                                    </p:anim>
                                    <p:anim calcmode="lin" valueType="num">
                                      <p:cBhvr additive="base">
                                        <p:cTn id="14" dur="500" fill="hold"/>
                                        <p:tgtEl>
                                          <p:spTgt spid="10035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56" grpId="0" bldLvl="0" animBg="1"/>
      <p:bldP spid="10035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矩形 1"/>
          <p:cNvSpPr>
            <a:spLocks noChangeArrowheads="1"/>
          </p:cNvSpPr>
          <p:nvPr/>
        </p:nvSpPr>
        <p:spPr bwMode="auto">
          <a:xfrm>
            <a:off x="0" y="5516563"/>
            <a:ext cx="8893175"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en-US" altLang="zh-CN" sz="3600" b="1">
                <a:solidFill>
                  <a:srgbClr val="FF0000"/>
                </a:solidFill>
                <a:latin typeface="黑体" pitchFamily="49" charset="-122"/>
                <a:ea typeface="黑体" pitchFamily="49" charset="-122"/>
              </a:rPr>
              <a:t>1949</a:t>
            </a:r>
            <a:r>
              <a:rPr lang="zh-CN" altLang="en-US" sz="3600" b="1">
                <a:solidFill>
                  <a:srgbClr val="FF0000"/>
                </a:solidFill>
                <a:latin typeface="黑体" pitchFamily="49" charset="-122"/>
                <a:ea typeface="黑体" pitchFamily="49" charset="-122"/>
              </a:rPr>
              <a:t>年</a:t>
            </a:r>
            <a:r>
              <a:rPr lang="en-US" altLang="zh-CN" sz="3600" b="1">
                <a:latin typeface="黑体" pitchFamily="49" charset="-122"/>
                <a:ea typeface="黑体" pitchFamily="49" charset="-122"/>
              </a:rPr>
              <a:t>10</a:t>
            </a:r>
            <a:r>
              <a:rPr lang="zh-CN" altLang="en-US" sz="3600" b="1">
                <a:latin typeface="黑体" pitchFamily="49" charset="-122"/>
                <a:ea typeface="黑体" pitchFamily="49" charset="-122"/>
              </a:rPr>
              <a:t>月</a:t>
            </a:r>
            <a:r>
              <a:rPr lang="en-US" altLang="zh-CN" sz="3600" b="1">
                <a:latin typeface="黑体" pitchFamily="49" charset="-122"/>
                <a:ea typeface="黑体" pitchFamily="49" charset="-122"/>
              </a:rPr>
              <a:t>2</a:t>
            </a:r>
            <a:r>
              <a:rPr lang="zh-CN" altLang="en-US" sz="3600" b="1">
                <a:latin typeface="黑体" pitchFamily="49" charset="-122"/>
                <a:ea typeface="黑体" pitchFamily="49" charset="-122"/>
              </a:rPr>
              <a:t>日，</a:t>
            </a:r>
            <a:r>
              <a:rPr lang="zh-CN" altLang="en-US" sz="3600" b="1">
                <a:solidFill>
                  <a:srgbClr val="FF0000"/>
                </a:solidFill>
                <a:latin typeface="黑体" pitchFamily="49" charset="-122"/>
                <a:ea typeface="黑体" pitchFamily="49" charset="-122"/>
              </a:rPr>
              <a:t>中苏建交</a:t>
            </a:r>
            <a:r>
              <a:rPr lang="zh-CN" altLang="en-US" sz="3600" b="1">
                <a:latin typeface="黑体" pitchFamily="49" charset="-122"/>
                <a:ea typeface="黑体" pitchFamily="49" charset="-122"/>
              </a:rPr>
              <a:t>。苏联是</a:t>
            </a:r>
            <a:r>
              <a:rPr lang="zh-CN" altLang="en-US" sz="3600" b="1">
                <a:solidFill>
                  <a:srgbClr val="FF0000"/>
                </a:solidFill>
                <a:latin typeface="黑体" pitchFamily="49" charset="-122"/>
                <a:ea typeface="黑体" pitchFamily="49" charset="-122"/>
              </a:rPr>
              <a:t>第一个</a:t>
            </a:r>
            <a:r>
              <a:rPr lang="zh-CN" altLang="en-US" sz="3600" b="1">
                <a:latin typeface="黑体" pitchFamily="49" charset="-122"/>
                <a:ea typeface="黑体" pitchFamily="49" charset="-122"/>
              </a:rPr>
              <a:t>承认并与新中国建交的国家。</a:t>
            </a:r>
          </a:p>
        </p:txBody>
      </p:sp>
      <p:pic>
        <p:nvPicPr>
          <p:cNvPr id="10242" name="Picture 1" descr="C:\Users\Administrator\Desktop\00114320c9e60c16fac01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088" y="981075"/>
            <a:ext cx="7343775" cy="439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文本框 86019"/>
          <p:cNvSpPr txBox="1">
            <a:spLocks noChangeArrowheads="1"/>
          </p:cNvSpPr>
          <p:nvPr/>
        </p:nvSpPr>
        <p:spPr bwMode="auto">
          <a:xfrm>
            <a:off x="2916238" y="188913"/>
            <a:ext cx="2735262" cy="6413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en-US" altLang="zh-CN" sz="3600" b="1">
                <a:solidFill>
                  <a:srgbClr val="FF0000"/>
                </a:solidFill>
                <a:latin typeface="黑体" pitchFamily="49" charset="-122"/>
                <a:ea typeface="黑体" pitchFamily="49" charset="-122"/>
              </a:rPr>
              <a:t>3</a:t>
            </a:r>
            <a:r>
              <a:rPr lang="zh-CN" altLang="en-US" sz="3600" b="1">
                <a:solidFill>
                  <a:srgbClr val="FF0000"/>
                </a:solidFill>
                <a:latin typeface="黑体" pitchFamily="49" charset="-122"/>
                <a:ea typeface="黑体" pitchFamily="49" charset="-122"/>
              </a:rPr>
              <a:t>、中国加入</a:t>
            </a:r>
          </a:p>
        </p:txBody>
      </p:sp>
    </p:spTree>
    <p:extLst>
      <p:ext uri="{BB962C8B-B14F-4D97-AF65-F5344CB8AC3E}">
        <p14:creationId xmlns:p14="http://schemas.microsoft.com/office/powerpoint/2010/main" val="843414931"/>
      </p:ext>
    </p:extLst>
  </p:cSld>
  <p:clrMapOvr>
    <a:masterClrMapping/>
  </p:clrMapOvr>
  <p:transition spd="slow">
    <p:split orient="ver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矩形 2"/>
          <p:cNvSpPr>
            <a:spLocks noChangeArrowheads="1"/>
          </p:cNvSpPr>
          <p:nvPr/>
        </p:nvSpPr>
        <p:spPr bwMode="auto">
          <a:xfrm>
            <a:off x="2411413" y="5589588"/>
            <a:ext cx="38544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3600" b="1">
                <a:latin typeface="黑体" pitchFamily="49" charset="-122"/>
                <a:ea typeface="黑体" pitchFamily="49" charset="-122"/>
              </a:rPr>
              <a:t>中苏建立外交关系</a:t>
            </a:r>
            <a:endParaRPr lang="zh-CN" altLang="en-US" sz="3600"/>
          </a:p>
        </p:txBody>
      </p:sp>
      <p:pic>
        <p:nvPicPr>
          <p:cNvPr id="11266" name="图片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1563" y="280988"/>
            <a:ext cx="7002462" cy="503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029792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矩形 1"/>
          <p:cNvSpPr>
            <a:spLocks noChangeArrowheads="1"/>
          </p:cNvSpPr>
          <p:nvPr/>
        </p:nvSpPr>
        <p:spPr bwMode="auto">
          <a:xfrm>
            <a:off x="1116013" y="4365625"/>
            <a:ext cx="6769100"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en-US" altLang="zh-CN" sz="3600" b="1">
                <a:solidFill>
                  <a:srgbClr val="FF0000"/>
                </a:solidFill>
                <a:latin typeface="黑体" pitchFamily="49" charset="-122"/>
                <a:ea typeface="黑体" pitchFamily="49" charset="-122"/>
              </a:rPr>
              <a:t>1950</a:t>
            </a:r>
            <a:r>
              <a:rPr lang="zh-CN" altLang="en-US" sz="3600" b="1">
                <a:solidFill>
                  <a:srgbClr val="FF0000"/>
                </a:solidFill>
                <a:latin typeface="黑体" pitchFamily="49" charset="-122"/>
                <a:ea typeface="黑体" pitchFamily="49" charset="-122"/>
              </a:rPr>
              <a:t>年</a:t>
            </a:r>
            <a:r>
              <a:rPr lang="zh-CN" altLang="en-US" sz="3600" b="1">
                <a:latin typeface="黑体" pitchFamily="49" charset="-122"/>
                <a:ea typeface="黑体" pitchFamily="49" charset="-122"/>
              </a:rPr>
              <a:t>，中苏两国政府正式签订  </a:t>
            </a:r>
            <a:r>
              <a:rPr lang="en-US" altLang="zh-CN" sz="3600" b="1">
                <a:latin typeface="黑体" pitchFamily="49" charset="-122"/>
                <a:ea typeface="黑体" pitchFamily="49" charset="-122"/>
              </a:rPr>
              <a:t>《</a:t>
            </a:r>
            <a:r>
              <a:rPr lang="zh-CN" altLang="en-US" sz="3600" b="1">
                <a:solidFill>
                  <a:srgbClr val="FF0000"/>
                </a:solidFill>
                <a:latin typeface="黑体" pitchFamily="49" charset="-122"/>
                <a:ea typeface="黑体" pitchFamily="49" charset="-122"/>
              </a:rPr>
              <a:t>中苏友好同盟互助条约</a:t>
            </a:r>
            <a:r>
              <a:rPr lang="en-US" altLang="zh-CN" sz="3600" b="1">
                <a:latin typeface="黑体" pitchFamily="49" charset="-122"/>
                <a:ea typeface="黑体" pitchFamily="49" charset="-122"/>
              </a:rPr>
              <a:t>》 </a:t>
            </a:r>
            <a:endParaRPr lang="zh-CN" altLang="en-US" sz="3600" b="1">
              <a:latin typeface="黑体" pitchFamily="49" charset="-122"/>
              <a:ea typeface="黑体" pitchFamily="49" charset="-122"/>
            </a:endParaRPr>
          </a:p>
        </p:txBody>
      </p:sp>
      <p:pic>
        <p:nvPicPr>
          <p:cNvPr id="12290" name="Picture 1" descr="C:\Users\Administrator\Desktop\00114320c9e60c16fad61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188913"/>
            <a:ext cx="7416800" cy="424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8069" name="文本框 88068"/>
          <p:cNvSpPr txBox="1">
            <a:spLocks noChangeArrowheads="1"/>
          </p:cNvSpPr>
          <p:nvPr/>
        </p:nvSpPr>
        <p:spPr bwMode="auto">
          <a:xfrm>
            <a:off x="1042988" y="5734050"/>
            <a:ext cx="6624637" cy="91440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5400" b="1">
                <a:ea typeface="黑体" pitchFamily="49" charset="-122"/>
              </a:rPr>
              <a:t>壮大了社会主义力量</a:t>
            </a:r>
          </a:p>
        </p:txBody>
      </p:sp>
    </p:spTree>
    <p:extLst>
      <p:ext uri="{BB962C8B-B14F-4D97-AF65-F5344CB8AC3E}">
        <p14:creationId xmlns:p14="http://schemas.microsoft.com/office/powerpoint/2010/main" val="925496671"/>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8069"/>
                                        </p:tgtEl>
                                        <p:attrNameLst>
                                          <p:attrName>style.visibility</p:attrName>
                                        </p:attrNameLst>
                                      </p:cBhvr>
                                      <p:to>
                                        <p:strVal val="visible"/>
                                      </p:to>
                                    </p:set>
                                    <p:anim calcmode="lin" valueType="num">
                                      <p:cBhvr additive="base">
                                        <p:cTn id="7" dur="500" fill="hold"/>
                                        <p:tgtEl>
                                          <p:spTgt spid="88069"/>
                                        </p:tgtEl>
                                        <p:attrNameLst>
                                          <p:attrName>ppt_x</p:attrName>
                                        </p:attrNameLst>
                                      </p:cBhvr>
                                      <p:tavLst>
                                        <p:tav tm="0">
                                          <p:val>
                                            <p:strVal val="#ppt_x"/>
                                          </p:val>
                                        </p:tav>
                                        <p:tav tm="100000">
                                          <p:val>
                                            <p:strVal val="#ppt_x"/>
                                          </p:val>
                                        </p:tav>
                                      </p:tavLst>
                                    </p:anim>
                                    <p:anim calcmode="lin" valueType="num">
                                      <p:cBhvr additive="base">
                                        <p:cTn id="8" dur="500" fill="hold"/>
                                        <p:tgtEl>
                                          <p:spTgt spid="8806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图片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286322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ext Box 2"/>
          <p:cNvSpPr txBox="1">
            <a:spLocks noChangeArrowheads="1"/>
          </p:cNvSpPr>
          <p:nvPr/>
        </p:nvSpPr>
        <p:spPr bwMode="auto">
          <a:xfrm>
            <a:off x="2392363" y="1597025"/>
            <a:ext cx="18415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a:endParaRPr lang="zh-CN" altLang="zh-CN" sz="5400">
              <a:latin typeface="Verdana" pitchFamily="34" charset="0"/>
            </a:endParaRPr>
          </a:p>
        </p:txBody>
      </p:sp>
      <p:pic>
        <p:nvPicPr>
          <p:cNvPr id="120835" name="Picture 3" descr="ls9bkbp9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7963" y="2820988"/>
            <a:ext cx="4840287" cy="3654425"/>
          </a:xfrm>
          <a:prstGeom prst="rect">
            <a:avLst/>
          </a:prstGeom>
          <a:noFill/>
          <a:ln w="9525">
            <a:solidFill>
              <a:schemeClr val="bg2"/>
            </a:solidFill>
            <a:miter lim="800000"/>
            <a:headEnd/>
            <a:tailEnd/>
          </a:ln>
          <a:extLst>
            <a:ext uri="{909E8E84-426E-40DD-AFC4-6F175D3DCCD1}">
              <a14:hiddenFill xmlns:a14="http://schemas.microsoft.com/office/drawing/2010/main">
                <a:solidFill>
                  <a:srgbClr val="FFFFFF"/>
                </a:solidFill>
              </a14:hiddenFill>
            </a:ext>
          </a:extLst>
        </p:spPr>
      </p:pic>
      <p:sp>
        <p:nvSpPr>
          <p:cNvPr id="120836" name="Text Box 4"/>
          <p:cNvSpPr txBox="1"/>
          <p:nvPr/>
        </p:nvSpPr>
        <p:spPr>
          <a:xfrm>
            <a:off x="5472113" y="4010025"/>
            <a:ext cx="3241675" cy="1066800"/>
          </a:xfrm>
          <a:prstGeom prst="rect">
            <a:avLst/>
          </a:prstGeom>
          <a:solidFill>
            <a:schemeClr val="bg1"/>
          </a:solidFill>
          <a:ln w="9525">
            <a:noFill/>
          </a:ln>
        </p:spPr>
        <p:txBody>
          <a:bodyPr>
            <a:spAutoFit/>
          </a:bodyPr>
          <a:lstStyle/>
          <a:p>
            <a:pPr algn="ctr"/>
            <a:r>
              <a:rPr lang="zh-CN" altLang="en-US" sz="3200" b="1" noProof="1">
                <a:effectLst>
                  <a:outerShdw blurRad="38100" dist="38100" dir="2700000">
                    <a:srgbClr val="C0C0C0"/>
                  </a:outerShdw>
                </a:effectLst>
                <a:latin typeface="Verdana" panose="020B0604030504040204" pitchFamily="34" charset="0"/>
                <a:ea typeface="黑体" panose="02010609060101010101" pitchFamily="2" charset="-122"/>
              </a:rPr>
              <a:t>莫斯科市民排队购买日用品</a:t>
            </a:r>
          </a:p>
        </p:txBody>
      </p:sp>
      <p:sp>
        <p:nvSpPr>
          <p:cNvPr id="14340" name="矩形 5"/>
          <p:cNvSpPr>
            <a:spLocks noChangeArrowheads="1"/>
          </p:cNvSpPr>
          <p:nvPr/>
        </p:nvSpPr>
        <p:spPr bwMode="auto">
          <a:xfrm>
            <a:off x="207963" y="144463"/>
            <a:ext cx="8631237" cy="2676525"/>
          </a:xfrm>
          <a:prstGeom prst="rect">
            <a:avLst/>
          </a:prstGeom>
          <a:solidFill>
            <a:srgbClr val="FFFF00"/>
          </a:solidFill>
          <a:ln w="9525">
            <a:solidFill>
              <a:srgbClr val="292989"/>
            </a:solidFill>
            <a:miter lim="800000"/>
            <a:headEnd/>
            <a:tailEnd/>
          </a:ln>
          <a:effectLst>
            <a:outerShdw dist="20000" dir="5400000" rotWithShape="0">
              <a:srgbClr val="000000">
                <a:alpha val="37999"/>
              </a:srgbClr>
            </a:outerShdw>
          </a:effec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800" b="1">
                <a:solidFill>
                  <a:srgbClr val="000000"/>
                </a:solidFill>
                <a:latin typeface="黑体" pitchFamily="49" charset="-122"/>
                <a:ea typeface="黑体" pitchFamily="49" charset="-122"/>
              </a:rPr>
              <a:t>    苏联的农业和轻工业发展速度和重工业相比，差距十分悬殊。1926--1940年，</a:t>
            </a:r>
            <a:r>
              <a:rPr lang="zh-CN" altLang="en-US" sz="2800" b="1">
                <a:solidFill>
                  <a:srgbClr val="FF0000"/>
                </a:solidFill>
                <a:latin typeface="黑体" pitchFamily="49" charset="-122"/>
                <a:ea typeface="黑体" pitchFamily="49" charset="-122"/>
              </a:rPr>
              <a:t>重工业</a:t>
            </a:r>
            <a:r>
              <a:rPr lang="zh-CN" altLang="en-US" sz="2800" b="1">
                <a:solidFill>
                  <a:srgbClr val="000000"/>
                </a:solidFill>
                <a:latin typeface="黑体" pitchFamily="49" charset="-122"/>
                <a:ea typeface="黑体" pitchFamily="49" charset="-122"/>
              </a:rPr>
              <a:t>年平均增长</a:t>
            </a:r>
            <a:r>
              <a:rPr lang="zh-CN" altLang="en-US" sz="2800" b="1">
                <a:solidFill>
                  <a:srgbClr val="FF0000"/>
                </a:solidFill>
                <a:latin typeface="黑体" pitchFamily="49" charset="-122"/>
                <a:ea typeface="黑体" pitchFamily="49" charset="-122"/>
              </a:rPr>
              <a:t>21.9%，轻</a:t>
            </a:r>
            <a:r>
              <a:rPr lang="zh-CN" altLang="en-US" sz="2800" b="1">
                <a:solidFill>
                  <a:srgbClr val="000000"/>
                </a:solidFill>
                <a:latin typeface="黑体" pitchFamily="49" charset="-122"/>
                <a:ea typeface="黑体" pitchFamily="49" charset="-122"/>
              </a:rPr>
              <a:t>工业只有</a:t>
            </a:r>
            <a:r>
              <a:rPr lang="zh-CN" altLang="en-US" sz="2800" b="1">
                <a:solidFill>
                  <a:srgbClr val="FF0000"/>
                </a:solidFill>
                <a:latin typeface="黑体" pitchFamily="49" charset="-122"/>
                <a:ea typeface="黑体" pitchFamily="49" charset="-122"/>
              </a:rPr>
              <a:t>14.1%</a:t>
            </a:r>
            <a:r>
              <a:rPr lang="zh-CN" altLang="en-US" sz="2800" b="1">
                <a:solidFill>
                  <a:srgbClr val="000000"/>
                </a:solidFill>
                <a:latin typeface="黑体" pitchFamily="49" charset="-122"/>
                <a:ea typeface="黑体" pitchFamily="49" charset="-122"/>
              </a:rPr>
              <a:t>，</a:t>
            </a:r>
            <a:r>
              <a:rPr lang="zh-CN" altLang="en-US" sz="2800" b="1">
                <a:solidFill>
                  <a:srgbClr val="FF0000"/>
                </a:solidFill>
                <a:latin typeface="黑体" pitchFamily="49" charset="-122"/>
                <a:ea typeface="黑体" pitchFamily="49" charset="-122"/>
              </a:rPr>
              <a:t>农业</a:t>
            </a:r>
            <a:r>
              <a:rPr lang="zh-CN" altLang="en-US" sz="2800" b="1">
                <a:solidFill>
                  <a:srgbClr val="000000"/>
                </a:solidFill>
                <a:latin typeface="黑体" pitchFamily="49" charset="-122"/>
                <a:ea typeface="黑体" pitchFamily="49" charset="-122"/>
              </a:rPr>
              <a:t>只有</a:t>
            </a:r>
            <a:r>
              <a:rPr lang="zh-CN" altLang="en-US" sz="2800" b="1">
                <a:solidFill>
                  <a:srgbClr val="FF0000"/>
                </a:solidFill>
                <a:latin typeface="黑体" pitchFamily="49" charset="-122"/>
                <a:ea typeface="黑体" pitchFamily="49" charset="-122"/>
              </a:rPr>
              <a:t>1.5%</a:t>
            </a:r>
          </a:p>
          <a:p>
            <a:r>
              <a:rPr lang="zh-CN" altLang="en-US" sz="2800" b="1">
                <a:solidFill>
                  <a:srgbClr val="000000"/>
                </a:solidFill>
                <a:latin typeface="黑体" pitchFamily="49" charset="-122"/>
                <a:ea typeface="黑体" pitchFamily="49" charset="-122"/>
              </a:rPr>
              <a:t>   1949年，苏联爆炸了第一颗原子弹，成为第二个核大国之时，每年皮鞋产量仅163百万双，全国一亿七千万人口平均每人不到一双皮鞋</a:t>
            </a:r>
            <a:r>
              <a:rPr lang="zh-CN" altLang="en-US" sz="2800" b="1">
                <a:solidFill>
                  <a:srgbClr val="000000"/>
                </a:solidFill>
                <a:latin typeface="宋体" pitchFamily="2" charset="-122"/>
                <a:ea typeface="黑体" pitchFamily="49" charset="-122"/>
              </a:rPr>
              <a:t>……</a:t>
            </a:r>
          </a:p>
        </p:txBody>
      </p:sp>
    </p:spTree>
    <p:extLst>
      <p:ext uri="{BB962C8B-B14F-4D97-AF65-F5344CB8AC3E}">
        <p14:creationId xmlns:p14="http://schemas.microsoft.com/office/powerpoint/2010/main" val="65740835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20835"/>
                                        </p:tgtEl>
                                        <p:attrNameLst>
                                          <p:attrName>style.visibility</p:attrName>
                                        </p:attrNameLst>
                                      </p:cBhvr>
                                      <p:to>
                                        <p:strVal val="visible"/>
                                      </p:to>
                                    </p:set>
                                    <p:animEffect transition="in" filter="blinds(horizontal)">
                                      <p:cBhvr>
                                        <p:cTn id="7" dur="500"/>
                                        <p:tgtEl>
                                          <p:spTgt spid="12083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20836"/>
                                        </p:tgtEl>
                                        <p:attrNameLst>
                                          <p:attrName>style.visibility</p:attrName>
                                        </p:attrNameLst>
                                      </p:cBhvr>
                                      <p:to>
                                        <p:strVal val="visible"/>
                                      </p:to>
                                    </p:set>
                                    <p:animEffect transition="in" filter="blinds(horizontal)">
                                      <p:cBhvr>
                                        <p:cTn id="10" dur="500"/>
                                        <p:tgtEl>
                                          <p:spTgt spid="1208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836"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Picture 2" descr="赫鲁晓夫"/>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143000"/>
            <a:ext cx="2646363" cy="255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2" name="Picture 3" descr="勃列日涅夫"/>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7600" y="1066800"/>
            <a:ext cx="2444750" cy="263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3" name="Picture 4" descr="戈尔巴乔夫"/>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00800" y="1066800"/>
            <a:ext cx="2289175" cy="2557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4" name="Text Box 5"/>
          <p:cNvSpPr txBox="1">
            <a:spLocks noChangeArrowheads="1"/>
          </p:cNvSpPr>
          <p:nvPr/>
        </p:nvSpPr>
        <p:spPr bwMode="auto">
          <a:xfrm>
            <a:off x="304800" y="3733800"/>
            <a:ext cx="26638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zh-CN" altLang="zh-CN" sz="2800" b="1">
                <a:latin typeface="Times New Roman" pitchFamily="18" charset="0"/>
                <a:ea typeface="黑体" pitchFamily="49" charset="-122"/>
              </a:rPr>
              <a:t>赫鲁晓夫</a:t>
            </a:r>
          </a:p>
        </p:txBody>
      </p:sp>
      <p:sp>
        <p:nvSpPr>
          <p:cNvPr id="15365" name="Text Box 6"/>
          <p:cNvSpPr txBox="1">
            <a:spLocks noChangeArrowheads="1"/>
          </p:cNvSpPr>
          <p:nvPr/>
        </p:nvSpPr>
        <p:spPr bwMode="auto">
          <a:xfrm>
            <a:off x="3779838" y="3789363"/>
            <a:ext cx="201612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2800" b="1">
                <a:latin typeface="Times New Roman" pitchFamily="18" charset="0"/>
                <a:ea typeface="黑体" pitchFamily="49" charset="-122"/>
              </a:rPr>
              <a:t>勃列日涅夫</a:t>
            </a:r>
          </a:p>
        </p:txBody>
      </p:sp>
      <p:sp>
        <p:nvSpPr>
          <p:cNvPr id="15366" name="Text Box 7"/>
          <p:cNvSpPr txBox="1">
            <a:spLocks noChangeArrowheads="1"/>
          </p:cNvSpPr>
          <p:nvPr/>
        </p:nvSpPr>
        <p:spPr bwMode="auto">
          <a:xfrm>
            <a:off x="6516688" y="3716338"/>
            <a:ext cx="2160587"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2800" b="1">
                <a:latin typeface="Times New Roman" pitchFamily="18" charset="0"/>
                <a:ea typeface="黑体" pitchFamily="49" charset="-122"/>
              </a:rPr>
              <a:t>戈尔巴乔夫</a:t>
            </a:r>
          </a:p>
        </p:txBody>
      </p:sp>
      <p:sp>
        <p:nvSpPr>
          <p:cNvPr id="118792" name="Rectangle 3"/>
          <p:cNvSpPr txBox="1">
            <a:spLocks noRot="1" noChangeArrowheads="1"/>
          </p:cNvSpPr>
          <p:nvPr/>
        </p:nvSpPr>
        <p:spPr bwMode="auto">
          <a:xfrm>
            <a:off x="1476375" y="4292600"/>
            <a:ext cx="6580188" cy="2401888"/>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spcBef>
                <a:spcPct val="20000"/>
              </a:spcBef>
              <a:buFont typeface="Arial" pitchFamily="34" charset="0"/>
              <a:buChar char="•"/>
            </a:pPr>
            <a:r>
              <a:rPr lang="zh-CN" altLang="en-US" sz="3200" b="1">
                <a:latin typeface="黑体" pitchFamily="49" charset="-122"/>
                <a:ea typeface="黑体" pitchFamily="49" charset="-122"/>
              </a:rPr>
              <a:t>对苏联的改革，有人评述说：</a:t>
            </a:r>
          </a:p>
          <a:p>
            <a:pPr eaLnBrk="0" hangingPunct="0">
              <a:spcBef>
                <a:spcPct val="20000"/>
              </a:spcBef>
              <a:buFont typeface="Arial" pitchFamily="34" charset="0"/>
              <a:buChar char="•"/>
            </a:pPr>
            <a:r>
              <a:rPr lang="zh-CN" altLang="en-US" sz="3200" b="1">
                <a:solidFill>
                  <a:srgbClr val="FF0000"/>
                </a:solidFill>
                <a:latin typeface="黑体" pitchFamily="49" charset="-122"/>
                <a:ea typeface="黑体" pitchFamily="49" charset="-122"/>
              </a:rPr>
              <a:t>赫鲁晓夫</a:t>
            </a:r>
            <a:r>
              <a:rPr lang="zh-CN" altLang="en-US" sz="3200" b="1">
                <a:latin typeface="黑体" pitchFamily="49" charset="-122"/>
                <a:ea typeface="黑体" pitchFamily="49" charset="-122"/>
              </a:rPr>
              <a:t>把苏联改</a:t>
            </a:r>
            <a:r>
              <a:rPr lang="zh-CN" altLang="en-US" sz="3200" b="1">
                <a:solidFill>
                  <a:srgbClr val="FF0000"/>
                </a:solidFill>
                <a:latin typeface="黑体" pitchFamily="49" charset="-122"/>
                <a:ea typeface="黑体" pitchFamily="49" charset="-122"/>
              </a:rPr>
              <a:t>病</a:t>
            </a:r>
            <a:r>
              <a:rPr lang="zh-CN" altLang="en-US" sz="3200" b="1">
                <a:latin typeface="黑体" pitchFamily="49" charset="-122"/>
                <a:ea typeface="黑体" pitchFamily="49" charset="-122"/>
              </a:rPr>
              <a:t>了，</a:t>
            </a:r>
          </a:p>
          <a:p>
            <a:pPr eaLnBrk="0" hangingPunct="0">
              <a:spcBef>
                <a:spcPct val="20000"/>
              </a:spcBef>
              <a:buFont typeface="Arial" pitchFamily="34" charset="0"/>
              <a:buChar char="•"/>
            </a:pPr>
            <a:r>
              <a:rPr lang="zh-CN" altLang="en-US" sz="3200" b="1">
                <a:solidFill>
                  <a:srgbClr val="FF0000"/>
                </a:solidFill>
                <a:latin typeface="黑体" pitchFamily="49" charset="-122"/>
                <a:ea typeface="黑体" pitchFamily="49" charset="-122"/>
              </a:rPr>
              <a:t>勃列日涅夫</a:t>
            </a:r>
            <a:r>
              <a:rPr lang="zh-CN" altLang="en-US" sz="3200" b="1">
                <a:latin typeface="黑体" pitchFamily="49" charset="-122"/>
                <a:ea typeface="黑体" pitchFamily="49" charset="-122"/>
              </a:rPr>
              <a:t>把苏联改</a:t>
            </a:r>
            <a:r>
              <a:rPr lang="zh-CN" altLang="en-US" sz="3200" b="1">
                <a:solidFill>
                  <a:srgbClr val="FF0000"/>
                </a:solidFill>
                <a:latin typeface="黑体" pitchFamily="49" charset="-122"/>
                <a:ea typeface="黑体" pitchFamily="49" charset="-122"/>
              </a:rPr>
              <a:t>残</a:t>
            </a:r>
            <a:r>
              <a:rPr lang="zh-CN" altLang="en-US" sz="3200" b="1">
                <a:latin typeface="黑体" pitchFamily="49" charset="-122"/>
                <a:ea typeface="黑体" pitchFamily="49" charset="-122"/>
              </a:rPr>
              <a:t>了，</a:t>
            </a:r>
          </a:p>
          <a:p>
            <a:pPr eaLnBrk="0" hangingPunct="0">
              <a:spcBef>
                <a:spcPct val="20000"/>
              </a:spcBef>
              <a:buFont typeface="Arial" pitchFamily="34" charset="0"/>
              <a:buChar char="•"/>
            </a:pPr>
            <a:r>
              <a:rPr lang="zh-CN" altLang="en-US" sz="3200" b="1">
                <a:solidFill>
                  <a:srgbClr val="FF0000"/>
                </a:solidFill>
                <a:latin typeface="黑体" pitchFamily="49" charset="-122"/>
                <a:ea typeface="黑体" pitchFamily="49" charset="-122"/>
              </a:rPr>
              <a:t>戈尔巴乔夫</a:t>
            </a:r>
            <a:r>
              <a:rPr lang="zh-CN" altLang="en-US" sz="3200" b="1">
                <a:latin typeface="黑体" pitchFamily="49" charset="-122"/>
                <a:ea typeface="黑体" pitchFamily="49" charset="-122"/>
              </a:rPr>
              <a:t>把苏联改</a:t>
            </a:r>
            <a:r>
              <a:rPr lang="zh-CN" altLang="en-US" sz="3200" b="1">
                <a:solidFill>
                  <a:srgbClr val="FF0000"/>
                </a:solidFill>
                <a:latin typeface="黑体" pitchFamily="49" charset="-122"/>
                <a:ea typeface="黑体" pitchFamily="49" charset="-122"/>
              </a:rPr>
              <a:t>垮</a:t>
            </a:r>
            <a:r>
              <a:rPr lang="zh-CN" altLang="en-US" sz="3200" b="1">
                <a:latin typeface="黑体" pitchFamily="49" charset="-122"/>
                <a:ea typeface="黑体" pitchFamily="49" charset="-122"/>
              </a:rPr>
              <a:t>了。</a:t>
            </a:r>
          </a:p>
        </p:txBody>
      </p:sp>
      <p:sp>
        <p:nvSpPr>
          <p:cNvPr id="15368" name="文本框 1"/>
          <p:cNvSpPr txBox="1">
            <a:spLocks noChangeArrowheads="1"/>
          </p:cNvSpPr>
          <p:nvPr/>
        </p:nvSpPr>
        <p:spPr bwMode="auto">
          <a:xfrm>
            <a:off x="1403350" y="188913"/>
            <a:ext cx="6619875" cy="823912"/>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4800" b="1">
                <a:solidFill>
                  <a:srgbClr val="FF0000"/>
                </a:solidFill>
                <a:latin typeface="黑体" pitchFamily="49" charset="-122"/>
                <a:ea typeface="黑体" pitchFamily="49" charset="-122"/>
              </a:rPr>
              <a:t>二 、苏联的发展与改革</a:t>
            </a:r>
          </a:p>
        </p:txBody>
      </p:sp>
    </p:spTree>
    <p:extLst>
      <p:ext uri="{BB962C8B-B14F-4D97-AF65-F5344CB8AC3E}">
        <p14:creationId xmlns:p14="http://schemas.microsoft.com/office/powerpoint/2010/main" val="1821561329"/>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8792"/>
                                        </p:tgtEl>
                                        <p:attrNameLst>
                                          <p:attrName>style.visibility</p:attrName>
                                        </p:attrNameLst>
                                      </p:cBhvr>
                                      <p:to>
                                        <p:strVal val="visible"/>
                                      </p:to>
                                    </p:set>
                                    <p:anim calcmode="lin" valueType="num">
                                      <p:cBhvr additive="base">
                                        <p:cTn id="7" dur="500" fill="hold"/>
                                        <p:tgtEl>
                                          <p:spTgt spid="118792"/>
                                        </p:tgtEl>
                                        <p:attrNameLst>
                                          <p:attrName>ppt_x</p:attrName>
                                        </p:attrNameLst>
                                      </p:cBhvr>
                                      <p:tavLst>
                                        <p:tav tm="0">
                                          <p:val>
                                            <p:strVal val="#ppt_x"/>
                                          </p:val>
                                        </p:tav>
                                        <p:tav tm="100000">
                                          <p:val>
                                            <p:strVal val="#ppt_x"/>
                                          </p:val>
                                        </p:tav>
                                      </p:tavLst>
                                    </p:anim>
                                    <p:anim calcmode="lin" valueType="num">
                                      <p:cBhvr additive="base">
                                        <p:cTn id="8" dur="500" fill="hold"/>
                                        <p:tgtEl>
                                          <p:spTgt spid="11879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79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文本框 102403"/>
          <p:cNvSpPr txBox="1">
            <a:spLocks noChangeArrowheads="1"/>
          </p:cNvSpPr>
          <p:nvPr/>
        </p:nvSpPr>
        <p:spPr bwMode="auto">
          <a:xfrm>
            <a:off x="2268538" y="260350"/>
            <a:ext cx="4248150" cy="701675"/>
          </a:xfrm>
          <a:prstGeom prst="rect">
            <a:avLst/>
          </a:prstGeom>
          <a:solidFill>
            <a:srgbClr val="FF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en-US" altLang="zh-CN" sz="4000" b="1">
                <a:latin typeface="黑体" pitchFamily="49" charset="-122"/>
                <a:ea typeface="黑体" pitchFamily="49" charset="-122"/>
              </a:rPr>
              <a:t>1</a:t>
            </a:r>
            <a:r>
              <a:rPr lang="zh-CN" altLang="en-US" sz="4000" b="1">
                <a:latin typeface="黑体" pitchFamily="49" charset="-122"/>
                <a:ea typeface="黑体" pitchFamily="49" charset="-122"/>
              </a:rPr>
              <a:t>、赫鲁晓夫改革</a:t>
            </a:r>
          </a:p>
        </p:txBody>
      </p:sp>
      <p:pic>
        <p:nvPicPr>
          <p:cNvPr id="12291" name="Picture 5" descr="苏联城市青年出发参加垦荒"/>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989138"/>
            <a:ext cx="4826000" cy="3767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06" name="Picture 7" descr="赫鲁晓夫手持玉米"/>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725" y="1989138"/>
            <a:ext cx="3498850" cy="374491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102407" name="Text Box 6"/>
          <p:cNvSpPr txBox="1"/>
          <p:nvPr/>
        </p:nvSpPr>
        <p:spPr>
          <a:xfrm>
            <a:off x="179388" y="5876925"/>
            <a:ext cx="4392612" cy="579438"/>
          </a:xfrm>
          <a:prstGeom prst="rect">
            <a:avLst/>
          </a:prstGeom>
          <a:noFill/>
          <a:ln w="9525">
            <a:noFill/>
          </a:ln>
        </p:spPr>
        <p:txBody>
          <a:bodyPr>
            <a:spAutoFit/>
          </a:bodyPr>
          <a:lstStyle/>
          <a:p>
            <a:pPr>
              <a:spcBef>
                <a:spcPct val="50000"/>
              </a:spcBef>
            </a:pPr>
            <a:r>
              <a:rPr lang="zh-CN" altLang="en-US" sz="3200" b="1" noProof="1">
                <a:solidFill>
                  <a:srgbClr val="FF0000"/>
                </a:solidFill>
                <a:effectLst>
                  <a:outerShdw blurRad="38100" dist="38100" dir="2700000">
                    <a:srgbClr val="C0C0C0"/>
                  </a:outerShdw>
                </a:effectLst>
                <a:latin typeface="Calibri" panose="020F0502020204030204" pitchFamily="34" charset="0"/>
                <a:ea typeface="黑体" panose="02010609060101010101" pitchFamily="2" charset="-122"/>
              </a:rPr>
              <a:t>城市青年出发参加垦荒</a:t>
            </a:r>
            <a:r>
              <a:rPr lang="zh-CN" altLang="en-US" sz="2800" b="1" noProof="1">
                <a:solidFill>
                  <a:srgbClr val="FF0000"/>
                </a:solidFill>
                <a:effectLst>
                  <a:outerShdw blurRad="38100" dist="38100" dir="2700000">
                    <a:srgbClr val="C0C0C0"/>
                  </a:outerShdw>
                </a:effectLst>
                <a:latin typeface="Calibri" panose="020F0502020204030204" pitchFamily="34" charset="0"/>
              </a:rPr>
              <a:t> </a:t>
            </a:r>
          </a:p>
        </p:txBody>
      </p:sp>
      <p:sp>
        <p:nvSpPr>
          <p:cNvPr id="102408" name="Text Box 8"/>
          <p:cNvSpPr txBox="1"/>
          <p:nvPr/>
        </p:nvSpPr>
        <p:spPr>
          <a:xfrm>
            <a:off x="5724525" y="5805488"/>
            <a:ext cx="2663825" cy="579437"/>
          </a:xfrm>
          <a:prstGeom prst="rect">
            <a:avLst/>
          </a:prstGeom>
          <a:noFill/>
          <a:ln w="9525">
            <a:noFill/>
          </a:ln>
        </p:spPr>
        <p:txBody>
          <a:bodyPr>
            <a:spAutoFit/>
          </a:bodyPr>
          <a:lstStyle/>
          <a:p>
            <a:pPr>
              <a:spcBef>
                <a:spcPct val="50000"/>
              </a:spcBef>
            </a:pPr>
            <a:r>
              <a:rPr lang="zh-CN" altLang="en-US" sz="3200" b="1" noProof="1">
                <a:solidFill>
                  <a:srgbClr val="FF0000"/>
                </a:solidFill>
                <a:effectLst>
                  <a:outerShdw blurRad="38100" dist="38100" dir="2700000">
                    <a:srgbClr val="C0C0C0"/>
                  </a:outerShdw>
                </a:effectLst>
                <a:latin typeface="Calibri" panose="020F0502020204030204" pitchFamily="34" charset="0"/>
                <a:ea typeface="黑体" panose="02010609060101010101" pitchFamily="2" charset="-122"/>
              </a:rPr>
              <a:t>推广种植玉米</a:t>
            </a:r>
          </a:p>
        </p:txBody>
      </p:sp>
      <p:sp>
        <p:nvSpPr>
          <p:cNvPr id="102409" name="文本框 102408"/>
          <p:cNvSpPr txBox="1">
            <a:spLocks noChangeArrowheads="1"/>
          </p:cNvSpPr>
          <p:nvPr/>
        </p:nvSpPr>
        <p:spPr bwMode="auto">
          <a:xfrm>
            <a:off x="323850" y="1125538"/>
            <a:ext cx="8280400" cy="6413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en-US" altLang="zh-CN" sz="3600" b="1">
                <a:solidFill>
                  <a:srgbClr val="FF0000"/>
                </a:solidFill>
                <a:latin typeface="黑体" pitchFamily="49" charset="-122"/>
                <a:ea typeface="黑体" pitchFamily="49" charset="-122"/>
              </a:rPr>
              <a:t>1953</a:t>
            </a:r>
            <a:r>
              <a:rPr lang="zh-CN" altLang="en-US" sz="3600" b="1">
                <a:latin typeface="黑体" pitchFamily="49" charset="-122"/>
                <a:ea typeface="黑体" pitchFamily="49" charset="-122"/>
              </a:rPr>
              <a:t>年，赫鲁晓夫上台执政，开始改革</a:t>
            </a:r>
          </a:p>
        </p:txBody>
      </p:sp>
    </p:spTree>
    <p:extLst>
      <p:ext uri="{BB962C8B-B14F-4D97-AF65-F5344CB8AC3E}">
        <p14:creationId xmlns:p14="http://schemas.microsoft.com/office/powerpoint/2010/main" val="32020999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2409"/>
                                        </p:tgtEl>
                                        <p:attrNameLst>
                                          <p:attrName>style.visibility</p:attrName>
                                        </p:attrNameLst>
                                      </p:cBhvr>
                                      <p:to>
                                        <p:strVal val="visible"/>
                                      </p:to>
                                    </p:set>
                                    <p:anim calcmode="lin" valueType="num">
                                      <p:cBhvr additive="base">
                                        <p:cTn id="7" dur="500" fill="hold"/>
                                        <p:tgtEl>
                                          <p:spTgt spid="102409"/>
                                        </p:tgtEl>
                                        <p:attrNameLst>
                                          <p:attrName>ppt_x</p:attrName>
                                        </p:attrNameLst>
                                      </p:cBhvr>
                                      <p:tavLst>
                                        <p:tav tm="0">
                                          <p:val>
                                            <p:strVal val="#ppt_x"/>
                                          </p:val>
                                        </p:tav>
                                        <p:tav tm="100000">
                                          <p:val>
                                            <p:strVal val="#ppt_x"/>
                                          </p:val>
                                        </p:tav>
                                      </p:tavLst>
                                    </p:anim>
                                    <p:anim calcmode="lin" valueType="num">
                                      <p:cBhvr additive="base">
                                        <p:cTn id="8" dur="500" fill="hold"/>
                                        <p:tgtEl>
                                          <p:spTgt spid="10240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6" presetClass="entr" presetSubtype="16" fill="hold" nodeType="clickEffect">
                                  <p:stCondLst>
                                    <p:cond delay="0"/>
                                  </p:stCondLst>
                                  <p:childTnLst>
                                    <p:set>
                                      <p:cBhvr>
                                        <p:cTn id="12" dur="1" fill="hold">
                                          <p:stCondLst>
                                            <p:cond delay="0"/>
                                          </p:stCondLst>
                                        </p:cTn>
                                        <p:tgtEl>
                                          <p:spTgt spid="12291"/>
                                        </p:tgtEl>
                                        <p:attrNameLst>
                                          <p:attrName>style.visibility</p:attrName>
                                        </p:attrNameLst>
                                      </p:cBhvr>
                                      <p:to>
                                        <p:strVal val="visible"/>
                                      </p:to>
                                    </p:set>
                                    <p:animEffect transition="in" filter="circle(in)">
                                      <p:cBhvr>
                                        <p:cTn id="13" dur="1000"/>
                                        <p:tgtEl>
                                          <p:spTgt spid="12291"/>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1" presetClass="entr" presetSubtype="1" fill="hold" nodeType="clickEffect">
                                  <p:stCondLst>
                                    <p:cond delay="0"/>
                                  </p:stCondLst>
                                  <p:childTnLst>
                                    <p:set>
                                      <p:cBhvr>
                                        <p:cTn id="17" dur="1" fill="hold">
                                          <p:stCondLst>
                                            <p:cond delay="0"/>
                                          </p:stCondLst>
                                        </p:cTn>
                                        <p:tgtEl>
                                          <p:spTgt spid="102406"/>
                                        </p:tgtEl>
                                        <p:attrNameLst>
                                          <p:attrName>style.visibility</p:attrName>
                                        </p:attrNameLst>
                                      </p:cBhvr>
                                      <p:to>
                                        <p:strVal val="visible"/>
                                      </p:to>
                                    </p:set>
                                    <p:animEffect transition="in" filter="wheel(1)">
                                      <p:cBhvr>
                                        <p:cTn id="18" dur="1000"/>
                                        <p:tgtEl>
                                          <p:spTgt spid="102406"/>
                                        </p:tgtEl>
                                      </p:cBhvr>
                                    </p:animEffect>
                                  </p:childTnLst>
                                </p:cTn>
                              </p:par>
                              <p:par>
                                <p:cTn id="19" presetID="6" presetClass="entr" presetSubtype="16" fill="hold" grpId="0" nodeType="withEffect">
                                  <p:stCondLst>
                                    <p:cond delay="0"/>
                                  </p:stCondLst>
                                  <p:childTnLst>
                                    <p:set>
                                      <p:cBhvr>
                                        <p:cTn id="20" dur="1" fill="hold">
                                          <p:stCondLst>
                                            <p:cond delay="0"/>
                                          </p:stCondLst>
                                        </p:cTn>
                                        <p:tgtEl>
                                          <p:spTgt spid="102407"/>
                                        </p:tgtEl>
                                        <p:attrNameLst>
                                          <p:attrName>style.visibility</p:attrName>
                                        </p:attrNameLst>
                                      </p:cBhvr>
                                      <p:to>
                                        <p:strVal val="visible"/>
                                      </p:to>
                                    </p:set>
                                    <p:animEffect transition="in" filter="circle(in)">
                                      <p:cBhvr>
                                        <p:cTn id="21" dur="1000"/>
                                        <p:tgtEl>
                                          <p:spTgt spid="102407"/>
                                        </p:tgtEl>
                                      </p:cBhvr>
                                    </p:animEffect>
                                  </p:childTnLst>
                                </p:cTn>
                              </p:par>
                              <p:par>
                                <p:cTn id="22" presetID="21" presetClass="entr" presetSubtype="1" fill="hold" grpId="0" nodeType="withEffect">
                                  <p:stCondLst>
                                    <p:cond delay="0"/>
                                  </p:stCondLst>
                                  <p:childTnLst>
                                    <p:set>
                                      <p:cBhvr>
                                        <p:cTn id="23" dur="1" fill="hold">
                                          <p:stCondLst>
                                            <p:cond delay="0"/>
                                          </p:stCondLst>
                                        </p:cTn>
                                        <p:tgtEl>
                                          <p:spTgt spid="102408"/>
                                        </p:tgtEl>
                                        <p:attrNameLst>
                                          <p:attrName>style.visibility</p:attrName>
                                        </p:attrNameLst>
                                      </p:cBhvr>
                                      <p:to>
                                        <p:strVal val="visible"/>
                                      </p:to>
                                    </p:set>
                                    <p:animEffect transition="in" filter="wheel(1)">
                                      <p:cBhvr>
                                        <p:cTn id="24" dur="1000"/>
                                        <p:tgtEl>
                                          <p:spTgt spid="1024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07" grpId="0"/>
      <p:bldP spid="102408" grpId="0"/>
      <p:bldP spid="10240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ChangeArrowheads="1"/>
          </p:cNvSpPr>
          <p:nvPr/>
        </p:nvSpPr>
        <p:spPr bwMode="auto">
          <a:xfrm>
            <a:off x="463550" y="273050"/>
            <a:ext cx="7993063" cy="558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0" hangingPunct="0"/>
            <a:r>
              <a:rPr lang="zh-CN" altLang="en-US" sz="3200" b="1">
                <a:latin typeface="黑体" pitchFamily="49" charset="-122"/>
                <a:ea typeface="黑体" pitchFamily="49" charset="-122"/>
              </a:rPr>
              <a:t>    </a:t>
            </a:r>
            <a:r>
              <a:rPr lang="zh-CN" altLang="en-US" sz="3600" b="1">
                <a:solidFill>
                  <a:srgbClr val="000000"/>
                </a:solidFill>
                <a:latin typeface="黑体" pitchFamily="49" charset="-122"/>
                <a:ea typeface="黑体" pitchFamily="49" charset="-122"/>
              </a:rPr>
              <a:t>赫鲁晓夫看到</a:t>
            </a:r>
            <a:r>
              <a:rPr lang="zh-CN" altLang="en-US" sz="3600" b="1">
                <a:solidFill>
                  <a:srgbClr val="000000"/>
                </a:solidFill>
                <a:latin typeface="黑体" pitchFamily="49" charset="-122"/>
                <a:ea typeface="黑体" pitchFamily="49" charset="-122"/>
                <a:hlinkClick r:id="rId2"/>
              </a:rPr>
              <a:t>美国</a:t>
            </a:r>
            <a:r>
              <a:rPr lang="zh-CN" altLang="en-US" sz="3600" b="1">
                <a:solidFill>
                  <a:srgbClr val="000000"/>
                </a:solidFill>
                <a:latin typeface="黑体" pitchFamily="49" charset="-122"/>
                <a:ea typeface="黑体" pitchFamily="49" charset="-122"/>
              </a:rPr>
              <a:t>种玉米对发展畜牧业收益甚大，于是</a:t>
            </a:r>
            <a:r>
              <a:rPr lang="zh-CN" altLang="en-US" sz="3600" b="1">
                <a:solidFill>
                  <a:srgbClr val="FF3300"/>
                </a:solidFill>
                <a:latin typeface="黑体" pitchFamily="49" charset="-122"/>
                <a:ea typeface="黑体" pitchFamily="49" charset="-122"/>
              </a:rPr>
              <a:t>强行</a:t>
            </a:r>
            <a:r>
              <a:rPr lang="zh-CN" altLang="en-US" sz="3600" b="1">
                <a:solidFill>
                  <a:srgbClr val="000000"/>
                </a:solidFill>
                <a:latin typeface="黑体" pitchFamily="49" charset="-122"/>
                <a:ea typeface="黑体" pitchFamily="49" charset="-122"/>
              </a:rPr>
              <a:t>要求在苏联扩大玉米的种植面积。</a:t>
            </a:r>
            <a:r>
              <a:rPr lang="en-US" altLang="zh-CN" sz="3600" b="1">
                <a:solidFill>
                  <a:srgbClr val="000000"/>
                </a:solidFill>
                <a:latin typeface="黑体" pitchFamily="49" charset="-122"/>
                <a:ea typeface="黑体" pitchFamily="49" charset="-122"/>
              </a:rPr>
              <a:t>1953</a:t>
            </a:r>
            <a:r>
              <a:rPr lang="zh-CN" altLang="en-US" sz="3600" b="1">
                <a:solidFill>
                  <a:srgbClr val="000000"/>
                </a:solidFill>
                <a:latin typeface="黑体" pitchFamily="49" charset="-122"/>
                <a:ea typeface="黑体" pitchFamily="49" charset="-122"/>
              </a:rPr>
              <a:t>年全苏的玉米播种面积只有</a:t>
            </a:r>
            <a:r>
              <a:rPr lang="en-US" altLang="zh-CN" sz="3600" b="1">
                <a:solidFill>
                  <a:srgbClr val="FF3300"/>
                </a:solidFill>
                <a:latin typeface="黑体" pitchFamily="49" charset="-122"/>
                <a:ea typeface="黑体" pitchFamily="49" charset="-122"/>
              </a:rPr>
              <a:t>350</a:t>
            </a:r>
            <a:r>
              <a:rPr lang="zh-CN" altLang="en-US" sz="3600" b="1">
                <a:solidFill>
                  <a:srgbClr val="FF3300"/>
                </a:solidFill>
                <a:latin typeface="黑体" pitchFamily="49" charset="-122"/>
                <a:ea typeface="黑体" pitchFamily="49" charset="-122"/>
              </a:rPr>
              <a:t>万</a:t>
            </a:r>
            <a:r>
              <a:rPr lang="zh-CN" altLang="en-US" sz="3600" b="1">
                <a:solidFill>
                  <a:srgbClr val="000000"/>
                </a:solidFill>
                <a:latin typeface="黑体" pitchFamily="49" charset="-122"/>
                <a:ea typeface="黑体" pitchFamily="49" charset="-122"/>
              </a:rPr>
              <a:t>公顷，赫鲁晓夫却要求到</a:t>
            </a:r>
            <a:r>
              <a:rPr lang="en-US" altLang="zh-CN" sz="3600" b="1">
                <a:solidFill>
                  <a:srgbClr val="000000"/>
                </a:solidFill>
                <a:latin typeface="黑体" pitchFamily="49" charset="-122"/>
                <a:ea typeface="黑体" pitchFamily="49" charset="-122"/>
              </a:rPr>
              <a:t>1960</a:t>
            </a:r>
            <a:r>
              <a:rPr lang="zh-CN" altLang="en-US" sz="3600" b="1">
                <a:solidFill>
                  <a:srgbClr val="000000"/>
                </a:solidFill>
                <a:latin typeface="黑体" pitchFamily="49" charset="-122"/>
                <a:ea typeface="黑体" pitchFamily="49" charset="-122"/>
              </a:rPr>
              <a:t>年扩大为</a:t>
            </a:r>
            <a:r>
              <a:rPr lang="en-US" altLang="zh-CN" sz="3600" b="1">
                <a:solidFill>
                  <a:srgbClr val="FF3300"/>
                </a:solidFill>
                <a:latin typeface="黑体" pitchFamily="49" charset="-122"/>
                <a:ea typeface="黑体" pitchFamily="49" charset="-122"/>
              </a:rPr>
              <a:t>2800</a:t>
            </a:r>
            <a:r>
              <a:rPr lang="zh-CN" altLang="en-US" sz="3600" b="1">
                <a:solidFill>
                  <a:srgbClr val="FF3300"/>
                </a:solidFill>
                <a:latin typeface="黑体" pitchFamily="49" charset="-122"/>
                <a:ea typeface="黑体" pitchFamily="49" charset="-122"/>
              </a:rPr>
              <a:t>万</a:t>
            </a:r>
            <a:r>
              <a:rPr lang="zh-CN" altLang="en-US" sz="3600" b="1">
                <a:solidFill>
                  <a:srgbClr val="000000"/>
                </a:solidFill>
                <a:latin typeface="黑体" pitchFamily="49" charset="-122"/>
                <a:ea typeface="黑体" pitchFamily="49" charset="-122"/>
              </a:rPr>
              <a:t>公顷，八年中要增加七倍。由于玉米是</a:t>
            </a:r>
            <a:r>
              <a:rPr lang="zh-CN" altLang="en-US" sz="3600" b="1">
                <a:solidFill>
                  <a:srgbClr val="FF3300"/>
                </a:solidFill>
                <a:latin typeface="黑体" pitchFamily="49" charset="-122"/>
                <a:ea typeface="黑体" pitchFamily="49" charset="-122"/>
              </a:rPr>
              <a:t>干热气候</a:t>
            </a:r>
            <a:r>
              <a:rPr lang="zh-CN" altLang="en-US" sz="3600" b="1">
                <a:solidFill>
                  <a:srgbClr val="000000"/>
                </a:solidFill>
                <a:latin typeface="黑体" pitchFamily="49" charset="-122"/>
                <a:ea typeface="黑体" pitchFamily="49" charset="-122"/>
              </a:rPr>
              <a:t>作物，而苏联很多地区</a:t>
            </a:r>
            <a:r>
              <a:rPr lang="zh-CN" altLang="en-US" sz="3600" b="1">
                <a:solidFill>
                  <a:srgbClr val="FF3300"/>
                </a:solidFill>
                <a:latin typeface="黑体" pitchFamily="49" charset="-122"/>
                <a:ea typeface="黑体" pitchFamily="49" charset="-122"/>
              </a:rPr>
              <a:t>日照</a:t>
            </a:r>
            <a:r>
              <a:rPr lang="zh-CN" altLang="en-US" sz="3600" b="1">
                <a:solidFill>
                  <a:srgbClr val="000000"/>
                </a:solidFill>
                <a:latin typeface="黑体" pitchFamily="49" charset="-122"/>
                <a:ea typeface="黑体" pitchFamily="49" charset="-122"/>
              </a:rPr>
              <a:t>量不够，玉米经常</a:t>
            </a:r>
            <a:r>
              <a:rPr lang="zh-CN" altLang="en-US" sz="3600" b="1">
                <a:solidFill>
                  <a:srgbClr val="FF3300"/>
                </a:solidFill>
                <a:latin typeface="黑体" pitchFamily="49" charset="-122"/>
                <a:ea typeface="黑体" pitchFamily="49" charset="-122"/>
              </a:rPr>
              <a:t>结不了穗</a:t>
            </a:r>
            <a:r>
              <a:rPr lang="zh-CN" altLang="en-US" sz="3600" b="1">
                <a:solidFill>
                  <a:srgbClr val="000000"/>
                </a:solidFill>
                <a:latin typeface="黑体" pitchFamily="49" charset="-122"/>
                <a:ea typeface="黑体" pitchFamily="49" charset="-122"/>
              </a:rPr>
              <a:t>。赫鲁晓夫的玉米种植计划遭到了集体农庄庄员的消极抵制，最终</a:t>
            </a:r>
            <a:r>
              <a:rPr lang="zh-CN" altLang="en-US" sz="3600" b="1">
                <a:solidFill>
                  <a:srgbClr val="FF3300"/>
                </a:solidFill>
                <a:latin typeface="黑体" pitchFamily="49" charset="-122"/>
                <a:ea typeface="黑体" pitchFamily="49" charset="-122"/>
              </a:rPr>
              <a:t>彻底破产</a:t>
            </a:r>
            <a:r>
              <a:rPr lang="zh-CN" altLang="en-US" sz="3600" b="1">
                <a:solidFill>
                  <a:srgbClr val="000000"/>
                </a:solidFill>
                <a:latin typeface="黑体" pitchFamily="49" charset="-122"/>
                <a:ea typeface="黑体" pitchFamily="49" charset="-122"/>
              </a:rPr>
              <a:t>。  </a:t>
            </a:r>
          </a:p>
        </p:txBody>
      </p:sp>
    </p:spTree>
    <p:extLst>
      <p:ext uri="{BB962C8B-B14F-4D97-AF65-F5344CB8AC3E}">
        <p14:creationId xmlns:p14="http://schemas.microsoft.com/office/powerpoint/2010/main" val="393981674"/>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矩形 10241"/>
          <p:cNvSpPr>
            <a:spLocks noChangeArrowheads="1"/>
          </p:cNvSpPr>
          <p:nvPr/>
        </p:nvSpPr>
        <p:spPr bwMode="auto">
          <a:xfrm>
            <a:off x="395288" y="63500"/>
            <a:ext cx="8153400" cy="115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en-US" altLang="zh-CN" sz="4400" b="1">
                <a:solidFill>
                  <a:schemeClr val="tx2"/>
                </a:solidFill>
              </a:rPr>
              <a:t>“</a:t>
            </a:r>
            <a:r>
              <a:rPr lang="zh-CN" altLang="en-US" sz="4400" b="1">
                <a:solidFill>
                  <a:schemeClr val="tx2"/>
                </a:solidFill>
              </a:rPr>
              <a:t>秘密报告”：</a:t>
            </a:r>
            <a:r>
              <a:rPr lang="zh-CN" altLang="en-US" sz="3600" b="1">
                <a:solidFill>
                  <a:schemeClr val="tx2"/>
                </a:solidFill>
              </a:rPr>
              <a:t/>
            </a:r>
            <a:br>
              <a:rPr lang="zh-CN" altLang="en-US" sz="3600" b="1">
                <a:solidFill>
                  <a:schemeClr val="tx2"/>
                </a:solidFill>
              </a:rPr>
            </a:br>
            <a:r>
              <a:rPr lang="zh-CN" altLang="en-US" sz="3600" b="1">
                <a:solidFill>
                  <a:schemeClr val="tx2"/>
                </a:solidFill>
              </a:rPr>
              <a:t>报告很大胆，后果很严重。</a:t>
            </a:r>
          </a:p>
        </p:txBody>
      </p:sp>
      <p:sp>
        <p:nvSpPr>
          <p:cNvPr id="18434" name="矩形 10242"/>
          <p:cNvSpPr>
            <a:spLocks noChangeArrowheads="1"/>
          </p:cNvSpPr>
          <p:nvPr/>
        </p:nvSpPr>
        <p:spPr bwMode="auto">
          <a:xfrm>
            <a:off x="3711575" y="1219200"/>
            <a:ext cx="5500688"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ts val="3525"/>
              </a:lnSpc>
              <a:spcBef>
                <a:spcPct val="20000"/>
              </a:spcBef>
            </a:pPr>
            <a:r>
              <a:rPr lang="en-US" altLang="zh-CN" sz="2800" b="1"/>
              <a:t>   </a:t>
            </a:r>
            <a:r>
              <a:rPr lang="en-US" altLang="zh-CN" sz="3600" b="1">
                <a:solidFill>
                  <a:srgbClr val="0000CC"/>
                </a:solidFill>
              </a:rPr>
              <a:t>1956</a:t>
            </a:r>
            <a:r>
              <a:rPr lang="zh-CN" altLang="en-US" sz="3600" b="1">
                <a:solidFill>
                  <a:srgbClr val="0000CC"/>
                </a:solidFill>
              </a:rPr>
              <a:t>年，苏共二十大</a:t>
            </a:r>
          </a:p>
          <a:p>
            <a:pPr>
              <a:lnSpc>
                <a:spcPts val="3525"/>
              </a:lnSpc>
              <a:spcBef>
                <a:spcPct val="20000"/>
              </a:spcBef>
            </a:pPr>
            <a:r>
              <a:rPr lang="en-US" altLang="zh-CN" sz="3600" b="1">
                <a:solidFill>
                  <a:srgbClr val="0000CC"/>
                </a:solidFill>
              </a:rPr>
              <a:t>《</a:t>
            </a:r>
            <a:r>
              <a:rPr lang="zh-CN" altLang="en-US" sz="3600" b="1">
                <a:solidFill>
                  <a:srgbClr val="0000CC"/>
                </a:solidFill>
              </a:rPr>
              <a:t>关于个人崇拜及其后果</a:t>
            </a:r>
            <a:r>
              <a:rPr lang="en-US" altLang="zh-CN" sz="3600" b="1">
                <a:solidFill>
                  <a:srgbClr val="0000CC"/>
                </a:solidFill>
              </a:rPr>
              <a:t>》</a:t>
            </a:r>
          </a:p>
        </p:txBody>
      </p:sp>
      <p:pic>
        <p:nvPicPr>
          <p:cNvPr id="18435" name="图片 10243" descr="赫鲁晓夫在苏共第二十次代表大会上(１９５６年)"/>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88" y="1409700"/>
            <a:ext cx="3455987" cy="445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6" name="文本框 10245"/>
          <p:cNvSpPr txBox="1">
            <a:spLocks noChangeArrowheads="1"/>
          </p:cNvSpPr>
          <p:nvPr/>
        </p:nvSpPr>
        <p:spPr bwMode="auto">
          <a:xfrm>
            <a:off x="4000500" y="2260600"/>
            <a:ext cx="5211763" cy="436086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3200" b="1"/>
              <a:t>     </a:t>
            </a:r>
            <a:r>
              <a:rPr lang="zh-CN" altLang="en-US" sz="4000" b="1"/>
              <a:t>在揭露和批判个人崇拜上有</a:t>
            </a:r>
            <a:r>
              <a:rPr lang="zh-CN" altLang="en-US" sz="4000" b="1">
                <a:solidFill>
                  <a:srgbClr val="FF0000"/>
                </a:solidFill>
              </a:rPr>
              <a:t>重大意义</a:t>
            </a:r>
            <a:r>
              <a:rPr lang="zh-CN" altLang="en-US" sz="4000" b="1"/>
              <a:t>，但全盘否定斯大林的做法</a:t>
            </a:r>
            <a:r>
              <a:rPr lang="zh-CN" altLang="en-US" sz="4000" b="1">
                <a:solidFill>
                  <a:srgbClr val="FF0000"/>
                </a:solidFill>
              </a:rPr>
              <a:t>引起思想混乱</a:t>
            </a:r>
            <a:r>
              <a:rPr lang="zh-CN" altLang="en-US" sz="4000" b="1"/>
              <a:t>，</a:t>
            </a:r>
            <a:r>
              <a:rPr lang="zh-CN" altLang="en-US" sz="4000" b="1">
                <a:solidFill>
                  <a:srgbClr val="0000CC"/>
                </a:solidFill>
              </a:rPr>
              <a:t>对苏联和国际共产主义运动产生了极大的消极影响</a:t>
            </a:r>
            <a:r>
              <a:rPr lang="zh-CN" altLang="en-US" sz="4000" b="1"/>
              <a:t>。 </a:t>
            </a:r>
          </a:p>
        </p:txBody>
      </p:sp>
    </p:spTree>
    <p:extLst>
      <p:ext uri="{BB962C8B-B14F-4D97-AF65-F5344CB8AC3E}">
        <p14:creationId xmlns:p14="http://schemas.microsoft.com/office/powerpoint/2010/main" val="38767087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0246"/>
                                        </p:tgtEl>
                                        <p:attrNameLst>
                                          <p:attrName>style.visibility</p:attrName>
                                        </p:attrNameLst>
                                      </p:cBhvr>
                                      <p:to>
                                        <p:strVal val="visible"/>
                                      </p:to>
                                    </p:set>
                                    <p:animEffect transition="in" filter="checkerboard(across)">
                                      <p:cBhvr>
                                        <p:cTn id="7" dur="500"/>
                                        <p:tgtEl>
                                          <p:spTgt spid="102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6"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1"/>
          <p:cNvSpPr txBox="1">
            <a:spLocks noChangeArrowheads="1"/>
          </p:cNvSpPr>
          <p:nvPr/>
        </p:nvSpPr>
        <p:spPr bwMode="auto">
          <a:xfrm>
            <a:off x="293688" y="4805363"/>
            <a:ext cx="3087687"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3200" b="1">
                <a:solidFill>
                  <a:schemeClr val="accent2"/>
                </a:solidFill>
              </a:rPr>
              <a:t>推倒斯大林像</a:t>
            </a:r>
          </a:p>
        </p:txBody>
      </p:sp>
      <p:pic>
        <p:nvPicPr>
          <p:cNvPr id="11267" name="Picture 22" descr="推倒斯大林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3688" y="647700"/>
            <a:ext cx="5153025" cy="4157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59" name="图片 4" descr="历史知识.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3688" y="152400"/>
            <a:ext cx="166370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269" name="组合 11268"/>
          <p:cNvGrpSpPr>
            <a:grpSpLocks/>
          </p:cNvGrpSpPr>
          <p:nvPr/>
        </p:nvGrpSpPr>
        <p:grpSpPr bwMode="auto">
          <a:xfrm>
            <a:off x="3175000" y="1847850"/>
            <a:ext cx="5935663" cy="4762500"/>
            <a:chOff x="0" y="0"/>
            <a:chExt cx="9348" cy="7501"/>
          </a:xfrm>
        </p:grpSpPr>
        <p:pic>
          <p:nvPicPr>
            <p:cNvPr id="19461" name="图片 11269" descr="zx0501020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448"/>
              <a:ext cx="9348" cy="5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2" name="文本框 11270"/>
            <p:cNvSpPr txBox="1">
              <a:spLocks noChangeArrowheads="1"/>
            </p:cNvSpPr>
            <p:nvPr/>
          </p:nvSpPr>
          <p:spPr bwMode="auto">
            <a:xfrm>
              <a:off x="3578" y="0"/>
              <a:ext cx="5770" cy="2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3200" b="1"/>
                <a:t>     被遗弃在布达佩斯街头的斯大林头像</a:t>
              </a:r>
            </a:p>
          </p:txBody>
        </p:sp>
      </p:grpSp>
    </p:spTree>
    <p:extLst>
      <p:ext uri="{BB962C8B-B14F-4D97-AF65-F5344CB8AC3E}">
        <p14:creationId xmlns:p14="http://schemas.microsoft.com/office/powerpoint/2010/main" val="16416752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dissolve">
                                      <p:cBhvr>
                                        <p:cTn id="7" dur="500"/>
                                        <p:tgtEl>
                                          <p:spTgt spid="11267"/>
                                        </p:tgtEl>
                                      </p:cBhvr>
                                    </p:animEffect>
                                  </p:childTnLst>
                                </p:cTn>
                              </p:par>
                            </p:childTnLst>
                          </p:cTn>
                        </p:par>
                        <p:par>
                          <p:cTn id="8" fill="hold" nodeType="afterGroup">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1266"/>
                                        </p:tgtEl>
                                        <p:attrNameLst>
                                          <p:attrName>style.visibility</p:attrName>
                                        </p:attrNameLst>
                                      </p:cBhvr>
                                      <p:to>
                                        <p:strVal val="visible"/>
                                      </p:to>
                                    </p:set>
                                    <p:animEffect transition="in" filter="wipe(up)">
                                      <p:cBhvr>
                                        <p:cTn id="11" dur="500"/>
                                        <p:tgtEl>
                                          <p:spTgt spid="11266"/>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3" presetClass="entr" presetSubtype="10" fill="hold" nodeType="clickEffect">
                                  <p:stCondLst>
                                    <p:cond delay="0"/>
                                  </p:stCondLst>
                                  <p:childTnLst>
                                    <p:set>
                                      <p:cBhvr>
                                        <p:cTn id="15" dur="1" fill="hold">
                                          <p:stCondLst>
                                            <p:cond delay="0"/>
                                          </p:stCondLst>
                                        </p:cTn>
                                        <p:tgtEl>
                                          <p:spTgt spid="11269"/>
                                        </p:tgtEl>
                                        <p:attrNameLst>
                                          <p:attrName>style.visibility</p:attrName>
                                        </p:attrNameLst>
                                      </p:cBhvr>
                                      <p:to>
                                        <p:strVal val="visible"/>
                                      </p:to>
                                    </p:set>
                                    <p:animEffect transition="in" filter="blinds(horizontal)">
                                      <p:cBhvr>
                                        <p:cTn id="16" dur="500"/>
                                        <p:tgtEl>
                                          <p:spTgt spid="112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矩形 18433"/>
          <p:cNvSpPr>
            <a:spLocks noChangeArrowheads="1"/>
          </p:cNvSpPr>
          <p:nvPr/>
        </p:nvSpPr>
        <p:spPr bwMode="auto">
          <a:xfrm>
            <a:off x="533400" y="473075"/>
            <a:ext cx="8153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zh-CN" altLang="en-US" sz="4400" b="1">
                <a:solidFill>
                  <a:srgbClr val="FF0000"/>
                </a:solidFill>
              </a:rPr>
              <a:t>体制未变，小修小补无济于事</a:t>
            </a:r>
          </a:p>
        </p:txBody>
      </p:sp>
      <p:pic>
        <p:nvPicPr>
          <p:cNvPr id="20482" name="图片 18434" descr="赫鲁晓夫黯然神伤"/>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8925" y="1616075"/>
            <a:ext cx="5903913" cy="413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6" name="文本框 18435"/>
          <p:cNvSpPr txBox="1"/>
          <p:nvPr/>
        </p:nvSpPr>
        <p:spPr>
          <a:xfrm>
            <a:off x="1558925" y="5748338"/>
            <a:ext cx="7127875" cy="641350"/>
          </a:xfrm>
          <a:prstGeom prst="rect">
            <a:avLst/>
          </a:prstGeom>
          <a:noFill/>
          <a:ln w="9525">
            <a:noFill/>
          </a:ln>
        </p:spPr>
        <p:txBody>
          <a:bodyPr>
            <a:spAutoFit/>
          </a:bodyPr>
          <a:lstStyle/>
          <a:p>
            <a:pPr>
              <a:spcBef>
                <a:spcPct val="50000"/>
              </a:spcBef>
            </a:pPr>
            <a:r>
              <a:rPr lang="en-US" altLang="zh-CN" sz="3600" b="1" noProof="1">
                <a:solidFill>
                  <a:srgbClr val="0000CC"/>
                </a:solidFill>
                <a:effectLst>
                  <a:outerShdw blurRad="38100" dist="38100" dir="2700000">
                    <a:srgbClr val="C0C0C0"/>
                  </a:outerShdw>
                </a:effectLst>
              </a:rPr>
              <a:t>1964</a:t>
            </a:r>
            <a:r>
              <a:rPr lang="zh-CN" altLang="en-US" sz="3600" b="1" noProof="1">
                <a:solidFill>
                  <a:srgbClr val="0000CC"/>
                </a:solidFill>
                <a:effectLst>
                  <a:outerShdw blurRad="38100" dist="38100" dir="2700000">
                    <a:srgbClr val="C0C0C0"/>
                  </a:outerShdw>
                </a:effectLst>
              </a:rPr>
              <a:t>年 赫鲁晓夫被迫下台</a:t>
            </a:r>
          </a:p>
        </p:txBody>
      </p:sp>
    </p:spTree>
    <p:extLst>
      <p:ext uri="{BB962C8B-B14F-4D97-AF65-F5344CB8AC3E}">
        <p14:creationId xmlns:p14="http://schemas.microsoft.com/office/powerpoint/2010/main" val="40749230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84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9"/>
          <p:cNvSpPr txBox="1">
            <a:spLocks noChangeArrowheads="1"/>
          </p:cNvSpPr>
          <p:nvPr/>
        </p:nvSpPr>
        <p:spPr bwMode="auto">
          <a:xfrm>
            <a:off x="468313" y="692150"/>
            <a:ext cx="83058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3200" b="1">
                <a:solidFill>
                  <a:srgbClr val="FF0000"/>
                </a:solidFill>
                <a:ea typeface="黑体" pitchFamily="49" charset="-122"/>
              </a:rPr>
              <a:t>       取得了一定成效，但没有从根本上突破斯大林经济政治体制。</a:t>
            </a:r>
          </a:p>
        </p:txBody>
      </p:sp>
      <p:sp>
        <p:nvSpPr>
          <p:cNvPr id="123909" name="Rectangle 2"/>
          <p:cNvSpPr txBox="1">
            <a:spLocks noChangeArrowheads="1"/>
          </p:cNvSpPr>
          <p:nvPr/>
        </p:nvSpPr>
        <p:spPr bwMode="auto">
          <a:xfrm>
            <a:off x="3492500" y="0"/>
            <a:ext cx="1800225" cy="639763"/>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zh-CN" altLang="en-US" sz="3600">
                <a:solidFill>
                  <a:schemeClr val="tx2"/>
                </a:solidFill>
                <a:ea typeface="黑体" pitchFamily="49" charset="-122"/>
              </a:rPr>
              <a:t>评价：</a:t>
            </a:r>
          </a:p>
        </p:txBody>
      </p:sp>
      <p:pic>
        <p:nvPicPr>
          <p:cNvPr id="123910" name="Picture 2" descr="https://p1.ssl.qhmsg.com/t012dfc834ce94b57f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13" y="2857500"/>
            <a:ext cx="2665412" cy="322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911" name="Text Box 6"/>
          <p:cNvSpPr txBox="1">
            <a:spLocks noChangeArrowheads="1"/>
          </p:cNvSpPr>
          <p:nvPr/>
        </p:nvSpPr>
        <p:spPr bwMode="auto">
          <a:xfrm>
            <a:off x="3444875" y="2239963"/>
            <a:ext cx="5329238" cy="428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ts val="5500"/>
              </a:lnSpc>
            </a:pPr>
            <a:r>
              <a:rPr lang="en-US" altLang="zh-CN" sz="3200" b="1">
                <a:latin typeface="黑体" pitchFamily="49" charset="-122"/>
                <a:ea typeface="黑体" pitchFamily="49" charset="-122"/>
              </a:rPr>
              <a:t>    </a:t>
            </a:r>
            <a:r>
              <a:rPr lang="en-US" altLang="zh-CN" sz="3200" b="1">
                <a:solidFill>
                  <a:srgbClr val="FF0000"/>
                </a:solidFill>
                <a:latin typeface="黑体" pitchFamily="49" charset="-122"/>
                <a:ea typeface="黑体" pitchFamily="49" charset="-122"/>
              </a:rPr>
              <a:t>1964</a:t>
            </a:r>
            <a:r>
              <a:rPr lang="zh-CN" altLang="en-US" sz="3200" b="1">
                <a:solidFill>
                  <a:srgbClr val="FF0000"/>
                </a:solidFill>
                <a:latin typeface="黑体" pitchFamily="49" charset="-122"/>
                <a:ea typeface="黑体" pitchFamily="49" charset="-122"/>
              </a:rPr>
              <a:t>年</a:t>
            </a:r>
            <a:r>
              <a:rPr lang="zh-CN" altLang="en-US" sz="3200" b="1">
                <a:latin typeface="黑体" pitchFamily="49" charset="-122"/>
                <a:ea typeface="黑体" pitchFamily="49" charset="-122"/>
              </a:rPr>
              <a:t>，</a:t>
            </a:r>
            <a:r>
              <a:rPr lang="zh-CN" altLang="en-US" sz="3200" b="1">
                <a:solidFill>
                  <a:srgbClr val="FF0000"/>
                </a:solidFill>
                <a:latin typeface="黑体" pitchFamily="49" charset="-122"/>
                <a:ea typeface="黑体" pitchFamily="49" charset="-122"/>
              </a:rPr>
              <a:t>勃列日涅夫</a:t>
            </a:r>
            <a:r>
              <a:rPr lang="zh-CN" altLang="en-US" sz="3200" b="1">
                <a:latin typeface="黑体" pitchFamily="49" charset="-122"/>
                <a:ea typeface="黑体" pitchFamily="49" charset="-122"/>
              </a:rPr>
              <a:t>上台执政，开始改革。重心在</a:t>
            </a:r>
            <a:r>
              <a:rPr lang="zh-CN" altLang="en-US" sz="3200" b="1">
                <a:solidFill>
                  <a:srgbClr val="FF0000"/>
                </a:solidFill>
                <a:latin typeface="黑体" pitchFamily="49" charset="-122"/>
                <a:ea typeface="黑体" pitchFamily="49" charset="-122"/>
              </a:rPr>
              <a:t>军事</a:t>
            </a:r>
            <a:r>
              <a:rPr lang="zh-CN" altLang="en-US" sz="3200" b="1">
                <a:latin typeface="黑体" pitchFamily="49" charset="-122"/>
                <a:ea typeface="黑体" pitchFamily="49" charset="-122"/>
              </a:rPr>
              <a:t>方面，但改革仍</a:t>
            </a:r>
            <a:r>
              <a:rPr lang="zh-CN" altLang="en-US" sz="3200" b="1">
                <a:solidFill>
                  <a:srgbClr val="FF0000"/>
                </a:solidFill>
                <a:latin typeface="黑体" pitchFamily="49" charset="-122"/>
                <a:ea typeface="黑体" pitchFamily="49" charset="-122"/>
              </a:rPr>
              <a:t>没有突破</a:t>
            </a:r>
            <a:r>
              <a:rPr lang="zh-CN" altLang="en-US" sz="3200" b="1">
                <a:latin typeface="黑体" pitchFamily="49" charset="-122"/>
                <a:ea typeface="黑体" pitchFamily="49" charset="-122"/>
              </a:rPr>
              <a:t>斯大林模式的制约，国民经济</a:t>
            </a:r>
            <a:r>
              <a:rPr lang="zh-CN" altLang="en-US" sz="3200" b="1">
                <a:solidFill>
                  <a:srgbClr val="FF0000"/>
                </a:solidFill>
                <a:latin typeface="黑体" pitchFamily="49" charset="-122"/>
                <a:ea typeface="黑体" pitchFamily="49" charset="-122"/>
              </a:rPr>
              <a:t>畸形发展</a:t>
            </a:r>
            <a:r>
              <a:rPr lang="zh-CN" altLang="en-US" sz="3200" b="1">
                <a:latin typeface="黑体" pitchFamily="49" charset="-122"/>
                <a:ea typeface="黑体" pitchFamily="49" charset="-122"/>
              </a:rPr>
              <a:t>，反而使这一体制更加僵化。</a:t>
            </a:r>
          </a:p>
        </p:txBody>
      </p:sp>
      <p:sp>
        <p:nvSpPr>
          <p:cNvPr id="123912" name="文本框 123911"/>
          <p:cNvSpPr txBox="1">
            <a:spLocks noChangeArrowheads="1"/>
          </p:cNvSpPr>
          <p:nvPr/>
        </p:nvSpPr>
        <p:spPr bwMode="auto">
          <a:xfrm>
            <a:off x="2411413" y="1719263"/>
            <a:ext cx="4608512" cy="701675"/>
          </a:xfrm>
          <a:prstGeom prst="rect">
            <a:avLst/>
          </a:prstGeom>
          <a:solidFill>
            <a:srgbClr val="FF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en-US" altLang="zh-CN" sz="4000" b="1">
                <a:latin typeface="黑体" pitchFamily="49" charset="-122"/>
                <a:ea typeface="黑体" pitchFamily="49" charset="-122"/>
              </a:rPr>
              <a:t>2</a:t>
            </a:r>
            <a:r>
              <a:rPr lang="zh-CN" altLang="en-US" sz="4000" b="1">
                <a:latin typeface="黑体" pitchFamily="49" charset="-122"/>
                <a:ea typeface="黑体" pitchFamily="49" charset="-122"/>
              </a:rPr>
              <a:t>、勃列日涅夫改革</a:t>
            </a:r>
          </a:p>
        </p:txBody>
      </p:sp>
    </p:spTree>
    <p:extLst>
      <p:ext uri="{BB962C8B-B14F-4D97-AF65-F5344CB8AC3E}">
        <p14:creationId xmlns:p14="http://schemas.microsoft.com/office/powerpoint/2010/main" val="39929099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3909"/>
                                        </p:tgtEl>
                                        <p:attrNameLst>
                                          <p:attrName>style.visibility</p:attrName>
                                        </p:attrNameLst>
                                      </p:cBhvr>
                                      <p:to>
                                        <p:strVal val="visible"/>
                                      </p:to>
                                    </p:set>
                                    <p:animEffect transition="in" filter="blinds(horizontal)">
                                      <p:cBhvr>
                                        <p:cTn id="7" dur="500"/>
                                        <p:tgtEl>
                                          <p:spTgt spid="12390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23912"/>
                                        </p:tgtEl>
                                        <p:attrNameLst>
                                          <p:attrName>style.visibility</p:attrName>
                                        </p:attrNameLst>
                                      </p:cBhvr>
                                      <p:to>
                                        <p:strVal val="visible"/>
                                      </p:to>
                                    </p:set>
                                    <p:anim calcmode="lin" valueType="num">
                                      <p:cBhvr additive="base">
                                        <p:cTn id="17" dur="500" fill="hold"/>
                                        <p:tgtEl>
                                          <p:spTgt spid="123912"/>
                                        </p:tgtEl>
                                        <p:attrNameLst>
                                          <p:attrName>ppt_x</p:attrName>
                                        </p:attrNameLst>
                                      </p:cBhvr>
                                      <p:tavLst>
                                        <p:tav tm="0">
                                          <p:val>
                                            <p:strVal val="#ppt_x"/>
                                          </p:val>
                                        </p:tav>
                                        <p:tav tm="100000">
                                          <p:val>
                                            <p:strVal val="#ppt_x"/>
                                          </p:val>
                                        </p:tav>
                                      </p:tavLst>
                                    </p:anim>
                                    <p:anim calcmode="lin" valueType="num">
                                      <p:cBhvr additive="base">
                                        <p:cTn id="18" dur="500" fill="hold"/>
                                        <p:tgtEl>
                                          <p:spTgt spid="123912"/>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p:cTn id="22" dur="1" fill="hold">
                                          <p:stCondLst>
                                            <p:cond delay="0"/>
                                          </p:stCondLst>
                                        </p:cTn>
                                        <p:tgtEl>
                                          <p:spTgt spid="123910"/>
                                        </p:tgtEl>
                                        <p:attrNameLst>
                                          <p:attrName>style.visibility</p:attrName>
                                        </p:attrNameLst>
                                      </p:cBhvr>
                                      <p:to>
                                        <p:strVal val="visible"/>
                                      </p:to>
                                    </p:set>
                                    <p:anim calcmode="lin" valueType="num">
                                      <p:cBhvr additive="base">
                                        <p:cTn id="23" dur="500" fill="hold"/>
                                        <p:tgtEl>
                                          <p:spTgt spid="123910"/>
                                        </p:tgtEl>
                                        <p:attrNameLst>
                                          <p:attrName>ppt_x</p:attrName>
                                        </p:attrNameLst>
                                      </p:cBhvr>
                                      <p:tavLst>
                                        <p:tav tm="0">
                                          <p:val>
                                            <p:strVal val="#ppt_x"/>
                                          </p:val>
                                        </p:tav>
                                        <p:tav tm="100000">
                                          <p:val>
                                            <p:strVal val="#ppt_x"/>
                                          </p:val>
                                        </p:tav>
                                      </p:tavLst>
                                    </p:anim>
                                    <p:anim calcmode="lin" valueType="num">
                                      <p:cBhvr additive="base">
                                        <p:cTn id="24" dur="500" fill="hold"/>
                                        <p:tgtEl>
                                          <p:spTgt spid="123910"/>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23911"/>
                                        </p:tgtEl>
                                        <p:attrNameLst>
                                          <p:attrName>style.visibility</p:attrName>
                                        </p:attrNameLst>
                                      </p:cBhvr>
                                      <p:to>
                                        <p:strVal val="visible"/>
                                      </p:to>
                                    </p:set>
                                    <p:anim calcmode="lin" valueType="num">
                                      <p:cBhvr additive="base">
                                        <p:cTn id="29" dur="500" fill="hold"/>
                                        <p:tgtEl>
                                          <p:spTgt spid="123911"/>
                                        </p:tgtEl>
                                        <p:attrNameLst>
                                          <p:attrName>ppt_x</p:attrName>
                                        </p:attrNameLst>
                                      </p:cBhvr>
                                      <p:tavLst>
                                        <p:tav tm="0">
                                          <p:val>
                                            <p:strVal val="#ppt_x"/>
                                          </p:val>
                                        </p:tav>
                                        <p:tav tm="100000">
                                          <p:val>
                                            <p:strVal val="#ppt_x"/>
                                          </p:val>
                                        </p:tav>
                                      </p:tavLst>
                                    </p:anim>
                                    <p:anim calcmode="lin" valueType="num">
                                      <p:cBhvr additive="base">
                                        <p:cTn id="30" dur="500" fill="hold"/>
                                        <p:tgtEl>
                                          <p:spTgt spid="1239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3909" grpId="0" animBg="1"/>
      <p:bldP spid="123911" grpId="0"/>
      <p:bldP spid="123912"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矩形 35842"/>
          <p:cNvSpPr>
            <a:spLocks noChangeArrowheads="1"/>
          </p:cNvSpPr>
          <p:nvPr/>
        </p:nvSpPr>
        <p:spPr bwMode="auto">
          <a:xfrm>
            <a:off x="395288" y="1628775"/>
            <a:ext cx="4032250" cy="435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3600" b="1">
                <a:solidFill>
                  <a:schemeClr val="tx2"/>
                </a:solidFill>
                <a:ea typeface="华文新魏" pitchFamily="2" charset="-122"/>
              </a:rPr>
              <a:t>      </a:t>
            </a:r>
            <a:r>
              <a:rPr lang="zh-CN" altLang="en-US" sz="4000" b="1">
                <a:solidFill>
                  <a:schemeClr val="tx2"/>
                </a:solidFill>
                <a:latin typeface="黑体" pitchFamily="49" charset="-122"/>
                <a:ea typeface="黑体" pitchFamily="49" charset="-122"/>
              </a:rPr>
              <a:t>勃列日涅夫时期苏联几乎每</a:t>
            </a:r>
            <a:r>
              <a:rPr lang="zh-CN" altLang="en-US" sz="4000" b="1">
                <a:solidFill>
                  <a:srgbClr val="FF0000"/>
                </a:solidFill>
                <a:latin typeface="黑体" pitchFamily="49" charset="-122"/>
                <a:ea typeface="黑体" pitchFamily="49" charset="-122"/>
              </a:rPr>
              <a:t>两位</a:t>
            </a:r>
            <a:r>
              <a:rPr lang="zh-CN" altLang="en-US" sz="4000" b="1">
                <a:solidFill>
                  <a:schemeClr val="tx2"/>
                </a:solidFill>
                <a:latin typeface="黑体" pitchFamily="49" charset="-122"/>
                <a:ea typeface="黑体" pitchFamily="49" charset="-122"/>
              </a:rPr>
              <a:t>科学家中就有</a:t>
            </a:r>
            <a:r>
              <a:rPr lang="zh-CN" altLang="en-US" sz="4000" b="1">
                <a:solidFill>
                  <a:srgbClr val="FF0000"/>
                </a:solidFill>
                <a:latin typeface="黑体" pitchFamily="49" charset="-122"/>
                <a:ea typeface="黑体" pitchFamily="49" charset="-122"/>
              </a:rPr>
              <a:t>一位</a:t>
            </a:r>
            <a:r>
              <a:rPr lang="zh-CN" altLang="en-US" sz="4000" b="1">
                <a:solidFill>
                  <a:schemeClr val="tx2"/>
                </a:solidFill>
                <a:latin typeface="黑体" pitchFamily="49" charset="-122"/>
                <a:ea typeface="黑体" pitchFamily="49" charset="-122"/>
              </a:rPr>
              <a:t>在研究坦克、火炮和导弹，</a:t>
            </a:r>
            <a:r>
              <a:rPr lang="zh-CN" altLang="en-US" sz="4000" b="1">
                <a:solidFill>
                  <a:srgbClr val="FF0000"/>
                </a:solidFill>
                <a:latin typeface="黑体" pitchFamily="49" charset="-122"/>
                <a:ea typeface="黑体" pitchFamily="49" charset="-122"/>
              </a:rPr>
              <a:t>军工生产</a:t>
            </a:r>
            <a:r>
              <a:rPr lang="zh-CN" altLang="en-US" sz="4000" b="1">
                <a:solidFill>
                  <a:schemeClr val="tx2"/>
                </a:solidFill>
                <a:latin typeface="黑体" pitchFamily="49" charset="-122"/>
                <a:ea typeface="黑体" pitchFamily="49" charset="-122"/>
              </a:rPr>
              <a:t>差不多占国民生产的</a:t>
            </a:r>
            <a:r>
              <a:rPr lang="en-US" altLang="zh-CN" sz="4000" b="1">
                <a:solidFill>
                  <a:srgbClr val="FF0000"/>
                </a:solidFill>
                <a:latin typeface="黑体" pitchFamily="49" charset="-122"/>
                <a:ea typeface="黑体" pitchFamily="49" charset="-122"/>
              </a:rPr>
              <a:t>40%</a:t>
            </a:r>
            <a:r>
              <a:rPr lang="en-US" altLang="zh-CN" sz="4000" b="1">
                <a:solidFill>
                  <a:schemeClr val="tx2"/>
                </a:solidFill>
                <a:latin typeface="黑体" pitchFamily="49" charset="-122"/>
                <a:ea typeface="黑体" pitchFamily="49" charset="-122"/>
              </a:rPr>
              <a:t> </a:t>
            </a:r>
          </a:p>
        </p:txBody>
      </p:sp>
      <p:sp>
        <p:nvSpPr>
          <p:cNvPr id="35847" name="矩形 35846"/>
          <p:cNvSpPr>
            <a:spLocks noChangeArrowheads="1"/>
          </p:cNvSpPr>
          <p:nvPr/>
        </p:nvSpPr>
        <p:spPr bwMode="auto">
          <a:xfrm>
            <a:off x="1403350" y="260350"/>
            <a:ext cx="5688013"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spcBef>
                <a:spcPct val="20000"/>
              </a:spcBef>
              <a:buClr>
                <a:schemeClr val="bg2"/>
              </a:buClr>
              <a:buFont typeface="Monotype Sorts"/>
              <a:buNone/>
            </a:pPr>
            <a:r>
              <a:rPr lang="zh-CN" altLang="en-US" sz="4800" b="1">
                <a:solidFill>
                  <a:srgbClr val="0000FF"/>
                </a:solidFill>
                <a:latin typeface="Times New Roman" pitchFamily="18" charset="0"/>
                <a:ea typeface="黑体" pitchFamily="49" charset="-122"/>
              </a:rPr>
              <a:t>军备上赶上美国</a:t>
            </a:r>
          </a:p>
        </p:txBody>
      </p:sp>
      <p:pic>
        <p:nvPicPr>
          <p:cNvPr id="129028" name="Picture 2" descr="https://gss0.bdstatic.com/-4o3dSag_xI4khGkpoWK1HF6hhy/baike/s%3D220/sign=45145eb5233fb80e08d166d506d32ffb/6d81800a19d8bc3ef5c8544e808ba61ea9d3457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59338" y="1125538"/>
            <a:ext cx="3600450" cy="446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9029" name="文本框 129028"/>
          <p:cNvSpPr txBox="1">
            <a:spLocks noChangeArrowheads="1"/>
          </p:cNvSpPr>
          <p:nvPr/>
        </p:nvSpPr>
        <p:spPr bwMode="auto">
          <a:xfrm>
            <a:off x="5148263" y="5805488"/>
            <a:ext cx="316865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4400" b="1">
                <a:ea typeface="黑体" pitchFamily="49" charset="-122"/>
              </a:rPr>
              <a:t>跛脚的巨人</a:t>
            </a:r>
          </a:p>
        </p:txBody>
      </p:sp>
    </p:spTree>
    <p:extLst>
      <p:ext uri="{BB962C8B-B14F-4D97-AF65-F5344CB8AC3E}">
        <p14:creationId xmlns:p14="http://schemas.microsoft.com/office/powerpoint/2010/main" val="366082102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5847"/>
                                        </p:tgtEl>
                                        <p:attrNameLst>
                                          <p:attrName>style.visibility</p:attrName>
                                        </p:attrNameLst>
                                      </p:cBhvr>
                                      <p:to>
                                        <p:strVal val="visible"/>
                                      </p:to>
                                    </p:set>
                                    <p:animEffect transition="in" filter="blinds(horizontal)">
                                      <p:cBhvr>
                                        <p:cTn id="7" dur="500"/>
                                        <p:tgtEl>
                                          <p:spTgt spid="3584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9026"/>
                                        </p:tgtEl>
                                        <p:attrNameLst>
                                          <p:attrName>style.visibility</p:attrName>
                                        </p:attrNameLst>
                                      </p:cBhvr>
                                      <p:to>
                                        <p:strVal val="visible"/>
                                      </p:to>
                                    </p:set>
                                    <p:animEffect transition="in" filter="blinds(horizontal)">
                                      <p:cBhvr>
                                        <p:cTn id="12" dur="500"/>
                                        <p:tgtEl>
                                          <p:spTgt spid="12902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nodeType="clickEffect">
                                  <p:stCondLst>
                                    <p:cond delay="0"/>
                                  </p:stCondLst>
                                  <p:childTnLst>
                                    <p:set>
                                      <p:cBhvr>
                                        <p:cTn id="16" dur="1" fill="hold">
                                          <p:stCondLst>
                                            <p:cond delay="0"/>
                                          </p:stCondLst>
                                        </p:cTn>
                                        <p:tgtEl>
                                          <p:spTgt spid="129028"/>
                                        </p:tgtEl>
                                        <p:attrNameLst>
                                          <p:attrName>style.visibility</p:attrName>
                                        </p:attrNameLst>
                                      </p:cBhvr>
                                      <p:to>
                                        <p:strVal val="visible"/>
                                      </p:to>
                                    </p:set>
                                    <p:anim calcmode="lin" valueType="num">
                                      <p:cBhvr additive="base">
                                        <p:cTn id="17" dur="500" fill="hold"/>
                                        <p:tgtEl>
                                          <p:spTgt spid="129028"/>
                                        </p:tgtEl>
                                        <p:attrNameLst>
                                          <p:attrName>ppt_x</p:attrName>
                                        </p:attrNameLst>
                                      </p:cBhvr>
                                      <p:tavLst>
                                        <p:tav tm="0">
                                          <p:val>
                                            <p:strVal val="#ppt_x"/>
                                          </p:val>
                                        </p:tav>
                                        <p:tav tm="100000">
                                          <p:val>
                                            <p:strVal val="#ppt_x"/>
                                          </p:val>
                                        </p:tav>
                                      </p:tavLst>
                                    </p:anim>
                                    <p:anim calcmode="lin" valueType="num">
                                      <p:cBhvr additive="base">
                                        <p:cTn id="18" dur="500" fill="hold"/>
                                        <p:tgtEl>
                                          <p:spTgt spid="129028"/>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29029"/>
                                        </p:tgtEl>
                                        <p:attrNameLst>
                                          <p:attrName>style.visibility</p:attrName>
                                        </p:attrNameLst>
                                      </p:cBhvr>
                                      <p:to>
                                        <p:strVal val="visible"/>
                                      </p:to>
                                    </p:set>
                                    <p:anim calcmode="lin" valueType="num">
                                      <p:cBhvr additive="base">
                                        <p:cTn id="23" dur="500" fill="hold"/>
                                        <p:tgtEl>
                                          <p:spTgt spid="129029"/>
                                        </p:tgtEl>
                                        <p:attrNameLst>
                                          <p:attrName>ppt_x</p:attrName>
                                        </p:attrNameLst>
                                      </p:cBhvr>
                                      <p:tavLst>
                                        <p:tav tm="0">
                                          <p:val>
                                            <p:strVal val="#ppt_x"/>
                                          </p:val>
                                        </p:tav>
                                        <p:tav tm="100000">
                                          <p:val>
                                            <p:strVal val="#ppt_x"/>
                                          </p:val>
                                        </p:tav>
                                      </p:tavLst>
                                    </p:anim>
                                    <p:anim calcmode="lin" valueType="num">
                                      <p:cBhvr additive="base">
                                        <p:cTn id="24" dur="500" fill="hold"/>
                                        <p:tgtEl>
                                          <p:spTgt spid="1290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026" grpId="0"/>
      <p:bldP spid="35847" grpId="0"/>
      <p:bldP spid="12902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4" name="文本框 133123"/>
          <p:cNvSpPr txBox="1">
            <a:spLocks noChangeArrowheads="1"/>
          </p:cNvSpPr>
          <p:nvPr/>
        </p:nvSpPr>
        <p:spPr bwMode="auto">
          <a:xfrm>
            <a:off x="2268538" y="188913"/>
            <a:ext cx="4608512" cy="701675"/>
          </a:xfrm>
          <a:prstGeom prst="rect">
            <a:avLst/>
          </a:prstGeom>
          <a:solidFill>
            <a:srgbClr val="FF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en-US" altLang="zh-CN" sz="4000" b="1">
                <a:latin typeface="黑体" pitchFamily="49" charset="-122"/>
                <a:ea typeface="黑体" pitchFamily="49" charset="-122"/>
              </a:rPr>
              <a:t>3</a:t>
            </a:r>
            <a:r>
              <a:rPr lang="zh-CN" altLang="en-US" sz="4000" b="1">
                <a:latin typeface="黑体" pitchFamily="49" charset="-122"/>
                <a:ea typeface="黑体" pitchFamily="49" charset="-122"/>
              </a:rPr>
              <a:t>、戈尔巴乔夫改革</a:t>
            </a:r>
          </a:p>
        </p:txBody>
      </p:sp>
      <p:sp>
        <p:nvSpPr>
          <p:cNvPr id="133125" name="文本框 133124"/>
          <p:cNvSpPr txBox="1">
            <a:spLocks noChangeArrowheads="1"/>
          </p:cNvSpPr>
          <p:nvPr/>
        </p:nvSpPr>
        <p:spPr bwMode="auto">
          <a:xfrm>
            <a:off x="684213" y="1196975"/>
            <a:ext cx="7704137" cy="6413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en-US" altLang="zh-CN" sz="3600" b="1">
                <a:solidFill>
                  <a:srgbClr val="FF0000"/>
                </a:solidFill>
                <a:latin typeface="黑体" pitchFamily="49" charset="-122"/>
                <a:ea typeface="黑体" pitchFamily="49" charset="-122"/>
              </a:rPr>
              <a:t>1985</a:t>
            </a:r>
            <a:r>
              <a:rPr lang="zh-CN" altLang="en-US" sz="3600" b="1">
                <a:solidFill>
                  <a:srgbClr val="FF0000"/>
                </a:solidFill>
                <a:latin typeface="黑体" pitchFamily="49" charset="-122"/>
                <a:ea typeface="黑体" pitchFamily="49" charset="-122"/>
              </a:rPr>
              <a:t>年</a:t>
            </a:r>
            <a:r>
              <a:rPr lang="zh-CN" altLang="en-US" sz="3600" b="1">
                <a:latin typeface="黑体" pitchFamily="49" charset="-122"/>
                <a:ea typeface="黑体" pitchFamily="49" charset="-122"/>
              </a:rPr>
              <a:t>，</a:t>
            </a:r>
            <a:r>
              <a:rPr lang="zh-CN" altLang="en-US" sz="3600" b="1">
                <a:solidFill>
                  <a:srgbClr val="0000FF"/>
                </a:solidFill>
                <a:latin typeface="黑体" pitchFamily="49" charset="-122"/>
                <a:ea typeface="黑体" pitchFamily="49" charset="-122"/>
              </a:rPr>
              <a:t>戈尔巴乔夫</a:t>
            </a:r>
            <a:r>
              <a:rPr lang="zh-CN" altLang="en-US" sz="3600" b="1">
                <a:latin typeface="黑体" pitchFamily="49" charset="-122"/>
                <a:ea typeface="黑体" pitchFamily="49" charset="-122"/>
              </a:rPr>
              <a:t>上台，开始改革。</a:t>
            </a:r>
          </a:p>
        </p:txBody>
      </p:sp>
      <p:sp>
        <p:nvSpPr>
          <p:cNvPr id="133126" name="Rectangle 6"/>
          <p:cNvSpPr/>
          <p:nvPr/>
        </p:nvSpPr>
        <p:spPr>
          <a:xfrm>
            <a:off x="3348038" y="3429000"/>
            <a:ext cx="5329237" cy="1584325"/>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a:spcBef>
                <a:spcPct val="0"/>
              </a:spcBef>
              <a:buFont typeface="Arial" pitchFamily="34" charset="0"/>
              <a:buNone/>
            </a:pPr>
            <a:r>
              <a:rPr lang="zh-CN" altLang="en-US" sz="3200" b="1" noProof="1">
                <a:effectLst>
                  <a:outerShdw blurRad="38100" dist="38100" dir="2700000">
                    <a:srgbClr val="C0C0C0"/>
                  </a:outerShdw>
                </a:effectLst>
                <a:ea typeface="黑体" panose="02010609060101010101" pitchFamily="2" charset="-122"/>
              </a:rPr>
              <a:t>②取消苏共的领导地位，实行</a:t>
            </a:r>
            <a:r>
              <a:rPr lang="zh-CN" altLang="zh-CN" sz="3200" b="1" noProof="1">
                <a:solidFill>
                  <a:srgbClr val="FF0000"/>
                </a:solidFill>
                <a:effectLst>
                  <a:outerShdw blurRad="38100" dist="38100" dir="2700000">
                    <a:srgbClr val="C0C0C0"/>
                  </a:outerShdw>
                </a:effectLst>
                <a:ea typeface="黑体" panose="02010609060101010101" pitchFamily="2" charset="-122"/>
              </a:rPr>
              <a:t>多党制</a:t>
            </a:r>
            <a:r>
              <a:rPr lang="zh-CN" altLang="zh-CN" sz="3200" b="1" noProof="1">
                <a:effectLst>
                  <a:outerShdw blurRad="38100" dist="38100" dir="2700000">
                    <a:srgbClr val="C0C0C0"/>
                  </a:outerShdw>
                </a:effectLst>
                <a:ea typeface="黑体" panose="02010609060101010101" pitchFamily="2" charset="-122"/>
              </a:rPr>
              <a:t>，</a:t>
            </a:r>
            <a:r>
              <a:rPr lang="zh-CN" altLang="en-US" sz="3200" b="1" noProof="1">
                <a:effectLst>
                  <a:outerShdw blurRad="38100" dist="38100" dir="2700000">
                    <a:srgbClr val="C0C0C0"/>
                  </a:outerShdw>
                </a:effectLst>
                <a:ea typeface="黑体" panose="02010609060101010101" pitchFamily="2" charset="-122"/>
              </a:rPr>
              <a:t>倡导</a:t>
            </a:r>
            <a:r>
              <a:rPr lang="zh-CN" altLang="en-US" sz="3200" b="1" noProof="1">
                <a:solidFill>
                  <a:srgbClr val="FF0000"/>
                </a:solidFill>
                <a:effectLst>
                  <a:outerShdw blurRad="38100" dist="38100" dir="2700000">
                    <a:srgbClr val="C0C0C0"/>
                  </a:outerShdw>
                </a:effectLst>
                <a:ea typeface="黑体" panose="02010609060101010101" pitchFamily="2" charset="-122"/>
              </a:rPr>
              <a:t>公开性</a:t>
            </a:r>
            <a:r>
              <a:rPr lang="zh-CN" altLang="en-US" sz="3200" b="1" noProof="1">
                <a:effectLst>
                  <a:outerShdw blurRad="38100" dist="38100" dir="2700000">
                    <a:srgbClr val="C0C0C0"/>
                  </a:outerShdw>
                </a:effectLst>
                <a:ea typeface="黑体" panose="02010609060101010101" pitchFamily="2" charset="-122"/>
              </a:rPr>
              <a:t>和政治</a:t>
            </a:r>
            <a:r>
              <a:rPr lang="zh-CN" altLang="en-US" sz="3200" b="1" noProof="1">
                <a:solidFill>
                  <a:srgbClr val="FF0000"/>
                </a:solidFill>
                <a:effectLst>
                  <a:outerShdw blurRad="38100" dist="38100" dir="2700000">
                    <a:srgbClr val="C0C0C0"/>
                  </a:outerShdw>
                </a:effectLst>
                <a:ea typeface="黑体" panose="02010609060101010101" pitchFamily="2" charset="-122"/>
              </a:rPr>
              <a:t>多元化</a:t>
            </a:r>
            <a:r>
              <a:rPr lang="zh-CN" altLang="en-US" sz="3200" b="1" noProof="1">
                <a:effectLst>
                  <a:outerShdw blurRad="38100" dist="38100" dir="2700000">
                    <a:srgbClr val="C0C0C0"/>
                  </a:outerShdw>
                </a:effectLst>
                <a:ea typeface="黑体" panose="02010609060101010101" pitchFamily="2" charset="-122"/>
              </a:rPr>
              <a:t>。</a:t>
            </a:r>
          </a:p>
        </p:txBody>
      </p:sp>
      <p:sp>
        <p:nvSpPr>
          <p:cNvPr id="15363" name="Rectangle 3"/>
          <p:cNvSpPr>
            <a:spLocks noChangeArrowheads="1"/>
          </p:cNvSpPr>
          <p:nvPr/>
        </p:nvSpPr>
        <p:spPr bwMode="auto">
          <a:xfrm>
            <a:off x="3276600" y="2205038"/>
            <a:ext cx="5256213" cy="1223962"/>
          </a:xfrm>
          <a:prstGeom prst="rect">
            <a:avLst/>
          </a:prstGeom>
          <a:noFill/>
          <a:ln w="9525">
            <a:noFill/>
            <a:miter lim="800000"/>
          </a:ln>
          <a:effectLst/>
        </p:spPr>
        <p:txBody>
          <a:bodyPr/>
          <a:lstStyle/>
          <a:p>
            <a:pPr marL="342900" indent="-342900">
              <a:spcBef>
                <a:spcPct val="20000"/>
              </a:spcBef>
              <a:buClr>
                <a:schemeClr val="hlink"/>
              </a:buClr>
              <a:buFont typeface="Wingdings" panose="05000000000000000000" pitchFamily="2" charset="2"/>
              <a:buNone/>
            </a:pPr>
            <a:r>
              <a:rPr lang="zh-CN" altLang="en-US" sz="3200" b="1" noProof="1">
                <a:solidFill>
                  <a:srgbClr val="FF0000"/>
                </a:solidFill>
                <a:effectLst>
                  <a:outerShdw blurRad="38100" dist="38100" dir="2700000">
                    <a:srgbClr val="C0C0C0"/>
                  </a:outerShdw>
                </a:effectLst>
                <a:latin typeface="宋体" panose="02010600030101010101" pitchFamily="2" charset="-122"/>
                <a:ea typeface="黑体" panose="02010609060101010101" pitchFamily="2" charset="-122"/>
              </a:rPr>
              <a:t>内容：</a:t>
            </a:r>
            <a:r>
              <a:rPr lang="zh-CN" altLang="en-US" sz="3200" b="1" noProof="1">
                <a:effectLst>
                  <a:outerShdw blurRad="38100" dist="38100" dir="2700000">
                    <a:srgbClr val="C0C0C0"/>
                  </a:outerShdw>
                </a:effectLst>
                <a:latin typeface="宋体" panose="02010600030101010101" pitchFamily="2" charset="-122"/>
                <a:ea typeface="黑体" panose="02010609060101010101" pitchFamily="2" charset="-122"/>
              </a:rPr>
              <a:t>①实施</a:t>
            </a:r>
            <a:r>
              <a:rPr lang="zh-CN" altLang="en-US" sz="3200" b="1" noProof="1">
                <a:solidFill>
                  <a:srgbClr val="FF0000"/>
                </a:solidFill>
                <a:effectLst>
                  <a:outerShdw blurRad="38100" dist="38100" dir="2700000">
                    <a:srgbClr val="C0C0C0"/>
                  </a:outerShdw>
                </a:effectLst>
                <a:latin typeface="宋体" panose="02010600030101010101" pitchFamily="2" charset="-122"/>
                <a:ea typeface="黑体" panose="02010609060101010101" pitchFamily="2" charset="-122"/>
              </a:rPr>
              <a:t>加速经济改革</a:t>
            </a:r>
            <a:r>
              <a:rPr lang="zh-CN" altLang="en-US" sz="3200" b="1" noProof="1">
                <a:effectLst>
                  <a:outerShdw blurRad="38100" dist="38100" dir="2700000">
                    <a:srgbClr val="C0C0C0"/>
                  </a:outerShdw>
                </a:effectLst>
                <a:latin typeface="宋体" panose="02010600030101010101" pitchFamily="2" charset="-122"/>
                <a:ea typeface="黑体" panose="02010609060101010101" pitchFamily="2" charset="-122"/>
              </a:rPr>
              <a:t>的方案</a:t>
            </a:r>
            <a:r>
              <a:rPr lang="zh-CN" altLang="en-US" sz="3200" b="1" noProof="1">
                <a:effectLst>
                  <a:outerShdw blurRad="38100" dist="38100" dir="2700000">
                    <a:srgbClr val="C0C0C0"/>
                  </a:outerShdw>
                </a:effectLst>
                <a:latin typeface="Times New Roman" panose="02020603050405020304" pitchFamily="18" charset="0"/>
                <a:ea typeface="黑体" panose="02010609060101010101" pitchFamily="2" charset="-122"/>
              </a:rPr>
              <a:t>。</a:t>
            </a:r>
            <a:endParaRPr lang="zh-CN" altLang="zh-CN" sz="3200" b="1" noProof="1">
              <a:effectLst>
                <a:outerShdw blurRad="38100" dist="38100" dir="2700000">
                  <a:srgbClr val="C0C0C0"/>
                </a:outerShdw>
              </a:effectLst>
              <a:latin typeface="Calibri" panose="020F0502020204030204" pitchFamily="34" charset="0"/>
              <a:ea typeface="黑体" panose="02010609060101010101" pitchFamily="2" charset="-122"/>
            </a:endParaRPr>
          </a:p>
        </p:txBody>
      </p:sp>
      <p:sp>
        <p:nvSpPr>
          <p:cNvPr id="133128" name="文本框 133127"/>
          <p:cNvSpPr txBox="1">
            <a:spLocks noChangeArrowheads="1"/>
          </p:cNvSpPr>
          <p:nvPr/>
        </p:nvSpPr>
        <p:spPr bwMode="auto">
          <a:xfrm>
            <a:off x="971550" y="5516563"/>
            <a:ext cx="7200900" cy="1128712"/>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3600" b="1">
                <a:solidFill>
                  <a:srgbClr val="FF0000"/>
                </a:solidFill>
                <a:ea typeface="黑体" pitchFamily="49" charset="-122"/>
              </a:rPr>
              <a:t>结果：</a:t>
            </a:r>
            <a:r>
              <a:rPr lang="zh-CN" altLang="en-US" sz="3200" b="1">
                <a:ea typeface="黑体" pitchFamily="49" charset="-122"/>
              </a:rPr>
              <a:t>思想发生混乱，无政府状态蔓延，局势失控。</a:t>
            </a:r>
          </a:p>
        </p:txBody>
      </p:sp>
      <p:pic>
        <p:nvPicPr>
          <p:cNvPr id="26628" name="Picture 4"/>
          <p:cNvPicPr>
            <a:picLocks noChangeAspect="1" noChangeArrowheads="1"/>
          </p:cNvPicPr>
          <p:nvPr/>
        </p:nvPicPr>
        <p:blipFill>
          <a:blip r:embed="rId2" cstate="print"/>
          <a:srcRect/>
          <a:stretch>
            <a:fillRect/>
          </a:stretch>
        </p:blipFill>
        <p:spPr bwMode="auto">
          <a:xfrm>
            <a:off x="320675" y="2133600"/>
            <a:ext cx="2858860" cy="3352800"/>
          </a:xfrm>
          <a:prstGeom prst="rect">
            <a:avLst/>
          </a:prstGeom>
          <a:ln>
            <a:noFill/>
          </a:ln>
          <a:effectLst>
            <a:softEdge rad="112500"/>
          </a:effectLst>
        </p:spPr>
      </p:pic>
    </p:spTree>
    <p:extLst>
      <p:ext uri="{BB962C8B-B14F-4D97-AF65-F5344CB8AC3E}">
        <p14:creationId xmlns:p14="http://schemas.microsoft.com/office/powerpoint/2010/main" val="363285021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3124"/>
                                        </p:tgtEl>
                                        <p:attrNameLst>
                                          <p:attrName>style.visibility</p:attrName>
                                        </p:attrNameLst>
                                      </p:cBhvr>
                                      <p:to>
                                        <p:strVal val="visible"/>
                                      </p:to>
                                    </p:set>
                                    <p:anim calcmode="lin" valueType="num">
                                      <p:cBhvr additive="base">
                                        <p:cTn id="7" dur="500" fill="hold"/>
                                        <p:tgtEl>
                                          <p:spTgt spid="133124"/>
                                        </p:tgtEl>
                                        <p:attrNameLst>
                                          <p:attrName>ppt_x</p:attrName>
                                        </p:attrNameLst>
                                      </p:cBhvr>
                                      <p:tavLst>
                                        <p:tav tm="0">
                                          <p:val>
                                            <p:strVal val="#ppt_x"/>
                                          </p:val>
                                        </p:tav>
                                        <p:tav tm="100000">
                                          <p:val>
                                            <p:strVal val="#ppt_x"/>
                                          </p:val>
                                        </p:tav>
                                      </p:tavLst>
                                    </p:anim>
                                    <p:anim calcmode="lin" valueType="num">
                                      <p:cBhvr additive="base">
                                        <p:cTn id="8" dur="500" fill="hold"/>
                                        <p:tgtEl>
                                          <p:spTgt spid="13312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3125"/>
                                        </p:tgtEl>
                                        <p:attrNameLst>
                                          <p:attrName>style.visibility</p:attrName>
                                        </p:attrNameLst>
                                      </p:cBhvr>
                                      <p:to>
                                        <p:strVal val="visible"/>
                                      </p:to>
                                    </p:set>
                                    <p:anim calcmode="lin" valueType="num">
                                      <p:cBhvr additive="base">
                                        <p:cTn id="13" dur="500" fill="hold"/>
                                        <p:tgtEl>
                                          <p:spTgt spid="133125"/>
                                        </p:tgtEl>
                                        <p:attrNameLst>
                                          <p:attrName>ppt_x</p:attrName>
                                        </p:attrNameLst>
                                      </p:cBhvr>
                                      <p:tavLst>
                                        <p:tav tm="0">
                                          <p:val>
                                            <p:strVal val="#ppt_x"/>
                                          </p:val>
                                        </p:tav>
                                        <p:tav tm="100000">
                                          <p:val>
                                            <p:strVal val="#ppt_x"/>
                                          </p:val>
                                        </p:tav>
                                      </p:tavLst>
                                    </p:anim>
                                    <p:anim calcmode="lin" valueType="num">
                                      <p:cBhvr additive="base">
                                        <p:cTn id="14" dur="500" fill="hold"/>
                                        <p:tgtEl>
                                          <p:spTgt spid="13312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2" presetClass="entr" presetSubtype="4" fill="hold" nodeType="clickEffect">
                                  <p:stCondLst>
                                    <p:cond delay="0"/>
                                  </p:stCondLst>
                                  <p:childTnLst>
                                    <p:set>
                                      <p:cBhvr>
                                        <p:cTn id="18" dur="1" fill="hold">
                                          <p:stCondLst>
                                            <p:cond delay="0"/>
                                          </p:stCondLst>
                                        </p:cTn>
                                        <p:tgtEl>
                                          <p:spTgt spid="26628"/>
                                        </p:tgtEl>
                                        <p:attrNameLst>
                                          <p:attrName>style.visibility</p:attrName>
                                        </p:attrNameLst>
                                      </p:cBhvr>
                                      <p:to>
                                        <p:strVal val="visible"/>
                                      </p:to>
                                    </p:set>
                                    <p:animEffect transition="in" filter="slide(fromBottom)">
                                      <p:cBhvr>
                                        <p:cTn id="19" dur="500"/>
                                        <p:tgtEl>
                                          <p:spTgt spid="26628"/>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3" presetClass="entr" presetSubtype="16" fill="hold" grpId="0" nodeType="clickEffect">
                                  <p:stCondLst>
                                    <p:cond delay="0"/>
                                  </p:stCondLst>
                                  <p:childTnLst>
                                    <p:set>
                                      <p:cBhvr>
                                        <p:cTn id="23" dur="1" fill="hold">
                                          <p:stCondLst>
                                            <p:cond delay="0"/>
                                          </p:stCondLst>
                                        </p:cTn>
                                        <p:tgtEl>
                                          <p:spTgt spid="15363">
                                            <p:txEl>
                                              <p:pRg st="0" end="0"/>
                                            </p:txEl>
                                          </p:spTgt>
                                        </p:tgtEl>
                                        <p:attrNameLst>
                                          <p:attrName>style.visibility</p:attrName>
                                        </p:attrNameLst>
                                      </p:cBhvr>
                                      <p:to>
                                        <p:strVal val="visible"/>
                                      </p:to>
                                    </p:set>
                                    <p:anim calcmode="lin" valueType="num">
                                      <p:cBhvr>
                                        <p:cTn id="24" dur="500" fill="hold"/>
                                        <p:tgtEl>
                                          <p:spTgt spid="15363">
                                            <p:txEl>
                                              <p:pRg st="0" end="0"/>
                                            </p:txEl>
                                          </p:spTgt>
                                        </p:tgtEl>
                                        <p:attrNameLst>
                                          <p:attrName>ppt_w</p:attrName>
                                        </p:attrNameLst>
                                      </p:cBhvr>
                                      <p:tavLst>
                                        <p:tav tm="0">
                                          <p:val>
                                            <p:fltVal val="0"/>
                                          </p:val>
                                        </p:tav>
                                        <p:tav tm="100000">
                                          <p:val>
                                            <p:strVal val="#ppt_w"/>
                                          </p:val>
                                        </p:tav>
                                      </p:tavLst>
                                    </p:anim>
                                    <p:anim calcmode="lin" valueType="num">
                                      <p:cBhvr>
                                        <p:cTn id="25" dur="500" fill="hold"/>
                                        <p:tgtEl>
                                          <p:spTgt spid="15363">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12" presetClass="entr" presetSubtype="4" fill="hold" grpId="0" nodeType="clickEffect">
                                  <p:stCondLst>
                                    <p:cond delay="0"/>
                                  </p:stCondLst>
                                  <p:childTnLst>
                                    <p:set>
                                      <p:cBhvr>
                                        <p:cTn id="29" dur="1" fill="hold">
                                          <p:stCondLst>
                                            <p:cond delay="0"/>
                                          </p:stCondLst>
                                        </p:cTn>
                                        <p:tgtEl>
                                          <p:spTgt spid="133126">
                                            <p:txEl>
                                              <p:pRg st="0" end="0"/>
                                            </p:txEl>
                                          </p:spTgt>
                                        </p:tgtEl>
                                        <p:attrNameLst>
                                          <p:attrName>style.visibility</p:attrName>
                                        </p:attrNameLst>
                                      </p:cBhvr>
                                      <p:to>
                                        <p:strVal val="visible"/>
                                      </p:to>
                                    </p:set>
                                    <p:animEffect transition="in" filter="slide(fromBottom)">
                                      <p:cBhvr>
                                        <p:cTn id="30" dur="500"/>
                                        <p:tgtEl>
                                          <p:spTgt spid="133126">
                                            <p:txEl>
                                              <p:pRg st="0" end="0"/>
                                            </p:txEl>
                                          </p:spTgt>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33128"/>
                                        </p:tgtEl>
                                        <p:attrNameLst>
                                          <p:attrName>style.visibility</p:attrName>
                                        </p:attrNameLst>
                                      </p:cBhvr>
                                      <p:to>
                                        <p:strVal val="visible"/>
                                      </p:to>
                                    </p:set>
                                    <p:anim calcmode="lin" valueType="num">
                                      <p:cBhvr additive="base">
                                        <p:cTn id="35" dur="500" fill="hold"/>
                                        <p:tgtEl>
                                          <p:spTgt spid="133128"/>
                                        </p:tgtEl>
                                        <p:attrNameLst>
                                          <p:attrName>ppt_x</p:attrName>
                                        </p:attrNameLst>
                                      </p:cBhvr>
                                      <p:tavLst>
                                        <p:tav tm="0">
                                          <p:val>
                                            <p:strVal val="#ppt_x"/>
                                          </p:val>
                                        </p:tav>
                                        <p:tav tm="100000">
                                          <p:val>
                                            <p:strVal val="#ppt_x"/>
                                          </p:val>
                                        </p:tav>
                                      </p:tavLst>
                                    </p:anim>
                                    <p:anim calcmode="lin" valueType="num">
                                      <p:cBhvr additive="base">
                                        <p:cTn id="36" dur="500" fill="hold"/>
                                        <p:tgtEl>
                                          <p:spTgt spid="1331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24" grpId="0" animBg="1"/>
      <p:bldP spid="133125" grpId="0" animBg="1"/>
      <p:bldP spid="133126" grpId="0" build="p"/>
      <p:bldP spid="15363" grpId="0" build="p"/>
      <p:bldP spid="13312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50" name="文本框 50179"/>
          <p:cNvSpPr txBox="1"/>
          <p:nvPr/>
        </p:nvSpPr>
        <p:spPr>
          <a:xfrm>
            <a:off x="2298700" y="444500"/>
            <a:ext cx="4824413" cy="914400"/>
          </a:xfrm>
          <a:prstGeom prst="rect">
            <a:avLst/>
          </a:prstGeom>
          <a:solidFill>
            <a:srgbClr val="FFFF00"/>
          </a:solidFill>
          <a:ln w="9525">
            <a:noFill/>
          </a:ln>
        </p:spPr>
        <p:txBody>
          <a:bodyPr>
            <a:spAutoFit/>
          </a:bodyPr>
          <a:lstStyle/>
          <a:p>
            <a:pPr>
              <a:spcBef>
                <a:spcPct val="50000"/>
              </a:spcBef>
            </a:pPr>
            <a:r>
              <a:rPr lang="zh-CN" altLang="en-US" sz="5400" b="1" noProof="1">
                <a:effectLst>
                  <a:outerShdw blurRad="38100" dist="38100" dir="2700000">
                    <a:srgbClr val="FFFFFF"/>
                  </a:outerShdw>
                </a:effectLst>
                <a:ea typeface="华文新魏" panose="02010800040101010101" pitchFamily="2" charset="-122"/>
              </a:rPr>
              <a:t>三、东欧剧变</a:t>
            </a:r>
          </a:p>
        </p:txBody>
      </p:sp>
      <p:sp>
        <p:nvSpPr>
          <p:cNvPr id="108552" name="矩形 3"/>
          <p:cNvSpPr>
            <a:spLocks noChangeArrowheads="1"/>
          </p:cNvSpPr>
          <p:nvPr/>
        </p:nvSpPr>
        <p:spPr bwMode="auto">
          <a:xfrm>
            <a:off x="652463" y="1865313"/>
            <a:ext cx="1714500"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zh-CN" altLang="en-US" sz="4000" b="1">
                <a:solidFill>
                  <a:srgbClr val="FF0000"/>
                </a:solidFill>
              </a:rPr>
              <a:t>表现：</a:t>
            </a:r>
          </a:p>
        </p:txBody>
      </p:sp>
      <p:sp>
        <p:nvSpPr>
          <p:cNvPr id="108555" name="矩形 7"/>
          <p:cNvSpPr>
            <a:spLocks noChangeArrowheads="1"/>
          </p:cNvSpPr>
          <p:nvPr/>
        </p:nvSpPr>
        <p:spPr bwMode="auto">
          <a:xfrm>
            <a:off x="2478088" y="1865313"/>
            <a:ext cx="6118225" cy="132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4000" b="1">
                <a:solidFill>
                  <a:srgbClr val="0000FF"/>
                </a:solidFill>
                <a:latin typeface="隶书" pitchFamily="49" charset="-122"/>
                <a:ea typeface="隶书" pitchFamily="49" charset="-122"/>
              </a:rPr>
              <a:t>政治：</a:t>
            </a:r>
            <a:r>
              <a:rPr lang="zh-CN" altLang="en-US" sz="4000" b="1">
                <a:latin typeface="隶书" pitchFamily="49" charset="-122"/>
                <a:ea typeface="隶书" pitchFamily="49" charset="-122"/>
              </a:rPr>
              <a:t>实行议会民主制和多党制</a:t>
            </a:r>
          </a:p>
        </p:txBody>
      </p:sp>
      <p:sp>
        <p:nvSpPr>
          <p:cNvPr id="108556" name="矩形 8"/>
          <p:cNvSpPr>
            <a:spLocks noChangeArrowheads="1"/>
          </p:cNvSpPr>
          <p:nvPr/>
        </p:nvSpPr>
        <p:spPr bwMode="auto">
          <a:xfrm>
            <a:off x="2478088" y="3384550"/>
            <a:ext cx="5811837" cy="132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4000" b="1">
                <a:solidFill>
                  <a:srgbClr val="FF0000"/>
                </a:solidFill>
                <a:latin typeface="隶书" pitchFamily="49" charset="-122"/>
                <a:ea typeface="隶书" pitchFamily="49" charset="-122"/>
              </a:rPr>
              <a:t>经济</a:t>
            </a:r>
            <a:r>
              <a:rPr lang="zh-CN" altLang="en-US" sz="4000" b="1">
                <a:latin typeface="隶书" pitchFamily="49" charset="-122"/>
                <a:ea typeface="隶书" pitchFamily="49" charset="-122"/>
              </a:rPr>
              <a:t>：实行私有化基础上的市场经济</a:t>
            </a:r>
          </a:p>
        </p:txBody>
      </p:sp>
      <p:sp>
        <p:nvSpPr>
          <p:cNvPr id="108557" name="文本框 108556"/>
          <p:cNvSpPr txBox="1">
            <a:spLocks noChangeArrowheads="1"/>
          </p:cNvSpPr>
          <p:nvPr/>
        </p:nvSpPr>
        <p:spPr bwMode="auto">
          <a:xfrm>
            <a:off x="1692275" y="4821238"/>
            <a:ext cx="5759450" cy="823912"/>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4800" b="1">
                <a:solidFill>
                  <a:srgbClr val="0000FF"/>
                </a:solidFill>
                <a:latin typeface="黑体" pitchFamily="49" charset="-122"/>
                <a:ea typeface="黑体" pitchFamily="49" charset="-122"/>
              </a:rPr>
              <a:t>实质：社会制度改变</a:t>
            </a:r>
          </a:p>
        </p:txBody>
      </p:sp>
    </p:spTree>
    <p:extLst>
      <p:ext uri="{BB962C8B-B14F-4D97-AF65-F5344CB8AC3E}">
        <p14:creationId xmlns:p14="http://schemas.microsoft.com/office/powerpoint/2010/main" val="141167267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8550"/>
                                        </p:tgtEl>
                                        <p:attrNameLst>
                                          <p:attrName>style.visibility</p:attrName>
                                        </p:attrNameLst>
                                      </p:cBhvr>
                                      <p:to>
                                        <p:strVal val="visible"/>
                                      </p:to>
                                    </p:set>
                                    <p:animEffect transition="in" filter="blinds(horizontal)">
                                      <p:cBhvr>
                                        <p:cTn id="7" dur="500"/>
                                        <p:tgtEl>
                                          <p:spTgt spid="10855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8552"/>
                                        </p:tgtEl>
                                        <p:attrNameLst>
                                          <p:attrName>style.visibility</p:attrName>
                                        </p:attrNameLst>
                                      </p:cBhvr>
                                      <p:to>
                                        <p:strVal val="visible"/>
                                      </p:to>
                                    </p:set>
                                    <p:anim calcmode="lin" valueType="num">
                                      <p:cBhvr additive="base">
                                        <p:cTn id="12" dur="500" fill="hold"/>
                                        <p:tgtEl>
                                          <p:spTgt spid="108552"/>
                                        </p:tgtEl>
                                        <p:attrNameLst>
                                          <p:attrName>ppt_x</p:attrName>
                                        </p:attrNameLst>
                                      </p:cBhvr>
                                      <p:tavLst>
                                        <p:tav tm="0">
                                          <p:val>
                                            <p:strVal val="#ppt_x"/>
                                          </p:val>
                                        </p:tav>
                                        <p:tav tm="100000">
                                          <p:val>
                                            <p:strVal val="#ppt_x"/>
                                          </p:val>
                                        </p:tav>
                                      </p:tavLst>
                                    </p:anim>
                                    <p:anim calcmode="lin" valueType="num">
                                      <p:cBhvr additive="base">
                                        <p:cTn id="13" dur="500" fill="hold"/>
                                        <p:tgtEl>
                                          <p:spTgt spid="108552"/>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8555"/>
                                        </p:tgtEl>
                                        <p:attrNameLst>
                                          <p:attrName>style.visibility</p:attrName>
                                        </p:attrNameLst>
                                      </p:cBhvr>
                                      <p:to>
                                        <p:strVal val="visible"/>
                                      </p:to>
                                    </p:set>
                                    <p:anim calcmode="lin" valueType="num">
                                      <p:cBhvr additive="base">
                                        <p:cTn id="18" dur="500" fill="hold"/>
                                        <p:tgtEl>
                                          <p:spTgt spid="108555"/>
                                        </p:tgtEl>
                                        <p:attrNameLst>
                                          <p:attrName>ppt_x</p:attrName>
                                        </p:attrNameLst>
                                      </p:cBhvr>
                                      <p:tavLst>
                                        <p:tav tm="0">
                                          <p:val>
                                            <p:strVal val="#ppt_x"/>
                                          </p:val>
                                        </p:tav>
                                        <p:tav tm="100000">
                                          <p:val>
                                            <p:strVal val="#ppt_x"/>
                                          </p:val>
                                        </p:tav>
                                      </p:tavLst>
                                    </p:anim>
                                    <p:anim calcmode="lin" valueType="num">
                                      <p:cBhvr additive="base">
                                        <p:cTn id="19" dur="500" fill="hold"/>
                                        <p:tgtEl>
                                          <p:spTgt spid="108555"/>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8556"/>
                                        </p:tgtEl>
                                        <p:attrNameLst>
                                          <p:attrName>style.visibility</p:attrName>
                                        </p:attrNameLst>
                                      </p:cBhvr>
                                      <p:to>
                                        <p:strVal val="visible"/>
                                      </p:to>
                                    </p:set>
                                    <p:anim calcmode="lin" valueType="num">
                                      <p:cBhvr additive="base">
                                        <p:cTn id="24" dur="500" fill="hold"/>
                                        <p:tgtEl>
                                          <p:spTgt spid="108556"/>
                                        </p:tgtEl>
                                        <p:attrNameLst>
                                          <p:attrName>ppt_x</p:attrName>
                                        </p:attrNameLst>
                                      </p:cBhvr>
                                      <p:tavLst>
                                        <p:tav tm="0">
                                          <p:val>
                                            <p:strVal val="#ppt_x"/>
                                          </p:val>
                                        </p:tav>
                                        <p:tav tm="100000">
                                          <p:val>
                                            <p:strVal val="#ppt_x"/>
                                          </p:val>
                                        </p:tav>
                                      </p:tavLst>
                                    </p:anim>
                                    <p:anim calcmode="lin" valueType="num">
                                      <p:cBhvr additive="base">
                                        <p:cTn id="25" dur="500" fill="hold"/>
                                        <p:tgtEl>
                                          <p:spTgt spid="108556"/>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4" presetClass="entr" presetSubtype="16" fill="hold" grpId="0" nodeType="clickEffect">
                                  <p:stCondLst>
                                    <p:cond delay="0"/>
                                  </p:stCondLst>
                                  <p:childTnLst>
                                    <p:set>
                                      <p:cBhvr>
                                        <p:cTn id="29" dur="1" fill="hold">
                                          <p:stCondLst>
                                            <p:cond delay="0"/>
                                          </p:stCondLst>
                                        </p:cTn>
                                        <p:tgtEl>
                                          <p:spTgt spid="108557"/>
                                        </p:tgtEl>
                                        <p:attrNameLst>
                                          <p:attrName>style.visibility</p:attrName>
                                        </p:attrNameLst>
                                      </p:cBhvr>
                                      <p:to>
                                        <p:strVal val="visible"/>
                                      </p:to>
                                    </p:set>
                                    <p:animEffect transition="in" filter="box(in)">
                                      <p:cBhvr>
                                        <p:cTn id="30" dur="500"/>
                                        <p:tgtEl>
                                          <p:spTgt spid="1085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50" grpId="0" bldLvl="0" animBg="1"/>
      <p:bldP spid="108552" grpId="0"/>
      <p:bldP spid="108555" grpId="0"/>
      <p:bldP spid="108556" grpId="0"/>
      <p:bldP spid="108557"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p:cNvSpPr>
            <a:spLocks noChangeArrowheads="1"/>
          </p:cNvSpPr>
          <p:nvPr/>
        </p:nvSpPr>
        <p:spPr bwMode="auto">
          <a:xfrm>
            <a:off x="601663" y="41275"/>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zh-CN" altLang="en-US" sz="6000" b="1">
                <a:solidFill>
                  <a:schemeClr val="accent2"/>
                </a:solidFill>
                <a:latin typeface="隶书" pitchFamily="49" charset="-122"/>
                <a:ea typeface="隶书" pitchFamily="49" charset="-122"/>
              </a:rPr>
              <a:t>超级大国的殒灭</a:t>
            </a:r>
          </a:p>
        </p:txBody>
      </p:sp>
      <p:sp>
        <p:nvSpPr>
          <p:cNvPr id="26626" name="Text Box 5"/>
          <p:cNvSpPr txBox="1">
            <a:spLocks noChangeArrowheads="1"/>
          </p:cNvSpPr>
          <p:nvPr/>
        </p:nvSpPr>
        <p:spPr bwMode="auto">
          <a:xfrm>
            <a:off x="401638" y="5078413"/>
            <a:ext cx="8504237"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en-US" altLang="zh-CN" sz="2800" b="1">
                <a:solidFill>
                  <a:srgbClr val="FF0000"/>
                </a:solidFill>
                <a:latin typeface="黑体" pitchFamily="49" charset="-122"/>
                <a:ea typeface="黑体" pitchFamily="49" charset="-122"/>
              </a:rPr>
              <a:t>1991</a:t>
            </a:r>
            <a:r>
              <a:rPr lang="zh-CN" altLang="en-US" sz="2800" b="1">
                <a:latin typeface="黑体" pitchFamily="49" charset="-122"/>
                <a:ea typeface="黑体" pitchFamily="49" charset="-122"/>
              </a:rPr>
              <a:t>年</a:t>
            </a:r>
            <a:r>
              <a:rPr lang="en-US" altLang="zh-CN" sz="2800" b="1">
                <a:solidFill>
                  <a:srgbClr val="FF0000"/>
                </a:solidFill>
                <a:latin typeface="黑体" pitchFamily="49" charset="-122"/>
                <a:ea typeface="黑体" pitchFamily="49" charset="-122"/>
              </a:rPr>
              <a:t>12</a:t>
            </a:r>
            <a:r>
              <a:rPr lang="zh-CN" altLang="en-US" sz="2800" b="1">
                <a:latin typeface="黑体" pitchFamily="49" charset="-122"/>
                <a:ea typeface="黑体" pitchFamily="49" charset="-122"/>
              </a:rPr>
              <a:t>月</a:t>
            </a:r>
            <a:r>
              <a:rPr lang="en-US" altLang="zh-CN" sz="2800" b="1">
                <a:solidFill>
                  <a:srgbClr val="FF0000"/>
                </a:solidFill>
                <a:latin typeface="黑体" pitchFamily="49" charset="-122"/>
                <a:ea typeface="黑体" pitchFamily="49" charset="-122"/>
              </a:rPr>
              <a:t>25</a:t>
            </a:r>
            <a:r>
              <a:rPr lang="zh-CN" altLang="en-US" sz="2800" b="1">
                <a:latin typeface="黑体" pitchFamily="49" charset="-122"/>
                <a:ea typeface="黑体" pitchFamily="49" charset="-122"/>
              </a:rPr>
              <a:t>日晚，戈尔巴乔夫发表电视讲话辞职</a:t>
            </a:r>
          </a:p>
        </p:txBody>
      </p:sp>
      <p:pic>
        <p:nvPicPr>
          <p:cNvPr id="26627" name="Picture 4" descr="T013B6~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1538" y="1416050"/>
            <a:ext cx="7691437" cy="336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72033047"/>
      </p:ext>
    </p:extLst>
  </p:cSld>
  <p:clrMapOvr>
    <a:masterClrMapping/>
  </p:clrMapOvr>
  <p:transition>
    <p:wipe dir="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body" idx="4294967295"/>
          </p:nvPr>
        </p:nvSpPr>
        <p:spPr>
          <a:xfrm>
            <a:off x="323850" y="1412875"/>
            <a:ext cx="8820150" cy="1524000"/>
          </a:xfrm>
        </p:spPr>
        <p:txBody>
          <a:bodyPr/>
          <a:lstStyle/>
          <a:p>
            <a:pPr marL="0" indent="0">
              <a:lnSpc>
                <a:spcPts val="4500"/>
              </a:lnSpc>
              <a:spcBef>
                <a:spcPct val="0"/>
              </a:spcBef>
              <a:buFont typeface="Arial" pitchFamily="34" charset="0"/>
              <a:buNone/>
            </a:pPr>
            <a:r>
              <a:rPr lang="zh-CN" altLang="en-US" sz="3600" smtClean="0">
                <a:latin typeface="黑体" pitchFamily="49" charset="-122"/>
                <a:ea typeface="黑体" pitchFamily="49" charset="-122"/>
              </a:rPr>
              <a:t>   </a:t>
            </a:r>
            <a:r>
              <a:rPr lang="zh-CN" altLang="en-US" sz="3600" b="1" smtClean="0">
                <a:solidFill>
                  <a:srgbClr val="FF0000"/>
                </a:solidFill>
                <a:latin typeface="黑体" pitchFamily="49" charset="-122"/>
                <a:ea typeface="黑体" pitchFamily="49" charset="-122"/>
              </a:rPr>
              <a:t>1991年12月</a:t>
            </a:r>
            <a:r>
              <a:rPr lang="zh-CN" altLang="en-US" b="1" smtClean="0">
                <a:latin typeface="黑体" pitchFamily="49" charset="-122"/>
                <a:ea typeface="黑体" pitchFamily="49" charset="-122"/>
              </a:rPr>
              <a:t>25日19时</a:t>
            </a:r>
            <a:r>
              <a:rPr lang="zh-CN" altLang="en-US" b="1" smtClean="0">
                <a:solidFill>
                  <a:srgbClr val="FF0000"/>
                </a:solidFill>
                <a:latin typeface="黑体" pitchFamily="49" charset="-122"/>
                <a:ea typeface="黑体" pitchFamily="49" charset="-122"/>
              </a:rPr>
              <a:t>锤子镰刀红旗</a:t>
            </a:r>
            <a:r>
              <a:rPr lang="zh-CN" altLang="en-US" b="1" smtClean="0">
                <a:latin typeface="黑体" pitchFamily="49" charset="-122"/>
                <a:ea typeface="黑体" pitchFamily="49" charset="-122"/>
              </a:rPr>
              <a:t>从克里姆林宫上降落，俄罗斯</a:t>
            </a:r>
            <a:r>
              <a:rPr lang="zh-CN" altLang="en-US" b="1" smtClean="0">
                <a:solidFill>
                  <a:srgbClr val="0000FF"/>
                </a:solidFill>
                <a:latin typeface="黑体" pitchFamily="49" charset="-122"/>
                <a:ea typeface="黑体" pitchFamily="49" charset="-122"/>
              </a:rPr>
              <a:t>白蓝红三色旗</a:t>
            </a:r>
            <a:r>
              <a:rPr lang="zh-CN" altLang="en-US" b="1" smtClean="0">
                <a:latin typeface="黑体" pitchFamily="49" charset="-122"/>
                <a:ea typeface="黑体" pitchFamily="49" charset="-122"/>
              </a:rPr>
              <a:t>升上了旗杆。</a:t>
            </a:r>
          </a:p>
        </p:txBody>
      </p:sp>
      <p:pic>
        <p:nvPicPr>
          <p:cNvPr id="348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3284538"/>
            <a:ext cx="3533775" cy="307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0" name="Picture 4" descr="c2cec3fdfc039245f8eb49c88594a4c27c1e259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3250" y="2895600"/>
            <a:ext cx="4156075"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6261" name="文本框 50179"/>
          <p:cNvSpPr txBox="1"/>
          <p:nvPr/>
        </p:nvSpPr>
        <p:spPr>
          <a:xfrm>
            <a:off x="2051050" y="188913"/>
            <a:ext cx="4824413" cy="914400"/>
          </a:xfrm>
          <a:prstGeom prst="rect">
            <a:avLst/>
          </a:prstGeom>
          <a:solidFill>
            <a:srgbClr val="FFFF00"/>
          </a:solidFill>
          <a:ln w="9525">
            <a:noFill/>
          </a:ln>
        </p:spPr>
        <p:txBody>
          <a:bodyPr>
            <a:spAutoFit/>
          </a:bodyPr>
          <a:lstStyle/>
          <a:p>
            <a:pPr>
              <a:spcBef>
                <a:spcPct val="50000"/>
              </a:spcBef>
            </a:pPr>
            <a:r>
              <a:rPr lang="zh-CN" altLang="en-US" sz="5400" b="1" noProof="1">
                <a:effectLst>
                  <a:outerShdw blurRad="38100" dist="38100" dir="2700000">
                    <a:srgbClr val="FFFFFF"/>
                  </a:outerShdw>
                </a:effectLst>
                <a:ea typeface="华文新魏" panose="02010800040101010101" pitchFamily="2" charset="-122"/>
              </a:rPr>
              <a:t>四、苏联解体</a:t>
            </a:r>
          </a:p>
        </p:txBody>
      </p:sp>
      <p:sp>
        <p:nvSpPr>
          <p:cNvPr id="96262" name="文本框 50179"/>
          <p:cNvSpPr txBox="1"/>
          <p:nvPr/>
        </p:nvSpPr>
        <p:spPr>
          <a:xfrm>
            <a:off x="1331913" y="3284538"/>
            <a:ext cx="7127875" cy="1752600"/>
          </a:xfrm>
          <a:prstGeom prst="rect">
            <a:avLst/>
          </a:prstGeom>
          <a:solidFill>
            <a:srgbClr val="FFFF00"/>
          </a:solidFill>
          <a:ln w="9525">
            <a:noFill/>
          </a:ln>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spcBef>
                <a:spcPct val="50000"/>
              </a:spcBef>
            </a:pPr>
            <a:r>
              <a:rPr lang="zh-CN" altLang="en-US" sz="5400" b="1">
                <a:effectLst>
                  <a:outerShdw blurRad="38100" dist="38100" dir="2700000" algn="tl">
                    <a:srgbClr val="FFFFFF"/>
                  </a:outerShdw>
                </a:effectLst>
                <a:ea typeface="华文新魏" pitchFamily="2" charset="-122"/>
              </a:rPr>
              <a:t>影响：标志着冷战的结束和两极格局的终结</a:t>
            </a:r>
          </a:p>
        </p:txBody>
      </p:sp>
    </p:spTree>
    <p:extLst>
      <p:ext uri="{BB962C8B-B14F-4D97-AF65-F5344CB8AC3E}">
        <p14:creationId xmlns:p14="http://schemas.microsoft.com/office/powerpoint/2010/main" val="1762210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6261"/>
                                        </p:tgtEl>
                                        <p:attrNameLst>
                                          <p:attrName>style.visibility</p:attrName>
                                        </p:attrNameLst>
                                      </p:cBhvr>
                                      <p:to>
                                        <p:strVal val="visible"/>
                                      </p:to>
                                    </p:set>
                                    <p:animEffect transition="in" filter="blinds(horizontal)">
                                      <p:cBhvr>
                                        <p:cTn id="7" dur="500"/>
                                        <p:tgtEl>
                                          <p:spTgt spid="9626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6258">
                                            <p:txEl>
                                              <p:pRg st="0" end="0"/>
                                            </p:txEl>
                                          </p:spTgt>
                                        </p:tgtEl>
                                        <p:attrNameLst>
                                          <p:attrName>style.visibility</p:attrName>
                                        </p:attrNameLst>
                                      </p:cBhvr>
                                      <p:to>
                                        <p:strVal val="visible"/>
                                      </p:to>
                                    </p:set>
                                    <p:anim calcmode="lin" valueType="num">
                                      <p:cBhvr additive="base">
                                        <p:cTn id="12" dur="500" fill="hold"/>
                                        <p:tgtEl>
                                          <p:spTgt spid="96258">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9625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nodeType="clickEffect">
                                  <p:stCondLst>
                                    <p:cond delay="0"/>
                                  </p:stCondLst>
                                  <p:childTnLst>
                                    <p:set>
                                      <p:cBhvr>
                                        <p:cTn id="17" dur="1" fill="hold">
                                          <p:stCondLst>
                                            <p:cond delay="0"/>
                                          </p:stCondLst>
                                        </p:cTn>
                                        <p:tgtEl>
                                          <p:spTgt spid="34819"/>
                                        </p:tgtEl>
                                        <p:attrNameLst>
                                          <p:attrName>style.visibility</p:attrName>
                                        </p:attrNameLst>
                                      </p:cBhvr>
                                      <p:to>
                                        <p:strVal val="visible"/>
                                      </p:to>
                                    </p:set>
                                    <p:anim calcmode="lin" valueType="num">
                                      <p:cBhvr additive="base">
                                        <p:cTn id="18" dur="500" fill="hold"/>
                                        <p:tgtEl>
                                          <p:spTgt spid="34819"/>
                                        </p:tgtEl>
                                        <p:attrNameLst>
                                          <p:attrName>ppt_x</p:attrName>
                                        </p:attrNameLst>
                                      </p:cBhvr>
                                      <p:tavLst>
                                        <p:tav tm="0">
                                          <p:val>
                                            <p:strVal val="#ppt_x"/>
                                          </p:val>
                                        </p:tav>
                                        <p:tav tm="100000">
                                          <p:val>
                                            <p:strVal val="#ppt_x"/>
                                          </p:val>
                                        </p:tav>
                                      </p:tavLst>
                                    </p:anim>
                                    <p:anim calcmode="lin" valueType="num">
                                      <p:cBhvr additive="base">
                                        <p:cTn id="19" dur="500" fill="hold"/>
                                        <p:tgtEl>
                                          <p:spTgt spid="34819"/>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nodeType="clickEffect">
                                  <p:stCondLst>
                                    <p:cond delay="0"/>
                                  </p:stCondLst>
                                  <p:childTnLst>
                                    <p:set>
                                      <p:cBhvr>
                                        <p:cTn id="23" dur="1" fill="hold">
                                          <p:stCondLst>
                                            <p:cond delay="0"/>
                                          </p:stCondLst>
                                        </p:cTn>
                                        <p:tgtEl>
                                          <p:spTgt spid="34820"/>
                                        </p:tgtEl>
                                        <p:attrNameLst>
                                          <p:attrName>style.visibility</p:attrName>
                                        </p:attrNameLst>
                                      </p:cBhvr>
                                      <p:to>
                                        <p:strVal val="visible"/>
                                      </p:to>
                                    </p:set>
                                    <p:anim calcmode="lin" valueType="num">
                                      <p:cBhvr additive="base">
                                        <p:cTn id="24" dur="500" fill="hold"/>
                                        <p:tgtEl>
                                          <p:spTgt spid="34820"/>
                                        </p:tgtEl>
                                        <p:attrNameLst>
                                          <p:attrName>ppt_x</p:attrName>
                                        </p:attrNameLst>
                                      </p:cBhvr>
                                      <p:tavLst>
                                        <p:tav tm="0">
                                          <p:val>
                                            <p:strVal val="#ppt_x"/>
                                          </p:val>
                                        </p:tav>
                                        <p:tav tm="100000">
                                          <p:val>
                                            <p:strVal val="#ppt_x"/>
                                          </p:val>
                                        </p:tav>
                                      </p:tavLst>
                                    </p:anim>
                                    <p:anim calcmode="lin" valueType="num">
                                      <p:cBhvr additive="base">
                                        <p:cTn id="25" dur="500" fill="hold"/>
                                        <p:tgtEl>
                                          <p:spTgt spid="34820"/>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96262"/>
                                        </p:tgtEl>
                                        <p:attrNameLst>
                                          <p:attrName>style.visibility</p:attrName>
                                        </p:attrNameLst>
                                      </p:cBhvr>
                                      <p:to>
                                        <p:strVal val="visible"/>
                                      </p:to>
                                    </p:set>
                                    <p:animEffect transition="in" filter="blinds(horizontal)">
                                      <p:cBhvr>
                                        <p:cTn id="30" dur="500"/>
                                        <p:tgtEl>
                                          <p:spTgt spid="962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58" grpId="0" build="p"/>
      <p:bldP spid="96261" grpId="0" animBg="1"/>
      <p:bldP spid="96262"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Text Box 2"/>
          <p:cNvSpPr txBox="1">
            <a:spLocks noChangeArrowheads="1"/>
          </p:cNvSpPr>
          <p:nvPr/>
        </p:nvSpPr>
        <p:spPr bwMode="auto">
          <a:xfrm>
            <a:off x="547688" y="246063"/>
            <a:ext cx="8107362" cy="1198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3200">
                <a:latin typeface="Times New Roman" pitchFamily="18" charset="0"/>
                <a:ea typeface="黑体" pitchFamily="49" charset="-122"/>
              </a:rPr>
              <a:t>       </a:t>
            </a:r>
            <a:r>
              <a:rPr lang="zh-CN" altLang="en-US" sz="3600" b="1">
                <a:latin typeface="Times New Roman" pitchFamily="18" charset="0"/>
                <a:ea typeface="黑体" pitchFamily="49" charset="-122"/>
              </a:rPr>
              <a:t>苏联解体的含义是什么？请分析东欧剧变和苏联解体的主要原因有哪些？</a:t>
            </a:r>
          </a:p>
        </p:txBody>
      </p:sp>
      <p:sp>
        <p:nvSpPr>
          <p:cNvPr id="24579" name="Text Box 3"/>
          <p:cNvSpPr txBox="1">
            <a:spLocks noChangeArrowheads="1"/>
          </p:cNvSpPr>
          <p:nvPr/>
        </p:nvSpPr>
        <p:spPr bwMode="auto">
          <a:xfrm>
            <a:off x="395288" y="3144838"/>
            <a:ext cx="838200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en-US" altLang="zh-CN" sz="3200" b="1">
                <a:solidFill>
                  <a:srgbClr val="0000FF"/>
                </a:solidFill>
                <a:latin typeface="黑体" pitchFamily="49" charset="-122"/>
                <a:ea typeface="黑体" pitchFamily="49" charset="-122"/>
              </a:rPr>
              <a:t>1.</a:t>
            </a:r>
            <a:r>
              <a:rPr lang="zh-CN" altLang="en-US" sz="3200" b="1">
                <a:solidFill>
                  <a:srgbClr val="0000FF"/>
                </a:solidFill>
                <a:latin typeface="黑体" pitchFamily="49" charset="-122"/>
                <a:ea typeface="黑体" pitchFamily="49" charset="-122"/>
              </a:rPr>
              <a:t>根本原因</a:t>
            </a:r>
            <a:r>
              <a:rPr lang="en-US" altLang="zh-CN" sz="3200" b="1">
                <a:solidFill>
                  <a:srgbClr val="0000FF"/>
                </a:solidFill>
                <a:latin typeface="Times New Roman" pitchFamily="18" charset="0"/>
                <a:ea typeface="黑体" pitchFamily="49" charset="-122"/>
              </a:rPr>
              <a:t>——</a:t>
            </a:r>
            <a:r>
              <a:rPr lang="zh-CN" altLang="en-US" sz="3200" b="1">
                <a:solidFill>
                  <a:srgbClr val="FF0000"/>
                </a:solidFill>
                <a:latin typeface="黑体" pitchFamily="49" charset="-122"/>
                <a:ea typeface="黑体" pitchFamily="49" charset="-122"/>
              </a:rPr>
              <a:t>苏联高度集中的政治经济体制的弊端</a:t>
            </a:r>
          </a:p>
        </p:txBody>
      </p:sp>
      <p:sp>
        <p:nvSpPr>
          <p:cNvPr id="24580" name="Text Box 4"/>
          <p:cNvSpPr txBox="1">
            <a:spLocks noChangeArrowheads="1"/>
          </p:cNvSpPr>
          <p:nvPr/>
        </p:nvSpPr>
        <p:spPr bwMode="auto">
          <a:xfrm>
            <a:off x="395288" y="4359275"/>
            <a:ext cx="69342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en-US" altLang="zh-CN" sz="3200" b="1">
                <a:solidFill>
                  <a:srgbClr val="0000FF"/>
                </a:solidFill>
                <a:latin typeface="黑体" pitchFamily="49" charset="-122"/>
                <a:ea typeface="黑体" pitchFamily="49" charset="-122"/>
              </a:rPr>
              <a:t>2.</a:t>
            </a:r>
            <a:r>
              <a:rPr lang="zh-CN" altLang="en-US" sz="3200" b="1">
                <a:solidFill>
                  <a:srgbClr val="0000FF"/>
                </a:solidFill>
                <a:latin typeface="黑体" pitchFamily="49" charset="-122"/>
                <a:ea typeface="黑体" pitchFamily="49" charset="-122"/>
              </a:rPr>
              <a:t>直接原因</a:t>
            </a:r>
            <a:r>
              <a:rPr lang="en-US" altLang="zh-CN" sz="3200" b="1">
                <a:solidFill>
                  <a:srgbClr val="0000FF"/>
                </a:solidFill>
                <a:latin typeface="Times New Roman" pitchFamily="18" charset="0"/>
                <a:ea typeface="黑体" pitchFamily="49" charset="-122"/>
              </a:rPr>
              <a:t>——</a:t>
            </a:r>
            <a:r>
              <a:rPr lang="zh-CN" altLang="en-US" sz="3200" b="1">
                <a:solidFill>
                  <a:srgbClr val="FF0000"/>
                </a:solidFill>
                <a:latin typeface="黑体" pitchFamily="49" charset="-122"/>
                <a:ea typeface="黑体" pitchFamily="49" charset="-122"/>
              </a:rPr>
              <a:t>戈尔巴乔夫改革</a:t>
            </a:r>
          </a:p>
        </p:txBody>
      </p:sp>
      <p:sp>
        <p:nvSpPr>
          <p:cNvPr id="35847" name="矩形 7"/>
          <p:cNvSpPr>
            <a:spLocks noChangeArrowheads="1"/>
          </p:cNvSpPr>
          <p:nvPr/>
        </p:nvSpPr>
        <p:spPr bwMode="auto">
          <a:xfrm>
            <a:off x="395288" y="4938713"/>
            <a:ext cx="80010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en-US" altLang="zh-CN" sz="3200" b="1">
                <a:solidFill>
                  <a:srgbClr val="0000FF"/>
                </a:solidFill>
                <a:latin typeface="黑体" pitchFamily="49" charset="-122"/>
                <a:ea typeface="黑体" pitchFamily="49" charset="-122"/>
              </a:rPr>
              <a:t>3.</a:t>
            </a:r>
            <a:r>
              <a:rPr lang="zh-CN" altLang="en-US" sz="3200" b="1">
                <a:solidFill>
                  <a:srgbClr val="0000FF"/>
                </a:solidFill>
                <a:latin typeface="黑体" pitchFamily="49" charset="-122"/>
                <a:ea typeface="黑体" pitchFamily="49" charset="-122"/>
              </a:rPr>
              <a:t>外部原因</a:t>
            </a:r>
            <a:r>
              <a:rPr lang="en-US" altLang="zh-CN" sz="3200" b="1">
                <a:solidFill>
                  <a:srgbClr val="0000FF"/>
                </a:solidFill>
                <a:latin typeface="Times New Roman" pitchFamily="18" charset="0"/>
                <a:ea typeface="黑体" pitchFamily="49" charset="-122"/>
              </a:rPr>
              <a:t>——</a:t>
            </a:r>
            <a:r>
              <a:rPr lang="zh-CN" altLang="en-US" sz="3200" b="1">
                <a:solidFill>
                  <a:srgbClr val="FF0000"/>
                </a:solidFill>
                <a:latin typeface="黑体" pitchFamily="49" charset="-122"/>
                <a:ea typeface="黑体" pitchFamily="49" charset="-122"/>
              </a:rPr>
              <a:t>西方的和平演变战略和西方    势力的影响</a:t>
            </a:r>
          </a:p>
        </p:txBody>
      </p:sp>
      <p:sp>
        <p:nvSpPr>
          <p:cNvPr id="138247" name="Rectangle 2"/>
          <p:cNvSpPr>
            <a:spLocks noChangeArrowheads="1"/>
          </p:cNvSpPr>
          <p:nvPr/>
        </p:nvSpPr>
        <p:spPr bwMode="auto">
          <a:xfrm>
            <a:off x="676275" y="1658938"/>
            <a:ext cx="7848600" cy="116046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2800" b="1">
                <a:solidFill>
                  <a:srgbClr val="0000FF"/>
                </a:solidFill>
                <a:latin typeface="黑体" pitchFamily="49" charset="-122"/>
                <a:ea typeface="黑体" pitchFamily="49" charset="-122"/>
              </a:rPr>
              <a:t>两层含义：一是苏联分裂成多个国家，</a:t>
            </a:r>
          </a:p>
          <a:p>
            <a:pPr>
              <a:spcBef>
                <a:spcPct val="50000"/>
              </a:spcBef>
            </a:pPr>
            <a:r>
              <a:rPr lang="zh-CN" altLang="en-US" sz="2800" b="1">
                <a:solidFill>
                  <a:srgbClr val="0000FF"/>
                </a:solidFill>
                <a:latin typeface="黑体" pitchFamily="49" charset="-122"/>
                <a:ea typeface="黑体" pitchFamily="49" charset="-122"/>
              </a:rPr>
              <a:t>二是苏联社会主义制度被资本主义制度所取代</a:t>
            </a:r>
          </a:p>
        </p:txBody>
      </p:sp>
    </p:spTree>
    <p:extLst>
      <p:ext uri="{BB962C8B-B14F-4D97-AF65-F5344CB8AC3E}">
        <p14:creationId xmlns:p14="http://schemas.microsoft.com/office/powerpoint/2010/main" val="57824535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8242"/>
                                        </p:tgtEl>
                                        <p:attrNameLst>
                                          <p:attrName>style.visibility</p:attrName>
                                        </p:attrNameLst>
                                      </p:cBhvr>
                                      <p:to>
                                        <p:strVal val="visible"/>
                                      </p:to>
                                    </p:set>
                                    <p:anim calcmode="lin" valueType="num">
                                      <p:cBhvr additive="base">
                                        <p:cTn id="7" dur="500" fill="hold"/>
                                        <p:tgtEl>
                                          <p:spTgt spid="138242"/>
                                        </p:tgtEl>
                                        <p:attrNameLst>
                                          <p:attrName>ppt_x</p:attrName>
                                        </p:attrNameLst>
                                      </p:cBhvr>
                                      <p:tavLst>
                                        <p:tav tm="0">
                                          <p:val>
                                            <p:strVal val="#ppt_x"/>
                                          </p:val>
                                        </p:tav>
                                        <p:tav tm="100000">
                                          <p:val>
                                            <p:strVal val="#ppt_x"/>
                                          </p:val>
                                        </p:tav>
                                      </p:tavLst>
                                    </p:anim>
                                    <p:anim calcmode="lin" valueType="num">
                                      <p:cBhvr additive="base">
                                        <p:cTn id="8" dur="500" fill="hold"/>
                                        <p:tgtEl>
                                          <p:spTgt spid="13824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8247"/>
                                        </p:tgtEl>
                                        <p:attrNameLst>
                                          <p:attrName>style.visibility</p:attrName>
                                        </p:attrNameLst>
                                      </p:cBhvr>
                                      <p:to>
                                        <p:strVal val="visible"/>
                                      </p:to>
                                    </p:set>
                                    <p:anim calcmode="lin" valueType="num">
                                      <p:cBhvr additive="base">
                                        <p:cTn id="13" dur="500" fill="hold"/>
                                        <p:tgtEl>
                                          <p:spTgt spid="138247"/>
                                        </p:tgtEl>
                                        <p:attrNameLst>
                                          <p:attrName>ppt_x</p:attrName>
                                        </p:attrNameLst>
                                      </p:cBhvr>
                                      <p:tavLst>
                                        <p:tav tm="0">
                                          <p:val>
                                            <p:strVal val="#ppt_x"/>
                                          </p:val>
                                        </p:tav>
                                        <p:tav tm="100000">
                                          <p:val>
                                            <p:strVal val="#ppt_x"/>
                                          </p:val>
                                        </p:tav>
                                      </p:tavLst>
                                    </p:anim>
                                    <p:anim calcmode="lin" valueType="num">
                                      <p:cBhvr additive="base">
                                        <p:cTn id="14" dur="500" fill="hold"/>
                                        <p:tgtEl>
                                          <p:spTgt spid="138247"/>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4579"/>
                                        </p:tgtEl>
                                        <p:attrNameLst>
                                          <p:attrName>style.visibility</p:attrName>
                                        </p:attrNameLst>
                                      </p:cBhvr>
                                      <p:to>
                                        <p:strVal val="visible"/>
                                      </p:to>
                                    </p:set>
                                    <p:anim calcmode="lin" valueType="num">
                                      <p:cBhvr additive="base">
                                        <p:cTn id="19" dur="500" fill="hold"/>
                                        <p:tgtEl>
                                          <p:spTgt spid="24579"/>
                                        </p:tgtEl>
                                        <p:attrNameLst>
                                          <p:attrName>ppt_x</p:attrName>
                                        </p:attrNameLst>
                                      </p:cBhvr>
                                      <p:tavLst>
                                        <p:tav tm="0">
                                          <p:val>
                                            <p:strVal val="#ppt_x"/>
                                          </p:val>
                                        </p:tav>
                                        <p:tav tm="100000">
                                          <p:val>
                                            <p:strVal val="#ppt_x"/>
                                          </p:val>
                                        </p:tav>
                                      </p:tavLst>
                                    </p:anim>
                                    <p:anim calcmode="lin" valueType="num">
                                      <p:cBhvr additive="base">
                                        <p:cTn id="20" dur="500" fill="hold"/>
                                        <p:tgtEl>
                                          <p:spTgt spid="24579"/>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4580"/>
                                        </p:tgtEl>
                                        <p:attrNameLst>
                                          <p:attrName>style.visibility</p:attrName>
                                        </p:attrNameLst>
                                      </p:cBhvr>
                                      <p:to>
                                        <p:strVal val="visible"/>
                                      </p:to>
                                    </p:set>
                                    <p:anim calcmode="lin" valueType="num">
                                      <p:cBhvr additive="base">
                                        <p:cTn id="25" dur="500" fill="hold"/>
                                        <p:tgtEl>
                                          <p:spTgt spid="24580"/>
                                        </p:tgtEl>
                                        <p:attrNameLst>
                                          <p:attrName>ppt_x</p:attrName>
                                        </p:attrNameLst>
                                      </p:cBhvr>
                                      <p:tavLst>
                                        <p:tav tm="0">
                                          <p:val>
                                            <p:strVal val="#ppt_x"/>
                                          </p:val>
                                        </p:tav>
                                        <p:tav tm="100000">
                                          <p:val>
                                            <p:strVal val="#ppt_x"/>
                                          </p:val>
                                        </p:tav>
                                      </p:tavLst>
                                    </p:anim>
                                    <p:anim calcmode="lin" valueType="num">
                                      <p:cBhvr additive="base">
                                        <p:cTn id="26" dur="500" fill="hold"/>
                                        <p:tgtEl>
                                          <p:spTgt spid="24580"/>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5847"/>
                                        </p:tgtEl>
                                        <p:attrNameLst>
                                          <p:attrName>style.visibility</p:attrName>
                                        </p:attrNameLst>
                                      </p:cBhvr>
                                      <p:to>
                                        <p:strVal val="visible"/>
                                      </p:to>
                                    </p:set>
                                    <p:anim calcmode="lin" valueType="num">
                                      <p:cBhvr additive="base">
                                        <p:cTn id="31" dur="500" fill="hold"/>
                                        <p:tgtEl>
                                          <p:spTgt spid="35847"/>
                                        </p:tgtEl>
                                        <p:attrNameLst>
                                          <p:attrName>ppt_x</p:attrName>
                                        </p:attrNameLst>
                                      </p:cBhvr>
                                      <p:tavLst>
                                        <p:tav tm="0">
                                          <p:val>
                                            <p:strVal val="#ppt_x"/>
                                          </p:val>
                                        </p:tav>
                                        <p:tav tm="100000">
                                          <p:val>
                                            <p:strVal val="#ppt_x"/>
                                          </p:val>
                                        </p:tav>
                                      </p:tavLst>
                                    </p:anim>
                                    <p:anim calcmode="lin" valueType="num">
                                      <p:cBhvr additive="base">
                                        <p:cTn id="32" dur="500" fill="hold"/>
                                        <p:tgtEl>
                                          <p:spTgt spid="358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242" grpId="0"/>
      <p:bldP spid="24579" grpId="0"/>
      <p:bldP spid="24580" grpId="0"/>
      <p:bldP spid="35847" grpId="0"/>
      <p:bldP spid="138247"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图片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1" name="矩形 29700"/>
          <p:cNvSpPr>
            <a:spLocks noChangeArrowheads="1"/>
          </p:cNvSpPr>
          <p:nvPr/>
        </p:nvSpPr>
        <p:spPr bwMode="auto">
          <a:xfrm>
            <a:off x="231775" y="2784475"/>
            <a:ext cx="8680450" cy="1487488"/>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36000" rIns="0" bIns="36000" anchor="ctr" anchorCtr="1">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zh-CN" altLang="en-US" sz="4000" b="1">
                <a:solidFill>
                  <a:srgbClr val="0000CC"/>
                </a:solidFill>
                <a:latin typeface="华文行楷" pitchFamily="2" charset="-122"/>
                <a:ea typeface="黑体" pitchFamily="49" charset="-122"/>
              </a:rPr>
              <a:t>苏联解体仅是一种社会主义模式的失败</a:t>
            </a:r>
          </a:p>
          <a:p>
            <a:pPr algn="ctr">
              <a:lnSpc>
                <a:spcPct val="130000"/>
              </a:lnSpc>
            </a:pPr>
            <a:r>
              <a:rPr lang="zh-CN" altLang="en-US" sz="4000" b="1">
                <a:solidFill>
                  <a:srgbClr val="0000CC"/>
                </a:solidFill>
                <a:latin typeface="华文行楷" pitchFamily="2" charset="-122"/>
                <a:ea typeface="黑体" pitchFamily="49" charset="-122"/>
              </a:rPr>
              <a:t>并不意味着社会主义制度的失败</a:t>
            </a:r>
          </a:p>
        </p:txBody>
      </p:sp>
    </p:spTree>
    <p:extLst>
      <p:ext uri="{BB962C8B-B14F-4D97-AF65-F5344CB8AC3E}">
        <p14:creationId xmlns:p14="http://schemas.microsoft.com/office/powerpoint/2010/main" val="6573263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32" fill="hold" grpId="0" nodeType="clickEffect">
                                  <p:stCondLst>
                                    <p:cond delay="0"/>
                                  </p:stCondLst>
                                  <p:childTnLst>
                                    <p:set>
                                      <p:cBhvr>
                                        <p:cTn id="6" dur="1" fill="hold">
                                          <p:stCondLst>
                                            <p:cond delay="0"/>
                                          </p:stCondLst>
                                        </p:cTn>
                                        <p:tgtEl>
                                          <p:spTgt spid="29701"/>
                                        </p:tgtEl>
                                        <p:attrNameLst>
                                          <p:attrName>style.visibility</p:attrName>
                                        </p:attrNameLst>
                                      </p:cBhvr>
                                      <p:to>
                                        <p:strVal val="visible"/>
                                      </p:to>
                                    </p:set>
                                    <p:anim calcmode="lin" valueType="num">
                                      <p:cBhvr>
                                        <p:cTn id="7" dur="500" fill="hold"/>
                                        <p:tgtEl>
                                          <p:spTgt spid="29701"/>
                                        </p:tgtEl>
                                        <p:attrNameLst>
                                          <p:attrName>ppt_w</p:attrName>
                                        </p:attrNameLst>
                                      </p:cBhvr>
                                      <p:tavLst>
                                        <p:tav tm="0">
                                          <p:val>
                                            <p:strVal val="4*#ppt_w"/>
                                          </p:val>
                                        </p:tav>
                                        <p:tav tm="100000">
                                          <p:val>
                                            <p:strVal val="#ppt_w"/>
                                          </p:val>
                                        </p:tav>
                                      </p:tavLst>
                                    </p:anim>
                                    <p:anim calcmode="lin" valueType="num">
                                      <p:cBhvr>
                                        <p:cTn id="8" dur="500" fill="hold"/>
                                        <p:tgtEl>
                                          <p:spTgt spid="29701"/>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1" grpId="0" bldLvl="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文本框 44034"/>
          <p:cNvSpPr txBox="1">
            <a:spLocks noChangeArrowheads="1"/>
          </p:cNvSpPr>
          <p:nvPr/>
        </p:nvSpPr>
        <p:spPr bwMode="auto">
          <a:xfrm>
            <a:off x="1066800" y="677863"/>
            <a:ext cx="7010400" cy="1198562"/>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3600" b="1">
                <a:solidFill>
                  <a:srgbClr val="FF0000"/>
                </a:solidFill>
                <a:ea typeface="楷体_GB2312" pitchFamily="49" charset="-122"/>
              </a:rPr>
              <a:t>	</a:t>
            </a:r>
            <a:r>
              <a:rPr lang="zh-CN" altLang="en-US" sz="3600" b="1">
                <a:solidFill>
                  <a:srgbClr val="FF0000"/>
                </a:solidFill>
                <a:ea typeface="黑体" pitchFamily="49" charset="-122"/>
              </a:rPr>
              <a:t>苏联解体、东欧剧变对我们国家的发展有哪些启示？</a:t>
            </a:r>
          </a:p>
        </p:txBody>
      </p:sp>
      <p:sp>
        <p:nvSpPr>
          <p:cNvPr id="44036" name="文本框 44035"/>
          <p:cNvSpPr txBox="1">
            <a:spLocks noChangeArrowheads="1"/>
          </p:cNvSpPr>
          <p:nvPr/>
        </p:nvSpPr>
        <p:spPr bwMode="auto">
          <a:xfrm>
            <a:off x="479425" y="2433638"/>
            <a:ext cx="8424863"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3200" b="1">
                <a:solidFill>
                  <a:srgbClr val="000000"/>
                </a:solidFill>
                <a:latin typeface="黑体" pitchFamily="49" charset="-122"/>
                <a:ea typeface="黑体" pitchFamily="49" charset="-122"/>
              </a:rPr>
              <a:t>1.从国情出发，实际出发，走符合国情的道路。      </a:t>
            </a:r>
          </a:p>
          <a:p>
            <a:pPr>
              <a:spcBef>
                <a:spcPct val="50000"/>
              </a:spcBef>
            </a:pPr>
            <a:r>
              <a:rPr lang="zh-CN" altLang="en-US" sz="3200" b="1">
                <a:solidFill>
                  <a:srgbClr val="000000"/>
                </a:solidFill>
                <a:latin typeface="黑体" pitchFamily="49" charset="-122"/>
                <a:ea typeface="黑体" pitchFamily="49" charset="-122"/>
              </a:rPr>
              <a:t>2.以经济建设为中心，大力发展生产力   </a:t>
            </a:r>
          </a:p>
          <a:p>
            <a:pPr>
              <a:spcBef>
                <a:spcPct val="50000"/>
              </a:spcBef>
            </a:pPr>
            <a:r>
              <a:rPr lang="zh-CN" altLang="en-US" sz="3200" b="1">
                <a:solidFill>
                  <a:srgbClr val="000000"/>
                </a:solidFill>
                <a:latin typeface="黑体" pitchFamily="49" charset="-122"/>
                <a:ea typeface="黑体" pitchFamily="49" charset="-122"/>
              </a:rPr>
              <a:t>3.加强党的领导地位，坚持走社会主义道路</a:t>
            </a:r>
          </a:p>
          <a:p>
            <a:pPr>
              <a:spcBef>
                <a:spcPct val="50000"/>
              </a:spcBef>
            </a:pPr>
            <a:r>
              <a:rPr lang="zh-CN" altLang="en-US" sz="3200" b="1">
                <a:solidFill>
                  <a:srgbClr val="000000"/>
                </a:solidFill>
                <a:latin typeface="黑体" pitchFamily="49" charset="-122"/>
                <a:ea typeface="黑体" pitchFamily="49" charset="-122"/>
              </a:rPr>
              <a:t>4.防止西方国家和平演变</a:t>
            </a:r>
          </a:p>
        </p:txBody>
      </p:sp>
    </p:spTree>
    <p:extLst>
      <p:ext uri="{BB962C8B-B14F-4D97-AF65-F5344CB8AC3E}">
        <p14:creationId xmlns:p14="http://schemas.microsoft.com/office/powerpoint/2010/main" val="44757175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4036"/>
                                        </p:tgtEl>
                                        <p:attrNameLst>
                                          <p:attrName>style.visibility</p:attrName>
                                        </p:attrNameLst>
                                      </p:cBhvr>
                                      <p:to>
                                        <p:strVal val="visible"/>
                                      </p:to>
                                    </p:set>
                                    <p:animEffect transition="in" filter="blinds(horizontal)">
                                      <p:cBhvr>
                                        <p:cTn id="7" dur="500"/>
                                        <p:tgtEl>
                                          <p:spTgt spid="440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标题 53249"/>
          <p:cNvSpPr>
            <a:spLocks noGrp="1" noRot="1" noChangeArrowheads="1"/>
          </p:cNvSpPr>
          <p:nvPr>
            <p:ph type="title"/>
          </p:nvPr>
        </p:nvSpPr>
        <p:spPr>
          <a:xfrm>
            <a:off x="3360738" y="382588"/>
            <a:ext cx="2049462" cy="1119187"/>
          </a:xfrm>
        </p:spPr>
        <p:txBody>
          <a:bodyPr/>
          <a:lstStyle/>
          <a:p>
            <a:r>
              <a:rPr lang="en-US" altLang="zh-CN" smtClean="0">
                <a:latin typeface="黑体" pitchFamily="49" charset="-122"/>
                <a:ea typeface="黑体" pitchFamily="49" charset="-122"/>
              </a:rPr>
              <a:t> </a:t>
            </a:r>
            <a:r>
              <a:rPr lang="zh-CN" altLang="en-US" smtClean="0">
                <a:latin typeface="黑体" pitchFamily="49" charset="-122"/>
                <a:ea typeface="黑体" pitchFamily="49" charset="-122"/>
              </a:rPr>
              <a:t>苏联</a:t>
            </a:r>
          </a:p>
        </p:txBody>
      </p:sp>
      <p:sp>
        <p:nvSpPr>
          <p:cNvPr id="53251" name="矩形 53250"/>
          <p:cNvSpPr>
            <a:spLocks noChangeArrowheads="1"/>
          </p:cNvSpPr>
          <p:nvPr/>
        </p:nvSpPr>
        <p:spPr bwMode="auto">
          <a:xfrm>
            <a:off x="295275" y="1708150"/>
            <a:ext cx="2087563" cy="914400"/>
          </a:xfrm>
          <a:prstGeom prst="rect">
            <a:avLst/>
          </a:prstGeom>
          <a:solidFill>
            <a:srgbClr val="FFFF00"/>
          </a:solidFill>
          <a:ln w="9525">
            <a:solidFill>
              <a:schemeClr val="tx1"/>
            </a:solidFill>
            <a:miter lim="800000"/>
            <a:headEnd/>
            <a:tailEnd/>
          </a:ln>
        </p:spPr>
        <p:txBody>
          <a:bodyPr wrap="none" anchor="ct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zh-CN" altLang="en-US" sz="3200" b="1">
                <a:solidFill>
                  <a:srgbClr val="FF0000"/>
                </a:solidFill>
                <a:latin typeface="Times New Roman" pitchFamily="18" charset="0"/>
              </a:rPr>
              <a:t>十月革命</a:t>
            </a:r>
          </a:p>
        </p:txBody>
      </p:sp>
      <p:sp>
        <p:nvSpPr>
          <p:cNvPr id="53252" name="矩形 53251"/>
          <p:cNvSpPr>
            <a:spLocks noChangeArrowheads="1"/>
          </p:cNvSpPr>
          <p:nvPr/>
        </p:nvSpPr>
        <p:spPr bwMode="auto">
          <a:xfrm>
            <a:off x="3267075" y="1631950"/>
            <a:ext cx="2016125" cy="914400"/>
          </a:xfrm>
          <a:prstGeom prst="rect">
            <a:avLst/>
          </a:prstGeom>
          <a:solidFill>
            <a:srgbClr val="FFFF00"/>
          </a:solidFill>
          <a:ln w="9525">
            <a:solidFill>
              <a:schemeClr val="tx1"/>
            </a:solidFill>
            <a:miter lim="800000"/>
            <a:headEnd/>
            <a:tailEnd/>
          </a:ln>
        </p:spPr>
        <p:txBody>
          <a:bodyPr wrap="none" anchor="ct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zh-CN" altLang="en-US" sz="2400" b="1">
                <a:solidFill>
                  <a:srgbClr val="000000"/>
                </a:solidFill>
                <a:latin typeface="Times New Roman" pitchFamily="18" charset="0"/>
              </a:rPr>
              <a:t>无产阶级</a:t>
            </a:r>
          </a:p>
          <a:p>
            <a:pPr algn="ctr"/>
            <a:r>
              <a:rPr lang="zh-CN" altLang="en-US" sz="2400" b="1">
                <a:solidFill>
                  <a:srgbClr val="000000"/>
                </a:solidFill>
                <a:latin typeface="Times New Roman" pitchFamily="18" charset="0"/>
              </a:rPr>
              <a:t>政权建立</a:t>
            </a:r>
          </a:p>
        </p:txBody>
      </p:sp>
      <p:sp>
        <p:nvSpPr>
          <p:cNvPr id="53253" name="矩形 53252"/>
          <p:cNvSpPr>
            <a:spLocks noChangeArrowheads="1"/>
          </p:cNvSpPr>
          <p:nvPr/>
        </p:nvSpPr>
        <p:spPr bwMode="auto">
          <a:xfrm>
            <a:off x="6315075" y="1631950"/>
            <a:ext cx="2447925" cy="914400"/>
          </a:xfrm>
          <a:prstGeom prst="rect">
            <a:avLst/>
          </a:prstGeom>
          <a:solidFill>
            <a:srgbClr val="FFFF00"/>
          </a:solidFill>
          <a:ln w="9525">
            <a:solidFill>
              <a:schemeClr val="tx1"/>
            </a:solidFill>
            <a:miter lim="800000"/>
            <a:headEnd/>
            <a:tailEnd/>
          </a:ln>
        </p:spPr>
        <p:txBody>
          <a:bodyPr wrap="none" anchor="ct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zh-CN" altLang="en-US" sz="3200" b="1">
                <a:solidFill>
                  <a:srgbClr val="000000"/>
                </a:solidFill>
                <a:latin typeface="Times New Roman" pitchFamily="18" charset="0"/>
              </a:rPr>
              <a:t>巩固、过渡</a:t>
            </a:r>
          </a:p>
        </p:txBody>
      </p:sp>
      <p:sp>
        <p:nvSpPr>
          <p:cNvPr id="53254" name="矩形 53253"/>
          <p:cNvSpPr>
            <a:spLocks noChangeArrowheads="1"/>
          </p:cNvSpPr>
          <p:nvPr/>
        </p:nvSpPr>
        <p:spPr bwMode="auto">
          <a:xfrm>
            <a:off x="6391275" y="3384550"/>
            <a:ext cx="2376488" cy="914400"/>
          </a:xfrm>
          <a:prstGeom prst="rect">
            <a:avLst/>
          </a:prstGeom>
          <a:solidFill>
            <a:srgbClr val="FFFF00"/>
          </a:solidFill>
          <a:ln w="9525">
            <a:solidFill>
              <a:schemeClr val="tx1"/>
            </a:solidFill>
            <a:miter lim="800000"/>
            <a:headEnd/>
            <a:tailEnd/>
          </a:ln>
        </p:spPr>
        <p:txBody>
          <a:bodyPr wrap="none" anchor="ct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zh-CN" altLang="en-US" sz="3200" b="1">
                <a:solidFill>
                  <a:srgbClr val="000000"/>
                </a:solidFill>
                <a:latin typeface="Times New Roman" pitchFamily="18" charset="0"/>
              </a:rPr>
              <a:t>建设、发展</a:t>
            </a:r>
          </a:p>
        </p:txBody>
      </p:sp>
      <p:sp>
        <p:nvSpPr>
          <p:cNvPr id="53255" name="矩形 53254"/>
          <p:cNvSpPr>
            <a:spLocks noChangeArrowheads="1"/>
          </p:cNvSpPr>
          <p:nvPr/>
        </p:nvSpPr>
        <p:spPr bwMode="auto">
          <a:xfrm>
            <a:off x="3343275" y="3384550"/>
            <a:ext cx="1944688" cy="935038"/>
          </a:xfrm>
          <a:prstGeom prst="rect">
            <a:avLst/>
          </a:prstGeom>
          <a:solidFill>
            <a:srgbClr val="FFFF00"/>
          </a:solidFill>
          <a:ln w="9525">
            <a:solidFill>
              <a:schemeClr val="tx1"/>
            </a:solidFill>
            <a:miter lim="800000"/>
            <a:headEnd/>
            <a:tailEnd/>
          </a:ln>
        </p:spPr>
        <p:txBody>
          <a:bodyPr wrap="none" anchor="ct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zh-CN" altLang="en-US" sz="2400" b="1">
                <a:solidFill>
                  <a:srgbClr val="FF0000"/>
                </a:solidFill>
                <a:latin typeface="Times New Roman" pitchFamily="18" charset="0"/>
              </a:rPr>
              <a:t>斯大林模式</a:t>
            </a:r>
          </a:p>
        </p:txBody>
      </p:sp>
      <p:sp>
        <p:nvSpPr>
          <p:cNvPr id="53256" name="右箭头 53255"/>
          <p:cNvSpPr>
            <a:spLocks noChangeArrowheads="1"/>
          </p:cNvSpPr>
          <p:nvPr/>
        </p:nvSpPr>
        <p:spPr bwMode="auto">
          <a:xfrm>
            <a:off x="2352675" y="1860550"/>
            <a:ext cx="1008063" cy="533400"/>
          </a:xfrm>
          <a:prstGeom prst="rightArrow">
            <a:avLst>
              <a:gd name="adj1" fmla="val 50000"/>
              <a:gd name="adj2" fmla="val 47238"/>
            </a:avLst>
          </a:prstGeom>
          <a:solidFill>
            <a:schemeClr val="accent1"/>
          </a:solidFill>
          <a:ln w="9525">
            <a:solidFill>
              <a:schemeClr val="tx1"/>
            </a:solidFill>
            <a:miter lim="800000"/>
            <a:headEnd/>
            <a:tailEnd/>
          </a:ln>
        </p:spPr>
        <p:txBody>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endParaRPr lang="zh-CN" altLang="en-US"/>
          </a:p>
        </p:txBody>
      </p:sp>
      <p:sp>
        <p:nvSpPr>
          <p:cNvPr id="53257" name="右箭头 53256"/>
          <p:cNvSpPr>
            <a:spLocks noChangeArrowheads="1"/>
          </p:cNvSpPr>
          <p:nvPr/>
        </p:nvSpPr>
        <p:spPr bwMode="auto">
          <a:xfrm>
            <a:off x="5324475" y="1860550"/>
            <a:ext cx="1008063" cy="533400"/>
          </a:xfrm>
          <a:prstGeom prst="rightArrow">
            <a:avLst>
              <a:gd name="adj1" fmla="val 50000"/>
              <a:gd name="adj2" fmla="val 47238"/>
            </a:avLst>
          </a:prstGeom>
          <a:solidFill>
            <a:schemeClr val="accent1"/>
          </a:solidFill>
          <a:ln w="9525">
            <a:solidFill>
              <a:schemeClr val="tx1"/>
            </a:solidFill>
            <a:miter lim="800000"/>
            <a:headEnd/>
            <a:tailEnd/>
          </a:ln>
        </p:spPr>
        <p:txBody>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endParaRPr lang="zh-CN" altLang="en-US"/>
          </a:p>
        </p:txBody>
      </p:sp>
      <p:sp>
        <p:nvSpPr>
          <p:cNvPr id="53258" name="下箭头 53257"/>
          <p:cNvSpPr>
            <a:spLocks noChangeArrowheads="1"/>
          </p:cNvSpPr>
          <p:nvPr/>
        </p:nvSpPr>
        <p:spPr bwMode="auto">
          <a:xfrm>
            <a:off x="7305675" y="2698750"/>
            <a:ext cx="609600" cy="609600"/>
          </a:xfrm>
          <a:prstGeom prst="downArrow">
            <a:avLst>
              <a:gd name="adj1" fmla="val 50000"/>
              <a:gd name="adj2" fmla="val 25000"/>
            </a:avLst>
          </a:prstGeom>
          <a:solidFill>
            <a:schemeClr val="accent1"/>
          </a:solidFill>
          <a:ln w="9525">
            <a:solidFill>
              <a:schemeClr val="tx1"/>
            </a:solidFill>
            <a:miter lim="800000"/>
            <a:headEnd/>
            <a:tailEnd/>
          </a:ln>
        </p:spPr>
        <p:txBody>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endParaRPr lang="zh-CN" altLang="en-US"/>
          </a:p>
        </p:txBody>
      </p:sp>
      <p:sp>
        <p:nvSpPr>
          <p:cNvPr id="53259" name="左箭头 53258"/>
          <p:cNvSpPr>
            <a:spLocks noChangeArrowheads="1"/>
          </p:cNvSpPr>
          <p:nvPr/>
        </p:nvSpPr>
        <p:spPr bwMode="auto">
          <a:xfrm>
            <a:off x="5248275" y="3536950"/>
            <a:ext cx="1152525" cy="533400"/>
          </a:xfrm>
          <a:prstGeom prst="leftArrow">
            <a:avLst>
              <a:gd name="adj1" fmla="val 50000"/>
              <a:gd name="adj2" fmla="val 54008"/>
            </a:avLst>
          </a:prstGeom>
          <a:solidFill>
            <a:schemeClr val="accent1"/>
          </a:solidFill>
          <a:ln w="9525">
            <a:solidFill>
              <a:schemeClr val="tx1"/>
            </a:solidFill>
            <a:miter lim="800000"/>
            <a:headEnd/>
            <a:tailEnd/>
          </a:ln>
        </p:spPr>
        <p:txBody>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endParaRPr lang="zh-CN" altLang="en-US"/>
          </a:p>
        </p:txBody>
      </p:sp>
      <p:pic>
        <p:nvPicPr>
          <p:cNvPr id="32779" name="图片 53259" descr="PE02002_"/>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050" y="69850"/>
            <a:ext cx="1428750" cy="143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61" name="左箭头 53260"/>
          <p:cNvSpPr>
            <a:spLocks noChangeArrowheads="1"/>
          </p:cNvSpPr>
          <p:nvPr/>
        </p:nvSpPr>
        <p:spPr bwMode="auto">
          <a:xfrm>
            <a:off x="2200275" y="3536950"/>
            <a:ext cx="1152525" cy="533400"/>
          </a:xfrm>
          <a:prstGeom prst="leftArrow">
            <a:avLst>
              <a:gd name="adj1" fmla="val 50000"/>
              <a:gd name="adj2" fmla="val 54008"/>
            </a:avLst>
          </a:prstGeom>
          <a:solidFill>
            <a:schemeClr val="accent1"/>
          </a:solidFill>
          <a:ln w="9525">
            <a:solidFill>
              <a:schemeClr val="tx1"/>
            </a:solidFill>
            <a:miter lim="800000"/>
            <a:headEnd/>
            <a:tailEnd/>
          </a:ln>
        </p:spPr>
        <p:txBody>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endParaRPr lang="zh-CN" altLang="en-US"/>
          </a:p>
        </p:txBody>
      </p:sp>
      <p:sp>
        <p:nvSpPr>
          <p:cNvPr id="53262" name="矩形 53261"/>
          <p:cNvSpPr>
            <a:spLocks noChangeArrowheads="1"/>
          </p:cNvSpPr>
          <p:nvPr/>
        </p:nvSpPr>
        <p:spPr bwMode="auto">
          <a:xfrm>
            <a:off x="295275" y="3384550"/>
            <a:ext cx="1944688" cy="935038"/>
          </a:xfrm>
          <a:prstGeom prst="rect">
            <a:avLst/>
          </a:prstGeom>
          <a:solidFill>
            <a:srgbClr val="FFFF00"/>
          </a:solidFill>
          <a:ln w="9525">
            <a:solidFill>
              <a:schemeClr val="tx1"/>
            </a:solidFill>
            <a:miter lim="800000"/>
            <a:headEnd/>
            <a:tailEnd/>
          </a:ln>
        </p:spPr>
        <p:txBody>
          <a:bodyPr wrap="none" anchor="ct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zh-CN" altLang="en-US" sz="2400" b="1">
                <a:solidFill>
                  <a:srgbClr val="FF0000"/>
                </a:solidFill>
                <a:latin typeface="Times New Roman" pitchFamily="18" charset="0"/>
              </a:rPr>
              <a:t>赫鲁晓夫改革</a:t>
            </a:r>
          </a:p>
        </p:txBody>
      </p:sp>
      <p:sp>
        <p:nvSpPr>
          <p:cNvPr id="53263" name="下箭头 53262"/>
          <p:cNvSpPr>
            <a:spLocks noChangeArrowheads="1"/>
          </p:cNvSpPr>
          <p:nvPr/>
        </p:nvSpPr>
        <p:spPr bwMode="auto">
          <a:xfrm>
            <a:off x="981075" y="4298950"/>
            <a:ext cx="609600" cy="838200"/>
          </a:xfrm>
          <a:prstGeom prst="downArrow">
            <a:avLst>
              <a:gd name="adj1" fmla="val 50000"/>
              <a:gd name="adj2" fmla="val 34375"/>
            </a:avLst>
          </a:prstGeom>
          <a:solidFill>
            <a:schemeClr val="accent1"/>
          </a:solidFill>
          <a:ln w="9525">
            <a:solidFill>
              <a:schemeClr val="tx1"/>
            </a:solidFill>
            <a:miter lim="800000"/>
            <a:headEnd/>
            <a:tailEnd/>
          </a:ln>
        </p:spPr>
        <p:txBody>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endParaRPr lang="zh-CN" altLang="en-US"/>
          </a:p>
        </p:txBody>
      </p:sp>
      <p:sp>
        <p:nvSpPr>
          <p:cNvPr id="53264" name="矩形 53263"/>
          <p:cNvSpPr>
            <a:spLocks noChangeArrowheads="1"/>
          </p:cNvSpPr>
          <p:nvPr/>
        </p:nvSpPr>
        <p:spPr bwMode="auto">
          <a:xfrm>
            <a:off x="371475" y="5137150"/>
            <a:ext cx="1944688" cy="935038"/>
          </a:xfrm>
          <a:prstGeom prst="rect">
            <a:avLst/>
          </a:prstGeom>
          <a:solidFill>
            <a:srgbClr val="FFFF00"/>
          </a:solidFill>
          <a:ln w="9525">
            <a:solidFill>
              <a:schemeClr val="tx1"/>
            </a:solidFill>
            <a:miter lim="800000"/>
            <a:headEnd/>
            <a:tailEnd/>
          </a:ln>
        </p:spPr>
        <p:txBody>
          <a:bodyPr wrap="none" anchor="ct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zh-CN" altLang="en-US" sz="2400" b="1">
                <a:solidFill>
                  <a:schemeClr val="hlink"/>
                </a:solidFill>
                <a:latin typeface="Tahoma" pitchFamily="34" charset="0"/>
              </a:rPr>
              <a:t>戈尔巴乔夫</a:t>
            </a:r>
          </a:p>
          <a:p>
            <a:pPr algn="ctr"/>
            <a:r>
              <a:rPr lang="zh-CN" altLang="en-US" sz="2400" b="1">
                <a:solidFill>
                  <a:schemeClr val="hlink"/>
                </a:solidFill>
                <a:latin typeface="Tahoma" pitchFamily="34" charset="0"/>
              </a:rPr>
              <a:t>改革</a:t>
            </a:r>
            <a:endParaRPr lang="zh-CN" altLang="en-US" sz="2400" b="1">
              <a:solidFill>
                <a:schemeClr val="hlink"/>
              </a:solidFill>
              <a:latin typeface="Times New Roman" pitchFamily="18" charset="0"/>
            </a:endParaRPr>
          </a:p>
        </p:txBody>
      </p:sp>
      <p:sp>
        <p:nvSpPr>
          <p:cNvPr id="53265" name="右箭头 53264"/>
          <p:cNvSpPr>
            <a:spLocks noChangeArrowheads="1"/>
          </p:cNvSpPr>
          <p:nvPr/>
        </p:nvSpPr>
        <p:spPr bwMode="auto">
          <a:xfrm>
            <a:off x="2352675" y="5365750"/>
            <a:ext cx="1008063" cy="533400"/>
          </a:xfrm>
          <a:prstGeom prst="rightArrow">
            <a:avLst>
              <a:gd name="adj1" fmla="val 50000"/>
              <a:gd name="adj2" fmla="val 47238"/>
            </a:avLst>
          </a:prstGeom>
          <a:solidFill>
            <a:schemeClr val="accent1"/>
          </a:solidFill>
          <a:ln w="9525">
            <a:solidFill>
              <a:schemeClr val="tx1"/>
            </a:solidFill>
            <a:miter lim="800000"/>
            <a:headEnd/>
            <a:tailEnd/>
          </a:ln>
        </p:spPr>
        <p:txBody>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endParaRPr lang="zh-CN" altLang="en-US"/>
          </a:p>
        </p:txBody>
      </p:sp>
      <p:sp>
        <p:nvSpPr>
          <p:cNvPr id="53266" name="爆炸形 2 53265"/>
          <p:cNvSpPr>
            <a:spLocks noChangeArrowheads="1"/>
          </p:cNvSpPr>
          <p:nvPr/>
        </p:nvSpPr>
        <p:spPr bwMode="auto">
          <a:xfrm>
            <a:off x="3267075" y="4527550"/>
            <a:ext cx="2895600" cy="1828800"/>
          </a:xfrm>
          <a:prstGeom prst="irregularSeal2">
            <a:avLst/>
          </a:prstGeom>
          <a:solidFill>
            <a:schemeClr val="accent1"/>
          </a:solidFill>
          <a:ln w="9525">
            <a:solidFill>
              <a:schemeClr val="tx1"/>
            </a:solidFill>
            <a:miter lim="800000"/>
            <a:headEnd/>
            <a:tailEnd/>
          </a:ln>
        </p:spPr>
        <p:txBody>
          <a:bodyPr wrap="none" anchor="ct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zh-CN" altLang="en-US" sz="4400">
                <a:latin typeface="Tahoma" pitchFamily="34" charset="0"/>
                <a:ea typeface="黑体" pitchFamily="49" charset="-122"/>
              </a:rPr>
              <a:t>解体</a:t>
            </a:r>
          </a:p>
        </p:txBody>
      </p:sp>
    </p:spTree>
    <p:extLst>
      <p:ext uri="{BB962C8B-B14F-4D97-AF65-F5344CB8AC3E}">
        <p14:creationId xmlns:p14="http://schemas.microsoft.com/office/powerpoint/2010/main" val="313868632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3251"/>
                                        </p:tgtEl>
                                        <p:attrNameLst>
                                          <p:attrName>style.visibility</p:attrName>
                                        </p:attrNameLst>
                                      </p:cBhvr>
                                      <p:to>
                                        <p:strVal val="visible"/>
                                      </p:to>
                                    </p:set>
                                    <p:animEffect transition="in" filter="dissolve">
                                      <p:cBhvr>
                                        <p:cTn id="7" dur="500"/>
                                        <p:tgtEl>
                                          <p:spTgt spid="5325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8" fill="hold" nodeType="clickEffect">
                                  <p:stCondLst>
                                    <p:cond delay="0"/>
                                  </p:stCondLst>
                                  <p:childTnLst>
                                    <p:set>
                                      <p:cBhvr>
                                        <p:cTn id="11" dur="1" fill="hold">
                                          <p:stCondLst>
                                            <p:cond delay="0"/>
                                          </p:stCondLst>
                                        </p:cTn>
                                        <p:tgtEl>
                                          <p:spTgt spid="53256"/>
                                        </p:tgtEl>
                                        <p:attrNameLst>
                                          <p:attrName>style.visibility</p:attrName>
                                        </p:attrNameLst>
                                      </p:cBhvr>
                                      <p:to>
                                        <p:strVal val="visible"/>
                                      </p:to>
                                    </p:set>
                                    <p:animEffect transition="in" filter="slide(fromLeft)">
                                      <p:cBhvr>
                                        <p:cTn id="12" dur="500"/>
                                        <p:tgtEl>
                                          <p:spTgt spid="53256"/>
                                        </p:tgtEl>
                                      </p:cBhvr>
                                    </p:animEffect>
                                  </p:childTnLst>
                                </p:cTn>
                              </p:par>
                            </p:childTnLst>
                          </p:cTn>
                        </p:par>
                        <p:par>
                          <p:cTn id="13" fill="hold" nodeType="afterGroup">
                            <p:stCondLst>
                              <p:cond delay="500"/>
                            </p:stCondLst>
                            <p:childTnLst>
                              <p:par>
                                <p:cTn id="14" presetID="9" presetClass="entr" presetSubtype="0" fill="hold" grpId="0" nodeType="afterEffect">
                                  <p:stCondLst>
                                    <p:cond delay="0"/>
                                  </p:stCondLst>
                                  <p:childTnLst>
                                    <p:set>
                                      <p:cBhvr>
                                        <p:cTn id="15" dur="1" fill="hold">
                                          <p:stCondLst>
                                            <p:cond delay="0"/>
                                          </p:stCondLst>
                                        </p:cTn>
                                        <p:tgtEl>
                                          <p:spTgt spid="53252"/>
                                        </p:tgtEl>
                                        <p:attrNameLst>
                                          <p:attrName>style.visibility</p:attrName>
                                        </p:attrNameLst>
                                      </p:cBhvr>
                                      <p:to>
                                        <p:strVal val="visible"/>
                                      </p:to>
                                    </p:set>
                                    <p:animEffect transition="in" filter="dissolve">
                                      <p:cBhvr>
                                        <p:cTn id="16" dur="500"/>
                                        <p:tgtEl>
                                          <p:spTgt spid="53252"/>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2" presetClass="entr" presetSubtype="8" fill="hold" nodeType="clickEffect">
                                  <p:stCondLst>
                                    <p:cond delay="0"/>
                                  </p:stCondLst>
                                  <p:childTnLst>
                                    <p:set>
                                      <p:cBhvr>
                                        <p:cTn id="20" dur="1" fill="hold">
                                          <p:stCondLst>
                                            <p:cond delay="0"/>
                                          </p:stCondLst>
                                        </p:cTn>
                                        <p:tgtEl>
                                          <p:spTgt spid="53257"/>
                                        </p:tgtEl>
                                        <p:attrNameLst>
                                          <p:attrName>style.visibility</p:attrName>
                                        </p:attrNameLst>
                                      </p:cBhvr>
                                      <p:to>
                                        <p:strVal val="visible"/>
                                      </p:to>
                                    </p:set>
                                    <p:animEffect transition="in" filter="slide(fromLeft)">
                                      <p:cBhvr>
                                        <p:cTn id="21" dur="500"/>
                                        <p:tgtEl>
                                          <p:spTgt spid="53257"/>
                                        </p:tgtEl>
                                      </p:cBhvr>
                                    </p:animEffect>
                                  </p:childTnLst>
                                </p:cTn>
                              </p:par>
                            </p:childTnLst>
                          </p:cTn>
                        </p:par>
                        <p:par>
                          <p:cTn id="22" fill="hold" nodeType="afterGroup">
                            <p:stCondLst>
                              <p:cond delay="500"/>
                            </p:stCondLst>
                            <p:childTnLst>
                              <p:par>
                                <p:cTn id="23" presetID="9" presetClass="entr" presetSubtype="0" fill="hold" grpId="0" nodeType="afterEffect">
                                  <p:stCondLst>
                                    <p:cond delay="0"/>
                                  </p:stCondLst>
                                  <p:childTnLst>
                                    <p:set>
                                      <p:cBhvr>
                                        <p:cTn id="24" dur="1" fill="hold">
                                          <p:stCondLst>
                                            <p:cond delay="0"/>
                                          </p:stCondLst>
                                        </p:cTn>
                                        <p:tgtEl>
                                          <p:spTgt spid="53253"/>
                                        </p:tgtEl>
                                        <p:attrNameLst>
                                          <p:attrName>style.visibility</p:attrName>
                                        </p:attrNameLst>
                                      </p:cBhvr>
                                      <p:to>
                                        <p:strVal val="visible"/>
                                      </p:to>
                                    </p:set>
                                    <p:animEffect transition="in" filter="dissolve">
                                      <p:cBhvr>
                                        <p:cTn id="25" dur="500"/>
                                        <p:tgtEl>
                                          <p:spTgt spid="53253"/>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2" presetClass="entr" presetSubtype="1" fill="hold" nodeType="clickEffect">
                                  <p:stCondLst>
                                    <p:cond delay="0"/>
                                  </p:stCondLst>
                                  <p:childTnLst>
                                    <p:set>
                                      <p:cBhvr>
                                        <p:cTn id="29" dur="1" fill="hold">
                                          <p:stCondLst>
                                            <p:cond delay="0"/>
                                          </p:stCondLst>
                                        </p:cTn>
                                        <p:tgtEl>
                                          <p:spTgt spid="53258"/>
                                        </p:tgtEl>
                                        <p:attrNameLst>
                                          <p:attrName>style.visibility</p:attrName>
                                        </p:attrNameLst>
                                      </p:cBhvr>
                                      <p:to>
                                        <p:strVal val="visible"/>
                                      </p:to>
                                    </p:set>
                                    <p:animEffect transition="in" filter="slide(fromTop)">
                                      <p:cBhvr>
                                        <p:cTn id="30" dur="500"/>
                                        <p:tgtEl>
                                          <p:spTgt spid="53258"/>
                                        </p:tgtEl>
                                      </p:cBhvr>
                                    </p:animEffect>
                                  </p:childTnLst>
                                </p:cTn>
                              </p:par>
                            </p:childTnLst>
                          </p:cTn>
                        </p:par>
                        <p:par>
                          <p:cTn id="31" fill="hold" nodeType="afterGroup">
                            <p:stCondLst>
                              <p:cond delay="500"/>
                            </p:stCondLst>
                            <p:childTnLst>
                              <p:par>
                                <p:cTn id="32" presetID="9" presetClass="entr" presetSubtype="0" fill="hold" grpId="0" nodeType="afterEffect">
                                  <p:stCondLst>
                                    <p:cond delay="0"/>
                                  </p:stCondLst>
                                  <p:childTnLst>
                                    <p:set>
                                      <p:cBhvr>
                                        <p:cTn id="33" dur="1" fill="hold">
                                          <p:stCondLst>
                                            <p:cond delay="0"/>
                                          </p:stCondLst>
                                        </p:cTn>
                                        <p:tgtEl>
                                          <p:spTgt spid="53254"/>
                                        </p:tgtEl>
                                        <p:attrNameLst>
                                          <p:attrName>style.visibility</p:attrName>
                                        </p:attrNameLst>
                                      </p:cBhvr>
                                      <p:to>
                                        <p:strVal val="visible"/>
                                      </p:to>
                                    </p:set>
                                    <p:animEffect transition="in" filter="dissolve">
                                      <p:cBhvr>
                                        <p:cTn id="34" dur="500"/>
                                        <p:tgtEl>
                                          <p:spTgt spid="53254"/>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2" presetClass="entr" presetSubtype="2" fill="hold" nodeType="clickEffect">
                                  <p:stCondLst>
                                    <p:cond delay="0"/>
                                  </p:stCondLst>
                                  <p:childTnLst>
                                    <p:set>
                                      <p:cBhvr>
                                        <p:cTn id="38" dur="1" fill="hold">
                                          <p:stCondLst>
                                            <p:cond delay="0"/>
                                          </p:stCondLst>
                                        </p:cTn>
                                        <p:tgtEl>
                                          <p:spTgt spid="53259"/>
                                        </p:tgtEl>
                                        <p:attrNameLst>
                                          <p:attrName>style.visibility</p:attrName>
                                        </p:attrNameLst>
                                      </p:cBhvr>
                                      <p:to>
                                        <p:strVal val="visible"/>
                                      </p:to>
                                    </p:set>
                                    <p:animEffect transition="in" filter="slide(fromRight)">
                                      <p:cBhvr>
                                        <p:cTn id="39" dur="500"/>
                                        <p:tgtEl>
                                          <p:spTgt spid="53259"/>
                                        </p:tgtEl>
                                      </p:cBhvr>
                                    </p:animEffect>
                                  </p:childTnLst>
                                </p:cTn>
                              </p:par>
                            </p:childTnLst>
                          </p:cTn>
                        </p:par>
                        <p:par>
                          <p:cTn id="40" fill="hold" nodeType="afterGroup">
                            <p:stCondLst>
                              <p:cond delay="500"/>
                            </p:stCondLst>
                            <p:childTnLst>
                              <p:par>
                                <p:cTn id="41" presetID="9" presetClass="entr" presetSubtype="0" fill="hold" grpId="0" nodeType="afterEffect">
                                  <p:stCondLst>
                                    <p:cond delay="0"/>
                                  </p:stCondLst>
                                  <p:childTnLst>
                                    <p:set>
                                      <p:cBhvr>
                                        <p:cTn id="42" dur="1" fill="hold">
                                          <p:stCondLst>
                                            <p:cond delay="0"/>
                                          </p:stCondLst>
                                        </p:cTn>
                                        <p:tgtEl>
                                          <p:spTgt spid="53255"/>
                                        </p:tgtEl>
                                        <p:attrNameLst>
                                          <p:attrName>style.visibility</p:attrName>
                                        </p:attrNameLst>
                                      </p:cBhvr>
                                      <p:to>
                                        <p:strVal val="visible"/>
                                      </p:to>
                                    </p:set>
                                    <p:animEffect transition="in" filter="dissolve">
                                      <p:cBhvr>
                                        <p:cTn id="43" dur="500"/>
                                        <p:tgtEl>
                                          <p:spTgt spid="53255"/>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12" presetClass="entr" presetSubtype="2" fill="hold" nodeType="clickEffect">
                                  <p:stCondLst>
                                    <p:cond delay="0"/>
                                  </p:stCondLst>
                                  <p:childTnLst>
                                    <p:set>
                                      <p:cBhvr>
                                        <p:cTn id="47" dur="1" fill="hold">
                                          <p:stCondLst>
                                            <p:cond delay="0"/>
                                          </p:stCondLst>
                                        </p:cTn>
                                        <p:tgtEl>
                                          <p:spTgt spid="53261"/>
                                        </p:tgtEl>
                                        <p:attrNameLst>
                                          <p:attrName>style.visibility</p:attrName>
                                        </p:attrNameLst>
                                      </p:cBhvr>
                                      <p:to>
                                        <p:strVal val="visible"/>
                                      </p:to>
                                    </p:set>
                                    <p:animEffect transition="in" filter="slide(fromRight)">
                                      <p:cBhvr>
                                        <p:cTn id="48" dur="500"/>
                                        <p:tgtEl>
                                          <p:spTgt spid="53261"/>
                                        </p:tgtEl>
                                      </p:cBhvr>
                                    </p:animEffect>
                                  </p:childTnLst>
                                </p:cTn>
                              </p:par>
                            </p:childTnLst>
                          </p:cTn>
                        </p:par>
                        <p:par>
                          <p:cTn id="49" fill="hold" nodeType="afterGroup">
                            <p:stCondLst>
                              <p:cond delay="500"/>
                            </p:stCondLst>
                            <p:childTnLst>
                              <p:par>
                                <p:cTn id="50" presetID="9" presetClass="entr" presetSubtype="0" fill="hold" grpId="0" nodeType="afterEffect">
                                  <p:stCondLst>
                                    <p:cond delay="0"/>
                                  </p:stCondLst>
                                  <p:childTnLst>
                                    <p:set>
                                      <p:cBhvr>
                                        <p:cTn id="51" dur="1" fill="hold">
                                          <p:stCondLst>
                                            <p:cond delay="0"/>
                                          </p:stCondLst>
                                        </p:cTn>
                                        <p:tgtEl>
                                          <p:spTgt spid="53262"/>
                                        </p:tgtEl>
                                        <p:attrNameLst>
                                          <p:attrName>style.visibility</p:attrName>
                                        </p:attrNameLst>
                                      </p:cBhvr>
                                      <p:to>
                                        <p:strVal val="visible"/>
                                      </p:to>
                                    </p:set>
                                    <p:animEffect transition="in" filter="dissolve">
                                      <p:cBhvr>
                                        <p:cTn id="52" dur="500"/>
                                        <p:tgtEl>
                                          <p:spTgt spid="53262"/>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2" presetClass="entr" presetSubtype="1" fill="hold" nodeType="clickEffect">
                                  <p:stCondLst>
                                    <p:cond delay="0"/>
                                  </p:stCondLst>
                                  <p:childTnLst>
                                    <p:set>
                                      <p:cBhvr>
                                        <p:cTn id="56" dur="1" fill="hold">
                                          <p:stCondLst>
                                            <p:cond delay="0"/>
                                          </p:stCondLst>
                                        </p:cTn>
                                        <p:tgtEl>
                                          <p:spTgt spid="53263"/>
                                        </p:tgtEl>
                                        <p:attrNameLst>
                                          <p:attrName>style.visibility</p:attrName>
                                        </p:attrNameLst>
                                      </p:cBhvr>
                                      <p:to>
                                        <p:strVal val="visible"/>
                                      </p:to>
                                    </p:set>
                                    <p:animEffect transition="in" filter="slide(fromTop)">
                                      <p:cBhvr>
                                        <p:cTn id="57" dur="500"/>
                                        <p:tgtEl>
                                          <p:spTgt spid="53263"/>
                                        </p:tgtEl>
                                      </p:cBhvr>
                                    </p:animEffect>
                                  </p:childTnLst>
                                </p:cTn>
                              </p:par>
                            </p:childTnLst>
                          </p:cTn>
                        </p:par>
                        <p:par>
                          <p:cTn id="58" fill="hold" nodeType="afterGroup">
                            <p:stCondLst>
                              <p:cond delay="500"/>
                            </p:stCondLst>
                            <p:childTnLst>
                              <p:par>
                                <p:cTn id="59" presetID="9" presetClass="entr" presetSubtype="0" fill="hold" grpId="0" nodeType="afterEffect">
                                  <p:stCondLst>
                                    <p:cond delay="0"/>
                                  </p:stCondLst>
                                  <p:childTnLst>
                                    <p:set>
                                      <p:cBhvr>
                                        <p:cTn id="60" dur="1" fill="hold">
                                          <p:stCondLst>
                                            <p:cond delay="0"/>
                                          </p:stCondLst>
                                        </p:cTn>
                                        <p:tgtEl>
                                          <p:spTgt spid="53264"/>
                                        </p:tgtEl>
                                        <p:attrNameLst>
                                          <p:attrName>style.visibility</p:attrName>
                                        </p:attrNameLst>
                                      </p:cBhvr>
                                      <p:to>
                                        <p:strVal val="visible"/>
                                      </p:to>
                                    </p:set>
                                    <p:animEffect transition="in" filter="dissolve">
                                      <p:cBhvr>
                                        <p:cTn id="61" dur="500"/>
                                        <p:tgtEl>
                                          <p:spTgt spid="53264"/>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12" presetClass="entr" presetSubtype="8" fill="hold" nodeType="clickEffect">
                                  <p:stCondLst>
                                    <p:cond delay="0"/>
                                  </p:stCondLst>
                                  <p:childTnLst>
                                    <p:set>
                                      <p:cBhvr>
                                        <p:cTn id="65" dur="1" fill="hold">
                                          <p:stCondLst>
                                            <p:cond delay="0"/>
                                          </p:stCondLst>
                                        </p:cTn>
                                        <p:tgtEl>
                                          <p:spTgt spid="53265"/>
                                        </p:tgtEl>
                                        <p:attrNameLst>
                                          <p:attrName>style.visibility</p:attrName>
                                        </p:attrNameLst>
                                      </p:cBhvr>
                                      <p:to>
                                        <p:strVal val="visible"/>
                                      </p:to>
                                    </p:set>
                                    <p:animEffect transition="in" filter="slide(fromLeft)">
                                      <p:cBhvr>
                                        <p:cTn id="66" dur="500"/>
                                        <p:tgtEl>
                                          <p:spTgt spid="53265"/>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53" presetClass="entr" presetSubtype="16" fill="hold" grpId="0" nodeType="clickEffect">
                                  <p:stCondLst>
                                    <p:cond delay="0"/>
                                  </p:stCondLst>
                                  <p:childTnLst>
                                    <p:set>
                                      <p:cBhvr>
                                        <p:cTn id="70" dur="1" fill="hold">
                                          <p:stCondLst>
                                            <p:cond delay="0"/>
                                          </p:stCondLst>
                                        </p:cTn>
                                        <p:tgtEl>
                                          <p:spTgt spid="53266"/>
                                        </p:tgtEl>
                                        <p:attrNameLst>
                                          <p:attrName>style.visibility</p:attrName>
                                        </p:attrNameLst>
                                      </p:cBhvr>
                                      <p:to>
                                        <p:strVal val="visible"/>
                                      </p:to>
                                    </p:set>
                                    <p:anim calcmode="lin" valueType="num">
                                      <p:cBhvr>
                                        <p:cTn id="71" dur="500" fill="hold"/>
                                        <p:tgtEl>
                                          <p:spTgt spid="53266"/>
                                        </p:tgtEl>
                                        <p:attrNameLst>
                                          <p:attrName>ppt_w</p:attrName>
                                        </p:attrNameLst>
                                      </p:cBhvr>
                                      <p:tavLst>
                                        <p:tav tm="0">
                                          <p:val>
                                            <p:fltVal val="0"/>
                                          </p:val>
                                        </p:tav>
                                        <p:tav tm="100000">
                                          <p:val>
                                            <p:strVal val="#ppt_w"/>
                                          </p:val>
                                        </p:tav>
                                      </p:tavLst>
                                    </p:anim>
                                    <p:anim calcmode="lin" valueType="num">
                                      <p:cBhvr>
                                        <p:cTn id="72" dur="500" fill="hold"/>
                                        <p:tgtEl>
                                          <p:spTgt spid="53266"/>
                                        </p:tgtEl>
                                        <p:attrNameLst>
                                          <p:attrName>ppt_h</p:attrName>
                                        </p:attrNameLst>
                                      </p:cBhvr>
                                      <p:tavLst>
                                        <p:tav tm="0">
                                          <p:val>
                                            <p:fltVal val="0"/>
                                          </p:val>
                                        </p:tav>
                                        <p:tav tm="100000">
                                          <p:val>
                                            <p:strVal val="#ppt_h"/>
                                          </p:val>
                                        </p:tav>
                                      </p:tavLst>
                                    </p:anim>
                                    <p:animEffect transition="in" filter="fade">
                                      <p:cBhvr>
                                        <p:cTn id="73" dur="500"/>
                                        <p:tgtEl>
                                          <p:spTgt spid="53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bldLvl="0" animBg="1"/>
      <p:bldP spid="53252" grpId="0" bldLvl="0" animBg="1"/>
      <p:bldP spid="53253" grpId="0" bldLvl="0" animBg="1"/>
      <p:bldP spid="53254" grpId="0" bldLvl="0" animBg="1"/>
      <p:bldP spid="53255" grpId="0" bldLvl="0" animBg="1"/>
      <p:bldP spid="53262" grpId="0" bldLvl="0" animBg="1"/>
      <p:bldP spid="53264" grpId="0" bldLvl="0" animBg="1"/>
      <p:bldP spid="53266" grpId="0" bldLvl="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文本框 45057"/>
          <p:cNvSpPr txBox="1">
            <a:spLocks noChangeArrowheads="1"/>
          </p:cNvSpPr>
          <p:nvPr/>
        </p:nvSpPr>
        <p:spPr bwMode="auto">
          <a:xfrm flipH="1">
            <a:off x="250825" y="190500"/>
            <a:ext cx="496888" cy="594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3200" b="1">
                <a:latin typeface="黑体" pitchFamily="49" charset="-122"/>
                <a:ea typeface="黑体" pitchFamily="49" charset="-122"/>
              </a:rPr>
              <a:t>国际社会主义运动的发展史</a:t>
            </a:r>
            <a:r>
              <a:rPr lang="zh-CN" altLang="en-US" sz="3200" b="1">
                <a:latin typeface="华文中宋" pitchFamily="2" charset="-122"/>
                <a:ea typeface="华文中宋" pitchFamily="2" charset="-122"/>
              </a:rPr>
              <a:t> </a:t>
            </a:r>
          </a:p>
        </p:txBody>
      </p:sp>
      <p:sp>
        <p:nvSpPr>
          <p:cNvPr id="33794" name="左大括号 45058"/>
          <p:cNvSpPr>
            <a:spLocks/>
          </p:cNvSpPr>
          <p:nvPr/>
        </p:nvSpPr>
        <p:spPr bwMode="auto">
          <a:xfrm>
            <a:off x="827088" y="622300"/>
            <a:ext cx="457200" cy="5207000"/>
          </a:xfrm>
          <a:prstGeom prst="leftBrace">
            <a:avLst>
              <a:gd name="adj1" fmla="val 94855"/>
              <a:gd name="adj2" fmla="val 50000"/>
            </a:avLst>
          </a:prstGeom>
          <a:noFill/>
          <a:ln w="63500">
            <a:solidFill>
              <a:srgbClr val="0000FF"/>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endParaRPr lang="zh-CN" altLang="en-US"/>
          </a:p>
        </p:txBody>
      </p:sp>
      <p:sp>
        <p:nvSpPr>
          <p:cNvPr id="33795" name="文本框 45059"/>
          <p:cNvSpPr txBox="1">
            <a:spLocks noChangeArrowheads="1"/>
          </p:cNvSpPr>
          <p:nvPr/>
        </p:nvSpPr>
        <p:spPr bwMode="auto">
          <a:xfrm>
            <a:off x="1258888" y="334963"/>
            <a:ext cx="1008062"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3200" b="1">
                <a:latin typeface="黑体" pitchFamily="49" charset="-122"/>
                <a:ea typeface="黑体" pitchFamily="49" charset="-122"/>
              </a:rPr>
              <a:t>理论</a:t>
            </a:r>
          </a:p>
        </p:txBody>
      </p:sp>
      <p:sp>
        <p:nvSpPr>
          <p:cNvPr id="33796" name="文本框 45060"/>
          <p:cNvSpPr txBox="1">
            <a:spLocks noChangeArrowheads="1"/>
          </p:cNvSpPr>
          <p:nvPr/>
        </p:nvSpPr>
        <p:spPr bwMode="auto">
          <a:xfrm>
            <a:off x="2627313" y="334963"/>
            <a:ext cx="287972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3200" b="1">
                <a:solidFill>
                  <a:srgbClr val="FF0000"/>
                </a:solidFill>
                <a:latin typeface="黑体" pitchFamily="49" charset="-122"/>
                <a:ea typeface="黑体" pitchFamily="49" charset="-122"/>
              </a:rPr>
              <a:t>科学社会主义</a:t>
            </a:r>
          </a:p>
        </p:txBody>
      </p:sp>
      <p:sp>
        <p:nvSpPr>
          <p:cNvPr id="33797" name="文本框 45061"/>
          <p:cNvSpPr txBox="1">
            <a:spLocks noChangeArrowheads="1"/>
          </p:cNvSpPr>
          <p:nvPr/>
        </p:nvSpPr>
        <p:spPr bwMode="auto">
          <a:xfrm>
            <a:off x="1331913" y="2706688"/>
            <a:ext cx="1366837"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3200" b="1">
                <a:latin typeface="黑体" pitchFamily="49" charset="-122"/>
                <a:ea typeface="黑体" pitchFamily="49" charset="-122"/>
              </a:rPr>
              <a:t>现实</a:t>
            </a:r>
          </a:p>
        </p:txBody>
      </p:sp>
      <p:sp>
        <p:nvSpPr>
          <p:cNvPr id="33798" name="左大括号 45062"/>
          <p:cNvSpPr>
            <a:spLocks/>
          </p:cNvSpPr>
          <p:nvPr/>
        </p:nvSpPr>
        <p:spPr bwMode="auto">
          <a:xfrm>
            <a:off x="2266950" y="2673350"/>
            <a:ext cx="304800" cy="685800"/>
          </a:xfrm>
          <a:prstGeom prst="leftBrace">
            <a:avLst>
              <a:gd name="adj1" fmla="val 18750"/>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endParaRPr lang="zh-CN" altLang="en-US"/>
          </a:p>
        </p:txBody>
      </p:sp>
      <p:sp>
        <p:nvSpPr>
          <p:cNvPr id="33799" name="文本框 45063"/>
          <p:cNvSpPr txBox="1">
            <a:spLocks noChangeArrowheads="1"/>
          </p:cNvSpPr>
          <p:nvPr/>
        </p:nvSpPr>
        <p:spPr bwMode="auto">
          <a:xfrm>
            <a:off x="2700338" y="2419350"/>
            <a:ext cx="6192837"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3200" b="1">
                <a:solidFill>
                  <a:srgbClr val="FF0000"/>
                </a:solidFill>
                <a:latin typeface="黑体" pitchFamily="49" charset="-122"/>
                <a:ea typeface="黑体" pitchFamily="49" charset="-122"/>
              </a:rPr>
              <a:t>一国：俄国十月革命的胜利</a:t>
            </a:r>
          </a:p>
        </p:txBody>
      </p:sp>
      <p:sp>
        <p:nvSpPr>
          <p:cNvPr id="33800" name="文本框 45064"/>
          <p:cNvSpPr txBox="1">
            <a:spLocks noChangeArrowheads="1"/>
          </p:cNvSpPr>
          <p:nvPr/>
        </p:nvSpPr>
        <p:spPr bwMode="auto">
          <a:xfrm>
            <a:off x="2627313" y="2998788"/>
            <a:ext cx="637222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3200" b="1">
                <a:solidFill>
                  <a:srgbClr val="0000FF"/>
                </a:solidFill>
                <a:latin typeface="黑体" pitchFamily="49" charset="-122"/>
                <a:ea typeface="黑体" pitchFamily="49" charset="-122"/>
              </a:rPr>
              <a:t>多国：欧亚社会主义国家建立</a:t>
            </a:r>
          </a:p>
        </p:txBody>
      </p:sp>
      <p:sp>
        <p:nvSpPr>
          <p:cNvPr id="33801" name="文本框 45065"/>
          <p:cNvSpPr txBox="1">
            <a:spLocks noChangeArrowheads="1"/>
          </p:cNvSpPr>
          <p:nvPr/>
        </p:nvSpPr>
        <p:spPr bwMode="auto">
          <a:xfrm>
            <a:off x="1258888" y="4078288"/>
            <a:ext cx="12954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3200" b="1">
                <a:latin typeface="黑体" pitchFamily="49" charset="-122"/>
                <a:ea typeface="黑体" pitchFamily="49" charset="-122"/>
              </a:rPr>
              <a:t>挫折</a:t>
            </a:r>
            <a:r>
              <a:rPr lang="en-US" altLang="zh-CN" sz="3200" b="1">
                <a:latin typeface="黑体" pitchFamily="49" charset="-122"/>
                <a:ea typeface="黑体" pitchFamily="49" charset="-122"/>
              </a:rPr>
              <a:t>:</a:t>
            </a:r>
          </a:p>
        </p:txBody>
      </p:sp>
      <p:sp>
        <p:nvSpPr>
          <p:cNvPr id="33802" name="文本框 45066"/>
          <p:cNvSpPr txBox="1">
            <a:spLocks noChangeArrowheads="1"/>
          </p:cNvSpPr>
          <p:nvPr/>
        </p:nvSpPr>
        <p:spPr bwMode="auto">
          <a:xfrm>
            <a:off x="2843213" y="4078288"/>
            <a:ext cx="4465637"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3200" b="1">
                <a:latin typeface="黑体" pitchFamily="49" charset="-122"/>
                <a:ea typeface="黑体" pitchFamily="49" charset="-122"/>
              </a:rPr>
              <a:t>东欧剧变与苏联解体</a:t>
            </a:r>
          </a:p>
        </p:txBody>
      </p:sp>
      <p:sp>
        <p:nvSpPr>
          <p:cNvPr id="33803" name="文本框 45067"/>
          <p:cNvSpPr txBox="1">
            <a:spLocks noChangeArrowheads="1"/>
          </p:cNvSpPr>
          <p:nvPr/>
        </p:nvSpPr>
        <p:spPr bwMode="auto">
          <a:xfrm>
            <a:off x="1187450" y="5303838"/>
            <a:ext cx="1223963"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3200" b="1">
                <a:latin typeface="黑体" pitchFamily="49" charset="-122"/>
                <a:ea typeface="黑体" pitchFamily="49" charset="-122"/>
              </a:rPr>
              <a:t>发展</a:t>
            </a:r>
            <a:r>
              <a:rPr lang="en-US" altLang="zh-CN" sz="3200" b="1">
                <a:latin typeface="黑体" pitchFamily="49" charset="-122"/>
                <a:ea typeface="黑体" pitchFamily="49" charset="-122"/>
              </a:rPr>
              <a:t>:</a:t>
            </a:r>
          </a:p>
        </p:txBody>
      </p:sp>
      <p:sp>
        <p:nvSpPr>
          <p:cNvPr id="33804" name="文本框 45068"/>
          <p:cNvSpPr txBox="1">
            <a:spLocks noChangeArrowheads="1"/>
          </p:cNvSpPr>
          <p:nvPr/>
        </p:nvSpPr>
        <p:spPr bwMode="auto">
          <a:xfrm>
            <a:off x="2627313" y="5187950"/>
            <a:ext cx="59055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3600" b="1">
                <a:solidFill>
                  <a:srgbClr val="FF0000"/>
                </a:solidFill>
                <a:latin typeface="黑体" pitchFamily="49" charset="-122"/>
                <a:ea typeface="黑体" pitchFamily="49" charset="-122"/>
              </a:rPr>
              <a:t>中国社会主义建设成就巨大</a:t>
            </a:r>
          </a:p>
        </p:txBody>
      </p:sp>
      <p:sp>
        <p:nvSpPr>
          <p:cNvPr id="33805" name="文本框 45069"/>
          <p:cNvSpPr txBox="1">
            <a:spLocks noChangeArrowheads="1"/>
          </p:cNvSpPr>
          <p:nvPr/>
        </p:nvSpPr>
        <p:spPr bwMode="auto">
          <a:xfrm>
            <a:off x="1331913" y="1485900"/>
            <a:ext cx="1655762"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3200" b="1">
                <a:latin typeface="华文中宋" pitchFamily="2" charset="-122"/>
                <a:ea typeface="黑体" pitchFamily="49" charset="-122"/>
              </a:rPr>
              <a:t>尝试</a:t>
            </a:r>
            <a:r>
              <a:rPr lang="zh-CN" altLang="en-US" sz="3200" b="1">
                <a:latin typeface="楷体_GB2312" pitchFamily="49" charset="-122"/>
                <a:ea typeface="黑体" pitchFamily="49" charset="-122"/>
              </a:rPr>
              <a:t>：</a:t>
            </a:r>
          </a:p>
        </p:txBody>
      </p:sp>
      <p:sp>
        <p:nvSpPr>
          <p:cNvPr id="33806" name="矩形 45070"/>
          <p:cNvSpPr>
            <a:spLocks noChangeArrowheads="1"/>
          </p:cNvSpPr>
          <p:nvPr/>
        </p:nvSpPr>
        <p:spPr bwMode="auto">
          <a:xfrm>
            <a:off x="2627313" y="1447800"/>
            <a:ext cx="18161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3200" b="1">
                <a:solidFill>
                  <a:srgbClr val="0000FF"/>
                </a:solidFill>
                <a:ea typeface="黑体" pitchFamily="49" charset="-122"/>
              </a:rPr>
              <a:t>巴黎公社</a:t>
            </a:r>
          </a:p>
        </p:txBody>
      </p:sp>
    </p:spTree>
    <p:extLst>
      <p:ext uri="{BB962C8B-B14F-4D97-AF65-F5344CB8AC3E}">
        <p14:creationId xmlns:p14="http://schemas.microsoft.com/office/powerpoint/2010/main" val="6815671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7219" name="表格 137218"/>
          <p:cNvGraphicFramePr/>
          <p:nvPr/>
        </p:nvGraphicFramePr>
        <p:xfrm>
          <a:off x="574675" y="1844675"/>
          <a:ext cx="1439863" cy="1584325"/>
        </p:xfrm>
        <a:graphic>
          <a:graphicData uri="http://schemas.openxmlformats.org/drawingml/2006/table">
            <a:tbl>
              <a:tblPr/>
              <a:tblGrid>
                <a:gridCol w="1439863"/>
              </a:tblGrid>
              <a:tr h="1584325">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b="1" dirty="0">
                          <a:effectLst>
                            <a:outerShdw blurRad="38100" dist="38100" dir="2700000">
                              <a:srgbClr val="C0C0C0"/>
                            </a:outerShdw>
                          </a:effectLst>
                          <a:ea typeface="黑体" panose="02010609060101010101" pitchFamily="2" charset="-122"/>
                        </a:rPr>
                        <a:t>第一次</a:t>
                      </a:r>
                    </a:p>
                    <a:p>
                      <a:pPr marL="0" lvl="0" indent="0" algn="ctr">
                        <a:buNone/>
                      </a:pPr>
                      <a:r>
                        <a:rPr lang="zh-CN" altLang="en-US" b="1" dirty="0">
                          <a:effectLst>
                            <a:outerShdw blurRad="38100" dist="38100" dir="2700000">
                              <a:srgbClr val="C0C0C0"/>
                            </a:outerShdw>
                          </a:effectLst>
                          <a:ea typeface="黑体" panose="02010609060101010101" pitchFamily="2" charset="-122"/>
                        </a:rPr>
                        <a:t>世界</a:t>
                      </a:r>
                    </a:p>
                    <a:p>
                      <a:pPr marL="0" lvl="0" indent="0" algn="ctr">
                        <a:buNone/>
                      </a:pPr>
                      <a:r>
                        <a:rPr lang="zh-CN" altLang="en-US" b="1" dirty="0">
                          <a:effectLst>
                            <a:outerShdw blurRad="38100" dist="38100" dir="2700000">
                              <a:srgbClr val="C0C0C0"/>
                            </a:outerShdw>
                          </a:effectLst>
                          <a:ea typeface="黑体" panose="02010609060101010101" pitchFamily="2" charset="-122"/>
                        </a:rPr>
                        <a:t>大战</a:t>
                      </a:r>
                    </a:p>
                  </a:txBody>
                  <a:tcPr anchor="ctr">
                    <a:lnL w="28575"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137225" name="矩形 137224"/>
          <p:cNvSpPr/>
          <p:nvPr/>
        </p:nvSpPr>
        <p:spPr>
          <a:xfrm>
            <a:off x="1943100" y="2276475"/>
            <a:ext cx="685800" cy="641350"/>
          </a:xfrm>
          <a:prstGeom prst="rect">
            <a:avLst/>
          </a:prstGeom>
          <a:noFill/>
          <a:ln w="9525">
            <a:noFill/>
          </a:ln>
        </p:spPr>
        <p:txBody>
          <a:bodyPr>
            <a:spAutoFit/>
          </a:bodyPr>
          <a:lstStyle/>
          <a:p>
            <a:pPr algn="ctr" eaLnBrk="0" hangingPunct="0"/>
            <a:r>
              <a:rPr lang="zh-CN" altLang="en-US" sz="3600" b="1" noProof="1">
                <a:effectLst>
                  <a:outerShdw blurRad="38100" dist="38100" dir="2700000">
                    <a:srgbClr val="C0C0C0"/>
                  </a:outerShdw>
                </a:effectLst>
              </a:rPr>
              <a:t>→</a:t>
            </a:r>
          </a:p>
        </p:txBody>
      </p:sp>
      <p:graphicFrame>
        <p:nvGraphicFramePr>
          <p:cNvPr id="137226" name="表格 137225"/>
          <p:cNvGraphicFramePr/>
          <p:nvPr/>
        </p:nvGraphicFramePr>
        <p:xfrm>
          <a:off x="2662238" y="1484313"/>
          <a:ext cx="1371600" cy="2232025"/>
        </p:xfrm>
        <a:graphic>
          <a:graphicData uri="http://schemas.openxmlformats.org/drawingml/2006/table">
            <a:tbl>
              <a:tblPr/>
              <a:tblGrid>
                <a:gridCol w="1371600"/>
              </a:tblGrid>
              <a:tr h="2232025">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b="1" dirty="0">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rPr>
                        <a:t>凡尔赛</a:t>
                      </a:r>
                    </a:p>
                    <a:p>
                      <a:pPr marL="0" lvl="0" indent="0" algn="ctr">
                        <a:buNone/>
                      </a:pPr>
                      <a:r>
                        <a:rPr lang="en-US" altLang="zh-CN" b="1">
                          <a:solidFill>
                            <a:srgbClr val="0000FF"/>
                          </a:solidFill>
                          <a:effectLst>
                            <a:outerShdw blurRad="38100" dist="38100" dir="2700000">
                              <a:srgbClr val="C0C0C0"/>
                            </a:outerShdw>
                          </a:effectLst>
                          <a:latin typeface="Tahoma" panose="020B0604030504040204" pitchFamily="34" charset="0"/>
                          <a:ea typeface="黑体" panose="02010609060101010101" pitchFamily="2" charset="-122"/>
                        </a:rPr>
                        <a:t>—</a:t>
                      </a:r>
                      <a:endParaRPr lang="en-US" altLang="zh-CN" b="1">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endParaRPr>
                    </a:p>
                    <a:p>
                      <a:pPr marL="0" lvl="0" indent="0" algn="ctr">
                        <a:buNone/>
                      </a:pPr>
                      <a:r>
                        <a:rPr lang="zh-CN" altLang="en-US" b="1" dirty="0">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rPr>
                        <a:t>华盛顿</a:t>
                      </a:r>
                    </a:p>
                    <a:p>
                      <a:pPr marL="0" lvl="0" indent="0" algn="ctr">
                        <a:buNone/>
                      </a:pPr>
                      <a:r>
                        <a:rPr lang="zh-CN" altLang="en-US" b="1" dirty="0">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rPr>
                        <a:t>体系</a:t>
                      </a:r>
                    </a:p>
                  </a:txBody>
                  <a:tcPr>
                    <a:lnL w="28575"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137232" name="矩形 137231"/>
          <p:cNvSpPr/>
          <p:nvPr/>
        </p:nvSpPr>
        <p:spPr>
          <a:xfrm>
            <a:off x="4102100" y="2282825"/>
            <a:ext cx="641350" cy="641350"/>
          </a:xfrm>
          <a:prstGeom prst="rect">
            <a:avLst/>
          </a:prstGeom>
          <a:noFill/>
          <a:ln w="9525">
            <a:noFill/>
          </a:ln>
        </p:spPr>
        <p:txBody>
          <a:bodyPr>
            <a:spAutoFit/>
          </a:bodyPr>
          <a:lstStyle/>
          <a:p>
            <a:pPr algn="ctr" eaLnBrk="0" hangingPunct="0"/>
            <a:r>
              <a:rPr lang="zh-CN" altLang="en-US" sz="3600" b="1" noProof="1">
                <a:effectLst>
                  <a:outerShdw blurRad="38100" dist="38100" dir="2700000">
                    <a:srgbClr val="C0C0C0"/>
                  </a:outerShdw>
                </a:effectLst>
              </a:rPr>
              <a:t>→</a:t>
            </a:r>
          </a:p>
        </p:txBody>
      </p:sp>
      <p:graphicFrame>
        <p:nvGraphicFramePr>
          <p:cNvPr id="137233" name="表格 137232"/>
          <p:cNvGraphicFramePr/>
          <p:nvPr/>
        </p:nvGraphicFramePr>
        <p:xfrm>
          <a:off x="4751388" y="1885950"/>
          <a:ext cx="1295400" cy="1543050"/>
        </p:xfrm>
        <a:graphic>
          <a:graphicData uri="http://schemas.openxmlformats.org/drawingml/2006/table">
            <a:tbl>
              <a:tblPr/>
              <a:tblGrid>
                <a:gridCol w="1295400"/>
              </a:tblGrid>
              <a:tr h="1543050">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b="1" dirty="0">
                          <a:effectLst>
                            <a:outerShdw blurRad="38100" dist="38100" dir="2700000">
                              <a:srgbClr val="C0C0C0"/>
                            </a:outerShdw>
                          </a:effectLst>
                          <a:ea typeface="黑体" panose="02010609060101010101" pitchFamily="2" charset="-122"/>
                        </a:rPr>
                        <a:t>第二次</a:t>
                      </a:r>
                    </a:p>
                    <a:p>
                      <a:pPr marL="0" lvl="0" indent="0" algn="ctr">
                        <a:buNone/>
                      </a:pPr>
                      <a:r>
                        <a:rPr lang="zh-CN" altLang="en-US" b="1" dirty="0">
                          <a:effectLst>
                            <a:outerShdw blurRad="38100" dist="38100" dir="2700000">
                              <a:srgbClr val="C0C0C0"/>
                            </a:outerShdw>
                          </a:effectLst>
                          <a:ea typeface="黑体" panose="02010609060101010101" pitchFamily="2" charset="-122"/>
                        </a:rPr>
                        <a:t>世界</a:t>
                      </a:r>
                    </a:p>
                    <a:p>
                      <a:pPr marL="0" lvl="0" indent="0" algn="ctr">
                        <a:buNone/>
                      </a:pPr>
                      <a:r>
                        <a:rPr lang="zh-CN" altLang="en-US" b="1" dirty="0">
                          <a:effectLst>
                            <a:outerShdw blurRad="38100" dist="38100" dir="2700000">
                              <a:srgbClr val="C0C0C0"/>
                            </a:outerShdw>
                          </a:effectLst>
                          <a:ea typeface="黑体" panose="02010609060101010101" pitchFamily="2" charset="-122"/>
                        </a:rPr>
                        <a:t>大战</a:t>
                      </a:r>
                    </a:p>
                  </a:txBody>
                  <a:tcPr anchor="ctr">
                    <a:lnL w="28575"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137239" name="矩形 137238"/>
          <p:cNvSpPr/>
          <p:nvPr/>
        </p:nvSpPr>
        <p:spPr>
          <a:xfrm>
            <a:off x="5975350" y="2282825"/>
            <a:ext cx="641350" cy="641350"/>
          </a:xfrm>
          <a:prstGeom prst="rect">
            <a:avLst/>
          </a:prstGeom>
          <a:noFill/>
          <a:ln w="9525">
            <a:noFill/>
          </a:ln>
        </p:spPr>
        <p:txBody>
          <a:bodyPr wrap="none">
            <a:spAutoFit/>
          </a:bodyPr>
          <a:lstStyle/>
          <a:p>
            <a:pPr algn="ctr" eaLnBrk="0" hangingPunct="0"/>
            <a:r>
              <a:rPr lang="zh-CN" altLang="en-US" sz="3600" b="1" noProof="1">
                <a:effectLst>
                  <a:outerShdw blurRad="38100" dist="38100" dir="2700000">
                    <a:srgbClr val="C0C0C0"/>
                  </a:outerShdw>
                </a:effectLst>
              </a:rPr>
              <a:t>→</a:t>
            </a:r>
          </a:p>
        </p:txBody>
      </p:sp>
      <p:graphicFrame>
        <p:nvGraphicFramePr>
          <p:cNvPr id="137240" name="表格 137239"/>
          <p:cNvGraphicFramePr/>
          <p:nvPr/>
        </p:nvGraphicFramePr>
        <p:xfrm>
          <a:off x="6623050" y="2132013"/>
          <a:ext cx="1981200" cy="1030287"/>
        </p:xfrm>
        <a:graphic>
          <a:graphicData uri="http://schemas.openxmlformats.org/drawingml/2006/table">
            <a:tbl>
              <a:tblPr/>
              <a:tblGrid>
                <a:gridCol w="1981200"/>
              </a:tblGrid>
              <a:tr h="1030287">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800" b="1" dirty="0">
                          <a:solidFill>
                            <a:srgbClr val="0000FF"/>
                          </a:solidFill>
                          <a:effectLst>
                            <a:outerShdw blurRad="38100" dist="38100" dir="2700000">
                              <a:srgbClr val="C0C0C0"/>
                            </a:outerShdw>
                          </a:effectLst>
                          <a:ea typeface="黑体" panose="02010609060101010101" pitchFamily="2" charset="-122"/>
                        </a:rPr>
                        <a:t>两极格局</a:t>
                      </a:r>
                    </a:p>
                  </a:txBody>
                  <a:tcPr anchor="ctr">
                    <a:lnL w="28575"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137246" name="文本框 137245"/>
          <p:cNvSpPr txBox="1"/>
          <p:nvPr/>
        </p:nvSpPr>
        <p:spPr>
          <a:xfrm>
            <a:off x="7199313" y="3132138"/>
            <a:ext cx="733425" cy="1066800"/>
          </a:xfrm>
          <a:prstGeom prst="rect">
            <a:avLst/>
          </a:prstGeom>
          <a:noFill/>
          <a:ln w="9525">
            <a:noFill/>
          </a:ln>
        </p:spPr>
        <p:txBody>
          <a:bodyPr vert="eaVert">
            <a:spAutoFit/>
          </a:bodyPr>
          <a:lstStyle/>
          <a:p>
            <a:pPr algn="ctr">
              <a:spcBef>
                <a:spcPct val="50000"/>
              </a:spcBef>
            </a:pPr>
            <a:r>
              <a:rPr lang="zh-CN" altLang="en-US" sz="3600" b="1" noProof="1">
                <a:effectLst>
                  <a:outerShdw blurRad="38100" dist="38100" dir="2700000">
                    <a:srgbClr val="C0C0C0"/>
                  </a:outerShdw>
                </a:effectLst>
              </a:rPr>
              <a:t>→</a:t>
            </a:r>
          </a:p>
        </p:txBody>
      </p:sp>
      <p:graphicFrame>
        <p:nvGraphicFramePr>
          <p:cNvPr id="137247" name="表格 137246"/>
          <p:cNvGraphicFramePr/>
          <p:nvPr/>
        </p:nvGraphicFramePr>
        <p:xfrm>
          <a:off x="6623050" y="4198938"/>
          <a:ext cx="1676400" cy="1030287"/>
        </p:xfrm>
        <a:graphic>
          <a:graphicData uri="http://schemas.openxmlformats.org/drawingml/2006/table">
            <a:tbl>
              <a:tblPr/>
              <a:tblGrid>
                <a:gridCol w="1676400"/>
              </a:tblGrid>
              <a:tr h="1030287">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800" b="1" dirty="0">
                          <a:effectLst>
                            <a:outerShdw blurRad="38100" dist="38100" dir="2700000">
                              <a:srgbClr val="C0C0C0"/>
                            </a:outerShdw>
                          </a:effectLst>
                          <a:ea typeface="黑体" panose="02010609060101010101" pitchFamily="2" charset="-122"/>
                        </a:rPr>
                        <a:t>东欧剧变</a:t>
                      </a:r>
                    </a:p>
                    <a:p>
                      <a:pPr marL="0" lvl="0" indent="0" algn="ctr">
                        <a:buNone/>
                      </a:pPr>
                      <a:r>
                        <a:rPr lang="zh-CN" altLang="en-US" sz="2800" b="1" dirty="0">
                          <a:effectLst>
                            <a:outerShdw blurRad="38100" dist="38100" dir="2700000">
                              <a:srgbClr val="C0C0C0"/>
                            </a:outerShdw>
                          </a:effectLst>
                          <a:ea typeface="黑体" panose="02010609060101010101" pitchFamily="2" charset="-122"/>
                        </a:rPr>
                        <a:t>苏联解体</a:t>
                      </a:r>
                    </a:p>
                  </a:txBody>
                  <a:tcPr anchor="ctr">
                    <a:lnL w="28575"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grpSp>
        <p:nvGrpSpPr>
          <p:cNvPr id="34851" name="组合 11"/>
          <p:cNvGrpSpPr>
            <a:grpSpLocks/>
          </p:cNvGrpSpPr>
          <p:nvPr/>
        </p:nvGrpSpPr>
        <p:grpSpPr bwMode="auto">
          <a:xfrm>
            <a:off x="1979613" y="404813"/>
            <a:ext cx="4752975" cy="936625"/>
            <a:chOff x="500034" y="1285860"/>
            <a:chExt cx="2071702" cy="500066"/>
          </a:xfrm>
        </p:grpSpPr>
        <p:sp>
          <p:nvSpPr>
            <p:cNvPr id="5" name="圆角矩形 4"/>
            <p:cNvSpPr/>
            <p:nvPr/>
          </p:nvSpPr>
          <p:spPr>
            <a:xfrm>
              <a:off x="500034" y="1285860"/>
              <a:ext cx="2071702" cy="500066"/>
            </a:xfrm>
            <a:prstGeom prst="roundRect">
              <a:avLst/>
            </a:prstGeom>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34853" name="TextBox 5"/>
            <p:cNvSpPr txBox="1">
              <a:spLocks noChangeArrowheads="1"/>
            </p:cNvSpPr>
            <p:nvPr/>
          </p:nvSpPr>
          <p:spPr bwMode="auto">
            <a:xfrm>
              <a:off x="535760" y="1304922"/>
              <a:ext cx="2009066" cy="423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 tIns="180000" rIns="54000" bIns="180000"/>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ts val="1600"/>
                </a:lnSpc>
                <a:spcBef>
                  <a:spcPts val="400"/>
                </a:spcBef>
              </a:pPr>
              <a:endParaRPr lang="zh-CN" altLang="en-US" sz="2400">
                <a:solidFill>
                  <a:schemeClr val="bg1"/>
                </a:solidFill>
                <a:latin typeface="Calibri" pitchFamily="34" charset="0"/>
              </a:endParaRPr>
            </a:p>
          </p:txBody>
        </p:sp>
      </p:grpSp>
      <p:sp>
        <p:nvSpPr>
          <p:cNvPr id="34854" name="文本框 137271"/>
          <p:cNvSpPr txBox="1">
            <a:spLocks noChangeArrowheads="1"/>
          </p:cNvSpPr>
          <p:nvPr/>
        </p:nvSpPr>
        <p:spPr bwMode="auto">
          <a:xfrm>
            <a:off x="2051050" y="404813"/>
            <a:ext cx="4752975" cy="823912"/>
          </a:xfrm>
          <a:prstGeom prst="rect">
            <a:avLst/>
          </a:prstGeom>
          <a:gradFill rotWithShape="1">
            <a:gsLst>
              <a:gs pos="0">
                <a:srgbClr val="FCFDFE"/>
              </a:gs>
              <a:gs pos="74001">
                <a:srgbClr val="E0F1F2"/>
              </a:gs>
              <a:gs pos="83000">
                <a:srgbClr val="E0F1F2"/>
              </a:gs>
              <a:gs pos="100000">
                <a:srgbClr val="EBF6F7"/>
              </a:gs>
            </a:gsLst>
            <a:lin ang="5400000"/>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4800" b="1">
                <a:solidFill>
                  <a:srgbClr val="0000FF"/>
                </a:solidFill>
                <a:ea typeface="黑体" pitchFamily="49" charset="-122"/>
              </a:rPr>
              <a:t>世界格局的演变</a:t>
            </a:r>
          </a:p>
        </p:txBody>
      </p:sp>
    </p:spTree>
    <p:extLst>
      <p:ext uri="{BB962C8B-B14F-4D97-AF65-F5344CB8AC3E}">
        <p14:creationId xmlns:p14="http://schemas.microsoft.com/office/powerpoint/2010/main" val="22329502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37219"/>
                                        </p:tgtEl>
                                        <p:attrNameLst>
                                          <p:attrName>style.visibility</p:attrName>
                                        </p:attrNameLst>
                                      </p:cBhvr>
                                      <p:to>
                                        <p:strVal val="visible"/>
                                      </p:to>
                                    </p:set>
                                    <p:anim calcmode="lin" valueType="num">
                                      <p:cBhvr additive="base">
                                        <p:cTn id="7" dur="1000" fill="hold"/>
                                        <p:tgtEl>
                                          <p:spTgt spid="137219"/>
                                        </p:tgtEl>
                                        <p:attrNameLst>
                                          <p:attrName>ppt_x</p:attrName>
                                        </p:attrNameLst>
                                      </p:cBhvr>
                                      <p:tavLst>
                                        <p:tav tm="0">
                                          <p:val>
                                            <p:strVal val="0-#ppt_w/2"/>
                                          </p:val>
                                        </p:tav>
                                        <p:tav tm="100000">
                                          <p:val>
                                            <p:strVal val="#ppt_x"/>
                                          </p:val>
                                        </p:tav>
                                      </p:tavLst>
                                    </p:anim>
                                    <p:anim calcmode="lin" valueType="num">
                                      <p:cBhvr additive="base">
                                        <p:cTn id="8" dur="1000" fill="hold"/>
                                        <p:tgtEl>
                                          <p:spTgt spid="137219"/>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37225"/>
                                        </p:tgtEl>
                                        <p:attrNameLst>
                                          <p:attrName>style.visibility</p:attrName>
                                        </p:attrNameLst>
                                      </p:cBhvr>
                                      <p:to>
                                        <p:strVal val="visible"/>
                                      </p:to>
                                    </p:set>
                                    <p:anim calcmode="lin" valueType="num">
                                      <p:cBhvr additive="base">
                                        <p:cTn id="13" dur="1000" fill="hold"/>
                                        <p:tgtEl>
                                          <p:spTgt spid="137225"/>
                                        </p:tgtEl>
                                        <p:attrNameLst>
                                          <p:attrName>ppt_x</p:attrName>
                                        </p:attrNameLst>
                                      </p:cBhvr>
                                      <p:tavLst>
                                        <p:tav tm="0">
                                          <p:val>
                                            <p:strVal val="0-#ppt_w/2"/>
                                          </p:val>
                                        </p:tav>
                                        <p:tav tm="100000">
                                          <p:val>
                                            <p:strVal val="#ppt_x"/>
                                          </p:val>
                                        </p:tav>
                                      </p:tavLst>
                                    </p:anim>
                                    <p:anim calcmode="lin" valueType="num">
                                      <p:cBhvr additive="base">
                                        <p:cTn id="14" dur="1000" fill="hold"/>
                                        <p:tgtEl>
                                          <p:spTgt spid="137225"/>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1" fill="hold" nodeType="clickEffect">
                                  <p:stCondLst>
                                    <p:cond delay="0"/>
                                  </p:stCondLst>
                                  <p:childTnLst>
                                    <p:set>
                                      <p:cBhvr>
                                        <p:cTn id="18" dur="1" fill="hold">
                                          <p:stCondLst>
                                            <p:cond delay="0"/>
                                          </p:stCondLst>
                                        </p:cTn>
                                        <p:tgtEl>
                                          <p:spTgt spid="137226"/>
                                        </p:tgtEl>
                                        <p:attrNameLst>
                                          <p:attrName>style.visibility</p:attrName>
                                        </p:attrNameLst>
                                      </p:cBhvr>
                                      <p:to>
                                        <p:strVal val="visible"/>
                                      </p:to>
                                    </p:set>
                                    <p:anim calcmode="lin" valueType="num">
                                      <p:cBhvr additive="base">
                                        <p:cTn id="19" dur="1000" fill="hold"/>
                                        <p:tgtEl>
                                          <p:spTgt spid="137226"/>
                                        </p:tgtEl>
                                        <p:attrNameLst>
                                          <p:attrName>ppt_x</p:attrName>
                                        </p:attrNameLst>
                                      </p:cBhvr>
                                      <p:tavLst>
                                        <p:tav tm="0">
                                          <p:val>
                                            <p:strVal val="#ppt_x"/>
                                          </p:val>
                                        </p:tav>
                                        <p:tav tm="100000">
                                          <p:val>
                                            <p:strVal val="#ppt_x"/>
                                          </p:val>
                                        </p:tav>
                                      </p:tavLst>
                                    </p:anim>
                                    <p:anim calcmode="lin" valueType="num">
                                      <p:cBhvr additive="base">
                                        <p:cTn id="20" dur="1000" fill="hold"/>
                                        <p:tgtEl>
                                          <p:spTgt spid="137226"/>
                                        </p:tgtEl>
                                        <p:attrNameLst>
                                          <p:attrName>ppt_y</p:attrName>
                                        </p:attrNameLst>
                                      </p:cBhvr>
                                      <p:tavLst>
                                        <p:tav tm="0">
                                          <p:val>
                                            <p:strVal val="0-#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1" fill="hold" grpId="0" nodeType="clickEffect">
                                  <p:stCondLst>
                                    <p:cond delay="0"/>
                                  </p:stCondLst>
                                  <p:childTnLst>
                                    <p:set>
                                      <p:cBhvr>
                                        <p:cTn id="24" dur="1" fill="hold">
                                          <p:stCondLst>
                                            <p:cond delay="0"/>
                                          </p:stCondLst>
                                        </p:cTn>
                                        <p:tgtEl>
                                          <p:spTgt spid="137232"/>
                                        </p:tgtEl>
                                        <p:attrNameLst>
                                          <p:attrName>style.visibility</p:attrName>
                                        </p:attrNameLst>
                                      </p:cBhvr>
                                      <p:to>
                                        <p:strVal val="visible"/>
                                      </p:to>
                                    </p:set>
                                    <p:anim calcmode="lin" valueType="num">
                                      <p:cBhvr additive="base">
                                        <p:cTn id="25" dur="1000" fill="hold"/>
                                        <p:tgtEl>
                                          <p:spTgt spid="137232"/>
                                        </p:tgtEl>
                                        <p:attrNameLst>
                                          <p:attrName>ppt_x</p:attrName>
                                        </p:attrNameLst>
                                      </p:cBhvr>
                                      <p:tavLst>
                                        <p:tav tm="0">
                                          <p:val>
                                            <p:strVal val="#ppt_x"/>
                                          </p:val>
                                        </p:tav>
                                        <p:tav tm="100000">
                                          <p:val>
                                            <p:strVal val="#ppt_x"/>
                                          </p:val>
                                        </p:tav>
                                      </p:tavLst>
                                    </p:anim>
                                    <p:anim calcmode="lin" valueType="num">
                                      <p:cBhvr additive="base">
                                        <p:cTn id="26" dur="1000" fill="hold"/>
                                        <p:tgtEl>
                                          <p:spTgt spid="137232"/>
                                        </p:tgtEl>
                                        <p:attrNameLst>
                                          <p:attrName>ppt_y</p:attrName>
                                        </p:attrNameLst>
                                      </p:cBhvr>
                                      <p:tavLst>
                                        <p:tav tm="0">
                                          <p:val>
                                            <p:strVal val="0-#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1" fill="hold" nodeType="clickEffect">
                                  <p:stCondLst>
                                    <p:cond delay="0"/>
                                  </p:stCondLst>
                                  <p:childTnLst>
                                    <p:set>
                                      <p:cBhvr>
                                        <p:cTn id="30" dur="1" fill="hold">
                                          <p:stCondLst>
                                            <p:cond delay="0"/>
                                          </p:stCondLst>
                                        </p:cTn>
                                        <p:tgtEl>
                                          <p:spTgt spid="137233"/>
                                        </p:tgtEl>
                                        <p:attrNameLst>
                                          <p:attrName>style.visibility</p:attrName>
                                        </p:attrNameLst>
                                      </p:cBhvr>
                                      <p:to>
                                        <p:strVal val="visible"/>
                                      </p:to>
                                    </p:set>
                                    <p:anim calcmode="lin" valueType="num">
                                      <p:cBhvr additive="base">
                                        <p:cTn id="31" dur="1000" fill="hold"/>
                                        <p:tgtEl>
                                          <p:spTgt spid="137233"/>
                                        </p:tgtEl>
                                        <p:attrNameLst>
                                          <p:attrName>ppt_x</p:attrName>
                                        </p:attrNameLst>
                                      </p:cBhvr>
                                      <p:tavLst>
                                        <p:tav tm="0">
                                          <p:val>
                                            <p:strVal val="#ppt_x"/>
                                          </p:val>
                                        </p:tav>
                                        <p:tav tm="100000">
                                          <p:val>
                                            <p:strVal val="#ppt_x"/>
                                          </p:val>
                                        </p:tav>
                                      </p:tavLst>
                                    </p:anim>
                                    <p:anim calcmode="lin" valueType="num">
                                      <p:cBhvr additive="base">
                                        <p:cTn id="32" dur="1000" fill="hold"/>
                                        <p:tgtEl>
                                          <p:spTgt spid="137233"/>
                                        </p:tgtEl>
                                        <p:attrNameLst>
                                          <p:attrName>ppt_y</p:attrName>
                                        </p:attrNameLst>
                                      </p:cBhvr>
                                      <p:tavLst>
                                        <p:tav tm="0">
                                          <p:val>
                                            <p:strVal val="0-#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1" fill="hold" grpId="0" nodeType="clickEffect">
                                  <p:stCondLst>
                                    <p:cond delay="0"/>
                                  </p:stCondLst>
                                  <p:childTnLst>
                                    <p:set>
                                      <p:cBhvr>
                                        <p:cTn id="36" dur="1" fill="hold">
                                          <p:stCondLst>
                                            <p:cond delay="0"/>
                                          </p:stCondLst>
                                        </p:cTn>
                                        <p:tgtEl>
                                          <p:spTgt spid="137239"/>
                                        </p:tgtEl>
                                        <p:attrNameLst>
                                          <p:attrName>style.visibility</p:attrName>
                                        </p:attrNameLst>
                                      </p:cBhvr>
                                      <p:to>
                                        <p:strVal val="visible"/>
                                      </p:to>
                                    </p:set>
                                    <p:anim calcmode="lin" valueType="num">
                                      <p:cBhvr additive="base">
                                        <p:cTn id="37" dur="1000" fill="hold"/>
                                        <p:tgtEl>
                                          <p:spTgt spid="137239"/>
                                        </p:tgtEl>
                                        <p:attrNameLst>
                                          <p:attrName>ppt_x</p:attrName>
                                        </p:attrNameLst>
                                      </p:cBhvr>
                                      <p:tavLst>
                                        <p:tav tm="0">
                                          <p:val>
                                            <p:strVal val="#ppt_x"/>
                                          </p:val>
                                        </p:tav>
                                        <p:tav tm="100000">
                                          <p:val>
                                            <p:strVal val="#ppt_x"/>
                                          </p:val>
                                        </p:tav>
                                      </p:tavLst>
                                    </p:anim>
                                    <p:anim calcmode="lin" valueType="num">
                                      <p:cBhvr additive="base">
                                        <p:cTn id="38" dur="1000" fill="hold"/>
                                        <p:tgtEl>
                                          <p:spTgt spid="137239"/>
                                        </p:tgtEl>
                                        <p:attrNameLst>
                                          <p:attrName>ppt_y</p:attrName>
                                        </p:attrNameLst>
                                      </p:cBhvr>
                                      <p:tavLst>
                                        <p:tav tm="0">
                                          <p:val>
                                            <p:strVal val="0-#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1" fill="hold" nodeType="clickEffect">
                                  <p:stCondLst>
                                    <p:cond delay="0"/>
                                  </p:stCondLst>
                                  <p:childTnLst>
                                    <p:set>
                                      <p:cBhvr>
                                        <p:cTn id="42" dur="1" fill="hold">
                                          <p:stCondLst>
                                            <p:cond delay="0"/>
                                          </p:stCondLst>
                                        </p:cTn>
                                        <p:tgtEl>
                                          <p:spTgt spid="137240"/>
                                        </p:tgtEl>
                                        <p:attrNameLst>
                                          <p:attrName>style.visibility</p:attrName>
                                        </p:attrNameLst>
                                      </p:cBhvr>
                                      <p:to>
                                        <p:strVal val="visible"/>
                                      </p:to>
                                    </p:set>
                                    <p:anim calcmode="lin" valueType="num">
                                      <p:cBhvr additive="base">
                                        <p:cTn id="43" dur="1000" fill="hold"/>
                                        <p:tgtEl>
                                          <p:spTgt spid="137240"/>
                                        </p:tgtEl>
                                        <p:attrNameLst>
                                          <p:attrName>ppt_x</p:attrName>
                                        </p:attrNameLst>
                                      </p:cBhvr>
                                      <p:tavLst>
                                        <p:tav tm="0">
                                          <p:val>
                                            <p:strVal val="#ppt_x"/>
                                          </p:val>
                                        </p:tav>
                                        <p:tav tm="100000">
                                          <p:val>
                                            <p:strVal val="#ppt_x"/>
                                          </p:val>
                                        </p:tav>
                                      </p:tavLst>
                                    </p:anim>
                                    <p:anim calcmode="lin" valueType="num">
                                      <p:cBhvr additive="base">
                                        <p:cTn id="44" dur="1000" fill="hold"/>
                                        <p:tgtEl>
                                          <p:spTgt spid="137240"/>
                                        </p:tgtEl>
                                        <p:attrNameLst>
                                          <p:attrName>ppt_y</p:attrName>
                                        </p:attrNameLst>
                                      </p:cBhvr>
                                      <p:tavLst>
                                        <p:tav tm="0">
                                          <p:val>
                                            <p:strVal val="0-#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1" fill="hold" grpId="0" nodeType="clickEffect">
                                  <p:stCondLst>
                                    <p:cond delay="0"/>
                                  </p:stCondLst>
                                  <p:childTnLst>
                                    <p:set>
                                      <p:cBhvr>
                                        <p:cTn id="48" dur="1" fill="hold">
                                          <p:stCondLst>
                                            <p:cond delay="0"/>
                                          </p:stCondLst>
                                        </p:cTn>
                                        <p:tgtEl>
                                          <p:spTgt spid="137246"/>
                                        </p:tgtEl>
                                        <p:attrNameLst>
                                          <p:attrName>style.visibility</p:attrName>
                                        </p:attrNameLst>
                                      </p:cBhvr>
                                      <p:to>
                                        <p:strVal val="visible"/>
                                      </p:to>
                                    </p:set>
                                    <p:anim calcmode="lin" valueType="num">
                                      <p:cBhvr additive="base">
                                        <p:cTn id="49" dur="1000" fill="hold"/>
                                        <p:tgtEl>
                                          <p:spTgt spid="137246"/>
                                        </p:tgtEl>
                                        <p:attrNameLst>
                                          <p:attrName>ppt_x</p:attrName>
                                        </p:attrNameLst>
                                      </p:cBhvr>
                                      <p:tavLst>
                                        <p:tav tm="0">
                                          <p:val>
                                            <p:strVal val="#ppt_x"/>
                                          </p:val>
                                        </p:tav>
                                        <p:tav tm="100000">
                                          <p:val>
                                            <p:strVal val="#ppt_x"/>
                                          </p:val>
                                        </p:tav>
                                      </p:tavLst>
                                    </p:anim>
                                    <p:anim calcmode="lin" valueType="num">
                                      <p:cBhvr additive="base">
                                        <p:cTn id="50" dur="1000" fill="hold"/>
                                        <p:tgtEl>
                                          <p:spTgt spid="137246"/>
                                        </p:tgtEl>
                                        <p:attrNameLst>
                                          <p:attrName>ppt_y</p:attrName>
                                        </p:attrNameLst>
                                      </p:cBhvr>
                                      <p:tavLst>
                                        <p:tav tm="0">
                                          <p:val>
                                            <p:strVal val="0-#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nodeType="clickEffect">
                                  <p:stCondLst>
                                    <p:cond delay="0"/>
                                  </p:stCondLst>
                                  <p:childTnLst>
                                    <p:set>
                                      <p:cBhvr>
                                        <p:cTn id="54" dur="1" fill="hold">
                                          <p:stCondLst>
                                            <p:cond delay="0"/>
                                          </p:stCondLst>
                                        </p:cTn>
                                        <p:tgtEl>
                                          <p:spTgt spid="137247"/>
                                        </p:tgtEl>
                                        <p:attrNameLst>
                                          <p:attrName>style.visibility</p:attrName>
                                        </p:attrNameLst>
                                      </p:cBhvr>
                                      <p:to>
                                        <p:strVal val="visible"/>
                                      </p:to>
                                    </p:set>
                                    <p:anim calcmode="lin" valueType="num">
                                      <p:cBhvr additive="base">
                                        <p:cTn id="55" dur="1000" fill="hold"/>
                                        <p:tgtEl>
                                          <p:spTgt spid="137247"/>
                                        </p:tgtEl>
                                        <p:attrNameLst>
                                          <p:attrName>ppt_x</p:attrName>
                                        </p:attrNameLst>
                                      </p:cBhvr>
                                      <p:tavLst>
                                        <p:tav tm="0">
                                          <p:val>
                                            <p:strVal val="#ppt_x"/>
                                          </p:val>
                                        </p:tav>
                                        <p:tav tm="100000">
                                          <p:val>
                                            <p:strVal val="#ppt_x"/>
                                          </p:val>
                                        </p:tav>
                                      </p:tavLst>
                                    </p:anim>
                                    <p:anim calcmode="lin" valueType="num">
                                      <p:cBhvr additive="base">
                                        <p:cTn id="56" dur="1000" fill="hold"/>
                                        <p:tgtEl>
                                          <p:spTgt spid="1372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225" grpId="0"/>
      <p:bldP spid="137232" grpId="0"/>
      <p:bldP spid="137239" grpId="0"/>
      <p:bldP spid="13724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ext Box 3"/>
          <p:cNvSpPr txBox="1">
            <a:spLocks noChangeArrowheads="1"/>
          </p:cNvSpPr>
          <p:nvPr/>
        </p:nvSpPr>
        <p:spPr bwMode="auto">
          <a:xfrm>
            <a:off x="1281113" y="1339850"/>
            <a:ext cx="7296150" cy="396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en-US" altLang="zh-CN" sz="3600" b="1"/>
              <a:t>1</a:t>
            </a:r>
            <a:r>
              <a:rPr lang="zh-CN" altLang="en-US" sz="3600" b="1"/>
              <a:t>、苏联解体说明了（        ）</a:t>
            </a:r>
          </a:p>
          <a:p>
            <a:pPr>
              <a:spcBef>
                <a:spcPct val="50000"/>
              </a:spcBef>
            </a:pPr>
            <a:r>
              <a:rPr lang="en-US" altLang="zh-CN" sz="3600" b="1"/>
              <a:t>A.</a:t>
            </a:r>
            <a:r>
              <a:rPr lang="zh-CN" altLang="en-US" sz="3600" b="1"/>
              <a:t>社会主义运动的失败</a:t>
            </a:r>
          </a:p>
          <a:p>
            <a:pPr>
              <a:spcBef>
                <a:spcPct val="50000"/>
              </a:spcBef>
            </a:pPr>
            <a:r>
              <a:rPr lang="en-US" altLang="zh-CN" sz="3600" b="1"/>
              <a:t>B.</a:t>
            </a:r>
            <a:r>
              <a:rPr lang="zh-CN" altLang="en-US" sz="3600" b="1"/>
              <a:t>“苏联模式”的失败</a:t>
            </a:r>
          </a:p>
          <a:p>
            <a:pPr>
              <a:spcBef>
                <a:spcPct val="50000"/>
              </a:spcBef>
            </a:pPr>
            <a:r>
              <a:rPr lang="en-US" altLang="zh-CN" sz="3600" b="1"/>
              <a:t>C.</a:t>
            </a:r>
            <a:r>
              <a:rPr lang="zh-CN" altLang="en-US" sz="3600" b="1"/>
              <a:t>列宁主义的失败</a:t>
            </a:r>
          </a:p>
          <a:p>
            <a:pPr>
              <a:spcBef>
                <a:spcPct val="50000"/>
              </a:spcBef>
            </a:pPr>
            <a:r>
              <a:rPr lang="en-US" altLang="zh-CN" sz="3600" b="1"/>
              <a:t>D.</a:t>
            </a:r>
            <a:r>
              <a:rPr lang="zh-CN" altLang="en-US" sz="3600" b="1"/>
              <a:t>社会主义不比资本主义制度优越</a:t>
            </a:r>
            <a:endParaRPr lang="zh-CN" altLang="en-US" sz="3600"/>
          </a:p>
        </p:txBody>
      </p:sp>
      <p:sp>
        <p:nvSpPr>
          <p:cNvPr id="84996" name="Rectangle 4"/>
          <p:cNvSpPr>
            <a:spLocks noChangeArrowheads="1"/>
          </p:cNvSpPr>
          <p:nvPr/>
        </p:nvSpPr>
        <p:spPr bwMode="auto">
          <a:xfrm>
            <a:off x="5994400" y="1339850"/>
            <a:ext cx="725488"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en-US" altLang="zh-CN" sz="4000" b="1">
                <a:solidFill>
                  <a:srgbClr val="FF0000"/>
                </a:solidFill>
                <a:latin typeface="Times New Roman" pitchFamily="18" charset="0"/>
              </a:rPr>
              <a:t>B </a:t>
            </a:r>
            <a:r>
              <a:rPr lang="en-US" altLang="zh-CN" sz="2400">
                <a:latin typeface="Times New Roman" pitchFamily="18" charset="0"/>
              </a:rPr>
              <a:t> </a:t>
            </a:r>
          </a:p>
        </p:txBody>
      </p:sp>
    </p:spTree>
    <p:extLst>
      <p:ext uri="{BB962C8B-B14F-4D97-AF65-F5344CB8AC3E}">
        <p14:creationId xmlns:p14="http://schemas.microsoft.com/office/powerpoint/2010/main" val="28705337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4996"/>
                                        </p:tgtEl>
                                        <p:attrNameLst>
                                          <p:attrName>style.visibility</p:attrName>
                                        </p:attrNameLst>
                                      </p:cBhvr>
                                      <p:to>
                                        <p:strVal val="visible"/>
                                      </p:to>
                                    </p:set>
                                    <p:anim calcmode="lin" valueType="num">
                                      <p:cBhvr>
                                        <p:cTn id="7" dur="500" fill="hold"/>
                                        <p:tgtEl>
                                          <p:spTgt spid="84996"/>
                                        </p:tgtEl>
                                        <p:attrNameLst>
                                          <p:attrName>ppt_x</p:attrName>
                                        </p:attrNameLst>
                                      </p:cBhvr>
                                      <p:tavLst>
                                        <p:tav tm="0">
                                          <p:val>
                                            <p:strVal val="#ppt_x"/>
                                          </p:val>
                                        </p:tav>
                                        <p:tav tm="100000">
                                          <p:val>
                                            <p:strVal val="#ppt_x"/>
                                          </p:val>
                                        </p:tav>
                                      </p:tavLst>
                                    </p:anim>
                                    <p:anim calcmode="lin" valueType="num">
                                      <p:cBhvr>
                                        <p:cTn id="8" dur="500" fill="hold"/>
                                        <p:tgtEl>
                                          <p:spTgt spid="8499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文本框 56321"/>
          <p:cNvSpPr txBox="1">
            <a:spLocks noChangeArrowheads="1"/>
          </p:cNvSpPr>
          <p:nvPr/>
        </p:nvSpPr>
        <p:spPr bwMode="auto">
          <a:xfrm>
            <a:off x="250825" y="1662113"/>
            <a:ext cx="8632825" cy="263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110000"/>
              </a:lnSpc>
            </a:pPr>
            <a:r>
              <a:rPr lang="en-US" altLang="zh-CN" sz="3000" b="1">
                <a:latin typeface="宋体" pitchFamily="2" charset="-122"/>
                <a:sym typeface="宋体" pitchFamily="2" charset="-122"/>
              </a:rPr>
              <a:t>2.</a:t>
            </a:r>
            <a:r>
              <a:rPr lang="zh-CN" altLang="en-US" sz="3000" b="1">
                <a:latin typeface="宋体" pitchFamily="2" charset="-122"/>
                <a:sym typeface="宋体" pitchFamily="2" charset="-122"/>
              </a:rPr>
              <a:t>苏联发生剧变和解体的根本原因是</a:t>
            </a:r>
            <a:endParaRPr lang="en-US" altLang="zh-CN" sz="3000" b="1">
              <a:latin typeface="宋体" pitchFamily="2" charset="-122"/>
              <a:sym typeface="宋体" pitchFamily="2" charset="-122"/>
            </a:endParaRPr>
          </a:p>
          <a:p>
            <a:pPr>
              <a:lnSpc>
                <a:spcPct val="110000"/>
              </a:lnSpc>
            </a:pPr>
            <a:r>
              <a:rPr lang="en-US" altLang="zh-CN" sz="3000" b="1">
                <a:latin typeface="宋体" pitchFamily="2" charset="-122"/>
                <a:sym typeface="宋体" pitchFamily="2" charset="-122"/>
              </a:rPr>
              <a:t>A.</a:t>
            </a:r>
            <a:r>
              <a:rPr lang="zh-CN" altLang="en-US" sz="3000" b="1">
                <a:latin typeface="宋体" pitchFamily="2" charset="-122"/>
                <a:sym typeface="宋体" pitchFamily="2" charset="-122"/>
              </a:rPr>
              <a:t>高度集中的政治经济体制的积弊</a:t>
            </a:r>
          </a:p>
          <a:p>
            <a:pPr>
              <a:lnSpc>
                <a:spcPct val="110000"/>
              </a:lnSpc>
            </a:pPr>
            <a:r>
              <a:rPr lang="en-US" altLang="zh-CN" sz="3000" b="1">
                <a:latin typeface="宋体" pitchFamily="2" charset="-122"/>
                <a:sym typeface="宋体" pitchFamily="2" charset="-122"/>
              </a:rPr>
              <a:t>B.</a:t>
            </a:r>
            <a:r>
              <a:rPr lang="zh-CN" altLang="en-US" sz="3000" b="1">
                <a:latin typeface="宋体" pitchFamily="2" charset="-122"/>
                <a:sym typeface="宋体" pitchFamily="2" charset="-122"/>
              </a:rPr>
              <a:t>戈尔巴乔夫背离社会主义的改革</a:t>
            </a:r>
          </a:p>
          <a:p>
            <a:pPr>
              <a:lnSpc>
                <a:spcPct val="110000"/>
              </a:lnSpc>
            </a:pPr>
            <a:r>
              <a:rPr lang="en-US" altLang="zh-CN" sz="3000" b="1">
                <a:latin typeface="宋体" pitchFamily="2" charset="-122"/>
                <a:sym typeface="宋体" pitchFamily="2" charset="-122"/>
              </a:rPr>
              <a:t>C</a:t>
            </a:r>
            <a:r>
              <a:rPr lang="zh-CN" altLang="en-US" sz="3000" b="1">
                <a:latin typeface="宋体" pitchFamily="2" charset="-122"/>
                <a:sym typeface="宋体" pitchFamily="2" charset="-122"/>
              </a:rPr>
              <a:t>、各加盟共和国日益严重的分离倾向</a:t>
            </a:r>
          </a:p>
          <a:p>
            <a:pPr>
              <a:lnSpc>
                <a:spcPct val="110000"/>
              </a:lnSpc>
            </a:pPr>
            <a:r>
              <a:rPr lang="en-US" altLang="zh-CN" sz="3000" b="1">
                <a:latin typeface="宋体" pitchFamily="2" charset="-122"/>
                <a:sym typeface="宋体" pitchFamily="2" charset="-122"/>
              </a:rPr>
              <a:t>D.</a:t>
            </a:r>
            <a:r>
              <a:rPr lang="zh-CN" altLang="en-US" sz="3000" b="1">
                <a:latin typeface="宋体" pitchFamily="2" charset="-122"/>
                <a:sym typeface="宋体" pitchFamily="2" charset="-122"/>
              </a:rPr>
              <a:t>西方资本主义国家“和平演变”策略的影响</a:t>
            </a:r>
          </a:p>
        </p:txBody>
      </p:sp>
      <p:sp>
        <p:nvSpPr>
          <p:cNvPr id="6" name="矩形 5"/>
          <p:cNvSpPr>
            <a:spLocks noChangeArrowheads="1"/>
          </p:cNvSpPr>
          <p:nvPr/>
        </p:nvSpPr>
        <p:spPr bwMode="auto">
          <a:xfrm>
            <a:off x="7019925" y="1960563"/>
            <a:ext cx="76517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en-US" altLang="zh-CN" sz="6000" b="1">
                <a:solidFill>
                  <a:srgbClr val="0000FF"/>
                </a:solidFill>
                <a:latin typeface="宋体" pitchFamily="2" charset="-122"/>
                <a:sym typeface="宋体" pitchFamily="2" charset="-122"/>
              </a:rPr>
              <a:t>B</a:t>
            </a:r>
            <a:r>
              <a:rPr lang="en-US" altLang="en-US" sz="6000" b="1">
                <a:solidFill>
                  <a:srgbClr val="0000FF"/>
                </a:solidFill>
                <a:latin typeface="宋体" pitchFamily="2" charset="-122"/>
                <a:sym typeface="宋体" pitchFamily="2" charset="-122"/>
              </a:rPr>
              <a:t>   </a:t>
            </a:r>
          </a:p>
        </p:txBody>
      </p:sp>
    </p:spTree>
    <p:extLst>
      <p:ext uri="{BB962C8B-B14F-4D97-AF65-F5344CB8AC3E}">
        <p14:creationId xmlns:p14="http://schemas.microsoft.com/office/powerpoint/2010/main" val="38589199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800" decel="100000"/>
                                        <p:tgtEl>
                                          <p:spTgt spid="6"/>
                                        </p:tgtEl>
                                      </p:cBhvr>
                                    </p:animEffect>
                                    <p:anim calcmode="lin" valueType="num">
                                      <p:cBhvr>
                                        <p:cTn id="8" dur="800" decel="100000" fill="hold"/>
                                        <p:tgtEl>
                                          <p:spTgt spid="6"/>
                                        </p:tgtEl>
                                        <p:attrNameLst>
                                          <p:attrName>style.rotation</p:attrName>
                                        </p:attrNameLst>
                                      </p:cBhvr>
                                      <p:tavLst>
                                        <p:tav tm="0">
                                          <p:val>
                                            <p:fltVal val="-90"/>
                                          </p:val>
                                        </p:tav>
                                        <p:tav tm="100000">
                                          <p:val>
                                            <p:fltVal val="0"/>
                                          </p:val>
                                        </p:tav>
                                      </p:tavLst>
                                    </p:anim>
                                    <p:anim calcmode="lin" valueType="num">
                                      <p:cBhvr>
                                        <p:cTn id="9" dur="800" decel="100000" fill="hold"/>
                                        <p:tgtEl>
                                          <p:spTgt spid="6"/>
                                        </p:tgtEl>
                                        <p:attrNameLst>
                                          <p:attrName>ppt_x</p:attrName>
                                        </p:attrNameLst>
                                      </p:cBhvr>
                                      <p:tavLst>
                                        <p:tav tm="0">
                                          <p:val>
                                            <p:strVal val="#ppt_x+0.4"/>
                                          </p:val>
                                        </p:tav>
                                        <p:tav tm="100000">
                                          <p:val>
                                            <p:strVal val="#ppt_x-0.05"/>
                                          </p:val>
                                        </p:tav>
                                      </p:tavLst>
                                    </p:anim>
                                    <p:anim calcmode="lin" valueType="num">
                                      <p:cBhvr>
                                        <p:cTn id="10" dur="800" decel="100000" fill="hold"/>
                                        <p:tgtEl>
                                          <p:spTgt spid="6"/>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奥斯汀">
  <a:themeElements>
    <a:clrScheme name="奥斯汀">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奥斯汀">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奥斯汀">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57</TotalTime>
  <Words>1291</Words>
  <PresentationFormat>全屏显示(4:3)</PresentationFormat>
  <Paragraphs>138</Paragraphs>
  <Slides>30</Slides>
  <Notes>2</Notes>
  <HiddenSlides>0</HiddenSlides>
  <MMClips>0</MMClips>
  <ScaleCrop>false</ScaleCrop>
  <HeadingPairs>
    <vt:vector size="4" baseType="variant">
      <vt:variant>
        <vt:lpstr>主题</vt:lpstr>
      </vt:variant>
      <vt:variant>
        <vt:i4>1</vt:i4>
      </vt:variant>
      <vt:variant>
        <vt:lpstr>幻灯片标题</vt:lpstr>
      </vt:variant>
      <vt:variant>
        <vt:i4>30</vt:i4>
      </vt:variant>
    </vt:vector>
  </HeadingPairs>
  <TitlesOfParts>
    <vt:vector size="31" baseType="lpstr">
      <vt:lpstr>奥斯汀</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苏联</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2018-12-05T02:51:38Z</dcterms:created>
  <dcterms:modified xsi:type="dcterms:W3CDTF">2018-12-13T07:33:58Z</dcterms:modified>
</cp:coreProperties>
</file>