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docProps/custom.xml" ContentType="application/vnd.openxmlformats-officedocument.custom-properties+xml"/>
  <Override PartName="/ppt/commentAuthors.xml" ContentType="application/vnd.openxmlformats-officedocument.presentationml.commentAuthors+xml"/>
  <Override PartName="/ppt/tags/tag14.xml" ContentType="application/vnd.openxmlformats-officedocument.presentationml.tags+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Default Extension="wav" ContentType="audio/wav"/>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slideLayouts/slideLayout10.xml" ContentType="application/vnd.openxmlformats-officedocument.presentationml.slideLayout+xml"/>
  <Default Extension="vml" ContentType="application/vnd.openxmlformats-officedocument.vmlDrawing"/>
  <Override PartName="/ppt/tags/tag15.xml" ContentType="application/vnd.openxmlformats-officedocument.presentationml.tags+xml"/>
  <Override PartName="/ppt/tags/tag13.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4" r:id="rId1"/>
  </p:sldMasterIdLst>
  <p:notesMasterIdLst>
    <p:notesMasterId r:id="rId40"/>
  </p:notesMasterIdLst>
  <p:sldIdLst>
    <p:sldId id="469" r:id="rId2"/>
    <p:sldId id="526" r:id="rId3"/>
    <p:sldId id="529" r:id="rId4"/>
    <p:sldId id="528" r:id="rId5"/>
    <p:sldId id="530" r:id="rId6"/>
    <p:sldId id="531" r:id="rId7"/>
    <p:sldId id="532" r:id="rId8"/>
    <p:sldId id="533" r:id="rId9"/>
    <p:sldId id="511" r:id="rId10"/>
    <p:sldId id="535" r:id="rId11"/>
    <p:sldId id="537" r:id="rId12"/>
    <p:sldId id="536" r:id="rId13"/>
    <p:sldId id="538" r:id="rId14"/>
    <p:sldId id="539" r:id="rId15"/>
    <p:sldId id="540" r:id="rId16"/>
    <p:sldId id="541" r:id="rId17"/>
    <p:sldId id="543" r:id="rId18"/>
    <p:sldId id="542" r:id="rId19"/>
    <p:sldId id="548" r:id="rId20"/>
    <p:sldId id="544" r:id="rId21"/>
    <p:sldId id="549" r:id="rId22"/>
    <p:sldId id="545" r:id="rId23"/>
    <p:sldId id="551" r:id="rId24"/>
    <p:sldId id="553" r:id="rId25"/>
    <p:sldId id="552" r:id="rId26"/>
    <p:sldId id="555" r:id="rId27"/>
    <p:sldId id="554" r:id="rId28"/>
    <p:sldId id="556" r:id="rId29"/>
    <p:sldId id="557" r:id="rId30"/>
    <p:sldId id="558" r:id="rId31"/>
    <p:sldId id="559" r:id="rId32"/>
    <p:sldId id="560" r:id="rId33"/>
    <p:sldId id="561" r:id="rId34"/>
    <p:sldId id="565" r:id="rId35"/>
    <p:sldId id="562" r:id="rId36"/>
    <p:sldId id="563" r:id="rId37"/>
    <p:sldId id="564" r:id="rId38"/>
    <p:sldId id="464" r:id="rId39"/>
  </p:sldIdLst>
  <p:sldSz cx="9144000" cy="6858000" type="screen4x3"/>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PTer_Tang" initials="" lastIdx="1" clrIdx="0"/>
  <p:cmAuthor id="1" name="pc" initials="p" lastIdx="1"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5DD94C1-F147-4A61-8F6D-3B83190AE75C}" styleName="{9f79f143-ae6f-4255-9c4c-a9e624403a97}">
    <a:wholeTbl>
      <a:tcTxStyle>
        <a:fontRef idx="none">
          <a:prstClr val="black"/>
        </a:fontRef>
      </a:tcTxStyle>
      <a:tcStyle>
        <a:tcBdr>
          <a:left>
            <a:ln w="19050" cmpd="sng">
              <a:solidFill>
                <a:srgbClr val="D7D7D7"/>
              </a:solidFill>
            </a:ln>
          </a:left>
          <a:right>
            <a:ln w="19050" cmpd="sng">
              <a:solidFill>
                <a:srgbClr val="D7D7D7"/>
              </a:solidFill>
            </a:ln>
          </a:right>
          <a:top>
            <a:ln w="19050" cmpd="sng">
              <a:solidFill>
                <a:srgbClr val="D7D7D7"/>
              </a:solidFill>
            </a:ln>
          </a:top>
          <a:bottom>
            <a:ln w="19050" cmpd="sng">
              <a:solidFill>
                <a:srgbClr val="D7D7D7"/>
              </a:solidFill>
            </a:ln>
          </a:bottom>
          <a:insideH>
            <a:ln w="19050" cmpd="sng">
              <a:solidFill>
                <a:srgbClr val="D7D7D7"/>
              </a:solidFill>
            </a:ln>
          </a:insideH>
          <a:insideV>
            <a:ln w="19050" cmpd="sng">
              <a:solidFill>
                <a:srgbClr val="D7D7D7"/>
              </a:solidFill>
            </a:ln>
          </a:insideV>
        </a:tcBdr>
        <a:fill>
          <a:solidFill>
            <a:srgbClr val="FEFEFE"/>
          </a:solidFill>
        </a:fill>
      </a:tcStyle>
    </a:wholeTbl>
    <a:firstCol>
      <a:tcTxStyle>
        <a:fontRef idx="none">
          <a:prstClr val="black"/>
        </a:fontRef>
      </a:tcTxStyle>
      <a:tcStyle>
        <a:tcBdr>
          <a:right>
            <a:ln w="19050" cmpd="sng">
              <a:solidFill>
                <a:srgbClr val="FEFEFE"/>
              </a:solidFill>
            </a:ln>
          </a:right>
        </a:tcBdr>
        <a:fill>
          <a:solidFill>
            <a:srgbClr val="DBD1E2"/>
          </a:solidFill>
        </a:fill>
      </a:tcStyle>
    </a:firstCol>
    <a:firstRow>
      <a:tcTxStyle>
        <a:fontRef idx="none">
          <a:prstClr val="black"/>
        </a:fontRef>
      </a:tcTxStyle>
      <a:tcStyle>
        <a:tcBdr>
          <a:left>
            <a:ln w="19050" cmpd="sng">
              <a:solidFill>
                <a:srgbClr val="FEFEFE"/>
              </a:solidFill>
            </a:ln>
          </a:left>
          <a:right>
            <a:ln w="19050" cmpd="sng">
              <a:solidFill>
                <a:srgbClr val="FEFEFE"/>
              </a:solidFill>
            </a:ln>
          </a:right>
          <a:top>
            <a:ln w="19050" cmpd="sng">
              <a:solidFill>
                <a:srgbClr val="FEFEFE"/>
              </a:solidFill>
            </a:ln>
          </a:top>
          <a:bottom>
            <a:ln w="19050" cmpd="sng">
              <a:solidFill>
                <a:srgbClr val="FEFEFE"/>
              </a:solidFill>
            </a:ln>
          </a:bottom>
          <a:insideH>
            <a:ln w="19050" cmpd="sng">
              <a:solidFill>
                <a:srgbClr val="FEFEFE"/>
              </a:solidFill>
            </a:ln>
          </a:insideH>
          <a:insideV>
            <a:ln w="19050" cmpd="sng">
              <a:solidFill>
                <a:srgbClr val="FEFEFE"/>
              </a:solidFill>
            </a:ln>
          </a:insideV>
        </a:tcBdr>
        <a:fill>
          <a:solidFill>
            <a:srgbClr val="9879AB"/>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87"/>
    <p:restoredTop sz="94660"/>
  </p:normalViewPr>
  <p:slideViewPr>
    <p:cSldViewPr showGuides="1">
      <p:cViewPr varScale="1">
        <p:scale>
          <a:sx n="78" d="100"/>
          <a:sy n="78" d="100"/>
        </p:scale>
        <p:origin x="-207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p>
            <a:pPr lvl="0" algn="r"/>
            <a:fld id="{9A0DB2DC-4C9A-4742-B13C-FB6460FD3503}" type="slidenum">
              <a:rPr lang="en-US" altLang="zh-CN" sz="1200" dirty="0"/>
              <a:pPr lvl="0" algn="r"/>
              <a:t>‹#›</a:t>
            </a:fld>
            <a:endParaRPr lang="en-US" altLang="zh-CN"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37889"/>
          <p:cNvSpPr>
            <a:spLocks noGrp="1" noRot="1" noChangeAspect="1" noTextEdit="1"/>
          </p:cNvSpPr>
          <p:nvPr>
            <p:ph type="sldImg"/>
          </p:nvPr>
        </p:nvSpPr>
        <p:spPr/>
      </p:sp>
      <p:sp>
        <p:nvSpPr>
          <p:cNvPr id="69634" name="文本占位符 37890"/>
          <p:cNvSpPr>
            <a:spLocks noGrp="1"/>
          </p:cNvSpPr>
          <p:nvPr>
            <p:ph type="body"/>
          </p:nvPr>
        </p:nvSpPr>
        <p:spPr>
          <a:xfrm>
            <a:off x="914400" y="4343400"/>
            <a:ext cx="5029200" cy="4114800"/>
          </a:xfrm>
        </p:spPr>
        <p:txBody>
          <a:bodyPr anchor="t"/>
          <a:lstStyle/>
          <a:p>
            <a:pPr lvl="0" indent="0"/>
            <a:r>
              <a:rPr lang="en-US" altLang="zh-CN"/>
              <a:t>Above -- British Prime Minister Winston Churchill and U.S. President Franklin D. Roosevelt aboard a warship off the coast of Newfoundland during the Atlantic Conference. The conference took place from August 9-12, 1941, and resulted in the Atlantic Charter, a joint proclamation by the United States and Britain declaring that they were fighting the Axis powers to "ensure life, liberty, independence and religious freedom and to preserve the rights of man and justice." </a:t>
            </a:r>
          </a:p>
        </p:txBody>
      </p:sp>
      <p:sp>
        <p:nvSpPr>
          <p:cNvPr id="69635" name="灯片编号占位符 1"/>
          <p:cNvSpPr>
            <a:spLocks noGrp="1"/>
          </p:cNvSpPr>
          <p:nvPr>
            <p:ph type="sldNum" sz="quarter"/>
          </p:nvPr>
        </p:nvSpPr>
        <p:spPr>
          <a:xfrm>
            <a:off x="3884613" y="8685213"/>
            <a:ext cx="2971800" cy="457200"/>
          </a:xfrm>
          <a:prstGeom prst="rect">
            <a:avLst/>
          </a:prstGeom>
          <a:noFill/>
          <a:ln w="9525">
            <a:noFill/>
          </a:ln>
        </p:spPr>
        <p:txBody>
          <a:bodyPr anchor="b"/>
          <a:lstStyle/>
          <a:p>
            <a:pPr lvl="0" indent="0" algn="r"/>
            <a:fld id="{9A0DB2DC-4C9A-4742-B13C-FB6460FD3503}" type="slidenum">
              <a:rPr lang="zh-CN" altLang="en-US" sz="1200" dirty="0"/>
              <a:pPr lvl="0" indent="0" algn="r"/>
              <a:t>14</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6/28/2020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a:xfrm>
            <a:off x="5330952" y="6400800"/>
            <a:ext cx="3733800" cy="283800"/>
          </a:xfrm>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smtClean="0">
                <a:latin typeface="Arial" panose="020B0604020202020204" pitchFamily="34" charset="0"/>
                <a:ea typeface="宋体" panose="02010600030101010101" pitchFamily="2" charset="-122"/>
                <a:cs typeface="+mn-cs"/>
              </a:rPr>
              <a:pPr lvl="0" fontAlgn="base"/>
              <a:t>‹#›</a:t>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6/28/2020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11DF6C85-580E-49AA-8C0F-7282E851D184}" type="datetimeFigureOut">
              <a:rPr lang="en-US" smtClean="0"/>
              <a:pPr/>
              <a:t>6/28/2020</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11DF6C85-580E-49AA-8C0F-7282E851D184}" type="datetimeFigureOut">
              <a:rPr lang="en-US" smtClean="0"/>
              <a:pPr/>
              <a:t>6/28/2020</a:t>
            </a:fld>
            <a:endParaRPr lang="en-US"/>
          </a:p>
        </p:txBody>
      </p:sp>
      <p:sp>
        <p:nvSpPr>
          <p:cNvPr id="8" name="页脚占位符 7"/>
          <p:cNvSpPr>
            <a:spLocks noGrp="1"/>
          </p:cNvSpPr>
          <p:nvPr>
            <p:ph type="ftr" sz="quarter" idx="11"/>
          </p:nvPr>
        </p:nvSpPr>
        <p:spPr/>
        <p:txBody>
          <a:bodyPr/>
          <a:lstStyle/>
          <a:p>
            <a:endParaRPr kumimoji="0" lang="zh-CN" altLang="en-US"/>
          </a:p>
        </p:txBody>
      </p:sp>
      <p:sp>
        <p:nvSpPr>
          <p:cNvPr id="9" name="灯片编号占位符 8"/>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11DF6C85-580E-49AA-8C0F-7282E851D184}" type="datetimeFigureOut">
              <a:rPr lang="en-US" smtClean="0"/>
              <a:pPr/>
              <a:t>6/28/2020</a:t>
            </a:fld>
            <a:endParaRPr lang="en-US"/>
          </a:p>
        </p:txBody>
      </p:sp>
      <p:sp>
        <p:nvSpPr>
          <p:cNvPr id="4" name="页脚占位符 3"/>
          <p:cNvSpPr>
            <a:spLocks noGrp="1"/>
          </p:cNvSpPr>
          <p:nvPr>
            <p:ph type="ftr" sz="quarter" idx="11"/>
          </p:nvPr>
        </p:nvSpPr>
        <p:spPr/>
        <p:txBody>
          <a:bodyPr/>
          <a:lstStyle/>
          <a:p>
            <a:endParaRPr kumimoji="0" lang="zh-CN" altLang="en-US"/>
          </a:p>
        </p:txBody>
      </p:sp>
      <p:sp>
        <p:nvSpPr>
          <p:cNvPr id="5" name="灯片编号占位符 4"/>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2F8FDBA-C489-4DFA-B667-3D8AF2C7CDA9}" type="datetimeFigureOut">
              <a:rPr lang="zh-CN" altLang="en-US" smtClean="0"/>
              <a:pPr/>
              <a:t>2020/6/28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F5C5E32-346E-4C03-B7EC-4A82EC8296F1}"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11DF6C85-580E-49AA-8C0F-7282E851D184}" type="datetimeFigureOut">
              <a:rPr lang="en-US" smtClean="0"/>
              <a:pPr/>
              <a:t>6/28/2020</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11DF6C85-580E-49AA-8C0F-7282E851D184}" type="datetimeFigureOut">
              <a:rPr lang="en-US" smtClean="0"/>
              <a:pPr/>
              <a:t>6/28/2020</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overrideClrMapping bg1="lt1" tx1="dk1" bg2="lt2" tx2="dk2" accent1="accent1" accent2="accent2" accent3="accent3" accent4="accent4" accent5="accent5" accent6="accent6" hlink="hlink" folHlink="folHlink"/>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6/28/2020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6/28/2020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a:t>‹#›</a:t>
            </a:fld>
            <a:endParaRPr kumimoji="0" lang="zh-CN" alt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bg>
      <p:bgPr>
        <a:solidFill>
          <a:schemeClr val="bg1"/>
        </a:solidFill>
        <a:effectLst/>
      </p:bgPr>
    </p:bg>
    <p:spTree>
      <p:nvGrpSpPr>
        <p:cNvPr id="1" name=""/>
        <p:cNvGrpSpPr/>
        <p:nvPr/>
      </p:nvGrpSpPr>
      <p:grpSpPr>
        <a:xfrm>
          <a:off x="0" y="0"/>
          <a:ext cx="0" cy="0"/>
          <a:chOff x="0" y="0"/>
          <a:chExt cx="0" cy="0"/>
        </a:xfrm>
      </p:grpSpPr>
      <p:sp>
        <p:nvSpPr>
          <p:cNvPr id="5" name="矩形 4"/>
          <p:cNvSpPr/>
          <p:nvPr/>
        </p:nvSpPr>
        <p:spPr>
          <a:xfrm>
            <a:off x="1588" y="1930400"/>
            <a:ext cx="9144000" cy="248443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矩形 5"/>
          <p:cNvSpPr/>
          <p:nvPr/>
        </p:nvSpPr>
        <p:spPr>
          <a:xfrm>
            <a:off x="0" y="4524375"/>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0" y="1779588"/>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28650" y="1825625"/>
            <a:ext cx="3886200" cy="4351338"/>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联机映像占位符 3"/>
          <p:cNvSpPr>
            <a:spLocks noGrp="1"/>
          </p:cNvSpPr>
          <p:nvPr>
            <p:ph type="clipArt" sz="half" idx="2"/>
          </p:nvPr>
        </p:nvSpPr>
        <p:spPr>
          <a:xfrm>
            <a:off x="4629150" y="1825625"/>
            <a:ext cx="3886200" cy="4351338"/>
          </a:xfrm>
        </p:spPr>
        <p:txBody>
          <a:bodyPr/>
          <a:lstStyle/>
          <a:p>
            <a:pPr fontAlgn="base"/>
            <a:endParaRPr lang="zh-CN" altLang="en-US" strike="noStrike" noProof="1"/>
          </a:p>
        </p:txBody>
      </p:sp>
      <p:sp>
        <p:nvSpPr>
          <p:cNvPr id="5" name="日期占位符 4"/>
          <p:cNvSpPr>
            <a:spLocks noGrp="1"/>
          </p:cNvSpPr>
          <p:nvPr>
            <p:ph type="dt" sz="half" idx="10"/>
          </p:nvPr>
        </p:nvSpPr>
        <p:spPr>
          <a:xfrm>
            <a:off x="457200" y="6245225"/>
            <a:ext cx="2133600" cy="476250"/>
          </a:xfrm>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a:xfrm>
            <a:off x="3124200" y="6245225"/>
            <a:ext cx="2895600" cy="476250"/>
          </a:xfrm>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a:xfrm>
            <a:off x="6553200" y="6245225"/>
            <a:ext cx="2133600" cy="476250"/>
          </a:xfrm>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pPr lvl="0" fontAlgn="base"/>
              <a:t>‹#›</a:t>
            </a:fld>
            <a:endParaRPr lang="zh-CN" altLang="en-US" strike="noStrike" noProof="1">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自定义版式">
    <p:bg>
      <p:bgPr>
        <a:solidFill>
          <a:schemeClr val="bg1"/>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11DF6C85-580E-49AA-8C0F-7282E851D184}" type="datetimeFigureOut">
              <a:rPr lang="en-US" smtClean="0"/>
              <a:pPr/>
              <a:t>6/28/2020</a:t>
            </a:fld>
            <a:endParaRPr lang="en-US" sz="1100" dirty="0">
              <a:solidFill>
                <a:schemeClr val="tx2">
                  <a:lumMod val="75000"/>
                  <a:lumOff val="25000"/>
                </a:schemeClr>
              </a:solidFill>
            </a:endParaRPr>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algn="r" eaLnBrk="1" latinLnBrk="0" hangingPunct="1"/>
            <a:endParaRPr kumimoji="0" lang="zh-CN" altLang="en-US" sz="1100" dirty="0">
              <a:solidFill>
                <a:schemeClr val="tx2">
                  <a:lumMod val="75000"/>
                  <a:lumOff val="25000"/>
                </a:schemeClr>
              </a:solidFill>
            </a:endParaRPr>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algn="ctr" eaLnBrk="1" latinLnBrk="0" hangingPunct="1"/>
            <a:fld id="{6D95434A-1094-4C26-ADA4-1AB6210859AE}" type="slidenum">
              <a:rPr kumimoji="0" lang="en-US" smtClean="0"/>
              <a:pPr algn="ctr" eaLnBrk="1" latinLnBrk="0" hangingPunct="1"/>
              <a:t>‹#›</a:t>
            </a:fld>
            <a:endParaRPr kumimoji="0" lang="zh-CN" altLang="en-US" b="0" dirty="0"/>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Lst>
  <p:hf sldNum="0" hdr="0" ftr="0" dt="0"/>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16.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vmlDrawing" Target="../drawings/vmlDrawing1.vml"/><Relationship Id="rId6" Type="http://schemas.openxmlformats.org/officeDocument/2006/relationships/image" Target="../media/image23.jpeg"/><Relationship Id="rId5" Type="http://schemas.openxmlformats.org/officeDocument/2006/relationships/oleObject" Target="../embeddings/oleObject1.bin"/><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42.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12.xml"/><Relationship Id="rId5" Type="http://schemas.openxmlformats.org/officeDocument/2006/relationships/image" Target="../media/image45.jpe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51.png"/><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37.xml.rels><?xml version="1.0" encoding="UTF-8" standalone="yes"?>
<Relationships xmlns="http://schemas.openxmlformats.org/package/2006/relationships"><Relationship Id="rId3" Type="http://schemas.openxmlformats.org/officeDocument/2006/relationships/image" Target="clipboard/slides/ppt/slides/ppt/slides/NULL" TargetMode="External"/><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14.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文本框 99"/>
          <p:cNvSpPr txBox="1"/>
          <p:nvPr/>
        </p:nvSpPr>
        <p:spPr>
          <a:xfrm>
            <a:off x="133350" y="2500306"/>
            <a:ext cx="9010650" cy="829945"/>
          </a:xfrm>
          <a:prstGeom prst="rect">
            <a:avLst/>
          </a:prstGeom>
          <a:solidFill>
            <a:srgbClr val="FFFF00"/>
          </a:solidFill>
          <a:ln w="19050" cap="flat" cmpd="sng">
            <a:solidFill>
              <a:srgbClr val="FF0000">
                <a:alpha val="95998"/>
              </a:srgbClr>
            </a:solidFill>
            <a:prstDash val="solid"/>
            <a:round/>
            <a:headEnd type="none" w="med" len="med"/>
            <a:tailEnd type="none" w="med" len="med"/>
          </a:ln>
        </p:spPr>
        <p:txBody>
          <a:bodyPr wrap="square" anchor="t">
            <a:spAutoFit/>
          </a:bodyPr>
          <a:lstStyle/>
          <a:p>
            <a:pPr eaLnBrk="0" hangingPunct="0"/>
            <a:r>
              <a:rPr lang="en-US" altLang="zh-CN" sz="4800" b="1" smtClean="0">
                <a:latin typeface="黑体" panose="02010609060101010101" pitchFamily="2" charset="-122"/>
                <a:ea typeface="黑体" panose="02010609060101010101" pitchFamily="2" charset="-122"/>
                <a:sym typeface="+mn-ea"/>
              </a:rPr>
              <a:t> </a:t>
            </a:r>
            <a:r>
              <a:rPr lang="zh-CN" altLang="en-US"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第</a:t>
            </a:r>
            <a:r>
              <a:rPr lang="en-US" altLang="zh-CN"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17</a:t>
            </a:r>
            <a:r>
              <a:rPr lang="zh-CN" altLang="en-US"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课</a:t>
            </a:r>
            <a:r>
              <a:rPr lang="zh-CN" altLang="en-US" sz="40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 </a:t>
            </a:r>
            <a:r>
              <a:rPr lang="zh-CN" altLang="en-US" sz="3200" b="1">
                <a:latin typeface="黑体" panose="02010609060101010101" pitchFamily="2" charset="-122"/>
                <a:ea typeface="黑体" panose="02010609060101010101" pitchFamily="2" charset="-122"/>
                <a:sym typeface="+mn-ea"/>
              </a:rPr>
              <a:t>第二次世界大战与战后国际秩序的形成</a:t>
            </a:r>
            <a:endParaRPr lang="zh-CN" altLang="en-US" sz="3200" b="1" dirty="0" smtClean="0">
              <a:solidFill>
                <a:schemeClr val="tx1"/>
              </a:solidFill>
              <a:effectLst>
                <a:outerShdw blurRad="38100" dist="19050" dir="2700000" algn="tl" rotWithShape="0">
                  <a:schemeClr val="dk1">
                    <a:alpha val="40000"/>
                  </a:schemeClr>
                </a:outerShdw>
              </a:effectLst>
              <a:uFillTx/>
              <a:latin typeface="黑体" panose="02010609060101010101" pitchFamily="2" charset="-122"/>
              <a:ea typeface="黑体" panose="02010609060101010101" pitchFamily="2" charset="-122"/>
              <a:cs typeface="黑体" panose="02010609060101010101" pitchFamily="2" charset="-122"/>
              <a:sym typeface="+mn-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矩形 53253"/>
          <p:cNvSpPr/>
          <p:nvPr/>
        </p:nvSpPr>
        <p:spPr>
          <a:xfrm>
            <a:off x="0" y="857232"/>
            <a:ext cx="6000760" cy="5632311"/>
          </a:xfrm>
          <a:prstGeom prst="rect">
            <a:avLst/>
          </a:prstGeom>
          <a:solidFill>
            <a:schemeClr val="bg1"/>
          </a:solidFill>
          <a:ln w="9525">
            <a:noFill/>
          </a:ln>
        </p:spPr>
        <p:txBody>
          <a:bodyPr wrap="square" anchor="t">
            <a:spAutoFit/>
          </a:bodyPr>
          <a:lstStyle/>
          <a:p>
            <a:r>
              <a:rPr lang="en-US" sz="2400" b="1" dirty="0" smtClean="0"/>
              <a:t> </a:t>
            </a:r>
            <a:r>
              <a:rPr lang="zh-CN" altLang="en-US" sz="2400" b="1" dirty="0" smtClean="0"/>
              <a:t>法西斯主义</a:t>
            </a:r>
            <a:endParaRPr lang="zh-CN" altLang="en-US" sz="2400" b="1" dirty="0" smtClean="0"/>
          </a:p>
          <a:p>
            <a:r>
              <a:rPr lang="zh-CN" altLang="en-US" sz="2400" b="1" dirty="0" smtClean="0"/>
              <a:t>（</a:t>
            </a:r>
            <a:r>
              <a:rPr lang="en-US" sz="2400" b="1" dirty="0" smtClean="0"/>
              <a:t>1</a:t>
            </a:r>
            <a:r>
              <a:rPr lang="zh-CN" altLang="en-US" sz="2400" b="1" dirty="0" smtClean="0"/>
              <a:t>）意大利法西斯：</a:t>
            </a:r>
            <a:r>
              <a:rPr lang="en-US" altLang="zh-CN" sz="2400" b="1" dirty="0" smtClean="0"/>
              <a:t>1919 </a:t>
            </a:r>
            <a:r>
              <a:rPr lang="zh-CN" altLang="en-US" sz="2400" b="1" dirty="0" smtClean="0"/>
              <a:t>年墨索里尼成立“战斗的意大利法西斯”，是世界上第一个法西斯主义政党。</a:t>
            </a:r>
            <a:r>
              <a:rPr lang="en-US" altLang="zh-CN" sz="2400" b="1" dirty="0" smtClean="0"/>
              <a:t>1922 </a:t>
            </a:r>
            <a:r>
              <a:rPr lang="zh-CN" altLang="en-US" sz="2400" b="1" dirty="0" smtClean="0"/>
              <a:t>年，墨索里尼建立了法西斯政权。</a:t>
            </a:r>
          </a:p>
          <a:p>
            <a:r>
              <a:rPr lang="zh-CN" altLang="en-US" sz="2400" b="1" dirty="0" smtClean="0"/>
              <a:t>（</a:t>
            </a:r>
            <a:r>
              <a:rPr lang="en-US" sz="2400" b="1" dirty="0" smtClean="0"/>
              <a:t>2</a:t>
            </a:r>
            <a:r>
              <a:rPr lang="zh-CN" altLang="en-US" sz="2400" b="1" dirty="0" smtClean="0"/>
              <a:t>）德国法西斯：</a:t>
            </a:r>
            <a:r>
              <a:rPr lang="en-US" altLang="zh-CN" sz="2400" b="1" dirty="0" smtClean="0"/>
              <a:t>1920</a:t>
            </a:r>
            <a:r>
              <a:rPr lang="zh-CN" altLang="en-US" sz="2400" b="1" dirty="0" smtClean="0"/>
              <a:t>年，希特勒组建“民族社会主义德意志工人党”，简称“纳粹党”，是德国法西斯运动的开始</a:t>
            </a:r>
            <a:r>
              <a:rPr lang="zh-CN" altLang="en-US" sz="2400" b="1" dirty="0" smtClean="0"/>
              <a:t>。</a:t>
            </a:r>
            <a:endParaRPr lang="en-US" altLang="zh-CN" sz="2400" b="1" dirty="0" smtClean="0"/>
          </a:p>
          <a:p>
            <a:r>
              <a:rPr lang="zh-CN" altLang="en-US" sz="2400" b="1" dirty="0" smtClean="0"/>
              <a:t>（</a:t>
            </a:r>
            <a:r>
              <a:rPr lang="en-US" sz="2400" b="1" dirty="0" smtClean="0"/>
              <a:t>3</a:t>
            </a:r>
            <a:r>
              <a:rPr lang="zh-CN" altLang="en-US" sz="2400" b="1" dirty="0" smtClean="0"/>
              <a:t>）特征：极端民族主义。</a:t>
            </a:r>
          </a:p>
          <a:p>
            <a:r>
              <a:rPr lang="zh-CN" altLang="en-US" sz="2400" b="1" dirty="0" smtClean="0"/>
              <a:t>（</a:t>
            </a:r>
            <a:r>
              <a:rPr lang="en-US" sz="2400" b="1" dirty="0" smtClean="0"/>
              <a:t>4</a:t>
            </a:r>
            <a:r>
              <a:rPr lang="zh-CN" altLang="en-US" sz="2400" b="1" dirty="0" smtClean="0"/>
              <a:t>）主张：反对自由主义和共产主义，主张对内实行恐怖独裁统治，对外侵略扩张，发动战争，争霸世界。（</a:t>
            </a:r>
            <a:r>
              <a:rPr lang="en-US" sz="2400" b="1" dirty="0" smtClean="0"/>
              <a:t>5</a:t>
            </a:r>
            <a:r>
              <a:rPr lang="zh-CN" altLang="en-US" sz="2400" b="1" dirty="0" smtClean="0"/>
              <a:t>）影响：面对</a:t>
            </a:r>
            <a:r>
              <a:rPr lang="en-US" altLang="zh-CN" sz="2400" b="1" dirty="0" smtClean="0"/>
              <a:t>1929 </a:t>
            </a:r>
            <a:r>
              <a:rPr lang="zh-CN" altLang="en-US" sz="2400" b="1" dirty="0" smtClean="0"/>
              <a:t>年的经济大危机，法西斯国家通过战争寻找出路。</a:t>
            </a:r>
          </a:p>
          <a:p>
            <a:endParaRPr lang="zh-CN" altLang="en-US" sz="2400" b="1" dirty="0"/>
          </a:p>
        </p:txBody>
      </p:sp>
      <p:sp>
        <p:nvSpPr>
          <p:cNvPr id="5129" name="矩形 53257"/>
          <p:cNvSpPr/>
          <p:nvPr/>
        </p:nvSpPr>
        <p:spPr>
          <a:xfrm>
            <a:off x="233045" y="196215"/>
            <a:ext cx="8675688" cy="521970"/>
          </a:xfrm>
          <a:prstGeom prst="rect">
            <a:avLst/>
          </a:prstGeom>
          <a:solidFill>
            <a:srgbClr val="FFFF00"/>
          </a:solidFill>
          <a:ln w="19050">
            <a:solidFill>
              <a:srgbClr val="FF0000"/>
            </a:solidFill>
          </a:ln>
        </p:spPr>
        <p:txBody>
          <a:bodyPr anchor="t">
            <a:spAutoFit/>
          </a:bodyPr>
          <a:lstStyle/>
          <a:p>
            <a:r>
              <a:rPr lang="zh-CN" altLang="en-US" sz="2800" b="1" dirty="0">
                <a:solidFill>
                  <a:srgbClr val="990099"/>
                </a:solidFill>
                <a:latin typeface="黑体" panose="02010609060101010101" pitchFamily="2" charset="-122"/>
                <a:ea typeface="黑体" panose="02010609060101010101" pitchFamily="2" charset="-122"/>
              </a:rPr>
              <a:t>一</a:t>
            </a:r>
            <a:r>
              <a:rPr lang="en-US" altLang="zh-CN" sz="2800" b="1">
                <a:solidFill>
                  <a:srgbClr val="990099"/>
                </a:solidFill>
                <a:latin typeface="黑体" panose="02010609060101010101" pitchFamily="2" charset="-122"/>
                <a:ea typeface="黑体" panose="02010609060101010101" pitchFamily="2" charset="-122"/>
              </a:rPr>
              <a:t>.1929</a:t>
            </a:r>
            <a:r>
              <a:rPr lang="en-US" altLang="zh-CN" sz="2800" b="1">
                <a:solidFill>
                  <a:srgbClr val="990099"/>
                </a:solidFill>
                <a:latin typeface="Arial" panose="020B0604020202020204" pitchFamily="34" charset="0"/>
                <a:ea typeface="黑体" panose="02010609060101010101" pitchFamily="2" charset="-122"/>
              </a:rPr>
              <a:t>——</a:t>
            </a:r>
            <a:r>
              <a:rPr lang="en-US" altLang="zh-CN" sz="2800" b="1" dirty="0">
                <a:solidFill>
                  <a:srgbClr val="990099"/>
                </a:solidFill>
                <a:latin typeface="黑体" panose="02010609060101010101" pitchFamily="2" charset="-122"/>
                <a:ea typeface="黑体" panose="02010609060101010101" pitchFamily="2" charset="-122"/>
              </a:rPr>
              <a:t>1933</a:t>
            </a:r>
            <a:r>
              <a:rPr lang="zh-CN" altLang="en-US" sz="2800" b="1" dirty="0">
                <a:solidFill>
                  <a:srgbClr val="990099"/>
                </a:solidFill>
                <a:latin typeface="黑体" panose="02010609060101010101" pitchFamily="2" charset="-122"/>
                <a:ea typeface="黑体" panose="02010609060101010101" pitchFamily="2" charset="-122"/>
              </a:rPr>
              <a:t>年资本主义世界经济危机</a:t>
            </a:r>
          </a:p>
        </p:txBody>
      </p:sp>
      <p:pic>
        <p:nvPicPr>
          <p:cNvPr id="13" name="图片 12" descr="t01a072d6365919e567"/>
          <p:cNvPicPr>
            <a:picLocks noChangeAspect="1"/>
          </p:cNvPicPr>
          <p:nvPr/>
        </p:nvPicPr>
        <p:blipFill>
          <a:blip r:embed="rId2"/>
          <a:stretch>
            <a:fillRect/>
          </a:stretch>
        </p:blipFill>
        <p:spPr>
          <a:xfrm>
            <a:off x="6143636" y="1285860"/>
            <a:ext cx="2470785" cy="2248815"/>
          </a:xfrm>
          <a:prstGeom prst="rect">
            <a:avLst/>
          </a:prstGeom>
          <a:noFill/>
          <a:ln w="9525">
            <a:noFill/>
          </a:ln>
        </p:spPr>
      </p:pic>
      <p:pic>
        <p:nvPicPr>
          <p:cNvPr id="14" name="图片 13" descr="C:/Users/ADMINI~1/AppData/Local/Temp/kaimatting_20200403195631/output_20200403195714..pngoutput_20200403195714."/>
          <p:cNvPicPr>
            <a:picLocks noChangeAspect="1"/>
          </p:cNvPicPr>
          <p:nvPr/>
        </p:nvPicPr>
        <p:blipFill>
          <a:blip r:embed="rId3">
            <a:clrChange>
              <a:clrFrom>
                <a:srgbClr val="FFFFFF">
                  <a:alpha val="100000"/>
                </a:srgbClr>
              </a:clrFrom>
              <a:clrTo>
                <a:srgbClr val="FFFFFF">
                  <a:alpha val="100000"/>
                  <a:alpha val="0"/>
                </a:srgbClr>
              </a:clrTo>
            </a:clrChange>
          </a:blip>
          <a:stretch>
            <a:fillRect/>
          </a:stretch>
        </p:blipFill>
        <p:spPr>
          <a:xfrm>
            <a:off x="6858016" y="4000504"/>
            <a:ext cx="1179195" cy="22488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box(in)">
                                      <p:cBhvr>
                                        <p:cTn id="7" dur="5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微信图片_202003121410132"/>
          <p:cNvPicPr>
            <a:picLocks noChangeAspect="1"/>
          </p:cNvPicPr>
          <p:nvPr/>
        </p:nvPicPr>
        <p:blipFill>
          <a:blip r:embed="rId4" cstate="print"/>
          <a:stretch>
            <a:fillRect/>
          </a:stretch>
        </p:blipFill>
        <p:spPr>
          <a:xfrm>
            <a:off x="197644" y="1001078"/>
            <a:ext cx="4713446" cy="1708309"/>
          </a:xfrm>
          <a:prstGeom prst="rect">
            <a:avLst/>
          </a:prstGeom>
        </p:spPr>
      </p:pic>
      <p:sp>
        <p:nvSpPr>
          <p:cNvPr id="12" name="矩形 11"/>
          <p:cNvSpPr/>
          <p:nvPr/>
        </p:nvSpPr>
        <p:spPr>
          <a:xfrm>
            <a:off x="131445" y="2975928"/>
            <a:ext cx="8791575" cy="3625215"/>
          </a:xfrm>
          <a:prstGeom prst="rect">
            <a:avLst/>
          </a:prstGeom>
          <a:ln w="19050">
            <a:solidFill>
              <a:srgbClr val="0070C0"/>
            </a:solidFill>
            <a:prstDash val="sysDash"/>
          </a:ln>
        </p:spPr>
        <p:txBody>
          <a:bodyPr wrap="square">
            <a:spAutoFit/>
          </a:bodyPr>
          <a:lstStyle/>
          <a:p>
            <a:pPr indent="457200">
              <a:lnSpc>
                <a:spcPct val="95000"/>
              </a:lnSpc>
              <a:spcBef>
                <a:spcPts val="0"/>
              </a:spcBef>
              <a:spcAft>
                <a:spcPts val="0"/>
              </a:spcAft>
            </a:pPr>
            <a:r>
              <a:rPr lang="en-US" altLang="zh-CN" sz="2200" b="1" dirty="0" smtClean="0">
                <a:solidFill>
                  <a:schemeClr val="tx1"/>
                </a:solidFill>
                <a:latin typeface="楷体" panose="02010609060101010101" charset="-122"/>
                <a:ea typeface="楷体" panose="02010609060101010101" charset="-122"/>
                <a:cs typeface="楷体" panose="02010609060101010101" charset="-122"/>
              </a:rPr>
              <a:t>1929</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年</a:t>
            </a:r>
            <a:r>
              <a:rPr lang="en-US" altLang="zh-CN" sz="2200" b="1" dirty="0" smtClean="0">
                <a:solidFill>
                  <a:schemeClr val="tx1"/>
                </a:solidFill>
                <a:latin typeface="楷体" panose="02010609060101010101" charset="-122"/>
                <a:ea typeface="楷体" panose="02010609060101010101" charset="-122"/>
                <a:cs typeface="楷体" panose="02010609060101010101" charset="-122"/>
              </a:rPr>
              <a:t>—1933</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年，</a:t>
            </a:r>
            <a:r>
              <a:rPr lang="zh-CN" altLang="en-US" sz="2200" b="1" dirty="0">
                <a:solidFill>
                  <a:schemeClr val="tx1"/>
                </a:solidFill>
                <a:latin typeface="楷体" panose="02010609060101010101" charset="-122"/>
                <a:ea typeface="楷体" panose="02010609060101010101" charset="-122"/>
                <a:cs typeface="楷体" panose="02010609060101010101" charset="-122"/>
              </a:rPr>
              <a:t>资本主义世界陷入历史上</a:t>
            </a:r>
            <a:r>
              <a:rPr lang="zh-CN" altLang="en-US" sz="2200" b="1" dirty="0">
                <a:solidFill>
                  <a:srgbClr val="FF0000"/>
                </a:solidFill>
                <a:latin typeface="楷体" panose="02010609060101010101" charset="-122"/>
                <a:ea typeface="楷体" panose="02010609060101010101" charset="-122"/>
                <a:cs typeface="楷体" panose="02010609060101010101" charset="-122"/>
              </a:rPr>
              <a:t>最深刻、最持久、最严重的</a:t>
            </a:r>
            <a:r>
              <a:rPr lang="zh-CN" altLang="en-US" sz="2200" b="1" dirty="0">
                <a:solidFill>
                  <a:schemeClr val="tx1"/>
                </a:solidFill>
                <a:latin typeface="楷体" panose="02010609060101010101" charset="-122"/>
                <a:ea typeface="楷体" panose="02010609060101010101" charset="-122"/>
                <a:cs typeface="楷体" panose="02010609060101010101" charset="-122"/>
              </a:rPr>
              <a:t>的一次经济大危机，其间资本主义各国工业生产剧烈下降，各国企业大批破产，失业人数激增，失业率高达</a:t>
            </a:r>
            <a:r>
              <a:rPr lang="en-US" altLang="zh-CN" sz="2200" b="1" dirty="0">
                <a:solidFill>
                  <a:schemeClr val="tx1"/>
                </a:solidFill>
                <a:latin typeface="楷体" panose="02010609060101010101" charset="-122"/>
                <a:ea typeface="楷体" panose="02010609060101010101" charset="-122"/>
                <a:cs typeface="楷体" panose="02010609060101010101" charset="-122"/>
              </a:rPr>
              <a:t>30%</a:t>
            </a:r>
            <a:r>
              <a:rPr lang="zh-CN" altLang="en-US" sz="2200" b="1" dirty="0">
                <a:solidFill>
                  <a:schemeClr val="tx1"/>
                </a:solidFill>
                <a:latin typeface="楷体" panose="02010609060101010101" charset="-122"/>
                <a:ea typeface="楷体" panose="02010609060101010101" charset="-122"/>
                <a:cs typeface="楷体" panose="02010609060101010101" charset="-122"/>
              </a:rPr>
              <a:t>以上。此后，资本主义世界又出现了五年左右的持续萧条</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a:t>
            </a:r>
            <a:endParaRPr lang="en-US" altLang="zh-CN" sz="2200" b="1" dirty="0" smtClean="0">
              <a:solidFill>
                <a:schemeClr val="tx1"/>
              </a:solidFill>
              <a:latin typeface="楷体" panose="02010609060101010101" charset="-122"/>
              <a:ea typeface="楷体" panose="02010609060101010101" charset="-122"/>
              <a:cs typeface="楷体" panose="02010609060101010101" charset="-122"/>
            </a:endParaRPr>
          </a:p>
          <a:p>
            <a:pPr indent="457200">
              <a:lnSpc>
                <a:spcPct val="95000"/>
              </a:lnSpc>
              <a:spcBef>
                <a:spcPts val="0"/>
              </a:spcBef>
              <a:spcAft>
                <a:spcPts val="0"/>
              </a:spcAft>
            </a:pPr>
            <a:r>
              <a:rPr lang="zh-CN" altLang="en-US" sz="2200" b="1" dirty="0" smtClean="0">
                <a:solidFill>
                  <a:schemeClr val="tx1"/>
                </a:solidFill>
                <a:latin typeface="楷体" panose="02010609060101010101" charset="-122"/>
                <a:ea typeface="楷体" panose="02010609060101010101" charset="-122"/>
                <a:cs typeface="楷体" panose="02010609060101010101" charset="-122"/>
              </a:rPr>
              <a:t>主要资本主义国家采取</a:t>
            </a:r>
            <a:r>
              <a:rPr lang="zh-CN" altLang="en-US" sz="2200" b="1" dirty="0" smtClean="0">
                <a:solidFill>
                  <a:srgbClr val="0033CC"/>
                </a:solidFill>
                <a:latin typeface="楷体" panose="02010609060101010101" charset="-122"/>
                <a:ea typeface="楷体" panose="02010609060101010101" charset="-122"/>
                <a:cs typeface="楷体" panose="02010609060101010101" charset="-122"/>
              </a:rPr>
              <a:t>以邻为壑、转嫁危机，展开了关税战、贸易战、货币战以</a:t>
            </a:r>
            <a:r>
              <a:rPr lang="zh-CN" altLang="en-US" sz="2200" b="1" dirty="0" smtClean="0">
                <a:solidFill>
                  <a:srgbClr val="FF0000"/>
                </a:solidFill>
                <a:latin typeface="楷体" panose="02010609060101010101" charset="-122"/>
                <a:ea typeface="楷体" panose="02010609060101010101" charset="-122"/>
                <a:cs typeface="楷体" panose="02010609060101010101" charset="-122"/>
              </a:rPr>
              <a:t>争夺国际市场，</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世界经济进一步陷入混乱，加深了危机，</a:t>
            </a:r>
            <a:r>
              <a:rPr lang="zh-CN" altLang="en-US" sz="2200" b="1" dirty="0" smtClean="0">
                <a:solidFill>
                  <a:srgbClr val="FF0000"/>
                </a:solidFill>
                <a:latin typeface="楷体" panose="02010609060101010101" charset="-122"/>
                <a:ea typeface="楷体" panose="02010609060101010101" charset="-122"/>
                <a:cs typeface="楷体" panose="02010609060101010101" charset="-122"/>
              </a:rPr>
              <a:t>国际关系日趋恶化</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a:t>
            </a:r>
          </a:p>
          <a:p>
            <a:pPr indent="457200">
              <a:lnSpc>
                <a:spcPct val="95000"/>
              </a:lnSpc>
              <a:spcBef>
                <a:spcPts val="0"/>
              </a:spcBef>
              <a:spcAft>
                <a:spcPts val="0"/>
              </a:spcAft>
            </a:pPr>
            <a:r>
              <a:rPr lang="zh-CN" altLang="en-US" sz="2200" b="1" dirty="0" smtClean="0">
                <a:solidFill>
                  <a:schemeClr val="tx1"/>
                </a:solidFill>
                <a:latin typeface="楷体" panose="02010609060101010101" charset="-122"/>
                <a:ea typeface="楷体" panose="02010609060101010101" charset="-122"/>
                <a:cs typeface="楷体" panose="02010609060101010101" charset="-122"/>
              </a:rPr>
              <a:t>人们开始对资本主义制度产生怀疑，法西斯主义开始泛滥，资产阶级民主制度摇摇欲坠，资本主义面临严重的</a:t>
            </a:r>
            <a:r>
              <a:rPr lang="zh-CN" altLang="en-US" sz="2200" b="1" dirty="0" smtClean="0">
                <a:solidFill>
                  <a:srgbClr val="FF0000"/>
                </a:solidFill>
                <a:latin typeface="楷体" panose="02010609060101010101" charset="-122"/>
                <a:ea typeface="楷体" panose="02010609060101010101" charset="-122"/>
                <a:cs typeface="楷体" panose="02010609060101010101" charset="-122"/>
              </a:rPr>
              <a:t>政治危机</a:t>
            </a:r>
            <a:r>
              <a:rPr lang="zh-CN" altLang="en-US" sz="2200" b="1" dirty="0" smtClean="0">
                <a:solidFill>
                  <a:schemeClr val="tx1"/>
                </a:solidFill>
                <a:latin typeface="楷体" panose="02010609060101010101" charset="-122"/>
                <a:ea typeface="楷体" panose="02010609060101010101" charset="-122"/>
                <a:cs typeface="楷体" panose="02010609060101010101" charset="-122"/>
              </a:rPr>
              <a:t>。这</a:t>
            </a:r>
            <a:r>
              <a:rPr lang="zh-CN" altLang="en-US" sz="2200" b="1" dirty="0">
                <a:solidFill>
                  <a:schemeClr val="tx1"/>
                </a:solidFill>
                <a:latin typeface="楷体" panose="02010609060101010101" charset="-122"/>
                <a:ea typeface="楷体" panose="02010609060101010101" charset="-122"/>
                <a:cs typeface="楷体" panose="02010609060101010101" charset="-122"/>
              </a:rPr>
              <a:t>次经济大危机加速了法西斯主义在德国、日本和意大利的发展，使这些国家走上了对内强化军事统制、对外大肆侵略扩张的军国主义道路。</a:t>
            </a:r>
          </a:p>
        </p:txBody>
      </p:sp>
      <p:graphicFrame>
        <p:nvGraphicFramePr>
          <p:cNvPr id="13" name="表格 12"/>
          <p:cNvGraphicFramePr/>
          <p:nvPr>
            <p:custDataLst>
              <p:tags r:id="rId1"/>
            </p:custDataLst>
          </p:nvPr>
        </p:nvGraphicFramePr>
        <p:xfrm>
          <a:off x="5029835" y="837089"/>
          <a:ext cx="3787775" cy="2219323"/>
        </p:xfrm>
        <a:graphic>
          <a:graphicData uri="http://schemas.openxmlformats.org/drawingml/2006/table">
            <a:tbl>
              <a:tblPr firstRow="1" bandRow="1">
                <a:tableStyleId>{C5DD94C1-F147-4A61-8F6D-3B83190AE75C}</a:tableStyleId>
              </a:tblPr>
              <a:tblGrid>
                <a:gridCol w="1259205"/>
                <a:gridCol w="1265555"/>
                <a:gridCol w="1263015"/>
              </a:tblGrid>
              <a:tr h="527050">
                <a:tc>
                  <a:txBody>
                    <a:bodyPr/>
                    <a:lstStyle/>
                    <a:p>
                      <a:pPr algn="ctr">
                        <a:lnSpc>
                          <a:spcPct val="100000"/>
                        </a:lnSpc>
                        <a:spcBef>
                          <a:spcPts val="0"/>
                        </a:spcBef>
                        <a:spcAft>
                          <a:spcPts val="0"/>
                        </a:spcAft>
                        <a:buNone/>
                      </a:pPr>
                      <a:r>
                        <a:rPr lang="zh-CN" altLang="en-US" sz="1200" b="1" spc="120">
                          <a:ln w="6350">
                            <a:solidFill>
                              <a:schemeClr val="tx1"/>
                            </a:solidFill>
                          </a:ln>
                          <a:latin typeface="宋体" panose="02010600030101010101" pitchFamily="2" charset="-122"/>
                          <a:ea typeface="宋体" panose="02010600030101010101" pitchFamily="2" charset="-122"/>
                        </a:rPr>
                        <a:t>投票项目</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zh-CN" altLang="en-US" sz="1200" b="1" spc="120">
                          <a:ln w="6350">
                            <a:solidFill>
                              <a:schemeClr val="tx1"/>
                            </a:solidFill>
                          </a:ln>
                          <a:latin typeface="宋体" panose="02010600030101010101" pitchFamily="2" charset="-122"/>
                          <a:ea typeface="宋体" panose="02010600030101010101" pitchFamily="2" charset="-122"/>
                        </a:rPr>
                        <a:t>投票赞成人数</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zh-CN" altLang="en-US" sz="1200" b="1" spc="120">
                          <a:ln w="6350">
                            <a:solidFill>
                              <a:schemeClr val="tx1"/>
                            </a:solidFill>
                          </a:ln>
                          <a:latin typeface="宋体" panose="02010600030101010101" pitchFamily="2" charset="-122"/>
                          <a:ea typeface="宋体" panose="02010600030101010101" pitchFamily="2" charset="-122"/>
                        </a:rPr>
                        <a:t>占总投票人数</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350520">
                <a:tc>
                  <a:txBody>
                    <a:bodyPr/>
                    <a:lstStyle/>
                    <a:p>
                      <a:pPr algn="ctr">
                        <a:lnSpc>
                          <a:spcPct val="100000"/>
                        </a:lnSpc>
                        <a:spcBef>
                          <a:spcPts val="0"/>
                        </a:spcBef>
                        <a:spcAft>
                          <a:spcPts val="0"/>
                        </a:spcAft>
                        <a:buNone/>
                      </a:pPr>
                      <a:r>
                        <a:rPr lang="zh-CN" altLang="en-US" sz="1050" b="0" spc="120">
                          <a:ln w="6350">
                            <a:solidFill>
                              <a:schemeClr val="tx1"/>
                            </a:solidFill>
                          </a:ln>
                          <a:latin typeface="宋体" panose="02010600030101010101" pitchFamily="2" charset="-122"/>
                          <a:ea typeface="宋体" panose="02010600030101010101" pitchFamily="2" charset="-122"/>
                        </a:rPr>
                        <a:t>赞成全面裁军</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en-US" altLang="zh-CN"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1150</a:t>
                      </a:r>
                      <a:r>
                        <a:rPr lang="zh-CN" altLang="en-US"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en-US" altLang="zh-CN" sz="1050" b="0" spc="120">
                          <a:ln w="6350">
                            <a:solidFill>
                              <a:schemeClr val="tx1"/>
                            </a:solidFill>
                          </a:ln>
                          <a:latin typeface="宋体" panose="02010600030101010101" pitchFamily="2" charset="-122"/>
                          <a:ea typeface="宋体" panose="02010600030101010101" pitchFamily="2" charset="-122"/>
                        </a:rPr>
                        <a:t>91.3%</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699135">
                <a:tc>
                  <a:txBody>
                    <a:bodyPr/>
                    <a:lstStyle/>
                    <a:p>
                      <a:pPr algn="ctr">
                        <a:lnSpc>
                          <a:spcPct val="100000"/>
                        </a:lnSpc>
                        <a:spcBef>
                          <a:spcPts val="0"/>
                        </a:spcBef>
                        <a:spcAft>
                          <a:spcPts val="0"/>
                        </a:spcAft>
                        <a:buNone/>
                      </a:pPr>
                      <a:r>
                        <a:rPr lang="zh-CN" altLang="en-US" sz="1050" b="0" spc="120">
                          <a:ln w="6350">
                            <a:solidFill>
                              <a:schemeClr val="tx1"/>
                            </a:solidFill>
                          </a:ln>
                          <a:latin typeface="宋体" panose="02010600030101010101" pitchFamily="2" charset="-122"/>
                          <a:ea typeface="宋体" panose="02010600030101010101" pitchFamily="2" charset="-122"/>
                        </a:rPr>
                        <a:t>赞成准备在必要时采取经济的非军事制裁</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zh-CN" altLang="en-US"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约</a:t>
                      </a:r>
                      <a:r>
                        <a:rPr lang="en-US" altLang="zh-CN"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1096</a:t>
                      </a:r>
                      <a:r>
                        <a:rPr lang="zh-CN" altLang="en-US"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en-US" altLang="zh-CN" sz="1050" b="0" spc="120">
                          <a:ln w="6350">
                            <a:solidFill>
                              <a:schemeClr val="tx1"/>
                            </a:solidFill>
                          </a:ln>
                          <a:latin typeface="宋体" panose="02010600030101010101" pitchFamily="2" charset="-122"/>
                          <a:ea typeface="宋体" panose="02010600030101010101" pitchFamily="2" charset="-122"/>
                        </a:rPr>
                        <a:t>95.3%</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641350">
                <a:tc>
                  <a:txBody>
                    <a:bodyPr/>
                    <a:lstStyle/>
                    <a:p>
                      <a:pPr algn="ctr">
                        <a:lnSpc>
                          <a:spcPct val="100000"/>
                        </a:lnSpc>
                        <a:spcBef>
                          <a:spcPts val="0"/>
                        </a:spcBef>
                        <a:spcAft>
                          <a:spcPts val="0"/>
                        </a:spcAft>
                        <a:buNone/>
                      </a:pPr>
                      <a:r>
                        <a:rPr lang="zh-CN" altLang="en-US" sz="1050" b="0" spc="120">
                          <a:ln w="6350">
                            <a:solidFill>
                              <a:schemeClr val="tx1"/>
                            </a:solidFill>
                          </a:ln>
                          <a:latin typeface="宋体" panose="02010600030101010101" pitchFamily="2" charset="-122"/>
                          <a:ea typeface="宋体" panose="02010600030101010101" pitchFamily="2" charset="-122"/>
                          <a:cs typeface="微软雅黑" panose="020B0503020204020204" charset="-122"/>
                        </a:rPr>
                        <a:t>赞成</a:t>
                      </a:r>
                      <a:r>
                        <a:rPr lang="zh-CN" altLang="en-US" sz="1050">
                          <a:ln w="6350">
                            <a:solidFill>
                              <a:schemeClr val="tx1"/>
                            </a:solidFill>
                          </a:ln>
                          <a:latin typeface="宋体" panose="02010600030101010101" pitchFamily="2" charset="-122"/>
                          <a:ea typeface="宋体" panose="02010600030101010101" pitchFamily="2" charset="-122"/>
                        </a:rPr>
                        <a:t>准备在必要时甚至采用军事制裁</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zh-CN" altLang="en-US"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约</a:t>
                      </a:r>
                      <a:r>
                        <a:rPr lang="en-US" altLang="zh-CN"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583</a:t>
                      </a:r>
                      <a:r>
                        <a:rPr lang="zh-CN" altLang="en-US" sz="105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lgn="ctr">
                        <a:lnSpc>
                          <a:spcPct val="100000"/>
                        </a:lnSpc>
                        <a:spcBef>
                          <a:spcPts val="0"/>
                        </a:spcBef>
                        <a:spcAft>
                          <a:spcPts val="0"/>
                        </a:spcAft>
                        <a:buNone/>
                      </a:pPr>
                      <a:r>
                        <a:rPr lang="en-US" altLang="zh-CN" sz="1050" b="0" spc="120">
                          <a:ln w="6350">
                            <a:solidFill>
                              <a:schemeClr val="tx1"/>
                            </a:solidFill>
                          </a:ln>
                          <a:latin typeface="宋体" panose="02010600030101010101" pitchFamily="2" charset="-122"/>
                          <a:ea typeface="宋体" panose="02010600030101010101" pitchFamily="2" charset="-122"/>
                        </a:rPr>
                        <a:t>59.3%</a:t>
                      </a:r>
                    </a:p>
                  </a:txBody>
                  <a:tcPr marL="133350" marR="133350" marT="80962" marB="80962"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bl>
          </a:graphicData>
        </a:graphic>
      </p:graphicFrame>
      <p:graphicFrame>
        <p:nvGraphicFramePr>
          <p:cNvPr id="6" name="Group 67"/>
          <p:cNvGraphicFramePr>
            <a:graphicFrameLocks noGrp="1"/>
          </p:cNvGraphicFramePr>
          <p:nvPr>
            <p:custDataLst>
              <p:tags r:id="rId2"/>
            </p:custDataLst>
          </p:nvPr>
        </p:nvGraphicFramePr>
        <p:xfrm>
          <a:off x="263684" y="1060768"/>
          <a:ext cx="4579620" cy="1963420"/>
        </p:xfrm>
        <a:graphic>
          <a:graphicData uri="http://schemas.openxmlformats.org/drawingml/2006/table">
            <a:tbl>
              <a:tblPr/>
              <a:tblGrid>
                <a:gridCol w="455295"/>
                <a:gridCol w="691515"/>
                <a:gridCol w="677545"/>
                <a:gridCol w="746760"/>
                <a:gridCol w="691515"/>
                <a:gridCol w="546100"/>
                <a:gridCol w="770890"/>
              </a:tblGrid>
              <a:tr h="311785">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endParaRPr kumimoji="0" lang="zh-CN" altLang="zh-CN" sz="1500" b="1" i="0" u="none" strike="noStrike" cap="none" normalizeH="0" baseline="0" dirty="0" smtClean="0">
                        <a:ln>
                          <a:noFill/>
                        </a:ln>
                        <a:solidFill>
                          <a:schemeClr val="tx1"/>
                        </a:solidFill>
                        <a:effectLst>
                          <a:outerShdw blurRad="38100" dist="38100" dir="2700000" algn="tl">
                            <a:srgbClr val="000000"/>
                          </a:outerShdw>
                        </a:effectLst>
                        <a:latin typeface="黑体" panose="02010609060101010101" pitchFamily="2" charset="-122"/>
                        <a:ea typeface="黑体" panose="02010609060101010101" pitchFamily="2" charset="-122"/>
                      </a:endParaRP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美国</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德国</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英国</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法国</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日本</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世界</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429260">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工业</a:t>
                      </a:r>
                    </a:p>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下降</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46.2%</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40.6%</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28.4%</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16.5%</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黑体" panose="02010609060101010101" pitchFamily="2" charset="-122"/>
                          <a:ea typeface="黑体" panose="02010609060101010101" pitchFamily="2" charset="-122"/>
                        </a:rPr>
                        <a:t>8.4</a:t>
                      </a: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1/3</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429260">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dirty="0" smtClean="0">
                          <a:ln>
                            <a:noFill/>
                          </a:ln>
                          <a:solidFill>
                            <a:srgbClr val="000000"/>
                          </a:solidFill>
                          <a:effectLst/>
                          <a:latin typeface="黑体" panose="02010609060101010101" pitchFamily="2" charset="-122"/>
                          <a:ea typeface="黑体" panose="02010609060101010101" pitchFamily="2" charset="-122"/>
                        </a:rPr>
                        <a:t>外贸</a:t>
                      </a:r>
                    </a:p>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dirty="0" smtClean="0">
                          <a:ln>
                            <a:noFill/>
                          </a:ln>
                          <a:solidFill>
                            <a:srgbClr val="000000"/>
                          </a:solidFill>
                          <a:effectLst/>
                          <a:latin typeface="黑体" panose="02010609060101010101" pitchFamily="2" charset="-122"/>
                          <a:ea typeface="黑体" panose="02010609060101010101" pitchFamily="2" charset="-122"/>
                        </a:rPr>
                        <a:t>缩减</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70%</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69.1%</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50%</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endParaRPr kumimoji="0" lang="zh-CN" altLang="zh-CN" sz="15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dirty="0" smtClean="0">
                          <a:ln>
                            <a:noFill/>
                          </a:ln>
                          <a:solidFill>
                            <a:schemeClr val="tx1"/>
                          </a:solidFill>
                          <a:effectLst/>
                          <a:latin typeface="华文新魏" panose="02010800040101010101" pitchFamily="2" charset="-122"/>
                          <a:ea typeface="华文新魏" panose="02010800040101010101" pitchFamily="2" charset="-122"/>
                        </a:rPr>
                        <a:t>50%</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5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2/3</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600075">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失业</a:t>
                      </a:r>
                    </a:p>
                    <a:p>
                      <a:pPr marL="0" marR="0" lvl="0" indent="0" algn="ctr" defTabSz="914400" rtl="0" fontAlgn="base">
                        <a:lnSpc>
                          <a:spcPts val="1420"/>
                        </a:lnSpc>
                        <a:spcBef>
                          <a:spcPts val="0"/>
                        </a:spcBef>
                        <a:spcAft>
                          <a:spcPct val="0"/>
                        </a:spcAft>
                        <a:buClr>
                          <a:schemeClr val="hlink"/>
                        </a:buClr>
                        <a:buSzPct val="120000"/>
                        <a:buFontTx/>
                        <a:buNone/>
                      </a:pPr>
                      <a:r>
                        <a:rPr kumimoji="0" lang="zh-CN" altLang="en-US" sz="12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人数</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1700</a:t>
                      </a:r>
                      <a:r>
                        <a:rPr kumimoji="0" lang="zh-CN" altLang="en-US"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600</a:t>
                      </a:r>
                      <a:r>
                        <a:rPr kumimoji="0" lang="zh-CN" altLang="en-US"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近</a:t>
                      </a:r>
                      <a:r>
                        <a:rPr kumimoji="0" lang="en-US" altLang="zh-CN"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300</a:t>
                      </a:r>
                      <a:r>
                        <a:rPr kumimoji="0" lang="zh-CN" altLang="en-US" sz="135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35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85</a:t>
                      </a:r>
                      <a:r>
                        <a:rPr kumimoji="0" lang="zh-CN" altLang="en-US" sz="135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350" b="1" i="0" u="none" strike="noStrike" cap="none" normalizeH="0" baseline="0" dirty="0" smtClean="0">
                          <a:ln>
                            <a:noFill/>
                          </a:ln>
                          <a:solidFill>
                            <a:schemeClr val="tx1"/>
                          </a:solidFill>
                          <a:effectLst/>
                          <a:latin typeface="华文新魏" panose="02010800040101010101" pitchFamily="2" charset="-122"/>
                          <a:ea typeface="华文新魏" panose="02010800040101010101" pitchFamily="2" charset="-122"/>
                        </a:rPr>
                        <a:t>300</a:t>
                      </a:r>
                      <a:r>
                        <a:rPr kumimoji="0" lang="zh-CN" altLang="en-US" sz="1350" b="1" i="0" u="none" strike="noStrike" cap="none" normalizeH="0" baseline="0" dirty="0" smtClean="0">
                          <a:ln>
                            <a:noFill/>
                          </a:ln>
                          <a:solidFill>
                            <a:schemeClr val="tx1"/>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350" b="1" i="0" u="none" strike="noStrike" cap="none" normalizeH="0" baseline="0" dirty="0" smtClean="0">
                          <a:ln>
                            <a:noFill/>
                          </a:ln>
                          <a:solidFill>
                            <a:srgbClr val="FF0000"/>
                          </a:solidFill>
                          <a:effectLst/>
                          <a:latin typeface="华文新魏" panose="02010800040101010101" pitchFamily="2" charset="-122"/>
                          <a:ea typeface="华文新魏" panose="02010800040101010101" pitchFamily="2" charset="-122"/>
                        </a:rPr>
                        <a:t>3000</a:t>
                      </a:r>
                      <a:r>
                        <a:rPr kumimoji="0" lang="zh-CN" altLang="en-US" sz="1350" b="1" i="0" u="none" strike="noStrike" cap="none" normalizeH="0" baseline="0" dirty="0" smtClean="0">
                          <a:ln>
                            <a:noFill/>
                          </a:ln>
                          <a:solidFill>
                            <a:srgbClr val="FF0000"/>
                          </a:solidFill>
                          <a:effectLst/>
                          <a:latin typeface="华文新魏" panose="02010800040101010101" pitchFamily="2" charset="-122"/>
                          <a:ea typeface="华文新魏" panose="02010800040101010101" pitchFamily="2" charset="-122"/>
                        </a:rPr>
                        <a:t>万</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bl>
          </a:graphicData>
        </a:graphic>
      </p:graphicFrame>
      <p:sp>
        <p:nvSpPr>
          <p:cNvPr id="5" name="Text Box 2"/>
          <p:cNvSpPr txBox="1">
            <a:spLocks noChangeArrowheads="1"/>
          </p:cNvSpPr>
          <p:nvPr/>
        </p:nvSpPr>
        <p:spPr bwMode="auto">
          <a:xfrm>
            <a:off x="0" y="31496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
        <p:nvSpPr>
          <p:cNvPr id="7" name="文本框 6"/>
          <p:cNvSpPr txBox="1">
            <a:spLocks noChangeArrowheads="1"/>
          </p:cNvSpPr>
          <p:nvPr/>
        </p:nvSpPr>
        <p:spPr bwMode="auto">
          <a:xfrm>
            <a:off x="197485" y="4822190"/>
            <a:ext cx="8725535" cy="953135"/>
          </a:xfrm>
          <a:prstGeom prst="rect">
            <a:avLst/>
          </a:prstGeom>
          <a:solidFill>
            <a:schemeClr val="accent3">
              <a:lumMod val="20000"/>
              <a:lumOff val="80000"/>
            </a:schemeClr>
          </a:solidFill>
          <a:ln w="25400">
            <a:solidFill>
              <a:srgbClr val="FF0000"/>
            </a:solid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smtClean="0">
                <a:latin typeface="黑体" panose="02010609060101010101" pitchFamily="2" charset="-122"/>
                <a:ea typeface="黑体" panose="02010609060101010101" pitchFamily="2" charset="-122"/>
                <a:sym typeface="+mn-ea"/>
              </a:rPr>
              <a:t>1.</a:t>
            </a:r>
            <a:r>
              <a:rPr lang="zh-CN" altLang="en-US" sz="2800" b="1" smtClean="0">
                <a:latin typeface="黑体" panose="02010609060101010101" pitchFamily="2" charset="-122"/>
                <a:ea typeface="黑体" panose="02010609060101010101" pitchFamily="2" charset="-122"/>
                <a:sym typeface="+mn-ea"/>
              </a:rPr>
              <a:t>经济大危机使各国经济陷入低谷，并激化了帝国主义国家之间的矛盾</a:t>
            </a:r>
            <a:endParaRPr lang="zh-CN" altLang="en-US" sz="2800" b="1">
              <a:latin typeface="黑体" panose="02010609060101010101" pitchFamily="2" charset="-122"/>
              <a:ea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2700" y="1634538"/>
            <a:ext cx="9144000" cy="4092575"/>
          </a:xfrm>
          <a:prstGeom prst="rect">
            <a:avLst/>
          </a:prstGeom>
          <a:ln w="19050">
            <a:solidFill>
              <a:schemeClr val="accent6">
                <a:lumMod val="50000"/>
              </a:schemeClr>
            </a:solidFill>
          </a:ln>
        </p:spPr>
        <p:txBody>
          <a:bodyPr wrap="square">
            <a:spAutoFit/>
          </a:bodyPr>
          <a:lstStyle/>
          <a:p>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材料  第二次世界大战的起因与</a:t>
            </a:r>
            <a:r>
              <a:rPr lang="en-US" altLang="zh-CN" sz="2600" b="1" smtClean="0">
                <a:solidFill>
                  <a:srgbClr val="FF0000"/>
                </a:solidFill>
                <a:latin typeface="宋体" panose="02010600030101010101" pitchFamily="2" charset="-122"/>
                <a:ea typeface="宋体" panose="02010600030101010101" pitchFamily="2" charset="-122"/>
              </a:rPr>
              <a:t>1919-1920</a:t>
            </a:r>
            <a:r>
              <a:rPr lang="zh-CN" altLang="en-US" sz="2600" b="1" smtClean="0">
                <a:solidFill>
                  <a:srgbClr val="FF0000"/>
                </a:solidFill>
                <a:latin typeface="宋体" panose="02010600030101010101" pitchFamily="2" charset="-122"/>
                <a:ea typeface="宋体" panose="02010600030101010101" pitchFamily="2" charset="-122"/>
              </a:rPr>
              <a:t>年和平条约</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的失败相关。那些条约制造出的问题与解决的问题几乎一样多。和平缔造者们屈从于战胜国兼并别国领土和建立附属国的要求，从而播下了仇恨和冲突的新种子。</a:t>
            </a:r>
            <a:endParaRPr lang="en-US" altLang="zh-CN" sz="2600" b="1" smtClean="0">
              <a:solidFill>
                <a:schemeClr val="tx1">
                  <a:lumMod val="75000"/>
                  <a:lumOff val="25000"/>
                </a:schemeClr>
              </a:solidFill>
              <a:latin typeface="宋体" panose="02010600030101010101" pitchFamily="2" charset="-122"/>
              <a:ea typeface="宋体" panose="02010600030101010101" pitchFamily="2" charset="-122"/>
            </a:endParaRPr>
          </a:p>
          <a:p>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   在</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30</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年代那个时候，无论德国、意大利、日本，它们一概不满意这些条件，它们是“修改主义”的国家或不满意的国家。这些国家在</a:t>
            </a:r>
            <a:r>
              <a:rPr lang="en-US" altLang="zh-CN" sz="2600" b="1" smtClean="0">
                <a:solidFill>
                  <a:srgbClr val="FF0000"/>
                </a:solidFill>
                <a:latin typeface="宋体" panose="02010600030101010101" pitchFamily="2" charset="-122"/>
                <a:ea typeface="宋体" panose="02010600030101010101" pitchFamily="2" charset="-122"/>
              </a:rPr>
              <a:t>1919</a:t>
            </a:r>
            <a:r>
              <a:rPr lang="zh-CN" altLang="en-US" sz="2600" b="1" smtClean="0">
                <a:solidFill>
                  <a:srgbClr val="FF0000"/>
                </a:solidFill>
                <a:latin typeface="宋体" panose="02010600030101010101" pitchFamily="2" charset="-122"/>
                <a:ea typeface="宋体" panose="02010600030101010101" pitchFamily="2" charset="-122"/>
              </a:rPr>
              <a:t>年订立过一项条约</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，然而在十二年之后，它们不愿意实施了。</a:t>
            </a:r>
            <a:endParaRPr lang="en-US" altLang="zh-CN" sz="2600" b="1" smtClean="0">
              <a:solidFill>
                <a:schemeClr val="tx1">
                  <a:lumMod val="75000"/>
                  <a:lumOff val="25000"/>
                </a:schemeClr>
              </a:solidFill>
              <a:latin typeface="宋体" panose="02010600030101010101" pitchFamily="2" charset="-122"/>
              <a:ea typeface="宋体" panose="02010600030101010101" pitchFamily="2" charset="-122"/>
            </a:endParaRPr>
          </a:p>
          <a:p>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菲利普</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李</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拉尔夫等</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世界文明史</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R.R.</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帕尔默</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latin typeface="宋体" panose="02010600030101010101" pitchFamily="2" charset="-122"/>
                <a:ea typeface="宋体" panose="02010600030101010101" pitchFamily="2" charset="-122"/>
              </a:rPr>
              <a:t>世界现代史</a:t>
            </a:r>
            <a:r>
              <a:rPr lang="en-US" altLang="zh-CN" sz="2600" b="1" smtClean="0">
                <a:solidFill>
                  <a:schemeClr val="tx1">
                    <a:lumMod val="75000"/>
                    <a:lumOff val="25000"/>
                  </a:schemeClr>
                </a:solidFill>
                <a:latin typeface="宋体" panose="02010600030101010101" pitchFamily="2" charset="-122"/>
                <a:ea typeface="宋体" panose="02010600030101010101" pitchFamily="2" charset="-122"/>
              </a:rPr>
              <a:t>》</a:t>
            </a:r>
            <a:endParaRPr lang="zh-CN" altLang="en-US" sz="2600" b="1"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8" name="文本框 7"/>
          <p:cNvSpPr txBox="1">
            <a:spLocks noChangeArrowheads="1"/>
          </p:cNvSpPr>
          <p:nvPr/>
        </p:nvSpPr>
        <p:spPr bwMode="auto">
          <a:xfrm>
            <a:off x="12700" y="764540"/>
            <a:ext cx="9037320" cy="922020"/>
          </a:xfrm>
          <a:prstGeom prst="rect">
            <a:avLst/>
          </a:prstGeom>
          <a:solidFill>
            <a:schemeClr val="accent3">
              <a:lumMod val="20000"/>
              <a:lumOff val="80000"/>
            </a:schemeClr>
          </a:solidFill>
          <a:ln w="15875">
            <a:solidFill>
              <a:srgbClr val="FF0000"/>
            </a:solid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700" b="1" smtClean="0">
                <a:solidFill>
                  <a:schemeClr val="tx1"/>
                </a:solidFill>
                <a:uFillTx/>
                <a:latin typeface="黑体" panose="02010609060101010101" pitchFamily="2" charset="-122"/>
                <a:ea typeface="黑体" panose="02010609060101010101" pitchFamily="2" charset="-122"/>
                <a:sym typeface="+mn-ea"/>
              </a:rPr>
              <a:t>2.</a:t>
            </a:r>
            <a:r>
              <a:rPr lang="zh-CN" altLang="en-US" sz="2700" b="1" smtClean="0">
                <a:solidFill>
                  <a:schemeClr val="tx1"/>
                </a:solidFill>
                <a:uFillTx/>
                <a:latin typeface="黑体" panose="02010609060101010101" pitchFamily="2" charset="-122"/>
                <a:ea typeface="黑体" panose="02010609060101010101" pitchFamily="2" charset="-122"/>
                <a:sym typeface="+mn-ea"/>
              </a:rPr>
              <a:t>德、意、日等国对凡尔赛</a:t>
            </a:r>
            <a:r>
              <a:rPr lang="en-US" altLang="zh-CN" sz="2700" b="1" smtClean="0">
                <a:solidFill>
                  <a:schemeClr val="tx1"/>
                </a:solidFill>
                <a:uFillTx/>
                <a:latin typeface="黑体" panose="02010609060101010101" pitchFamily="2" charset="-122"/>
                <a:ea typeface="黑体" panose="02010609060101010101" pitchFamily="2" charset="-122"/>
                <a:sym typeface="+mn-ea"/>
              </a:rPr>
              <a:t>-</a:t>
            </a:r>
            <a:r>
              <a:rPr lang="zh-CN" altLang="en-US" sz="2700" b="1" smtClean="0">
                <a:solidFill>
                  <a:schemeClr val="tx1"/>
                </a:solidFill>
                <a:uFillTx/>
                <a:latin typeface="黑体" panose="02010609060101010101" pitchFamily="2" charset="-122"/>
                <a:ea typeface="黑体" panose="02010609060101010101" pitchFamily="2" charset="-122"/>
                <a:sym typeface="+mn-ea"/>
              </a:rPr>
              <a:t>华盛顿体系不满，力图摆脱其束缚。</a:t>
            </a:r>
          </a:p>
        </p:txBody>
      </p:sp>
      <p:sp>
        <p:nvSpPr>
          <p:cNvPr id="5" name="Text Box 2"/>
          <p:cNvSpPr txBox="1">
            <a:spLocks noChangeArrowheads="1"/>
          </p:cNvSpPr>
          <p:nvPr/>
        </p:nvSpPr>
        <p:spPr bwMode="auto">
          <a:xfrm>
            <a:off x="12700" y="24257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7315" y="1330325"/>
            <a:ext cx="4970780" cy="2491740"/>
          </a:xfrm>
          <a:prstGeom prst="rect">
            <a:avLst/>
          </a:prstGeom>
          <a:ln w="19050">
            <a:solidFill>
              <a:schemeClr val="accent6">
                <a:lumMod val="50000"/>
              </a:schemeClr>
            </a:solidFill>
          </a:ln>
        </p:spPr>
        <p:txBody>
          <a:bodyPr wrap="square">
            <a:spAutoFit/>
          </a:bodyPr>
          <a:lstStyle/>
          <a:p>
            <a:r>
              <a:rPr lang="zh-CN" altLang="en-US" sz="2600" b="1" smtClean="0">
                <a:solidFill>
                  <a:schemeClr val="tx1">
                    <a:lumMod val="75000"/>
                    <a:lumOff val="25000"/>
                  </a:schemeClr>
                </a:solidFill>
                <a:uFillTx/>
                <a:latin typeface="宋体" panose="02010600030101010101" pitchFamily="2" charset="-122"/>
                <a:ea typeface="宋体" panose="02010600030101010101" pitchFamily="2" charset="-122"/>
              </a:rPr>
              <a:t>法西斯主义（</a:t>
            </a:r>
            <a:r>
              <a:rPr lang="en-US" altLang="zh-CN" sz="2600" b="1" smtClean="0">
                <a:solidFill>
                  <a:schemeClr val="tx1">
                    <a:lumMod val="75000"/>
                    <a:lumOff val="25000"/>
                  </a:schemeClr>
                </a:solidFill>
                <a:uFillTx/>
                <a:latin typeface="宋体" panose="02010600030101010101" pitchFamily="2" charset="-122"/>
                <a:ea typeface="宋体" panose="02010600030101010101" pitchFamily="2" charset="-122"/>
              </a:rPr>
              <a:t>fascism</a:t>
            </a:r>
            <a:r>
              <a:rPr lang="zh-CN" altLang="en-US" sz="2600" b="1">
                <a:solidFill>
                  <a:schemeClr val="tx1">
                    <a:lumMod val="75000"/>
                    <a:lumOff val="25000"/>
                  </a:schemeClr>
                </a:solidFill>
                <a:uFillTx/>
                <a:latin typeface="宋体" panose="02010600030101010101" pitchFamily="2" charset="-122"/>
              </a:rPr>
              <a:t>）一词来</a:t>
            </a:r>
            <a:r>
              <a:rPr lang="zh-CN" altLang="en-US" sz="2600" b="1" smtClean="0">
                <a:solidFill>
                  <a:schemeClr val="tx1">
                    <a:lumMod val="75000"/>
                    <a:lumOff val="25000"/>
                  </a:schemeClr>
                </a:solidFill>
                <a:uFillTx/>
                <a:latin typeface="宋体" panose="02010600030101010101" pitchFamily="2" charset="-122"/>
              </a:rPr>
              <a:t>源</a:t>
            </a:r>
            <a:r>
              <a:rPr lang="zh-CN" altLang="en-US" sz="2600" b="1">
                <a:solidFill>
                  <a:schemeClr val="tx1">
                    <a:lumMod val="75000"/>
                    <a:lumOff val="25000"/>
                  </a:schemeClr>
                </a:solidFill>
                <a:uFillTx/>
                <a:latin typeface="宋体" panose="02010600030101010101" pitchFamily="2" charset="-122"/>
              </a:rPr>
              <a:t>于</a:t>
            </a:r>
            <a:r>
              <a:rPr lang="zh-CN" altLang="en-US" sz="2600" b="1" smtClean="0">
                <a:solidFill>
                  <a:schemeClr val="tx1">
                    <a:lumMod val="75000"/>
                    <a:lumOff val="25000"/>
                  </a:schemeClr>
                </a:solidFill>
                <a:uFillTx/>
                <a:latin typeface="宋体" panose="02010600030101010101" pitchFamily="2" charset="-122"/>
              </a:rPr>
              <a:t>“</a:t>
            </a:r>
            <a:r>
              <a:rPr lang="zh-CN" altLang="en-US" sz="2600" b="1">
                <a:solidFill>
                  <a:schemeClr val="tx1">
                    <a:lumMod val="75000"/>
                    <a:lumOff val="25000"/>
                  </a:schemeClr>
                </a:solidFill>
                <a:uFillTx/>
                <a:latin typeface="宋体" panose="02010600030101010101" pitchFamily="2" charset="-122"/>
              </a:rPr>
              <a:t>束棒</a:t>
            </a:r>
            <a:r>
              <a:rPr lang="zh-CN" altLang="en-US" sz="2600" b="1" smtClean="0">
                <a:solidFill>
                  <a:schemeClr val="tx1">
                    <a:lumMod val="75000"/>
                    <a:lumOff val="25000"/>
                  </a:schemeClr>
                </a:solidFill>
                <a:uFillTx/>
                <a:latin typeface="宋体" panose="02010600030101010101" pitchFamily="2" charset="-122"/>
              </a:rPr>
              <a:t>”（</a:t>
            </a:r>
            <a:r>
              <a:rPr lang="en-US" altLang="zh-CN" sz="2600" b="1" smtClean="0">
                <a:solidFill>
                  <a:schemeClr val="tx1">
                    <a:lumMod val="75000"/>
                    <a:lumOff val="25000"/>
                  </a:schemeClr>
                </a:solidFill>
                <a:uFillTx/>
                <a:latin typeface="宋体" panose="02010600030101010101" pitchFamily="2" charset="-122"/>
              </a:rPr>
              <a:t>fasces</a:t>
            </a:r>
            <a:r>
              <a:rPr lang="zh-CN" altLang="en-US" sz="2600" b="1" smtClean="0">
                <a:solidFill>
                  <a:schemeClr val="tx1">
                    <a:lumMod val="75000"/>
                    <a:lumOff val="25000"/>
                  </a:schemeClr>
                </a:solidFill>
                <a:uFillTx/>
                <a:latin typeface="宋体" panose="02010600030101010101" pitchFamily="2" charset="-122"/>
              </a:rPr>
              <a:t>）</a:t>
            </a:r>
            <a:r>
              <a:rPr lang="en-US" altLang="zh-CN" sz="2600" b="1" smtClean="0">
                <a:solidFill>
                  <a:schemeClr val="tx1">
                    <a:lumMod val="75000"/>
                    <a:lumOff val="25000"/>
                  </a:schemeClr>
                </a:solidFill>
                <a:uFillTx/>
                <a:latin typeface="宋体" panose="02010600030101010101" pitchFamily="2" charset="-122"/>
              </a:rPr>
              <a:t>,</a:t>
            </a:r>
            <a:r>
              <a:rPr lang="zh-CN" altLang="en-US" sz="2600" b="1" smtClean="0">
                <a:solidFill>
                  <a:schemeClr val="tx1">
                    <a:lumMod val="75000"/>
                    <a:lumOff val="25000"/>
                  </a:schemeClr>
                </a:solidFill>
                <a:uFillTx/>
                <a:latin typeface="宋体" panose="02010600030101010101" pitchFamily="2" charset="-122"/>
              </a:rPr>
              <a:t>即古罗马对惩罚权力的标志，由一束棍棒捆绑着一柄斧头组成。</a:t>
            </a:r>
            <a:endParaRPr lang="en-US" altLang="zh-CN" sz="2600" b="1" smtClean="0">
              <a:solidFill>
                <a:schemeClr val="tx1">
                  <a:lumMod val="75000"/>
                  <a:lumOff val="25000"/>
                </a:schemeClr>
              </a:solidFill>
              <a:uFillTx/>
              <a:latin typeface="宋体" panose="02010600030101010101" pitchFamily="2" charset="-122"/>
            </a:endParaRPr>
          </a:p>
          <a:p>
            <a:r>
              <a:rPr lang="en-US" altLang="zh-CN" sz="2600" b="1" smtClean="0">
                <a:solidFill>
                  <a:schemeClr val="tx1">
                    <a:lumMod val="75000"/>
                    <a:lumOff val="25000"/>
                  </a:schemeClr>
                </a:solidFill>
                <a:uFillTx/>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uFillTx/>
                <a:latin typeface="宋体" panose="02010600030101010101" pitchFamily="2" charset="-122"/>
                <a:ea typeface="宋体" panose="02010600030101010101" pitchFamily="2" charset="-122"/>
              </a:rPr>
              <a:t>杰里</a:t>
            </a:r>
            <a:r>
              <a:rPr lang="en-US" altLang="zh-CN" sz="2600" b="1" smtClean="0">
                <a:solidFill>
                  <a:schemeClr val="tx1">
                    <a:lumMod val="75000"/>
                    <a:lumOff val="25000"/>
                  </a:schemeClr>
                </a:solidFill>
                <a:uFillTx/>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uFillTx/>
                <a:latin typeface="宋体" panose="02010600030101010101" pitchFamily="2" charset="-122"/>
                <a:ea typeface="宋体" panose="02010600030101010101" pitchFamily="2" charset="-122"/>
              </a:rPr>
              <a:t>本特利等</a:t>
            </a:r>
            <a:r>
              <a:rPr lang="en-US" altLang="zh-CN" sz="2600" b="1" smtClean="0">
                <a:solidFill>
                  <a:schemeClr val="tx1">
                    <a:lumMod val="75000"/>
                    <a:lumOff val="25000"/>
                  </a:schemeClr>
                </a:solidFill>
                <a:uFillTx/>
                <a:latin typeface="宋体" panose="02010600030101010101" pitchFamily="2" charset="-122"/>
                <a:ea typeface="宋体" panose="02010600030101010101" pitchFamily="2" charset="-122"/>
              </a:rPr>
              <a:t>《</a:t>
            </a:r>
            <a:r>
              <a:rPr lang="zh-CN" altLang="en-US" sz="2600" b="1" smtClean="0">
                <a:solidFill>
                  <a:schemeClr val="tx1">
                    <a:lumMod val="75000"/>
                    <a:lumOff val="25000"/>
                  </a:schemeClr>
                </a:solidFill>
                <a:uFillTx/>
                <a:latin typeface="宋体" panose="02010600030101010101" pitchFamily="2" charset="-122"/>
                <a:ea typeface="宋体" panose="02010600030101010101" pitchFamily="2" charset="-122"/>
              </a:rPr>
              <a:t>新全球史</a:t>
            </a:r>
            <a:r>
              <a:rPr lang="en-US" altLang="zh-CN" sz="2600" b="1" smtClean="0">
                <a:solidFill>
                  <a:schemeClr val="tx1">
                    <a:lumMod val="75000"/>
                    <a:lumOff val="25000"/>
                  </a:schemeClr>
                </a:solidFill>
                <a:uFillTx/>
                <a:latin typeface="宋体" panose="02010600030101010101" pitchFamily="2" charset="-122"/>
                <a:ea typeface="宋体" panose="02010600030101010101" pitchFamily="2" charset="-122"/>
              </a:rPr>
              <a:t>》</a:t>
            </a:r>
            <a:endParaRPr lang="en-US" altLang="zh-CN" sz="2600" b="1" dirty="0" smtClean="0">
              <a:solidFill>
                <a:schemeClr val="tx1">
                  <a:lumMod val="75000"/>
                  <a:lumOff val="25000"/>
                </a:schemeClr>
              </a:solidFill>
              <a:uFillTx/>
              <a:latin typeface="宋体" panose="02010600030101010101" pitchFamily="2" charset="-122"/>
              <a:ea typeface="宋体" panose="02010600030101010101" pitchFamily="2" charset="-122"/>
            </a:endParaRPr>
          </a:p>
        </p:txBody>
      </p:sp>
      <p:sp>
        <p:nvSpPr>
          <p:cNvPr id="5" name="矩形 4"/>
          <p:cNvSpPr/>
          <p:nvPr/>
        </p:nvSpPr>
        <p:spPr>
          <a:xfrm>
            <a:off x="12700" y="695960"/>
            <a:ext cx="5187950" cy="506730"/>
          </a:xfrm>
          <a:prstGeom prst="rect">
            <a:avLst/>
          </a:prstGeom>
          <a:solidFill>
            <a:schemeClr val="accent3">
              <a:lumMod val="20000"/>
              <a:lumOff val="80000"/>
            </a:schemeClr>
          </a:solidFill>
          <a:ln w="19050">
            <a:solidFill>
              <a:srgbClr val="FF0000"/>
            </a:solidFill>
          </a:ln>
        </p:spPr>
        <p:txBody>
          <a:bodyPr wrap="square">
            <a:spAutoFit/>
          </a:bodyPr>
          <a:lstStyle/>
          <a:p>
            <a:pPr algn="l"/>
            <a:r>
              <a:rPr lang="en-US" altLang="zh-CN" sz="2700" b="1" dirty="0">
                <a:solidFill>
                  <a:schemeClr val="tx1"/>
                </a:solidFill>
                <a:uFillTx/>
                <a:latin typeface="宋体" panose="02010600030101010101" pitchFamily="2" charset="-122"/>
                <a:ea typeface="宋体" panose="02010600030101010101" pitchFamily="2" charset="-122"/>
              </a:rPr>
              <a:t>3</a:t>
            </a:r>
            <a:r>
              <a:rPr lang="en-US" altLang="zh-CN" sz="2700" b="1" smtClean="0">
                <a:solidFill>
                  <a:schemeClr val="tx1"/>
                </a:solidFill>
                <a:uFillTx/>
                <a:latin typeface="宋体" panose="02010600030101010101" pitchFamily="2" charset="-122"/>
                <a:ea typeface="宋体" panose="02010600030101010101" pitchFamily="2" charset="-122"/>
              </a:rPr>
              <a:t>.</a:t>
            </a:r>
            <a:r>
              <a:rPr lang="zh-CN" altLang="en-US" sz="2700" b="1" dirty="0">
                <a:solidFill>
                  <a:schemeClr val="tx1"/>
                </a:solidFill>
                <a:uFillTx/>
                <a:latin typeface="宋体" panose="02010600030101010101" pitchFamily="2" charset="-122"/>
                <a:ea typeface="宋体" panose="02010600030101010101" pitchFamily="2" charset="-122"/>
              </a:rPr>
              <a:t>法西斯</a:t>
            </a:r>
            <a:r>
              <a:rPr lang="zh-CN" altLang="en-US" sz="2700" b="1">
                <a:solidFill>
                  <a:schemeClr val="tx1"/>
                </a:solidFill>
                <a:uFillTx/>
                <a:latin typeface="宋体" panose="02010600030101010101" pitchFamily="2" charset="-122"/>
                <a:ea typeface="宋体" panose="02010600030101010101" pitchFamily="2" charset="-122"/>
              </a:rPr>
              <a:t>主</a:t>
            </a:r>
            <a:r>
              <a:rPr lang="zh-CN" altLang="en-US" sz="2700" b="1" smtClean="0">
                <a:solidFill>
                  <a:schemeClr val="tx1"/>
                </a:solidFill>
                <a:uFillTx/>
                <a:latin typeface="宋体" panose="02010600030101010101" pitchFamily="2" charset="-122"/>
                <a:ea typeface="宋体" panose="02010600030101010101" pitchFamily="2" charset="-122"/>
              </a:rPr>
              <a:t>义在一些国家盛行</a:t>
            </a:r>
            <a:endParaRPr lang="zh-CN" altLang="en-US" sz="2700" b="1" dirty="0" smtClean="0">
              <a:solidFill>
                <a:schemeClr val="tx1"/>
              </a:solidFill>
              <a:uFillTx/>
              <a:latin typeface="宋体" panose="02010600030101010101" pitchFamily="2" charset="-122"/>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5187808" y="1217919"/>
            <a:ext cx="3528392" cy="4081586"/>
          </a:xfrm>
          <a:prstGeom prst="rect">
            <a:avLst/>
          </a:prstGeom>
        </p:spPr>
      </p:pic>
      <p:grpSp>
        <p:nvGrpSpPr>
          <p:cNvPr id="3" name="组合 2"/>
          <p:cNvGrpSpPr/>
          <p:nvPr/>
        </p:nvGrpSpPr>
        <p:grpSpPr>
          <a:xfrm>
            <a:off x="3552" y="3938749"/>
            <a:ext cx="9140448" cy="2861310"/>
            <a:chOff x="3552" y="3938749"/>
            <a:chExt cx="9140448" cy="2861310"/>
          </a:xfrm>
        </p:grpSpPr>
        <p:sp>
          <p:nvSpPr>
            <p:cNvPr id="9" name="文本框 8"/>
            <p:cNvSpPr txBox="1"/>
            <p:nvPr/>
          </p:nvSpPr>
          <p:spPr>
            <a:xfrm>
              <a:off x="3552" y="3938749"/>
              <a:ext cx="9140448" cy="2861310"/>
            </a:xfrm>
            <a:prstGeom prst="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400" dirty="0">
                  <a:solidFill>
                    <a:srgbClr val="C00000"/>
                  </a:solidFill>
                  <a:latin typeface="黑体" panose="02010609060101010101" pitchFamily="2" charset="-122"/>
                  <a:ea typeface="黑体" panose="02010609060101010101" pitchFamily="2" charset="-122"/>
                </a:rPr>
                <a:t>                </a:t>
              </a:r>
              <a:r>
                <a:rPr lang="zh-CN" altLang="en-US" sz="2400" dirty="0" smtClean="0">
                  <a:solidFill>
                    <a:srgbClr val="C00000"/>
                  </a:solidFill>
                  <a:latin typeface="黑体" panose="02010609060101010101" pitchFamily="2" charset="-122"/>
                  <a:ea typeface="黑体" panose="02010609060101010101" pitchFamily="2" charset="-122"/>
                </a:rPr>
                <a:t> </a:t>
              </a:r>
              <a:endParaRPr lang="en-US" altLang="zh-CN" sz="2400" dirty="0" smtClean="0">
                <a:solidFill>
                  <a:srgbClr val="C00000"/>
                </a:solidFill>
                <a:latin typeface="黑体" panose="02010609060101010101" pitchFamily="2" charset="-122"/>
                <a:ea typeface="黑体" panose="02010609060101010101" pitchFamily="2" charset="-122"/>
              </a:endParaRPr>
            </a:p>
            <a:p>
              <a:r>
                <a:rPr lang="en-US" altLang="zh-CN" sz="2400">
                  <a:solidFill>
                    <a:srgbClr val="C00000"/>
                  </a:solidFill>
                  <a:latin typeface="黑体" panose="02010609060101010101" pitchFamily="2" charset="-122"/>
                  <a:ea typeface="黑体" panose="02010609060101010101" pitchFamily="2" charset="-122"/>
                </a:rPr>
                <a:t> </a:t>
              </a:r>
              <a:r>
                <a:rPr lang="en-US" altLang="zh-CN" sz="2400" smtClean="0">
                  <a:solidFill>
                    <a:srgbClr val="C00000"/>
                  </a:solidFill>
                  <a:latin typeface="黑体" panose="02010609060101010101" pitchFamily="2" charset="-122"/>
                  <a:ea typeface="黑体" panose="02010609060101010101" pitchFamily="2" charset="-122"/>
                </a:rPr>
                <a:t>   </a:t>
              </a:r>
              <a:r>
                <a:rPr lang="en-US" altLang="zh-CN" sz="2600" smtClean="0">
                  <a:solidFill>
                    <a:srgbClr val="C00000"/>
                  </a:solidFill>
                  <a:uFillTx/>
                  <a:latin typeface="黑体" panose="02010609060101010101" pitchFamily="2" charset="-122"/>
                  <a:ea typeface="黑体" panose="02010609060101010101" pitchFamily="2" charset="-122"/>
                </a:rPr>
                <a:t>     </a:t>
              </a:r>
              <a:r>
                <a:rPr lang="en-US" altLang="zh-CN" sz="2600" b="1" smtClean="0">
                  <a:solidFill>
                    <a:srgbClr val="C00000"/>
                  </a:solidFill>
                  <a:uFillTx/>
                  <a:latin typeface="黑体" panose="02010609060101010101" pitchFamily="2" charset="-122"/>
                  <a:ea typeface="黑体" panose="02010609060101010101" pitchFamily="2" charset="-122"/>
                </a:rPr>
                <a:t>       </a:t>
              </a:r>
              <a:r>
                <a:rPr lang="zh-CN" altLang="en-US" sz="2600" b="1" smtClean="0">
                  <a:solidFill>
                    <a:srgbClr val="C00000"/>
                  </a:solidFill>
                  <a:uFillTx/>
                  <a:latin typeface="黑体" panose="02010609060101010101" pitchFamily="2" charset="-122"/>
                  <a:ea typeface="黑体" panose="02010609060101010101" pitchFamily="2" charset="-122"/>
                </a:rPr>
                <a:t>极</a:t>
              </a:r>
              <a:r>
                <a:rPr lang="zh-CN" altLang="en-US" sz="2600" b="1" dirty="0" smtClean="0">
                  <a:solidFill>
                    <a:srgbClr val="C00000"/>
                  </a:solidFill>
                  <a:uFillTx/>
                  <a:latin typeface="黑体" panose="02010609060101010101" pitchFamily="2" charset="-122"/>
                  <a:ea typeface="黑体" panose="02010609060101010101" pitchFamily="2" charset="-122"/>
                </a:rPr>
                <a:t>端</a:t>
              </a:r>
              <a:r>
                <a:rPr lang="zh-CN" altLang="en-US" sz="2600" b="1" dirty="0">
                  <a:solidFill>
                    <a:srgbClr val="C00000"/>
                  </a:solidFill>
                  <a:uFillTx/>
                  <a:latin typeface="黑体" panose="02010609060101010101" pitchFamily="2" charset="-122"/>
                  <a:ea typeface="黑体" panose="02010609060101010101" pitchFamily="2" charset="-122"/>
                </a:rPr>
                <a:t>民族</a:t>
              </a:r>
              <a:r>
                <a:rPr lang="zh-CN" altLang="en-US" sz="2600" b="1">
                  <a:solidFill>
                    <a:srgbClr val="C00000"/>
                  </a:solidFill>
                  <a:uFillTx/>
                  <a:latin typeface="黑体" panose="02010609060101010101" pitchFamily="2" charset="-122"/>
                  <a:ea typeface="黑体" panose="02010609060101010101" pitchFamily="2" charset="-122"/>
                </a:rPr>
                <a:t>主</a:t>
              </a:r>
              <a:r>
                <a:rPr lang="zh-CN" altLang="en-US" sz="2600" b="1" smtClean="0">
                  <a:solidFill>
                    <a:srgbClr val="C00000"/>
                  </a:solidFill>
                  <a:uFillTx/>
                  <a:latin typeface="黑体" panose="02010609060101010101" pitchFamily="2" charset="-122"/>
                  <a:ea typeface="黑体" panose="02010609060101010101" pitchFamily="2" charset="-122"/>
                </a:rPr>
                <a:t>义（基本特征）</a:t>
              </a:r>
              <a:endParaRPr lang="zh-CN" altLang="en-US" sz="2600" b="1" dirty="0">
                <a:solidFill>
                  <a:srgbClr val="C00000"/>
                </a:solidFill>
                <a:uFillTx/>
                <a:latin typeface="黑体" panose="02010609060101010101" pitchFamily="2" charset="-122"/>
                <a:ea typeface="黑体" panose="02010609060101010101" pitchFamily="2" charset="-122"/>
              </a:endParaRPr>
            </a:p>
            <a:p>
              <a:r>
                <a:rPr lang="zh-CN" altLang="en-US" sz="2600" b="1" smtClean="0">
                  <a:solidFill>
                    <a:srgbClr val="C00000"/>
                  </a:solidFill>
                  <a:uFillTx/>
                  <a:latin typeface="黑体" panose="02010609060101010101" pitchFamily="2" charset="-122"/>
                  <a:ea typeface="黑体" panose="02010609060101010101" pitchFamily="2" charset="-122"/>
                </a:rPr>
                <a:t>  </a:t>
              </a:r>
              <a:endParaRPr lang="en-US" altLang="zh-CN" sz="2600" b="1" dirty="0" smtClean="0">
                <a:solidFill>
                  <a:srgbClr val="C00000"/>
                </a:solidFill>
                <a:uFillTx/>
                <a:latin typeface="黑体" panose="02010609060101010101" pitchFamily="2" charset="-122"/>
                <a:ea typeface="黑体" panose="02010609060101010101" pitchFamily="2" charset="-122"/>
              </a:endParaRPr>
            </a:p>
            <a:p>
              <a:r>
                <a:rPr lang="zh-CN" altLang="en-US" sz="2600" b="1">
                  <a:solidFill>
                    <a:srgbClr val="C00000"/>
                  </a:solidFill>
                  <a:uFillTx/>
                  <a:latin typeface="黑体" panose="02010609060101010101" pitchFamily="2" charset="-122"/>
                  <a:ea typeface="黑体" panose="02010609060101010101" pitchFamily="2" charset="-122"/>
                  <a:sym typeface="+mn-ea"/>
                </a:rPr>
                <a:t>法西斯主义特</a:t>
              </a:r>
              <a:r>
                <a:rPr lang="zh-CN" altLang="en-US" sz="2600" b="1" smtClean="0">
                  <a:solidFill>
                    <a:srgbClr val="C00000"/>
                  </a:solidFill>
                  <a:uFillTx/>
                  <a:latin typeface="黑体" panose="02010609060101010101" pitchFamily="2" charset="-122"/>
                  <a:ea typeface="黑体" panose="02010609060101010101" pitchFamily="2" charset="-122"/>
                  <a:sym typeface="+mn-ea"/>
                </a:rPr>
                <a:t>征  </a:t>
              </a:r>
              <a:r>
                <a:rPr lang="zh-CN" altLang="en-US" sz="2600" b="1" smtClean="0">
                  <a:solidFill>
                    <a:srgbClr val="C00000"/>
                  </a:solidFill>
                  <a:uFillTx/>
                  <a:latin typeface="黑体" panose="02010609060101010101" pitchFamily="2" charset="-122"/>
                  <a:ea typeface="黑体" panose="02010609060101010101" pitchFamily="2" charset="-122"/>
                </a:rPr>
                <a:t>反</a:t>
              </a:r>
              <a:r>
                <a:rPr lang="zh-CN" altLang="en-US" sz="2600" b="1">
                  <a:solidFill>
                    <a:srgbClr val="C00000"/>
                  </a:solidFill>
                  <a:uFillTx/>
                  <a:latin typeface="黑体" panose="02010609060101010101" pitchFamily="2" charset="-122"/>
                  <a:ea typeface="黑体" panose="02010609060101010101" pitchFamily="2" charset="-122"/>
                </a:rPr>
                <a:t>对自由主义和共产主义</a:t>
              </a:r>
              <a:endParaRPr lang="en-US" altLang="zh-CN" sz="2600" b="1" smtClean="0">
                <a:solidFill>
                  <a:srgbClr val="C00000"/>
                </a:solidFill>
                <a:uFillTx/>
                <a:latin typeface="黑体" panose="02010609060101010101" pitchFamily="2" charset="-122"/>
                <a:ea typeface="黑体" panose="02010609060101010101" pitchFamily="2" charset="-122"/>
                <a:sym typeface="+mn-ea"/>
              </a:endParaRPr>
            </a:p>
            <a:p>
              <a:endParaRPr lang="en-US" altLang="zh-CN" sz="2600" b="1" smtClean="0">
                <a:solidFill>
                  <a:srgbClr val="C00000"/>
                </a:solidFill>
                <a:uFillTx/>
                <a:latin typeface="黑体" panose="02010609060101010101" pitchFamily="2" charset="-122"/>
                <a:ea typeface="黑体" panose="02010609060101010101" pitchFamily="2" charset="-122"/>
                <a:sym typeface="+mn-ea"/>
              </a:endParaRPr>
            </a:p>
            <a:p>
              <a:r>
                <a:rPr lang="zh-CN" altLang="en-US" sz="2600" b="1" smtClean="0">
                  <a:solidFill>
                    <a:srgbClr val="C00000"/>
                  </a:solidFill>
                  <a:uFillTx/>
                  <a:latin typeface="黑体" panose="02010609060101010101" pitchFamily="2" charset="-122"/>
                  <a:ea typeface="黑体" panose="02010609060101010101" pitchFamily="2" charset="-122"/>
                </a:rPr>
                <a:t>                对内实行恐怖独裁统治，</a:t>
              </a:r>
              <a:r>
                <a:rPr lang="zh-CN" altLang="en-US" sz="2600" b="1" smtClean="0">
                  <a:solidFill>
                    <a:srgbClr val="C00000"/>
                  </a:solidFill>
                  <a:uFillTx/>
                  <a:latin typeface="黑体" panose="02010609060101010101" pitchFamily="2" charset="-122"/>
                  <a:ea typeface="黑体" panose="02010609060101010101" pitchFamily="2" charset="-122"/>
                  <a:sym typeface="+mn-ea"/>
                </a:rPr>
                <a:t>对外扩张，发</a:t>
              </a:r>
              <a:endParaRPr lang="en-US" altLang="zh-CN" sz="2600" b="1" smtClean="0">
                <a:solidFill>
                  <a:srgbClr val="C00000"/>
                </a:solidFill>
                <a:uFillTx/>
                <a:latin typeface="黑体" panose="02010609060101010101" pitchFamily="2" charset="-122"/>
                <a:ea typeface="黑体" panose="02010609060101010101" pitchFamily="2" charset="-122"/>
                <a:sym typeface="+mn-ea"/>
              </a:endParaRPr>
            </a:p>
            <a:p>
              <a:r>
                <a:rPr lang="zh-CN" altLang="en-US" sz="2600" b="1" smtClean="0">
                  <a:solidFill>
                    <a:srgbClr val="C00000"/>
                  </a:solidFill>
                  <a:uFillTx/>
                  <a:latin typeface="黑体" panose="02010609060101010101" pitchFamily="2" charset="-122"/>
                  <a:ea typeface="黑体" panose="02010609060101010101" pitchFamily="2" charset="-122"/>
                  <a:sym typeface="+mn-ea"/>
                </a:rPr>
                <a:t>                动</a:t>
              </a:r>
              <a:r>
                <a:rPr lang="zh-CN" altLang="en-US" sz="2600" b="1">
                  <a:solidFill>
                    <a:srgbClr val="C00000"/>
                  </a:solidFill>
                  <a:uFillTx/>
                  <a:latin typeface="黑体" panose="02010609060101010101" pitchFamily="2" charset="-122"/>
                  <a:ea typeface="黑体" panose="02010609060101010101" pitchFamily="2" charset="-122"/>
                  <a:sym typeface="+mn-ea"/>
                </a:rPr>
                <a:t>战争</a:t>
              </a:r>
              <a:r>
                <a:rPr lang="zh-CN" altLang="en-US" sz="2600" b="1">
                  <a:solidFill>
                    <a:srgbClr val="C00000"/>
                  </a:solidFill>
                  <a:uFillTx/>
                  <a:latin typeface="黑体" panose="02010609060101010101" pitchFamily="2" charset="-122"/>
                  <a:ea typeface="黑体" panose="02010609060101010101" pitchFamily="2" charset="-122"/>
                </a:rPr>
                <a:t>，争霸世界</a:t>
              </a:r>
              <a:endParaRPr lang="zh-CN" altLang="en-US" sz="2600" b="1" dirty="0" smtClean="0">
                <a:solidFill>
                  <a:srgbClr val="C00000"/>
                </a:solidFill>
                <a:uFillTx/>
                <a:latin typeface="黑体" panose="02010609060101010101" pitchFamily="2" charset="-122"/>
                <a:ea typeface="黑体" panose="02010609060101010101" pitchFamily="2" charset="-122"/>
              </a:endParaRPr>
            </a:p>
          </p:txBody>
        </p:sp>
        <p:sp>
          <p:nvSpPr>
            <p:cNvPr id="10" name=" 2050"/>
            <p:cNvSpPr/>
            <p:nvPr/>
          </p:nvSpPr>
          <p:spPr bwMode="auto">
            <a:xfrm flipH="1">
              <a:off x="2484661" y="4361547"/>
              <a:ext cx="216024" cy="2160240"/>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extLst>
              <a:ext uri="{91240B29-F687-4F45-9708-019B960494DF}">
                <a14:hiddenLine xmlns:a14="http://schemas.microsoft.com/office/drawing/2010/main" xmlns="" w="9525">
                  <a:solidFill>
                    <a:srgbClr val="000000"/>
                  </a:solidFill>
                  <a:round/>
                </a14:hiddenLine>
              </a:ext>
            </a:extLst>
          </p:spPr>
          <p:style>
            <a:lnRef idx="0">
              <a:schemeClr val="accent2"/>
            </a:lnRef>
            <a:fillRef idx="3">
              <a:schemeClr val="accent2"/>
            </a:fillRef>
            <a:effectRef idx="3">
              <a:schemeClr val="accent2"/>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n w="19050">
                  <a:solidFill>
                    <a:schemeClr val="tx1"/>
                  </a:solidFill>
                </a:ln>
              </a:endParaRPr>
            </a:p>
          </p:txBody>
        </p:sp>
      </p:grpSp>
      <p:sp>
        <p:nvSpPr>
          <p:cNvPr id="4" name="Text Box 2"/>
          <p:cNvSpPr txBox="1">
            <a:spLocks noChangeArrowheads="1"/>
          </p:cNvSpPr>
          <p:nvPr/>
        </p:nvSpPr>
        <p:spPr bwMode="auto">
          <a:xfrm>
            <a:off x="12700" y="24257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9695" y="1430020"/>
            <a:ext cx="5869940" cy="521970"/>
          </a:xfrm>
          <a:prstGeom prst="rect">
            <a:avLst/>
          </a:prstGeom>
          <a:solidFill>
            <a:schemeClr val="bg1"/>
          </a:solidFill>
          <a:ln w="19050">
            <a:solidFill>
              <a:srgbClr val="FF0000"/>
            </a:solidFill>
          </a:ln>
        </p:spPr>
        <p:txBody>
          <a:bodyPr wrap="square">
            <a:spAutoFit/>
          </a:bodyPr>
          <a:lstStyle/>
          <a:p>
            <a:pPr algn="l"/>
            <a:r>
              <a:rPr lang="zh-CN" altLang="en-US" sz="2800" b="1" smtClean="0">
                <a:latin typeface="黑体" panose="02010609060101010101" pitchFamily="2" charset="-122"/>
                <a:ea typeface="黑体" panose="02010609060101010101" pitchFamily="2" charset="-122"/>
              </a:rPr>
              <a:t>意、德、日法西斯主义形成的概况</a:t>
            </a:r>
            <a:endParaRPr lang="zh-CN" altLang="en-US" sz="2800" b="1" dirty="0" smtClean="0">
              <a:latin typeface="黑体" panose="02010609060101010101" pitchFamily="2" charset="-122"/>
              <a:ea typeface="黑体" panose="02010609060101010101" pitchFamily="2" charset="-122"/>
            </a:endParaRPr>
          </a:p>
        </p:txBody>
      </p:sp>
      <p:graphicFrame>
        <p:nvGraphicFramePr>
          <p:cNvPr id="11" name="表格 10"/>
          <p:cNvGraphicFramePr>
            <a:graphicFrameLocks noGrp="1"/>
          </p:cNvGraphicFramePr>
          <p:nvPr/>
        </p:nvGraphicFramePr>
        <p:xfrm>
          <a:off x="227965" y="2198370"/>
          <a:ext cx="8566785" cy="4407535"/>
        </p:xfrm>
        <a:graphic>
          <a:graphicData uri="http://schemas.openxmlformats.org/drawingml/2006/table">
            <a:tbl>
              <a:tblPr firstRow="1" bandRow="1">
                <a:tableStyleId>{5940675A-B579-460E-94D1-54222C63F5DA}</a:tableStyleId>
              </a:tblPr>
              <a:tblGrid>
                <a:gridCol w="1317625"/>
                <a:gridCol w="1709420"/>
                <a:gridCol w="5539740"/>
              </a:tblGrid>
              <a:tr h="673100">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a:lstStyle/>
                    <a:p>
                      <a:pPr algn="ctr"/>
                      <a:r>
                        <a:rPr lang="zh-CN" altLang="en-US" sz="2700" b="1" dirty="0">
                          <a:solidFill>
                            <a:schemeClr val="tx1"/>
                          </a:solidFill>
                          <a:latin typeface="黑体" panose="02010609060101010101" pitchFamily="2" charset="-122"/>
                          <a:ea typeface="黑体" panose="02010609060101010101" pitchFamily="2" charset="-122"/>
                        </a:rPr>
                        <a:t>开始时间</a:t>
                      </a: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4">
                        <a:lumMod val="20000"/>
                        <a:lumOff val="80000"/>
                      </a:schemeClr>
                    </a:solidFill>
                  </a:tcPr>
                </a:tc>
                <a:tc>
                  <a:txBody>
                    <a:bodyPr/>
                    <a:lstStyle/>
                    <a:p>
                      <a:pPr algn="ctr"/>
                      <a:r>
                        <a:rPr lang="zh-CN" altLang="en-US" sz="2700" b="1" smtClean="0">
                          <a:solidFill>
                            <a:schemeClr val="tx1"/>
                          </a:solidFill>
                          <a:latin typeface="黑体" panose="02010609060101010101" pitchFamily="2" charset="-122"/>
                          <a:ea typeface="黑体" panose="02010609060101010101" pitchFamily="2" charset="-122"/>
                        </a:rPr>
                        <a:t>主要事件</a:t>
                      </a:r>
                      <a:endParaRPr lang="zh-CN" altLang="en-US" sz="2700" b="1" dirty="0" smtClean="0">
                        <a:solidFill>
                          <a:schemeClr val="tx1"/>
                        </a:solidFill>
                        <a:latin typeface="黑体" panose="02010609060101010101" pitchFamily="2" charset="-122"/>
                        <a:ea typeface="黑体" panose="02010609060101010101" pitchFamily="2"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4">
                        <a:lumMod val="20000"/>
                        <a:lumOff val="80000"/>
                      </a:schemeClr>
                    </a:solidFill>
                  </a:tcPr>
                </a:tc>
              </a:tr>
              <a:tr h="1156335">
                <a:tc>
                  <a:txBody>
                    <a:bodyPr/>
                    <a:lstStyle/>
                    <a:p>
                      <a:pPr algn="ctr"/>
                      <a:r>
                        <a:rPr lang="zh-CN" altLang="en-US" sz="2700" b="1" dirty="0">
                          <a:solidFill>
                            <a:schemeClr val="accent1"/>
                          </a:solidFill>
                          <a:latin typeface="黑体" panose="02010609060101010101" pitchFamily="2" charset="-122"/>
                          <a:ea typeface="黑体" panose="02010609060101010101" pitchFamily="2" charset="-122"/>
                        </a:rPr>
                        <a:t>意大利</a:t>
                      </a: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r h="1193165">
                <a:tc>
                  <a:txBody>
                    <a:bodyPr/>
                    <a:lstStyle/>
                    <a:p>
                      <a:pPr algn="ctr"/>
                      <a:r>
                        <a:rPr lang="zh-CN" altLang="en-US" sz="2700" b="1" dirty="0">
                          <a:solidFill>
                            <a:schemeClr val="accent1"/>
                          </a:solidFill>
                          <a:latin typeface="黑体" panose="02010609060101010101" pitchFamily="2" charset="-122"/>
                          <a:ea typeface="黑体" panose="02010609060101010101" pitchFamily="2" charset="-122"/>
                        </a:rPr>
                        <a:t>德国</a:t>
                      </a: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r h="1384935">
                <a:tc>
                  <a:txBody>
                    <a:bodyPr/>
                    <a:lstStyle/>
                    <a:p>
                      <a:pPr algn="ctr"/>
                      <a:r>
                        <a:rPr lang="zh-CN" altLang="en-US" sz="2700" b="1" dirty="0">
                          <a:solidFill>
                            <a:schemeClr val="accent1"/>
                          </a:solidFill>
                          <a:latin typeface="黑体" panose="02010609060101010101" pitchFamily="2" charset="-122"/>
                          <a:ea typeface="黑体" panose="02010609060101010101" pitchFamily="2" charset="-122"/>
                        </a:rPr>
                        <a:t>日本</a:t>
                      </a: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a:lstStyle/>
                    <a:p>
                      <a:endParaRPr lang="zh-CN" altLang="en-US" sz="2700" b="1" dirty="0">
                        <a:solidFill>
                          <a:schemeClr val="accent1"/>
                        </a:solidFill>
                        <a:latin typeface="黑体" panose="02010609060101010101" pitchFamily="2" charset="-122"/>
                        <a:ea typeface="黑体" panose="02010609060101010101" pitchFamily="2"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bl>
          </a:graphicData>
        </a:graphic>
      </p:graphicFrame>
      <p:sp>
        <p:nvSpPr>
          <p:cNvPr id="12" name="矩形 11"/>
          <p:cNvSpPr/>
          <p:nvPr/>
        </p:nvSpPr>
        <p:spPr>
          <a:xfrm>
            <a:off x="1829853" y="3167987"/>
            <a:ext cx="1059180" cy="521970"/>
          </a:xfrm>
          <a:prstGeom prst="rect">
            <a:avLst/>
          </a:prstGeom>
        </p:spPr>
        <p:txBody>
          <a:bodyPr wrap="none">
            <a:spAutoFit/>
          </a:bodyPr>
          <a:lstStyle/>
          <a:p>
            <a:pPr lvl="0" hangingPunct="1"/>
            <a:r>
              <a:rPr lang="en-US" altLang="zh-CN" sz="2800" b="1" dirty="0">
                <a:solidFill>
                  <a:srgbClr val="212121"/>
                </a:solidFill>
                <a:latin typeface="微软雅黑" panose="020B0503020204020204" charset="-122"/>
                <a:ea typeface="微软雅黑" panose="020B0503020204020204" charset="-122"/>
                <a:cs typeface="+mn-cs"/>
              </a:rPr>
              <a:t>1919</a:t>
            </a:r>
            <a:endParaRPr lang="zh-CN" altLang="en-US" sz="2800" b="1" dirty="0">
              <a:solidFill>
                <a:srgbClr val="212121"/>
              </a:solidFill>
              <a:latin typeface="微软雅黑" panose="020B0503020204020204" charset="-122"/>
              <a:ea typeface="微软雅黑" panose="020B0503020204020204" charset="-122"/>
              <a:cs typeface="+mn-cs"/>
            </a:endParaRPr>
          </a:p>
        </p:txBody>
      </p:sp>
      <p:sp>
        <p:nvSpPr>
          <p:cNvPr id="13" name="矩形 12"/>
          <p:cNvSpPr/>
          <p:nvPr/>
        </p:nvSpPr>
        <p:spPr>
          <a:xfrm>
            <a:off x="1829853" y="4173122"/>
            <a:ext cx="1059180" cy="521970"/>
          </a:xfrm>
          <a:prstGeom prst="rect">
            <a:avLst/>
          </a:prstGeom>
        </p:spPr>
        <p:txBody>
          <a:bodyPr wrap="none">
            <a:spAutoFit/>
          </a:bodyPr>
          <a:lstStyle/>
          <a:p>
            <a:pPr lvl="0" hangingPunct="1"/>
            <a:r>
              <a:rPr lang="en-US" altLang="zh-CN" sz="2800" b="1" dirty="0">
                <a:solidFill>
                  <a:srgbClr val="212121"/>
                </a:solidFill>
                <a:latin typeface="微软雅黑" panose="020B0503020204020204" charset="-122"/>
                <a:ea typeface="微软雅黑" panose="020B0503020204020204" charset="-122"/>
                <a:cs typeface="+mn-cs"/>
              </a:rPr>
              <a:t>1920</a:t>
            </a:r>
            <a:endParaRPr lang="zh-CN" altLang="en-US" sz="2800" b="1" dirty="0">
              <a:solidFill>
                <a:srgbClr val="212121"/>
              </a:solidFill>
              <a:latin typeface="微软雅黑" panose="020B0503020204020204" charset="-122"/>
              <a:ea typeface="微软雅黑" panose="020B0503020204020204" charset="-122"/>
              <a:cs typeface="+mn-cs"/>
            </a:endParaRPr>
          </a:p>
        </p:txBody>
      </p:sp>
      <p:sp>
        <p:nvSpPr>
          <p:cNvPr id="14" name="矩形 13"/>
          <p:cNvSpPr/>
          <p:nvPr/>
        </p:nvSpPr>
        <p:spPr>
          <a:xfrm>
            <a:off x="1830348" y="5354238"/>
            <a:ext cx="1059180" cy="521970"/>
          </a:xfrm>
          <a:prstGeom prst="rect">
            <a:avLst/>
          </a:prstGeom>
        </p:spPr>
        <p:txBody>
          <a:bodyPr wrap="none">
            <a:spAutoFit/>
          </a:bodyPr>
          <a:lstStyle/>
          <a:p>
            <a:pPr lvl="0" hangingPunct="1"/>
            <a:r>
              <a:rPr lang="en-US" altLang="zh-CN" sz="2800" b="1" dirty="0">
                <a:solidFill>
                  <a:srgbClr val="212121"/>
                </a:solidFill>
                <a:latin typeface="微软雅黑" panose="020B0503020204020204" charset="-122"/>
                <a:ea typeface="微软雅黑" panose="020B0503020204020204" charset="-122"/>
                <a:cs typeface="+mn-cs"/>
              </a:rPr>
              <a:t>1921</a:t>
            </a:r>
            <a:endParaRPr lang="zh-CN" altLang="en-US" sz="2800" b="1" dirty="0">
              <a:solidFill>
                <a:srgbClr val="212121"/>
              </a:solidFill>
              <a:latin typeface="微软雅黑" panose="020B0503020204020204" charset="-122"/>
              <a:ea typeface="微软雅黑" panose="020B0503020204020204" charset="-122"/>
              <a:cs typeface="+mn-cs"/>
            </a:endParaRPr>
          </a:p>
        </p:txBody>
      </p:sp>
      <p:sp>
        <p:nvSpPr>
          <p:cNvPr id="15" name="矩形 14"/>
          <p:cNvSpPr/>
          <p:nvPr/>
        </p:nvSpPr>
        <p:spPr>
          <a:xfrm>
            <a:off x="3258383" y="2782957"/>
            <a:ext cx="5766236" cy="129159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mn-cs"/>
              </a:rPr>
              <a:t>墨索里尼成立“战斗的意大利法西斯”，后更名为“国家法西斯党”。</a:t>
            </a:r>
            <a:r>
              <a:rPr lang="en-US" altLang="zh-CN" sz="2600" b="1" smtClean="0">
                <a:solidFill>
                  <a:srgbClr val="212121"/>
                </a:solidFill>
                <a:uFillTx/>
                <a:latin typeface="黑体" panose="02010609060101010101" pitchFamily="2" charset="-122"/>
                <a:ea typeface="黑体" panose="02010609060101010101" pitchFamily="2" charset="-122"/>
                <a:cs typeface="+mn-cs"/>
              </a:rPr>
              <a:t>1922</a:t>
            </a:r>
            <a:r>
              <a:rPr lang="zh-CN" altLang="en-US" sz="2600" b="1" smtClean="0">
                <a:solidFill>
                  <a:srgbClr val="212121"/>
                </a:solidFill>
                <a:uFillTx/>
                <a:latin typeface="黑体" panose="02010609060101010101" pitchFamily="2" charset="-122"/>
                <a:ea typeface="黑体" panose="02010609060101010101" pitchFamily="2" charset="-122"/>
              </a:rPr>
              <a:t>年建立法西斯政权。</a:t>
            </a:r>
            <a:endParaRPr lang="zh-CN" altLang="en-US" sz="2600" b="1" dirty="0" smtClean="0">
              <a:solidFill>
                <a:srgbClr val="212121"/>
              </a:solidFill>
              <a:uFillTx/>
              <a:latin typeface="黑体" panose="02010609060101010101" pitchFamily="2" charset="-122"/>
              <a:ea typeface="黑体" panose="02010609060101010101" pitchFamily="2" charset="-122"/>
              <a:cs typeface="+mn-cs"/>
            </a:endParaRPr>
          </a:p>
        </p:txBody>
      </p:sp>
      <p:sp>
        <p:nvSpPr>
          <p:cNvPr id="16" name="矩形 15"/>
          <p:cNvSpPr/>
          <p:nvPr/>
        </p:nvSpPr>
        <p:spPr>
          <a:xfrm>
            <a:off x="3334584" y="4074518"/>
            <a:ext cx="5766236" cy="89154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黑体" panose="02010609060101010101" pitchFamily="2" charset="-122"/>
              </a:rPr>
              <a:t>希特勒组建“民族社会主义德意志工人党”，简称“纳粹党”。</a:t>
            </a:r>
            <a:endParaRPr lang="zh-CN" altLang="en-US" sz="2600" b="1" dirty="0" smtClean="0">
              <a:solidFill>
                <a:srgbClr val="21212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17" name="矩形 16"/>
          <p:cNvSpPr/>
          <p:nvPr/>
        </p:nvSpPr>
        <p:spPr>
          <a:xfrm>
            <a:off x="3137733" y="5216496"/>
            <a:ext cx="5766236" cy="129159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mn-cs"/>
              </a:rPr>
              <a:t>冈村宁次、东条英机等军人订立密约，要求“消除派阀、刷新人事、改革军制、建立总动员态势”。</a:t>
            </a:r>
            <a:endParaRPr lang="zh-CN" altLang="en-US" sz="2600" b="1" dirty="0" smtClean="0">
              <a:solidFill>
                <a:srgbClr val="212121"/>
              </a:solidFill>
              <a:uFillTx/>
              <a:latin typeface="黑体" panose="02010609060101010101" pitchFamily="2" charset="-122"/>
              <a:ea typeface="黑体" panose="02010609060101010101" pitchFamily="2" charset="-122"/>
              <a:cs typeface="+mn-cs"/>
            </a:endParaRPr>
          </a:p>
        </p:txBody>
      </p:sp>
      <p:sp>
        <p:nvSpPr>
          <p:cNvPr id="4" name="Text Box 2"/>
          <p:cNvSpPr txBox="1">
            <a:spLocks noChangeArrowheads="1"/>
          </p:cNvSpPr>
          <p:nvPr/>
        </p:nvSpPr>
        <p:spPr bwMode="auto">
          <a:xfrm>
            <a:off x="12700" y="24257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
        <p:nvSpPr>
          <p:cNvPr id="2" name="矩形 1"/>
          <p:cNvSpPr/>
          <p:nvPr/>
        </p:nvSpPr>
        <p:spPr>
          <a:xfrm>
            <a:off x="99695" y="764540"/>
            <a:ext cx="5187950" cy="506730"/>
          </a:xfrm>
          <a:prstGeom prst="rect">
            <a:avLst/>
          </a:prstGeom>
          <a:solidFill>
            <a:schemeClr val="accent3">
              <a:lumMod val="20000"/>
              <a:lumOff val="80000"/>
            </a:schemeClr>
          </a:solidFill>
        </p:spPr>
        <p:txBody>
          <a:bodyPr wrap="square">
            <a:spAutoFit/>
          </a:bodyPr>
          <a:lstStyle/>
          <a:p>
            <a:pPr algn="l"/>
            <a:r>
              <a:rPr lang="en-US" altLang="zh-CN" sz="2700" b="1" dirty="0">
                <a:solidFill>
                  <a:schemeClr val="tx1"/>
                </a:solidFill>
                <a:uFillTx/>
                <a:latin typeface="宋体" panose="02010600030101010101" pitchFamily="2" charset="-122"/>
                <a:ea typeface="宋体" panose="02010600030101010101" pitchFamily="2" charset="-122"/>
              </a:rPr>
              <a:t>3</a:t>
            </a:r>
            <a:r>
              <a:rPr lang="en-US" altLang="zh-CN" sz="2700" b="1" smtClean="0">
                <a:solidFill>
                  <a:schemeClr val="tx1"/>
                </a:solidFill>
                <a:uFillTx/>
                <a:latin typeface="宋体" panose="02010600030101010101" pitchFamily="2" charset="-122"/>
                <a:ea typeface="宋体" panose="02010600030101010101" pitchFamily="2" charset="-122"/>
              </a:rPr>
              <a:t>.</a:t>
            </a:r>
            <a:r>
              <a:rPr lang="zh-CN" altLang="en-US" sz="2700" b="1" dirty="0">
                <a:solidFill>
                  <a:schemeClr val="tx1"/>
                </a:solidFill>
                <a:uFillTx/>
                <a:latin typeface="宋体" panose="02010600030101010101" pitchFamily="2" charset="-122"/>
                <a:ea typeface="宋体" panose="02010600030101010101" pitchFamily="2" charset="-122"/>
              </a:rPr>
              <a:t>法西斯</a:t>
            </a:r>
            <a:r>
              <a:rPr lang="zh-CN" altLang="en-US" sz="2700" b="1">
                <a:solidFill>
                  <a:schemeClr val="tx1"/>
                </a:solidFill>
                <a:uFillTx/>
                <a:latin typeface="宋体" panose="02010600030101010101" pitchFamily="2" charset="-122"/>
                <a:ea typeface="宋体" panose="02010600030101010101" pitchFamily="2" charset="-122"/>
              </a:rPr>
              <a:t>主</a:t>
            </a:r>
            <a:r>
              <a:rPr lang="zh-CN" altLang="en-US" sz="2700" b="1" smtClean="0">
                <a:solidFill>
                  <a:schemeClr val="tx1"/>
                </a:solidFill>
                <a:uFillTx/>
                <a:latin typeface="宋体" panose="02010600030101010101" pitchFamily="2" charset="-122"/>
                <a:ea typeface="宋体" panose="02010600030101010101" pitchFamily="2" charset="-122"/>
              </a:rPr>
              <a:t>义在一些国家盛行</a:t>
            </a:r>
            <a:endParaRPr lang="zh-CN" altLang="en-US" sz="2700" b="1" dirty="0" smtClean="0">
              <a:solidFill>
                <a:schemeClr val="tx1"/>
              </a:solidFill>
              <a:uFillTx/>
              <a:latin typeface="宋体" panose="02010600030101010101" pitchFamily="2" charset="-122"/>
              <a:ea typeface="宋体" panose="0201060003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764223"/>
            <a:ext cx="4117340" cy="521970"/>
          </a:xfrm>
          <a:prstGeom prst="rect">
            <a:avLst/>
          </a:prstGeom>
          <a:solidFill>
            <a:schemeClr val="accent3">
              <a:lumMod val="20000"/>
              <a:lumOff val="80000"/>
            </a:schemeClr>
          </a:solidFill>
          <a:ln w="22225">
            <a:solidFill>
              <a:srgbClr val="FF0000"/>
            </a:solidFill>
          </a:ln>
        </p:spPr>
        <p:txBody>
          <a:bodyPr wrap="none">
            <a:spAutoFit/>
          </a:bodyPr>
          <a:lstStyle/>
          <a:p>
            <a:pPr algn="l"/>
            <a:r>
              <a:rPr lang="en-US" altLang="zh-CN" sz="2800" b="1">
                <a:latin typeface="宋体" panose="02010600030101010101" pitchFamily="2" charset="-122"/>
                <a:ea typeface="宋体" panose="02010600030101010101" pitchFamily="2" charset="-122"/>
              </a:rPr>
              <a:t>4</a:t>
            </a:r>
            <a:r>
              <a:rPr lang="en-US" altLang="zh-CN" sz="2800" b="1" smtClean="0">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亚欧战争策源地的形成</a:t>
            </a:r>
            <a:endParaRPr lang="zh-CN" altLang="en-US" sz="2800" b="1" dirty="0">
              <a:latin typeface="宋体" panose="02010600030101010101" pitchFamily="2" charset="-122"/>
              <a:ea typeface="宋体" panose="02010600030101010101" pitchFamily="2" charset="-122"/>
            </a:endParaRPr>
          </a:p>
        </p:txBody>
      </p:sp>
      <p:sp>
        <p:nvSpPr>
          <p:cNvPr id="2" name="矩形 1"/>
          <p:cNvSpPr/>
          <p:nvPr/>
        </p:nvSpPr>
        <p:spPr>
          <a:xfrm>
            <a:off x="78105" y="1321594"/>
            <a:ext cx="5292080" cy="4569460"/>
          </a:xfrm>
          <a:prstGeom prst="rect">
            <a:avLst/>
          </a:prstGeom>
        </p:spPr>
        <p:txBody>
          <a:bodyPr wrap="square">
            <a:spAutoFit/>
          </a:bodyPr>
          <a:lstStyle/>
          <a:p>
            <a:pPr>
              <a:lnSpc>
                <a:spcPct val="140000"/>
              </a:lnSpc>
            </a:pPr>
            <a:r>
              <a:rPr lang="zh-CN" altLang="en-US" sz="2600" b="1" smtClean="0">
                <a:solidFill>
                  <a:srgbClr val="000000"/>
                </a:solidFill>
                <a:uFillTx/>
                <a:latin typeface="黑体" panose="02010609060101010101" pitchFamily="2" charset="-122"/>
                <a:ea typeface="黑体" panose="02010609060101010101" pitchFamily="2" charset="-122"/>
              </a:rPr>
              <a:t>（</a:t>
            </a:r>
            <a:r>
              <a:rPr lang="en-US" altLang="zh-CN" sz="2600" b="1" smtClean="0">
                <a:solidFill>
                  <a:srgbClr val="000000"/>
                </a:solidFill>
                <a:uFillTx/>
                <a:latin typeface="黑体" panose="02010609060101010101" pitchFamily="2" charset="-122"/>
                <a:ea typeface="黑体" panose="02010609060101010101" pitchFamily="2" charset="-122"/>
              </a:rPr>
              <a:t>1</a:t>
            </a:r>
            <a:r>
              <a:rPr lang="zh-CN" altLang="en-US" sz="2600" b="1" smtClean="0">
                <a:solidFill>
                  <a:srgbClr val="000000"/>
                </a:solidFill>
                <a:uFillTx/>
                <a:latin typeface="黑体" panose="02010609060101010101" pitchFamily="2" charset="-122"/>
                <a:ea typeface="黑体" panose="02010609060101010101" pitchFamily="2" charset="-122"/>
              </a:rPr>
              <a:t>）在</a:t>
            </a:r>
            <a:r>
              <a:rPr lang="zh-CN" altLang="en-US" sz="2600" b="1">
                <a:solidFill>
                  <a:srgbClr val="000000"/>
                </a:solidFill>
                <a:uFillTx/>
                <a:latin typeface="黑体" panose="02010609060101010101" pitchFamily="2" charset="-122"/>
                <a:ea typeface="黑体" panose="02010609060101010101" pitchFamily="2" charset="-122"/>
              </a:rPr>
              <a:t>亚洲</a:t>
            </a:r>
            <a:r>
              <a:rPr lang="en-US" altLang="zh-CN" sz="2600" b="1">
                <a:solidFill>
                  <a:srgbClr val="000000"/>
                </a:solidFill>
                <a:uFillTx/>
                <a:latin typeface="黑体" panose="02010609060101010101" pitchFamily="2" charset="-122"/>
                <a:ea typeface="黑体" panose="02010609060101010101" pitchFamily="2" charset="-122"/>
              </a:rPr>
              <a:t>,1931</a:t>
            </a:r>
            <a:r>
              <a:rPr lang="zh-CN" altLang="en-US" sz="2600" b="1">
                <a:solidFill>
                  <a:srgbClr val="000000"/>
                </a:solidFill>
                <a:uFillTx/>
                <a:latin typeface="黑体" panose="02010609060101010101" pitchFamily="2" charset="-122"/>
                <a:ea typeface="黑体" panose="02010609060101010101" pitchFamily="2" charset="-122"/>
              </a:rPr>
              <a:t>年</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日本发动九一八事变。</a:t>
            </a:r>
            <a:r>
              <a:rPr lang="en-US" altLang="zh-CN" sz="2600" b="1">
                <a:solidFill>
                  <a:srgbClr val="000000"/>
                </a:solidFill>
                <a:uFillTx/>
                <a:latin typeface="黑体" panose="02010609060101010101" pitchFamily="2" charset="-122"/>
                <a:ea typeface="黑体" panose="02010609060101010101" pitchFamily="2" charset="-122"/>
              </a:rPr>
              <a:t>1936</a:t>
            </a:r>
            <a:r>
              <a:rPr lang="zh-CN" altLang="en-US" sz="2600" b="1">
                <a:solidFill>
                  <a:srgbClr val="000000"/>
                </a:solidFill>
                <a:uFillTx/>
                <a:latin typeface="黑体" panose="02010609060101010101" pitchFamily="2" charset="-122"/>
                <a:ea typeface="黑体" panose="02010609060101010101" pitchFamily="2" charset="-122"/>
              </a:rPr>
              <a:t>年</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日本建立军事法西斯专政</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以扩大对外侵略为基本国策。</a:t>
            </a:r>
          </a:p>
          <a:p>
            <a:pPr>
              <a:lnSpc>
                <a:spcPct val="140000"/>
              </a:lnSpc>
            </a:pPr>
            <a:r>
              <a:rPr lang="zh-CN" altLang="en-US" sz="2600" b="1" smtClean="0">
                <a:solidFill>
                  <a:srgbClr val="000000"/>
                </a:solidFill>
                <a:uFillTx/>
                <a:latin typeface="黑体" panose="02010609060101010101" pitchFamily="2" charset="-122"/>
                <a:ea typeface="黑体" panose="02010609060101010101" pitchFamily="2" charset="-122"/>
              </a:rPr>
              <a:t>（</a:t>
            </a:r>
            <a:r>
              <a:rPr lang="en-US" altLang="zh-CN" sz="2600" b="1">
                <a:solidFill>
                  <a:srgbClr val="000000"/>
                </a:solidFill>
                <a:uFillTx/>
                <a:latin typeface="黑体" panose="02010609060101010101" pitchFamily="2" charset="-122"/>
                <a:ea typeface="黑体" panose="02010609060101010101" pitchFamily="2" charset="-122"/>
              </a:rPr>
              <a:t>2</a:t>
            </a:r>
            <a:r>
              <a:rPr lang="zh-CN" altLang="en-US" sz="2600" b="1" smtClean="0">
                <a:solidFill>
                  <a:srgbClr val="000000"/>
                </a:solidFill>
                <a:uFillTx/>
                <a:latin typeface="黑体" panose="02010609060101010101" pitchFamily="2" charset="-122"/>
                <a:ea typeface="黑体" panose="02010609060101010101" pitchFamily="2" charset="-122"/>
              </a:rPr>
              <a:t>）在</a:t>
            </a:r>
            <a:r>
              <a:rPr lang="zh-CN" altLang="en-US" sz="2600" b="1">
                <a:solidFill>
                  <a:srgbClr val="000000"/>
                </a:solidFill>
                <a:uFillTx/>
                <a:latin typeface="黑体" panose="02010609060101010101" pitchFamily="2" charset="-122"/>
                <a:ea typeface="黑体" panose="02010609060101010101" pitchFamily="2" charset="-122"/>
              </a:rPr>
              <a:t>欧洲</a:t>
            </a:r>
            <a:r>
              <a:rPr lang="en-US" altLang="zh-CN" sz="2600" b="1">
                <a:solidFill>
                  <a:srgbClr val="000000"/>
                </a:solidFill>
                <a:uFillTx/>
                <a:latin typeface="黑体" panose="02010609060101010101" pitchFamily="2" charset="-122"/>
                <a:ea typeface="黑体" panose="02010609060101010101" pitchFamily="2" charset="-122"/>
              </a:rPr>
              <a:t>,1933</a:t>
            </a:r>
            <a:r>
              <a:rPr lang="zh-CN" altLang="en-US" sz="2600" b="1">
                <a:solidFill>
                  <a:srgbClr val="000000"/>
                </a:solidFill>
                <a:uFillTx/>
                <a:latin typeface="黑体" panose="02010609060101010101" pitchFamily="2" charset="-122"/>
                <a:ea typeface="黑体" panose="02010609060101010101" pitchFamily="2" charset="-122"/>
              </a:rPr>
              <a:t>年</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纳粹党攫取德国政权</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建立法西斯独裁统治。</a:t>
            </a:r>
            <a:r>
              <a:rPr lang="en-US" altLang="zh-CN" sz="2600" b="1">
                <a:solidFill>
                  <a:srgbClr val="000000"/>
                </a:solidFill>
                <a:uFillTx/>
                <a:latin typeface="黑体" panose="02010609060101010101" pitchFamily="2" charset="-122"/>
                <a:ea typeface="黑体" panose="02010609060101010101" pitchFamily="2" charset="-122"/>
              </a:rPr>
              <a:t>1935</a:t>
            </a:r>
            <a:r>
              <a:rPr lang="zh-CN" altLang="en-US" sz="2600" b="1">
                <a:solidFill>
                  <a:srgbClr val="000000"/>
                </a:solidFill>
                <a:uFillTx/>
                <a:latin typeface="黑体" panose="02010609060101010101" pitchFamily="2" charset="-122"/>
                <a:ea typeface="黑体" panose="02010609060101010101" pitchFamily="2" charset="-122"/>
              </a:rPr>
              <a:t>年</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意大利入侵埃塞俄比亚。</a:t>
            </a:r>
            <a:r>
              <a:rPr lang="en-US" altLang="zh-CN" sz="2600" b="1">
                <a:solidFill>
                  <a:srgbClr val="000000"/>
                </a:solidFill>
                <a:uFillTx/>
                <a:latin typeface="黑体" panose="02010609060101010101" pitchFamily="2" charset="-122"/>
                <a:ea typeface="黑体" panose="02010609060101010101" pitchFamily="2" charset="-122"/>
              </a:rPr>
              <a:t>1936</a:t>
            </a:r>
            <a:r>
              <a:rPr lang="zh-CN" altLang="en-US" sz="2600" b="1">
                <a:solidFill>
                  <a:srgbClr val="000000"/>
                </a:solidFill>
                <a:uFillTx/>
                <a:latin typeface="黑体" panose="02010609060101010101" pitchFamily="2" charset="-122"/>
                <a:ea typeface="黑体" panose="02010609060101010101" pitchFamily="2" charset="-122"/>
              </a:rPr>
              <a:t>年</a:t>
            </a:r>
            <a:r>
              <a:rPr lang="en-US" altLang="zh-CN" sz="2600" b="1">
                <a:solidFill>
                  <a:srgbClr val="000000"/>
                </a:solidFill>
                <a:uFillTx/>
                <a:latin typeface="黑体" panose="02010609060101010101" pitchFamily="2" charset="-122"/>
                <a:ea typeface="黑体" panose="02010609060101010101" pitchFamily="2" charset="-122"/>
              </a:rPr>
              <a:t>,</a:t>
            </a:r>
            <a:r>
              <a:rPr lang="zh-CN" altLang="en-US" sz="2600" b="1">
                <a:solidFill>
                  <a:srgbClr val="000000"/>
                </a:solidFill>
                <a:uFillTx/>
                <a:latin typeface="黑体" panose="02010609060101010101" pitchFamily="2" charset="-122"/>
                <a:ea typeface="黑体" panose="02010609060101010101" pitchFamily="2" charset="-122"/>
              </a:rPr>
              <a:t>意、德结成轴心国。</a:t>
            </a:r>
            <a:endParaRPr lang="zh-CN" altLang="en-US" sz="2600" b="1" dirty="0">
              <a:solidFill>
                <a:srgbClr val="000000"/>
              </a:solidFill>
              <a:uFillTx/>
              <a:latin typeface="黑体" panose="02010609060101010101" pitchFamily="2" charset="-122"/>
              <a:ea typeface="黑体" panose="02010609060101010101" pitchFamily="2" charset="-122"/>
            </a:endParaRPr>
          </a:p>
        </p:txBody>
      </p:sp>
      <p:pic>
        <p:nvPicPr>
          <p:cNvPr id="9" name="Picture 6" descr="http://dingyue.ws.126.net/Cvfx2Xr4eXG86ci3oRwADWdlM8WKBxux730lQlLsSm=b21557897447927.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00837" y="764704"/>
            <a:ext cx="3707904" cy="230425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0" name="TextBox 7"/>
          <p:cNvSpPr txBox="1"/>
          <p:nvPr/>
        </p:nvSpPr>
        <p:spPr>
          <a:xfrm>
            <a:off x="5292080" y="3085926"/>
            <a:ext cx="3851920" cy="460375"/>
          </a:xfrm>
          <a:prstGeom prst="rect">
            <a:avLst/>
          </a:prstGeom>
          <a:noFill/>
        </p:spPr>
        <p:txBody>
          <a:bodyPr wrap="square" rtlCol="0">
            <a:spAutoFit/>
          </a:bodyPr>
          <a:lstStyle/>
          <a:p>
            <a:pPr algn="ctr"/>
            <a:r>
              <a:rPr lang="en-US" altLang="zh-CN" sz="2400" b="1" dirty="0" smtClean="0">
                <a:latin typeface="仿宋" panose="02010609060101010101" pitchFamily="49" charset="-122"/>
                <a:ea typeface="仿宋" panose="02010609060101010101" pitchFamily="49" charset="-122"/>
              </a:rPr>
              <a:t>1936</a:t>
            </a:r>
            <a:r>
              <a:rPr lang="zh-CN" altLang="en-US" sz="2400" b="1" dirty="0" smtClean="0">
                <a:latin typeface="仿宋" panose="02010609060101010101" pitchFamily="49" charset="-122"/>
                <a:ea typeface="仿宋" panose="02010609060101010101" pitchFamily="49" charset="-122"/>
              </a:rPr>
              <a:t>年二二六兵变</a:t>
            </a:r>
            <a:endParaRPr lang="zh-CN" altLang="en-US" sz="2400" b="1" dirty="0">
              <a:latin typeface="仿宋" panose="02010609060101010101" pitchFamily="49" charset="-122"/>
              <a:ea typeface="仿宋" panose="02010609060101010101" pitchFamily="49" charset="-122"/>
            </a:endParaRPr>
          </a:p>
        </p:txBody>
      </p:sp>
      <p:pic>
        <p:nvPicPr>
          <p:cNvPr id="11" name="Picture 2" descr="http://5b0988e595225.cdn.sohucs.com/images/20170804/6e97d5a4cbf74bf8b3f7b25434bc17fd.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85534" y="3733304"/>
            <a:ext cx="3858466" cy="2157774"/>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矩形 11"/>
          <p:cNvSpPr/>
          <p:nvPr/>
        </p:nvSpPr>
        <p:spPr>
          <a:xfrm>
            <a:off x="5148064" y="5954210"/>
            <a:ext cx="3995936" cy="829945"/>
          </a:xfrm>
          <a:prstGeom prst="rect">
            <a:avLst/>
          </a:prstGeom>
        </p:spPr>
        <p:txBody>
          <a:bodyPr wrap="square">
            <a:spAutoFit/>
          </a:bodyPr>
          <a:lstStyle/>
          <a:p>
            <a:pPr lvl="0" algn="ctr" defTabSz="914400" fontAlgn="base">
              <a:spcBef>
                <a:spcPct val="0"/>
              </a:spcBef>
              <a:spcAft>
                <a:spcPct val="0"/>
              </a:spcAft>
            </a:pPr>
            <a:r>
              <a:rPr lang="zh-CN" altLang="zh-CN" sz="2400"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1</a:t>
            </a:r>
            <a:r>
              <a:rPr lang="zh-CN" altLang="zh-CN"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936</a:t>
            </a:r>
            <a:r>
              <a:rPr lang="zh-CN" altLang="en-US"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年，</a:t>
            </a:r>
            <a:r>
              <a:rPr lang="zh-CN" altLang="en-US" sz="2400" b="1" dirty="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德国和</a:t>
            </a:r>
            <a:r>
              <a:rPr lang="zh-CN" altLang="en-US"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意大利建立</a:t>
            </a:r>
            <a:endParaRPr lang="en-US" altLang="zh-CN"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endParaRPr>
          </a:p>
          <a:p>
            <a:pPr lvl="0" algn="ctr" defTabSz="914400" fontAlgn="base">
              <a:spcBef>
                <a:spcPct val="0"/>
              </a:spcBef>
              <a:spcAft>
                <a:spcPct val="0"/>
              </a:spcAft>
            </a:pPr>
            <a:r>
              <a:rPr lang="zh-CN" altLang="en-US"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a:t>
            </a:r>
            <a:r>
              <a:rPr lang="zh-CN" altLang="en-US" sz="2400" b="1" dirty="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柏林</a:t>
            </a:r>
            <a:r>
              <a:rPr lang="en-US" altLang="zh-CN" sz="2400" b="1" dirty="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a:t>
            </a:r>
            <a:r>
              <a:rPr lang="zh-CN" altLang="en-US" sz="2400" b="1" dirty="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罗马轴心</a:t>
            </a:r>
            <a:r>
              <a:rPr lang="zh-CN" altLang="en-US" sz="2400" b="1" dirty="0" smtClean="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rPr>
              <a:t>”</a:t>
            </a:r>
            <a:r>
              <a:rPr lang="zh-CN" altLang="en-US" sz="2400" dirty="0" smtClean="0">
                <a:solidFill>
                  <a:schemeClr val="tx1">
                    <a:lumMod val="75000"/>
                    <a:lumOff val="25000"/>
                  </a:schemeClr>
                </a:solidFill>
                <a:latin typeface="仿宋" panose="02010609060101010101" pitchFamily="49" charset="-122"/>
                <a:ea typeface="仿宋" panose="02010609060101010101" pitchFamily="49" charset="-122"/>
                <a:cs typeface="宋体" panose="02010600030101010101" pitchFamily="2" charset="-122"/>
              </a:rPr>
              <a:t> </a:t>
            </a:r>
            <a:endParaRPr lang="zh-CN" altLang="en-US" sz="2400" dirty="0">
              <a:solidFill>
                <a:schemeClr val="tx1">
                  <a:lumMod val="75000"/>
                  <a:lumOff val="25000"/>
                </a:schemeClr>
              </a:solidFill>
              <a:latin typeface="仿宋" panose="02010609060101010101" pitchFamily="49" charset="-122"/>
              <a:ea typeface="仿宋" panose="02010609060101010101" pitchFamily="49" charset="-122"/>
              <a:cs typeface="Arial" panose="020B0604020202020204" pitchFamily="34" charset="0"/>
            </a:endParaRPr>
          </a:p>
        </p:txBody>
      </p:sp>
      <p:sp>
        <p:nvSpPr>
          <p:cNvPr id="4" name="Text Box 2"/>
          <p:cNvSpPr txBox="1">
            <a:spLocks noChangeArrowheads="1"/>
          </p:cNvSpPr>
          <p:nvPr/>
        </p:nvSpPr>
        <p:spPr bwMode="auto">
          <a:xfrm>
            <a:off x="0" y="24257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Tree>
    <p:custDataLst>
      <p:tags r:id="rId1"/>
    </p:custData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2" grpId="0"/>
      <p:bldP spid="10"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452" y="1189508"/>
            <a:ext cx="9144000" cy="2245360"/>
          </a:xfrm>
          <a:prstGeom prst="rect">
            <a:avLst/>
          </a:prstGeom>
          <a:ln w="19050">
            <a:solidFill>
              <a:schemeClr val="accent6">
                <a:lumMod val="50000"/>
              </a:schemeClr>
            </a:solidFill>
          </a:ln>
        </p:spPr>
        <p:txBody>
          <a:bodyPr wrap="square">
            <a:spAutoFit/>
          </a:bodyPr>
          <a:lstStyle/>
          <a:p>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材料  为了扩大全球影响，修正主义国家（这样称呼是因为它们修正或者推翻了战后和平的条款）重整军备，占领那些被认为是战略重点地区，进而扩大它们的帝国控制。同盟国</a:t>
            </a:r>
            <a:r>
              <a:rPr lang="zh-CN" altLang="en-US" sz="2800" b="1" smtClean="0">
                <a:solidFill>
                  <a:srgbClr val="FF0000"/>
                </a:solidFill>
                <a:latin typeface="宋体" panose="02010600030101010101" pitchFamily="2" charset="-122"/>
                <a:ea typeface="宋体" panose="02010600030101010101" pitchFamily="2" charset="-122"/>
              </a:rPr>
              <a:t>默认</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了这些修正主义国家早期的侵略行动。</a:t>
            </a:r>
            <a:endParaRPr lang="en-US" altLang="zh-CN" sz="2800" b="1" smtClean="0">
              <a:solidFill>
                <a:schemeClr val="tx1">
                  <a:lumMod val="75000"/>
                  <a:lumOff val="25000"/>
                </a:schemeClr>
              </a:solidFill>
              <a:latin typeface="宋体" panose="02010600030101010101" pitchFamily="2" charset="-122"/>
              <a:ea typeface="宋体" panose="02010600030101010101" pitchFamily="2" charset="-122"/>
            </a:endParaRPr>
          </a:p>
          <a:p>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                   ——</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杰里</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本特利等</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新全球史</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endParaRPr lang="zh-CN" altLang="en-US" sz="2800" b="1"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8" name="文本框 7"/>
          <p:cNvSpPr txBox="1">
            <a:spLocks noChangeArrowheads="1"/>
          </p:cNvSpPr>
          <p:nvPr/>
        </p:nvSpPr>
        <p:spPr bwMode="auto">
          <a:xfrm>
            <a:off x="-21590" y="646430"/>
            <a:ext cx="6368415" cy="491490"/>
          </a:xfrm>
          <a:prstGeom prst="rect">
            <a:avLst/>
          </a:prstGeom>
          <a:solidFill>
            <a:schemeClr val="accent3">
              <a:lumMod val="20000"/>
              <a:lumOff val="80000"/>
            </a:schemeClr>
          </a:solidFill>
          <a:ln w="19050">
            <a:solidFill>
              <a:srgbClr val="FF0000"/>
            </a:solid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600" b="1" smtClean="0">
                <a:solidFill>
                  <a:schemeClr val="tx1"/>
                </a:solidFill>
                <a:uFillTx/>
                <a:latin typeface="黑体" panose="02010609060101010101" pitchFamily="2" charset="-122"/>
                <a:ea typeface="黑体" panose="02010609060101010101" pitchFamily="2" charset="-122"/>
                <a:sym typeface="+mn-ea"/>
              </a:rPr>
              <a:t>5.</a:t>
            </a:r>
            <a:r>
              <a:rPr lang="zh-CN" altLang="en-US" sz="2600" b="1" smtClean="0">
                <a:solidFill>
                  <a:schemeClr val="tx1"/>
                </a:solidFill>
                <a:uFillTx/>
                <a:latin typeface="黑体" panose="02010609060101010101" pitchFamily="2" charset="-122"/>
                <a:ea typeface="黑体" panose="02010609060101010101" pitchFamily="2" charset="-122"/>
                <a:sym typeface="+mn-ea"/>
              </a:rPr>
              <a:t>英法等国的绥靖政策助长了侵略气焰</a:t>
            </a:r>
          </a:p>
        </p:txBody>
      </p:sp>
      <p:sp>
        <p:nvSpPr>
          <p:cNvPr id="5" name="矩形 4"/>
          <p:cNvSpPr/>
          <p:nvPr/>
        </p:nvSpPr>
        <p:spPr>
          <a:xfrm>
            <a:off x="-12700" y="3480284"/>
            <a:ext cx="9156700" cy="2245360"/>
          </a:xfrm>
          <a:prstGeom prst="rect">
            <a:avLst/>
          </a:prstGeom>
        </p:spPr>
        <p:txBody>
          <a:bodyPr wrap="square">
            <a:spAutoFit/>
          </a:bodyPr>
          <a:lstStyle/>
          <a:p>
            <a:pPr algn="ctr"/>
            <a:r>
              <a:rPr lang="zh-CN" altLang="en-US" sz="2800" b="1" smtClean="0">
                <a:solidFill>
                  <a:srgbClr val="7030A0"/>
                </a:solidFill>
                <a:latin typeface="黑体" panose="02010609060101010101" pitchFamily="2" charset="-122"/>
                <a:ea typeface="黑体" panose="02010609060101010101" pitchFamily="2" charset="-122"/>
              </a:rPr>
              <a:t>慕尼黑阴谋</a:t>
            </a:r>
            <a:endParaRPr lang="en-US" altLang="zh-CN" sz="2800" b="1" smtClean="0">
              <a:solidFill>
                <a:srgbClr val="7030A0"/>
              </a:solidFill>
              <a:latin typeface="黑体" panose="02010609060101010101" pitchFamily="2" charset="-122"/>
              <a:ea typeface="黑体" panose="02010609060101010101" pitchFamily="2" charset="-122"/>
            </a:endParaRPr>
          </a:p>
          <a:p>
            <a:r>
              <a:rPr lang="en-US" altLang="zh-CN" sz="2800" b="1" smtClean="0">
                <a:solidFill>
                  <a:srgbClr val="000000"/>
                </a:solidFill>
                <a:latin typeface="黑体" panose="02010609060101010101" pitchFamily="2" charset="-122"/>
                <a:ea typeface="黑体" panose="02010609060101010101" pitchFamily="2" charset="-122"/>
              </a:rPr>
              <a:t>1938</a:t>
            </a:r>
            <a:r>
              <a:rPr lang="zh-CN" altLang="en-US" sz="2800" b="1" smtClean="0">
                <a:solidFill>
                  <a:srgbClr val="000000"/>
                </a:solidFill>
                <a:latin typeface="黑体" panose="02010609060101010101" pitchFamily="2" charset="-122"/>
                <a:ea typeface="黑体" panose="02010609060101010101" pitchFamily="2" charset="-122"/>
              </a:rPr>
              <a:t>年，德国吞并奥地利，并对捷克斯洛伐克提出领土要求。英法实行绥靖政策，与德意签订</a:t>
            </a:r>
            <a:r>
              <a:rPr lang="en-US" altLang="zh-CN" sz="2800" b="1" smtClean="0">
                <a:solidFill>
                  <a:srgbClr val="FF0000"/>
                </a:solidFill>
                <a:latin typeface="黑体" panose="02010609060101010101" pitchFamily="2" charset="-122"/>
                <a:ea typeface="黑体" panose="02010609060101010101" pitchFamily="2" charset="-122"/>
              </a:rPr>
              <a:t>《</a:t>
            </a:r>
            <a:r>
              <a:rPr lang="zh-CN" altLang="en-US" sz="2800" b="1" smtClean="0">
                <a:solidFill>
                  <a:srgbClr val="FF0000"/>
                </a:solidFill>
                <a:latin typeface="黑体" panose="02010609060101010101" pitchFamily="2" charset="-122"/>
                <a:ea typeface="黑体" panose="02010609060101010101" pitchFamily="2" charset="-122"/>
              </a:rPr>
              <a:t>慕尼黑协定</a:t>
            </a:r>
            <a:r>
              <a:rPr lang="en-US" altLang="zh-CN" sz="2800" b="1" smtClean="0">
                <a:solidFill>
                  <a:srgbClr val="FF0000"/>
                </a:solidFill>
                <a:latin typeface="黑体" panose="02010609060101010101" pitchFamily="2" charset="-122"/>
                <a:ea typeface="黑体" panose="02010609060101010101" pitchFamily="2" charset="-122"/>
              </a:rPr>
              <a:t>》</a:t>
            </a:r>
            <a:r>
              <a:rPr lang="zh-CN" altLang="en-US" sz="2800" b="1" smtClean="0">
                <a:solidFill>
                  <a:srgbClr val="000000"/>
                </a:solidFill>
                <a:latin typeface="黑体" panose="02010609060101010101" pitchFamily="2" charset="-122"/>
                <a:ea typeface="黑体" panose="02010609060101010101" pitchFamily="2" charset="-122"/>
              </a:rPr>
              <a:t>，把苏台德等地区割让给德国，</a:t>
            </a:r>
            <a:r>
              <a:rPr lang="zh-CN" altLang="en-US" sz="2800" b="1" smtClean="0">
                <a:solidFill>
                  <a:srgbClr val="FF0000"/>
                </a:solidFill>
                <a:latin typeface="黑体" panose="02010609060101010101" pitchFamily="2" charset="-122"/>
                <a:ea typeface="黑体" panose="02010609060101010101" pitchFamily="2" charset="-122"/>
              </a:rPr>
              <a:t>绥靖政策</a:t>
            </a:r>
            <a:r>
              <a:rPr lang="zh-CN" altLang="en-US" sz="2800" b="1" smtClean="0">
                <a:solidFill>
                  <a:srgbClr val="000000"/>
                </a:solidFill>
                <a:latin typeface="黑体" panose="02010609060101010101" pitchFamily="2" charset="-122"/>
                <a:ea typeface="黑体" panose="02010609060101010101" pitchFamily="2" charset="-122"/>
              </a:rPr>
              <a:t>达到顶峰，进一步鼓励了法西斯国家的侵略。</a:t>
            </a:r>
            <a:endParaRPr lang="zh-CN" altLang="en-US" sz="2800" b="1">
              <a:solidFill>
                <a:srgbClr val="000000"/>
              </a:solidFill>
              <a:latin typeface="黑体" panose="02010609060101010101" pitchFamily="2" charset="-122"/>
              <a:ea typeface="黑体" panose="02010609060101010101" pitchFamily="2" charset="-122"/>
            </a:endParaRPr>
          </a:p>
        </p:txBody>
      </p:sp>
      <p:grpSp>
        <p:nvGrpSpPr>
          <p:cNvPr id="9" name="组合 8"/>
          <p:cNvGrpSpPr/>
          <p:nvPr/>
        </p:nvGrpSpPr>
        <p:grpSpPr>
          <a:xfrm>
            <a:off x="107504" y="4040977"/>
            <a:ext cx="3871620" cy="2817023"/>
            <a:chOff x="5292080" y="764704"/>
            <a:chExt cx="3871620" cy="2817023"/>
          </a:xfrm>
        </p:grpSpPr>
        <p:pic>
          <p:nvPicPr>
            <p:cNvPr id="10" name="Picture 2" descr="http://image.finance.china.cn/upload/images/2011/1212/093228/15_419588_31972d1f582375f33a940029868c4e25.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73587" y="764704"/>
              <a:ext cx="3744416" cy="223224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1" name="TextBox 4"/>
            <p:cNvSpPr txBox="1"/>
            <p:nvPr/>
          </p:nvSpPr>
          <p:spPr>
            <a:xfrm>
              <a:off x="5292080" y="3120062"/>
              <a:ext cx="3871620" cy="461665"/>
            </a:xfrm>
            <a:prstGeom prst="rect">
              <a:avLst/>
            </a:prstGeom>
            <a:noFill/>
          </p:spPr>
          <p:txBody>
            <a:bodyPr wrap="square" rtlCol="0">
              <a:spAutoFit/>
            </a:bodyPr>
            <a:lstStyle/>
            <a:p>
              <a:pPr algn="ctr"/>
              <a:r>
                <a:rPr lang="en-US" altLang="zh-CN" sz="2400" b="1" dirty="0" smtClean="0">
                  <a:latin typeface="仿宋" panose="02010609060101010101" pitchFamily="49" charset="-122"/>
                  <a:ea typeface="仿宋" panose="02010609060101010101" pitchFamily="49" charset="-122"/>
                </a:rPr>
                <a:t>《</a:t>
              </a:r>
              <a:r>
                <a:rPr lang="zh-CN" altLang="en-US" sz="2400" b="1" dirty="0" smtClean="0">
                  <a:latin typeface="仿宋" panose="02010609060101010101" pitchFamily="49" charset="-122"/>
                  <a:ea typeface="仿宋" panose="02010609060101010101" pitchFamily="49" charset="-122"/>
                </a:rPr>
                <a:t>慕尼黑协定</a:t>
              </a:r>
              <a:r>
                <a:rPr lang="en-US" altLang="zh-CN" sz="2400" b="1" dirty="0" smtClean="0">
                  <a:latin typeface="仿宋" panose="02010609060101010101" pitchFamily="49" charset="-122"/>
                  <a:ea typeface="仿宋" panose="02010609060101010101" pitchFamily="49" charset="-122"/>
                </a:rPr>
                <a:t>》</a:t>
              </a:r>
              <a:r>
                <a:rPr lang="zh-CN" altLang="en-US" sz="2400" b="1" dirty="0" smtClean="0">
                  <a:latin typeface="仿宋" panose="02010609060101010101" pitchFamily="49" charset="-122"/>
                  <a:ea typeface="仿宋" panose="02010609060101010101" pitchFamily="49" charset="-122"/>
                </a:rPr>
                <a:t>签字现场</a:t>
              </a:r>
              <a:endParaRPr lang="zh-CN" altLang="en-US" sz="2400" b="1" dirty="0">
                <a:latin typeface="仿宋" panose="02010609060101010101" pitchFamily="49" charset="-122"/>
                <a:ea typeface="仿宋" panose="02010609060101010101" pitchFamily="49" charset="-122"/>
              </a:endParaRPr>
            </a:p>
          </p:txBody>
        </p:sp>
      </p:grpSp>
      <p:sp>
        <p:nvSpPr>
          <p:cNvPr id="12" name="矩形 11"/>
          <p:cNvSpPr/>
          <p:nvPr/>
        </p:nvSpPr>
        <p:spPr>
          <a:xfrm>
            <a:off x="3979124" y="4026456"/>
            <a:ext cx="5014561" cy="2306955"/>
          </a:xfrm>
          <a:prstGeom prst="rect">
            <a:avLst/>
          </a:prstGeom>
          <a:solidFill>
            <a:schemeClr val="accent1">
              <a:lumMod val="20000"/>
              <a:lumOff val="80000"/>
            </a:schemeClr>
          </a:solidFill>
          <a:ln w="19050">
            <a:solidFill>
              <a:schemeClr val="accent6">
                <a:lumMod val="50000"/>
              </a:schemeClr>
            </a:solidFill>
          </a:ln>
        </p:spPr>
        <p:txBody>
          <a:bodyPr wrap="square">
            <a:spAutoFit/>
          </a:bodyPr>
          <a:lstStyle/>
          <a:p>
            <a:pPr indent="457200"/>
            <a:r>
              <a:rPr lang="zh-CN" altLang="en-US" sz="2400" b="1" dirty="0" smtClean="0">
                <a:latin typeface="仿宋" panose="02010609060101010101" pitchFamily="49" charset="-122"/>
                <a:ea typeface="仿宋" panose="02010609060101010101" pitchFamily="49" charset="-122"/>
              </a:rPr>
              <a:t>一下飞机，张伯伦就得意</a:t>
            </a:r>
            <a:r>
              <a:rPr lang="zh-CN" altLang="en-US" sz="2400" b="1" dirty="0">
                <a:latin typeface="仿宋" panose="02010609060101010101" pitchFamily="49" charset="-122"/>
                <a:ea typeface="仿宋" panose="02010609060101010101" pitchFamily="49" charset="-122"/>
              </a:rPr>
              <a:t>地宣称</a:t>
            </a:r>
            <a:r>
              <a:rPr lang="en-US" altLang="zh-CN" sz="2400" b="1" dirty="0" smtClean="0">
                <a:latin typeface="仿宋" panose="02010609060101010101" pitchFamily="49" charset="-122"/>
                <a:ea typeface="仿宋" panose="02010609060101010101" pitchFamily="49" charset="-122"/>
              </a:rPr>
              <a:t>:“</a:t>
            </a:r>
            <a:r>
              <a:rPr lang="zh-CN" altLang="en-US" sz="2400" b="1" dirty="0" smtClean="0">
                <a:latin typeface="仿宋" panose="02010609060101010101" pitchFamily="49" charset="-122"/>
                <a:ea typeface="仿宋" panose="02010609060101010101" pitchFamily="49" charset="-122"/>
              </a:rPr>
              <a:t>我</a:t>
            </a:r>
            <a:r>
              <a:rPr lang="zh-CN" altLang="en-US" sz="2400" b="1" dirty="0">
                <a:latin typeface="仿宋" panose="02010609060101010101" pitchFamily="49" charset="-122"/>
                <a:ea typeface="仿宋" panose="02010609060101010101" pitchFamily="49" charset="-122"/>
              </a:rPr>
              <a:t>带来了整整一代人的和平</a:t>
            </a:r>
            <a:r>
              <a:rPr lang="en-US" altLang="zh-CN" sz="2400" b="1" dirty="0" smtClean="0">
                <a:latin typeface="仿宋" panose="02010609060101010101" pitchFamily="49" charset="-122"/>
                <a:ea typeface="仿宋" panose="02010609060101010101" pitchFamily="49" charset="-122"/>
              </a:rPr>
              <a:t>!”</a:t>
            </a:r>
          </a:p>
          <a:p>
            <a:pPr indent="457200"/>
            <a:r>
              <a:rPr lang="zh-CN" altLang="en-US" sz="2400" b="1" dirty="0" smtClean="0">
                <a:latin typeface="仿宋" panose="02010609060101010101" pitchFamily="49" charset="-122"/>
                <a:ea typeface="仿宋" panose="02010609060101010101" pitchFamily="49" charset="-122"/>
              </a:rPr>
              <a:t>温斯顿</a:t>
            </a:r>
            <a:r>
              <a:rPr lang="en-US" altLang="zh-CN" sz="2400" b="1" dirty="0">
                <a:latin typeface="仿宋" panose="02010609060101010101" pitchFamily="49" charset="-122"/>
                <a:ea typeface="仿宋" panose="02010609060101010101" pitchFamily="49" charset="-122"/>
              </a:rPr>
              <a:t>·</a:t>
            </a:r>
            <a:r>
              <a:rPr lang="zh-CN" altLang="en-US" sz="2400" b="1" dirty="0" smtClean="0">
                <a:latin typeface="仿宋" panose="02010609060101010101" pitchFamily="49" charset="-122"/>
                <a:ea typeface="仿宋" panose="02010609060101010101" pitchFamily="49" charset="-122"/>
              </a:rPr>
              <a:t>丘吉尔则评价： “让</a:t>
            </a:r>
            <a:r>
              <a:rPr lang="zh-CN" altLang="en-US" sz="2400" b="1" dirty="0">
                <a:latin typeface="仿宋" panose="02010609060101010101" pitchFamily="49" charset="-122"/>
                <a:ea typeface="仿宋" panose="02010609060101010101" pitchFamily="49" charset="-122"/>
              </a:rPr>
              <a:t>你在战争与耻辱之间作一抉择，你选择了耻辱，而你将来还得进行战争</a:t>
            </a:r>
            <a:r>
              <a:rPr lang="zh-CN" altLang="en-US" sz="2400" b="1" dirty="0" smtClean="0">
                <a:latin typeface="仿宋" panose="02010609060101010101" pitchFamily="49" charset="-122"/>
                <a:ea typeface="仿宋" panose="02010609060101010101" pitchFamily="49" charset="-122"/>
              </a:rPr>
              <a:t>。</a:t>
            </a:r>
            <a:r>
              <a:rPr lang="zh-CN" altLang="en-US" sz="2400" dirty="0">
                <a:latin typeface="仿宋" panose="02010609060101010101" pitchFamily="49" charset="-122"/>
                <a:ea typeface="仿宋" panose="02010609060101010101" pitchFamily="49" charset="-122"/>
              </a:rPr>
              <a:t>”</a:t>
            </a:r>
          </a:p>
        </p:txBody>
      </p:sp>
      <p:sp>
        <p:nvSpPr>
          <p:cNvPr id="4" name="Text Box 2"/>
          <p:cNvSpPr txBox="1">
            <a:spLocks noChangeArrowheads="1"/>
          </p:cNvSpPr>
          <p:nvPr/>
        </p:nvSpPr>
        <p:spPr bwMode="auto">
          <a:xfrm>
            <a:off x="5715" y="12446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5" grpId="0"/>
      <p:bldP spid="12"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56" name="文本框 87055"/>
          <p:cNvSpPr txBox="1"/>
          <p:nvPr/>
        </p:nvSpPr>
        <p:spPr>
          <a:xfrm>
            <a:off x="218440" y="1868805"/>
            <a:ext cx="8707755" cy="4677410"/>
          </a:xfrm>
          <a:prstGeom prst="rect">
            <a:avLst/>
          </a:prstGeom>
          <a:solidFill>
            <a:schemeClr val="bg1"/>
          </a:solidFill>
          <a:ln w="22225" cap="flat" cmpd="sng">
            <a:solidFill>
              <a:srgbClr val="FF0000"/>
            </a:solidFill>
            <a:prstDash val="solid"/>
            <a:miter/>
            <a:headEnd type="none" w="med" len="med"/>
            <a:tailEnd type="none" w="med" len="med"/>
          </a:ln>
        </p:spPr>
        <p:txBody>
          <a:bodyPr wrap="square">
            <a:spAutoFit/>
          </a:bodyPr>
          <a:lstStyle/>
          <a:p>
            <a:r>
              <a:rPr lang="en-US" altLang="zh-CN" sz="3200" b="1"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r>
              <a:rPr lang="zh-CN" altLang="en-US" sz="32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英法苏构建集体安全体系</a:t>
            </a:r>
            <a:endParaRPr lang="en-US" altLang="zh-CN" sz="3200" b="1" noProof="1">
              <a:effectLst>
                <a:outerShdw blurRad="38100" dist="38100" dir="2700000">
                  <a:srgbClr val="FFFFFF"/>
                </a:outerShdw>
              </a:effectLst>
              <a:latin typeface="黑体" panose="02010609060101010101" pitchFamily="2" charset="-122"/>
              <a:ea typeface="黑体" panose="02010609060101010101" pitchFamily="2" charset="-122"/>
              <a:cs typeface="+mn-cs"/>
            </a:endParaRPr>
          </a:p>
          <a:p>
            <a:r>
              <a:rPr lang="en-US" altLang="zh-CN" sz="3200" b="1"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英法苏三国谈判材料</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摘录</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a:t>
            </a:r>
            <a:endPar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endParaRPr>
          </a:p>
          <a:p>
            <a:r>
              <a:rPr lang="zh-CN" altLang="en-US" sz="2600" b="1" dirty="0">
                <a:effectLst>
                  <a:outerShdw blurRad="38100" dist="38100" dir="2700000">
                    <a:srgbClr val="C0C0C0"/>
                  </a:outerShdw>
                </a:effectLst>
                <a:latin typeface="黑体" panose="02010609060101010101" pitchFamily="2" charset="-122"/>
                <a:ea typeface="黑体" panose="02010609060101010101" pitchFamily="2" charset="-122"/>
                <a:sym typeface="+mn-ea"/>
              </a:rPr>
              <a:t>法西斯国家的局部侵略，使欧洲局势日益紧张，</a:t>
            </a:r>
            <a:r>
              <a:rPr lang="zh-CN" altLang="en-US" sz="26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英法苏构建集体安全体系</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英法和苏联向对方提供军事援助上承诺：苏联向英法承诺：一旦战争爆发，可出动</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120</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个步兵师、</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16</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个骑兵师、</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5000</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门重炮、</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9000--10000</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辆坦克、</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5000--5500</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架飞机。苏联要求，英法必须派出相当于苏联上述军事力量的</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70%</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参战。英国承诺：计划动员</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16</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个师，但目前只有</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5</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个步兵师和</a:t>
            </a:r>
            <a:r>
              <a:rPr lang="en-US" altLang="zh-CN"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1</a:t>
            </a:r>
            <a:r>
              <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rPr>
              <a:t>个摩托化师可参战。</a:t>
            </a:r>
          </a:p>
          <a:p>
            <a:r>
              <a:rPr lang="zh-CN" altLang="en-US" sz="2600" b="1" dirty="0">
                <a:effectLst>
                  <a:outerShdw blurRad="38100" dist="38100" dir="2700000">
                    <a:srgbClr val="C0C0C0"/>
                  </a:outerShdw>
                </a:effectLst>
                <a:latin typeface="黑体" panose="02010609060101010101" pitchFamily="2" charset="-122"/>
                <a:ea typeface="黑体" panose="02010609060101010101" pitchFamily="2" charset="-122"/>
                <a:sym typeface="+mn-ea"/>
              </a:rPr>
              <a:t>使苏联对英法失去信任，英法苏三国谈判失败，转向与德国寻求避战自保，签订</a:t>
            </a:r>
            <a:r>
              <a:rPr lang="en-US" altLang="zh-CN" sz="26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a:t>
            </a:r>
            <a:r>
              <a:rPr lang="zh-CN" altLang="en-US" sz="26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苏德互不侵犯条约</a:t>
            </a:r>
            <a:r>
              <a:rPr lang="en-US" altLang="zh-CN" sz="26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a:t>
            </a:r>
            <a:r>
              <a:rPr lang="zh-CN" altLang="en-US" sz="2600"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sym typeface="+mn-ea"/>
              </a:rPr>
              <a:t>的签订</a:t>
            </a:r>
            <a:endParaRPr lang="zh-CN" altLang="en-US" sz="2600" b="1" noProof="1">
              <a:solidFill>
                <a:schemeClr val="tx1"/>
              </a:solidFill>
              <a:effectLst>
                <a:outerShdw blurRad="38100" dist="38100" dir="2700000">
                  <a:srgbClr val="FFFFFF"/>
                </a:outerShdw>
              </a:effectLst>
              <a:uFillTx/>
              <a:latin typeface="黑体" panose="02010609060101010101" pitchFamily="2" charset="-122"/>
              <a:ea typeface="黑体" panose="02010609060101010101" pitchFamily="2" charset="-122"/>
              <a:cs typeface="+mn-cs"/>
            </a:endParaRPr>
          </a:p>
        </p:txBody>
      </p:sp>
      <p:sp>
        <p:nvSpPr>
          <p:cNvPr id="10" name="文本框 9"/>
          <p:cNvSpPr txBox="1"/>
          <p:nvPr/>
        </p:nvSpPr>
        <p:spPr>
          <a:xfrm>
            <a:off x="480695" y="763270"/>
            <a:ext cx="7332345" cy="953135"/>
          </a:xfrm>
          <a:prstGeom prst="rect">
            <a:avLst/>
          </a:prstGeom>
          <a:solidFill>
            <a:schemeClr val="accent3">
              <a:lumMod val="40000"/>
              <a:lumOff val="60000"/>
            </a:schemeClr>
          </a:solidFill>
          <a:ln w="22225">
            <a:solidFill>
              <a:srgbClr val="FF0000"/>
            </a:solidFill>
          </a:ln>
        </p:spPr>
        <p:txBody>
          <a:bodyPr wrap="square" rtlCol="0" anchor="t">
            <a:spAutoFit/>
          </a:bodyPr>
          <a:lstStyle/>
          <a:p>
            <a:r>
              <a:rPr lang="en-US" altLang="zh-CN" sz="2800" b="1" dirty="0">
                <a:latin typeface="黑体" panose="02010609060101010101" pitchFamily="2" charset="-122"/>
                <a:ea typeface="黑体" panose="02010609060101010101" pitchFamily="2" charset="-122"/>
                <a:cs typeface="黑体" panose="02010609060101010101" pitchFamily="2" charset="-122"/>
                <a:sym typeface="+mn-ea"/>
              </a:rPr>
              <a:t>6.</a:t>
            </a:r>
            <a:r>
              <a:rPr lang="zh-CN" altLang="en-US" sz="2800" b="1" dirty="0">
                <a:latin typeface="黑体" panose="02010609060101010101" pitchFamily="2" charset="-122"/>
                <a:ea typeface="黑体" panose="02010609060101010101" pitchFamily="2" charset="-122"/>
                <a:cs typeface="黑体" panose="02010609060101010101" pitchFamily="2" charset="-122"/>
                <a:sym typeface="+mn-ea"/>
              </a:rPr>
              <a:t>欧洲集体安全计划的落空，苏联转而中立自保，客观上加速了大战的爆发。</a:t>
            </a:r>
            <a:endParaRPr lang="zh-CN" altLang="en-US" sz="2800">
              <a:latin typeface="黑体" panose="02010609060101010101" pitchFamily="2" charset="-122"/>
              <a:ea typeface="黑体" panose="02010609060101010101" pitchFamily="2" charset="-122"/>
              <a:cs typeface="黑体" panose="02010609060101010101" pitchFamily="2" charset="-122"/>
            </a:endParaRPr>
          </a:p>
        </p:txBody>
      </p:sp>
      <p:sp>
        <p:nvSpPr>
          <p:cNvPr id="11" name="Text Box 2"/>
          <p:cNvSpPr txBox="1">
            <a:spLocks noChangeArrowheads="1"/>
          </p:cNvSpPr>
          <p:nvPr/>
        </p:nvSpPr>
        <p:spPr bwMode="auto">
          <a:xfrm>
            <a:off x="5715" y="12446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二、第二次世界大战的背景</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7056"/>
                                        </p:tgtEl>
                                        <p:attrNameLst>
                                          <p:attrName>style.visibility</p:attrName>
                                        </p:attrNameLst>
                                      </p:cBhvr>
                                      <p:to>
                                        <p:strVal val="visible"/>
                                      </p:to>
                                    </p:set>
                                    <p:animEffect transition="in" filter="slide(fromBottom)">
                                      <p:cBhvr>
                                        <p:cTn id="7" dur="500"/>
                                        <p:tgtEl>
                                          <p:spTgt spid="8705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grpId="1" nodeType="clickEffect">
                                  <p:stCondLst>
                                    <p:cond delay="0"/>
                                  </p:stCondLst>
                                  <p:childTnLst>
                                    <p:anim calcmode="lin" valueType="num">
                                      <p:cBhvr additive="base">
                                        <p:cTn id="11" dur="500"/>
                                        <p:tgtEl>
                                          <p:spTgt spid="87056"/>
                                        </p:tgtEl>
                                        <p:attrNameLst>
                                          <p:attrName>ppt_x</p:attrName>
                                        </p:attrNameLst>
                                      </p:cBhvr>
                                      <p:tavLst>
                                        <p:tav tm="0">
                                          <p:val>
                                            <p:strVal val="ppt_x"/>
                                          </p:val>
                                        </p:tav>
                                        <p:tav tm="100000">
                                          <p:val>
                                            <p:strVal val="ppt_x"/>
                                          </p:val>
                                        </p:tav>
                                      </p:tavLst>
                                    </p:anim>
                                    <p:anim calcmode="lin" valueType="num">
                                      <p:cBhvr additive="base">
                                        <p:cTn id="12" dur="500"/>
                                        <p:tgtEl>
                                          <p:spTgt spid="87056"/>
                                        </p:tgtEl>
                                        <p:attrNameLst>
                                          <p:attrName>ppt_y</p:attrName>
                                        </p:attrNameLst>
                                      </p:cBhvr>
                                      <p:tavLst>
                                        <p:tav tm="0">
                                          <p:val>
                                            <p:strVal val="ppt_y"/>
                                          </p:val>
                                        </p:tav>
                                        <p:tav tm="100000">
                                          <p:val>
                                            <p:strVal val="1+ppt_h/2"/>
                                          </p:val>
                                        </p:tav>
                                      </p:tavLst>
                                    </p:anim>
                                    <p:set>
                                      <p:cBhvr>
                                        <p:cTn id="13" dur="1" fill="hold">
                                          <p:stCondLst>
                                            <p:cond delay="499"/>
                                          </p:stCondLst>
                                        </p:cTn>
                                        <p:tgtEl>
                                          <p:spTgt spid="870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6" grpId="0" bldLvl="0" animBg="1"/>
      <p:bldP spid="87056" grpId="1"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5" name="文本框 138244"/>
          <p:cNvSpPr txBox="1"/>
          <p:nvPr/>
        </p:nvSpPr>
        <p:spPr>
          <a:xfrm>
            <a:off x="173990" y="718185"/>
            <a:ext cx="8817610" cy="5892800"/>
          </a:xfrm>
          <a:prstGeom prst="rect">
            <a:avLst/>
          </a:prstGeom>
          <a:noFill/>
          <a:ln w="9525">
            <a:noFill/>
          </a:ln>
        </p:spPr>
        <p:txBody>
          <a:bodyPr wrap="square" anchor="t">
            <a:spAutoFit/>
          </a:bodyPr>
          <a:lstStyle/>
          <a:p>
            <a:pPr>
              <a:lnSpc>
                <a:spcPct val="100000"/>
              </a:lnSpc>
              <a:spcBef>
                <a:spcPct val="50000"/>
              </a:spcBef>
            </a:pPr>
            <a:r>
              <a:rPr lang="en-US" altLang="zh-CN" sz="2600" b="1" dirty="0">
                <a:solidFill>
                  <a:srgbClr val="FF0000"/>
                </a:solidFill>
                <a:latin typeface="黑体" panose="02010609060101010101" pitchFamily="2" charset="-122"/>
                <a:ea typeface="黑体" panose="02010609060101010101" pitchFamily="2" charset="-122"/>
              </a:rPr>
              <a:t>1.</a:t>
            </a:r>
            <a:r>
              <a:rPr lang="zh-CN" altLang="en-US" sz="2600" b="1" dirty="0">
                <a:solidFill>
                  <a:srgbClr val="FF0000"/>
                </a:solidFill>
                <a:latin typeface="黑体" panose="02010609060101010101" pitchFamily="2" charset="-122"/>
                <a:ea typeface="黑体" panose="02010609060101010101" pitchFamily="2" charset="-122"/>
              </a:rPr>
              <a:t>根本原因：</a:t>
            </a:r>
            <a:r>
              <a:rPr lang="zh-CN" altLang="en-US" sz="2600" b="1" dirty="0">
                <a:latin typeface="Arial" panose="020B0604020202020204" pitchFamily="34" charset="0"/>
                <a:ea typeface="宋体" panose="02010600030101010101" pitchFamily="2" charset="-122"/>
              </a:rPr>
              <a:t>帝国主义经济政治发展的不平衡。</a:t>
            </a:r>
          </a:p>
          <a:p>
            <a:pPr>
              <a:lnSpc>
                <a:spcPct val="100000"/>
              </a:lnSpc>
              <a:spcBef>
                <a:spcPct val="50000"/>
              </a:spcBef>
            </a:pPr>
            <a:r>
              <a:rPr lang="en-US" altLang="zh-CN" sz="2600" b="1" dirty="0">
                <a:solidFill>
                  <a:srgbClr val="FF0000"/>
                </a:solidFill>
                <a:latin typeface="黑体" panose="02010609060101010101" pitchFamily="2" charset="-122"/>
                <a:ea typeface="黑体" panose="02010609060101010101" pitchFamily="2" charset="-122"/>
              </a:rPr>
              <a:t>2.</a:t>
            </a:r>
            <a:r>
              <a:rPr lang="zh-CN" altLang="en-US" sz="2600" b="1" dirty="0">
                <a:solidFill>
                  <a:srgbClr val="FF0000"/>
                </a:solidFill>
                <a:latin typeface="黑体" panose="02010609060101010101" pitchFamily="2" charset="-122"/>
                <a:ea typeface="黑体" panose="02010609060101010101" pitchFamily="2" charset="-122"/>
              </a:rPr>
              <a:t>具体原因：</a:t>
            </a:r>
          </a:p>
          <a:p>
            <a:pPr>
              <a:lnSpc>
                <a:spcPct val="100000"/>
              </a:lnSpc>
              <a:spcBef>
                <a:spcPct val="50000"/>
              </a:spcBef>
            </a:pPr>
            <a:r>
              <a:rPr lang="zh-CN" altLang="en-US" sz="2600" b="1" dirty="0">
                <a:latin typeface="Arial" panose="020B0604020202020204" pitchFamily="34" charset="0"/>
                <a:ea typeface="宋体" panose="02010600030101010101" pitchFamily="2" charset="-122"/>
              </a:rPr>
              <a:t>（</a:t>
            </a:r>
            <a:r>
              <a:rPr lang="en-US" altLang="zh-CN" sz="2600" b="1" dirty="0">
                <a:latin typeface="Arial" panose="020B0604020202020204" pitchFamily="34" charset="0"/>
                <a:ea typeface="宋体" panose="02010600030101010101" pitchFamily="2" charset="-122"/>
              </a:rPr>
              <a:t>1</a:t>
            </a:r>
            <a:r>
              <a:rPr lang="zh-CN" altLang="en-US" sz="2600" b="1" dirty="0">
                <a:latin typeface="Arial" panose="020B0604020202020204" pitchFamily="34" charset="0"/>
                <a:ea typeface="宋体" panose="02010600030101010101" pitchFamily="2" charset="-122"/>
              </a:rPr>
              <a:t>）</a:t>
            </a:r>
            <a:r>
              <a:rPr lang="zh-CN" altLang="en-US" sz="2600" b="1" smtClean="0">
                <a:latin typeface="黑体" panose="02010609060101010101" pitchFamily="2" charset="-122"/>
                <a:ea typeface="黑体" panose="02010609060101010101" pitchFamily="2" charset="-122"/>
                <a:sym typeface="+mn-ea"/>
              </a:rPr>
              <a:t>经济大危机使各国经济陷入低谷，并激化了帝国主义国家之间的矛盾</a:t>
            </a:r>
            <a:endParaRPr lang="zh-CN" altLang="en-US" sz="2600" b="1" dirty="0">
              <a:latin typeface="Arial" panose="020B0604020202020204" pitchFamily="34" charset="0"/>
              <a:ea typeface="宋体" panose="02010600030101010101" pitchFamily="2" charset="-122"/>
            </a:endParaRPr>
          </a:p>
          <a:p>
            <a:pPr>
              <a:lnSpc>
                <a:spcPct val="100000"/>
              </a:lnSpc>
              <a:spcBef>
                <a:spcPct val="50000"/>
              </a:spcBef>
            </a:pPr>
            <a:r>
              <a:rPr lang="zh-CN" altLang="en-US" sz="2600" b="1" smtClean="0">
                <a:uFillTx/>
                <a:latin typeface="黑体" panose="02010609060101010101" pitchFamily="2" charset="-122"/>
                <a:ea typeface="黑体" panose="02010609060101010101" pitchFamily="2" charset="-122"/>
                <a:sym typeface="+mn-ea"/>
              </a:rPr>
              <a:t>（</a:t>
            </a:r>
            <a:r>
              <a:rPr lang="en-US" altLang="zh-CN" sz="2600" b="1" smtClean="0">
                <a:uFillTx/>
                <a:latin typeface="黑体" panose="02010609060101010101" pitchFamily="2" charset="-122"/>
                <a:ea typeface="黑体" panose="02010609060101010101" pitchFamily="2" charset="-122"/>
                <a:sym typeface="+mn-ea"/>
              </a:rPr>
              <a:t>2</a:t>
            </a:r>
            <a:r>
              <a:rPr lang="zh-CN" altLang="en-US" sz="2600" b="1" smtClean="0">
                <a:uFillTx/>
                <a:latin typeface="黑体" panose="02010609060101010101" pitchFamily="2" charset="-122"/>
                <a:ea typeface="黑体" panose="02010609060101010101" pitchFamily="2" charset="-122"/>
                <a:sym typeface="+mn-ea"/>
              </a:rPr>
              <a:t>）德、意、日等国对凡尔赛</a:t>
            </a:r>
            <a:r>
              <a:rPr lang="en-US" altLang="zh-CN" sz="2600" b="1" smtClean="0">
                <a:uFillTx/>
                <a:latin typeface="黑体" panose="02010609060101010101" pitchFamily="2" charset="-122"/>
                <a:ea typeface="黑体" panose="02010609060101010101" pitchFamily="2" charset="-122"/>
                <a:sym typeface="+mn-ea"/>
              </a:rPr>
              <a:t>-</a:t>
            </a:r>
            <a:r>
              <a:rPr lang="zh-CN" altLang="en-US" sz="2600" b="1" smtClean="0">
                <a:uFillTx/>
                <a:latin typeface="黑体" panose="02010609060101010101" pitchFamily="2" charset="-122"/>
                <a:ea typeface="黑体" panose="02010609060101010101" pitchFamily="2" charset="-122"/>
                <a:sym typeface="+mn-ea"/>
              </a:rPr>
              <a:t>华盛顿体系不满，力图摆脱其束缚。</a:t>
            </a:r>
            <a:r>
              <a:rPr lang="zh-CN" altLang="en-US" sz="2600" b="1" dirty="0">
                <a:latin typeface="Arial" panose="020B0604020202020204" pitchFamily="34" charset="0"/>
                <a:ea typeface="宋体" panose="02010600030101010101" pitchFamily="2" charset="-122"/>
              </a:rPr>
              <a:t>（历史原因）</a:t>
            </a:r>
          </a:p>
          <a:p>
            <a:pPr>
              <a:lnSpc>
                <a:spcPct val="100000"/>
              </a:lnSpc>
              <a:spcBef>
                <a:spcPct val="50000"/>
              </a:spcBef>
            </a:pPr>
            <a:r>
              <a:rPr lang="zh-CN" altLang="en-US" sz="2600" b="1" dirty="0">
                <a:latin typeface="Arial" panose="020B0604020202020204" pitchFamily="34" charset="0"/>
                <a:ea typeface="宋体" panose="02010600030101010101" pitchFamily="2" charset="-122"/>
              </a:rPr>
              <a:t>（</a:t>
            </a:r>
            <a:r>
              <a:rPr lang="en-US" altLang="zh-CN" sz="2600" b="1" dirty="0">
                <a:latin typeface="Arial" panose="020B0604020202020204" pitchFamily="34" charset="0"/>
                <a:ea typeface="宋体" panose="02010600030101010101" pitchFamily="2" charset="-122"/>
              </a:rPr>
              <a:t>3</a:t>
            </a:r>
            <a:r>
              <a:rPr lang="zh-CN" altLang="en-US" sz="2600" b="1" dirty="0">
                <a:latin typeface="Arial" panose="020B0604020202020204" pitchFamily="34" charset="0"/>
                <a:ea typeface="宋体" panose="02010600030101010101" pitchFamily="2" charset="-122"/>
              </a:rPr>
              <a:t>）世界经济危机的打击下，德意日建立法西斯专政，</a:t>
            </a:r>
          </a:p>
          <a:p>
            <a:pPr>
              <a:lnSpc>
                <a:spcPct val="100000"/>
              </a:lnSpc>
              <a:spcBef>
                <a:spcPct val="50000"/>
              </a:spcBef>
            </a:pPr>
            <a:r>
              <a:rPr lang="zh-CN" altLang="en-US" sz="2600" b="1" dirty="0">
                <a:latin typeface="Arial" panose="020B0604020202020204" pitchFamily="34" charset="0"/>
                <a:ea typeface="宋体" panose="02010600030101010101" pitchFamily="2" charset="-122"/>
              </a:rPr>
              <a:t>（</a:t>
            </a:r>
            <a:r>
              <a:rPr lang="en-US" altLang="zh-CN" sz="2600" b="1" dirty="0">
                <a:latin typeface="Arial" panose="020B0604020202020204" pitchFamily="34" charset="0"/>
                <a:ea typeface="宋体" panose="02010600030101010101" pitchFamily="2" charset="-122"/>
              </a:rPr>
              <a:t>4</a:t>
            </a:r>
            <a:r>
              <a:rPr lang="zh-CN" altLang="en-US" sz="2600" b="1" dirty="0">
                <a:latin typeface="Arial" panose="020B0604020202020204" pitchFamily="34" charset="0"/>
                <a:ea typeface="宋体" panose="02010600030101010101" pitchFamily="2" charset="-122"/>
              </a:rPr>
              <a:t>）</a:t>
            </a:r>
            <a:r>
              <a:rPr lang="zh-CN" altLang="en-US" sz="2600" b="1" dirty="0">
                <a:latin typeface="Arial" panose="020B0604020202020204" pitchFamily="34" charset="0"/>
                <a:sym typeface="+mn-ea"/>
              </a:rPr>
              <a:t>欧亚两个战争策源地形成。</a:t>
            </a:r>
            <a:endParaRPr lang="zh-CN" altLang="en-US" sz="2600" b="1" dirty="0">
              <a:latin typeface="Arial" panose="020B0604020202020204" pitchFamily="34" charset="0"/>
              <a:ea typeface="宋体" panose="02010600030101010101" pitchFamily="2" charset="-122"/>
            </a:endParaRPr>
          </a:p>
          <a:p>
            <a:pPr>
              <a:lnSpc>
                <a:spcPct val="100000"/>
              </a:lnSpc>
              <a:spcBef>
                <a:spcPct val="50000"/>
              </a:spcBef>
            </a:pPr>
            <a:r>
              <a:rPr lang="zh-CN" altLang="en-US" sz="2600" b="1" dirty="0">
                <a:latin typeface="Arial" panose="020B0604020202020204" pitchFamily="34" charset="0"/>
                <a:ea typeface="宋体" panose="02010600030101010101" pitchFamily="2" charset="-122"/>
              </a:rPr>
              <a:t>（</a:t>
            </a:r>
            <a:r>
              <a:rPr lang="en-US" altLang="zh-CN" sz="2600" b="1" dirty="0">
                <a:latin typeface="Arial" panose="020B0604020202020204" pitchFamily="34" charset="0"/>
                <a:ea typeface="宋体" panose="02010600030101010101" pitchFamily="2" charset="-122"/>
              </a:rPr>
              <a:t>5</a:t>
            </a:r>
            <a:r>
              <a:rPr lang="zh-CN" altLang="en-US" sz="2600" b="1" dirty="0">
                <a:latin typeface="Arial" panose="020B0604020202020204" pitchFamily="34" charset="0"/>
                <a:ea typeface="宋体" panose="02010600030101010101" pitchFamily="2" charset="-122"/>
              </a:rPr>
              <a:t>）英法大国的绥靖政策助长法西斯侵略气焰。</a:t>
            </a:r>
          </a:p>
          <a:p>
            <a:pPr>
              <a:lnSpc>
                <a:spcPct val="100000"/>
              </a:lnSpc>
              <a:spcBef>
                <a:spcPct val="50000"/>
              </a:spcBef>
            </a:pPr>
            <a:r>
              <a:rPr lang="zh-CN" altLang="en-US" sz="2600" b="1" dirty="0">
                <a:latin typeface="Arial" panose="020B0604020202020204" pitchFamily="34" charset="0"/>
                <a:ea typeface="宋体" panose="02010600030101010101" pitchFamily="2" charset="-122"/>
              </a:rPr>
              <a:t>（</a:t>
            </a:r>
            <a:r>
              <a:rPr lang="en-US" altLang="zh-CN" sz="2600" b="1" dirty="0">
                <a:latin typeface="Arial" panose="020B0604020202020204" pitchFamily="34" charset="0"/>
                <a:ea typeface="宋体" panose="02010600030101010101" pitchFamily="2" charset="-122"/>
              </a:rPr>
              <a:t>6</a:t>
            </a:r>
            <a:r>
              <a:rPr lang="zh-CN" altLang="en-US" sz="2600" b="1" dirty="0">
                <a:latin typeface="Arial" panose="020B0604020202020204" pitchFamily="34" charset="0"/>
                <a:ea typeface="宋体" panose="02010600030101010101" pitchFamily="2" charset="-122"/>
              </a:rPr>
              <a:t>）欧洲集体安全计划的落空，苏联转而中立自保，客观上加速了大战的爆发。</a:t>
            </a:r>
          </a:p>
        </p:txBody>
      </p:sp>
      <p:sp>
        <p:nvSpPr>
          <p:cNvPr id="11" name="Text Box 2"/>
          <p:cNvSpPr txBox="1">
            <a:spLocks noChangeArrowheads="1"/>
          </p:cNvSpPr>
          <p:nvPr/>
        </p:nvSpPr>
        <p:spPr bwMode="auto">
          <a:xfrm>
            <a:off x="5715" y="124460"/>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第二次世界大战的原因整合</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8245">
                                            <p:txEl>
                                              <p:pRg st="0" end="0"/>
                                            </p:txEl>
                                          </p:spTgt>
                                        </p:tgtEl>
                                        <p:attrNameLst>
                                          <p:attrName>style.visibility</p:attrName>
                                        </p:attrNameLst>
                                      </p:cBhvr>
                                      <p:to>
                                        <p:strVal val="visible"/>
                                      </p:to>
                                    </p:set>
                                    <p:animEffect transition="in" filter="wipe(down)">
                                      <p:cBhvr>
                                        <p:cTn id="7" dur="500"/>
                                        <p:tgtEl>
                                          <p:spTgt spid="1382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8245">
                                            <p:txEl>
                                              <p:pRg st="1" end="1"/>
                                            </p:txEl>
                                          </p:spTgt>
                                        </p:tgtEl>
                                        <p:attrNameLst>
                                          <p:attrName>style.visibility</p:attrName>
                                        </p:attrNameLst>
                                      </p:cBhvr>
                                      <p:to>
                                        <p:strVal val="visible"/>
                                      </p:to>
                                    </p:set>
                                    <p:animEffect transition="in" filter="wipe(down)">
                                      <p:cBhvr>
                                        <p:cTn id="12" dur="500"/>
                                        <p:tgtEl>
                                          <p:spTgt spid="13824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38245">
                                            <p:txEl>
                                              <p:charRg st="31" end="74"/>
                                            </p:txEl>
                                          </p:spTgt>
                                        </p:tgtEl>
                                        <p:attrNameLst>
                                          <p:attrName>style.visibility</p:attrName>
                                        </p:attrNameLst>
                                      </p:cBhvr>
                                      <p:to>
                                        <p:strVal val="visible"/>
                                      </p:to>
                                    </p:set>
                                    <p:animEffect transition="in" filter="wipe(down)">
                                      <p:cBhvr>
                                        <p:cTn id="17" dur="500"/>
                                        <p:tgtEl>
                                          <p:spTgt spid="138245">
                                            <p:txEl>
                                              <p:charRg st="31" end="7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38245">
                                            <p:txEl>
                                              <p:charRg st="3" end="3"/>
                                            </p:txEl>
                                          </p:spTgt>
                                        </p:tgtEl>
                                        <p:attrNameLst>
                                          <p:attrName>style.visibility</p:attrName>
                                        </p:attrNameLst>
                                      </p:cBhvr>
                                      <p:to>
                                        <p:strVal val="visible"/>
                                      </p:to>
                                    </p:set>
                                    <p:animEffect transition="in" filter="wipe(down)">
                                      <p:cBhvr>
                                        <p:cTn id="22" dur="500"/>
                                        <p:tgtEl>
                                          <p:spTgt spid="138245">
                                            <p:txEl>
                                              <p:char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38245">
                                            <p:txEl>
                                              <p:charRg st="74" end="111"/>
                                            </p:txEl>
                                          </p:spTgt>
                                        </p:tgtEl>
                                        <p:attrNameLst>
                                          <p:attrName>style.visibility</p:attrName>
                                        </p:attrNameLst>
                                      </p:cBhvr>
                                      <p:to>
                                        <p:strVal val="visible"/>
                                      </p:to>
                                    </p:set>
                                    <p:animEffect transition="in" filter="wipe(down)">
                                      <p:cBhvr>
                                        <p:cTn id="27" dur="500"/>
                                        <p:tgtEl>
                                          <p:spTgt spid="138245">
                                            <p:txEl>
                                              <p:charRg st="74" end="11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8245">
                                            <p:txEl>
                                              <p:charRg st="5" end="5"/>
                                            </p:txEl>
                                          </p:spTgt>
                                        </p:tgtEl>
                                        <p:attrNameLst>
                                          <p:attrName>style.visibility</p:attrName>
                                        </p:attrNameLst>
                                      </p:cBhvr>
                                      <p:to>
                                        <p:strVal val="visible"/>
                                      </p:to>
                                    </p:set>
                                    <p:animEffect transition="in" filter="wipe(down)">
                                      <p:cBhvr>
                                        <p:cTn id="32" dur="500"/>
                                        <p:tgtEl>
                                          <p:spTgt spid="138245">
                                            <p:txEl>
                                              <p:char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38245">
                                            <p:txEl>
                                              <p:charRg st="5" end="5"/>
                                            </p:txEl>
                                          </p:spTgt>
                                        </p:tgtEl>
                                        <p:attrNameLst>
                                          <p:attrName>style.visibility</p:attrName>
                                        </p:attrNameLst>
                                      </p:cBhvr>
                                      <p:to>
                                        <p:strVal val="visible"/>
                                      </p:to>
                                    </p:set>
                                    <p:animEffect transition="in" filter="wipe(down)">
                                      <p:cBhvr>
                                        <p:cTn id="37" dur="500"/>
                                        <p:tgtEl>
                                          <p:spTgt spid="138245">
                                            <p:txEl>
                                              <p:char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38245">
                                            <p:txEl>
                                              <p:charRg st="160" end="197"/>
                                            </p:txEl>
                                          </p:spTgt>
                                        </p:tgtEl>
                                        <p:attrNameLst>
                                          <p:attrName>style.visibility</p:attrName>
                                        </p:attrNameLst>
                                      </p:cBhvr>
                                      <p:to>
                                        <p:strVal val="visible"/>
                                      </p:to>
                                    </p:set>
                                    <p:animEffect transition="in" filter="wipe(down)">
                                      <p:cBhvr>
                                        <p:cTn id="42" dur="500"/>
                                        <p:tgtEl>
                                          <p:spTgt spid="138245">
                                            <p:txEl>
                                              <p:charRg st="160" end="19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24180" y="753745"/>
            <a:ext cx="1589405" cy="521970"/>
          </a:xfrm>
          <a:prstGeom prst="rect">
            <a:avLst/>
          </a:prstGeom>
          <a:solidFill>
            <a:schemeClr val="accent3">
              <a:lumMod val="20000"/>
              <a:lumOff val="80000"/>
            </a:schemeClr>
          </a:solidFill>
          <a:ln w="19050">
            <a:solidFill>
              <a:srgbClr val="FF0000"/>
            </a:solidFill>
          </a:ln>
        </p:spPr>
        <p:txBody>
          <a:bodyPr wrap="square">
            <a:spAutoFit/>
          </a:bodyPr>
          <a:lstStyle/>
          <a:p>
            <a:pPr algn="l"/>
            <a:r>
              <a:rPr lang="en-US" altLang="zh-CN" sz="2800" b="1">
                <a:latin typeface="黑体" panose="02010609060101010101" pitchFamily="2" charset="-122"/>
                <a:ea typeface="黑体" panose="02010609060101010101" pitchFamily="2" charset="-122"/>
              </a:rPr>
              <a:t>1</a:t>
            </a:r>
            <a:r>
              <a:rPr lang="zh-CN" altLang="en-US" sz="2800" b="1">
                <a:latin typeface="黑体" panose="02010609060101010101" pitchFamily="2" charset="-122"/>
                <a:ea typeface="黑体" panose="02010609060101010101" pitchFamily="2" charset="-122"/>
              </a:rPr>
              <a:t>、亚洲</a:t>
            </a:r>
            <a:endParaRPr lang="zh-CN" altLang="en-US" sz="2800" b="1" dirty="0">
              <a:latin typeface="黑体" panose="02010609060101010101" pitchFamily="2" charset="-122"/>
              <a:ea typeface="黑体" panose="02010609060101010101" pitchFamily="2" charset="-122"/>
            </a:endParaRPr>
          </a:p>
        </p:txBody>
      </p:sp>
      <p:sp>
        <p:nvSpPr>
          <p:cNvPr id="2" name="矩形 1"/>
          <p:cNvSpPr/>
          <p:nvPr/>
        </p:nvSpPr>
        <p:spPr>
          <a:xfrm>
            <a:off x="32414" y="3632895"/>
            <a:ext cx="5220072" cy="2501900"/>
          </a:xfrm>
          <a:prstGeom prst="rect">
            <a:avLst/>
          </a:prstGeom>
        </p:spPr>
        <p:txBody>
          <a:bodyPr wrap="square">
            <a:spAutoFit/>
          </a:bodyPr>
          <a:lstStyle/>
          <a:p>
            <a:pPr algn="just">
              <a:lnSpc>
                <a:spcPts val="4700"/>
              </a:lnSpc>
            </a:pPr>
            <a:r>
              <a:rPr lang="zh-CN" altLang="en-US" sz="2700" b="1" smtClean="0">
                <a:solidFill>
                  <a:srgbClr val="000000"/>
                </a:solidFill>
                <a:uFillTx/>
              </a:rPr>
              <a:t>（</a:t>
            </a:r>
            <a:r>
              <a:rPr lang="en-US" altLang="zh-CN" sz="2700" b="1">
                <a:solidFill>
                  <a:srgbClr val="000000"/>
                </a:solidFill>
                <a:uFillTx/>
              </a:rPr>
              <a:t>2</a:t>
            </a:r>
            <a:r>
              <a:rPr lang="zh-CN" altLang="en-US" sz="2700" b="1">
                <a:solidFill>
                  <a:srgbClr val="000000"/>
                </a:solidFill>
                <a:uFillTx/>
              </a:rPr>
              <a:t>）</a:t>
            </a:r>
            <a:r>
              <a:rPr lang="en-US" altLang="zh-CN" sz="2700" b="1">
                <a:solidFill>
                  <a:srgbClr val="000000"/>
                </a:solidFill>
                <a:uFillTx/>
              </a:rPr>
              <a:t>1937</a:t>
            </a:r>
            <a:r>
              <a:rPr lang="zh-CN" altLang="en-US" sz="2700" b="1">
                <a:solidFill>
                  <a:srgbClr val="000000"/>
                </a:solidFill>
                <a:uFillTx/>
              </a:rPr>
              <a:t>年</a:t>
            </a:r>
            <a:r>
              <a:rPr lang="en-US" altLang="zh-CN" sz="2700" b="1">
                <a:solidFill>
                  <a:srgbClr val="000000"/>
                </a:solidFill>
                <a:uFillTx/>
              </a:rPr>
              <a:t>7</a:t>
            </a:r>
            <a:r>
              <a:rPr lang="zh-CN" altLang="en-US" sz="2700" b="1">
                <a:solidFill>
                  <a:srgbClr val="000000"/>
                </a:solidFill>
                <a:uFillTx/>
              </a:rPr>
              <a:t>月</a:t>
            </a:r>
            <a:r>
              <a:rPr lang="en-US" altLang="zh-CN" sz="2700" b="1">
                <a:solidFill>
                  <a:srgbClr val="000000"/>
                </a:solidFill>
                <a:uFillTx/>
              </a:rPr>
              <a:t>7</a:t>
            </a:r>
            <a:r>
              <a:rPr lang="zh-CN" altLang="en-US" sz="2700" b="1">
                <a:solidFill>
                  <a:srgbClr val="000000"/>
                </a:solidFill>
                <a:uFillTx/>
              </a:rPr>
              <a:t>日</a:t>
            </a:r>
            <a:r>
              <a:rPr lang="zh-CN" altLang="en-US" sz="2700" b="1" smtClean="0">
                <a:solidFill>
                  <a:srgbClr val="000000"/>
                </a:solidFill>
                <a:uFillTx/>
              </a:rPr>
              <a:t>，日本制造七七事变日</a:t>
            </a:r>
            <a:r>
              <a:rPr lang="zh-CN" altLang="en-US" sz="2700" b="1">
                <a:solidFill>
                  <a:srgbClr val="000000"/>
                </a:solidFill>
                <a:uFillTx/>
              </a:rPr>
              <a:t>本发动全面侵华战争</a:t>
            </a:r>
            <a:r>
              <a:rPr lang="zh-CN" altLang="en-US" sz="2700" b="1" smtClean="0">
                <a:solidFill>
                  <a:srgbClr val="000000"/>
                </a:solidFill>
                <a:uFillTx/>
              </a:rPr>
              <a:t>，中国开始全民族抗战，成</a:t>
            </a:r>
            <a:r>
              <a:rPr lang="zh-CN" altLang="en-US" sz="2700" b="1">
                <a:solidFill>
                  <a:srgbClr val="000000"/>
                </a:solidFill>
                <a:uFillTx/>
              </a:rPr>
              <a:t>为第二次世界大战在亚洲爆发的标志。</a:t>
            </a:r>
          </a:p>
        </p:txBody>
      </p:sp>
      <p:grpSp>
        <p:nvGrpSpPr>
          <p:cNvPr id="16" name="组合 15"/>
          <p:cNvGrpSpPr/>
          <p:nvPr/>
        </p:nvGrpSpPr>
        <p:grpSpPr>
          <a:xfrm>
            <a:off x="5286172" y="3902770"/>
            <a:ext cx="3857828" cy="2835153"/>
            <a:chOff x="1050089" y="3428999"/>
            <a:chExt cx="4080973" cy="3010163"/>
          </a:xfrm>
        </p:grpSpPr>
        <p:pic>
          <p:nvPicPr>
            <p:cNvPr id="17" name="Picture 2" descr="http://img1.cache.netease.com/catchpic/9/95/95CEEFCEEC8502CC19987865C0626228.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50089" y="3428999"/>
              <a:ext cx="4080973"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8" name="TextBox 6"/>
            <p:cNvSpPr txBox="1"/>
            <p:nvPr/>
          </p:nvSpPr>
          <p:spPr>
            <a:xfrm>
              <a:off x="1377506" y="5948999"/>
              <a:ext cx="3155166" cy="490163"/>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七七卢沟桥事变</a:t>
              </a:r>
              <a:endParaRPr lang="zh-CN" altLang="en-US" sz="2400" b="1" dirty="0">
                <a:latin typeface="仿宋" panose="02010609060101010101" pitchFamily="49" charset="-122"/>
                <a:ea typeface="仿宋" panose="02010609060101010101" pitchFamily="49" charset="-122"/>
              </a:endParaRPr>
            </a:p>
          </p:txBody>
        </p:sp>
      </p:grpSp>
      <p:sp>
        <p:nvSpPr>
          <p:cNvPr id="3" name="矩形 2"/>
          <p:cNvSpPr/>
          <p:nvPr/>
        </p:nvSpPr>
        <p:spPr>
          <a:xfrm>
            <a:off x="66100" y="1364585"/>
            <a:ext cx="5153971" cy="2014855"/>
          </a:xfrm>
          <a:prstGeom prst="rect">
            <a:avLst/>
          </a:prstGeom>
        </p:spPr>
        <p:txBody>
          <a:bodyPr wrap="square">
            <a:spAutoFit/>
          </a:bodyPr>
          <a:lstStyle/>
          <a:p>
            <a:pPr algn="just">
              <a:lnSpc>
                <a:spcPts val="5000"/>
              </a:lnSpc>
            </a:pPr>
            <a:r>
              <a:rPr lang="zh-CN" altLang="en-US" sz="2800" b="1">
                <a:solidFill>
                  <a:srgbClr val="000000"/>
                </a:solidFill>
              </a:rPr>
              <a:t>（</a:t>
            </a:r>
            <a:r>
              <a:rPr lang="en-US" altLang="zh-CN" sz="2800" b="1">
                <a:solidFill>
                  <a:srgbClr val="000000"/>
                </a:solidFill>
              </a:rPr>
              <a:t>1</a:t>
            </a:r>
            <a:r>
              <a:rPr lang="zh-CN" altLang="en-US" sz="2800" b="1">
                <a:solidFill>
                  <a:srgbClr val="000000"/>
                </a:solidFill>
              </a:rPr>
              <a:t>）</a:t>
            </a:r>
            <a:r>
              <a:rPr lang="en-US" altLang="zh-CN" sz="2800" b="1">
                <a:solidFill>
                  <a:srgbClr val="000000"/>
                </a:solidFill>
              </a:rPr>
              <a:t>1931</a:t>
            </a:r>
            <a:r>
              <a:rPr lang="zh-CN" altLang="en-US" sz="2800" b="1">
                <a:solidFill>
                  <a:srgbClr val="000000"/>
                </a:solidFill>
              </a:rPr>
              <a:t>年日本制造九一八事变，发动了侵华战争</a:t>
            </a:r>
            <a:r>
              <a:rPr lang="zh-CN" altLang="en-US" sz="2800" b="1" smtClean="0">
                <a:solidFill>
                  <a:srgbClr val="000000"/>
                </a:solidFill>
              </a:rPr>
              <a:t>，拉开</a:t>
            </a:r>
            <a:r>
              <a:rPr lang="zh-CN" altLang="en-US" sz="2800" b="1">
                <a:solidFill>
                  <a:srgbClr val="000000"/>
                </a:solidFill>
              </a:rPr>
              <a:t>了第二次世界大战的序幕。</a:t>
            </a:r>
          </a:p>
        </p:txBody>
      </p:sp>
      <p:grpSp>
        <p:nvGrpSpPr>
          <p:cNvPr id="19" name="组合 18"/>
          <p:cNvGrpSpPr/>
          <p:nvPr/>
        </p:nvGrpSpPr>
        <p:grpSpPr>
          <a:xfrm>
            <a:off x="5364088" y="1364585"/>
            <a:ext cx="3779912" cy="2304283"/>
            <a:chOff x="1230165" y="1195388"/>
            <a:chExt cx="3416448" cy="3589539"/>
          </a:xfrm>
        </p:grpSpPr>
        <p:sp>
          <p:nvSpPr>
            <p:cNvPr id="20" name="矩形 19"/>
            <p:cNvSpPr>
              <a:spLocks noChangeArrowheads="1"/>
            </p:cNvSpPr>
            <p:nvPr/>
          </p:nvSpPr>
          <p:spPr bwMode="auto">
            <a:xfrm>
              <a:off x="2229770" y="4209593"/>
              <a:ext cx="1417238" cy="575334"/>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b="1" dirty="0" smtClean="0">
                  <a:latin typeface="仿宋" panose="02010609060101010101" pitchFamily="49" charset="-122"/>
                  <a:ea typeface="仿宋" panose="02010609060101010101" pitchFamily="49" charset="-122"/>
                </a:rPr>
                <a:t>九一八事变</a:t>
              </a:r>
              <a:endParaRPr lang="zh-CN" altLang="en-US" b="1" dirty="0">
                <a:latin typeface="仿宋" panose="02010609060101010101" pitchFamily="49" charset="-122"/>
                <a:ea typeface="仿宋" panose="02010609060101010101" pitchFamily="49" charset="-122"/>
              </a:endParaRPr>
            </a:p>
          </p:txBody>
        </p:sp>
        <p:pic>
          <p:nvPicPr>
            <p:cNvPr id="2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30165" y="1195388"/>
              <a:ext cx="3416448" cy="2981908"/>
            </a:xfrm>
            <a:prstGeom prst="rect">
              <a:avLst/>
            </a:prstGeom>
          </p:spPr>
          <p:style>
            <a:lnRef idx="2">
              <a:schemeClr val="dk1"/>
            </a:lnRef>
            <a:fillRef idx="1">
              <a:schemeClr val="lt1"/>
            </a:fillRef>
            <a:effectRef idx="0">
              <a:schemeClr val="dk1"/>
            </a:effectRef>
            <a:fontRef idx="minor">
              <a:schemeClr val="dk1"/>
            </a:fontRef>
          </p:style>
        </p:pic>
      </p:grpSp>
      <p:sp>
        <p:nvSpPr>
          <p:cNvPr id="11" name="Text Box 2"/>
          <p:cNvSpPr txBox="1">
            <a:spLocks noChangeArrowheads="1"/>
          </p:cNvSpPr>
          <p:nvPr/>
        </p:nvSpPr>
        <p:spPr bwMode="auto">
          <a:xfrm>
            <a:off x="752475" y="142875"/>
            <a:ext cx="4843145" cy="52197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800" b="1" smtClean="0">
                <a:latin typeface="黑体" panose="02010609060101010101" pitchFamily="2" charset="-122"/>
                <a:ea typeface="黑体" panose="02010609060101010101" pitchFamily="2" charset="-122"/>
              </a:rPr>
              <a:t>三、第二次世界大战的过程</a:t>
            </a:r>
            <a:endParaRPr kumimoji="1" lang="zh-CN" altLang="en-US" sz="2800" b="1">
              <a:latin typeface="黑体" panose="02010609060101010101" pitchFamily="2" charset="-122"/>
              <a:ea typeface="黑体" panose="0201060906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图片 5121" descr="war 副本3"/>
          <p:cNvPicPr>
            <a:picLocks noChangeAspect="1"/>
          </p:cNvPicPr>
          <p:nvPr/>
        </p:nvPicPr>
        <p:blipFill>
          <a:blip r:embed="rId2"/>
          <a:stretch>
            <a:fillRect/>
          </a:stretch>
        </p:blipFill>
        <p:spPr>
          <a:xfrm>
            <a:off x="708660" y="3134995"/>
            <a:ext cx="7006590" cy="3531870"/>
          </a:xfrm>
          <a:prstGeom prst="rect">
            <a:avLst/>
          </a:prstGeom>
          <a:noFill/>
          <a:ln w="9525">
            <a:noFill/>
          </a:ln>
        </p:spPr>
      </p:pic>
      <p:sp>
        <p:nvSpPr>
          <p:cNvPr id="40962" name="任意多边形 5122">
            <a:hlinkClick r:id="rId3" action="ppaction://hlinksldjump"/>
          </p:cNvPr>
          <p:cNvSpPr/>
          <p:nvPr/>
        </p:nvSpPr>
        <p:spPr>
          <a:xfrm>
            <a:off x="3696018" y="3985260"/>
            <a:ext cx="512762" cy="254000"/>
          </a:xfrm>
          <a:custGeom>
            <a:avLst/>
            <a:gdLst/>
            <a:ahLst/>
            <a:cxnLst/>
            <a:rect l="0" t="0" r="0" b="0"/>
            <a:pathLst>
              <a:path w="323" h="160">
                <a:moveTo>
                  <a:pt x="16" y="100"/>
                </a:moveTo>
                <a:lnTo>
                  <a:pt x="52" y="132"/>
                </a:lnTo>
                <a:lnTo>
                  <a:pt x="76" y="120"/>
                </a:lnTo>
                <a:lnTo>
                  <a:pt x="108" y="100"/>
                </a:lnTo>
                <a:lnTo>
                  <a:pt x="124" y="72"/>
                </a:lnTo>
                <a:lnTo>
                  <a:pt x="168" y="56"/>
                </a:lnTo>
                <a:lnTo>
                  <a:pt x="220" y="72"/>
                </a:lnTo>
                <a:lnTo>
                  <a:pt x="271" y="160"/>
                </a:lnTo>
                <a:lnTo>
                  <a:pt x="323" y="144"/>
                </a:lnTo>
                <a:lnTo>
                  <a:pt x="240" y="32"/>
                </a:lnTo>
                <a:lnTo>
                  <a:pt x="164" y="8"/>
                </a:lnTo>
                <a:lnTo>
                  <a:pt x="116" y="0"/>
                </a:lnTo>
                <a:lnTo>
                  <a:pt x="96" y="40"/>
                </a:lnTo>
                <a:cubicBezTo>
                  <a:pt x="87" y="48"/>
                  <a:pt x="80" y="45"/>
                  <a:pt x="64" y="48"/>
                </a:cubicBezTo>
                <a:cubicBezTo>
                  <a:pt x="53" y="53"/>
                  <a:pt x="8" y="47"/>
                  <a:pt x="0" y="56"/>
                </a:cubicBezTo>
                <a:lnTo>
                  <a:pt x="16" y="100"/>
                </a:lnTo>
                <a:close/>
              </a:path>
            </a:pathLst>
          </a:custGeom>
          <a:solidFill>
            <a:srgbClr val="66FF33"/>
          </a:solidFill>
          <a:ln w="9525" cap="flat" cmpd="sng">
            <a:solidFill>
              <a:schemeClr val="tx1"/>
            </a:solidFill>
            <a:prstDash val="solid"/>
            <a:round/>
            <a:headEnd type="none" w="med" len="med"/>
            <a:tailEnd type="none" w="med" len="med"/>
          </a:ln>
        </p:spPr>
        <p:txBody>
          <a:bodyPr/>
          <a:lstStyle/>
          <a:p>
            <a:endParaRPr lang="zh-CN" altLang="en-US"/>
          </a:p>
        </p:txBody>
      </p:sp>
      <p:sp>
        <p:nvSpPr>
          <p:cNvPr id="40963" name="任意多边形 5123" descr="flag2"/>
          <p:cNvSpPr/>
          <p:nvPr/>
        </p:nvSpPr>
        <p:spPr>
          <a:xfrm>
            <a:off x="3418205" y="4169410"/>
            <a:ext cx="1588135" cy="979805"/>
          </a:xfrm>
          <a:custGeom>
            <a:avLst/>
            <a:gdLst/>
            <a:ahLst/>
            <a:cxnLst/>
            <a:rect l="0" t="0" r="0" b="0"/>
            <a:pathLst>
              <a:path w="1350" h="656">
                <a:moveTo>
                  <a:pt x="8" y="88"/>
                </a:moveTo>
                <a:cubicBezTo>
                  <a:pt x="24" y="85"/>
                  <a:pt x="36" y="86"/>
                  <a:pt x="52" y="91"/>
                </a:cubicBezTo>
                <a:cubicBezTo>
                  <a:pt x="75" y="88"/>
                  <a:pt x="83" y="78"/>
                  <a:pt x="104" y="72"/>
                </a:cubicBezTo>
                <a:cubicBezTo>
                  <a:pt x="111" y="70"/>
                  <a:pt x="126" y="65"/>
                  <a:pt x="126" y="65"/>
                </a:cubicBezTo>
                <a:cubicBezTo>
                  <a:pt x="133" y="54"/>
                  <a:pt x="141" y="50"/>
                  <a:pt x="152" y="43"/>
                </a:cubicBezTo>
                <a:cubicBezTo>
                  <a:pt x="158" y="39"/>
                  <a:pt x="171" y="30"/>
                  <a:pt x="171" y="30"/>
                </a:cubicBezTo>
                <a:cubicBezTo>
                  <a:pt x="199" y="39"/>
                  <a:pt x="193" y="37"/>
                  <a:pt x="235" y="33"/>
                </a:cubicBezTo>
                <a:cubicBezTo>
                  <a:pt x="240" y="28"/>
                  <a:pt x="246" y="22"/>
                  <a:pt x="251" y="17"/>
                </a:cubicBezTo>
                <a:cubicBezTo>
                  <a:pt x="256" y="12"/>
                  <a:pt x="270" y="5"/>
                  <a:pt x="270" y="5"/>
                </a:cubicBezTo>
                <a:cubicBezTo>
                  <a:pt x="291" y="7"/>
                  <a:pt x="315" y="0"/>
                  <a:pt x="321" y="21"/>
                </a:cubicBezTo>
                <a:cubicBezTo>
                  <a:pt x="347" y="11"/>
                  <a:pt x="331" y="7"/>
                  <a:pt x="369" y="11"/>
                </a:cubicBezTo>
                <a:cubicBezTo>
                  <a:pt x="381" y="28"/>
                  <a:pt x="396" y="40"/>
                  <a:pt x="415" y="53"/>
                </a:cubicBezTo>
                <a:cubicBezTo>
                  <a:pt x="425" y="68"/>
                  <a:pt x="429" y="78"/>
                  <a:pt x="446" y="81"/>
                </a:cubicBezTo>
                <a:cubicBezTo>
                  <a:pt x="459" y="86"/>
                  <a:pt x="478" y="91"/>
                  <a:pt x="487" y="101"/>
                </a:cubicBezTo>
                <a:cubicBezTo>
                  <a:pt x="486" y="107"/>
                  <a:pt x="465" y="114"/>
                  <a:pt x="462" y="120"/>
                </a:cubicBezTo>
                <a:cubicBezTo>
                  <a:pt x="460" y="123"/>
                  <a:pt x="453" y="120"/>
                  <a:pt x="452" y="123"/>
                </a:cubicBezTo>
                <a:cubicBezTo>
                  <a:pt x="447" y="138"/>
                  <a:pt x="505" y="121"/>
                  <a:pt x="514" y="125"/>
                </a:cubicBezTo>
                <a:cubicBezTo>
                  <a:pt x="524" y="150"/>
                  <a:pt x="494" y="173"/>
                  <a:pt x="520" y="177"/>
                </a:cubicBezTo>
                <a:cubicBezTo>
                  <a:pt x="532" y="191"/>
                  <a:pt x="536" y="169"/>
                  <a:pt x="539" y="158"/>
                </a:cubicBezTo>
                <a:cubicBezTo>
                  <a:pt x="544" y="92"/>
                  <a:pt x="541" y="114"/>
                  <a:pt x="577" y="126"/>
                </a:cubicBezTo>
                <a:cubicBezTo>
                  <a:pt x="595" y="144"/>
                  <a:pt x="609" y="140"/>
                  <a:pt x="635" y="142"/>
                </a:cubicBezTo>
                <a:cubicBezTo>
                  <a:pt x="642" y="165"/>
                  <a:pt x="635" y="137"/>
                  <a:pt x="635" y="171"/>
                </a:cubicBezTo>
                <a:cubicBezTo>
                  <a:pt x="635" y="181"/>
                  <a:pt x="667" y="188"/>
                  <a:pt x="670" y="197"/>
                </a:cubicBezTo>
                <a:cubicBezTo>
                  <a:pt x="705" y="187"/>
                  <a:pt x="659" y="212"/>
                  <a:pt x="680" y="225"/>
                </a:cubicBezTo>
                <a:cubicBezTo>
                  <a:pt x="692" y="265"/>
                  <a:pt x="684" y="260"/>
                  <a:pt x="734" y="264"/>
                </a:cubicBezTo>
                <a:cubicBezTo>
                  <a:pt x="740" y="282"/>
                  <a:pt x="789" y="307"/>
                  <a:pt x="790" y="323"/>
                </a:cubicBezTo>
                <a:cubicBezTo>
                  <a:pt x="812" y="304"/>
                  <a:pt x="775" y="330"/>
                  <a:pt x="808" y="334"/>
                </a:cubicBezTo>
                <a:cubicBezTo>
                  <a:pt x="851" y="330"/>
                  <a:pt x="863" y="318"/>
                  <a:pt x="910" y="315"/>
                </a:cubicBezTo>
                <a:cubicBezTo>
                  <a:pt x="924" y="311"/>
                  <a:pt x="938" y="309"/>
                  <a:pt x="952" y="305"/>
                </a:cubicBezTo>
                <a:cubicBezTo>
                  <a:pt x="966" y="308"/>
                  <a:pt x="981" y="307"/>
                  <a:pt x="994" y="335"/>
                </a:cubicBezTo>
                <a:cubicBezTo>
                  <a:pt x="1016" y="346"/>
                  <a:pt x="1056" y="342"/>
                  <a:pt x="1086" y="355"/>
                </a:cubicBezTo>
                <a:cubicBezTo>
                  <a:pt x="1116" y="368"/>
                  <a:pt x="1145" y="396"/>
                  <a:pt x="1174" y="411"/>
                </a:cubicBezTo>
                <a:cubicBezTo>
                  <a:pt x="1203" y="426"/>
                  <a:pt x="1245" y="431"/>
                  <a:pt x="1262" y="443"/>
                </a:cubicBezTo>
                <a:cubicBezTo>
                  <a:pt x="1279" y="455"/>
                  <a:pt x="1266" y="464"/>
                  <a:pt x="1278" y="483"/>
                </a:cubicBezTo>
                <a:cubicBezTo>
                  <a:pt x="1290" y="502"/>
                  <a:pt x="1350" y="535"/>
                  <a:pt x="1334" y="555"/>
                </a:cubicBezTo>
                <a:cubicBezTo>
                  <a:pt x="1318" y="575"/>
                  <a:pt x="1229" y="607"/>
                  <a:pt x="1182" y="603"/>
                </a:cubicBezTo>
                <a:cubicBezTo>
                  <a:pt x="1135" y="599"/>
                  <a:pt x="1087" y="546"/>
                  <a:pt x="1054" y="531"/>
                </a:cubicBezTo>
                <a:cubicBezTo>
                  <a:pt x="1021" y="516"/>
                  <a:pt x="1012" y="515"/>
                  <a:pt x="982" y="515"/>
                </a:cubicBezTo>
                <a:cubicBezTo>
                  <a:pt x="918" y="519"/>
                  <a:pt x="916" y="521"/>
                  <a:pt x="874" y="533"/>
                </a:cubicBezTo>
                <a:cubicBezTo>
                  <a:pt x="857" y="550"/>
                  <a:pt x="846" y="559"/>
                  <a:pt x="823" y="566"/>
                </a:cubicBezTo>
                <a:cubicBezTo>
                  <a:pt x="803" y="599"/>
                  <a:pt x="774" y="599"/>
                  <a:pt x="757" y="593"/>
                </a:cubicBezTo>
                <a:cubicBezTo>
                  <a:pt x="729" y="599"/>
                  <a:pt x="748" y="620"/>
                  <a:pt x="724" y="602"/>
                </a:cubicBezTo>
                <a:cubicBezTo>
                  <a:pt x="714" y="618"/>
                  <a:pt x="718" y="599"/>
                  <a:pt x="700" y="608"/>
                </a:cubicBezTo>
                <a:cubicBezTo>
                  <a:pt x="693" y="608"/>
                  <a:pt x="652" y="629"/>
                  <a:pt x="646" y="629"/>
                </a:cubicBezTo>
                <a:cubicBezTo>
                  <a:pt x="641" y="631"/>
                  <a:pt x="678" y="619"/>
                  <a:pt x="670" y="623"/>
                </a:cubicBezTo>
                <a:cubicBezTo>
                  <a:pt x="658" y="630"/>
                  <a:pt x="611" y="649"/>
                  <a:pt x="598" y="651"/>
                </a:cubicBezTo>
                <a:cubicBezTo>
                  <a:pt x="567" y="648"/>
                  <a:pt x="605" y="645"/>
                  <a:pt x="583" y="632"/>
                </a:cubicBezTo>
                <a:cubicBezTo>
                  <a:pt x="571" y="656"/>
                  <a:pt x="538" y="641"/>
                  <a:pt x="538" y="641"/>
                </a:cubicBezTo>
                <a:cubicBezTo>
                  <a:pt x="534" y="626"/>
                  <a:pt x="494" y="522"/>
                  <a:pt x="484" y="509"/>
                </a:cubicBezTo>
                <a:cubicBezTo>
                  <a:pt x="482" y="500"/>
                  <a:pt x="479" y="506"/>
                  <a:pt x="478" y="497"/>
                </a:cubicBezTo>
                <a:cubicBezTo>
                  <a:pt x="475" y="477"/>
                  <a:pt x="475" y="463"/>
                  <a:pt x="472" y="443"/>
                </a:cubicBezTo>
                <a:cubicBezTo>
                  <a:pt x="471" y="438"/>
                  <a:pt x="482" y="429"/>
                  <a:pt x="478" y="427"/>
                </a:cubicBezTo>
                <a:cubicBezTo>
                  <a:pt x="450" y="414"/>
                  <a:pt x="415" y="411"/>
                  <a:pt x="385" y="405"/>
                </a:cubicBezTo>
                <a:cubicBezTo>
                  <a:pt x="373" y="400"/>
                  <a:pt x="363" y="397"/>
                  <a:pt x="350" y="395"/>
                </a:cubicBezTo>
                <a:cubicBezTo>
                  <a:pt x="341" y="389"/>
                  <a:pt x="332" y="383"/>
                  <a:pt x="324" y="376"/>
                </a:cubicBezTo>
                <a:cubicBezTo>
                  <a:pt x="315" y="377"/>
                  <a:pt x="305" y="377"/>
                  <a:pt x="296" y="379"/>
                </a:cubicBezTo>
                <a:cubicBezTo>
                  <a:pt x="286" y="382"/>
                  <a:pt x="290" y="389"/>
                  <a:pt x="286" y="395"/>
                </a:cubicBezTo>
                <a:cubicBezTo>
                  <a:pt x="276" y="411"/>
                  <a:pt x="261" y="425"/>
                  <a:pt x="244" y="433"/>
                </a:cubicBezTo>
                <a:cubicBezTo>
                  <a:pt x="219" y="432"/>
                  <a:pt x="193" y="433"/>
                  <a:pt x="168" y="430"/>
                </a:cubicBezTo>
                <a:cubicBezTo>
                  <a:pt x="152" y="428"/>
                  <a:pt x="162" y="398"/>
                  <a:pt x="155" y="389"/>
                </a:cubicBezTo>
                <a:cubicBezTo>
                  <a:pt x="144" y="375"/>
                  <a:pt x="126" y="372"/>
                  <a:pt x="116" y="357"/>
                </a:cubicBezTo>
                <a:cubicBezTo>
                  <a:pt x="107" y="343"/>
                  <a:pt x="101" y="321"/>
                  <a:pt x="88" y="312"/>
                </a:cubicBezTo>
                <a:cubicBezTo>
                  <a:pt x="83" y="300"/>
                  <a:pt x="82" y="288"/>
                  <a:pt x="75" y="277"/>
                </a:cubicBezTo>
                <a:cubicBezTo>
                  <a:pt x="71" y="263"/>
                  <a:pt x="61" y="253"/>
                  <a:pt x="56" y="238"/>
                </a:cubicBezTo>
                <a:cubicBezTo>
                  <a:pt x="58" y="211"/>
                  <a:pt x="68" y="197"/>
                  <a:pt x="46" y="184"/>
                </a:cubicBezTo>
                <a:cubicBezTo>
                  <a:pt x="39" y="173"/>
                  <a:pt x="39" y="160"/>
                  <a:pt x="33" y="149"/>
                </a:cubicBezTo>
                <a:cubicBezTo>
                  <a:pt x="24" y="133"/>
                  <a:pt x="11" y="124"/>
                  <a:pt x="4" y="107"/>
                </a:cubicBezTo>
                <a:cubicBezTo>
                  <a:pt x="0" y="97"/>
                  <a:pt x="0" y="91"/>
                  <a:pt x="8" y="88"/>
                </a:cubicBezTo>
                <a:close/>
              </a:path>
            </a:pathLst>
          </a:custGeom>
          <a:blipFill rotWithShape="0">
            <a:blip r:embed="rId4"/>
            <a:stretch>
              <a:fillRect/>
            </a:stretch>
          </a:blipFill>
          <a:ln w="9525" cap="flat" cmpd="sng">
            <a:solidFill>
              <a:schemeClr val="tx1"/>
            </a:solidFill>
            <a:prstDash val="solid"/>
            <a:round/>
            <a:headEnd type="none" w="med" len="med"/>
            <a:tailEnd type="none" w="med" len="med"/>
          </a:ln>
        </p:spPr>
        <p:txBody>
          <a:bodyPr/>
          <a:lstStyle/>
          <a:p>
            <a:endParaRPr lang="zh-CN" altLang="en-US"/>
          </a:p>
        </p:txBody>
      </p:sp>
      <p:sp>
        <p:nvSpPr>
          <p:cNvPr id="40964" name="任意多边形 5124" descr="flag2"/>
          <p:cNvSpPr/>
          <p:nvPr/>
        </p:nvSpPr>
        <p:spPr>
          <a:xfrm>
            <a:off x="2934018" y="3556635"/>
            <a:ext cx="1370012" cy="841375"/>
          </a:xfrm>
          <a:custGeom>
            <a:avLst/>
            <a:gdLst/>
            <a:ahLst/>
            <a:cxnLst/>
            <a:rect l="0" t="0" r="0" b="0"/>
            <a:pathLst>
              <a:path w="863" h="530">
                <a:moveTo>
                  <a:pt x="11" y="240"/>
                </a:moveTo>
                <a:cubicBezTo>
                  <a:pt x="29" y="247"/>
                  <a:pt x="120" y="240"/>
                  <a:pt x="135" y="250"/>
                </a:cubicBezTo>
                <a:cubicBezTo>
                  <a:pt x="150" y="276"/>
                  <a:pt x="174" y="261"/>
                  <a:pt x="183" y="246"/>
                </a:cubicBezTo>
                <a:cubicBezTo>
                  <a:pt x="203" y="254"/>
                  <a:pt x="223" y="267"/>
                  <a:pt x="243" y="261"/>
                </a:cubicBezTo>
                <a:cubicBezTo>
                  <a:pt x="259" y="247"/>
                  <a:pt x="284" y="265"/>
                  <a:pt x="303" y="270"/>
                </a:cubicBezTo>
                <a:cubicBezTo>
                  <a:pt x="316" y="279"/>
                  <a:pt x="323" y="249"/>
                  <a:pt x="339" y="255"/>
                </a:cubicBezTo>
                <a:cubicBezTo>
                  <a:pt x="340" y="259"/>
                  <a:pt x="343" y="263"/>
                  <a:pt x="341" y="267"/>
                </a:cubicBezTo>
                <a:cubicBezTo>
                  <a:pt x="335" y="277"/>
                  <a:pt x="320" y="260"/>
                  <a:pt x="339" y="276"/>
                </a:cubicBezTo>
                <a:cubicBezTo>
                  <a:pt x="353" y="272"/>
                  <a:pt x="353" y="270"/>
                  <a:pt x="358" y="257"/>
                </a:cubicBezTo>
                <a:cubicBezTo>
                  <a:pt x="356" y="237"/>
                  <a:pt x="353" y="233"/>
                  <a:pt x="348" y="216"/>
                </a:cubicBezTo>
                <a:cubicBezTo>
                  <a:pt x="342" y="163"/>
                  <a:pt x="344" y="129"/>
                  <a:pt x="394" y="108"/>
                </a:cubicBezTo>
                <a:cubicBezTo>
                  <a:pt x="408" y="94"/>
                  <a:pt x="417" y="86"/>
                  <a:pt x="437" y="82"/>
                </a:cubicBezTo>
                <a:cubicBezTo>
                  <a:pt x="467" y="84"/>
                  <a:pt x="496" y="87"/>
                  <a:pt x="526" y="89"/>
                </a:cubicBezTo>
                <a:cubicBezTo>
                  <a:pt x="541" y="86"/>
                  <a:pt x="538" y="82"/>
                  <a:pt x="550" y="75"/>
                </a:cubicBezTo>
                <a:cubicBezTo>
                  <a:pt x="555" y="54"/>
                  <a:pt x="564" y="40"/>
                  <a:pt x="586" y="34"/>
                </a:cubicBezTo>
                <a:cubicBezTo>
                  <a:pt x="604" y="21"/>
                  <a:pt x="588" y="0"/>
                  <a:pt x="603" y="9"/>
                </a:cubicBezTo>
                <a:cubicBezTo>
                  <a:pt x="612" y="24"/>
                  <a:pt x="653" y="37"/>
                  <a:pt x="669" y="39"/>
                </a:cubicBezTo>
                <a:cubicBezTo>
                  <a:pt x="700" y="59"/>
                  <a:pt x="676" y="36"/>
                  <a:pt x="729" y="39"/>
                </a:cubicBezTo>
                <a:cubicBezTo>
                  <a:pt x="739" y="41"/>
                  <a:pt x="777" y="83"/>
                  <a:pt x="785" y="89"/>
                </a:cubicBezTo>
                <a:cubicBezTo>
                  <a:pt x="793" y="118"/>
                  <a:pt x="850" y="146"/>
                  <a:pt x="859" y="176"/>
                </a:cubicBezTo>
                <a:cubicBezTo>
                  <a:pt x="863" y="209"/>
                  <a:pt x="838" y="271"/>
                  <a:pt x="837" y="294"/>
                </a:cubicBezTo>
                <a:cubicBezTo>
                  <a:pt x="828" y="307"/>
                  <a:pt x="809" y="313"/>
                  <a:pt x="804" y="327"/>
                </a:cubicBezTo>
                <a:cubicBezTo>
                  <a:pt x="807" y="339"/>
                  <a:pt x="797" y="354"/>
                  <a:pt x="783" y="360"/>
                </a:cubicBezTo>
                <a:cubicBezTo>
                  <a:pt x="780" y="371"/>
                  <a:pt x="764" y="382"/>
                  <a:pt x="753" y="387"/>
                </a:cubicBezTo>
                <a:cubicBezTo>
                  <a:pt x="744" y="401"/>
                  <a:pt x="736" y="413"/>
                  <a:pt x="726" y="423"/>
                </a:cubicBezTo>
                <a:cubicBezTo>
                  <a:pt x="719" y="471"/>
                  <a:pt x="677" y="460"/>
                  <a:pt x="630" y="462"/>
                </a:cubicBezTo>
                <a:cubicBezTo>
                  <a:pt x="620" y="464"/>
                  <a:pt x="610" y="477"/>
                  <a:pt x="600" y="480"/>
                </a:cubicBezTo>
                <a:cubicBezTo>
                  <a:pt x="579" y="498"/>
                  <a:pt x="540" y="519"/>
                  <a:pt x="513" y="522"/>
                </a:cubicBezTo>
                <a:cubicBezTo>
                  <a:pt x="496" y="530"/>
                  <a:pt x="488" y="483"/>
                  <a:pt x="468" y="480"/>
                </a:cubicBezTo>
                <a:cubicBezTo>
                  <a:pt x="452" y="458"/>
                  <a:pt x="429" y="438"/>
                  <a:pt x="402" y="435"/>
                </a:cubicBezTo>
                <a:cubicBezTo>
                  <a:pt x="392" y="431"/>
                  <a:pt x="386" y="458"/>
                  <a:pt x="375" y="456"/>
                </a:cubicBezTo>
                <a:cubicBezTo>
                  <a:pt x="353" y="447"/>
                  <a:pt x="296" y="416"/>
                  <a:pt x="276" y="415"/>
                </a:cubicBezTo>
                <a:cubicBezTo>
                  <a:pt x="264" y="393"/>
                  <a:pt x="277" y="415"/>
                  <a:pt x="276" y="423"/>
                </a:cubicBezTo>
                <a:cubicBezTo>
                  <a:pt x="275" y="428"/>
                  <a:pt x="267" y="419"/>
                  <a:pt x="262" y="418"/>
                </a:cubicBezTo>
                <a:cubicBezTo>
                  <a:pt x="259" y="411"/>
                  <a:pt x="255" y="403"/>
                  <a:pt x="252" y="396"/>
                </a:cubicBezTo>
                <a:cubicBezTo>
                  <a:pt x="255" y="363"/>
                  <a:pt x="272" y="391"/>
                  <a:pt x="237" y="378"/>
                </a:cubicBezTo>
                <a:cubicBezTo>
                  <a:pt x="206" y="384"/>
                  <a:pt x="213" y="378"/>
                  <a:pt x="177" y="372"/>
                </a:cubicBezTo>
                <a:cubicBezTo>
                  <a:pt x="156" y="369"/>
                  <a:pt x="123" y="361"/>
                  <a:pt x="111" y="360"/>
                </a:cubicBezTo>
                <a:cubicBezTo>
                  <a:pt x="111" y="356"/>
                  <a:pt x="113" y="374"/>
                  <a:pt x="105" y="366"/>
                </a:cubicBezTo>
                <a:cubicBezTo>
                  <a:pt x="98" y="350"/>
                  <a:pt x="21" y="352"/>
                  <a:pt x="19" y="328"/>
                </a:cubicBezTo>
                <a:cubicBezTo>
                  <a:pt x="28" y="312"/>
                  <a:pt x="0" y="242"/>
                  <a:pt x="11" y="240"/>
                </a:cubicBezTo>
                <a:close/>
              </a:path>
            </a:pathLst>
          </a:custGeom>
          <a:blipFill rotWithShape="0">
            <a:blip r:embed="rId5" cstate="print"/>
            <a:stretch>
              <a:fillRect/>
            </a:stretch>
          </a:blipFill>
          <a:ln w="9525" cap="flat" cmpd="sng">
            <a:solidFill>
              <a:schemeClr val="tx1"/>
            </a:solidFill>
            <a:prstDash val="solid"/>
            <a:round/>
            <a:headEnd type="none" w="med" len="med"/>
            <a:tailEnd type="none" w="med" len="med"/>
          </a:ln>
        </p:spPr>
        <p:txBody>
          <a:bodyPr/>
          <a:lstStyle/>
          <a:p>
            <a:endParaRPr lang="zh-CN" altLang="en-US"/>
          </a:p>
        </p:txBody>
      </p:sp>
      <p:sp>
        <p:nvSpPr>
          <p:cNvPr id="40965" name="任意多边形 5125" descr="flag2">
            <a:hlinkClick r:id="rId3" action="ppaction://hlinksldjump"/>
          </p:cNvPr>
          <p:cNvSpPr/>
          <p:nvPr/>
        </p:nvSpPr>
        <p:spPr>
          <a:xfrm rot="20640000">
            <a:off x="3429000" y="3553460"/>
            <a:ext cx="1047750" cy="714375"/>
          </a:xfrm>
          <a:custGeom>
            <a:avLst/>
            <a:gdLst/>
            <a:ahLst/>
            <a:cxnLst/>
            <a:rect l="0" t="0" r="0" b="0"/>
            <a:pathLst>
              <a:path w="660" h="450">
                <a:moveTo>
                  <a:pt x="612" y="270"/>
                </a:moveTo>
                <a:lnTo>
                  <a:pt x="644" y="238"/>
                </a:lnTo>
                <a:lnTo>
                  <a:pt x="660" y="192"/>
                </a:lnTo>
                <a:lnTo>
                  <a:pt x="600" y="138"/>
                </a:lnTo>
                <a:lnTo>
                  <a:pt x="564" y="138"/>
                </a:lnTo>
                <a:lnTo>
                  <a:pt x="522" y="126"/>
                </a:lnTo>
                <a:lnTo>
                  <a:pt x="476" y="146"/>
                </a:lnTo>
                <a:lnTo>
                  <a:pt x="450" y="138"/>
                </a:lnTo>
                <a:lnTo>
                  <a:pt x="426" y="132"/>
                </a:lnTo>
                <a:lnTo>
                  <a:pt x="414" y="72"/>
                </a:lnTo>
                <a:lnTo>
                  <a:pt x="336" y="12"/>
                </a:lnTo>
                <a:lnTo>
                  <a:pt x="276" y="0"/>
                </a:lnTo>
                <a:lnTo>
                  <a:pt x="228" y="12"/>
                </a:lnTo>
                <a:lnTo>
                  <a:pt x="168" y="42"/>
                </a:lnTo>
                <a:cubicBezTo>
                  <a:pt x="155" y="50"/>
                  <a:pt x="159" y="57"/>
                  <a:pt x="152" y="58"/>
                </a:cubicBezTo>
                <a:cubicBezTo>
                  <a:pt x="140" y="60"/>
                  <a:pt x="135" y="50"/>
                  <a:pt x="126" y="48"/>
                </a:cubicBezTo>
                <a:cubicBezTo>
                  <a:pt x="117" y="46"/>
                  <a:pt x="108" y="43"/>
                  <a:pt x="96" y="48"/>
                </a:cubicBezTo>
                <a:lnTo>
                  <a:pt x="54" y="78"/>
                </a:lnTo>
                <a:lnTo>
                  <a:pt x="0" y="111"/>
                </a:lnTo>
                <a:lnTo>
                  <a:pt x="12" y="186"/>
                </a:lnTo>
                <a:lnTo>
                  <a:pt x="40" y="238"/>
                </a:lnTo>
                <a:lnTo>
                  <a:pt x="40" y="286"/>
                </a:lnTo>
                <a:lnTo>
                  <a:pt x="64" y="334"/>
                </a:lnTo>
                <a:lnTo>
                  <a:pt x="124" y="378"/>
                </a:lnTo>
                <a:lnTo>
                  <a:pt x="136" y="382"/>
                </a:lnTo>
                <a:lnTo>
                  <a:pt x="128" y="434"/>
                </a:lnTo>
                <a:lnTo>
                  <a:pt x="204" y="450"/>
                </a:lnTo>
                <a:lnTo>
                  <a:pt x="268" y="390"/>
                </a:lnTo>
                <a:lnTo>
                  <a:pt x="320" y="386"/>
                </a:lnTo>
                <a:lnTo>
                  <a:pt x="364" y="434"/>
                </a:lnTo>
                <a:lnTo>
                  <a:pt x="424" y="430"/>
                </a:lnTo>
                <a:lnTo>
                  <a:pt x="468" y="382"/>
                </a:lnTo>
                <a:lnTo>
                  <a:pt x="450" y="348"/>
                </a:lnTo>
                <a:lnTo>
                  <a:pt x="388" y="374"/>
                </a:lnTo>
                <a:lnTo>
                  <a:pt x="366" y="330"/>
                </a:lnTo>
                <a:lnTo>
                  <a:pt x="312" y="306"/>
                </a:lnTo>
                <a:lnTo>
                  <a:pt x="270" y="312"/>
                </a:lnTo>
                <a:lnTo>
                  <a:pt x="240" y="342"/>
                </a:lnTo>
                <a:lnTo>
                  <a:pt x="204" y="398"/>
                </a:lnTo>
                <a:lnTo>
                  <a:pt x="216" y="330"/>
                </a:lnTo>
                <a:lnTo>
                  <a:pt x="174" y="318"/>
                </a:lnTo>
                <a:lnTo>
                  <a:pt x="148" y="310"/>
                </a:lnTo>
                <a:lnTo>
                  <a:pt x="144" y="288"/>
                </a:lnTo>
                <a:lnTo>
                  <a:pt x="141" y="264"/>
                </a:lnTo>
                <a:lnTo>
                  <a:pt x="111" y="237"/>
                </a:lnTo>
                <a:lnTo>
                  <a:pt x="108" y="198"/>
                </a:lnTo>
                <a:lnTo>
                  <a:pt x="100" y="170"/>
                </a:lnTo>
                <a:lnTo>
                  <a:pt x="120" y="154"/>
                </a:lnTo>
                <a:lnTo>
                  <a:pt x="124" y="122"/>
                </a:lnTo>
                <a:lnTo>
                  <a:pt x="160" y="154"/>
                </a:lnTo>
                <a:lnTo>
                  <a:pt x="184" y="142"/>
                </a:lnTo>
                <a:lnTo>
                  <a:pt x="216" y="122"/>
                </a:lnTo>
                <a:lnTo>
                  <a:pt x="232" y="94"/>
                </a:lnTo>
                <a:lnTo>
                  <a:pt x="276" y="78"/>
                </a:lnTo>
                <a:lnTo>
                  <a:pt x="328" y="94"/>
                </a:lnTo>
                <a:lnTo>
                  <a:pt x="352" y="126"/>
                </a:lnTo>
                <a:lnTo>
                  <a:pt x="364" y="174"/>
                </a:lnTo>
                <a:lnTo>
                  <a:pt x="392" y="206"/>
                </a:lnTo>
                <a:lnTo>
                  <a:pt x="424" y="230"/>
                </a:lnTo>
                <a:lnTo>
                  <a:pt x="472" y="238"/>
                </a:lnTo>
                <a:lnTo>
                  <a:pt x="516" y="246"/>
                </a:lnTo>
                <a:lnTo>
                  <a:pt x="544" y="246"/>
                </a:lnTo>
                <a:lnTo>
                  <a:pt x="568" y="238"/>
                </a:lnTo>
                <a:lnTo>
                  <a:pt x="606" y="270"/>
                </a:lnTo>
              </a:path>
            </a:pathLst>
          </a:custGeom>
          <a:blipFill rotWithShape="0">
            <a:blip r:embed="rId6" cstate="print"/>
            <a:stretch>
              <a:fillRect/>
            </a:stretch>
          </a:blipFill>
          <a:ln w="9525" cap="flat" cmpd="sng">
            <a:solidFill>
              <a:schemeClr val="tx1"/>
            </a:solidFill>
            <a:prstDash val="solid"/>
            <a:round/>
            <a:headEnd type="none" w="med" len="med"/>
            <a:tailEnd type="none" w="med" len="med"/>
          </a:ln>
        </p:spPr>
        <p:txBody>
          <a:bodyPr/>
          <a:lstStyle/>
          <a:p>
            <a:endParaRPr lang="zh-CN" altLang="en-US"/>
          </a:p>
        </p:txBody>
      </p:sp>
      <p:sp>
        <p:nvSpPr>
          <p:cNvPr id="40966" name="任意多边形 5126" descr="flag2"/>
          <p:cNvSpPr/>
          <p:nvPr/>
        </p:nvSpPr>
        <p:spPr>
          <a:xfrm>
            <a:off x="2860675" y="3930015"/>
            <a:ext cx="1443355" cy="1300480"/>
          </a:xfrm>
          <a:custGeom>
            <a:avLst/>
            <a:gdLst/>
            <a:ahLst/>
            <a:cxnLst/>
            <a:rect l="0" t="0" r="0" b="0"/>
            <a:pathLst>
              <a:path w="1279" h="1414">
                <a:moveTo>
                  <a:pt x="372" y="43"/>
                </a:moveTo>
                <a:cubicBezTo>
                  <a:pt x="353" y="100"/>
                  <a:pt x="375" y="71"/>
                  <a:pt x="393" y="128"/>
                </a:cubicBezTo>
                <a:cubicBezTo>
                  <a:pt x="379" y="132"/>
                  <a:pt x="355" y="125"/>
                  <a:pt x="351" y="139"/>
                </a:cubicBezTo>
                <a:cubicBezTo>
                  <a:pt x="347" y="151"/>
                  <a:pt x="380" y="148"/>
                  <a:pt x="383" y="160"/>
                </a:cubicBezTo>
                <a:cubicBezTo>
                  <a:pt x="398" y="214"/>
                  <a:pt x="371" y="213"/>
                  <a:pt x="340" y="224"/>
                </a:cubicBezTo>
                <a:cubicBezTo>
                  <a:pt x="333" y="235"/>
                  <a:pt x="332" y="258"/>
                  <a:pt x="319" y="256"/>
                </a:cubicBezTo>
                <a:cubicBezTo>
                  <a:pt x="299" y="253"/>
                  <a:pt x="276" y="213"/>
                  <a:pt x="276" y="213"/>
                </a:cubicBezTo>
                <a:cubicBezTo>
                  <a:pt x="255" y="217"/>
                  <a:pt x="231" y="214"/>
                  <a:pt x="212" y="224"/>
                </a:cubicBezTo>
                <a:cubicBezTo>
                  <a:pt x="166" y="247"/>
                  <a:pt x="203" y="289"/>
                  <a:pt x="223" y="309"/>
                </a:cubicBezTo>
                <a:cubicBezTo>
                  <a:pt x="243" y="373"/>
                  <a:pt x="237" y="315"/>
                  <a:pt x="201" y="352"/>
                </a:cubicBezTo>
                <a:cubicBezTo>
                  <a:pt x="193" y="360"/>
                  <a:pt x="197" y="374"/>
                  <a:pt x="191" y="384"/>
                </a:cubicBezTo>
                <a:cubicBezTo>
                  <a:pt x="186" y="393"/>
                  <a:pt x="176" y="398"/>
                  <a:pt x="169" y="405"/>
                </a:cubicBezTo>
                <a:cubicBezTo>
                  <a:pt x="168" y="411"/>
                  <a:pt x="154" y="491"/>
                  <a:pt x="148" y="501"/>
                </a:cubicBezTo>
                <a:cubicBezTo>
                  <a:pt x="137" y="518"/>
                  <a:pt x="105" y="544"/>
                  <a:pt x="105" y="544"/>
                </a:cubicBezTo>
                <a:cubicBezTo>
                  <a:pt x="102" y="555"/>
                  <a:pt x="101" y="566"/>
                  <a:pt x="95" y="576"/>
                </a:cubicBezTo>
                <a:cubicBezTo>
                  <a:pt x="90" y="585"/>
                  <a:pt x="78" y="588"/>
                  <a:pt x="73" y="597"/>
                </a:cubicBezTo>
                <a:cubicBezTo>
                  <a:pt x="53" y="637"/>
                  <a:pt x="48" y="682"/>
                  <a:pt x="41" y="725"/>
                </a:cubicBezTo>
                <a:cubicBezTo>
                  <a:pt x="38" y="768"/>
                  <a:pt x="38" y="811"/>
                  <a:pt x="31" y="853"/>
                </a:cubicBezTo>
                <a:cubicBezTo>
                  <a:pt x="27" y="875"/>
                  <a:pt x="9" y="917"/>
                  <a:pt x="9" y="917"/>
                </a:cubicBezTo>
                <a:cubicBezTo>
                  <a:pt x="33" y="987"/>
                  <a:pt x="0" y="918"/>
                  <a:pt x="52" y="960"/>
                </a:cubicBezTo>
                <a:cubicBezTo>
                  <a:pt x="62" y="968"/>
                  <a:pt x="62" y="985"/>
                  <a:pt x="73" y="992"/>
                </a:cubicBezTo>
                <a:cubicBezTo>
                  <a:pt x="92" y="1004"/>
                  <a:pt x="137" y="1013"/>
                  <a:pt x="137" y="1013"/>
                </a:cubicBezTo>
                <a:cubicBezTo>
                  <a:pt x="148" y="1024"/>
                  <a:pt x="177" y="1050"/>
                  <a:pt x="180" y="1067"/>
                </a:cubicBezTo>
                <a:cubicBezTo>
                  <a:pt x="183" y="1087"/>
                  <a:pt x="154" y="1116"/>
                  <a:pt x="148" y="1131"/>
                </a:cubicBezTo>
                <a:cubicBezTo>
                  <a:pt x="124" y="1186"/>
                  <a:pt x="117" y="1240"/>
                  <a:pt x="84" y="1291"/>
                </a:cubicBezTo>
                <a:cubicBezTo>
                  <a:pt x="148" y="1333"/>
                  <a:pt x="84" y="1298"/>
                  <a:pt x="201" y="1323"/>
                </a:cubicBezTo>
                <a:cubicBezTo>
                  <a:pt x="305" y="1345"/>
                  <a:pt x="285" y="1354"/>
                  <a:pt x="404" y="1365"/>
                </a:cubicBezTo>
                <a:cubicBezTo>
                  <a:pt x="450" y="1414"/>
                  <a:pt x="514" y="1388"/>
                  <a:pt x="564" y="1355"/>
                </a:cubicBezTo>
                <a:cubicBezTo>
                  <a:pt x="581" y="1406"/>
                  <a:pt x="590" y="1402"/>
                  <a:pt x="639" y="1387"/>
                </a:cubicBezTo>
                <a:cubicBezTo>
                  <a:pt x="651" y="1258"/>
                  <a:pt x="637" y="1314"/>
                  <a:pt x="671" y="1216"/>
                </a:cubicBezTo>
                <a:cubicBezTo>
                  <a:pt x="676" y="1202"/>
                  <a:pt x="699" y="1209"/>
                  <a:pt x="713" y="1205"/>
                </a:cubicBezTo>
                <a:cubicBezTo>
                  <a:pt x="720" y="1198"/>
                  <a:pt x="735" y="1194"/>
                  <a:pt x="735" y="1184"/>
                </a:cubicBezTo>
                <a:cubicBezTo>
                  <a:pt x="735" y="1174"/>
                  <a:pt x="718" y="1172"/>
                  <a:pt x="713" y="1163"/>
                </a:cubicBezTo>
                <a:cubicBezTo>
                  <a:pt x="707" y="1153"/>
                  <a:pt x="709" y="1141"/>
                  <a:pt x="703" y="1131"/>
                </a:cubicBezTo>
                <a:cubicBezTo>
                  <a:pt x="691" y="1111"/>
                  <a:pt x="673" y="1096"/>
                  <a:pt x="660" y="1077"/>
                </a:cubicBezTo>
                <a:cubicBezTo>
                  <a:pt x="656" y="1059"/>
                  <a:pt x="655" y="1041"/>
                  <a:pt x="649" y="1024"/>
                </a:cubicBezTo>
                <a:cubicBezTo>
                  <a:pt x="645" y="1012"/>
                  <a:pt x="632" y="1004"/>
                  <a:pt x="628" y="992"/>
                </a:cubicBezTo>
                <a:cubicBezTo>
                  <a:pt x="621" y="971"/>
                  <a:pt x="622" y="949"/>
                  <a:pt x="617" y="928"/>
                </a:cubicBezTo>
                <a:cubicBezTo>
                  <a:pt x="612" y="906"/>
                  <a:pt x="596" y="864"/>
                  <a:pt x="596" y="864"/>
                </a:cubicBezTo>
                <a:cubicBezTo>
                  <a:pt x="624" y="857"/>
                  <a:pt x="660" y="864"/>
                  <a:pt x="681" y="843"/>
                </a:cubicBezTo>
                <a:cubicBezTo>
                  <a:pt x="711" y="813"/>
                  <a:pt x="693" y="824"/>
                  <a:pt x="735" y="811"/>
                </a:cubicBezTo>
                <a:cubicBezTo>
                  <a:pt x="780" y="763"/>
                  <a:pt x="843" y="766"/>
                  <a:pt x="895" y="800"/>
                </a:cubicBezTo>
                <a:cubicBezTo>
                  <a:pt x="965" y="776"/>
                  <a:pt x="991" y="829"/>
                  <a:pt x="1044" y="864"/>
                </a:cubicBezTo>
                <a:cubicBezTo>
                  <a:pt x="1048" y="875"/>
                  <a:pt x="1045" y="891"/>
                  <a:pt x="1055" y="896"/>
                </a:cubicBezTo>
                <a:cubicBezTo>
                  <a:pt x="1065" y="901"/>
                  <a:pt x="1079" y="877"/>
                  <a:pt x="1087" y="885"/>
                </a:cubicBezTo>
                <a:cubicBezTo>
                  <a:pt x="1100" y="898"/>
                  <a:pt x="1094" y="921"/>
                  <a:pt x="1097" y="939"/>
                </a:cubicBezTo>
                <a:cubicBezTo>
                  <a:pt x="1119" y="876"/>
                  <a:pt x="1142" y="896"/>
                  <a:pt x="1204" y="907"/>
                </a:cubicBezTo>
                <a:cubicBezTo>
                  <a:pt x="1277" y="955"/>
                  <a:pt x="1260" y="973"/>
                  <a:pt x="1279" y="917"/>
                </a:cubicBezTo>
                <a:cubicBezTo>
                  <a:pt x="1272" y="910"/>
                  <a:pt x="1261" y="905"/>
                  <a:pt x="1257" y="896"/>
                </a:cubicBezTo>
                <a:cubicBezTo>
                  <a:pt x="1250" y="879"/>
                  <a:pt x="1257" y="858"/>
                  <a:pt x="1247" y="843"/>
                </a:cubicBezTo>
                <a:cubicBezTo>
                  <a:pt x="1241" y="834"/>
                  <a:pt x="1226" y="836"/>
                  <a:pt x="1215" y="832"/>
                </a:cubicBezTo>
                <a:cubicBezTo>
                  <a:pt x="1211" y="821"/>
                  <a:pt x="1211" y="809"/>
                  <a:pt x="1204" y="800"/>
                </a:cubicBezTo>
                <a:cubicBezTo>
                  <a:pt x="1178" y="768"/>
                  <a:pt x="1147" y="788"/>
                  <a:pt x="1204" y="768"/>
                </a:cubicBezTo>
                <a:cubicBezTo>
                  <a:pt x="1187" y="720"/>
                  <a:pt x="1171" y="732"/>
                  <a:pt x="1129" y="704"/>
                </a:cubicBezTo>
                <a:cubicBezTo>
                  <a:pt x="1114" y="656"/>
                  <a:pt x="1116" y="645"/>
                  <a:pt x="1065" y="661"/>
                </a:cubicBezTo>
                <a:cubicBezTo>
                  <a:pt x="1069" y="679"/>
                  <a:pt x="1089" y="728"/>
                  <a:pt x="1076" y="715"/>
                </a:cubicBezTo>
                <a:cubicBezTo>
                  <a:pt x="1012" y="651"/>
                  <a:pt x="1089" y="662"/>
                  <a:pt x="1033" y="629"/>
                </a:cubicBezTo>
                <a:cubicBezTo>
                  <a:pt x="1023" y="623"/>
                  <a:pt x="1012" y="622"/>
                  <a:pt x="1001" y="619"/>
                </a:cubicBezTo>
                <a:cubicBezTo>
                  <a:pt x="981" y="556"/>
                  <a:pt x="955" y="483"/>
                  <a:pt x="1033" y="459"/>
                </a:cubicBezTo>
                <a:cubicBezTo>
                  <a:pt x="1101" y="391"/>
                  <a:pt x="1130" y="296"/>
                  <a:pt x="1172" y="213"/>
                </a:cubicBezTo>
                <a:cubicBezTo>
                  <a:pt x="1173" y="212"/>
                  <a:pt x="1212" y="157"/>
                  <a:pt x="1204" y="149"/>
                </a:cubicBezTo>
                <a:cubicBezTo>
                  <a:pt x="1196" y="141"/>
                  <a:pt x="1183" y="157"/>
                  <a:pt x="1172" y="160"/>
                </a:cubicBezTo>
                <a:cubicBezTo>
                  <a:pt x="1047" y="192"/>
                  <a:pt x="1174" y="154"/>
                  <a:pt x="1087" y="181"/>
                </a:cubicBezTo>
                <a:cubicBezTo>
                  <a:pt x="1080" y="188"/>
                  <a:pt x="1074" y="198"/>
                  <a:pt x="1065" y="203"/>
                </a:cubicBezTo>
                <a:cubicBezTo>
                  <a:pt x="1045" y="213"/>
                  <a:pt x="1001" y="224"/>
                  <a:pt x="1001" y="224"/>
                </a:cubicBezTo>
                <a:cubicBezTo>
                  <a:pt x="982" y="285"/>
                  <a:pt x="1007" y="237"/>
                  <a:pt x="927" y="267"/>
                </a:cubicBezTo>
                <a:cubicBezTo>
                  <a:pt x="912" y="273"/>
                  <a:pt x="891" y="310"/>
                  <a:pt x="884" y="320"/>
                </a:cubicBezTo>
                <a:cubicBezTo>
                  <a:pt x="811" y="295"/>
                  <a:pt x="893" y="333"/>
                  <a:pt x="841" y="256"/>
                </a:cubicBezTo>
                <a:cubicBezTo>
                  <a:pt x="835" y="247"/>
                  <a:pt x="819" y="250"/>
                  <a:pt x="809" y="245"/>
                </a:cubicBezTo>
                <a:cubicBezTo>
                  <a:pt x="798" y="239"/>
                  <a:pt x="788" y="231"/>
                  <a:pt x="777" y="224"/>
                </a:cubicBezTo>
                <a:cubicBezTo>
                  <a:pt x="774" y="213"/>
                  <a:pt x="775" y="200"/>
                  <a:pt x="767" y="192"/>
                </a:cubicBezTo>
                <a:cubicBezTo>
                  <a:pt x="731" y="155"/>
                  <a:pt x="673" y="211"/>
                  <a:pt x="649" y="235"/>
                </a:cubicBezTo>
                <a:cubicBezTo>
                  <a:pt x="642" y="228"/>
                  <a:pt x="637" y="218"/>
                  <a:pt x="628" y="213"/>
                </a:cubicBezTo>
                <a:cubicBezTo>
                  <a:pt x="608" y="203"/>
                  <a:pt x="564" y="192"/>
                  <a:pt x="564" y="192"/>
                </a:cubicBezTo>
                <a:cubicBezTo>
                  <a:pt x="535" y="109"/>
                  <a:pt x="578" y="211"/>
                  <a:pt x="521" y="139"/>
                </a:cubicBezTo>
                <a:cubicBezTo>
                  <a:pt x="514" y="130"/>
                  <a:pt x="517" y="117"/>
                  <a:pt x="511" y="107"/>
                </a:cubicBezTo>
                <a:cubicBezTo>
                  <a:pt x="506" y="98"/>
                  <a:pt x="496" y="92"/>
                  <a:pt x="489" y="85"/>
                </a:cubicBezTo>
                <a:cubicBezTo>
                  <a:pt x="463" y="0"/>
                  <a:pt x="387" y="41"/>
                  <a:pt x="351" y="96"/>
                </a:cubicBezTo>
                <a:cubicBezTo>
                  <a:pt x="362" y="100"/>
                  <a:pt x="375" y="99"/>
                  <a:pt x="383" y="107"/>
                </a:cubicBezTo>
                <a:cubicBezTo>
                  <a:pt x="391" y="115"/>
                  <a:pt x="401" y="131"/>
                  <a:pt x="393" y="139"/>
                </a:cubicBezTo>
                <a:cubicBezTo>
                  <a:pt x="385" y="146"/>
                  <a:pt x="381" y="122"/>
                  <a:pt x="372" y="117"/>
                </a:cubicBezTo>
                <a:cubicBezTo>
                  <a:pt x="362" y="111"/>
                  <a:pt x="351" y="110"/>
                  <a:pt x="340" y="107"/>
                </a:cubicBezTo>
                <a:cubicBezTo>
                  <a:pt x="344" y="121"/>
                  <a:pt x="343" y="137"/>
                  <a:pt x="351" y="149"/>
                </a:cubicBezTo>
                <a:cubicBezTo>
                  <a:pt x="358" y="160"/>
                  <a:pt x="379" y="159"/>
                  <a:pt x="383" y="171"/>
                </a:cubicBezTo>
                <a:cubicBezTo>
                  <a:pt x="388" y="185"/>
                  <a:pt x="376" y="199"/>
                  <a:pt x="372" y="213"/>
                </a:cubicBezTo>
                <a:cubicBezTo>
                  <a:pt x="343" y="204"/>
                  <a:pt x="337" y="195"/>
                  <a:pt x="308" y="213"/>
                </a:cubicBezTo>
                <a:cubicBezTo>
                  <a:pt x="299" y="218"/>
                  <a:pt x="297" y="232"/>
                  <a:pt x="287" y="235"/>
                </a:cubicBezTo>
                <a:cubicBezTo>
                  <a:pt x="184" y="263"/>
                  <a:pt x="191" y="209"/>
                  <a:pt x="191" y="267"/>
                </a:cubicBezTo>
              </a:path>
            </a:pathLst>
          </a:custGeom>
          <a:blipFill rotWithShape="0">
            <a:blip r:embed="rId4"/>
            <a:stretch>
              <a:fillRect/>
            </a:stretch>
          </a:blipFill>
          <a:ln w="76200" cap="sq" cmpd="sng">
            <a:solidFill>
              <a:srgbClr val="0000FF"/>
            </a:solidFill>
            <a:prstDash val="solid"/>
            <a:round/>
            <a:headEnd type="none" w="sm" len="sm"/>
            <a:tailEnd type="none" w="sm" len="sm"/>
          </a:ln>
        </p:spPr>
        <p:txBody>
          <a:bodyPr/>
          <a:lstStyle/>
          <a:p>
            <a:endParaRPr lang="zh-CN" altLang="en-US"/>
          </a:p>
        </p:txBody>
      </p:sp>
      <p:pic>
        <p:nvPicPr>
          <p:cNvPr id="40968" name="图片 5129" descr="161414883"/>
          <p:cNvPicPr>
            <a:picLocks noChangeAspect="1"/>
          </p:cNvPicPr>
          <p:nvPr/>
        </p:nvPicPr>
        <p:blipFill>
          <a:blip r:embed="rId7"/>
          <a:stretch>
            <a:fillRect/>
          </a:stretch>
        </p:blipFill>
        <p:spPr>
          <a:xfrm>
            <a:off x="6803390" y="3700780"/>
            <a:ext cx="2271395" cy="2717165"/>
          </a:xfrm>
          <a:prstGeom prst="rect">
            <a:avLst/>
          </a:prstGeom>
          <a:noFill/>
          <a:ln w="9525">
            <a:noFill/>
          </a:ln>
        </p:spPr>
      </p:pic>
      <p:sp>
        <p:nvSpPr>
          <p:cNvPr id="16" name="矩形 15"/>
          <p:cNvSpPr>
            <a:spLocks noChangeArrowheads="1"/>
          </p:cNvSpPr>
          <p:nvPr/>
        </p:nvSpPr>
        <p:spPr bwMode="auto">
          <a:xfrm>
            <a:off x="102870" y="1089660"/>
            <a:ext cx="8938260" cy="19380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2" charset="-122"/>
              </a:defRPr>
            </a:lvl1pPr>
            <a:lvl2pPr marL="742950" indent="-285750">
              <a:defRPr sz="4400" b="1">
                <a:solidFill>
                  <a:schemeClr val="hlink"/>
                </a:solidFill>
                <a:latin typeface="Arial" panose="020B0604020202020204" pitchFamily="34" charset="0"/>
                <a:ea typeface="黑体" panose="02010609060101010101" pitchFamily="2" charset="-122"/>
              </a:defRPr>
            </a:lvl2pPr>
            <a:lvl3pPr marL="1143000" indent="-228600">
              <a:defRPr sz="4400" b="1">
                <a:solidFill>
                  <a:schemeClr val="hlink"/>
                </a:solidFill>
                <a:latin typeface="Arial" panose="020B0604020202020204" pitchFamily="34" charset="0"/>
                <a:ea typeface="黑体" panose="02010609060101010101" pitchFamily="2" charset="-122"/>
              </a:defRPr>
            </a:lvl3pPr>
            <a:lvl4pPr marL="1600200" indent="-228600">
              <a:defRPr sz="4400" b="1">
                <a:solidFill>
                  <a:schemeClr val="hlink"/>
                </a:solidFill>
                <a:latin typeface="Arial" panose="020B0604020202020204" pitchFamily="34" charset="0"/>
                <a:ea typeface="黑体" panose="02010609060101010101" pitchFamily="2" charset="-122"/>
              </a:defRPr>
            </a:lvl4pPr>
            <a:lvl5pPr marL="2057400" indent="-228600">
              <a:defRPr sz="4400" b="1">
                <a:solidFill>
                  <a:schemeClr val="hlink"/>
                </a:solidFill>
                <a:latin typeface="Arial" panose="020B0604020202020204" pitchFamily="34" charset="0"/>
                <a:ea typeface="黑体" panose="02010609060101010101" pitchFamily="2"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9pPr>
          </a:lstStyle>
          <a:p>
            <a:pPr algn="just" fontAlgn="auto">
              <a:lnSpc>
                <a:spcPct val="100000"/>
              </a:lnSpc>
            </a:pPr>
            <a:r>
              <a:rPr lang="zh-CN" altLang="en-US" sz="2400" smtClean="0">
                <a:solidFill>
                  <a:srgbClr val="000000"/>
                </a:solidFill>
                <a:uFillTx/>
              </a:rPr>
              <a:t>（</a:t>
            </a:r>
            <a:r>
              <a:rPr lang="en-US" altLang="zh-CN" sz="2400" smtClean="0">
                <a:solidFill>
                  <a:srgbClr val="000000"/>
                </a:solidFill>
                <a:uFillTx/>
              </a:rPr>
              <a:t>1</a:t>
            </a:r>
            <a:r>
              <a:rPr lang="zh-CN" altLang="en-US" sz="2400" smtClean="0">
                <a:solidFill>
                  <a:srgbClr val="000000"/>
                </a:solidFill>
                <a:uFillTx/>
              </a:rPr>
              <a:t>）</a:t>
            </a:r>
            <a:r>
              <a:rPr lang="en-US" altLang="zh-CN" sz="2400" smtClean="0">
                <a:solidFill>
                  <a:srgbClr val="000000"/>
                </a:solidFill>
                <a:uFillTx/>
              </a:rPr>
              <a:t>1939</a:t>
            </a:r>
            <a:r>
              <a:rPr lang="zh-CN" altLang="en-US" sz="2400">
                <a:solidFill>
                  <a:srgbClr val="000000"/>
                </a:solidFill>
                <a:uFillTx/>
              </a:rPr>
              <a:t>年</a:t>
            </a:r>
            <a:r>
              <a:rPr lang="en-US" altLang="zh-CN" sz="2400">
                <a:solidFill>
                  <a:srgbClr val="000000"/>
                </a:solidFill>
                <a:uFillTx/>
              </a:rPr>
              <a:t>9</a:t>
            </a:r>
            <a:r>
              <a:rPr lang="zh-CN" altLang="en-US" sz="2400">
                <a:solidFill>
                  <a:srgbClr val="000000"/>
                </a:solidFill>
                <a:uFillTx/>
              </a:rPr>
              <a:t>月德</a:t>
            </a:r>
            <a:r>
              <a:rPr lang="zh-CN" altLang="en-US" sz="2400" smtClean="0">
                <a:solidFill>
                  <a:srgbClr val="000000"/>
                </a:solidFill>
                <a:uFillTx/>
              </a:rPr>
              <a:t>国“闪击战”突</a:t>
            </a:r>
            <a:r>
              <a:rPr lang="zh-CN" altLang="en-US" sz="2400">
                <a:solidFill>
                  <a:srgbClr val="000000"/>
                </a:solidFill>
                <a:uFillTx/>
              </a:rPr>
              <a:t>袭波兰，英法被迫对德宣战，第二次世界大战全面爆</a:t>
            </a:r>
            <a:r>
              <a:rPr lang="zh-CN" altLang="en-US" sz="2400" smtClean="0">
                <a:solidFill>
                  <a:srgbClr val="000000"/>
                </a:solidFill>
                <a:uFillTx/>
              </a:rPr>
              <a:t>发。</a:t>
            </a:r>
            <a:endParaRPr lang="en-US" altLang="zh-CN" sz="2400" smtClean="0">
              <a:solidFill>
                <a:srgbClr val="000000"/>
              </a:solidFill>
              <a:uFillTx/>
            </a:endParaRPr>
          </a:p>
          <a:p>
            <a:pPr algn="just" fontAlgn="auto">
              <a:lnSpc>
                <a:spcPct val="100000"/>
              </a:lnSpc>
            </a:pPr>
            <a:r>
              <a:rPr lang="zh-CN" altLang="en-US" sz="2400" smtClean="0">
                <a:solidFill>
                  <a:srgbClr val="000000"/>
                </a:solidFill>
                <a:uFillTx/>
              </a:rPr>
              <a:t>（</a:t>
            </a:r>
            <a:r>
              <a:rPr lang="en-US" altLang="zh-CN" sz="2400" smtClean="0">
                <a:solidFill>
                  <a:srgbClr val="000000"/>
                </a:solidFill>
                <a:uFillTx/>
              </a:rPr>
              <a:t>2</a:t>
            </a:r>
            <a:r>
              <a:rPr lang="zh-CN" altLang="en-US" sz="2400" smtClean="0">
                <a:solidFill>
                  <a:srgbClr val="000000"/>
                </a:solidFill>
                <a:uFillTx/>
              </a:rPr>
              <a:t>）德国迅速占领欧洲大部分地区，法国投降，英国坚持抵抗。</a:t>
            </a:r>
            <a:endParaRPr lang="en-US" altLang="zh-CN" sz="2400">
              <a:solidFill>
                <a:srgbClr val="000000"/>
              </a:solidFill>
              <a:uFillTx/>
            </a:endParaRPr>
          </a:p>
          <a:p>
            <a:pPr algn="just" fontAlgn="auto">
              <a:lnSpc>
                <a:spcPct val="100000"/>
              </a:lnSpc>
            </a:pPr>
            <a:r>
              <a:rPr lang="zh-CN" altLang="en-US" sz="2400" smtClean="0">
                <a:solidFill>
                  <a:srgbClr val="000000"/>
                </a:solidFill>
                <a:uFillTx/>
              </a:rPr>
              <a:t>（</a:t>
            </a:r>
            <a:r>
              <a:rPr lang="en-US" altLang="zh-CN" sz="2400" smtClean="0">
                <a:solidFill>
                  <a:srgbClr val="000000"/>
                </a:solidFill>
                <a:uFillTx/>
              </a:rPr>
              <a:t>3</a:t>
            </a:r>
            <a:r>
              <a:rPr lang="zh-CN" altLang="en-US" sz="2400" smtClean="0">
                <a:solidFill>
                  <a:srgbClr val="000000"/>
                </a:solidFill>
                <a:uFillTx/>
              </a:rPr>
              <a:t>）</a:t>
            </a:r>
            <a:r>
              <a:rPr lang="en-US" altLang="zh-CN" sz="2400" smtClean="0">
                <a:solidFill>
                  <a:srgbClr val="000000"/>
                </a:solidFill>
                <a:uFillTx/>
              </a:rPr>
              <a:t>1941</a:t>
            </a:r>
            <a:r>
              <a:rPr lang="zh-CN" altLang="en-US" sz="2400">
                <a:solidFill>
                  <a:srgbClr val="000000"/>
                </a:solidFill>
                <a:uFillTx/>
              </a:rPr>
              <a:t>年</a:t>
            </a:r>
            <a:r>
              <a:rPr lang="en-US" altLang="zh-CN" sz="2400">
                <a:solidFill>
                  <a:srgbClr val="000000"/>
                </a:solidFill>
                <a:uFillTx/>
              </a:rPr>
              <a:t>6</a:t>
            </a:r>
            <a:r>
              <a:rPr lang="zh-CN" altLang="en-US" sz="2400">
                <a:solidFill>
                  <a:srgbClr val="000000"/>
                </a:solidFill>
                <a:uFillTx/>
              </a:rPr>
              <a:t>月德国入侵苏联，苏联战场成为抵抗纳粹德国的主战场。</a:t>
            </a:r>
          </a:p>
        </p:txBody>
      </p:sp>
      <p:sp>
        <p:nvSpPr>
          <p:cNvPr id="11" name="Text Box 2"/>
          <p:cNvSpPr txBox="1">
            <a:spLocks noChangeArrowheads="1"/>
          </p:cNvSpPr>
          <p:nvPr/>
        </p:nvSpPr>
        <p:spPr bwMode="auto">
          <a:xfrm>
            <a:off x="382905" y="153670"/>
            <a:ext cx="4843145" cy="49149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600" b="1" smtClean="0">
                <a:solidFill>
                  <a:schemeClr val="tx1"/>
                </a:solidFill>
                <a:uFillTx/>
                <a:latin typeface="黑体" panose="02010609060101010101" pitchFamily="2" charset="-122"/>
                <a:ea typeface="黑体" panose="02010609060101010101" pitchFamily="2" charset="-122"/>
              </a:rPr>
              <a:t>三、第二次世界大战的过程</a:t>
            </a:r>
          </a:p>
        </p:txBody>
      </p:sp>
      <p:sp>
        <p:nvSpPr>
          <p:cNvPr id="5" name="矩形 4"/>
          <p:cNvSpPr/>
          <p:nvPr/>
        </p:nvSpPr>
        <p:spPr>
          <a:xfrm>
            <a:off x="480695" y="645160"/>
            <a:ext cx="1578610" cy="491490"/>
          </a:xfrm>
          <a:prstGeom prst="rect">
            <a:avLst/>
          </a:prstGeom>
          <a:solidFill>
            <a:schemeClr val="accent3">
              <a:lumMod val="20000"/>
              <a:lumOff val="80000"/>
            </a:schemeClr>
          </a:solidFill>
          <a:ln w="19050">
            <a:solidFill>
              <a:srgbClr val="FF0000"/>
            </a:solidFill>
          </a:ln>
        </p:spPr>
        <p:txBody>
          <a:bodyPr wrap="square">
            <a:spAutoFit/>
          </a:bodyPr>
          <a:lstStyle/>
          <a:p>
            <a:pPr algn="l"/>
            <a:r>
              <a:rPr lang="en-US" altLang="zh-CN" sz="2600" b="1">
                <a:solidFill>
                  <a:schemeClr val="tx1"/>
                </a:solidFill>
                <a:uFillTx/>
                <a:latin typeface="黑体" panose="02010609060101010101" pitchFamily="2" charset="-122"/>
                <a:ea typeface="黑体" panose="02010609060101010101" pitchFamily="2" charset="-122"/>
              </a:rPr>
              <a:t>2</a:t>
            </a:r>
            <a:r>
              <a:rPr lang="zh-CN" altLang="en-US" sz="2600" b="1">
                <a:solidFill>
                  <a:schemeClr val="tx1"/>
                </a:solidFill>
                <a:uFillTx/>
                <a:latin typeface="黑体" panose="02010609060101010101" pitchFamily="2" charset="-122"/>
                <a:ea typeface="黑体" panose="02010609060101010101" pitchFamily="2" charset="-122"/>
              </a:rPr>
              <a:t>、欧洲</a:t>
            </a:r>
            <a:endParaRPr lang="zh-CN" altLang="en-US" sz="2600" b="1" dirty="0">
              <a:solidFill>
                <a:schemeClr val="tx1"/>
              </a:solidFill>
              <a:uFillTx/>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73380" y="1462088"/>
            <a:ext cx="8595836" cy="953135"/>
          </a:xfrm>
          <a:prstGeom prst="rect">
            <a:avLst/>
          </a:prstGeom>
          <a:noFill/>
          <a:ln w="9525">
            <a:noFill/>
          </a:ln>
        </p:spPr>
        <p:txBody>
          <a:bodyPr wrap="square">
            <a:spAutoFit/>
          </a:bodyPr>
          <a:lstStyle/>
          <a:p>
            <a:pPr indent="0"/>
            <a:r>
              <a:rPr lang="en-US"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1941</a:t>
            </a:r>
            <a:r>
              <a:rPr lang="zh-CN" sz="2800" b="1">
                <a:solidFill>
                  <a:srgbClr val="000000"/>
                </a:solidFill>
                <a:latin typeface="黑体" panose="02010609060101010101" pitchFamily="2" charset="-122"/>
                <a:ea typeface="黑体" panose="02010609060101010101" pitchFamily="2" charset="-122"/>
                <a:cs typeface="黑体" panose="02010609060101010101" pitchFamily="2" charset="-122"/>
              </a:rPr>
              <a:t>年</a:t>
            </a:r>
            <a:r>
              <a:rPr lang="en-US" sz="2800" b="1">
                <a:solidFill>
                  <a:srgbClr val="000000"/>
                </a:solidFill>
                <a:latin typeface="黑体" panose="02010609060101010101" pitchFamily="2" charset="-122"/>
                <a:ea typeface="黑体" panose="02010609060101010101" pitchFamily="2" charset="-122"/>
                <a:cs typeface="黑体" panose="02010609060101010101" pitchFamily="2" charset="-122"/>
              </a:rPr>
              <a:t>12</a:t>
            </a:r>
            <a:r>
              <a:rPr lang="zh-CN" sz="2800" b="1">
                <a:solidFill>
                  <a:srgbClr val="000000"/>
                </a:solidFill>
                <a:latin typeface="黑体" panose="02010609060101010101" pitchFamily="2" charset="-122"/>
                <a:ea typeface="黑体" panose="02010609060101010101" pitchFamily="2" charset="-122"/>
                <a:cs typeface="黑体" panose="02010609060101010101" pitchFamily="2" charset="-122"/>
              </a:rPr>
              <a:t>月，日本挑起太平洋战争，美国对日宣战，第二次世界大战发展到</a:t>
            </a:r>
            <a:r>
              <a:rPr lang="zh-CN" sz="2800" b="1">
                <a:solidFill>
                  <a:srgbClr val="0033CC"/>
                </a:solidFill>
                <a:latin typeface="黑体" panose="02010609060101010101" pitchFamily="2" charset="-122"/>
                <a:ea typeface="黑体" panose="02010609060101010101" pitchFamily="2" charset="-122"/>
                <a:cs typeface="黑体" panose="02010609060101010101" pitchFamily="2" charset="-122"/>
              </a:rPr>
              <a:t>全球阶段。</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540385" y="765175"/>
            <a:ext cx="3092450" cy="521970"/>
          </a:xfrm>
          <a:prstGeom prst="rect">
            <a:avLst/>
          </a:prstGeom>
          <a:solidFill>
            <a:srgbClr val="FFFF00"/>
          </a:solidFill>
        </p:spPr>
        <p:txBody>
          <a:bodyPr wrap="square" rtlCol="0" anchor="t">
            <a:spAutoFit/>
          </a:bodyPr>
          <a:lstStyle/>
          <a:p>
            <a:r>
              <a:rPr lang="en-US" altLang="zh-CN" sz="2800" b="1">
                <a:latin typeface="黑体" panose="02010609060101010101" pitchFamily="2" charset="-122"/>
                <a:ea typeface="黑体" panose="02010609060101010101" pitchFamily="2" charset="-122"/>
                <a:sym typeface="+mn-ea"/>
              </a:rPr>
              <a:t>4.</a:t>
            </a:r>
            <a:r>
              <a:rPr lang="zh-CN"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全球战争</a:t>
            </a:r>
            <a:endParaRPr lang="zh-CN" altLang="en-US" sz="2800" b="1">
              <a:latin typeface="黑体" panose="02010609060101010101" pitchFamily="2" charset="-122"/>
              <a:ea typeface="黑体" panose="02010609060101010101" pitchFamily="2" charset="-122"/>
            </a:endParaRPr>
          </a:p>
        </p:txBody>
      </p:sp>
      <p:pic>
        <p:nvPicPr>
          <p:cNvPr id="3074" name="Picture 2" descr="http://i.gongxiao8.com/uploads/i_2_1557789674x1757272956_2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2905" y="2542540"/>
            <a:ext cx="3127375" cy="243014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3078" name="Picture 6" descr="http://www.onegreen.net/maps/Upload_maps/201611/2016112914203294.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73550" y="2542540"/>
            <a:ext cx="4398645" cy="285686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586490" y="5698094"/>
            <a:ext cx="2594869" cy="106680"/>
          </a:xfrm>
          <a:prstGeom prst="rect">
            <a:avLst/>
          </a:prstGeom>
          <a:noFill/>
        </p:spPr>
        <p:txBody>
          <a:bodyPr wrap="square" rtlCol="0">
            <a:spAutoFit/>
          </a:bodyPr>
          <a:lstStyle/>
          <a:p>
            <a:pPr algn="ctr"/>
            <a:r>
              <a:rPr lang="zh-CN" altLang="en-US" sz="100" dirty="0" smtClean="0">
                <a:latin typeface="黑体" panose="02010609060101010101" pitchFamily="2" charset="-122"/>
                <a:ea typeface="黑体" panose="02010609060101010101" pitchFamily="2" charset="-122"/>
              </a:rPr>
              <a:t>德军突袭苏联</a:t>
            </a:r>
          </a:p>
        </p:txBody>
      </p:sp>
      <p:sp>
        <p:nvSpPr>
          <p:cNvPr id="7" name="TextBox 6"/>
          <p:cNvSpPr txBox="1"/>
          <p:nvPr/>
        </p:nvSpPr>
        <p:spPr>
          <a:xfrm>
            <a:off x="5000356" y="5655231"/>
            <a:ext cx="2999673" cy="106680"/>
          </a:xfrm>
          <a:prstGeom prst="rect">
            <a:avLst/>
          </a:prstGeom>
          <a:noFill/>
        </p:spPr>
        <p:txBody>
          <a:bodyPr wrap="square" rtlCol="0">
            <a:spAutoFit/>
          </a:bodyPr>
          <a:lstStyle/>
          <a:p>
            <a:pPr algn="ctr"/>
            <a:r>
              <a:rPr lang="zh-CN" altLang="en-US" sz="100" dirty="0" smtClean="0">
                <a:latin typeface="黑体" panose="02010609060101010101" pitchFamily="2" charset="-122"/>
                <a:ea typeface="黑体" panose="02010609060101010101" pitchFamily="2" charset="-122"/>
              </a:rPr>
              <a:t>日本发动太平洋战争</a:t>
            </a:r>
          </a:p>
        </p:txBody>
      </p:sp>
      <p:sp>
        <p:nvSpPr>
          <p:cNvPr id="11" name="Text Box 2"/>
          <p:cNvSpPr txBox="1">
            <a:spLocks noChangeArrowheads="1"/>
          </p:cNvSpPr>
          <p:nvPr/>
        </p:nvSpPr>
        <p:spPr bwMode="auto">
          <a:xfrm>
            <a:off x="382905" y="153670"/>
            <a:ext cx="4843145" cy="49149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600" b="1" smtClean="0">
                <a:solidFill>
                  <a:schemeClr val="tx1"/>
                </a:solidFill>
                <a:uFillTx/>
                <a:latin typeface="黑体" panose="02010609060101010101" pitchFamily="2" charset="-122"/>
                <a:ea typeface="黑体" panose="02010609060101010101" pitchFamily="2" charset="-122"/>
              </a:rPr>
              <a:t>三、第二次世界大战的过程</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联机映像占位符 36865" descr="罗斯福与丘"/>
          <p:cNvPicPr>
            <a:picLocks noGrp="1" noChangeAspect="1"/>
          </p:cNvPicPr>
          <p:nvPr>
            <p:ph type="clipArt" sz="half" idx="2"/>
          </p:nvPr>
        </p:nvPicPr>
        <p:blipFill>
          <a:blip r:embed="rId4"/>
          <a:stretch>
            <a:fillRect/>
          </a:stretch>
        </p:blipFill>
        <p:spPr>
          <a:xfrm>
            <a:off x="760730" y="3804920"/>
            <a:ext cx="5802630" cy="2548890"/>
          </a:xfrm>
        </p:spPr>
      </p:pic>
      <p:sp>
        <p:nvSpPr>
          <p:cNvPr id="68611" name="文本框 36867"/>
          <p:cNvSpPr txBox="1"/>
          <p:nvPr/>
        </p:nvSpPr>
        <p:spPr>
          <a:xfrm>
            <a:off x="114300" y="2513330"/>
            <a:ext cx="8915400" cy="1291590"/>
          </a:xfrm>
          <a:prstGeom prst="rect">
            <a:avLst/>
          </a:prstGeom>
          <a:noFill/>
          <a:ln w="9525">
            <a:noFill/>
          </a:ln>
        </p:spPr>
        <p:txBody>
          <a:bodyPr wrap="square" anchor="t">
            <a:spAutoFit/>
          </a:bodyPr>
          <a:lstStyle/>
          <a:p>
            <a:pPr>
              <a:spcBef>
                <a:spcPct val="20000"/>
              </a:spcBef>
              <a:buClr>
                <a:schemeClr val="hlink"/>
              </a:buClr>
              <a:buSzPct val="75000"/>
              <a:buFont typeface="Wingdings" panose="05000000000000000000" pitchFamily="2" charset="2"/>
              <a:buNone/>
            </a:pPr>
            <a:r>
              <a:rPr lang="zh-CN" altLang="en-US" sz="2600" b="1" dirty="0">
                <a:solidFill>
                  <a:schemeClr val="tx1"/>
                </a:solidFill>
                <a:uFillTx/>
                <a:latin typeface="黑体" panose="02010609060101010101" pitchFamily="2" charset="-122"/>
                <a:ea typeface="黑体" panose="02010609060101010101" pitchFamily="2" charset="-122"/>
              </a:rPr>
              <a:t>（</a:t>
            </a:r>
            <a:r>
              <a:rPr lang="en-US" altLang="zh-CN" sz="2600" b="1" dirty="0">
                <a:solidFill>
                  <a:schemeClr val="tx1"/>
                </a:solidFill>
                <a:uFillTx/>
                <a:latin typeface="黑体" panose="02010609060101010101" pitchFamily="2" charset="-122"/>
                <a:ea typeface="黑体" panose="02010609060101010101" pitchFamily="2" charset="-122"/>
              </a:rPr>
              <a:t>1</a:t>
            </a:r>
            <a:r>
              <a:rPr lang="zh-CN" altLang="en-US" sz="2600" b="1" dirty="0">
                <a:solidFill>
                  <a:schemeClr val="tx1"/>
                </a:solidFill>
                <a:uFillTx/>
                <a:latin typeface="黑体" panose="02010609060101010101" pitchFamily="2" charset="-122"/>
                <a:ea typeface="黑体" panose="02010609060101010101" pitchFamily="2" charset="-122"/>
              </a:rPr>
              <a:t>）</a:t>
            </a:r>
            <a:r>
              <a:rPr lang="en-US" altLang="zh-CN" sz="2600" b="1" dirty="0">
                <a:solidFill>
                  <a:schemeClr val="tx1"/>
                </a:solidFill>
                <a:uFillTx/>
                <a:latin typeface="黑体" panose="02010609060101010101" pitchFamily="2" charset="-122"/>
                <a:ea typeface="黑体" panose="02010609060101010101" pitchFamily="2" charset="-122"/>
              </a:rPr>
              <a:t>1941</a:t>
            </a:r>
            <a:r>
              <a:rPr lang="zh-CN" altLang="en-US" sz="2600" b="1" dirty="0">
                <a:solidFill>
                  <a:schemeClr val="tx1"/>
                </a:solidFill>
                <a:uFillTx/>
                <a:latin typeface="黑体" panose="02010609060101010101" pitchFamily="2" charset="-122"/>
                <a:ea typeface="黑体" panose="02010609060101010101" pitchFamily="2" charset="-122"/>
              </a:rPr>
              <a:t>年</a:t>
            </a:r>
            <a:r>
              <a:rPr lang="en-US" altLang="zh-CN" sz="2600" b="1" dirty="0">
                <a:solidFill>
                  <a:schemeClr val="tx1"/>
                </a:solidFill>
                <a:uFillTx/>
                <a:latin typeface="黑体" panose="02010609060101010101" pitchFamily="2" charset="-122"/>
                <a:ea typeface="黑体" panose="02010609060101010101" pitchFamily="2" charset="-122"/>
              </a:rPr>
              <a:t>8</a:t>
            </a:r>
            <a:r>
              <a:rPr lang="zh-CN" altLang="en-US" sz="2600" b="1" dirty="0">
                <a:solidFill>
                  <a:schemeClr val="tx1"/>
                </a:solidFill>
                <a:uFillTx/>
                <a:latin typeface="黑体" panose="02010609060101010101" pitchFamily="2" charset="-122"/>
                <a:ea typeface="黑体" panose="02010609060101010101" pitchFamily="2" charset="-122"/>
              </a:rPr>
              <a:t>月，在大西洋东北部的纽芬兰阿金夏湾，美国总统罗斯福与英国首相丘吉尔，举行了他们在二战中的第一次会谈，</a:t>
            </a:r>
            <a:r>
              <a:rPr lang="en-US" altLang="zh-CN" sz="2600" b="1" dirty="0">
                <a:solidFill>
                  <a:schemeClr val="tx1"/>
                </a:solidFill>
                <a:uFillTx/>
                <a:latin typeface="黑体" panose="02010609060101010101" pitchFamily="2" charset="-122"/>
                <a:ea typeface="黑体" panose="02010609060101010101" pitchFamily="2" charset="-122"/>
              </a:rPr>
              <a:t>14</a:t>
            </a:r>
            <a:r>
              <a:rPr lang="zh-CN" altLang="en-US" sz="2600" b="1" dirty="0">
                <a:solidFill>
                  <a:schemeClr val="tx1"/>
                </a:solidFill>
                <a:uFillTx/>
                <a:latin typeface="黑体" panose="02010609060101010101" pitchFamily="2" charset="-122"/>
                <a:ea typeface="黑体" panose="02010609060101010101" pitchFamily="2" charset="-122"/>
              </a:rPr>
              <a:t>日公布了联合宣言，即“大西洋宪章”。</a:t>
            </a:r>
          </a:p>
        </p:txBody>
      </p:sp>
      <p:sp>
        <p:nvSpPr>
          <p:cNvPr id="11" name="Text Box 2"/>
          <p:cNvSpPr txBox="1">
            <a:spLocks noChangeArrowheads="1"/>
          </p:cNvSpPr>
          <p:nvPr/>
        </p:nvSpPr>
        <p:spPr bwMode="auto">
          <a:xfrm>
            <a:off x="228600" y="-41275"/>
            <a:ext cx="4843145" cy="49149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2600" b="1" smtClean="0">
                <a:solidFill>
                  <a:schemeClr val="tx1"/>
                </a:solidFill>
                <a:uFillTx/>
                <a:latin typeface="黑体" panose="02010609060101010101" pitchFamily="2" charset="-122"/>
                <a:ea typeface="黑体" panose="02010609060101010101" pitchFamily="2" charset="-122"/>
              </a:rPr>
              <a:t>三、第二次世界大战的过程</a:t>
            </a:r>
          </a:p>
        </p:txBody>
      </p:sp>
      <p:sp>
        <p:nvSpPr>
          <p:cNvPr id="3" name="文本框 2"/>
          <p:cNvSpPr txBox="1"/>
          <p:nvPr/>
        </p:nvSpPr>
        <p:spPr>
          <a:xfrm>
            <a:off x="327025" y="527685"/>
            <a:ext cx="3703320" cy="460375"/>
          </a:xfrm>
          <a:prstGeom prst="rect">
            <a:avLst/>
          </a:prstGeom>
          <a:noFill/>
        </p:spPr>
        <p:txBody>
          <a:bodyPr wrap="none" rtlCol="0" anchor="t">
            <a:spAutoFit/>
          </a:bodyPr>
          <a:lstStyle/>
          <a:p>
            <a:r>
              <a:rPr lang="en-US" altLang="zh-CN" sz="2400" b="1" dirty="0">
                <a:solidFill>
                  <a:srgbClr val="990033"/>
                </a:solidFill>
                <a:latin typeface="黑体" panose="02010609060101010101" pitchFamily="2" charset="-122"/>
                <a:ea typeface="黑体" panose="02010609060101010101" pitchFamily="2" charset="-122"/>
                <a:sym typeface="+mn-ea"/>
              </a:rPr>
              <a:t>5</a:t>
            </a:r>
            <a:r>
              <a:rPr lang="zh-CN" altLang="en-US" sz="2400" b="1" dirty="0">
                <a:solidFill>
                  <a:srgbClr val="990033"/>
                </a:solidFill>
                <a:latin typeface="黑体" panose="02010609060101010101" pitchFamily="2" charset="-122"/>
                <a:ea typeface="黑体" panose="02010609060101010101" pitchFamily="2" charset="-122"/>
                <a:sym typeface="+mn-ea"/>
              </a:rPr>
              <a:t>、国际反法西斯联盟建立</a:t>
            </a:r>
            <a:endParaRPr lang="zh-CN" altLang="en-US" sz="2400"/>
          </a:p>
        </p:txBody>
      </p:sp>
      <p:sp>
        <p:nvSpPr>
          <p:cNvPr id="6" name="文本框 5"/>
          <p:cNvSpPr txBox="1"/>
          <p:nvPr/>
        </p:nvSpPr>
        <p:spPr>
          <a:xfrm>
            <a:off x="1151255" y="6353810"/>
            <a:ext cx="5685155" cy="370840"/>
          </a:xfrm>
          <a:prstGeom prst="rect">
            <a:avLst/>
          </a:prstGeom>
          <a:noFill/>
        </p:spPr>
        <p:txBody>
          <a:bodyPr wrap="square" rtlCol="0">
            <a:spAutoFit/>
          </a:bodyPr>
          <a:lstStyle/>
          <a:p>
            <a:pPr>
              <a:lnSpc>
                <a:spcPct val="70000"/>
              </a:lnSpc>
              <a:spcBef>
                <a:spcPct val="50000"/>
              </a:spcBef>
              <a:buClr>
                <a:schemeClr val="tx1"/>
              </a:buClr>
            </a:pPr>
            <a:r>
              <a:rPr lang="zh-CN" altLang="en-US" sz="2600" b="1" dirty="0">
                <a:solidFill>
                  <a:srgbClr val="3333FF"/>
                </a:solidFill>
                <a:uFillTx/>
                <a:latin typeface="宋体" panose="02010600030101010101" pitchFamily="2" charset="-122"/>
                <a:sym typeface="+mn-ea"/>
              </a:rPr>
              <a:t>英美首脑会晤调整关系和战略</a:t>
            </a:r>
          </a:p>
        </p:txBody>
      </p:sp>
      <p:sp>
        <p:nvSpPr>
          <p:cNvPr id="7" name="文本框 6"/>
          <p:cNvSpPr txBox="1"/>
          <p:nvPr/>
        </p:nvSpPr>
        <p:spPr>
          <a:xfrm>
            <a:off x="114300" y="944880"/>
            <a:ext cx="9142095" cy="1568450"/>
          </a:xfrm>
          <a:prstGeom prst="rect">
            <a:avLst/>
          </a:prstGeom>
          <a:solidFill>
            <a:srgbClr val="FFFF99"/>
          </a:solidFill>
          <a:ln w="19050">
            <a:solidFill>
              <a:srgbClr val="FF0000"/>
            </a:solidFill>
          </a:ln>
        </p:spPr>
        <p:txBody>
          <a:bodyPr wrap="square" anchor="t">
            <a:spAutoFit/>
          </a:bodyPr>
          <a:lstStyle/>
          <a:p>
            <a:r>
              <a:rPr lang="zh-CN" altLang="en-US" sz="2400" b="1" dirty="0">
                <a:solidFill>
                  <a:srgbClr val="0000FF"/>
                </a:solidFill>
                <a:latin typeface="黑体" panose="02010609060101010101" pitchFamily="2" charset="-122"/>
                <a:ea typeface="黑体" panose="02010609060101010101" pitchFamily="2" charset="-122"/>
                <a:sym typeface="+mn-ea"/>
              </a:rPr>
              <a:t>国际反法西斯联盟形成的原因</a:t>
            </a:r>
            <a:endParaRPr lang="en-US" altLang="zh-CN" sz="2400" b="1" dirty="0">
              <a:latin typeface="Arial" panose="020B0604020202020204" pitchFamily="34" charset="0"/>
              <a:ea typeface="宋体" panose="02010600030101010101" pitchFamily="2" charset="-122"/>
            </a:endParaRPr>
          </a:p>
          <a:p>
            <a:r>
              <a:rPr lang="en-US" altLang="zh-CN" sz="2400"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法西斯国家的侵略对全人类的安全和民主制度构成严重威胁。</a:t>
            </a:r>
          </a:p>
          <a:p>
            <a:r>
              <a:rPr lang="en-US" altLang="zh-CN" sz="2400"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西方民主国家、社会主义国家和殖民地半殖民地国家都迫切要求联合行动，抗击侵略，捍卫独立与自由。</a:t>
            </a:r>
            <a:endParaRPr lang="zh-CN" altLang="en-US" sz="2400" dirty="0">
              <a:latin typeface="Arial" panose="020B0604020202020204" pitchFamily="34" charset="0"/>
              <a:ea typeface="宋体" panose="02010600030101010101" pitchFamily="2" charset="-122"/>
            </a:endParaRPr>
          </a:p>
        </p:txBody>
      </p:sp>
    </p:spTree>
  </p:cSld>
  <p:clrMapOvr>
    <a:masterClrMapping/>
  </p:clrMapOvr>
  <p:transition spd="slow">
    <p:pull dir="lu"/>
    <p:sndAc>
      <p:stSnd>
        <p:snd r:embed="rId3"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14020" y="89535"/>
            <a:ext cx="4003040" cy="491490"/>
          </a:xfrm>
          <a:prstGeom prst="rect">
            <a:avLst/>
          </a:prstGeom>
          <a:noFill/>
        </p:spPr>
        <p:txBody>
          <a:bodyPr wrap="none" rtlCol="0" anchor="t">
            <a:spAutoFit/>
          </a:bodyPr>
          <a:lstStyle/>
          <a:p>
            <a:r>
              <a:rPr lang="en-US" altLang="zh-CN" sz="2600" b="1" dirty="0">
                <a:solidFill>
                  <a:srgbClr val="FF3300"/>
                </a:solidFill>
                <a:uFillTx/>
                <a:latin typeface="黑体" panose="02010609060101010101" pitchFamily="2" charset="-122"/>
                <a:ea typeface="黑体" panose="02010609060101010101" pitchFamily="2" charset="-122"/>
                <a:sym typeface="+mn-ea"/>
              </a:rPr>
              <a:t>5</a:t>
            </a:r>
            <a:r>
              <a:rPr lang="zh-CN" altLang="en-US" sz="2600" b="1" dirty="0">
                <a:solidFill>
                  <a:srgbClr val="FF3300"/>
                </a:solidFill>
                <a:uFillTx/>
                <a:latin typeface="黑体" panose="02010609060101010101" pitchFamily="2" charset="-122"/>
                <a:ea typeface="黑体" panose="02010609060101010101" pitchFamily="2" charset="-122"/>
                <a:sym typeface="+mn-ea"/>
              </a:rPr>
              <a:t>、国际反法西斯联盟建立</a:t>
            </a:r>
          </a:p>
        </p:txBody>
      </p:sp>
      <p:pic>
        <p:nvPicPr>
          <p:cNvPr id="3" name="图片 2"/>
          <p:cNvPicPr>
            <a:picLocks noChangeAspect="1"/>
          </p:cNvPicPr>
          <p:nvPr/>
        </p:nvPicPr>
        <p:blipFill>
          <a:blip r:embed="rId3"/>
          <a:stretch>
            <a:fillRect/>
          </a:stretch>
        </p:blipFill>
        <p:spPr>
          <a:xfrm>
            <a:off x="323850" y="743585"/>
            <a:ext cx="4502785" cy="3837940"/>
          </a:xfrm>
          <a:prstGeom prst="rect">
            <a:avLst/>
          </a:prstGeom>
        </p:spPr>
      </p:pic>
      <p:sp>
        <p:nvSpPr>
          <p:cNvPr id="6" name="矩形 5"/>
          <p:cNvSpPr/>
          <p:nvPr/>
        </p:nvSpPr>
        <p:spPr>
          <a:xfrm>
            <a:off x="5033645" y="581025"/>
            <a:ext cx="4094480" cy="4399915"/>
          </a:xfrm>
          <a:prstGeom prst="rect">
            <a:avLst/>
          </a:prstGeom>
          <a:ln w="19050">
            <a:solidFill>
              <a:schemeClr val="accent6">
                <a:lumMod val="50000"/>
              </a:schemeClr>
            </a:solidFill>
          </a:ln>
        </p:spPr>
        <p:txBody>
          <a:bodyPr wrap="square">
            <a:spAutoFit/>
          </a:bodyPr>
          <a:lstStyle/>
          <a:p>
            <a:pPr>
              <a:spcAft>
                <a:spcPts val="1200"/>
              </a:spcAft>
            </a:pPr>
            <a:r>
              <a:rPr lang="zh-CN" altLang="en-US" sz="2600" b="1" dirty="0" smtClean="0">
                <a:solidFill>
                  <a:schemeClr val="tx1"/>
                </a:solidFill>
                <a:uFillTx/>
                <a:latin typeface="楷体" panose="02010609060101010101" charset="-122"/>
                <a:ea typeface="楷体" panose="02010609060101010101" charset="-122"/>
                <a:cs typeface="楷体" panose="02010609060101010101" charset="-122"/>
              </a:rPr>
              <a:t>（一</a:t>
            </a:r>
            <a:r>
              <a:rPr lang="en-US" altLang="zh-CN" sz="2600" b="1" dirty="0">
                <a:solidFill>
                  <a:schemeClr val="tx1"/>
                </a:solidFill>
                <a:uFillTx/>
                <a:latin typeface="楷体" panose="02010609060101010101" charset="-122"/>
                <a:ea typeface="楷体" panose="02010609060101010101" charset="-122"/>
                <a:cs typeface="楷体" panose="02010609060101010101" charset="-122"/>
              </a:rPr>
              <a:t>)</a:t>
            </a:r>
            <a:r>
              <a:rPr lang="zh-CN" altLang="en-US" sz="2600" b="1" dirty="0">
                <a:solidFill>
                  <a:schemeClr val="tx1"/>
                </a:solidFill>
                <a:uFillTx/>
                <a:latin typeface="楷体" panose="02010609060101010101" charset="-122"/>
                <a:ea typeface="楷体" panose="02010609060101010101" charset="-122"/>
                <a:cs typeface="楷体" panose="02010609060101010101" charset="-122"/>
              </a:rPr>
              <a:t>每一政府各自保证对与各该政府作战的三国同盟成员国及其附从者使用其全部资源，不论军事的或经济的。</a:t>
            </a:r>
          </a:p>
          <a:p>
            <a:pPr>
              <a:spcAft>
                <a:spcPts val="1200"/>
              </a:spcAft>
            </a:pPr>
            <a:r>
              <a:rPr lang="en-US" altLang="zh-CN" sz="2600" b="1" dirty="0">
                <a:solidFill>
                  <a:schemeClr val="tx1"/>
                </a:solidFill>
                <a:uFillTx/>
                <a:latin typeface="楷体" panose="02010609060101010101" charset="-122"/>
                <a:ea typeface="楷体" panose="02010609060101010101" charset="-122"/>
                <a:cs typeface="楷体" panose="02010609060101010101" charset="-122"/>
              </a:rPr>
              <a:t>(</a:t>
            </a:r>
            <a:r>
              <a:rPr lang="zh-CN" altLang="en-US" sz="2600" b="1" dirty="0">
                <a:solidFill>
                  <a:schemeClr val="tx1"/>
                </a:solidFill>
                <a:uFillTx/>
                <a:latin typeface="楷体" panose="02010609060101010101" charset="-122"/>
                <a:ea typeface="楷体" panose="02010609060101010101" charset="-122"/>
                <a:cs typeface="楷体" panose="02010609060101010101" charset="-122"/>
              </a:rPr>
              <a:t>二</a:t>
            </a:r>
            <a:r>
              <a:rPr lang="en-US" altLang="zh-CN" sz="2600" b="1" dirty="0">
                <a:solidFill>
                  <a:schemeClr val="tx1"/>
                </a:solidFill>
                <a:uFillTx/>
                <a:latin typeface="楷体" panose="02010609060101010101" charset="-122"/>
                <a:ea typeface="楷体" panose="02010609060101010101" charset="-122"/>
                <a:cs typeface="楷体" panose="02010609060101010101" charset="-122"/>
              </a:rPr>
              <a:t>)</a:t>
            </a:r>
            <a:r>
              <a:rPr lang="zh-CN" altLang="en-US" sz="2600" b="1" dirty="0">
                <a:solidFill>
                  <a:schemeClr val="tx1"/>
                </a:solidFill>
                <a:uFillTx/>
                <a:latin typeface="楷体" panose="02010609060101010101" charset="-122"/>
                <a:ea typeface="楷体" panose="02010609060101010101" charset="-122"/>
                <a:cs typeface="楷体" panose="02010609060101010101" charset="-122"/>
              </a:rPr>
              <a:t>每一政府各自保证与本宣言签字国政府合作，并不与敌人缔结单独停战协定或和约</a:t>
            </a:r>
            <a:r>
              <a:rPr lang="zh-CN" altLang="en-US" sz="2600" b="1" dirty="0" smtClean="0">
                <a:solidFill>
                  <a:schemeClr val="tx1"/>
                </a:solidFill>
                <a:uFillTx/>
                <a:latin typeface="楷体" panose="02010609060101010101" charset="-122"/>
                <a:ea typeface="楷体" panose="02010609060101010101" charset="-122"/>
                <a:cs typeface="楷体" panose="02010609060101010101" charset="-122"/>
              </a:rPr>
              <a:t>。</a:t>
            </a:r>
            <a:endParaRPr lang="en-US" altLang="zh-CN" sz="2600" b="1" dirty="0" smtClean="0">
              <a:solidFill>
                <a:schemeClr val="tx1"/>
              </a:solidFill>
              <a:uFillTx/>
              <a:latin typeface="楷体" panose="02010609060101010101" charset="-122"/>
              <a:ea typeface="楷体" panose="02010609060101010101" charset="-122"/>
              <a:cs typeface="楷体" panose="02010609060101010101" charset="-122"/>
            </a:endParaRPr>
          </a:p>
          <a:p>
            <a:pPr algn="r">
              <a:spcAft>
                <a:spcPts val="1200"/>
              </a:spcAft>
            </a:pPr>
            <a:r>
              <a:rPr lang="en-US" altLang="zh-CN" sz="2600" b="1" dirty="0" smtClean="0">
                <a:solidFill>
                  <a:schemeClr val="tx1"/>
                </a:solidFill>
                <a:uFillTx/>
                <a:latin typeface="楷体" panose="02010609060101010101" charset="-122"/>
                <a:ea typeface="楷体" panose="02010609060101010101" charset="-122"/>
                <a:cs typeface="楷体" panose="02010609060101010101" charset="-122"/>
              </a:rPr>
              <a:t>——《</a:t>
            </a:r>
            <a:r>
              <a:rPr lang="zh-CN" altLang="en-US" sz="2600" b="1" dirty="0" smtClean="0">
                <a:solidFill>
                  <a:schemeClr val="tx1"/>
                </a:solidFill>
                <a:uFillTx/>
                <a:latin typeface="楷体" panose="02010609060101010101" charset="-122"/>
                <a:ea typeface="楷体" panose="02010609060101010101" charset="-122"/>
                <a:cs typeface="楷体" panose="02010609060101010101" charset="-122"/>
              </a:rPr>
              <a:t>联合国家宣言</a:t>
            </a:r>
            <a:r>
              <a:rPr lang="en-US" altLang="zh-CN" sz="2600" b="1" dirty="0" smtClean="0">
                <a:solidFill>
                  <a:schemeClr val="tx1"/>
                </a:solidFill>
                <a:uFillTx/>
                <a:latin typeface="楷体" panose="02010609060101010101" charset="-122"/>
                <a:ea typeface="楷体" panose="02010609060101010101" charset="-122"/>
                <a:cs typeface="楷体" panose="02010609060101010101" charset="-122"/>
              </a:rPr>
              <a:t>》</a:t>
            </a:r>
          </a:p>
        </p:txBody>
      </p:sp>
      <p:sp>
        <p:nvSpPr>
          <p:cNvPr id="4" name="文本框 3"/>
          <p:cNvSpPr txBox="1"/>
          <p:nvPr/>
        </p:nvSpPr>
        <p:spPr>
          <a:xfrm>
            <a:off x="109220" y="5213985"/>
            <a:ext cx="8636635" cy="1291590"/>
          </a:xfrm>
          <a:prstGeom prst="rect">
            <a:avLst/>
          </a:prstGeom>
          <a:noFill/>
        </p:spPr>
        <p:txBody>
          <a:bodyPr wrap="square" rtlCol="0">
            <a:spAutoFit/>
          </a:bodyPr>
          <a:lstStyle/>
          <a:p>
            <a:pPr indent="0"/>
            <a:r>
              <a:rPr lang="zh-CN" sz="26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6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6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lang="zh-CN" sz="26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1942年1月，以美、英、苏、中 为首的26个国家签署《联合国家宣言》，建立</a:t>
            </a:r>
            <a:r>
              <a:rPr lang="zh-CN" sz="2600" b="1">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世界反法西斯同盟</a:t>
            </a:r>
            <a:r>
              <a:rPr lang="zh-CN" sz="26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。从此，同盟国家协同作战，</a:t>
            </a:r>
            <a:endParaRPr lang="zh-CN" altLang="en-US" sz="2600">
              <a:latin typeface="黑体" panose="02010609060101010101" pitchFamily="2" charset="-122"/>
            </a:endParaRPr>
          </a:p>
        </p:txBody>
      </p:sp>
    </p:spTree>
    <p:custDataLst>
      <p:tags r:id="rId1"/>
    </p:custData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55575" y="3136265"/>
            <a:ext cx="4204335" cy="829945"/>
          </a:xfrm>
          <a:prstGeom prst="rect">
            <a:avLst/>
          </a:prstGeom>
          <a:solidFill>
            <a:schemeClr val="accent3">
              <a:lumMod val="40000"/>
              <a:lumOff val="60000"/>
              <a:alpha val="50000"/>
            </a:schemeClr>
          </a:solidFill>
          <a:ln w="19050">
            <a:solidFill>
              <a:srgbClr val="FF0000"/>
            </a:solidFill>
          </a:ln>
        </p:spPr>
        <p:txBody>
          <a:bodyPr wrap="square" rtlCol="0" anchor="t">
            <a:spAutoFit/>
          </a:bodyPr>
          <a:lstStyle/>
          <a:p>
            <a:r>
              <a:rPr lang="zh-CN" altLang="en-US" sz="2400" b="1"/>
              <a:t>苏德战场是斯大林格勒战役，也是二战中最大的转折点</a:t>
            </a:r>
          </a:p>
        </p:txBody>
      </p:sp>
      <p:sp>
        <p:nvSpPr>
          <p:cNvPr id="6" name="矩形 5"/>
          <p:cNvSpPr/>
          <p:nvPr/>
        </p:nvSpPr>
        <p:spPr>
          <a:xfrm>
            <a:off x="396875" y="206375"/>
            <a:ext cx="2511425" cy="521970"/>
          </a:xfrm>
          <a:prstGeom prst="rect">
            <a:avLst/>
          </a:prstGeom>
        </p:spPr>
        <p:txBody>
          <a:bodyPr wrap="square">
            <a:spAutoFit/>
          </a:bodyPr>
          <a:lstStyle/>
          <a:p>
            <a:pPr fontAlgn="auto">
              <a:lnSpc>
                <a:spcPct val="100000"/>
              </a:lnSpc>
              <a:spcAft>
                <a:spcPts val="0"/>
              </a:spcAft>
            </a:pPr>
            <a:r>
              <a:rPr lang="en-US" altLang="zh-CN" sz="2800" b="1" dirty="0">
                <a:latin typeface="黑体" panose="02010609060101010101" pitchFamily="2" charset="-122"/>
                <a:ea typeface="黑体" panose="02010609060101010101" pitchFamily="2" charset="-122"/>
                <a:cs typeface="黑体" panose="02010609060101010101" pitchFamily="2" charset="-122"/>
                <a:sym typeface="+mn-ea"/>
              </a:rPr>
              <a:t>6</a:t>
            </a:r>
            <a:r>
              <a:rPr lang="zh-CN" altLang="zh-CN" sz="2800" b="1" dirty="0">
                <a:latin typeface="黑体" panose="02010609060101010101" pitchFamily="2" charset="-122"/>
                <a:ea typeface="黑体" panose="02010609060101010101" pitchFamily="2" charset="-122"/>
                <a:cs typeface="黑体" panose="02010609060101010101" pitchFamily="2" charset="-122"/>
                <a:sym typeface="+mn-ea"/>
              </a:rPr>
              <a:t>、重大战役</a:t>
            </a:r>
            <a:endParaRPr lang="zh-CN" altLang="en-US" sz="2800" b="1" dirty="0">
              <a:latin typeface="+mn-ea"/>
            </a:endParaRPr>
          </a:p>
        </p:txBody>
      </p:sp>
      <p:pic>
        <p:nvPicPr>
          <p:cNvPr id="76801" name="图片 46081" descr="11904738610619507"/>
          <p:cNvPicPr>
            <a:picLocks noChangeAspect="1"/>
          </p:cNvPicPr>
          <p:nvPr/>
        </p:nvPicPr>
        <p:blipFill>
          <a:blip r:embed="rId4"/>
          <a:stretch>
            <a:fillRect/>
          </a:stretch>
        </p:blipFill>
        <p:spPr>
          <a:xfrm>
            <a:off x="155575" y="652145"/>
            <a:ext cx="4203700" cy="2484120"/>
          </a:xfrm>
          <a:prstGeom prst="rect">
            <a:avLst/>
          </a:prstGeom>
          <a:noFill/>
          <a:ln w="9525">
            <a:noFill/>
          </a:ln>
        </p:spPr>
      </p:pic>
      <p:graphicFrame>
        <p:nvGraphicFramePr>
          <p:cNvPr id="77825" name="对象 47105"/>
          <p:cNvGraphicFramePr>
            <a:graphicFrameLocks/>
          </p:cNvGraphicFramePr>
          <p:nvPr/>
        </p:nvGraphicFramePr>
        <p:xfrm>
          <a:off x="155575" y="4028440"/>
          <a:ext cx="4066540" cy="2317750"/>
        </p:xfrm>
        <a:graphic>
          <a:graphicData uri="http://schemas.openxmlformats.org/presentationml/2006/ole">
            <p:oleObj spid="_x0000_s3076" r:id="rId5" imgW="4572009" imgH="3429007" progId="PowerPoint.Slide.8">
              <p:embed/>
            </p:oleObj>
          </a:graphicData>
        </a:graphic>
      </p:graphicFrame>
      <p:sp>
        <p:nvSpPr>
          <p:cNvPr id="2" name="文本框 1"/>
          <p:cNvSpPr txBox="1"/>
          <p:nvPr/>
        </p:nvSpPr>
        <p:spPr>
          <a:xfrm>
            <a:off x="4558030" y="3966210"/>
            <a:ext cx="4708525" cy="460375"/>
          </a:xfrm>
          <a:prstGeom prst="rect">
            <a:avLst/>
          </a:prstGeom>
          <a:noFill/>
        </p:spPr>
        <p:txBody>
          <a:bodyPr wrap="square" rtlCol="0" anchor="t">
            <a:spAutoFit/>
          </a:bodyPr>
          <a:lstStyle/>
          <a:p>
            <a:r>
              <a:rPr lang="zh-CN" altLang="en-US" sz="2400" b="1"/>
              <a:t>北非战场的转折点是阿拉曼战役</a:t>
            </a:r>
          </a:p>
        </p:txBody>
      </p:sp>
      <p:sp>
        <p:nvSpPr>
          <p:cNvPr id="15" name="文本框 14"/>
          <p:cNvSpPr txBox="1"/>
          <p:nvPr/>
        </p:nvSpPr>
        <p:spPr>
          <a:xfrm>
            <a:off x="155575" y="5965190"/>
            <a:ext cx="3904615" cy="829945"/>
          </a:xfrm>
          <a:prstGeom prst="rect">
            <a:avLst/>
          </a:prstGeom>
          <a:solidFill>
            <a:schemeClr val="accent3">
              <a:lumMod val="40000"/>
              <a:lumOff val="60000"/>
              <a:alpha val="50000"/>
            </a:schemeClr>
          </a:solidFill>
          <a:ln w="19050">
            <a:solidFill>
              <a:srgbClr val="FF0000"/>
            </a:solidFill>
          </a:ln>
        </p:spPr>
        <p:txBody>
          <a:bodyPr wrap="square" rtlCol="0" anchor="t">
            <a:spAutoFit/>
          </a:bodyPr>
          <a:lstStyle/>
          <a:p>
            <a:r>
              <a:rPr lang="zh-CN" altLang="en-US" sz="2400" b="1"/>
              <a:t>太平洋战场转折点是中途岛战役</a:t>
            </a:r>
          </a:p>
        </p:txBody>
      </p:sp>
      <p:pic>
        <p:nvPicPr>
          <p:cNvPr id="16" name="Picture 1027"/>
          <p:cNvPicPr>
            <a:picLocks noChangeAspect="1"/>
          </p:cNvPicPr>
          <p:nvPr/>
        </p:nvPicPr>
        <p:blipFill>
          <a:blip r:embed="rId6" cstate="print"/>
          <a:srcRect l="6604" t="20441" r="6908" b="9088"/>
          <a:stretch>
            <a:fillRect/>
          </a:stretch>
        </p:blipFill>
        <p:spPr>
          <a:xfrm>
            <a:off x="4557823" y="1014045"/>
            <a:ext cx="4478655" cy="2806700"/>
          </a:xfrm>
          <a:prstGeom prst="rect">
            <a:avLst/>
          </a:prstGeom>
          <a:noFill/>
          <a:ln w="57150" cap="flat" cmpd="thickThin">
            <a:solidFill>
              <a:srgbClr val="FFFF99"/>
            </a:solidFill>
            <a:prstDash val="solid"/>
            <a:miter/>
            <a:headEnd type="none" w="med" len="med"/>
            <a:tailEnd type="none" w="med" len="med"/>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6" descr="T-nmd2"/>
          <p:cNvPicPr>
            <a:picLocks noChangeAspect="1"/>
          </p:cNvPicPr>
          <p:nvPr/>
        </p:nvPicPr>
        <p:blipFill>
          <a:blip r:embed="rId2">
            <a:lum bright="-6000" contrast="18000"/>
          </a:blip>
          <a:stretch>
            <a:fillRect/>
          </a:stretch>
        </p:blipFill>
        <p:spPr>
          <a:xfrm>
            <a:off x="4145280" y="48260"/>
            <a:ext cx="4921885" cy="3049270"/>
          </a:xfrm>
          <a:prstGeom prst="rect">
            <a:avLst/>
          </a:prstGeom>
          <a:noFill/>
          <a:ln w="38100" cap="flat" cmpd="sng">
            <a:solidFill>
              <a:schemeClr val="bg1"/>
            </a:solidFill>
            <a:prstDash val="solid"/>
            <a:miter/>
            <a:headEnd type="none" w="med" len="med"/>
            <a:tailEnd type="none" w="med" len="med"/>
          </a:ln>
        </p:spPr>
      </p:pic>
      <p:grpSp>
        <p:nvGrpSpPr>
          <p:cNvPr id="6" name="组合 5"/>
          <p:cNvGrpSpPr/>
          <p:nvPr/>
        </p:nvGrpSpPr>
        <p:grpSpPr>
          <a:xfrm>
            <a:off x="254000" y="3502660"/>
            <a:ext cx="4154805" cy="3275330"/>
            <a:chOff x="7621" y="164"/>
            <a:chExt cx="6719" cy="6277"/>
          </a:xfrm>
        </p:grpSpPr>
        <p:pic>
          <p:nvPicPr>
            <p:cNvPr id="40962" name="Picture 2" descr="1304_10"/>
            <p:cNvPicPr>
              <a:picLocks noChangeAspect="1"/>
            </p:cNvPicPr>
            <p:nvPr/>
          </p:nvPicPr>
          <p:blipFill>
            <a:blip r:embed="rId3">
              <a:lum contrast="12000"/>
            </a:blip>
            <a:srcRect l="-438" r="499" b="2284"/>
            <a:stretch>
              <a:fillRect/>
            </a:stretch>
          </p:blipFill>
          <p:spPr>
            <a:xfrm>
              <a:off x="7621" y="164"/>
              <a:ext cx="6719" cy="5458"/>
            </a:xfrm>
            <a:prstGeom prst="rect">
              <a:avLst/>
            </a:prstGeom>
            <a:noFill/>
            <a:ln w="9525">
              <a:noFill/>
            </a:ln>
          </p:spPr>
        </p:pic>
        <p:sp>
          <p:nvSpPr>
            <p:cNvPr id="5" name="文本框 4"/>
            <p:cNvSpPr txBox="1"/>
            <p:nvPr/>
          </p:nvSpPr>
          <p:spPr>
            <a:xfrm>
              <a:off x="8825" y="5677"/>
              <a:ext cx="3877" cy="764"/>
            </a:xfrm>
            <a:prstGeom prst="rect">
              <a:avLst/>
            </a:prstGeom>
            <a:noFill/>
          </p:spPr>
          <p:txBody>
            <a:bodyPr wrap="square" rtlCol="0">
              <a:spAutoFit/>
            </a:bodyPr>
            <a:lstStyle/>
            <a:p>
              <a:r>
                <a:rPr lang="en-US" altLang="zh-CN" sz="2000" b="1">
                  <a:latin typeface="黑体" panose="02010609060101010101" pitchFamily="2" charset="-122"/>
                  <a:ea typeface="黑体" panose="02010609060101010101" pitchFamily="2" charset="-122"/>
                  <a:cs typeface="黑体" panose="02010609060101010101" pitchFamily="2" charset="-122"/>
                </a:rPr>
                <a:t>1944.8</a:t>
              </a:r>
              <a:r>
                <a:rPr lang="zh-CN" altLang="en-US" sz="2000" b="1">
                  <a:latin typeface="黑体" panose="02010609060101010101" pitchFamily="2" charset="-122"/>
                  <a:ea typeface="黑体" panose="02010609060101010101" pitchFamily="2" charset="-122"/>
                  <a:cs typeface="黑体" panose="02010609060101010101" pitchFamily="2" charset="-122"/>
                </a:rPr>
                <a:t>法国光复</a:t>
              </a:r>
            </a:p>
          </p:txBody>
        </p:sp>
      </p:grpSp>
      <p:grpSp>
        <p:nvGrpSpPr>
          <p:cNvPr id="12" name="组合 11"/>
          <p:cNvGrpSpPr/>
          <p:nvPr/>
        </p:nvGrpSpPr>
        <p:grpSpPr>
          <a:xfrm>
            <a:off x="4922520" y="3296285"/>
            <a:ext cx="4015740" cy="3453130"/>
            <a:chOff x="7752" y="5191"/>
            <a:chExt cx="6324" cy="5438"/>
          </a:xfrm>
        </p:grpSpPr>
        <p:pic>
          <p:nvPicPr>
            <p:cNvPr id="48132" name="Picture 5" descr="gkbl-c"/>
            <p:cNvPicPr>
              <a:picLocks noChangeAspect="1"/>
            </p:cNvPicPr>
            <p:nvPr/>
          </p:nvPicPr>
          <p:blipFill>
            <a:blip r:embed="rId4"/>
            <a:stretch>
              <a:fillRect/>
            </a:stretch>
          </p:blipFill>
          <p:spPr>
            <a:xfrm>
              <a:off x="7752" y="5191"/>
              <a:ext cx="6324" cy="4697"/>
            </a:xfrm>
            <a:prstGeom prst="rect">
              <a:avLst/>
            </a:prstGeom>
            <a:noFill/>
            <a:ln w="38100" cap="flat" cmpd="sng">
              <a:solidFill>
                <a:schemeClr val="bg1"/>
              </a:solidFill>
              <a:prstDash val="solid"/>
              <a:miter/>
              <a:headEnd type="none" w="med" len="med"/>
              <a:tailEnd type="none" w="med" len="med"/>
            </a:ln>
          </p:spPr>
        </p:pic>
        <p:sp>
          <p:nvSpPr>
            <p:cNvPr id="11" name="文本框 10"/>
            <p:cNvSpPr txBox="1"/>
            <p:nvPr/>
          </p:nvSpPr>
          <p:spPr>
            <a:xfrm>
              <a:off x="9073" y="10001"/>
              <a:ext cx="4114" cy="628"/>
            </a:xfrm>
            <a:prstGeom prst="rect">
              <a:avLst/>
            </a:prstGeom>
            <a:noFill/>
          </p:spPr>
          <p:txBody>
            <a:bodyPr wrap="none" rtlCol="0">
              <a:spAutoFit/>
            </a:bodyPr>
            <a:lstStyle/>
            <a:p>
              <a:pPr algn="l"/>
              <a:r>
                <a:rPr lang="en-US" altLang="zh-CN" sz="2000" b="1">
                  <a:latin typeface="黑体" panose="02010609060101010101" pitchFamily="2" charset="-122"/>
                  <a:ea typeface="黑体" panose="02010609060101010101" pitchFamily="2" charset="-122"/>
                  <a:cs typeface="黑体" panose="02010609060101010101" pitchFamily="2" charset="-122"/>
                </a:rPr>
                <a:t>1945.4苏军攻克柏林 </a:t>
              </a:r>
            </a:p>
          </p:txBody>
        </p:sp>
      </p:grpSp>
      <p:grpSp>
        <p:nvGrpSpPr>
          <p:cNvPr id="14" name="组合 13"/>
          <p:cNvGrpSpPr/>
          <p:nvPr/>
        </p:nvGrpSpPr>
        <p:grpSpPr>
          <a:xfrm>
            <a:off x="254000" y="54610"/>
            <a:ext cx="3714750" cy="3448050"/>
            <a:chOff x="400" y="86"/>
            <a:chExt cx="5850" cy="5430"/>
          </a:xfrm>
        </p:grpSpPr>
        <p:pic>
          <p:nvPicPr>
            <p:cNvPr id="9" name="Picture 10" descr="墨索里尼8"/>
            <p:cNvPicPr>
              <a:picLocks noChangeAspect="1"/>
            </p:cNvPicPr>
            <p:nvPr/>
          </p:nvPicPr>
          <p:blipFill>
            <a:blip r:embed="rId5">
              <a:lum contrast="36000"/>
            </a:blip>
            <a:srcRect l="5586" t="2754" r="5586" b="3912"/>
            <a:stretch>
              <a:fillRect/>
            </a:stretch>
          </p:blipFill>
          <p:spPr>
            <a:xfrm>
              <a:off x="400" y="86"/>
              <a:ext cx="5850" cy="4803"/>
            </a:xfrm>
            <a:prstGeom prst="rect">
              <a:avLst/>
            </a:prstGeom>
            <a:noFill/>
            <a:ln w="38100" cap="flat" cmpd="sng">
              <a:solidFill>
                <a:schemeClr val="bg1"/>
              </a:solidFill>
              <a:prstDash val="solid"/>
              <a:miter/>
              <a:headEnd type="none" w="med" len="med"/>
              <a:tailEnd type="none" w="med" len="med"/>
            </a:ln>
          </p:spPr>
        </p:pic>
        <p:sp>
          <p:nvSpPr>
            <p:cNvPr id="13" name="文本框 12"/>
            <p:cNvSpPr txBox="1"/>
            <p:nvPr/>
          </p:nvSpPr>
          <p:spPr>
            <a:xfrm>
              <a:off x="1331" y="4888"/>
              <a:ext cx="3712" cy="628"/>
            </a:xfrm>
            <a:prstGeom prst="rect">
              <a:avLst/>
            </a:prstGeom>
            <a:noFill/>
          </p:spPr>
          <p:txBody>
            <a:bodyPr wrap="none" rtlCol="0">
              <a:spAutoFit/>
            </a:bodyPr>
            <a:lstStyle/>
            <a:p>
              <a:r>
                <a:rPr lang="en-US" altLang="zh-CN" sz="2000" b="1">
                  <a:latin typeface="黑体" panose="02010609060101010101" pitchFamily="2" charset="-122"/>
                  <a:ea typeface="黑体" panose="02010609060101010101" pitchFamily="2" charset="-122"/>
                  <a:cs typeface="黑体" panose="02010609060101010101" pitchFamily="2" charset="-122"/>
                </a:rPr>
                <a:t>1943.10</a:t>
              </a:r>
              <a:r>
                <a:rPr lang="zh-CN" altLang="en-US" sz="2000" b="1">
                  <a:latin typeface="黑体" panose="02010609060101010101" pitchFamily="2" charset="-122"/>
                  <a:ea typeface="黑体" panose="02010609060101010101" pitchFamily="2" charset="-122"/>
                  <a:cs typeface="黑体" panose="02010609060101010101" pitchFamily="2" charset="-122"/>
                </a:rPr>
                <a:t>意大利投降</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8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6090" y="162560"/>
            <a:ext cx="3602990" cy="521970"/>
          </a:xfrm>
          <a:prstGeom prst="rect">
            <a:avLst/>
          </a:prstGeom>
          <a:solidFill>
            <a:schemeClr val="accent3">
              <a:lumMod val="20000"/>
              <a:lumOff val="80000"/>
            </a:schemeClr>
          </a:solidFill>
        </p:spPr>
        <p:txBody>
          <a:bodyPr wrap="square">
            <a:spAutoFit/>
          </a:bodyPr>
          <a:lstStyle/>
          <a:p>
            <a:pPr algn="l"/>
            <a:r>
              <a:rPr lang="en-US" altLang="zh-CN" sz="2800" b="1">
                <a:latin typeface="黑体" panose="02010609060101010101" pitchFamily="2" charset="-122"/>
                <a:ea typeface="黑体" panose="02010609060101010101" pitchFamily="2" charset="-122"/>
                <a:cs typeface="黑体" panose="02010609060101010101" pitchFamily="2" charset="-122"/>
              </a:rPr>
              <a:t>7</a:t>
            </a:r>
            <a:r>
              <a:rPr lang="zh-CN" altLang="en-US" sz="2800" b="1">
                <a:latin typeface="黑体" panose="02010609060101010101" pitchFamily="2" charset="-122"/>
                <a:ea typeface="黑体" panose="02010609060101010101" pitchFamily="2" charset="-122"/>
                <a:cs typeface="黑体" panose="02010609060101010101" pitchFamily="2" charset="-122"/>
              </a:rPr>
              <a:t>、二战结束</a:t>
            </a:r>
            <a:endParaRPr lang="zh-CN" altLang="en-US" sz="2800" b="1" dirty="0">
              <a:latin typeface="黑体" panose="02010609060101010101" pitchFamily="2" charset="-122"/>
              <a:ea typeface="黑体" panose="02010609060101010101" pitchFamily="2" charset="-122"/>
              <a:cs typeface="黑体" panose="02010609060101010101" pitchFamily="2" charset="-122"/>
            </a:endParaRPr>
          </a:p>
        </p:txBody>
      </p:sp>
      <p:sp>
        <p:nvSpPr>
          <p:cNvPr id="16" name="矩形 15"/>
          <p:cNvSpPr>
            <a:spLocks noChangeArrowheads="1"/>
          </p:cNvSpPr>
          <p:nvPr/>
        </p:nvSpPr>
        <p:spPr bwMode="auto">
          <a:xfrm>
            <a:off x="291465" y="612775"/>
            <a:ext cx="8308975" cy="164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2" charset="-122"/>
              </a:defRPr>
            </a:lvl1pPr>
            <a:lvl2pPr marL="742950" indent="-285750">
              <a:defRPr sz="4400" b="1">
                <a:solidFill>
                  <a:schemeClr val="hlink"/>
                </a:solidFill>
                <a:latin typeface="Arial" panose="020B0604020202020204" pitchFamily="34" charset="0"/>
                <a:ea typeface="黑体" panose="02010609060101010101" pitchFamily="2" charset="-122"/>
              </a:defRPr>
            </a:lvl2pPr>
            <a:lvl3pPr marL="1143000" indent="-228600">
              <a:defRPr sz="4400" b="1">
                <a:solidFill>
                  <a:schemeClr val="hlink"/>
                </a:solidFill>
                <a:latin typeface="Arial" panose="020B0604020202020204" pitchFamily="34" charset="0"/>
                <a:ea typeface="黑体" panose="02010609060101010101" pitchFamily="2" charset="-122"/>
              </a:defRPr>
            </a:lvl3pPr>
            <a:lvl4pPr marL="1600200" indent="-228600">
              <a:defRPr sz="4400" b="1">
                <a:solidFill>
                  <a:schemeClr val="hlink"/>
                </a:solidFill>
                <a:latin typeface="Arial" panose="020B0604020202020204" pitchFamily="34" charset="0"/>
                <a:ea typeface="黑体" panose="02010609060101010101" pitchFamily="2" charset="-122"/>
              </a:defRPr>
            </a:lvl4pPr>
            <a:lvl5pPr marL="2057400" indent="-228600">
              <a:defRPr sz="4400" b="1">
                <a:solidFill>
                  <a:schemeClr val="hlink"/>
                </a:solidFill>
                <a:latin typeface="Arial" panose="020B0604020202020204" pitchFamily="34" charset="0"/>
                <a:ea typeface="黑体" panose="02010609060101010101" pitchFamily="2"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9pPr>
          </a:lstStyle>
          <a:p>
            <a:pPr algn="just">
              <a:lnSpc>
                <a:spcPct val="120000"/>
              </a:lnSpc>
            </a:pPr>
            <a:r>
              <a:rPr lang="en-US" altLang="zh-CN" sz="2800">
                <a:solidFill>
                  <a:srgbClr val="000000"/>
                </a:solidFill>
              </a:rPr>
              <a:t>1945</a:t>
            </a:r>
            <a:r>
              <a:rPr lang="zh-CN" altLang="en-US" sz="2800">
                <a:solidFill>
                  <a:srgbClr val="000000"/>
                </a:solidFill>
              </a:rPr>
              <a:t>年</a:t>
            </a:r>
            <a:r>
              <a:rPr lang="en-US" altLang="zh-CN" sz="2800">
                <a:solidFill>
                  <a:srgbClr val="000000"/>
                </a:solidFill>
              </a:rPr>
              <a:t>5</a:t>
            </a:r>
            <a:r>
              <a:rPr lang="zh-CN" altLang="en-US" sz="2800">
                <a:solidFill>
                  <a:srgbClr val="000000"/>
                </a:solidFill>
              </a:rPr>
              <a:t>月</a:t>
            </a:r>
            <a:r>
              <a:rPr lang="en-US" altLang="zh-CN" sz="2800">
                <a:solidFill>
                  <a:srgbClr val="000000"/>
                </a:solidFill>
              </a:rPr>
              <a:t>8</a:t>
            </a:r>
            <a:r>
              <a:rPr lang="zh-CN" altLang="en-US" sz="2800">
                <a:solidFill>
                  <a:srgbClr val="000000"/>
                </a:solidFill>
              </a:rPr>
              <a:t>日，德国投降；</a:t>
            </a:r>
            <a:r>
              <a:rPr lang="en-US" altLang="zh-CN" sz="2800">
                <a:solidFill>
                  <a:srgbClr val="000000"/>
                </a:solidFill>
              </a:rPr>
              <a:t>9</a:t>
            </a:r>
            <a:r>
              <a:rPr lang="zh-CN" altLang="en-US" sz="2800">
                <a:solidFill>
                  <a:srgbClr val="000000"/>
                </a:solidFill>
              </a:rPr>
              <a:t>月</a:t>
            </a:r>
            <a:r>
              <a:rPr lang="en-US" altLang="zh-CN" sz="2800">
                <a:solidFill>
                  <a:srgbClr val="000000"/>
                </a:solidFill>
              </a:rPr>
              <a:t>2</a:t>
            </a:r>
            <a:r>
              <a:rPr lang="zh-CN" altLang="en-US" sz="2800">
                <a:solidFill>
                  <a:srgbClr val="000000"/>
                </a:solidFill>
              </a:rPr>
              <a:t>日，日本签署无条件投降书，</a:t>
            </a:r>
            <a:r>
              <a:rPr lang="zh-CN" sz="2800">
                <a:solidFill>
                  <a:srgbClr val="000000"/>
                </a:solidFill>
                <a:latin typeface="黑体" panose="02010609060101010101" pitchFamily="2" charset="-122"/>
                <a:cs typeface="黑体" panose="02010609060101010101" pitchFamily="2" charset="-122"/>
                <a:sym typeface="+mn-ea"/>
              </a:rPr>
              <a:t>中国抗战为赢得世界反法西斯战争的胜利作出了重大贡献。</a:t>
            </a:r>
            <a:r>
              <a:rPr lang="zh-CN" altLang="en-US" sz="2800">
                <a:solidFill>
                  <a:srgbClr val="000000"/>
                </a:solidFill>
              </a:rPr>
              <a:t>第二次世界大战结束。</a:t>
            </a:r>
          </a:p>
        </p:txBody>
      </p:sp>
      <p:pic>
        <p:nvPicPr>
          <p:cNvPr id="11" name="Picture 19" descr="5F16017a"/>
          <p:cNvPicPr>
            <a:picLocks noChangeAspect="1"/>
          </p:cNvPicPr>
          <p:nvPr/>
        </p:nvPicPr>
        <p:blipFill rotWithShape="1">
          <a:blip r:embed="rId2"/>
          <a:srcRect b="19273"/>
          <a:stretch>
            <a:fillRect/>
          </a:stretch>
        </p:blipFill>
        <p:spPr>
          <a:xfrm>
            <a:off x="9525" y="2557489"/>
            <a:ext cx="2771800" cy="2821117"/>
          </a:xfrm>
          <a:prstGeom prst="rect">
            <a:avLst/>
          </a:prstGeom>
          <a:noFill/>
          <a:ln w="9525">
            <a:noFill/>
          </a:ln>
        </p:spPr>
      </p:pic>
      <p:pic>
        <p:nvPicPr>
          <p:cNvPr id="12" name="Picture 12" descr="http://img.mp.itc.cn/upload/20160815/56d2b3f8b26c4790aeb17572cfdbb1ae_th.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016476" y="2557488"/>
            <a:ext cx="2884119" cy="283680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3" name="TextBox 6"/>
          <p:cNvSpPr txBox="1"/>
          <p:nvPr/>
        </p:nvSpPr>
        <p:spPr>
          <a:xfrm>
            <a:off x="5951353" y="5379051"/>
            <a:ext cx="3235761" cy="82994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日本在无条件投降书上签字</a:t>
            </a:r>
            <a:endParaRPr lang="zh-CN" altLang="en-US" sz="2400" b="1" dirty="0">
              <a:latin typeface="仿宋" panose="02010609060101010101" pitchFamily="49" charset="-122"/>
              <a:ea typeface="仿宋" panose="02010609060101010101" pitchFamily="49" charset="-122"/>
            </a:endParaRPr>
          </a:p>
        </p:txBody>
      </p:sp>
      <p:pic>
        <p:nvPicPr>
          <p:cNvPr id="8" name="图片 7"/>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2738780" y="2557488"/>
            <a:ext cx="3277911" cy="2821118"/>
          </a:xfrm>
          <a:prstGeom prst="rect">
            <a:avLst/>
          </a:prstGeom>
        </p:spPr>
      </p:pic>
      <p:sp>
        <p:nvSpPr>
          <p:cNvPr id="15" name="TextBox 6"/>
          <p:cNvSpPr txBox="1"/>
          <p:nvPr/>
        </p:nvSpPr>
        <p:spPr>
          <a:xfrm>
            <a:off x="2780997" y="5379094"/>
            <a:ext cx="3235761" cy="829945"/>
          </a:xfrm>
          <a:prstGeom prst="rect">
            <a:avLst/>
          </a:prstGeom>
          <a:noFill/>
        </p:spPr>
        <p:txBody>
          <a:bodyPr wrap="square" rtlCol="0">
            <a:spAutoFit/>
          </a:bodyPr>
          <a:lstStyle/>
          <a:p>
            <a:pPr algn="ctr"/>
            <a:r>
              <a:rPr lang="zh-CN" altLang="en-US" sz="2400" b="1" smtClean="0">
                <a:latin typeface="仿宋" panose="02010609060101010101" pitchFamily="49" charset="-122"/>
                <a:ea typeface="仿宋" panose="02010609060101010101" pitchFamily="49" charset="-122"/>
              </a:rPr>
              <a:t>德国签署无条件投降书</a:t>
            </a:r>
            <a:endParaRPr lang="zh-CN" altLang="en-US" sz="2400" b="1" dirty="0">
              <a:latin typeface="仿宋" panose="02010609060101010101" pitchFamily="49" charset="-122"/>
              <a:ea typeface="仿宋" panose="02010609060101010101" pitchFamily="49" charset="-122"/>
            </a:endParaRPr>
          </a:p>
        </p:txBody>
      </p:sp>
      <p:sp>
        <p:nvSpPr>
          <p:cNvPr id="17" name="TextBox 6"/>
          <p:cNvSpPr txBox="1"/>
          <p:nvPr/>
        </p:nvSpPr>
        <p:spPr>
          <a:xfrm>
            <a:off x="-134191" y="5379165"/>
            <a:ext cx="3235761" cy="829945"/>
          </a:xfrm>
          <a:prstGeom prst="rect">
            <a:avLst/>
          </a:prstGeom>
          <a:noFill/>
        </p:spPr>
        <p:txBody>
          <a:bodyPr wrap="square" rtlCol="0">
            <a:spAutoFit/>
          </a:bodyPr>
          <a:lstStyle/>
          <a:p>
            <a:pPr algn="ctr"/>
            <a:r>
              <a:rPr lang="zh-CN" altLang="en-US" sz="2400" b="1" smtClean="0">
                <a:latin typeface="仿宋" panose="02010609060101010101" pitchFamily="49" charset="-122"/>
                <a:ea typeface="仿宋" panose="02010609060101010101" pitchFamily="49" charset="-122"/>
              </a:rPr>
              <a:t>意大利签署停战协定（</a:t>
            </a:r>
            <a:r>
              <a:rPr lang="en-US" altLang="zh-CN" sz="2400" b="1" smtClean="0">
                <a:latin typeface="仿宋" panose="02010609060101010101" pitchFamily="49" charset="-122"/>
                <a:ea typeface="仿宋" panose="02010609060101010101" pitchFamily="49" charset="-122"/>
              </a:rPr>
              <a:t>1943</a:t>
            </a:r>
            <a:r>
              <a:rPr lang="zh-CN" altLang="en-US" sz="2400" b="1" smtClean="0">
                <a:latin typeface="仿宋" panose="02010609060101010101" pitchFamily="49" charset="-122"/>
                <a:ea typeface="仿宋" panose="02010609060101010101" pitchFamily="49" charset="-122"/>
              </a:rPr>
              <a:t>年</a:t>
            </a:r>
            <a:r>
              <a:rPr lang="en-US" altLang="zh-CN" sz="2400" b="1" smtClean="0">
                <a:latin typeface="仿宋" panose="02010609060101010101" pitchFamily="49" charset="-122"/>
                <a:ea typeface="仿宋" panose="02010609060101010101" pitchFamily="49" charset="-122"/>
              </a:rPr>
              <a:t>9</a:t>
            </a:r>
            <a:r>
              <a:rPr lang="zh-CN" altLang="en-US" sz="2400" b="1" smtClean="0">
                <a:latin typeface="仿宋" panose="02010609060101010101" pitchFamily="49" charset="-122"/>
                <a:ea typeface="仿宋" panose="02010609060101010101" pitchFamily="49" charset="-122"/>
              </a:rPr>
              <a:t>月）</a:t>
            </a:r>
            <a:endParaRPr lang="zh-CN" altLang="en-US" sz="2400" b="1" dirty="0">
              <a:latin typeface="仿宋" panose="02010609060101010101" pitchFamily="49" charset="-122"/>
              <a:ea typeface="仿宋" panose="02010609060101010101" pitchFamily="49" charset="-122"/>
            </a:endParaRPr>
          </a:p>
        </p:txBody>
      </p:sp>
      <p:sp>
        <p:nvSpPr>
          <p:cNvPr id="3" name="内容占位符 2"/>
          <p:cNvSpPr>
            <a:spLocks noGrp="1"/>
          </p:cNvSpPr>
          <p:nvPr/>
        </p:nvSpPr>
        <p:spPr>
          <a:xfrm>
            <a:off x="175260" y="2793365"/>
            <a:ext cx="8404225" cy="2349500"/>
          </a:xfrm>
          <a:prstGeom prst="rect">
            <a:avLst/>
          </a:prstGeom>
          <a:solidFill>
            <a:schemeClr val="accent3">
              <a:lumMod val="40000"/>
              <a:lumOff val="60000"/>
            </a:schemeClr>
          </a:solidFill>
          <a:ln w="15875">
            <a:solidFill>
              <a:srgbClr val="FF0000"/>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9pPr>
          </a:lstStyle>
          <a:p>
            <a:pPr marL="285750" indent="-285750">
              <a:buFont typeface="Wingdings" panose="05000000000000000000" charset="0"/>
              <a:buChar char="Ø"/>
            </a:pPr>
            <a:r>
              <a:rPr lang="zh-CN" altLang="en-US" b="1" dirty="0">
                <a:latin typeface="黑体" panose="02010609060101010101" pitchFamily="2" charset="-122"/>
                <a:ea typeface="黑体" panose="02010609060101010101" pitchFamily="2" charset="-122"/>
                <a:sym typeface="+mn-ea"/>
              </a:rPr>
              <a:t>第二次世界大战的特点？</a:t>
            </a:r>
            <a:endParaRPr lang="zh-CN" altLang="en-US" b="1" dirty="0">
              <a:latin typeface="黑体" panose="02010609060101010101" pitchFamily="2" charset="-122"/>
              <a:ea typeface="黑体" panose="02010609060101010101" pitchFamily="2" charset="-122"/>
              <a:cs typeface="黑体" panose="02010609060101010101" pitchFamily="2" charset="-122"/>
              <a:sym typeface="+mn-ea"/>
            </a:endParaRPr>
          </a:p>
          <a:p>
            <a:pPr marL="285750" indent="-285750">
              <a:buFont typeface="Wingdings" panose="05000000000000000000" charset="0"/>
              <a:buChar char="Ø"/>
            </a:pPr>
            <a:r>
              <a:rPr lang="zh-CN" altLang="en-US" b="1" dirty="0">
                <a:latin typeface="黑体" panose="02010609060101010101" pitchFamily="2" charset="-122"/>
                <a:ea typeface="黑体" panose="02010609060101010101" pitchFamily="2" charset="-122"/>
                <a:cs typeface="黑体" panose="02010609060101010101" pitchFamily="2" charset="-122"/>
                <a:sym typeface="+mn-ea"/>
              </a:rPr>
              <a:t>从亚洲到欧洲，从北非到地中海再到太平洋，从局部战争发展为全球战争的过程。</a:t>
            </a:r>
          </a:p>
          <a:p>
            <a:pPr marL="285750" indent="-285750">
              <a:buFont typeface="Wingdings" panose="05000000000000000000" charset="0"/>
              <a:buChar char="Ø"/>
            </a:pPr>
            <a:r>
              <a:rPr lang="zh-CN" altLang="en-US" b="1" dirty="0">
                <a:latin typeface="黑体" panose="02010609060101010101" pitchFamily="2" charset="-122"/>
                <a:ea typeface="黑体" panose="02010609060101010101" pitchFamily="2" charset="-122"/>
                <a:cs typeface="黑体" panose="02010609060101010101" pitchFamily="2" charset="-122"/>
                <a:sym typeface="+mn-ea"/>
              </a:rPr>
              <a:t>同盟国家协同作战。</a:t>
            </a:r>
            <a:endParaRPr lang="zh-CN" altLang="en-US" sz="2800" b="1" dirty="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70815" y="836295"/>
            <a:ext cx="9061450" cy="5823585"/>
          </a:xfrm>
          <a:prstGeom prst="rect">
            <a:avLst/>
          </a:prstGeom>
          <a:noFill/>
          <a:ln w="9525">
            <a:noFill/>
          </a:ln>
        </p:spPr>
        <p:txBody>
          <a:bodyPr wrap="square">
            <a:spAutoFit/>
          </a:bodyPr>
          <a:lstStyle/>
          <a:p>
            <a:pPr indent="612140" fontAlgn="auto">
              <a:spcBef>
                <a:spcPts val="500"/>
              </a:spcBef>
            </a:pPr>
            <a:r>
              <a:rPr lang="en-US" sz="2000" b="1">
                <a:latin typeface="Times New Roman" panose="02020603050405020304" pitchFamily="18" charset="0"/>
                <a:ea typeface="宋体" panose="02010600030101010101" pitchFamily="2" charset="-122"/>
              </a:rPr>
              <a:t>1</a:t>
            </a:r>
            <a:r>
              <a:rPr lang="zh-CN" sz="2000" b="1">
                <a:ea typeface="宋体" panose="02010600030101010101" pitchFamily="2" charset="-122"/>
              </a:rPr>
              <a:t>．中国抗战揭开了世界反法西斯战争的序幕，成为东方开战时间最早、持续时间最长、抗击和消灭日军最多、付出代价最大的反法西斯战争的东方主战场，对彻底战胜日本法西斯、打破其称霸世界的狂妄计划起到了决定性作用。</a:t>
            </a:r>
            <a:endParaRPr lang="en-US" sz="2000" b="1">
              <a:latin typeface="Times New Roman" panose="02020603050405020304" pitchFamily="18" charset="0"/>
              <a:ea typeface="宋体" panose="02010600030101010101" pitchFamily="2" charset="-122"/>
            </a:endParaRPr>
          </a:p>
          <a:p>
            <a:r>
              <a:rPr lang="en-US" sz="2000" b="1">
                <a:latin typeface="Times New Roman" panose="02020603050405020304" pitchFamily="18" charset="0"/>
                <a:ea typeface="宋体" panose="02010600030101010101" pitchFamily="2" charset="-122"/>
              </a:rPr>
              <a:t>       2</a:t>
            </a:r>
            <a:r>
              <a:rPr lang="zh-CN" sz="2000" b="1">
                <a:ea typeface="宋体" panose="02010600030101010101" pitchFamily="2" charset="-122"/>
              </a:rPr>
              <a:t>．中国抗战迫使日本放弃</a:t>
            </a:r>
            <a:r>
              <a:rPr lang="en-US" sz="2000" b="1">
                <a:latin typeface="宋体" panose="02010600030101010101" pitchFamily="2" charset="-122"/>
                <a:cs typeface="Times New Roman" panose="02020603050405020304" pitchFamily="18" charset="0"/>
              </a:rPr>
              <a:t>“</a:t>
            </a:r>
            <a:r>
              <a:rPr lang="zh-CN" sz="2000" b="1">
                <a:ea typeface="宋体" panose="02010600030101010101" pitchFamily="2" charset="-122"/>
              </a:rPr>
              <a:t>北进</a:t>
            </a:r>
            <a:r>
              <a:rPr lang="en-US" sz="2000" b="1">
                <a:latin typeface="宋体" panose="02010600030101010101" pitchFamily="2" charset="-122"/>
                <a:cs typeface="Times New Roman" panose="02020603050405020304" pitchFamily="18" charset="0"/>
              </a:rPr>
              <a:t>”</a:t>
            </a:r>
            <a:r>
              <a:rPr lang="zh-CN" sz="2000" b="1">
                <a:ea typeface="宋体" panose="02010600030101010101" pitchFamily="2" charset="-122"/>
              </a:rPr>
              <a:t>苏联的图谋，为苏联避免两线作战创造了条件。中国的抗战有力地牵制了日本法西斯，迫使其多次放弃</a:t>
            </a:r>
            <a:r>
              <a:rPr lang="en-US" sz="2000" b="1">
                <a:latin typeface="宋体" panose="02010600030101010101" pitchFamily="2" charset="-122"/>
                <a:cs typeface="Times New Roman" panose="02020603050405020304" pitchFamily="18" charset="0"/>
              </a:rPr>
              <a:t>“</a:t>
            </a:r>
            <a:r>
              <a:rPr lang="zh-CN" sz="2000" b="1">
                <a:ea typeface="宋体" panose="02010600030101010101" pitchFamily="2" charset="-122"/>
              </a:rPr>
              <a:t>北进</a:t>
            </a:r>
            <a:r>
              <a:rPr lang="en-US" sz="2000" b="1">
                <a:latin typeface="宋体" panose="02010600030101010101" pitchFamily="2" charset="-122"/>
                <a:cs typeface="Times New Roman" panose="02020603050405020304" pitchFamily="18" charset="0"/>
              </a:rPr>
              <a:t>”</a:t>
            </a:r>
            <a:r>
              <a:rPr lang="zh-CN" sz="2000" b="1">
                <a:ea typeface="宋体" panose="02010600030101010101" pitchFamily="2" charset="-122"/>
              </a:rPr>
              <a:t>的图谋，使得苏联在对德作战中能将大批远东红军调往苏德战场。</a:t>
            </a:r>
          </a:p>
          <a:p>
            <a:pPr indent="612140" fontAlgn="auto">
              <a:spcBef>
                <a:spcPts val="500"/>
              </a:spcBef>
            </a:pPr>
            <a:r>
              <a:rPr lang="en-US" sz="2000" b="1">
                <a:latin typeface="Times New Roman" panose="02020603050405020304" pitchFamily="18" charset="0"/>
                <a:ea typeface="宋体" panose="02010600030101010101" pitchFamily="2" charset="-122"/>
              </a:rPr>
              <a:t>3．中国抗战迟滞了日本“南进”的步伐，推迟了太平洋战争的爆发，成为日本在太平洋战争中迅速失败的一个重要因素。1940年德军横扫欧洲大陆，日本当局认为是“南进”的绝好时机，但中日战争不结束，南进是办不到的。中国抗战推迟了太平洋战争的爆发，为西方盟国加强战备争取到了宝贵的时间。</a:t>
            </a:r>
          </a:p>
          <a:p>
            <a:pPr indent="612140" fontAlgn="auto">
              <a:spcBef>
                <a:spcPts val="500"/>
              </a:spcBef>
            </a:pPr>
            <a:r>
              <a:rPr lang="en-US" sz="2000" b="1">
                <a:latin typeface="Times New Roman" panose="02020603050405020304" pitchFamily="18" charset="0"/>
                <a:ea typeface="宋体" panose="02010600030101010101" pitchFamily="2" charset="-122"/>
              </a:rPr>
              <a:t>4．中国抗战为盟国顺利实施“先欧后亚”战略，确保反法西斯战争全胜奠定了基础。第二次世界大战期间，如果亚洲、太平洋地区战事吃紧，盟国势必将更多地用兵于东方，“先欧后亚”战略方针就难于实施了。可见中国抗战的胜败不但决定中华民族的生死存亡，还关系到世界反法西斯斗争的前途和命运。</a:t>
            </a:r>
          </a:p>
          <a:p>
            <a:pPr indent="612140" fontAlgn="auto">
              <a:spcBef>
                <a:spcPts val="500"/>
              </a:spcBef>
            </a:pPr>
            <a:r>
              <a:rPr lang="en-US" sz="2000" b="1">
                <a:latin typeface="Times New Roman" panose="02020603050405020304" pitchFamily="18" charset="0"/>
                <a:ea typeface="宋体" panose="02010600030101010101" pitchFamily="2" charset="-122"/>
              </a:rPr>
              <a:t>5．中国抗战支持了周边国家的抗日斗争，成为亚洲国家反法西斯战争的中心和旗帜。中国不仅在本土牵制住了日本陆军主力和海空军力，还派遣远征军支援盟军作战。</a:t>
            </a:r>
          </a:p>
        </p:txBody>
      </p:sp>
      <p:sp>
        <p:nvSpPr>
          <p:cNvPr id="2" name="文本框 1"/>
          <p:cNvSpPr txBox="1"/>
          <p:nvPr/>
        </p:nvSpPr>
        <p:spPr>
          <a:xfrm>
            <a:off x="526415" y="140970"/>
            <a:ext cx="8350885" cy="521970"/>
          </a:xfrm>
          <a:prstGeom prst="rect">
            <a:avLst/>
          </a:prstGeom>
          <a:solidFill>
            <a:schemeClr val="accent3">
              <a:lumMod val="40000"/>
              <a:lumOff val="60000"/>
            </a:schemeClr>
          </a:solidFill>
          <a:ln w="19050">
            <a:solidFill>
              <a:srgbClr val="FF0000"/>
            </a:solidFill>
          </a:ln>
        </p:spPr>
        <p:txBody>
          <a:bodyPr wrap="square" rtlCol="0" anchor="t">
            <a:spAutoFit/>
          </a:bodyPr>
          <a:lstStyle/>
          <a:p>
            <a:r>
              <a:rPr lang="zh-CN" sz="2800" b="1">
                <a:solidFill>
                  <a:schemeClr val="tx1"/>
                </a:solidFill>
                <a:ea typeface="黑体" panose="02010609060101010101" pitchFamily="2" charset="-122"/>
                <a:sym typeface="+mn-ea"/>
              </a:rPr>
              <a:t>理解中国抗战对世界反法西斯战争胜利的重大贡献</a:t>
            </a:r>
            <a:endParaRPr lang="zh-CN" altLang="en-US" sz="2800" b="1">
              <a:solidFill>
                <a:schemeClr val="tx1"/>
              </a:solidFill>
              <a:ea typeface="黑体" panose="02010609060101010101" pitchFamily="2" charset="-122"/>
              <a:sym typeface="+mn-ea"/>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8440" y="1556385"/>
            <a:ext cx="8707120" cy="1383665"/>
          </a:xfrm>
          <a:prstGeom prst="rect">
            <a:avLst/>
          </a:prstGeom>
        </p:spPr>
        <p:txBody>
          <a:bodyPr wrap="square">
            <a:spAutoFit/>
          </a:bodyPr>
          <a:lstStyle/>
          <a:p>
            <a:pPr>
              <a:spcAft>
                <a:spcPts val="0"/>
              </a:spcAft>
            </a:pPr>
            <a:r>
              <a:rPr lang="zh-CN" altLang="zh-CN" sz="2800" b="1" dirty="0" smtClean="0">
                <a:latin typeface="+mn-ea"/>
                <a:cs typeface="Times New Roman" panose="02020603050405020304" pitchFamily="18" charset="0"/>
              </a:rPr>
              <a:t>（</a:t>
            </a: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）含义：二战中后期，同盟国在雅尔塔等地缔结了一系列条约和协定，建立了以美、苏战胜国为主导的战后国际秩序，史称</a:t>
            </a:r>
            <a:r>
              <a:rPr lang="zh-CN" altLang="zh-CN" sz="2800" b="1" dirty="0" smtClean="0">
                <a:latin typeface="+mn-ea"/>
                <a:cs typeface="Times New Roman" panose="02020603050405020304" pitchFamily="18" charset="0"/>
              </a:rPr>
              <a:t>“雅尔塔体系”</a:t>
            </a:r>
            <a:r>
              <a:rPr lang="zh-CN" altLang="en-US" sz="2800" b="1" dirty="0" smtClean="0">
                <a:latin typeface="+mn-ea"/>
                <a:cs typeface="Times New Roman" panose="02020603050405020304" pitchFamily="18" charset="0"/>
              </a:rPr>
              <a:t>。</a:t>
            </a:r>
            <a:endParaRPr lang="zh-CN" altLang="zh-CN" sz="2800" b="1" dirty="0">
              <a:effectLst/>
              <a:latin typeface="+mn-ea"/>
              <a:cs typeface="Times New Roman" panose="02020603050405020304" pitchFamily="18" charset="0"/>
            </a:endParaRPr>
          </a:p>
        </p:txBody>
      </p:sp>
      <p:sp>
        <p:nvSpPr>
          <p:cNvPr id="4" name="矩形 3"/>
          <p:cNvSpPr/>
          <p:nvPr/>
        </p:nvSpPr>
        <p:spPr>
          <a:xfrm>
            <a:off x="351379" y="180271"/>
            <a:ext cx="6617970" cy="521970"/>
          </a:xfrm>
          <a:prstGeom prst="rect">
            <a:avLst/>
          </a:prstGeom>
          <a:solidFill>
            <a:srgbClr val="FFFF00"/>
          </a:solidFill>
          <a:ln w="15875">
            <a:solidFill>
              <a:srgbClr val="FF0000"/>
            </a:solidFill>
          </a:ln>
        </p:spPr>
        <p:txBody>
          <a:bodyPr wrap="none">
            <a:spAutoFit/>
          </a:bodyPr>
          <a:lstStyle/>
          <a:p>
            <a:pPr lvl="0"/>
            <a:r>
              <a:rPr lang="zh-CN"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四、战后的国际秩序建立</a:t>
            </a:r>
            <a:r>
              <a:rPr lang="en-US"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a:t>
            </a:r>
            <a:r>
              <a:rPr lang="zh-CN"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雅尔塔体系</a:t>
            </a:r>
          </a:p>
        </p:txBody>
      </p:sp>
      <p:pic>
        <p:nvPicPr>
          <p:cNvPr id="6146" name="Picture 2" descr="http://www.china.com.cn/images/13932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50679" y="3094831"/>
            <a:ext cx="2167414" cy="175498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6148" name="Picture 4" descr="http://m2.biz.itc.cn/pic/new/n/25/31/Img7943125_n.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50173" y="3160236"/>
            <a:ext cx="2018348" cy="175498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6151" name="Picture 7"/>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16933" r="9704"/>
          <a:stretch>
            <a:fillRect/>
          </a:stretch>
        </p:blipFill>
        <p:spPr bwMode="auto">
          <a:xfrm>
            <a:off x="4730115" y="3094831"/>
            <a:ext cx="1809750" cy="175498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3" name="Picture 9" descr="http://www.china.com.cn/images/139378.jp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6704330" y="3094831"/>
            <a:ext cx="1996440" cy="175498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9" name="TextBox 8"/>
          <p:cNvSpPr txBox="1"/>
          <p:nvPr/>
        </p:nvSpPr>
        <p:spPr>
          <a:xfrm>
            <a:off x="288350" y="4850115"/>
            <a:ext cx="2292464"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德黑兰会议</a:t>
            </a:r>
            <a:endParaRPr lang="zh-CN" altLang="en-US" sz="2400" b="1" dirty="0">
              <a:latin typeface="仿宋" panose="02010609060101010101" pitchFamily="49" charset="-122"/>
              <a:ea typeface="仿宋" panose="02010609060101010101" pitchFamily="49" charset="-122"/>
            </a:endParaRPr>
          </a:p>
        </p:txBody>
      </p:sp>
      <p:sp>
        <p:nvSpPr>
          <p:cNvPr id="10" name="TextBox 9"/>
          <p:cNvSpPr txBox="1"/>
          <p:nvPr/>
        </p:nvSpPr>
        <p:spPr>
          <a:xfrm>
            <a:off x="2518134" y="4850115"/>
            <a:ext cx="1945586"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开罗会议</a:t>
            </a:r>
            <a:endParaRPr lang="zh-CN" altLang="en-US" sz="2400" b="1" dirty="0">
              <a:latin typeface="仿宋" panose="02010609060101010101" pitchFamily="49" charset="-122"/>
              <a:ea typeface="仿宋" panose="02010609060101010101" pitchFamily="49" charset="-122"/>
            </a:endParaRPr>
          </a:p>
        </p:txBody>
      </p:sp>
      <p:sp>
        <p:nvSpPr>
          <p:cNvPr id="11" name="TextBox 10"/>
          <p:cNvSpPr txBox="1"/>
          <p:nvPr/>
        </p:nvSpPr>
        <p:spPr>
          <a:xfrm>
            <a:off x="4730174" y="4850115"/>
            <a:ext cx="1870507"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雅尔塔会议</a:t>
            </a:r>
          </a:p>
        </p:txBody>
      </p:sp>
      <p:sp>
        <p:nvSpPr>
          <p:cNvPr id="12" name="TextBox 11"/>
          <p:cNvSpPr txBox="1"/>
          <p:nvPr/>
        </p:nvSpPr>
        <p:spPr>
          <a:xfrm>
            <a:off x="6666927" y="4850115"/>
            <a:ext cx="2072245"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波茨坦会议</a:t>
            </a:r>
            <a:endParaRPr lang="zh-CN" altLang="en-US" sz="2400" b="1" dirty="0">
              <a:latin typeface="仿宋" panose="02010609060101010101" pitchFamily="49" charset="-122"/>
              <a:ea typeface="仿宋" panose="02010609060101010101" pitchFamily="49" charset="-122"/>
            </a:endParaRPr>
          </a:p>
        </p:txBody>
      </p:sp>
      <p:sp>
        <p:nvSpPr>
          <p:cNvPr id="3" name="文本框 2"/>
          <p:cNvSpPr txBox="1"/>
          <p:nvPr/>
        </p:nvSpPr>
        <p:spPr>
          <a:xfrm>
            <a:off x="351155" y="879475"/>
            <a:ext cx="2507615" cy="521970"/>
          </a:xfrm>
          <a:prstGeom prst="rect">
            <a:avLst/>
          </a:prstGeom>
          <a:solidFill>
            <a:schemeClr val="accent3">
              <a:lumMod val="40000"/>
              <a:lumOff val="60000"/>
            </a:schemeClr>
          </a:solidFill>
          <a:ln w="19050">
            <a:solidFill>
              <a:srgbClr val="FF0000"/>
            </a:solidFill>
          </a:ln>
        </p:spPr>
        <p:txBody>
          <a:bodyPr wrap="none" rtlCol="0" anchor="t">
            <a:spAutoFit/>
          </a:bodyPr>
          <a:lstStyle/>
          <a:p>
            <a:pPr lvl="0"/>
            <a:r>
              <a:rPr lang="en-US" altLang="zh-CN" sz="2800" b="1" dirty="0">
                <a:solidFill>
                  <a:srgbClr val="000000"/>
                </a:solidFill>
                <a:uFillTx/>
                <a:latin typeface="黑体" panose="02010609060101010101" pitchFamily="2" charset="-122"/>
                <a:ea typeface="黑体" panose="02010609060101010101" pitchFamily="2" charset="-122"/>
                <a:cs typeface="黑体" panose="02010609060101010101" pitchFamily="2" charset="-122"/>
                <a:sym typeface="+mn-ea"/>
              </a:rPr>
              <a:t>1</a:t>
            </a:r>
            <a:r>
              <a:rPr lang="zh-CN" altLang="en-US" sz="2800" b="1" dirty="0">
                <a:solidFill>
                  <a:srgbClr val="000000"/>
                </a:solidFill>
                <a:uFillTx/>
                <a:latin typeface="黑体" panose="02010609060101010101" pitchFamily="2" charset="-122"/>
                <a:ea typeface="黑体" panose="02010609060101010101" pitchFamily="2" charset="-122"/>
                <a:cs typeface="黑体" panose="02010609060101010101" pitchFamily="2" charset="-122"/>
                <a:sym typeface="+mn-ea"/>
              </a:rPr>
              <a:t>、</a:t>
            </a:r>
            <a:r>
              <a:rPr lang="zh-CN" altLang="zh-CN" sz="2800" b="1" dirty="0">
                <a:solidFill>
                  <a:srgbClr val="000000"/>
                </a:solidFill>
                <a:uFillTx/>
                <a:latin typeface="黑体" panose="02010609060101010101" pitchFamily="2" charset="-122"/>
                <a:ea typeface="黑体" panose="02010609060101010101" pitchFamily="2" charset="-122"/>
                <a:cs typeface="黑体" panose="02010609060101010101" pitchFamily="2" charset="-122"/>
                <a:sym typeface="+mn-ea"/>
              </a:rPr>
              <a:t>雅尔塔体系</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7005" y="1254760"/>
            <a:ext cx="9015730" cy="1291590"/>
          </a:xfrm>
          <a:prstGeom prst="rect">
            <a:avLst/>
          </a:prstGeom>
        </p:spPr>
        <p:txBody>
          <a:bodyPr wrap="square">
            <a:spAutoFit/>
          </a:bodyPr>
          <a:lstStyle/>
          <a:p>
            <a:pPr>
              <a:spcAft>
                <a:spcPts val="0"/>
              </a:spcAft>
            </a:pPr>
            <a:r>
              <a:rPr lang="en-US" altLang="zh-CN" sz="2600" b="1" dirty="0" smtClean="0">
                <a:solidFill>
                  <a:schemeClr val="tx1"/>
                </a:solidFill>
                <a:uFillTx/>
                <a:latin typeface="+mn-ea"/>
                <a:cs typeface="Times New Roman" panose="02020603050405020304" pitchFamily="18" charset="0"/>
              </a:rPr>
              <a:t>  </a:t>
            </a:r>
            <a:r>
              <a:rPr lang="en-US" altLang="zh-CN" sz="2600" b="1" dirty="0" smtClean="0">
                <a:solidFill>
                  <a:schemeClr val="tx1"/>
                </a:solidFill>
                <a:uFillTx/>
                <a:cs typeface="Times New Roman" panose="02020603050405020304" pitchFamily="18" charset="0"/>
              </a:rPr>
              <a:t>①</a:t>
            </a:r>
            <a:r>
              <a:rPr lang="zh-CN" altLang="zh-CN" sz="2600" b="1" dirty="0">
                <a:solidFill>
                  <a:schemeClr val="tx1"/>
                </a:solidFill>
                <a:uFillTx/>
                <a:latin typeface="+mn-ea"/>
                <a:cs typeface="Times New Roman" panose="02020603050405020304" pitchFamily="18" charset="0"/>
              </a:rPr>
              <a:t>重新确定欧亚国家的版图：德国由美、苏、英、法分区占领，日本由美国单独占领；日本归还侵占中国的领土，承认朝鲜独立</a:t>
            </a:r>
            <a:r>
              <a:rPr lang="zh-CN" altLang="zh-CN" sz="2600" b="1" dirty="0" smtClean="0">
                <a:solidFill>
                  <a:schemeClr val="tx1"/>
                </a:solidFill>
                <a:uFillTx/>
                <a:latin typeface="+mn-ea"/>
                <a:cs typeface="Times New Roman" panose="02020603050405020304" pitchFamily="18" charset="0"/>
              </a:rPr>
              <a:t>；</a:t>
            </a:r>
          </a:p>
        </p:txBody>
      </p:sp>
      <p:pic>
        <p:nvPicPr>
          <p:cNvPr id="7172" name="Picture 4" descr="http://p3.pstatp.com/large/4a33000398da41f76fb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51155" y="2869565"/>
            <a:ext cx="3501390" cy="304546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6" name="矩形 5"/>
          <p:cNvSpPr/>
          <p:nvPr/>
        </p:nvSpPr>
        <p:spPr>
          <a:xfrm>
            <a:off x="4042410" y="2395220"/>
            <a:ext cx="5027295" cy="4338320"/>
          </a:xfrm>
          <a:prstGeom prst="rect">
            <a:avLst/>
          </a:prstGeom>
          <a:ln w="19050">
            <a:solidFill>
              <a:schemeClr val="accent6">
                <a:lumMod val="50000"/>
              </a:schemeClr>
            </a:solidFill>
          </a:ln>
        </p:spPr>
        <p:txBody>
          <a:bodyPr wrap="square">
            <a:spAutoFit/>
          </a:bodyPr>
          <a:lstStyle/>
          <a:p>
            <a:pPr indent="457200"/>
            <a:r>
              <a:rPr lang="zh-CN" altLang="en-US" sz="2300" b="1" dirty="0">
                <a:solidFill>
                  <a:schemeClr val="tx1"/>
                </a:solidFill>
                <a:uFillTx/>
                <a:latin typeface="仿宋" panose="02010609060101010101" pitchFamily="49" charset="-122"/>
                <a:ea typeface="仿宋" panose="02010609060101010101" pitchFamily="49" charset="-122"/>
              </a:rPr>
              <a:t>三国之宗旨，在剥夺日本自从一九一四年第一次世界大战开始后在太平洋上所夺得或占领之一切岛屿</a:t>
            </a:r>
            <a:r>
              <a:rPr lang="zh-CN" altLang="en-US" sz="2300" b="1" dirty="0" smtClean="0">
                <a:solidFill>
                  <a:schemeClr val="tx1"/>
                </a:solidFill>
                <a:uFillTx/>
                <a:latin typeface="仿宋" panose="02010609060101010101" pitchFamily="49" charset="-122"/>
                <a:ea typeface="仿宋" panose="02010609060101010101" pitchFamily="49" charset="-122"/>
              </a:rPr>
              <a:t>；</a:t>
            </a:r>
            <a:endParaRPr lang="en-US" altLang="zh-CN" sz="2300" b="1" dirty="0" smtClean="0">
              <a:solidFill>
                <a:schemeClr val="tx1"/>
              </a:solidFill>
              <a:uFillTx/>
              <a:latin typeface="仿宋" panose="02010609060101010101" pitchFamily="49" charset="-122"/>
              <a:ea typeface="仿宋" panose="02010609060101010101" pitchFamily="49" charset="-122"/>
            </a:endParaRPr>
          </a:p>
          <a:p>
            <a:pPr indent="457200"/>
            <a:r>
              <a:rPr lang="zh-CN" altLang="en-US" sz="2300" b="1" dirty="0" smtClean="0">
                <a:solidFill>
                  <a:schemeClr val="tx1"/>
                </a:solidFill>
                <a:uFillTx/>
                <a:latin typeface="仿宋" panose="02010609060101010101" pitchFamily="49" charset="-122"/>
                <a:ea typeface="仿宋" panose="02010609060101010101" pitchFamily="49" charset="-122"/>
              </a:rPr>
              <a:t>在</a:t>
            </a:r>
            <a:r>
              <a:rPr lang="zh-CN" altLang="en-US" sz="2300" b="1" dirty="0">
                <a:solidFill>
                  <a:schemeClr val="tx1"/>
                </a:solidFill>
                <a:uFillTx/>
                <a:latin typeface="仿宋" panose="02010609060101010101" pitchFamily="49" charset="-122"/>
                <a:ea typeface="仿宋" panose="02010609060101010101" pitchFamily="49" charset="-122"/>
              </a:rPr>
              <a:t>使日本所窃取于中国之领土，例如东北</a:t>
            </a:r>
            <a:r>
              <a:rPr lang="zh-CN" altLang="en-US" sz="2300" b="1" dirty="0" smtClean="0">
                <a:solidFill>
                  <a:schemeClr val="tx1"/>
                </a:solidFill>
                <a:uFillTx/>
                <a:latin typeface="仿宋" panose="02010609060101010101" pitchFamily="49" charset="-122"/>
                <a:ea typeface="仿宋" panose="02010609060101010101" pitchFamily="49" charset="-122"/>
              </a:rPr>
              <a:t>四省、</a:t>
            </a:r>
            <a:r>
              <a:rPr lang="zh-CN" altLang="en-US" sz="2300" b="1" dirty="0">
                <a:solidFill>
                  <a:schemeClr val="tx1"/>
                </a:solidFill>
                <a:uFillTx/>
                <a:latin typeface="仿宋" panose="02010609060101010101" pitchFamily="49" charset="-122"/>
                <a:ea typeface="仿宋" panose="02010609060101010101" pitchFamily="49" charset="-122"/>
              </a:rPr>
              <a:t>台湾、澎湖群岛等，归还中华民国</a:t>
            </a:r>
            <a:r>
              <a:rPr lang="zh-CN" altLang="en-US" sz="2300" b="1" dirty="0" smtClean="0">
                <a:solidFill>
                  <a:schemeClr val="tx1"/>
                </a:solidFill>
                <a:uFillTx/>
                <a:latin typeface="仿宋" panose="02010609060101010101" pitchFamily="49" charset="-122"/>
                <a:ea typeface="仿宋" panose="02010609060101010101" pitchFamily="49" charset="-122"/>
              </a:rPr>
              <a:t>；</a:t>
            </a:r>
            <a:endParaRPr lang="en-US" altLang="zh-CN" sz="2300" b="1" dirty="0" smtClean="0">
              <a:solidFill>
                <a:schemeClr val="tx1"/>
              </a:solidFill>
              <a:uFillTx/>
              <a:latin typeface="仿宋" panose="02010609060101010101" pitchFamily="49" charset="-122"/>
              <a:ea typeface="仿宋" panose="02010609060101010101" pitchFamily="49" charset="-122"/>
            </a:endParaRPr>
          </a:p>
          <a:p>
            <a:pPr indent="457200"/>
            <a:r>
              <a:rPr lang="zh-CN" altLang="en-US" sz="2300" b="1" dirty="0" smtClean="0">
                <a:solidFill>
                  <a:schemeClr val="tx1"/>
                </a:solidFill>
                <a:uFillTx/>
                <a:latin typeface="仿宋" panose="02010609060101010101" pitchFamily="49" charset="-122"/>
                <a:ea typeface="仿宋" panose="02010609060101010101" pitchFamily="49" charset="-122"/>
              </a:rPr>
              <a:t>其他</a:t>
            </a:r>
            <a:r>
              <a:rPr lang="zh-CN" altLang="en-US" sz="2300" b="1" dirty="0">
                <a:solidFill>
                  <a:schemeClr val="tx1"/>
                </a:solidFill>
                <a:uFillTx/>
                <a:latin typeface="仿宋" panose="02010609060101010101" pitchFamily="49" charset="-122"/>
                <a:ea typeface="仿宋" panose="02010609060101010101" pitchFamily="49" charset="-122"/>
              </a:rPr>
              <a:t>日本以武力或贪欲所攫取之土地，亦务将日本驱逐出境</a:t>
            </a:r>
            <a:r>
              <a:rPr lang="zh-CN" altLang="en-US" sz="2300" b="1" dirty="0" smtClean="0">
                <a:solidFill>
                  <a:schemeClr val="tx1"/>
                </a:solidFill>
                <a:uFillTx/>
                <a:latin typeface="仿宋" panose="02010609060101010101" pitchFamily="49" charset="-122"/>
                <a:ea typeface="仿宋" panose="02010609060101010101" pitchFamily="49" charset="-122"/>
              </a:rPr>
              <a:t>；</a:t>
            </a:r>
            <a:endParaRPr lang="en-US" altLang="zh-CN" sz="2300" b="1" dirty="0" smtClean="0">
              <a:solidFill>
                <a:schemeClr val="tx1"/>
              </a:solidFill>
              <a:uFillTx/>
              <a:latin typeface="仿宋" panose="02010609060101010101" pitchFamily="49" charset="-122"/>
              <a:ea typeface="仿宋" panose="02010609060101010101" pitchFamily="49" charset="-122"/>
            </a:endParaRPr>
          </a:p>
          <a:p>
            <a:pPr indent="457200"/>
            <a:r>
              <a:rPr lang="zh-CN" altLang="en-US" sz="2300" b="1" dirty="0" smtClean="0">
                <a:solidFill>
                  <a:schemeClr val="tx1"/>
                </a:solidFill>
                <a:uFillTx/>
                <a:latin typeface="仿宋" panose="02010609060101010101" pitchFamily="49" charset="-122"/>
                <a:ea typeface="仿宋" panose="02010609060101010101" pitchFamily="49" charset="-122"/>
              </a:rPr>
              <a:t>我</a:t>
            </a:r>
            <a:r>
              <a:rPr lang="zh-CN" altLang="en-US" sz="2300" b="1" dirty="0">
                <a:solidFill>
                  <a:schemeClr val="tx1"/>
                </a:solidFill>
                <a:uFillTx/>
                <a:latin typeface="仿宋" panose="02010609060101010101" pitchFamily="49" charset="-122"/>
                <a:ea typeface="仿宋" panose="02010609060101010101" pitchFamily="49" charset="-122"/>
              </a:rPr>
              <a:t>三大盟国稔知朝鲜人民所受之奴隶待遇，决定在相当时期，使朝鲜自由与独立</a:t>
            </a:r>
            <a:r>
              <a:rPr lang="zh-CN" altLang="en-US" sz="2300" b="1" dirty="0" smtClean="0">
                <a:solidFill>
                  <a:schemeClr val="tx1"/>
                </a:solidFill>
                <a:uFillTx/>
                <a:latin typeface="仿宋" panose="02010609060101010101" pitchFamily="49" charset="-122"/>
                <a:ea typeface="仿宋" panose="02010609060101010101" pitchFamily="49" charset="-122"/>
              </a:rPr>
              <a:t>。</a:t>
            </a:r>
            <a:endParaRPr lang="en-US" altLang="zh-CN" sz="2300" b="1" dirty="0" smtClean="0">
              <a:solidFill>
                <a:schemeClr val="tx1"/>
              </a:solidFill>
              <a:uFillTx/>
              <a:latin typeface="仿宋" panose="02010609060101010101" pitchFamily="49" charset="-122"/>
              <a:ea typeface="仿宋" panose="02010609060101010101" pitchFamily="49" charset="-122"/>
            </a:endParaRPr>
          </a:p>
          <a:p>
            <a:pPr indent="457200" algn="r"/>
            <a:r>
              <a:rPr lang="en-US" altLang="zh-CN" sz="2300" b="1" dirty="0" smtClean="0">
                <a:solidFill>
                  <a:schemeClr val="tx1"/>
                </a:solidFill>
                <a:uFillTx/>
                <a:latin typeface="仿宋" panose="02010609060101010101" pitchFamily="49" charset="-122"/>
                <a:ea typeface="仿宋" panose="02010609060101010101" pitchFamily="49" charset="-122"/>
              </a:rPr>
              <a:t>——《</a:t>
            </a:r>
            <a:r>
              <a:rPr lang="zh-CN" altLang="en-US" sz="2300" b="1" dirty="0" smtClean="0">
                <a:solidFill>
                  <a:schemeClr val="tx1"/>
                </a:solidFill>
                <a:uFillTx/>
                <a:latin typeface="仿宋" panose="02010609060101010101" pitchFamily="49" charset="-122"/>
                <a:ea typeface="仿宋" panose="02010609060101010101" pitchFamily="49" charset="-122"/>
              </a:rPr>
              <a:t>开罗宣言</a:t>
            </a:r>
            <a:r>
              <a:rPr lang="en-US" altLang="zh-CN" sz="2300" b="1" dirty="0" smtClean="0">
                <a:solidFill>
                  <a:schemeClr val="tx1"/>
                </a:solidFill>
                <a:uFillTx/>
                <a:latin typeface="仿宋" panose="02010609060101010101" pitchFamily="49" charset="-122"/>
                <a:ea typeface="仿宋" panose="02010609060101010101" pitchFamily="49" charset="-122"/>
              </a:rPr>
              <a:t>》</a:t>
            </a:r>
          </a:p>
        </p:txBody>
      </p:sp>
      <p:sp>
        <p:nvSpPr>
          <p:cNvPr id="13" name="TextBox 4"/>
          <p:cNvSpPr txBox="1"/>
          <p:nvPr/>
        </p:nvSpPr>
        <p:spPr>
          <a:xfrm>
            <a:off x="167005" y="5915025"/>
            <a:ext cx="3590290"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德国领土变化与分区占领</a:t>
            </a:r>
            <a:endParaRPr lang="zh-CN" altLang="en-US" sz="2400" b="1" dirty="0">
              <a:latin typeface="仿宋" panose="02010609060101010101" pitchFamily="49" charset="-122"/>
              <a:ea typeface="仿宋" panose="02010609060101010101" pitchFamily="49" charset="-122"/>
            </a:endParaRPr>
          </a:p>
        </p:txBody>
      </p:sp>
      <p:sp>
        <p:nvSpPr>
          <p:cNvPr id="2" name="矩形 1"/>
          <p:cNvSpPr/>
          <p:nvPr/>
        </p:nvSpPr>
        <p:spPr>
          <a:xfrm>
            <a:off x="351379" y="180271"/>
            <a:ext cx="6389370" cy="506730"/>
          </a:xfrm>
          <a:prstGeom prst="rect">
            <a:avLst/>
          </a:prstGeom>
          <a:solidFill>
            <a:srgbClr val="FFFF00"/>
          </a:solidFill>
          <a:ln w="15875">
            <a:solidFill>
              <a:srgbClr val="FF0000"/>
            </a:solidFill>
          </a:ln>
        </p:spPr>
        <p:txBody>
          <a:bodyPr wrap="none">
            <a:spAutoFit/>
          </a:bodyPr>
          <a:lstStyle/>
          <a:p>
            <a:pPr lvl="0"/>
            <a:r>
              <a:rPr lang="zh-CN" altLang="zh-CN" sz="27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四、战后的国际秩序建立</a:t>
            </a:r>
            <a:r>
              <a:rPr lang="en-US" altLang="zh-CN" sz="27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a:t>
            </a:r>
            <a:r>
              <a:rPr lang="zh-CN" altLang="zh-CN" sz="27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雅尔塔体系</a:t>
            </a:r>
          </a:p>
        </p:txBody>
      </p:sp>
      <p:sp>
        <p:nvSpPr>
          <p:cNvPr id="9" name="文本框 8"/>
          <p:cNvSpPr txBox="1"/>
          <p:nvPr/>
        </p:nvSpPr>
        <p:spPr>
          <a:xfrm>
            <a:off x="351155" y="763270"/>
            <a:ext cx="4003040" cy="491490"/>
          </a:xfrm>
          <a:prstGeom prst="rect">
            <a:avLst/>
          </a:prstGeom>
          <a:solidFill>
            <a:schemeClr val="accent3">
              <a:lumMod val="40000"/>
              <a:lumOff val="60000"/>
            </a:schemeClr>
          </a:solidFill>
          <a:ln w="19050">
            <a:solidFill>
              <a:srgbClr val="FF0000"/>
            </a:solidFill>
          </a:ln>
        </p:spPr>
        <p:txBody>
          <a:bodyPr wrap="none" rtlCol="0" anchor="t">
            <a:spAutoFit/>
          </a:bodyPr>
          <a:lstStyle/>
          <a:p>
            <a:pPr>
              <a:spcAft>
                <a:spcPts val="0"/>
              </a:spcAft>
            </a:pPr>
            <a:r>
              <a:rPr lang="zh-CN" altLang="zh-CN" sz="2600" b="1" dirty="0">
                <a:solidFill>
                  <a:schemeClr val="tx1"/>
                </a:solidFill>
                <a:uFillTx/>
                <a:latin typeface="+mn-ea"/>
                <a:cs typeface="Times New Roman" panose="02020603050405020304" pitchFamily="18" charset="0"/>
                <a:sym typeface="+mn-ea"/>
              </a:rPr>
              <a:t>（</a:t>
            </a:r>
            <a:r>
              <a:rPr lang="en-US" altLang="zh-CN" sz="2600" b="1" dirty="0">
                <a:solidFill>
                  <a:schemeClr val="tx1"/>
                </a:solidFill>
                <a:uFillTx/>
                <a:latin typeface="+mn-ea"/>
                <a:cs typeface="Times New Roman" panose="02020603050405020304" pitchFamily="18" charset="0"/>
                <a:sym typeface="+mn-ea"/>
              </a:rPr>
              <a:t>2</a:t>
            </a:r>
            <a:r>
              <a:rPr lang="zh-CN" altLang="zh-CN" sz="2600" b="1" dirty="0">
                <a:solidFill>
                  <a:schemeClr val="tx1"/>
                </a:solidFill>
                <a:uFillTx/>
                <a:latin typeface="+mn-ea"/>
                <a:cs typeface="Times New Roman" panose="02020603050405020304" pitchFamily="18" charset="0"/>
                <a:sym typeface="+mn-ea"/>
              </a:rPr>
              <a:t>）雅尔塔体系的内容：</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8165" y="1299210"/>
            <a:ext cx="6948170" cy="491490"/>
          </a:xfrm>
          <a:prstGeom prst="rect">
            <a:avLst/>
          </a:prstGeom>
        </p:spPr>
        <p:txBody>
          <a:bodyPr wrap="square">
            <a:spAutoFit/>
          </a:bodyPr>
          <a:lstStyle/>
          <a:p>
            <a:pPr lvl="0"/>
            <a:r>
              <a:rPr lang="zh-CN" altLang="zh-CN" sz="2600" b="1" dirty="0">
                <a:solidFill>
                  <a:srgbClr val="000000"/>
                </a:solidFill>
                <a:uFillTx/>
                <a:cs typeface="Times New Roman" panose="02020603050405020304" pitchFamily="18" charset="0"/>
              </a:rPr>
              <a:t>②</a:t>
            </a:r>
            <a:r>
              <a:rPr lang="zh-CN" altLang="zh-CN" sz="2600" b="1" dirty="0">
                <a:solidFill>
                  <a:srgbClr val="000000"/>
                </a:solidFill>
                <a:uFillTx/>
                <a:latin typeface="+mn-ea"/>
                <a:cs typeface="Times New Roman" panose="02020603050405020304" pitchFamily="18" charset="0"/>
              </a:rPr>
              <a:t>审判战犯，肃清法西斯主义和军国主义</a:t>
            </a:r>
            <a:r>
              <a:rPr lang="zh-CN" altLang="zh-CN" sz="2600" b="1" dirty="0" smtClean="0">
                <a:solidFill>
                  <a:srgbClr val="000000"/>
                </a:solidFill>
                <a:uFillTx/>
                <a:latin typeface="+mn-ea"/>
                <a:cs typeface="Times New Roman" panose="02020603050405020304" pitchFamily="18" charset="0"/>
              </a:rPr>
              <a:t>；</a:t>
            </a:r>
          </a:p>
        </p:txBody>
      </p:sp>
      <p:pic>
        <p:nvPicPr>
          <p:cNvPr id="8194" name="Picture 2" descr="https://n.sinaimg.cn/translate/110/w580h330/20190217/g24M-htacqwv9875871.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19455" y="1912620"/>
            <a:ext cx="3321685" cy="20764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6" name="TextBox 4"/>
          <p:cNvSpPr txBox="1"/>
          <p:nvPr/>
        </p:nvSpPr>
        <p:spPr>
          <a:xfrm>
            <a:off x="719378" y="3988761"/>
            <a:ext cx="3309085" cy="521970"/>
          </a:xfrm>
          <a:prstGeom prst="rect">
            <a:avLst/>
          </a:prstGeom>
          <a:noFill/>
        </p:spPr>
        <p:txBody>
          <a:bodyPr wrap="square" rtlCol="0">
            <a:spAutoFit/>
          </a:bodyPr>
          <a:lstStyle/>
          <a:p>
            <a:pPr algn="ctr"/>
            <a:r>
              <a:rPr lang="zh-CN" altLang="en-US" sz="2800" b="1" dirty="0" smtClean="0">
                <a:latin typeface="仿宋" panose="02010609060101010101" pitchFamily="49" charset="-122"/>
                <a:ea typeface="仿宋" panose="02010609060101010101" pitchFamily="49" charset="-122"/>
              </a:rPr>
              <a:t>纽伦堡审判</a:t>
            </a:r>
            <a:endParaRPr lang="zh-CN" altLang="en-US" sz="2800" b="1" dirty="0">
              <a:latin typeface="仿宋" panose="02010609060101010101" pitchFamily="49" charset="-122"/>
              <a:ea typeface="仿宋" panose="02010609060101010101" pitchFamily="49" charset="-122"/>
            </a:endParaRPr>
          </a:p>
        </p:txBody>
      </p:sp>
      <p:pic>
        <p:nvPicPr>
          <p:cNvPr id="8196" name="Picture 4" descr="http://img1.gtimg.com/cul/pics/hv1/19/138/1915/124558084.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53940" y="1912620"/>
            <a:ext cx="3392170" cy="20764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3" name="TextBox 6"/>
          <p:cNvSpPr txBox="1"/>
          <p:nvPr/>
        </p:nvSpPr>
        <p:spPr>
          <a:xfrm>
            <a:off x="5052978" y="4019875"/>
            <a:ext cx="2668553" cy="460375"/>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东京审判</a:t>
            </a:r>
            <a:endParaRPr lang="zh-CN" altLang="en-US" sz="2400" b="1" dirty="0">
              <a:latin typeface="仿宋" panose="02010609060101010101" pitchFamily="49" charset="-122"/>
              <a:ea typeface="仿宋" panose="02010609060101010101" pitchFamily="49" charset="-122"/>
            </a:endParaRPr>
          </a:p>
        </p:txBody>
      </p:sp>
      <p:sp>
        <p:nvSpPr>
          <p:cNvPr id="14" name="矩形 13"/>
          <p:cNvSpPr/>
          <p:nvPr/>
        </p:nvSpPr>
        <p:spPr>
          <a:xfrm>
            <a:off x="784860" y="4599305"/>
            <a:ext cx="7932420" cy="1291590"/>
          </a:xfrm>
          <a:prstGeom prst="rect">
            <a:avLst/>
          </a:prstGeom>
          <a:ln w="19050">
            <a:solidFill>
              <a:schemeClr val="accent6">
                <a:lumMod val="50000"/>
              </a:schemeClr>
            </a:solidFill>
          </a:ln>
        </p:spPr>
        <p:txBody>
          <a:bodyPr wrap="square">
            <a:spAutoFit/>
          </a:bodyPr>
          <a:lstStyle/>
          <a:p>
            <a:r>
              <a:rPr lang="zh-CN" altLang="en-US" sz="2600" b="1" dirty="0" smtClean="0">
                <a:solidFill>
                  <a:schemeClr val="tx1">
                    <a:lumMod val="75000"/>
                    <a:lumOff val="25000"/>
                  </a:schemeClr>
                </a:solidFill>
                <a:uFillTx/>
                <a:latin typeface="仿宋" panose="02010609060101010101" pitchFamily="49" charset="-122"/>
                <a:ea typeface="仿宋" panose="02010609060101010101" pitchFamily="49" charset="-122"/>
              </a:rPr>
              <a:t>同为战争罪犯，纳粹德国的汉斯</a:t>
            </a:r>
            <a:r>
              <a:rPr lang="en-US" altLang="zh-CN" sz="2600" b="1" dirty="0">
                <a:solidFill>
                  <a:schemeClr val="tx1">
                    <a:lumMod val="75000"/>
                    <a:lumOff val="25000"/>
                  </a:schemeClr>
                </a:solidFill>
                <a:uFillTx/>
                <a:latin typeface="仿宋" panose="02010609060101010101" pitchFamily="49" charset="-122"/>
                <a:ea typeface="仿宋" panose="02010609060101010101" pitchFamily="49" charset="-122"/>
              </a:rPr>
              <a:t>•</a:t>
            </a:r>
            <a:r>
              <a:rPr lang="zh-CN" altLang="en-US" sz="2600" b="1" dirty="0">
                <a:solidFill>
                  <a:schemeClr val="tx1">
                    <a:lumMod val="75000"/>
                    <a:lumOff val="25000"/>
                  </a:schemeClr>
                </a:solidFill>
                <a:uFillTx/>
                <a:latin typeface="仿宋" panose="02010609060101010101" pitchFamily="49" charset="-122"/>
                <a:ea typeface="仿宋" panose="02010609060101010101" pitchFamily="49" charset="-122"/>
              </a:rPr>
              <a:t>弗兰</a:t>
            </a:r>
            <a:r>
              <a:rPr lang="zh-CN" altLang="en-US" sz="2600" b="1" dirty="0" smtClean="0">
                <a:solidFill>
                  <a:schemeClr val="tx1">
                    <a:lumMod val="75000"/>
                    <a:lumOff val="25000"/>
                  </a:schemeClr>
                </a:solidFill>
                <a:uFillTx/>
                <a:latin typeface="仿宋" panose="02010609060101010101" pitchFamily="49" charset="-122"/>
                <a:ea typeface="仿宋" panose="02010609060101010101" pitchFamily="49" charset="-122"/>
              </a:rPr>
              <a:t>克在临刑前忏悔：“千年</a:t>
            </a:r>
            <a:r>
              <a:rPr lang="zh-CN" altLang="en-US" sz="2600" b="1" dirty="0">
                <a:solidFill>
                  <a:schemeClr val="tx1">
                    <a:lumMod val="75000"/>
                    <a:lumOff val="25000"/>
                  </a:schemeClr>
                </a:solidFill>
                <a:uFillTx/>
                <a:latin typeface="仿宋" panose="02010609060101010101" pitchFamily="49" charset="-122"/>
                <a:ea typeface="仿宋" panose="02010609060101010101" pitchFamily="49" charset="-122"/>
              </a:rPr>
              <a:t>易过</a:t>
            </a:r>
            <a:r>
              <a:rPr lang="en-US" altLang="zh-CN" sz="2600" b="1" dirty="0">
                <a:solidFill>
                  <a:schemeClr val="tx1">
                    <a:lumMod val="75000"/>
                    <a:lumOff val="25000"/>
                  </a:schemeClr>
                </a:solidFill>
                <a:uFillTx/>
                <a:latin typeface="仿宋" panose="02010609060101010101" pitchFamily="49" charset="-122"/>
                <a:ea typeface="仿宋" panose="02010609060101010101" pitchFamily="49" charset="-122"/>
              </a:rPr>
              <a:t>,</a:t>
            </a:r>
            <a:r>
              <a:rPr lang="zh-CN" altLang="en-US" sz="2600" b="1" dirty="0">
                <a:solidFill>
                  <a:schemeClr val="tx1">
                    <a:lumMod val="75000"/>
                    <a:lumOff val="25000"/>
                  </a:schemeClr>
                </a:solidFill>
                <a:uFillTx/>
                <a:latin typeface="仿宋" panose="02010609060101010101" pitchFamily="49" charset="-122"/>
                <a:ea typeface="仿宋" panose="02010609060101010101" pitchFamily="49" charset="-122"/>
              </a:rPr>
              <a:t>德国罪孽难</a:t>
            </a:r>
            <a:r>
              <a:rPr lang="zh-CN" altLang="en-US" sz="2600" b="1" dirty="0" smtClean="0">
                <a:solidFill>
                  <a:schemeClr val="tx1">
                    <a:lumMod val="75000"/>
                    <a:lumOff val="25000"/>
                  </a:schemeClr>
                </a:solidFill>
                <a:uFillTx/>
                <a:latin typeface="仿宋" panose="02010609060101010101" pitchFamily="49" charset="-122"/>
                <a:ea typeface="仿宋" panose="02010609060101010101" pitchFamily="49" charset="-122"/>
              </a:rPr>
              <a:t>消。”</a:t>
            </a:r>
            <a:endParaRPr lang="zh-CN" altLang="en-US" sz="2600" b="1" dirty="0">
              <a:solidFill>
                <a:schemeClr val="tx1">
                  <a:lumMod val="75000"/>
                  <a:lumOff val="25000"/>
                </a:schemeClr>
              </a:solidFill>
              <a:uFillTx/>
              <a:latin typeface="仿宋" panose="02010609060101010101" pitchFamily="49" charset="-122"/>
              <a:ea typeface="仿宋" panose="02010609060101010101" pitchFamily="49" charset="-122"/>
            </a:endParaRPr>
          </a:p>
          <a:p>
            <a:r>
              <a:rPr lang="zh-CN" altLang="en-US" sz="2600" b="1" dirty="0" smtClean="0">
                <a:solidFill>
                  <a:schemeClr val="tx1">
                    <a:lumMod val="75000"/>
                    <a:lumOff val="25000"/>
                  </a:schemeClr>
                </a:solidFill>
                <a:uFillTx/>
                <a:latin typeface="仿宋" panose="02010609060101010101" pitchFamily="49" charset="-122"/>
                <a:ea typeface="仿宋" panose="02010609060101010101" pitchFamily="49" charset="-122"/>
              </a:rPr>
              <a:t>日本的东条英机却在就刑前高呼“天皇陛下万岁！”</a:t>
            </a:r>
          </a:p>
        </p:txBody>
      </p:sp>
      <p:sp>
        <p:nvSpPr>
          <p:cNvPr id="2" name="矩形 1"/>
          <p:cNvSpPr/>
          <p:nvPr/>
        </p:nvSpPr>
        <p:spPr>
          <a:xfrm>
            <a:off x="351379" y="180271"/>
            <a:ext cx="6617970" cy="521970"/>
          </a:xfrm>
          <a:prstGeom prst="rect">
            <a:avLst/>
          </a:prstGeom>
          <a:solidFill>
            <a:srgbClr val="FFFF00"/>
          </a:solidFill>
          <a:ln w="15875">
            <a:solidFill>
              <a:srgbClr val="FF0000"/>
            </a:solidFill>
          </a:ln>
        </p:spPr>
        <p:txBody>
          <a:bodyPr wrap="none">
            <a:spAutoFit/>
          </a:bodyPr>
          <a:lstStyle/>
          <a:p>
            <a:pPr lvl="0"/>
            <a:r>
              <a:rPr lang="zh-CN"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四、战后的国际秩序建立</a:t>
            </a:r>
            <a:r>
              <a:rPr lang="en-US"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a:t>
            </a:r>
            <a:r>
              <a:rPr lang="zh-CN" altLang="zh-CN" sz="2800" b="1" dirty="0">
                <a:solidFill>
                  <a:srgbClr val="000000"/>
                </a:solidFill>
                <a:latin typeface="黑体" panose="02010609060101010101" pitchFamily="2" charset="-122"/>
                <a:ea typeface="黑体" panose="02010609060101010101" pitchFamily="2" charset="-122"/>
                <a:cs typeface="黑体" panose="02010609060101010101" pitchFamily="2" charset="-122"/>
              </a:rPr>
              <a:t>雅尔塔体系</a:t>
            </a:r>
          </a:p>
        </p:txBody>
      </p:sp>
      <p:sp>
        <p:nvSpPr>
          <p:cNvPr id="9" name="文本框 8"/>
          <p:cNvSpPr txBox="1"/>
          <p:nvPr/>
        </p:nvSpPr>
        <p:spPr>
          <a:xfrm>
            <a:off x="351155" y="763270"/>
            <a:ext cx="4003040" cy="491490"/>
          </a:xfrm>
          <a:prstGeom prst="rect">
            <a:avLst/>
          </a:prstGeom>
          <a:solidFill>
            <a:schemeClr val="accent3">
              <a:lumMod val="40000"/>
              <a:lumOff val="60000"/>
            </a:schemeClr>
          </a:solidFill>
          <a:ln w="19050">
            <a:solidFill>
              <a:srgbClr val="FF0000"/>
            </a:solidFill>
          </a:ln>
        </p:spPr>
        <p:txBody>
          <a:bodyPr wrap="none" rtlCol="0" anchor="t">
            <a:spAutoFit/>
          </a:bodyPr>
          <a:lstStyle/>
          <a:p>
            <a:pPr>
              <a:spcAft>
                <a:spcPts val="0"/>
              </a:spcAft>
            </a:pPr>
            <a:r>
              <a:rPr lang="zh-CN" altLang="zh-CN" sz="2600" b="1" dirty="0">
                <a:solidFill>
                  <a:schemeClr val="tx1"/>
                </a:solidFill>
                <a:uFillTx/>
                <a:latin typeface="+mn-ea"/>
                <a:cs typeface="Times New Roman" panose="02020603050405020304" pitchFamily="18" charset="0"/>
                <a:sym typeface="+mn-ea"/>
              </a:rPr>
              <a:t>（</a:t>
            </a:r>
            <a:r>
              <a:rPr lang="en-US" altLang="zh-CN" sz="2600" b="1" dirty="0">
                <a:solidFill>
                  <a:schemeClr val="tx1"/>
                </a:solidFill>
                <a:uFillTx/>
                <a:latin typeface="+mn-ea"/>
                <a:cs typeface="Times New Roman" panose="02020603050405020304" pitchFamily="18" charset="0"/>
                <a:sym typeface="+mn-ea"/>
              </a:rPr>
              <a:t>2</a:t>
            </a:r>
            <a:r>
              <a:rPr lang="zh-CN" altLang="zh-CN" sz="2600" b="1" dirty="0">
                <a:solidFill>
                  <a:schemeClr val="tx1"/>
                </a:solidFill>
                <a:uFillTx/>
                <a:latin typeface="+mn-ea"/>
                <a:cs typeface="Times New Roman" panose="02020603050405020304" pitchFamily="18" charset="0"/>
                <a:sym typeface="+mn-ea"/>
              </a:rPr>
              <a:t>）雅尔塔体系的内容：</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3208" y="1009333"/>
            <a:ext cx="8616315" cy="1938020"/>
          </a:xfrm>
          <a:prstGeom prst="rect">
            <a:avLst/>
          </a:prstGeom>
        </p:spPr>
        <p:txBody>
          <a:bodyPr wrap="square">
            <a:spAutoFit/>
          </a:bodyPr>
          <a:lstStyle/>
          <a:p>
            <a:pPr indent="508000">
              <a:lnSpc>
                <a:spcPct val="120000"/>
              </a:lnSpc>
              <a:spcBef>
                <a:spcPts val="0"/>
              </a:spcBef>
              <a:spcAft>
                <a:spcPts val="0"/>
              </a:spcAft>
            </a:pPr>
            <a:r>
              <a:rPr lang="zh-CN" sz="2500" b="1">
                <a:solidFill>
                  <a:srgbClr val="000000"/>
                </a:solidFill>
                <a:latin typeface="宋体" panose="02010600030101010101" pitchFamily="2" charset="-122"/>
                <a:cs typeface="黑体" panose="02010609060101010101" pitchFamily="2" charset="-122"/>
                <a:sym typeface="+mn-ea"/>
              </a:rPr>
              <a:t>④</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对徳、日、意的殖民地及国联的委任统治地实行托管，原则上承认被压迫民族的</a:t>
            </a:r>
            <a:r>
              <a:rPr lang="zh-CN" sz="2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独立</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权利； </a:t>
            </a:r>
          </a:p>
          <a:p>
            <a:pPr indent="508000">
              <a:lnSpc>
                <a:spcPct val="120000"/>
              </a:lnSpc>
              <a:spcBef>
                <a:spcPts val="0"/>
              </a:spcBef>
              <a:spcAft>
                <a:spcPts val="0"/>
              </a:spcAft>
            </a:pPr>
            <a:r>
              <a:rPr lang="zh-CN" sz="2500" b="1">
                <a:solidFill>
                  <a:srgbClr val="000000"/>
                </a:solidFill>
                <a:latin typeface="宋体" panose="02010600030101010101" pitchFamily="2" charset="-122"/>
                <a:cs typeface="黑体" panose="02010609060101010101" pitchFamily="2" charset="-122"/>
                <a:sym typeface="+mn-ea"/>
              </a:rPr>
              <a:t>⑤</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美、苏、英划分势力范围；</a:t>
            </a:r>
            <a:endParaRPr lang="zh-CN" sz="2500" b="1">
              <a:solidFill>
                <a:srgbClr val="000000"/>
              </a:solidFill>
              <a:latin typeface="黑体" panose="02010609060101010101" pitchFamily="2" charset="-122"/>
              <a:ea typeface="黑体" panose="02010609060101010101" pitchFamily="2" charset="-122"/>
              <a:cs typeface="黑体" panose="02010609060101010101" pitchFamily="2" charset="-122"/>
            </a:endParaRPr>
          </a:p>
          <a:p>
            <a:pPr marL="342900" indent="-342900">
              <a:lnSpc>
                <a:spcPct val="120000"/>
              </a:lnSpc>
              <a:spcBef>
                <a:spcPts val="0"/>
              </a:spcBef>
              <a:spcAft>
                <a:spcPts val="0"/>
              </a:spcAft>
              <a:buFont typeface="+mj-ea"/>
              <a:buAutoNum type="circleNumDbPlain" startAt="6"/>
            </a:pP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成立</a:t>
            </a:r>
            <a:r>
              <a:rPr lang="zh-CN" sz="2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联合国</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；等等。</a:t>
            </a:r>
            <a:endParaRPr lang="zh-CN" altLang="zh-CN" sz="2500" b="1" dirty="0">
              <a:solidFill>
                <a:srgbClr val="000000"/>
              </a:solidFill>
              <a:latin typeface="+mn-ea"/>
              <a:cs typeface="Times New Roman" panose="02020603050405020304" pitchFamily="18" charset="0"/>
            </a:endParaRPr>
          </a:p>
        </p:txBody>
      </p:sp>
      <p:graphicFrame>
        <p:nvGraphicFramePr>
          <p:cNvPr id="4" name="表格 3"/>
          <p:cNvGraphicFramePr>
            <a:graphicFrameLocks noGrp="1"/>
          </p:cNvGraphicFramePr>
          <p:nvPr>
            <p:custDataLst>
              <p:tags r:id="rId1"/>
            </p:custDataLst>
          </p:nvPr>
        </p:nvGraphicFramePr>
        <p:xfrm>
          <a:off x="122555" y="3089275"/>
          <a:ext cx="3359785" cy="2560320"/>
        </p:xfrm>
        <a:graphic>
          <a:graphicData uri="http://schemas.openxmlformats.org/drawingml/2006/table">
            <a:tbl>
              <a:tblPr>
                <a:tableStyleId>{8A107856-5554-42FB-B03E-39F5DBC370BA}</a:tableStyleId>
              </a:tblPr>
              <a:tblGrid>
                <a:gridCol w="1545590"/>
                <a:gridCol w="925830"/>
                <a:gridCol w="888365"/>
              </a:tblGrid>
              <a:tr h="731520">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苏联的利益比例</a:t>
                      </a:r>
                    </a:p>
                  </a:txBody>
                  <a:tcPr marL="22370" marR="22370" marT="0" marB="0" anchor="ctr"/>
                </a:tc>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协定草案</a:t>
                      </a:r>
                    </a:p>
                  </a:txBody>
                  <a:tcPr marL="22370" marR="22370" marT="0" marB="0" anchor="ctr"/>
                </a:tc>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最后方案</a:t>
                      </a:r>
                    </a:p>
                  </a:txBody>
                  <a:tcPr marL="22370" marR="22370" marT="0" marB="0" anchor="ctr"/>
                </a:tc>
              </a:tr>
              <a:tr h="281940">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匈牙利</a:t>
                      </a:r>
                    </a:p>
                  </a:txBody>
                  <a:tcPr marL="22370" marR="22370" marT="0" marB="0" anchor="ctr"/>
                </a:tc>
                <a:tc>
                  <a:txBody>
                    <a:bodyPr/>
                    <a:lstStyle/>
                    <a:p>
                      <a:pPr algn="ctr" fontAlgn="ctr"/>
                      <a:r>
                        <a:rPr lang="en-US" altLang="zh-CN" sz="2400" b="1" dirty="0" smtClean="0">
                          <a:solidFill>
                            <a:schemeClr val="tx1"/>
                          </a:solidFill>
                          <a:effectLst/>
                          <a:uFillTx/>
                          <a:latin typeface="黑体" panose="02010609060101010101" pitchFamily="2" charset="-122"/>
                          <a:ea typeface="黑体" panose="02010609060101010101" pitchFamily="2" charset="-122"/>
                        </a:rPr>
                        <a:t>50</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80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r>
              <a:tr h="282575">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南斯拉夫</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50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50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r>
              <a:tr h="282575">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保加利亚</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75</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80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r>
              <a:tr h="281940">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罗马尼亚</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90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90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r>
              <a:tr h="274320">
                <a:tc>
                  <a:txBody>
                    <a:bodyPr/>
                    <a:lstStyle/>
                    <a:p>
                      <a:pPr algn="ctr" fontAlgn="ctr"/>
                      <a:r>
                        <a:rPr lang="zh-CN" altLang="en-US" sz="2400" b="1" dirty="0" smtClean="0">
                          <a:solidFill>
                            <a:schemeClr val="tx1"/>
                          </a:solidFill>
                          <a:effectLst/>
                          <a:uFillTx/>
                          <a:latin typeface="黑体" panose="02010609060101010101" pitchFamily="2" charset="-122"/>
                          <a:ea typeface="黑体" panose="02010609060101010101" pitchFamily="2" charset="-122"/>
                        </a:rPr>
                        <a:t>希腊</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10</a:t>
                      </a:r>
                      <a:r>
                        <a:rPr lang="zh-CN" altLang="en-US" sz="2400" b="1" dirty="0" smtClean="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c>
                  <a:txBody>
                    <a:bodyPr/>
                    <a:lstStyle/>
                    <a:p>
                      <a:pPr algn="ctr" fontAlgn="ctr"/>
                      <a:r>
                        <a:rPr lang="en-US" altLang="zh-CN" sz="2400" b="1" dirty="0">
                          <a:solidFill>
                            <a:schemeClr val="tx1"/>
                          </a:solidFill>
                          <a:effectLst/>
                          <a:uFillTx/>
                          <a:latin typeface="黑体" panose="02010609060101010101" pitchFamily="2" charset="-122"/>
                          <a:ea typeface="黑体" panose="02010609060101010101" pitchFamily="2" charset="-122"/>
                        </a:rPr>
                        <a:t>10</a:t>
                      </a:r>
                      <a:r>
                        <a:rPr lang="zh-CN" altLang="en-US" sz="2400" b="1" dirty="0">
                          <a:solidFill>
                            <a:schemeClr val="tx1"/>
                          </a:solidFill>
                          <a:effectLst/>
                          <a:uFillTx/>
                          <a:latin typeface="黑体" panose="02010609060101010101" pitchFamily="2" charset="-122"/>
                          <a:ea typeface="黑体" panose="02010609060101010101" pitchFamily="2" charset="-122"/>
                        </a:rPr>
                        <a:t>％</a:t>
                      </a:r>
                    </a:p>
                  </a:txBody>
                  <a:tcPr marL="22370" marR="22370" marT="0" marB="0" anchor="ctr"/>
                </a:tc>
              </a:tr>
            </a:tbl>
          </a:graphicData>
        </a:graphic>
      </p:graphicFrame>
      <p:sp>
        <p:nvSpPr>
          <p:cNvPr id="5" name="Rectangle 1"/>
          <p:cNvSpPr>
            <a:spLocks noChangeArrowheads="1"/>
          </p:cNvSpPr>
          <p:nvPr/>
        </p:nvSpPr>
        <p:spPr bwMode="auto">
          <a:xfrm>
            <a:off x="264077" y="5752031"/>
            <a:ext cx="3607904" cy="3454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68580" tIns="34290" rIns="68580" bIns="34290" numCol="1" anchor="ctr" anchorCtr="0" compatLnSpc="1">
            <a:spAutoFit/>
          </a:bodyPr>
          <a:lstStyle/>
          <a:p>
            <a:pPr lvl="0" algn="ctr" defTabSz="914400" fontAlgn="base">
              <a:spcBef>
                <a:spcPct val="0"/>
              </a:spcBef>
              <a:spcAft>
                <a:spcPct val="0"/>
              </a:spcAft>
            </a:pPr>
            <a:r>
              <a:rPr lang="zh-CN" altLang="en-US" sz="1800" b="1" dirty="0" smtClean="0">
                <a:latin typeface="仿宋" panose="02010609060101010101" pitchFamily="49" charset="-122"/>
                <a:ea typeface="仿宋" panose="02010609060101010101" pitchFamily="49" charset="-122"/>
              </a:rPr>
              <a:t>巴尔干“百分比协定”</a:t>
            </a:r>
            <a:endParaRPr kumimoji="0" lang="zh-CN" altLang="en-US" sz="1800" b="1" i="0" u="none" strike="noStrike" cap="none" normalizeH="0" baseline="0" dirty="0" smtClean="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endParaRPr>
          </a:p>
        </p:txBody>
      </p:sp>
      <p:sp>
        <p:nvSpPr>
          <p:cNvPr id="6" name="矩形 5"/>
          <p:cNvSpPr/>
          <p:nvPr/>
        </p:nvSpPr>
        <p:spPr>
          <a:xfrm>
            <a:off x="3482340" y="2553970"/>
            <a:ext cx="5595620" cy="3815080"/>
          </a:xfrm>
          <a:prstGeom prst="rect">
            <a:avLst/>
          </a:prstGeom>
          <a:ln w="19050">
            <a:solidFill>
              <a:srgbClr val="0070C0"/>
            </a:solidFill>
            <a:prstDash val="sysDash"/>
          </a:ln>
        </p:spPr>
        <p:txBody>
          <a:bodyPr wrap="square">
            <a:spAutoFit/>
          </a:bodyPr>
          <a:lstStyle/>
          <a:p>
            <a:r>
              <a:rPr lang="zh-CN" altLang="en-US" sz="2200" b="1" dirty="0">
                <a:latin typeface="楷体" panose="02010609060101010101" charset="-122"/>
                <a:ea typeface="楷体" panose="02010609060101010101" charset="-122"/>
                <a:cs typeface="楷体" panose="02010609060101010101" charset="-122"/>
              </a:rPr>
              <a:t>外蒙古</a:t>
            </a:r>
            <a:r>
              <a:rPr lang="en-US" altLang="zh-CN" sz="2200" b="1" dirty="0">
                <a:latin typeface="楷体" panose="02010609060101010101" charset="-122"/>
                <a:ea typeface="楷体" panose="02010609060101010101" charset="-122"/>
                <a:cs typeface="楷体" panose="02010609060101010101" charset="-122"/>
              </a:rPr>
              <a:t>(</a:t>
            </a:r>
            <a:r>
              <a:rPr lang="zh-CN" altLang="en-US" sz="2200" b="1" dirty="0">
                <a:latin typeface="楷体" panose="02010609060101010101" charset="-122"/>
                <a:ea typeface="楷体" panose="02010609060101010101" charset="-122"/>
                <a:cs typeface="楷体" panose="02010609060101010101" charset="-122"/>
              </a:rPr>
              <a:t>蒙古人民共和国</a:t>
            </a:r>
            <a:r>
              <a:rPr lang="en-US" altLang="zh-CN" sz="2200" b="1" dirty="0">
                <a:latin typeface="楷体" panose="02010609060101010101" charset="-122"/>
                <a:ea typeface="楷体" panose="02010609060101010101" charset="-122"/>
                <a:cs typeface="楷体" panose="02010609060101010101" charset="-122"/>
              </a:rPr>
              <a:t>)</a:t>
            </a:r>
            <a:r>
              <a:rPr lang="zh-CN" altLang="en-US" sz="2200" b="1" dirty="0">
                <a:latin typeface="楷体" panose="02010609060101010101" charset="-122"/>
                <a:ea typeface="楷体" panose="02010609060101010101" charset="-122"/>
                <a:cs typeface="楷体" panose="02010609060101010101" charset="-122"/>
              </a:rPr>
              <a:t>的现状须予维持。对</a:t>
            </a:r>
            <a:r>
              <a:rPr lang="en-US" altLang="zh-CN" sz="2200" b="1" dirty="0">
                <a:latin typeface="楷体" panose="02010609060101010101" charset="-122"/>
                <a:ea typeface="楷体" panose="02010609060101010101" charset="-122"/>
                <a:cs typeface="楷体" panose="02010609060101010101" charset="-122"/>
              </a:rPr>
              <a:t>1904</a:t>
            </a:r>
            <a:r>
              <a:rPr lang="zh-CN" altLang="en-US" sz="2200" b="1" dirty="0">
                <a:latin typeface="楷体" panose="02010609060101010101" charset="-122"/>
                <a:ea typeface="楷体" panose="02010609060101010101" charset="-122"/>
                <a:cs typeface="楷体" panose="02010609060101010101" charset="-122"/>
              </a:rPr>
              <a:t>年由于日本背信攻击</a:t>
            </a:r>
            <a:r>
              <a:rPr lang="en-US" altLang="zh-CN" sz="2200" b="1" dirty="0">
                <a:latin typeface="楷体" panose="02010609060101010101" charset="-122"/>
                <a:ea typeface="楷体" panose="02010609060101010101" charset="-122"/>
                <a:cs typeface="楷体" panose="02010609060101010101" charset="-122"/>
              </a:rPr>
              <a:t>(</a:t>
            </a:r>
            <a:r>
              <a:rPr lang="zh-CN" altLang="en-US" sz="2200" b="1" dirty="0">
                <a:latin typeface="楷体" panose="02010609060101010101" charset="-122"/>
                <a:ea typeface="楷体" panose="02010609060101010101" charset="-122"/>
                <a:cs typeface="楷体" panose="02010609060101010101" charset="-122"/>
              </a:rPr>
              <a:t>日俄战争</a:t>
            </a:r>
            <a:r>
              <a:rPr lang="en-US" altLang="zh-CN" sz="2200" b="1" dirty="0">
                <a:latin typeface="楷体" panose="02010609060101010101" charset="-122"/>
                <a:ea typeface="楷体" panose="02010609060101010101" charset="-122"/>
                <a:cs typeface="楷体" panose="02010609060101010101" charset="-122"/>
              </a:rPr>
              <a:t>)</a:t>
            </a:r>
            <a:r>
              <a:rPr lang="zh-CN" altLang="en-US" sz="2200" b="1" dirty="0">
                <a:latin typeface="楷体" panose="02010609060101010101" charset="-122"/>
                <a:ea typeface="楷体" panose="02010609060101010101" charset="-122"/>
                <a:cs typeface="楷体" panose="02010609060101010101" charset="-122"/>
              </a:rPr>
              <a:t>所受侵害的帝俄旧有权利，应予恢复如左：（</a:t>
            </a:r>
            <a:r>
              <a:rPr lang="en-US" altLang="zh-CN" sz="2200" b="1" dirty="0">
                <a:latin typeface="楷体" panose="02010609060101010101" charset="-122"/>
                <a:ea typeface="楷体" panose="02010609060101010101" charset="-122"/>
                <a:cs typeface="楷体" panose="02010609060101010101" charset="-122"/>
              </a:rPr>
              <a:t>a</a:t>
            </a:r>
            <a:r>
              <a:rPr lang="zh-CN" altLang="en-US" sz="2200" b="1" dirty="0">
                <a:latin typeface="楷体" panose="02010609060101010101" charset="-122"/>
                <a:ea typeface="楷体" panose="02010609060101010101" charset="-122"/>
                <a:cs typeface="楷体" panose="02010609060101010101" charset="-122"/>
              </a:rPr>
              <a:t>）库页岛南部及其邻近的一切岛屿均须归还苏俄；</a:t>
            </a:r>
            <a:r>
              <a:rPr lang="en-US" altLang="zh-CN" sz="2200" b="1" dirty="0">
                <a:latin typeface="楷体" panose="02010609060101010101" charset="-122"/>
                <a:ea typeface="楷体" panose="02010609060101010101" charset="-122"/>
                <a:cs typeface="楷体" panose="02010609060101010101" charset="-122"/>
              </a:rPr>
              <a:t>(b)</a:t>
            </a:r>
            <a:r>
              <a:rPr lang="zh-CN" altLang="en-US" sz="2200" b="1" dirty="0">
                <a:latin typeface="楷体" panose="02010609060101010101" charset="-122"/>
                <a:ea typeface="楷体" panose="02010609060101010101" charset="-122"/>
                <a:cs typeface="楷体" panose="02010609060101010101" charset="-122"/>
              </a:rPr>
              <a:t>维护苏俄在</a:t>
            </a:r>
            <a:r>
              <a:rPr lang="zh-CN" altLang="en-US" sz="2200" b="1" dirty="0">
                <a:solidFill>
                  <a:srgbClr val="C00000"/>
                </a:solidFill>
                <a:latin typeface="楷体" panose="02010609060101010101" charset="-122"/>
                <a:ea typeface="楷体" panose="02010609060101010101" charset="-122"/>
                <a:cs typeface="楷体" panose="02010609060101010101" charset="-122"/>
              </a:rPr>
              <a:t>大连商港</a:t>
            </a:r>
            <a:r>
              <a:rPr lang="zh-CN" altLang="en-US" sz="2200" b="1" dirty="0">
                <a:latin typeface="楷体" panose="02010609060101010101" charset="-122"/>
                <a:ea typeface="楷体" panose="02010609060101010101" charset="-122"/>
                <a:cs typeface="楷体" panose="02010609060101010101" charset="-122"/>
              </a:rPr>
              <a:t>的优先权益，并使该港国际化；同时恢复</a:t>
            </a:r>
            <a:r>
              <a:rPr lang="zh-CN" altLang="en-US" sz="2200" b="1" dirty="0">
                <a:solidFill>
                  <a:srgbClr val="C00000"/>
                </a:solidFill>
                <a:latin typeface="楷体" panose="02010609060101010101" charset="-122"/>
                <a:ea typeface="楷体" panose="02010609060101010101" charset="-122"/>
                <a:cs typeface="楷体" panose="02010609060101010101" charset="-122"/>
              </a:rPr>
              <a:t>旅顺港口</a:t>
            </a:r>
            <a:r>
              <a:rPr lang="zh-CN" altLang="en-US" sz="2200" b="1" dirty="0">
                <a:latin typeface="楷体" panose="02010609060101010101" charset="-122"/>
                <a:ea typeface="楷体" panose="02010609060101010101" charset="-122"/>
                <a:cs typeface="楷体" panose="02010609060101010101" charset="-122"/>
              </a:rPr>
              <a:t>俄国海军基地的租借权；</a:t>
            </a:r>
            <a:r>
              <a:rPr lang="en-US" altLang="zh-CN" sz="2200" b="1" dirty="0">
                <a:latin typeface="楷体" panose="02010609060101010101" charset="-122"/>
                <a:ea typeface="楷体" panose="02010609060101010101" charset="-122"/>
                <a:cs typeface="楷体" panose="02010609060101010101" charset="-122"/>
              </a:rPr>
              <a:t>(c)</a:t>
            </a:r>
            <a:r>
              <a:rPr lang="zh-CN" altLang="en-US" sz="2200" b="1" dirty="0">
                <a:latin typeface="楷体" panose="02010609060101010101" charset="-122"/>
                <a:ea typeface="楷体" panose="02010609060101010101" charset="-122"/>
                <a:cs typeface="楷体" panose="02010609060101010101" charset="-122"/>
              </a:rPr>
              <a:t>中苏设立公司共同经营</a:t>
            </a:r>
            <a:r>
              <a:rPr lang="zh-CN" altLang="en-US" sz="2200" b="1" dirty="0">
                <a:solidFill>
                  <a:srgbClr val="C00000"/>
                </a:solidFill>
                <a:latin typeface="楷体" panose="02010609060101010101" charset="-122"/>
                <a:ea typeface="楷体" panose="02010609060101010101" charset="-122"/>
                <a:cs typeface="楷体" panose="02010609060101010101" charset="-122"/>
              </a:rPr>
              <a:t>合办中东铁路、南满铁路</a:t>
            </a:r>
            <a:r>
              <a:rPr lang="zh-CN" altLang="en-US" sz="2200" b="1" dirty="0">
                <a:latin typeface="楷体" panose="02010609060101010101" charset="-122"/>
                <a:ea typeface="楷体" panose="02010609060101010101" charset="-122"/>
                <a:cs typeface="楷体" panose="02010609060101010101" charset="-122"/>
              </a:rPr>
              <a:t>，并保障</a:t>
            </a:r>
            <a:r>
              <a:rPr lang="zh-CN" altLang="en-US" sz="2200" b="1" dirty="0">
                <a:solidFill>
                  <a:srgbClr val="C00000"/>
                </a:solidFill>
                <a:latin typeface="楷体" panose="02010609060101010101" charset="-122"/>
                <a:ea typeface="楷体" panose="02010609060101010101" charset="-122"/>
                <a:cs typeface="楷体" panose="02010609060101010101" charset="-122"/>
              </a:rPr>
              <a:t>苏俄的优先利益</a:t>
            </a:r>
            <a:r>
              <a:rPr lang="zh-CN" altLang="en-US" sz="2200" b="1" dirty="0">
                <a:latin typeface="楷体" panose="02010609060101010101" charset="-122"/>
                <a:ea typeface="楷体" panose="02010609060101010101" charset="-122"/>
                <a:cs typeface="楷体" panose="02010609060101010101" charset="-122"/>
              </a:rPr>
              <a:t>。同时维护中华民国在满洲完整的主权。</a:t>
            </a:r>
            <a:r>
              <a:rPr lang="zh-CN" altLang="en-US" sz="2200" b="1" dirty="0">
                <a:solidFill>
                  <a:srgbClr val="C00000"/>
                </a:solidFill>
                <a:latin typeface="楷体" panose="02010609060101010101" charset="-122"/>
                <a:ea typeface="楷体" panose="02010609060101010101" charset="-122"/>
                <a:cs typeface="楷体" panose="02010609060101010101" charset="-122"/>
              </a:rPr>
              <a:t>千岛群岛让与苏俄</a:t>
            </a:r>
            <a:r>
              <a:rPr lang="zh-CN" altLang="en-US" sz="2200" b="1" dirty="0">
                <a:latin typeface="楷体" panose="02010609060101010101" charset="-122"/>
                <a:ea typeface="楷体" panose="02010609060101010101" charset="-122"/>
                <a:cs typeface="楷体" panose="02010609060101010101" charset="-122"/>
              </a:rPr>
              <a:t>。                          </a:t>
            </a:r>
            <a:r>
              <a:rPr lang="en-US" altLang="zh-CN" sz="2200" b="1" dirty="0" smtClean="0">
                <a:latin typeface="楷体" panose="02010609060101010101" charset="-122"/>
                <a:ea typeface="楷体" panose="02010609060101010101" charset="-122"/>
                <a:cs typeface="楷体" panose="02010609060101010101" charset="-122"/>
              </a:rPr>
              <a:t>——《</a:t>
            </a:r>
            <a:r>
              <a:rPr lang="zh-CN" altLang="en-US" sz="2200" b="1" dirty="0">
                <a:latin typeface="楷体" panose="02010609060101010101" charset="-122"/>
                <a:ea typeface="楷体" panose="02010609060101010101" charset="-122"/>
                <a:cs typeface="楷体" panose="02010609060101010101" charset="-122"/>
              </a:rPr>
              <a:t>雅尔塔协定</a:t>
            </a:r>
            <a:r>
              <a:rPr lang="en-US" altLang="zh-CN" sz="2200" b="1" dirty="0">
                <a:latin typeface="楷体" panose="02010609060101010101" charset="-122"/>
                <a:ea typeface="楷体" panose="02010609060101010101" charset="-122"/>
                <a:cs typeface="楷体" panose="02010609060101010101" charset="-122"/>
              </a:rPr>
              <a:t>》</a:t>
            </a:r>
            <a:endParaRPr lang="zh-CN" altLang="en-US" sz="2200" b="1" dirty="0">
              <a:latin typeface="楷体" panose="02010609060101010101" charset="-122"/>
              <a:ea typeface="楷体" panose="02010609060101010101" charset="-122"/>
              <a:cs typeface="楷体" panose="02010609060101010101" charset="-122"/>
            </a:endParaRPr>
          </a:p>
        </p:txBody>
      </p:sp>
      <p:sp>
        <p:nvSpPr>
          <p:cNvPr id="7" name="矩形 6"/>
          <p:cNvSpPr/>
          <p:nvPr/>
        </p:nvSpPr>
        <p:spPr>
          <a:xfrm>
            <a:off x="122779" y="93276"/>
            <a:ext cx="6160770" cy="491490"/>
          </a:xfrm>
          <a:prstGeom prst="rect">
            <a:avLst/>
          </a:prstGeom>
          <a:solidFill>
            <a:srgbClr val="FFFF00"/>
          </a:solidFill>
          <a:ln w="15875">
            <a:solidFill>
              <a:srgbClr val="FF0000"/>
            </a:solidFill>
          </a:ln>
        </p:spPr>
        <p:txBody>
          <a:bodyPr wrap="none">
            <a:spAutoFit/>
          </a:bodyPr>
          <a:lstStyle/>
          <a:p>
            <a:pPr lvl="0"/>
            <a:r>
              <a:rPr lang="zh-CN" altLang="zh-CN" sz="26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四、战后的国际秩序建立</a:t>
            </a:r>
            <a:r>
              <a:rPr lang="en-US" altLang="zh-CN" sz="26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a:t>
            </a:r>
            <a:r>
              <a:rPr lang="zh-CN" altLang="zh-CN" sz="2600" b="1" dirty="0">
                <a:solidFill>
                  <a:srgbClr val="000000"/>
                </a:solidFill>
                <a:uFillTx/>
                <a:latin typeface="黑体" panose="02010609060101010101" pitchFamily="2" charset="-122"/>
                <a:ea typeface="黑体" panose="02010609060101010101" pitchFamily="2" charset="-122"/>
                <a:cs typeface="黑体" panose="02010609060101010101" pitchFamily="2" charset="-122"/>
              </a:rPr>
              <a:t>雅尔塔体系</a:t>
            </a:r>
          </a:p>
        </p:txBody>
      </p:sp>
      <p:sp>
        <p:nvSpPr>
          <p:cNvPr id="9" name="文本框 8"/>
          <p:cNvSpPr txBox="1"/>
          <p:nvPr/>
        </p:nvSpPr>
        <p:spPr>
          <a:xfrm>
            <a:off x="264160" y="584835"/>
            <a:ext cx="4003040" cy="491490"/>
          </a:xfrm>
          <a:prstGeom prst="rect">
            <a:avLst/>
          </a:prstGeom>
          <a:solidFill>
            <a:schemeClr val="accent3">
              <a:lumMod val="40000"/>
              <a:lumOff val="60000"/>
            </a:schemeClr>
          </a:solidFill>
          <a:ln w="19050">
            <a:solidFill>
              <a:srgbClr val="FF0000"/>
            </a:solidFill>
          </a:ln>
        </p:spPr>
        <p:txBody>
          <a:bodyPr wrap="none" rtlCol="0" anchor="t">
            <a:spAutoFit/>
          </a:bodyPr>
          <a:lstStyle/>
          <a:p>
            <a:pPr>
              <a:spcAft>
                <a:spcPts val="0"/>
              </a:spcAft>
            </a:pPr>
            <a:r>
              <a:rPr lang="zh-CN" altLang="zh-CN" sz="2600" b="1" dirty="0">
                <a:solidFill>
                  <a:schemeClr val="tx1"/>
                </a:solidFill>
                <a:uFillTx/>
                <a:latin typeface="+mn-ea"/>
                <a:cs typeface="Times New Roman" panose="02020603050405020304" pitchFamily="18" charset="0"/>
                <a:sym typeface="+mn-ea"/>
              </a:rPr>
              <a:t>（</a:t>
            </a:r>
            <a:r>
              <a:rPr lang="en-US" altLang="zh-CN" sz="2600" b="1" dirty="0">
                <a:solidFill>
                  <a:schemeClr val="tx1"/>
                </a:solidFill>
                <a:uFillTx/>
                <a:latin typeface="+mn-ea"/>
                <a:cs typeface="Times New Roman" panose="02020603050405020304" pitchFamily="18" charset="0"/>
                <a:sym typeface="+mn-ea"/>
              </a:rPr>
              <a:t>2</a:t>
            </a:r>
            <a:r>
              <a:rPr lang="zh-CN" altLang="zh-CN" sz="2600" b="1" dirty="0">
                <a:solidFill>
                  <a:schemeClr val="tx1"/>
                </a:solidFill>
                <a:uFillTx/>
                <a:latin typeface="+mn-ea"/>
                <a:cs typeface="Times New Roman" panose="02020603050405020304" pitchFamily="18" charset="0"/>
                <a:sym typeface="+mn-ea"/>
              </a:rPr>
              <a:t>）雅尔塔体系的内容：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17267" y="739043"/>
            <a:ext cx="9144000" cy="55930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30000"/>
              </a:lnSpc>
            </a:pPr>
            <a:r>
              <a:rPr lang="zh-CN" altLang="en-US" sz="2500" b="1" dirty="0">
                <a:solidFill>
                  <a:srgbClr val="000000"/>
                </a:solidFill>
                <a:latin typeface="黑体" panose="02010609060101010101" pitchFamily="2" charset="-122"/>
                <a:ea typeface="黑体" panose="02010609060101010101" pitchFamily="2" charset="-122"/>
              </a:rPr>
              <a:t>①积极：雅尔塔体系以建立和维护世界和平为主要目标，提倡不同社会制度国家之间的共处与合作。</a:t>
            </a:r>
            <a:r>
              <a:rPr lang="zh-CN" altLang="en-US" sz="2500" b="1" dirty="0">
                <a:latin typeface="黑体" panose="02010609060101010101" pitchFamily="2" charset="-122"/>
                <a:ea typeface="黑体" panose="02010609060101010101" pitchFamily="2" charset="-122"/>
                <a:cs typeface="黑体" panose="02010609060101010101" pitchFamily="2" charset="-122"/>
                <a:sym typeface="+mn-ea"/>
              </a:rPr>
              <a:t>用和平方式、协商谈判来解决争端，维持了战后的总体和平。</a:t>
            </a:r>
            <a:endParaRPr lang="zh-CN" altLang="en-US" sz="2500" b="1" dirty="0">
              <a:solidFill>
                <a:srgbClr val="000000"/>
              </a:solidFill>
              <a:latin typeface="黑体" panose="02010609060101010101" pitchFamily="2" charset="-122"/>
              <a:ea typeface="黑体" panose="02010609060101010101" pitchFamily="2" charset="-122"/>
            </a:endParaRPr>
          </a:p>
          <a:p>
            <a:pPr>
              <a:lnSpc>
                <a:spcPct val="130000"/>
              </a:lnSpc>
            </a:pPr>
            <a:r>
              <a:rPr lang="zh-CN" altLang="en-US" sz="2500" b="1" dirty="0">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   雅尔塔体系</a:t>
            </a:r>
            <a:r>
              <a:rPr lang="zh-CN" altLang="en-US" sz="2500" b="1">
                <a:latin typeface="黑体" panose="02010609060101010101" pitchFamily="2" charset="-122"/>
                <a:ea typeface="黑体" panose="02010609060101010101" pitchFamily="2" charset="-122"/>
                <a:cs typeface="黑体" panose="02010609060101010101" pitchFamily="2" charset="-122"/>
                <a:sym typeface="+mn-ea"/>
              </a:rPr>
              <a:t>承认了被压迫民族的权利，给予被压迫民族的民族自决权和国家独立以支持，</a:t>
            </a:r>
            <a:r>
              <a:rPr lang="zh-CN" altLang="en-US" sz="2500" b="1" dirty="0">
                <a:latin typeface="黑体" panose="02010609060101010101" pitchFamily="2" charset="-122"/>
                <a:ea typeface="黑体" panose="02010609060101010101" pitchFamily="2" charset="-122"/>
                <a:cs typeface="黑体" panose="02010609060101010101" pitchFamily="2" charset="-122"/>
                <a:sym typeface="+mn-ea"/>
              </a:rPr>
              <a:t>促进了战后民族解放事业的发展，有利于第三世界的崛起。</a:t>
            </a:r>
            <a:endParaRPr lang="zh-CN" altLang="en-US" sz="2500" b="1" dirty="0">
              <a:solidFill>
                <a:srgbClr val="000000"/>
              </a:solidFill>
              <a:latin typeface="黑体" panose="02010609060101010101" pitchFamily="2" charset="-122"/>
              <a:ea typeface="黑体" panose="02010609060101010101" pitchFamily="2" charset="-122"/>
            </a:endParaRPr>
          </a:p>
          <a:p>
            <a:pPr>
              <a:lnSpc>
                <a:spcPct val="130000"/>
              </a:lnSpc>
            </a:pPr>
            <a:r>
              <a:rPr lang="zh-CN" altLang="en-US" sz="2500" b="1" dirty="0">
                <a:solidFill>
                  <a:srgbClr val="000000"/>
                </a:solidFill>
                <a:latin typeface="黑体" panose="02010609060101010101" pitchFamily="2" charset="-122"/>
                <a:ea typeface="黑体" panose="02010609060101010101" pitchFamily="2" charset="-122"/>
              </a:rPr>
              <a:t>②消极：它是大国相互妥协的产物，带有明显的强权政治色彩，严重损害了一些国家的</a:t>
            </a:r>
            <a:r>
              <a:rPr lang="zh-CN" altLang="en-US" sz="2500" b="1" dirty="0" smtClean="0">
                <a:solidFill>
                  <a:srgbClr val="000000"/>
                </a:solidFill>
                <a:latin typeface="黑体" panose="02010609060101010101" pitchFamily="2" charset="-122"/>
                <a:ea typeface="黑体" panose="02010609060101010101" pitchFamily="2" charset="-122"/>
              </a:rPr>
              <a:t>利益。</a:t>
            </a:r>
          </a:p>
          <a:p>
            <a:pPr>
              <a:lnSpc>
                <a:spcPct val="130000"/>
              </a:lnSpc>
            </a:pPr>
            <a:r>
              <a:rPr lang="zh-CN" altLang="en-US" sz="2500" b="1" dirty="0" smtClean="0">
                <a:solidFill>
                  <a:srgbClr val="000000"/>
                </a:solidFill>
                <a:latin typeface="黑体" panose="02010609060101010101" pitchFamily="2" charset="-122"/>
                <a:ea typeface="黑体" panose="02010609060101010101" pitchFamily="2" charset="-122"/>
              </a:rPr>
              <a:t>   </a:t>
            </a:r>
            <a:r>
              <a:rPr lang="zh-CN" altLang="en-US" sz="2500" b="1" dirty="0">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雅尔塔体系</a:t>
            </a:r>
            <a:r>
              <a:rPr lang="zh-CN" altLang="en-US" sz="2500" b="1" dirty="0">
                <a:latin typeface="黑体" panose="02010609060101010101" pitchFamily="2" charset="-122"/>
                <a:ea typeface="黑体" panose="02010609060101010101" pitchFamily="2" charset="-122"/>
                <a:cs typeface="黑体" panose="02010609060101010101" pitchFamily="2" charset="-122"/>
                <a:sym typeface="+mn-ea"/>
              </a:rPr>
              <a:t>导致了美苏两极格局的出现，在世界两极格局下，世界趋向于分裂，局部战争不断，世界长期不得安宁。如朝鲜战争、越南战争和阿富汗战争。</a:t>
            </a:r>
            <a:endParaRPr lang="zh-CN" altLang="en-US" sz="2500" b="1" dirty="0">
              <a:solidFill>
                <a:srgbClr val="000000"/>
              </a:solidFill>
              <a:latin typeface="黑体" panose="02010609060101010101" pitchFamily="2" charset="-122"/>
              <a:ea typeface="黑体" panose="02010609060101010101" pitchFamily="2" charset="-122"/>
            </a:endParaRPr>
          </a:p>
        </p:txBody>
      </p:sp>
      <p:sp>
        <p:nvSpPr>
          <p:cNvPr id="2" name="文本框 1"/>
          <p:cNvSpPr txBox="1"/>
          <p:nvPr/>
        </p:nvSpPr>
        <p:spPr>
          <a:xfrm>
            <a:off x="280035" y="217170"/>
            <a:ext cx="3582035" cy="521970"/>
          </a:xfrm>
          <a:prstGeom prst="rect">
            <a:avLst/>
          </a:prstGeom>
          <a:solidFill>
            <a:schemeClr val="accent3">
              <a:lumMod val="40000"/>
              <a:lumOff val="60000"/>
            </a:schemeClr>
          </a:solidFill>
          <a:ln w="15875">
            <a:solidFill>
              <a:srgbClr val="FF0000"/>
            </a:solidFill>
          </a:ln>
        </p:spPr>
        <p:txBody>
          <a:bodyPr wrap="none" rtlCol="0" anchor="t">
            <a:spAutoFit/>
          </a:bodyPr>
          <a:lstStyle/>
          <a:p>
            <a:r>
              <a:rPr lang="en-US" altLang="zh-CN" sz="2800" b="1" dirty="0">
                <a:solidFill>
                  <a:srgbClr val="000000"/>
                </a:solidFill>
                <a:latin typeface="黑体" panose="02010609060101010101" pitchFamily="2" charset="-122"/>
                <a:ea typeface="黑体" panose="02010609060101010101" pitchFamily="2" charset="-122"/>
                <a:sym typeface="+mn-ea"/>
              </a:rPr>
              <a:t>(3)</a:t>
            </a:r>
            <a:r>
              <a:rPr lang="zh-CN" altLang="en-US" sz="2800" b="1" dirty="0">
                <a:solidFill>
                  <a:srgbClr val="000000"/>
                </a:solidFill>
                <a:latin typeface="黑体" panose="02010609060101010101" pitchFamily="2" charset="-122"/>
                <a:ea typeface="黑体" panose="02010609060101010101" pitchFamily="2" charset="-122"/>
                <a:sym typeface="+mn-ea"/>
              </a:rPr>
              <a:t>雅尔塔体系的评价</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75310" y="215900"/>
            <a:ext cx="2521585" cy="521970"/>
          </a:xfrm>
          <a:prstGeom prst="rect">
            <a:avLst/>
          </a:prstGeom>
          <a:solidFill>
            <a:srgbClr val="FFFF00"/>
          </a:solidFill>
        </p:spPr>
        <p:txBody>
          <a:bodyPr wrap="square" rtlCol="0" anchor="t">
            <a:spAutoFit/>
          </a:bodyPr>
          <a:lstStyle/>
          <a:p>
            <a:r>
              <a:rPr lang="en-US" altLang="zh-CN"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lang="zh-CN"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联合国</a:t>
            </a:r>
            <a:endParaRPr lang="zh-CN" altLang="en-US" sz="2800" b="1"/>
          </a:p>
        </p:txBody>
      </p:sp>
      <p:sp>
        <p:nvSpPr>
          <p:cNvPr id="100" name="文本框 99"/>
          <p:cNvSpPr txBox="1"/>
          <p:nvPr/>
        </p:nvSpPr>
        <p:spPr>
          <a:xfrm>
            <a:off x="123190" y="923290"/>
            <a:ext cx="8947150" cy="2763520"/>
          </a:xfrm>
          <a:prstGeom prst="rect">
            <a:avLst/>
          </a:prstGeom>
          <a:noFill/>
          <a:ln w="9525">
            <a:noFill/>
          </a:ln>
        </p:spPr>
        <p:txBody>
          <a:bodyPr wrap="square">
            <a:spAutoFit/>
          </a:bodyPr>
          <a:lstStyle/>
          <a:p>
            <a:pPr indent="0" fontAlgn="auto">
              <a:lnSpc>
                <a:spcPct val="100000"/>
              </a:lnSpc>
              <a:spcBef>
                <a:spcPts val="800"/>
              </a:spcBef>
              <a:spcAft>
                <a:spcPts val="0"/>
              </a:spcAft>
            </a:pPr>
            <a:r>
              <a:rPr lang="zh-CN" sz="2100" b="1">
                <a:solidFill>
                  <a:srgbClr val="0033CC"/>
                </a:solidFill>
                <a:latin typeface="黑体" panose="02010609060101010101" pitchFamily="2" charset="-122"/>
                <a:ea typeface="黑体" panose="02010609060101010101" pitchFamily="2" charset="-122"/>
                <a:cs typeface="黑体" panose="02010609060101010101" pitchFamily="2" charset="-122"/>
              </a:rPr>
              <a:t>时间</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：1945年10月24日成立的联合国，</a:t>
            </a:r>
          </a:p>
          <a:p>
            <a:pPr indent="0" fontAlgn="auto">
              <a:lnSpc>
                <a:spcPct val="100000"/>
              </a:lnSpc>
              <a:spcBef>
                <a:spcPts val="800"/>
              </a:spcBef>
              <a:spcAft>
                <a:spcPts val="0"/>
              </a:spcAft>
            </a:pPr>
            <a:r>
              <a:rPr lang="zh-CN" sz="2100" b="1">
                <a:solidFill>
                  <a:srgbClr val="0033CC"/>
                </a:solidFill>
                <a:latin typeface="黑体" panose="02010609060101010101" pitchFamily="2" charset="-122"/>
                <a:ea typeface="黑体" panose="02010609060101010101" pitchFamily="2" charset="-122"/>
                <a:cs typeface="黑体" panose="02010609060101010101" pitchFamily="2" charset="-122"/>
              </a:rPr>
              <a:t>性质</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：作为由主权国家组成的国际组织，</a:t>
            </a:r>
          </a:p>
          <a:p>
            <a:pPr indent="0" fontAlgn="auto">
              <a:lnSpc>
                <a:spcPct val="100000"/>
              </a:lnSpc>
              <a:spcBef>
                <a:spcPts val="800"/>
              </a:spcBef>
              <a:spcAft>
                <a:spcPts val="0"/>
              </a:spcAft>
            </a:pPr>
            <a:r>
              <a:rPr lang="zh-CN" altLang="en-US" sz="2100" b="1" dirty="0">
                <a:solidFill>
                  <a:srgbClr val="0033CC"/>
                </a:solidFill>
                <a:latin typeface="黑体" panose="02010609060101010101" pitchFamily="2" charset="-122"/>
                <a:ea typeface="黑体" panose="02010609060101010101" pitchFamily="2" charset="-122"/>
                <a:sym typeface="+mn-ea"/>
              </a:rPr>
              <a:t>地位</a:t>
            </a:r>
            <a:r>
              <a:rPr lang="zh-CN" altLang="en-US" sz="2100" b="1" dirty="0">
                <a:latin typeface="黑体" panose="02010609060101010101" pitchFamily="2" charset="-122"/>
                <a:ea typeface="黑体" panose="02010609060101010101" pitchFamily="2" charset="-122"/>
                <a:sym typeface="+mn-ea"/>
              </a:rPr>
              <a:t>：</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体现了第二次世界大战后的国际政治秩序,</a:t>
            </a:r>
          </a:p>
          <a:p>
            <a:pPr indent="0" fontAlgn="auto">
              <a:lnSpc>
                <a:spcPct val="100000"/>
              </a:lnSpc>
              <a:spcBef>
                <a:spcPts val="800"/>
              </a:spcBef>
              <a:spcAft>
                <a:spcPts val="0"/>
              </a:spcAft>
            </a:pPr>
            <a:r>
              <a:rPr lang="zh-CN" sz="2100" b="1">
                <a:solidFill>
                  <a:srgbClr val="0033CC"/>
                </a:solidFill>
                <a:latin typeface="黑体" panose="02010609060101010101" pitchFamily="2" charset="-122"/>
                <a:ea typeface="黑体" panose="02010609060101010101" pitchFamily="2" charset="-122"/>
                <a:cs typeface="黑体" panose="02010609060101010101" pitchFamily="2" charset="-122"/>
              </a:rPr>
              <a:t>宗旨</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：维护国际和平与安全，加强国际合作，促进全球 经济社会发展。</a:t>
            </a:r>
          </a:p>
          <a:p>
            <a:pPr indent="0" fontAlgn="auto">
              <a:lnSpc>
                <a:spcPct val="100000"/>
              </a:lnSpc>
              <a:spcBef>
                <a:spcPts val="800"/>
              </a:spcBef>
              <a:spcAft>
                <a:spcPts val="0"/>
              </a:spcAft>
            </a:pPr>
            <a:r>
              <a:rPr lang="zh-CN" altLang="en-US" sz="2100" b="1" dirty="0">
                <a:solidFill>
                  <a:srgbClr val="0033CC"/>
                </a:solidFill>
                <a:latin typeface="黑体" panose="02010609060101010101" pitchFamily="2" charset="-122"/>
                <a:ea typeface="黑体" panose="02010609060101010101" pitchFamily="2" charset="-122"/>
                <a:sym typeface="+mn-ea"/>
              </a:rPr>
              <a:t>原则</a:t>
            </a:r>
            <a:r>
              <a:rPr lang="zh-CN" altLang="en-US" sz="2100" b="1" dirty="0">
                <a:latin typeface="黑体" panose="02010609060101010101" pitchFamily="2" charset="-122"/>
                <a:ea typeface="黑体" panose="02010609060101010101" pitchFamily="2" charset="-122"/>
                <a:sym typeface="+mn-ea"/>
              </a:rPr>
              <a:t>：</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联合国吸取国联的教训，将</a:t>
            </a:r>
            <a:r>
              <a:rPr lang="zh-CN" sz="2100" b="1">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制裁侵略的权力集中于安理会</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，实行形成实质性事项的决议需要</a:t>
            </a:r>
            <a:r>
              <a:rPr lang="zh-CN" sz="2100" b="1">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五个常任理事国一致同意的“大国一致”原则</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a:t>
            </a:r>
          </a:p>
          <a:p>
            <a:pPr indent="0" fontAlgn="auto">
              <a:lnSpc>
                <a:spcPct val="100000"/>
              </a:lnSpc>
              <a:spcBef>
                <a:spcPts val="0"/>
              </a:spcBef>
              <a:spcAft>
                <a:spcPts val="0"/>
              </a:spcAft>
            </a:pP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 </a:t>
            </a:r>
            <a:r>
              <a:rPr lang="zh-CN" sz="2100" b="1">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sym typeface="+mn-ea"/>
              </a:rPr>
              <a:t>“大国一致”</a:t>
            </a:r>
            <a:r>
              <a:rPr lang="zh-CN" sz="2100" b="1">
                <a:solidFill>
                  <a:srgbClr val="0033CC"/>
                </a:solidFill>
                <a:latin typeface="黑体" panose="02010609060101010101" pitchFamily="2" charset="-122"/>
                <a:ea typeface="黑体" panose="02010609060101010101" pitchFamily="2" charset="-122"/>
                <a:cs typeface="黑体" panose="02010609060101010101" pitchFamily="2" charset="-122"/>
              </a:rPr>
              <a:t>意义</a:t>
            </a:r>
            <a:r>
              <a:rPr lang="zh-CN" sz="2100" b="1">
                <a:solidFill>
                  <a:srgbClr val="000000"/>
                </a:solidFill>
                <a:latin typeface="黑体" panose="02010609060101010101" pitchFamily="2" charset="-122"/>
                <a:ea typeface="黑体" panose="02010609060101010101" pitchFamily="2" charset="-122"/>
                <a:cs typeface="黑体" panose="02010609060101010101" pitchFamily="2" charset="-122"/>
              </a:rPr>
              <a:t>：使和平解决争端和制裁侵略具有更强的可操作性</a:t>
            </a:r>
            <a:r>
              <a:rPr lang="zh-CN" sz="2100" b="1">
                <a:solidFill>
                  <a:srgbClr val="000000"/>
                </a:solidFill>
                <a:ea typeface="宋体" panose="02010600030101010101" pitchFamily="2" charset="-122"/>
              </a:rPr>
              <a:t>。</a:t>
            </a:r>
            <a:endParaRPr lang="zh-CN" altLang="en-US" sz="2100" b="1">
              <a:latin typeface="黑体" panose="02010609060101010101" pitchFamily="2" charset="-122"/>
              <a:ea typeface="黑体" panose="02010609060101010101" pitchFamily="2" charset="-122"/>
            </a:endParaRPr>
          </a:p>
        </p:txBody>
      </p:sp>
      <p:pic>
        <p:nvPicPr>
          <p:cNvPr id="3" name="图片 2" descr="t01bf5b784377f64048"/>
          <p:cNvPicPr>
            <a:picLocks noChangeAspect="1"/>
          </p:cNvPicPr>
          <p:nvPr/>
        </p:nvPicPr>
        <p:blipFill>
          <a:blip r:embed="rId2"/>
          <a:stretch>
            <a:fillRect/>
          </a:stretch>
        </p:blipFill>
        <p:spPr>
          <a:xfrm>
            <a:off x="6676073" y="117475"/>
            <a:ext cx="2394109" cy="1640681"/>
          </a:xfrm>
          <a:prstGeom prst="rect">
            <a:avLst/>
          </a:prstGeom>
        </p:spPr>
      </p:pic>
      <p:pic>
        <p:nvPicPr>
          <p:cNvPr id="10242" name="Picture 2" descr="https://youimg1.c-ctrip.com/target/100c0e00000075iss9740_D_800_600.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6856" y="4145756"/>
            <a:ext cx="2526030" cy="1894999"/>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http://img.mp.sohu.com/upload/20170707/b81d00ab868b457db9f8b4617ae6a27d_th.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839585" y="4145915"/>
            <a:ext cx="2198370" cy="1887855"/>
          </a:xfrm>
          <a:prstGeom prst="rect">
            <a:avLst/>
          </a:prstGeom>
          <a:noFill/>
          <a:extLst>
            <a:ext uri="{909E8E84-426E-40DD-AFC4-6F175D3DCCD1}">
              <a14:hiddenFill xmlns:a14="http://schemas.microsoft.com/office/drawing/2010/main" xmlns="">
                <a:solidFill>
                  <a:srgbClr val="FFFFFF"/>
                </a:solidFill>
              </a14:hiddenFill>
            </a:ext>
          </a:extLst>
        </p:spPr>
      </p:pic>
      <p:sp>
        <p:nvSpPr>
          <p:cNvPr id="9" name="矩形 8"/>
          <p:cNvSpPr/>
          <p:nvPr/>
        </p:nvSpPr>
        <p:spPr>
          <a:xfrm>
            <a:off x="7441883" y="5677853"/>
            <a:ext cx="992981" cy="106680"/>
          </a:xfrm>
          <a:prstGeom prst="rect">
            <a:avLst/>
          </a:prstGeom>
        </p:spPr>
        <p:txBody>
          <a:bodyPr wrap="square">
            <a:spAutoFit/>
          </a:bodyPr>
          <a:lstStyle/>
          <a:p>
            <a:pPr algn="ctr"/>
            <a:r>
              <a:rPr lang="zh-CN" altLang="en-US" sz="100" b="1" dirty="0" smtClean="0">
                <a:latin typeface="宋体" panose="02010600030101010101" pitchFamily="2" charset="-122"/>
                <a:ea typeface="宋体" panose="02010600030101010101" pitchFamily="2" charset="-122"/>
              </a:rPr>
              <a:t>铸剑为犁</a:t>
            </a:r>
            <a:endParaRPr lang="zh-CN" altLang="en-US" sz="100" b="1" dirty="0">
              <a:latin typeface="宋体" panose="02010600030101010101" pitchFamily="2" charset="-122"/>
              <a:ea typeface="宋体" panose="02010600030101010101" pitchFamily="2" charset="-122"/>
            </a:endParaRPr>
          </a:p>
        </p:txBody>
      </p:sp>
      <p:sp>
        <p:nvSpPr>
          <p:cNvPr id="4" name="矩形 3"/>
          <p:cNvSpPr/>
          <p:nvPr/>
        </p:nvSpPr>
        <p:spPr>
          <a:xfrm>
            <a:off x="1048703" y="5677853"/>
            <a:ext cx="1190625" cy="106680"/>
          </a:xfrm>
          <a:prstGeom prst="rect">
            <a:avLst/>
          </a:prstGeom>
        </p:spPr>
        <p:txBody>
          <a:bodyPr wrap="square">
            <a:spAutoFit/>
          </a:bodyPr>
          <a:lstStyle/>
          <a:p>
            <a:pPr algn="ctr"/>
            <a:r>
              <a:rPr lang="zh-CN" altLang="en-US" sz="100" b="1" dirty="0">
                <a:latin typeface="宋体" panose="02010600030101010101" pitchFamily="2" charset="-122"/>
                <a:ea typeface="宋体" panose="02010600030101010101" pitchFamily="2" charset="-122"/>
              </a:rPr>
              <a:t>打结</a:t>
            </a:r>
            <a:r>
              <a:rPr lang="zh-CN" altLang="en-US" sz="100" b="1" dirty="0" smtClean="0">
                <a:latin typeface="宋体" panose="02010600030101010101" pitchFamily="2" charset="-122"/>
                <a:ea typeface="宋体" panose="02010600030101010101" pitchFamily="2" charset="-122"/>
              </a:rPr>
              <a:t>的手枪</a:t>
            </a:r>
            <a:endParaRPr lang="zh-CN" altLang="en-US" sz="100" b="1" dirty="0">
              <a:latin typeface="宋体" panose="02010600030101010101" pitchFamily="2" charset="-122"/>
              <a:ea typeface="宋体" panose="02010600030101010101" pitchFamily="2" charset="-122"/>
            </a:endParaRPr>
          </a:p>
        </p:txBody>
      </p:sp>
      <p:sp>
        <p:nvSpPr>
          <p:cNvPr id="5" name="文本框 4"/>
          <p:cNvSpPr txBox="1"/>
          <p:nvPr/>
        </p:nvSpPr>
        <p:spPr>
          <a:xfrm>
            <a:off x="2951163" y="3885248"/>
            <a:ext cx="3724751" cy="2414905"/>
          </a:xfrm>
          <a:prstGeom prst="rect">
            <a:avLst/>
          </a:prstGeom>
          <a:noFill/>
        </p:spPr>
        <p:txBody>
          <a:bodyPr wrap="square" rtlCol="0" anchor="t">
            <a:spAutoFit/>
          </a:bodyPr>
          <a:lstStyle/>
          <a:p>
            <a:pPr indent="0" fontAlgn="auto">
              <a:lnSpc>
                <a:spcPct val="120000"/>
              </a:lnSpc>
              <a:spcBef>
                <a:spcPts val="800"/>
              </a:spcBef>
              <a:spcAft>
                <a:spcPts val="0"/>
              </a:spcAft>
            </a:pPr>
            <a:r>
              <a:rPr lang="zh-CN" altLang="en-US" sz="2100" b="1" dirty="0">
                <a:solidFill>
                  <a:srgbClr val="0033CC"/>
                </a:solidFill>
                <a:latin typeface="黑体" panose="02010609060101010101" pitchFamily="2" charset="-122"/>
                <a:ea typeface="黑体" panose="02010609060101010101" pitchFamily="2" charset="-122"/>
                <a:sym typeface="+mn-ea"/>
              </a:rPr>
              <a:t>意义</a:t>
            </a:r>
            <a:r>
              <a:rPr lang="zh-CN" altLang="en-US" sz="2100" b="1" dirty="0">
                <a:latin typeface="黑体" panose="02010609060101010101" pitchFamily="2" charset="-122"/>
                <a:ea typeface="黑体" panose="02010609060101010101" pitchFamily="2" charset="-122"/>
                <a:sym typeface="+mn-ea"/>
              </a:rPr>
              <a:t>：</a:t>
            </a:r>
            <a:r>
              <a:rPr lang="zh-CN" altLang="en-US" sz="2100" b="1" dirty="0" smtClean="0">
                <a:latin typeface="黑体" panose="02010609060101010101" pitchFamily="2" charset="-122"/>
                <a:ea typeface="黑体" panose="02010609060101010101" pitchFamily="2" charset="-122"/>
                <a:sym typeface="+mn-ea"/>
              </a:rPr>
              <a:t>联</a:t>
            </a:r>
            <a:r>
              <a:rPr lang="zh-CN" altLang="en-US" sz="2100" b="1" dirty="0">
                <a:latin typeface="黑体" panose="02010609060101010101" pitchFamily="2" charset="-122"/>
                <a:ea typeface="黑体" panose="02010609060101010101" pitchFamily="2" charset="-122"/>
                <a:sym typeface="+mn-ea"/>
              </a:rPr>
              <a:t>合国在维护世界和平，缓和国际紧张局势，解决地区冲突方面，在协调国际经济关系，促进世界各国经济、科学、文化的合作与交流方面，都发挥着相当积极的作用。</a:t>
            </a:r>
            <a:endParaRPr lang="zh-CN" altLang="en-US" sz="2100" b="1">
              <a:latin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 calcmode="lin" valueType="num">
                                      <p:cBhvr additive="base">
                                        <p:cTn id="7" dur="500" fill="hold"/>
                                        <p:tgtEl>
                                          <p:spTgt spid="10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0">
                                            <p:txEl>
                                              <p:pRg st="1" end="1"/>
                                            </p:txEl>
                                          </p:spTgt>
                                        </p:tgtEl>
                                        <p:attrNameLst>
                                          <p:attrName>style.visibility</p:attrName>
                                        </p:attrNameLst>
                                      </p:cBhvr>
                                      <p:to>
                                        <p:strVal val="visible"/>
                                      </p:to>
                                    </p:set>
                                    <p:anim calcmode="lin" valueType="num">
                                      <p:cBhvr additive="base">
                                        <p:cTn id="13" dur="500" fill="hold"/>
                                        <p:tgtEl>
                                          <p:spTgt spid="10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0">
                                            <p:txEl>
                                              <p:pRg st="2" end="2"/>
                                            </p:txEl>
                                          </p:spTgt>
                                        </p:tgtEl>
                                        <p:attrNameLst>
                                          <p:attrName>style.visibility</p:attrName>
                                        </p:attrNameLst>
                                      </p:cBhvr>
                                      <p:to>
                                        <p:strVal val="visible"/>
                                      </p:to>
                                    </p:set>
                                    <p:anim calcmode="lin" valueType="num">
                                      <p:cBhvr additive="base">
                                        <p:cTn id="19" dur="500" fill="hold"/>
                                        <p:tgtEl>
                                          <p:spTgt spid="10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0">
                                            <p:txEl>
                                              <p:pRg st="3" end="3"/>
                                            </p:txEl>
                                          </p:spTgt>
                                        </p:tgtEl>
                                        <p:attrNameLst>
                                          <p:attrName>style.visibility</p:attrName>
                                        </p:attrNameLst>
                                      </p:cBhvr>
                                      <p:to>
                                        <p:strVal val="visible"/>
                                      </p:to>
                                    </p:set>
                                    <p:anim calcmode="lin" valueType="num">
                                      <p:cBhvr additive="base">
                                        <p:cTn id="25" dur="500" fill="hold"/>
                                        <p:tgtEl>
                                          <p:spTgt spid="10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0">
                                            <p:txEl>
                                              <p:pRg st="4" end="4"/>
                                            </p:txEl>
                                          </p:spTgt>
                                        </p:tgtEl>
                                        <p:attrNameLst>
                                          <p:attrName>style.visibility</p:attrName>
                                        </p:attrNameLst>
                                      </p:cBhvr>
                                      <p:to>
                                        <p:strVal val="visible"/>
                                      </p:to>
                                    </p:set>
                                    <p:anim calcmode="lin" valueType="num">
                                      <p:cBhvr additive="base">
                                        <p:cTn id="31" dur="500" fill="hold"/>
                                        <p:tgtEl>
                                          <p:spTgt spid="10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0">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0">
                                            <p:txEl>
                                              <p:pRg st="5" end="5"/>
                                            </p:txEl>
                                          </p:spTgt>
                                        </p:tgtEl>
                                        <p:attrNameLst>
                                          <p:attrName>style.visibility</p:attrName>
                                        </p:attrNameLst>
                                      </p:cBhvr>
                                      <p:to>
                                        <p:strVal val="visible"/>
                                      </p:to>
                                    </p:set>
                                    <p:anim calcmode="lin" valueType="num">
                                      <p:cBhvr additive="base">
                                        <p:cTn id="35" dur="500" fill="hold"/>
                                        <p:tgtEl>
                                          <p:spTgt spid="10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98755" y="618490"/>
            <a:ext cx="6099810" cy="5908040"/>
          </a:xfrm>
          <a:prstGeom prst="rect">
            <a:avLst/>
          </a:prstGeom>
          <a:noFill/>
          <a:ln w="28575">
            <a:solidFill>
              <a:srgbClr val="FF0000"/>
            </a:solidFill>
            <a:prstDash val="sysDash"/>
          </a:ln>
        </p:spPr>
        <p:txBody>
          <a:bodyPr wrap="square" rtlCol="0" anchor="t">
            <a:spAutoFit/>
          </a:bodyPr>
          <a:lstStyle/>
          <a:p>
            <a:r>
              <a:rPr lang="en-US" altLang="zh-CN" sz="1500" b="1">
                <a:latin typeface="楷体" panose="02010609060101010101" charset="-122"/>
                <a:ea typeface="楷体" panose="02010609060101010101" charset="-122"/>
                <a:cs typeface="楷体" panose="02010609060101010101" charset="-122"/>
              </a:rPr>
              <a:t>    </a:t>
            </a:r>
            <a:r>
              <a:rPr lang="zh-CN" altLang="en-US" sz="1800" b="1">
                <a:solidFill>
                  <a:schemeClr val="tx1"/>
                </a:solidFill>
                <a:uFillTx/>
                <a:latin typeface="楷体" panose="02010609060101010101" charset="-122"/>
                <a:ea typeface="楷体" panose="02010609060101010101" charset="-122"/>
                <a:cs typeface="楷体" panose="02010609060101010101" charset="-122"/>
              </a:rPr>
              <a:t>第二次世界大战是人类历史上规模空前的战争。这次战争直接涉及欧、亚、非和大洋洲四大洲及大西洋、太平洋、印度洋、北冰洋四大洋，把61个国家和地区卷入战争，按不完全统计，战争中军民共伤亡9000余万，死亡者达5500万，是历次战争中死亡人数最多的一次，其中有一半是无辜的平民。</a:t>
            </a:r>
          </a:p>
          <a:p>
            <a:r>
              <a:rPr lang="zh-CN" altLang="en-US" sz="1800" b="1">
                <a:solidFill>
                  <a:schemeClr val="tx1"/>
                </a:solidFill>
                <a:uFillTx/>
                <a:latin typeface="楷体" panose="02010609060101010101" charset="-122"/>
                <a:ea typeface="楷体" panose="02010609060101010101" charset="-122"/>
                <a:cs typeface="楷体" panose="02010609060101010101" charset="-122"/>
              </a:rPr>
              <a:t>    第二次世界大战期间，德、意、日法西斯在国内和占领区建立起法西斯恐怖统治，犯下了令人发指的罪行。希特勒上台后；立即将其种族主义理论付诸行动。1941年底，希特勒下达了“彻底解决犹太人”的命令，德国法西斯对欧洲占领区1100万犹太人进行有计划的种族灭绝性的大屠杀。</a:t>
            </a:r>
          </a:p>
          <a:p>
            <a:r>
              <a:rPr lang="zh-CN" altLang="en-US" sz="1800" b="1">
                <a:solidFill>
                  <a:schemeClr val="tx1"/>
                </a:solidFill>
                <a:uFillTx/>
                <a:latin typeface="楷体" panose="02010609060101010101" charset="-122"/>
                <a:ea typeface="楷体" panose="02010609060101010101" charset="-122"/>
                <a:cs typeface="楷体" panose="02010609060101010101" charset="-122"/>
              </a:rPr>
              <a:t>    日本军国主义在占领区所犯下的罪行更是罄竹难书。1937年12月，日本侵略军侵占中国首都南京后，有组织、有计划地对无辜居民和放下武器的中国士兵进行了长达六个多星期的血腥大屠杀，遇难者总数达30万人以上。日军在中国东北成立了代号为“731”的细菌部队，大量生产鼠疫、霍乱、伤寒、炭疽等传染病菌。为了迅速有效地研制出细菌武器，竟惨无人道地在活人身上进行各种细菌试验，残酷杀害无辜生灵。从1939年到1945年，就以细菌试验的方法残杀了三千多人。</a:t>
            </a:r>
          </a:p>
        </p:txBody>
      </p:sp>
      <p:sp>
        <p:nvSpPr>
          <p:cNvPr id="2" name="文本框 1"/>
          <p:cNvSpPr txBox="1"/>
          <p:nvPr/>
        </p:nvSpPr>
        <p:spPr>
          <a:xfrm>
            <a:off x="419576" y="2674620"/>
            <a:ext cx="5498306" cy="1198880"/>
          </a:xfrm>
          <a:prstGeom prst="rect">
            <a:avLst/>
          </a:prstGeom>
          <a:solidFill>
            <a:schemeClr val="accent3">
              <a:lumMod val="40000"/>
              <a:lumOff val="60000"/>
            </a:schemeClr>
          </a:solidFill>
          <a:ln w="15875">
            <a:solidFill>
              <a:srgbClr val="FF0000"/>
            </a:solidFill>
          </a:ln>
        </p:spPr>
        <p:txBody>
          <a:bodyPr wrap="square" rtlCol="0" anchor="t">
            <a:spAutoFit/>
          </a:bodyPr>
          <a:lstStyle/>
          <a:p>
            <a:pPr>
              <a:lnSpc>
                <a:spcPct val="100000"/>
              </a:lnSpc>
            </a:pPr>
            <a:r>
              <a:rPr lang="en-US" sz="2400" b="1" dirty="0">
                <a:latin typeface="黑体" panose="02010609060101010101" pitchFamily="2" charset="-122"/>
                <a:ea typeface="黑体" panose="02010609060101010101" pitchFamily="2" charset="-122"/>
                <a:sym typeface="+mn-ea"/>
              </a:rPr>
              <a:t>①</a:t>
            </a:r>
            <a:r>
              <a:rPr sz="2400" b="1" dirty="0">
                <a:latin typeface="黑体" panose="02010609060101010101" pitchFamily="2" charset="-122"/>
                <a:ea typeface="黑体" panose="02010609060101010101" pitchFamily="2" charset="-122"/>
                <a:sym typeface="+mn-ea"/>
              </a:rPr>
              <a:t>第二次世界大</a:t>
            </a:r>
            <a:r>
              <a:rPr lang="zh-CN" sz="2400" b="1" dirty="0">
                <a:latin typeface="黑体" panose="02010609060101010101" pitchFamily="2" charset="-122"/>
                <a:ea typeface="黑体" panose="02010609060101010101" pitchFamily="2" charset="-122"/>
                <a:sym typeface="+mn-ea"/>
              </a:rPr>
              <a:t>战</a:t>
            </a:r>
            <a:r>
              <a:rPr sz="2400" b="1" dirty="0">
                <a:latin typeface="黑体" panose="02010609060101010101" pitchFamily="2" charset="-122"/>
                <a:ea typeface="黑体" panose="02010609060101010101" pitchFamily="2" charset="-122"/>
                <a:sym typeface="+mn-ea"/>
              </a:rPr>
              <a:t>是人</a:t>
            </a:r>
            <a:r>
              <a:rPr lang="zh-CN" sz="2400" b="1" dirty="0">
                <a:latin typeface="黑体" panose="02010609060101010101" pitchFamily="2" charset="-122"/>
                <a:ea typeface="黑体" panose="02010609060101010101" pitchFamily="2" charset="-122"/>
                <a:sym typeface="+mn-ea"/>
              </a:rPr>
              <a:t>类历</a:t>
            </a:r>
            <a:r>
              <a:rPr sz="2400" b="1" dirty="0">
                <a:latin typeface="黑体" panose="02010609060101010101" pitchFamily="2" charset="-122"/>
                <a:ea typeface="黑体" panose="02010609060101010101" pitchFamily="2" charset="-122"/>
                <a:sym typeface="+mn-ea"/>
              </a:rPr>
              <a:t>史上</a:t>
            </a:r>
            <a:r>
              <a:rPr lang="zh-CN" sz="2400" b="1" dirty="0">
                <a:latin typeface="黑体" panose="02010609060101010101" pitchFamily="2" charset="-122"/>
                <a:ea typeface="黑体" panose="02010609060101010101" pitchFamily="2" charset="-122"/>
                <a:sym typeface="+mn-ea"/>
              </a:rPr>
              <a:t>迄今</a:t>
            </a:r>
            <a:r>
              <a:rPr sz="2400" b="1" dirty="0">
                <a:latin typeface="黑体" panose="02010609060101010101" pitchFamily="2" charset="-122"/>
                <a:ea typeface="黑体" panose="02010609060101010101" pitchFamily="2" charset="-122"/>
                <a:sym typeface="+mn-ea"/>
              </a:rPr>
              <a:t>为止规模</a:t>
            </a:r>
            <a:r>
              <a:rPr lang="zh-CN" sz="2400" b="1" dirty="0">
                <a:latin typeface="黑体" panose="02010609060101010101" pitchFamily="2" charset="-122"/>
                <a:ea typeface="黑体" panose="02010609060101010101" pitchFamily="2" charset="-122"/>
                <a:sym typeface="+mn-ea"/>
              </a:rPr>
              <a:t>最</a:t>
            </a:r>
            <a:r>
              <a:rPr sz="2400" b="1" dirty="0">
                <a:latin typeface="黑体" panose="02010609060101010101" pitchFamily="2" charset="-122"/>
                <a:ea typeface="黑体" panose="02010609060101010101" pitchFamily="2" charset="-122"/>
                <a:sym typeface="+mn-ea"/>
              </a:rPr>
              <a:t>大的一次战争，</a:t>
            </a:r>
            <a:r>
              <a:rPr lang="zh-CN" sz="2400" b="1" dirty="0">
                <a:latin typeface="黑体" panose="02010609060101010101" pitchFamily="2" charset="-122"/>
                <a:ea typeface="黑体" panose="02010609060101010101" pitchFamily="2" charset="-122"/>
                <a:sym typeface="+mn-ea"/>
              </a:rPr>
              <a:t>给人类</a:t>
            </a:r>
            <a:r>
              <a:rPr sz="2400" b="1" dirty="0">
                <a:latin typeface="黑体" panose="02010609060101010101" pitchFamily="2" charset="-122"/>
                <a:ea typeface="黑体" panose="02010609060101010101" pitchFamily="2" charset="-122"/>
                <a:sym typeface="+mn-ea"/>
              </a:rPr>
              <a:t>前所未有的破坏和</a:t>
            </a:r>
            <a:r>
              <a:rPr lang="zh-CN" sz="2400" b="1" dirty="0">
                <a:latin typeface="黑体" panose="02010609060101010101" pitchFamily="2" charset="-122"/>
                <a:ea typeface="黑体" panose="02010609060101010101" pitchFamily="2" charset="-122"/>
                <a:sym typeface="+mn-ea"/>
              </a:rPr>
              <a:t>灾难</a:t>
            </a:r>
            <a:endParaRPr lang="zh-CN" altLang="en-US" sz="2400">
              <a:latin typeface="黑体" panose="02010609060101010101" pitchFamily="2" charset="-122"/>
              <a:ea typeface="黑体" panose="02010609060101010101" pitchFamily="2" charset="-122"/>
            </a:endParaRPr>
          </a:p>
        </p:txBody>
      </p:sp>
      <p:pic>
        <p:nvPicPr>
          <p:cNvPr id="3" name="图片 2" descr="Img272800789"/>
          <p:cNvPicPr>
            <a:picLocks noChangeAspect="1"/>
          </p:cNvPicPr>
          <p:nvPr/>
        </p:nvPicPr>
        <p:blipFill>
          <a:blip r:embed="rId3"/>
          <a:stretch>
            <a:fillRect/>
          </a:stretch>
        </p:blipFill>
        <p:spPr>
          <a:xfrm>
            <a:off x="6345079" y="3653790"/>
            <a:ext cx="2623185" cy="1858804"/>
          </a:xfrm>
          <a:prstGeom prst="rect">
            <a:avLst/>
          </a:prstGeom>
          <a:noFill/>
          <a:ln w="9525">
            <a:noFill/>
          </a:ln>
        </p:spPr>
      </p:pic>
      <p:sp>
        <p:nvSpPr>
          <p:cNvPr id="6" name="文本框 5"/>
          <p:cNvSpPr txBox="1"/>
          <p:nvPr/>
        </p:nvSpPr>
        <p:spPr>
          <a:xfrm>
            <a:off x="6299359" y="5512594"/>
            <a:ext cx="2623185" cy="829945"/>
          </a:xfrm>
          <a:prstGeom prst="rect">
            <a:avLst/>
          </a:prstGeom>
          <a:noFill/>
        </p:spPr>
        <p:txBody>
          <a:bodyPr wrap="square" rtlCol="0" anchor="t">
            <a:spAutoFit/>
          </a:bodyPr>
          <a:lstStyle/>
          <a:p>
            <a:r>
              <a:rPr lang="zh-CN" altLang="en-US" sz="1600" b="1" dirty="0">
                <a:latin typeface="黑体" panose="02010609060101010101" pitchFamily="2" charset="-122"/>
                <a:ea typeface="黑体" panose="02010609060101010101" pitchFamily="2" charset="-122"/>
                <a:cs typeface="黑体" panose="02010609060101010101" pitchFamily="2" charset="-122"/>
                <a:sym typeface="+mn-ea"/>
              </a:rPr>
              <a:t>位于南京江东门的侵华日军南京大屠杀遇难同胞纪念馆</a:t>
            </a:r>
            <a:r>
              <a:rPr lang="en-US" altLang="zh-CN" sz="1600" b="1" dirty="0">
                <a:latin typeface="黑体" panose="02010609060101010101" pitchFamily="2" charset="-122"/>
                <a:ea typeface="黑体" panose="02010609060101010101" pitchFamily="2" charset="-122"/>
                <a:cs typeface="黑体" panose="02010609060101010101" pitchFamily="2" charset="-122"/>
                <a:sym typeface="+mn-ea"/>
              </a:rPr>
              <a:t>“</a:t>
            </a:r>
            <a:r>
              <a:rPr lang="zh-CN" altLang="en-US" sz="1600" b="1" dirty="0">
                <a:latin typeface="黑体" panose="02010609060101010101" pitchFamily="2" charset="-122"/>
                <a:ea typeface="黑体" panose="02010609060101010101" pitchFamily="2" charset="-122"/>
                <a:cs typeface="黑体" panose="02010609060101010101" pitchFamily="2" charset="-122"/>
                <a:sym typeface="+mn-ea"/>
              </a:rPr>
              <a:t>万人坑</a:t>
            </a:r>
            <a:r>
              <a:rPr lang="en-US" altLang="zh-CN" sz="1600" b="1" dirty="0">
                <a:latin typeface="黑体" panose="02010609060101010101" pitchFamily="2" charset="-122"/>
                <a:ea typeface="黑体" panose="02010609060101010101" pitchFamily="2" charset="-122"/>
                <a:cs typeface="黑体" panose="02010609060101010101" pitchFamily="2" charset="-122"/>
                <a:sym typeface="+mn-ea"/>
              </a:rPr>
              <a:t>”</a:t>
            </a:r>
            <a:r>
              <a:rPr lang="zh-CN" altLang="en-US" sz="1600" b="1" dirty="0">
                <a:latin typeface="黑体" panose="02010609060101010101" pitchFamily="2" charset="-122"/>
                <a:ea typeface="黑体" panose="02010609060101010101" pitchFamily="2" charset="-122"/>
                <a:cs typeface="黑体" panose="02010609060101010101" pitchFamily="2" charset="-122"/>
                <a:sym typeface="+mn-ea"/>
              </a:rPr>
              <a:t>一遗址。</a:t>
            </a:r>
            <a:endParaRPr lang="zh-CN" altLang="en-US" sz="1600" b="1"/>
          </a:p>
        </p:txBody>
      </p:sp>
      <p:pic>
        <p:nvPicPr>
          <p:cNvPr id="7" name="图片 6" descr="奥斯维辛集中营毒气室，布满了指甲抓痕的墙壁"/>
          <p:cNvPicPr>
            <a:picLocks noChangeAspect="1"/>
          </p:cNvPicPr>
          <p:nvPr/>
        </p:nvPicPr>
        <p:blipFill>
          <a:blip r:embed="rId4"/>
          <a:stretch>
            <a:fillRect/>
          </a:stretch>
        </p:blipFill>
        <p:spPr>
          <a:xfrm>
            <a:off x="6345079" y="1145381"/>
            <a:ext cx="2526506" cy="1894999"/>
          </a:xfrm>
          <a:prstGeom prst="rect">
            <a:avLst/>
          </a:prstGeom>
          <a:noFill/>
          <a:ln w="9525">
            <a:noFill/>
          </a:ln>
        </p:spPr>
      </p:pic>
      <p:sp>
        <p:nvSpPr>
          <p:cNvPr id="8" name="文本框 7"/>
          <p:cNvSpPr txBox="1"/>
          <p:nvPr/>
        </p:nvSpPr>
        <p:spPr>
          <a:xfrm>
            <a:off x="6344920" y="3108960"/>
            <a:ext cx="2526665" cy="583565"/>
          </a:xfrm>
          <a:prstGeom prst="rect">
            <a:avLst/>
          </a:prstGeom>
          <a:noFill/>
        </p:spPr>
        <p:txBody>
          <a:bodyPr wrap="square" rtlCol="0" anchor="t">
            <a:spAutoFit/>
          </a:bodyPr>
          <a:lstStyle/>
          <a:p>
            <a:pPr algn="ctr"/>
            <a:r>
              <a:rPr lang="zh-CN" altLang="en-US" sz="1600" b="1" dirty="0">
                <a:latin typeface="黑体" panose="02010609060101010101" pitchFamily="2" charset="-122"/>
                <a:ea typeface="黑体" panose="02010609060101010101" pitchFamily="2" charset="-122"/>
                <a:sym typeface="+mn-ea"/>
              </a:rPr>
              <a:t>奥斯维辛集中营毒气室，布满了指甲抓痕的墙壁</a:t>
            </a:r>
            <a:endParaRPr lang="zh-CN" altLang="en-US" sz="1600" b="1"/>
          </a:p>
        </p:txBody>
      </p:sp>
      <p:sp>
        <p:nvSpPr>
          <p:cNvPr id="16" name="文本框 15"/>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00368" y="635476"/>
            <a:ext cx="8341043" cy="1938020"/>
          </a:xfrm>
          <a:prstGeom prst="rect">
            <a:avLst/>
          </a:prstGeom>
          <a:noFill/>
          <a:ln w="19050">
            <a:solidFill>
              <a:srgbClr val="0070C0"/>
            </a:solidFill>
            <a:prstDash val="sysDash"/>
          </a:ln>
        </p:spPr>
        <p:txBody>
          <a:bodyPr wrap="square">
            <a:spAutoFit/>
          </a:bodyPr>
          <a:lstStyle/>
          <a:p>
            <a:pPr indent="0"/>
            <a:r>
              <a:rPr lang="en-US" sz="1800" b="1">
                <a:latin typeface="楷体" panose="02010609060101010101" charset="-122"/>
                <a:ea typeface="楷体" panose="02010609060101010101" charset="-122"/>
                <a:cs typeface="楷体" panose="02010609060101010101" charset="-122"/>
              </a:rPr>
              <a:t>    </a:t>
            </a:r>
            <a:r>
              <a:rPr lang="zh-CN" sz="2400" b="1">
                <a:latin typeface="楷体" panose="02010609060101010101" charset="-122"/>
                <a:ea typeface="楷体" panose="02010609060101010101" charset="-122"/>
                <a:cs typeface="楷体" panose="02010609060101010101" charset="-122"/>
              </a:rPr>
              <a:t>第二次世界大战的胜利使国际政治格局发生了根本变化。</a:t>
            </a:r>
            <a:r>
              <a:rPr lang="en-US" sz="2400" b="1">
                <a:latin typeface="楷体" panose="02010609060101010101" charset="-122"/>
                <a:ea typeface="楷体" panose="02010609060101010101" charset="-122"/>
                <a:cs typeface="楷体" panose="02010609060101010101" charset="-122"/>
              </a:rPr>
              <a:t>300</a:t>
            </a:r>
            <a:r>
              <a:rPr lang="zh-CN" sz="2400" b="1">
                <a:latin typeface="楷体" panose="02010609060101010101" charset="-122"/>
                <a:ea typeface="楷体" panose="02010609060101010101" charset="-122"/>
                <a:cs typeface="楷体" panose="02010609060101010101" charset="-122"/>
              </a:rPr>
              <a:t>年来西欧列强主宰世界的时代一去不复返。</a:t>
            </a:r>
            <a:r>
              <a:rPr lang="zh-CN" sz="2400" b="1">
                <a:solidFill>
                  <a:srgbClr val="0033CC"/>
                </a:solidFill>
                <a:latin typeface="楷体" panose="02010609060101010101" charset="-122"/>
                <a:ea typeface="楷体" panose="02010609060101010101" charset="-122"/>
                <a:cs typeface="楷体" panose="02010609060101010101" charset="-122"/>
              </a:rPr>
              <a:t>战后美国</a:t>
            </a:r>
            <a:r>
              <a:rPr lang="zh-CN" sz="2400" b="1">
                <a:latin typeface="楷体" panose="02010609060101010101" charset="-122"/>
                <a:ea typeface="楷体" panose="02010609060101010101" charset="-122"/>
                <a:cs typeface="楷体" panose="02010609060101010101" charset="-122"/>
              </a:rPr>
              <a:t>一跃</a:t>
            </a:r>
            <a:r>
              <a:rPr lang="zh-CN" sz="2400" b="1">
                <a:solidFill>
                  <a:srgbClr val="0033CC"/>
                </a:solidFill>
                <a:latin typeface="楷体" panose="02010609060101010101" charset="-122"/>
                <a:ea typeface="楷体" panose="02010609060101010101" charset="-122"/>
                <a:cs typeface="楷体" panose="02010609060101010101" charset="-122"/>
              </a:rPr>
              <a:t>成为</a:t>
            </a:r>
            <a:r>
              <a:rPr lang="zh-CN" sz="2400" b="1">
                <a:latin typeface="楷体" panose="02010609060101010101" charset="-122"/>
                <a:ea typeface="楷体" panose="02010609060101010101" charset="-122"/>
                <a:cs typeface="楷体" panose="02010609060101010101" charset="-122"/>
              </a:rPr>
              <a:t>雄踞</a:t>
            </a:r>
            <a:r>
              <a:rPr lang="zh-CN" sz="2400" b="1">
                <a:solidFill>
                  <a:srgbClr val="0033CC"/>
                </a:solidFill>
                <a:latin typeface="楷体" panose="02010609060101010101" charset="-122"/>
                <a:ea typeface="楷体" panose="02010609060101010101" charset="-122"/>
                <a:cs typeface="楷体" panose="02010609060101010101" charset="-122"/>
              </a:rPr>
              <a:t>资本主义世界霸主地位的政治、经济和军事大国</a:t>
            </a:r>
            <a:r>
              <a:rPr lang="zh-CN" sz="2400" b="1">
                <a:latin typeface="楷体" panose="02010609060101010101" charset="-122"/>
                <a:ea typeface="楷体" panose="02010609060101010101" charset="-122"/>
                <a:cs typeface="楷体" panose="02010609060101010101" charset="-122"/>
              </a:rPr>
              <a:t>。</a:t>
            </a:r>
            <a:r>
              <a:rPr lang="zh-CN" sz="2400" b="1">
                <a:solidFill>
                  <a:srgbClr val="0033CC"/>
                </a:solidFill>
                <a:latin typeface="楷体" panose="02010609060101010101" charset="-122"/>
                <a:ea typeface="楷体" panose="02010609060101010101" charset="-122"/>
                <a:cs typeface="楷体" panose="02010609060101010101" charset="-122"/>
              </a:rPr>
              <a:t>苏联的军事力量和国际地位空前提高</a:t>
            </a:r>
            <a:r>
              <a:rPr lang="zh-CN" sz="2400" b="1">
                <a:latin typeface="楷体" panose="02010609060101010101" charset="-122"/>
                <a:ea typeface="楷体" panose="02010609060101010101" charset="-122"/>
                <a:cs typeface="楷体" panose="02010609060101010101" charset="-122"/>
              </a:rPr>
              <a:t>。</a:t>
            </a:r>
            <a:r>
              <a:rPr lang="zh-CN" sz="2400" b="1">
                <a:solidFill>
                  <a:srgbClr val="FF0000"/>
                </a:solidFill>
                <a:latin typeface="楷体" panose="02010609060101010101" charset="-122"/>
                <a:ea typeface="楷体" panose="02010609060101010101" charset="-122"/>
                <a:cs typeface="楷体" panose="02010609060101010101" charset="-122"/>
              </a:rPr>
              <a:t>以欧洲为中心的国际关系格局，逐渐被美苏两极格局所取代。</a:t>
            </a:r>
          </a:p>
        </p:txBody>
      </p:sp>
      <p:sp>
        <p:nvSpPr>
          <p:cNvPr id="13" name="文本框 12"/>
          <p:cNvSpPr txBox="1"/>
          <p:nvPr/>
        </p:nvSpPr>
        <p:spPr>
          <a:xfrm>
            <a:off x="1182529" y="2573814"/>
            <a:ext cx="1558290" cy="460375"/>
          </a:xfrm>
          <a:prstGeom prst="rect">
            <a:avLst/>
          </a:prstGeom>
          <a:solidFill>
            <a:schemeClr val="accent3">
              <a:lumMod val="40000"/>
              <a:lumOff val="60000"/>
            </a:schemeClr>
          </a:solidFill>
          <a:ln w="19050">
            <a:solidFill>
              <a:srgbClr val="FF0000"/>
            </a:solidFill>
          </a:ln>
        </p:spPr>
        <p:txBody>
          <a:bodyPr wrap="square" rtlCol="0">
            <a:spAutoFit/>
          </a:bodyPr>
          <a:lstStyle/>
          <a:p>
            <a:pPr algn="ctr"/>
            <a:r>
              <a:rPr lang="zh-CN" altLang="en-US" sz="2400" b="1">
                <a:solidFill>
                  <a:schemeClr val="tx1"/>
                </a:solidFill>
                <a:latin typeface="楷体" panose="02010609060101010101" charset="-122"/>
                <a:ea typeface="楷体" panose="02010609060101010101" charset="-122"/>
              </a:rPr>
              <a:t>一战后</a:t>
            </a:r>
          </a:p>
        </p:txBody>
      </p:sp>
      <p:sp>
        <p:nvSpPr>
          <p:cNvPr id="4" name="文本框 3"/>
          <p:cNvSpPr txBox="1"/>
          <p:nvPr/>
        </p:nvSpPr>
        <p:spPr>
          <a:xfrm>
            <a:off x="544830" y="3033713"/>
            <a:ext cx="2833211" cy="460375"/>
          </a:xfrm>
          <a:prstGeom prst="rect">
            <a:avLst/>
          </a:prstGeom>
          <a:solidFill>
            <a:schemeClr val="accent3">
              <a:lumMod val="40000"/>
              <a:lumOff val="60000"/>
            </a:schemeClr>
          </a:solidFill>
          <a:ln w="15875">
            <a:solidFill>
              <a:srgbClr val="FF0000"/>
            </a:solidFill>
          </a:ln>
        </p:spPr>
        <p:txBody>
          <a:bodyPr wrap="square" rtlCol="0">
            <a:spAutoFit/>
          </a:bodyPr>
          <a:lstStyle/>
          <a:p>
            <a:pPr algn="ctr"/>
            <a:r>
              <a:rPr lang="zh-CN" altLang="en-US" sz="2400" b="1">
                <a:solidFill>
                  <a:schemeClr val="tx1"/>
                </a:solidFill>
                <a:latin typeface="楷体" panose="02010609060101010101" charset="-122"/>
                <a:ea typeface="楷体" panose="02010609060101010101" charset="-122"/>
              </a:rPr>
              <a:t>凡尔赛华盛顿体系</a:t>
            </a:r>
          </a:p>
        </p:txBody>
      </p:sp>
      <p:sp>
        <p:nvSpPr>
          <p:cNvPr id="5" name="文本框 4"/>
          <p:cNvSpPr txBox="1"/>
          <p:nvPr/>
        </p:nvSpPr>
        <p:spPr>
          <a:xfrm>
            <a:off x="1182529" y="3494246"/>
            <a:ext cx="1558290" cy="460375"/>
          </a:xfrm>
          <a:prstGeom prst="rect">
            <a:avLst/>
          </a:prstGeom>
          <a:solidFill>
            <a:schemeClr val="accent3">
              <a:lumMod val="40000"/>
              <a:lumOff val="60000"/>
            </a:schemeClr>
          </a:solidFill>
          <a:ln w="19050">
            <a:solidFill>
              <a:srgbClr val="FF0000"/>
            </a:solidFill>
          </a:ln>
        </p:spPr>
        <p:txBody>
          <a:bodyPr wrap="square" rtlCol="0">
            <a:spAutoFit/>
          </a:bodyPr>
          <a:lstStyle/>
          <a:p>
            <a:pPr algn="ctr"/>
            <a:r>
              <a:rPr lang="zh-CN" altLang="en-US" sz="2400" b="1">
                <a:solidFill>
                  <a:schemeClr val="tx1"/>
                </a:solidFill>
                <a:latin typeface="楷体" panose="02010609060101010101" charset="-122"/>
                <a:ea typeface="楷体" panose="02010609060101010101" charset="-122"/>
              </a:rPr>
              <a:t>欧洲中心</a:t>
            </a:r>
          </a:p>
        </p:txBody>
      </p:sp>
      <p:sp>
        <p:nvSpPr>
          <p:cNvPr id="6" name="右箭头 5"/>
          <p:cNvSpPr/>
          <p:nvPr/>
        </p:nvSpPr>
        <p:spPr>
          <a:xfrm>
            <a:off x="3698240" y="2876550"/>
            <a:ext cx="1747520" cy="967740"/>
          </a:xfrm>
          <a:prstGeom prst="rightArrow">
            <a:avLst/>
          </a:prstGeom>
          <a:solidFill>
            <a:srgbClr val="FFFF00"/>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7" name="文本框 6"/>
          <p:cNvSpPr txBox="1"/>
          <p:nvPr/>
        </p:nvSpPr>
        <p:spPr>
          <a:xfrm>
            <a:off x="6256496" y="2573814"/>
            <a:ext cx="1558290" cy="460375"/>
          </a:xfrm>
          <a:prstGeom prst="rect">
            <a:avLst/>
          </a:prstGeom>
          <a:solidFill>
            <a:srgbClr val="FFFF00"/>
          </a:solidFill>
          <a:ln w="15875">
            <a:solidFill>
              <a:srgbClr val="FF0000"/>
            </a:solidFill>
          </a:ln>
        </p:spPr>
        <p:txBody>
          <a:bodyPr wrap="square" rtlCol="0">
            <a:spAutoFit/>
          </a:bodyPr>
          <a:lstStyle/>
          <a:p>
            <a:pPr algn="ctr"/>
            <a:r>
              <a:rPr lang="zh-CN" altLang="en-US" sz="2400" b="1">
                <a:solidFill>
                  <a:srgbClr val="FF0000"/>
                </a:solidFill>
                <a:latin typeface="楷体" panose="02010609060101010101" charset="-122"/>
                <a:ea typeface="楷体" panose="02010609060101010101" charset="-122"/>
              </a:rPr>
              <a:t>二战后</a:t>
            </a:r>
          </a:p>
        </p:txBody>
      </p:sp>
      <p:sp>
        <p:nvSpPr>
          <p:cNvPr id="8" name="文本框 7"/>
          <p:cNvSpPr txBox="1"/>
          <p:nvPr/>
        </p:nvSpPr>
        <p:spPr>
          <a:xfrm>
            <a:off x="5618798" y="3034030"/>
            <a:ext cx="2833211" cy="460375"/>
          </a:xfrm>
          <a:prstGeom prst="rect">
            <a:avLst/>
          </a:prstGeom>
          <a:solidFill>
            <a:srgbClr val="FFFF00"/>
          </a:solidFill>
          <a:ln w="19050">
            <a:solidFill>
              <a:srgbClr val="FF0000"/>
            </a:solidFill>
          </a:ln>
        </p:spPr>
        <p:txBody>
          <a:bodyPr wrap="square" rtlCol="0">
            <a:spAutoFit/>
          </a:bodyPr>
          <a:lstStyle/>
          <a:p>
            <a:pPr algn="ctr"/>
            <a:r>
              <a:rPr lang="zh-CN" altLang="en-US" sz="2400" b="1">
                <a:solidFill>
                  <a:srgbClr val="FF0000"/>
                </a:solidFill>
                <a:latin typeface="楷体" panose="02010609060101010101" charset="-122"/>
                <a:ea typeface="楷体" panose="02010609060101010101" charset="-122"/>
              </a:rPr>
              <a:t>雅尔塔体系</a:t>
            </a:r>
          </a:p>
        </p:txBody>
      </p:sp>
      <p:sp>
        <p:nvSpPr>
          <p:cNvPr id="9" name="文本框 8"/>
          <p:cNvSpPr txBox="1"/>
          <p:nvPr/>
        </p:nvSpPr>
        <p:spPr>
          <a:xfrm>
            <a:off x="6256496" y="3494246"/>
            <a:ext cx="1558290" cy="460375"/>
          </a:xfrm>
          <a:prstGeom prst="rect">
            <a:avLst/>
          </a:prstGeom>
          <a:solidFill>
            <a:srgbClr val="FFFF00"/>
          </a:solidFill>
          <a:ln w="19050">
            <a:solidFill>
              <a:srgbClr val="FF0000"/>
            </a:solidFill>
          </a:ln>
        </p:spPr>
        <p:txBody>
          <a:bodyPr wrap="square" rtlCol="0">
            <a:spAutoFit/>
          </a:bodyPr>
          <a:lstStyle/>
          <a:p>
            <a:pPr algn="ctr"/>
            <a:r>
              <a:rPr lang="zh-CN" altLang="en-US" sz="2400" b="1">
                <a:solidFill>
                  <a:srgbClr val="FF0000"/>
                </a:solidFill>
                <a:latin typeface="楷体" panose="02010609060101010101" charset="-122"/>
                <a:ea typeface="楷体" panose="02010609060101010101" charset="-122"/>
              </a:rPr>
              <a:t>美苏中心</a:t>
            </a:r>
          </a:p>
        </p:txBody>
      </p:sp>
      <p:sp>
        <p:nvSpPr>
          <p:cNvPr id="2" name="文本框 1"/>
          <p:cNvSpPr txBox="1"/>
          <p:nvPr/>
        </p:nvSpPr>
        <p:spPr>
          <a:xfrm>
            <a:off x="255905" y="5147945"/>
            <a:ext cx="8732520" cy="1640205"/>
          </a:xfrm>
          <a:prstGeom prst="rect">
            <a:avLst/>
          </a:prstGeom>
          <a:solidFill>
            <a:schemeClr val="accent3">
              <a:lumMod val="20000"/>
              <a:lumOff val="80000"/>
            </a:schemeClr>
          </a:solidFill>
          <a:ln w="19050">
            <a:solidFill>
              <a:srgbClr val="FF0000"/>
            </a:solidFill>
          </a:ln>
        </p:spPr>
        <p:txBody>
          <a:bodyPr wrap="square" rtlCol="0" anchor="t">
            <a:spAutoFit/>
          </a:bodyPr>
          <a:lstStyle/>
          <a:p>
            <a:pPr>
              <a:lnSpc>
                <a:spcPct val="120000"/>
              </a:lnSpc>
              <a:spcBef>
                <a:spcPts val="0"/>
              </a:spcBef>
              <a:spcAft>
                <a:spcPts val="0"/>
              </a:spcAft>
            </a:pPr>
            <a:r>
              <a:rPr lang="zh-CN" sz="2100" b="1" dirty="0">
                <a:solidFill>
                  <a:schemeClr val="tx1"/>
                </a:solidFill>
                <a:uFillTx/>
                <a:latin typeface="Calibri" panose="020F0502020204030204" pitchFamily="34" charset="0"/>
                <a:ea typeface="微软雅黑" panose="020B0503020204020204" charset="-122"/>
                <a:sym typeface="+mn-ea"/>
              </a:rPr>
              <a:t>③</a:t>
            </a:r>
            <a:r>
              <a:rPr lang="zh-CN" sz="2100" b="1" dirty="0">
                <a:solidFill>
                  <a:schemeClr val="tx1"/>
                </a:solidFill>
                <a:uFillTx/>
                <a:latin typeface="微软雅黑" panose="020B0503020204020204" charset="-122"/>
                <a:ea typeface="微软雅黑" panose="020B0503020204020204" charset="-122"/>
                <a:sym typeface="+mn-ea"/>
              </a:rPr>
              <a:t>国际格局：</a:t>
            </a:r>
            <a:r>
              <a:rPr lang="zh-CN" altLang="en-US" sz="2100" b="1">
                <a:solidFill>
                  <a:schemeClr val="tx1"/>
                </a:solidFill>
                <a:uFillTx/>
                <a:latin typeface="楷体" panose="02010609060101010101" charset="-122"/>
                <a:ea typeface="楷体" panose="02010609060101010101" charset="-122"/>
                <a:cs typeface="楷体" panose="02010609060101010101" charset="-122"/>
                <a:sym typeface="+mn-ea"/>
              </a:rPr>
              <a:t>确立雅尔塔体系</a:t>
            </a:r>
            <a:r>
              <a:rPr sz="2100" b="1" dirty="0">
                <a:solidFill>
                  <a:schemeClr val="tx1"/>
                </a:solidFill>
                <a:uFillTx/>
                <a:latin typeface="微软雅黑" panose="020B0503020204020204" charset="-122"/>
                <a:ea typeface="微软雅黑" panose="020B0503020204020204" charset="-122"/>
                <a:sym typeface="+mn-ea"/>
              </a:rPr>
              <a:t>，改</a:t>
            </a:r>
            <a:r>
              <a:rPr lang="zh-CN" sz="2100" b="1" dirty="0">
                <a:solidFill>
                  <a:schemeClr val="tx1"/>
                </a:solidFill>
                <a:uFillTx/>
                <a:latin typeface="微软雅黑" panose="020B0503020204020204" charset="-122"/>
                <a:ea typeface="微软雅黑" panose="020B0503020204020204" charset="-122"/>
                <a:sym typeface="+mn-ea"/>
              </a:rPr>
              <a:t>变</a:t>
            </a:r>
            <a:r>
              <a:rPr sz="2100" b="1" dirty="0">
                <a:solidFill>
                  <a:schemeClr val="tx1"/>
                </a:solidFill>
                <a:uFillTx/>
                <a:latin typeface="微软雅黑" panose="020B0503020204020204" charset="-122"/>
                <a:ea typeface="微软雅黑" panose="020B0503020204020204" charset="-122"/>
                <a:sym typeface="+mn-ea"/>
              </a:rPr>
              <a:t>了国际政治格局</a:t>
            </a:r>
            <a:r>
              <a:rPr lang="zh-CN" sz="2100" b="1" dirty="0">
                <a:solidFill>
                  <a:schemeClr val="tx1"/>
                </a:solidFill>
                <a:uFillTx/>
                <a:latin typeface="微软雅黑" panose="020B0503020204020204" charset="-122"/>
                <a:ea typeface="微软雅黑" panose="020B0503020204020204" charset="-122"/>
                <a:sym typeface="+mn-ea"/>
              </a:rPr>
              <a:t>（</a:t>
            </a:r>
            <a:r>
              <a:rPr lang="zh-CN" sz="2100" b="1">
                <a:solidFill>
                  <a:schemeClr val="tx1"/>
                </a:solidFill>
                <a:uFillTx/>
                <a:latin typeface="楷体" panose="02010609060101010101" charset="-122"/>
                <a:ea typeface="楷体" panose="02010609060101010101" charset="-122"/>
                <a:cs typeface="楷体" panose="02010609060101010101" charset="-122"/>
                <a:sym typeface="+mn-ea"/>
              </a:rPr>
              <a:t>以欧洲为中心的国际关系格局，逐渐被美苏两极格局所取代</a:t>
            </a:r>
            <a:r>
              <a:rPr lang="zh-CN" sz="2100" b="1" dirty="0">
                <a:solidFill>
                  <a:schemeClr val="tx1"/>
                </a:solidFill>
                <a:uFillTx/>
                <a:latin typeface="微软雅黑" panose="020B0503020204020204" charset="-122"/>
                <a:ea typeface="微软雅黑" panose="020B0503020204020204" charset="-122"/>
                <a:sym typeface="+mn-ea"/>
              </a:rPr>
              <a:t>）战</a:t>
            </a:r>
            <a:r>
              <a:rPr sz="2100" b="1" dirty="0">
                <a:solidFill>
                  <a:schemeClr val="tx1"/>
                </a:solidFill>
                <a:uFillTx/>
                <a:latin typeface="微软雅黑" panose="020B0503020204020204" charset="-122"/>
                <a:ea typeface="微软雅黑" panose="020B0503020204020204" charset="-122"/>
                <a:sym typeface="+mn-ea"/>
              </a:rPr>
              <a:t>后形成了美</a:t>
            </a:r>
            <a:r>
              <a:rPr lang="zh-CN" sz="2100" b="1" dirty="0">
                <a:solidFill>
                  <a:schemeClr val="tx1"/>
                </a:solidFill>
                <a:uFillTx/>
                <a:latin typeface="微软雅黑" panose="020B0503020204020204" charset="-122"/>
                <a:ea typeface="微软雅黑" panose="020B0503020204020204" charset="-122"/>
                <a:sym typeface="+mn-ea"/>
              </a:rPr>
              <a:t>、苏</a:t>
            </a:r>
            <a:r>
              <a:rPr sz="2100" b="1" dirty="0">
                <a:solidFill>
                  <a:schemeClr val="tx1"/>
                </a:solidFill>
                <a:uFillTx/>
                <a:latin typeface="微软雅黑" panose="020B0503020204020204" charset="-122"/>
                <a:ea typeface="微软雅黑" panose="020B0503020204020204" charset="-122"/>
                <a:sym typeface="+mn-ea"/>
              </a:rPr>
              <a:t>两极格局，</a:t>
            </a:r>
            <a:r>
              <a:rPr lang="zh-CN" sz="2100" b="1" dirty="0">
                <a:solidFill>
                  <a:schemeClr val="tx1"/>
                </a:solidFill>
                <a:uFillTx/>
                <a:latin typeface="微软雅黑" panose="020B0503020204020204" charset="-122"/>
                <a:ea typeface="微软雅黑" panose="020B0503020204020204" charset="-122"/>
                <a:sym typeface="+mn-ea"/>
              </a:rPr>
              <a:t>出</a:t>
            </a:r>
            <a:r>
              <a:rPr sz="2100" b="1" dirty="0">
                <a:solidFill>
                  <a:schemeClr val="tx1"/>
                </a:solidFill>
                <a:uFillTx/>
                <a:latin typeface="微软雅黑" panose="020B0503020204020204" charset="-122"/>
                <a:ea typeface="微软雅黑" panose="020B0503020204020204" charset="-122"/>
                <a:sym typeface="+mn-ea"/>
              </a:rPr>
              <a:t>现了资本主义和社会主义</a:t>
            </a:r>
            <a:r>
              <a:rPr lang="zh-CN" sz="2100" b="1" dirty="0">
                <a:solidFill>
                  <a:schemeClr val="tx1"/>
                </a:solidFill>
                <a:uFillTx/>
                <a:latin typeface="微软雅黑" panose="020B0503020204020204" charset="-122"/>
                <a:ea typeface="微软雅黑" panose="020B0503020204020204" charset="-122"/>
                <a:sym typeface="+mn-ea"/>
              </a:rPr>
              <a:t>两</a:t>
            </a:r>
            <a:r>
              <a:rPr sz="2100" b="1" dirty="0">
                <a:solidFill>
                  <a:schemeClr val="tx1"/>
                </a:solidFill>
                <a:uFillTx/>
                <a:latin typeface="微软雅黑" panose="020B0503020204020204" charset="-122"/>
                <a:ea typeface="微软雅黑" panose="020B0503020204020204" charset="-122"/>
                <a:sym typeface="+mn-ea"/>
              </a:rPr>
              <a:t>大阵</a:t>
            </a:r>
            <a:r>
              <a:rPr lang="zh-CN" sz="2100" b="1" dirty="0">
                <a:solidFill>
                  <a:schemeClr val="tx1"/>
                </a:solidFill>
                <a:uFillTx/>
                <a:latin typeface="微软雅黑" panose="020B0503020204020204" charset="-122"/>
                <a:ea typeface="微软雅黑" panose="020B0503020204020204" charset="-122"/>
                <a:sym typeface="+mn-ea"/>
              </a:rPr>
              <a:t>营</a:t>
            </a:r>
            <a:r>
              <a:rPr sz="2100" b="1" dirty="0">
                <a:solidFill>
                  <a:schemeClr val="tx1"/>
                </a:solidFill>
                <a:uFillTx/>
                <a:latin typeface="微软雅黑" panose="020B0503020204020204" charset="-122"/>
                <a:ea typeface="微软雅黑" panose="020B0503020204020204" charset="-122"/>
                <a:sym typeface="+mn-ea"/>
              </a:rPr>
              <a:t>的</a:t>
            </a:r>
            <a:r>
              <a:rPr lang="zh-CN" sz="2100" b="1" dirty="0">
                <a:solidFill>
                  <a:schemeClr val="tx1"/>
                </a:solidFill>
                <a:uFillTx/>
                <a:latin typeface="微软雅黑" panose="020B0503020204020204" charset="-122"/>
                <a:ea typeface="微软雅黑" panose="020B0503020204020204" charset="-122"/>
                <a:sym typeface="+mn-ea"/>
              </a:rPr>
              <a:t>对</a:t>
            </a:r>
            <a:r>
              <a:rPr sz="2100" b="1" dirty="0">
                <a:solidFill>
                  <a:schemeClr val="tx1"/>
                </a:solidFill>
                <a:uFillTx/>
                <a:latin typeface="微软雅黑" panose="020B0503020204020204" charset="-122"/>
                <a:ea typeface="微软雅黑" panose="020B0503020204020204" charset="-122"/>
                <a:sym typeface="+mn-ea"/>
              </a:rPr>
              <a:t>峙，形成约半个世</a:t>
            </a:r>
            <a:r>
              <a:rPr lang="zh-CN" sz="2100" b="1" dirty="0">
                <a:solidFill>
                  <a:schemeClr val="tx1"/>
                </a:solidFill>
                <a:uFillTx/>
                <a:latin typeface="微软雅黑" panose="020B0503020204020204" charset="-122"/>
                <a:ea typeface="微软雅黑" panose="020B0503020204020204" charset="-122"/>
                <a:sym typeface="+mn-ea"/>
              </a:rPr>
              <a:t>纪</a:t>
            </a:r>
            <a:r>
              <a:rPr sz="2100" b="1" dirty="0">
                <a:solidFill>
                  <a:schemeClr val="tx1"/>
                </a:solidFill>
                <a:uFillTx/>
                <a:latin typeface="微软雅黑" panose="020B0503020204020204" charset="-122"/>
                <a:ea typeface="微软雅黑" panose="020B0503020204020204" charset="-122"/>
                <a:sym typeface="+mn-ea"/>
              </a:rPr>
              <a:t>的“冷战</a:t>
            </a:r>
            <a:r>
              <a:rPr lang="en-US" sz="2100" b="1" dirty="0">
                <a:solidFill>
                  <a:schemeClr val="tx1"/>
                </a:solidFill>
                <a:uFillTx/>
                <a:latin typeface="微软雅黑" panose="020B0503020204020204" charset="-122"/>
                <a:ea typeface="微软雅黑" panose="020B0503020204020204" charset="-122"/>
                <a:sym typeface="+mn-ea"/>
              </a:rPr>
              <a:t>“</a:t>
            </a:r>
            <a:r>
              <a:rPr sz="2100" b="1" dirty="0">
                <a:solidFill>
                  <a:schemeClr val="tx1"/>
                </a:solidFill>
                <a:uFillTx/>
                <a:latin typeface="微软雅黑" panose="020B0503020204020204" charset="-122"/>
                <a:ea typeface="微软雅黑" panose="020B0503020204020204" charset="-122"/>
                <a:sym typeface="+mn-ea"/>
              </a:rPr>
              <a:t>局面。</a:t>
            </a:r>
            <a:endParaRPr lang="zh-CN" altLang="en-US" sz="2100" b="1" dirty="0">
              <a:solidFill>
                <a:schemeClr val="tx1"/>
              </a:solidFill>
              <a:uFillTx/>
              <a:latin typeface="微软雅黑" panose="020B0503020204020204" charset="-122"/>
              <a:ea typeface="微软雅黑" panose="020B0503020204020204" charset="-122"/>
              <a:sym typeface="+mn-ea"/>
            </a:endParaRPr>
          </a:p>
        </p:txBody>
      </p:sp>
      <p:sp>
        <p:nvSpPr>
          <p:cNvPr id="3" name="文本框 2"/>
          <p:cNvSpPr txBox="1"/>
          <p:nvPr/>
        </p:nvSpPr>
        <p:spPr>
          <a:xfrm>
            <a:off x="255905" y="4043680"/>
            <a:ext cx="8731885" cy="1014730"/>
          </a:xfrm>
          <a:prstGeom prst="rect">
            <a:avLst/>
          </a:prstGeom>
          <a:solidFill>
            <a:schemeClr val="accent3">
              <a:lumMod val="40000"/>
              <a:lumOff val="60000"/>
            </a:schemeClr>
          </a:solidFill>
          <a:ln w="19050">
            <a:solidFill>
              <a:srgbClr val="FF0000"/>
            </a:solidFill>
          </a:ln>
        </p:spPr>
        <p:txBody>
          <a:bodyPr wrap="square" rtlCol="0" anchor="t">
            <a:spAutoFit/>
          </a:bodyPr>
          <a:lstStyle/>
          <a:p>
            <a:pPr algn="l"/>
            <a:r>
              <a:rPr lang="zh-CN" sz="2000" b="1">
                <a:solidFill>
                  <a:schemeClr val="tx1"/>
                </a:solidFill>
                <a:latin typeface="Calibri" panose="020F0502020204030204" pitchFamily="34" charset="0"/>
                <a:cs typeface="楷体" panose="02010609060101010101" charset="-122"/>
                <a:sym typeface="+mn-ea"/>
              </a:rPr>
              <a:t>②</a:t>
            </a:r>
            <a:r>
              <a:rPr lang="zh-CN" sz="2000" b="1">
                <a:solidFill>
                  <a:schemeClr val="tx1"/>
                </a:solidFill>
                <a:latin typeface="+mn-ea"/>
                <a:cs typeface="楷体" panose="02010609060101010101" charset="-122"/>
                <a:sym typeface="+mn-ea"/>
              </a:rPr>
              <a:t>战后</a:t>
            </a:r>
            <a:r>
              <a:rPr lang="zh-CN" sz="2000" b="1">
                <a:solidFill>
                  <a:srgbClr val="0033CC"/>
                </a:solidFill>
                <a:latin typeface="+mn-ea"/>
                <a:cs typeface="楷体" panose="02010609060101010101" charset="-122"/>
                <a:sym typeface="+mn-ea"/>
              </a:rPr>
              <a:t>美国</a:t>
            </a:r>
            <a:r>
              <a:rPr lang="zh-CN" sz="2000" b="1">
                <a:solidFill>
                  <a:schemeClr val="tx1"/>
                </a:solidFill>
                <a:latin typeface="+mn-ea"/>
                <a:cs typeface="楷体" panose="02010609060101010101" charset="-122"/>
                <a:sym typeface="+mn-ea"/>
              </a:rPr>
              <a:t>成为世界第一政治、经济和军事强国，成为资本主义世界霸主。</a:t>
            </a:r>
          </a:p>
          <a:p>
            <a:pPr algn="l"/>
            <a:r>
              <a:rPr lang="zh-CN" sz="2000" b="1">
                <a:solidFill>
                  <a:srgbClr val="0033CC"/>
                </a:solidFill>
                <a:latin typeface="+mn-ea"/>
                <a:cs typeface="楷体" panose="02010609060101010101" charset="-122"/>
                <a:sym typeface="+mn-ea"/>
              </a:rPr>
              <a:t>苏联</a:t>
            </a:r>
            <a:r>
              <a:rPr lang="zh-CN" sz="20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经济逊于美国，</a:t>
            </a:r>
            <a:r>
              <a:rPr lang="zh-CN" altLang="en-US" sz="2000" b="1" dirty="0">
                <a:solidFill>
                  <a:schemeClr val="tx1"/>
                </a:solidFill>
                <a:latin typeface="+mn-ea"/>
                <a:sym typeface="+mn-ea"/>
              </a:rPr>
              <a:t>军事和政治十分强大，特别是由于它在战争中的巨大贡献而赢得很高威望（</a:t>
            </a:r>
            <a:r>
              <a:rPr lang="zh-CN" sz="2000" b="1">
                <a:solidFill>
                  <a:schemeClr val="tx1"/>
                </a:solidFill>
                <a:latin typeface="+mn-ea"/>
                <a:cs typeface="楷体" panose="02010609060101010101" charset="-122"/>
                <a:sym typeface="+mn-ea"/>
              </a:rPr>
              <a:t>国际地位空前提高</a:t>
            </a:r>
            <a:r>
              <a:rPr lang="zh-CN" altLang="en-US" sz="2000" b="1" dirty="0">
                <a:solidFill>
                  <a:schemeClr val="tx1"/>
                </a:solidFill>
                <a:latin typeface="+mn-ea"/>
                <a:sym typeface="+mn-ea"/>
              </a:rPr>
              <a:t>）。</a:t>
            </a:r>
          </a:p>
        </p:txBody>
      </p:sp>
      <p:sp>
        <p:nvSpPr>
          <p:cNvPr id="16" name="文本框 15"/>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6832283" y="1917383"/>
            <a:ext cx="2258378" cy="2683669"/>
          </a:xfrm>
          <a:prstGeom prst="rect">
            <a:avLst/>
          </a:prstGeom>
        </p:spPr>
      </p:pic>
      <p:sp>
        <p:nvSpPr>
          <p:cNvPr id="2" name="文本框 1"/>
          <p:cNvSpPr txBox="1"/>
          <p:nvPr/>
        </p:nvSpPr>
        <p:spPr>
          <a:xfrm>
            <a:off x="384334" y="4857750"/>
            <a:ext cx="8374856" cy="1420495"/>
          </a:xfrm>
          <a:prstGeom prst="rect">
            <a:avLst/>
          </a:prstGeom>
          <a:solidFill>
            <a:schemeClr val="accent3">
              <a:lumMod val="40000"/>
              <a:lumOff val="60000"/>
            </a:schemeClr>
          </a:solidFill>
          <a:ln w="22225">
            <a:solidFill>
              <a:srgbClr val="FF0000"/>
            </a:solidFill>
          </a:ln>
        </p:spPr>
        <p:txBody>
          <a:bodyPr wrap="square" rtlCol="0" anchor="t">
            <a:spAutoFit/>
          </a:bodyPr>
          <a:lstStyle/>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④造成了德国、朝鲜的分裂和欧洲的分裂，导致了美苏两极格局的出现，世界分裂为两大阵营，进入“冷战”状态，成为战后国际局势紧张、局部战争的根源。</a:t>
            </a:r>
            <a:endParaRPr lang="zh-CN" altLang="en-US" sz="2400" b="1"/>
          </a:p>
        </p:txBody>
      </p:sp>
      <p:pic>
        <p:nvPicPr>
          <p:cNvPr id="8" name="图片 7"/>
          <p:cNvPicPr>
            <a:picLocks noChangeAspect="1"/>
          </p:cNvPicPr>
          <p:nvPr/>
        </p:nvPicPr>
        <p:blipFill>
          <a:blip r:embed="rId4"/>
          <a:srcRect l="20392" t="11116" r="19290" b="13575"/>
          <a:stretch>
            <a:fillRect/>
          </a:stretch>
        </p:blipFill>
        <p:spPr>
          <a:xfrm>
            <a:off x="139541" y="1839754"/>
            <a:ext cx="2986564" cy="2799398"/>
          </a:xfrm>
          <a:prstGeom prst="rect">
            <a:avLst/>
          </a:prstGeom>
        </p:spPr>
      </p:pic>
      <p:pic>
        <p:nvPicPr>
          <p:cNvPr id="9" name="Shape 1789"/>
          <p:cNvPicPr/>
          <p:nvPr/>
        </p:nvPicPr>
        <p:blipFill>
          <a:blip r:embed="rId5"/>
          <a:stretch>
            <a:fillRect/>
          </a:stretch>
        </p:blipFill>
        <p:spPr>
          <a:xfrm>
            <a:off x="3174206" y="1917145"/>
            <a:ext cx="3829050" cy="2721769"/>
          </a:xfrm>
          <a:prstGeom prst="rect">
            <a:avLst/>
          </a:prstGeom>
        </p:spPr>
      </p:pic>
      <p:sp>
        <p:nvSpPr>
          <p:cNvPr id="3" name="文本框 2"/>
          <p:cNvSpPr txBox="1"/>
          <p:nvPr/>
        </p:nvSpPr>
        <p:spPr>
          <a:xfrm>
            <a:off x="139700" y="266065"/>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62890" y="560070"/>
            <a:ext cx="5274310" cy="6000750"/>
          </a:xfrm>
          <a:prstGeom prst="rect">
            <a:avLst/>
          </a:prstGeom>
          <a:noFill/>
          <a:ln w="19050">
            <a:solidFill>
              <a:srgbClr val="0070C0"/>
            </a:solidFill>
            <a:prstDash val="sysDash"/>
          </a:ln>
        </p:spPr>
        <p:txBody>
          <a:bodyPr wrap="square" rtlCol="0" anchor="t">
            <a:spAutoFit/>
          </a:bodyPr>
          <a:lstStyle/>
          <a:p>
            <a:r>
              <a:rPr lang="en-US" altLang="zh-CN" sz="15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联合国是第二次世界大战后成立的国际组织，是一个由主权国家组成的国际组织。</a:t>
            </a:r>
            <a:r>
              <a:rPr lang="zh-CN" altLang="en-US" sz="2400" b="1">
                <a:solidFill>
                  <a:srgbClr val="FF0000"/>
                </a:solidFill>
                <a:latin typeface="楷体" panose="02010609060101010101" charset="-122"/>
                <a:ea typeface="楷体" panose="02010609060101010101" charset="-122"/>
                <a:cs typeface="楷体" panose="02010609060101010101" charset="-122"/>
              </a:rPr>
              <a:t>1945年10月24日，</a:t>
            </a:r>
            <a:r>
              <a:rPr lang="zh-CN" altLang="en-US" sz="2400" b="1">
                <a:latin typeface="楷体" panose="02010609060101010101" charset="-122"/>
                <a:ea typeface="楷体" panose="02010609060101010101" charset="-122"/>
                <a:cs typeface="楷体" panose="02010609060101010101" charset="-122"/>
              </a:rPr>
              <a:t>在美国旧金山签订生效的</a:t>
            </a:r>
            <a:r>
              <a:rPr lang="zh-CN" altLang="en-US" sz="2400" b="1">
                <a:solidFill>
                  <a:srgbClr val="FF0000"/>
                </a:solidFill>
                <a:latin typeface="楷体" panose="02010609060101010101" charset="-122"/>
                <a:ea typeface="楷体" panose="02010609060101010101" charset="-122"/>
                <a:cs typeface="楷体" panose="02010609060101010101" charset="-122"/>
              </a:rPr>
              <a:t>《联合国宪章》，</a:t>
            </a:r>
            <a:r>
              <a:rPr lang="zh-CN" altLang="en-US" sz="2400" b="1">
                <a:latin typeface="楷体" panose="02010609060101010101" charset="-122"/>
                <a:ea typeface="楷体" panose="02010609060101010101" charset="-122"/>
                <a:cs typeface="楷体" panose="02010609060101010101" charset="-122"/>
              </a:rPr>
              <a:t>标志着联合国正式成立。联合国致力于促进各国在国际法、国际安全、经济发展、社会进步、人权及实现世界和平方面的合作。</a:t>
            </a:r>
          </a:p>
          <a:p>
            <a:r>
              <a:rPr lang="zh-CN" altLang="en-US" sz="2400" b="1">
                <a:latin typeface="楷体" panose="02010609060101010101" charset="-122"/>
                <a:ea typeface="楷体" panose="02010609060101010101" charset="-122"/>
                <a:cs typeface="楷体" panose="02010609060101010101" charset="-122"/>
              </a:rPr>
              <a:t>    联合国安全理事会的五大常任理事国有：美苏英法中。联合国安理会实行大国一致原则和集体否决原则。    </a:t>
            </a:r>
          </a:p>
          <a:p>
            <a:r>
              <a:rPr lang="zh-CN" altLang="en-US" sz="2400" b="1">
                <a:latin typeface="楷体" panose="02010609060101010101" charset="-122"/>
                <a:ea typeface="楷体" panose="02010609060101010101" charset="-122"/>
                <a:cs typeface="楷体" panose="02010609060101010101" charset="-122"/>
              </a:rPr>
              <a:t>   </a:t>
            </a:r>
            <a:r>
              <a:rPr lang="zh-CN" altLang="en-US" sz="2400" b="1">
                <a:solidFill>
                  <a:srgbClr val="0033CC"/>
                </a:solidFill>
                <a:latin typeface="楷体" panose="02010609060101010101" charset="-122"/>
                <a:ea typeface="楷体" panose="02010609060101010101" charset="-122"/>
                <a:cs typeface="楷体" panose="02010609060101010101" charset="-122"/>
              </a:rPr>
              <a:t>联合国在维护世界和平，缓和国际紧张局势，解决地区冲突方面，在协调国际经济关系，促进世界各国经济、科学、文化的合作与交流方面，都发挥着相当积极的作用。</a:t>
            </a:r>
          </a:p>
        </p:txBody>
      </p:sp>
      <p:pic>
        <p:nvPicPr>
          <p:cNvPr id="5" name="图片 4"/>
          <p:cNvPicPr>
            <a:picLocks noChangeAspect="1"/>
          </p:cNvPicPr>
          <p:nvPr/>
        </p:nvPicPr>
        <p:blipFill>
          <a:blip r:embed="rId3"/>
          <a:stretch>
            <a:fillRect/>
          </a:stretch>
        </p:blipFill>
        <p:spPr>
          <a:xfrm>
            <a:off x="5537359" y="878364"/>
            <a:ext cx="3470910" cy="3454718"/>
          </a:xfrm>
          <a:prstGeom prst="rect">
            <a:avLst/>
          </a:prstGeom>
        </p:spPr>
      </p:pic>
      <p:sp>
        <p:nvSpPr>
          <p:cNvPr id="2" name="文本框 1"/>
          <p:cNvSpPr txBox="1"/>
          <p:nvPr/>
        </p:nvSpPr>
        <p:spPr>
          <a:xfrm>
            <a:off x="1187926" y="5238433"/>
            <a:ext cx="4920615" cy="829945"/>
          </a:xfrm>
          <a:prstGeom prst="rect">
            <a:avLst/>
          </a:prstGeom>
          <a:solidFill>
            <a:schemeClr val="accent3">
              <a:lumMod val="40000"/>
              <a:lumOff val="60000"/>
            </a:schemeClr>
          </a:solidFill>
          <a:ln>
            <a:solidFill>
              <a:srgbClr val="FF0000"/>
            </a:solidFill>
          </a:ln>
        </p:spPr>
        <p:txBody>
          <a:bodyPr wrap="square" rtlCol="0" anchor="t">
            <a:spAutoFit/>
          </a:bodyPr>
          <a:lstStyle/>
          <a:p>
            <a:pPr algn="l"/>
            <a:r>
              <a:rPr lang="zh-CN" altLang="en-US" sz="2400" b="1">
                <a:latin typeface="黑体" panose="02010609060101010101" pitchFamily="2" charset="-122"/>
                <a:ea typeface="黑体" panose="02010609060101010101" pitchFamily="2" charset="-122"/>
                <a:cs typeface="楷体" panose="02010609060101010101" charset="-122"/>
                <a:sym typeface="+mn-ea"/>
              </a:rPr>
              <a:t>⑤成立了维护世界和平的国际组织：联合国</a:t>
            </a:r>
            <a:endParaRPr lang="zh-CN" altLang="en-US" sz="2400">
              <a:latin typeface="黑体" panose="02010609060101010101" pitchFamily="2" charset="-122"/>
              <a:ea typeface="黑体" panose="02010609060101010101" pitchFamily="2" charset="-122"/>
            </a:endParaRPr>
          </a:p>
        </p:txBody>
      </p:sp>
      <p:sp>
        <p:nvSpPr>
          <p:cNvPr id="3" name="文本框 2"/>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7354" y="799941"/>
            <a:ext cx="8310563" cy="4154170"/>
          </a:xfrm>
          <a:prstGeom prst="rect">
            <a:avLst/>
          </a:prstGeom>
          <a:noFill/>
          <a:ln w="19050">
            <a:solidFill>
              <a:srgbClr val="0070C0"/>
            </a:solidFill>
            <a:prstDash val="sysDash"/>
          </a:ln>
        </p:spPr>
        <p:txBody>
          <a:bodyPr wrap="square" rtlCol="0" anchor="t">
            <a:spAutoFit/>
          </a:bodyPr>
          <a:lstStyle/>
          <a:p>
            <a:r>
              <a:rPr lang="en-US" altLang="zh-CN" sz="21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二战后，世界历史进入当代史时期。当代史的一个重要内容是亚洲、非洲、拉丁美洲被压迫民族争取解放的运动</a:t>
            </a:r>
            <a:r>
              <a:rPr lang="zh-CN" altLang="en-US" sz="2400" b="1">
                <a:solidFill>
                  <a:srgbClr val="0033CC"/>
                </a:solidFill>
                <a:latin typeface="楷体" panose="02010609060101010101" charset="-122"/>
                <a:ea typeface="楷体" panose="02010609060101010101" charset="-122"/>
                <a:cs typeface="楷体" panose="02010609060101010101" charset="-122"/>
              </a:rPr>
              <a:t>空前高涨</a:t>
            </a:r>
            <a:r>
              <a:rPr lang="zh-CN" altLang="en-US" sz="2400" b="1">
                <a:latin typeface="楷体" panose="02010609060101010101" charset="-122"/>
                <a:ea typeface="楷体" panose="02010609060101010101" charset="-122"/>
                <a:cs typeface="楷体" panose="02010609060101010101" charset="-122"/>
              </a:rPr>
              <a:t>，并取得广泛胜利。首先在亚洲爆发，接着转向非洲和拉丁美洲，从40年代到70年代中期，形成了亚非拉</a:t>
            </a:r>
            <a:r>
              <a:rPr lang="zh-CN" altLang="en-US" sz="2400" b="1">
                <a:solidFill>
                  <a:srgbClr val="0033CC"/>
                </a:solidFill>
                <a:latin typeface="楷体" panose="02010609060101010101" charset="-122"/>
                <a:ea typeface="楷体" panose="02010609060101010101" charset="-122"/>
                <a:cs typeface="楷体" panose="02010609060101010101" charset="-122"/>
              </a:rPr>
              <a:t>民族独立国家体系</a:t>
            </a:r>
            <a:r>
              <a:rPr lang="zh-CN" altLang="en-US" sz="2400" b="1">
                <a:latin typeface="楷体" panose="02010609060101010101" charset="-122"/>
                <a:ea typeface="楷体" panose="02010609060101010101" charset="-122"/>
                <a:cs typeface="楷体" panose="02010609060101010101" charset="-122"/>
              </a:rPr>
              <a:t>，成为世界政治体系的</a:t>
            </a:r>
            <a:r>
              <a:rPr lang="zh-CN" altLang="en-US" sz="2400" b="1">
                <a:solidFill>
                  <a:srgbClr val="0033CC"/>
                </a:solidFill>
                <a:latin typeface="楷体" panose="02010609060101010101" charset="-122"/>
                <a:ea typeface="楷体" panose="02010609060101010101" charset="-122"/>
                <a:cs typeface="楷体" panose="02010609060101010101" charset="-122"/>
              </a:rPr>
              <a:t>重要组成部分</a:t>
            </a:r>
            <a:r>
              <a:rPr lang="zh-CN" altLang="en-US" sz="2400" b="1">
                <a:latin typeface="楷体" panose="02010609060101010101" charset="-122"/>
                <a:ea typeface="楷体" panose="02010609060101010101" charset="-122"/>
                <a:cs typeface="楷体" panose="02010609060101010101" charset="-122"/>
              </a:rPr>
              <a:t>。</a:t>
            </a:r>
          </a:p>
          <a:p>
            <a:r>
              <a:rPr lang="zh-CN" altLang="en-US" sz="2400" b="1" dirty="0">
                <a:latin typeface="楷体" panose="02010609060101010101" charset="-122"/>
                <a:ea typeface="楷体" panose="02010609060101010101" charset="-122"/>
                <a:cs typeface="楷体" panose="02010609060101010101" charset="-122"/>
                <a:sym typeface="+mn-ea"/>
              </a:rPr>
              <a:t>    据统计，截至</a:t>
            </a:r>
            <a:r>
              <a:rPr lang="en-US" altLang="zh-CN" sz="2400" b="1" dirty="0">
                <a:latin typeface="楷体" panose="02010609060101010101" charset="-122"/>
                <a:ea typeface="楷体" panose="02010609060101010101" charset="-122"/>
                <a:cs typeface="楷体" panose="02010609060101010101" charset="-122"/>
                <a:sym typeface="+mn-ea"/>
              </a:rPr>
              <a:t>1990</a:t>
            </a:r>
            <a:r>
              <a:rPr lang="zh-CN" altLang="en-US" sz="2400" b="1" dirty="0">
                <a:latin typeface="楷体" panose="02010609060101010101" charset="-122"/>
                <a:ea typeface="楷体" panose="02010609060101010101" charset="-122"/>
                <a:cs typeface="楷体" panose="02010609060101010101" charset="-122"/>
                <a:sym typeface="+mn-ea"/>
              </a:rPr>
              <a:t>年，全世界</a:t>
            </a:r>
            <a:r>
              <a:rPr lang="en-US" altLang="zh-CN" sz="2400" b="1" dirty="0">
                <a:latin typeface="楷体" panose="02010609060101010101" charset="-122"/>
                <a:ea typeface="楷体" panose="02010609060101010101" charset="-122"/>
                <a:cs typeface="楷体" panose="02010609060101010101" charset="-122"/>
                <a:sym typeface="+mn-ea"/>
              </a:rPr>
              <a:t>180</a:t>
            </a:r>
            <a:r>
              <a:rPr lang="zh-CN" altLang="en-US" sz="2400" b="1" dirty="0">
                <a:latin typeface="楷体" panose="02010609060101010101" charset="-122"/>
                <a:ea typeface="楷体" panose="02010609060101010101" charset="-122"/>
                <a:cs typeface="楷体" panose="02010609060101010101" charset="-122"/>
                <a:sym typeface="+mn-ea"/>
              </a:rPr>
              <a:t>多个国家中，有</a:t>
            </a:r>
            <a:r>
              <a:rPr lang="zh-CN" altLang="en-US" sz="2400" b="1" dirty="0">
                <a:solidFill>
                  <a:srgbClr val="0033CC"/>
                </a:solidFill>
                <a:latin typeface="楷体" panose="02010609060101010101" charset="-122"/>
                <a:ea typeface="楷体" panose="02010609060101010101" charset="-122"/>
                <a:cs typeface="楷体" panose="02010609060101010101" charset="-122"/>
                <a:sym typeface="+mn-ea"/>
              </a:rPr>
              <a:t>近</a:t>
            </a:r>
            <a:r>
              <a:rPr lang="en-US" altLang="zh-CN" sz="2400" b="1" dirty="0">
                <a:solidFill>
                  <a:srgbClr val="0033CC"/>
                </a:solidFill>
                <a:latin typeface="楷体" panose="02010609060101010101" charset="-122"/>
                <a:ea typeface="楷体" panose="02010609060101010101" charset="-122"/>
                <a:cs typeface="楷体" panose="02010609060101010101" charset="-122"/>
                <a:sym typeface="+mn-ea"/>
              </a:rPr>
              <a:t>100</a:t>
            </a:r>
            <a:r>
              <a:rPr lang="zh-CN" altLang="en-US" sz="2400" b="1" dirty="0">
                <a:solidFill>
                  <a:srgbClr val="0033CC"/>
                </a:solidFill>
                <a:latin typeface="楷体" panose="02010609060101010101" charset="-122"/>
                <a:ea typeface="楷体" panose="02010609060101010101" charset="-122"/>
                <a:cs typeface="楷体" panose="02010609060101010101" charset="-122"/>
                <a:sym typeface="+mn-ea"/>
              </a:rPr>
              <a:t>个国家</a:t>
            </a:r>
            <a:r>
              <a:rPr lang="zh-CN" altLang="en-US" sz="2400" b="1" dirty="0">
                <a:latin typeface="楷体" panose="02010609060101010101" charset="-122"/>
                <a:ea typeface="楷体" panose="02010609060101010101" charset="-122"/>
                <a:cs typeface="楷体" panose="02010609060101010101" charset="-122"/>
                <a:sym typeface="+mn-ea"/>
              </a:rPr>
              <a:t>是在二战后宣布独立的，其中亚洲</a:t>
            </a:r>
            <a:r>
              <a:rPr lang="en-US" altLang="zh-CN" sz="2400" b="1" dirty="0">
                <a:latin typeface="楷体" panose="02010609060101010101" charset="-122"/>
                <a:ea typeface="楷体" panose="02010609060101010101" charset="-122"/>
                <a:cs typeface="楷体" panose="02010609060101010101" charset="-122"/>
                <a:sym typeface="+mn-ea"/>
              </a:rPr>
              <a:t>27</a:t>
            </a:r>
            <a:r>
              <a:rPr lang="zh-CN" altLang="en-US" sz="2400" b="1" dirty="0">
                <a:latin typeface="楷体" panose="02010609060101010101" charset="-122"/>
                <a:ea typeface="楷体" panose="02010609060101010101" charset="-122"/>
                <a:cs typeface="楷体" panose="02010609060101010101" charset="-122"/>
                <a:sym typeface="+mn-ea"/>
              </a:rPr>
              <a:t>个，非洲</a:t>
            </a:r>
            <a:r>
              <a:rPr lang="en-US" altLang="zh-CN" sz="2400" b="1" dirty="0">
                <a:latin typeface="楷体" panose="02010609060101010101" charset="-122"/>
                <a:ea typeface="楷体" panose="02010609060101010101" charset="-122"/>
                <a:cs typeface="楷体" panose="02010609060101010101" charset="-122"/>
                <a:sym typeface="+mn-ea"/>
              </a:rPr>
              <a:t>48</a:t>
            </a:r>
            <a:r>
              <a:rPr lang="zh-CN" altLang="en-US" sz="2400" b="1" dirty="0">
                <a:latin typeface="楷体" panose="02010609060101010101" charset="-122"/>
                <a:ea typeface="楷体" panose="02010609060101010101" charset="-122"/>
                <a:cs typeface="楷体" panose="02010609060101010101" charset="-122"/>
                <a:sym typeface="+mn-ea"/>
              </a:rPr>
              <a:t>个，拉丁美洲</a:t>
            </a:r>
            <a:r>
              <a:rPr lang="en-US" altLang="zh-CN" sz="2400" b="1" dirty="0">
                <a:latin typeface="楷体" panose="02010609060101010101" charset="-122"/>
                <a:ea typeface="楷体" panose="02010609060101010101" charset="-122"/>
                <a:cs typeface="楷体" panose="02010609060101010101" charset="-122"/>
                <a:sym typeface="+mn-ea"/>
              </a:rPr>
              <a:t>10</a:t>
            </a:r>
            <a:r>
              <a:rPr lang="zh-CN" altLang="en-US" sz="2400" b="1" dirty="0">
                <a:latin typeface="楷体" panose="02010609060101010101" charset="-122"/>
                <a:ea typeface="楷体" panose="02010609060101010101" charset="-122"/>
                <a:cs typeface="楷体" panose="02010609060101010101" charset="-122"/>
                <a:sym typeface="+mn-ea"/>
              </a:rPr>
              <a:t>个，大洋洲</a:t>
            </a:r>
            <a:r>
              <a:rPr lang="en-US" altLang="zh-CN" sz="2400" b="1" dirty="0">
                <a:latin typeface="楷体" panose="02010609060101010101" charset="-122"/>
                <a:ea typeface="楷体" panose="02010609060101010101" charset="-122"/>
                <a:cs typeface="楷体" panose="02010609060101010101" charset="-122"/>
                <a:sym typeface="+mn-ea"/>
              </a:rPr>
              <a:t>11</a:t>
            </a:r>
            <a:r>
              <a:rPr lang="zh-CN" altLang="en-US" sz="2400" b="1" dirty="0">
                <a:latin typeface="楷体" panose="02010609060101010101" charset="-122"/>
                <a:ea typeface="楷体" panose="02010609060101010101" charset="-122"/>
                <a:cs typeface="楷体" panose="02010609060101010101" charset="-122"/>
                <a:sym typeface="+mn-ea"/>
              </a:rPr>
              <a:t>个，欧洲</a:t>
            </a:r>
            <a:r>
              <a:rPr lang="en-US" altLang="zh-CN" sz="2400" b="1" dirty="0">
                <a:latin typeface="楷体" panose="02010609060101010101" charset="-122"/>
                <a:ea typeface="楷体" panose="02010609060101010101" charset="-122"/>
                <a:cs typeface="楷体" panose="02010609060101010101" charset="-122"/>
                <a:sym typeface="+mn-ea"/>
              </a:rPr>
              <a:t>1</a:t>
            </a:r>
            <a:r>
              <a:rPr lang="zh-CN" altLang="en-US" sz="2400" b="1" dirty="0">
                <a:latin typeface="楷体" panose="02010609060101010101" charset="-122"/>
                <a:ea typeface="楷体" panose="02010609060101010101" charset="-122"/>
                <a:cs typeface="楷体" panose="02010609060101010101" charset="-122"/>
                <a:sym typeface="+mn-ea"/>
              </a:rPr>
              <a:t>个。在短短的</a:t>
            </a:r>
            <a:r>
              <a:rPr lang="en-US" altLang="zh-CN" sz="2400" b="1" dirty="0">
                <a:latin typeface="楷体" panose="02010609060101010101" charset="-122"/>
                <a:ea typeface="楷体" panose="02010609060101010101" charset="-122"/>
                <a:cs typeface="楷体" panose="02010609060101010101" charset="-122"/>
                <a:sym typeface="+mn-ea"/>
              </a:rPr>
              <a:t>45</a:t>
            </a:r>
            <a:r>
              <a:rPr lang="zh-CN" altLang="en-US" sz="2400" b="1" dirty="0">
                <a:latin typeface="楷体" panose="02010609060101010101" charset="-122"/>
                <a:ea typeface="楷体" panose="02010609060101010101" charset="-122"/>
                <a:cs typeface="楷体" panose="02010609060101010101" charset="-122"/>
                <a:sym typeface="+mn-ea"/>
              </a:rPr>
              <a:t>年间，如此众多的国家挣脱殖民枷锁，登上世界历史舞台，其规模之大，影响之深远，是世界近代民族独立运动所不能比拟的。</a:t>
            </a:r>
            <a:r>
              <a:rPr lang="zh-CN" altLang="en-US" sz="2400" b="1" dirty="0">
                <a:solidFill>
                  <a:srgbClr val="0033CC"/>
                </a:solidFill>
                <a:latin typeface="楷体" panose="02010609060101010101" charset="-122"/>
                <a:ea typeface="楷体" panose="02010609060101010101" charset="-122"/>
                <a:cs typeface="楷体" panose="02010609060101010101" charset="-122"/>
                <a:sym typeface="+mn-ea"/>
              </a:rPr>
              <a:t>民族解放运动的高涨</a:t>
            </a:r>
            <a:r>
              <a:rPr lang="zh-CN" altLang="en-US" sz="2400" b="1" dirty="0">
                <a:latin typeface="楷体" panose="02010609060101010101" charset="-122"/>
                <a:ea typeface="楷体" panose="02010609060101010101" charset="-122"/>
                <a:cs typeface="楷体" panose="02010609060101010101" charset="-122"/>
                <a:sym typeface="+mn-ea"/>
              </a:rPr>
              <a:t>，这是当代世界历史的一个突出特点。 </a:t>
            </a:r>
            <a:endParaRPr lang="zh-CN" altLang="en-US" sz="2400" b="1">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417195" y="4226719"/>
            <a:ext cx="8309610" cy="829945"/>
          </a:xfrm>
          <a:prstGeom prst="rect">
            <a:avLst/>
          </a:prstGeom>
          <a:solidFill>
            <a:schemeClr val="accent3">
              <a:lumMod val="40000"/>
              <a:lumOff val="60000"/>
            </a:schemeClr>
          </a:solidFill>
          <a:ln w="15875">
            <a:solidFill>
              <a:srgbClr val="FF0000"/>
            </a:solidFill>
          </a:ln>
        </p:spPr>
        <p:txBody>
          <a:bodyPr wrap="square" rtlCol="0" anchor="t">
            <a:spAutoFit/>
          </a:bodyPr>
          <a:lstStyle/>
          <a:p>
            <a:r>
              <a:rPr lang="zh-CN" sz="2400" b="1">
                <a:latin typeface="黑体" panose="02010609060101010101" pitchFamily="2" charset="-122"/>
                <a:ea typeface="黑体" panose="02010609060101010101" pitchFamily="2" charset="-122"/>
                <a:sym typeface="+mn-ea"/>
              </a:rPr>
              <a:t>⑥</a:t>
            </a:r>
            <a:r>
              <a:rPr lang="zh-CN" altLang="en-US" sz="2400" b="1" dirty="0">
                <a:latin typeface="黑体" panose="02010609060101010101" pitchFamily="2" charset="-122"/>
                <a:ea typeface="黑体" panose="02010609060101010101" pitchFamily="2" charset="-122"/>
                <a:cs typeface="黑体" panose="02010609060101010101" pitchFamily="2" charset="-122"/>
                <a:sym typeface="+mn-ea"/>
              </a:rPr>
              <a:t>促进了殖民地半殖民地人民的觉醒，</a:t>
            </a:r>
            <a:r>
              <a:rPr lang="zh-CN" sz="2400" b="1">
                <a:latin typeface="黑体" panose="02010609060101010101" pitchFamily="2" charset="-122"/>
                <a:ea typeface="黑体" panose="02010609060101010101" pitchFamily="2" charset="-122"/>
                <a:sym typeface="+mn-ea"/>
              </a:rPr>
              <a:t>促进了民族解放运动的空前</a:t>
            </a:r>
            <a:r>
              <a:rPr lang="zh-CN" altLang="en-US" sz="2400" b="1" dirty="0">
                <a:solidFill>
                  <a:srgbClr val="0033CC"/>
                </a:solidFill>
                <a:latin typeface="楷体" panose="02010609060101010101" charset="-122"/>
                <a:ea typeface="楷体" panose="02010609060101010101" charset="-122"/>
                <a:cs typeface="楷体" panose="02010609060101010101" charset="-122"/>
                <a:sym typeface="+mn-ea"/>
              </a:rPr>
              <a:t>高涨</a:t>
            </a:r>
            <a:r>
              <a:rPr lang="zh-CN" sz="2400" b="1">
                <a:latin typeface="黑体" panose="02010609060101010101" pitchFamily="2" charset="-122"/>
                <a:ea typeface="黑体" panose="02010609060101010101" pitchFamily="2" charset="-122"/>
                <a:sym typeface="+mn-ea"/>
              </a:rPr>
              <a:t>。</a:t>
            </a:r>
            <a:endParaRPr lang="zh-CN" altLang="en-US" sz="2400" b="1">
              <a:latin typeface="黑体" panose="02010609060101010101" pitchFamily="2" charset="-122"/>
              <a:ea typeface="黑体" panose="02010609060101010101" pitchFamily="2" charset="-122"/>
              <a:sym typeface="+mn-ea"/>
            </a:endParaRPr>
          </a:p>
        </p:txBody>
      </p:sp>
      <p:sp>
        <p:nvSpPr>
          <p:cNvPr id="3" name="文本框 2"/>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4800" y="711200"/>
            <a:ext cx="5028565" cy="3476625"/>
          </a:xfrm>
          <a:prstGeom prst="rect">
            <a:avLst/>
          </a:prstGeom>
          <a:noFill/>
          <a:ln w="19050">
            <a:solidFill>
              <a:srgbClr val="0070C0"/>
            </a:solidFill>
            <a:prstDash val="sysDash"/>
          </a:ln>
        </p:spPr>
        <p:txBody>
          <a:bodyPr wrap="square" rtlCol="0" anchor="t">
            <a:spAutoFit/>
          </a:bodyPr>
          <a:lstStyle/>
          <a:p>
            <a:pPr>
              <a:lnSpc>
                <a:spcPct val="110000"/>
              </a:lnSpc>
              <a:spcBef>
                <a:spcPts val="0"/>
              </a:spcBef>
              <a:spcAft>
                <a:spcPts val="0"/>
              </a:spcAft>
            </a:pPr>
            <a:r>
              <a:rPr lang="en-US" altLang="zh-CN" sz="1800" b="1">
                <a:latin typeface="楷体" panose="02010609060101010101" charset="-122"/>
                <a:ea typeface="楷体" panose="02010609060101010101" charset="-122"/>
                <a:cs typeface="楷体" panose="02010609060101010101" charset="-122"/>
              </a:rPr>
              <a:t>    </a:t>
            </a:r>
            <a:r>
              <a:rPr lang="zh-CN" sz="2000" b="1">
                <a:solidFill>
                  <a:srgbClr val="000000"/>
                </a:solidFill>
                <a:latin typeface="楷体" panose="02010609060101010101" charset="-122"/>
                <a:ea typeface="楷体" panose="02010609060101010101" charset="-122"/>
                <a:cs typeface="楷体" panose="02010609060101010101" charset="-122"/>
                <a:sym typeface="+mn-ea"/>
              </a:rPr>
              <a:t>第二次世界大战结束前后，社会主义从一国扩展到多国，形成了以苏联为首的</a:t>
            </a:r>
            <a:r>
              <a:rPr lang="zh-CN" altLang="en-US" sz="2000" b="1">
                <a:latin typeface="楷体" panose="02010609060101010101" charset="-122"/>
                <a:ea typeface="楷体" panose="02010609060101010101" charset="-122"/>
                <a:cs typeface="楷体" panose="02010609060101010101" charset="-122"/>
                <a:sym typeface="+mn-ea"/>
              </a:rPr>
              <a:t>社会主义阵营</a:t>
            </a:r>
            <a:r>
              <a:rPr lang="zh-CN" altLang="en-US" sz="2000" b="1">
                <a:latin typeface="楷体" panose="02010609060101010101" charset="-122"/>
                <a:ea typeface="楷体" panose="02010609060101010101" charset="-122"/>
                <a:cs typeface="楷体" panose="02010609060101010101" charset="-122"/>
              </a:rPr>
              <a:t>，包括欧洲东部的苏联、波兰、民主德国、捷克斯洛伐克、匈牙利、罗马尼亚、保加利亚、阿尔巴尼亚、南斯拉夫社会主义联邦共和国和亚洲东部的中华人民共和国、蒙古人民共和国、朝鲜民主主义人民共和国、越南社会主义共和国等13个社会主义国家</a:t>
            </a:r>
            <a:r>
              <a:rPr lang="zh-CN" sz="2000" b="1">
                <a:solidFill>
                  <a:srgbClr val="000000"/>
                </a:solidFill>
                <a:latin typeface="楷体" panose="02010609060101010101" charset="-122"/>
                <a:ea typeface="楷体" panose="02010609060101010101" charset="-122"/>
                <a:cs typeface="楷体" panose="02010609060101010101" charset="-122"/>
                <a:sym typeface="+mn-ea"/>
              </a:rPr>
              <a:t>，成为推动世界历史发展的伟大力量</a:t>
            </a:r>
            <a:r>
              <a:rPr lang="zh-CN" altLang="en-US" sz="2000" b="1">
                <a:latin typeface="楷体" panose="02010609060101010101" charset="-122"/>
                <a:ea typeface="楷体" panose="02010609060101010101" charset="-122"/>
                <a:cs typeface="楷体" panose="02010609060101010101" charset="-122"/>
              </a:rPr>
              <a:t>。</a:t>
            </a:r>
          </a:p>
        </p:txBody>
      </p:sp>
      <p:sp>
        <p:nvSpPr>
          <p:cNvPr id="2" name="文本框 1"/>
          <p:cNvSpPr txBox="1"/>
          <p:nvPr/>
        </p:nvSpPr>
        <p:spPr>
          <a:xfrm>
            <a:off x="305276" y="2974181"/>
            <a:ext cx="6962775" cy="829945"/>
          </a:xfrm>
          <a:prstGeom prst="rect">
            <a:avLst/>
          </a:prstGeom>
          <a:solidFill>
            <a:schemeClr val="accent3">
              <a:lumMod val="40000"/>
              <a:lumOff val="60000"/>
            </a:schemeClr>
          </a:solidFill>
          <a:ln w="15875">
            <a:solidFill>
              <a:srgbClr val="FF0000"/>
            </a:solidFill>
          </a:ln>
        </p:spPr>
        <p:txBody>
          <a:bodyPr wrap="square" rtlCol="0" anchor="t">
            <a:spAutoFit/>
          </a:bodyPr>
          <a:lstStyle/>
          <a:p>
            <a:r>
              <a:rPr lang="zh-CN" sz="2400" b="1">
                <a:latin typeface="微软雅黑" panose="020B0503020204020204" charset="-122"/>
                <a:ea typeface="微软雅黑" panose="020B0503020204020204" charset="-122"/>
                <a:sym typeface="+mn-ea"/>
              </a:rPr>
              <a:t>⑦</a:t>
            </a:r>
            <a:r>
              <a:rPr lang="zh-CN" sz="2400" b="1">
                <a:latin typeface="+mn-ea"/>
                <a:sym typeface="+mn-ea"/>
              </a:rPr>
              <a:t>促进了国际社会主义力量发展壮大，社会主义超出一国范围</a:t>
            </a:r>
            <a:endParaRPr lang="zh-CN" altLang="en-US" sz="2400">
              <a:latin typeface="+mn-ea"/>
            </a:endParaRPr>
          </a:p>
        </p:txBody>
      </p:sp>
      <p:pic>
        <p:nvPicPr>
          <p:cNvPr id="1875" name="Shape 1875"/>
          <p:cNvPicPr/>
          <p:nvPr/>
        </p:nvPicPr>
        <p:blipFill>
          <a:blip r:embed="rId3"/>
          <a:stretch>
            <a:fillRect/>
          </a:stretch>
        </p:blipFill>
        <p:spPr>
          <a:xfrm>
            <a:off x="6374845" y="3804285"/>
            <a:ext cx="2536031" cy="1943100"/>
          </a:xfrm>
          <a:prstGeom prst="rect">
            <a:avLst/>
          </a:prstGeom>
        </p:spPr>
      </p:pic>
      <p:sp>
        <p:nvSpPr>
          <p:cNvPr id="100" name="文本框 99"/>
          <p:cNvSpPr txBox="1"/>
          <p:nvPr/>
        </p:nvSpPr>
        <p:spPr>
          <a:xfrm>
            <a:off x="6493193" y="5747861"/>
            <a:ext cx="2448878" cy="275590"/>
          </a:xfrm>
          <a:prstGeom prst="rect">
            <a:avLst/>
          </a:prstGeom>
          <a:noFill/>
          <a:ln w="9525">
            <a:noFill/>
          </a:ln>
        </p:spPr>
        <p:txBody>
          <a:bodyPr wrap="square">
            <a:spAutoFit/>
          </a:bodyPr>
          <a:lstStyle/>
          <a:p>
            <a:pPr indent="0"/>
            <a:r>
              <a:rPr lang="zh-CN" sz="1200" b="1">
                <a:solidFill>
                  <a:srgbClr val="000000"/>
                </a:solidFill>
                <a:latin typeface="宋体" panose="02010600030101010101" pitchFamily="2" charset="-122"/>
                <a:ea typeface="宋体" panose="02010600030101010101" pitchFamily="2" charset="-122"/>
                <a:cs typeface="宋体" panose="02010600030101010101" pitchFamily="2" charset="-122"/>
              </a:rPr>
              <a:t>美国民众欢庆结束定量</a:t>
            </a: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sz="1200" b="1">
                <a:solidFill>
                  <a:srgbClr val="000000"/>
                </a:solidFill>
                <a:latin typeface="宋体" panose="02010600030101010101" pitchFamily="2" charset="-122"/>
                <a:ea typeface="宋体" panose="02010600030101010101" pitchFamily="2" charset="-122"/>
                <a:cs typeface="宋体" panose="02010600030101010101" pitchFamily="2" charset="-122"/>
              </a:rPr>
              <a:t>配给制度</a:t>
            </a:r>
            <a:endParaRPr lang="zh-CN" altLang="en-US" sz="1200" b="1">
              <a:latin typeface="宋体" panose="02010600030101010101" pitchFamily="2" charset="-122"/>
              <a:ea typeface="宋体" panose="02010600030101010101" pitchFamily="2" charset="-122"/>
              <a:cs typeface="宋体" panose="02010600030101010101" pitchFamily="2" charset="-122"/>
            </a:endParaRPr>
          </a:p>
        </p:txBody>
      </p:sp>
      <p:sp>
        <p:nvSpPr>
          <p:cNvPr id="106" name="文本框 105"/>
          <p:cNvSpPr txBox="1"/>
          <p:nvPr/>
        </p:nvSpPr>
        <p:spPr>
          <a:xfrm>
            <a:off x="305276" y="4187984"/>
            <a:ext cx="5902166" cy="1938020"/>
          </a:xfrm>
          <a:prstGeom prst="rect">
            <a:avLst/>
          </a:prstGeom>
          <a:noFill/>
          <a:ln w="19050">
            <a:solidFill>
              <a:srgbClr val="0070C0"/>
            </a:solidFill>
            <a:prstDash val="sysDash"/>
          </a:ln>
        </p:spPr>
        <p:txBody>
          <a:bodyPr wrap="square">
            <a:spAutoFit/>
          </a:bodyPr>
          <a:lstStyle/>
          <a:p>
            <a:pPr indent="520700"/>
            <a:r>
              <a:rPr lang="zh-CN" sz="2000" b="1">
                <a:solidFill>
                  <a:srgbClr val="000000"/>
                </a:solidFill>
                <a:latin typeface="楷体" panose="02010609060101010101" charset="-122"/>
                <a:ea typeface="楷体" panose="02010609060101010101" charset="-122"/>
                <a:cs typeface="楷体" panose="02010609060101010101" charset="-122"/>
              </a:rPr>
              <a:t>第二次世界大战期间，为了保证战争的胜利，美英等国实行食品供应配给制度，保证民众的基本需要。随着二战的结束，国家政策进行调整，定量配给制度被取消。图为1945年，在美国一家肉店里，人们欢庆结束定量配给制度。图中的白色纸板上写着：明天结束定量配给。</a:t>
            </a:r>
            <a:endParaRPr lang="zh-CN" altLang="en-US" sz="2000" b="1">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305435" y="5748020"/>
            <a:ext cx="6188710" cy="829945"/>
          </a:xfrm>
          <a:prstGeom prst="rect">
            <a:avLst/>
          </a:prstGeom>
          <a:solidFill>
            <a:schemeClr val="accent3">
              <a:lumMod val="40000"/>
              <a:lumOff val="60000"/>
            </a:schemeClr>
          </a:solidFill>
          <a:ln w="19050">
            <a:solidFill>
              <a:srgbClr val="FF0000"/>
            </a:solidFill>
          </a:ln>
        </p:spPr>
        <p:txBody>
          <a:bodyPr wrap="square" rtlCol="0" anchor="t">
            <a:spAutoFit/>
          </a:bodyPr>
          <a:lstStyle/>
          <a:p>
            <a:r>
              <a:rPr lang="zh-CN" altLang="en-US" sz="2400" b="1" dirty="0">
                <a:latin typeface="微软雅黑" panose="020B0503020204020204" charset="-122"/>
                <a:ea typeface="微软雅黑" panose="020B0503020204020204" charset="-122"/>
                <a:cs typeface="黑体" panose="02010609060101010101" pitchFamily="2" charset="-122"/>
                <a:sym typeface="+mn-ea"/>
              </a:rPr>
              <a:t>⑧</a:t>
            </a:r>
            <a:r>
              <a:rPr lang="zh-CN" altLang="en-US" sz="2400" b="1" dirty="0">
                <a:latin typeface="黑体" panose="02010609060101010101" pitchFamily="2" charset="-122"/>
                <a:ea typeface="黑体" panose="02010609060101010101" pitchFamily="2" charset="-122"/>
                <a:cs typeface="黑体" panose="02010609060101010101" pitchFamily="2" charset="-122"/>
                <a:sym typeface="+mn-ea"/>
              </a:rPr>
              <a:t>促使政府机构调整了职能，加强国家的宏观调控，</a:t>
            </a:r>
            <a:r>
              <a:rPr lang="zh-CN" altLang="en-US" sz="2400" b="1" dirty="0">
                <a:solidFill>
                  <a:schemeClr val="tx1"/>
                </a:solidFill>
                <a:latin typeface="黑体" panose="02010609060101010101" pitchFamily="2" charset="-122"/>
                <a:ea typeface="黑体" panose="02010609060101010101" pitchFamily="2" charset="-122"/>
                <a:cs typeface="黑体" panose="02010609060101010101" pitchFamily="2" charset="-122"/>
                <a:sym typeface="+mn-ea"/>
              </a:rPr>
              <a:t>促使国家垄断资本主义的发展。</a:t>
            </a:r>
          </a:p>
        </p:txBody>
      </p:sp>
      <p:pic>
        <p:nvPicPr>
          <p:cNvPr id="6" name="图片 5"/>
          <p:cNvPicPr>
            <a:picLocks noChangeAspect="1"/>
          </p:cNvPicPr>
          <p:nvPr/>
        </p:nvPicPr>
        <p:blipFill>
          <a:blip r:embed="rId4"/>
          <a:stretch>
            <a:fillRect/>
          </a:stretch>
        </p:blipFill>
        <p:spPr>
          <a:xfrm>
            <a:off x="5333524" y="384016"/>
            <a:ext cx="3747135" cy="2348865"/>
          </a:xfrm>
          <a:prstGeom prst="rect">
            <a:avLst/>
          </a:prstGeom>
        </p:spPr>
      </p:pic>
      <p:sp>
        <p:nvSpPr>
          <p:cNvPr id="16" name="文本框 15"/>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9690" y="3677285"/>
            <a:ext cx="8893175" cy="3276600"/>
          </a:xfrm>
          <a:prstGeom prst="rect">
            <a:avLst/>
          </a:prstGeom>
          <a:noFill/>
          <a:ln w="19050">
            <a:solidFill>
              <a:schemeClr val="accent1"/>
            </a:solidFill>
            <a:prstDash val="sysDash"/>
          </a:ln>
        </p:spPr>
        <p:txBody>
          <a:bodyPr wrap="square" rtlCol="0" anchor="t">
            <a:spAutoFit/>
          </a:bodyPr>
          <a:lstStyle/>
          <a:p>
            <a:r>
              <a:rPr lang="en-US" altLang="zh-CN" sz="2300" b="1">
                <a:latin typeface="楷体" panose="02010609060101010101" charset="-122"/>
                <a:ea typeface="楷体" panose="02010609060101010101" charset="-122"/>
                <a:cs typeface="楷体" panose="02010609060101010101" charset="-122"/>
              </a:rPr>
              <a:t>    </a:t>
            </a:r>
            <a:r>
              <a:rPr lang="zh-CN" altLang="en-US" sz="2300" b="1">
                <a:latin typeface="楷体" panose="02010609060101010101" charset="-122"/>
                <a:ea typeface="楷体" panose="02010609060101010101" charset="-122"/>
                <a:sym typeface="+mn-ea"/>
              </a:rPr>
              <a:t>二战推动了第三次科技革命的开启，初期的科技成就以军事技术为主，但随着战后世界形势的发展，科技研究领域开始向社会需要转变。</a:t>
            </a:r>
            <a:r>
              <a:rPr lang="zh-CN" altLang="en-US" sz="2300" b="1">
                <a:latin typeface="楷体" panose="02010609060101010101" charset="-122"/>
                <a:ea typeface="楷体" panose="02010609060101010101" charset="-122"/>
                <a:cs typeface="楷体" panose="02010609060101010101" charset="-122"/>
              </a:rPr>
              <a:t>从20世纪四五十年代，开始的新科学技术革命，</a:t>
            </a:r>
            <a:r>
              <a:rPr lang="zh-CN" altLang="en-US" sz="2300" b="1">
                <a:solidFill>
                  <a:srgbClr val="FF0000"/>
                </a:solidFill>
                <a:latin typeface="楷体" panose="02010609060101010101" charset="-122"/>
                <a:ea typeface="楷体" panose="02010609060101010101" charset="-122"/>
                <a:cs typeface="楷体" panose="02010609060101010101" charset="-122"/>
              </a:rPr>
              <a:t>以原子能技术、航天技术、电子计算机技术的应用为代表，还包括人工合成材料、分子生物学和遗传工程等高新技术。</a:t>
            </a:r>
            <a:r>
              <a:rPr lang="zh-CN" altLang="en-US" sz="2300" b="1">
                <a:latin typeface="楷体" panose="02010609060101010101" charset="-122"/>
                <a:ea typeface="楷体" panose="02010609060101010101" charset="-122"/>
                <a:cs typeface="楷体" panose="02010609060101010101" charset="-122"/>
              </a:rPr>
              <a:t>这次科技革命被称为“第三次科技革命”。第三次科技革命的出现，既是由于科学理论出现重大突破，一定的物质、技术基础的形成，也是由于社会发展的需要，特别是第二次世界大战期间和第二次世界大战后，各国对高科技迫切需要的结果。</a:t>
            </a:r>
          </a:p>
        </p:txBody>
      </p:sp>
      <p:pic>
        <p:nvPicPr>
          <p:cNvPr id="5" name="图片 4"/>
          <p:cNvPicPr>
            <a:picLocks noChangeAspect="1"/>
          </p:cNvPicPr>
          <p:nvPr/>
        </p:nvPicPr>
        <p:blipFill>
          <a:blip r:embed="rId3"/>
          <a:stretch>
            <a:fillRect/>
          </a:stretch>
        </p:blipFill>
        <p:spPr>
          <a:xfrm>
            <a:off x="363061" y="526733"/>
            <a:ext cx="3256598" cy="2366486"/>
          </a:xfrm>
          <a:prstGeom prst="rect">
            <a:avLst/>
          </a:prstGeom>
        </p:spPr>
      </p:pic>
      <p:pic>
        <p:nvPicPr>
          <p:cNvPr id="6" name="图片 5"/>
          <p:cNvPicPr>
            <a:picLocks noChangeAspect="1"/>
          </p:cNvPicPr>
          <p:nvPr/>
        </p:nvPicPr>
        <p:blipFill>
          <a:blip r:embed="rId4"/>
          <a:stretch>
            <a:fillRect/>
          </a:stretch>
        </p:blipFill>
        <p:spPr>
          <a:xfrm>
            <a:off x="3863023" y="508953"/>
            <a:ext cx="1867853" cy="2384584"/>
          </a:xfrm>
          <a:prstGeom prst="rect">
            <a:avLst/>
          </a:prstGeom>
        </p:spPr>
      </p:pic>
      <p:pic>
        <p:nvPicPr>
          <p:cNvPr id="7" name="图片 6"/>
          <p:cNvPicPr>
            <a:picLocks noChangeAspect="1"/>
          </p:cNvPicPr>
          <p:nvPr/>
        </p:nvPicPr>
        <p:blipFill>
          <a:blip r:embed="rId5"/>
          <a:stretch>
            <a:fillRect/>
          </a:stretch>
        </p:blipFill>
        <p:spPr>
          <a:xfrm>
            <a:off x="6071553" y="508953"/>
            <a:ext cx="2947035" cy="2366486"/>
          </a:xfrm>
          <a:prstGeom prst="rect">
            <a:avLst/>
          </a:prstGeom>
        </p:spPr>
      </p:pic>
      <p:sp>
        <p:nvSpPr>
          <p:cNvPr id="2" name="文本框 1"/>
          <p:cNvSpPr txBox="1"/>
          <p:nvPr/>
        </p:nvSpPr>
        <p:spPr>
          <a:xfrm>
            <a:off x="363220" y="2893695"/>
            <a:ext cx="8655685" cy="860425"/>
          </a:xfrm>
          <a:prstGeom prst="rect">
            <a:avLst/>
          </a:prstGeom>
          <a:solidFill>
            <a:schemeClr val="accent3">
              <a:lumMod val="40000"/>
              <a:lumOff val="60000"/>
            </a:schemeClr>
          </a:solidFill>
          <a:ln w="19050">
            <a:solidFill>
              <a:srgbClr val="FF0000"/>
            </a:solidFill>
          </a:ln>
        </p:spPr>
        <p:txBody>
          <a:bodyPr wrap="square" rtlCol="0" anchor="t">
            <a:spAutoFit/>
          </a:bodyPr>
          <a:lstStyle/>
          <a:p>
            <a:pPr>
              <a:lnSpc>
                <a:spcPts val="3000"/>
              </a:lnSpc>
              <a:spcBef>
                <a:spcPts val="0"/>
              </a:spcBef>
              <a:spcAft>
                <a:spcPts val="0"/>
              </a:spcAft>
            </a:pPr>
            <a:r>
              <a:rPr sz="2400" b="1" dirty="0">
                <a:latin typeface="黑体" panose="02010609060101010101" pitchFamily="2" charset="-122"/>
                <a:ea typeface="黑体" panose="02010609060101010101" pitchFamily="2" charset="-122"/>
                <a:sym typeface="+mn-ea"/>
              </a:rPr>
              <a:t>⑨</a:t>
            </a:r>
            <a:r>
              <a:rPr lang="zh-CN" altLang="en-US" sz="2400" b="1" dirty="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二战成为新技术发展和应用的催化剂，</a:t>
            </a:r>
            <a:r>
              <a:rPr sz="2400" b="1" dirty="0">
                <a:latin typeface="黑体" panose="02010609060101010101" pitchFamily="2" charset="-122"/>
                <a:ea typeface="黑体" panose="02010609060101010101" pitchFamily="2" charset="-122"/>
                <a:sym typeface="+mn-ea"/>
              </a:rPr>
              <a:t>客</a:t>
            </a:r>
            <a:r>
              <a:rPr lang="zh-CN" sz="2400" b="1" dirty="0">
                <a:latin typeface="黑体" panose="02010609060101010101" pitchFamily="2" charset="-122"/>
                <a:ea typeface="黑体" panose="02010609060101010101" pitchFamily="2" charset="-122"/>
                <a:sym typeface="+mn-ea"/>
              </a:rPr>
              <a:t>观</a:t>
            </a:r>
            <a:r>
              <a:rPr sz="2400" b="1" dirty="0">
                <a:latin typeface="黑体" panose="02010609060101010101" pitchFamily="2" charset="-122"/>
                <a:ea typeface="黑体" panose="02010609060101010101" pitchFamily="2" charset="-122"/>
                <a:sym typeface="+mn-ea"/>
              </a:rPr>
              <a:t>上推动了科学技术的</a:t>
            </a:r>
            <a:r>
              <a:rPr lang="zh-CN" sz="2400" b="1" dirty="0">
                <a:latin typeface="黑体" panose="02010609060101010101" pitchFamily="2" charset="-122"/>
                <a:ea typeface="黑体" panose="02010609060101010101" pitchFamily="2" charset="-122"/>
                <a:sym typeface="+mn-ea"/>
              </a:rPr>
              <a:t>迅速</a:t>
            </a:r>
            <a:r>
              <a:rPr sz="2400" b="1" dirty="0">
                <a:latin typeface="黑体" panose="02010609060101010101" pitchFamily="2" charset="-122"/>
                <a:ea typeface="黑体" panose="02010609060101010101" pitchFamily="2" charset="-122"/>
                <a:sym typeface="+mn-ea"/>
              </a:rPr>
              <a:t>发展。</a:t>
            </a:r>
            <a:endParaRPr lang="zh-CN" altLang="en-US" sz="2400">
              <a:latin typeface="黑体" panose="02010609060101010101" pitchFamily="2" charset="-122"/>
              <a:ea typeface="黑体" panose="02010609060101010101" pitchFamily="2" charset="-122"/>
            </a:endParaRPr>
          </a:p>
        </p:txBody>
      </p:sp>
      <p:sp>
        <p:nvSpPr>
          <p:cNvPr id="16" name="文本框 15"/>
          <p:cNvSpPr txBox="1"/>
          <p:nvPr/>
        </p:nvSpPr>
        <p:spPr>
          <a:xfrm>
            <a:off x="198755" y="91440"/>
            <a:ext cx="3735070" cy="521970"/>
          </a:xfrm>
          <a:prstGeom prst="rect">
            <a:avLst/>
          </a:prstGeom>
          <a:solidFill>
            <a:srgbClr val="FFFF00"/>
          </a:solidFill>
          <a:ln w="19050">
            <a:solidFill>
              <a:srgbClr val="FF0000"/>
            </a:solidFill>
          </a:ln>
        </p:spPr>
        <p:txBody>
          <a:bodyPr wrap="square" rtlCol="0" anchor="t">
            <a:spAutoFit/>
          </a:bodyPr>
          <a:lstStyle/>
          <a:p>
            <a:r>
              <a:rPr lang="zh-CN" altLang="en-US" sz="2800" b="1" spc="300">
                <a:solidFill>
                  <a:schemeClr val="tx1"/>
                </a:solidFill>
                <a:latin typeface="黑体" panose="02010609060101010101" pitchFamily="2" charset="-122"/>
                <a:ea typeface="黑体" panose="02010609060101010101" pitchFamily="2" charset="-122"/>
                <a:sym typeface="+mn-ea"/>
              </a:rPr>
              <a:t>五、</a:t>
            </a:r>
            <a:r>
              <a:rPr lang="zh-CN" altLang="en-US" sz="2800" b="1" dirty="0" smtClean="0">
                <a:solidFill>
                  <a:schemeClr val="tx1"/>
                </a:solidFill>
                <a:latin typeface="黑体" panose="02010609060101010101" pitchFamily="2" charset="-122"/>
                <a:ea typeface="黑体" panose="02010609060101010101" pitchFamily="2" charset="-122"/>
                <a:sym typeface="+mn-ea"/>
              </a:rPr>
              <a:t>二战的影响</a:t>
            </a:r>
            <a:endParaRPr lang="zh-CN" altLang="en-US" sz="2800" b="1" spc="300" dirty="0" smtClean="0">
              <a:solidFill>
                <a:schemeClr val="tx1"/>
              </a:solidFill>
              <a:latin typeface="黑体" panose="02010609060101010101" pitchFamily="2" charset="-122"/>
              <a:ea typeface="黑体" panose="02010609060101010101" pitchFamily="2"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78435" y="1263809"/>
            <a:ext cx="8786336" cy="4078605"/>
          </a:xfrm>
          <a:prstGeom prst="rect">
            <a:avLst/>
          </a:prstGeom>
          <a:noFill/>
        </p:spPr>
        <p:txBody>
          <a:bodyPr wrap="square" rtlCol="0">
            <a:spAutoFit/>
          </a:bodyPr>
          <a:lstStyle/>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⑴都是大规模国际战争的产物（</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在世界大战破坏了原有的世界体系的基础上建立）</a:t>
            </a:r>
            <a:endParaRPr lang="zh-CN" altLang="en-US" sz="2400" b="1">
              <a:latin typeface="黑体" panose="02010609060101010101" pitchFamily="2" charset="-122"/>
              <a:ea typeface="黑体" panose="02010609060101010101" pitchFamily="2" charset="-122"/>
              <a:cs typeface="黑体" panose="02010609060101010101" pitchFamily="2" charset="-122"/>
            </a:endParaRPr>
          </a:p>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⑵都以召开国际会议</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确立的基本原则重新瓜分世界版图和势力范围，建立新的国际体系（新格局和新秩序）；</a:t>
            </a:r>
            <a:endParaRPr lang="zh-CN" altLang="en-US" sz="2400" b="1">
              <a:latin typeface="黑体" panose="02010609060101010101" pitchFamily="2" charset="-122"/>
              <a:ea typeface="黑体" panose="02010609060101010101" pitchFamily="2" charset="-122"/>
              <a:cs typeface="黑体" panose="02010609060101010101" pitchFamily="2" charset="-122"/>
            </a:endParaRPr>
          </a:p>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⑶都有几个大国操纵，</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是大国意志的体现，其内容体现了大战前后各大国力量的消长变化，</a:t>
            </a:r>
            <a:r>
              <a:rPr lang="zh-CN" altLang="en-US" sz="2400" b="1">
                <a:latin typeface="黑体" panose="02010609060101010101" pitchFamily="2" charset="-122"/>
                <a:ea typeface="黑体" panose="02010609060101010101" pitchFamily="2" charset="-122"/>
                <a:cs typeface="黑体" panose="02010609060101010101" pitchFamily="2" charset="-122"/>
              </a:rPr>
              <a:t>有大国强权政治色彩。</a:t>
            </a:r>
          </a:p>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⑷都在各自体系下成立相应的国际组织（国联、联合国）</a:t>
            </a:r>
          </a:p>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⑸都有处置战败国的内容</a:t>
            </a:r>
          </a:p>
          <a:p>
            <a:pPr>
              <a:lnSpc>
                <a:spcPct val="120000"/>
              </a:lnSpc>
              <a:spcBef>
                <a:spcPts val="0"/>
              </a:spcBef>
              <a:spcAft>
                <a:spcPts val="0"/>
              </a:spcAft>
            </a:pPr>
            <a:r>
              <a:rPr lang="zh-CN" altLang="en-US" sz="2400" b="1">
                <a:latin typeface="黑体" panose="02010609060101010101" pitchFamily="2" charset="-122"/>
                <a:ea typeface="黑体" panose="02010609060101010101" pitchFamily="2" charset="-122"/>
                <a:cs typeface="黑体" panose="02010609060101010101" pitchFamily="2" charset="-122"/>
              </a:rPr>
              <a:t>⑹都调整了战后国际秩序</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6" name="文本框 5"/>
          <p:cNvSpPr txBox="1"/>
          <p:nvPr/>
        </p:nvSpPr>
        <p:spPr>
          <a:xfrm>
            <a:off x="315436" y="694373"/>
            <a:ext cx="1195388" cy="460375"/>
          </a:xfrm>
          <a:prstGeom prst="rect">
            <a:avLst/>
          </a:prstGeom>
          <a:solidFill>
            <a:schemeClr val="accent3">
              <a:lumMod val="40000"/>
              <a:lumOff val="60000"/>
            </a:schemeClr>
          </a:solidFill>
          <a:ln w="22225">
            <a:solidFill>
              <a:srgbClr val="FF0000"/>
            </a:solidFill>
          </a:ln>
        </p:spPr>
        <p:txBody>
          <a:bodyPr wrap="square" rtlCol="0" anchor="t">
            <a:spAutoFit/>
          </a:bodyPr>
          <a:lstStyle/>
          <a:p>
            <a:pPr algn="ctr"/>
            <a:r>
              <a:rPr lang="zh-CN" altLang="en-US" sz="2400" b="1">
                <a:latin typeface="黑体" panose="02010609060101010101" pitchFamily="2" charset="-122"/>
                <a:ea typeface="黑体" panose="02010609060101010101" pitchFamily="2" charset="-122"/>
                <a:sym typeface="+mn-ea"/>
              </a:rPr>
              <a:t>相同点</a:t>
            </a:r>
            <a:endParaRPr lang="zh-CN" altLang="en-US" sz="2400" b="1">
              <a:latin typeface="黑体" panose="02010609060101010101" pitchFamily="2" charset="-122"/>
              <a:ea typeface="黑体" panose="02010609060101010101" pitchFamily="2" charset="-122"/>
            </a:endParaRPr>
          </a:p>
        </p:txBody>
      </p:sp>
      <p:sp>
        <p:nvSpPr>
          <p:cNvPr id="100" name="文本框 99"/>
          <p:cNvSpPr txBox="1"/>
          <p:nvPr/>
        </p:nvSpPr>
        <p:spPr>
          <a:xfrm>
            <a:off x="250190" y="85090"/>
            <a:ext cx="6518910" cy="460375"/>
          </a:xfrm>
          <a:prstGeom prst="rect">
            <a:avLst/>
          </a:prstGeom>
          <a:solidFill>
            <a:srgbClr val="FFFF00"/>
          </a:solidFill>
          <a:ln w="9525">
            <a:noFill/>
          </a:ln>
        </p:spPr>
        <p:txBody>
          <a:bodyPr wrap="square">
            <a:spAutoFit/>
          </a:bodyPr>
          <a:lstStyle/>
          <a:p>
            <a:pPr indent="0"/>
            <a:r>
              <a:rPr lang="zh-CN" sz="2400" b="1">
                <a:solidFill>
                  <a:srgbClr val="000000"/>
                </a:solidFill>
                <a:latin typeface="黑体" panose="02010609060101010101" pitchFamily="2" charset="-122"/>
                <a:ea typeface="黑体" panose="02010609060101010101" pitchFamily="2" charset="-122"/>
                <a:cs typeface="黑体" panose="02010609060101010101" pitchFamily="2" charset="-122"/>
              </a:rPr>
              <a:t>比较雅尔塔体系和凡尔赛一华盛顿体系的异同</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79070" y="1155065"/>
            <a:ext cx="8927465" cy="5169535"/>
          </a:xfrm>
          <a:prstGeom prst="rect">
            <a:avLst/>
          </a:prstGeom>
          <a:noFill/>
        </p:spPr>
        <p:txBody>
          <a:bodyPr wrap="square" rtlCol="0">
            <a:spAutoFit/>
          </a:bodyPr>
          <a:lstStyle/>
          <a:p>
            <a:pPr>
              <a:lnSpc>
                <a:spcPct val="100000"/>
              </a:lnSpc>
              <a:spcBef>
                <a:spcPts val="0"/>
              </a:spcBef>
              <a:spcAft>
                <a:spcPts val="0"/>
              </a:spcAft>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⑺都存在错综复杂的矛盾（</a:t>
            </a:r>
            <a:r>
              <a:rPr lang="zh-CN" altLang="en-US" sz="2500" b="1">
                <a:solidFill>
                  <a:schemeClr val="tx1"/>
                </a:solidFill>
                <a:uFillTx/>
                <a:latin typeface="楷体" panose="02010609060101010101" charset="-122"/>
                <a:ea typeface="楷体" panose="02010609060101010101" charset="-122"/>
                <a:cs typeface="楷体" panose="02010609060101010101" charset="-122"/>
                <a:sym typeface="+mn-ea"/>
              </a:rPr>
              <a:t>华盛顿体系存在的矛盾有：战胜国与战败国之间的矛盾、战胜国之间的矛盾、殖民地与帝国主义的矛盾、帝国主义国家与社会主义苏联之间的矛盾;雅尔塔体系中隐含的矛盾有：美苏之间的争霸、世界其它弱国与美苏两强之间的矛盾、资本主义国家之间的矛盾、社会主义国家之间的矛盾、资本主义阵营与社会主义阵营之间的矛盾。</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p>
          <a:p>
            <a:pPr>
              <a:lnSpc>
                <a:spcPct val="120000"/>
              </a:lnSpc>
              <a:spcBef>
                <a:spcPts val="0"/>
              </a:spcBef>
              <a:spcAft>
                <a:spcPts val="0"/>
              </a:spcAft>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⑻都是大国间军事和经济实力对比和相互妥协的产物，都具有相对的稳定性。</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lnSpc>
                <a:spcPct val="120000"/>
              </a:lnSpc>
              <a:spcBef>
                <a:spcPts val="0"/>
              </a:spcBef>
              <a:spcAft>
                <a:spcPts val="0"/>
              </a:spcAft>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⑼都是在一定程度上制约了其他矛盾,在一定时期内维护了世界和平。</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lnSpc>
                <a:spcPct val="120000"/>
              </a:lnSpc>
              <a:spcBef>
                <a:spcPts val="0"/>
              </a:spcBef>
              <a:spcAft>
                <a:spcPts val="0"/>
              </a:spcAft>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⑽存在的时间</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都较短暂，都在</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50</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年以内</a:t>
            </a:r>
          </a:p>
          <a:p>
            <a:pPr>
              <a:lnSpc>
                <a:spcPct val="120000"/>
              </a:lnSpc>
              <a:spcBef>
                <a:spcPts val="0"/>
              </a:spcBef>
              <a:spcAft>
                <a:spcPts val="0"/>
              </a:spcAft>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⑾体系的建立和解体都因各国势力消长的变化有关</a:t>
            </a:r>
          </a:p>
        </p:txBody>
      </p:sp>
      <p:sp>
        <p:nvSpPr>
          <p:cNvPr id="6" name="文本框 5"/>
          <p:cNvSpPr txBox="1"/>
          <p:nvPr/>
        </p:nvSpPr>
        <p:spPr>
          <a:xfrm>
            <a:off x="315436" y="694373"/>
            <a:ext cx="1195388" cy="460375"/>
          </a:xfrm>
          <a:prstGeom prst="rect">
            <a:avLst/>
          </a:prstGeom>
          <a:solidFill>
            <a:schemeClr val="accent3">
              <a:lumMod val="40000"/>
              <a:lumOff val="60000"/>
            </a:schemeClr>
          </a:solidFill>
          <a:ln w="22225">
            <a:solidFill>
              <a:srgbClr val="FF0000"/>
            </a:solidFill>
          </a:ln>
        </p:spPr>
        <p:txBody>
          <a:bodyPr wrap="square" rtlCol="0" anchor="t">
            <a:spAutoFit/>
          </a:bodyPr>
          <a:lstStyle/>
          <a:p>
            <a:pPr algn="ctr"/>
            <a:r>
              <a:rPr lang="zh-CN" altLang="en-US" sz="2400" b="1">
                <a:latin typeface="黑体" panose="02010609060101010101" pitchFamily="2" charset="-122"/>
                <a:ea typeface="黑体" panose="02010609060101010101" pitchFamily="2" charset="-122"/>
                <a:sym typeface="+mn-ea"/>
              </a:rPr>
              <a:t>相同点</a:t>
            </a:r>
            <a:endParaRPr lang="zh-CN" altLang="en-US" sz="2400" b="1">
              <a:latin typeface="黑体" panose="02010609060101010101" pitchFamily="2" charset="-122"/>
              <a:ea typeface="黑体" panose="02010609060101010101" pitchFamily="2" charset="-122"/>
            </a:endParaRPr>
          </a:p>
        </p:txBody>
      </p:sp>
      <p:sp>
        <p:nvSpPr>
          <p:cNvPr id="100" name="文本框 99"/>
          <p:cNvSpPr txBox="1"/>
          <p:nvPr/>
        </p:nvSpPr>
        <p:spPr>
          <a:xfrm>
            <a:off x="250190" y="85090"/>
            <a:ext cx="6518910" cy="460375"/>
          </a:xfrm>
          <a:prstGeom prst="rect">
            <a:avLst/>
          </a:prstGeom>
          <a:solidFill>
            <a:srgbClr val="FFFF00"/>
          </a:solidFill>
          <a:ln w="9525">
            <a:noFill/>
          </a:ln>
        </p:spPr>
        <p:txBody>
          <a:bodyPr wrap="square">
            <a:spAutoFit/>
          </a:bodyPr>
          <a:lstStyle/>
          <a:p>
            <a:pPr indent="0"/>
            <a:r>
              <a:rPr lang="zh-CN" sz="2400" b="1">
                <a:solidFill>
                  <a:srgbClr val="000000"/>
                </a:solidFill>
                <a:latin typeface="黑体" panose="02010609060101010101" pitchFamily="2" charset="-122"/>
                <a:ea typeface="黑体" panose="02010609060101010101" pitchFamily="2" charset="-122"/>
                <a:cs typeface="黑体" panose="02010609060101010101" pitchFamily="2" charset="-122"/>
              </a:rPr>
              <a:t>比较雅尔塔体系和凡尔赛一华盛顿体系的异同</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355" y="935990"/>
            <a:ext cx="9050655" cy="5400675"/>
          </a:xfrm>
          <a:prstGeom prst="rect">
            <a:avLst/>
          </a:prstGeom>
          <a:noFill/>
        </p:spPr>
        <p:txBody>
          <a:bodyPr wrap="square" rtlCol="0" anchor="t">
            <a:spAutoFit/>
          </a:bodyPr>
          <a:lstStyle/>
          <a:p>
            <a:pPr>
              <a:lnSpc>
                <a:spcPct val="100000"/>
              </a:lnSpc>
              <a:spcBef>
                <a:spcPts val="600"/>
              </a:spcBef>
              <a:spcAft>
                <a:spcPts val="0"/>
              </a:spcAft>
            </a:pPr>
            <a:r>
              <a:rPr lang="zh-CN" altLang="en-US" sz="2500" b="1">
                <a:solidFill>
                  <a:srgbClr val="FF0000"/>
                </a:solidFill>
                <a:latin typeface="黑体" panose="02010609060101010101" pitchFamily="2" charset="-122"/>
                <a:ea typeface="黑体" panose="02010609060101010101" pitchFamily="2" charset="-122"/>
                <a:sym typeface="+mn-ea"/>
              </a:rPr>
              <a:t>⑴</a:t>
            </a:r>
            <a:r>
              <a:rPr lang="zh-CN" altLang="en-US" sz="2500" b="1">
                <a:solidFill>
                  <a:srgbClr val="FF0000"/>
                </a:solidFill>
                <a:sym typeface="+mn-ea"/>
              </a:rPr>
              <a:t>形成的过程不同</a:t>
            </a:r>
            <a:r>
              <a:rPr lang="zh-CN" altLang="en-US" sz="2500" b="1">
                <a:sym typeface="+mn-ea"/>
              </a:rPr>
              <a:t>：凡尔赛</a:t>
            </a:r>
            <a:r>
              <a:rPr lang="en-US" altLang="zh-CN" sz="2500" b="1">
                <a:sym typeface="+mn-ea"/>
              </a:rPr>
              <a:t>—</a:t>
            </a:r>
            <a:r>
              <a:rPr lang="zh-CN" altLang="en-US" sz="2500" b="1"/>
              <a:t>华盛顿体系是在战争完全</a:t>
            </a:r>
            <a:r>
              <a:rPr lang="zh-CN" altLang="en-US" sz="2500" b="1">
                <a:solidFill>
                  <a:srgbClr val="FF0000"/>
                </a:solidFill>
              </a:rPr>
              <a:t>结束后</a:t>
            </a:r>
            <a:r>
              <a:rPr lang="zh-CN" altLang="en-US" sz="2500" b="1">
                <a:sym typeface="+mn-ea"/>
              </a:rPr>
              <a:t>两年内</a:t>
            </a:r>
            <a:r>
              <a:rPr lang="zh-CN" altLang="en-US" sz="2500" b="1"/>
              <a:t>召开会议确定的；雅尔塔体系是在战争还未结束，就召开一系列会议</a:t>
            </a:r>
            <a:r>
              <a:rPr lang="zh-CN" altLang="en-US" sz="2500" b="1">
                <a:sym typeface="+mn-ea"/>
              </a:rPr>
              <a:t>到战争结束后不久</a:t>
            </a:r>
            <a:r>
              <a:rPr lang="zh-CN" altLang="en-US" sz="2500" b="1"/>
              <a:t>确定的国际关系。</a:t>
            </a:r>
          </a:p>
          <a:p>
            <a:pPr>
              <a:lnSpc>
                <a:spcPct val="100000"/>
              </a:lnSpc>
              <a:spcBef>
                <a:spcPts val="600"/>
              </a:spcBef>
              <a:spcAft>
                <a:spcPts val="0"/>
              </a:spcAft>
            </a:pPr>
            <a:r>
              <a:rPr lang="zh-CN" altLang="en-US" sz="2500" b="1">
                <a:solidFill>
                  <a:srgbClr val="FF0000"/>
                </a:solidFill>
                <a:latin typeface="黑体" panose="02010609060101010101" pitchFamily="2" charset="-122"/>
                <a:ea typeface="黑体" panose="02010609060101010101" pitchFamily="2" charset="-122"/>
                <a:sym typeface="+mn-ea"/>
              </a:rPr>
              <a:t>⑵</a:t>
            </a:r>
            <a:r>
              <a:rPr lang="zh-CN" altLang="en-US" sz="2500" b="1">
                <a:solidFill>
                  <a:srgbClr val="FF0000"/>
                </a:solidFill>
                <a:sym typeface="+mn-ea"/>
              </a:rPr>
              <a:t>中心力量不同</a:t>
            </a:r>
            <a:r>
              <a:rPr lang="zh-CN" altLang="en-US" sz="2500" b="1">
                <a:sym typeface="+mn-ea"/>
              </a:rPr>
              <a:t>：</a:t>
            </a:r>
            <a:r>
              <a:rPr lang="zh-CN" altLang="en-US" sz="2500" b="1"/>
              <a:t>凡尔赛体系是以欧洲为</a:t>
            </a:r>
            <a:r>
              <a:rPr lang="zh-CN" altLang="en-US" sz="2500" b="1">
                <a:solidFill>
                  <a:srgbClr val="FF0000"/>
                </a:solidFill>
              </a:rPr>
              <a:t>中心</a:t>
            </a:r>
            <a:r>
              <a:rPr lang="zh-CN" altLang="en-US" sz="2500" b="1"/>
              <a:t>的国际关系，</a:t>
            </a:r>
            <a:r>
              <a:rPr lang="zh-CN" altLang="en-US" sz="2500" b="1">
                <a:sym typeface="+mn-ea"/>
              </a:rPr>
              <a:t>英法起着主宰作用</a:t>
            </a:r>
            <a:r>
              <a:rPr lang="zh-CN" altLang="en-US" sz="2500" b="1"/>
              <a:t>；而雅尔塔体系是以美苏两极格局取代以欧洲为中心的传统格局。</a:t>
            </a:r>
          </a:p>
          <a:p>
            <a:pPr>
              <a:lnSpc>
                <a:spcPct val="100000"/>
              </a:lnSpc>
              <a:spcBef>
                <a:spcPts val="600"/>
              </a:spcBef>
              <a:spcAft>
                <a:spcPts val="0"/>
              </a:spcAft>
            </a:pPr>
            <a:r>
              <a:rPr lang="zh-CN" altLang="en-US" sz="2500" b="1">
                <a:latin typeface="黑体" panose="02010609060101010101" pitchFamily="2" charset="-122"/>
                <a:ea typeface="黑体" panose="02010609060101010101" pitchFamily="2" charset="-122"/>
                <a:sym typeface="+mn-ea"/>
              </a:rPr>
              <a:t>⑶</a:t>
            </a:r>
            <a:r>
              <a:rPr lang="zh-CN" altLang="en-US" sz="2500" b="1">
                <a:sym typeface="+mn-ea"/>
              </a:rPr>
              <a:t>体系中对立</a:t>
            </a:r>
            <a:r>
              <a:rPr lang="zh-CN" altLang="en-US" sz="2500" b="1">
                <a:solidFill>
                  <a:srgbClr val="FF0000"/>
                </a:solidFill>
                <a:sym typeface="+mn-ea"/>
              </a:rPr>
              <a:t>主体</a:t>
            </a:r>
            <a:r>
              <a:rPr lang="zh-CN" altLang="en-US" sz="2500" b="1">
                <a:sym typeface="+mn-ea"/>
              </a:rPr>
              <a:t>不同：前个体系的国际关系主要是</a:t>
            </a:r>
            <a:r>
              <a:rPr lang="zh-CN" altLang="en-US" sz="2500" b="1">
                <a:solidFill>
                  <a:srgbClr val="FF0000"/>
                </a:solidFill>
                <a:sym typeface="+mn-ea"/>
              </a:rPr>
              <a:t>国与国</a:t>
            </a:r>
            <a:r>
              <a:rPr lang="zh-CN" altLang="en-US" sz="2500" b="1">
                <a:sym typeface="+mn-ea"/>
              </a:rPr>
              <a:t>之间的单个冲突；而雅尔塔体系中力量抗衡具有</a:t>
            </a:r>
            <a:r>
              <a:rPr lang="zh-CN" altLang="en-US" sz="2500" b="1">
                <a:solidFill>
                  <a:srgbClr val="FF0000"/>
                </a:solidFill>
                <a:sym typeface="+mn-ea"/>
              </a:rPr>
              <a:t>集团对峙</a:t>
            </a:r>
            <a:r>
              <a:rPr lang="zh-CN" altLang="en-US" sz="2500" b="1">
                <a:sym typeface="+mn-ea"/>
              </a:rPr>
              <a:t>与冷战特点。</a:t>
            </a:r>
          </a:p>
          <a:p>
            <a:pPr>
              <a:lnSpc>
                <a:spcPct val="100000"/>
              </a:lnSpc>
              <a:spcBef>
                <a:spcPts val="600"/>
              </a:spcBef>
              <a:spcAft>
                <a:spcPts val="0"/>
              </a:spcAft>
            </a:pPr>
            <a:r>
              <a:rPr lang="zh-CN" altLang="en-US" sz="2500" b="1">
                <a:latin typeface="黑体" panose="02010609060101010101" pitchFamily="2" charset="-122"/>
                <a:ea typeface="黑体" panose="02010609060101010101" pitchFamily="2" charset="-122"/>
                <a:sym typeface="+mn-ea"/>
              </a:rPr>
              <a:t>⑷</a:t>
            </a:r>
            <a:r>
              <a:rPr lang="zh-CN" altLang="en-US" sz="2500" b="1">
                <a:solidFill>
                  <a:srgbClr val="FF0000"/>
                </a:solidFill>
                <a:sym typeface="+mn-ea"/>
              </a:rPr>
              <a:t>建立基础</a:t>
            </a:r>
            <a:r>
              <a:rPr lang="zh-CN" altLang="en-US" sz="2500" b="1">
                <a:sym typeface="+mn-ea"/>
              </a:rPr>
              <a:t>不同：前者是建立在战胜国对战败国掠夺的基础之上；而后者则是两个战胜国的妥协。</a:t>
            </a:r>
            <a:endParaRPr lang="zh-CN" altLang="en-US" sz="2500" b="1">
              <a:solidFill>
                <a:srgbClr val="FF0000"/>
              </a:solidFill>
              <a:sym typeface="+mn-ea"/>
            </a:endParaRPr>
          </a:p>
          <a:p>
            <a:pPr>
              <a:lnSpc>
                <a:spcPct val="100000"/>
              </a:lnSpc>
              <a:spcBef>
                <a:spcPts val="600"/>
              </a:spcBef>
              <a:spcAft>
                <a:spcPts val="0"/>
              </a:spcAft>
            </a:pPr>
            <a:r>
              <a:rPr lang="zh-CN" altLang="en-US" sz="2500" b="1">
                <a:latin typeface="黑体" panose="02010609060101010101" pitchFamily="2" charset="-122"/>
                <a:ea typeface="黑体" panose="02010609060101010101" pitchFamily="2" charset="-122"/>
                <a:sym typeface="+mn-ea"/>
              </a:rPr>
              <a:t>⑸</a:t>
            </a:r>
            <a:r>
              <a:rPr lang="zh-CN" altLang="en-US" sz="2500" b="1">
                <a:solidFill>
                  <a:srgbClr val="FF0000"/>
                </a:solidFill>
                <a:latin typeface="黑体" panose="02010609060101010101" pitchFamily="2" charset="-122"/>
                <a:ea typeface="黑体" panose="02010609060101010101" pitchFamily="2" charset="-122"/>
                <a:sym typeface="+mn-ea"/>
              </a:rPr>
              <a:t>国家意志</a:t>
            </a:r>
            <a:r>
              <a:rPr lang="zh-CN" altLang="en-US" sz="2500" b="1">
                <a:latin typeface="黑体" panose="02010609060101010101" pitchFamily="2" charset="-122"/>
                <a:ea typeface="黑体" panose="02010609060101010101" pitchFamily="2" charset="-122"/>
                <a:sym typeface="+mn-ea"/>
              </a:rPr>
              <a:t>不同：不同</a:t>
            </a:r>
            <a:r>
              <a:rPr lang="zh-CN" altLang="en-US" sz="2500" b="1">
                <a:sym typeface="+mn-ea"/>
              </a:rPr>
              <a:t>凡尔赛一华盛顿体系体现了英、法、美帝国主义大国的意志；而雅尔塔体系体现了美苏两国的意志。</a:t>
            </a:r>
            <a:endParaRPr lang="zh-CN" altLang="en-US" sz="2500" b="1"/>
          </a:p>
        </p:txBody>
      </p:sp>
      <p:sp>
        <p:nvSpPr>
          <p:cNvPr id="3" name="文本框 2"/>
          <p:cNvSpPr txBox="1"/>
          <p:nvPr/>
        </p:nvSpPr>
        <p:spPr>
          <a:xfrm>
            <a:off x="359410" y="414020"/>
            <a:ext cx="1353185" cy="521970"/>
          </a:xfrm>
          <a:prstGeom prst="rect">
            <a:avLst/>
          </a:prstGeom>
          <a:solidFill>
            <a:schemeClr val="accent3">
              <a:lumMod val="40000"/>
              <a:lumOff val="60000"/>
            </a:schemeClr>
          </a:solidFill>
          <a:ln w="22225">
            <a:solidFill>
              <a:srgbClr val="FF0000"/>
            </a:solidFill>
          </a:ln>
        </p:spPr>
        <p:txBody>
          <a:bodyPr wrap="none" rtlCol="0" anchor="t">
            <a:spAutoFit/>
          </a:bodyPr>
          <a:lstStyle/>
          <a:p>
            <a:pPr>
              <a:lnSpc>
                <a:spcPct val="100000"/>
              </a:lnSpc>
              <a:spcBef>
                <a:spcPts val="600"/>
              </a:spcBef>
              <a:spcAft>
                <a:spcPts val="0"/>
              </a:spcAft>
            </a:pPr>
            <a:r>
              <a:rPr lang="zh-CN" altLang="en-US" sz="2800" b="1">
                <a:sym typeface="+mn-ea"/>
              </a:rPr>
              <a:t>不同点:</a:t>
            </a:r>
            <a:endParaRPr lang="zh-CN" altLang="en-US" sz="2800"/>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8270" y="576580"/>
            <a:ext cx="8888095" cy="6154420"/>
          </a:xfrm>
          <a:prstGeom prst="rect">
            <a:avLst/>
          </a:prstGeom>
          <a:noFill/>
        </p:spPr>
        <p:txBody>
          <a:bodyPr wrap="square" rtlCol="0" anchor="t">
            <a:spAutoFit/>
          </a:bodyPr>
          <a:lstStyle/>
          <a:p>
            <a:pPr>
              <a:lnSpc>
                <a:spcPct val="100000"/>
              </a:lnSpc>
              <a:spcBef>
                <a:spcPts val="600"/>
              </a:spcBef>
              <a:spcAft>
                <a:spcPts val="0"/>
              </a:spcAft>
            </a:pPr>
            <a:r>
              <a:rPr lang="zh-CN" altLang="en-US" sz="2200" b="1">
                <a:latin typeface="微软雅黑" panose="020B0503020204020204" charset="-122"/>
                <a:ea typeface="微软雅黑" panose="020B0503020204020204" charset="-122"/>
                <a:sym typeface="+mn-ea"/>
              </a:rPr>
              <a:t>⑹</a:t>
            </a:r>
            <a:r>
              <a:rPr lang="zh-CN" altLang="en-US" sz="2200" b="1">
                <a:solidFill>
                  <a:srgbClr val="FF0000"/>
                </a:solidFill>
                <a:latin typeface="黑体" panose="02010609060101010101" pitchFamily="2" charset="-122"/>
                <a:ea typeface="黑体" panose="02010609060101010101" pitchFamily="2" charset="-122"/>
                <a:sym typeface="+mn-ea"/>
              </a:rPr>
              <a:t>调整的关系</a:t>
            </a:r>
            <a:r>
              <a:rPr lang="zh-CN" altLang="en-US" sz="2200" b="1">
                <a:latin typeface="黑体" panose="02010609060101010101" pitchFamily="2" charset="-122"/>
                <a:ea typeface="黑体" panose="02010609060101010101" pitchFamily="2" charset="-122"/>
                <a:sym typeface="+mn-ea"/>
              </a:rPr>
              <a:t>不同：</a:t>
            </a:r>
            <a:r>
              <a:rPr lang="zh-CN" altLang="en-US" sz="2200" b="1">
                <a:sym typeface="+mn-ea"/>
              </a:rPr>
              <a:t>前者调整了帝国主义国家之间的关系，后者则是资本主义大国同社会主义大国的暂时妥协。</a:t>
            </a:r>
            <a:endParaRPr lang="zh-CN" altLang="en-US" sz="2200" b="1"/>
          </a:p>
          <a:p>
            <a:pPr>
              <a:lnSpc>
                <a:spcPct val="100000"/>
              </a:lnSpc>
              <a:spcBef>
                <a:spcPts val="600"/>
              </a:spcBef>
              <a:spcAft>
                <a:spcPts val="0"/>
              </a:spcAft>
            </a:pPr>
            <a:r>
              <a:rPr lang="zh-CN" altLang="en-US" sz="2200" b="1">
                <a:latin typeface="微软雅黑" panose="020B0503020204020204" charset="-122"/>
                <a:ea typeface="微软雅黑" panose="020B0503020204020204" charset="-122"/>
              </a:rPr>
              <a:t>⑺</a:t>
            </a:r>
            <a:r>
              <a:rPr lang="zh-CN" altLang="en-US" sz="2200" b="1"/>
              <a:t>体系的</a:t>
            </a:r>
            <a:r>
              <a:rPr lang="zh-CN" altLang="en-US" sz="2200" b="1">
                <a:solidFill>
                  <a:srgbClr val="FF0000"/>
                </a:solidFill>
                <a:sym typeface="+mn-ea"/>
              </a:rPr>
              <a:t>性质（</a:t>
            </a:r>
            <a:r>
              <a:rPr lang="zh-CN" altLang="en-US" sz="2200" b="1">
                <a:solidFill>
                  <a:srgbClr val="FF0000"/>
                </a:solidFill>
              </a:rPr>
              <a:t>正义性）</a:t>
            </a:r>
            <a:r>
              <a:rPr lang="zh-CN" altLang="en-US" sz="2200" b="1"/>
              <a:t>不同。凡尔赛</a:t>
            </a:r>
            <a:r>
              <a:rPr lang="en-US" altLang="zh-CN" sz="2200" b="1"/>
              <a:t>—</a:t>
            </a:r>
            <a:r>
              <a:rPr lang="zh-CN" altLang="en-US" sz="2200" b="1"/>
              <a:t>华盛顿体系是分赃、瓜分殖民地和反苏的国际关系体系，除了暂时缓和列强之间的矛盾外，别无进步性;而雅尔塔体系具有反法西斯主义和建立民主政治</a:t>
            </a:r>
            <a:r>
              <a:rPr lang="zh-CN" altLang="en-US" sz="2200" b="1">
                <a:sym typeface="+mn-ea"/>
              </a:rPr>
              <a:t>以及大国称霸的多重性质</a:t>
            </a:r>
            <a:r>
              <a:rPr lang="zh-CN" altLang="en-US" sz="2200" b="1"/>
              <a:t>，所以具有进步性。</a:t>
            </a:r>
          </a:p>
          <a:p>
            <a:pPr>
              <a:lnSpc>
                <a:spcPct val="100000"/>
              </a:lnSpc>
              <a:spcBef>
                <a:spcPts val="600"/>
              </a:spcBef>
              <a:spcAft>
                <a:spcPts val="0"/>
              </a:spcAft>
            </a:pPr>
            <a:r>
              <a:rPr lang="zh-CN" altLang="en-US" sz="2200" b="1">
                <a:latin typeface="微软雅黑" panose="020B0503020204020204" charset="-122"/>
                <a:ea typeface="微软雅黑" panose="020B0503020204020204" charset="-122"/>
              </a:rPr>
              <a:t>⑻</a:t>
            </a:r>
            <a:r>
              <a:rPr lang="zh-CN" altLang="en-US" sz="2200" b="1"/>
              <a:t>体系涉及</a:t>
            </a:r>
            <a:r>
              <a:rPr lang="zh-CN" altLang="en-US" sz="2200" b="1">
                <a:solidFill>
                  <a:srgbClr val="FF0000"/>
                </a:solidFill>
              </a:rPr>
              <a:t>国际关系影响</a:t>
            </a:r>
            <a:r>
              <a:rPr lang="zh-CN" altLang="en-US" sz="2200" b="1"/>
              <a:t>的</a:t>
            </a:r>
            <a:r>
              <a:rPr lang="zh-CN" altLang="en-US" sz="2200" b="1">
                <a:solidFill>
                  <a:srgbClr val="FF0000"/>
                </a:solidFill>
              </a:rPr>
              <a:t>范围</a:t>
            </a:r>
            <a:r>
              <a:rPr lang="zh-CN" altLang="en-US" sz="2200" b="1"/>
              <a:t>不同。</a:t>
            </a:r>
            <a:r>
              <a:rPr lang="zh-CN" altLang="en-US" sz="2200" b="1">
                <a:solidFill>
                  <a:schemeClr val="tx1"/>
                </a:solidFill>
              </a:rPr>
              <a:t>凡尔赛</a:t>
            </a:r>
            <a:r>
              <a:rPr lang="en-US" altLang="zh-CN" sz="2200" b="1">
                <a:solidFill>
                  <a:schemeClr val="tx1"/>
                </a:solidFill>
              </a:rPr>
              <a:t>—</a:t>
            </a:r>
            <a:r>
              <a:rPr lang="zh-CN" altLang="en-US" sz="2200" b="1">
                <a:solidFill>
                  <a:schemeClr val="tx1"/>
                </a:solidFill>
              </a:rPr>
              <a:t>华盛顿体系涉及</a:t>
            </a:r>
            <a:r>
              <a:rPr lang="zh-CN" altLang="en-US" sz="2200" b="1">
                <a:solidFill>
                  <a:schemeClr val="tx1"/>
                </a:solidFill>
                <a:sym typeface="+mn-ea"/>
              </a:rPr>
              <a:t>欧洲、中东、远东地区和</a:t>
            </a:r>
            <a:r>
              <a:rPr lang="zh-CN" altLang="en-US" sz="2200" b="1">
                <a:solidFill>
                  <a:schemeClr val="tx1"/>
                </a:solidFill>
              </a:rPr>
              <a:t>太平洋的关系;雅尔塔体系是涉及全球的国际关系，</a:t>
            </a:r>
            <a:r>
              <a:rPr lang="zh-CN" altLang="en-US" sz="2200" b="1">
                <a:solidFill>
                  <a:schemeClr val="tx1"/>
                </a:solidFill>
                <a:sym typeface="+mn-ea"/>
              </a:rPr>
              <a:t>涉及到世界上的大多数国家，适用于整个世界，具有更大的影响。</a:t>
            </a:r>
          </a:p>
          <a:p>
            <a:pPr>
              <a:lnSpc>
                <a:spcPct val="100000"/>
              </a:lnSpc>
              <a:spcBef>
                <a:spcPts val="600"/>
              </a:spcBef>
              <a:spcAft>
                <a:spcPts val="0"/>
              </a:spcAft>
            </a:pPr>
            <a:r>
              <a:rPr lang="zh-CN" altLang="en-US" sz="2200" b="1">
                <a:latin typeface="微软雅黑" panose="020B0503020204020204" charset="-122"/>
                <a:ea typeface="微软雅黑" panose="020B0503020204020204" charset="-122"/>
              </a:rPr>
              <a:t>⑼</a:t>
            </a:r>
            <a:r>
              <a:rPr lang="zh-CN" altLang="en-US" sz="2200" b="1"/>
              <a:t>体系中的</a:t>
            </a:r>
            <a:r>
              <a:rPr lang="zh-CN" altLang="en-US" sz="2200" b="1">
                <a:solidFill>
                  <a:srgbClr val="FF0000"/>
                </a:solidFill>
              </a:rPr>
              <a:t>主要矛盾</a:t>
            </a:r>
            <a:r>
              <a:rPr lang="zh-CN" altLang="en-US" sz="2200" b="1"/>
              <a:t>不同。凡尔赛</a:t>
            </a:r>
            <a:r>
              <a:rPr lang="en-US" altLang="zh-CN" sz="2200" b="1"/>
              <a:t>—</a:t>
            </a:r>
            <a:r>
              <a:rPr lang="zh-CN" altLang="en-US" sz="2200" b="1"/>
              <a:t>华盛顿体系的主要矛盾是</a:t>
            </a:r>
            <a:r>
              <a:rPr lang="zh-CN" altLang="en-US" sz="2200" b="1">
                <a:sym typeface="+mn-ea"/>
              </a:rPr>
              <a:t>战胜国与战败国及战胜国之间</a:t>
            </a:r>
            <a:r>
              <a:rPr lang="zh-CN" altLang="en-US" sz="2200" b="1"/>
              <a:t>尤其英美、美日之间的矛盾；雅尔塔体系的主要矛盾除美苏争霸外，更主要是资本主义与社会主义意识形态之间的矛盾。</a:t>
            </a:r>
          </a:p>
          <a:p>
            <a:pPr>
              <a:lnSpc>
                <a:spcPct val="100000"/>
              </a:lnSpc>
              <a:spcBef>
                <a:spcPts val="600"/>
              </a:spcBef>
              <a:spcAft>
                <a:spcPts val="0"/>
              </a:spcAft>
            </a:pPr>
            <a:r>
              <a:rPr lang="zh-CN" altLang="en-US" sz="2200" b="1">
                <a:latin typeface="微软雅黑" panose="020B0503020204020204" charset="-122"/>
                <a:ea typeface="微软雅黑" panose="020B0503020204020204" charset="-122"/>
              </a:rPr>
              <a:t>⑽</a:t>
            </a:r>
            <a:r>
              <a:rPr lang="zh-CN" altLang="en-US" sz="2200" b="1"/>
              <a:t>体系解体后</a:t>
            </a:r>
            <a:r>
              <a:rPr lang="zh-CN" altLang="en-US" sz="2200" b="1">
                <a:solidFill>
                  <a:srgbClr val="FF0000"/>
                </a:solidFill>
              </a:rPr>
              <a:t>对世界格局影响</a:t>
            </a:r>
            <a:r>
              <a:rPr lang="zh-CN" altLang="en-US" sz="2200" b="1"/>
              <a:t>不同。凡尔赛</a:t>
            </a:r>
            <a:r>
              <a:rPr lang="en-US" altLang="zh-CN" sz="2200" b="1"/>
              <a:t>—</a:t>
            </a:r>
            <a:r>
              <a:rPr lang="zh-CN" altLang="en-US" sz="2200" b="1"/>
              <a:t>华盛顿体系解体是由于德、日两国法西斯对外扩张和英、法、美长期纵容造成的。它的解体就意味着二战正式爆发；雅尔塔体系的解体意味着美苏两极格局结束，世界向多极化方向发展，世界的多极化发展有利于世界的安全与稳定，但天下并不太平，明显呈现缓和与紧张、和平与动荡并存的局面。</a:t>
            </a:r>
          </a:p>
        </p:txBody>
      </p:sp>
      <p:sp>
        <p:nvSpPr>
          <p:cNvPr id="3" name="文本框 2"/>
          <p:cNvSpPr txBox="1"/>
          <p:nvPr/>
        </p:nvSpPr>
        <p:spPr>
          <a:xfrm>
            <a:off x="359410" y="54610"/>
            <a:ext cx="1353185" cy="521970"/>
          </a:xfrm>
          <a:prstGeom prst="rect">
            <a:avLst/>
          </a:prstGeom>
          <a:solidFill>
            <a:schemeClr val="accent3">
              <a:lumMod val="40000"/>
              <a:lumOff val="60000"/>
            </a:schemeClr>
          </a:solidFill>
          <a:ln w="22225">
            <a:solidFill>
              <a:srgbClr val="FF0000"/>
            </a:solidFill>
          </a:ln>
        </p:spPr>
        <p:txBody>
          <a:bodyPr wrap="none" rtlCol="0" anchor="t">
            <a:spAutoFit/>
          </a:bodyPr>
          <a:lstStyle/>
          <a:p>
            <a:pPr>
              <a:lnSpc>
                <a:spcPct val="100000"/>
              </a:lnSpc>
              <a:spcBef>
                <a:spcPts val="600"/>
              </a:spcBef>
              <a:spcAft>
                <a:spcPts val="0"/>
              </a:spcAft>
            </a:pPr>
            <a:r>
              <a:rPr lang="zh-CN" altLang="en-US" sz="2800" b="1">
                <a:sym typeface="+mn-ea"/>
              </a:rPr>
              <a:t>不同点:</a:t>
            </a:r>
            <a:endParaRPr lang="zh-CN" altLang="en-US" sz="2800"/>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文本框 4"/>
          <p:cNvSpPr txBox="1">
            <a:spLocks noChangeArrowheads="1"/>
          </p:cNvSpPr>
          <p:nvPr/>
        </p:nvSpPr>
        <p:spPr bwMode="auto">
          <a:xfrm>
            <a:off x="219393" y="381476"/>
            <a:ext cx="3563937" cy="52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solidFill>
                  <a:srgbClr val="FF0000"/>
                </a:solidFill>
                <a:latin typeface="黑体" panose="02010609060101010101" pitchFamily="2" charset="-122"/>
                <a:ea typeface="黑体" panose="02010609060101010101" pitchFamily="2" charset="-122"/>
              </a:rPr>
              <a:t>课堂小结</a:t>
            </a:r>
          </a:p>
        </p:txBody>
      </p:sp>
      <p:sp>
        <p:nvSpPr>
          <p:cNvPr id="13" name="文本框 12"/>
          <p:cNvSpPr txBox="1"/>
          <p:nvPr/>
        </p:nvSpPr>
        <p:spPr>
          <a:xfrm>
            <a:off x="636270" y="1799590"/>
            <a:ext cx="1313815" cy="230568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91434" tIns="45717" rIns="91434" bIns="45717">
            <a:spAutoFit/>
          </a:bodyPr>
          <a:lstStyle>
            <a:defPPr>
              <a:defRPr lang="zh-CN"/>
            </a:defPPr>
            <a:lvl1pPr>
              <a:defRPr sz="2000">
                <a:solidFill>
                  <a:schemeClr val="tx1"/>
                </a:solidFill>
                <a:latin typeface="黑体" panose="02010609060101010101" pitchFamily="2" charset="-122"/>
                <a:ea typeface="黑体" panose="02010609060101010101" pitchFamily="2"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400" b="1" dirty="0"/>
              <a:t>第二次世界大战与战后国际秩序的形成</a:t>
            </a:r>
          </a:p>
        </p:txBody>
      </p:sp>
      <p:sp>
        <p:nvSpPr>
          <p:cNvPr id="37" name="右中括号 36"/>
          <p:cNvSpPr/>
          <p:nvPr/>
        </p:nvSpPr>
        <p:spPr>
          <a:xfrm rot="10800000">
            <a:off x="4546600" y="2518569"/>
            <a:ext cx="227013" cy="55245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sz="1800"/>
          </a:p>
        </p:txBody>
      </p:sp>
      <p:sp>
        <p:nvSpPr>
          <p:cNvPr id="36" name="文本框 35"/>
          <p:cNvSpPr txBox="1"/>
          <p:nvPr/>
        </p:nvSpPr>
        <p:spPr>
          <a:xfrm>
            <a:off x="4773930" y="1156335"/>
            <a:ext cx="3877310"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91434" tIns="45717" rIns="91434" bIns="45717">
            <a:spAutoFit/>
          </a:bodyPr>
          <a:lstStyle>
            <a:defPPr>
              <a:defRPr lang="zh-CN"/>
            </a:defPPr>
            <a:lvl1pPr>
              <a:defRPr sz="2000">
                <a:solidFill>
                  <a:schemeClr val="tx1"/>
                </a:solidFill>
                <a:latin typeface="黑体" panose="02010609060101010101" pitchFamily="2" charset="-122"/>
                <a:ea typeface="黑体" panose="02010609060101010101" pitchFamily="2"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400" b="1" dirty="0"/>
              <a:t>法西斯主义的</a:t>
            </a:r>
            <a:r>
              <a:rPr lang="zh-CN" altLang="en-US" sz="2400" b="1" dirty="0" smtClean="0"/>
              <a:t>形成与特征</a:t>
            </a:r>
            <a:endParaRPr lang="zh-CN" altLang="en-US" sz="2400" b="1" dirty="0"/>
          </a:p>
        </p:txBody>
      </p:sp>
      <p:sp>
        <p:nvSpPr>
          <p:cNvPr id="48" name="文本框 47"/>
          <p:cNvSpPr txBox="1"/>
          <p:nvPr/>
        </p:nvSpPr>
        <p:spPr>
          <a:xfrm>
            <a:off x="4757738" y="1769269"/>
            <a:ext cx="3490912"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2" charset="-122"/>
                <a:ea typeface="黑体" panose="02010609060101010101" pitchFamily="2"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400" b="1" dirty="0" smtClean="0"/>
              <a:t>亚欧战争</a:t>
            </a:r>
            <a:r>
              <a:rPr lang="zh-CN" altLang="en-US" sz="2400" b="1" dirty="0"/>
              <a:t>策源地的形成</a:t>
            </a:r>
          </a:p>
        </p:txBody>
      </p:sp>
      <p:cxnSp>
        <p:nvCxnSpPr>
          <p:cNvPr id="50" name="直接连接符 49"/>
          <p:cNvCxnSpPr/>
          <p:nvPr/>
        </p:nvCxnSpPr>
        <p:spPr>
          <a:xfrm flipV="1">
            <a:off x="4254500" y="1686719"/>
            <a:ext cx="276225" cy="4763"/>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2740025" y="801039"/>
            <a:ext cx="1514475" cy="144399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2200" b="1" dirty="0" smtClean="0">
                <a:solidFill>
                  <a:schemeClr val="tx1"/>
                </a:solidFill>
                <a:uFillTx/>
                <a:latin typeface="黑体" panose="02010609060101010101" pitchFamily="2" charset="-122"/>
                <a:ea typeface="黑体" panose="02010609060101010101" pitchFamily="2" charset="-122"/>
              </a:rPr>
              <a:t>法西斯主义与亚欧战争策源地的形成</a:t>
            </a:r>
          </a:p>
        </p:txBody>
      </p:sp>
      <p:sp>
        <p:nvSpPr>
          <p:cNvPr id="56" name="右中括号 55"/>
          <p:cNvSpPr/>
          <p:nvPr/>
        </p:nvSpPr>
        <p:spPr>
          <a:xfrm rot="10800000">
            <a:off x="2401570" y="1392555"/>
            <a:ext cx="354330" cy="2713355"/>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sz="1800"/>
          </a:p>
        </p:txBody>
      </p:sp>
      <p:cxnSp>
        <p:nvCxnSpPr>
          <p:cNvPr id="58" name="直接连接符 57"/>
          <p:cNvCxnSpPr/>
          <p:nvPr/>
        </p:nvCxnSpPr>
        <p:spPr>
          <a:xfrm>
            <a:off x="2049463" y="2824957"/>
            <a:ext cx="376237"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7" name="文本框 48"/>
          <p:cNvSpPr txBox="1"/>
          <p:nvPr/>
        </p:nvSpPr>
        <p:spPr>
          <a:xfrm>
            <a:off x="4773613" y="2316957"/>
            <a:ext cx="3475037"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2" charset="-122"/>
                <a:ea typeface="黑体" panose="02010609060101010101" pitchFamily="2"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400" b="1" dirty="0"/>
              <a:t>法西斯国家的侵略战争</a:t>
            </a:r>
          </a:p>
        </p:txBody>
      </p:sp>
      <p:sp>
        <p:nvSpPr>
          <p:cNvPr id="43" name="右中括号 42"/>
          <p:cNvSpPr/>
          <p:nvPr/>
        </p:nvSpPr>
        <p:spPr>
          <a:xfrm rot="10800000">
            <a:off x="4530725" y="1393032"/>
            <a:ext cx="227013" cy="581025"/>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sz="1800"/>
          </a:p>
        </p:txBody>
      </p:sp>
      <p:sp>
        <p:nvSpPr>
          <p:cNvPr id="28" name="文本框 52"/>
          <p:cNvSpPr txBox="1"/>
          <p:nvPr/>
        </p:nvSpPr>
        <p:spPr>
          <a:xfrm>
            <a:off x="4773930" y="2880995"/>
            <a:ext cx="3876675"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91434" tIns="45717" rIns="91434" bIns="45717">
            <a:spAutoFit/>
          </a:bodyPr>
          <a:lstStyle/>
          <a:p>
            <a:pPr>
              <a:defRPr/>
            </a:pPr>
            <a:r>
              <a:rPr lang="zh-CN" altLang="en-US" sz="2400" b="1" dirty="0">
                <a:latin typeface="黑体" panose="02010609060101010101" pitchFamily="2" charset="-122"/>
                <a:ea typeface="黑体" panose="02010609060101010101" pitchFamily="2" charset="-122"/>
              </a:rPr>
              <a:t>世界人民的</a:t>
            </a:r>
            <a:r>
              <a:rPr lang="zh-CN" altLang="en-US" sz="2400" b="1" dirty="0" smtClean="0">
                <a:latin typeface="黑体" panose="02010609060101010101" pitchFamily="2" charset="-122"/>
                <a:ea typeface="黑体" panose="02010609060101010101" pitchFamily="2" charset="-122"/>
              </a:rPr>
              <a:t>抵抗与战争结果</a:t>
            </a:r>
            <a:endParaRPr lang="zh-CN" altLang="en-US" sz="2400" b="1" dirty="0">
              <a:latin typeface="黑体" panose="02010609060101010101" pitchFamily="2" charset="-122"/>
              <a:ea typeface="黑体" panose="02010609060101010101" pitchFamily="2" charset="-122"/>
            </a:endParaRPr>
          </a:p>
        </p:txBody>
      </p:sp>
      <p:sp>
        <p:nvSpPr>
          <p:cNvPr id="26" name="文本框 50"/>
          <p:cNvSpPr txBox="1"/>
          <p:nvPr/>
        </p:nvSpPr>
        <p:spPr>
          <a:xfrm>
            <a:off x="2755900" y="2462054"/>
            <a:ext cx="1514475" cy="7670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2200" b="1" dirty="0" smtClean="0">
                <a:solidFill>
                  <a:schemeClr val="tx1"/>
                </a:solidFill>
                <a:uFillTx/>
                <a:latin typeface="黑体" panose="02010609060101010101" pitchFamily="2" charset="-122"/>
                <a:ea typeface="黑体" panose="02010609060101010101" pitchFamily="2" charset="-122"/>
              </a:rPr>
              <a:t>第二次世界大战</a:t>
            </a:r>
          </a:p>
        </p:txBody>
      </p:sp>
      <p:sp>
        <p:nvSpPr>
          <p:cNvPr id="24" name="文本框 50"/>
          <p:cNvSpPr txBox="1"/>
          <p:nvPr/>
        </p:nvSpPr>
        <p:spPr>
          <a:xfrm>
            <a:off x="2755900" y="3736340"/>
            <a:ext cx="1634490" cy="7670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91434" tIns="45717" rIns="91434" bIns="45717">
            <a:spAutoFit/>
          </a:bodyPr>
          <a:lstStyle/>
          <a:p>
            <a:pPr>
              <a:defRPr/>
            </a:pPr>
            <a:r>
              <a:rPr lang="zh-CN" altLang="en-US" sz="2200" b="1" dirty="0" smtClean="0">
                <a:solidFill>
                  <a:schemeClr val="tx1"/>
                </a:solidFill>
                <a:uFillTx/>
                <a:latin typeface="黑体" panose="02010609060101010101" pitchFamily="2" charset="-122"/>
                <a:ea typeface="黑体" panose="02010609060101010101" pitchFamily="2" charset="-122"/>
              </a:rPr>
              <a:t>战后国际秩序的建立</a:t>
            </a:r>
          </a:p>
        </p:txBody>
      </p:sp>
      <p:sp>
        <p:nvSpPr>
          <p:cNvPr id="29" name="文本框 52"/>
          <p:cNvSpPr txBox="1"/>
          <p:nvPr/>
        </p:nvSpPr>
        <p:spPr>
          <a:xfrm>
            <a:off x="4798695" y="3524251"/>
            <a:ext cx="3449638"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2400" b="1" dirty="0">
                <a:latin typeface="黑体" panose="02010609060101010101" pitchFamily="2" charset="-122"/>
                <a:ea typeface="黑体" panose="02010609060101010101" pitchFamily="2" charset="-122"/>
              </a:rPr>
              <a:t>雅尔塔</a:t>
            </a:r>
            <a:r>
              <a:rPr lang="zh-CN" altLang="en-US" sz="2400" b="1" dirty="0" smtClean="0">
                <a:latin typeface="黑体" panose="02010609060101010101" pitchFamily="2" charset="-122"/>
                <a:ea typeface="黑体" panose="02010609060101010101" pitchFamily="2" charset="-122"/>
              </a:rPr>
              <a:t>体系与联合国</a:t>
            </a:r>
            <a:endParaRPr lang="zh-CN" altLang="en-US" sz="2400" b="1" dirty="0">
              <a:latin typeface="黑体" panose="02010609060101010101" pitchFamily="2" charset="-122"/>
              <a:ea typeface="黑体" panose="02010609060101010101" pitchFamily="2" charset="-122"/>
            </a:endParaRPr>
          </a:p>
        </p:txBody>
      </p:sp>
      <p:sp>
        <p:nvSpPr>
          <p:cNvPr id="38" name="右中括号 37"/>
          <p:cNvSpPr/>
          <p:nvPr/>
        </p:nvSpPr>
        <p:spPr>
          <a:xfrm rot="10800000">
            <a:off x="4530725" y="3735705"/>
            <a:ext cx="267335" cy="62992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sz="1800"/>
          </a:p>
        </p:txBody>
      </p:sp>
      <p:cxnSp>
        <p:nvCxnSpPr>
          <p:cNvPr id="42" name="直接连接符 41"/>
          <p:cNvCxnSpPr/>
          <p:nvPr/>
        </p:nvCxnSpPr>
        <p:spPr>
          <a:xfrm>
            <a:off x="4286250" y="4095432"/>
            <a:ext cx="26035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30" name="文本框 52"/>
          <p:cNvSpPr txBox="1"/>
          <p:nvPr/>
        </p:nvSpPr>
        <p:spPr>
          <a:xfrm>
            <a:off x="4752976" y="4167505"/>
            <a:ext cx="3475037" cy="45910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2400" b="1" dirty="0">
                <a:latin typeface="黑体" panose="02010609060101010101" pitchFamily="2" charset="-122"/>
                <a:ea typeface="黑体" panose="02010609060101010101" pitchFamily="2" charset="-122"/>
              </a:rPr>
              <a:t>二战的影响</a:t>
            </a:r>
          </a:p>
        </p:txBody>
      </p:sp>
      <p:cxnSp>
        <p:nvCxnSpPr>
          <p:cNvPr id="33" name="直接连接符 32"/>
          <p:cNvCxnSpPr/>
          <p:nvPr/>
        </p:nvCxnSpPr>
        <p:spPr>
          <a:xfrm>
            <a:off x="2447925" y="2824957"/>
            <a:ext cx="27940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270375" y="2845594"/>
            <a:ext cx="26035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pic>
        <p:nvPicPr>
          <p:cNvPr id="4098" name="图片 4099" descr="C:/Users/HP/Desktop/2019—2020学年《新课程学案》中外历史纲要（下）同步教辅资料（课件+试题）/课件/19XLS-40.TIF"/>
          <p:cNvPicPr>
            <a:picLocks noChangeAspect="1"/>
          </p:cNvPicPr>
          <p:nvPr/>
        </p:nvPicPr>
        <p:blipFill>
          <a:blip r:embed="rId2" r:link="rId3"/>
          <a:srcRect l="4077" t="19054" r="636" b="41951"/>
          <a:stretch>
            <a:fillRect/>
          </a:stretch>
        </p:blipFill>
        <p:spPr>
          <a:xfrm>
            <a:off x="219393" y="4753293"/>
            <a:ext cx="8704421" cy="1747838"/>
          </a:xfrm>
          <a:prstGeom prst="rect">
            <a:avLst/>
          </a:prstGeom>
          <a:noFill/>
          <a:ln w="9525">
            <a:noFill/>
          </a:ln>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4738" name="组合 244737"/>
          <p:cNvGrpSpPr/>
          <p:nvPr/>
        </p:nvGrpSpPr>
        <p:grpSpPr>
          <a:xfrm>
            <a:off x="4457700" y="6238875"/>
            <a:ext cx="928688" cy="415925"/>
            <a:chOff x="0" y="0"/>
            <a:chExt cx="928694" cy="415937"/>
          </a:xfrm>
        </p:grpSpPr>
        <p:cxnSp>
          <p:nvCxnSpPr>
            <p:cNvPr id="244739" name="直接连接符 15"/>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40" name="直接连接符 17"/>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41" name="组合 244740"/>
          <p:cNvGrpSpPr/>
          <p:nvPr/>
        </p:nvGrpSpPr>
        <p:grpSpPr>
          <a:xfrm>
            <a:off x="4635500" y="6350000"/>
            <a:ext cx="928688" cy="415925"/>
            <a:chOff x="0" y="0"/>
            <a:chExt cx="928694" cy="415937"/>
          </a:xfrm>
        </p:grpSpPr>
        <p:cxnSp>
          <p:nvCxnSpPr>
            <p:cNvPr id="244742" name="直接连接符 20"/>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43" name="直接连接符 21"/>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44" name="组合 244743"/>
          <p:cNvGrpSpPr/>
          <p:nvPr/>
        </p:nvGrpSpPr>
        <p:grpSpPr>
          <a:xfrm>
            <a:off x="863600" y="4221163"/>
            <a:ext cx="1784350" cy="5589587"/>
            <a:chOff x="0" y="0"/>
            <a:chExt cx="1785011" cy="5589599"/>
          </a:xfrm>
        </p:grpSpPr>
        <p:pic>
          <p:nvPicPr>
            <p:cNvPr id="244745" name="图片 26" descr="人物倒影.png"/>
            <p:cNvPicPr>
              <a:picLocks noChangeAspect="1"/>
            </p:cNvPicPr>
            <p:nvPr/>
          </p:nvPicPr>
          <p:blipFill>
            <a:blip r:embed="rId2"/>
            <a:stretch>
              <a:fillRect/>
            </a:stretch>
          </p:blipFill>
          <p:spPr>
            <a:xfrm>
              <a:off x="0" y="2771458"/>
              <a:ext cx="1752306" cy="2818141"/>
            </a:xfrm>
            <a:prstGeom prst="rect">
              <a:avLst/>
            </a:prstGeom>
            <a:noFill/>
            <a:ln w="9525">
              <a:noFill/>
            </a:ln>
          </p:spPr>
        </p:pic>
        <p:sp>
          <p:nvSpPr>
            <p:cNvPr id="244746" name="矩形 27"/>
            <p:cNvSpPr/>
            <p:nvPr/>
          </p:nvSpPr>
          <p:spPr>
            <a:xfrm>
              <a:off x="23822" y="0"/>
              <a:ext cx="1761189" cy="2862268"/>
            </a:xfrm>
            <a:prstGeom prst="rect">
              <a:avLst/>
            </a:prstGeom>
            <a:noFill/>
            <a:ln w="9525">
              <a:noFill/>
            </a:ln>
          </p:spPr>
          <p:txBody>
            <a:bodyPr anchor="ctr"/>
            <a:lstStyle/>
            <a:p>
              <a:pPr algn="ctr" eaLnBrk="1" hangingPunct="1">
                <a:buFont typeface="Arial" panose="020B0604020202020204" pitchFamily="34" charset="0"/>
                <a:buNone/>
              </a:pPr>
              <a:endParaRPr lang="zh-CN" altLang="en-US" dirty="0">
                <a:solidFill>
                  <a:srgbClr val="FFFFFF"/>
                </a:solidFill>
                <a:latin typeface="Calibri" panose="020F0502020204030204" pitchFamily="34" charset="0"/>
              </a:endParaRPr>
            </a:p>
          </p:txBody>
        </p:sp>
      </p:grpSp>
      <p:pic>
        <p:nvPicPr>
          <p:cNvPr id="244747" name="图片 30" descr="图片2.png"/>
          <p:cNvPicPr>
            <a:picLocks noChangeAspect="1"/>
          </p:cNvPicPr>
          <p:nvPr/>
        </p:nvPicPr>
        <p:blipFill>
          <a:blip r:embed="rId3"/>
          <a:stretch>
            <a:fillRect/>
          </a:stretch>
        </p:blipFill>
        <p:spPr>
          <a:xfrm>
            <a:off x="8293100" y="722313"/>
            <a:ext cx="2428875" cy="2427287"/>
          </a:xfrm>
          <a:prstGeom prst="rect">
            <a:avLst/>
          </a:prstGeom>
          <a:noFill/>
          <a:ln w="9525">
            <a:noFill/>
          </a:ln>
        </p:spPr>
      </p:pic>
      <p:sp>
        <p:nvSpPr>
          <p:cNvPr id="244748" name="Rectangle 39"/>
          <p:cNvSpPr/>
          <p:nvPr/>
        </p:nvSpPr>
        <p:spPr>
          <a:xfrm>
            <a:off x="-20558125" y="2132013"/>
            <a:ext cx="16417925" cy="2160587"/>
          </a:xfrm>
          <a:prstGeom prst="rect">
            <a:avLst/>
          </a:prstGeom>
          <a:noFill/>
          <a:ln w="9525">
            <a:noFill/>
          </a:ln>
        </p:spPr>
        <p:txBody>
          <a:bodyPr wrap="none" anchor="ctr"/>
          <a:lstStyle/>
          <a:p>
            <a:pPr eaLnBrk="1" hangingPunct="1">
              <a:buFont typeface="Arial" panose="020B0604020202020204" pitchFamily="34" charset="0"/>
              <a:buNone/>
            </a:pPr>
            <a:endParaRPr lang="zh-CN" altLang="en-US" dirty="0">
              <a:latin typeface="Arial" panose="020B0604020202020204" pitchFamily="34" charset="0"/>
            </a:endParaRPr>
          </a:p>
        </p:txBody>
      </p:sp>
      <p:grpSp>
        <p:nvGrpSpPr>
          <p:cNvPr id="244749" name="组合 244748"/>
          <p:cNvGrpSpPr/>
          <p:nvPr/>
        </p:nvGrpSpPr>
        <p:grpSpPr>
          <a:xfrm>
            <a:off x="650875" y="2822575"/>
            <a:ext cx="30851475" cy="1901825"/>
            <a:chOff x="0" y="0"/>
            <a:chExt cx="19435" cy="1198"/>
          </a:xfrm>
        </p:grpSpPr>
        <p:pic>
          <p:nvPicPr>
            <p:cNvPr id="244750" name="Picture 24" descr="红2"/>
            <p:cNvPicPr>
              <a:picLocks noChangeAspect="1"/>
            </p:cNvPicPr>
            <p:nvPr/>
          </p:nvPicPr>
          <p:blipFill>
            <a:blip r:embed="rId4"/>
            <a:stretch>
              <a:fillRect/>
            </a:stretch>
          </p:blipFill>
          <p:spPr>
            <a:xfrm>
              <a:off x="3279" y="0"/>
              <a:ext cx="1959" cy="1198"/>
            </a:xfrm>
            <a:prstGeom prst="rect">
              <a:avLst/>
            </a:prstGeom>
            <a:noFill/>
            <a:ln w="9525">
              <a:noFill/>
            </a:ln>
          </p:spPr>
        </p:pic>
        <p:grpSp>
          <p:nvGrpSpPr>
            <p:cNvPr id="244751" name="组合 244750"/>
            <p:cNvGrpSpPr/>
            <p:nvPr/>
          </p:nvGrpSpPr>
          <p:grpSpPr>
            <a:xfrm>
              <a:off x="0" y="382"/>
              <a:ext cx="19435" cy="544"/>
              <a:chOff x="0" y="0"/>
              <a:chExt cx="19435" cy="544"/>
            </a:xfrm>
          </p:grpSpPr>
          <p:sp>
            <p:nvSpPr>
              <p:cNvPr id="244752" name="Rectangle 41"/>
              <p:cNvSpPr/>
              <p:nvPr/>
            </p:nvSpPr>
            <p:spPr>
              <a:xfrm flipH="1">
                <a:off x="9819" y="0"/>
                <a:ext cx="9616" cy="544"/>
              </a:xfrm>
              <a:prstGeom prst="rect">
                <a:avLst/>
              </a:prstGeom>
              <a:noFill/>
              <a:ln w="9525">
                <a:noFill/>
              </a:ln>
            </p:spPr>
            <p:txBody>
              <a:bodyPr wrap="none" anchor="ctr"/>
              <a:lstStyle/>
              <a:p>
                <a:pPr eaLnBrk="1" hangingPunct="1">
                  <a:buFont typeface="Arial" panose="020B0604020202020204" pitchFamily="34" charset="0"/>
                  <a:buNone/>
                </a:pPr>
                <a:endParaRPr lang="zh-CN" altLang="en-US" dirty="0">
                  <a:latin typeface="Arial" panose="020B0604020202020204" pitchFamily="34" charset="0"/>
                </a:endParaRPr>
              </a:p>
            </p:txBody>
          </p:sp>
          <p:sp>
            <p:nvSpPr>
              <p:cNvPr id="244753" name="Rectangle 42"/>
              <p:cNvSpPr/>
              <p:nvPr/>
            </p:nvSpPr>
            <p:spPr>
              <a:xfrm>
                <a:off x="0" y="136"/>
                <a:ext cx="3287" cy="408"/>
              </a:xfrm>
              <a:prstGeom prst="rect">
                <a:avLst/>
              </a:prstGeom>
              <a:noFill/>
              <a:ln w="9525">
                <a:noFill/>
              </a:ln>
            </p:spPr>
            <p:txBody>
              <a:bodyPr wrap="none" anchor="ctr"/>
              <a:lstStyle/>
              <a:p>
                <a:pPr eaLnBrk="1" hangingPunct="1">
                  <a:buFont typeface="Arial" panose="020B0604020202020204" pitchFamily="34" charset="0"/>
                  <a:buNone/>
                </a:pPr>
                <a:endParaRPr lang="zh-CN" altLang="en-US" dirty="0">
                  <a:latin typeface="Arial" panose="020B0604020202020204" pitchFamily="34" charset="0"/>
                </a:endParaRPr>
              </a:p>
            </p:txBody>
          </p:sp>
        </p:grpSp>
      </p:grpSp>
      <p:pic>
        <p:nvPicPr>
          <p:cNvPr id="244754" name="Picture 2" descr="彩虹1"/>
          <p:cNvPicPr>
            <a:picLocks noChangeAspect="1"/>
          </p:cNvPicPr>
          <p:nvPr/>
        </p:nvPicPr>
        <p:blipFill>
          <a:blip r:embed="rId5"/>
          <a:stretch>
            <a:fillRect/>
          </a:stretch>
        </p:blipFill>
        <p:spPr>
          <a:xfrm>
            <a:off x="-36512" y="2997200"/>
            <a:ext cx="10971212" cy="2552700"/>
          </a:xfrm>
          <a:prstGeom prst="rect">
            <a:avLst/>
          </a:prstGeom>
          <a:noFill/>
          <a:ln w="9525">
            <a:noFill/>
          </a:ln>
        </p:spPr>
      </p:pic>
      <p:pic>
        <p:nvPicPr>
          <p:cNvPr id="244755" name="图片 3" descr="波浪后2.png"/>
          <p:cNvPicPr>
            <a:picLocks noChangeAspect="1"/>
          </p:cNvPicPr>
          <p:nvPr/>
        </p:nvPicPr>
        <p:blipFill>
          <a:blip r:embed="rId6"/>
          <a:stretch>
            <a:fillRect/>
          </a:stretch>
        </p:blipFill>
        <p:spPr>
          <a:xfrm rot="21540000">
            <a:off x="-481012" y="5013325"/>
            <a:ext cx="10071100" cy="2713038"/>
          </a:xfrm>
          <a:prstGeom prst="rect">
            <a:avLst/>
          </a:prstGeom>
          <a:noFill/>
          <a:ln w="9525">
            <a:noFill/>
          </a:ln>
        </p:spPr>
      </p:pic>
      <p:pic>
        <p:nvPicPr>
          <p:cNvPr id="244756" name="图片 8" descr="1.png"/>
          <p:cNvPicPr>
            <a:picLocks noChangeAspect="1"/>
          </p:cNvPicPr>
          <p:nvPr/>
        </p:nvPicPr>
        <p:blipFill>
          <a:blip r:embed="rId7"/>
          <a:stretch>
            <a:fillRect/>
          </a:stretch>
        </p:blipFill>
        <p:spPr>
          <a:xfrm>
            <a:off x="457200" y="5259388"/>
            <a:ext cx="9144000" cy="787400"/>
          </a:xfrm>
          <a:prstGeom prst="rect">
            <a:avLst/>
          </a:prstGeom>
          <a:noFill/>
          <a:ln w="9525">
            <a:noFill/>
          </a:ln>
        </p:spPr>
      </p:pic>
      <p:pic>
        <p:nvPicPr>
          <p:cNvPr id="244757" name="图片 11" descr="1.png"/>
          <p:cNvPicPr>
            <a:picLocks noChangeAspect="1"/>
          </p:cNvPicPr>
          <p:nvPr/>
        </p:nvPicPr>
        <p:blipFill>
          <a:blip r:embed="rId8"/>
          <a:stretch>
            <a:fillRect/>
          </a:stretch>
        </p:blipFill>
        <p:spPr>
          <a:xfrm>
            <a:off x="498475" y="5759450"/>
            <a:ext cx="9144000" cy="787400"/>
          </a:xfrm>
          <a:prstGeom prst="rect">
            <a:avLst/>
          </a:prstGeom>
          <a:noFill/>
          <a:ln w="9525">
            <a:noFill/>
          </a:ln>
        </p:spPr>
      </p:pic>
      <p:grpSp>
        <p:nvGrpSpPr>
          <p:cNvPr id="244758" name="组合 244757"/>
          <p:cNvGrpSpPr/>
          <p:nvPr/>
        </p:nvGrpSpPr>
        <p:grpSpPr>
          <a:xfrm>
            <a:off x="863600" y="3573463"/>
            <a:ext cx="1785938" cy="5589587"/>
            <a:chOff x="0" y="0"/>
            <a:chExt cx="1785950" cy="5590258"/>
          </a:xfrm>
        </p:grpSpPr>
        <p:pic>
          <p:nvPicPr>
            <p:cNvPr id="244759" name="图片 23" descr="人物.png"/>
            <p:cNvPicPr>
              <a:picLocks noChangeAspect="1"/>
            </p:cNvPicPr>
            <p:nvPr/>
          </p:nvPicPr>
          <p:blipFill>
            <a:blip r:embed="rId9"/>
            <a:stretch>
              <a:fillRect/>
            </a:stretch>
          </p:blipFill>
          <p:spPr>
            <a:xfrm>
              <a:off x="24611" y="0"/>
              <a:ext cx="1761339" cy="2863304"/>
            </a:xfrm>
            <a:prstGeom prst="rect">
              <a:avLst/>
            </a:prstGeom>
            <a:noFill/>
            <a:ln w="9525">
              <a:noFill/>
            </a:ln>
          </p:spPr>
        </p:pic>
        <p:sp>
          <p:nvSpPr>
            <p:cNvPr id="244760" name="矩形 24"/>
            <p:cNvSpPr/>
            <p:nvPr/>
          </p:nvSpPr>
          <p:spPr>
            <a:xfrm>
              <a:off x="0" y="2772108"/>
              <a:ext cx="1752612" cy="2818150"/>
            </a:xfrm>
            <a:prstGeom prst="rect">
              <a:avLst/>
            </a:prstGeom>
            <a:noFill/>
            <a:ln w="9525">
              <a:noFill/>
            </a:ln>
          </p:spPr>
          <p:txBody>
            <a:bodyPr anchor="ctr"/>
            <a:lstStyle/>
            <a:p>
              <a:pPr algn="ctr" eaLnBrk="1" hangingPunct="1">
                <a:buFont typeface="Arial" panose="020B0604020202020204" pitchFamily="34" charset="0"/>
                <a:buNone/>
              </a:pPr>
              <a:endParaRPr lang="zh-CN" altLang="en-US" dirty="0">
                <a:solidFill>
                  <a:srgbClr val="FFFFFF"/>
                </a:solidFill>
                <a:latin typeface="Calibri" panose="020F0502020204030204" pitchFamily="34" charset="0"/>
              </a:endParaRPr>
            </a:p>
          </p:txBody>
        </p:sp>
      </p:grpSp>
      <p:pic>
        <p:nvPicPr>
          <p:cNvPr id="244761" name="图片 4" descr="波浪前1.png"/>
          <p:cNvPicPr>
            <a:picLocks noChangeAspect="1"/>
          </p:cNvPicPr>
          <p:nvPr/>
        </p:nvPicPr>
        <p:blipFill>
          <a:blip r:embed="rId10"/>
          <a:stretch>
            <a:fillRect/>
          </a:stretch>
        </p:blipFill>
        <p:spPr>
          <a:xfrm>
            <a:off x="-573087" y="5368925"/>
            <a:ext cx="10642600" cy="2341563"/>
          </a:xfrm>
          <a:prstGeom prst="rect">
            <a:avLst/>
          </a:prstGeom>
          <a:noFill/>
          <a:ln w="9525">
            <a:noFill/>
          </a:ln>
        </p:spPr>
      </p:pic>
      <p:grpSp>
        <p:nvGrpSpPr>
          <p:cNvPr id="244762" name="组合 244761"/>
          <p:cNvGrpSpPr/>
          <p:nvPr/>
        </p:nvGrpSpPr>
        <p:grpSpPr>
          <a:xfrm>
            <a:off x="4457700" y="6238875"/>
            <a:ext cx="928688" cy="415925"/>
            <a:chOff x="0" y="0"/>
            <a:chExt cx="928694" cy="415937"/>
          </a:xfrm>
        </p:grpSpPr>
        <p:cxnSp>
          <p:nvCxnSpPr>
            <p:cNvPr id="244763" name="直接连接符 15"/>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64" name="直接连接符 17"/>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65" name="组合 244764"/>
          <p:cNvGrpSpPr/>
          <p:nvPr/>
        </p:nvGrpSpPr>
        <p:grpSpPr>
          <a:xfrm>
            <a:off x="4635500" y="6350000"/>
            <a:ext cx="928688" cy="415925"/>
            <a:chOff x="0" y="0"/>
            <a:chExt cx="928694" cy="415937"/>
          </a:xfrm>
        </p:grpSpPr>
        <p:cxnSp>
          <p:nvCxnSpPr>
            <p:cNvPr id="244766" name="直接连接符 20"/>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67" name="直接连接符 21"/>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68" name="组合 244767"/>
          <p:cNvGrpSpPr/>
          <p:nvPr/>
        </p:nvGrpSpPr>
        <p:grpSpPr>
          <a:xfrm>
            <a:off x="863600" y="3716338"/>
            <a:ext cx="1784350" cy="5589587"/>
            <a:chOff x="0" y="0"/>
            <a:chExt cx="1785011" cy="5589599"/>
          </a:xfrm>
        </p:grpSpPr>
        <p:pic>
          <p:nvPicPr>
            <p:cNvPr id="244769" name="图片 26" descr="人物倒影.png"/>
            <p:cNvPicPr>
              <a:picLocks noChangeAspect="1"/>
            </p:cNvPicPr>
            <p:nvPr/>
          </p:nvPicPr>
          <p:blipFill>
            <a:blip r:embed="rId2"/>
            <a:stretch>
              <a:fillRect/>
            </a:stretch>
          </p:blipFill>
          <p:spPr>
            <a:xfrm>
              <a:off x="0" y="2771458"/>
              <a:ext cx="1752306" cy="2818141"/>
            </a:xfrm>
            <a:prstGeom prst="rect">
              <a:avLst/>
            </a:prstGeom>
            <a:noFill/>
            <a:ln w="9525">
              <a:noFill/>
            </a:ln>
          </p:spPr>
        </p:pic>
        <p:sp>
          <p:nvSpPr>
            <p:cNvPr id="244770" name="矩形 27"/>
            <p:cNvSpPr/>
            <p:nvPr/>
          </p:nvSpPr>
          <p:spPr>
            <a:xfrm>
              <a:off x="23822" y="0"/>
              <a:ext cx="1761189" cy="2862268"/>
            </a:xfrm>
            <a:prstGeom prst="rect">
              <a:avLst/>
            </a:prstGeom>
            <a:noFill/>
            <a:ln w="9525">
              <a:noFill/>
            </a:ln>
          </p:spPr>
          <p:txBody>
            <a:bodyPr anchor="ctr"/>
            <a:lstStyle/>
            <a:p>
              <a:pPr algn="ctr" eaLnBrk="1" hangingPunct="1">
                <a:buFont typeface="Arial" panose="020B0604020202020204" pitchFamily="34" charset="0"/>
                <a:buNone/>
              </a:pPr>
              <a:endParaRPr lang="zh-CN" altLang="en-US" dirty="0">
                <a:solidFill>
                  <a:srgbClr val="FFFFFF"/>
                </a:solidFill>
                <a:latin typeface="Calibri" panose="020F0502020204030204" pitchFamily="34" charset="0"/>
              </a:endParaRPr>
            </a:p>
          </p:txBody>
        </p:sp>
      </p:grpSp>
      <p:pic>
        <p:nvPicPr>
          <p:cNvPr id="244771" name="图片 30" descr="图片2.png"/>
          <p:cNvPicPr>
            <a:picLocks noChangeAspect="1"/>
          </p:cNvPicPr>
          <p:nvPr/>
        </p:nvPicPr>
        <p:blipFill>
          <a:blip r:embed="rId3"/>
          <a:stretch>
            <a:fillRect/>
          </a:stretch>
        </p:blipFill>
        <p:spPr>
          <a:xfrm>
            <a:off x="4859338" y="908050"/>
            <a:ext cx="2428875" cy="2427288"/>
          </a:xfrm>
          <a:prstGeom prst="rect">
            <a:avLst/>
          </a:prstGeom>
          <a:noFill/>
          <a:ln w="9525">
            <a:noFill/>
          </a:ln>
        </p:spPr>
      </p:pic>
      <p:grpSp>
        <p:nvGrpSpPr>
          <p:cNvPr id="244772" name="组合 244771"/>
          <p:cNvGrpSpPr/>
          <p:nvPr/>
        </p:nvGrpSpPr>
        <p:grpSpPr>
          <a:xfrm>
            <a:off x="1490663" y="2492375"/>
            <a:ext cx="30013275" cy="1541463"/>
            <a:chOff x="0" y="0"/>
            <a:chExt cx="18906" cy="971"/>
          </a:xfrm>
        </p:grpSpPr>
        <p:pic>
          <p:nvPicPr>
            <p:cNvPr id="244773" name="Picture 23" descr="红1"/>
            <p:cNvPicPr>
              <a:picLocks noChangeAspect="1"/>
            </p:cNvPicPr>
            <p:nvPr/>
          </p:nvPicPr>
          <p:blipFill>
            <a:blip r:embed="rId11"/>
            <a:stretch>
              <a:fillRect/>
            </a:stretch>
          </p:blipFill>
          <p:spPr>
            <a:xfrm>
              <a:off x="0" y="91"/>
              <a:ext cx="3278" cy="880"/>
            </a:xfrm>
            <a:prstGeom prst="rect">
              <a:avLst/>
            </a:prstGeom>
            <a:noFill/>
            <a:ln w="9525">
              <a:noFill/>
            </a:ln>
          </p:spPr>
        </p:pic>
        <p:sp>
          <p:nvSpPr>
            <p:cNvPr id="244774" name="Rectangle 29"/>
            <p:cNvSpPr/>
            <p:nvPr/>
          </p:nvSpPr>
          <p:spPr>
            <a:xfrm flipH="1">
              <a:off x="5887" y="0"/>
              <a:ext cx="13019" cy="544"/>
            </a:xfrm>
            <a:prstGeom prst="rect">
              <a:avLst/>
            </a:prstGeom>
            <a:noFill/>
            <a:ln w="9525">
              <a:noFill/>
            </a:ln>
          </p:spPr>
          <p:txBody>
            <a:bodyPr wrap="none" anchor="ctr"/>
            <a:lstStyle/>
            <a:p>
              <a:pPr eaLnBrk="1" hangingPunct="1">
                <a:buFont typeface="Arial" panose="020B0604020202020204" pitchFamily="34" charset="0"/>
                <a:buNone/>
              </a:pPr>
              <a:endParaRPr lang="zh-CN" altLang="en-US" dirty="0">
                <a:latin typeface="Arial" panose="020B0604020202020204" pitchFamily="34" charset="0"/>
              </a:endParaRPr>
            </a:p>
          </p:txBody>
        </p:sp>
      </p:grpSp>
      <p:pic>
        <p:nvPicPr>
          <p:cNvPr id="244775" name="Picture 35" descr="红1"/>
          <p:cNvPicPr>
            <a:picLocks noChangeAspect="1"/>
          </p:cNvPicPr>
          <p:nvPr/>
        </p:nvPicPr>
        <p:blipFill>
          <a:blip r:embed="rId11"/>
          <a:stretch>
            <a:fillRect/>
          </a:stretch>
        </p:blipFill>
        <p:spPr>
          <a:xfrm>
            <a:off x="1490663" y="2636838"/>
            <a:ext cx="5203825" cy="1397000"/>
          </a:xfrm>
          <a:prstGeom prst="rect">
            <a:avLst/>
          </a:prstGeom>
          <a:noFill/>
          <a:ln w="9525">
            <a:noFill/>
          </a:ln>
        </p:spPr>
      </p:pic>
      <p:pic>
        <p:nvPicPr>
          <p:cNvPr id="244776" name="Picture 36" descr="红2"/>
          <p:cNvPicPr>
            <a:picLocks noChangeAspect="1"/>
          </p:cNvPicPr>
          <p:nvPr/>
        </p:nvPicPr>
        <p:blipFill>
          <a:blip r:embed="rId4"/>
          <a:stretch>
            <a:fillRect/>
          </a:stretch>
        </p:blipFill>
        <p:spPr>
          <a:xfrm>
            <a:off x="5854700" y="2822575"/>
            <a:ext cx="3109913" cy="1901825"/>
          </a:xfrm>
          <a:prstGeom prst="rect">
            <a:avLst/>
          </a:prstGeom>
          <a:noFill/>
          <a:ln w="9525">
            <a:noFill/>
          </a:ln>
        </p:spPr>
      </p:pic>
      <p:sp>
        <p:nvSpPr>
          <p:cNvPr id="244777" name="Rectangle 39"/>
          <p:cNvSpPr/>
          <p:nvPr/>
        </p:nvSpPr>
        <p:spPr>
          <a:xfrm>
            <a:off x="-20558125" y="2132013"/>
            <a:ext cx="16417925" cy="2160587"/>
          </a:xfrm>
          <a:prstGeom prst="rect">
            <a:avLst/>
          </a:prstGeom>
          <a:noFill/>
          <a:ln w="9525">
            <a:noFill/>
          </a:ln>
        </p:spPr>
        <p:txBody>
          <a:bodyPr wrap="none" anchor="ctr"/>
          <a:lstStyle/>
          <a:p>
            <a:pPr eaLnBrk="1" hangingPunct="1">
              <a:buFont typeface="Arial" panose="020B0604020202020204" pitchFamily="34" charset="0"/>
              <a:buNone/>
            </a:pPr>
            <a:endParaRPr lang="zh-CN" altLang="en-US" dirty="0">
              <a:latin typeface="Arial" panose="020B0604020202020204" pitchFamily="34" charset="0"/>
            </a:endParaRPr>
          </a:p>
        </p:txBody>
      </p:sp>
      <p:sp>
        <p:nvSpPr>
          <p:cNvPr id="244778" name="文本框 244777"/>
          <p:cNvSpPr txBox="1"/>
          <p:nvPr/>
        </p:nvSpPr>
        <p:spPr>
          <a:xfrm>
            <a:off x="2413000" y="4581525"/>
            <a:ext cx="6264275" cy="854075"/>
          </a:xfrm>
          <a:prstGeom prst="rect">
            <a:avLst/>
          </a:prstGeom>
          <a:noFill/>
          <a:ln w="9525">
            <a:noFill/>
          </a:ln>
        </p:spPr>
        <p:txBody>
          <a:bodyPr>
            <a:spAutoFit/>
          </a:bodyPr>
          <a:lstStyle/>
          <a:p>
            <a:pPr eaLnBrk="1" hangingPunct="1">
              <a:spcBef>
                <a:spcPct val="50000"/>
              </a:spcBef>
              <a:buFont typeface="Arial" panose="020B0604020202020204" pitchFamily="34" charset="0"/>
              <a:buNone/>
            </a:pPr>
            <a:r>
              <a:rPr lang="zh-CN" altLang="en-US" sz="5000" b="1" dirty="0">
                <a:solidFill>
                  <a:srgbClr val="CC00CC"/>
                </a:solidFill>
                <a:latin typeface="Kunstler Script" pitchFamily="2" charset="0"/>
                <a:ea typeface="迷你简毡笔黑" pitchFamily="1" charset="-122"/>
              </a:rPr>
              <a:t>谢  谢  观  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repeatCount="indefinite" accel="50000" decel="50000" fill="hold" nodeType="withEffect">
                                  <p:stCondLst>
                                    <p:cond delay="0"/>
                                  </p:stCondLst>
                                  <p:childTnLst>
                                    <p:animMotion origin="layout" path="M 1.38889E-6 -2.96296E-6 C 0.00573 0.04769 -0.01719 0.09283 -0.05156 0.09931 C -0.08577 0.10672 -0.11788 0.07338 -0.12344 0.0257 C -0.12899 -0.02222 -0.1059 -0.06643 -0.07136 -0.07361 C -0.03733 -0.08055 -0.00486 -0.04815 1.38889E-6 -2.96296E-6 Z " pathEditMode="relative" rAng="2115020156" ptsTypes="fffff">
                                      <p:cBhvr>
                                        <p:cTn id="6" dur="5000" spd="-99700" fill="hold"/>
                                        <p:tgtEl>
                                          <p:spTgt spid="244747"/>
                                        </p:tgtEl>
                                        <p:attrNameLst>
                                          <p:attrName>ppt_x</p:attrName>
                                          <p:attrName>ppt_y</p:attrName>
                                        </p:attrNameLst>
                                      </p:cBhvr>
                                      <p:rCtr x="-5800" y="1300"/>
                                    </p:animMotion>
                                  </p:childTnLst>
                                </p:cTn>
                              </p:par>
                              <p:par>
                                <p:cTn id="7" presetID="9" presetClass="emph" presetSubtype="0" nodeType="withEffect">
                                  <p:stCondLst>
                                    <p:cond delay="0"/>
                                  </p:stCondLst>
                                  <p:childTnLst>
                                    <p:set>
                                      <p:cBhvr rctx="PPT">
                                        <p:cTn id="8" dur="indefinite"/>
                                        <p:tgtEl>
                                          <p:spTgt spid="244747"/>
                                        </p:tgtEl>
                                        <p:attrNameLst>
                                          <p:attrName>style.opacity</p:attrName>
                                        </p:attrNameLst>
                                      </p:cBhvr>
                                      <p:to>
                                        <p:strVal val="0.65"/>
                                      </p:to>
                                    </p:set>
                                    <p:animEffect filter="image" prLst="opacity: 0.65">
                                      <p:cBhvr rctx="IE">
                                        <p:cTn id="9" dur="indefinite"/>
                                        <p:tgtEl>
                                          <p:spTgt spid="244747"/>
                                        </p:tgtEl>
                                      </p:cBhvr>
                                    </p:animEffect>
                                  </p:childTnLst>
                                </p:cTn>
                              </p:par>
                              <p:par>
                                <p:cTn id="10" presetID="8" presetClass="emph" presetSubtype="0" repeatCount="indefinite" accel="50000" decel="50000" autoRev="1" fill="hold" nodeType="withEffect">
                                  <p:stCondLst>
                                    <p:cond delay="0"/>
                                  </p:stCondLst>
                                  <p:childTnLst>
                                    <p:animRot by="300000">
                                      <p:cBhvr>
                                        <p:cTn id="11" dur="3000" fill="hold"/>
                                        <p:tgtEl>
                                          <p:spTgt spid="244744"/>
                                        </p:tgtEl>
                                        <p:attrNameLst>
                                          <p:attrName>r</p:attrName>
                                        </p:attrNameLst>
                                      </p:cBhvr>
                                    </p:animRot>
                                  </p:childTnLst>
                                </p:cTn>
                              </p:par>
                              <p:par>
                                <p:cTn id="12" presetID="1" presetClass="path" presetSubtype="0" repeatCount="indefinite" accel="50000" decel="50000" fill="hold" nodeType="withEffect">
                                  <p:stCondLst>
                                    <p:cond delay="0"/>
                                  </p:stCondLst>
                                  <p:childTnLst>
                                    <p:animMotion origin="layout" path="M 1.38889E-6 -2.96296E-6 C 0.00573 0.04769 -0.01719 0.09283 -0.05156 0.09931 C -0.08577 0.10672 -0.11788 0.07338 -0.12344 0.0257 C -0.12899 -0.02222 -0.1059 -0.06643 -0.07136 -0.07361 C -0.03733 -0.08055 -0.00486 -0.04815 1.38889E-6 -2.96296E-6 Z " pathEditMode="relative" rAng="2115020156" ptsTypes="fffff">
                                      <p:cBhvr>
                                        <p:cTn id="13" dur="5000" spd="-99700" fill="hold"/>
                                        <p:tgtEl>
                                          <p:spTgt spid="244771"/>
                                        </p:tgtEl>
                                        <p:attrNameLst>
                                          <p:attrName>ppt_x</p:attrName>
                                          <p:attrName>ppt_y</p:attrName>
                                        </p:attrNameLst>
                                      </p:cBhvr>
                                      <p:rCtr x="-5800" y="1300"/>
                                    </p:animMotion>
                                  </p:childTnLst>
                                </p:cTn>
                              </p:par>
                              <p:par>
                                <p:cTn id="14" presetID="9" presetClass="emph" presetSubtype="0" nodeType="withEffect">
                                  <p:stCondLst>
                                    <p:cond delay="0"/>
                                  </p:stCondLst>
                                  <p:childTnLst>
                                    <p:set>
                                      <p:cBhvr rctx="PPT">
                                        <p:cTn id="15" dur="indefinite"/>
                                        <p:tgtEl>
                                          <p:spTgt spid="244771"/>
                                        </p:tgtEl>
                                        <p:attrNameLst>
                                          <p:attrName>style.opacity</p:attrName>
                                        </p:attrNameLst>
                                      </p:cBhvr>
                                      <p:to>
                                        <p:strVal val="0.65"/>
                                      </p:to>
                                    </p:set>
                                    <p:animEffect filter="image" prLst="opacity: 0.65">
                                      <p:cBhvr rctx="IE">
                                        <p:cTn id="16" dur="indefinite"/>
                                        <p:tgtEl>
                                          <p:spTgt spid="244771"/>
                                        </p:tgtEl>
                                      </p:cBhvr>
                                    </p:animEffect>
                                  </p:childTnLst>
                                </p:cTn>
                              </p:par>
                              <p:par>
                                <p:cTn id="17" presetID="42" presetClass="entr" presetSubtype="0" repeatCount="indefinite" fill="hold" nodeType="withEffect">
                                  <p:stCondLst>
                                    <p:cond delay="0"/>
                                  </p:stCondLst>
                                  <p:childTnLst>
                                    <p:set>
                                      <p:cBhvr>
                                        <p:cTn id="18" dur="1" fill="hold">
                                          <p:stCondLst>
                                            <p:cond delay="0"/>
                                          </p:stCondLst>
                                        </p:cTn>
                                        <p:tgtEl>
                                          <p:spTgt spid="244757"/>
                                        </p:tgtEl>
                                        <p:attrNameLst>
                                          <p:attrName>style.visibility</p:attrName>
                                        </p:attrNameLst>
                                      </p:cBhvr>
                                      <p:to>
                                        <p:strVal val="visible"/>
                                      </p:to>
                                    </p:set>
                                    <p:animEffect transition="in" filter="fade">
                                      <p:cBhvr>
                                        <p:cTn id="19" dur="2000"/>
                                        <p:tgtEl>
                                          <p:spTgt spid="244757"/>
                                        </p:tgtEl>
                                      </p:cBhvr>
                                    </p:animEffect>
                                    <p:anim calcmode="lin" valueType="num">
                                      <p:cBhvr>
                                        <p:cTn id="20" dur="2000" fill="hold"/>
                                        <p:tgtEl>
                                          <p:spTgt spid="244757"/>
                                        </p:tgtEl>
                                        <p:attrNameLst>
                                          <p:attrName>ppt_x</p:attrName>
                                        </p:attrNameLst>
                                      </p:cBhvr>
                                      <p:tavLst>
                                        <p:tav tm="0">
                                          <p:val>
                                            <p:strVal val="#ppt_x"/>
                                          </p:val>
                                        </p:tav>
                                        <p:tav tm="100000">
                                          <p:val>
                                            <p:strVal val="#ppt_x"/>
                                          </p:val>
                                        </p:tav>
                                      </p:tavLst>
                                    </p:anim>
                                    <p:anim calcmode="lin" valueType="num">
                                      <p:cBhvr>
                                        <p:cTn id="21" dur="2000" fill="hold"/>
                                        <p:tgtEl>
                                          <p:spTgt spid="244757"/>
                                        </p:tgtEl>
                                        <p:attrNameLst>
                                          <p:attrName>ppt_y</p:attrName>
                                        </p:attrNameLst>
                                      </p:cBhvr>
                                      <p:tavLst>
                                        <p:tav tm="0">
                                          <p:val>
                                            <p:strVal val="#ppt_y+.1"/>
                                          </p:val>
                                        </p:tav>
                                        <p:tav tm="100000">
                                          <p:val>
                                            <p:strVal val="#ppt_y"/>
                                          </p:val>
                                        </p:tav>
                                      </p:tavLst>
                                    </p:anim>
                                  </p:childTnLst>
                                </p:cTn>
                              </p:par>
                              <p:par>
                                <p:cTn id="22" presetID="47" presetClass="exit" presetSubtype="0" repeatCount="indefinite" fill="hold" nodeType="withEffect">
                                  <p:stCondLst>
                                    <p:cond delay="300"/>
                                  </p:stCondLst>
                                  <p:childTnLst>
                                    <p:animEffect transition="out" filter="fade">
                                      <p:cBhvr>
                                        <p:cTn id="23" dur="2000"/>
                                        <p:tgtEl>
                                          <p:spTgt spid="244756"/>
                                        </p:tgtEl>
                                      </p:cBhvr>
                                    </p:animEffect>
                                    <p:anim calcmode="lin" valueType="num">
                                      <p:cBhvr>
                                        <p:cTn id="24" dur="2000"/>
                                        <p:tgtEl>
                                          <p:spTgt spid="244756"/>
                                        </p:tgtEl>
                                        <p:attrNameLst>
                                          <p:attrName>ppt_x</p:attrName>
                                        </p:attrNameLst>
                                      </p:cBhvr>
                                      <p:tavLst>
                                        <p:tav tm="0">
                                          <p:val>
                                            <p:strVal val="ppt_x"/>
                                          </p:val>
                                        </p:tav>
                                        <p:tav tm="100000">
                                          <p:val>
                                            <p:strVal val="ppt_x"/>
                                          </p:val>
                                        </p:tav>
                                      </p:tavLst>
                                    </p:anim>
                                    <p:anim calcmode="lin" valueType="num">
                                      <p:cBhvr>
                                        <p:cTn id="25" dur="2000"/>
                                        <p:tgtEl>
                                          <p:spTgt spid="244756"/>
                                        </p:tgtEl>
                                        <p:attrNameLst>
                                          <p:attrName>ppt_y</p:attrName>
                                        </p:attrNameLst>
                                      </p:cBhvr>
                                      <p:tavLst>
                                        <p:tav tm="0">
                                          <p:val>
                                            <p:strVal val="ppt_y"/>
                                          </p:val>
                                        </p:tav>
                                        <p:tav tm="100000">
                                          <p:val>
                                            <p:strVal val="ppt_y-.1"/>
                                          </p:val>
                                        </p:tav>
                                      </p:tavLst>
                                    </p:anim>
                                    <p:set>
                                      <p:cBhvr>
                                        <p:cTn id="26" dur="1" fill="hold">
                                          <p:stCondLst>
                                            <p:cond delay="1999"/>
                                          </p:stCondLst>
                                        </p:cTn>
                                        <p:tgtEl>
                                          <p:spTgt spid="244756"/>
                                        </p:tgtEl>
                                        <p:attrNameLst>
                                          <p:attrName>style.visibility</p:attrName>
                                        </p:attrNameLst>
                                      </p:cBhvr>
                                      <p:to>
                                        <p:strVal val="hidden"/>
                                      </p:to>
                                    </p:set>
                                  </p:childTnLst>
                                </p:cTn>
                              </p:par>
                              <p:par>
                                <p:cTn id="27" presetID="47" presetClass="exit" presetSubtype="0" repeatCount="indefinite" fill="hold" nodeType="withEffect">
                                  <p:stCondLst>
                                    <p:cond delay="600"/>
                                  </p:stCondLst>
                                  <p:childTnLst>
                                    <p:animEffect transition="out" filter="fade">
                                      <p:cBhvr>
                                        <p:cTn id="28" dur="2000"/>
                                        <p:tgtEl>
                                          <p:spTgt spid="244757"/>
                                        </p:tgtEl>
                                      </p:cBhvr>
                                    </p:animEffect>
                                    <p:anim calcmode="lin" valueType="num">
                                      <p:cBhvr>
                                        <p:cTn id="29" dur="2000"/>
                                        <p:tgtEl>
                                          <p:spTgt spid="244757"/>
                                        </p:tgtEl>
                                        <p:attrNameLst>
                                          <p:attrName>ppt_x</p:attrName>
                                        </p:attrNameLst>
                                      </p:cBhvr>
                                      <p:tavLst>
                                        <p:tav tm="0">
                                          <p:val>
                                            <p:strVal val="ppt_x"/>
                                          </p:val>
                                        </p:tav>
                                        <p:tav tm="100000">
                                          <p:val>
                                            <p:strVal val="ppt_x"/>
                                          </p:val>
                                        </p:tav>
                                      </p:tavLst>
                                    </p:anim>
                                    <p:anim calcmode="lin" valueType="num">
                                      <p:cBhvr>
                                        <p:cTn id="30" dur="2000"/>
                                        <p:tgtEl>
                                          <p:spTgt spid="244757"/>
                                        </p:tgtEl>
                                        <p:attrNameLst>
                                          <p:attrName>ppt_y</p:attrName>
                                        </p:attrNameLst>
                                      </p:cBhvr>
                                      <p:tavLst>
                                        <p:tav tm="0">
                                          <p:val>
                                            <p:strVal val="ppt_y"/>
                                          </p:val>
                                        </p:tav>
                                        <p:tav tm="100000">
                                          <p:val>
                                            <p:strVal val="ppt_y-.1"/>
                                          </p:val>
                                        </p:tav>
                                      </p:tavLst>
                                    </p:anim>
                                    <p:set>
                                      <p:cBhvr>
                                        <p:cTn id="31" dur="1" fill="hold">
                                          <p:stCondLst>
                                            <p:cond delay="1999"/>
                                          </p:stCondLst>
                                        </p:cTn>
                                        <p:tgtEl>
                                          <p:spTgt spid="244757"/>
                                        </p:tgtEl>
                                        <p:attrNameLst>
                                          <p:attrName>style.visibility</p:attrName>
                                        </p:attrNameLst>
                                      </p:cBhvr>
                                      <p:to>
                                        <p:strVal val="hidden"/>
                                      </p:to>
                                    </p:set>
                                  </p:childTnLst>
                                </p:cTn>
                              </p:par>
                              <p:par>
                                <p:cTn id="32" presetID="42" presetClass="entr" presetSubtype="0" repeatCount="indefinite" fill="hold" nodeType="withEffect">
                                  <p:stCondLst>
                                    <p:cond delay="900"/>
                                  </p:stCondLst>
                                  <p:childTnLst>
                                    <p:set>
                                      <p:cBhvr>
                                        <p:cTn id="33" dur="1" fill="hold">
                                          <p:stCondLst>
                                            <p:cond delay="0"/>
                                          </p:stCondLst>
                                        </p:cTn>
                                        <p:tgtEl>
                                          <p:spTgt spid="244756"/>
                                        </p:tgtEl>
                                        <p:attrNameLst>
                                          <p:attrName>style.visibility</p:attrName>
                                        </p:attrNameLst>
                                      </p:cBhvr>
                                      <p:to>
                                        <p:strVal val="visible"/>
                                      </p:to>
                                    </p:set>
                                    <p:animEffect transition="in" filter="fade">
                                      <p:cBhvr>
                                        <p:cTn id="34" dur="2000"/>
                                        <p:tgtEl>
                                          <p:spTgt spid="244756"/>
                                        </p:tgtEl>
                                      </p:cBhvr>
                                    </p:animEffect>
                                    <p:anim calcmode="lin" valueType="num">
                                      <p:cBhvr>
                                        <p:cTn id="35" dur="2000" fill="hold"/>
                                        <p:tgtEl>
                                          <p:spTgt spid="244756"/>
                                        </p:tgtEl>
                                        <p:attrNameLst>
                                          <p:attrName>ppt_x</p:attrName>
                                        </p:attrNameLst>
                                      </p:cBhvr>
                                      <p:tavLst>
                                        <p:tav tm="0">
                                          <p:val>
                                            <p:strVal val="#ppt_x"/>
                                          </p:val>
                                        </p:tav>
                                        <p:tav tm="100000">
                                          <p:val>
                                            <p:strVal val="#ppt_x"/>
                                          </p:val>
                                        </p:tav>
                                      </p:tavLst>
                                    </p:anim>
                                    <p:anim calcmode="lin" valueType="num">
                                      <p:cBhvr>
                                        <p:cTn id="36" dur="2000" fill="hold"/>
                                        <p:tgtEl>
                                          <p:spTgt spid="244756"/>
                                        </p:tgtEl>
                                        <p:attrNameLst>
                                          <p:attrName>ppt_y</p:attrName>
                                        </p:attrNameLst>
                                      </p:cBhvr>
                                      <p:tavLst>
                                        <p:tav tm="0">
                                          <p:val>
                                            <p:strVal val="#ppt_y+.1"/>
                                          </p:val>
                                        </p:tav>
                                        <p:tav tm="100000">
                                          <p:val>
                                            <p:strVal val="#ppt_y"/>
                                          </p:val>
                                        </p:tav>
                                      </p:tavLst>
                                    </p:anim>
                                  </p:childTnLst>
                                </p:cTn>
                              </p:par>
                              <p:par>
                                <p:cTn id="37" presetID="23" presetClass="path" presetSubtype="0" repeatCount="indefinite" accel="50000" decel="50000" fill="hold" nodeType="withEffect">
                                  <p:stCondLst>
                                    <p:cond delay="300"/>
                                  </p:stCondLst>
                                  <p:childTnLst>
                                    <p:animMotion origin="layout" path="M 1.66667E-6 4.07407E-6 C 0.0184 0.00231 0.02569 0.00625 0.01979 0.01018 C -0.00399 0.00972 -0.02413 0.00717 -0.03212 0.0037 C -0.01215 0.00138 0.01302 0.00162 0.03229 0.0037 C 0.02361 0.0074 0.00278 0.00972 -0.01997 0.01018 C -0.02604 0.00601 -0.01754 0.00231 1.66667E-6 4.07407E-6 Z " pathEditMode="relative" rAng="0" ptsTypes="ffffff">
                                      <p:cBhvr>
                                        <p:cTn id="38" dur="10000" fill="hold"/>
                                        <p:tgtEl>
                                          <p:spTgt spid="244761"/>
                                        </p:tgtEl>
                                        <p:attrNameLst>
                                          <p:attrName>ppt_x</p:attrName>
                                          <p:attrName>ppt_y</p:attrName>
                                        </p:attrNameLst>
                                      </p:cBhvr>
                                      <p:rCtr x="0" y="500"/>
                                    </p:animMotion>
                                  </p:childTnLst>
                                </p:cTn>
                              </p:par>
                              <p:par>
                                <p:cTn id="39" presetID="23" presetClass="path" presetSubtype="0" repeatCount="indefinite" accel="50000" decel="50000" fill="hold" nodeType="withEffect">
                                  <p:stCondLst>
                                    <p:cond delay="2000"/>
                                  </p:stCondLst>
                                  <p:childTnLst>
                                    <p:animMotion origin="layout" path="M -1.94444E-6 -7.40741E-7 C 0.02031 0.00278 0.0283 0.00741 0.0217 0.01181 C -0.00434 0.01134 -0.02621 0.00857 -0.03524 0.0044 C -0.01337 0.00185 0.01441 0.00208 0.03542 0.0044 C 0.02587 0.0088 0.00295 0.01134 -0.02187 0.01181 C -0.02864 0.00718 -0.01927 0.00278 -1.94444E-6 -7.40741E-7 Z " pathEditMode="relative" rAng="0" ptsTypes="ffffff">
                                      <p:cBhvr>
                                        <p:cTn id="40" dur="10000" fill="hold"/>
                                        <p:tgtEl>
                                          <p:spTgt spid="244755"/>
                                        </p:tgtEl>
                                        <p:attrNameLst>
                                          <p:attrName>ppt_x</p:attrName>
                                          <p:attrName>ppt_y</p:attrName>
                                        </p:attrNameLst>
                                      </p:cBhvr>
                                      <p:rCtr x="0" y="600"/>
                                    </p:animMotion>
                                  </p:childTnLst>
                                </p:cTn>
                              </p:par>
                              <p:par>
                                <p:cTn id="41" presetID="8" presetClass="emph" presetSubtype="0" repeatCount="indefinite" accel="50000" decel="50000" autoRev="1" fill="hold" nodeType="withEffect">
                                  <p:stCondLst>
                                    <p:cond delay="0"/>
                                  </p:stCondLst>
                                  <p:childTnLst>
                                    <p:animRot by="300000">
                                      <p:cBhvr>
                                        <p:cTn id="42" dur="3000" fill="hold"/>
                                        <p:tgtEl>
                                          <p:spTgt spid="244758"/>
                                        </p:tgtEl>
                                        <p:attrNameLst>
                                          <p:attrName>r</p:attrName>
                                        </p:attrNameLst>
                                      </p:cBhvr>
                                    </p:animRot>
                                  </p:childTnLst>
                                </p:cTn>
                              </p:par>
                              <p:par>
                                <p:cTn id="43" presetID="8" presetClass="emph" presetSubtype="0" repeatCount="indefinite" accel="50000" decel="50000" autoRev="1" fill="hold" nodeType="withEffect">
                                  <p:stCondLst>
                                    <p:cond delay="0"/>
                                  </p:stCondLst>
                                  <p:childTnLst>
                                    <p:animRot by="300000">
                                      <p:cBhvr>
                                        <p:cTn id="44" dur="3000" fill="hold"/>
                                        <p:tgtEl>
                                          <p:spTgt spid="244768"/>
                                        </p:tgtEl>
                                        <p:attrNameLst>
                                          <p:attrName>r</p:attrName>
                                        </p:attrNameLst>
                                      </p:cBhvr>
                                    </p:animRot>
                                  </p:childTnLst>
                                </p:cTn>
                              </p:par>
                              <p:par>
                                <p:cTn id="45" presetID="9" presetClass="emph" presetSubtype="0" nodeType="withEffect">
                                  <p:stCondLst>
                                    <p:cond delay="0"/>
                                  </p:stCondLst>
                                  <p:childTnLst>
                                    <p:set>
                                      <p:cBhvr rctx="PPT">
                                        <p:cTn id="46" dur="indefinite"/>
                                        <p:tgtEl>
                                          <p:spTgt spid="244775"/>
                                        </p:tgtEl>
                                        <p:attrNameLst>
                                          <p:attrName>style.opacity</p:attrName>
                                        </p:attrNameLst>
                                      </p:cBhvr>
                                      <p:to>
                                        <p:strVal val="0.55"/>
                                      </p:to>
                                    </p:set>
                                    <p:animEffect filter="image" prLst="opacity: 0.55">
                                      <p:cBhvr rctx="IE">
                                        <p:cTn id="47" dur="indefinite"/>
                                        <p:tgtEl>
                                          <p:spTgt spid="244775"/>
                                        </p:tgtEl>
                                      </p:cBhvr>
                                    </p:animEffect>
                                  </p:childTnLst>
                                </p:cTn>
                              </p:par>
                              <p:par>
                                <p:cTn id="48" presetID="9" presetClass="emph" presetSubtype="0" nodeType="withEffect">
                                  <p:stCondLst>
                                    <p:cond delay="0"/>
                                  </p:stCondLst>
                                  <p:childTnLst>
                                    <p:set>
                                      <p:cBhvr rctx="PPT">
                                        <p:cTn id="49" dur="indefinite"/>
                                        <p:tgtEl>
                                          <p:spTgt spid="244776"/>
                                        </p:tgtEl>
                                        <p:attrNameLst>
                                          <p:attrName>style.opacity</p:attrName>
                                        </p:attrNameLst>
                                      </p:cBhvr>
                                      <p:to>
                                        <p:strVal val="0.55"/>
                                      </p:to>
                                    </p:set>
                                    <p:animEffect filter="image" prLst="opacity: 0.55">
                                      <p:cBhvr rctx="IE">
                                        <p:cTn id="50" dur="indefinite"/>
                                        <p:tgtEl>
                                          <p:spTgt spid="244776"/>
                                        </p:tgtEl>
                                      </p:cBhvr>
                                    </p:animEffect>
                                  </p:childTnLst>
                                </p:cTn>
                              </p:par>
                              <p:par>
                                <p:cTn id="51" presetID="22" presetClass="entr" presetSubtype="8" repeatCount="indefinite" fill="hold" nodeType="withEffect">
                                  <p:stCondLst>
                                    <p:cond delay="0"/>
                                  </p:stCondLst>
                                  <p:childTnLst>
                                    <p:set>
                                      <p:cBhvr>
                                        <p:cTn id="52" dur="1" fill="hold">
                                          <p:stCondLst>
                                            <p:cond delay="0"/>
                                          </p:stCondLst>
                                        </p:cTn>
                                        <p:tgtEl>
                                          <p:spTgt spid="244772"/>
                                        </p:tgtEl>
                                        <p:attrNameLst>
                                          <p:attrName>style.visibility</p:attrName>
                                        </p:attrNameLst>
                                      </p:cBhvr>
                                      <p:to>
                                        <p:strVal val="visible"/>
                                      </p:to>
                                    </p:set>
                                    <p:animEffect transition="in" filter="wipe(left)">
                                      <p:cBhvr>
                                        <p:cTn id="53" dur="15000"/>
                                        <p:tgtEl>
                                          <p:spTgt spid="244772"/>
                                        </p:tgtEl>
                                      </p:cBhvr>
                                    </p:animEffect>
                                  </p:childTnLst>
                                </p:cTn>
                              </p:par>
                              <p:par>
                                <p:cTn id="54" presetID="22" presetClass="entr" presetSubtype="8" repeatCount="indefinite" fill="hold" nodeType="withEffect">
                                  <p:stCondLst>
                                    <p:cond delay="0"/>
                                  </p:stCondLst>
                                  <p:childTnLst>
                                    <p:set>
                                      <p:cBhvr>
                                        <p:cTn id="55" dur="1" fill="hold">
                                          <p:stCondLst>
                                            <p:cond delay="0"/>
                                          </p:stCondLst>
                                        </p:cTn>
                                        <p:tgtEl>
                                          <p:spTgt spid="244749"/>
                                        </p:tgtEl>
                                        <p:attrNameLst>
                                          <p:attrName>style.visibility</p:attrName>
                                        </p:attrNameLst>
                                      </p:cBhvr>
                                      <p:to>
                                        <p:strVal val="visible"/>
                                      </p:to>
                                    </p:set>
                                    <p:animEffect transition="in" filter="wipe(left)">
                                      <p:cBhvr>
                                        <p:cTn id="56" dur="15000"/>
                                        <p:tgtEl>
                                          <p:spTgt spid="244749"/>
                                        </p:tgtEl>
                                      </p:cBhvr>
                                    </p:animEffect>
                                  </p:childTnLst>
                                </p:cTn>
                              </p:par>
                              <p:par>
                                <p:cTn id="57" presetID="31" presetClass="entr" presetSubtype="0" fill="hold" grpId="0" nodeType="withEffect">
                                  <p:stCondLst>
                                    <p:cond delay="0"/>
                                  </p:stCondLst>
                                  <p:iterate type="lt">
                                    <p:tmPct val="5000"/>
                                  </p:iterate>
                                  <p:childTnLst>
                                    <p:set>
                                      <p:cBhvr>
                                        <p:cTn id="58" dur="1" fill="hold">
                                          <p:stCondLst>
                                            <p:cond delay="0"/>
                                          </p:stCondLst>
                                        </p:cTn>
                                        <p:tgtEl>
                                          <p:spTgt spid="244778"/>
                                        </p:tgtEl>
                                        <p:attrNameLst>
                                          <p:attrName>style.visibility</p:attrName>
                                        </p:attrNameLst>
                                      </p:cBhvr>
                                      <p:to>
                                        <p:strVal val="visible"/>
                                      </p:to>
                                    </p:set>
                                    <p:anim calcmode="lin" valueType="num">
                                      <p:cBhvr>
                                        <p:cTn id="59" dur="1000" fill="hold"/>
                                        <p:tgtEl>
                                          <p:spTgt spid="244778"/>
                                        </p:tgtEl>
                                        <p:attrNameLst>
                                          <p:attrName>ppt_w</p:attrName>
                                        </p:attrNameLst>
                                      </p:cBhvr>
                                      <p:tavLst>
                                        <p:tav tm="0">
                                          <p:val>
                                            <p:fltVal val="0"/>
                                          </p:val>
                                        </p:tav>
                                        <p:tav tm="100000">
                                          <p:val>
                                            <p:strVal val="#ppt_w"/>
                                          </p:val>
                                        </p:tav>
                                      </p:tavLst>
                                    </p:anim>
                                    <p:anim calcmode="lin" valueType="num">
                                      <p:cBhvr>
                                        <p:cTn id="60" dur="1000" fill="hold"/>
                                        <p:tgtEl>
                                          <p:spTgt spid="244778"/>
                                        </p:tgtEl>
                                        <p:attrNameLst>
                                          <p:attrName>ppt_h</p:attrName>
                                        </p:attrNameLst>
                                      </p:cBhvr>
                                      <p:tavLst>
                                        <p:tav tm="0">
                                          <p:val>
                                            <p:fltVal val="0"/>
                                          </p:val>
                                        </p:tav>
                                        <p:tav tm="100000">
                                          <p:val>
                                            <p:strVal val="#ppt_h"/>
                                          </p:val>
                                        </p:tav>
                                      </p:tavLst>
                                    </p:anim>
                                    <p:anim calcmode="lin" valueType="num">
                                      <p:cBhvr>
                                        <p:cTn id="61" dur="1000" fill="hold"/>
                                        <p:tgtEl>
                                          <p:spTgt spid="244778"/>
                                        </p:tgtEl>
                                        <p:attrNameLst>
                                          <p:attrName>style.rotation</p:attrName>
                                        </p:attrNameLst>
                                      </p:cBhvr>
                                      <p:tavLst>
                                        <p:tav tm="0">
                                          <p:val>
                                            <p:fltVal val="90"/>
                                          </p:val>
                                        </p:tav>
                                        <p:tav tm="100000">
                                          <p:val>
                                            <p:fltVal val="0"/>
                                          </p:val>
                                        </p:tav>
                                      </p:tavLst>
                                    </p:anim>
                                    <p:animEffect transition="in" filter="fade">
                                      <p:cBhvr>
                                        <p:cTn id="62" dur="1000"/>
                                        <p:tgtEl>
                                          <p:spTgt spid="244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78"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657b11f1-6e53-45ff-b01b-9bf83bdb801b}"/>
  <p:tag name="REFSHAPE" val="506208676"/>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ddc4a9d1-32f0-484b-a72c-88cf98fa0abf}"/>
</p:tagLst>
</file>

<file path=ppt/tags/tag3.xml><?xml version="1.0" encoding="utf-8"?>
<p:tagLst xmlns:a="http://schemas.openxmlformats.org/drawingml/2006/main" xmlns:r="http://schemas.openxmlformats.org/officeDocument/2006/relationships" xmlns:p="http://schemas.openxmlformats.org/presentationml/2006/main">
  <p:tag name="KSO_WM_SLIDE_MODEL_TYPE" val="timeline"/>
</p:tagLst>
</file>

<file path=ppt/tags/tag4.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69c9605f-0477-4b64-bc21-204c3753e57b}"/>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8</TotalTime>
  <Words>4968</Words>
  <Application>WPS 演示</Application>
  <PresentationFormat>全屏显示(4:3)</PresentationFormat>
  <Paragraphs>305</Paragraphs>
  <Slides>38</Slides>
  <Notes>1</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38</vt:i4>
      </vt:variant>
    </vt:vector>
  </HeadingPairs>
  <TitlesOfParts>
    <vt:vector size="40" baseType="lpstr">
      <vt:lpstr>暗香扑面</vt:lpstr>
      <vt:lpstr>Microsoft Office PowerPoint 97-2003 幻灯片</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张奔</dc:creator>
  <cp:keywords>信工学院</cp:keywords>
  <cp:lastModifiedBy>常海燕</cp:lastModifiedBy>
  <cp:revision>152</cp:revision>
  <dcterms:created xsi:type="dcterms:W3CDTF">2013-05-22T02:15:00Z</dcterms:created>
  <dcterms:modified xsi:type="dcterms:W3CDTF">2020-06-28T02:47:07Z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