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Default Extension="wmf" ContentType="image/x-wmf"/>
  <Default Extension="gif" ContentType="image/gi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saveSubsetFonts="1">
  <p:sldMasterIdLst>
    <p:sldMasterId id="2147483648" r:id="rId1"/>
  </p:sldMasterIdLst>
  <p:notesMasterIdLst>
    <p:notesMasterId r:id="rId2"/>
  </p:notesMasterIdLst>
  <p:sldIdLst>
    <p:sldId id="256" r:id="rId3"/>
    <p:sldId id="257" r:id="rId4"/>
    <p:sldId id="258" r:id="rId5"/>
    <p:sldId id="276" r:id="rId6"/>
    <p:sldId id="277" r:id="rId7"/>
    <p:sldId id="278" r:id="rId8"/>
    <p:sldId id="279" r:id="rId9"/>
    <p:sldId id="259" r:id="rId10"/>
    <p:sldId id="261" r:id="rId11"/>
    <p:sldId id="262" r:id="rId12"/>
    <p:sldId id="280" r:id="rId13"/>
    <p:sldId id="281" r:id="rId14"/>
    <p:sldId id="282" r:id="rId15"/>
    <p:sldId id="263" r:id="rId16"/>
    <p:sldId id="264" r:id="rId17"/>
    <p:sldId id="283" r:id="rId18"/>
    <p:sldId id="284" r:id="rId19"/>
    <p:sldId id="285" r:id="rId20"/>
    <p:sldId id="286" r:id="rId21"/>
    <p:sldId id="287" r:id="rId22"/>
    <p:sldId id="288" r:id="rId23"/>
    <p:sldId id="289" r:id="rId24"/>
    <p:sldId id="265" r:id="rId25"/>
    <p:sldId id="266" r:id="rId26"/>
    <p:sldId id="290" r:id="rId27"/>
    <p:sldId id="291" r:id="rId28"/>
    <p:sldId id="292" r:id="rId29"/>
    <p:sldId id="267" r:id="rId30"/>
  </p:sldIdLst>
  <p:sldSz cx="9144000" cy="6858000" type="screen4x3"/>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336" y="-68"/>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tags" Target="tags/tag1.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heme" Target="theme/theme1.xml" /><Relationship Id="rId35"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E3CE543-0EFB-43FC-921E-D2710F7C8A3C}" type="datetimeFigureOut">
              <a:rPr lang="zh-CN" altLang="en-US" smtClean="0"/>
              <a:t>2020/9/19</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7D7466F-DA93-4C87-9D4D-2AECD1EF14E1}" type="slidenum">
              <a:rPr lang="zh-CN" altLang="en-US" smtClean="0"/>
              <a:t>‹#›</a:t>
            </a:fld>
            <a:endParaRPr lang="zh-CN" altLang="en-US"/>
          </a:p>
        </p:txBody>
      </p:sp>
    </p:spTree>
    <p:extLst>
      <p:ext uri="{BB962C8B-B14F-4D97-AF65-F5344CB8AC3E}">
        <p14:creationId xmlns:p14="http://schemas.microsoft.com/office/powerpoint/2010/main" val="32648649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12595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fld id="{B9DEED70-DE46-400F-91CC-A6D8C926236B}" type="slidenum">
              <a:rPr kumimoji="1" lang="en-US" altLang="ko-KR" sz="1200" b="0" smtClean="0">
                <a:solidFill>
                  <a:srgbClr val="000000"/>
                </a:solidFill>
                <a:latin typeface="HY강B" pitchFamily="18" charset="-127"/>
                <a:ea typeface="HY강B" pitchFamily="18" charset="-127"/>
              </a:rPr>
              <a:pPr eaLnBrk="1" hangingPunct="1"/>
              <a:t>18</a:t>
            </a:fld>
          </a:p>
        </p:txBody>
      </p:sp>
      <p:sp>
        <p:nvSpPr>
          <p:cNvPr id="125955" name="Rectangle 2"/>
          <p:cNvSpPr>
            <a:spLocks noGrp="1" noRot="1" noChangeAspect="1" noChangeArrowheads="1" noTextEdit="1"/>
          </p:cNvSpPr>
          <p:nvPr>
            <p:ph type="sldImg"/>
          </p:nvPr>
        </p:nvSpPr>
        <p:spPr/>
      </p:sp>
      <p:sp>
        <p:nvSpPr>
          <p:cNvPr id="12595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NoShape">
              <a:avLst/>
            </a:prstTxWarp>
          </a:bodyPr>
          <a:lstStyle/>
          <a:p>
            <a:pPr eaLnBrk="1" hangingPunct="1"/>
            <a:endParaRPr lang="zh-TW" altLang="en-US" smtClean="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2020/9/19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2020/9/19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2020/9/19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2020/9/19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2020/9/19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jpe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dpi="0" rotWithShape="1">
          <a:blip r:embed="rId12">
            <a:lum/>
          </a:blip>
          <a:stretch>
            <a:fillRect/>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2020/9/19</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10.xml" TargetMode="Interna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8.xml" TargetMode="Interna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 Id="rId3" Type="http://schemas.openxmlformats.org/officeDocument/2006/relationships/image" Target="../media/image3.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 Id="rId3" Type="http://schemas.openxmlformats.org/officeDocument/2006/relationships/image" Target="../media/image5.png" /><Relationship Id="rId4" Type="http://schemas.openxmlformats.org/officeDocument/2006/relationships/image" Target="../media/image6.png" /><Relationship Id="rId5" Type="http://schemas.openxmlformats.org/officeDocument/2006/relationships/image" Target="../media/image7.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 Id="rId3" Type="http://schemas.openxmlformats.org/officeDocument/2006/relationships/image" Target="../media/image9.png" /><Relationship Id="rId4" Type="http://schemas.openxmlformats.org/officeDocument/2006/relationships/image" Target="../media/image10.png" /><Relationship Id="rId5" Type="http://schemas.openxmlformats.org/officeDocument/2006/relationships/image" Target="../media/image11.png" /><Relationship Id="rId6" Type="http://schemas.openxmlformats.org/officeDocument/2006/relationships/image" Target="../media/image12.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png" /><Relationship Id="rId3" Type="http://schemas.openxmlformats.org/officeDocument/2006/relationships/image" Target="../media/image14.png" /><Relationship Id="rId4" Type="http://schemas.openxmlformats.org/officeDocument/2006/relationships/image" Target="../media/image15.png" /><Relationship Id="rId5" Type="http://schemas.openxmlformats.org/officeDocument/2006/relationships/image" Target="../media/image16.png" /><Relationship Id="rId6" Type="http://schemas.openxmlformats.org/officeDocument/2006/relationships/image" Target="../media/image17.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8.png" /><Relationship Id="rId3" Type="http://schemas.openxmlformats.org/officeDocument/2006/relationships/image" Target="../media/image19.png" /><Relationship Id="rId4" Type="http://schemas.openxmlformats.org/officeDocument/2006/relationships/image" Target="../media/image20.png" /><Relationship Id="rId5" Type="http://schemas.openxmlformats.org/officeDocument/2006/relationships/image" Target="../media/image21.png" /><Relationship Id="rId6" Type="http://schemas.openxmlformats.org/officeDocument/2006/relationships/image" Target="../media/image22.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3.png" /><Relationship Id="rId3" Type="http://schemas.openxmlformats.org/officeDocument/2006/relationships/image" Target="../media/image24.png" /><Relationship Id="rId4" Type="http://schemas.openxmlformats.org/officeDocument/2006/relationships/image" Target="../media/image25.png" /><Relationship Id="rId5" Type="http://schemas.openxmlformats.org/officeDocument/2006/relationships/image" Target="../media/image26.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7.wmf" /><Relationship Id="rId3" Type="http://schemas.openxmlformats.org/officeDocument/2006/relationships/image" Target="../media/image28.jpeg" /><Relationship Id="rId4" Type="http://schemas.openxmlformats.org/officeDocument/2006/relationships/image" Target="../media/image29.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0.png" /><Relationship Id="rId3" Type="http://schemas.openxmlformats.org/officeDocument/2006/relationships/image" Target="../media/image31.png" /><Relationship Id="rId4" Type="http://schemas.openxmlformats.org/officeDocument/2006/relationships/image" Target="../media/image32.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3.gif" /><Relationship Id="rId3" Type="http://schemas.openxmlformats.org/officeDocument/2006/relationships/image" Target="../media/image34.gif"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5.jpeg" /><Relationship Id="rId3" Type="http://schemas.openxmlformats.org/officeDocument/2006/relationships/slide" Target="slide12.xml" TargetMode="Interna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6.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1091478" y="2609493"/>
            <a:ext cx="7344816" cy="707886"/>
          </a:xfrm>
          <a:prstGeom prst="rect">
            <a:avLst/>
          </a:prstGeom>
        </p:spPr>
        <p:txBody>
          <a:bodyPr wrap="square">
            <a:spAutoFit/>
          </a:bodyPr>
          <a:lstStyle/>
          <a:p>
            <a:r>
              <a:rPr lang="zh-CN" altLang="en-US" sz="4000" b="1" i="1">
                <a:latin typeface="华文新魏" pitchFamily="2" charset="-122"/>
                <a:ea typeface="华文新魏" pitchFamily="2" charset="-122"/>
              </a:rPr>
              <a:t>第 </a:t>
            </a:r>
            <a:r>
              <a:rPr lang="en-US" altLang="zh-CN" sz="4000" b="1" i="1">
                <a:latin typeface="华文新魏" pitchFamily="2" charset="-122"/>
                <a:ea typeface="华文新魏" pitchFamily="2" charset="-122"/>
              </a:rPr>
              <a:t>10 </a:t>
            </a:r>
            <a:r>
              <a:rPr lang="zh-CN" altLang="en-US" sz="4000" b="1" i="1" smtClean="0">
                <a:latin typeface="华文新魏" pitchFamily="2" charset="-122"/>
                <a:ea typeface="华文新魏" pitchFamily="2" charset="-122"/>
              </a:rPr>
              <a:t>课  影响</a:t>
            </a:r>
            <a:r>
              <a:rPr lang="zh-CN" altLang="en-US" sz="4000" b="1" i="1">
                <a:latin typeface="华文新魏" pitchFamily="2" charset="-122"/>
                <a:ea typeface="华文新魏" pitchFamily="2" charset="-122"/>
              </a:rPr>
              <a:t>世界的工业革命</a:t>
            </a:r>
          </a:p>
        </p:txBody>
      </p:sp>
    </p:spTree>
    <p:extLst>
      <p:ext uri="{BB962C8B-B14F-4D97-AF65-F5344CB8AC3E}">
        <p14:creationId xmlns:p14="http://schemas.microsoft.com/office/powerpoint/2010/main" val="3773410652"/>
      </p:ext>
    </p:extLst>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内容占位符 1"/>
          <p:cNvSpPr txBox="1"/>
          <p:nvPr/>
        </p:nvSpPr>
        <p:spPr>
          <a:xfrm>
            <a:off x="467544" y="1700808"/>
            <a:ext cx="1649413" cy="2414588"/>
          </a:xfrm>
          <a:prstGeom prst="rect">
            <a:avLst/>
          </a:prstGeom>
        </p:spPr>
        <p:txBody>
          <a:bodyPr vert="horz" lIns="91440" tIns="45720" rIns="91440" bIns="45720" rtlCol="0" anchor="ctr"/>
          <a:lstStyle>
            <a:defPPr>
              <a:defRPr lang="zh-CN"/>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5400" smtClean="0">
                <a:latin typeface="微软雅黑" pitchFamily="34" charset="-122"/>
                <a:ea typeface="微软雅黑" pitchFamily="34" charset="-122"/>
              </a:rPr>
              <a:t>教学目标</a:t>
            </a:r>
          </a:p>
        </p:txBody>
      </p:sp>
      <p:sp>
        <p:nvSpPr>
          <p:cNvPr id="5" name="矩形 4"/>
          <p:cNvSpPr/>
          <p:nvPr/>
        </p:nvSpPr>
        <p:spPr>
          <a:xfrm>
            <a:off x="2699792" y="1196751"/>
            <a:ext cx="5832648" cy="3046988"/>
          </a:xfrm>
          <a:prstGeom prst="rect">
            <a:avLst/>
          </a:prstGeom>
        </p:spPr>
        <p:txBody>
          <a:bodyPr wrap="square">
            <a:spAutoFit/>
          </a:bodyPr>
          <a:lstStyle/>
          <a:p>
            <a:r>
              <a:rPr lang="en-US" altLang="zh-CN" sz="3200" b="1">
                <a:latin typeface="微软雅黑" pitchFamily="34" charset="-122"/>
                <a:ea typeface="微软雅黑" pitchFamily="34" charset="-122"/>
              </a:rPr>
              <a:t>1</a:t>
            </a:r>
            <a:r>
              <a:rPr lang="zh-CN" altLang="en-US" sz="3200" b="1">
                <a:latin typeface="微软雅黑" pitchFamily="34" charset="-122"/>
                <a:ea typeface="微软雅黑" pitchFamily="34" charset="-122"/>
              </a:rPr>
              <a:t>、了解工业革命的基本史实</a:t>
            </a:r>
            <a:r>
              <a:rPr lang="en-US" altLang="zh-CN" sz="3200" b="1">
                <a:latin typeface="微软雅黑" pitchFamily="34" charset="-122"/>
                <a:ea typeface="微软雅黑" pitchFamily="34" charset="-122"/>
              </a:rPr>
              <a:t>,</a:t>
            </a:r>
            <a:r>
              <a:rPr lang="zh-CN" altLang="en-US" sz="3200" b="1">
                <a:latin typeface="微软雅黑" pitchFamily="34" charset="-122"/>
                <a:ea typeface="微软雅黑" pitchFamily="34" charset="-122"/>
              </a:rPr>
              <a:t>探讨其对资本主义世界市场发展的影响</a:t>
            </a:r>
            <a:r>
              <a:rPr lang="zh-CN" altLang="en-US" sz="3200" b="1" smtClean="0">
                <a:latin typeface="微软雅黑" pitchFamily="34" charset="-122"/>
                <a:ea typeface="微软雅黑" pitchFamily="34" charset="-122"/>
              </a:rPr>
              <a:t>。</a:t>
            </a:r>
            <a:endParaRPr lang="en-US" altLang="zh-CN" sz="3200" b="1" smtClean="0">
              <a:latin typeface="微软雅黑" pitchFamily="34" charset="-122"/>
              <a:ea typeface="微软雅黑" pitchFamily="34" charset="-122"/>
            </a:endParaRPr>
          </a:p>
          <a:p>
            <a:endParaRPr lang="en-US" altLang="zh-CN" sz="3200" b="1" smtClean="0">
              <a:latin typeface="微软雅黑" pitchFamily="34" charset="-122"/>
              <a:ea typeface="微软雅黑" pitchFamily="34" charset="-122"/>
            </a:endParaRPr>
          </a:p>
          <a:p>
            <a:endParaRPr lang="en-US" altLang="zh-CN" sz="3200" b="1">
              <a:latin typeface="微软雅黑" pitchFamily="34" charset="-122"/>
              <a:ea typeface="微软雅黑" pitchFamily="34" charset="-122"/>
            </a:endParaRPr>
          </a:p>
          <a:p>
            <a:r>
              <a:rPr lang="en-US" altLang="zh-CN" sz="3200" b="1" smtClean="0">
                <a:latin typeface="微软雅黑" pitchFamily="34" charset="-122"/>
                <a:ea typeface="微软雅黑" pitchFamily="34" charset="-122"/>
              </a:rPr>
              <a:t>2</a:t>
            </a:r>
            <a:r>
              <a:rPr lang="zh-CN" altLang="en-US" sz="3200" b="1" smtClean="0">
                <a:latin typeface="微软雅黑" pitchFamily="34" charset="-122"/>
                <a:ea typeface="微软雅黑" pitchFamily="34" charset="-122"/>
              </a:rPr>
              <a:t>、重点熟悉新兴的发明</a:t>
            </a:r>
            <a:endParaRPr lang="zh-CN" altLang="en-US" sz="3200" b="1"/>
          </a:p>
        </p:txBody>
      </p:sp>
    </p:spTree>
    <p:extLst>
      <p:ext uri="{BB962C8B-B14F-4D97-AF65-F5344CB8AC3E}">
        <p14:creationId xmlns:p14="http://schemas.microsoft.com/office/powerpoint/2010/main" val="3786211026"/>
      </p:ext>
    </p:extLst>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文本框 159749"/>
          <p:cNvSpPr txBox="1">
            <a:spLocks noChangeArrowheads="1"/>
          </p:cNvSpPr>
          <p:nvPr/>
        </p:nvSpPr>
        <p:spPr bwMode="auto">
          <a:xfrm>
            <a:off x="1331640" y="2132856"/>
            <a:ext cx="7056438"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spcBef>
                <a:spcPct val="0"/>
              </a:spcBef>
            </a:pPr>
            <a:r>
              <a:rPr lang="zh-CN" altLang="en-US" sz="4800">
                <a:solidFill>
                  <a:srgbClr val="003366"/>
                </a:solidFill>
                <a:ea typeface="楷体" pitchFamily="49" charset="-122"/>
              </a:rPr>
              <a:t>第一次工业革命</a:t>
            </a:r>
            <a:endParaRPr lang="en-US" altLang="zh-CN" sz="4800">
              <a:solidFill>
                <a:srgbClr val="003366"/>
              </a:solidFill>
              <a:ea typeface="楷体" pitchFamily="49" charset="-122"/>
            </a:endParaRPr>
          </a:p>
          <a:p>
            <a:pPr eaLnBrk="1" hangingPunct="1">
              <a:spcBef>
                <a:spcPct val="0"/>
              </a:spcBef>
            </a:pPr>
            <a:r>
              <a:rPr lang="en-US" altLang="zh-CN" sz="4800">
                <a:solidFill>
                  <a:srgbClr val="003366"/>
                </a:solidFill>
                <a:ea typeface="楷体" pitchFamily="49" charset="-122"/>
              </a:rPr>
              <a:t>                 </a:t>
            </a:r>
            <a:r>
              <a:rPr lang="en-US" altLang="zh-CN" sz="2400">
                <a:solidFill>
                  <a:srgbClr val="C00000"/>
                </a:solidFill>
                <a:latin typeface="微软雅黑" pitchFamily="34" charset="-122"/>
                <a:ea typeface="微软雅黑" pitchFamily="34" charset="-122"/>
              </a:rPr>
              <a:t>18</a:t>
            </a:r>
            <a:r>
              <a:rPr lang="zh-CN" altLang="en-US" sz="2400">
                <a:solidFill>
                  <a:srgbClr val="C00000"/>
                </a:solidFill>
                <a:latin typeface="微软雅黑" pitchFamily="34" charset="-122"/>
                <a:ea typeface="微软雅黑" pitchFamily="34" charset="-122"/>
              </a:rPr>
              <a:t>世纪中期</a:t>
            </a:r>
            <a:r>
              <a:rPr lang="en-US" altLang="zh-CN" sz="2400">
                <a:solidFill>
                  <a:srgbClr val="C00000"/>
                </a:solidFill>
                <a:latin typeface="微软雅黑" pitchFamily="34" charset="-122"/>
                <a:ea typeface="微软雅黑" pitchFamily="34" charset="-122"/>
              </a:rPr>
              <a:t>—19</a:t>
            </a:r>
            <a:r>
              <a:rPr lang="zh-CN" altLang="en-US" sz="2400">
                <a:solidFill>
                  <a:srgbClr val="C00000"/>
                </a:solidFill>
                <a:latin typeface="微软雅黑" pitchFamily="34" charset="-122"/>
                <a:ea typeface="微软雅黑" pitchFamily="34" charset="-122"/>
              </a:rPr>
              <a:t>世纪中期</a:t>
            </a:r>
            <a:endParaRPr lang="zh-CN" altLang="en-US" sz="4800">
              <a:solidFill>
                <a:srgbClr val="003366"/>
              </a:solidFill>
              <a:ea typeface="楷体" pitchFamily="49" charset="-122"/>
            </a:endParaRPr>
          </a:p>
        </p:txBody>
      </p:sp>
    </p:spTree>
    <p:extLst>
      <p:ext uri="{BB962C8B-B14F-4D97-AF65-F5344CB8AC3E}">
        <p14:creationId xmlns:p14="http://schemas.microsoft.com/office/powerpoint/2010/main" val="4208383227"/>
      </p:ext>
    </p:extLst>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1682" name="Rectangle 2"/>
          <p:cNvSpPr>
            <a:spLocks noChangeArrowheads="1"/>
          </p:cNvSpPr>
          <p:nvPr/>
        </p:nvSpPr>
        <p:spPr bwMode="auto">
          <a:xfrm>
            <a:off x="250825" y="620713"/>
            <a:ext cx="6264275" cy="609600"/>
          </a:xfrm>
          <a:prstGeom prst="rect">
            <a:avLst/>
          </a:prstGeom>
          <a:noFill/>
          <a:ln>
            <a:noFill/>
          </a:ln>
          <a:effectLst>
            <a:outerShdw dist="35921" dir="2700000" algn="ctr" rotWithShape="0">
              <a:srgbClr val="FFFF0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spcBef>
                <a:spcPct val="0"/>
              </a:spcBef>
              <a:buFontTx/>
              <a:buNone/>
            </a:pPr>
            <a:r>
              <a:rPr lang="zh-CN" altLang="en-US" sz="3600" b="0">
                <a:solidFill>
                  <a:srgbClr val="000000"/>
                </a:solidFill>
                <a:latin typeface="宋体" pitchFamily="2" charset="-122"/>
              </a:rPr>
              <a:t>▲</a:t>
            </a:r>
            <a:r>
              <a:rPr lang="zh-CN" altLang="en-US" sz="3600" b="0">
                <a:solidFill>
                  <a:srgbClr val="000000"/>
                </a:solidFill>
                <a:ea typeface="华文中宋" pitchFamily="2" charset="-122"/>
              </a:rPr>
              <a:t>圈地运动   </a:t>
            </a:r>
            <a:r>
              <a:rPr lang="en-US" altLang="zh-CN" b="0" i="1">
                <a:solidFill>
                  <a:srgbClr val="000000"/>
                </a:solidFill>
              </a:rPr>
              <a:t>enclosure movement</a:t>
            </a:r>
            <a:r>
              <a:rPr lang="en-US" altLang="zh-CN" sz="4000" b="0">
                <a:solidFill>
                  <a:srgbClr val="FFFFFF"/>
                </a:solidFill>
              </a:rPr>
              <a:t> </a:t>
            </a:r>
            <a:endParaRPr lang="en-US" altLang="zh-CN" sz="4400" b="0">
              <a:solidFill>
                <a:srgbClr val="44546A"/>
              </a:solidFill>
            </a:endParaRPr>
          </a:p>
        </p:txBody>
      </p:sp>
      <p:sp>
        <p:nvSpPr>
          <p:cNvPr id="71683" name="Rectangle 3"/>
          <p:cNvSpPr>
            <a:spLocks noChangeArrowheads="1"/>
          </p:cNvSpPr>
          <p:nvPr/>
        </p:nvSpPr>
        <p:spPr bwMode="auto">
          <a:xfrm>
            <a:off x="8519" y="1772816"/>
            <a:ext cx="9144000" cy="1255728"/>
          </a:xfrm>
          <a:prstGeom prst="rect">
            <a:avLst/>
          </a:prstGeom>
          <a:noFill/>
        </p:spPr>
        <p:style>
          <a:lnRef idx="2">
            <a:schemeClr val="accent3"/>
          </a:lnRef>
          <a:fillRef idx="1">
            <a:schemeClr val="lt1"/>
          </a:fillRef>
          <a:effectRef idx="0">
            <a:schemeClr val="accent3"/>
          </a:effectRef>
          <a:fontRef idx="minor">
            <a:schemeClr val="dk1"/>
          </a:fontRef>
        </p:style>
        <p:txBody>
          <a:bodyPr>
            <a:spAutoFit/>
          </a:bodyPr>
          <a:lstStyle/>
          <a:p>
            <a:pPr>
              <a:lnSpc>
                <a:spcPct val="90000"/>
              </a:lnSpc>
              <a:spcBef>
                <a:spcPct val="0"/>
              </a:spcBef>
              <a:buClr>
                <a:srgbClr val="E7E6E6"/>
              </a:buClr>
              <a:buSzPct val="75000"/>
              <a:buFont typeface="Wingdings" pitchFamily="2" charset="2"/>
              <a:buNone/>
            </a:pPr>
            <a:r>
              <a:rPr lang="zh-CN" altLang="en-US" sz="2400">
                <a:solidFill>
                  <a:srgbClr val="000000"/>
                </a:solidFill>
                <a:latin typeface="宋体" pitchFamily="2" charset="-122"/>
              </a:rPr>
              <a:t>   </a:t>
            </a:r>
            <a:r>
              <a:rPr lang="en-US" altLang="zh-CN" sz="2000"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宋体" pitchFamily="2" charset="-122"/>
              </a:rPr>
              <a:t>15</a:t>
            </a:r>
            <a:r>
              <a:rPr lang="zh-CN" altLang="en-US" sz="2000"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宋体" pitchFamily="2" charset="-122"/>
              </a:rPr>
              <a:t>世纪末叶</a:t>
            </a:r>
            <a:r>
              <a:rPr lang="en-US" altLang="zh-CN" sz="2000"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宋体" pitchFamily="2" charset="-122"/>
              </a:rPr>
              <a:t>——19</a:t>
            </a:r>
            <a:r>
              <a:rPr lang="zh-CN" altLang="en-US" sz="2000"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宋体" pitchFamily="2" charset="-122"/>
              </a:rPr>
              <a:t>世纪中叶西欧新兴资产阶级和新封建贵族使用暴力剥夺农民土地的过程。英、德、法、 荷、丹等国都曾先后出现过，而以英国的圈地运动最为典型。由于当时英国制呢业发达，呢绒出口剧增，刺激了羊毛的需求，地主们热衷圈地养羊</a:t>
            </a:r>
            <a:r>
              <a:rPr lang="zh-CN" altLang="en-US"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宋体" pitchFamily="2" charset="-122"/>
              </a:rPr>
              <a:t>。</a:t>
            </a:r>
            <a:endParaRPr lang="zh-CN" altLang="en-US" b="1" i="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71684" name="Rectangle 4"/>
          <p:cNvSpPr>
            <a:spLocks noChangeArrowheads="1"/>
          </p:cNvSpPr>
          <p:nvPr/>
        </p:nvSpPr>
        <p:spPr bwMode="auto">
          <a:xfrm>
            <a:off x="0" y="3997325"/>
            <a:ext cx="9001125" cy="1311128"/>
          </a:xfrm>
          <a:prstGeom prst="rect">
            <a:avLst/>
          </a:prstGeom>
          <a:noFill/>
        </p:spPr>
        <p:style>
          <a:lnRef idx="2">
            <a:schemeClr val="accent6"/>
          </a:lnRef>
          <a:fillRef idx="1">
            <a:schemeClr val="lt1"/>
          </a:fillRef>
          <a:effectRef idx="0">
            <a:schemeClr val="accent6"/>
          </a:effectRef>
          <a:fontRef idx="minor">
            <a:schemeClr val="dk1"/>
          </a:fontRef>
        </p:style>
        <p:txBody>
          <a:bodyPr>
            <a:spAutoFit/>
          </a:bodyPr>
          <a:lstStyle/>
          <a:p>
            <a:pPr>
              <a:lnSpc>
                <a:spcPct val="90000"/>
              </a:lnSpc>
              <a:spcBef>
                <a:spcPct val="20000"/>
              </a:spcBef>
              <a:buClr>
                <a:srgbClr val="E7E6E6"/>
              </a:buClr>
              <a:buSzPct val="75000"/>
              <a:buFont typeface="Wingdings" pitchFamily="2" charset="2"/>
              <a:buNone/>
            </a:pPr>
            <a:r>
              <a:rPr lang="zh-CN" altLang="en-US" sz="2400">
                <a:solidFill>
                  <a:srgbClr val="000000"/>
                </a:solidFill>
                <a:latin typeface="宋体" pitchFamily="2" charset="-122"/>
              </a:rPr>
              <a:t>   </a:t>
            </a:r>
            <a:r>
              <a:rPr lang="zh-CN" altLang="en-US">
                <a:solidFill>
                  <a:srgbClr val="000000"/>
                </a:solidFill>
                <a:latin typeface="宋体" pitchFamily="2" charset="-122"/>
              </a:rPr>
              <a:t>所谓圈地，即用篱笆、栅栏、濠沟把强占的农民份地以及公有地圈占起来，变成私有的大牧场、大农场。 </a:t>
            </a:r>
            <a:endParaRPr lang="zh-CN" altLang="en-US">
              <a:solidFill>
                <a:srgbClr val="000000"/>
              </a:solidFill>
            </a:endParaRPr>
          </a:p>
          <a:p>
            <a:pPr>
              <a:lnSpc>
                <a:spcPct val="90000"/>
              </a:lnSpc>
              <a:spcBef>
                <a:spcPct val="20000"/>
              </a:spcBef>
              <a:buFontTx/>
              <a:buNone/>
            </a:pPr>
            <a:r>
              <a:rPr lang="zh-CN" altLang="en-US">
                <a:solidFill>
                  <a:srgbClr val="000000"/>
                </a:solidFill>
                <a:latin typeface="宋体" pitchFamily="2" charset="-122"/>
              </a:rPr>
              <a:t>  大批丧失土地和家园的农民成为一无所有的雇佣劳动者。</a:t>
            </a:r>
            <a:r>
              <a:rPr lang="zh-CN" altLang="en-US" i="1">
                <a:solidFill>
                  <a:srgbClr val="FF0000"/>
                </a:solidFill>
                <a:latin typeface="宋体" pitchFamily="2" charset="-122"/>
              </a:rPr>
              <a:t>这是资本原始积累的最重要手段之一。</a:t>
            </a:r>
            <a:r>
              <a:rPr lang="en-US" altLang="zh-CN" i="1">
                <a:solidFill>
                  <a:srgbClr val="FF0000"/>
                </a:solidFill>
                <a:latin typeface="宋体" pitchFamily="2" charset="-122"/>
              </a:rPr>
              <a:t>T·</a:t>
            </a:r>
            <a:r>
              <a:rPr lang="zh-CN" altLang="en-US" i="1">
                <a:solidFill>
                  <a:srgbClr val="FF0000"/>
                </a:solidFill>
                <a:latin typeface="宋体" pitchFamily="2" charset="-122"/>
              </a:rPr>
              <a:t>莫尔在乌托邦</a:t>
            </a:r>
            <a:r>
              <a:rPr lang="en-US" altLang="zh-CN" i="1">
                <a:solidFill>
                  <a:srgbClr val="FF0000"/>
                </a:solidFill>
                <a:latin typeface="宋体" pitchFamily="2" charset="-122"/>
              </a:rPr>
              <a:t>》</a:t>
            </a:r>
            <a:r>
              <a:rPr lang="zh-CN" altLang="en-US" i="1">
                <a:solidFill>
                  <a:srgbClr val="FF0000"/>
                </a:solidFill>
                <a:latin typeface="宋体" pitchFamily="2" charset="-122"/>
              </a:rPr>
              <a:t>中，辛辣地指责这种现象是“羊吃人”。</a:t>
            </a:r>
            <a:r>
              <a:rPr lang="zh-CN" altLang="en-US" sz="2400">
                <a:solidFill>
                  <a:srgbClr val="000000"/>
                </a:solidFill>
                <a:latin typeface="宋体" pitchFamily="2" charset="-122"/>
              </a:rPr>
              <a:t> </a:t>
            </a:r>
            <a:endParaRPr lang="zh-CN" altLang="en-US" sz="2400">
              <a:solidFill>
                <a:srgbClr val="000000"/>
              </a:solidFill>
            </a:endParaRPr>
          </a:p>
        </p:txBody>
      </p:sp>
    </p:spTree>
    <p:extLst>
      <p:ext uri="{BB962C8B-B14F-4D97-AF65-F5344CB8AC3E}">
        <p14:creationId xmlns:p14="http://schemas.microsoft.com/office/powerpoint/2010/main" val="3909675549"/>
      </p:ext>
    </p:extLst>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194" name="Text Box 2"/>
          <p:cNvSpPr txBox="1">
            <a:spLocks noChangeArrowheads="1"/>
          </p:cNvSpPr>
          <p:nvPr/>
        </p:nvSpPr>
        <p:spPr bwMode="auto">
          <a:xfrm>
            <a:off x="0" y="615950"/>
            <a:ext cx="4967288" cy="701675"/>
          </a:xfrm>
          <a:prstGeom prst="rect">
            <a:avLst/>
          </a:prstGeom>
          <a:noFill/>
          <a:ln w="9525">
            <a:noFill/>
            <a:miter lim="800000"/>
          </a:ln>
          <a:effectLst/>
        </p:spPr>
        <p:txBody>
          <a:bodyPr>
            <a:spAutoFit/>
          </a:bodyPr>
          <a:lstStyle/>
          <a:p>
            <a:pPr>
              <a:spcBef>
                <a:spcPct val="0"/>
              </a:spcBef>
              <a:buFontTx/>
              <a:buNone/>
              <a:defRPr/>
            </a:pPr>
            <a:r>
              <a:rPr lang="zh-CN" altLang="en-US" sz="4000">
                <a:solidFill>
                  <a:prstClr val="black"/>
                </a:solidFill>
                <a:effectLst>
                  <a:outerShdw blurRad="38100" dist="38100" dir="2700000" algn="tl">
                    <a:srgbClr val="C0C0C0"/>
                  </a:outerShdw>
                </a:effectLst>
                <a:latin typeface="Arial"/>
              </a:rPr>
              <a:t>圈地运动的评价：</a:t>
            </a:r>
          </a:p>
        </p:txBody>
      </p:sp>
      <p:sp>
        <p:nvSpPr>
          <p:cNvPr id="8195" name="Text Box 3"/>
          <p:cNvSpPr txBox="1">
            <a:spLocks noChangeArrowheads="1"/>
          </p:cNvSpPr>
          <p:nvPr/>
        </p:nvSpPr>
        <p:spPr bwMode="auto">
          <a:xfrm>
            <a:off x="971550" y="2276475"/>
            <a:ext cx="7416800" cy="1754188"/>
          </a:xfrm>
          <a:prstGeom prst="rect">
            <a:avLst/>
          </a:prstGeom>
          <a:noFill/>
        </p:spPr>
        <p:style>
          <a:lnRef idx="2">
            <a:schemeClr val="accent6"/>
          </a:lnRef>
          <a:fillRef idx="1">
            <a:schemeClr val="lt1"/>
          </a:fillRef>
          <a:effectRef idx="0">
            <a:schemeClr val="accent6"/>
          </a:effectRef>
          <a:fontRef idx="minor">
            <a:schemeClr val="dk1"/>
          </a:fontRef>
        </p:style>
        <p:txBody>
          <a:bodyPr>
            <a:spAutoFit/>
          </a:bodyPr>
          <a:lstStyle/>
          <a:p>
            <a:pPr>
              <a:buFontTx/>
              <a:buNone/>
              <a:defRPr/>
            </a:pPr>
            <a:r>
              <a:rPr lang="en-US" altLang="zh-CN" sz="3600"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Arial"/>
              </a:rPr>
              <a:t>1.</a:t>
            </a:r>
            <a:r>
              <a:rPr lang="zh-CN" altLang="en-US" sz="3600"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Arial"/>
              </a:rPr>
              <a:t>促进农业资本主义的发展</a:t>
            </a:r>
            <a:r>
              <a:rPr lang="en-US" altLang="zh-CN" sz="3600"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Arial"/>
              </a:rPr>
              <a:t>;</a:t>
            </a:r>
            <a:r>
              <a:rPr lang="zh-CN" altLang="en-US" sz="3600"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Arial"/>
              </a:rPr>
              <a:t>为工业化提供市场、原料、资金、尤其是劳动力条件。</a:t>
            </a:r>
          </a:p>
        </p:txBody>
      </p:sp>
      <p:sp>
        <p:nvSpPr>
          <p:cNvPr id="8196" name="Text Box 4"/>
          <p:cNvSpPr txBox="1">
            <a:spLocks noChangeArrowheads="1"/>
          </p:cNvSpPr>
          <p:nvPr/>
        </p:nvSpPr>
        <p:spPr bwMode="auto">
          <a:xfrm>
            <a:off x="611188" y="4365625"/>
            <a:ext cx="6913562" cy="2014538"/>
          </a:xfrm>
          <a:prstGeom prst="rect">
            <a:avLst/>
          </a:prstGeom>
          <a:noFill/>
          <a:ln w="9525">
            <a:noFill/>
            <a:miter lim="800000"/>
          </a:ln>
          <a:effectLst/>
        </p:spPr>
        <p:txBody>
          <a:bodyPr>
            <a:spAutoFit/>
          </a:bodyPr>
          <a:lstStyle/>
          <a:p>
            <a:pPr algn="ctr" eaLnBrk="0" hangingPunct="0">
              <a:spcBef>
                <a:spcPct val="0"/>
              </a:spcBef>
              <a:buFontTx/>
              <a:buNone/>
              <a:defRPr/>
            </a:pPr>
            <a:r>
              <a:rPr lang="zh-CN" altLang="en-US" sz="3200">
                <a:solidFill>
                  <a:prstClr val="black"/>
                </a:solidFill>
                <a:effectLst>
                  <a:outerShdw blurRad="38100" dist="38100" dir="2700000" algn="tl">
                    <a:srgbClr val="C0C0C0"/>
                  </a:outerShdw>
                </a:effectLst>
                <a:latin typeface="Arial"/>
              </a:rPr>
              <a:t>  </a:t>
            </a:r>
            <a:r>
              <a:rPr lang="en-US" altLang="zh-CN" sz="3600">
                <a:solidFill>
                  <a:prstClr val="black"/>
                </a:solidFill>
                <a:effectLst>
                  <a:outerShdw blurRad="38100" dist="38100" dir="2700000" algn="tl">
                    <a:srgbClr val="C0C0C0"/>
                  </a:outerShdw>
                </a:effectLst>
                <a:latin typeface="Arial"/>
                <a:hlinkClick r:id="rId2" action="ppaction://hlinksldjump"/>
              </a:rPr>
              <a:t>2.  </a:t>
            </a:r>
            <a:r>
              <a:rPr lang="zh-CN" altLang="en-US" sz="3600">
                <a:solidFill>
                  <a:prstClr val="black"/>
                </a:solidFill>
                <a:effectLst>
                  <a:outerShdw blurRad="38100" dist="38100" dir="2700000" algn="tl">
                    <a:srgbClr val="C0C0C0"/>
                  </a:outerShdw>
                </a:effectLst>
                <a:latin typeface="Arial"/>
                <a:hlinkClick r:id="rId2" action="ppaction://hlinksldjump"/>
              </a:rPr>
              <a:t>大量农民破产流离失所，体现资本原始积累血腥本质。</a:t>
            </a:r>
          </a:p>
          <a:p>
            <a:pPr>
              <a:buFontTx/>
              <a:buNone/>
              <a:defRPr/>
            </a:pPr>
            <a:endParaRPr lang="zh-CN" altLang="en-US" sz="3600" b="0">
              <a:solidFill>
                <a:prstClr val="black"/>
              </a:solidFill>
              <a:latin typeface="Arial"/>
            </a:endParaRPr>
          </a:p>
        </p:txBody>
      </p:sp>
      <p:sp>
        <p:nvSpPr>
          <p:cNvPr id="8197" name="Text Box 5"/>
          <p:cNvSpPr txBox="1">
            <a:spLocks noChangeArrowheads="1"/>
          </p:cNvSpPr>
          <p:nvPr/>
        </p:nvSpPr>
        <p:spPr bwMode="auto">
          <a:xfrm>
            <a:off x="1187450" y="1196975"/>
            <a:ext cx="28797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lang="en-US" altLang="zh-CN" sz="3600" b="0">
                <a:solidFill>
                  <a:srgbClr val="000000"/>
                </a:solidFill>
              </a:rPr>
              <a:t>1.</a:t>
            </a:r>
            <a:r>
              <a:rPr lang="zh-CN" altLang="en-US" sz="3600">
                <a:solidFill>
                  <a:srgbClr val="000000"/>
                </a:solidFill>
              </a:rPr>
              <a:t>生产力标准</a:t>
            </a:r>
          </a:p>
        </p:txBody>
      </p:sp>
      <p:sp>
        <p:nvSpPr>
          <p:cNvPr id="72710" name="Text Box 6"/>
          <p:cNvSpPr txBox="1">
            <a:spLocks noChangeArrowheads="1"/>
          </p:cNvSpPr>
          <p:nvPr/>
        </p:nvSpPr>
        <p:spPr bwMode="auto">
          <a:xfrm>
            <a:off x="4716463" y="1268413"/>
            <a:ext cx="33845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endParaRPr lang="zh-CN" altLang="en-US" sz="1800" b="0">
              <a:solidFill>
                <a:srgbClr val="000000"/>
              </a:solidFill>
            </a:endParaRPr>
          </a:p>
        </p:txBody>
      </p:sp>
      <p:sp>
        <p:nvSpPr>
          <p:cNvPr id="8199" name="Text Box 7"/>
          <p:cNvSpPr txBox="1">
            <a:spLocks noChangeArrowheads="1"/>
          </p:cNvSpPr>
          <p:nvPr/>
        </p:nvSpPr>
        <p:spPr bwMode="auto">
          <a:xfrm>
            <a:off x="4356100" y="1196975"/>
            <a:ext cx="24479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lang="en-US" altLang="zh-CN" sz="3600">
                <a:solidFill>
                  <a:srgbClr val="000000"/>
                </a:solidFill>
              </a:rPr>
              <a:t>2.</a:t>
            </a:r>
            <a:r>
              <a:rPr lang="zh-CN" altLang="en-US" sz="3600">
                <a:solidFill>
                  <a:srgbClr val="000000"/>
                </a:solidFill>
              </a:rPr>
              <a:t>道德标准</a:t>
            </a:r>
          </a:p>
        </p:txBody>
      </p:sp>
    </p:spTree>
    <p:extLst>
      <p:ext uri="{BB962C8B-B14F-4D97-AF65-F5344CB8AC3E}">
        <p14:creationId xmlns:p14="http://schemas.microsoft.com/office/powerpoint/2010/main" val="390255533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blinds(horizontal)">
                                      <p:cBhvr>
                                        <p:cTn id="7" dur="500"/>
                                        <p:tgtEl>
                                          <p:spTgt spid="819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3" nodeType="clickEffect">
                                  <p:stCondLst>
                                    <p:cond delay="0"/>
                                  </p:stCondLst>
                                  <p:childTnLst>
                                    <p:set>
                                      <p:cBhvr>
                                        <p:cTn id="12" dur="1" fill="hold">
                                          <p:stCondLst>
                                            <p:cond delay="0"/>
                                          </p:stCondLst>
                                        </p:cTn>
                                        <p:tgtEl>
                                          <p:spTgt spid="8197"/>
                                        </p:tgtEl>
                                        <p:attrNameLst>
                                          <p:attrName>style.visibility</p:attrName>
                                        </p:attrNameLst>
                                      </p:cBhvr>
                                      <p:to>
                                        <p:strVal val="visible"/>
                                      </p:to>
                                    </p:set>
                                    <p:animEffect transition="in" filter="blinds(horizontal)">
                                      <p:cBhvr>
                                        <p:cTn id="13" dur="500"/>
                                        <p:tgtEl>
                                          <p:spTgt spid="8197"/>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4" nodeType="clickEffect">
                                  <p:stCondLst>
                                    <p:cond delay="0"/>
                                  </p:stCondLst>
                                  <p:childTnLst>
                                    <p:set>
                                      <p:cBhvr>
                                        <p:cTn id="18" dur="1" fill="hold">
                                          <p:stCondLst>
                                            <p:cond delay="0"/>
                                          </p:stCondLst>
                                        </p:cTn>
                                        <p:tgtEl>
                                          <p:spTgt spid="8199"/>
                                        </p:tgtEl>
                                        <p:attrNameLst>
                                          <p:attrName>style.visibility</p:attrName>
                                        </p:attrNameLst>
                                      </p:cBhvr>
                                      <p:to>
                                        <p:strVal val="visible"/>
                                      </p:to>
                                    </p:set>
                                    <p:animEffect transition="in" filter="blinds(horizontal)">
                                      <p:cBhvr>
                                        <p:cTn id="19" dur="500"/>
                                        <p:tgtEl>
                                          <p:spTgt spid="8199"/>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53" presetClass="entr" presetSubtype="0" fill="hold" grpId="1" nodeType="clickEffect">
                                  <p:stCondLst>
                                    <p:cond delay="0"/>
                                  </p:stCondLst>
                                  <p:childTnLst>
                                    <p:set>
                                      <p:cBhvr>
                                        <p:cTn id="24" dur="1" fill="hold">
                                          <p:stCondLst>
                                            <p:cond delay="0"/>
                                          </p:stCondLst>
                                        </p:cTn>
                                        <p:tgtEl>
                                          <p:spTgt spid="8195"/>
                                        </p:tgtEl>
                                        <p:attrNameLst>
                                          <p:attrName>style.visibility</p:attrName>
                                        </p:attrNameLst>
                                      </p:cBhvr>
                                      <p:to>
                                        <p:strVal val="visible"/>
                                      </p:to>
                                    </p:set>
                                    <p:anim calcmode="lin" valueType="num">
                                      <p:cBhvr>
                                        <p:cTn id="25" dur="500" fill="hold"/>
                                        <p:tgtEl>
                                          <p:spTgt spid="8195"/>
                                        </p:tgtEl>
                                        <p:attrNameLst>
                                          <p:attrName>ppt_w</p:attrName>
                                        </p:attrNameLst>
                                      </p:cBhvr>
                                      <p:tavLst>
                                        <p:tav tm="0">
                                          <p:val>
                                            <p:fltVal val="0"/>
                                          </p:val>
                                        </p:tav>
                                        <p:tav tm="100000">
                                          <p:val>
                                            <p:strVal val="#ppt_w"/>
                                          </p:val>
                                        </p:tav>
                                      </p:tavLst>
                                    </p:anim>
                                    <p:anim calcmode="lin" valueType="num">
                                      <p:cBhvr>
                                        <p:cTn id="26" dur="500" fill="hold"/>
                                        <p:tgtEl>
                                          <p:spTgt spid="8195"/>
                                        </p:tgtEl>
                                        <p:attrNameLst>
                                          <p:attrName>ppt_h</p:attrName>
                                        </p:attrNameLst>
                                      </p:cBhvr>
                                      <p:tavLst>
                                        <p:tav tm="0">
                                          <p:val>
                                            <p:fltVal val="0"/>
                                          </p:val>
                                        </p:tav>
                                        <p:tav tm="100000">
                                          <p:val>
                                            <p:strVal val="#ppt_h"/>
                                          </p:val>
                                        </p:tav>
                                      </p:tavLst>
                                    </p:anim>
                                    <p:animEffect transition="in" filter="fade">
                                      <p:cBhvr>
                                        <p:cTn id="27" dur="500"/>
                                        <p:tgtEl>
                                          <p:spTgt spid="8195"/>
                                        </p:tgtEl>
                                      </p:cBhvr>
                                    </p:animEffect>
                                  </p:childTnLst>
                                </p:cTn>
                              </p:par>
                            </p:childTnLst>
                          </p:cTn>
                        </p:par>
                      </p:childTnLst>
                    </p:cTn>
                  </p:par>
                  <p:par>
                    <p:cTn id="28" fill="hold" nodeType="clickPar">
                      <p:stCondLst>
                        <p:cond delay="indefinite"/>
                      </p:stCondLst>
                      <p:childTnLst>
                        <p:par>
                          <p:cTn id="29" fill="hold" nodeType="withGroup">
                            <p:stCondLst>
                              <p:cond delay="indefinite"/>
                            </p:stCondLst>
                          </p:cTn>
                        </p:par>
                        <p:par>
                          <p:cTn id="30" fill="hold" nodeType="afterGroup">
                            <p:stCondLst>
                              <p:cond delay="0"/>
                            </p:stCondLst>
                            <p:childTnLst>
                              <p:par>
                                <p:cTn id="31" presetID="26" presetClass="entr" presetSubtype="0" fill="hold" grpId="2" nodeType="clickEffect">
                                  <p:stCondLst>
                                    <p:cond delay="0"/>
                                  </p:stCondLst>
                                  <p:childTnLst>
                                    <p:set>
                                      <p:cBhvr>
                                        <p:cTn id="32" dur="1" fill="hold">
                                          <p:stCondLst>
                                            <p:cond delay="0"/>
                                          </p:stCondLst>
                                        </p:cTn>
                                        <p:tgtEl>
                                          <p:spTgt spid="8196"/>
                                        </p:tgtEl>
                                        <p:attrNameLst>
                                          <p:attrName>style.visibility</p:attrName>
                                        </p:attrNameLst>
                                      </p:cBhvr>
                                      <p:to>
                                        <p:strVal val="visible"/>
                                      </p:to>
                                    </p:set>
                                    <p:animEffect transition="in" filter="wipe(down)">
                                      <p:cBhvr>
                                        <p:cTn id="33" dur="580">
                                          <p:stCondLst>
                                            <p:cond delay="0"/>
                                          </p:stCondLst>
                                        </p:cTn>
                                        <p:tgtEl>
                                          <p:spTgt spid="8196"/>
                                        </p:tgtEl>
                                      </p:cBhvr>
                                    </p:animEffect>
                                    <p:anim calcmode="lin" valueType="num">
                                      <p:cBhvr>
                                        <p:cTn id="34" dur="1822" tmFilter="0,0; 0.14,0.36; 0.43,0.73; 0.71,0.91; 1.0,1.0">
                                          <p:stCondLst>
                                            <p:cond delay="0"/>
                                          </p:stCondLst>
                                        </p:cTn>
                                        <p:tgtEl>
                                          <p:spTgt spid="8196"/>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8196"/>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8196"/>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8196"/>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8196"/>
                                        </p:tgtEl>
                                        <p:attrNameLst>
                                          <p:attrName>ppt_y</p:attrName>
                                        </p:attrNameLst>
                                      </p:cBhvr>
                                      <p:tavLst>
                                        <p:tav tm="0" fmla="#ppt_y-sin(pi*$)/81">
                                          <p:val>
                                            <p:fltVal val="0"/>
                                          </p:val>
                                        </p:tav>
                                        <p:tav tm="100000">
                                          <p:val>
                                            <p:fltVal val="1"/>
                                          </p:val>
                                        </p:tav>
                                      </p:tavLst>
                                    </p:anim>
                                    <p:animScale>
                                      <p:cBhvr>
                                        <p:cTn id="39" dur="26">
                                          <p:stCondLst>
                                            <p:cond delay="650"/>
                                          </p:stCondLst>
                                        </p:cTn>
                                        <p:tgtEl>
                                          <p:spTgt spid="8196"/>
                                        </p:tgtEl>
                                      </p:cBhvr>
                                      <p:to x="100000" y="60000"/>
                                    </p:animScale>
                                    <p:animScale>
                                      <p:cBhvr>
                                        <p:cTn id="40" dur="166" decel="50000">
                                          <p:stCondLst>
                                            <p:cond delay="676"/>
                                          </p:stCondLst>
                                        </p:cTn>
                                        <p:tgtEl>
                                          <p:spTgt spid="8196"/>
                                        </p:tgtEl>
                                      </p:cBhvr>
                                      <p:to x="100000" y="100000"/>
                                    </p:animScale>
                                    <p:animScale>
                                      <p:cBhvr>
                                        <p:cTn id="41" dur="26">
                                          <p:stCondLst>
                                            <p:cond delay="1312"/>
                                          </p:stCondLst>
                                        </p:cTn>
                                        <p:tgtEl>
                                          <p:spTgt spid="8196"/>
                                        </p:tgtEl>
                                      </p:cBhvr>
                                      <p:to x="100000" y="80000"/>
                                    </p:animScale>
                                    <p:animScale>
                                      <p:cBhvr>
                                        <p:cTn id="42" dur="166" decel="50000">
                                          <p:stCondLst>
                                            <p:cond delay="1338"/>
                                          </p:stCondLst>
                                        </p:cTn>
                                        <p:tgtEl>
                                          <p:spTgt spid="8196"/>
                                        </p:tgtEl>
                                      </p:cBhvr>
                                      <p:to x="100000" y="100000"/>
                                    </p:animScale>
                                    <p:animScale>
                                      <p:cBhvr>
                                        <p:cTn id="43" dur="26">
                                          <p:stCondLst>
                                            <p:cond delay="1642"/>
                                          </p:stCondLst>
                                        </p:cTn>
                                        <p:tgtEl>
                                          <p:spTgt spid="8196"/>
                                        </p:tgtEl>
                                      </p:cBhvr>
                                      <p:to x="100000" y="90000"/>
                                    </p:animScale>
                                    <p:animScale>
                                      <p:cBhvr>
                                        <p:cTn id="44" dur="166" decel="50000">
                                          <p:stCondLst>
                                            <p:cond delay="1668"/>
                                          </p:stCondLst>
                                        </p:cTn>
                                        <p:tgtEl>
                                          <p:spTgt spid="8196"/>
                                        </p:tgtEl>
                                      </p:cBhvr>
                                      <p:to x="100000" y="100000"/>
                                    </p:animScale>
                                    <p:animScale>
                                      <p:cBhvr>
                                        <p:cTn id="45" dur="26">
                                          <p:stCondLst>
                                            <p:cond delay="1808"/>
                                          </p:stCondLst>
                                        </p:cTn>
                                        <p:tgtEl>
                                          <p:spTgt spid="8196"/>
                                        </p:tgtEl>
                                      </p:cBhvr>
                                      <p:to x="100000" y="95000"/>
                                    </p:animScale>
                                    <p:animScale>
                                      <p:cBhvr>
                                        <p:cTn id="46" dur="166" decel="50000">
                                          <p:stCondLst>
                                            <p:cond delay="1834"/>
                                          </p:stCondLst>
                                        </p:cTn>
                                        <p:tgtEl>
                                          <p:spTgt spid="819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1"/>
      <p:bldP spid="8196" grpId="2"/>
      <p:bldP spid="8197" grpId="3"/>
      <p:bldP spid="8199" grpId="4"/>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PhAnim="0">
  <p:cSld>
    <p:spTree>
      <p:nvGrpSpPr>
        <p:cNvPr id="1" name=""/>
        <p:cNvGrpSpPr/>
        <p:nvPr/>
      </p:nvGrpSpPr>
      <p:grpSpPr>
        <a:xfrm>
          <a:off x="0" y="0"/>
          <a:ext cx="0" cy="0"/>
        </a:xfrm>
      </p:grpSpPr>
      <p:sp>
        <p:nvSpPr>
          <p:cNvPr id="6146" name="Text Box 2"/>
          <p:cNvSpPr txBox="1">
            <a:spLocks noChangeArrowheads="1"/>
          </p:cNvSpPr>
          <p:nvPr/>
        </p:nvSpPr>
        <p:spPr bwMode="auto">
          <a:xfrm>
            <a:off x="2124075" y="1773238"/>
            <a:ext cx="1541463" cy="457200"/>
          </a:xfrm>
          <a:prstGeom prst="rect">
            <a:avLst/>
          </a:prstGeom>
          <a:solidFill>
            <a:schemeClr val="accent1"/>
          </a:solidFill>
          <a:ln w="9525">
            <a:noFill/>
            <a:miter lim="800000"/>
          </a:ln>
          <a:effectLst/>
        </p:spPr>
        <p:txBody>
          <a:bodyPr>
            <a:spAutoFit/>
          </a:bodyPr>
          <a:lstStyle/>
          <a:p>
            <a:pPr eaLnBrk="0" hangingPunct="0">
              <a:buFontTx/>
              <a:buNone/>
              <a:defRPr/>
            </a:pPr>
            <a:r>
              <a:rPr lang="zh-CN" altLang="en-US" sz="2400">
                <a:solidFill>
                  <a:prstClr val="black"/>
                </a:solidFill>
                <a:effectLst>
                  <a:outerShdw blurRad="38100" dist="38100" dir="2700000" algn="tl">
                    <a:srgbClr val="FFFFFF"/>
                  </a:outerShdw>
                </a:effectLst>
                <a:latin typeface="Times New Roman" pitchFamily="18" charset="0"/>
                <a:ea typeface="黑体" pitchFamily="2" charset="-122"/>
              </a:rPr>
              <a:t>政治保障</a:t>
            </a:r>
          </a:p>
        </p:txBody>
      </p:sp>
      <p:sp>
        <p:nvSpPr>
          <p:cNvPr id="6147" name="Text Box 3"/>
          <p:cNvSpPr txBox="1">
            <a:spLocks noChangeArrowheads="1"/>
          </p:cNvSpPr>
          <p:nvPr/>
        </p:nvSpPr>
        <p:spPr bwMode="auto">
          <a:xfrm>
            <a:off x="539750" y="1773238"/>
            <a:ext cx="1439863" cy="457200"/>
          </a:xfrm>
          <a:prstGeom prst="rect">
            <a:avLst/>
          </a:prstGeom>
          <a:solidFill>
            <a:schemeClr val="accent2"/>
          </a:solidFill>
          <a:ln w="9525">
            <a:noFill/>
            <a:miter lim="800000"/>
          </a:ln>
          <a:effectLst/>
        </p:spPr>
        <p:txBody>
          <a:bodyPr>
            <a:spAutoFit/>
          </a:bodyPr>
          <a:lstStyle/>
          <a:p>
            <a:pPr eaLnBrk="0" hangingPunct="0">
              <a:buFontTx/>
              <a:buNone/>
              <a:defRPr/>
            </a:pPr>
            <a:r>
              <a:rPr lang="zh-CN" altLang="en-US" sz="2400">
                <a:solidFill>
                  <a:prstClr val="white"/>
                </a:solidFill>
                <a:effectLst>
                  <a:outerShdw blurRad="38100" dist="38100" dir="2700000" algn="tl">
                    <a:srgbClr val="000000"/>
                  </a:outerShdw>
                </a:effectLst>
                <a:latin typeface="Times New Roman" pitchFamily="18" charset="0"/>
                <a:ea typeface="黑体" pitchFamily="2" charset="-122"/>
              </a:rPr>
              <a:t>一个前提</a:t>
            </a:r>
          </a:p>
        </p:txBody>
      </p:sp>
      <p:grpSp>
        <p:nvGrpSpPr>
          <p:cNvPr id="2" name="Group 4"/>
          <p:cNvGrpSpPr/>
          <p:nvPr/>
        </p:nvGrpSpPr>
        <p:grpSpPr>
          <a:xfrm>
            <a:off x="395288" y="3644900"/>
            <a:ext cx="2103437" cy="538163"/>
            <a:chOff x="0" y="454"/>
            <a:chExt cx="1325" cy="339"/>
          </a:xfrm>
        </p:grpSpPr>
        <p:sp>
          <p:nvSpPr>
            <p:cNvPr id="6149" name="Text Box 5"/>
            <p:cNvSpPr txBox="1">
              <a:spLocks noChangeArrowheads="1"/>
            </p:cNvSpPr>
            <p:nvPr/>
          </p:nvSpPr>
          <p:spPr bwMode="auto">
            <a:xfrm>
              <a:off x="0" y="454"/>
              <a:ext cx="953" cy="288"/>
            </a:xfrm>
            <a:prstGeom prst="rect">
              <a:avLst/>
            </a:prstGeom>
            <a:solidFill>
              <a:schemeClr val="accent2"/>
            </a:solidFill>
            <a:ln w="9525">
              <a:noFill/>
              <a:miter lim="800000"/>
            </a:ln>
            <a:effectLst/>
          </p:spPr>
          <p:txBody>
            <a:bodyPr>
              <a:spAutoFit/>
            </a:bodyPr>
            <a:lstStyle/>
            <a:p>
              <a:pPr eaLnBrk="0" hangingPunct="0">
                <a:buFontTx/>
                <a:buNone/>
                <a:defRPr/>
              </a:pPr>
              <a:r>
                <a:rPr lang="zh-CN" altLang="en-US" sz="2400">
                  <a:solidFill>
                    <a:prstClr val="white"/>
                  </a:solidFill>
                  <a:effectLst>
                    <a:outerShdw blurRad="38100" dist="38100" dir="2700000" algn="tl">
                      <a:srgbClr val="000000"/>
                    </a:outerShdw>
                  </a:effectLst>
                  <a:latin typeface="Times New Roman" pitchFamily="18" charset="0"/>
                  <a:ea typeface="黑体" pitchFamily="2" charset="-122"/>
                </a:rPr>
                <a:t>四项条件</a:t>
              </a:r>
            </a:p>
          </p:txBody>
        </p:sp>
        <p:sp>
          <p:nvSpPr>
            <p:cNvPr id="70673" name="AutoShape 6"/>
            <p:cNvSpPr/>
            <p:nvPr/>
          </p:nvSpPr>
          <p:spPr bwMode="auto">
            <a:xfrm>
              <a:off x="998" y="522"/>
              <a:ext cx="327" cy="271"/>
            </a:xfrm>
            <a:prstGeom prst="leftBrace">
              <a:avLst>
                <a:gd name="adj1" fmla="val 80574"/>
                <a:gd name="adj2" fmla="val 50000"/>
              </a:avLst>
            </a:prstGeom>
            <a:solidFill>
              <a:schemeClr val="accent2"/>
            </a:solidFill>
            <a:ln w="76200">
              <a:solidFill>
                <a:schemeClr val="tx1"/>
              </a:solidFill>
              <a:round/>
            </a:ln>
          </p:spPr>
          <p:txBody>
            <a:bodyPr wrap="none" anchor="ctr">
              <a:spAutoFit/>
            </a:bodyPr>
            <a:lstStyle/>
            <a:p>
              <a:pPr>
                <a:spcBef>
                  <a:spcPct val="0"/>
                </a:spcBef>
                <a:buFontTx/>
                <a:buNone/>
              </a:pPr>
              <a:endParaRPr lang="zh-CN" altLang="en-US" sz="1800" b="0">
                <a:solidFill>
                  <a:srgbClr val="000000"/>
                </a:solidFill>
              </a:endParaRPr>
            </a:p>
          </p:txBody>
        </p:sp>
      </p:grpSp>
      <p:sp>
        <p:nvSpPr>
          <p:cNvPr id="6151" name="Text Box 7"/>
          <p:cNvSpPr txBox="1">
            <a:spLocks noChangeArrowheads="1"/>
          </p:cNvSpPr>
          <p:nvPr/>
        </p:nvSpPr>
        <p:spPr bwMode="auto">
          <a:xfrm>
            <a:off x="3851275" y="1773238"/>
            <a:ext cx="3600450" cy="457200"/>
          </a:xfrm>
          <a:prstGeom prst="rect">
            <a:avLst/>
          </a:prstGeom>
          <a:noFill/>
          <a:ln w="9525">
            <a:noFill/>
            <a:miter lim="800000"/>
          </a:ln>
          <a:effectLst/>
        </p:spPr>
        <p:txBody>
          <a:bodyPr>
            <a:spAutoFit/>
          </a:bodyPr>
          <a:lstStyle/>
          <a:p>
            <a:pPr eaLnBrk="0" hangingPunct="0">
              <a:buFontTx/>
              <a:buNone/>
              <a:defRPr/>
            </a:pPr>
            <a:r>
              <a:rPr lang="zh-CN" altLang="en-US" sz="2400">
                <a:solidFill>
                  <a:prstClr val="black"/>
                </a:solidFill>
                <a:effectLst>
                  <a:outerShdw blurRad="38100" dist="38100" dir="2700000" algn="tl">
                    <a:srgbClr val="C0C0C0"/>
                  </a:outerShdw>
                </a:effectLst>
                <a:latin typeface="Times New Roman" pitchFamily="18" charset="0"/>
                <a:ea typeface="黑体" pitchFamily="2" charset="-122"/>
              </a:rPr>
              <a:t>资产阶级代议制的确立</a:t>
            </a:r>
          </a:p>
        </p:txBody>
      </p:sp>
      <p:sp>
        <p:nvSpPr>
          <p:cNvPr id="6152" name="Text Box 8"/>
          <p:cNvSpPr txBox="1">
            <a:spLocks noChangeArrowheads="1"/>
          </p:cNvSpPr>
          <p:nvPr/>
        </p:nvSpPr>
        <p:spPr bwMode="auto">
          <a:xfrm>
            <a:off x="2411413" y="2781300"/>
            <a:ext cx="1223962" cy="457200"/>
          </a:xfrm>
          <a:prstGeom prst="rect">
            <a:avLst/>
          </a:prstGeom>
          <a:solidFill>
            <a:schemeClr val="accent1"/>
          </a:solidFill>
          <a:ln w="9525">
            <a:noFill/>
            <a:miter lim="800000"/>
          </a:ln>
          <a:effectLst/>
        </p:spPr>
        <p:txBody>
          <a:bodyPr>
            <a:spAutoFit/>
          </a:bodyPr>
          <a:lstStyle/>
          <a:p>
            <a:pPr eaLnBrk="0" hangingPunct="0">
              <a:buFontTx/>
              <a:buNone/>
              <a:defRPr/>
            </a:pPr>
            <a:r>
              <a:rPr lang="zh-CN" altLang="en-US" sz="2400">
                <a:solidFill>
                  <a:prstClr val="black"/>
                </a:solidFill>
                <a:effectLst>
                  <a:outerShdw blurRad="38100" dist="38100" dir="2700000" algn="tl">
                    <a:srgbClr val="FFFFFF"/>
                  </a:outerShdw>
                </a:effectLst>
                <a:latin typeface="Times New Roman" pitchFamily="18" charset="0"/>
                <a:ea typeface="黑体" pitchFamily="2" charset="-122"/>
              </a:rPr>
              <a:t>资金</a:t>
            </a:r>
          </a:p>
        </p:txBody>
      </p:sp>
      <p:sp>
        <p:nvSpPr>
          <p:cNvPr id="6153" name="Text Box 9"/>
          <p:cNvSpPr txBox="1">
            <a:spLocks noChangeArrowheads="1"/>
          </p:cNvSpPr>
          <p:nvPr/>
        </p:nvSpPr>
        <p:spPr bwMode="auto">
          <a:xfrm>
            <a:off x="2411413" y="3429000"/>
            <a:ext cx="1223962" cy="457200"/>
          </a:xfrm>
          <a:prstGeom prst="rect">
            <a:avLst/>
          </a:prstGeom>
          <a:solidFill>
            <a:schemeClr val="accent1"/>
          </a:solidFill>
          <a:ln w="9525">
            <a:noFill/>
            <a:miter lim="800000"/>
          </a:ln>
          <a:effectLst/>
        </p:spPr>
        <p:txBody>
          <a:bodyPr>
            <a:spAutoFit/>
          </a:bodyPr>
          <a:lstStyle/>
          <a:p>
            <a:pPr eaLnBrk="0" hangingPunct="0">
              <a:buFontTx/>
              <a:buNone/>
              <a:defRPr/>
            </a:pPr>
            <a:r>
              <a:rPr lang="zh-CN" altLang="en-US" sz="2400">
                <a:solidFill>
                  <a:prstClr val="black"/>
                </a:solidFill>
                <a:effectLst>
                  <a:outerShdw blurRad="38100" dist="38100" dir="2700000" algn="tl">
                    <a:srgbClr val="FFFFFF"/>
                  </a:outerShdw>
                </a:effectLst>
                <a:latin typeface="Times New Roman" pitchFamily="18" charset="0"/>
                <a:ea typeface="黑体" pitchFamily="2" charset="-122"/>
              </a:rPr>
              <a:t>劳动力</a:t>
            </a:r>
          </a:p>
        </p:txBody>
      </p:sp>
      <p:sp>
        <p:nvSpPr>
          <p:cNvPr id="6154" name="Text Box 10"/>
          <p:cNvSpPr txBox="1">
            <a:spLocks noChangeArrowheads="1"/>
          </p:cNvSpPr>
          <p:nvPr/>
        </p:nvSpPr>
        <p:spPr bwMode="auto">
          <a:xfrm>
            <a:off x="2339975" y="4797425"/>
            <a:ext cx="1223963" cy="457200"/>
          </a:xfrm>
          <a:prstGeom prst="rect">
            <a:avLst/>
          </a:prstGeom>
          <a:solidFill>
            <a:schemeClr val="accent1"/>
          </a:solidFill>
          <a:ln w="9525">
            <a:noFill/>
            <a:miter lim="800000"/>
          </a:ln>
          <a:effectLst/>
        </p:spPr>
        <p:txBody>
          <a:bodyPr>
            <a:spAutoFit/>
          </a:bodyPr>
          <a:lstStyle/>
          <a:p>
            <a:pPr eaLnBrk="0" hangingPunct="0">
              <a:buFontTx/>
              <a:buNone/>
              <a:defRPr/>
            </a:pPr>
            <a:r>
              <a:rPr lang="zh-CN" altLang="en-US" sz="2400">
                <a:solidFill>
                  <a:prstClr val="black"/>
                </a:solidFill>
                <a:effectLst>
                  <a:outerShdw blurRad="38100" dist="38100" dir="2700000" algn="tl">
                    <a:srgbClr val="FFFFFF"/>
                  </a:outerShdw>
                </a:effectLst>
                <a:latin typeface="Times New Roman" pitchFamily="18" charset="0"/>
                <a:ea typeface="黑体" pitchFamily="2" charset="-122"/>
              </a:rPr>
              <a:t>市场</a:t>
            </a:r>
          </a:p>
        </p:txBody>
      </p:sp>
      <p:sp>
        <p:nvSpPr>
          <p:cNvPr id="6155" name="Text Box 11"/>
          <p:cNvSpPr txBox="1">
            <a:spLocks noChangeArrowheads="1"/>
          </p:cNvSpPr>
          <p:nvPr/>
        </p:nvSpPr>
        <p:spPr bwMode="auto">
          <a:xfrm>
            <a:off x="2339975" y="4076700"/>
            <a:ext cx="1223963" cy="457200"/>
          </a:xfrm>
          <a:prstGeom prst="rect">
            <a:avLst/>
          </a:prstGeom>
          <a:solidFill>
            <a:schemeClr val="accent1"/>
          </a:solidFill>
          <a:ln w="9525">
            <a:noFill/>
            <a:miter lim="800000"/>
          </a:ln>
          <a:effectLst/>
        </p:spPr>
        <p:txBody>
          <a:bodyPr>
            <a:spAutoFit/>
          </a:bodyPr>
          <a:lstStyle/>
          <a:p>
            <a:pPr eaLnBrk="0" hangingPunct="0">
              <a:buFontTx/>
              <a:buNone/>
              <a:defRPr/>
            </a:pPr>
            <a:r>
              <a:rPr lang="zh-CN" altLang="en-US" sz="2400">
                <a:solidFill>
                  <a:prstClr val="black"/>
                </a:solidFill>
                <a:effectLst>
                  <a:outerShdw blurRad="38100" dist="38100" dir="2700000" algn="tl">
                    <a:srgbClr val="FFFFFF"/>
                  </a:outerShdw>
                </a:effectLst>
                <a:latin typeface="Times New Roman" pitchFamily="18" charset="0"/>
                <a:ea typeface="黑体" pitchFamily="2" charset="-122"/>
              </a:rPr>
              <a:t>技术</a:t>
            </a:r>
          </a:p>
        </p:txBody>
      </p:sp>
      <p:sp>
        <p:nvSpPr>
          <p:cNvPr id="6156" name="Text Box 12"/>
          <p:cNvSpPr txBox="1">
            <a:spLocks noChangeArrowheads="1"/>
          </p:cNvSpPr>
          <p:nvPr/>
        </p:nvSpPr>
        <p:spPr bwMode="auto">
          <a:xfrm>
            <a:off x="3635375" y="2781300"/>
            <a:ext cx="2016125" cy="457200"/>
          </a:xfrm>
          <a:prstGeom prst="rect">
            <a:avLst/>
          </a:prstGeom>
          <a:noFill/>
          <a:ln w="9525">
            <a:noFill/>
            <a:miter lim="800000"/>
          </a:ln>
          <a:effectLst/>
        </p:spPr>
        <p:txBody>
          <a:bodyPr>
            <a:spAutoFit/>
          </a:bodyPr>
          <a:lstStyle/>
          <a:p>
            <a:pPr eaLnBrk="0" hangingPunct="0">
              <a:buFontTx/>
              <a:buNone/>
              <a:defRPr/>
            </a:pPr>
            <a:r>
              <a:rPr lang="zh-CN" altLang="en-US" sz="2400">
                <a:solidFill>
                  <a:prstClr val="black"/>
                </a:solidFill>
                <a:effectLst>
                  <a:outerShdw blurRad="38100" dist="38100" dir="2700000" algn="tl">
                    <a:srgbClr val="C0C0C0"/>
                  </a:outerShdw>
                </a:effectLst>
                <a:latin typeface="Times New Roman" pitchFamily="18" charset="0"/>
                <a:ea typeface="黑体" pitchFamily="2" charset="-122"/>
              </a:rPr>
              <a:t>殖民扩张</a:t>
            </a:r>
          </a:p>
        </p:txBody>
      </p:sp>
      <p:sp>
        <p:nvSpPr>
          <p:cNvPr id="6157" name="Text Box 13"/>
          <p:cNvSpPr txBox="1">
            <a:spLocks noChangeArrowheads="1"/>
          </p:cNvSpPr>
          <p:nvPr/>
        </p:nvSpPr>
        <p:spPr bwMode="auto">
          <a:xfrm>
            <a:off x="3995738" y="3429000"/>
            <a:ext cx="1655762" cy="457200"/>
          </a:xfrm>
          <a:prstGeom prst="rect">
            <a:avLst/>
          </a:prstGeom>
          <a:noFill/>
          <a:ln w="9525">
            <a:noFill/>
            <a:miter lim="800000"/>
          </a:ln>
          <a:effectLst/>
        </p:spPr>
        <p:txBody>
          <a:bodyPr>
            <a:spAutoFit/>
          </a:bodyPr>
          <a:lstStyle/>
          <a:p>
            <a:pPr eaLnBrk="0" hangingPunct="0">
              <a:buFontTx/>
              <a:buNone/>
              <a:defRPr/>
            </a:pPr>
            <a:r>
              <a:rPr lang="zh-CN" altLang="en-US" sz="2400">
                <a:solidFill>
                  <a:prstClr val="black"/>
                </a:solidFill>
                <a:effectLst>
                  <a:outerShdw blurRad="38100" dist="38100" dir="2700000" algn="tl">
                    <a:srgbClr val="C0C0C0"/>
                  </a:outerShdw>
                </a:effectLst>
                <a:latin typeface="Times New Roman" pitchFamily="18" charset="0"/>
                <a:ea typeface="黑体" pitchFamily="2" charset="-122"/>
                <a:hlinkClick action="ppaction://hlinkshowjump?jump=nextslide"/>
              </a:rPr>
              <a:t>圈地运动</a:t>
            </a:r>
            <a:endParaRPr lang="zh-CN" altLang="en-US" sz="2400">
              <a:solidFill>
                <a:prstClr val="black"/>
              </a:solidFill>
              <a:effectLst>
                <a:outerShdw blurRad="38100" dist="38100" dir="2700000" algn="tl">
                  <a:srgbClr val="C0C0C0"/>
                </a:outerShdw>
              </a:effectLst>
              <a:latin typeface="Times New Roman" pitchFamily="18" charset="0"/>
              <a:ea typeface="黑体" pitchFamily="2" charset="-122"/>
            </a:endParaRPr>
          </a:p>
        </p:txBody>
      </p:sp>
      <p:sp>
        <p:nvSpPr>
          <p:cNvPr id="6158" name="Text Box 14"/>
          <p:cNvSpPr txBox="1">
            <a:spLocks noChangeArrowheads="1"/>
          </p:cNvSpPr>
          <p:nvPr/>
        </p:nvSpPr>
        <p:spPr bwMode="auto">
          <a:xfrm>
            <a:off x="3851275" y="4797425"/>
            <a:ext cx="3024188" cy="457200"/>
          </a:xfrm>
          <a:prstGeom prst="rect">
            <a:avLst/>
          </a:prstGeom>
          <a:noFill/>
          <a:ln w="9525">
            <a:noFill/>
            <a:miter lim="800000"/>
          </a:ln>
          <a:effectLst/>
        </p:spPr>
        <p:txBody>
          <a:bodyPr>
            <a:spAutoFit/>
          </a:bodyPr>
          <a:lstStyle/>
          <a:p>
            <a:pPr eaLnBrk="0" hangingPunct="0">
              <a:buFontTx/>
              <a:buNone/>
              <a:defRPr/>
            </a:pPr>
            <a:r>
              <a:rPr lang="zh-CN" altLang="en-US" sz="2400">
                <a:solidFill>
                  <a:prstClr val="black"/>
                </a:solidFill>
                <a:effectLst>
                  <a:outerShdw blurRad="38100" dist="38100" dir="2700000" algn="tl">
                    <a:srgbClr val="C0C0C0"/>
                  </a:outerShdw>
                </a:effectLst>
                <a:latin typeface="Times New Roman" pitchFamily="18" charset="0"/>
                <a:ea typeface="黑体" pitchFamily="2" charset="-122"/>
              </a:rPr>
              <a:t>最大殖民帝国的形成</a:t>
            </a:r>
          </a:p>
        </p:txBody>
      </p:sp>
      <p:sp>
        <p:nvSpPr>
          <p:cNvPr id="6159" name="Text Box 15"/>
          <p:cNvSpPr txBox="1">
            <a:spLocks noChangeArrowheads="1"/>
          </p:cNvSpPr>
          <p:nvPr/>
        </p:nvSpPr>
        <p:spPr bwMode="auto">
          <a:xfrm>
            <a:off x="3995738" y="4076700"/>
            <a:ext cx="2808287" cy="457200"/>
          </a:xfrm>
          <a:prstGeom prst="rect">
            <a:avLst/>
          </a:prstGeom>
          <a:noFill/>
          <a:ln w="9525">
            <a:noFill/>
            <a:miter lim="800000"/>
          </a:ln>
          <a:effectLst/>
        </p:spPr>
        <p:txBody>
          <a:bodyPr>
            <a:spAutoFit/>
          </a:bodyPr>
          <a:lstStyle/>
          <a:p>
            <a:pPr eaLnBrk="0" hangingPunct="0">
              <a:buFontTx/>
              <a:buNone/>
              <a:defRPr/>
            </a:pPr>
            <a:r>
              <a:rPr lang="zh-CN" altLang="en-US" sz="2400">
                <a:solidFill>
                  <a:prstClr val="black"/>
                </a:solidFill>
                <a:effectLst>
                  <a:outerShdw blurRad="38100" dist="38100" dir="2700000" algn="tl">
                    <a:srgbClr val="C0C0C0"/>
                  </a:outerShdw>
                </a:effectLst>
                <a:latin typeface="Times New Roman" pitchFamily="18" charset="0"/>
                <a:ea typeface="黑体" pitchFamily="2" charset="-122"/>
              </a:rPr>
              <a:t>工场</a:t>
            </a:r>
            <a:r>
              <a:rPr lang="zh-CN" altLang="en-US" sz="2400">
                <a:solidFill>
                  <a:prstClr val="black"/>
                </a:solidFill>
                <a:effectLst>
                  <a:outerShdw blurRad="38100" dist="38100" dir="2700000" algn="tl">
                    <a:srgbClr val="C0C0C0"/>
                  </a:outerShdw>
                </a:effectLst>
                <a:latin typeface="Arial"/>
                <a:ea typeface="黑体" pitchFamily="2" charset="-122"/>
              </a:rPr>
              <a:t>手工业的</a:t>
            </a:r>
            <a:r>
              <a:rPr lang="zh-CN" altLang="en-US" sz="2400">
                <a:solidFill>
                  <a:prstClr val="black"/>
                </a:solidFill>
                <a:effectLst>
                  <a:outerShdw blurRad="38100" dist="38100" dir="2700000" algn="tl">
                    <a:srgbClr val="C0C0C0"/>
                  </a:outerShdw>
                </a:effectLst>
                <a:latin typeface="Times New Roman" pitchFamily="18" charset="0"/>
                <a:ea typeface="黑体" pitchFamily="2" charset="-122"/>
              </a:rPr>
              <a:t>积累</a:t>
            </a:r>
          </a:p>
        </p:txBody>
      </p:sp>
      <p:sp>
        <p:nvSpPr>
          <p:cNvPr id="6160" name="Rectangle 16"/>
          <p:cNvSpPr>
            <a:spLocks noGrp="1" noRot="1" noChangeArrowheads="1"/>
          </p:cNvSpPr>
          <p:nvPr>
            <p:ph type="title" idx="4294967295"/>
          </p:nvPr>
        </p:nvSpPr>
        <p:spPr>
          <a:xfrm>
            <a:off x="0" y="260350"/>
            <a:ext cx="6048375" cy="1143000"/>
          </a:xfrm>
          <a:noFill/>
        </p:spPr>
        <p:txBody>
          <a:bodyPr/>
          <a:lstStyle/>
          <a:p>
            <a:pPr eaLnBrk="1" hangingPunct="1"/>
            <a:r>
              <a:rPr lang="zh-CN" altLang="en-US" sz="4000" b="1" smtClean="0">
                <a:ln w="18000">
                  <a:solidFill>
                    <a:schemeClr val="accent2">
                      <a:satMod val="140000"/>
                    </a:schemeClr>
                  </a:solidFill>
                  <a:prstDash val="solid"/>
                  <a:miter lim="800000"/>
                </a:ln>
                <a:noFill/>
                <a:effectLst>
                  <a:outerShdw blurRad="25500" dist="23000" dir="7020000" algn="tl">
                    <a:srgbClr val="000000">
                      <a:alpha val="50000"/>
                    </a:srgbClr>
                  </a:outerShdw>
                  <a:reflection blurRad="6350" stA="60000" endA="900" endPos="58000" dir="5400000" sy="-100000" algn="bl" rotWithShape="0"/>
                </a:effectLst>
                <a:latin typeface="微软雅黑" pitchFamily="34" charset="-122"/>
                <a:ea typeface="微软雅黑" pitchFamily="34" charset="-122"/>
              </a:rPr>
              <a:t>英国工业革命的背景</a:t>
            </a:r>
          </a:p>
        </p:txBody>
      </p:sp>
      <p:sp>
        <p:nvSpPr>
          <p:cNvPr id="6163" name="Rectangle 19"/>
          <p:cNvSpPr>
            <a:spLocks noChangeArrowheads="1"/>
          </p:cNvSpPr>
          <p:nvPr/>
        </p:nvSpPr>
        <p:spPr bwMode="auto">
          <a:xfrm>
            <a:off x="566738" y="5486400"/>
            <a:ext cx="7981950" cy="584200"/>
          </a:xfrm>
          <a:prstGeom prst="rect">
            <a:avLst/>
          </a:prstGeom>
        </p:spPr>
        <p:style>
          <a:lnRef idx="2">
            <a:schemeClr val="accent4"/>
          </a:lnRef>
          <a:fillRef idx="1">
            <a:schemeClr val="lt1"/>
          </a:fillRef>
          <a:effectRef idx="0">
            <a:schemeClr val="accent4"/>
          </a:effectRef>
          <a:fontRef idx="minor">
            <a:schemeClr val="dk1"/>
          </a:fontRef>
        </p:style>
        <p:txBody>
          <a:bodyPr wrap="none">
            <a:spAutoFit/>
          </a:bodyPr>
          <a:lstStyle/>
          <a:p>
            <a:pPr>
              <a:spcBef>
                <a:spcPct val="0"/>
              </a:spcBef>
              <a:buFontTx/>
              <a:buNone/>
              <a:defRPr/>
            </a:pPr>
            <a:r>
              <a:rPr lang="zh-CN" altLang="en-US" sz="3200">
                <a:solidFill>
                  <a:srgbClr val="FFFF00"/>
                </a:solidFill>
                <a:effectLst>
                  <a:glow rad="63500">
                    <a:schemeClr val="accent1">
                      <a:satMod val="175000"/>
                      <a:alpha val="40000"/>
                    </a:schemeClr>
                  </a:glow>
                  <a:outerShdw blurRad="38100" dist="38100" dir="2700000" algn="tl">
                    <a:srgbClr val="C0C0C0"/>
                  </a:outerShdw>
                </a:effectLst>
                <a:latin typeface="Arial"/>
                <a:ea typeface="华文中宋" pitchFamily="2" charset="-122"/>
                <a:hlinkClick r:id="rId2" action="ppaction://hlinksldjump"/>
              </a:rPr>
              <a:t>工场手工业不能满足市场对工业品的需求。</a:t>
            </a:r>
            <a:endParaRPr lang="zh-CN" altLang="en-US" sz="1800" b="0">
              <a:solidFill>
                <a:prstClr val="black"/>
              </a:solidFill>
              <a:effectLst>
                <a:glow rad="63500">
                  <a:schemeClr val="accent1">
                    <a:satMod val="175000"/>
                    <a:alpha val="40000"/>
                  </a:schemeClr>
                </a:glow>
                <a:outerShdw blurRad="38100" dist="38100" dir="2700000" algn="tl">
                  <a:srgbClr val="C0C0C0"/>
                </a:outerShdw>
              </a:effectLst>
              <a:latin typeface="Arial"/>
            </a:endParaRPr>
          </a:p>
        </p:txBody>
      </p:sp>
    </p:spTree>
    <p:extLst>
      <p:ext uri="{BB962C8B-B14F-4D97-AF65-F5344CB8AC3E}">
        <p14:creationId xmlns:p14="http://schemas.microsoft.com/office/powerpoint/2010/main" val="24087452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9" nodeType="clickEffect">
                                  <p:stCondLst>
                                    <p:cond delay="0"/>
                                  </p:stCondLst>
                                  <p:childTnLst>
                                    <p:set>
                                      <p:cBhvr>
                                        <p:cTn id="6" dur="1" fill="hold">
                                          <p:stCondLst>
                                            <p:cond delay="0"/>
                                          </p:stCondLst>
                                        </p:cTn>
                                        <p:tgtEl>
                                          <p:spTgt spid="6160"/>
                                        </p:tgtEl>
                                        <p:attrNameLst>
                                          <p:attrName>style.visibility</p:attrName>
                                        </p:attrNameLst>
                                      </p:cBhvr>
                                      <p:to>
                                        <p:strVal val="visible"/>
                                      </p:to>
                                    </p:set>
                                    <p:animEffect transition="in" filter="blinds(horizontal)">
                                      <p:cBhvr>
                                        <p:cTn id="7" dur="500"/>
                                        <p:tgtEl>
                                          <p:spTgt spid="616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6147"/>
                                        </p:tgtEl>
                                        <p:attrNameLst>
                                          <p:attrName>style.visibility</p:attrName>
                                        </p:attrNameLst>
                                      </p:cBhvr>
                                      <p:to>
                                        <p:strVal val="visible"/>
                                      </p:to>
                                    </p:set>
                                    <p:animEffect transition="in" filter="blinds(horizontal)">
                                      <p:cBhvr>
                                        <p:cTn id="13" dur="500"/>
                                        <p:tgtEl>
                                          <p:spTgt spid="6147"/>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nodeType="clickEffect">
                                  <p:stCondLst>
                                    <p:cond delay="0"/>
                                  </p:stCondLst>
                                  <p:childTnLst>
                                    <p:set>
                                      <p:cBhvr>
                                        <p:cTn id="18" dur="1" fill="hold">
                                          <p:stCondLst>
                                            <p:cond delay="0"/>
                                          </p:stCondLst>
                                        </p:cTn>
                                        <p:tgtEl>
                                          <p:spTgt spid="6146">
                                            <p:txEl>
                                              <p:pRg st="0" end="0"/>
                                            </p:txEl>
                                          </p:spTgt>
                                        </p:tgtEl>
                                        <p:attrNameLst>
                                          <p:attrName>style.visibility</p:attrName>
                                        </p:attrNameLst>
                                      </p:cBhvr>
                                      <p:to>
                                        <p:strVal val="visible"/>
                                      </p:to>
                                    </p:set>
                                    <p:animEffect transition="in" filter="blinds(horizontal)">
                                      <p:cBhvr>
                                        <p:cTn id="19" dur="500"/>
                                        <p:tgtEl>
                                          <p:spTgt spid="6146">
                                            <p:txEl>
                                              <p:pRg st="0" end="0"/>
                                            </p:txEl>
                                          </p:spTgt>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1" nodeType="clickEffect">
                                  <p:stCondLst>
                                    <p:cond delay="0"/>
                                  </p:stCondLst>
                                  <p:childTnLst>
                                    <p:set>
                                      <p:cBhvr>
                                        <p:cTn id="24" dur="1" fill="hold">
                                          <p:stCondLst>
                                            <p:cond delay="0"/>
                                          </p:stCondLst>
                                        </p:cTn>
                                        <p:tgtEl>
                                          <p:spTgt spid="6151"/>
                                        </p:tgtEl>
                                        <p:attrNameLst>
                                          <p:attrName>style.visibility</p:attrName>
                                        </p:attrNameLst>
                                      </p:cBhvr>
                                      <p:to>
                                        <p:strVal val="visible"/>
                                      </p:to>
                                    </p:set>
                                    <p:animEffect transition="in" filter="blinds(horizontal)">
                                      <p:cBhvr>
                                        <p:cTn id="25" dur="500"/>
                                        <p:tgtEl>
                                          <p:spTgt spid="6151"/>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linds(horizontal)">
                                      <p:cBhvr>
                                        <p:cTn id="31" dur="500"/>
                                        <p:tgtEl>
                                          <p:spTgt spid="2"/>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grpId="2" nodeType="clickEffect">
                                  <p:stCondLst>
                                    <p:cond delay="0"/>
                                  </p:stCondLst>
                                  <p:childTnLst>
                                    <p:set>
                                      <p:cBhvr>
                                        <p:cTn id="36" dur="1" fill="hold">
                                          <p:stCondLst>
                                            <p:cond delay="0"/>
                                          </p:stCondLst>
                                        </p:cTn>
                                        <p:tgtEl>
                                          <p:spTgt spid="6152"/>
                                        </p:tgtEl>
                                        <p:attrNameLst>
                                          <p:attrName>style.visibility</p:attrName>
                                        </p:attrNameLst>
                                      </p:cBhvr>
                                      <p:to>
                                        <p:strVal val="visible"/>
                                      </p:to>
                                    </p:set>
                                    <p:animEffect transition="in" filter="blinds(horizontal)">
                                      <p:cBhvr>
                                        <p:cTn id="37" dur="500"/>
                                        <p:tgtEl>
                                          <p:spTgt spid="6152"/>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3" presetClass="entr" presetSubtype="10" fill="hold" grpId="6" nodeType="clickEffect">
                                  <p:stCondLst>
                                    <p:cond delay="0"/>
                                  </p:stCondLst>
                                  <p:childTnLst>
                                    <p:set>
                                      <p:cBhvr>
                                        <p:cTn id="42" dur="1" fill="hold">
                                          <p:stCondLst>
                                            <p:cond delay="0"/>
                                          </p:stCondLst>
                                        </p:cTn>
                                        <p:tgtEl>
                                          <p:spTgt spid="6156"/>
                                        </p:tgtEl>
                                        <p:attrNameLst>
                                          <p:attrName>style.visibility</p:attrName>
                                        </p:attrNameLst>
                                      </p:cBhvr>
                                      <p:to>
                                        <p:strVal val="visible"/>
                                      </p:to>
                                    </p:set>
                                    <p:animEffect transition="in" filter="blinds(horizontal)">
                                      <p:cBhvr>
                                        <p:cTn id="43" dur="500"/>
                                        <p:tgtEl>
                                          <p:spTgt spid="6156"/>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3" presetClass="entr" presetSubtype="10" fill="hold" grpId="3" nodeType="clickEffect">
                                  <p:stCondLst>
                                    <p:cond delay="0"/>
                                  </p:stCondLst>
                                  <p:childTnLst>
                                    <p:set>
                                      <p:cBhvr>
                                        <p:cTn id="48" dur="1" fill="hold">
                                          <p:stCondLst>
                                            <p:cond delay="0"/>
                                          </p:stCondLst>
                                        </p:cTn>
                                        <p:tgtEl>
                                          <p:spTgt spid="6153"/>
                                        </p:tgtEl>
                                        <p:attrNameLst>
                                          <p:attrName>style.visibility</p:attrName>
                                        </p:attrNameLst>
                                      </p:cBhvr>
                                      <p:to>
                                        <p:strVal val="visible"/>
                                      </p:to>
                                    </p:set>
                                    <p:animEffect transition="in" filter="blinds(horizontal)">
                                      <p:cBhvr>
                                        <p:cTn id="49" dur="500"/>
                                        <p:tgtEl>
                                          <p:spTgt spid="6153"/>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3" presetClass="entr" presetSubtype="10" fill="hold" grpId="7" nodeType="clickEffect">
                                  <p:stCondLst>
                                    <p:cond delay="0"/>
                                  </p:stCondLst>
                                  <p:childTnLst>
                                    <p:set>
                                      <p:cBhvr>
                                        <p:cTn id="54" dur="1" fill="hold">
                                          <p:stCondLst>
                                            <p:cond delay="0"/>
                                          </p:stCondLst>
                                        </p:cTn>
                                        <p:tgtEl>
                                          <p:spTgt spid="6157"/>
                                        </p:tgtEl>
                                        <p:attrNameLst>
                                          <p:attrName>style.visibility</p:attrName>
                                        </p:attrNameLst>
                                      </p:cBhvr>
                                      <p:to>
                                        <p:strVal val="visible"/>
                                      </p:to>
                                    </p:set>
                                    <p:animEffect transition="in" filter="blinds(horizontal)">
                                      <p:cBhvr>
                                        <p:cTn id="55" dur="500"/>
                                        <p:tgtEl>
                                          <p:spTgt spid="6157"/>
                                        </p:tgtEl>
                                      </p:cBhvr>
                                    </p:animEffec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3" presetClass="entr" presetSubtype="10" fill="hold" grpId="5" nodeType="clickEffect">
                                  <p:stCondLst>
                                    <p:cond delay="0"/>
                                  </p:stCondLst>
                                  <p:childTnLst>
                                    <p:set>
                                      <p:cBhvr>
                                        <p:cTn id="60" dur="1" fill="hold">
                                          <p:stCondLst>
                                            <p:cond delay="0"/>
                                          </p:stCondLst>
                                        </p:cTn>
                                        <p:tgtEl>
                                          <p:spTgt spid="6155"/>
                                        </p:tgtEl>
                                        <p:attrNameLst>
                                          <p:attrName>style.visibility</p:attrName>
                                        </p:attrNameLst>
                                      </p:cBhvr>
                                      <p:to>
                                        <p:strVal val="visible"/>
                                      </p:to>
                                    </p:set>
                                    <p:animEffect transition="in" filter="blinds(horizontal)">
                                      <p:cBhvr>
                                        <p:cTn id="61" dur="500"/>
                                        <p:tgtEl>
                                          <p:spTgt spid="6155"/>
                                        </p:tgtEl>
                                      </p:cBhvr>
                                    </p:animEffect>
                                  </p:childTnLst>
                                </p:cTn>
                              </p:par>
                            </p:childTnLst>
                          </p:cTn>
                        </p:par>
                      </p:childTnLst>
                    </p:cTn>
                  </p:par>
                  <p:par>
                    <p:cTn id="62" fill="hold" nodeType="clickPar">
                      <p:stCondLst>
                        <p:cond delay="indefinite"/>
                      </p:stCondLst>
                      <p:childTnLst>
                        <p:par>
                          <p:cTn id="63" fill="hold" nodeType="withGroup">
                            <p:stCondLst>
                              <p:cond delay="indefinite"/>
                            </p:stCondLst>
                          </p:cTn>
                        </p:par>
                        <p:par>
                          <p:cTn id="64" fill="hold" nodeType="afterGroup">
                            <p:stCondLst>
                              <p:cond delay="0"/>
                            </p:stCondLst>
                            <p:childTnLst>
                              <p:par>
                                <p:cTn id="65" presetID="3" presetClass="entr" presetSubtype="10" fill="hold" nodeType="clickEffect">
                                  <p:stCondLst>
                                    <p:cond delay="0"/>
                                  </p:stCondLst>
                                  <p:childTnLst>
                                    <p:set>
                                      <p:cBhvr>
                                        <p:cTn id="66" dur="1" fill="hold">
                                          <p:stCondLst>
                                            <p:cond delay="0"/>
                                          </p:stCondLst>
                                        </p:cTn>
                                        <p:tgtEl>
                                          <p:spTgt spid="6159">
                                            <p:txEl>
                                              <p:pRg st="0" end="0"/>
                                            </p:txEl>
                                          </p:spTgt>
                                        </p:tgtEl>
                                        <p:attrNameLst>
                                          <p:attrName>style.visibility</p:attrName>
                                        </p:attrNameLst>
                                      </p:cBhvr>
                                      <p:to>
                                        <p:strVal val="visible"/>
                                      </p:to>
                                    </p:set>
                                    <p:animEffect transition="in" filter="blinds(horizontal)">
                                      <p:cBhvr>
                                        <p:cTn id="67" dur="500"/>
                                        <p:tgtEl>
                                          <p:spTgt spid="6159">
                                            <p:txEl>
                                              <p:pRg st="0" end="0"/>
                                            </p:txEl>
                                          </p:spTgt>
                                        </p:tgtEl>
                                      </p:cBhvr>
                                    </p:animEffect>
                                  </p:childTnLst>
                                </p:cTn>
                              </p:par>
                            </p:childTnLst>
                          </p:cTn>
                        </p:par>
                      </p:childTnLst>
                    </p:cTn>
                  </p:par>
                  <p:par>
                    <p:cTn id="68" fill="hold" nodeType="clickPar">
                      <p:stCondLst>
                        <p:cond delay="indefinite"/>
                      </p:stCondLst>
                      <p:childTnLst>
                        <p:par>
                          <p:cTn id="69" fill="hold" nodeType="withGroup">
                            <p:stCondLst>
                              <p:cond delay="indefinite"/>
                            </p:stCondLst>
                          </p:cTn>
                        </p:par>
                        <p:par>
                          <p:cTn id="70" fill="hold" nodeType="afterGroup">
                            <p:stCondLst>
                              <p:cond delay="0"/>
                            </p:stCondLst>
                            <p:childTnLst>
                              <p:par>
                                <p:cTn id="71" presetID="3" presetClass="entr" presetSubtype="10" fill="hold" grpId="4" nodeType="clickEffect">
                                  <p:stCondLst>
                                    <p:cond delay="0"/>
                                  </p:stCondLst>
                                  <p:childTnLst>
                                    <p:set>
                                      <p:cBhvr>
                                        <p:cTn id="72" dur="1" fill="hold">
                                          <p:stCondLst>
                                            <p:cond delay="0"/>
                                          </p:stCondLst>
                                        </p:cTn>
                                        <p:tgtEl>
                                          <p:spTgt spid="6154"/>
                                        </p:tgtEl>
                                        <p:attrNameLst>
                                          <p:attrName>style.visibility</p:attrName>
                                        </p:attrNameLst>
                                      </p:cBhvr>
                                      <p:to>
                                        <p:strVal val="visible"/>
                                      </p:to>
                                    </p:set>
                                    <p:animEffect transition="in" filter="blinds(horizontal)">
                                      <p:cBhvr>
                                        <p:cTn id="73" dur="500"/>
                                        <p:tgtEl>
                                          <p:spTgt spid="6154"/>
                                        </p:tgtEl>
                                      </p:cBhvr>
                                    </p:animEffect>
                                  </p:childTnLst>
                                </p:cTn>
                              </p:par>
                            </p:childTnLst>
                          </p:cTn>
                        </p:par>
                      </p:childTnLst>
                    </p:cTn>
                  </p:par>
                  <p:par>
                    <p:cTn id="74" fill="hold" nodeType="clickPar">
                      <p:stCondLst>
                        <p:cond delay="indefinite"/>
                      </p:stCondLst>
                      <p:childTnLst>
                        <p:par>
                          <p:cTn id="75" fill="hold" nodeType="withGroup">
                            <p:stCondLst>
                              <p:cond delay="indefinite"/>
                            </p:stCondLst>
                          </p:cTn>
                        </p:par>
                        <p:par>
                          <p:cTn id="76" fill="hold" nodeType="afterGroup">
                            <p:stCondLst>
                              <p:cond delay="0"/>
                            </p:stCondLst>
                            <p:childTnLst>
                              <p:par>
                                <p:cTn id="77" presetID="3" presetClass="entr" presetSubtype="10" fill="hold" grpId="8" nodeType="clickEffect">
                                  <p:stCondLst>
                                    <p:cond delay="0"/>
                                  </p:stCondLst>
                                  <p:childTnLst>
                                    <p:set>
                                      <p:cBhvr>
                                        <p:cTn id="78" dur="1" fill="hold">
                                          <p:stCondLst>
                                            <p:cond delay="0"/>
                                          </p:stCondLst>
                                        </p:cTn>
                                        <p:tgtEl>
                                          <p:spTgt spid="6158"/>
                                        </p:tgtEl>
                                        <p:attrNameLst>
                                          <p:attrName>style.visibility</p:attrName>
                                        </p:attrNameLst>
                                      </p:cBhvr>
                                      <p:to>
                                        <p:strVal val="visible"/>
                                      </p:to>
                                    </p:set>
                                    <p:animEffect transition="in" filter="blinds(horizontal)">
                                      <p:cBhvr>
                                        <p:cTn id="79" dur="500"/>
                                        <p:tgtEl>
                                          <p:spTgt spid="6158"/>
                                        </p:tgtEl>
                                      </p:cBhvr>
                                    </p:animEffect>
                                  </p:childTnLst>
                                </p:cTn>
                              </p:par>
                            </p:childTnLst>
                          </p:cTn>
                        </p:par>
                      </p:childTnLst>
                    </p:cTn>
                  </p:par>
                  <p:par>
                    <p:cTn id="80" fill="hold" nodeType="clickPar">
                      <p:stCondLst>
                        <p:cond delay="indefinite"/>
                      </p:stCondLst>
                      <p:childTnLst>
                        <p:par>
                          <p:cTn id="81" fill="hold" nodeType="withGroup">
                            <p:stCondLst>
                              <p:cond delay="indefinite"/>
                            </p:stCondLst>
                          </p:cTn>
                        </p:par>
                        <p:par>
                          <p:cTn id="82" fill="hold" nodeType="afterGroup">
                            <p:stCondLst>
                              <p:cond delay="0"/>
                            </p:stCondLst>
                            <p:childTnLst>
                              <p:par>
                                <p:cTn id="83" presetID="3" presetClass="entr" presetSubtype="10" fill="hold" grpId="10" nodeType="clickEffect">
                                  <p:stCondLst>
                                    <p:cond delay="0"/>
                                  </p:stCondLst>
                                  <p:childTnLst>
                                    <p:set>
                                      <p:cBhvr>
                                        <p:cTn id="84" dur="1" fill="hold">
                                          <p:stCondLst>
                                            <p:cond delay="0"/>
                                          </p:stCondLst>
                                        </p:cTn>
                                        <p:tgtEl>
                                          <p:spTgt spid="6163"/>
                                        </p:tgtEl>
                                        <p:attrNameLst>
                                          <p:attrName>style.visibility</p:attrName>
                                        </p:attrNameLst>
                                      </p:cBhvr>
                                      <p:to>
                                        <p:strVal val="visible"/>
                                      </p:to>
                                    </p:set>
                                    <p:animEffect transition="in" filter="blinds(horizontal)">
                                      <p:cBhvr>
                                        <p:cTn id="85" dur="500"/>
                                        <p:tgtEl>
                                          <p:spTgt spid="6163"/>
                                        </p:tgtEl>
                                      </p:cBhvr>
                                    </p:animEffect>
                                  </p:childTnLst>
                                </p:cTn>
                              </p:par>
                            </p:childTnLst>
                          </p:cTn>
                        </p:par>
                      </p:childTnLst>
                    </p:cTn>
                  </p:par>
                  <p:par>
                    <p:cTn id="86" fill="hold" nodeType="clickPar">
                      <p:stCondLst>
                        <p:cond delay="indefinite"/>
                      </p:stCondLst>
                      <p:childTnLst>
                        <p:par>
                          <p:cTn id="87" fill="hold" nodeType="withGroup">
                            <p:stCondLst>
                              <p:cond delay="indefinite"/>
                            </p:stCondLst>
                          </p:cTn>
                        </p:par>
                        <p:par>
                          <p:cTn id="88" fill="hold" nodeType="afterGroup">
                            <p:stCondLst>
                              <p:cond delay="0"/>
                            </p:stCondLst>
                            <p:childTnLst>
                              <p:par>
                                <p:cTn id="89" presetID="42" presetClass="entr" presetSubtype="0" fill="hold" nodeType="clickEffect">
                                  <p:stCondLst>
                                    <p:cond delay="0"/>
                                  </p:stCondLst>
                                  <p:childTnLst>
                                    <p:set>
                                      <p:cBhvr>
                                        <p:cTn id="90" dur="1" fill="hold">
                                          <p:stCondLst>
                                            <p:cond delay="0"/>
                                          </p:stCondLst>
                                        </p:cTn>
                                        <p:tgtEl>
                                          <p:spTgt spid="6163">
                                            <p:txEl>
                                              <p:pRg st="0" end="0"/>
                                            </p:txEl>
                                          </p:spTgt>
                                        </p:tgtEl>
                                        <p:attrNameLst>
                                          <p:attrName>style.visibility</p:attrName>
                                        </p:attrNameLst>
                                      </p:cBhvr>
                                      <p:to>
                                        <p:strVal val="visible"/>
                                      </p:to>
                                    </p:set>
                                    <p:animEffect transition="in" filter="fade">
                                      <p:cBhvr>
                                        <p:cTn id="91" dur="1000"/>
                                        <p:tgtEl>
                                          <p:spTgt spid="6163">
                                            <p:txEl>
                                              <p:pRg st="0" end="0"/>
                                            </p:txEl>
                                          </p:spTgt>
                                        </p:tgtEl>
                                      </p:cBhvr>
                                    </p:animEffect>
                                    <p:anim calcmode="lin" valueType="num">
                                      <p:cBhvr>
                                        <p:cTn id="92" dur="1000" fill="hold"/>
                                        <p:tgtEl>
                                          <p:spTgt spid="6163">
                                            <p:txEl>
                                              <p:pRg st="0" end="0"/>
                                            </p:txEl>
                                          </p:spTgt>
                                        </p:tgtEl>
                                        <p:attrNameLst>
                                          <p:attrName>ppt_x</p:attrName>
                                        </p:attrNameLst>
                                      </p:cBhvr>
                                      <p:tavLst>
                                        <p:tav tm="0">
                                          <p:val>
                                            <p:strVal val="#ppt_x"/>
                                          </p:val>
                                        </p:tav>
                                        <p:tav tm="100000">
                                          <p:val>
                                            <p:strVal val="#ppt_x"/>
                                          </p:val>
                                        </p:tav>
                                      </p:tavLst>
                                    </p:anim>
                                    <p:anim calcmode="lin" valueType="num">
                                      <p:cBhvr>
                                        <p:cTn id="93" dur="1000" fill="hold"/>
                                        <p:tgtEl>
                                          <p:spTgt spid="616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51" grpId="1"/>
      <p:bldP spid="6152" grpId="2"/>
      <p:bldP spid="6153" grpId="3"/>
      <p:bldP spid="6154" grpId="4"/>
      <p:bldP spid="6155" grpId="5"/>
      <p:bldP spid="6156" grpId="6"/>
      <p:bldP spid="6157" grpId="7"/>
      <p:bldP spid="6158" grpId="8"/>
      <p:bldP spid="6160" grpId="9"/>
      <p:bldP spid="6163" grpId="10"/>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2530" name="矩形 3"/>
          <p:cNvSpPr>
            <a:spLocks noChangeArrowheads="1"/>
          </p:cNvSpPr>
          <p:nvPr/>
        </p:nvSpPr>
        <p:spPr bwMode="auto">
          <a:xfrm>
            <a:off x="395536" y="692696"/>
            <a:ext cx="3600400" cy="5078313"/>
          </a:xfrm>
          <a:prstGeom prst="rect">
            <a:avLst/>
          </a:prstGeom>
          <a:no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defTabSz="457200" eaLnBrk="0" hangingPunct="0">
              <a:lnSpc>
                <a:spcPct val="150000"/>
              </a:lnSpc>
              <a:spcBef>
                <a:spcPct val="0"/>
              </a:spcBef>
              <a:buFontTx/>
              <a:buNone/>
            </a:pPr>
            <a:r>
              <a:rPr lang="zh-CN" altLang="en-US" sz="2400" b="0" i="1" smtClean="0">
                <a:solidFill>
                  <a:srgbClr val="000000"/>
                </a:solidFill>
                <a:latin typeface="黑体" pitchFamily="49" charset="-122"/>
                <a:ea typeface="黑体" pitchFamily="49" charset="-122"/>
              </a:rPr>
              <a:t>生产</a:t>
            </a:r>
            <a:r>
              <a:rPr lang="zh-CN" altLang="en-US" sz="2400" b="0" i="1">
                <a:solidFill>
                  <a:srgbClr val="000000"/>
                </a:solidFill>
                <a:latin typeface="黑体" pitchFamily="49" charset="-122"/>
                <a:ea typeface="黑体" pitchFamily="49" charset="-122"/>
              </a:rPr>
              <a:t>技术的革命性变化首先出现在棉纺织业。</a:t>
            </a:r>
            <a:r>
              <a:rPr lang="zh-CN" altLang="en-US" sz="2400" b="0" i="1">
                <a:solidFill>
                  <a:srgbClr val="FF0000"/>
                </a:solidFill>
                <a:latin typeface="黑体" pitchFamily="49" charset="-122"/>
                <a:ea typeface="黑体" pitchFamily="49" charset="-122"/>
              </a:rPr>
              <a:t>飞梭</a:t>
            </a:r>
            <a:r>
              <a:rPr lang="zh-CN" altLang="en-US" sz="2400" b="0" i="1">
                <a:solidFill>
                  <a:srgbClr val="000000"/>
                </a:solidFill>
                <a:latin typeface="黑体" pitchFamily="49" charset="-122"/>
                <a:ea typeface="黑体" pitchFamily="49" charset="-122"/>
              </a:rPr>
              <a:t>的使用</a:t>
            </a:r>
            <a:r>
              <a:rPr lang="en-US" altLang="zh-CN" sz="2400" b="0" i="1">
                <a:solidFill>
                  <a:srgbClr val="000000"/>
                </a:solidFill>
                <a:latin typeface="黑体" pitchFamily="49" charset="-122"/>
                <a:ea typeface="黑体" pitchFamily="49" charset="-122"/>
              </a:rPr>
              <a:t>,</a:t>
            </a:r>
            <a:r>
              <a:rPr lang="zh-CN" altLang="en-US" sz="2400" b="0" i="1">
                <a:solidFill>
                  <a:srgbClr val="000000"/>
                </a:solidFill>
                <a:latin typeface="黑体" pitchFamily="49" charset="-122"/>
                <a:ea typeface="黑体" pitchFamily="49" charset="-122"/>
              </a:rPr>
              <a:t>提高了织布速度</a:t>
            </a:r>
            <a:r>
              <a:rPr lang="en-US" altLang="zh-CN" sz="2400" b="0" i="1">
                <a:solidFill>
                  <a:srgbClr val="000000"/>
                </a:solidFill>
                <a:latin typeface="黑体" pitchFamily="49" charset="-122"/>
                <a:ea typeface="黑体" pitchFamily="49" charset="-122"/>
              </a:rPr>
              <a:t>,</a:t>
            </a:r>
            <a:r>
              <a:rPr lang="zh-CN" altLang="en-US" sz="2400" b="0" i="1">
                <a:solidFill>
                  <a:srgbClr val="000000"/>
                </a:solidFill>
                <a:latin typeface="黑体" pitchFamily="49" charset="-122"/>
                <a:ea typeface="黑体" pitchFamily="49" charset="-122"/>
              </a:rPr>
              <a:t>人们希望提高棉纱产量。</a:t>
            </a:r>
            <a:r>
              <a:rPr lang="en-US" altLang="zh-CN" sz="2400" b="0" i="1">
                <a:solidFill>
                  <a:srgbClr val="FF0000"/>
                </a:solidFill>
                <a:latin typeface="黑体" pitchFamily="49" charset="-122"/>
                <a:ea typeface="黑体" pitchFamily="49" charset="-122"/>
              </a:rPr>
              <a:t>18</a:t>
            </a:r>
            <a:r>
              <a:rPr lang="zh-CN" altLang="en-US" sz="2400" b="0" i="1">
                <a:solidFill>
                  <a:srgbClr val="FF0000"/>
                </a:solidFill>
                <a:latin typeface="黑体" pitchFamily="49" charset="-122"/>
                <a:ea typeface="黑体" pitchFamily="49" charset="-122"/>
              </a:rPr>
              <a:t>世纪</a:t>
            </a:r>
            <a:r>
              <a:rPr lang="en-US" altLang="zh-CN" sz="2400" b="0" i="1">
                <a:solidFill>
                  <a:srgbClr val="FF0000"/>
                </a:solidFill>
                <a:latin typeface="黑体" pitchFamily="49" charset="-122"/>
                <a:ea typeface="黑体" pitchFamily="49" charset="-122"/>
              </a:rPr>
              <a:t>60</a:t>
            </a:r>
            <a:r>
              <a:rPr lang="zh-CN" altLang="en-US" sz="2400" b="0" i="1">
                <a:solidFill>
                  <a:srgbClr val="FF0000"/>
                </a:solidFill>
                <a:latin typeface="黑体" pitchFamily="49" charset="-122"/>
                <a:ea typeface="黑体" pitchFamily="49" charset="-122"/>
              </a:rPr>
              <a:t>年代</a:t>
            </a:r>
            <a:r>
              <a:rPr lang="en-US" altLang="zh-CN" sz="2400" b="0" i="1">
                <a:solidFill>
                  <a:srgbClr val="FF0000"/>
                </a:solidFill>
                <a:latin typeface="黑体" pitchFamily="49" charset="-122"/>
                <a:ea typeface="黑体" pitchFamily="49" charset="-122"/>
              </a:rPr>
              <a:t>,</a:t>
            </a:r>
            <a:r>
              <a:rPr lang="zh-CN" altLang="en-US" sz="2400" b="0" i="1">
                <a:solidFill>
                  <a:srgbClr val="FF0000"/>
                </a:solidFill>
                <a:latin typeface="黑体" pitchFamily="49" charset="-122"/>
                <a:ea typeface="黑体" pitchFamily="49" charset="-122"/>
              </a:rPr>
              <a:t>哈格里夫斯发明了“珍妮机”</a:t>
            </a:r>
            <a:r>
              <a:rPr lang="en-US" altLang="zh-CN" sz="2400" b="0" i="1">
                <a:solidFill>
                  <a:srgbClr val="FF0000"/>
                </a:solidFill>
                <a:latin typeface="黑体" pitchFamily="49" charset="-122"/>
                <a:ea typeface="黑体" pitchFamily="49" charset="-122"/>
              </a:rPr>
              <a:t>,</a:t>
            </a:r>
            <a:r>
              <a:rPr lang="zh-CN" altLang="en-US" sz="2400" b="0" i="1">
                <a:solidFill>
                  <a:srgbClr val="FF0000"/>
                </a:solidFill>
                <a:latin typeface="黑体" pitchFamily="49" charset="-122"/>
                <a:ea typeface="黑体" pitchFamily="49" charset="-122"/>
              </a:rPr>
              <a:t>引发了纺织生产领域一系列的发明创造。</a:t>
            </a:r>
            <a:endParaRPr lang="en-US" altLang="zh-CN" sz="2400" b="0" i="1">
              <a:solidFill>
                <a:srgbClr val="FF0000"/>
              </a:solidFill>
              <a:latin typeface="黑体" pitchFamily="49" charset="-122"/>
              <a:ea typeface="黑体" pitchFamily="49" charset="-122"/>
            </a:endParaRPr>
          </a:p>
          <a:p>
            <a:pPr algn="just" defTabSz="457200" eaLnBrk="0" hangingPunct="0">
              <a:lnSpc>
                <a:spcPct val="150000"/>
              </a:lnSpc>
              <a:spcBef>
                <a:spcPct val="0"/>
              </a:spcBef>
              <a:buFontTx/>
              <a:buNone/>
            </a:pPr>
            <a:r>
              <a:rPr lang="zh-CN" altLang="en-US" sz="2400" b="0" smtClean="0">
                <a:solidFill>
                  <a:srgbClr val="000000"/>
                </a:solidFill>
                <a:latin typeface="黑体" pitchFamily="49" charset="-122"/>
                <a:ea typeface="黑体" pitchFamily="49" charset="-122"/>
              </a:rPr>
              <a:t>。</a:t>
            </a:r>
            <a:endParaRPr lang="zh-CN" altLang="en-US" sz="2400" b="0">
              <a:solidFill>
                <a:srgbClr val="000000"/>
              </a:solidFill>
              <a:latin typeface="黑体" pitchFamily="49" charset="-122"/>
              <a:ea typeface="黑体" pitchFamily="49" charset="-122"/>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427984" y="692696"/>
            <a:ext cx="3336414" cy="190770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441427" y="3573016"/>
            <a:ext cx="3336414" cy="207669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p:nvPr/>
        </p:nvSpPr>
        <p:spPr>
          <a:xfrm>
            <a:off x="5462844" y="5737566"/>
            <a:ext cx="1266693" cy="523220"/>
          </a:xfrm>
          <a:prstGeom prst="rect">
            <a:avLst/>
          </a:prstGeom>
        </p:spPr>
        <p:txBody>
          <a:bodyPr wrap="none">
            <a:spAutoFit/>
          </a:bodyPr>
          <a:lstStyle/>
          <a:p>
            <a:r>
              <a:rPr lang="zh-CN" altLang="en-US" sz="2800" b="1" i="1">
                <a:solidFill>
                  <a:srgbClr val="FF0000"/>
                </a:solidFill>
                <a:latin typeface="楷体" pitchFamily="49" charset="-122"/>
                <a:ea typeface="楷体" pitchFamily="49" charset="-122"/>
              </a:rPr>
              <a:t>珍妮机</a:t>
            </a:r>
            <a:endParaRPr lang="zh-CN" altLang="en-US" sz="2800" b="1" i="1"/>
          </a:p>
        </p:txBody>
      </p:sp>
      <p:sp>
        <p:nvSpPr>
          <p:cNvPr id="3" name="矩形 2"/>
          <p:cNvSpPr/>
          <p:nvPr/>
        </p:nvSpPr>
        <p:spPr>
          <a:xfrm>
            <a:off x="5643182" y="2732738"/>
            <a:ext cx="906017" cy="523220"/>
          </a:xfrm>
          <a:prstGeom prst="rect">
            <a:avLst/>
          </a:prstGeom>
        </p:spPr>
        <p:txBody>
          <a:bodyPr wrap="none">
            <a:spAutoFit/>
          </a:bodyPr>
          <a:lstStyle/>
          <a:p>
            <a:r>
              <a:rPr lang="zh-CN" altLang="en-US" sz="2800" b="1" i="1">
                <a:solidFill>
                  <a:srgbClr val="FF0000"/>
                </a:solidFill>
                <a:latin typeface="楷体" pitchFamily="49" charset="-122"/>
                <a:ea typeface="楷体" pitchFamily="49" charset="-122"/>
              </a:rPr>
              <a:t>飞梭</a:t>
            </a:r>
            <a:endParaRPr lang="zh-CN" altLang="en-US" sz="2800" b="1" i="1">
              <a:solidFill>
                <a:srgbClr val="FF0000"/>
              </a:solidFill>
            </a:endParaRPr>
          </a:p>
        </p:txBody>
      </p:sp>
    </p:spTree>
    <p:extLst>
      <p:ext uri="{BB962C8B-B14F-4D97-AF65-F5344CB8AC3E}">
        <p14:creationId xmlns:p14="http://schemas.microsoft.com/office/powerpoint/2010/main" val="2424073585"/>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22" presetClass="entr" presetSubtype="4" fill="hold" grpId="1"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00"/>
                                        <p:tgtEl>
                                          <p:spTgt spid="3"/>
                                        </p:tgtEl>
                                      </p:cBhvr>
                                    </p:animEffec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2" presetClass="entr" presetSubtype="4" fill="hold" nodeType="clickEffect">
                                  <p:stCondLst>
                                    <p:cond delay="0"/>
                                  </p:stCondLst>
                                  <p:childTnLst>
                                    <p:set>
                                      <p:cBhvr>
                                        <p:cTn id="20" dur="1" fill="hold">
                                          <p:stCondLst>
                                            <p:cond delay="0"/>
                                          </p:stCondLst>
                                        </p:cTn>
                                        <p:tgtEl>
                                          <p:spTgt spid="1027"/>
                                        </p:tgtEl>
                                        <p:attrNameLst>
                                          <p:attrName>style.visibility</p:attrName>
                                        </p:attrNameLst>
                                      </p:cBhvr>
                                      <p:to>
                                        <p:strVal val="visible"/>
                                      </p:to>
                                    </p:set>
                                    <p:animEffect transition="in" filter="wipe(down)">
                                      <p:cBhvr>
                                        <p:cTn id="21" dur="500"/>
                                        <p:tgtEl>
                                          <p:spTgt spid="1027"/>
                                        </p:tgtEl>
                                      </p:cBhvr>
                                    </p:animEffec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heel(1)">
                                      <p:cBhvr>
                                        <p:cTn id="2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TextBox 3"/>
          <p:cNvSpPr txBox="1"/>
          <p:nvPr/>
        </p:nvSpPr>
        <p:spPr>
          <a:xfrm>
            <a:off x="467544" y="367138"/>
            <a:ext cx="738664" cy="2592288"/>
          </a:xfrm>
          <a:prstGeom prst="rect">
            <a:avLst/>
          </a:prstGeom>
          <a:noFill/>
        </p:spPr>
        <p:txBody>
          <a:bodyPr vert="eaVert" wrap="square" rtlCol="0">
            <a:spAutoFit/>
          </a:bodyPr>
          <a:lstStyle/>
          <a:p>
            <a:pPr algn="ctr"/>
            <a:r>
              <a:rPr lang="zh-CN" altLang="en-US" sz="3600" b="1" i="1">
                <a:latin typeface="华文行楷" pitchFamily="2" charset="-122"/>
                <a:ea typeface="华文行楷" pitchFamily="2" charset="-122"/>
              </a:rPr>
              <a:t>动力的革新</a:t>
            </a:r>
            <a:r>
              <a:rPr lang="en-US" altLang="zh-CN"/>
              <a:t>:</a:t>
            </a:r>
          </a:p>
        </p:txBody>
      </p:sp>
      <p:sp>
        <p:nvSpPr>
          <p:cNvPr id="5" name="矩形 4"/>
          <p:cNvSpPr/>
          <p:nvPr/>
        </p:nvSpPr>
        <p:spPr>
          <a:xfrm>
            <a:off x="1593572" y="3861048"/>
            <a:ext cx="4572000" cy="707886"/>
          </a:xfrm>
          <a:prstGeom prst="rect">
            <a:avLst/>
          </a:prstGeom>
          <a:noFill/>
          <a:effectLst>
            <a:outerShdw blurRad="50800" dist="38100" dir="5400000" algn="t"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wrap="square">
            <a:spAutoFit/>
          </a:bodyPr>
          <a:lstStyle/>
          <a:p>
            <a:r>
              <a:rPr lang="en-US" altLang="zh-CN" sz="2000" b="1" i="1"/>
              <a:t>1771</a:t>
            </a:r>
            <a:r>
              <a:rPr lang="zh-CN" altLang="en-US" sz="2000" b="1" i="1"/>
              <a:t>年，阿克莱特在</a:t>
            </a:r>
            <a:r>
              <a:rPr lang="zh-CN" altLang="en-US" sz="2000" b="1" i="1" smtClean="0"/>
              <a:t>曼彻斯特开办</a:t>
            </a:r>
            <a:r>
              <a:rPr lang="zh-CN" altLang="en-US" sz="2000" b="1" i="1"/>
              <a:t>了第一家水力纺纱厂，成为近代工厂的开端</a:t>
            </a:r>
            <a:r>
              <a:rPr lang="zh-CN" altLang="en-US" sz="2000" i="1" smtClean="0"/>
              <a:t>。</a:t>
            </a:r>
            <a:endParaRPr lang="zh-CN" altLang="en-US" sz="2000" i="1"/>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457805" y="1412775"/>
            <a:ext cx="4621698" cy="154665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588224" y="392836"/>
            <a:ext cx="1772715" cy="254089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
        <p:nvSpPr>
          <p:cNvPr id="6" name="TextBox 5"/>
          <p:cNvSpPr txBox="1"/>
          <p:nvPr/>
        </p:nvSpPr>
        <p:spPr>
          <a:xfrm>
            <a:off x="2627784" y="1910850"/>
            <a:ext cx="3240360" cy="52322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2800" b="1" i="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新魏" pitchFamily="2" charset="-122"/>
                <a:ea typeface="华文新魏" pitchFamily="2" charset="-122"/>
              </a:rPr>
              <a:t>蒸汽时代</a:t>
            </a:r>
            <a:endParaRPr lang="zh-CN" altLang="en-US" sz="28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新魏" pitchFamily="2" charset="-122"/>
              <a:ea typeface="华文新魏" pitchFamily="2" charset="-122"/>
            </a:endParaRPr>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598518" y="3573016"/>
            <a:ext cx="2043709" cy="281355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
        <p:nvSpPr>
          <p:cNvPr id="10" name="TextBox 9"/>
          <p:cNvSpPr txBox="1"/>
          <p:nvPr/>
        </p:nvSpPr>
        <p:spPr>
          <a:xfrm>
            <a:off x="475048" y="3603932"/>
            <a:ext cx="738664" cy="2926279"/>
          </a:xfrm>
          <a:prstGeom prst="rect">
            <a:avLst/>
          </a:prstGeom>
          <a:noFill/>
        </p:spPr>
        <p:txBody>
          <a:bodyPr vert="eaVert" wrap="square" rtlCol="0">
            <a:spAutoFit/>
          </a:bodyPr>
          <a:lstStyle/>
          <a:p>
            <a:pPr algn="ctr"/>
            <a:r>
              <a:rPr lang="zh-CN" altLang="en-US" sz="3600" b="1" i="1" smtClean="0">
                <a:latin typeface="华文新魏" pitchFamily="2" charset="-122"/>
                <a:ea typeface="华文新魏" pitchFamily="2" charset="-122"/>
              </a:rPr>
              <a:t>近  代  工  厂</a:t>
            </a:r>
            <a:endParaRPr lang="en-US" altLang="zh-CN" sz="3600" b="1" i="1">
              <a:latin typeface="华文新魏" pitchFamily="2" charset="-122"/>
              <a:ea typeface="华文新魏" pitchFamily="2" charset="-122"/>
            </a:endParaRPr>
          </a:p>
        </p:txBody>
      </p:sp>
      <p:sp>
        <p:nvSpPr>
          <p:cNvPr id="11" name="矩形 10"/>
          <p:cNvSpPr/>
          <p:nvPr/>
        </p:nvSpPr>
        <p:spPr>
          <a:xfrm>
            <a:off x="1593572" y="673290"/>
            <a:ext cx="4572000" cy="707886"/>
          </a:xfrm>
          <a:prstGeom prst="rect">
            <a:avLst/>
          </a:prstGeom>
          <a:noFill/>
          <a:effectLst>
            <a:outerShdw blurRad="50800" dist="38100" dir="5400000" algn="t"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a:spAutoFit/>
          </a:bodyPr>
          <a:lstStyle/>
          <a:p>
            <a:r>
              <a:rPr lang="en-US" altLang="zh-CN" sz="2000" i="1">
                <a:solidFill>
                  <a:srgbClr val="000000"/>
                </a:solidFill>
                <a:latin typeface="黑体" pitchFamily="49" charset="-122"/>
                <a:ea typeface="黑体" pitchFamily="49" charset="-122"/>
              </a:rPr>
              <a:t>1785</a:t>
            </a:r>
            <a:r>
              <a:rPr lang="zh-CN" altLang="en-US" sz="2000" i="1">
                <a:solidFill>
                  <a:srgbClr val="000000"/>
                </a:solidFill>
                <a:latin typeface="黑体" pitchFamily="49" charset="-122"/>
                <a:ea typeface="黑体" pitchFamily="49" charset="-122"/>
              </a:rPr>
              <a:t>年</a:t>
            </a:r>
            <a:r>
              <a:rPr lang="en-US" altLang="zh-CN" sz="2000" i="1">
                <a:solidFill>
                  <a:srgbClr val="000000"/>
                </a:solidFill>
                <a:latin typeface="黑体" pitchFamily="49" charset="-122"/>
                <a:ea typeface="黑体" pitchFamily="49" charset="-122"/>
              </a:rPr>
              <a:t>,</a:t>
            </a:r>
            <a:r>
              <a:rPr lang="zh-CN" altLang="en-US" sz="2000" i="1">
                <a:solidFill>
                  <a:srgbClr val="000000"/>
                </a:solidFill>
                <a:latin typeface="黑体" pitchFamily="49" charset="-122"/>
                <a:ea typeface="黑体" pitchFamily="49" charset="-122"/>
              </a:rPr>
              <a:t>瓦特研制成的改良蒸汽机在工厂投入使用</a:t>
            </a:r>
            <a:r>
              <a:rPr lang="en-US" altLang="zh-CN" sz="2000" i="1">
                <a:solidFill>
                  <a:srgbClr val="000000"/>
                </a:solidFill>
                <a:latin typeface="黑体" pitchFamily="49" charset="-122"/>
                <a:ea typeface="黑体" pitchFamily="49" charset="-122"/>
              </a:rPr>
              <a:t>,</a:t>
            </a:r>
            <a:r>
              <a:rPr lang="zh-CN" altLang="en-US" sz="2000" i="1">
                <a:solidFill>
                  <a:srgbClr val="000000"/>
                </a:solidFill>
                <a:latin typeface="黑体" pitchFamily="49" charset="-122"/>
                <a:ea typeface="黑体" pitchFamily="49" charset="-122"/>
              </a:rPr>
              <a:t>并很快得到推广</a:t>
            </a:r>
            <a:endParaRPr lang="zh-CN" altLang="en-US" sz="2000" i="1"/>
          </a:p>
        </p:txBody>
      </p:sp>
      <p:pic>
        <p:nvPicPr>
          <p:cNvPr id="2053" name="Picture 5"/>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1593573" y="4881620"/>
            <a:ext cx="4485930" cy="150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p:nvSpPr>
        <p:spPr>
          <a:xfrm>
            <a:off x="1980826" y="5618523"/>
            <a:ext cx="3887317" cy="52322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2800" b="1" i="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新魏" pitchFamily="2" charset="-122"/>
                <a:ea typeface="华文新魏" pitchFamily="2" charset="-122"/>
              </a:rPr>
              <a:t>机器生产取代手工生产</a:t>
            </a:r>
            <a:endParaRPr lang="zh-CN" altLang="en-US" sz="28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新魏" pitchFamily="2" charset="-122"/>
              <a:ea typeface="华文新魏" pitchFamily="2" charset="-122"/>
            </a:endParaRPr>
          </a:p>
        </p:txBody>
      </p:sp>
    </p:spTree>
    <p:extLst>
      <p:ext uri="{BB962C8B-B14F-4D97-AF65-F5344CB8AC3E}">
        <p14:creationId xmlns:p14="http://schemas.microsoft.com/office/powerpoint/2010/main" val="372134143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1000"/>
                                        <p:tgtEl>
                                          <p:spTgt spid="2051"/>
                                        </p:tgtEl>
                                      </p:cBhvr>
                                    </p:animEffect>
                                    <p:anim calcmode="lin" valueType="num">
                                      <p:cBhvr>
                                        <p:cTn id="8" dur="1000" fill="hold"/>
                                        <p:tgtEl>
                                          <p:spTgt spid="2051"/>
                                        </p:tgtEl>
                                        <p:attrNameLst>
                                          <p:attrName>ppt_x</p:attrName>
                                        </p:attrNameLst>
                                      </p:cBhvr>
                                      <p:tavLst>
                                        <p:tav tm="0">
                                          <p:val>
                                            <p:strVal val="#ppt_x"/>
                                          </p:val>
                                        </p:tav>
                                        <p:tav tm="100000">
                                          <p:val>
                                            <p:strVal val="#ppt_x"/>
                                          </p:val>
                                        </p:tav>
                                      </p:tavLst>
                                    </p:anim>
                                    <p:anim calcmode="lin" valueType="num">
                                      <p:cBhvr>
                                        <p:cTn id="9" dur="1000" fill="hold"/>
                                        <p:tgtEl>
                                          <p:spTgt spid="205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1" presetClass="entr" presetSubtype="0" fill="hold" grpId="1"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10" presetClass="entr" presetSubtype="0" fill="hold" nodeType="clickEffect">
                                  <p:stCondLst>
                                    <p:cond delay="0"/>
                                  </p:stCondLst>
                                  <p:childTnLst>
                                    <p:set>
                                      <p:cBhvr>
                                        <p:cTn id="25" dur="1" fill="hold">
                                          <p:stCondLst>
                                            <p:cond delay="0"/>
                                          </p:stCondLst>
                                        </p:cTn>
                                        <p:tgtEl>
                                          <p:spTgt spid="2050"/>
                                        </p:tgtEl>
                                        <p:attrNameLst>
                                          <p:attrName>style.visibility</p:attrName>
                                        </p:attrNameLst>
                                      </p:cBhvr>
                                      <p:to>
                                        <p:strVal val="visible"/>
                                      </p:to>
                                    </p:set>
                                    <p:animEffect transition="in" filter="fade">
                                      <p:cBhvr>
                                        <p:cTn id="26" dur="500"/>
                                        <p:tgtEl>
                                          <p:spTgt spid="2050"/>
                                        </p:tgtEl>
                                      </p:cBhvr>
                                    </p:animEffec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6" presetClass="entr" presetSubtype="16" fill="hold" grpId="2"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circle(in)">
                                      <p:cBhvr>
                                        <p:cTn id="32" dur="2000"/>
                                        <p:tgtEl>
                                          <p:spTgt spid="10"/>
                                        </p:tgtEl>
                                      </p:cBhvr>
                                    </p:animEffect>
                                  </p:childTnLst>
                                </p:cTn>
                              </p:par>
                            </p:childTnLst>
                          </p:cTn>
                        </p:par>
                      </p:childTnLst>
                    </p:cTn>
                  </p:par>
                  <p:par>
                    <p:cTn id="33" fill="hold" nodeType="clickPar">
                      <p:stCondLst>
                        <p:cond delay="indefinite"/>
                      </p:stCondLst>
                      <p:childTnLst>
                        <p:par>
                          <p:cTn id="34" fill="hold" nodeType="withGroup">
                            <p:stCondLst>
                              <p:cond delay="indefinite"/>
                            </p:stCondLst>
                          </p:cTn>
                        </p:par>
                        <p:par>
                          <p:cTn id="35" fill="hold" nodeType="afterGroup">
                            <p:stCondLst>
                              <p:cond delay="0"/>
                            </p:stCondLst>
                            <p:childTnLst>
                              <p:par>
                                <p:cTn id="36" presetID="21" presetClass="entr" presetSubtype="1" fill="hold" grpId="3"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heel(1)">
                                      <p:cBhvr>
                                        <p:cTn id="38" dur="2000"/>
                                        <p:tgtEl>
                                          <p:spTgt spid="11"/>
                                        </p:tgtEl>
                                      </p:cBhvr>
                                    </p:animEffect>
                                  </p:childTnLst>
                                </p:cTn>
                              </p:par>
                            </p:childTnLst>
                          </p:cTn>
                        </p:par>
                      </p:childTnLst>
                    </p:cTn>
                  </p:par>
                  <p:par>
                    <p:cTn id="39" fill="hold" nodeType="clickPar">
                      <p:stCondLst>
                        <p:cond delay="indefinite"/>
                      </p:stCondLst>
                      <p:childTnLst>
                        <p:par>
                          <p:cTn id="40" fill="hold" nodeType="withGroup">
                            <p:stCondLst>
                              <p:cond delay="indefinite"/>
                            </p:stCondLst>
                          </p:cTn>
                        </p:par>
                        <p:par>
                          <p:cTn id="41" fill="hold" nodeType="afterGroup">
                            <p:stCondLst>
                              <p:cond delay="0"/>
                            </p:stCondLst>
                            <p:childTnLst>
                              <p:par>
                                <p:cTn id="42" presetID="22" presetClass="entr" presetSubtype="4" fill="hold" nodeType="clickEffect">
                                  <p:stCondLst>
                                    <p:cond delay="0"/>
                                  </p:stCondLst>
                                  <p:childTnLst>
                                    <p:set>
                                      <p:cBhvr>
                                        <p:cTn id="43" dur="1" fill="hold">
                                          <p:stCondLst>
                                            <p:cond delay="0"/>
                                          </p:stCondLst>
                                        </p:cTn>
                                        <p:tgtEl>
                                          <p:spTgt spid="2052"/>
                                        </p:tgtEl>
                                        <p:attrNameLst>
                                          <p:attrName>style.visibility</p:attrName>
                                        </p:attrNameLst>
                                      </p:cBhvr>
                                      <p:to>
                                        <p:strVal val="visible"/>
                                      </p:to>
                                    </p:set>
                                    <p:animEffect transition="in" filter="wipe(down)">
                                      <p:cBhvr>
                                        <p:cTn id="44" dur="500"/>
                                        <p:tgtEl>
                                          <p:spTgt spid="2052"/>
                                        </p:tgtEl>
                                      </p:cBhvr>
                                    </p:animEffect>
                                  </p:childTnLst>
                                </p:cTn>
                              </p:par>
                            </p:childTnLst>
                          </p:cTn>
                        </p:par>
                      </p:childTnLst>
                    </p:cTn>
                  </p:par>
                  <p:par>
                    <p:cTn id="45" fill="hold" nodeType="clickPar">
                      <p:stCondLst>
                        <p:cond delay="indefinite"/>
                      </p:stCondLst>
                      <p:childTnLst>
                        <p:par>
                          <p:cTn id="46" fill="hold" nodeType="withGroup">
                            <p:stCondLst>
                              <p:cond delay="indefinite"/>
                            </p:stCondLst>
                          </p:cTn>
                        </p:par>
                        <p:par>
                          <p:cTn id="47" fill="hold" nodeType="afterGroup">
                            <p:stCondLst>
                              <p:cond delay="0"/>
                            </p:stCondLst>
                            <p:childTnLst>
                              <p:par>
                                <p:cTn id="48" presetID="26" presetClass="entr" presetSubtype="0" fill="hold" nodeType="clickEffect">
                                  <p:stCondLst>
                                    <p:cond delay="0"/>
                                  </p:stCondLst>
                                  <p:childTnLst>
                                    <p:set>
                                      <p:cBhvr>
                                        <p:cTn id="49" dur="1" fill="hold">
                                          <p:stCondLst>
                                            <p:cond delay="0"/>
                                          </p:stCondLst>
                                        </p:cTn>
                                        <p:tgtEl>
                                          <p:spTgt spid="2053"/>
                                        </p:tgtEl>
                                        <p:attrNameLst>
                                          <p:attrName>style.visibility</p:attrName>
                                        </p:attrNameLst>
                                      </p:cBhvr>
                                      <p:to>
                                        <p:strVal val="visible"/>
                                      </p:to>
                                    </p:set>
                                    <p:animEffect transition="in" filter="wipe(down)">
                                      <p:cBhvr>
                                        <p:cTn id="50" dur="580">
                                          <p:stCondLst>
                                            <p:cond delay="0"/>
                                          </p:stCondLst>
                                        </p:cTn>
                                        <p:tgtEl>
                                          <p:spTgt spid="2053"/>
                                        </p:tgtEl>
                                      </p:cBhvr>
                                    </p:animEffect>
                                    <p:anim calcmode="lin" valueType="num">
                                      <p:cBhvr>
                                        <p:cTn id="51" dur="1822" tmFilter="0,0; 0.14,0.36; 0.43,0.73; 0.71,0.91; 1.0,1.0">
                                          <p:stCondLst>
                                            <p:cond delay="0"/>
                                          </p:stCondLst>
                                        </p:cTn>
                                        <p:tgtEl>
                                          <p:spTgt spid="2053"/>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2053"/>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2053"/>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2053"/>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2053"/>
                                        </p:tgtEl>
                                        <p:attrNameLst>
                                          <p:attrName>ppt_y</p:attrName>
                                        </p:attrNameLst>
                                      </p:cBhvr>
                                      <p:tavLst>
                                        <p:tav tm="0" fmla="#ppt_y-sin(pi*$)/81">
                                          <p:val>
                                            <p:fltVal val="0"/>
                                          </p:val>
                                        </p:tav>
                                        <p:tav tm="100000">
                                          <p:val>
                                            <p:fltVal val="1"/>
                                          </p:val>
                                        </p:tav>
                                      </p:tavLst>
                                    </p:anim>
                                    <p:animScale>
                                      <p:cBhvr>
                                        <p:cTn id="56" dur="26">
                                          <p:stCondLst>
                                            <p:cond delay="650"/>
                                          </p:stCondLst>
                                        </p:cTn>
                                        <p:tgtEl>
                                          <p:spTgt spid="2053"/>
                                        </p:tgtEl>
                                      </p:cBhvr>
                                      <p:to x="100000" y="60000"/>
                                    </p:animScale>
                                    <p:animScale>
                                      <p:cBhvr>
                                        <p:cTn id="57" dur="166" decel="50000">
                                          <p:stCondLst>
                                            <p:cond delay="676"/>
                                          </p:stCondLst>
                                        </p:cTn>
                                        <p:tgtEl>
                                          <p:spTgt spid="2053"/>
                                        </p:tgtEl>
                                      </p:cBhvr>
                                      <p:to x="100000" y="100000"/>
                                    </p:animScale>
                                    <p:animScale>
                                      <p:cBhvr>
                                        <p:cTn id="58" dur="26">
                                          <p:stCondLst>
                                            <p:cond delay="1312"/>
                                          </p:stCondLst>
                                        </p:cTn>
                                        <p:tgtEl>
                                          <p:spTgt spid="2053"/>
                                        </p:tgtEl>
                                      </p:cBhvr>
                                      <p:to x="100000" y="80000"/>
                                    </p:animScale>
                                    <p:animScale>
                                      <p:cBhvr>
                                        <p:cTn id="59" dur="166" decel="50000">
                                          <p:stCondLst>
                                            <p:cond delay="1338"/>
                                          </p:stCondLst>
                                        </p:cTn>
                                        <p:tgtEl>
                                          <p:spTgt spid="2053"/>
                                        </p:tgtEl>
                                      </p:cBhvr>
                                      <p:to x="100000" y="100000"/>
                                    </p:animScale>
                                    <p:animScale>
                                      <p:cBhvr>
                                        <p:cTn id="60" dur="26">
                                          <p:stCondLst>
                                            <p:cond delay="1642"/>
                                          </p:stCondLst>
                                        </p:cTn>
                                        <p:tgtEl>
                                          <p:spTgt spid="2053"/>
                                        </p:tgtEl>
                                      </p:cBhvr>
                                      <p:to x="100000" y="90000"/>
                                    </p:animScale>
                                    <p:animScale>
                                      <p:cBhvr>
                                        <p:cTn id="61" dur="166" decel="50000">
                                          <p:stCondLst>
                                            <p:cond delay="1668"/>
                                          </p:stCondLst>
                                        </p:cTn>
                                        <p:tgtEl>
                                          <p:spTgt spid="2053"/>
                                        </p:tgtEl>
                                      </p:cBhvr>
                                      <p:to x="100000" y="100000"/>
                                    </p:animScale>
                                    <p:animScale>
                                      <p:cBhvr>
                                        <p:cTn id="62" dur="26">
                                          <p:stCondLst>
                                            <p:cond delay="1808"/>
                                          </p:stCondLst>
                                        </p:cTn>
                                        <p:tgtEl>
                                          <p:spTgt spid="2053"/>
                                        </p:tgtEl>
                                      </p:cBhvr>
                                      <p:to x="100000" y="95000"/>
                                    </p:animScale>
                                    <p:animScale>
                                      <p:cBhvr>
                                        <p:cTn id="63" dur="166" decel="50000">
                                          <p:stCondLst>
                                            <p:cond delay="1834"/>
                                          </p:stCondLst>
                                        </p:cTn>
                                        <p:tgtEl>
                                          <p:spTgt spid="2053"/>
                                        </p:tgtEl>
                                      </p:cBhvr>
                                      <p:to x="100000" y="100000"/>
                                    </p:animScale>
                                  </p:childTnLst>
                                </p:cTn>
                              </p:par>
                            </p:childTnLst>
                          </p:cTn>
                        </p:par>
                      </p:childTnLst>
                    </p:cTn>
                  </p:par>
                  <p:par>
                    <p:cTn id="64" fill="hold" nodeType="clickPar">
                      <p:stCondLst>
                        <p:cond delay="indefinite"/>
                      </p:stCondLst>
                      <p:childTnLst>
                        <p:par>
                          <p:cTn id="65" fill="hold" nodeType="withGroup">
                            <p:stCondLst>
                              <p:cond delay="indefinite"/>
                            </p:stCondLst>
                          </p:cTn>
                        </p:par>
                        <p:par>
                          <p:cTn id="66" fill="hold" nodeType="afterGroup">
                            <p:stCondLst>
                              <p:cond delay="0"/>
                            </p:stCondLst>
                            <p:childTnLst>
                              <p:par>
                                <p:cTn id="67" presetID="10" presetClass="entr" presetSubtype="0" fill="hold" grpId="4" nodeType="click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fade">
                                      <p:cBhvr>
                                        <p:cTn id="6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10" grpId="2"/>
      <p:bldP spid="11" grpId="3"/>
      <p:bldP spid="17" grpId="4"/>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2267744" y="307503"/>
            <a:ext cx="4568879" cy="87139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spAutoFit/>
          </a:bodyPr>
          <a:lstStyle/>
          <a:p>
            <a:pPr algn="just" defTabSz="457200" eaLnBrk="0" hangingPunct="0">
              <a:lnSpc>
                <a:spcPct val="150000"/>
              </a:lnSpc>
              <a:spcBef>
                <a:spcPct val="0"/>
              </a:spcBef>
              <a:buFontTx/>
              <a:buNone/>
            </a:pPr>
            <a:r>
              <a:rPr lang="zh-CN" altLang="en-US" sz="4000" b="1" i="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黑体" pitchFamily="49" charset="-122"/>
                <a:ea typeface="黑体" pitchFamily="49" charset="-122"/>
              </a:rPr>
              <a:t>扩             展</a:t>
            </a:r>
            <a:endParaRPr lang="zh-CN" altLang="en-US" sz="4000" b="1" i="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黑体" pitchFamily="49" charset="-122"/>
              <a:ea typeface="黑体" pitchFamily="49" charset="-122"/>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842100" y="4772416"/>
            <a:ext cx="1384300" cy="89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481919" y="1852661"/>
            <a:ext cx="1390650" cy="74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763688" y="4576497"/>
            <a:ext cx="1409700"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11560" y="1628800"/>
            <a:ext cx="2462588" cy="1290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4716016" y="2891941"/>
            <a:ext cx="1577697" cy="9692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 name="直接箭头连接符 5"/>
          <p:cNvCxnSpPr/>
          <p:nvPr/>
        </p:nvCxnSpPr>
        <p:spPr>
          <a:xfrm>
            <a:off x="3173388" y="2224136"/>
            <a:ext cx="4062908" cy="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直接箭头连接符 11"/>
          <p:cNvCxnSpPr/>
          <p:nvPr/>
        </p:nvCxnSpPr>
        <p:spPr>
          <a:xfrm>
            <a:off x="3015469" y="2593177"/>
            <a:ext cx="1536714" cy="540733"/>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p:nvPr/>
        </p:nvCxnSpPr>
        <p:spPr>
          <a:xfrm>
            <a:off x="1700181" y="3015943"/>
            <a:ext cx="768357" cy="1421169"/>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直接箭头连接符 16"/>
          <p:cNvCxnSpPr/>
          <p:nvPr/>
        </p:nvCxnSpPr>
        <p:spPr>
          <a:xfrm>
            <a:off x="2489740" y="3167864"/>
            <a:ext cx="4242500" cy="205222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560828" y="5805264"/>
            <a:ext cx="6445995" cy="92333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54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持续不断的辐射效应</a:t>
            </a:r>
          </a:p>
        </p:txBody>
      </p:sp>
    </p:spTree>
    <p:extLst>
      <p:ext uri="{BB962C8B-B14F-4D97-AF65-F5344CB8AC3E}">
        <p14:creationId xmlns:p14="http://schemas.microsoft.com/office/powerpoint/2010/main" val="157899227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4100" name="Picture 4"/>
          <p:cNvPicPr>
            <a:picLocks noChangeAspect="1" noChangeArrowheads="1"/>
          </p:cNvPicPr>
          <p:nvPr/>
        </p:nvPicPr>
        <p:blipFill>
          <a:blip r:embed="rId2">
            <a:clrChange>
              <a:clrFrom>
                <a:srgbClr val="F6F7FC"/>
              </a:clrFrom>
              <a:clrTo>
                <a:srgbClr val="F6F7FC">
                  <a:alpha val="0"/>
                </a:srgbClr>
              </a:clrTo>
            </a:clrChange>
            <a:extLst>
              <a:ext uri="{28A0092B-C50C-407E-A947-70E740481C1C}">
                <a14:useLocalDpi xmlns:a14="http://schemas.microsoft.com/office/drawing/2010/main" val="0"/>
              </a:ext>
            </a:extLst>
          </a:blip>
          <a:stretch>
            <a:fillRect/>
          </a:stretch>
        </p:blipFill>
        <p:spPr bwMode="auto">
          <a:xfrm>
            <a:off x="29933" y="1628800"/>
            <a:ext cx="9073008" cy="2788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331640" y="549888"/>
            <a:ext cx="6264696" cy="707886"/>
          </a:xfrm>
          <a:prstGeom prst="rect">
            <a:avLst/>
          </a:prstGeom>
          <a:noFill/>
        </p:spPr>
        <p:txBody>
          <a:bodyPr wrap="square" rtlCol="0">
            <a:spAutoFit/>
          </a:bodyPr>
          <a:lstStyle/>
          <a:p>
            <a:r>
              <a:rPr lang="zh-CN" altLang="en-US" sz="4000" b="1" smtClean="0">
                <a:latin typeface="华文行楷" pitchFamily="2" charset="-122"/>
                <a:ea typeface="华文行楷" pitchFamily="2" charset="-122"/>
              </a:rPr>
              <a:t>第一次工业革命主要成就</a:t>
            </a:r>
            <a:endParaRPr lang="zh-CN" altLang="en-US" sz="4000" b="1">
              <a:latin typeface="华文行楷" pitchFamily="2" charset="-122"/>
              <a:ea typeface="华文行楷" pitchFamily="2" charset="-122"/>
            </a:endParaRPr>
          </a:p>
        </p:txBody>
      </p:sp>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7504" y="4782751"/>
            <a:ext cx="2061677" cy="1556792"/>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179728" y="4792892"/>
            <a:ext cx="2515615" cy="154665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860032" y="4861959"/>
            <a:ext cx="2016224" cy="1398375"/>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7092280" y="4894396"/>
            <a:ext cx="1872208" cy="1445147"/>
          </a:xfrm>
          <a:prstGeom prst="rect">
            <a:avLst/>
          </a:prstGeom>
          <a:noFill/>
          <a:ln>
            <a:noFill/>
          </a:ln>
          <a:effectLst>
            <a:outerShdw dist="35921" dir="2700000" algn="ctr" rotWithShape="0">
              <a:schemeClr val="bg2"/>
            </a:outerShdw>
            <a:softEdge rad="254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7722809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16" presetClass="entr" presetSubtype="21" fill="hold" nodeType="clickEffect">
                                  <p:stCondLst>
                                    <p:cond delay="0"/>
                                  </p:stCondLst>
                                  <p:childTnLst>
                                    <p:set>
                                      <p:cBhvr>
                                        <p:cTn id="14" dur="1" fill="hold">
                                          <p:stCondLst>
                                            <p:cond delay="0"/>
                                          </p:stCondLst>
                                        </p:cTn>
                                        <p:tgtEl>
                                          <p:spTgt spid="4100"/>
                                        </p:tgtEl>
                                        <p:attrNameLst>
                                          <p:attrName>style.visibility</p:attrName>
                                        </p:attrNameLst>
                                      </p:cBhvr>
                                      <p:to>
                                        <p:strVal val="visible"/>
                                      </p:to>
                                    </p:set>
                                    <p:animEffect transition="in" filter="barn(inVertical)">
                                      <p:cBhvr>
                                        <p:cTn id="15" dur="500"/>
                                        <p:tgtEl>
                                          <p:spTgt spid="4100"/>
                                        </p:tgtEl>
                                      </p:cBhvr>
                                    </p:animEffec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1" presetClass="entr" presetSubtype="0" fill="hold" nodeType="clickEffect">
                                  <p:stCondLst>
                                    <p:cond delay="0"/>
                                  </p:stCondLst>
                                  <p:childTnLst>
                                    <p:set>
                                      <p:cBhvr>
                                        <p:cTn id="27" dur="1" fill="hold">
                                          <p:stCondLst>
                                            <p:cond delay="0"/>
                                          </p:stCondLst>
                                        </p:cTn>
                                        <p:tgtEl>
                                          <p:spTgt spid="4101"/>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indefinite"/>
                            </p:stCondLst>
                          </p:cTn>
                        </p:par>
                        <p:par>
                          <p:cTn id="30" fill="hold" nodeType="afterGroup">
                            <p:stCondLst>
                              <p:cond delay="0"/>
                            </p:stCondLst>
                            <p:childTnLst>
                              <p:par>
                                <p:cTn id="31" presetID="42" presetClass="entr" presetSubtype="0" fill="hold" nodeType="clickEffect">
                                  <p:stCondLst>
                                    <p:cond delay="0"/>
                                  </p:stCondLst>
                                  <p:childTnLst>
                                    <p:set>
                                      <p:cBhvr>
                                        <p:cTn id="32" dur="1" fill="hold">
                                          <p:stCondLst>
                                            <p:cond delay="0"/>
                                          </p:stCondLst>
                                        </p:cTn>
                                        <p:tgtEl>
                                          <p:spTgt spid="4102"/>
                                        </p:tgtEl>
                                        <p:attrNameLst>
                                          <p:attrName>style.visibility</p:attrName>
                                        </p:attrNameLst>
                                      </p:cBhvr>
                                      <p:to>
                                        <p:strVal val="visible"/>
                                      </p:to>
                                    </p:set>
                                    <p:animEffect transition="in" filter="fade">
                                      <p:cBhvr>
                                        <p:cTn id="33" dur="1000"/>
                                        <p:tgtEl>
                                          <p:spTgt spid="4102"/>
                                        </p:tgtEl>
                                      </p:cBhvr>
                                    </p:animEffect>
                                    <p:anim calcmode="lin" valueType="num">
                                      <p:cBhvr>
                                        <p:cTn id="34" dur="1000" fill="hold"/>
                                        <p:tgtEl>
                                          <p:spTgt spid="4102"/>
                                        </p:tgtEl>
                                        <p:attrNameLst>
                                          <p:attrName>ppt_x</p:attrName>
                                        </p:attrNameLst>
                                      </p:cBhvr>
                                      <p:tavLst>
                                        <p:tav tm="0">
                                          <p:val>
                                            <p:strVal val="#ppt_x"/>
                                          </p:val>
                                        </p:tav>
                                        <p:tav tm="100000">
                                          <p:val>
                                            <p:strVal val="#ppt_x"/>
                                          </p:val>
                                        </p:tav>
                                      </p:tavLst>
                                    </p:anim>
                                    <p:anim calcmode="lin" valueType="num">
                                      <p:cBhvr>
                                        <p:cTn id="35" dur="1000" fill="hold"/>
                                        <p:tgtEl>
                                          <p:spTgt spid="4102"/>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indefinite"/>
                            </p:stCondLst>
                          </p:cTn>
                        </p:par>
                        <p:par>
                          <p:cTn id="38" fill="hold" nodeType="afterGroup">
                            <p:stCondLst>
                              <p:cond delay="0"/>
                            </p:stCondLst>
                            <p:childTnLst>
                              <p:par>
                                <p:cTn id="39" presetID="6" presetClass="entr" presetSubtype="16" fill="hold" nodeType="clickEffect">
                                  <p:stCondLst>
                                    <p:cond delay="0"/>
                                  </p:stCondLst>
                                  <p:childTnLst>
                                    <p:set>
                                      <p:cBhvr>
                                        <p:cTn id="40" dur="1" fill="hold">
                                          <p:stCondLst>
                                            <p:cond delay="0"/>
                                          </p:stCondLst>
                                        </p:cTn>
                                        <p:tgtEl>
                                          <p:spTgt spid="4103"/>
                                        </p:tgtEl>
                                        <p:attrNameLst>
                                          <p:attrName>style.visibility</p:attrName>
                                        </p:attrNameLst>
                                      </p:cBhvr>
                                      <p:to>
                                        <p:strVal val="visible"/>
                                      </p:to>
                                    </p:set>
                                    <p:animEffect transition="in" filter="circle(in)">
                                      <p:cBhvr>
                                        <p:cTn id="41" dur="2000"/>
                                        <p:tgtEl>
                                          <p:spTgt spid="4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91138" name="灯片编号占位符 1"/>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fld id="{EAC216EF-042C-4D8B-BA8A-6BD38A2818E4}" type="slidenum">
              <a:rPr lang="zh-CN" altLang="en-US" sz="1200" smtClean="0">
                <a:solidFill>
                  <a:srgbClr val="898989"/>
                </a:solidFill>
              </a:rPr>
              <a:pPr eaLnBrk="1" hangingPunct="1"/>
              <a:t>11</a:t>
            </a:fld>
          </a:p>
        </p:txBody>
      </p:sp>
      <p:sp>
        <p:nvSpPr>
          <p:cNvPr id="91139" name="TextBox 2"/>
          <p:cNvSpPr txBox="1">
            <a:spLocks noChangeArrowheads="1"/>
          </p:cNvSpPr>
          <p:nvPr/>
        </p:nvSpPr>
        <p:spPr bwMode="auto">
          <a:xfrm>
            <a:off x="683568" y="1844824"/>
            <a:ext cx="7795592" cy="2123658"/>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r>
              <a:rPr lang="zh-CN" altLang="en-US" sz="4400" i="1" smtClean="0">
                <a:latin typeface="华文彩云" pitchFamily="2" charset="-122"/>
                <a:ea typeface="华文彩云" pitchFamily="2" charset="-122"/>
              </a:rPr>
              <a:t>        第二</a:t>
            </a:r>
            <a:r>
              <a:rPr lang="zh-CN" altLang="en-US" sz="4400" i="1">
                <a:latin typeface="华文彩云" pitchFamily="2" charset="-122"/>
                <a:ea typeface="华文彩云" pitchFamily="2" charset="-122"/>
              </a:rPr>
              <a:t>次</a:t>
            </a:r>
            <a:r>
              <a:rPr lang="zh-CN" altLang="en-US" sz="4400" i="1" smtClean="0">
                <a:latin typeface="华文彩云" pitchFamily="2" charset="-122"/>
                <a:ea typeface="华文彩云" pitchFamily="2" charset="-122"/>
              </a:rPr>
              <a:t>工业革命</a:t>
            </a:r>
            <a:endParaRPr lang="en-US" altLang="zh-CN" sz="4400" i="1" smtClean="0">
              <a:latin typeface="华文彩云" pitchFamily="2" charset="-122"/>
              <a:ea typeface="华文彩云" pitchFamily="2" charset="-122"/>
            </a:endParaRPr>
          </a:p>
          <a:p>
            <a:pPr algn="r" eaLnBrk="1" hangingPunct="1"/>
            <a:r>
              <a:rPr lang="en-US" altLang="zh-CN" sz="4400" i="1">
                <a:latin typeface="华文彩云" pitchFamily="2" charset="-122"/>
                <a:ea typeface="华文彩云" pitchFamily="2" charset="-122"/>
              </a:rPr>
              <a:t> </a:t>
            </a:r>
            <a:endParaRPr lang="en-US" altLang="zh-CN" sz="4400" i="1" smtClean="0">
              <a:latin typeface="华文彩云" pitchFamily="2" charset="-122"/>
              <a:ea typeface="华文彩云" pitchFamily="2" charset="-122"/>
            </a:endParaRPr>
          </a:p>
          <a:p>
            <a:pPr algn="r" eaLnBrk="1" hangingPunct="1"/>
            <a:r>
              <a:rPr lang="en-US" altLang="zh-CN" sz="4400" i="1">
                <a:latin typeface="华文彩云" pitchFamily="2" charset="-122"/>
                <a:ea typeface="华文彩云" pitchFamily="2" charset="-122"/>
              </a:rPr>
              <a:t> </a:t>
            </a:r>
            <a:r>
              <a:rPr lang="en-US" altLang="zh-CN" sz="4400" i="1" smtClean="0">
                <a:latin typeface="华文彩云" pitchFamily="2" charset="-122"/>
                <a:ea typeface="华文彩云" pitchFamily="2" charset="-122"/>
              </a:rPr>
              <a:t> 1870</a:t>
            </a:r>
            <a:r>
              <a:rPr lang="zh-CN" altLang="en-US" sz="4400" i="1" smtClean="0">
                <a:latin typeface="华文彩云" pitchFamily="2" charset="-122"/>
                <a:ea typeface="华文彩云" pitchFamily="2" charset="-122"/>
              </a:rPr>
              <a:t>年到</a:t>
            </a:r>
            <a:r>
              <a:rPr lang="en-US" altLang="zh-CN" sz="4400" i="1" smtClean="0">
                <a:latin typeface="华文彩云" pitchFamily="2" charset="-122"/>
                <a:ea typeface="华文彩云" pitchFamily="2" charset="-122"/>
              </a:rPr>
              <a:t>20</a:t>
            </a:r>
            <a:r>
              <a:rPr lang="zh-CN" altLang="en-US" sz="4400" i="1" smtClean="0">
                <a:latin typeface="华文彩云" pitchFamily="2" charset="-122"/>
                <a:ea typeface="华文彩云" pitchFamily="2" charset="-122"/>
              </a:rPr>
              <a:t>世纪初</a:t>
            </a:r>
            <a:endParaRPr lang="zh-CN" altLang="en-US" sz="4400" i="1">
              <a:latin typeface="华文彩云" pitchFamily="2" charset="-122"/>
              <a:ea typeface="华文彩云" pitchFamily="2" charset="-122"/>
            </a:endParaRPr>
          </a:p>
        </p:txBody>
      </p:sp>
    </p:spTree>
    <p:extLst>
      <p:ext uri="{BB962C8B-B14F-4D97-AF65-F5344CB8AC3E}">
        <p14:creationId xmlns:p14="http://schemas.microsoft.com/office/powerpoint/2010/main" val="3990747347"/>
      </p:ext>
    </p:extLst>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92162" name="Text Box 2"/>
          <p:cNvSpPr txBox="1">
            <a:spLocks noChangeArrowheads="1"/>
          </p:cNvSpPr>
          <p:nvPr/>
        </p:nvSpPr>
        <p:spPr bwMode="auto">
          <a:xfrm>
            <a:off x="0" y="0"/>
            <a:ext cx="7272338"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lang="zh-CN" altLang="en-US" sz="4000" smtClean="0">
                <a:solidFill>
                  <a:srgbClr val="000000"/>
                </a:solidFill>
                <a:ea typeface="黑体" pitchFamily="49" charset="-122"/>
              </a:rPr>
              <a:t>第二</a:t>
            </a:r>
            <a:r>
              <a:rPr lang="zh-CN" altLang="en-US" sz="4000">
                <a:solidFill>
                  <a:srgbClr val="000000"/>
                </a:solidFill>
                <a:ea typeface="黑体" pitchFamily="49" charset="-122"/>
              </a:rPr>
              <a:t>次工业革命的背景</a:t>
            </a:r>
          </a:p>
        </p:txBody>
      </p:sp>
      <p:sp>
        <p:nvSpPr>
          <p:cNvPr id="13315" name="Text Box 3"/>
          <p:cNvSpPr txBox="1">
            <a:spLocks noChangeArrowheads="1"/>
          </p:cNvSpPr>
          <p:nvPr/>
        </p:nvSpPr>
        <p:spPr bwMode="auto">
          <a:xfrm>
            <a:off x="2590800" y="838200"/>
            <a:ext cx="6188075" cy="523875"/>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lang="zh-CN" altLang="en-US">
                <a:solidFill>
                  <a:srgbClr val="000000"/>
                </a:solidFill>
                <a:ea typeface="黑体" pitchFamily="49" charset="-122"/>
              </a:rPr>
              <a:t>资本主义制度在世界范围内最终确立</a:t>
            </a:r>
          </a:p>
        </p:txBody>
      </p:sp>
      <p:sp>
        <p:nvSpPr>
          <p:cNvPr id="13316" name="Text Box 4"/>
          <p:cNvSpPr txBox="1">
            <a:spLocks noChangeArrowheads="1"/>
          </p:cNvSpPr>
          <p:nvPr/>
        </p:nvSpPr>
        <p:spPr bwMode="auto">
          <a:xfrm>
            <a:off x="2743200" y="4876800"/>
            <a:ext cx="5181600" cy="528638"/>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lang="zh-CN" altLang="en-US">
                <a:solidFill>
                  <a:srgbClr val="000000"/>
                </a:solidFill>
                <a:ea typeface="黑体" pitchFamily="49" charset="-122"/>
              </a:rPr>
              <a:t>资本主义世界市场的基本形成</a:t>
            </a:r>
          </a:p>
        </p:txBody>
      </p:sp>
      <p:sp>
        <p:nvSpPr>
          <p:cNvPr id="13317" name="Rectangle 5"/>
          <p:cNvSpPr>
            <a:spLocks noChangeArrowheads="1"/>
          </p:cNvSpPr>
          <p:nvPr/>
        </p:nvSpPr>
        <p:spPr bwMode="auto">
          <a:xfrm>
            <a:off x="2667000" y="3048000"/>
            <a:ext cx="6477000" cy="528638"/>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txBody>
          <a:bodyPr anchor="ctr">
            <a:spAutoFit/>
          </a:bodyPr>
          <a:lstStyle/>
          <a:p>
            <a:pPr>
              <a:spcBef>
                <a:spcPct val="0"/>
              </a:spcBef>
              <a:buFontTx/>
              <a:buNone/>
            </a:pPr>
            <a:r>
              <a:rPr lang="en-US" altLang="zh-CN">
                <a:solidFill>
                  <a:srgbClr val="000000"/>
                </a:solidFill>
                <a:ea typeface="黑体" pitchFamily="49" charset="-122"/>
              </a:rPr>
              <a:t>19</a:t>
            </a:r>
            <a:r>
              <a:rPr lang="zh-CN" altLang="en-US">
                <a:solidFill>
                  <a:srgbClr val="000000"/>
                </a:solidFill>
                <a:ea typeface="黑体" pitchFamily="49" charset="-122"/>
              </a:rPr>
              <a:t>世纪自然科学的研究取得突破性进展</a:t>
            </a:r>
            <a:endParaRPr lang="zh-CN" altLang="en-US">
              <a:solidFill>
                <a:srgbClr val="000000"/>
              </a:solidFill>
            </a:endParaRPr>
          </a:p>
        </p:txBody>
      </p:sp>
      <p:sp>
        <p:nvSpPr>
          <p:cNvPr id="13318" name="Text Box 6"/>
          <p:cNvSpPr txBox="1">
            <a:spLocks noChangeArrowheads="1"/>
          </p:cNvSpPr>
          <p:nvPr/>
        </p:nvSpPr>
        <p:spPr bwMode="auto">
          <a:xfrm>
            <a:off x="2743200" y="3962400"/>
            <a:ext cx="5562600" cy="528638"/>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lang="zh-CN" altLang="en-US">
                <a:solidFill>
                  <a:srgbClr val="000000"/>
                </a:solidFill>
                <a:ea typeface="黑体" pitchFamily="49" charset="-122"/>
              </a:rPr>
              <a:t>自由劳动力增长，工人素质提高</a:t>
            </a:r>
          </a:p>
        </p:txBody>
      </p:sp>
      <p:sp>
        <p:nvSpPr>
          <p:cNvPr id="13319" name="Rectangle 7"/>
          <p:cNvSpPr>
            <a:spLocks noChangeArrowheads="1"/>
          </p:cNvSpPr>
          <p:nvPr/>
        </p:nvSpPr>
        <p:spPr bwMode="auto">
          <a:xfrm>
            <a:off x="1143000" y="3124200"/>
            <a:ext cx="1447800" cy="588963"/>
          </a:xfrm>
          <a:prstGeom prst="rect">
            <a:avLst/>
          </a:prstGeom>
          <a:solidFill>
            <a:schemeClr val="accent1"/>
          </a:solidFill>
          <a:ln w="9525" algn="ctr">
            <a:solidFill>
              <a:schemeClr val="tx1"/>
            </a:solidFill>
            <a:miter lim="800000"/>
          </a:ln>
        </p:spPr>
        <p:txBody>
          <a:bodyPr>
            <a:spAutoFit/>
          </a:bodyPr>
          <a:lstStyle/>
          <a:p>
            <a:pPr>
              <a:buFontTx/>
              <a:buNone/>
            </a:pPr>
            <a:r>
              <a:rPr lang="zh-CN" altLang="en-US" sz="3200">
                <a:solidFill>
                  <a:srgbClr val="44546A"/>
                </a:solidFill>
                <a:latin typeface="Times New Roman" pitchFamily="18" charset="0"/>
                <a:ea typeface="隶书" pitchFamily="49" charset="-122"/>
              </a:rPr>
              <a:t>技    术</a:t>
            </a:r>
          </a:p>
        </p:txBody>
      </p:sp>
      <p:sp>
        <p:nvSpPr>
          <p:cNvPr id="13320" name="Rectangle 8"/>
          <p:cNvSpPr>
            <a:spLocks noChangeArrowheads="1"/>
          </p:cNvSpPr>
          <p:nvPr/>
        </p:nvSpPr>
        <p:spPr bwMode="auto">
          <a:xfrm>
            <a:off x="2667000" y="2209800"/>
            <a:ext cx="5791200" cy="528638"/>
          </a:xfrm>
          <a:prstGeom prst="rect">
            <a:avLst/>
          </a:prstGeom>
          <a:noFill/>
          <a:ln w="9525" algn="ctr">
            <a:solidFill>
              <a:schemeClr val="tx1"/>
            </a:solidFill>
            <a:miter lim="800000"/>
          </a:ln>
          <a:extLst>
            <a:ext uri="{909E8E84-426E-40DD-AFC4-6F175D3DCCD1}">
              <a14:hiddenFill xmlns:a14="http://schemas.microsoft.com/office/drawing/2010/main">
                <a:solidFill>
                  <a:srgbClr val="FFFFFF"/>
                </a:solidFill>
              </a14:hiddenFill>
            </a:ext>
          </a:extLst>
        </p:spPr>
        <p:txBody>
          <a:bodyPr>
            <a:spAutoFit/>
          </a:bodyPr>
          <a:lstStyle/>
          <a:p>
            <a:pPr>
              <a:buFontTx/>
              <a:buNone/>
            </a:pPr>
            <a:r>
              <a:rPr lang="zh-CN" altLang="en-US">
                <a:solidFill>
                  <a:srgbClr val="000000"/>
                </a:solidFill>
                <a:ea typeface="黑体" pitchFamily="49" charset="-122"/>
              </a:rPr>
              <a:t>资本的积累和对殖民地的长期掠夺</a:t>
            </a:r>
          </a:p>
        </p:txBody>
      </p:sp>
      <p:sp>
        <p:nvSpPr>
          <p:cNvPr id="13321" name="Rectangle 9"/>
          <p:cNvSpPr>
            <a:spLocks noChangeArrowheads="1"/>
          </p:cNvSpPr>
          <p:nvPr/>
        </p:nvSpPr>
        <p:spPr bwMode="auto">
          <a:xfrm>
            <a:off x="1066800" y="4038600"/>
            <a:ext cx="1447800" cy="588963"/>
          </a:xfrm>
          <a:prstGeom prst="rect">
            <a:avLst/>
          </a:prstGeom>
          <a:solidFill>
            <a:schemeClr val="accent1"/>
          </a:solidFill>
          <a:ln w="9525" algn="ctr">
            <a:solidFill>
              <a:schemeClr val="tx1"/>
            </a:solidFill>
            <a:miter lim="800000"/>
          </a:ln>
        </p:spPr>
        <p:txBody>
          <a:bodyPr>
            <a:spAutoFit/>
          </a:bodyPr>
          <a:lstStyle/>
          <a:p>
            <a:pPr>
              <a:buFontTx/>
              <a:buNone/>
            </a:pPr>
            <a:r>
              <a:rPr lang="zh-CN" altLang="en-US" sz="3200">
                <a:solidFill>
                  <a:srgbClr val="44546A"/>
                </a:solidFill>
                <a:latin typeface="Times New Roman" pitchFamily="18" charset="0"/>
                <a:ea typeface="隶书" pitchFamily="49" charset="-122"/>
              </a:rPr>
              <a:t>劳动力</a:t>
            </a:r>
          </a:p>
        </p:txBody>
      </p:sp>
      <p:sp>
        <p:nvSpPr>
          <p:cNvPr id="13322" name="Rectangle 10"/>
          <p:cNvSpPr>
            <a:spLocks noChangeArrowheads="1"/>
          </p:cNvSpPr>
          <p:nvPr/>
        </p:nvSpPr>
        <p:spPr bwMode="auto">
          <a:xfrm>
            <a:off x="1143000" y="4876800"/>
            <a:ext cx="1398588" cy="588963"/>
          </a:xfrm>
          <a:prstGeom prst="rect">
            <a:avLst/>
          </a:prstGeom>
          <a:solidFill>
            <a:schemeClr val="accent1"/>
          </a:solidFill>
          <a:ln w="9525" algn="ctr">
            <a:solidFill>
              <a:schemeClr val="tx1"/>
            </a:solidFill>
            <a:miter lim="800000"/>
          </a:ln>
        </p:spPr>
        <p:txBody>
          <a:bodyPr>
            <a:spAutoFit/>
          </a:bodyPr>
          <a:lstStyle/>
          <a:p>
            <a:pPr>
              <a:buFontTx/>
              <a:buNone/>
            </a:pPr>
            <a:r>
              <a:rPr lang="zh-CN" altLang="en-US" sz="3200">
                <a:solidFill>
                  <a:srgbClr val="44546A"/>
                </a:solidFill>
                <a:latin typeface="Times New Roman" pitchFamily="18" charset="0"/>
                <a:ea typeface="隶书" pitchFamily="49" charset="-122"/>
              </a:rPr>
              <a:t>市   场</a:t>
            </a:r>
          </a:p>
        </p:txBody>
      </p:sp>
      <p:sp>
        <p:nvSpPr>
          <p:cNvPr id="13323" name="Rectangle 11"/>
          <p:cNvSpPr>
            <a:spLocks noChangeArrowheads="1"/>
          </p:cNvSpPr>
          <p:nvPr/>
        </p:nvSpPr>
        <p:spPr bwMode="auto">
          <a:xfrm>
            <a:off x="1066800" y="2209800"/>
            <a:ext cx="1371600" cy="588963"/>
          </a:xfrm>
          <a:prstGeom prst="rect">
            <a:avLst/>
          </a:prstGeom>
          <a:solidFill>
            <a:schemeClr val="accent1"/>
          </a:solidFill>
          <a:ln w="9525" algn="ctr">
            <a:solidFill>
              <a:schemeClr val="tx1"/>
            </a:solidFill>
            <a:miter lim="800000"/>
          </a:ln>
        </p:spPr>
        <p:txBody>
          <a:bodyPr>
            <a:spAutoFit/>
          </a:bodyPr>
          <a:lstStyle/>
          <a:p>
            <a:pPr>
              <a:buFontTx/>
              <a:buNone/>
            </a:pPr>
            <a:r>
              <a:rPr lang="zh-CN" altLang="en-US" sz="3200">
                <a:solidFill>
                  <a:srgbClr val="44546A"/>
                </a:solidFill>
                <a:latin typeface="Times New Roman" pitchFamily="18" charset="0"/>
                <a:ea typeface="隶书" pitchFamily="49" charset="-122"/>
              </a:rPr>
              <a:t>资   本</a:t>
            </a:r>
          </a:p>
        </p:txBody>
      </p:sp>
      <p:sp>
        <p:nvSpPr>
          <p:cNvPr id="13324" name="AutoShape 12"/>
          <p:cNvSpPr>
            <a:spLocks noChangeArrowheads="1"/>
          </p:cNvSpPr>
          <p:nvPr/>
        </p:nvSpPr>
        <p:spPr bwMode="auto">
          <a:xfrm>
            <a:off x="152400" y="3733800"/>
            <a:ext cx="609600" cy="1295400"/>
          </a:xfrm>
          <a:prstGeom prst="wedgeRoundRectCallout">
            <a:avLst>
              <a:gd name="adj1" fmla="val 50259"/>
              <a:gd name="adj2" fmla="val 10662"/>
              <a:gd name="adj3" fmla="val 16667"/>
            </a:avLst>
          </a:prstGeom>
          <a:solidFill>
            <a:schemeClr val="accent1"/>
          </a:solidFill>
          <a:ln w="9525">
            <a:solidFill>
              <a:schemeClr val="tx1"/>
            </a:solidFill>
            <a:miter lim="800000"/>
          </a:ln>
        </p:spPr>
        <p:txBody>
          <a:bodyPr/>
          <a:lstStyle/>
          <a:p>
            <a:pPr algn="ctr">
              <a:spcBef>
                <a:spcPct val="0"/>
              </a:spcBef>
              <a:buFontTx/>
              <a:buNone/>
            </a:pPr>
            <a:r>
              <a:rPr kumimoji="1" lang="zh-CN" altLang="en-US" sz="3200">
                <a:solidFill>
                  <a:srgbClr val="44546A"/>
                </a:solidFill>
                <a:latin typeface="Times New Roman" pitchFamily="18" charset="0"/>
              </a:rPr>
              <a:t>条件</a:t>
            </a:r>
          </a:p>
        </p:txBody>
      </p:sp>
      <p:sp>
        <p:nvSpPr>
          <p:cNvPr id="13325" name="AutoShape 13"/>
          <p:cNvSpPr/>
          <p:nvPr/>
        </p:nvSpPr>
        <p:spPr bwMode="auto">
          <a:xfrm>
            <a:off x="914400" y="2895600"/>
            <a:ext cx="123825" cy="3024188"/>
          </a:xfrm>
          <a:prstGeom prst="leftBrace">
            <a:avLst>
              <a:gd name="adj1" fmla="val 203526"/>
              <a:gd name="adj2" fmla="val 50000"/>
            </a:avLst>
          </a:prstGeom>
          <a:noFill/>
          <a:ln w="31750">
            <a:solidFill>
              <a:schemeClr val="tx1"/>
            </a:solidFill>
            <a:miter lim="800000"/>
          </a:ln>
          <a:extLst>
            <a:ext uri="{909E8E84-426E-40DD-AFC4-6F175D3DCCD1}">
              <a14:hiddenFill xmlns:a14="http://schemas.microsoft.com/office/drawing/2010/main">
                <a:solidFill>
                  <a:srgbClr val="FFFFFF"/>
                </a:solidFill>
              </a14:hiddenFill>
            </a:ext>
          </a:extLst>
        </p:spPr>
        <p:txBody>
          <a:bodyPr wrap="none" anchor="ctr"/>
          <a:lstStyle/>
          <a:p>
            <a:pPr>
              <a:spcBef>
                <a:spcPct val="0"/>
              </a:spcBef>
              <a:buFontTx/>
              <a:buNone/>
            </a:pPr>
            <a:endParaRPr lang="zh-CN" altLang="en-US" sz="1800" b="0">
              <a:solidFill>
                <a:srgbClr val="000000"/>
              </a:solidFill>
            </a:endParaRPr>
          </a:p>
        </p:txBody>
      </p:sp>
      <p:sp>
        <p:nvSpPr>
          <p:cNvPr id="13326" name="AutoShape 14"/>
          <p:cNvSpPr>
            <a:spLocks noChangeArrowheads="1"/>
          </p:cNvSpPr>
          <p:nvPr/>
        </p:nvSpPr>
        <p:spPr bwMode="auto">
          <a:xfrm>
            <a:off x="207963" y="838200"/>
            <a:ext cx="498475" cy="1676400"/>
          </a:xfrm>
          <a:prstGeom prst="wedgeRoundRectCallout">
            <a:avLst>
              <a:gd name="adj1" fmla="val 48065"/>
              <a:gd name="adj2" fmla="val -1963"/>
              <a:gd name="adj3" fmla="val 16667"/>
            </a:avLst>
          </a:prstGeom>
          <a:gradFill rotWithShape="0">
            <a:gsLst>
              <a:gs pos="0">
                <a:schemeClr val="accent1">
                  <a:gamma/>
                  <a:shade val="46275"/>
                  <a:invGamma/>
                </a:schemeClr>
              </a:gs>
              <a:gs pos="50000">
                <a:schemeClr val="accent1"/>
              </a:gs>
              <a:gs pos="100000">
                <a:schemeClr val="accent1">
                  <a:gamma/>
                  <a:shade val="46275"/>
                  <a:invGamma/>
                </a:schemeClr>
              </a:gs>
            </a:gsLst>
            <a:lin ang="5400000" scaled="1"/>
          </a:gradFill>
          <a:ln w="9525">
            <a:solidFill>
              <a:schemeClr val="tx1"/>
            </a:solidFill>
            <a:miter lim="800000"/>
          </a:ln>
          <a:effectLst/>
        </p:spPr>
        <p:txBody>
          <a:bodyPr/>
          <a:lstStyle/>
          <a:p>
            <a:pPr algn="ctr">
              <a:spcBef>
                <a:spcPct val="0"/>
              </a:spcBef>
              <a:buFontTx/>
              <a:buNone/>
              <a:defRPr/>
            </a:pPr>
            <a:r>
              <a:rPr kumimoji="1" lang="zh-CN" altLang="en-US" sz="3200">
                <a:solidFill>
                  <a:srgbClr val="44546A"/>
                </a:solidFill>
                <a:latin typeface="Times New Roman" pitchFamily="18" charset="0"/>
              </a:rPr>
              <a:t>前提</a:t>
            </a:r>
          </a:p>
        </p:txBody>
      </p:sp>
      <p:sp>
        <p:nvSpPr>
          <p:cNvPr id="13327" name="Rectangle 15"/>
          <p:cNvSpPr>
            <a:spLocks noChangeArrowheads="1"/>
          </p:cNvSpPr>
          <p:nvPr/>
        </p:nvSpPr>
        <p:spPr bwMode="auto">
          <a:xfrm>
            <a:off x="1066800" y="762000"/>
            <a:ext cx="1143000" cy="1076325"/>
          </a:xfrm>
          <a:prstGeom prst="rect">
            <a:avLst/>
          </a:prstGeom>
          <a:solidFill>
            <a:schemeClr val="accent1"/>
          </a:solidFill>
          <a:ln w="9525" algn="ctr">
            <a:solidFill>
              <a:schemeClr val="tx1"/>
            </a:solidFill>
            <a:miter lim="800000"/>
          </a:ln>
        </p:spPr>
        <p:txBody>
          <a:bodyPr>
            <a:spAutoFit/>
          </a:bodyPr>
          <a:lstStyle/>
          <a:p>
            <a:pPr algn="ctr">
              <a:buFontTx/>
              <a:buNone/>
            </a:pPr>
            <a:r>
              <a:rPr lang="zh-CN" altLang="en-US" sz="3200">
                <a:solidFill>
                  <a:srgbClr val="44546A"/>
                </a:solidFill>
                <a:latin typeface="Times New Roman" pitchFamily="18" charset="0"/>
                <a:ea typeface="隶书" pitchFamily="49" charset="-122"/>
              </a:rPr>
              <a:t>政权保障</a:t>
            </a:r>
          </a:p>
        </p:txBody>
      </p:sp>
      <p:sp>
        <p:nvSpPr>
          <p:cNvPr id="17" name="TextBox 16"/>
          <p:cNvSpPr txBox="1"/>
          <p:nvPr/>
        </p:nvSpPr>
        <p:spPr>
          <a:xfrm>
            <a:off x="1219200" y="5791200"/>
            <a:ext cx="1371600" cy="584200"/>
          </a:xfrm>
          <a:prstGeom prst="rect">
            <a:avLst/>
          </a:prstGeom>
          <a:solidFill>
            <a:schemeClr val="tx1">
              <a:lumMod val="50000"/>
              <a:lumOff val="50000"/>
            </a:schemeClr>
          </a:solidFill>
        </p:spPr>
        <p:txBody>
          <a:bodyPr>
            <a:spAutoFit/>
          </a:bodyPr>
          <a:lstStyle/>
          <a:p>
            <a:pPr>
              <a:spcBef>
                <a:spcPct val="0"/>
              </a:spcBef>
              <a:buFontTx/>
              <a:buNone/>
              <a:defRPr/>
            </a:pPr>
            <a:r>
              <a:rPr lang="zh-CN" altLang="en-US" sz="3200" b="0">
                <a:solidFill>
                  <a:prstClr val="black"/>
                </a:solidFill>
              </a:rPr>
              <a:t>原料</a:t>
            </a:r>
          </a:p>
        </p:txBody>
      </p:sp>
      <p:sp>
        <p:nvSpPr>
          <p:cNvPr id="92177" name="TextBox 17"/>
          <p:cNvSpPr txBox="1">
            <a:spLocks noChangeArrowheads="1"/>
          </p:cNvSpPr>
          <p:nvPr/>
        </p:nvSpPr>
        <p:spPr bwMode="auto">
          <a:xfrm>
            <a:off x="2590800" y="5791200"/>
            <a:ext cx="5486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spcBef>
                <a:spcPct val="0"/>
              </a:spcBef>
              <a:buFontTx/>
              <a:buNone/>
            </a:pPr>
            <a:r>
              <a:rPr lang="zh-CN" altLang="en-US" sz="3200">
                <a:solidFill>
                  <a:srgbClr val="000000"/>
                </a:solidFill>
              </a:rPr>
              <a:t>亚非拉国家沦为原料产地</a:t>
            </a:r>
          </a:p>
        </p:txBody>
      </p:sp>
    </p:spTree>
    <p:extLst>
      <p:ext uri="{BB962C8B-B14F-4D97-AF65-F5344CB8AC3E}">
        <p14:creationId xmlns:p14="http://schemas.microsoft.com/office/powerpoint/2010/main" val="212445638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11" nodeType="clickEffect">
                                  <p:stCondLst>
                                    <p:cond delay="0"/>
                                  </p:stCondLst>
                                  <p:childTnLst>
                                    <p:set>
                                      <p:cBhvr>
                                        <p:cTn id="6" dur="1" fill="hold">
                                          <p:stCondLst>
                                            <p:cond delay="0"/>
                                          </p:stCondLst>
                                        </p:cTn>
                                        <p:tgtEl>
                                          <p:spTgt spid="13326"/>
                                        </p:tgtEl>
                                        <p:attrNameLst>
                                          <p:attrName>style.visibility</p:attrName>
                                        </p:attrNameLst>
                                      </p:cBhvr>
                                      <p:to>
                                        <p:strVal val="visible"/>
                                      </p:to>
                                    </p:set>
                                    <p:animEffect transition="in" filter="wipe(up)">
                                      <p:cBhvr>
                                        <p:cTn id="7" dur="500"/>
                                        <p:tgtEl>
                                          <p:spTgt spid="13326"/>
                                        </p:tgtEl>
                                      </p:cBhvr>
                                    </p:animEffect>
                                  </p:childTnLst>
                                </p:cTn>
                              </p:par>
                            </p:childTnLst>
                          </p:cTn>
                        </p:par>
                        <p:par>
                          <p:cTn id="8" fill="hold" nodeType="withGroup">
                            <p:stCondLst>
                              <p:cond delay="500"/>
                            </p:stCondLst>
                            <p:childTnLst>
                              <p:par>
                                <p:cTn id="9" presetID="22" presetClass="entr" presetSubtype="1" fill="hold" grpId="9" nodeType="afterEffect">
                                  <p:childTnLst>
                                    <p:set>
                                      <p:cBhvr>
                                        <p:cTn id="10" dur="1" fill="hold">
                                          <p:stCondLst>
                                            <p:cond delay="0"/>
                                          </p:stCondLst>
                                        </p:cTn>
                                        <p:tgtEl>
                                          <p:spTgt spid="13324"/>
                                        </p:tgtEl>
                                        <p:attrNameLst>
                                          <p:attrName>style.visibility</p:attrName>
                                        </p:attrNameLst>
                                      </p:cBhvr>
                                      <p:to>
                                        <p:strVal val="visible"/>
                                      </p:to>
                                    </p:set>
                                    <p:animEffect transition="in" filter="wipe(up)">
                                      <p:cBhvr>
                                        <p:cTn id="11" dur="500"/>
                                        <p:tgtEl>
                                          <p:spTgt spid="13324"/>
                                        </p:tgtEl>
                                      </p:cBhvr>
                                    </p:animEffec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12" nodeType="clickEffect">
                                  <p:stCondLst>
                                    <p:cond delay="0"/>
                                  </p:stCondLst>
                                  <p:childTnLst>
                                    <p:set>
                                      <p:cBhvr>
                                        <p:cTn id="16" dur="1" fill="hold">
                                          <p:stCondLst>
                                            <p:cond delay="0"/>
                                          </p:stCondLst>
                                        </p:cTn>
                                        <p:tgtEl>
                                          <p:spTgt spid="13327"/>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2" presetClass="entr" presetSubtype="4" fill="hold" grpId="10" nodeType="clickEffect">
                                  <p:stCondLst>
                                    <p:cond delay="0"/>
                                  </p:stCondLst>
                                  <p:childTnLst>
                                    <p:set>
                                      <p:cBhvr>
                                        <p:cTn id="21" dur="1" fill="hold">
                                          <p:stCondLst>
                                            <p:cond delay="0"/>
                                          </p:stCondLst>
                                        </p:cTn>
                                        <p:tgtEl>
                                          <p:spTgt spid="13325"/>
                                        </p:tgtEl>
                                        <p:attrNameLst>
                                          <p:attrName>style.visibility</p:attrName>
                                        </p:attrNameLst>
                                      </p:cBhvr>
                                      <p:to>
                                        <p:strVal val="visible"/>
                                      </p:to>
                                    </p:set>
                                    <p:anim calcmode="lin" valueType="num">
                                      <p:cBhvr additive="base">
                                        <p:cTn id="22" dur="500" fill="hold"/>
                                        <p:tgtEl>
                                          <p:spTgt spid="13325"/>
                                        </p:tgtEl>
                                        <p:attrNameLst>
                                          <p:attrName>ppt_x</p:attrName>
                                        </p:attrNameLst>
                                      </p:cBhvr>
                                      <p:tavLst>
                                        <p:tav tm="0">
                                          <p:val>
                                            <p:strVal val="#ppt_x"/>
                                          </p:val>
                                        </p:tav>
                                        <p:tav tm="100000">
                                          <p:val>
                                            <p:strVal val="#ppt_x"/>
                                          </p:val>
                                        </p:tav>
                                      </p:tavLst>
                                    </p:anim>
                                    <p:anim calcmode="lin" valueType="num">
                                      <p:cBhvr additive="base">
                                        <p:cTn id="23" dur="500" fill="hold"/>
                                        <p:tgtEl>
                                          <p:spTgt spid="13325"/>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indefinite"/>
                            </p:stCondLst>
                          </p:cTn>
                        </p:par>
                        <p:par>
                          <p:cTn id="26" fill="hold" nodeType="afterGroup">
                            <p:stCondLst>
                              <p:cond delay="0"/>
                            </p:stCondLst>
                            <p:childTnLst>
                              <p:par>
                                <p:cTn id="27" presetID="1" presetClass="entr" presetSubtype="0" fill="hold" grpId="7" nodeType="clickEffect">
                                  <p:stCondLst>
                                    <p:cond delay="0"/>
                                  </p:stCondLst>
                                  <p:childTnLst>
                                    <p:set>
                                      <p:cBhvr>
                                        <p:cTn id="28" dur="1" fill="hold">
                                          <p:stCondLst>
                                            <p:cond delay="0"/>
                                          </p:stCondLst>
                                        </p:cTn>
                                        <p:tgtEl>
                                          <p:spTgt spid="13322"/>
                                        </p:tgtEl>
                                        <p:attrNameLst>
                                          <p:attrName>style.visibility</p:attrName>
                                        </p:attrNameLst>
                                      </p:cBhvr>
                                      <p:to>
                                        <p:strVal val="visible"/>
                                      </p:to>
                                    </p:set>
                                  </p:childTnLst>
                                </p:cTn>
                              </p:par>
                            </p:childTnLst>
                          </p:cTn>
                        </p:par>
                        <p:par>
                          <p:cTn id="29" fill="hold" nodeType="withGroup">
                            <p:stCondLst>
                              <p:cond delay="0"/>
                            </p:stCondLst>
                            <p:childTnLst>
                              <p:par>
                                <p:cTn id="30" presetID="1" presetClass="entr" presetSubtype="0" fill="hold" grpId="4" nodeType="afterEffect">
                                  <p:stCondLst>
                                    <p:cond delay="0"/>
                                  </p:stCondLst>
                                  <p:childTnLst>
                                    <p:set>
                                      <p:cBhvr>
                                        <p:cTn id="31" dur="1" fill="hold">
                                          <p:stCondLst>
                                            <p:cond delay="0"/>
                                          </p:stCondLst>
                                        </p:cTn>
                                        <p:tgtEl>
                                          <p:spTgt spid="13319"/>
                                        </p:tgtEl>
                                        <p:attrNameLst>
                                          <p:attrName>style.visibility</p:attrName>
                                        </p:attrNameLst>
                                      </p:cBhvr>
                                      <p:to>
                                        <p:strVal val="visible"/>
                                      </p:to>
                                    </p:set>
                                  </p:childTnLst>
                                </p:cTn>
                              </p:par>
                            </p:childTnLst>
                          </p:cTn>
                        </p:par>
                        <p:par>
                          <p:cTn id="32" fill="hold" nodeType="withGroup">
                            <p:stCondLst>
                              <p:cond delay="0"/>
                            </p:stCondLst>
                            <p:childTnLst>
                              <p:par>
                                <p:cTn id="33" presetID="1" presetClass="entr" presetSubtype="0" fill="hold" grpId="6" nodeType="afterEffect">
                                  <p:stCondLst>
                                    <p:cond delay="0"/>
                                  </p:stCondLst>
                                  <p:childTnLst>
                                    <p:set>
                                      <p:cBhvr>
                                        <p:cTn id="34" dur="1" fill="hold">
                                          <p:stCondLst>
                                            <p:cond delay="0"/>
                                          </p:stCondLst>
                                        </p:cTn>
                                        <p:tgtEl>
                                          <p:spTgt spid="13321"/>
                                        </p:tgtEl>
                                        <p:attrNameLst>
                                          <p:attrName>style.visibility</p:attrName>
                                        </p:attrNameLst>
                                      </p:cBhvr>
                                      <p:to>
                                        <p:strVal val="visible"/>
                                      </p:to>
                                    </p:set>
                                  </p:childTnLst>
                                </p:cTn>
                              </p:par>
                            </p:childTnLst>
                          </p:cTn>
                        </p:par>
                        <p:par>
                          <p:cTn id="35" fill="hold" nodeType="withGroup">
                            <p:stCondLst>
                              <p:cond delay="0"/>
                            </p:stCondLst>
                            <p:childTnLst>
                              <p:par>
                                <p:cTn id="36" presetID="1" presetClass="entr" presetSubtype="0" fill="hold" grpId="8" nodeType="afterEffect">
                                  <p:stCondLst>
                                    <p:cond delay="0"/>
                                  </p:stCondLst>
                                  <p:childTnLst>
                                    <p:set>
                                      <p:cBhvr>
                                        <p:cTn id="37" dur="1" fill="hold">
                                          <p:stCondLst>
                                            <p:cond delay="0"/>
                                          </p:stCondLst>
                                        </p:cTn>
                                        <p:tgtEl>
                                          <p:spTgt spid="13323"/>
                                        </p:tgtEl>
                                        <p:attrNameLst>
                                          <p:attrName>style.visibility</p:attrName>
                                        </p:attrNameLst>
                                      </p:cBhvr>
                                      <p:to>
                                        <p:strVal val="visible"/>
                                      </p:to>
                                    </p:se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315"/>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indefinite"/>
                            </p:stCondLst>
                          </p:cTn>
                        </p:par>
                        <p:par>
                          <p:cTn id="45" fill="hold" nodeType="afterGroup">
                            <p:stCondLst>
                              <p:cond delay="0"/>
                            </p:stCondLst>
                            <p:childTnLst>
                              <p:par>
                                <p:cTn id="46" presetID="1" presetClass="entr" presetSubtype="0" fill="hold" grpId="5" nodeType="clickEffect">
                                  <p:stCondLst>
                                    <p:cond delay="0"/>
                                  </p:stCondLst>
                                  <p:childTnLst>
                                    <p:set>
                                      <p:cBhvr>
                                        <p:cTn id="47" dur="1" fill="hold">
                                          <p:stCondLst>
                                            <p:cond delay="0"/>
                                          </p:stCondLst>
                                        </p:cTn>
                                        <p:tgtEl>
                                          <p:spTgt spid="13320"/>
                                        </p:tgtEl>
                                        <p:attrNameLst>
                                          <p:attrName>style.visibility</p:attrName>
                                        </p:attrNameLst>
                                      </p:cBhvr>
                                      <p:to>
                                        <p:strVal val="visible"/>
                                      </p:to>
                                    </p:set>
                                  </p:childTnLst>
                                </p:cTn>
                              </p:par>
                            </p:childTnLst>
                          </p:cTn>
                        </p:par>
                      </p:childTnLst>
                    </p:cTn>
                  </p:par>
                  <p:par>
                    <p:cTn id="48" fill="hold" nodeType="clickPar">
                      <p:stCondLst>
                        <p:cond delay="indefinite"/>
                      </p:stCondLst>
                      <p:childTnLst>
                        <p:par>
                          <p:cTn id="49" fill="hold" nodeType="withGroup">
                            <p:stCondLst>
                              <p:cond delay="indefinite"/>
                            </p:stCondLst>
                          </p:cTn>
                        </p:par>
                        <p:par>
                          <p:cTn id="50" fill="hold" nodeType="afterGroup">
                            <p:stCondLst>
                              <p:cond delay="0"/>
                            </p:stCondLst>
                            <p:childTnLst>
                              <p:par>
                                <p:cTn id="51" presetID="1" presetClass="entr" presetSubtype="0" fill="hold" grpId="2" nodeType="clickEffect">
                                  <p:stCondLst>
                                    <p:cond delay="0"/>
                                  </p:stCondLst>
                                  <p:childTnLst>
                                    <p:set>
                                      <p:cBhvr>
                                        <p:cTn id="52" dur="1" fill="hold">
                                          <p:stCondLst>
                                            <p:cond delay="0"/>
                                          </p:stCondLst>
                                        </p:cTn>
                                        <p:tgtEl>
                                          <p:spTgt spid="13317"/>
                                        </p:tgtEl>
                                        <p:attrNameLst>
                                          <p:attrName>style.visibility</p:attrName>
                                        </p:attrNameLst>
                                      </p:cBhvr>
                                      <p:to>
                                        <p:strVal val="visible"/>
                                      </p:to>
                                    </p:set>
                                  </p:childTnLst>
                                </p:cTn>
                              </p:par>
                            </p:childTnLst>
                          </p:cTn>
                        </p:par>
                      </p:childTnLst>
                    </p:cTn>
                  </p:par>
                  <p:par>
                    <p:cTn id="53" fill="hold" nodeType="clickPar">
                      <p:stCondLst>
                        <p:cond delay="indefinite"/>
                      </p:stCondLst>
                      <p:childTnLst>
                        <p:par>
                          <p:cTn id="54" fill="hold" nodeType="withGroup">
                            <p:stCondLst>
                              <p:cond delay="indefinite"/>
                            </p:stCondLst>
                          </p:cTn>
                        </p:par>
                        <p:par>
                          <p:cTn id="55" fill="hold" nodeType="afterGroup">
                            <p:stCondLst>
                              <p:cond delay="0"/>
                            </p:stCondLst>
                            <p:childTnLst>
                              <p:par>
                                <p:cTn id="56" presetID="1" presetClass="entr" presetSubtype="0" fill="hold" grpId="3" nodeType="clickEffect">
                                  <p:stCondLst>
                                    <p:cond delay="0"/>
                                  </p:stCondLst>
                                  <p:childTnLst>
                                    <p:set>
                                      <p:cBhvr>
                                        <p:cTn id="57" dur="1" fill="hold">
                                          <p:stCondLst>
                                            <p:cond delay="0"/>
                                          </p:stCondLst>
                                        </p:cTn>
                                        <p:tgtEl>
                                          <p:spTgt spid="13318"/>
                                        </p:tgtEl>
                                        <p:attrNameLst>
                                          <p:attrName>style.visibility</p:attrName>
                                        </p:attrNameLst>
                                      </p:cBhvr>
                                      <p:to>
                                        <p:strVal val="visible"/>
                                      </p:to>
                                    </p:set>
                                  </p:childTnLst>
                                </p:cTn>
                              </p:par>
                            </p:childTnLst>
                          </p:cTn>
                        </p:par>
                      </p:childTnLst>
                    </p:cTn>
                  </p:par>
                  <p:par>
                    <p:cTn id="58" fill="hold" nodeType="clickPar">
                      <p:stCondLst>
                        <p:cond delay="indefinite"/>
                      </p:stCondLst>
                      <p:childTnLst>
                        <p:par>
                          <p:cTn id="59" fill="hold" nodeType="withGroup">
                            <p:stCondLst>
                              <p:cond delay="indefinite"/>
                            </p:stCondLst>
                          </p:cTn>
                        </p:par>
                        <p:par>
                          <p:cTn id="60" fill="hold" nodeType="afterGroup">
                            <p:stCondLst>
                              <p:cond delay="0"/>
                            </p:stCondLst>
                            <p:childTnLst>
                              <p:par>
                                <p:cTn id="61" presetID="1" presetClass="entr" presetSubtype="0" fill="hold" grpId="1" nodeType="clickEffect">
                                  <p:stCondLst>
                                    <p:cond delay="0"/>
                                  </p:stCondLst>
                                  <p:childTnLst>
                                    <p:set>
                                      <p:cBhvr>
                                        <p:cTn id="62" dur="1" fill="hold">
                                          <p:stCondLst>
                                            <p:cond delay="0"/>
                                          </p:stCondLst>
                                        </p:cTn>
                                        <p:tgtEl>
                                          <p:spTgt spid="133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6" grpId="1"/>
      <p:bldP spid="13317" grpId="2"/>
      <p:bldP spid="13318" grpId="3"/>
      <p:bldP spid="13319" grpId="4"/>
      <p:bldP spid="13320" grpId="5"/>
      <p:bldP spid="13321" grpId="6"/>
      <p:bldP spid="13322" grpId="7"/>
      <p:bldP spid="13323" grpId="8"/>
      <p:bldP spid="13324" grpId="9"/>
      <p:bldP spid="13325" grpId="10"/>
      <p:bldP spid="13326" grpId="11"/>
      <p:bldP spid="13327" grpId="12"/>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94210" name="Text Box 2"/>
          <p:cNvSpPr txBox="1">
            <a:spLocks noChangeArrowheads="1"/>
          </p:cNvSpPr>
          <p:nvPr/>
        </p:nvSpPr>
        <p:spPr bwMode="auto">
          <a:xfrm>
            <a:off x="107504" y="182562"/>
            <a:ext cx="83534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lang="zh-CN" altLang="en-US" sz="4000" i="1" smtClean="0">
                <a:solidFill>
                  <a:srgbClr val="000000"/>
                </a:solidFill>
                <a:effectLst>
                  <a:reflection blurRad="6350" stA="55000" endA="300" endPos="45500" dir="5400000" sy="-100000" algn="bl" rotWithShape="0"/>
                </a:effectLst>
                <a:ea typeface="黑体" pitchFamily="49" charset="-122"/>
              </a:rPr>
              <a:t>第二</a:t>
            </a:r>
            <a:r>
              <a:rPr lang="zh-CN" altLang="en-US" sz="4000" i="1">
                <a:solidFill>
                  <a:srgbClr val="000000"/>
                </a:solidFill>
                <a:effectLst>
                  <a:reflection blurRad="6350" stA="55000" endA="300" endPos="45500" dir="5400000" sy="-100000" algn="bl" rotWithShape="0"/>
                </a:effectLst>
                <a:ea typeface="黑体" pitchFamily="49" charset="-122"/>
              </a:rPr>
              <a:t>次工业革命的主要成就</a:t>
            </a:r>
          </a:p>
        </p:txBody>
      </p:sp>
      <p:sp>
        <p:nvSpPr>
          <p:cNvPr id="14339" name="Rectangle 3"/>
          <p:cNvSpPr>
            <a:spLocks noChangeArrowheads="1"/>
          </p:cNvSpPr>
          <p:nvPr/>
        </p:nvSpPr>
        <p:spPr bwMode="auto">
          <a:xfrm>
            <a:off x="2555875" y="1341438"/>
            <a:ext cx="3959225" cy="730250"/>
          </a:xfrm>
          <a:prstGeom prst="rect">
            <a:avLst/>
          </a:prstGeom>
          <a:noFill/>
          <a:ln w="28575">
            <a:solidFill>
              <a:srgbClr val="FF6600"/>
            </a:solidFill>
            <a:miter lim="800000"/>
          </a:ln>
          <a:extLst>
            <a:ext uri="{909E8E84-426E-40DD-AFC4-6F175D3DCCD1}">
              <a14:hiddenFill xmlns:a14="http://schemas.microsoft.com/office/drawing/2010/main">
                <a:solidFill>
                  <a:srgbClr val="FFFFFF"/>
                </a:solidFill>
              </a14:hiddenFill>
            </a:ext>
          </a:extLst>
        </p:spPr>
        <p:txBody>
          <a:bodyPr>
            <a:spAutoFit/>
          </a:bodyPr>
          <a:lstStyle/>
          <a:p>
            <a:pPr>
              <a:spcBef>
                <a:spcPct val="0"/>
              </a:spcBef>
              <a:buFontTx/>
              <a:buNone/>
            </a:pPr>
            <a:r>
              <a:rPr kumimoji="1" lang="zh-CN" altLang="en-US" sz="4000">
                <a:solidFill>
                  <a:srgbClr val="000000"/>
                </a:solidFill>
                <a:latin typeface="Times New Roman" pitchFamily="18" charset="0"/>
                <a:ea typeface="黑体" pitchFamily="49" charset="-122"/>
              </a:rPr>
              <a:t>电的广泛使用</a:t>
            </a:r>
          </a:p>
        </p:txBody>
      </p:sp>
      <p:sp>
        <p:nvSpPr>
          <p:cNvPr id="14340" name="Rectangle 4"/>
          <p:cNvSpPr>
            <a:spLocks noChangeArrowheads="1"/>
          </p:cNvSpPr>
          <p:nvPr/>
        </p:nvSpPr>
        <p:spPr bwMode="auto">
          <a:xfrm>
            <a:off x="2555875" y="2349500"/>
            <a:ext cx="5014913" cy="730250"/>
          </a:xfrm>
          <a:prstGeom prst="rect">
            <a:avLst/>
          </a:prstGeom>
          <a:noFill/>
          <a:ln w="28575">
            <a:solidFill>
              <a:srgbClr val="FF6600"/>
            </a:solidFill>
            <a:miter lim="800000"/>
          </a:ln>
          <a:extLst>
            <a:ext uri="{909E8E84-426E-40DD-AFC4-6F175D3DCCD1}">
              <a14:hiddenFill xmlns:a14="http://schemas.microsoft.com/office/drawing/2010/main">
                <a:solidFill>
                  <a:srgbClr val="FFFFFF"/>
                </a:solidFill>
              </a14:hiddenFill>
            </a:ext>
          </a:extLst>
        </p:spPr>
        <p:txBody>
          <a:bodyPr>
            <a:spAutoFit/>
          </a:bodyPr>
          <a:lstStyle/>
          <a:p>
            <a:pPr>
              <a:spcBef>
                <a:spcPct val="0"/>
              </a:spcBef>
              <a:buFontTx/>
              <a:buNone/>
            </a:pPr>
            <a:r>
              <a:rPr kumimoji="1" lang="zh-CN" altLang="en-US" sz="4000">
                <a:solidFill>
                  <a:srgbClr val="000000"/>
                </a:solidFill>
                <a:latin typeface="Times New Roman" pitchFamily="18" charset="0"/>
                <a:ea typeface="黑体" pitchFamily="49" charset="-122"/>
              </a:rPr>
              <a:t>内燃机的创制和使用</a:t>
            </a:r>
          </a:p>
        </p:txBody>
      </p:sp>
      <p:sp>
        <p:nvSpPr>
          <p:cNvPr id="14341" name="Rectangle 5"/>
          <p:cNvSpPr>
            <a:spLocks noChangeArrowheads="1"/>
          </p:cNvSpPr>
          <p:nvPr/>
        </p:nvSpPr>
        <p:spPr bwMode="auto">
          <a:xfrm>
            <a:off x="2484438" y="3500438"/>
            <a:ext cx="4608512" cy="730250"/>
          </a:xfrm>
          <a:prstGeom prst="rect">
            <a:avLst/>
          </a:prstGeom>
          <a:noFill/>
          <a:ln w="28575">
            <a:solidFill>
              <a:srgbClr val="FF6600"/>
            </a:solidFill>
            <a:miter lim="800000"/>
          </a:ln>
          <a:extLst>
            <a:ext uri="{909E8E84-426E-40DD-AFC4-6F175D3DCCD1}">
              <a14:hiddenFill xmlns:a14="http://schemas.microsoft.com/office/drawing/2010/main">
                <a:solidFill>
                  <a:srgbClr val="FFFFFF"/>
                </a:solidFill>
              </a14:hiddenFill>
            </a:ext>
          </a:extLst>
        </p:spPr>
        <p:txBody>
          <a:bodyPr>
            <a:spAutoFit/>
          </a:bodyPr>
          <a:lstStyle/>
          <a:p>
            <a:pPr>
              <a:spcBef>
                <a:spcPct val="0"/>
              </a:spcBef>
              <a:buFontTx/>
              <a:buNone/>
            </a:pPr>
            <a:r>
              <a:rPr kumimoji="1" lang="zh-CN" altLang="en-US" sz="4000">
                <a:solidFill>
                  <a:srgbClr val="000000"/>
                </a:solidFill>
                <a:latin typeface="Times New Roman" pitchFamily="18" charset="0"/>
                <a:ea typeface="黑体" pitchFamily="49" charset="-122"/>
              </a:rPr>
              <a:t>新通讯手段的发明</a:t>
            </a:r>
          </a:p>
        </p:txBody>
      </p:sp>
      <p:sp>
        <p:nvSpPr>
          <p:cNvPr id="14342" name="Rectangle 6"/>
          <p:cNvSpPr>
            <a:spLocks noChangeArrowheads="1"/>
          </p:cNvSpPr>
          <p:nvPr/>
        </p:nvSpPr>
        <p:spPr bwMode="auto">
          <a:xfrm>
            <a:off x="2484438" y="4581525"/>
            <a:ext cx="4211637" cy="730250"/>
          </a:xfrm>
          <a:prstGeom prst="rect">
            <a:avLst/>
          </a:prstGeom>
          <a:noFill/>
          <a:ln w="28575">
            <a:solidFill>
              <a:srgbClr val="FF6600"/>
            </a:solidFill>
            <a:miter lim="800000"/>
          </a:ln>
          <a:extLst>
            <a:ext uri="{909E8E84-426E-40DD-AFC4-6F175D3DCCD1}">
              <a14:hiddenFill xmlns:a14="http://schemas.microsoft.com/office/drawing/2010/main">
                <a:solidFill>
                  <a:srgbClr val="FFFFFF"/>
                </a:solidFill>
              </a14:hiddenFill>
            </a:ext>
          </a:extLst>
        </p:spPr>
        <p:txBody>
          <a:bodyPr>
            <a:spAutoFit/>
          </a:bodyPr>
          <a:lstStyle/>
          <a:p>
            <a:pPr>
              <a:spcBef>
                <a:spcPct val="0"/>
              </a:spcBef>
              <a:buFontTx/>
              <a:buNone/>
            </a:pPr>
            <a:r>
              <a:rPr kumimoji="1" lang="zh-CN" altLang="en-US" sz="4000">
                <a:solidFill>
                  <a:srgbClr val="000000"/>
                </a:solidFill>
                <a:latin typeface="Times New Roman" pitchFamily="18" charset="0"/>
                <a:ea typeface="黑体" pitchFamily="49" charset="-122"/>
              </a:rPr>
              <a:t>化学工业的建立</a:t>
            </a:r>
          </a:p>
        </p:txBody>
      </p:sp>
      <p:sp>
        <p:nvSpPr>
          <p:cNvPr id="94215" name="AutoShape 7"/>
          <p:cNvSpPr/>
          <p:nvPr/>
        </p:nvSpPr>
        <p:spPr bwMode="auto">
          <a:xfrm>
            <a:off x="1835150" y="1628775"/>
            <a:ext cx="503238" cy="4249738"/>
          </a:xfrm>
          <a:prstGeom prst="leftBrace">
            <a:avLst>
              <a:gd name="adj1" fmla="val 70373"/>
              <a:gd name="adj2" fmla="val 50000"/>
            </a:avLst>
          </a:prstGeom>
          <a:noFill/>
          <a:ln w="53975">
            <a:solidFill>
              <a:srgbClr val="FF6600"/>
            </a:solidFill>
            <a:round/>
          </a:ln>
          <a:extLst>
            <a:ext uri="{909E8E84-426E-40DD-AFC4-6F175D3DCCD1}">
              <a14:hiddenFill xmlns:a14="http://schemas.microsoft.com/office/drawing/2010/main">
                <a:solidFill>
                  <a:srgbClr val="FFFFFF"/>
                </a:solidFill>
              </a14:hiddenFill>
            </a:ext>
          </a:extLst>
        </p:spPr>
        <p:txBody>
          <a:bodyPr wrap="none" anchor="ctr"/>
          <a:lstStyle/>
          <a:p>
            <a:pPr>
              <a:spcBef>
                <a:spcPct val="0"/>
              </a:spcBef>
              <a:buFontTx/>
              <a:buNone/>
            </a:pPr>
            <a:endParaRPr lang="zh-CN" altLang="en-US" sz="1800" b="0">
              <a:solidFill>
                <a:srgbClr val="000000"/>
              </a:solidFill>
            </a:endParaRPr>
          </a:p>
        </p:txBody>
      </p:sp>
      <p:sp>
        <p:nvSpPr>
          <p:cNvPr id="94216" name="Text Box 8"/>
          <p:cNvSpPr txBox="1">
            <a:spLocks noChangeArrowheads="1"/>
          </p:cNvSpPr>
          <p:nvPr/>
        </p:nvSpPr>
        <p:spPr bwMode="auto">
          <a:xfrm>
            <a:off x="539750" y="2492375"/>
            <a:ext cx="1060450" cy="2168525"/>
          </a:xfrm>
          <a:prstGeom prst="rect">
            <a:avLst/>
          </a:prstGeom>
          <a:noFill/>
          <a:ln w="63500">
            <a:solidFill>
              <a:srgbClr val="993300"/>
            </a:solid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kumimoji="1" lang="zh-CN" altLang="en-US" sz="6600">
                <a:solidFill>
                  <a:srgbClr val="000000"/>
                </a:solidFill>
                <a:latin typeface="Times New Roman" pitchFamily="18" charset="0"/>
                <a:ea typeface="黑体" pitchFamily="49" charset="-122"/>
              </a:rPr>
              <a:t>成就</a:t>
            </a:r>
          </a:p>
        </p:txBody>
      </p:sp>
    </p:spTree>
    <p:extLst>
      <p:ext uri="{BB962C8B-B14F-4D97-AF65-F5344CB8AC3E}">
        <p14:creationId xmlns:p14="http://schemas.microsoft.com/office/powerpoint/2010/main" val="230974552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additive="base">
                                        <p:cTn id="7" dur="500" fill="hold"/>
                                        <p:tgtEl>
                                          <p:spTgt spid="14339"/>
                                        </p:tgtEl>
                                        <p:attrNameLst>
                                          <p:attrName>ppt_x</p:attrName>
                                        </p:attrNameLst>
                                      </p:cBhvr>
                                      <p:tavLst>
                                        <p:tav tm="0">
                                          <p:val>
                                            <p:strVal val="#ppt_x"/>
                                          </p:val>
                                        </p:tav>
                                        <p:tav tm="100000">
                                          <p:val>
                                            <p:strVal val="#ppt_x"/>
                                          </p:val>
                                        </p:tav>
                                      </p:tavLst>
                                    </p:anim>
                                    <p:anim calcmode="lin" valueType="num">
                                      <p:cBhvr additive="base">
                                        <p:cTn id="8" dur="500" fill="hold"/>
                                        <p:tgtEl>
                                          <p:spTgt spid="1433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6" presetClass="entr" presetSubtype="16" fill="hold" grpId="1" nodeType="clickEffect">
                                  <p:stCondLst>
                                    <p:cond delay="0"/>
                                  </p:stCondLst>
                                  <p:childTnLst>
                                    <p:set>
                                      <p:cBhvr>
                                        <p:cTn id="13" dur="1" fill="hold">
                                          <p:stCondLst>
                                            <p:cond delay="0"/>
                                          </p:stCondLst>
                                        </p:cTn>
                                        <p:tgtEl>
                                          <p:spTgt spid="14340"/>
                                        </p:tgtEl>
                                        <p:attrNameLst>
                                          <p:attrName>style.visibility</p:attrName>
                                        </p:attrNameLst>
                                      </p:cBhvr>
                                      <p:to>
                                        <p:strVal val="visible"/>
                                      </p:to>
                                    </p:set>
                                    <p:animEffect transition="in" filter="circle(in)">
                                      <p:cBhvr>
                                        <p:cTn id="14" dur="2000"/>
                                        <p:tgtEl>
                                          <p:spTgt spid="14340"/>
                                        </p:tgtEl>
                                      </p:cBhvr>
                                    </p:animEffec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42" presetClass="entr" presetSubtype="0" fill="hold" grpId="2" nodeType="clickEffect">
                                  <p:stCondLst>
                                    <p:cond delay="0"/>
                                  </p:stCondLst>
                                  <p:childTnLst>
                                    <p:set>
                                      <p:cBhvr>
                                        <p:cTn id="19" dur="1" fill="hold">
                                          <p:stCondLst>
                                            <p:cond delay="0"/>
                                          </p:stCondLst>
                                        </p:cTn>
                                        <p:tgtEl>
                                          <p:spTgt spid="14341"/>
                                        </p:tgtEl>
                                        <p:attrNameLst>
                                          <p:attrName>style.visibility</p:attrName>
                                        </p:attrNameLst>
                                      </p:cBhvr>
                                      <p:to>
                                        <p:strVal val="visible"/>
                                      </p:to>
                                    </p:set>
                                    <p:animEffect transition="in" filter="fade">
                                      <p:cBhvr>
                                        <p:cTn id="20" dur="1000"/>
                                        <p:tgtEl>
                                          <p:spTgt spid="14341"/>
                                        </p:tgtEl>
                                      </p:cBhvr>
                                    </p:animEffect>
                                    <p:anim calcmode="lin" valueType="num">
                                      <p:cBhvr>
                                        <p:cTn id="21" dur="1000" fill="hold"/>
                                        <p:tgtEl>
                                          <p:spTgt spid="14341"/>
                                        </p:tgtEl>
                                        <p:attrNameLst>
                                          <p:attrName>ppt_x</p:attrName>
                                        </p:attrNameLst>
                                      </p:cBhvr>
                                      <p:tavLst>
                                        <p:tav tm="0">
                                          <p:val>
                                            <p:strVal val="#ppt_x"/>
                                          </p:val>
                                        </p:tav>
                                        <p:tav tm="100000">
                                          <p:val>
                                            <p:strVal val="#ppt_x"/>
                                          </p:val>
                                        </p:tav>
                                      </p:tavLst>
                                    </p:anim>
                                    <p:anim calcmode="lin" valueType="num">
                                      <p:cBhvr>
                                        <p:cTn id="22" dur="1000" fill="hold"/>
                                        <p:tgtEl>
                                          <p:spTgt spid="14341"/>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1" presetClass="entr" presetSubtype="0" fill="hold" grpId="3" nodeType="clickEffect">
                                  <p:stCondLst>
                                    <p:cond delay="0"/>
                                  </p:stCondLst>
                                  <p:childTnLst>
                                    <p:set>
                                      <p:cBhvr>
                                        <p:cTn id="27" dur="1" fill="hold">
                                          <p:stCondLst>
                                            <p:cond delay="0"/>
                                          </p:stCondLst>
                                        </p:cTn>
                                        <p:tgtEl>
                                          <p:spTgt spid="143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P spid="14340" grpId="1"/>
      <p:bldP spid="14341" grpId="2"/>
      <p:bldP spid="14342" grpId="3"/>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ext Box 2"/>
          <p:cNvSpPr txBox="1">
            <a:spLocks noChangeArrowheads="1"/>
          </p:cNvSpPr>
          <p:nvPr/>
        </p:nvSpPr>
        <p:spPr bwMode="auto">
          <a:xfrm>
            <a:off x="467544" y="272818"/>
            <a:ext cx="6068956" cy="646331"/>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wrap="square">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lang="zh-CN" altLang="en-US" sz="3600" smtClean="0">
                <a:solidFill>
                  <a:srgbClr val="000000"/>
                </a:solidFill>
                <a:latin typeface="黑体" pitchFamily="49" charset="-122"/>
                <a:ea typeface="黑体" pitchFamily="49" charset="-122"/>
              </a:rPr>
              <a:t>电  的  广  泛  使  用</a:t>
            </a:r>
            <a:endParaRPr lang="zh-CN" altLang="en-US" sz="3600">
              <a:solidFill>
                <a:srgbClr val="000000"/>
              </a:solidFill>
              <a:latin typeface="黑体" pitchFamily="49" charset="-122"/>
              <a:ea typeface="黑体" pitchFamily="49" charset="-122"/>
            </a:endParaRPr>
          </a:p>
        </p:txBody>
      </p:sp>
      <p:pic>
        <p:nvPicPr>
          <p:cNvPr id="1026"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6599473" y="235933"/>
            <a:ext cx="1992660" cy="1617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 Box 11"/>
          <p:cNvSpPr txBox="1">
            <a:spLocks noChangeArrowheads="1"/>
          </p:cNvSpPr>
          <p:nvPr/>
        </p:nvSpPr>
        <p:spPr bwMode="auto">
          <a:xfrm>
            <a:off x="375252" y="1573651"/>
            <a:ext cx="5996948" cy="523220"/>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lang="en-US" altLang="zh-CN">
                <a:solidFill>
                  <a:srgbClr val="000000"/>
                </a:solidFill>
              </a:rPr>
              <a:t>1866</a:t>
            </a:r>
            <a:r>
              <a:rPr lang="zh-CN" altLang="en-US">
                <a:solidFill>
                  <a:srgbClr val="000000"/>
                </a:solidFill>
              </a:rPr>
              <a:t>年，（德）西门子</a:t>
            </a:r>
            <a:r>
              <a:rPr lang="zh-CN" altLang="en-US" smtClean="0">
                <a:solidFill>
                  <a:srgbClr val="000000"/>
                </a:solidFill>
              </a:rPr>
              <a:t>研制发电机</a:t>
            </a:r>
            <a:endParaRPr lang="zh-CN" altLang="en-US">
              <a:solidFill>
                <a:srgbClr val="000000"/>
              </a:solidFill>
            </a:endParaRPr>
          </a:p>
        </p:txBody>
      </p:sp>
      <p:pic>
        <p:nvPicPr>
          <p:cNvPr id="1027" name="Picture 3"/>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6765987" y="2217888"/>
            <a:ext cx="1826146" cy="14406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 Box 11"/>
          <p:cNvSpPr txBox="1">
            <a:spLocks noChangeArrowheads="1"/>
          </p:cNvSpPr>
          <p:nvPr/>
        </p:nvSpPr>
        <p:spPr bwMode="auto">
          <a:xfrm>
            <a:off x="375253" y="2676604"/>
            <a:ext cx="5996948" cy="523220"/>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lang="en-US" altLang="zh-CN" smtClean="0">
                <a:solidFill>
                  <a:srgbClr val="000000"/>
                </a:solidFill>
              </a:rPr>
              <a:t>1820</a:t>
            </a:r>
            <a:r>
              <a:rPr lang="zh-CN" altLang="en-US" smtClean="0">
                <a:solidFill>
                  <a:srgbClr val="000000"/>
                </a:solidFill>
              </a:rPr>
              <a:t>年，  法拉第发明电动机</a:t>
            </a:r>
            <a:endParaRPr lang="zh-CN" altLang="en-US">
              <a:solidFill>
                <a:srgbClr val="000000"/>
              </a:solidFill>
            </a:endParaRPr>
          </a:p>
        </p:txBody>
      </p:sp>
      <p:sp>
        <p:nvSpPr>
          <p:cNvPr id="7" name="Text Box 17"/>
          <p:cNvSpPr txBox="1">
            <a:spLocks noChangeArrowheads="1"/>
          </p:cNvSpPr>
          <p:nvPr/>
        </p:nvSpPr>
        <p:spPr bwMode="auto">
          <a:xfrm>
            <a:off x="349052" y="3658541"/>
            <a:ext cx="8307077" cy="519113"/>
          </a:xfrm>
          <a:prstGeom prst="rect">
            <a:avLst/>
          </a:prstGeom>
          <a:noFill/>
        </p:spPr>
        <p:style>
          <a:lnRef idx="2">
            <a:schemeClr val="accent2"/>
          </a:lnRef>
          <a:fillRef idx="1">
            <a:schemeClr val="lt1"/>
          </a:fillRef>
          <a:effectRef idx="0">
            <a:schemeClr val="accent2"/>
          </a:effectRef>
          <a:fontRef idx="minor">
            <a:schemeClr val="dk1"/>
          </a:fontRef>
        </p:style>
        <p:txBody>
          <a:bodyPr wrap="square">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mtClean="0">
                <a:solidFill>
                  <a:srgbClr val="000000"/>
                </a:solidFill>
                <a:ea typeface="方正姚体" pitchFamily="2" charset="-122"/>
              </a:rPr>
              <a:t>把  人  类  从  蒸  汽  时  代  推 进 到 </a:t>
            </a:r>
            <a:r>
              <a:rPr kumimoji="1" lang="zh-CN" altLang="en-US" smtClean="0">
                <a:solidFill>
                  <a:srgbClr val="FF0000"/>
                </a:solidFill>
                <a:ea typeface="方正姚体" pitchFamily="2" charset="-122"/>
              </a:rPr>
              <a:t>电  气  时  代</a:t>
            </a:r>
            <a:endParaRPr kumimoji="1" lang="zh-CN" altLang="en-US">
              <a:solidFill>
                <a:srgbClr val="FF0000"/>
              </a:solidFill>
              <a:ea typeface="方正姚体" pitchFamily="2" charset="-122"/>
            </a:endParaRP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49052" y="4521894"/>
            <a:ext cx="1558652" cy="204764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771800" y="4550901"/>
            <a:ext cx="2851599" cy="198962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445833" y="4406926"/>
            <a:ext cx="2146300" cy="21336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564985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4" fill="hold" grpId="1"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par>
                                <p:cTn id="20" presetID="22" presetClass="entr" presetSubtype="4" fill="hold" nodeType="withEffect">
                                  <p:stCondLst>
                                    <p:cond delay="0"/>
                                  </p:stCondLst>
                                  <p:childTnLst>
                                    <p:set>
                                      <p:cBhvr>
                                        <p:cTn id="21" dur="1" fill="hold">
                                          <p:stCondLst>
                                            <p:cond delay="0"/>
                                          </p:stCondLst>
                                        </p:cTn>
                                        <p:tgtEl>
                                          <p:spTgt spid="1027"/>
                                        </p:tgtEl>
                                        <p:attrNameLst>
                                          <p:attrName>style.visibility</p:attrName>
                                        </p:attrNameLst>
                                      </p:cBhvr>
                                      <p:to>
                                        <p:strVal val="visible"/>
                                      </p:to>
                                    </p:set>
                                    <p:animEffect transition="in" filter="wipe(down)">
                                      <p:cBhvr>
                                        <p:cTn id="22" dur="500"/>
                                        <p:tgtEl>
                                          <p:spTgt spid="1027"/>
                                        </p:tgtEl>
                                      </p:cBhvr>
                                    </p:animEffect>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3" presetClass="entr" presetSubtype="10" fill="hold" grpId="2"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linds(horizontal)">
                                      <p:cBhvr>
                                        <p:cTn id="28" dur="500"/>
                                        <p:tgtEl>
                                          <p:spTgt spid="7"/>
                                        </p:tgtEl>
                                      </p:cBhvr>
                                    </p:animEffec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16" presetClass="entr" presetSubtype="21" fill="hold" nodeType="clickEffect">
                                  <p:stCondLst>
                                    <p:cond delay="0"/>
                                  </p:stCondLst>
                                  <p:childTnLst>
                                    <p:set>
                                      <p:cBhvr>
                                        <p:cTn id="33" dur="1" fill="hold">
                                          <p:stCondLst>
                                            <p:cond delay="0"/>
                                          </p:stCondLst>
                                        </p:cTn>
                                        <p:tgtEl>
                                          <p:spTgt spid="1028"/>
                                        </p:tgtEl>
                                        <p:attrNameLst>
                                          <p:attrName>style.visibility</p:attrName>
                                        </p:attrNameLst>
                                      </p:cBhvr>
                                      <p:to>
                                        <p:strVal val="visible"/>
                                      </p:to>
                                    </p:set>
                                    <p:animEffect transition="in" filter="barn(inVertical)">
                                      <p:cBhvr>
                                        <p:cTn id="34" dur="500"/>
                                        <p:tgtEl>
                                          <p:spTgt spid="1028"/>
                                        </p:tgtEl>
                                      </p:cBhvr>
                                    </p:animEffect>
                                  </p:childTnLst>
                                </p:cTn>
                              </p:par>
                            </p:childTnLst>
                          </p:cTn>
                        </p:par>
                      </p:childTnLst>
                    </p:cTn>
                  </p:par>
                  <p:par>
                    <p:cTn id="35" fill="hold" nodeType="clickPar">
                      <p:stCondLst>
                        <p:cond delay="indefinite"/>
                      </p:stCondLst>
                      <p:childTnLst>
                        <p:par>
                          <p:cTn id="36" fill="hold" nodeType="withGroup">
                            <p:stCondLst>
                              <p:cond delay="indefinite"/>
                            </p:stCondLst>
                          </p:cTn>
                        </p:par>
                        <p:par>
                          <p:cTn id="37" fill="hold" nodeType="afterGroup">
                            <p:stCondLst>
                              <p:cond delay="0"/>
                            </p:stCondLst>
                            <p:childTnLst>
                              <p:par>
                                <p:cTn id="38" presetID="6" presetClass="entr" presetSubtype="16" fill="hold" nodeType="clickEffect">
                                  <p:stCondLst>
                                    <p:cond delay="0"/>
                                  </p:stCondLst>
                                  <p:childTnLst>
                                    <p:set>
                                      <p:cBhvr>
                                        <p:cTn id="39" dur="1" fill="hold">
                                          <p:stCondLst>
                                            <p:cond delay="0"/>
                                          </p:stCondLst>
                                        </p:cTn>
                                        <p:tgtEl>
                                          <p:spTgt spid="1029"/>
                                        </p:tgtEl>
                                        <p:attrNameLst>
                                          <p:attrName>style.visibility</p:attrName>
                                        </p:attrNameLst>
                                      </p:cBhvr>
                                      <p:to>
                                        <p:strVal val="visible"/>
                                      </p:to>
                                    </p:set>
                                    <p:animEffect transition="in" filter="circle(in)">
                                      <p:cBhvr>
                                        <p:cTn id="40" dur="2000"/>
                                        <p:tgtEl>
                                          <p:spTgt spid="1029"/>
                                        </p:tgtEl>
                                      </p:cBhvr>
                                    </p:animEffect>
                                  </p:childTnLst>
                                </p:cTn>
                              </p:par>
                            </p:childTnLst>
                          </p:cTn>
                        </p:par>
                      </p:childTnLst>
                    </p:cTn>
                  </p:par>
                  <p:par>
                    <p:cTn id="41" fill="hold" nodeType="clickPar">
                      <p:stCondLst>
                        <p:cond delay="indefinite"/>
                      </p:stCondLst>
                      <p:childTnLst>
                        <p:par>
                          <p:cTn id="42" fill="hold" nodeType="withGroup">
                            <p:stCondLst>
                              <p:cond delay="indefinite"/>
                            </p:stCondLst>
                          </p:cTn>
                        </p:par>
                        <p:par>
                          <p:cTn id="43" fill="hold" nodeType="afterGroup">
                            <p:stCondLst>
                              <p:cond delay="0"/>
                            </p:stCondLst>
                            <p:childTnLst>
                              <p:par>
                                <p:cTn id="44" presetID="22" presetClass="entr" presetSubtype="4" fill="hold" nodeType="clickEffect">
                                  <p:stCondLst>
                                    <p:cond delay="0"/>
                                  </p:stCondLst>
                                  <p:childTnLst>
                                    <p:set>
                                      <p:cBhvr>
                                        <p:cTn id="45" dur="1" fill="hold">
                                          <p:stCondLst>
                                            <p:cond delay="0"/>
                                          </p:stCondLst>
                                        </p:cTn>
                                        <p:tgtEl>
                                          <p:spTgt spid="1030"/>
                                        </p:tgtEl>
                                        <p:attrNameLst>
                                          <p:attrName>style.visibility</p:attrName>
                                        </p:attrNameLst>
                                      </p:cBhvr>
                                      <p:to>
                                        <p:strVal val="visible"/>
                                      </p:to>
                                    </p:set>
                                    <p:animEffect transition="in" filter="wipe(down)">
                                      <p:cBhvr>
                                        <p:cTn id="46"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1"/>
      <p:bldP spid="7" grpId="2"/>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ext Box 18"/>
          <p:cNvSpPr txBox="1">
            <a:spLocks noChangeArrowheads="1"/>
          </p:cNvSpPr>
          <p:nvPr/>
        </p:nvSpPr>
        <p:spPr bwMode="auto">
          <a:xfrm>
            <a:off x="304800" y="188640"/>
            <a:ext cx="5715000" cy="711200"/>
          </a:xfrm>
          <a:prstGeom prst="rect">
            <a:avLst/>
          </a:prstGeom>
          <a:noFill/>
          <a:ln w="9525">
            <a:noFill/>
            <a:miter lim="800000"/>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kumimoji="1" lang="zh-CN" altLang="en-US" sz="4000" i="1" smtClean="0">
                <a:solidFill>
                  <a:srgbClr val="FF0000"/>
                </a:solidFill>
              </a:rPr>
              <a:t>内 燃 机 </a:t>
            </a:r>
            <a:r>
              <a:rPr kumimoji="1" lang="zh-CN" altLang="en-US" sz="4000" i="1" smtClean="0">
                <a:solidFill>
                  <a:srgbClr val="000000"/>
                </a:solidFill>
              </a:rPr>
              <a:t>的</a:t>
            </a:r>
            <a:r>
              <a:rPr kumimoji="1" lang="zh-CN" altLang="en-US" sz="4000" i="1">
                <a:solidFill>
                  <a:srgbClr val="000000"/>
                </a:solidFill>
              </a:rPr>
              <a:t>创制和使用</a:t>
            </a:r>
          </a:p>
        </p:txBody>
      </p:sp>
      <p:sp>
        <p:nvSpPr>
          <p:cNvPr id="3" name="Text Box 4"/>
          <p:cNvSpPr txBox="1">
            <a:spLocks noChangeArrowheads="1"/>
          </p:cNvSpPr>
          <p:nvPr/>
        </p:nvSpPr>
        <p:spPr bwMode="auto">
          <a:xfrm>
            <a:off x="179512" y="1196752"/>
            <a:ext cx="3886200" cy="544513"/>
          </a:xfrm>
          <a:prstGeom prst="rect">
            <a:avLst/>
          </a:prstGeom>
          <a:solidFill>
            <a:schemeClr val="bg2"/>
          </a:solidFill>
          <a:ln w="25400">
            <a:solidFill>
              <a:schemeClr val="tx1"/>
            </a:solidFill>
            <a:miter lim="800000"/>
          </a:ln>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a:solidFill>
                  <a:srgbClr val="000000"/>
                </a:solidFill>
              </a:rPr>
              <a:t>内燃机（煤气、汽油）</a:t>
            </a:r>
          </a:p>
        </p:txBody>
      </p:sp>
      <p:sp>
        <p:nvSpPr>
          <p:cNvPr id="4" name="Text Box 5"/>
          <p:cNvSpPr txBox="1">
            <a:spLocks noChangeArrowheads="1"/>
          </p:cNvSpPr>
          <p:nvPr/>
        </p:nvSpPr>
        <p:spPr bwMode="auto">
          <a:xfrm>
            <a:off x="4238161" y="1204689"/>
            <a:ext cx="2209800" cy="528638"/>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kumimoji="1" lang="en-US" altLang="zh-CN">
                <a:solidFill>
                  <a:srgbClr val="000000"/>
                </a:solidFill>
                <a:latin typeface="黑体" pitchFamily="49" charset="-122"/>
                <a:ea typeface="黑体" pitchFamily="49" charset="-122"/>
              </a:rPr>
              <a:t>70-80</a:t>
            </a:r>
            <a:r>
              <a:rPr kumimoji="1" lang="zh-CN" altLang="en-US">
                <a:solidFill>
                  <a:srgbClr val="000000"/>
                </a:solidFill>
                <a:latin typeface="黑体" pitchFamily="49" charset="-122"/>
                <a:ea typeface="黑体" pitchFamily="49" charset="-122"/>
              </a:rPr>
              <a:t>年代</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876256" y="304800"/>
            <a:ext cx="2016224" cy="156005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 Box 6"/>
          <p:cNvSpPr txBox="1">
            <a:spLocks noChangeArrowheads="1"/>
          </p:cNvSpPr>
          <p:nvPr/>
        </p:nvSpPr>
        <p:spPr bwMode="auto">
          <a:xfrm>
            <a:off x="971600" y="2068351"/>
            <a:ext cx="1600200" cy="544513"/>
          </a:xfrm>
          <a:prstGeom prst="rect">
            <a:avLst/>
          </a:prstGeom>
          <a:solidFill>
            <a:schemeClr val="bg2"/>
          </a:solidFill>
          <a:ln w="25400">
            <a:solidFill>
              <a:schemeClr val="tx1"/>
            </a:solidFill>
            <a:miter lim="800000"/>
          </a:ln>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kumimoji="1" lang="zh-CN" altLang="en-US">
                <a:solidFill>
                  <a:srgbClr val="000000"/>
                </a:solidFill>
              </a:rPr>
              <a:t>柴油机</a:t>
            </a:r>
          </a:p>
        </p:txBody>
      </p:sp>
      <p:sp>
        <p:nvSpPr>
          <p:cNvPr id="7" name="Text Box 8"/>
          <p:cNvSpPr txBox="1">
            <a:spLocks noChangeArrowheads="1"/>
          </p:cNvSpPr>
          <p:nvPr/>
        </p:nvSpPr>
        <p:spPr bwMode="auto">
          <a:xfrm>
            <a:off x="3303712" y="2084226"/>
            <a:ext cx="1524000" cy="528638"/>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kumimoji="1" lang="en-US" altLang="zh-CN">
                <a:solidFill>
                  <a:srgbClr val="000000"/>
                </a:solidFill>
                <a:latin typeface="黑体" pitchFamily="49" charset="-122"/>
                <a:ea typeface="黑体" pitchFamily="49" charset="-122"/>
              </a:rPr>
              <a:t>90</a:t>
            </a:r>
            <a:r>
              <a:rPr kumimoji="1" lang="zh-CN" altLang="en-US">
                <a:solidFill>
                  <a:srgbClr val="000000"/>
                </a:solidFill>
                <a:latin typeface="黑体" pitchFamily="49" charset="-122"/>
                <a:ea typeface="黑体" pitchFamily="49" charset="-122"/>
              </a:rPr>
              <a:t>年代</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652120" y="2084226"/>
            <a:ext cx="1728192" cy="66882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395536" y="2852936"/>
            <a:ext cx="8352928" cy="64633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kumimoji="1" lang="zh-CN" altLang="en-US" i="1">
                <a:solidFill>
                  <a:srgbClr val="000000"/>
                </a:solidFill>
                <a:ea typeface="黑体" pitchFamily="49" charset="-122"/>
              </a:rPr>
              <a:t>不但解决了</a:t>
            </a:r>
            <a:r>
              <a:rPr kumimoji="1" lang="zh-CN" altLang="en-US" i="1">
                <a:solidFill>
                  <a:srgbClr val="0563C1"/>
                </a:solidFill>
                <a:ea typeface="黑体" pitchFamily="49" charset="-122"/>
              </a:rPr>
              <a:t>交通工具的发动机</a:t>
            </a:r>
            <a:r>
              <a:rPr kumimoji="1" lang="zh-CN" altLang="en-US" i="1">
                <a:solidFill>
                  <a:srgbClr val="000000"/>
                </a:solidFill>
                <a:ea typeface="黑体" pitchFamily="49" charset="-122"/>
              </a:rPr>
              <a:t>问题，而且推动了</a:t>
            </a:r>
            <a:r>
              <a:rPr kumimoji="1" lang="zh-CN" altLang="en-US" i="1">
                <a:solidFill>
                  <a:srgbClr val="0563C1"/>
                </a:solidFill>
                <a:ea typeface="黑体" pitchFamily="49" charset="-122"/>
              </a:rPr>
              <a:t>石油开采业</a:t>
            </a:r>
            <a:r>
              <a:rPr kumimoji="1" lang="zh-CN" altLang="en-US" i="1">
                <a:solidFill>
                  <a:srgbClr val="000000"/>
                </a:solidFill>
                <a:ea typeface="黑体" pitchFamily="49" charset="-122"/>
              </a:rPr>
              <a:t>的发展和</a:t>
            </a:r>
            <a:r>
              <a:rPr kumimoji="1" lang="zh-CN" altLang="en-US" i="1">
                <a:solidFill>
                  <a:srgbClr val="0563C1"/>
                </a:solidFill>
                <a:ea typeface="黑体" pitchFamily="49" charset="-122"/>
              </a:rPr>
              <a:t>石油化工工业</a:t>
            </a:r>
            <a:r>
              <a:rPr kumimoji="1" lang="zh-CN" altLang="en-US" i="1">
                <a:solidFill>
                  <a:srgbClr val="000000"/>
                </a:solidFill>
                <a:ea typeface="黑体" pitchFamily="49" charset="-122"/>
              </a:rPr>
              <a:t>的产生，同时加强了世界各地的联系</a:t>
            </a:r>
          </a:p>
        </p:txBody>
      </p:sp>
      <p:sp>
        <p:nvSpPr>
          <p:cNvPr id="10" name="Text Box 11"/>
          <p:cNvSpPr txBox="1">
            <a:spLocks noChangeArrowheads="1"/>
          </p:cNvSpPr>
          <p:nvPr/>
        </p:nvSpPr>
        <p:spPr bwMode="auto">
          <a:xfrm>
            <a:off x="760593" y="5806768"/>
            <a:ext cx="2050201" cy="646331"/>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kumimoji="1" lang="en-US" altLang="zh-CN" sz="1800" smtClean="0">
                <a:solidFill>
                  <a:srgbClr val="000000"/>
                </a:solidFill>
              </a:rPr>
              <a:t>80</a:t>
            </a:r>
            <a:r>
              <a:rPr kumimoji="1" lang="zh-CN" altLang="en-US" sz="1800" smtClean="0">
                <a:solidFill>
                  <a:srgbClr val="000000"/>
                </a:solidFill>
              </a:rPr>
              <a:t>年代（</a:t>
            </a:r>
            <a:r>
              <a:rPr kumimoji="1" lang="zh-CN" altLang="en-US" sz="1800">
                <a:solidFill>
                  <a:srgbClr val="000000"/>
                </a:solidFill>
              </a:rPr>
              <a:t>德）卡尔</a:t>
            </a:r>
            <a:r>
              <a:rPr kumimoji="1" lang="en-US" altLang="zh-CN" sz="1800">
                <a:solidFill>
                  <a:srgbClr val="000000"/>
                </a:solidFill>
              </a:rPr>
              <a:t>•</a:t>
            </a:r>
            <a:r>
              <a:rPr kumimoji="1" lang="zh-CN" altLang="en-US" sz="1800">
                <a:solidFill>
                  <a:srgbClr val="000000"/>
                </a:solidFill>
              </a:rPr>
              <a:t>本茨</a:t>
            </a:r>
            <a:r>
              <a:rPr kumimoji="1" lang="zh-CN" altLang="en-US" sz="1200" b="0">
                <a:solidFill>
                  <a:srgbClr val="FF66FF"/>
                </a:solidFill>
              </a:rPr>
              <a:t> </a:t>
            </a:r>
            <a:r>
              <a:rPr kumimoji="1" lang="zh-CN" altLang="en-US" sz="1800" b="0" smtClean="0">
                <a:solidFill>
                  <a:srgbClr val="FF0000"/>
                </a:solidFill>
              </a:rPr>
              <a:t>和汽车</a:t>
            </a:r>
            <a:endParaRPr kumimoji="1" lang="zh-CN" altLang="en-US" sz="1800">
              <a:solidFill>
                <a:srgbClr val="FF0000"/>
              </a:solidFill>
            </a:endParaRPr>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79058" y="3861048"/>
            <a:ext cx="2613273" cy="186771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771863" y="3845800"/>
            <a:ext cx="3216797" cy="187220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Text Box 14"/>
          <p:cNvSpPr txBox="1">
            <a:spLocks noChangeArrowheads="1"/>
          </p:cNvSpPr>
          <p:nvPr/>
        </p:nvSpPr>
        <p:spPr bwMode="auto">
          <a:xfrm>
            <a:off x="4800058" y="5945267"/>
            <a:ext cx="3328493" cy="369332"/>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kumimoji="1" lang="en-US" altLang="zh-CN" sz="1800" smtClean="0">
                <a:solidFill>
                  <a:srgbClr val="000000"/>
                </a:solidFill>
              </a:rPr>
              <a:t>1903</a:t>
            </a:r>
            <a:r>
              <a:rPr kumimoji="1" lang="zh-CN" altLang="en-US" sz="1800" smtClean="0">
                <a:solidFill>
                  <a:srgbClr val="000000"/>
                </a:solidFill>
              </a:rPr>
              <a:t>年（</a:t>
            </a:r>
            <a:r>
              <a:rPr kumimoji="1" lang="zh-CN" altLang="en-US" sz="1800">
                <a:solidFill>
                  <a:srgbClr val="000000"/>
                </a:solidFill>
              </a:rPr>
              <a:t>美）莱特</a:t>
            </a:r>
            <a:r>
              <a:rPr kumimoji="1" lang="zh-CN" altLang="en-US" sz="1800" smtClean="0">
                <a:solidFill>
                  <a:srgbClr val="000000"/>
                </a:solidFill>
              </a:rPr>
              <a:t>兄弟和飞机</a:t>
            </a:r>
            <a:endParaRPr kumimoji="1" lang="zh-CN" altLang="en-US" sz="1200">
              <a:solidFill>
                <a:srgbClr val="000000"/>
              </a:solidFill>
            </a:endParaRPr>
          </a:p>
        </p:txBody>
      </p:sp>
    </p:spTree>
    <p:extLst>
      <p:ext uri="{BB962C8B-B14F-4D97-AF65-F5344CB8AC3E}">
        <p14:creationId xmlns:p14="http://schemas.microsoft.com/office/powerpoint/2010/main" val="137781000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6" presetClass="entr" presetSubtype="16" fill="hold" grpId="1"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1" presetClass="entr" presetSubtype="1" fill="hold" nodeType="clickEffect">
                                  <p:stCondLst>
                                    <p:cond delay="0"/>
                                  </p:stCondLst>
                                  <p:childTnLst>
                                    <p:set>
                                      <p:cBhvr>
                                        <p:cTn id="18" dur="1" fill="hold">
                                          <p:stCondLst>
                                            <p:cond delay="0"/>
                                          </p:stCondLst>
                                        </p:cTn>
                                        <p:tgtEl>
                                          <p:spTgt spid="2050"/>
                                        </p:tgtEl>
                                        <p:attrNameLst>
                                          <p:attrName>style.visibility</p:attrName>
                                        </p:attrNameLst>
                                      </p:cBhvr>
                                      <p:to>
                                        <p:strVal val="visible"/>
                                      </p:to>
                                    </p:set>
                                    <p:animEffect transition="in" filter="wheel(1)">
                                      <p:cBhvr>
                                        <p:cTn id="19" dur="2000"/>
                                        <p:tgtEl>
                                          <p:spTgt spid="2050"/>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4" fill="hold" grpId="2"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6" presetClass="entr" presetSubtype="21" fill="hold" grpId="3"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6" presetClass="entr" presetSubtype="16" fill="hold" nodeType="clickEffect">
                                  <p:stCondLst>
                                    <p:cond delay="0"/>
                                  </p:stCondLst>
                                  <p:childTnLst>
                                    <p:set>
                                      <p:cBhvr>
                                        <p:cTn id="36" dur="1" fill="hold">
                                          <p:stCondLst>
                                            <p:cond delay="0"/>
                                          </p:stCondLst>
                                        </p:cTn>
                                        <p:tgtEl>
                                          <p:spTgt spid="2051"/>
                                        </p:tgtEl>
                                        <p:attrNameLst>
                                          <p:attrName>style.visibility</p:attrName>
                                        </p:attrNameLst>
                                      </p:cBhvr>
                                      <p:to>
                                        <p:strVal val="visible"/>
                                      </p:to>
                                    </p:set>
                                    <p:animEffect transition="in" filter="circle(in)">
                                      <p:cBhvr>
                                        <p:cTn id="37" dur="20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6" grpId="2"/>
      <p:bldP spid="7" grpId="3"/>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97282" name="Text Box 5"/>
          <p:cNvSpPr txBox="1">
            <a:spLocks noChangeArrowheads="1"/>
          </p:cNvSpPr>
          <p:nvPr/>
        </p:nvSpPr>
        <p:spPr bwMode="auto">
          <a:xfrm>
            <a:off x="1828800" y="248478"/>
            <a:ext cx="5257800" cy="711200"/>
          </a:xfrm>
          <a:prstGeom prst="rect">
            <a:avLst/>
          </a:prstGeom>
          <a:noFill/>
        </p:spPr>
        <p:style>
          <a:lnRef idx="2">
            <a:schemeClr val="accent6"/>
          </a:lnRef>
          <a:fillRef idx="1">
            <a:schemeClr val="lt1"/>
          </a:fillRef>
          <a:effectRef idx="0">
            <a:schemeClr val="accent6"/>
          </a:effectRef>
          <a:fontRef idx="minor">
            <a:schemeClr val="dk1"/>
          </a:fontRef>
        </p:style>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kumimoji="1" lang="zh-CN" altLang="en-US" sz="4000" smtClean="0">
                <a:ln w="18000">
                  <a:solidFill>
                    <a:schemeClr val="accent2">
                      <a:satMod val="140000"/>
                    </a:schemeClr>
                  </a:solidFill>
                  <a:prstDash val="solid"/>
                  <a:miter lim="800000"/>
                </a:ln>
                <a:noFill/>
                <a:effectLst>
                  <a:outerShdw blurRad="25500" dist="23000" dir="7020000" algn="tl">
                    <a:srgbClr val="000000">
                      <a:alpha val="50000"/>
                    </a:srgbClr>
                  </a:outerShdw>
                </a:effectLst>
                <a:ea typeface="黑体" pitchFamily="49" charset="-122"/>
              </a:rPr>
              <a:t>新</a:t>
            </a:r>
            <a:r>
              <a:rPr kumimoji="1" lang="zh-CN" altLang="en-US" sz="4000">
                <a:ln w="18000">
                  <a:solidFill>
                    <a:schemeClr val="accent2">
                      <a:satMod val="140000"/>
                    </a:schemeClr>
                  </a:solidFill>
                  <a:prstDash val="solid"/>
                  <a:miter lim="800000"/>
                </a:ln>
                <a:noFill/>
                <a:effectLst>
                  <a:outerShdw blurRad="25500" dist="23000" dir="7020000" algn="tl">
                    <a:srgbClr val="000000">
                      <a:alpha val="50000"/>
                    </a:srgbClr>
                  </a:outerShdw>
                </a:effectLst>
                <a:ea typeface="黑体" pitchFamily="49" charset="-122"/>
              </a:rPr>
              <a:t>通讯手段的发明</a:t>
            </a:r>
          </a:p>
        </p:txBody>
      </p:sp>
      <p:sp>
        <p:nvSpPr>
          <p:cNvPr id="24582" name="Text Box 6"/>
          <p:cNvSpPr txBox="1">
            <a:spLocks noChangeArrowheads="1"/>
          </p:cNvSpPr>
          <p:nvPr/>
        </p:nvSpPr>
        <p:spPr bwMode="auto">
          <a:xfrm>
            <a:off x="685800" y="1143000"/>
            <a:ext cx="3505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en-US" altLang="zh-CN" sz="3200">
                <a:solidFill>
                  <a:srgbClr val="000000"/>
                </a:solidFill>
                <a:latin typeface="黑体" pitchFamily="49" charset="-122"/>
                <a:ea typeface="黑体" pitchFamily="49" charset="-122"/>
              </a:rPr>
              <a:t>1</a:t>
            </a:r>
            <a:r>
              <a:rPr kumimoji="1" lang="zh-CN" altLang="en-US" sz="3200">
                <a:solidFill>
                  <a:srgbClr val="000000"/>
                </a:solidFill>
                <a:latin typeface="黑体" pitchFamily="49" charset="-122"/>
                <a:ea typeface="黑体" pitchFamily="49" charset="-122"/>
              </a:rPr>
              <a:t>）发明与创造</a:t>
            </a:r>
          </a:p>
        </p:txBody>
      </p:sp>
      <p:sp>
        <p:nvSpPr>
          <p:cNvPr id="24583" name="Text Box 7"/>
          <p:cNvSpPr txBox="1">
            <a:spLocks noChangeArrowheads="1"/>
          </p:cNvSpPr>
          <p:nvPr/>
        </p:nvSpPr>
        <p:spPr bwMode="auto">
          <a:xfrm>
            <a:off x="1066800" y="2667000"/>
            <a:ext cx="1295400" cy="544513"/>
          </a:xfrm>
          <a:prstGeom prst="rect">
            <a:avLst/>
          </a:prstGeom>
          <a:solidFill>
            <a:schemeClr val="bg2"/>
          </a:solidFill>
          <a:ln w="25400">
            <a:solidFill>
              <a:schemeClr val="tx1"/>
            </a:solidFill>
            <a:miter lim="800000"/>
          </a:ln>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kumimoji="1" lang="zh-CN" altLang="en-US">
                <a:solidFill>
                  <a:srgbClr val="000000"/>
                </a:solidFill>
                <a:ea typeface="黑体" pitchFamily="49" charset="-122"/>
              </a:rPr>
              <a:t>电话</a:t>
            </a:r>
          </a:p>
        </p:txBody>
      </p:sp>
      <p:sp>
        <p:nvSpPr>
          <p:cNvPr id="24584" name="AutoShape 8"/>
          <p:cNvSpPr>
            <a:spLocks noChangeArrowheads="1"/>
          </p:cNvSpPr>
          <p:nvPr/>
        </p:nvSpPr>
        <p:spPr bwMode="auto">
          <a:xfrm>
            <a:off x="1524000" y="3276600"/>
            <a:ext cx="381000" cy="228600"/>
          </a:xfrm>
          <a:prstGeom prst="downArrow">
            <a:avLst>
              <a:gd name="adj1" fmla="val 50000"/>
              <a:gd name="adj2" fmla="val 25000"/>
            </a:avLst>
          </a:prstGeom>
          <a:solidFill>
            <a:schemeClr val="tx1"/>
          </a:solidFill>
          <a:ln w="9525">
            <a:solidFill>
              <a:schemeClr val="tx1"/>
            </a:solidFill>
            <a:miter lim="800000"/>
          </a:ln>
        </p:spPr>
        <p:txBody>
          <a:bodyPr vert="eaVert" wrap="none" anchor="ctr"/>
          <a:lstStyle/>
          <a:p>
            <a:pPr>
              <a:spcBef>
                <a:spcPct val="0"/>
              </a:spcBef>
              <a:buFontTx/>
              <a:buNone/>
            </a:pPr>
            <a:endParaRPr lang="zh-CN" altLang="en-US" sz="1800" b="0">
              <a:solidFill>
                <a:srgbClr val="000000"/>
              </a:solidFill>
            </a:endParaRPr>
          </a:p>
        </p:txBody>
      </p:sp>
      <p:sp>
        <p:nvSpPr>
          <p:cNvPr id="24585" name="Text Box 9"/>
          <p:cNvSpPr txBox="1">
            <a:spLocks noChangeArrowheads="1"/>
          </p:cNvSpPr>
          <p:nvPr/>
        </p:nvSpPr>
        <p:spPr bwMode="auto">
          <a:xfrm>
            <a:off x="914400" y="3657600"/>
            <a:ext cx="1981200" cy="544513"/>
          </a:xfrm>
          <a:prstGeom prst="rect">
            <a:avLst/>
          </a:prstGeom>
          <a:solidFill>
            <a:schemeClr val="bg2"/>
          </a:solidFill>
          <a:ln w="25400">
            <a:solidFill>
              <a:schemeClr val="tx1"/>
            </a:solidFill>
            <a:miter lim="800000"/>
          </a:ln>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kumimoji="1" lang="zh-CN" altLang="en-US">
                <a:solidFill>
                  <a:srgbClr val="000000"/>
                </a:solidFill>
              </a:rPr>
              <a:t>无线电报</a:t>
            </a:r>
          </a:p>
        </p:txBody>
      </p:sp>
      <p:sp>
        <p:nvSpPr>
          <p:cNvPr id="24586" name="Text Box 10"/>
          <p:cNvSpPr txBox="1">
            <a:spLocks noChangeArrowheads="1"/>
          </p:cNvSpPr>
          <p:nvPr/>
        </p:nvSpPr>
        <p:spPr bwMode="auto">
          <a:xfrm>
            <a:off x="3505200" y="2667000"/>
            <a:ext cx="3581400" cy="528638"/>
          </a:xfrm>
          <a:prstGeom prst="rect">
            <a:avLst/>
          </a:prstGeom>
          <a:noFill/>
          <a:ln w="9525">
            <a:solidFill>
              <a:schemeClr val="tx1"/>
            </a:solidFill>
            <a:miter lim="800000"/>
          </a:ln>
          <a:effectLst/>
        </p:spPr>
        <p:txBody>
          <a:bodyPr>
            <a:spAutoFit/>
          </a:bodyPr>
          <a:lstStyle/>
          <a:p>
            <a:pPr>
              <a:buFontTx/>
              <a:buNone/>
              <a:defRPr/>
            </a:pPr>
            <a:r>
              <a:rPr kumimoji="1" lang="en-US" altLang="zh-CN">
                <a:solidFill>
                  <a:prstClr val="black"/>
                </a:solidFill>
                <a:effectLst>
                  <a:outerShdw blurRad="38100" dist="38100" dir="2700000" algn="tl">
                    <a:srgbClr val="336699"/>
                  </a:outerShdw>
                </a:effectLst>
                <a:latin typeface="黑体" pitchFamily="49" charset="-122"/>
                <a:ea typeface="黑体" pitchFamily="49" charset="-122"/>
              </a:rPr>
              <a:t>70</a:t>
            </a:r>
            <a:r>
              <a:rPr kumimoji="1" lang="zh-CN" altLang="en-US">
                <a:solidFill>
                  <a:prstClr val="black"/>
                </a:solidFill>
                <a:effectLst>
                  <a:outerShdw blurRad="38100" dist="38100" dir="2700000" algn="tl">
                    <a:srgbClr val="336699"/>
                  </a:outerShdw>
                </a:effectLst>
                <a:latin typeface="黑体" pitchFamily="49" charset="-122"/>
                <a:ea typeface="黑体" pitchFamily="49" charset="-122"/>
              </a:rPr>
              <a:t>年代，（美）贝尔</a:t>
            </a:r>
          </a:p>
        </p:txBody>
      </p:sp>
      <p:sp>
        <p:nvSpPr>
          <p:cNvPr id="24587" name="Text Box 11"/>
          <p:cNvSpPr txBox="1">
            <a:spLocks noChangeArrowheads="1"/>
          </p:cNvSpPr>
          <p:nvPr/>
        </p:nvSpPr>
        <p:spPr bwMode="auto">
          <a:xfrm>
            <a:off x="3505200" y="3657600"/>
            <a:ext cx="4038600" cy="528638"/>
          </a:xfrm>
          <a:prstGeom prst="rect">
            <a:avLst/>
          </a:prstGeom>
          <a:noFill/>
          <a:ln w="9525">
            <a:solidFill>
              <a:schemeClr val="tx1"/>
            </a:solidFill>
            <a:miter lim="800000"/>
          </a:ln>
          <a:effectLst/>
        </p:spPr>
        <p:txBody>
          <a:bodyPr>
            <a:spAutoFit/>
          </a:bodyPr>
          <a:lstStyle/>
          <a:p>
            <a:pPr>
              <a:buFontTx/>
              <a:buNone/>
              <a:defRPr/>
            </a:pPr>
            <a:r>
              <a:rPr kumimoji="1" lang="en-US" altLang="zh-CN">
                <a:solidFill>
                  <a:prstClr val="black"/>
                </a:solidFill>
                <a:effectLst>
                  <a:outerShdw blurRad="38100" dist="38100" dir="2700000" algn="tl">
                    <a:srgbClr val="336699"/>
                  </a:outerShdw>
                </a:effectLst>
                <a:latin typeface="黑体" pitchFamily="49" charset="-122"/>
                <a:ea typeface="黑体" pitchFamily="49" charset="-122"/>
              </a:rPr>
              <a:t>90</a:t>
            </a:r>
            <a:r>
              <a:rPr kumimoji="1" lang="zh-CN" altLang="en-US">
                <a:solidFill>
                  <a:prstClr val="black"/>
                </a:solidFill>
                <a:effectLst>
                  <a:outerShdw blurRad="38100" dist="38100" dir="2700000" algn="tl">
                    <a:srgbClr val="336699"/>
                  </a:outerShdw>
                </a:effectLst>
                <a:latin typeface="黑体" pitchFamily="49" charset="-122"/>
                <a:ea typeface="黑体" pitchFamily="49" charset="-122"/>
              </a:rPr>
              <a:t>年代，（意）马可尼</a:t>
            </a:r>
          </a:p>
        </p:txBody>
      </p:sp>
      <p:sp>
        <p:nvSpPr>
          <p:cNvPr id="24588" name="Text Box 12"/>
          <p:cNvSpPr txBox="1">
            <a:spLocks noChangeArrowheads="1"/>
          </p:cNvSpPr>
          <p:nvPr/>
        </p:nvSpPr>
        <p:spPr bwMode="auto">
          <a:xfrm>
            <a:off x="533400" y="4953000"/>
            <a:ext cx="7924800" cy="1076325"/>
          </a:xfrm>
          <a:prstGeom prst="rect">
            <a:avLst/>
          </a:prstGeom>
          <a:noFill/>
        </p:spPr>
        <p:style>
          <a:lnRef idx="2">
            <a:schemeClr val="accent2"/>
          </a:lnRef>
          <a:fillRef idx="1">
            <a:schemeClr val="lt1"/>
          </a:fillRef>
          <a:effectRef idx="0">
            <a:schemeClr val="accent2"/>
          </a:effectRef>
          <a:fontRef idx="minor">
            <a:schemeClr val="dk1"/>
          </a:fontRef>
        </p:style>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en-US" altLang="zh-CN" sz="3200">
                <a:solidFill>
                  <a:srgbClr val="000000"/>
                </a:solidFill>
                <a:latin typeface="黑体" pitchFamily="49" charset="-122"/>
                <a:ea typeface="黑体" pitchFamily="49" charset="-122"/>
              </a:rPr>
              <a:t>    </a:t>
            </a:r>
            <a:r>
              <a:rPr kumimoji="1" lang="zh-CN" altLang="en-US" sz="3200" i="1">
                <a:solidFill>
                  <a:srgbClr val="000000"/>
                </a:solidFill>
                <a:latin typeface="华文行楷" pitchFamily="2" charset="-122"/>
                <a:ea typeface="华文行楷" pitchFamily="2" charset="-122"/>
              </a:rPr>
              <a:t>电讯事业的发展为快速传递信息提供了方便</a:t>
            </a:r>
            <a:r>
              <a:rPr kumimoji="1" lang="en-US" altLang="zh-CN" sz="3200" i="1">
                <a:solidFill>
                  <a:srgbClr val="000000"/>
                </a:solidFill>
                <a:latin typeface="华文行楷" pitchFamily="2" charset="-122"/>
                <a:ea typeface="华文行楷" pitchFamily="2" charset="-122"/>
              </a:rPr>
              <a:t>,</a:t>
            </a:r>
            <a:r>
              <a:rPr kumimoji="1" lang="zh-CN" altLang="en-US" sz="3200" i="1">
                <a:solidFill>
                  <a:srgbClr val="000000"/>
                </a:solidFill>
                <a:latin typeface="华文行楷" pitchFamily="2" charset="-122"/>
                <a:ea typeface="华文行楷" pitchFamily="2" charset="-122"/>
              </a:rPr>
              <a:t>使世界各地的联系进一步加强。</a:t>
            </a:r>
          </a:p>
        </p:txBody>
      </p:sp>
      <p:sp>
        <p:nvSpPr>
          <p:cNvPr id="24589" name="Text Box 13"/>
          <p:cNvSpPr txBox="1">
            <a:spLocks noChangeArrowheads="1"/>
          </p:cNvSpPr>
          <p:nvPr/>
        </p:nvSpPr>
        <p:spPr bwMode="auto">
          <a:xfrm>
            <a:off x="762000" y="4191000"/>
            <a:ext cx="1828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en-US" altLang="zh-CN" sz="3200">
                <a:solidFill>
                  <a:srgbClr val="000000"/>
                </a:solidFill>
                <a:latin typeface="黑体" pitchFamily="49" charset="-122"/>
                <a:ea typeface="黑体" pitchFamily="49" charset="-122"/>
              </a:rPr>
              <a:t>2</a:t>
            </a:r>
            <a:r>
              <a:rPr kumimoji="1" lang="zh-CN" altLang="en-US" sz="3200">
                <a:solidFill>
                  <a:srgbClr val="000000"/>
                </a:solidFill>
                <a:latin typeface="黑体" pitchFamily="49" charset="-122"/>
                <a:ea typeface="黑体" pitchFamily="49" charset="-122"/>
              </a:rPr>
              <a:t>）作用</a:t>
            </a:r>
          </a:p>
        </p:txBody>
      </p:sp>
      <p:sp>
        <p:nvSpPr>
          <p:cNvPr id="24590" name="Text Box 14"/>
          <p:cNvSpPr txBox="1">
            <a:spLocks noChangeArrowheads="1"/>
          </p:cNvSpPr>
          <p:nvPr/>
        </p:nvSpPr>
        <p:spPr bwMode="auto">
          <a:xfrm>
            <a:off x="838200" y="1752600"/>
            <a:ext cx="1981200" cy="544513"/>
          </a:xfrm>
          <a:prstGeom prst="rect">
            <a:avLst/>
          </a:prstGeom>
          <a:solidFill>
            <a:schemeClr val="bg2"/>
          </a:solidFill>
          <a:ln w="25400">
            <a:solidFill>
              <a:schemeClr val="tx1"/>
            </a:solidFill>
            <a:miter lim="800000"/>
          </a:ln>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kumimoji="1" lang="zh-CN" altLang="en-US">
                <a:solidFill>
                  <a:srgbClr val="000000"/>
                </a:solidFill>
              </a:rPr>
              <a:t>有线电报</a:t>
            </a:r>
          </a:p>
        </p:txBody>
      </p:sp>
      <p:sp>
        <p:nvSpPr>
          <p:cNvPr id="24591" name="AutoShape 15"/>
          <p:cNvSpPr>
            <a:spLocks noChangeArrowheads="1"/>
          </p:cNvSpPr>
          <p:nvPr/>
        </p:nvSpPr>
        <p:spPr bwMode="auto">
          <a:xfrm>
            <a:off x="1524000" y="2362200"/>
            <a:ext cx="381000" cy="228600"/>
          </a:xfrm>
          <a:prstGeom prst="downArrow">
            <a:avLst>
              <a:gd name="adj1" fmla="val 50000"/>
              <a:gd name="adj2" fmla="val 25000"/>
            </a:avLst>
          </a:prstGeom>
          <a:solidFill>
            <a:schemeClr val="tx1"/>
          </a:solidFill>
          <a:ln w="9525">
            <a:solidFill>
              <a:schemeClr val="tx1"/>
            </a:solidFill>
            <a:miter lim="800000"/>
          </a:ln>
        </p:spPr>
        <p:txBody>
          <a:bodyPr vert="eaVert" wrap="none" anchor="ctr"/>
          <a:lstStyle/>
          <a:p>
            <a:pPr>
              <a:spcBef>
                <a:spcPct val="0"/>
              </a:spcBef>
              <a:buFontTx/>
              <a:buNone/>
            </a:pPr>
            <a:endParaRPr lang="zh-CN" altLang="en-US" sz="1800" b="0">
              <a:solidFill>
                <a:srgbClr val="000000"/>
              </a:solidFill>
            </a:endParaRPr>
          </a:p>
        </p:txBody>
      </p:sp>
      <p:sp>
        <p:nvSpPr>
          <p:cNvPr id="24592" name="Text Box 16"/>
          <p:cNvSpPr txBox="1">
            <a:spLocks noChangeArrowheads="1"/>
          </p:cNvSpPr>
          <p:nvPr/>
        </p:nvSpPr>
        <p:spPr bwMode="auto">
          <a:xfrm>
            <a:off x="3505200" y="1752600"/>
            <a:ext cx="3276600" cy="528638"/>
          </a:xfrm>
          <a:prstGeom prst="rect">
            <a:avLst/>
          </a:prstGeom>
          <a:noFill/>
          <a:ln w="9525">
            <a:solidFill>
              <a:schemeClr val="tx1"/>
            </a:solidFill>
            <a:miter lim="800000"/>
          </a:ln>
          <a:effectLst/>
        </p:spPr>
        <p:txBody>
          <a:bodyPr>
            <a:spAutoFit/>
          </a:bodyPr>
          <a:lstStyle/>
          <a:p>
            <a:pPr>
              <a:buFontTx/>
              <a:buNone/>
              <a:defRPr/>
            </a:pPr>
            <a:r>
              <a:rPr kumimoji="1" lang="en-US" altLang="zh-CN">
                <a:solidFill>
                  <a:prstClr val="black"/>
                </a:solidFill>
                <a:effectLst>
                  <a:outerShdw blurRad="38100" dist="38100" dir="2700000" algn="tl">
                    <a:srgbClr val="336699"/>
                  </a:outerShdw>
                </a:effectLst>
                <a:latin typeface="黑体" pitchFamily="49" charset="-122"/>
                <a:ea typeface="黑体" pitchFamily="49" charset="-122"/>
              </a:rPr>
              <a:t>19</a:t>
            </a:r>
            <a:r>
              <a:rPr kumimoji="1" lang="zh-CN" altLang="en-US">
                <a:solidFill>
                  <a:prstClr val="black"/>
                </a:solidFill>
                <a:effectLst>
                  <a:outerShdw blurRad="38100" dist="38100" dir="2700000" algn="tl">
                    <a:srgbClr val="336699"/>
                  </a:outerShdw>
                </a:effectLst>
                <a:latin typeface="黑体" pitchFamily="49" charset="-122"/>
                <a:ea typeface="黑体" pitchFamily="49" charset="-122"/>
              </a:rPr>
              <a:t>世纪三四十年代</a:t>
            </a:r>
          </a:p>
        </p:txBody>
      </p:sp>
    </p:spTree>
    <p:extLst>
      <p:ext uri="{BB962C8B-B14F-4D97-AF65-F5344CB8AC3E}">
        <p14:creationId xmlns:p14="http://schemas.microsoft.com/office/powerpoint/2010/main" val="142333888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582"/>
                                        </p:tgtEl>
                                        <p:attrNameLst>
                                          <p:attrName>style.visibility</p:attrName>
                                        </p:attrNameLst>
                                      </p:cBhvr>
                                      <p:to>
                                        <p:strVal val="visible"/>
                                      </p:to>
                                    </p:set>
                                    <p:animEffect transition="in" filter="blinds(horizontal)">
                                      <p:cBhvr>
                                        <p:cTn id="7" dur="500"/>
                                        <p:tgtEl>
                                          <p:spTgt spid="2458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45" presetClass="entr" presetSubtype="0" fill="hold" grpId="8" nodeType="clickEffect">
                                  <p:stCondLst>
                                    <p:cond delay="0"/>
                                  </p:stCondLst>
                                  <p:childTnLst>
                                    <p:set>
                                      <p:cBhvr>
                                        <p:cTn id="12" dur="1" fill="hold">
                                          <p:stCondLst>
                                            <p:cond delay="0"/>
                                          </p:stCondLst>
                                        </p:cTn>
                                        <p:tgtEl>
                                          <p:spTgt spid="24590"/>
                                        </p:tgtEl>
                                        <p:attrNameLst>
                                          <p:attrName>style.visibility</p:attrName>
                                        </p:attrNameLst>
                                      </p:cBhvr>
                                      <p:to>
                                        <p:strVal val="visible"/>
                                      </p:to>
                                    </p:set>
                                    <p:animEffect transition="in" filter="fade">
                                      <p:cBhvr>
                                        <p:cTn id="13" dur="2000"/>
                                        <p:tgtEl>
                                          <p:spTgt spid="24590"/>
                                        </p:tgtEl>
                                      </p:cBhvr>
                                    </p:animEffect>
                                    <p:anim calcmode="lin" valueType="num">
                                      <p:cBhvr>
                                        <p:cTn id="14" dur="2000" fill="hold"/>
                                        <p:tgtEl>
                                          <p:spTgt spid="24590"/>
                                        </p:tgtEl>
                                        <p:attrNameLst>
                                          <p:attrName>ppt_w</p:attrName>
                                        </p:attrNameLst>
                                      </p:cBhvr>
                                      <p:tavLst>
                                        <p:tav tm="0" fmla="#ppt_w*sin(2.5*pi*$)">
                                          <p:val>
                                            <p:fltVal val="0"/>
                                          </p:val>
                                        </p:tav>
                                        <p:tav tm="100000">
                                          <p:val>
                                            <p:fltVal val="1"/>
                                          </p:val>
                                        </p:tav>
                                      </p:tavLst>
                                    </p:anim>
                                    <p:anim calcmode="lin" valueType="num">
                                      <p:cBhvr>
                                        <p:cTn id="15" dur="2000" fill="hold"/>
                                        <p:tgtEl>
                                          <p:spTgt spid="24590"/>
                                        </p:tgtEl>
                                        <p:attrNameLst>
                                          <p:attrName>ppt_h</p:attrName>
                                        </p:attrNameLst>
                                      </p:cBhvr>
                                      <p:tavLst>
                                        <p:tav tm="0">
                                          <p:val>
                                            <p:strVal val="#ppt_h"/>
                                          </p:val>
                                        </p:tav>
                                        <p:tav tm="100000">
                                          <p:val>
                                            <p:strVal val="#ppt_h"/>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32" presetClass="emph" presetSubtype="0" fill="hold" grpId="10" nodeType="clickEffect">
                                  <p:stCondLst>
                                    <p:cond delay="0"/>
                                  </p:stCondLst>
                                  <p:childTnLst>
                                    <p:animRot by="120000">
                                      <p:cBhvr>
                                        <p:cTn id="20" dur="100" fill="hold">
                                          <p:stCondLst>
                                            <p:cond delay="0"/>
                                          </p:stCondLst>
                                        </p:cTn>
                                        <p:tgtEl>
                                          <p:spTgt spid="24592"/>
                                        </p:tgtEl>
                                        <p:attrNameLst>
                                          <p:attrName>r</p:attrName>
                                        </p:attrNameLst>
                                      </p:cBhvr>
                                    </p:animRot>
                                    <p:animRot by="-240000">
                                      <p:cBhvr>
                                        <p:cTn id="21" dur="200" fill="hold">
                                          <p:stCondLst>
                                            <p:cond delay="200"/>
                                          </p:stCondLst>
                                        </p:cTn>
                                        <p:tgtEl>
                                          <p:spTgt spid="24592"/>
                                        </p:tgtEl>
                                        <p:attrNameLst>
                                          <p:attrName>r</p:attrName>
                                        </p:attrNameLst>
                                      </p:cBhvr>
                                    </p:animRot>
                                    <p:animRot by="240000">
                                      <p:cBhvr>
                                        <p:cTn id="22" dur="200" fill="hold">
                                          <p:stCondLst>
                                            <p:cond delay="400"/>
                                          </p:stCondLst>
                                        </p:cTn>
                                        <p:tgtEl>
                                          <p:spTgt spid="24592"/>
                                        </p:tgtEl>
                                        <p:attrNameLst>
                                          <p:attrName>r</p:attrName>
                                        </p:attrNameLst>
                                      </p:cBhvr>
                                    </p:animRot>
                                    <p:animRot by="-240000">
                                      <p:cBhvr>
                                        <p:cTn id="23" dur="200" fill="hold">
                                          <p:stCondLst>
                                            <p:cond delay="600"/>
                                          </p:stCondLst>
                                        </p:cTn>
                                        <p:tgtEl>
                                          <p:spTgt spid="24592"/>
                                        </p:tgtEl>
                                        <p:attrNameLst>
                                          <p:attrName>r</p:attrName>
                                        </p:attrNameLst>
                                      </p:cBhvr>
                                    </p:animRot>
                                    <p:animRot by="120000">
                                      <p:cBhvr>
                                        <p:cTn id="24" dur="200" fill="hold">
                                          <p:stCondLst>
                                            <p:cond delay="800"/>
                                          </p:stCondLst>
                                        </p:cTn>
                                        <p:tgtEl>
                                          <p:spTgt spid="24592"/>
                                        </p:tgtEl>
                                        <p:attrNameLst>
                                          <p:attrName>r</p:attrName>
                                        </p:attrNameLst>
                                      </p:cBhvr>
                                    </p:animRot>
                                  </p:childTnLst>
                                </p:cTn>
                              </p:par>
                            </p:childTnLst>
                          </p:cTn>
                        </p:par>
                      </p:childTnLst>
                    </p:cTn>
                  </p:par>
                  <p:par>
                    <p:cTn id="25" fill="hold" nodeType="clickPar">
                      <p:stCondLst>
                        <p:cond delay="indefinite"/>
                      </p:stCondLst>
                      <p:childTnLst>
                        <p:par>
                          <p:cTn id="26" fill="hold" nodeType="withGroup">
                            <p:stCondLst>
                              <p:cond delay="indefinite"/>
                            </p:stCondLst>
                          </p:cTn>
                        </p:par>
                        <p:par>
                          <p:cTn id="27" fill="hold" nodeType="afterGroup">
                            <p:stCondLst>
                              <p:cond delay="0"/>
                            </p:stCondLst>
                            <p:childTnLst>
                              <p:par>
                                <p:cTn id="28" presetID="3" presetClass="entr" presetSubtype="10" fill="hold" grpId="9" nodeType="clickEffect">
                                  <p:stCondLst>
                                    <p:cond delay="0"/>
                                  </p:stCondLst>
                                  <p:childTnLst>
                                    <p:set>
                                      <p:cBhvr>
                                        <p:cTn id="29" dur="1" fill="hold">
                                          <p:stCondLst>
                                            <p:cond delay="0"/>
                                          </p:stCondLst>
                                        </p:cTn>
                                        <p:tgtEl>
                                          <p:spTgt spid="24591"/>
                                        </p:tgtEl>
                                        <p:attrNameLst>
                                          <p:attrName>style.visibility</p:attrName>
                                        </p:attrNameLst>
                                      </p:cBhvr>
                                      <p:to>
                                        <p:strVal val="visible"/>
                                      </p:to>
                                    </p:set>
                                    <p:animEffect transition="in" filter="blinds(horizontal)">
                                      <p:cBhvr>
                                        <p:cTn id="30" dur="500"/>
                                        <p:tgtEl>
                                          <p:spTgt spid="24591"/>
                                        </p:tgtEl>
                                      </p:cBhvr>
                                    </p:animEffect>
                                  </p:childTnLst>
                                </p:cTn>
                              </p:par>
                            </p:childTnLst>
                          </p:cTn>
                        </p:par>
                      </p:childTnLst>
                    </p:cTn>
                  </p:par>
                  <p:par>
                    <p:cTn id="31" fill="hold" nodeType="clickPar">
                      <p:stCondLst>
                        <p:cond delay="indefinite"/>
                      </p:stCondLst>
                      <p:childTnLst>
                        <p:par>
                          <p:cTn id="32" fill="hold" nodeType="withGroup">
                            <p:stCondLst>
                              <p:cond delay="indefinite"/>
                            </p:stCondLst>
                          </p:cTn>
                        </p:par>
                        <p:par>
                          <p:cTn id="33" fill="hold" nodeType="afterGroup">
                            <p:stCondLst>
                              <p:cond delay="0"/>
                            </p:stCondLst>
                            <p:childTnLst>
                              <p:par>
                                <p:cTn id="34" presetID="26" presetClass="emph" presetSubtype="0" fill="hold" grpId="1" nodeType="clickEffect">
                                  <p:stCondLst>
                                    <p:cond delay="0"/>
                                  </p:stCondLst>
                                  <p:childTnLst>
                                    <p:animEffect transition="out" filter="fade">
                                      <p:cBhvr>
                                        <p:cTn id="35" dur="500" tmFilter="0, 0; .2, .5; .8, .5; 1, 0"/>
                                        <p:tgtEl>
                                          <p:spTgt spid="24583"/>
                                        </p:tgtEl>
                                      </p:cBhvr>
                                    </p:animEffect>
                                    <p:animScale>
                                      <p:cBhvr>
                                        <p:cTn id="36" dur="250" autoRev="1" fill="hold"/>
                                        <p:tgtEl>
                                          <p:spTgt spid="24583"/>
                                        </p:tgtEl>
                                      </p:cBhvr>
                                      <p:by x="105000" y="105000"/>
                                    </p:animScale>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7" presetClass="emph" presetSubtype="0" fill="remove" grpId="4" nodeType="clickEffect">
                                  <p:stCondLst>
                                    <p:cond delay="0"/>
                                  </p:stCondLst>
                                  <p:childTnLst>
                                    <p:animClr clrSpc="rgb" dir="cw">
                                      <p:cBhvr override="childStyle">
                                        <p:cTn id="41" dur="250" autoRev="1" fill="remove"/>
                                        <p:tgtEl>
                                          <p:spTgt spid="24586"/>
                                        </p:tgtEl>
                                        <p:attrNameLst>
                                          <p:attrName>style.color</p:attrName>
                                        </p:attrNameLst>
                                      </p:cBhvr>
                                      <p:to>
                                        <a:schemeClr val="bg1"/>
                                      </p:to>
                                    </p:animClr>
                                    <p:animClr clrSpc="rgb" dir="cw">
                                      <p:cBhvr>
                                        <p:cTn id="42" dur="250" autoRev="1" fill="remove"/>
                                        <p:tgtEl>
                                          <p:spTgt spid="24586"/>
                                        </p:tgtEl>
                                        <p:attrNameLst>
                                          <p:attrName>fillcolor</p:attrName>
                                        </p:attrNameLst>
                                      </p:cBhvr>
                                      <p:to>
                                        <a:schemeClr val="bg1"/>
                                      </p:to>
                                    </p:animClr>
                                    <p:set>
                                      <p:cBhvr>
                                        <p:cTn id="43" dur="250" autoRev="1" fill="remove"/>
                                        <p:tgtEl>
                                          <p:spTgt spid="24586"/>
                                        </p:tgtEl>
                                        <p:attrNameLst>
                                          <p:attrName>fill.type</p:attrName>
                                        </p:attrNameLst>
                                      </p:cBhvr>
                                      <p:to>
                                        <p:strVal val="solid"/>
                                      </p:to>
                                    </p:set>
                                    <p:set>
                                      <p:cBhvr>
                                        <p:cTn id="44" dur="250" autoRev="1" fill="remove"/>
                                        <p:tgtEl>
                                          <p:spTgt spid="24586"/>
                                        </p:tgtEl>
                                        <p:attrNameLst>
                                          <p:attrName>fill.on</p:attrName>
                                        </p:attrNameLst>
                                      </p:cBhvr>
                                      <p:to>
                                        <p:strVal val="true"/>
                                      </p:to>
                                    </p:set>
                                  </p:childTnLst>
                                </p:cTn>
                              </p:par>
                            </p:childTnLst>
                          </p:cTn>
                        </p:par>
                      </p:childTnLst>
                    </p:cTn>
                  </p:par>
                  <p:par>
                    <p:cTn id="45" fill="hold" nodeType="clickPar">
                      <p:stCondLst>
                        <p:cond delay="indefinite"/>
                      </p:stCondLst>
                      <p:childTnLst>
                        <p:par>
                          <p:cTn id="46" fill="hold" nodeType="withGroup">
                            <p:stCondLst>
                              <p:cond delay="indefinite"/>
                            </p:stCondLst>
                          </p:cTn>
                        </p:par>
                        <p:par>
                          <p:cTn id="47" fill="hold" nodeType="afterGroup">
                            <p:stCondLst>
                              <p:cond delay="0"/>
                            </p:stCondLst>
                            <p:childTnLst>
                              <p:par>
                                <p:cTn id="48" presetID="3" presetClass="entr" presetSubtype="10" fill="hold" grpId="2" nodeType="clickEffect">
                                  <p:stCondLst>
                                    <p:cond delay="0"/>
                                  </p:stCondLst>
                                  <p:childTnLst>
                                    <p:set>
                                      <p:cBhvr>
                                        <p:cTn id="49" dur="1" fill="hold">
                                          <p:stCondLst>
                                            <p:cond delay="0"/>
                                          </p:stCondLst>
                                        </p:cTn>
                                        <p:tgtEl>
                                          <p:spTgt spid="24584"/>
                                        </p:tgtEl>
                                        <p:attrNameLst>
                                          <p:attrName>style.visibility</p:attrName>
                                        </p:attrNameLst>
                                      </p:cBhvr>
                                      <p:to>
                                        <p:strVal val="visible"/>
                                      </p:to>
                                    </p:set>
                                    <p:animEffect transition="in" filter="blinds(horizontal)">
                                      <p:cBhvr>
                                        <p:cTn id="50" dur="500"/>
                                        <p:tgtEl>
                                          <p:spTgt spid="24584"/>
                                        </p:tgtEl>
                                      </p:cBhvr>
                                    </p:animEffect>
                                  </p:childTnLst>
                                </p:cTn>
                              </p:par>
                            </p:childTnLst>
                          </p:cTn>
                        </p:par>
                      </p:childTnLst>
                    </p:cTn>
                  </p:par>
                  <p:par>
                    <p:cTn id="51" fill="hold" nodeType="clickPar">
                      <p:stCondLst>
                        <p:cond delay="indefinite"/>
                      </p:stCondLst>
                      <p:childTnLst>
                        <p:par>
                          <p:cTn id="52" fill="hold" nodeType="withGroup">
                            <p:stCondLst>
                              <p:cond delay="indefinite"/>
                            </p:stCondLst>
                          </p:cTn>
                        </p:par>
                        <p:par>
                          <p:cTn id="53" fill="hold" nodeType="afterGroup">
                            <p:stCondLst>
                              <p:cond delay="0"/>
                            </p:stCondLst>
                            <p:childTnLst>
                              <p:par>
                                <p:cTn id="54" presetID="45" presetClass="entr" presetSubtype="0" fill="hold" grpId="3" nodeType="clickEffect">
                                  <p:stCondLst>
                                    <p:cond delay="0"/>
                                  </p:stCondLst>
                                  <p:childTnLst>
                                    <p:set>
                                      <p:cBhvr>
                                        <p:cTn id="55" dur="1" fill="hold">
                                          <p:stCondLst>
                                            <p:cond delay="0"/>
                                          </p:stCondLst>
                                        </p:cTn>
                                        <p:tgtEl>
                                          <p:spTgt spid="24585"/>
                                        </p:tgtEl>
                                        <p:attrNameLst>
                                          <p:attrName>style.visibility</p:attrName>
                                        </p:attrNameLst>
                                      </p:cBhvr>
                                      <p:to>
                                        <p:strVal val="visible"/>
                                      </p:to>
                                    </p:set>
                                    <p:animEffect transition="in" filter="fade">
                                      <p:cBhvr>
                                        <p:cTn id="56" dur="2000"/>
                                        <p:tgtEl>
                                          <p:spTgt spid="24585"/>
                                        </p:tgtEl>
                                      </p:cBhvr>
                                    </p:animEffect>
                                    <p:anim calcmode="lin" valueType="num">
                                      <p:cBhvr>
                                        <p:cTn id="57" dur="2000" fill="hold"/>
                                        <p:tgtEl>
                                          <p:spTgt spid="24585"/>
                                        </p:tgtEl>
                                        <p:attrNameLst>
                                          <p:attrName>ppt_w</p:attrName>
                                        </p:attrNameLst>
                                      </p:cBhvr>
                                      <p:tavLst>
                                        <p:tav tm="0" fmla="#ppt_w*sin(2.5*pi*$)">
                                          <p:val>
                                            <p:fltVal val="0"/>
                                          </p:val>
                                        </p:tav>
                                        <p:tav tm="100000">
                                          <p:val>
                                            <p:fltVal val="1"/>
                                          </p:val>
                                        </p:tav>
                                      </p:tavLst>
                                    </p:anim>
                                    <p:anim calcmode="lin" valueType="num">
                                      <p:cBhvr>
                                        <p:cTn id="58" dur="2000" fill="hold"/>
                                        <p:tgtEl>
                                          <p:spTgt spid="24585"/>
                                        </p:tgtEl>
                                        <p:attrNameLst>
                                          <p:attrName>ppt_h</p:attrName>
                                        </p:attrNameLst>
                                      </p:cBhvr>
                                      <p:tavLst>
                                        <p:tav tm="0">
                                          <p:val>
                                            <p:strVal val="#ppt_h"/>
                                          </p:val>
                                        </p:tav>
                                        <p:tav tm="100000">
                                          <p:val>
                                            <p:strVal val="#ppt_h"/>
                                          </p:val>
                                        </p:tav>
                                      </p:tavLst>
                                    </p:anim>
                                  </p:childTnLst>
                                </p:cTn>
                              </p:par>
                            </p:childTnLst>
                          </p:cTn>
                        </p:par>
                      </p:childTnLst>
                    </p:cTn>
                  </p:par>
                  <p:par>
                    <p:cTn id="59" fill="hold" nodeType="clickPar">
                      <p:stCondLst>
                        <p:cond delay="indefinite"/>
                      </p:stCondLst>
                      <p:childTnLst>
                        <p:par>
                          <p:cTn id="60" fill="hold" nodeType="withGroup">
                            <p:stCondLst>
                              <p:cond delay="indefinite"/>
                            </p:stCondLst>
                          </p:cTn>
                        </p:par>
                        <p:par>
                          <p:cTn id="61" fill="hold" nodeType="afterGroup">
                            <p:stCondLst>
                              <p:cond delay="0"/>
                            </p:stCondLst>
                            <p:childTnLst>
                              <p:par>
                                <p:cTn id="62" presetID="26" presetClass="entr" presetSubtype="0" fill="hold" grpId="5" nodeType="clickEffect">
                                  <p:stCondLst>
                                    <p:cond delay="0"/>
                                  </p:stCondLst>
                                  <p:childTnLst>
                                    <p:set>
                                      <p:cBhvr>
                                        <p:cTn id="63" dur="1" fill="hold">
                                          <p:stCondLst>
                                            <p:cond delay="0"/>
                                          </p:stCondLst>
                                        </p:cTn>
                                        <p:tgtEl>
                                          <p:spTgt spid="24587"/>
                                        </p:tgtEl>
                                        <p:attrNameLst>
                                          <p:attrName>style.visibility</p:attrName>
                                        </p:attrNameLst>
                                      </p:cBhvr>
                                      <p:to>
                                        <p:strVal val="visible"/>
                                      </p:to>
                                    </p:set>
                                    <p:animEffect transition="in" filter="wipe(down)">
                                      <p:cBhvr>
                                        <p:cTn id="64" dur="580">
                                          <p:stCondLst>
                                            <p:cond delay="0"/>
                                          </p:stCondLst>
                                        </p:cTn>
                                        <p:tgtEl>
                                          <p:spTgt spid="24587"/>
                                        </p:tgtEl>
                                      </p:cBhvr>
                                    </p:animEffect>
                                    <p:anim calcmode="lin" valueType="num">
                                      <p:cBhvr>
                                        <p:cTn id="65" dur="1822" tmFilter="0,0; 0.14,0.36; 0.43,0.73; 0.71,0.91; 1.0,1.0">
                                          <p:stCondLst>
                                            <p:cond delay="0"/>
                                          </p:stCondLst>
                                        </p:cTn>
                                        <p:tgtEl>
                                          <p:spTgt spid="24587"/>
                                        </p:tgtEl>
                                        <p:attrNameLst>
                                          <p:attrName>ppt_x</p:attrName>
                                        </p:attrNameLst>
                                      </p:cBhvr>
                                      <p:tavLst>
                                        <p:tav tm="0">
                                          <p:val>
                                            <p:strVal val="#ppt_x-0.25"/>
                                          </p:val>
                                        </p:tav>
                                        <p:tav tm="100000">
                                          <p:val>
                                            <p:strVal val="#ppt_x"/>
                                          </p:val>
                                        </p:tav>
                                      </p:tavLst>
                                    </p:anim>
                                    <p:anim calcmode="lin" valueType="num">
                                      <p:cBhvr>
                                        <p:cTn id="66" dur="664" tmFilter="0.0,0.0; 0.25,0.07; 0.50,0.2; 0.75,0.467; 1.0,1.0">
                                          <p:stCondLst>
                                            <p:cond delay="0"/>
                                          </p:stCondLst>
                                        </p:cTn>
                                        <p:tgtEl>
                                          <p:spTgt spid="24587"/>
                                        </p:tgtEl>
                                        <p:attrNameLst>
                                          <p:attrName>ppt_y</p:attrName>
                                        </p:attrNameLst>
                                      </p:cBhvr>
                                      <p:tavLst>
                                        <p:tav tm="0" fmla="#ppt_y-sin(pi*$)/3">
                                          <p:val>
                                            <p:fltVal val="0.5"/>
                                          </p:val>
                                        </p:tav>
                                        <p:tav tm="100000">
                                          <p:val>
                                            <p:fltVal val="1"/>
                                          </p:val>
                                        </p:tav>
                                      </p:tavLst>
                                    </p:anim>
                                    <p:anim calcmode="lin" valueType="num">
                                      <p:cBhvr>
                                        <p:cTn id="67" dur="664" tmFilter="0, 0; 0.125,0.2665; 0.25,0.4; 0.375,0.465; 0.5,0.5;  0.625,0.535; 0.75,0.6; 0.875,0.7335; 1,1">
                                          <p:stCondLst>
                                            <p:cond delay="664"/>
                                          </p:stCondLst>
                                        </p:cTn>
                                        <p:tgtEl>
                                          <p:spTgt spid="24587"/>
                                        </p:tgtEl>
                                        <p:attrNameLst>
                                          <p:attrName>ppt_y</p:attrName>
                                        </p:attrNameLst>
                                      </p:cBhvr>
                                      <p:tavLst>
                                        <p:tav tm="0" fmla="#ppt_y-sin(pi*$)/9">
                                          <p:val>
                                            <p:fltVal val="0"/>
                                          </p:val>
                                        </p:tav>
                                        <p:tav tm="100000">
                                          <p:val>
                                            <p:fltVal val="1"/>
                                          </p:val>
                                        </p:tav>
                                      </p:tavLst>
                                    </p:anim>
                                    <p:anim calcmode="lin" valueType="num">
                                      <p:cBhvr>
                                        <p:cTn id="68" dur="332" tmFilter="0, 0; 0.125,0.2665; 0.25,0.4; 0.375,0.465; 0.5,0.5;  0.625,0.535; 0.75,0.6; 0.875,0.7335; 1,1">
                                          <p:stCondLst>
                                            <p:cond delay="1324"/>
                                          </p:stCondLst>
                                        </p:cTn>
                                        <p:tgtEl>
                                          <p:spTgt spid="24587"/>
                                        </p:tgtEl>
                                        <p:attrNameLst>
                                          <p:attrName>ppt_y</p:attrName>
                                        </p:attrNameLst>
                                      </p:cBhvr>
                                      <p:tavLst>
                                        <p:tav tm="0" fmla="#ppt_y-sin(pi*$)/27">
                                          <p:val>
                                            <p:fltVal val="0"/>
                                          </p:val>
                                        </p:tav>
                                        <p:tav tm="100000">
                                          <p:val>
                                            <p:fltVal val="1"/>
                                          </p:val>
                                        </p:tav>
                                      </p:tavLst>
                                    </p:anim>
                                    <p:anim calcmode="lin" valueType="num">
                                      <p:cBhvr>
                                        <p:cTn id="69" dur="164" tmFilter="0, 0; 0.125,0.2665; 0.25,0.4; 0.375,0.465; 0.5,0.5;  0.625,0.535; 0.75,0.6; 0.875,0.7335; 1,1">
                                          <p:stCondLst>
                                            <p:cond delay="1656"/>
                                          </p:stCondLst>
                                        </p:cTn>
                                        <p:tgtEl>
                                          <p:spTgt spid="24587"/>
                                        </p:tgtEl>
                                        <p:attrNameLst>
                                          <p:attrName>ppt_y</p:attrName>
                                        </p:attrNameLst>
                                      </p:cBhvr>
                                      <p:tavLst>
                                        <p:tav tm="0" fmla="#ppt_y-sin(pi*$)/81">
                                          <p:val>
                                            <p:fltVal val="0"/>
                                          </p:val>
                                        </p:tav>
                                        <p:tav tm="100000">
                                          <p:val>
                                            <p:fltVal val="1"/>
                                          </p:val>
                                        </p:tav>
                                      </p:tavLst>
                                    </p:anim>
                                    <p:animScale>
                                      <p:cBhvr>
                                        <p:cTn id="70" dur="26">
                                          <p:stCondLst>
                                            <p:cond delay="650"/>
                                          </p:stCondLst>
                                        </p:cTn>
                                        <p:tgtEl>
                                          <p:spTgt spid="24587"/>
                                        </p:tgtEl>
                                      </p:cBhvr>
                                      <p:to x="100000" y="60000"/>
                                    </p:animScale>
                                    <p:animScale>
                                      <p:cBhvr>
                                        <p:cTn id="71" dur="166" decel="50000">
                                          <p:stCondLst>
                                            <p:cond delay="676"/>
                                          </p:stCondLst>
                                        </p:cTn>
                                        <p:tgtEl>
                                          <p:spTgt spid="24587"/>
                                        </p:tgtEl>
                                      </p:cBhvr>
                                      <p:to x="100000" y="100000"/>
                                    </p:animScale>
                                    <p:animScale>
                                      <p:cBhvr>
                                        <p:cTn id="72" dur="26">
                                          <p:stCondLst>
                                            <p:cond delay="1312"/>
                                          </p:stCondLst>
                                        </p:cTn>
                                        <p:tgtEl>
                                          <p:spTgt spid="24587"/>
                                        </p:tgtEl>
                                      </p:cBhvr>
                                      <p:to x="100000" y="80000"/>
                                    </p:animScale>
                                    <p:animScale>
                                      <p:cBhvr>
                                        <p:cTn id="73" dur="166" decel="50000">
                                          <p:stCondLst>
                                            <p:cond delay="1338"/>
                                          </p:stCondLst>
                                        </p:cTn>
                                        <p:tgtEl>
                                          <p:spTgt spid="24587"/>
                                        </p:tgtEl>
                                      </p:cBhvr>
                                      <p:to x="100000" y="100000"/>
                                    </p:animScale>
                                    <p:animScale>
                                      <p:cBhvr>
                                        <p:cTn id="74" dur="26">
                                          <p:stCondLst>
                                            <p:cond delay="1642"/>
                                          </p:stCondLst>
                                        </p:cTn>
                                        <p:tgtEl>
                                          <p:spTgt spid="24587"/>
                                        </p:tgtEl>
                                      </p:cBhvr>
                                      <p:to x="100000" y="90000"/>
                                    </p:animScale>
                                    <p:animScale>
                                      <p:cBhvr>
                                        <p:cTn id="75" dur="166" decel="50000">
                                          <p:stCondLst>
                                            <p:cond delay="1668"/>
                                          </p:stCondLst>
                                        </p:cTn>
                                        <p:tgtEl>
                                          <p:spTgt spid="24587"/>
                                        </p:tgtEl>
                                      </p:cBhvr>
                                      <p:to x="100000" y="100000"/>
                                    </p:animScale>
                                    <p:animScale>
                                      <p:cBhvr>
                                        <p:cTn id="76" dur="26">
                                          <p:stCondLst>
                                            <p:cond delay="1808"/>
                                          </p:stCondLst>
                                        </p:cTn>
                                        <p:tgtEl>
                                          <p:spTgt spid="24587"/>
                                        </p:tgtEl>
                                      </p:cBhvr>
                                      <p:to x="100000" y="95000"/>
                                    </p:animScale>
                                    <p:animScale>
                                      <p:cBhvr>
                                        <p:cTn id="77" dur="166" decel="50000">
                                          <p:stCondLst>
                                            <p:cond delay="1834"/>
                                          </p:stCondLst>
                                        </p:cTn>
                                        <p:tgtEl>
                                          <p:spTgt spid="24587"/>
                                        </p:tgtEl>
                                      </p:cBhvr>
                                      <p:to x="100000" y="100000"/>
                                    </p:animScale>
                                  </p:childTnLst>
                                </p:cTn>
                              </p:par>
                            </p:childTnLst>
                          </p:cTn>
                        </p:par>
                      </p:childTnLst>
                    </p:cTn>
                  </p:par>
                  <p:par>
                    <p:cTn id="78" fill="hold" nodeType="clickPar">
                      <p:stCondLst>
                        <p:cond delay="indefinite"/>
                      </p:stCondLst>
                      <p:childTnLst>
                        <p:par>
                          <p:cTn id="79" fill="hold" nodeType="withGroup">
                            <p:stCondLst>
                              <p:cond delay="indefinite"/>
                            </p:stCondLst>
                          </p:cTn>
                        </p:par>
                        <p:par>
                          <p:cTn id="80" fill="hold" nodeType="afterGroup">
                            <p:stCondLst>
                              <p:cond delay="0"/>
                            </p:stCondLst>
                            <p:childTnLst>
                              <p:par>
                                <p:cTn id="81" presetID="3" presetClass="entr" presetSubtype="10" fill="hold" grpId="7" nodeType="clickEffect">
                                  <p:stCondLst>
                                    <p:cond delay="0"/>
                                  </p:stCondLst>
                                  <p:childTnLst>
                                    <p:set>
                                      <p:cBhvr>
                                        <p:cTn id="82" dur="1" fill="hold">
                                          <p:stCondLst>
                                            <p:cond delay="0"/>
                                          </p:stCondLst>
                                        </p:cTn>
                                        <p:tgtEl>
                                          <p:spTgt spid="24589"/>
                                        </p:tgtEl>
                                        <p:attrNameLst>
                                          <p:attrName>style.visibility</p:attrName>
                                        </p:attrNameLst>
                                      </p:cBhvr>
                                      <p:to>
                                        <p:strVal val="visible"/>
                                      </p:to>
                                    </p:set>
                                    <p:animEffect transition="in" filter="blinds(horizontal)">
                                      <p:cBhvr>
                                        <p:cTn id="83" dur="500"/>
                                        <p:tgtEl>
                                          <p:spTgt spid="24589"/>
                                        </p:tgtEl>
                                      </p:cBhvr>
                                    </p:animEffect>
                                  </p:childTnLst>
                                </p:cTn>
                              </p:par>
                            </p:childTnLst>
                          </p:cTn>
                        </p:par>
                      </p:childTnLst>
                    </p:cTn>
                  </p:par>
                  <p:par>
                    <p:cTn id="84" fill="hold" nodeType="clickPar">
                      <p:stCondLst>
                        <p:cond delay="indefinite"/>
                      </p:stCondLst>
                      <p:childTnLst>
                        <p:par>
                          <p:cTn id="85" fill="hold" nodeType="withGroup">
                            <p:stCondLst>
                              <p:cond delay="indefinite"/>
                            </p:stCondLst>
                          </p:cTn>
                        </p:par>
                        <p:par>
                          <p:cTn id="86" fill="hold" nodeType="afterGroup">
                            <p:stCondLst>
                              <p:cond delay="0"/>
                            </p:stCondLst>
                            <p:childTnLst>
                              <p:par>
                                <p:cTn id="87" presetID="3" presetClass="entr" presetSubtype="10" fill="hold" grpId="6" nodeType="clickEffect">
                                  <p:stCondLst>
                                    <p:cond delay="0"/>
                                  </p:stCondLst>
                                  <p:childTnLst>
                                    <p:set>
                                      <p:cBhvr>
                                        <p:cTn id="88" dur="1" fill="hold">
                                          <p:stCondLst>
                                            <p:cond delay="0"/>
                                          </p:stCondLst>
                                        </p:cTn>
                                        <p:tgtEl>
                                          <p:spTgt spid="24588"/>
                                        </p:tgtEl>
                                        <p:attrNameLst>
                                          <p:attrName>style.visibility</p:attrName>
                                        </p:attrNameLst>
                                      </p:cBhvr>
                                      <p:to>
                                        <p:strVal val="visible"/>
                                      </p:to>
                                    </p:set>
                                    <p:animEffect transition="in" filter="blinds(horizontal)">
                                      <p:cBhvr>
                                        <p:cTn id="89" dur="500"/>
                                        <p:tgtEl>
                                          <p:spTgt spid="245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2" grpId="0"/>
      <p:bldP spid="24583" grpId="1"/>
      <p:bldP spid="24584" grpId="2"/>
      <p:bldP spid="24585" grpId="3"/>
      <p:bldP spid="24586" grpId="4"/>
      <p:bldP spid="24587" grpId="5"/>
      <p:bldP spid="24588" grpId="6"/>
      <p:bldP spid="24589" grpId="7"/>
      <p:bldP spid="24590" grpId="8"/>
      <p:bldP spid="24591" grpId="9"/>
      <p:bldP spid="24592" grpId="10"/>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98306" name="Rectangle 4"/>
          <p:cNvSpPr>
            <a:spLocks noChangeArrowheads="1"/>
          </p:cNvSpPr>
          <p:nvPr/>
        </p:nvSpPr>
        <p:spPr bwMode="auto">
          <a:xfrm>
            <a:off x="2209800" y="291548"/>
            <a:ext cx="4724400" cy="762000"/>
          </a:xfrm>
          <a:prstGeom prst="rect">
            <a:avLst/>
          </a:prstGeom>
          <a:noFill/>
        </p:spPr>
        <p:style>
          <a:lnRef idx="2">
            <a:schemeClr val="accent2"/>
          </a:lnRef>
          <a:fillRef idx="1">
            <a:schemeClr val="lt1"/>
          </a:fillRef>
          <a:effectRef idx="0">
            <a:schemeClr val="accent2"/>
          </a:effectRef>
          <a:fontRef idx="minor">
            <a:schemeClr val="dk1"/>
          </a:fontRef>
        </p:style>
        <p:txBody>
          <a:bodyPr/>
          <a:lstStyle/>
          <a:p>
            <a:pPr algn="ctr">
              <a:spcBef>
                <a:spcPct val="0"/>
              </a:spcBef>
              <a:buFontTx/>
              <a:buNone/>
            </a:pPr>
            <a:r>
              <a:rPr lang="zh-CN" altLang="en-US" sz="4000" b="1" i="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黑体" pitchFamily="49" charset="-122"/>
                <a:ea typeface="黑体" pitchFamily="49" charset="-122"/>
              </a:rPr>
              <a:t>化学工业</a:t>
            </a:r>
            <a:r>
              <a:rPr lang="zh-CN" altLang="en-US" sz="4000" b="1" i="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黑体" pitchFamily="49" charset="-122"/>
                <a:ea typeface="黑体" pitchFamily="49" charset="-122"/>
              </a:rPr>
              <a:t>的建立</a:t>
            </a:r>
          </a:p>
        </p:txBody>
      </p:sp>
      <p:sp>
        <p:nvSpPr>
          <p:cNvPr id="98307" name="Text Box 5"/>
          <p:cNvSpPr txBox="1">
            <a:spLocks noChangeArrowheads="1"/>
          </p:cNvSpPr>
          <p:nvPr/>
        </p:nvSpPr>
        <p:spPr bwMode="auto">
          <a:xfrm>
            <a:off x="685800" y="1143000"/>
            <a:ext cx="3505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en-US" altLang="zh-CN" sz="3200">
                <a:solidFill>
                  <a:srgbClr val="000000"/>
                </a:solidFill>
                <a:latin typeface="黑体" pitchFamily="49" charset="-122"/>
                <a:ea typeface="黑体" pitchFamily="49" charset="-122"/>
              </a:rPr>
              <a:t>1</a:t>
            </a:r>
            <a:r>
              <a:rPr kumimoji="1" lang="zh-CN" altLang="en-US" sz="3200">
                <a:solidFill>
                  <a:srgbClr val="000000"/>
                </a:solidFill>
                <a:latin typeface="黑体" pitchFamily="49" charset="-122"/>
                <a:ea typeface="黑体" pitchFamily="49" charset="-122"/>
              </a:rPr>
              <a:t>）发明与创造</a:t>
            </a:r>
          </a:p>
        </p:txBody>
      </p:sp>
      <p:sp>
        <p:nvSpPr>
          <p:cNvPr id="27654" name="Text Box 6"/>
          <p:cNvSpPr txBox="1">
            <a:spLocks noChangeArrowheads="1"/>
          </p:cNvSpPr>
          <p:nvPr/>
        </p:nvSpPr>
        <p:spPr bwMode="auto">
          <a:xfrm>
            <a:off x="838200" y="5638800"/>
            <a:ext cx="1828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en-US" altLang="zh-CN" sz="3200">
                <a:solidFill>
                  <a:srgbClr val="000000"/>
                </a:solidFill>
                <a:latin typeface="黑体" pitchFamily="49" charset="-122"/>
                <a:ea typeface="黑体" pitchFamily="49" charset="-122"/>
              </a:rPr>
              <a:t>2</a:t>
            </a:r>
            <a:r>
              <a:rPr kumimoji="1" lang="zh-CN" altLang="en-US" sz="3200">
                <a:solidFill>
                  <a:srgbClr val="000000"/>
                </a:solidFill>
                <a:latin typeface="黑体" pitchFamily="49" charset="-122"/>
                <a:ea typeface="黑体" pitchFamily="49" charset="-122"/>
              </a:rPr>
              <a:t>）作用</a:t>
            </a:r>
          </a:p>
        </p:txBody>
      </p:sp>
      <p:sp>
        <p:nvSpPr>
          <p:cNvPr id="98309" name="Text Box 7"/>
          <p:cNvSpPr txBox="1">
            <a:spLocks noChangeArrowheads="1"/>
          </p:cNvSpPr>
          <p:nvPr/>
        </p:nvSpPr>
        <p:spPr bwMode="auto">
          <a:xfrm>
            <a:off x="1066800" y="1828800"/>
            <a:ext cx="1219200" cy="604838"/>
          </a:xfrm>
          <a:prstGeom prst="rect">
            <a:avLst/>
          </a:prstGeom>
          <a:solidFill>
            <a:schemeClr val="bg2"/>
          </a:solidFill>
          <a:ln w="25400">
            <a:solidFill>
              <a:schemeClr val="tx1"/>
            </a:solidFill>
            <a:miter lim="800000"/>
          </a:ln>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kumimoji="1" lang="zh-CN" altLang="en-US" sz="3200">
                <a:solidFill>
                  <a:srgbClr val="000000"/>
                </a:solidFill>
              </a:rPr>
              <a:t>炸药</a:t>
            </a:r>
          </a:p>
        </p:txBody>
      </p:sp>
      <p:sp>
        <p:nvSpPr>
          <p:cNvPr id="27656" name="AutoShape 8"/>
          <p:cNvSpPr>
            <a:spLocks noChangeArrowheads="1"/>
          </p:cNvSpPr>
          <p:nvPr/>
        </p:nvSpPr>
        <p:spPr bwMode="auto">
          <a:xfrm>
            <a:off x="1371600" y="2514600"/>
            <a:ext cx="381000" cy="228600"/>
          </a:xfrm>
          <a:prstGeom prst="downArrow">
            <a:avLst>
              <a:gd name="adj1" fmla="val 50000"/>
              <a:gd name="adj2" fmla="val 25000"/>
            </a:avLst>
          </a:prstGeom>
          <a:solidFill>
            <a:schemeClr val="tx1"/>
          </a:solidFill>
          <a:ln w="9525">
            <a:solidFill>
              <a:schemeClr val="tx1"/>
            </a:solidFill>
            <a:miter lim="800000"/>
          </a:ln>
        </p:spPr>
        <p:txBody>
          <a:bodyPr vert="eaVert" wrap="none" anchor="ctr"/>
          <a:lstStyle/>
          <a:p>
            <a:pPr>
              <a:spcBef>
                <a:spcPct val="0"/>
              </a:spcBef>
              <a:buFontTx/>
              <a:buNone/>
            </a:pPr>
            <a:endParaRPr lang="zh-CN" altLang="en-US" sz="1800" b="0">
              <a:solidFill>
                <a:srgbClr val="000000"/>
              </a:solidFill>
            </a:endParaRPr>
          </a:p>
        </p:txBody>
      </p:sp>
      <p:sp>
        <p:nvSpPr>
          <p:cNvPr id="27657" name="Text Box 9"/>
          <p:cNvSpPr txBox="1">
            <a:spLocks noChangeArrowheads="1"/>
          </p:cNvSpPr>
          <p:nvPr/>
        </p:nvSpPr>
        <p:spPr bwMode="auto">
          <a:xfrm>
            <a:off x="3124200" y="1828800"/>
            <a:ext cx="4343400" cy="528638"/>
          </a:xfrm>
          <a:prstGeom prst="rect">
            <a:avLst/>
          </a:prstGeom>
          <a:noFill/>
          <a:ln w="9525">
            <a:solidFill>
              <a:schemeClr val="tx1"/>
            </a:solidFill>
            <a:miter lim="800000"/>
          </a:ln>
          <a:effectLst/>
        </p:spPr>
        <p:txBody>
          <a:bodyPr>
            <a:spAutoFit/>
          </a:bodyPr>
          <a:lstStyle/>
          <a:p>
            <a:pPr algn="ctr">
              <a:buFontTx/>
              <a:buNone/>
              <a:defRPr/>
            </a:pPr>
            <a:r>
              <a:rPr kumimoji="1" lang="en-US" altLang="zh-CN">
                <a:solidFill>
                  <a:prstClr val="black"/>
                </a:solidFill>
                <a:effectLst>
                  <a:outerShdw blurRad="38100" dist="38100" dir="2700000" algn="tl">
                    <a:srgbClr val="336699"/>
                  </a:outerShdw>
                </a:effectLst>
                <a:latin typeface="黑体" pitchFamily="49" charset="-122"/>
                <a:ea typeface="黑体" pitchFamily="49" charset="-122"/>
              </a:rPr>
              <a:t>1867</a:t>
            </a:r>
            <a:r>
              <a:rPr kumimoji="1" lang="zh-CN" altLang="en-US">
                <a:solidFill>
                  <a:prstClr val="black"/>
                </a:solidFill>
                <a:effectLst>
                  <a:outerShdw blurRad="38100" dist="38100" dir="2700000" algn="tl">
                    <a:srgbClr val="336699"/>
                  </a:outerShdw>
                </a:effectLst>
                <a:latin typeface="黑体" pitchFamily="49" charset="-122"/>
                <a:ea typeface="黑体" pitchFamily="49" charset="-122"/>
              </a:rPr>
              <a:t>年，（瑞典）诺贝尔</a:t>
            </a:r>
          </a:p>
        </p:txBody>
      </p:sp>
      <p:sp>
        <p:nvSpPr>
          <p:cNvPr id="27659" name="Text Box 11"/>
          <p:cNvSpPr txBox="1">
            <a:spLocks noChangeArrowheads="1"/>
          </p:cNvSpPr>
          <p:nvPr/>
        </p:nvSpPr>
        <p:spPr bwMode="auto">
          <a:xfrm>
            <a:off x="3124200" y="2819400"/>
            <a:ext cx="1447800" cy="528638"/>
          </a:xfrm>
          <a:prstGeom prst="rect">
            <a:avLst/>
          </a:prstGeom>
          <a:noFill/>
          <a:ln w="9525">
            <a:solidFill>
              <a:schemeClr val="tx1"/>
            </a:solidFill>
            <a:miter lim="800000"/>
          </a:ln>
          <a:effectLst/>
        </p:spPr>
        <p:txBody>
          <a:bodyPr>
            <a:spAutoFit/>
          </a:bodyPr>
          <a:lstStyle/>
          <a:p>
            <a:pPr algn="ctr">
              <a:buFontTx/>
              <a:buNone/>
              <a:defRPr/>
            </a:pPr>
            <a:r>
              <a:rPr kumimoji="1" lang="en-US" altLang="zh-CN">
                <a:solidFill>
                  <a:prstClr val="black"/>
                </a:solidFill>
                <a:effectLst>
                  <a:outerShdw blurRad="38100" dist="38100" dir="2700000" algn="tl">
                    <a:srgbClr val="336699"/>
                  </a:outerShdw>
                </a:effectLst>
                <a:latin typeface="黑体" pitchFamily="49" charset="-122"/>
                <a:ea typeface="黑体" pitchFamily="49" charset="-122"/>
              </a:rPr>
              <a:t>80</a:t>
            </a:r>
            <a:r>
              <a:rPr kumimoji="1" lang="zh-CN" altLang="en-US">
                <a:solidFill>
                  <a:prstClr val="black"/>
                </a:solidFill>
                <a:effectLst>
                  <a:outerShdw blurRad="38100" dist="38100" dir="2700000" algn="tl">
                    <a:srgbClr val="336699"/>
                  </a:outerShdw>
                </a:effectLst>
                <a:latin typeface="黑体" pitchFamily="49" charset="-122"/>
                <a:ea typeface="黑体" pitchFamily="49" charset="-122"/>
              </a:rPr>
              <a:t>年代</a:t>
            </a:r>
          </a:p>
        </p:txBody>
      </p:sp>
      <p:sp>
        <p:nvSpPr>
          <p:cNvPr id="27660" name="Text Box 12"/>
          <p:cNvSpPr txBox="1">
            <a:spLocks noChangeArrowheads="1"/>
          </p:cNvSpPr>
          <p:nvPr/>
        </p:nvSpPr>
        <p:spPr bwMode="auto">
          <a:xfrm>
            <a:off x="762000" y="2819400"/>
            <a:ext cx="1981200" cy="604838"/>
          </a:xfrm>
          <a:prstGeom prst="rect">
            <a:avLst/>
          </a:prstGeom>
          <a:solidFill>
            <a:schemeClr val="bg2"/>
          </a:solidFill>
          <a:ln w="25400">
            <a:solidFill>
              <a:schemeClr val="tx1"/>
            </a:solidFill>
            <a:miter lim="800000"/>
          </a:ln>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kumimoji="1" lang="zh-CN" altLang="en-US" sz="3200">
                <a:solidFill>
                  <a:srgbClr val="000000"/>
                </a:solidFill>
              </a:rPr>
              <a:t>无烟火药</a:t>
            </a:r>
            <a:endParaRPr kumimoji="1" lang="zh-CN" altLang="en-US" sz="4800">
              <a:solidFill>
                <a:srgbClr val="000000"/>
              </a:solidFill>
            </a:endParaRPr>
          </a:p>
        </p:txBody>
      </p:sp>
      <p:sp>
        <p:nvSpPr>
          <p:cNvPr id="27661" name="AutoShape 13"/>
          <p:cNvSpPr>
            <a:spLocks noChangeArrowheads="1"/>
          </p:cNvSpPr>
          <p:nvPr/>
        </p:nvSpPr>
        <p:spPr bwMode="auto">
          <a:xfrm>
            <a:off x="1371600" y="3505200"/>
            <a:ext cx="381000" cy="228600"/>
          </a:xfrm>
          <a:prstGeom prst="downArrow">
            <a:avLst>
              <a:gd name="adj1" fmla="val 50000"/>
              <a:gd name="adj2" fmla="val 25000"/>
            </a:avLst>
          </a:prstGeom>
          <a:solidFill>
            <a:schemeClr val="tx1"/>
          </a:solidFill>
          <a:ln w="9525">
            <a:solidFill>
              <a:schemeClr val="tx1"/>
            </a:solidFill>
            <a:miter lim="800000"/>
          </a:ln>
        </p:spPr>
        <p:txBody>
          <a:bodyPr vert="eaVert" wrap="none" anchor="ctr"/>
          <a:lstStyle/>
          <a:p>
            <a:pPr>
              <a:spcBef>
                <a:spcPct val="0"/>
              </a:spcBef>
              <a:buFontTx/>
              <a:buNone/>
            </a:pPr>
            <a:endParaRPr lang="zh-CN" altLang="en-US" sz="1800" b="0">
              <a:solidFill>
                <a:srgbClr val="000000"/>
              </a:solidFill>
            </a:endParaRPr>
          </a:p>
        </p:txBody>
      </p:sp>
      <p:sp>
        <p:nvSpPr>
          <p:cNvPr id="27662" name="Text Box 14"/>
          <p:cNvSpPr txBox="1">
            <a:spLocks noChangeArrowheads="1"/>
          </p:cNvSpPr>
          <p:nvPr/>
        </p:nvSpPr>
        <p:spPr bwMode="auto">
          <a:xfrm>
            <a:off x="685800" y="3810000"/>
            <a:ext cx="6248400" cy="604838"/>
          </a:xfrm>
          <a:prstGeom prst="rect">
            <a:avLst/>
          </a:prstGeom>
          <a:solidFill>
            <a:schemeClr val="bg2"/>
          </a:solidFill>
          <a:ln w="25400">
            <a:solidFill>
              <a:schemeClr val="tx1"/>
            </a:solidFill>
            <a:miter lim="800000"/>
          </a:ln>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kumimoji="1" lang="zh-CN" altLang="en-US" sz="3200">
                <a:solidFill>
                  <a:srgbClr val="000000"/>
                </a:solidFill>
              </a:rPr>
              <a:t>从煤炭中提取氨、苯等化学产品</a:t>
            </a:r>
          </a:p>
        </p:txBody>
      </p:sp>
      <p:sp>
        <p:nvSpPr>
          <p:cNvPr id="27663" name="Text Box 15"/>
          <p:cNvSpPr txBox="1">
            <a:spLocks noChangeArrowheads="1"/>
          </p:cNvSpPr>
          <p:nvPr/>
        </p:nvSpPr>
        <p:spPr bwMode="auto">
          <a:xfrm>
            <a:off x="7162800" y="3886200"/>
            <a:ext cx="1447800" cy="528638"/>
          </a:xfrm>
          <a:prstGeom prst="rect">
            <a:avLst/>
          </a:prstGeom>
          <a:noFill/>
          <a:ln w="9525">
            <a:solidFill>
              <a:schemeClr val="tx1"/>
            </a:solidFill>
            <a:miter lim="800000"/>
          </a:ln>
          <a:effectLst/>
        </p:spPr>
        <p:txBody>
          <a:bodyPr>
            <a:spAutoFit/>
          </a:bodyPr>
          <a:lstStyle/>
          <a:p>
            <a:pPr algn="ctr">
              <a:buFontTx/>
              <a:buNone/>
              <a:defRPr/>
            </a:pPr>
            <a:r>
              <a:rPr kumimoji="1" lang="en-US" altLang="zh-CN">
                <a:solidFill>
                  <a:prstClr val="black"/>
                </a:solidFill>
                <a:effectLst>
                  <a:outerShdw blurRad="38100" dist="38100" dir="2700000" algn="tl">
                    <a:srgbClr val="336699"/>
                  </a:outerShdw>
                </a:effectLst>
                <a:latin typeface="黑体" pitchFamily="49" charset="-122"/>
                <a:ea typeface="黑体" pitchFamily="49" charset="-122"/>
              </a:rPr>
              <a:t>80</a:t>
            </a:r>
            <a:r>
              <a:rPr kumimoji="1" lang="zh-CN" altLang="en-US">
                <a:solidFill>
                  <a:prstClr val="black"/>
                </a:solidFill>
                <a:effectLst>
                  <a:outerShdw blurRad="38100" dist="38100" dir="2700000" algn="tl">
                    <a:srgbClr val="336699"/>
                  </a:outerShdw>
                </a:effectLst>
                <a:latin typeface="黑体" pitchFamily="49" charset="-122"/>
                <a:ea typeface="黑体" pitchFamily="49" charset="-122"/>
              </a:rPr>
              <a:t>年代</a:t>
            </a:r>
          </a:p>
        </p:txBody>
      </p:sp>
      <p:sp>
        <p:nvSpPr>
          <p:cNvPr id="27664" name="AutoShape 16"/>
          <p:cNvSpPr>
            <a:spLocks noChangeArrowheads="1"/>
          </p:cNvSpPr>
          <p:nvPr/>
        </p:nvSpPr>
        <p:spPr bwMode="auto">
          <a:xfrm>
            <a:off x="1371600" y="4495800"/>
            <a:ext cx="381000" cy="228600"/>
          </a:xfrm>
          <a:prstGeom prst="downArrow">
            <a:avLst>
              <a:gd name="adj1" fmla="val 50000"/>
              <a:gd name="adj2" fmla="val 25000"/>
            </a:avLst>
          </a:prstGeom>
          <a:solidFill>
            <a:schemeClr val="tx1"/>
          </a:solidFill>
          <a:ln w="9525">
            <a:solidFill>
              <a:schemeClr val="tx1"/>
            </a:solidFill>
            <a:miter lim="800000"/>
          </a:ln>
        </p:spPr>
        <p:txBody>
          <a:bodyPr vert="eaVert" wrap="none" anchor="ctr"/>
          <a:lstStyle/>
          <a:p>
            <a:pPr>
              <a:spcBef>
                <a:spcPct val="0"/>
              </a:spcBef>
              <a:buFontTx/>
              <a:buNone/>
            </a:pPr>
            <a:endParaRPr lang="zh-CN" altLang="en-US" sz="1800" b="0">
              <a:solidFill>
                <a:srgbClr val="000000"/>
              </a:solidFill>
            </a:endParaRPr>
          </a:p>
        </p:txBody>
      </p:sp>
      <p:sp>
        <p:nvSpPr>
          <p:cNvPr id="27666" name="Text Box 18"/>
          <p:cNvSpPr txBox="1">
            <a:spLocks noChangeArrowheads="1"/>
          </p:cNvSpPr>
          <p:nvPr/>
        </p:nvSpPr>
        <p:spPr bwMode="auto">
          <a:xfrm>
            <a:off x="685800" y="4800600"/>
            <a:ext cx="7086600" cy="604838"/>
          </a:xfrm>
          <a:prstGeom prst="rect">
            <a:avLst/>
          </a:prstGeom>
          <a:solidFill>
            <a:schemeClr val="bg2"/>
          </a:solidFill>
          <a:ln w="25400">
            <a:solidFill>
              <a:schemeClr val="tx1"/>
            </a:solidFill>
            <a:miter lim="800000"/>
          </a:ln>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kumimoji="1" lang="zh-CN" altLang="en-US" sz="3200">
                <a:solidFill>
                  <a:srgbClr val="000000"/>
                </a:solidFill>
              </a:rPr>
              <a:t>塑料、人造纤维开始投入生产和使用</a:t>
            </a:r>
          </a:p>
        </p:txBody>
      </p:sp>
      <p:sp>
        <p:nvSpPr>
          <p:cNvPr id="27667" name="Text Box 19"/>
          <p:cNvSpPr txBox="1">
            <a:spLocks noChangeArrowheads="1"/>
          </p:cNvSpPr>
          <p:nvPr/>
        </p:nvSpPr>
        <p:spPr bwMode="auto">
          <a:xfrm>
            <a:off x="2667000" y="5715000"/>
            <a:ext cx="4038600" cy="528638"/>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ctr" eaLnBrk="1" hangingPunct="1">
              <a:buFontTx/>
              <a:buNone/>
            </a:pPr>
            <a:r>
              <a:rPr kumimoji="1" lang="zh-CN" altLang="en-US">
                <a:solidFill>
                  <a:srgbClr val="000000"/>
                </a:solidFill>
                <a:ea typeface="黑体" pitchFamily="49" charset="-122"/>
              </a:rPr>
              <a:t>大大丰富了人们的生活</a:t>
            </a:r>
          </a:p>
        </p:txBody>
      </p:sp>
      <p:pic>
        <p:nvPicPr>
          <p:cNvPr id="98320" name="Picture 20"/>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410200" y="2514600"/>
            <a:ext cx="1524000"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9" name="Picture 21" descr="塑料"/>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724400" y="5257800"/>
            <a:ext cx="16383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70" name="Picture 22" descr="纤维"/>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400800" y="5334000"/>
            <a:ext cx="1441450"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326740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8306"/>
                                        </p:tgtEl>
                                        <p:attrNameLst>
                                          <p:attrName>style.visibility</p:attrName>
                                        </p:attrNameLst>
                                      </p:cBhvr>
                                      <p:to>
                                        <p:strVal val="visible"/>
                                      </p:to>
                                    </p:set>
                                    <p:animEffect transition="in" filter="fade">
                                      <p:cBhvr>
                                        <p:cTn id="7" dur="500"/>
                                        <p:tgtEl>
                                          <p:spTgt spid="9830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6" presetClass="entr" presetSubtype="16" fill="hold" grpId="1" nodeType="clickEffect">
                                  <p:stCondLst>
                                    <p:cond delay="0"/>
                                  </p:stCondLst>
                                  <p:childTnLst>
                                    <p:set>
                                      <p:cBhvr>
                                        <p:cTn id="12" dur="1" fill="hold">
                                          <p:stCondLst>
                                            <p:cond delay="0"/>
                                          </p:stCondLst>
                                        </p:cTn>
                                        <p:tgtEl>
                                          <p:spTgt spid="98309"/>
                                        </p:tgtEl>
                                        <p:attrNameLst>
                                          <p:attrName>style.visibility</p:attrName>
                                        </p:attrNameLst>
                                      </p:cBhvr>
                                      <p:to>
                                        <p:strVal val="visible"/>
                                      </p:to>
                                    </p:set>
                                    <p:animEffect transition="in" filter="circle(in)">
                                      <p:cBhvr>
                                        <p:cTn id="13" dur="2000"/>
                                        <p:tgtEl>
                                          <p:spTgt spid="98309"/>
                                        </p:tgtEl>
                                      </p:cBhvr>
                                    </p:animEffect>
                                  </p:childTnLst>
                                </p:cTn>
                              </p:par>
                              <p:par>
                                <p:cTn id="14" presetID="6" presetClass="entr" presetSubtype="16" fill="hold" grpId="2" nodeType="withEffect">
                                  <p:stCondLst>
                                    <p:cond delay="0"/>
                                  </p:stCondLst>
                                  <p:childTnLst>
                                    <p:set>
                                      <p:cBhvr>
                                        <p:cTn id="15" dur="1" fill="hold">
                                          <p:stCondLst>
                                            <p:cond delay="0"/>
                                          </p:stCondLst>
                                        </p:cTn>
                                        <p:tgtEl>
                                          <p:spTgt spid="27657"/>
                                        </p:tgtEl>
                                        <p:attrNameLst>
                                          <p:attrName>style.visibility</p:attrName>
                                        </p:attrNameLst>
                                      </p:cBhvr>
                                      <p:to>
                                        <p:strVal val="visible"/>
                                      </p:to>
                                    </p:set>
                                    <p:animEffect transition="in" filter="circle(in)">
                                      <p:cBhvr>
                                        <p:cTn id="16" dur="2000"/>
                                        <p:tgtEl>
                                          <p:spTgt spid="27657"/>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21" presetClass="entr" presetSubtype="1" fill="hold" grpId="4" nodeType="clickEffect">
                                  <p:stCondLst>
                                    <p:cond delay="0"/>
                                  </p:stCondLst>
                                  <p:childTnLst>
                                    <p:set>
                                      <p:cBhvr>
                                        <p:cTn id="21" dur="1" fill="hold">
                                          <p:stCondLst>
                                            <p:cond delay="0"/>
                                          </p:stCondLst>
                                        </p:cTn>
                                        <p:tgtEl>
                                          <p:spTgt spid="27660"/>
                                        </p:tgtEl>
                                        <p:attrNameLst>
                                          <p:attrName>style.visibility</p:attrName>
                                        </p:attrNameLst>
                                      </p:cBhvr>
                                      <p:to>
                                        <p:strVal val="visible"/>
                                      </p:to>
                                    </p:set>
                                    <p:animEffect transition="in" filter="wheel(1)">
                                      <p:cBhvr>
                                        <p:cTn id="22" dur="2000"/>
                                        <p:tgtEl>
                                          <p:spTgt spid="27660"/>
                                        </p:tgtEl>
                                      </p:cBhvr>
                                    </p:animEffect>
                                  </p:childTnLst>
                                </p:cTn>
                              </p:par>
                              <p:par>
                                <p:cTn id="23" presetID="21" presetClass="entr" presetSubtype="1" fill="hold" grpId="3" nodeType="withEffect">
                                  <p:stCondLst>
                                    <p:cond delay="0"/>
                                  </p:stCondLst>
                                  <p:childTnLst>
                                    <p:set>
                                      <p:cBhvr>
                                        <p:cTn id="24" dur="1" fill="hold">
                                          <p:stCondLst>
                                            <p:cond delay="0"/>
                                          </p:stCondLst>
                                        </p:cTn>
                                        <p:tgtEl>
                                          <p:spTgt spid="27659"/>
                                        </p:tgtEl>
                                        <p:attrNameLst>
                                          <p:attrName>style.visibility</p:attrName>
                                        </p:attrNameLst>
                                      </p:cBhvr>
                                      <p:to>
                                        <p:strVal val="visible"/>
                                      </p:to>
                                    </p:set>
                                    <p:animEffect transition="in" filter="wheel(1)">
                                      <p:cBhvr>
                                        <p:cTn id="25" dur="2000"/>
                                        <p:tgtEl>
                                          <p:spTgt spid="27659"/>
                                        </p:tgtEl>
                                      </p:cBhvr>
                                    </p:animEffect>
                                  </p:childTnLst>
                                </p:cTn>
                              </p:par>
                              <p:par>
                                <p:cTn id="26" presetID="21" presetClass="entr" presetSubtype="1" fill="hold" nodeType="withEffect">
                                  <p:stCondLst>
                                    <p:cond delay="0"/>
                                  </p:stCondLst>
                                  <p:childTnLst>
                                    <p:set>
                                      <p:cBhvr>
                                        <p:cTn id="27" dur="1" fill="hold">
                                          <p:stCondLst>
                                            <p:cond delay="0"/>
                                          </p:stCondLst>
                                        </p:cTn>
                                        <p:tgtEl>
                                          <p:spTgt spid="98320"/>
                                        </p:tgtEl>
                                        <p:attrNameLst>
                                          <p:attrName>style.visibility</p:attrName>
                                        </p:attrNameLst>
                                      </p:cBhvr>
                                      <p:to>
                                        <p:strVal val="visible"/>
                                      </p:to>
                                    </p:set>
                                    <p:animEffect transition="in" filter="wheel(1)">
                                      <p:cBhvr>
                                        <p:cTn id="28" dur="2000"/>
                                        <p:tgtEl>
                                          <p:spTgt spid="98320"/>
                                        </p:tgtEl>
                                      </p:cBhvr>
                                    </p:animEffec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6" presetClass="entr" presetSubtype="16" fill="hold" grpId="5" nodeType="clickEffect">
                                  <p:stCondLst>
                                    <p:cond delay="0"/>
                                  </p:stCondLst>
                                  <p:childTnLst>
                                    <p:set>
                                      <p:cBhvr>
                                        <p:cTn id="33" dur="1" fill="hold">
                                          <p:stCondLst>
                                            <p:cond delay="0"/>
                                          </p:stCondLst>
                                        </p:cTn>
                                        <p:tgtEl>
                                          <p:spTgt spid="27662"/>
                                        </p:tgtEl>
                                        <p:attrNameLst>
                                          <p:attrName>style.visibility</p:attrName>
                                        </p:attrNameLst>
                                      </p:cBhvr>
                                      <p:to>
                                        <p:strVal val="visible"/>
                                      </p:to>
                                    </p:set>
                                    <p:animEffect transition="in" filter="circle(in)">
                                      <p:cBhvr>
                                        <p:cTn id="34" dur="2000"/>
                                        <p:tgtEl>
                                          <p:spTgt spid="27662"/>
                                        </p:tgtEl>
                                      </p:cBhvr>
                                    </p:animEffect>
                                  </p:childTnLst>
                                </p:cTn>
                              </p:par>
                              <p:par>
                                <p:cTn id="35" presetID="6" presetClass="entr" presetSubtype="16" fill="hold" grpId="6" nodeType="withEffect">
                                  <p:stCondLst>
                                    <p:cond delay="0"/>
                                  </p:stCondLst>
                                  <p:childTnLst>
                                    <p:set>
                                      <p:cBhvr>
                                        <p:cTn id="36" dur="1" fill="hold">
                                          <p:stCondLst>
                                            <p:cond delay="0"/>
                                          </p:stCondLst>
                                        </p:cTn>
                                        <p:tgtEl>
                                          <p:spTgt spid="27663"/>
                                        </p:tgtEl>
                                        <p:attrNameLst>
                                          <p:attrName>style.visibility</p:attrName>
                                        </p:attrNameLst>
                                      </p:cBhvr>
                                      <p:to>
                                        <p:strVal val="visible"/>
                                      </p:to>
                                    </p:set>
                                    <p:animEffect transition="in" filter="circle(in)">
                                      <p:cBhvr>
                                        <p:cTn id="37" dur="2000"/>
                                        <p:tgtEl>
                                          <p:spTgt spid="27663"/>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 presetClass="entr" presetSubtype="0" fill="hold" grpId="7" nodeType="clickEffect">
                                  <p:stCondLst>
                                    <p:cond delay="0"/>
                                  </p:stCondLst>
                                  <p:childTnLst>
                                    <p:set>
                                      <p:cBhvr>
                                        <p:cTn id="42" dur="1" fill="hold">
                                          <p:stCondLst>
                                            <p:cond delay="0"/>
                                          </p:stCondLst>
                                        </p:cTn>
                                        <p:tgtEl>
                                          <p:spTgt spid="27666"/>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indefinite"/>
                            </p:stCondLst>
                          </p:cTn>
                        </p:par>
                        <p:par>
                          <p:cTn id="45" fill="hold" nodeType="afterGroup">
                            <p:stCondLst>
                              <p:cond delay="0"/>
                            </p:stCondLst>
                            <p:childTnLst>
                              <p:par>
                                <p:cTn id="46" presetID="16" presetClass="entr" presetSubtype="21" fill="hold" grpId="8" nodeType="clickEffect">
                                  <p:stCondLst>
                                    <p:cond delay="0"/>
                                  </p:stCondLst>
                                  <p:childTnLst>
                                    <p:set>
                                      <p:cBhvr>
                                        <p:cTn id="47" dur="1" fill="hold">
                                          <p:stCondLst>
                                            <p:cond delay="0"/>
                                          </p:stCondLst>
                                        </p:cTn>
                                        <p:tgtEl>
                                          <p:spTgt spid="27667"/>
                                        </p:tgtEl>
                                        <p:attrNameLst>
                                          <p:attrName>style.visibility</p:attrName>
                                        </p:attrNameLst>
                                      </p:cBhvr>
                                      <p:to>
                                        <p:strVal val="visible"/>
                                      </p:to>
                                    </p:set>
                                    <p:animEffect transition="in" filter="barn(inVertical)">
                                      <p:cBhvr>
                                        <p:cTn id="48" dur="500"/>
                                        <p:tgtEl>
                                          <p:spTgt spid="27667"/>
                                        </p:tgtEl>
                                      </p:cBhvr>
                                    </p:animEffect>
                                  </p:childTnLst>
                                </p:cTn>
                              </p:par>
                              <p:par>
                                <p:cTn id="49" presetID="16" presetClass="entr" presetSubtype="21" fill="hold" nodeType="withEffect">
                                  <p:stCondLst>
                                    <p:cond delay="0"/>
                                  </p:stCondLst>
                                  <p:childTnLst>
                                    <p:set>
                                      <p:cBhvr>
                                        <p:cTn id="50" dur="1" fill="hold">
                                          <p:stCondLst>
                                            <p:cond delay="0"/>
                                          </p:stCondLst>
                                        </p:cTn>
                                        <p:tgtEl>
                                          <p:spTgt spid="27669"/>
                                        </p:tgtEl>
                                        <p:attrNameLst>
                                          <p:attrName>style.visibility</p:attrName>
                                        </p:attrNameLst>
                                      </p:cBhvr>
                                      <p:to>
                                        <p:strVal val="visible"/>
                                      </p:to>
                                    </p:set>
                                    <p:animEffect transition="in" filter="barn(inVertical)">
                                      <p:cBhvr>
                                        <p:cTn id="51" dur="500"/>
                                        <p:tgtEl>
                                          <p:spTgt spid="27669"/>
                                        </p:tgtEl>
                                      </p:cBhvr>
                                    </p:animEffect>
                                  </p:childTnLst>
                                </p:cTn>
                              </p:par>
                              <p:par>
                                <p:cTn id="52" presetID="16" presetClass="entr" presetSubtype="21" fill="hold" nodeType="withEffect">
                                  <p:stCondLst>
                                    <p:cond delay="0"/>
                                  </p:stCondLst>
                                  <p:childTnLst>
                                    <p:set>
                                      <p:cBhvr>
                                        <p:cTn id="53" dur="1" fill="hold">
                                          <p:stCondLst>
                                            <p:cond delay="0"/>
                                          </p:stCondLst>
                                        </p:cTn>
                                        <p:tgtEl>
                                          <p:spTgt spid="27670"/>
                                        </p:tgtEl>
                                        <p:attrNameLst>
                                          <p:attrName>style.visibility</p:attrName>
                                        </p:attrNameLst>
                                      </p:cBhvr>
                                      <p:to>
                                        <p:strVal val="visible"/>
                                      </p:to>
                                    </p:set>
                                    <p:animEffect transition="in" filter="barn(inVertical)">
                                      <p:cBhvr>
                                        <p:cTn id="54" dur="500"/>
                                        <p:tgtEl>
                                          <p:spTgt spid="276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6" grpId="0"/>
      <p:bldP spid="98309" grpId="1"/>
      <p:bldP spid="27657" grpId="2"/>
      <p:bldP spid="27659" grpId="3"/>
      <p:bldP spid="27660" grpId="4"/>
      <p:bldP spid="27662" grpId="5"/>
      <p:bldP spid="27663" grpId="6"/>
      <p:bldP spid="27666" grpId="7"/>
      <p:bldP spid="27667" grpId="8"/>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0354" name="Text Box 7"/>
          <p:cNvSpPr txBox="1">
            <a:spLocks noChangeArrowheads="1"/>
          </p:cNvSpPr>
          <p:nvPr/>
        </p:nvSpPr>
        <p:spPr bwMode="auto">
          <a:xfrm>
            <a:off x="822325" y="1411288"/>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algn="r" eaLnBrk="1" latinLnBrk="1" hangingPunct="1">
              <a:spcBef>
                <a:spcPct val="0"/>
              </a:spcBef>
              <a:buFontTx/>
              <a:buNone/>
            </a:pPr>
            <a:endParaRPr kumimoji="1" lang="zh-TW" altLang="en-US" sz="1800" b="0">
              <a:solidFill>
                <a:srgbClr val="000000"/>
              </a:solidFill>
              <a:latin typeface="HY강B" pitchFamily="18" charset="-127"/>
              <a:ea typeface="HY강B" pitchFamily="18" charset="-127"/>
            </a:endParaRPr>
          </a:p>
        </p:txBody>
      </p:sp>
      <p:graphicFrame>
        <p:nvGraphicFramePr>
          <p:cNvPr id="2" name="表格 1"/>
          <p:cNvGraphicFramePr>
            <a:graphicFrameLocks noGrp="1"/>
          </p:cNvGraphicFramePr>
          <p:nvPr>
            <p:extLst>
              <p:ext uri="{D42A27DB-BD31-4B8C-83A1-F6EECF244321}">
                <p14:modId xmlns:p14="http://schemas.microsoft.com/office/powerpoint/2010/main" val="3039960053"/>
              </p:ext>
            </p:extLst>
          </p:nvPr>
        </p:nvGraphicFramePr>
        <p:xfrm>
          <a:off x="1006475" y="1450686"/>
          <a:ext cx="6859588" cy="4054131"/>
        </p:xfrm>
        <a:graphic>
          <a:graphicData uri="http://schemas.openxmlformats.org/drawingml/2006/table">
            <a:tbl>
              <a:tblPr firstRow="1" firstCol="1" lastRow="1" lastCol="1" bandRow="1" bandCol="1">
                <a:tableStyleId>{2D5ABB26-0587-4C30-8999-92F81FD0307C}</a:tableStyleId>
              </a:tblPr>
              <a:tblGrid>
                <a:gridCol w="630582"/>
                <a:gridCol w="1436080"/>
                <a:gridCol w="1049389"/>
                <a:gridCol w="1571334"/>
                <a:gridCol w="2172203"/>
              </a:tblGrid>
              <a:tr h="0">
                <a:tc>
                  <a:txBody>
                    <a:bodyPr/>
                    <a:lstStyle/>
                    <a:p>
                      <a:pPr algn="ctr">
                        <a:spcAft>
                          <a:spcPct val="0"/>
                        </a:spcAft>
                      </a:pPr>
                      <a:r>
                        <a:rPr lang="zh-CN" sz="1800" cap="none" spc="0">
                          <a:ln w="1905"/>
                          <a:effectLst>
                            <a:innerShdw blurRad="69850" dist="43180" dir="5400000">
                              <a:srgbClr val="000000">
                                <a:alpha val="65000"/>
                              </a:srgbClr>
                            </a:innerShdw>
                          </a:effectLst>
                        </a:rPr>
                        <a:t>类别</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时间</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国家</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发明者</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发明成果</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4348">
                <a:tc rowSpan="2">
                  <a:txBody>
                    <a:bodyPr/>
                    <a:lstStyle/>
                    <a:p>
                      <a:pPr algn="ctr">
                        <a:spcAft>
                          <a:spcPct val="0"/>
                        </a:spcAft>
                      </a:pPr>
                      <a:r>
                        <a:rPr lang="zh-CN" sz="1800" cap="none" spc="0">
                          <a:ln w="1905"/>
                          <a:effectLst>
                            <a:innerShdw blurRad="69850" dist="43180" dir="5400000">
                              <a:srgbClr val="000000">
                                <a:alpha val="65000"/>
                              </a:srgbClr>
                            </a:innerShdw>
                          </a:effectLst>
                        </a:rPr>
                        <a:t>能源</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en-US" sz="1800" cap="none" spc="0">
                          <a:ln w="1905"/>
                          <a:effectLst>
                            <a:innerShdw blurRad="69850" dist="43180" dir="5400000">
                              <a:srgbClr val="000000">
                                <a:alpha val="65000"/>
                              </a:srgbClr>
                            </a:innerShdw>
                          </a:effectLst>
                        </a:rPr>
                        <a:t>1866</a:t>
                      </a:r>
                      <a:r>
                        <a:rPr lang="zh-CN" sz="1800" cap="none" spc="0">
                          <a:ln w="1905"/>
                          <a:effectLst>
                            <a:innerShdw blurRad="69850" dist="43180" dir="5400000">
                              <a:srgbClr val="000000">
                                <a:alpha val="65000"/>
                              </a:srgbClr>
                            </a:innerShdw>
                          </a:effectLst>
                        </a:rPr>
                        <a:t>年</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德国</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西门子</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发电机</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8696">
                <a:tc vMerge="1">
                  <a:txBody>
                    <a:bodyPr/>
                    <a:lstStyle/>
                    <a:p>
                      <a:endParaRPr lang="zh-CN" altLang="en-US"/>
                    </a:p>
                  </a:txBody>
                  <a:tcPr/>
                </a:tc>
                <a:tc>
                  <a:txBody>
                    <a:bodyPr/>
                    <a:lstStyle/>
                    <a:p>
                      <a:pPr algn="ctr">
                        <a:spcAft>
                          <a:spcPct val="0"/>
                        </a:spcAft>
                      </a:pPr>
                      <a:r>
                        <a:rPr lang="en-US" sz="1800" cap="none" spc="0">
                          <a:ln w="1905"/>
                          <a:effectLst>
                            <a:innerShdw blurRad="69850" dist="43180" dir="5400000">
                              <a:srgbClr val="000000">
                                <a:alpha val="65000"/>
                              </a:srgbClr>
                            </a:innerShdw>
                          </a:effectLst>
                        </a:rPr>
                        <a:t>1882</a:t>
                      </a:r>
                      <a:r>
                        <a:rPr lang="zh-CN" sz="1800" cap="none" spc="0">
                          <a:ln w="1905"/>
                          <a:effectLst>
                            <a:innerShdw blurRad="69850" dist="43180" dir="5400000">
                              <a:srgbClr val="000000">
                                <a:alpha val="65000"/>
                              </a:srgbClr>
                            </a:innerShdw>
                          </a:effectLst>
                        </a:rPr>
                        <a:t>年</a:t>
                      </a:r>
                      <a:r>
                        <a:rPr lang="en-US" sz="1800" cap="none" spc="0">
                          <a:ln w="1905"/>
                          <a:effectLst>
                            <a:innerShdw blurRad="69850" dist="43180" dir="5400000">
                              <a:srgbClr val="000000">
                                <a:alpha val="65000"/>
                              </a:srgbClr>
                            </a:innerShdw>
                          </a:effectLst>
                        </a:rPr>
                        <a:t>9</a:t>
                      </a:r>
                      <a:r>
                        <a:rPr lang="zh-CN" sz="1800" cap="none" spc="0">
                          <a:ln w="1905"/>
                          <a:effectLst>
                            <a:innerShdw blurRad="69850" dist="43180" dir="5400000">
                              <a:srgbClr val="000000">
                                <a:alpha val="65000"/>
                              </a:srgbClr>
                            </a:innerShdw>
                          </a:effectLst>
                        </a:rPr>
                        <a:t>月</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美国</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爱迪生</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纽约市珍珠街发电厂</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87663">
                <a:tc rowSpan="3">
                  <a:txBody>
                    <a:bodyPr/>
                    <a:lstStyle/>
                    <a:p>
                      <a:pPr algn="ctr">
                        <a:spcAft>
                          <a:spcPct val="0"/>
                        </a:spcAft>
                      </a:pPr>
                      <a:r>
                        <a:rPr lang="zh-CN" sz="1800" cap="none" spc="0">
                          <a:ln w="1905"/>
                          <a:effectLst>
                            <a:innerShdw blurRad="69850" dist="43180" dir="5400000">
                              <a:srgbClr val="000000">
                                <a:alpha val="65000"/>
                              </a:srgbClr>
                            </a:innerShdw>
                          </a:effectLst>
                        </a:rPr>
                        <a:t>交通</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en-US" sz="1800" cap="none" spc="0">
                          <a:ln w="1905"/>
                          <a:effectLst>
                            <a:innerShdw blurRad="69850" dist="43180" dir="5400000">
                              <a:srgbClr val="000000">
                                <a:alpha val="65000"/>
                              </a:srgbClr>
                            </a:innerShdw>
                          </a:effectLst>
                        </a:rPr>
                        <a:t>1893</a:t>
                      </a:r>
                      <a:r>
                        <a:rPr lang="zh-CN" sz="1800" cap="none" spc="0">
                          <a:ln w="1905"/>
                          <a:effectLst>
                            <a:innerShdw blurRad="69850" dist="43180" dir="5400000">
                              <a:srgbClr val="000000">
                                <a:alpha val="65000"/>
                              </a:srgbClr>
                            </a:innerShdw>
                          </a:effectLst>
                        </a:rPr>
                        <a:t>年</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德国</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本茨</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开始生产四轮车</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8696">
                <a:tc vMerge="1">
                  <a:txBody>
                    <a:bodyPr/>
                    <a:lstStyle/>
                    <a:p>
                      <a:endParaRPr lang="zh-CN" altLang="en-US"/>
                    </a:p>
                  </a:txBody>
                  <a:tcPr/>
                </a:tc>
                <a:tc>
                  <a:txBody>
                    <a:bodyPr/>
                    <a:lstStyle/>
                    <a:p>
                      <a:pPr algn="ctr">
                        <a:spcAft>
                          <a:spcPct val="0"/>
                        </a:spcAft>
                      </a:pPr>
                      <a:r>
                        <a:rPr lang="en-US" sz="1800" cap="none" spc="0">
                          <a:ln w="1905"/>
                          <a:effectLst>
                            <a:innerShdw blurRad="69850" dist="43180" dir="5400000">
                              <a:srgbClr val="000000">
                                <a:alpha val="65000"/>
                              </a:srgbClr>
                            </a:innerShdw>
                          </a:effectLst>
                        </a:rPr>
                        <a:t>1894</a:t>
                      </a:r>
                      <a:r>
                        <a:rPr lang="zh-CN" sz="1800" cap="none" spc="0">
                          <a:ln w="1905"/>
                          <a:effectLst>
                            <a:innerShdw blurRad="69850" dist="43180" dir="5400000">
                              <a:srgbClr val="000000">
                                <a:alpha val="65000"/>
                              </a:srgbClr>
                            </a:innerShdw>
                          </a:effectLst>
                        </a:rPr>
                        <a:t>年</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美国</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福特</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制造出美国第一辆汽车</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4348">
                <a:tc vMerge="1">
                  <a:txBody>
                    <a:bodyPr/>
                    <a:lstStyle/>
                    <a:p>
                      <a:endParaRPr lang="zh-CN" altLang="en-US"/>
                    </a:p>
                  </a:txBody>
                  <a:tcPr/>
                </a:tc>
                <a:tc>
                  <a:txBody>
                    <a:bodyPr/>
                    <a:lstStyle/>
                    <a:p>
                      <a:pPr algn="ctr">
                        <a:spcAft>
                          <a:spcPct val="0"/>
                        </a:spcAft>
                      </a:pPr>
                      <a:r>
                        <a:rPr lang="en-US" sz="1800" cap="none" spc="0">
                          <a:ln w="1905"/>
                          <a:effectLst>
                            <a:innerShdw blurRad="69850" dist="43180" dir="5400000">
                              <a:srgbClr val="000000">
                                <a:alpha val="65000"/>
                              </a:srgbClr>
                            </a:innerShdw>
                          </a:effectLst>
                        </a:rPr>
                        <a:t>1903</a:t>
                      </a:r>
                      <a:r>
                        <a:rPr lang="zh-CN" sz="1800" cap="none" spc="0">
                          <a:ln w="1905"/>
                          <a:effectLst>
                            <a:innerShdw blurRad="69850" dist="43180" dir="5400000">
                              <a:srgbClr val="000000">
                                <a:alpha val="65000"/>
                              </a:srgbClr>
                            </a:innerShdw>
                          </a:effectLst>
                        </a:rPr>
                        <a:t>年</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美国</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莱特兄弟</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飞机</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8696">
                <a:tc>
                  <a:txBody>
                    <a:bodyPr/>
                    <a:lstStyle/>
                    <a:p>
                      <a:pPr algn="ctr">
                        <a:spcAft>
                          <a:spcPct val="0"/>
                        </a:spcAft>
                      </a:pPr>
                      <a:r>
                        <a:rPr lang="zh-CN" sz="1800" cap="none" spc="0">
                          <a:ln w="1905"/>
                          <a:effectLst>
                            <a:innerShdw blurRad="69850" dist="43180" dir="5400000">
                              <a:srgbClr val="000000">
                                <a:alpha val="65000"/>
                              </a:srgbClr>
                            </a:innerShdw>
                          </a:effectLst>
                        </a:rPr>
                        <a:t>石油化工</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en-US" sz="1800" cap="none" spc="0">
                          <a:ln w="1905"/>
                          <a:effectLst>
                            <a:innerShdw blurRad="69850" dist="43180" dir="5400000">
                              <a:srgbClr val="000000">
                                <a:alpha val="65000"/>
                              </a:srgbClr>
                            </a:innerShdw>
                          </a:effectLst>
                        </a:rPr>
                        <a:t>1867</a:t>
                      </a:r>
                      <a:r>
                        <a:rPr lang="zh-CN" sz="1800" cap="none" spc="0">
                          <a:ln w="1905"/>
                          <a:effectLst>
                            <a:innerShdw blurRad="69850" dist="43180" dir="5400000">
                              <a:srgbClr val="000000">
                                <a:alpha val="65000"/>
                              </a:srgbClr>
                            </a:innerShdw>
                          </a:effectLst>
                        </a:rPr>
                        <a:t>年</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瑞典</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诺贝尔</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发明炸药</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74348">
                <a:tc rowSpan="2">
                  <a:txBody>
                    <a:bodyPr/>
                    <a:lstStyle/>
                    <a:p>
                      <a:pPr algn="ctr">
                        <a:spcAft>
                          <a:spcPct val="0"/>
                        </a:spcAft>
                      </a:pPr>
                      <a:r>
                        <a:rPr lang="zh-CN" sz="1800" cap="none" spc="0">
                          <a:ln w="1905"/>
                          <a:effectLst>
                            <a:innerShdw blurRad="69850" dist="43180" dir="5400000">
                              <a:srgbClr val="000000">
                                <a:alpha val="65000"/>
                              </a:srgbClr>
                            </a:innerShdw>
                          </a:effectLst>
                        </a:rPr>
                        <a:t>电信</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en-US" sz="1800" cap="none" spc="0">
                          <a:ln w="1905"/>
                          <a:effectLst>
                            <a:innerShdw blurRad="69850" dist="43180" dir="5400000">
                              <a:srgbClr val="000000">
                                <a:alpha val="65000"/>
                              </a:srgbClr>
                            </a:innerShdw>
                          </a:effectLst>
                        </a:rPr>
                        <a:t>1876</a:t>
                      </a:r>
                      <a:r>
                        <a:rPr lang="zh-CN" sz="1800" cap="none" spc="0">
                          <a:ln w="1905"/>
                          <a:effectLst>
                            <a:innerShdw blurRad="69850" dist="43180" dir="5400000">
                              <a:srgbClr val="000000">
                                <a:alpha val="65000"/>
                              </a:srgbClr>
                            </a:innerShdw>
                          </a:effectLst>
                        </a:rPr>
                        <a:t>年</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美国</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贝尔</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电话机</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8696">
                <a:tc vMerge="1">
                  <a:txBody>
                    <a:bodyPr/>
                    <a:lstStyle/>
                    <a:p>
                      <a:endParaRPr lang="zh-CN" altLang="en-US"/>
                    </a:p>
                  </a:txBody>
                  <a:tcPr/>
                </a:tc>
                <a:tc>
                  <a:txBody>
                    <a:bodyPr/>
                    <a:lstStyle/>
                    <a:p>
                      <a:pPr algn="ctr">
                        <a:spcAft>
                          <a:spcPct val="0"/>
                        </a:spcAft>
                      </a:pPr>
                      <a:r>
                        <a:rPr lang="en-US" sz="1800" cap="none" spc="0">
                          <a:ln w="1905"/>
                          <a:effectLst>
                            <a:innerShdw blurRad="69850" dist="43180" dir="5400000">
                              <a:srgbClr val="000000">
                                <a:alpha val="65000"/>
                              </a:srgbClr>
                            </a:innerShdw>
                          </a:effectLst>
                        </a:rPr>
                        <a:t>1894</a:t>
                      </a:r>
                      <a:r>
                        <a:rPr lang="zh-CN" sz="1800" cap="none" spc="0">
                          <a:ln w="1905"/>
                          <a:effectLst>
                            <a:innerShdw blurRad="69850" dist="43180" dir="5400000">
                              <a:srgbClr val="000000">
                                <a:alpha val="65000"/>
                              </a:srgbClr>
                            </a:innerShdw>
                          </a:effectLst>
                        </a:rPr>
                        <a:t>—</a:t>
                      </a:r>
                      <a:r>
                        <a:rPr lang="en-US" sz="1800" cap="none" spc="0">
                          <a:ln w="1905"/>
                          <a:effectLst>
                            <a:innerShdw blurRad="69850" dist="43180" dir="5400000">
                              <a:srgbClr val="000000">
                                <a:alpha val="65000"/>
                              </a:srgbClr>
                            </a:innerShdw>
                          </a:effectLst>
                        </a:rPr>
                        <a:t>1896</a:t>
                      </a:r>
                      <a:r>
                        <a:rPr lang="zh-CN" sz="1800" cap="none" spc="0">
                          <a:ln w="1905"/>
                          <a:effectLst>
                            <a:innerShdw blurRad="69850" dist="43180" dir="5400000">
                              <a:srgbClr val="000000">
                                <a:alpha val="65000"/>
                              </a:srgbClr>
                            </a:innerShdw>
                          </a:effectLst>
                        </a:rPr>
                        <a:t>年</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意大利</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马可尼</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ct val="0"/>
                        </a:spcAft>
                      </a:pPr>
                      <a:r>
                        <a:rPr lang="zh-CN" sz="1800" cap="none" spc="0">
                          <a:ln w="1905"/>
                          <a:effectLst>
                            <a:innerShdw blurRad="69850" dist="43180" dir="5400000">
                              <a:srgbClr val="000000">
                                <a:alpha val="65000"/>
                              </a:srgbClr>
                            </a:innerShdw>
                          </a:effectLst>
                        </a:rPr>
                        <a:t>无线电报</a:t>
                      </a:r>
                      <a:endParaRPr lang="zh-CN" sz="2400" b="1" cap="none" spc="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微软雅黑" pitchFamily="34" charset="-122"/>
                        <a:ea typeface="微软雅黑" pitchFamily="34" charset="-122"/>
                        <a:cs typeface="Courier New"/>
                      </a:endParaRPr>
                    </a:p>
                  </a:txBody>
                  <a:tcPr marL="68596" marR="68596"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100416" name="矩形 3"/>
          <p:cNvSpPr>
            <a:spLocks noChangeArrowheads="1"/>
          </p:cNvSpPr>
          <p:nvPr/>
        </p:nvSpPr>
        <p:spPr bwMode="auto">
          <a:xfrm>
            <a:off x="2123728" y="541130"/>
            <a:ext cx="3954929" cy="46166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latinLnBrk="1">
              <a:spcBef>
                <a:spcPct val="0"/>
              </a:spcBef>
              <a:buFontTx/>
              <a:buNone/>
            </a:pPr>
            <a:r>
              <a:rPr kumimoji="1" lang="zh-CN" altLang="en-US" sz="2400" b="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rPr>
              <a:t>第二次工业革命重要成果表</a:t>
            </a:r>
          </a:p>
        </p:txBody>
      </p:sp>
    </p:spTree>
    <p:extLst>
      <p:ext uri="{BB962C8B-B14F-4D97-AF65-F5344CB8AC3E}">
        <p14:creationId xmlns:p14="http://schemas.microsoft.com/office/powerpoint/2010/main" val="550152433"/>
      </p:ext>
    </p:extLst>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8850" name="Rectangle 2"/>
          <p:cNvSpPr>
            <a:spLocks noChangeArrowheads="1"/>
          </p:cNvSpPr>
          <p:nvPr/>
        </p:nvSpPr>
        <p:spPr bwMode="auto">
          <a:xfrm>
            <a:off x="468313" y="1844675"/>
            <a:ext cx="14874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Tx/>
              <a:buNone/>
            </a:pPr>
            <a:r>
              <a:rPr lang="zh-CN" altLang="en-US" sz="2400">
                <a:solidFill>
                  <a:srgbClr val="0000FF"/>
                </a:solidFill>
              </a:rPr>
              <a:t>起止时期 </a:t>
            </a:r>
          </a:p>
        </p:txBody>
      </p:sp>
      <p:sp>
        <p:nvSpPr>
          <p:cNvPr id="78851" name="Rectangle 3"/>
          <p:cNvSpPr>
            <a:spLocks noChangeArrowheads="1"/>
          </p:cNvSpPr>
          <p:nvPr/>
        </p:nvSpPr>
        <p:spPr bwMode="auto">
          <a:xfrm>
            <a:off x="2339975" y="1700213"/>
            <a:ext cx="2519363"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buFontTx/>
              <a:buNone/>
            </a:pPr>
            <a:r>
              <a:rPr lang="en-US" altLang="zh-CN" sz="2400">
                <a:solidFill>
                  <a:srgbClr val="0000FF"/>
                </a:solidFill>
              </a:rPr>
              <a:t>18</a:t>
            </a:r>
            <a:r>
              <a:rPr lang="zh-CN" altLang="en-US" sz="2400">
                <a:solidFill>
                  <a:srgbClr val="0000FF"/>
                </a:solidFill>
              </a:rPr>
              <a:t>世纪</a:t>
            </a:r>
            <a:r>
              <a:rPr lang="en-US" altLang="zh-CN" sz="2400">
                <a:solidFill>
                  <a:srgbClr val="0000FF"/>
                </a:solidFill>
              </a:rPr>
              <a:t>60</a:t>
            </a:r>
            <a:r>
              <a:rPr lang="zh-CN" altLang="en-US" sz="2400">
                <a:solidFill>
                  <a:srgbClr val="0000FF"/>
                </a:solidFill>
              </a:rPr>
              <a:t>年代－</a:t>
            </a:r>
            <a:r>
              <a:rPr lang="en-US" altLang="zh-CN" sz="2400">
                <a:solidFill>
                  <a:srgbClr val="0000FF"/>
                </a:solidFill>
              </a:rPr>
              <a:t>19</a:t>
            </a:r>
            <a:r>
              <a:rPr lang="zh-CN" altLang="en-US" sz="2400">
                <a:solidFill>
                  <a:srgbClr val="0000FF"/>
                </a:solidFill>
              </a:rPr>
              <a:t>世纪</a:t>
            </a:r>
            <a:r>
              <a:rPr lang="en-US" altLang="zh-CN" sz="2400">
                <a:solidFill>
                  <a:srgbClr val="0000FF"/>
                </a:solidFill>
              </a:rPr>
              <a:t>70</a:t>
            </a:r>
            <a:r>
              <a:rPr lang="zh-CN" altLang="en-US" sz="2400">
                <a:solidFill>
                  <a:srgbClr val="0000FF"/>
                </a:solidFill>
              </a:rPr>
              <a:t>年代 </a:t>
            </a:r>
          </a:p>
        </p:txBody>
      </p:sp>
      <p:sp>
        <p:nvSpPr>
          <p:cNvPr id="78852" name="Rectangle 4"/>
          <p:cNvSpPr>
            <a:spLocks noChangeArrowheads="1"/>
          </p:cNvSpPr>
          <p:nvPr/>
        </p:nvSpPr>
        <p:spPr bwMode="auto">
          <a:xfrm>
            <a:off x="5795963" y="1700213"/>
            <a:ext cx="25209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buFontTx/>
              <a:buNone/>
            </a:pPr>
            <a:r>
              <a:rPr lang="en-US" altLang="zh-CN" sz="2400">
                <a:solidFill>
                  <a:srgbClr val="0000FF"/>
                </a:solidFill>
              </a:rPr>
              <a:t>19</a:t>
            </a:r>
            <a:r>
              <a:rPr lang="zh-CN" altLang="en-US" sz="2400">
                <a:solidFill>
                  <a:srgbClr val="0000FF"/>
                </a:solidFill>
              </a:rPr>
              <a:t>世纪</a:t>
            </a:r>
            <a:r>
              <a:rPr lang="en-US" altLang="zh-CN" sz="2400">
                <a:solidFill>
                  <a:srgbClr val="0000FF"/>
                </a:solidFill>
              </a:rPr>
              <a:t>70</a:t>
            </a:r>
            <a:r>
              <a:rPr lang="zh-CN" altLang="en-US" sz="2400">
                <a:solidFill>
                  <a:srgbClr val="0000FF"/>
                </a:solidFill>
              </a:rPr>
              <a:t>年代－</a:t>
            </a:r>
            <a:r>
              <a:rPr lang="en-US" altLang="zh-CN" sz="2400">
                <a:solidFill>
                  <a:srgbClr val="0000FF"/>
                </a:solidFill>
              </a:rPr>
              <a:t>20</a:t>
            </a:r>
            <a:r>
              <a:rPr lang="zh-CN" altLang="en-US" sz="2400">
                <a:solidFill>
                  <a:srgbClr val="0000FF"/>
                </a:solidFill>
              </a:rPr>
              <a:t>世纪初期 </a:t>
            </a:r>
          </a:p>
        </p:txBody>
      </p:sp>
      <p:sp>
        <p:nvSpPr>
          <p:cNvPr id="78853" name="Rectangle 5"/>
          <p:cNvSpPr>
            <a:spLocks noChangeArrowheads="1"/>
          </p:cNvSpPr>
          <p:nvPr/>
        </p:nvSpPr>
        <p:spPr bwMode="auto">
          <a:xfrm>
            <a:off x="395288" y="2852738"/>
            <a:ext cx="16557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buFontTx/>
              <a:buNone/>
            </a:pPr>
            <a:r>
              <a:rPr lang="zh-CN" altLang="en-US" sz="2400">
                <a:solidFill>
                  <a:srgbClr val="0000FF"/>
                </a:solidFill>
              </a:rPr>
              <a:t>开始部门</a:t>
            </a:r>
          </a:p>
        </p:txBody>
      </p:sp>
      <p:sp>
        <p:nvSpPr>
          <p:cNvPr id="78854" name="Rectangle 6"/>
          <p:cNvSpPr>
            <a:spLocks noChangeArrowheads="1"/>
          </p:cNvSpPr>
          <p:nvPr/>
        </p:nvSpPr>
        <p:spPr bwMode="auto">
          <a:xfrm>
            <a:off x="395288" y="4005263"/>
            <a:ext cx="1493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Tx/>
              <a:buNone/>
            </a:pPr>
            <a:r>
              <a:rPr lang="zh-CN" altLang="en-US" sz="2400">
                <a:solidFill>
                  <a:srgbClr val="0000FF"/>
                </a:solidFill>
              </a:rPr>
              <a:t>主要标志 </a:t>
            </a:r>
          </a:p>
        </p:txBody>
      </p:sp>
      <p:sp>
        <p:nvSpPr>
          <p:cNvPr id="78855" name="Rectangle 7"/>
          <p:cNvSpPr>
            <a:spLocks noChangeArrowheads="1"/>
          </p:cNvSpPr>
          <p:nvPr/>
        </p:nvSpPr>
        <p:spPr bwMode="auto">
          <a:xfrm>
            <a:off x="2411413" y="2924175"/>
            <a:ext cx="25193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buFontTx/>
              <a:buNone/>
            </a:pPr>
            <a:r>
              <a:rPr lang="zh-CN" altLang="en-US" sz="2400">
                <a:solidFill>
                  <a:srgbClr val="0000FF"/>
                </a:solidFill>
              </a:rPr>
              <a:t>从棉纺织业开始</a:t>
            </a:r>
          </a:p>
        </p:txBody>
      </p:sp>
      <p:sp>
        <p:nvSpPr>
          <p:cNvPr id="78856" name="Rectangle 8"/>
          <p:cNvSpPr>
            <a:spLocks noChangeArrowheads="1"/>
          </p:cNvSpPr>
          <p:nvPr/>
        </p:nvSpPr>
        <p:spPr bwMode="auto">
          <a:xfrm>
            <a:off x="2482850" y="4005263"/>
            <a:ext cx="21605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buFontTx/>
              <a:buNone/>
            </a:pPr>
            <a:r>
              <a:rPr lang="zh-CN" altLang="en-US" sz="2400">
                <a:solidFill>
                  <a:srgbClr val="0000FF"/>
                </a:solidFill>
              </a:rPr>
              <a:t>蒸汽机的使用</a:t>
            </a:r>
          </a:p>
        </p:txBody>
      </p:sp>
      <p:sp>
        <p:nvSpPr>
          <p:cNvPr id="78857" name="Rectangle 9"/>
          <p:cNvSpPr>
            <a:spLocks noChangeArrowheads="1"/>
          </p:cNvSpPr>
          <p:nvPr/>
        </p:nvSpPr>
        <p:spPr bwMode="auto">
          <a:xfrm>
            <a:off x="5795963" y="2924175"/>
            <a:ext cx="27368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buFontTx/>
              <a:buNone/>
            </a:pPr>
            <a:r>
              <a:rPr lang="zh-CN" altLang="en-US" sz="2400">
                <a:solidFill>
                  <a:srgbClr val="0000FF"/>
                </a:solidFill>
              </a:rPr>
              <a:t>从重工业变革开始</a:t>
            </a:r>
          </a:p>
        </p:txBody>
      </p:sp>
      <p:sp>
        <p:nvSpPr>
          <p:cNvPr id="78858" name="Rectangle 10"/>
          <p:cNvSpPr>
            <a:spLocks noChangeArrowheads="1"/>
          </p:cNvSpPr>
          <p:nvPr/>
        </p:nvSpPr>
        <p:spPr bwMode="auto">
          <a:xfrm>
            <a:off x="6084888" y="3933825"/>
            <a:ext cx="20161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buFontTx/>
              <a:buNone/>
            </a:pPr>
            <a:r>
              <a:rPr lang="zh-CN" altLang="en-US" sz="2400">
                <a:solidFill>
                  <a:srgbClr val="0000FF"/>
                </a:solidFill>
              </a:rPr>
              <a:t>电力的使用</a:t>
            </a:r>
          </a:p>
        </p:txBody>
      </p:sp>
      <p:sp>
        <p:nvSpPr>
          <p:cNvPr id="78859" name="Text Box 11"/>
          <p:cNvSpPr txBox="1">
            <a:spLocks noChangeArrowheads="1"/>
          </p:cNvSpPr>
          <p:nvPr/>
        </p:nvSpPr>
        <p:spPr bwMode="auto">
          <a:xfrm>
            <a:off x="323850" y="5300663"/>
            <a:ext cx="16557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lang="zh-CN" altLang="en-US" sz="2400">
                <a:solidFill>
                  <a:srgbClr val="0000FF"/>
                </a:solidFill>
              </a:rPr>
              <a:t>生产部门</a:t>
            </a:r>
          </a:p>
        </p:txBody>
      </p:sp>
      <p:sp>
        <p:nvSpPr>
          <p:cNvPr id="78860" name="Text Box 12"/>
          <p:cNvSpPr txBox="1">
            <a:spLocks noChangeArrowheads="1"/>
          </p:cNvSpPr>
          <p:nvPr/>
        </p:nvSpPr>
        <p:spPr bwMode="auto">
          <a:xfrm>
            <a:off x="2411413" y="5157788"/>
            <a:ext cx="2735262"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lang="zh-CN" altLang="en-US" sz="2400">
                <a:solidFill>
                  <a:srgbClr val="0000FF"/>
                </a:solidFill>
              </a:rPr>
              <a:t>棉纺织业、 机器制造业、交通运输业</a:t>
            </a:r>
          </a:p>
        </p:txBody>
      </p:sp>
      <p:sp>
        <p:nvSpPr>
          <p:cNvPr id="78861" name="Text Box 13"/>
          <p:cNvSpPr txBox="1">
            <a:spLocks noChangeArrowheads="1"/>
          </p:cNvSpPr>
          <p:nvPr/>
        </p:nvSpPr>
        <p:spPr bwMode="auto">
          <a:xfrm>
            <a:off x="5795963" y="5157788"/>
            <a:ext cx="2881312"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lang="zh-CN" altLang="en-US" sz="2400">
                <a:solidFill>
                  <a:srgbClr val="0000FF"/>
                </a:solidFill>
              </a:rPr>
              <a:t>电力、汽车飞机、电讯、石油化学、</a:t>
            </a:r>
          </a:p>
        </p:txBody>
      </p:sp>
      <p:sp>
        <p:nvSpPr>
          <p:cNvPr id="78862" name="Text Box 14"/>
          <p:cNvSpPr txBox="1">
            <a:spLocks noChangeArrowheads="1"/>
          </p:cNvSpPr>
          <p:nvPr/>
        </p:nvSpPr>
        <p:spPr bwMode="auto">
          <a:xfrm>
            <a:off x="2268538" y="923925"/>
            <a:ext cx="30718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lang="zh-CN" altLang="en-US" sz="2400">
                <a:solidFill>
                  <a:srgbClr val="CC0000"/>
                </a:solidFill>
              </a:rPr>
              <a:t>第一次工业革命</a:t>
            </a:r>
          </a:p>
        </p:txBody>
      </p:sp>
      <p:sp>
        <p:nvSpPr>
          <p:cNvPr id="78863" name="Text Box 15"/>
          <p:cNvSpPr txBox="1">
            <a:spLocks noChangeArrowheads="1"/>
          </p:cNvSpPr>
          <p:nvPr/>
        </p:nvSpPr>
        <p:spPr bwMode="auto">
          <a:xfrm>
            <a:off x="5872163" y="995363"/>
            <a:ext cx="32718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lang="zh-CN" altLang="en-US" sz="2400">
                <a:solidFill>
                  <a:srgbClr val="CC0000"/>
                </a:solidFill>
              </a:rPr>
              <a:t>第二次工业革命</a:t>
            </a:r>
          </a:p>
        </p:txBody>
      </p:sp>
      <p:sp>
        <p:nvSpPr>
          <p:cNvPr id="113680" name="Rectangle 16"/>
          <p:cNvSpPr>
            <a:spLocks noChangeArrowheads="1"/>
          </p:cNvSpPr>
          <p:nvPr/>
        </p:nvSpPr>
        <p:spPr bwMode="auto">
          <a:xfrm>
            <a:off x="5610225" y="5516563"/>
            <a:ext cx="18415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spcBef>
                <a:spcPct val="0"/>
              </a:spcBef>
              <a:buFontTx/>
              <a:buNone/>
            </a:pPr>
            <a:endParaRPr lang="en-US" altLang="zh-CN">
              <a:solidFill>
                <a:srgbClr val="0000FF"/>
              </a:solidFill>
            </a:endParaRPr>
          </a:p>
          <a:p>
            <a:pPr eaLnBrk="0" hangingPunct="0">
              <a:spcBef>
                <a:spcPct val="0"/>
              </a:spcBef>
              <a:buFontTx/>
              <a:buNone/>
            </a:pPr>
            <a:endParaRPr lang="en-US" altLang="zh-CN">
              <a:solidFill>
                <a:srgbClr val="0000FF"/>
              </a:solidFill>
            </a:endParaRPr>
          </a:p>
        </p:txBody>
      </p:sp>
      <p:sp>
        <p:nvSpPr>
          <p:cNvPr id="78865" name="Text Box 17"/>
          <p:cNvSpPr txBox="1">
            <a:spLocks noChangeArrowheads="1"/>
          </p:cNvSpPr>
          <p:nvPr/>
        </p:nvSpPr>
        <p:spPr bwMode="auto">
          <a:xfrm>
            <a:off x="323850" y="282575"/>
            <a:ext cx="2087563" cy="6413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3600">
                <a:ln w="18000">
                  <a:solidFill>
                    <a:schemeClr val="accent2">
                      <a:satMod val="140000"/>
                    </a:schemeClr>
                  </a:solidFill>
                  <a:prstDash val="solid"/>
                  <a:miter lim="800000"/>
                </a:ln>
                <a:noFill/>
                <a:effectLst>
                  <a:outerShdw blurRad="25500" dist="23000" dir="7020000" algn="tl">
                    <a:srgbClr val="000000">
                      <a:alpha val="50000"/>
                    </a:srgbClr>
                  </a:outerShdw>
                </a:effectLst>
                <a:latin typeface="Times New Roman" pitchFamily="18" charset="0"/>
              </a:rPr>
              <a:t>不同点：</a:t>
            </a:r>
          </a:p>
        </p:txBody>
      </p:sp>
    </p:spTree>
    <p:extLst>
      <p:ext uri="{BB962C8B-B14F-4D97-AF65-F5344CB8AC3E}">
        <p14:creationId xmlns:p14="http://schemas.microsoft.com/office/powerpoint/2010/main" val="163177044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14" nodeType="clickEffect">
                                  <p:stCondLst>
                                    <p:cond delay="0"/>
                                  </p:stCondLst>
                                  <p:childTnLst>
                                    <p:set>
                                      <p:cBhvr>
                                        <p:cTn id="6" dur="1" fill="hold">
                                          <p:stCondLst>
                                            <p:cond delay="0"/>
                                          </p:stCondLst>
                                        </p:cTn>
                                        <p:tgtEl>
                                          <p:spTgt spid="78865"/>
                                        </p:tgtEl>
                                        <p:attrNameLst>
                                          <p:attrName>style.visibility</p:attrName>
                                        </p:attrNameLst>
                                      </p:cBhvr>
                                      <p:to>
                                        <p:strVal val="visible"/>
                                      </p:to>
                                    </p:set>
                                    <p:animEffect transition="in" filter="wipe(up)">
                                      <p:cBhvr>
                                        <p:cTn id="7" dur="500"/>
                                        <p:tgtEl>
                                          <p:spTgt spid="78865"/>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 presetClass="entr" presetSubtype="0" fill="hold" grpId="13" nodeType="clickEffect">
                                  <p:stCondLst>
                                    <p:cond delay="0"/>
                                  </p:stCondLst>
                                  <p:childTnLst>
                                    <p:set>
                                      <p:cBhvr>
                                        <p:cTn id="12" dur="1" fill="hold">
                                          <p:stCondLst>
                                            <p:cond delay="499"/>
                                          </p:stCondLst>
                                        </p:cTn>
                                        <p:tgtEl>
                                          <p:spTgt spid="78863"/>
                                        </p:tgtEl>
                                        <p:attrNameLst>
                                          <p:attrName>style.visibility</p:attrName>
                                        </p:attrNameLst>
                                      </p:cBhvr>
                                      <p:to>
                                        <p:strVal val="visible"/>
                                      </p:to>
                                    </p:set>
                                  </p:childTnLst>
                                </p:cTn>
                              </p:par>
                            </p:childTnLst>
                          </p:cTn>
                        </p:par>
                        <p:par>
                          <p:cTn id="13" fill="hold" nodeType="withGroup">
                            <p:stCondLst>
                              <p:cond delay="500"/>
                            </p:stCondLst>
                            <p:childTnLst>
                              <p:par>
                                <p:cTn id="14" presetID="1" presetClass="entr" presetSubtype="0" fill="hold" grpId="12" nodeType="afterEffect">
                                  <p:childTnLst>
                                    <p:set>
                                      <p:cBhvr>
                                        <p:cTn id="15" dur="1" fill="hold">
                                          <p:stCondLst>
                                            <p:cond delay="499"/>
                                          </p:stCondLst>
                                        </p:cTn>
                                        <p:tgtEl>
                                          <p:spTgt spid="78862"/>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78850"/>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1" presetClass="entr" presetSubtype="0" fill="hold" grpId="3" nodeType="clickEffect">
                                  <p:stCondLst>
                                    <p:cond delay="0"/>
                                  </p:stCondLst>
                                  <p:childTnLst>
                                    <p:set>
                                      <p:cBhvr>
                                        <p:cTn id="25" dur="1" fill="hold">
                                          <p:stCondLst>
                                            <p:cond delay="499"/>
                                          </p:stCondLst>
                                        </p:cTn>
                                        <p:tgtEl>
                                          <p:spTgt spid="78853"/>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 presetClass="entr" presetSubtype="0" fill="hold" grpId="4" nodeType="clickEffect">
                                  <p:stCondLst>
                                    <p:cond delay="0"/>
                                  </p:stCondLst>
                                  <p:childTnLst>
                                    <p:set>
                                      <p:cBhvr>
                                        <p:cTn id="30" dur="1" fill="hold">
                                          <p:stCondLst>
                                            <p:cond delay="499"/>
                                          </p:stCondLst>
                                        </p:cTn>
                                        <p:tgtEl>
                                          <p:spTgt spid="7885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indefinite"/>
                            </p:stCondLst>
                          </p:cTn>
                        </p:par>
                        <p:par>
                          <p:cTn id="33" fill="hold" nodeType="afterGroup">
                            <p:stCondLst>
                              <p:cond delay="0"/>
                            </p:stCondLst>
                            <p:childTnLst>
                              <p:par>
                                <p:cTn id="34" presetID="1" presetClass="entr" presetSubtype="0" fill="hold" grpId="9" nodeType="clickEffect">
                                  <p:stCondLst>
                                    <p:cond delay="0"/>
                                  </p:stCondLst>
                                  <p:childTnLst>
                                    <p:set>
                                      <p:cBhvr>
                                        <p:cTn id="35" dur="1" fill="hold">
                                          <p:stCondLst>
                                            <p:cond delay="499"/>
                                          </p:stCondLst>
                                        </p:cTn>
                                        <p:tgtEl>
                                          <p:spTgt spid="78859"/>
                                        </p:tgtEl>
                                        <p:attrNameLst>
                                          <p:attrName>style.visibility</p:attrName>
                                        </p:attrNameLst>
                                      </p:cBhvr>
                                      <p:to>
                                        <p:strVal val="visible"/>
                                      </p:to>
                                    </p:set>
                                  </p:childTnLst>
                                </p:cTn>
                              </p:par>
                            </p:childTnLst>
                          </p:cTn>
                        </p:par>
                      </p:childTnLst>
                    </p:cTn>
                  </p:par>
                  <p:par>
                    <p:cTn id="36" fill="hold" nodeType="clickPar">
                      <p:stCondLst>
                        <p:cond delay="indefinite"/>
                      </p:stCondLst>
                      <p:childTnLst>
                        <p:par>
                          <p:cTn id="37" fill="hold" nodeType="withGroup">
                            <p:stCondLst>
                              <p:cond delay="indefinite"/>
                            </p:stCondLst>
                          </p:cTn>
                        </p:par>
                        <p:par>
                          <p:cTn id="38" fill="hold" nodeType="afterGroup">
                            <p:stCondLst>
                              <p:cond delay="0"/>
                            </p:stCondLst>
                            <p:childTnLst>
                              <p:par>
                                <p:cTn id="39" presetID="1" presetClass="entr" presetSubtype="0" fill="hold" grpId="1" nodeType="clickEffect">
                                  <p:stCondLst>
                                    <p:cond delay="0"/>
                                  </p:stCondLst>
                                  <p:childTnLst>
                                    <p:set>
                                      <p:cBhvr>
                                        <p:cTn id="40" dur="1" fill="hold">
                                          <p:stCondLst>
                                            <p:cond delay="499"/>
                                          </p:stCondLst>
                                        </p:cTn>
                                        <p:tgtEl>
                                          <p:spTgt spid="78851"/>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indefinite"/>
                            </p:stCondLst>
                          </p:cTn>
                        </p:par>
                        <p:par>
                          <p:cTn id="43" fill="hold" nodeType="afterGroup">
                            <p:stCondLst>
                              <p:cond delay="0"/>
                            </p:stCondLst>
                            <p:childTnLst>
                              <p:par>
                                <p:cTn id="44" presetID="1" presetClass="entr" presetSubtype="0" fill="hold" grpId="2" nodeType="clickEffect">
                                  <p:stCondLst>
                                    <p:cond delay="0"/>
                                  </p:stCondLst>
                                  <p:childTnLst>
                                    <p:set>
                                      <p:cBhvr>
                                        <p:cTn id="45" dur="1" fill="hold">
                                          <p:stCondLst>
                                            <p:cond delay="499"/>
                                          </p:stCondLst>
                                        </p:cTn>
                                        <p:tgtEl>
                                          <p:spTgt spid="78852"/>
                                        </p:tgtEl>
                                        <p:attrNameLst>
                                          <p:attrName>style.visibility</p:attrName>
                                        </p:attrNameLst>
                                      </p:cBhvr>
                                      <p:to>
                                        <p:strVal val="visible"/>
                                      </p:to>
                                    </p:set>
                                  </p:childTnLst>
                                </p:cTn>
                              </p:par>
                            </p:childTnLst>
                          </p:cTn>
                        </p:par>
                      </p:childTnLst>
                    </p:cTn>
                  </p:par>
                  <p:par>
                    <p:cTn id="46" fill="hold" nodeType="clickPar">
                      <p:stCondLst>
                        <p:cond delay="indefinite"/>
                      </p:stCondLst>
                      <p:childTnLst>
                        <p:par>
                          <p:cTn id="47" fill="hold" nodeType="withGroup">
                            <p:stCondLst>
                              <p:cond delay="indefinite"/>
                            </p:stCondLst>
                          </p:cTn>
                        </p:par>
                        <p:par>
                          <p:cTn id="48" fill="hold" nodeType="afterGroup">
                            <p:stCondLst>
                              <p:cond delay="0"/>
                            </p:stCondLst>
                            <p:childTnLst>
                              <p:par>
                                <p:cTn id="49" presetID="1" presetClass="entr" presetSubtype="0" fill="hold" grpId="5" nodeType="clickEffect">
                                  <p:stCondLst>
                                    <p:cond delay="0"/>
                                  </p:stCondLst>
                                  <p:childTnLst>
                                    <p:set>
                                      <p:cBhvr>
                                        <p:cTn id="50" dur="1" fill="hold">
                                          <p:stCondLst>
                                            <p:cond delay="499"/>
                                          </p:stCondLst>
                                        </p:cTn>
                                        <p:tgtEl>
                                          <p:spTgt spid="78855"/>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indefinite"/>
                            </p:stCondLst>
                          </p:cTn>
                        </p:par>
                        <p:par>
                          <p:cTn id="53" fill="hold" nodeType="afterGroup">
                            <p:stCondLst>
                              <p:cond delay="0"/>
                            </p:stCondLst>
                            <p:childTnLst>
                              <p:par>
                                <p:cTn id="54" presetID="1" presetClass="entr" presetSubtype="0" fill="hold" grpId="7" nodeType="clickEffect">
                                  <p:stCondLst>
                                    <p:cond delay="0"/>
                                  </p:stCondLst>
                                  <p:childTnLst>
                                    <p:set>
                                      <p:cBhvr>
                                        <p:cTn id="55" dur="1" fill="hold">
                                          <p:stCondLst>
                                            <p:cond delay="499"/>
                                          </p:stCondLst>
                                        </p:cTn>
                                        <p:tgtEl>
                                          <p:spTgt spid="78857"/>
                                        </p:tgtEl>
                                        <p:attrNameLst>
                                          <p:attrName>style.visibility</p:attrName>
                                        </p:attrNameLst>
                                      </p:cBhvr>
                                      <p:to>
                                        <p:strVal val="visible"/>
                                      </p:to>
                                    </p:se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1" presetClass="entr" presetSubtype="0" fill="hold" grpId="6" nodeType="clickEffect">
                                  <p:stCondLst>
                                    <p:cond delay="0"/>
                                  </p:stCondLst>
                                  <p:childTnLst>
                                    <p:set>
                                      <p:cBhvr>
                                        <p:cTn id="60" dur="1" fill="hold">
                                          <p:stCondLst>
                                            <p:cond delay="499"/>
                                          </p:stCondLst>
                                        </p:cTn>
                                        <p:tgtEl>
                                          <p:spTgt spid="78856"/>
                                        </p:tgtEl>
                                        <p:attrNameLst>
                                          <p:attrName>style.visibility</p:attrName>
                                        </p:attrNameLst>
                                      </p:cBhvr>
                                      <p:to>
                                        <p:strVal val="visible"/>
                                      </p:to>
                                    </p:set>
                                  </p:childTnLst>
                                </p:cTn>
                              </p:par>
                            </p:childTnLst>
                          </p:cTn>
                        </p:par>
                      </p:childTnLst>
                    </p:cTn>
                  </p:par>
                  <p:par>
                    <p:cTn id="61" fill="hold" nodeType="clickPar">
                      <p:stCondLst>
                        <p:cond delay="indefinite"/>
                      </p:stCondLst>
                      <p:childTnLst>
                        <p:par>
                          <p:cTn id="62" fill="hold" nodeType="withGroup">
                            <p:stCondLst>
                              <p:cond delay="indefinite"/>
                            </p:stCondLst>
                          </p:cTn>
                        </p:par>
                        <p:par>
                          <p:cTn id="63" fill="hold" nodeType="afterGroup">
                            <p:stCondLst>
                              <p:cond delay="0"/>
                            </p:stCondLst>
                            <p:childTnLst>
                              <p:par>
                                <p:cTn id="64" presetID="1" presetClass="entr" presetSubtype="0" fill="hold" grpId="8" nodeType="clickEffect">
                                  <p:stCondLst>
                                    <p:cond delay="0"/>
                                  </p:stCondLst>
                                  <p:childTnLst>
                                    <p:set>
                                      <p:cBhvr>
                                        <p:cTn id="65" dur="1" fill="hold">
                                          <p:stCondLst>
                                            <p:cond delay="499"/>
                                          </p:stCondLst>
                                        </p:cTn>
                                        <p:tgtEl>
                                          <p:spTgt spid="78858"/>
                                        </p:tgtEl>
                                        <p:attrNameLst>
                                          <p:attrName>style.visibility</p:attrName>
                                        </p:attrNameLst>
                                      </p:cBhvr>
                                      <p:to>
                                        <p:strVal val="visible"/>
                                      </p:to>
                                    </p:set>
                                  </p:childTnLst>
                                </p:cTn>
                              </p:par>
                            </p:childTnLst>
                          </p:cTn>
                        </p:par>
                      </p:childTnLst>
                    </p:cTn>
                  </p:par>
                  <p:par>
                    <p:cTn id="66" fill="hold" nodeType="clickPar">
                      <p:stCondLst>
                        <p:cond delay="indefinite"/>
                      </p:stCondLst>
                      <p:childTnLst>
                        <p:par>
                          <p:cTn id="67" fill="hold" nodeType="withGroup">
                            <p:stCondLst>
                              <p:cond delay="indefinite"/>
                            </p:stCondLst>
                          </p:cTn>
                        </p:par>
                        <p:par>
                          <p:cTn id="68" fill="hold" nodeType="afterGroup">
                            <p:stCondLst>
                              <p:cond delay="0"/>
                            </p:stCondLst>
                            <p:childTnLst>
                              <p:par>
                                <p:cTn id="69" presetID="1" presetClass="entr" presetSubtype="0" fill="hold" grpId="10" nodeType="clickEffect">
                                  <p:stCondLst>
                                    <p:cond delay="0"/>
                                  </p:stCondLst>
                                  <p:childTnLst>
                                    <p:set>
                                      <p:cBhvr>
                                        <p:cTn id="70" dur="1" fill="hold">
                                          <p:stCondLst>
                                            <p:cond delay="499"/>
                                          </p:stCondLst>
                                        </p:cTn>
                                        <p:tgtEl>
                                          <p:spTgt spid="78860"/>
                                        </p:tgtEl>
                                        <p:attrNameLst>
                                          <p:attrName>style.visibility</p:attrName>
                                        </p:attrNameLst>
                                      </p:cBhvr>
                                      <p:to>
                                        <p:strVal val="visible"/>
                                      </p:to>
                                    </p:set>
                                  </p:childTnLst>
                                </p:cTn>
                              </p:par>
                            </p:childTnLst>
                          </p:cTn>
                        </p:par>
                      </p:childTnLst>
                    </p:cTn>
                  </p:par>
                  <p:par>
                    <p:cTn id="71" fill="hold" nodeType="clickPar">
                      <p:stCondLst>
                        <p:cond delay="indefinite"/>
                      </p:stCondLst>
                      <p:childTnLst>
                        <p:par>
                          <p:cTn id="72" fill="hold" nodeType="withGroup">
                            <p:stCondLst>
                              <p:cond delay="indefinite"/>
                            </p:stCondLst>
                          </p:cTn>
                        </p:par>
                        <p:par>
                          <p:cTn id="73" fill="hold" nodeType="afterGroup">
                            <p:stCondLst>
                              <p:cond delay="0"/>
                            </p:stCondLst>
                            <p:childTnLst>
                              <p:par>
                                <p:cTn id="74" presetID="1" presetClass="entr" presetSubtype="0" fill="hold" grpId="11" nodeType="clickEffect">
                                  <p:stCondLst>
                                    <p:cond delay="0"/>
                                  </p:stCondLst>
                                  <p:childTnLst>
                                    <p:set>
                                      <p:cBhvr>
                                        <p:cTn id="75" dur="1" fill="hold">
                                          <p:stCondLst>
                                            <p:cond delay="499"/>
                                          </p:stCondLst>
                                        </p:cTn>
                                        <p:tgtEl>
                                          <p:spTgt spid="788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p:bldP spid="78851" grpId="1"/>
      <p:bldP spid="78852" grpId="2"/>
      <p:bldP spid="78853" grpId="3"/>
      <p:bldP spid="78854" grpId="4"/>
      <p:bldP spid="78855" grpId="5"/>
      <p:bldP spid="78856" grpId="6"/>
      <p:bldP spid="78857" grpId="7"/>
      <p:bldP spid="78858" grpId="8"/>
      <p:bldP spid="78859" grpId="9"/>
      <p:bldP spid="78860" grpId="10"/>
      <p:bldP spid="78861" grpId="11"/>
      <p:bldP spid="78862" grpId="12"/>
      <p:bldP spid="78863" grpId="13"/>
      <p:bldP spid="78865" grpId="14"/>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9874" name="Text Box 2"/>
          <p:cNvSpPr txBox="1">
            <a:spLocks noChangeArrowheads="1"/>
          </p:cNvSpPr>
          <p:nvPr/>
        </p:nvSpPr>
        <p:spPr bwMode="auto">
          <a:xfrm>
            <a:off x="539750" y="908050"/>
            <a:ext cx="15843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2400">
                <a:solidFill>
                  <a:srgbClr val="0000FF"/>
                </a:solidFill>
                <a:latin typeface="宋体" pitchFamily="2" charset="-122"/>
              </a:rPr>
              <a:t>经济结构</a:t>
            </a:r>
          </a:p>
        </p:txBody>
      </p:sp>
      <p:sp>
        <p:nvSpPr>
          <p:cNvPr id="79875" name="Text Box 3"/>
          <p:cNvSpPr txBox="1">
            <a:spLocks noChangeArrowheads="1"/>
          </p:cNvSpPr>
          <p:nvPr/>
        </p:nvSpPr>
        <p:spPr bwMode="auto">
          <a:xfrm>
            <a:off x="539750" y="2420938"/>
            <a:ext cx="14398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2400">
                <a:solidFill>
                  <a:srgbClr val="0000FF"/>
                </a:solidFill>
                <a:latin typeface="宋体" pitchFamily="2" charset="-122"/>
              </a:rPr>
              <a:t>经济组织</a:t>
            </a:r>
          </a:p>
        </p:txBody>
      </p:sp>
      <p:sp>
        <p:nvSpPr>
          <p:cNvPr id="79876" name="Text Box 4"/>
          <p:cNvSpPr txBox="1">
            <a:spLocks noChangeArrowheads="1"/>
          </p:cNvSpPr>
          <p:nvPr/>
        </p:nvSpPr>
        <p:spPr bwMode="auto">
          <a:xfrm>
            <a:off x="539750" y="3789363"/>
            <a:ext cx="17287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2400">
                <a:solidFill>
                  <a:srgbClr val="0000FF"/>
                </a:solidFill>
                <a:latin typeface="宋体" pitchFamily="2" charset="-122"/>
              </a:rPr>
              <a:t>社会关系</a:t>
            </a:r>
          </a:p>
        </p:txBody>
      </p:sp>
      <p:sp>
        <p:nvSpPr>
          <p:cNvPr id="79877" name="Text Box 5"/>
          <p:cNvSpPr txBox="1">
            <a:spLocks noChangeArrowheads="1"/>
          </p:cNvSpPr>
          <p:nvPr/>
        </p:nvSpPr>
        <p:spPr bwMode="auto">
          <a:xfrm>
            <a:off x="539750" y="5229225"/>
            <a:ext cx="15843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2400">
                <a:solidFill>
                  <a:srgbClr val="0000FF"/>
                </a:solidFill>
                <a:latin typeface="宋体" pitchFamily="2" charset="-122"/>
              </a:rPr>
              <a:t>国际格局</a:t>
            </a:r>
          </a:p>
        </p:txBody>
      </p:sp>
      <p:sp>
        <p:nvSpPr>
          <p:cNvPr id="79878" name="Text Box 6"/>
          <p:cNvSpPr txBox="1">
            <a:spLocks noChangeArrowheads="1"/>
          </p:cNvSpPr>
          <p:nvPr/>
        </p:nvSpPr>
        <p:spPr bwMode="auto">
          <a:xfrm>
            <a:off x="2051050" y="549275"/>
            <a:ext cx="338455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2400">
                <a:solidFill>
                  <a:srgbClr val="0000FF"/>
                </a:solidFill>
                <a:latin typeface="宋体" pitchFamily="2" charset="-122"/>
              </a:rPr>
              <a:t>农业在国民经济中比重下降，人类从农业文明走向工业文明</a:t>
            </a:r>
          </a:p>
        </p:txBody>
      </p:sp>
      <p:sp>
        <p:nvSpPr>
          <p:cNvPr id="79879" name="Text Box 7"/>
          <p:cNvSpPr txBox="1">
            <a:spLocks noChangeArrowheads="1"/>
          </p:cNvSpPr>
          <p:nvPr/>
        </p:nvSpPr>
        <p:spPr bwMode="auto">
          <a:xfrm>
            <a:off x="5795963" y="620713"/>
            <a:ext cx="3167062"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2400">
                <a:solidFill>
                  <a:srgbClr val="0000FF"/>
                </a:solidFill>
                <a:latin typeface="宋体" pitchFamily="2" charset="-122"/>
              </a:rPr>
              <a:t>工业在国民经济中居主导地位，工业化社会建立</a:t>
            </a:r>
          </a:p>
        </p:txBody>
      </p:sp>
      <p:sp>
        <p:nvSpPr>
          <p:cNvPr id="79880" name="Text Box 8"/>
          <p:cNvSpPr txBox="1">
            <a:spLocks noChangeArrowheads="1"/>
          </p:cNvSpPr>
          <p:nvPr/>
        </p:nvSpPr>
        <p:spPr bwMode="auto">
          <a:xfrm>
            <a:off x="2411413" y="2205038"/>
            <a:ext cx="1944687"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2400">
                <a:solidFill>
                  <a:srgbClr val="0000FF"/>
                </a:solidFill>
                <a:latin typeface="宋体" pitchFamily="2" charset="-122"/>
              </a:rPr>
              <a:t>资本主义工厂制确立</a:t>
            </a:r>
          </a:p>
        </p:txBody>
      </p:sp>
      <p:sp>
        <p:nvSpPr>
          <p:cNvPr id="79881" name="Text Box 9"/>
          <p:cNvSpPr txBox="1">
            <a:spLocks noChangeArrowheads="1"/>
          </p:cNvSpPr>
          <p:nvPr/>
        </p:nvSpPr>
        <p:spPr bwMode="auto">
          <a:xfrm>
            <a:off x="6156325" y="2205038"/>
            <a:ext cx="2376488"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2400">
                <a:solidFill>
                  <a:srgbClr val="0000FF"/>
                </a:solidFill>
                <a:latin typeface="宋体" pitchFamily="2" charset="-122"/>
              </a:rPr>
              <a:t>各行业垄断组织形成</a:t>
            </a:r>
          </a:p>
        </p:txBody>
      </p:sp>
      <p:sp>
        <p:nvSpPr>
          <p:cNvPr id="79882" name="Text Box 10"/>
          <p:cNvSpPr txBox="1">
            <a:spLocks noChangeArrowheads="1"/>
          </p:cNvSpPr>
          <p:nvPr/>
        </p:nvSpPr>
        <p:spPr bwMode="auto">
          <a:xfrm>
            <a:off x="2051050" y="3573463"/>
            <a:ext cx="3240088"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2400">
                <a:solidFill>
                  <a:srgbClr val="0000FF"/>
                </a:solidFill>
                <a:latin typeface="宋体" pitchFamily="2" charset="-122"/>
              </a:rPr>
              <a:t>近代两大对立阶级形成；英国资本主义生产方式最终确立</a:t>
            </a:r>
          </a:p>
        </p:txBody>
      </p:sp>
      <p:sp>
        <p:nvSpPr>
          <p:cNvPr id="79883" name="Text Box 11"/>
          <p:cNvSpPr txBox="1">
            <a:spLocks noChangeArrowheads="1"/>
          </p:cNvSpPr>
          <p:nvPr/>
        </p:nvSpPr>
        <p:spPr bwMode="auto">
          <a:xfrm>
            <a:off x="5580063" y="3573463"/>
            <a:ext cx="3311525"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2400">
                <a:solidFill>
                  <a:srgbClr val="0000FF"/>
                </a:solidFill>
                <a:latin typeface="宋体" pitchFamily="2" charset="-122"/>
              </a:rPr>
              <a:t>生产和资本高度集中产生垄断组织；资本主义进入帝国主义阶段</a:t>
            </a:r>
          </a:p>
        </p:txBody>
      </p:sp>
      <p:sp>
        <p:nvSpPr>
          <p:cNvPr id="79884" name="Text Box 12"/>
          <p:cNvSpPr txBox="1">
            <a:spLocks noChangeArrowheads="1"/>
          </p:cNvSpPr>
          <p:nvPr/>
        </p:nvSpPr>
        <p:spPr bwMode="auto">
          <a:xfrm>
            <a:off x="2124075" y="5229225"/>
            <a:ext cx="2376488"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2400">
                <a:solidFill>
                  <a:srgbClr val="0000FF"/>
                </a:solidFill>
                <a:latin typeface="宋体" pitchFamily="2" charset="-122"/>
              </a:rPr>
              <a:t>东方从属于西方的格局</a:t>
            </a:r>
          </a:p>
        </p:txBody>
      </p:sp>
      <p:sp>
        <p:nvSpPr>
          <p:cNvPr id="79885" name="Text Box 13"/>
          <p:cNvSpPr txBox="1">
            <a:spLocks noChangeArrowheads="1"/>
          </p:cNvSpPr>
          <p:nvPr/>
        </p:nvSpPr>
        <p:spPr bwMode="auto">
          <a:xfrm>
            <a:off x="5364163" y="5229225"/>
            <a:ext cx="3457575"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2400">
                <a:solidFill>
                  <a:srgbClr val="0000FF"/>
                </a:solidFill>
                <a:latin typeface="宋体" pitchFamily="2" charset="-122"/>
              </a:rPr>
              <a:t>东西方的经济联系更加密切，但东西方差距进一步拉大</a:t>
            </a:r>
          </a:p>
        </p:txBody>
      </p:sp>
      <p:sp>
        <p:nvSpPr>
          <p:cNvPr id="14" name="Text Box 17"/>
          <p:cNvSpPr txBox="1">
            <a:spLocks noChangeArrowheads="1"/>
          </p:cNvSpPr>
          <p:nvPr/>
        </p:nvSpPr>
        <p:spPr bwMode="auto">
          <a:xfrm>
            <a:off x="180975" y="116632"/>
            <a:ext cx="2087563" cy="6413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3600">
                <a:ln w="18000">
                  <a:solidFill>
                    <a:schemeClr val="accent2">
                      <a:satMod val="140000"/>
                    </a:schemeClr>
                  </a:solidFill>
                  <a:prstDash val="solid"/>
                  <a:miter lim="800000"/>
                </a:ln>
                <a:noFill/>
                <a:effectLst>
                  <a:outerShdw blurRad="25500" dist="23000" dir="7020000" algn="tl">
                    <a:srgbClr val="000000">
                      <a:alpha val="50000"/>
                    </a:srgbClr>
                  </a:outerShdw>
                </a:effectLst>
                <a:latin typeface="Times New Roman" pitchFamily="18" charset="0"/>
              </a:rPr>
              <a:t>不同点：</a:t>
            </a:r>
          </a:p>
        </p:txBody>
      </p:sp>
    </p:spTree>
    <p:extLst>
      <p:ext uri="{BB962C8B-B14F-4D97-AF65-F5344CB8AC3E}">
        <p14:creationId xmlns:p14="http://schemas.microsoft.com/office/powerpoint/2010/main" val="248017517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987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p:cTn id="11" dur="1" fill="hold">
                                          <p:stCondLst>
                                            <p:cond delay="499"/>
                                          </p:stCondLst>
                                        </p:cTn>
                                        <p:tgtEl>
                                          <p:spTgt spid="79875"/>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2" nodeType="clickEffect">
                                  <p:stCondLst>
                                    <p:cond delay="0"/>
                                  </p:stCondLst>
                                  <p:childTnLst>
                                    <p:set>
                                      <p:cBhvr>
                                        <p:cTn id="16" dur="1" fill="hold">
                                          <p:stCondLst>
                                            <p:cond delay="499"/>
                                          </p:stCondLst>
                                        </p:cTn>
                                        <p:tgtEl>
                                          <p:spTgt spid="7987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 presetClass="entr" presetSubtype="0" fill="hold" grpId="3" nodeType="clickEffect">
                                  <p:stCondLst>
                                    <p:cond delay="0"/>
                                  </p:stCondLst>
                                  <p:childTnLst>
                                    <p:set>
                                      <p:cBhvr>
                                        <p:cTn id="21" dur="1" fill="hold">
                                          <p:stCondLst>
                                            <p:cond delay="499"/>
                                          </p:stCondLst>
                                        </p:cTn>
                                        <p:tgtEl>
                                          <p:spTgt spid="79877"/>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1" presetClass="entr" presetSubtype="0" fill="hold" grpId="4" nodeType="clickEffect">
                                  <p:stCondLst>
                                    <p:cond delay="0"/>
                                  </p:stCondLst>
                                  <p:childTnLst>
                                    <p:set>
                                      <p:cBhvr>
                                        <p:cTn id="26" dur="1" fill="hold">
                                          <p:stCondLst>
                                            <p:cond delay="499"/>
                                          </p:stCondLst>
                                        </p:cTn>
                                        <p:tgtEl>
                                          <p:spTgt spid="79878"/>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1" presetClass="entr" presetSubtype="0" fill="hold" grpId="5" nodeType="clickEffect">
                                  <p:stCondLst>
                                    <p:cond delay="0"/>
                                  </p:stCondLst>
                                  <p:childTnLst>
                                    <p:set>
                                      <p:cBhvr>
                                        <p:cTn id="31" dur="1" fill="hold">
                                          <p:stCondLst>
                                            <p:cond delay="499"/>
                                          </p:stCondLst>
                                        </p:cTn>
                                        <p:tgtEl>
                                          <p:spTgt spid="79879"/>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 presetClass="entr" presetSubtype="0" fill="hold" grpId="6" nodeType="clickEffect">
                                  <p:stCondLst>
                                    <p:cond delay="0"/>
                                  </p:stCondLst>
                                  <p:childTnLst>
                                    <p:set>
                                      <p:cBhvr>
                                        <p:cTn id="36" dur="1" fill="hold">
                                          <p:stCondLst>
                                            <p:cond delay="499"/>
                                          </p:stCondLst>
                                        </p:cTn>
                                        <p:tgtEl>
                                          <p:spTgt spid="79880"/>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1" presetClass="entr" presetSubtype="0" fill="hold" grpId="7" nodeType="clickEffect">
                                  <p:stCondLst>
                                    <p:cond delay="0"/>
                                  </p:stCondLst>
                                  <p:childTnLst>
                                    <p:set>
                                      <p:cBhvr>
                                        <p:cTn id="41" dur="1" fill="hold">
                                          <p:stCondLst>
                                            <p:cond delay="499"/>
                                          </p:stCondLst>
                                        </p:cTn>
                                        <p:tgtEl>
                                          <p:spTgt spid="79881"/>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withGroup">
                            <p:stCondLst>
                              <p:cond delay="indefinite"/>
                            </p:stCondLst>
                          </p:cTn>
                        </p:par>
                        <p:par>
                          <p:cTn id="44" fill="hold" nodeType="afterGroup">
                            <p:stCondLst>
                              <p:cond delay="0"/>
                            </p:stCondLst>
                            <p:childTnLst>
                              <p:par>
                                <p:cTn id="45" presetID="1" presetClass="entr" presetSubtype="0" fill="hold" grpId="8" nodeType="clickEffect">
                                  <p:stCondLst>
                                    <p:cond delay="0"/>
                                  </p:stCondLst>
                                  <p:childTnLst>
                                    <p:set>
                                      <p:cBhvr>
                                        <p:cTn id="46" dur="1" fill="hold">
                                          <p:stCondLst>
                                            <p:cond delay="499"/>
                                          </p:stCondLst>
                                        </p:cTn>
                                        <p:tgtEl>
                                          <p:spTgt spid="79882"/>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indefinite"/>
                            </p:stCondLst>
                          </p:cTn>
                        </p:par>
                        <p:par>
                          <p:cTn id="49" fill="hold" nodeType="afterGroup">
                            <p:stCondLst>
                              <p:cond delay="0"/>
                            </p:stCondLst>
                            <p:childTnLst>
                              <p:par>
                                <p:cTn id="50" presetID="1" presetClass="entr" presetSubtype="0" fill="hold" grpId="9" nodeType="clickEffect">
                                  <p:stCondLst>
                                    <p:cond delay="0"/>
                                  </p:stCondLst>
                                  <p:childTnLst>
                                    <p:set>
                                      <p:cBhvr>
                                        <p:cTn id="51" dur="1" fill="hold">
                                          <p:stCondLst>
                                            <p:cond delay="499"/>
                                          </p:stCondLst>
                                        </p:cTn>
                                        <p:tgtEl>
                                          <p:spTgt spid="79883"/>
                                        </p:tgtEl>
                                        <p:attrNameLst>
                                          <p:attrName>style.visibility</p:attrName>
                                        </p:attrNameLst>
                                      </p:cBhvr>
                                      <p:to>
                                        <p:strVal val="visible"/>
                                      </p:to>
                                    </p:set>
                                  </p:childTnLst>
                                </p:cTn>
                              </p:par>
                            </p:childTnLst>
                          </p:cTn>
                        </p:par>
                      </p:childTnLst>
                    </p:cTn>
                  </p:par>
                  <p:par>
                    <p:cTn id="52" fill="hold" nodeType="clickPar">
                      <p:stCondLst>
                        <p:cond delay="indefinite"/>
                      </p:stCondLst>
                      <p:childTnLst>
                        <p:par>
                          <p:cTn id="53" fill="hold" nodeType="withGroup">
                            <p:stCondLst>
                              <p:cond delay="indefinite"/>
                            </p:stCondLst>
                          </p:cTn>
                        </p:par>
                        <p:par>
                          <p:cTn id="54" fill="hold" nodeType="afterGroup">
                            <p:stCondLst>
                              <p:cond delay="0"/>
                            </p:stCondLst>
                            <p:childTnLst>
                              <p:par>
                                <p:cTn id="55" presetID="1" presetClass="entr" presetSubtype="0" fill="hold" grpId="10" nodeType="clickEffect">
                                  <p:stCondLst>
                                    <p:cond delay="0"/>
                                  </p:stCondLst>
                                  <p:childTnLst>
                                    <p:set>
                                      <p:cBhvr>
                                        <p:cTn id="56" dur="1" fill="hold">
                                          <p:stCondLst>
                                            <p:cond delay="499"/>
                                          </p:stCondLst>
                                        </p:cTn>
                                        <p:tgtEl>
                                          <p:spTgt spid="79884"/>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withGroup">
                            <p:stCondLst>
                              <p:cond delay="indefinite"/>
                            </p:stCondLst>
                          </p:cTn>
                        </p:par>
                        <p:par>
                          <p:cTn id="59" fill="hold" nodeType="afterGroup">
                            <p:stCondLst>
                              <p:cond delay="0"/>
                            </p:stCondLst>
                            <p:childTnLst>
                              <p:par>
                                <p:cTn id="60" presetID="1" presetClass="entr" presetSubtype="0" fill="hold" grpId="11" nodeType="clickEffect">
                                  <p:stCondLst>
                                    <p:cond delay="0"/>
                                  </p:stCondLst>
                                  <p:childTnLst>
                                    <p:set>
                                      <p:cBhvr>
                                        <p:cTn id="61" dur="1" fill="hold">
                                          <p:stCondLst>
                                            <p:cond delay="499"/>
                                          </p:stCondLst>
                                        </p:cTn>
                                        <p:tgtEl>
                                          <p:spTgt spid="79885"/>
                                        </p:tgtEl>
                                        <p:attrNameLst>
                                          <p:attrName>style.visibility</p:attrName>
                                        </p:attrNameLst>
                                      </p:cBhvr>
                                      <p:to>
                                        <p:strVal val="visible"/>
                                      </p:to>
                                    </p:set>
                                  </p:childTnLst>
                                </p:cTn>
                              </p:par>
                            </p:childTnLst>
                          </p:cTn>
                        </p:par>
                      </p:childTnLst>
                    </p:cTn>
                  </p:par>
                  <p:par>
                    <p:cTn id="62" fill="hold" nodeType="clickPar">
                      <p:stCondLst>
                        <p:cond delay="indefinite"/>
                      </p:stCondLst>
                      <p:childTnLst>
                        <p:par>
                          <p:cTn id="63" fill="hold" nodeType="withGroup">
                            <p:stCondLst>
                              <p:cond delay="indefinite"/>
                            </p:stCondLst>
                          </p:cTn>
                        </p:par>
                        <p:par>
                          <p:cTn id="64" fill="hold" nodeType="afterGroup">
                            <p:stCondLst>
                              <p:cond delay="0"/>
                            </p:stCondLst>
                            <p:childTnLst>
                              <p:par>
                                <p:cTn id="65" presetID="22" presetClass="entr" presetSubtype="1" fill="hold" grpId="12" nodeType="click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up)">
                                      <p:cBhvr>
                                        <p:cTn id="6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4" grpId="0"/>
      <p:bldP spid="79875" grpId="1"/>
      <p:bldP spid="79876" grpId="2"/>
      <p:bldP spid="79877" grpId="3"/>
      <p:bldP spid="79878" grpId="4"/>
      <p:bldP spid="79879" grpId="5"/>
      <p:bldP spid="79880" grpId="6"/>
      <p:bldP spid="79881" grpId="7"/>
      <p:bldP spid="79882" grpId="8"/>
      <p:bldP spid="79883" grpId="9"/>
      <p:bldP spid="79884" grpId="10"/>
      <p:bldP spid="79885" grpId="11"/>
      <p:bldP spid="14" grpId="12"/>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15714" name="灯片编号占位符 1"/>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fld id="{71F420E5-8E39-4DB7-8A2E-0A5A7A10D1A6}" type="slidenum">
              <a:rPr lang="zh-CN" altLang="en-US" sz="1200" smtClean="0">
                <a:solidFill>
                  <a:srgbClr val="898989"/>
                </a:solidFill>
              </a:rPr>
              <a:pPr eaLnBrk="1" hangingPunct="1"/>
              <a:t>21</a:t>
            </a:fld>
          </a:p>
        </p:txBody>
      </p:sp>
      <p:graphicFrame>
        <p:nvGraphicFramePr>
          <p:cNvPr id="3" name="表格 2"/>
          <p:cNvGraphicFramePr>
            <a:graphicFrameLocks noGrp="1"/>
          </p:cNvGraphicFramePr>
          <p:nvPr>
            <p:extLst>
              <p:ext uri="{D42A27DB-BD31-4B8C-83A1-F6EECF244321}">
                <p14:modId xmlns:p14="http://schemas.microsoft.com/office/powerpoint/2010/main" val="2620548062"/>
              </p:ext>
            </p:extLst>
          </p:nvPr>
        </p:nvGraphicFramePr>
        <p:xfrm>
          <a:off x="467544" y="1484784"/>
          <a:ext cx="8088313" cy="2489869"/>
        </p:xfrm>
        <a:graphic>
          <a:graphicData uri="http://schemas.openxmlformats.org/drawingml/2006/table">
            <a:tbl>
              <a:tblPr>
                <a:tableStyleId>{5C22544A-7EE6-4342-B048-85BDC9FD1C3A}</a:tableStyleId>
              </a:tblPr>
              <a:tblGrid>
                <a:gridCol w="1138794"/>
                <a:gridCol w="3396303"/>
                <a:gridCol w="3553216"/>
              </a:tblGrid>
              <a:tr h="1097935">
                <a:tc>
                  <a:txBody>
                    <a:bodyPr/>
                    <a:lstStyle/>
                    <a:p>
                      <a:pPr algn="ctr">
                        <a:lnSpc>
                          <a:spcPct val="150000"/>
                        </a:lnSpc>
                        <a:spcAft>
                          <a:spcPct val="0"/>
                        </a:spcAft>
                        <a:tabLst>
                          <a:tab pos="2628900"/>
                        </a:tabLst>
                      </a:pPr>
                      <a:r>
                        <a:rPr lang="zh-CN" sz="2000" b="1" kern="100">
                          <a:solidFill>
                            <a:srgbClr val="FF0000"/>
                          </a:solidFill>
                          <a:effectLst/>
                          <a:latin typeface="微软雅黑" pitchFamily="34" charset="-122"/>
                          <a:ea typeface="微软雅黑" pitchFamily="34" charset="-122"/>
                        </a:rPr>
                        <a:t>发明者</a:t>
                      </a:r>
                      <a:endParaRPr lang="zh-CN" sz="2000" b="1" kern="100">
                        <a:solidFill>
                          <a:srgbClr val="FF0000"/>
                        </a:solidFill>
                        <a:effectLst/>
                        <a:latin typeface="微软雅黑" pitchFamily="34" charset="-122"/>
                        <a:ea typeface="微软雅黑" pitchFamily="34" charset="-122"/>
                        <a:cs typeface="Courier New"/>
                      </a:endParaRPr>
                    </a:p>
                  </a:txBody>
                  <a:tcPr marL="68591" marR="68591" marT="0" marB="0" anchor="ctr"/>
                </a:tc>
                <a:tc>
                  <a:txBody>
                    <a:bodyPr/>
                    <a:lstStyle/>
                    <a:p>
                      <a:pPr algn="l">
                        <a:lnSpc>
                          <a:spcPct val="150000"/>
                        </a:lnSpc>
                        <a:spcAft>
                          <a:spcPct val="0"/>
                        </a:spcAft>
                        <a:tabLst>
                          <a:tab pos="2628900"/>
                        </a:tabLst>
                      </a:pPr>
                      <a:r>
                        <a:rPr lang="zh-CN" sz="2000" kern="100">
                          <a:solidFill>
                            <a:srgbClr val="FF0000"/>
                          </a:solidFill>
                          <a:effectLst/>
                          <a:latin typeface="微软雅黑" pitchFamily="34" charset="-122"/>
                          <a:ea typeface="微软雅黑" pitchFamily="34" charset="-122"/>
                        </a:rPr>
                        <a:t>发明创造者大多是工匠</a:t>
                      </a:r>
                      <a:endParaRPr lang="zh-CN" sz="2000" kern="100">
                        <a:solidFill>
                          <a:srgbClr val="FF0000"/>
                        </a:solidFill>
                        <a:effectLst/>
                        <a:latin typeface="微软雅黑" pitchFamily="34" charset="-122"/>
                        <a:ea typeface="微软雅黑" pitchFamily="34" charset="-122"/>
                        <a:cs typeface="Courier New"/>
                      </a:endParaRPr>
                    </a:p>
                  </a:txBody>
                  <a:tcPr marL="68591" marR="68591" marT="0" marB="0" anchor="ctr"/>
                </a:tc>
                <a:tc>
                  <a:txBody>
                    <a:bodyPr/>
                    <a:lstStyle/>
                    <a:p>
                      <a:pPr algn="l">
                        <a:lnSpc>
                          <a:spcPct val="150000"/>
                        </a:lnSpc>
                        <a:spcAft>
                          <a:spcPct val="0"/>
                        </a:spcAft>
                        <a:tabLst>
                          <a:tab pos="2628900"/>
                        </a:tabLst>
                      </a:pPr>
                      <a:r>
                        <a:rPr lang="zh-CN" sz="2000" kern="100">
                          <a:solidFill>
                            <a:srgbClr val="FF0000"/>
                          </a:solidFill>
                          <a:effectLst/>
                          <a:latin typeface="微软雅黑" pitchFamily="34" charset="-122"/>
                          <a:ea typeface="微软雅黑" pitchFamily="34" charset="-122"/>
                        </a:rPr>
                        <a:t>发明创造者均为科学家或科技人员、工程师</a:t>
                      </a:r>
                      <a:endParaRPr lang="zh-CN" sz="2000" kern="100">
                        <a:solidFill>
                          <a:srgbClr val="FF0000"/>
                        </a:solidFill>
                        <a:effectLst/>
                        <a:latin typeface="微软雅黑" pitchFamily="34" charset="-122"/>
                        <a:ea typeface="微软雅黑" pitchFamily="34" charset="-122"/>
                        <a:cs typeface="Courier New"/>
                      </a:endParaRPr>
                    </a:p>
                  </a:txBody>
                  <a:tcPr marL="68591" marR="68591" marT="0" marB="0" anchor="ctr"/>
                </a:tc>
              </a:tr>
              <a:tr h="457351">
                <a:tc>
                  <a:txBody>
                    <a:bodyPr/>
                    <a:lstStyle/>
                    <a:p>
                      <a:pPr algn="ctr">
                        <a:lnSpc>
                          <a:spcPct val="150000"/>
                        </a:lnSpc>
                        <a:spcAft>
                          <a:spcPct val="0"/>
                        </a:spcAft>
                        <a:tabLst>
                          <a:tab pos="2628900"/>
                        </a:tabLst>
                      </a:pPr>
                      <a:r>
                        <a:rPr lang="zh-CN" sz="2000" b="1" kern="100">
                          <a:solidFill>
                            <a:srgbClr val="FF0000"/>
                          </a:solidFill>
                          <a:effectLst/>
                          <a:latin typeface="微软雅黑" pitchFamily="34" charset="-122"/>
                          <a:ea typeface="微软雅黑" pitchFamily="34" charset="-122"/>
                        </a:rPr>
                        <a:t>成果</a:t>
                      </a:r>
                      <a:endParaRPr lang="zh-CN" sz="2000" b="1" kern="100">
                        <a:solidFill>
                          <a:srgbClr val="FF0000"/>
                        </a:solidFill>
                        <a:effectLst/>
                        <a:latin typeface="微软雅黑" pitchFamily="34" charset="-122"/>
                        <a:ea typeface="微软雅黑" pitchFamily="34" charset="-122"/>
                        <a:cs typeface="Courier New"/>
                      </a:endParaRPr>
                    </a:p>
                  </a:txBody>
                  <a:tcPr marL="68591" marR="68591" marT="0" marB="0" anchor="ctr"/>
                </a:tc>
                <a:tc>
                  <a:txBody>
                    <a:bodyPr/>
                    <a:lstStyle/>
                    <a:p>
                      <a:pPr algn="l">
                        <a:lnSpc>
                          <a:spcPct val="150000"/>
                        </a:lnSpc>
                        <a:spcAft>
                          <a:spcPct val="0"/>
                        </a:spcAft>
                        <a:tabLst>
                          <a:tab pos="2628900"/>
                        </a:tabLst>
                      </a:pPr>
                      <a:r>
                        <a:rPr lang="zh-CN" sz="2000" kern="100">
                          <a:solidFill>
                            <a:srgbClr val="FF0000"/>
                          </a:solidFill>
                          <a:effectLst/>
                          <a:latin typeface="微软雅黑" pitchFamily="34" charset="-122"/>
                          <a:ea typeface="微软雅黑" pitchFamily="34" charset="-122"/>
                        </a:rPr>
                        <a:t>多数是对生产经验的总结</a:t>
                      </a:r>
                      <a:endParaRPr lang="zh-CN" sz="2000" kern="100">
                        <a:solidFill>
                          <a:srgbClr val="FF0000"/>
                        </a:solidFill>
                        <a:effectLst/>
                        <a:latin typeface="微软雅黑" pitchFamily="34" charset="-122"/>
                        <a:ea typeface="微软雅黑" pitchFamily="34" charset="-122"/>
                        <a:cs typeface="Courier New"/>
                      </a:endParaRPr>
                    </a:p>
                  </a:txBody>
                  <a:tcPr marL="68591" marR="68591" marT="0" marB="0" anchor="ctr"/>
                </a:tc>
                <a:tc>
                  <a:txBody>
                    <a:bodyPr/>
                    <a:lstStyle/>
                    <a:p>
                      <a:pPr algn="l">
                        <a:lnSpc>
                          <a:spcPct val="150000"/>
                        </a:lnSpc>
                        <a:spcAft>
                          <a:spcPct val="0"/>
                        </a:spcAft>
                        <a:tabLst>
                          <a:tab pos="2628900"/>
                        </a:tabLst>
                      </a:pPr>
                      <a:r>
                        <a:rPr lang="zh-CN" sz="2000" kern="100">
                          <a:solidFill>
                            <a:srgbClr val="FF0000"/>
                          </a:solidFill>
                          <a:effectLst/>
                          <a:latin typeface="微软雅黑" pitchFamily="34" charset="-122"/>
                          <a:ea typeface="微软雅黑" pitchFamily="34" charset="-122"/>
                        </a:rPr>
                        <a:t>多数是科研产物，量多质高</a:t>
                      </a:r>
                      <a:endParaRPr lang="zh-CN" sz="2000" kern="100">
                        <a:solidFill>
                          <a:srgbClr val="FF0000"/>
                        </a:solidFill>
                        <a:effectLst/>
                        <a:latin typeface="微软雅黑" pitchFamily="34" charset="-122"/>
                        <a:ea typeface="微软雅黑" pitchFamily="34" charset="-122"/>
                        <a:cs typeface="Courier New"/>
                      </a:endParaRPr>
                    </a:p>
                  </a:txBody>
                  <a:tcPr marL="68591" marR="68591" marT="0" marB="0" anchor="ctr"/>
                </a:tc>
              </a:tr>
              <a:tr h="934583">
                <a:tc>
                  <a:txBody>
                    <a:bodyPr/>
                    <a:lstStyle/>
                    <a:p>
                      <a:pPr algn="ctr">
                        <a:lnSpc>
                          <a:spcPct val="150000"/>
                        </a:lnSpc>
                        <a:spcAft>
                          <a:spcPct val="0"/>
                        </a:spcAft>
                        <a:tabLst>
                          <a:tab pos="2628900"/>
                        </a:tabLst>
                      </a:pPr>
                      <a:r>
                        <a:rPr lang="zh-CN" sz="2000" b="1" kern="100" smtClean="0">
                          <a:solidFill>
                            <a:srgbClr val="FF0000"/>
                          </a:solidFill>
                          <a:effectLst/>
                          <a:latin typeface="微软雅黑" pitchFamily="34" charset="-122"/>
                          <a:ea typeface="微软雅黑" pitchFamily="34" charset="-122"/>
                        </a:rPr>
                        <a:t>开展</a:t>
                      </a:r>
                      <a:endParaRPr lang="en-US" altLang="zh-CN" sz="2000" b="1" kern="100" smtClean="0">
                        <a:solidFill>
                          <a:srgbClr val="FF0000"/>
                        </a:solidFill>
                        <a:effectLst/>
                        <a:latin typeface="微软雅黑" pitchFamily="34" charset="-122"/>
                        <a:ea typeface="微软雅黑" pitchFamily="34" charset="-122"/>
                      </a:endParaRPr>
                    </a:p>
                    <a:p>
                      <a:pPr algn="ctr">
                        <a:lnSpc>
                          <a:spcPct val="150000"/>
                        </a:lnSpc>
                        <a:spcAft>
                          <a:spcPct val="0"/>
                        </a:spcAft>
                        <a:tabLst>
                          <a:tab pos="2628900"/>
                        </a:tabLst>
                      </a:pPr>
                      <a:r>
                        <a:rPr lang="zh-CN" sz="2000" b="1" kern="100" smtClean="0">
                          <a:solidFill>
                            <a:srgbClr val="FF0000"/>
                          </a:solidFill>
                          <a:effectLst/>
                          <a:latin typeface="微软雅黑" pitchFamily="34" charset="-122"/>
                          <a:ea typeface="微软雅黑" pitchFamily="34" charset="-122"/>
                        </a:rPr>
                        <a:t>国家</a:t>
                      </a:r>
                      <a:endParaRPr lang="zh-CN" sz="2000" b="1" kern="100">
                        <a:solidFill>
                          <a:srgbClr val="FF0000"/>
                        </a:solidFill>
                        <a:effectLst/>
                        <a:latin typeface="微软雅黑" pitchFamily="34" charset="-122"/>
                        <a:ea typeface="微软雅黑" pitchFamily="34" charset="-122"/>
                        <a:cs typeface="Courier New"/>
                      </a:endParaRPr>
                    </a:p>
                  </a:txBody>
                  <a:tcPr marL="68591" marR="68591" marT="0" marB="0" anchor="ctr"/>
                </a:tc>
                <a:tc>
                  <a:txBody>
                    <a:bodyPr/>
                    <a:lstStyle/>
                    <a:p>
                      <a:pPr algn="l">
                        <a:lnSpc>
                          <a:spcPct val="150000"/>
                        </a:lnSpc>
                        <a:spcAft>
                          <a:spcPct val="0"/>
                        </a:spcAft>
                        <a:tabLst>
                          <a:tab pos="2628900"/>
                        </a:tabLst>
                      </a:pPr>
                      <a:r>
                        <a:rPr lang="zh-CN" sz="2000" kern="100">
                          <a:solidFill>
                            <a:srgbClr val="FF0000"/>
                          </a:solidFill>
                          <a:effectLst/>
                          <a:latin typeface="微软雅黑" pitchFamily="34" charset="-122"/>
                          <a:ea typeface="微软雅黑" pitchFamily="34" charset="-122"/>
                        </a:rPr>
                        <a:t>起先只限于英国，后来逐渐发展到其他国家</a:t>
                      </a:r>
                      <a:endParaRPr lang="zh-CN" sz="2000" kern="100">
                        <a:solidFill>
                          <a:srgbClr val="FF0000"/>
                        </a:solidFill>
                        <a:effectLst/>
                        <a:latin typeface="微软雅黑" pitchFamily="34" charset="-122"/>
                        <a:ea typeface="微软雅黑" pitchFamily="34" charset="-122"/>
                        <a:cs typeface="Courier New"/>
                      </a:endParaRPr>
                    </a:p>
                  </a:txBody>
                  <a:tcPr marL="68591" marR="68591" marT="0" marB="0" anchor="ctr"/>
                </a:tc>
                <a:tc>
                  <a:txBody>
                    <a:bodyPr/>
                    <a:lstStyle/>
                    <a:p>
                      <a:pPr algn="l">
                        <a:lnSpc>
                          <a:spcPct val="150000"/>
                        </a:lnSpc>
                        <a:spcAft>
                          <a:spcPct val="0"/>
                        </a:spcAft>
                        <a:tabLst>
                          <a:tab pos="2628900"/>
                        </a:tabLst>
                      </a:pPr>
                      <a:r>
                        <a:rPr lang="zh-CN" sz="2000" kern="100">
                          <a:solidFill>
                            <a:srgbClr val="FF0000"/>
                          </a:solidFill>
                          <a:effectLst/>
                          <a:latin typeface="微软雅黑" pitchFamily="34" charset="-122"/>
                          <a:ea typeface="微软雅黑" pitchFamily="34" charset="-122"/>
                        </a:rPr>
                        <a:t>一开始就在几个国家同时进行</a:t>
                      </a:r>
                      <a:endParaRPr lang="zh-CN" sz="2000" kern="100">
                        <a:solidFill>
                          <a:srgbClr val="FF0000"/>
                        </a:solidFill>
                        <a:effectLst/>
                        <a:latin typeface="微软雅黑" pitchFamily="34" charset="-122"/>
                        <a:ea typeface="微软雅黑" pitchFamily="34" charset="-122"/>
                        <a:cs typeface="Courier New"/>
                      </a:endParaRPr>
                    </a:p>
                  </a:txBody>
                  <a:tcPr marL="68591" marR="68591" marT="0" marB="0" anchor="ctr"/>
                </a:tc>
              </a:tr>
            </a:tbl>
          </a:graphicData>
        </a:graphic>
      </p:graphicFrame>
      <p:sp>
        <p:nvSpPr>
          <p:cNvPr id="4" name="Text Box 17"/>
          <p:cNvSpPr txBox="1">
            <a:spLocks noChangeArrowheads="1"/>
          </p:cNvSpPr>
          <p:nvPr/>
        </p:nvSpPr>
        <p:spPr bwMode="auto">
          <a:xfrm>
            <a:off x="180975" y="404852"/>
            <a:ext cx="2087563" cy="6413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3600">
                <a:ln w="18000">
                  <a:solidFill>
                    <a:schemeClr val="accent2">
                      <a:satMod val="140000"/>
                    </a:schemeClr>
                  </a:solidFill>
                  <a:prstDash val="solid"/>
                  <a:miter lim="800000"/>
                </a:ln>
                <a:noFill/>
                <a:effectLst>
                  <a:outerShdw blurRad="25500" dist="23000" dir="7020000" algn="tl">
                    <a:srgbClr val="000000">
                      <a:alpha val="50000"/>
                    </a:srgbClr>
                  </a:outerShdw>
                </a:effectLst>
                <a:latin typeface="Times New Roman" pitchFamily="18" charset="0"/>
              </a:rPr>
              <a:t>不同点：</a:t>
            </a:r>
          </a:p>
        </p:txBody>
      </p:sp>
    </p:spTree>
    <p:extLst>
      <p:ext uri="{BB962C8B-B14F-4D97-AF65-F5344CB8AC3E}">
        <p14:creationId xmlns:p14="http://schemas.microsoft.com/office/powerpoint/2010/main" val="176901397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16738" name="Text Box 2"/>
          <p:cNvSpPr txBox="1">
            <a:spLocks noChangeArrowheads="1"/>
          </p:cNvSpPr>
          <p:nvPr/>
        </p:nvSpPr>
        <p:spPr bwMode="auto">
          <a:xfrm>
            <a:off x="311151" y="476672"/>
            <a:ext cx="2087562" cy="641350"/>
          </a:xfrm>
          <a:prstGeom prst="rect">
            <a:avLst/>
          </a:prstGeom>
          <a:noFill/>
          <a:ln>
            <a:noFill/>
          </a:ln>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3600">
                <a:ln w="18000">
                  <a:solidFill>
                    <a:schemeClr val="accent2">
                      <a:satMod val="140000"/>
                    </a:schemeClr>
                  </a:solidFill>
                  <a:prstDash val="solid"/>
                  <a:miter lim="800000"/>
                </a:ln>
                <a:noFill/>
                <a:effectLst>
                  <a:outerShdw blurRad="25500" dist="23000" dir="7020000" algn="tl">
                    <a:srgbClr val="000000">
                      <a:alpha val="50000"/>
                    </a:srgbClr>
                  </a:outerShdw>
                </a:effectLst>
                <a:latin typeface="Times New Roman" pitchFamily="18" charset="0"/>
              </a:rPr>
              <a:t>相同点：</a:t>
            </a:r>
          </a:p>
        </p:txBody>
      </p:sp>
      <p:sp>
        <p:nvSpPr>
          <p:cNvPr id="80899" name="Text Box 3"/>
          <p:cNvSpPr txBox="1">
            <a:spLocks noChangeArrowheads="1"/>
          </p:cNvSpPr>
          <p:nvPr/>
        </p:nvSpPr>
        <p:spPr bwMode="auto">
          <a:xfrm>
            <a:off x="900113" y="3641725"/>
            <a:ext cx="1512887"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3200">
                <a:solidFill>
                  <a:srgbClr val="0000FF"/>
                </a:solidFill>
                <a:latin typeface="Times New Roman" pitchFamily="18" charset="0"/>
              </a:rPr>
              <a:t>内容：</a:t>
            </a:r>
          </a:p>
        </p:txBody>
      </p:sp>
      <p:sp>
        <p:nvSpPr>
          <p:cNvPr id="80900" name="Text Box 4"/>
          <p:cNvSpPr txBox="1">
            <a:spLocks noChangeArrowheads="1"/>
          </p:cNvSpPr>
          <p:nvPr/>
        </p:nvSpPr>
        <p:spPr bwMode="auto">
          <a:xfrm>
            <a:off x="898525" y="5873750"/>
            <a:ext cx="16573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3200">
                <a:solidFill>
                  <a:srgbClr val="0000FF"/>
                </a:solidFill>
                <a:latin typeface="Times New Roman" pitchFamily="18" charset="0"/>
              </a:rPr>
              <a:t>本质：</a:t>
            </a:r>
          </a:p>
        </p:txBody>
      </p:sp>
      <p:sp>
        <p:nvSpPr>
          <p:cNvPr id="80901" name="Text Box 5"/>
          <p:cNvSpPr txBox="1">
            <a:spLocks noChangeArrowheads="1"/>
          </p:cNvSpPr>
          <p:nvPr/>
        </p:nvSpPr>
        <p:spPr bwMode="auto">
          <a:xfrm>
            <a:off x="2195513" y="3641725"/>
            <a:ext cx="51054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3200">
                <a:solidFill>
                  <a:srgbClr val="0000FF"/>
                </a:solidFill>
                <a:latin typeface="Times New Roman" pitchFamily="18" charset="0"/>
              </a:rPr>
              <a:t>都有许多科技创造发明</a:t>
            </a:r>
          </a:p>
        </p:txBody>
      </p:sp>
      <p:sp>
        <p:nvSpPr>
          <p:cNvPr id="80902" name="Text Box 6"/>
          <p:cNvSpPr txBox="1">
            <a:spLocks noChangeArrowheads="1"/>
          </p:cNvSpPr>
          <p:nvPr/>
        </p:nvSpPr>
        <p:spPr bwMode="auto">
          <a:xfrm>
            <a:off x="2124075" y="5876925"/>
            <a:ext cx="67056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3200">
                <a:solidFill>
                  <a:srgbClr val="0000FF"/>
                </a:solidFill>
                <a:latin typeface="Times New Roman" pitchFamily="18" charset="0"/>
              </a:rPr>
              <a:t>都是生产技术和社会关系的变革</a:t>
            </a:r>
          </a:p>
        </p:txBody>
      </p:sp>
      <p:sp>
        <p:nvSpPr>
          <p:cNvPr id="80903" name="Text Box 7"/>
          <p:cNvSpPr txBox="1">
            <a:spLocks noChangeArrowheads="1"/>
          </p:cNvSpPr>
          <p:nvPr/>
        </p:nvSpPr>
        <p:spPr bwMode="auto">
          <a:xfrm>
            <a:off x="827088" y="2057400"/>
            <a:ext cx="158432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3200">
                <a:solidFill>
                  <a:srgbClr val="0000FF"/>
                </a:solidFill>
                <a:latin typeface="Times New Roman" pitchFamily="18" charset="0"/>
              </a:rPr>
              <a:t>背景：</a:t>
            </a:r>
          </a:p>
        </p:txBody>
      </p:sp>
      <p:sp>
        <p:nvSpPr>
          <p:cNvPr id="80904" name="Text Box 8"/>
          <p:cNvSpPr txBox="1">
            <a:spLocks noChangeArrowheads="1"/>
          </p:cNvSpPr>
          <p:nvPr/>
        </p:nvSpPr>
        <p:spPr bwMode="auto">
          <a:xfrm>
            <a:off x="901700" y="4865688"/>
            <a:ext cx="172561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3200">
                <a:solidFill>
                  <a:srgbClr val="0000FF"/>
                </a:solidFill>
                <a:latin typeface="Times New Roman" pitchFamily="18" charset="0"/>
              </a:rPr>
              <a:t>影响：</a:t>
            </a:r>
          </a:p>
        </p:txBody>
      </p:sp>
      <p:sp>
        <p:nvSpPr>
          <p:cNvPr id="80905" name="Text Box 9"/>
          <p:cNvSpPr txBox="1">
            <a:spLocks noChangeArrowheads="1"/>
          </p:cNvSpPr>
          <p:nvPr/>
        </p:nvSpPr>
        <p:spPr bwMode="auto">
          <a:xfrm>
            <a:off x="2268538" y="1268413"/>
            <a:ext cx="619125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3200">
                <a:solidFill>
                  <a:srgbClr val="0000FF"/>
                </a:solidFill>
                <a:latin typeface="Times New Roman" pitchFamily="18" charset="0"/>
              </a:rPr>
              <a:t>都有环境</a:t>
            </a:r>
            <a:r>
              <a:rPr kumimoji="1" lang="en-US" altLang="zh-CN" sz="3200">
                <a:solidFill>
                  <a:srgbClr val="0000FF"/>
                </a:solidFill>
                <a:latin typeface="Times New Roman" pitchFamily="18" charset="0"/>
              </a:rPr>
              <a:t>(</a:t>
            </a:r>
            <a:r>
              <a:rPr kumimoji="1" lang="zh-CN" altLang="en-US" sz="3200">
                <a:solidFill>
                  <a:srgbClr val="0000FF"/>
                </a:solidFill>
                <a:latin typeface="Times New Roman" pitchFamily="18" charset="0"/>
              </a:rPr>
              <a:t>政权保障</a:t>
            </a:r>
            <a:r>
              <a:rPr kumimoji="1" lang="en-US" altLang="zh-CN" sz="3200">
                <a:solidFill>
                  <a:srgbClr val="0000FF"/>
                </a:solidFill>
                <a:latin typeface="Times New Roman" pitchFamily="18" charset="0"/>
              </a:rPr>
              <a:t>)</a:t>
            </a:r>
            <a:r>
              <a:rPr kumimoji="1" lang="zh-CN" altLang="en-US" sz="3200">
                <a:solidFill>
                  <a:srgbClr val="0000FF"/>
                </a:solidFill>
                <a:latin typeface="Times New Roman" pitchFamily="18" charset="0"/>
              </a:rPr>
              <a:t>、市、技、劳、资等方面的前提条件</a:t>
            </a:r>
          </a:p>
        </p:txBody>
      </p:sp>
      <p:sp>
        <p:nvSpPr>
          <p:cNvPr id="80906" name="Text Box 10"/>
          <p:cNvSpPr txBox="1">
            <a:spLocks noChangeArrowheads="1"/>
          </p:cNvSpPr>
          <p:nvPr/>
        </p:nvSpPr>
        <p:spPr bwMode="auto">
          <a:xfrm>
            <a:off x="2195513" y="4865688"/>
            <a:ext cx="604837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3200">
                <a:solidFill>
                  <a:srgbClr val="0000FF"/>
                </a:solidFill>
                <a:latin typeface="Times New Roman" pitchFamily="18" charset="0"/>
              </a:rPr>
              <a:t>生产力、社会结构、国际关系、</a:t>
            </a:r>
          </a:p>
        </p:txBody>
      </p:sp>
      <p:sp>
        <p:nvSpPr>
          <p:cNvPr id="80907" name="Text Box 11"/>
          <p:cNvSpPr txBox="1">
            <a:spLocks noChangeArrowheads="1"/>
          </p:cNvSpPr>
          <p:nvPr/>
        </p:nvSpPr>
        <p:spPr bwMode="auto">
          <a:xfrm>
            <a:off x="1979613" y="2489200"/>
            <a:ext cx="6624637"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kumimoji="1" lang="zh-CN" altLang="en-US" sz="3200">
                <a:solidFill>
                  <a:srgbClr val="0000FF"/>
                </a:solidFill>
                <a:latin typeface="Times New Roman" pitchFamily="18" charset="0"/>
              </a:rPr>
              <a:t>（都是生产力发展的必然结果）</a:t>
            </a:r>
          </a:p>
        </p:txBody>
      </p:sp>
    </p:spTree>
    <p:extLst>
      <p:ext uri="{BB962C8B-B14F-4D97-AF65-F5344CB8AC3E}">
        <p14:creationId xmlns:p14="http://schemas.microsoft.com/office/powerpoint/2010/main" val="282144068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4" nodeType="clickEffect">
                                  <p:stCondLst>
                                    <p:cond delay="0"/>
                                  </p:stCondLst>
                                  <p:childTnLst>
                                    <p:set>
                                      <p:cBhvr>
                                        <p:cTn id="6" dur="1" fill="hold">
                                          <p:stCondLst>
                                            <p:cond delay="499"/>
                                          </p:stCondLst>
                                        </p:cTn>
                                        <p:tgtEl>
                                          <p:spTgt spid="8090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80899"/>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5" nodeType="clickEffect">
                                  <p:stCondLst>
                                    <p:cond delay="0"/>
                                  </p:stCondLst>
                                  <p:childTnLst>
                                    <p:set>
                                      <p:cBhvr>
                                        <p:cTn id="16" dur="1" fill="hold">
                                          <p:stCondLst>
                                            <p:cond delay="499"/>
                                          </p:stCondLst>
                                        </p:cTn>
                                        <p:tgtEl>
                                          <p:spTgt spid="80904"/>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 presetClass="entr" presetSubtype="0" fill="hold" grpId="1" nodeType="clickEffect">
                                  <p:stCondLst>
                                    <p:cond delay="0"/>
                                  </p:stCondLst>
                                  <p:childTnLst>
                                    <p:set>
                                      <p:cBhvr>
                                        <p:cTn id="21" dur="1" fill="hold">
                                          <p:stCondLst>
                                            <p:cond delay="499"/>
                                          </p:stCondLst>
                                        </p:cTn>
                                        <p:tgtEl>
                                          <p:spTgt spid="80900"/>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1" presetClass="entr" presetSubtype="0" fill="hold" grpId="6" nodeType="clickEffect">
                                  <p:stCondLst>
                                    <p:cond delay="0"/>
                                  </p:stCondLst>
                                  <p:childTnLst>
                                    <p:set>
                                      <p:cBhvr>
                                        <p:cTn id="26" dur="1" fill="hold">
                                          <p:stCondLst>
                                            <p:cond delay="499"/>
                                          </p:stCondLst>
                                        </p:cTn>
                                        <p:tgtEl>
                                          <p:spTgt spid="80905"/>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1" presetClass="entr" presetSubtype="0" fill="hold" grpId="8" nodeType="clickEffect">
                                  <p:stCondLst>
                                    <p:cond delay="0"/>
                                  </p:stCondLst>
                                  <p:childTnLst>
                                    <p:set>
                                      <p:cBhvr>
                                        <p:cTn id="31" dur="1" fill="hold">
                                          <p:stCondLst>
                                            <p:cond delay="499"/>
                                          </p:stCondLst>
                                        </p:cTn>
                                        <p:tgtEl>
                                          <p:spTgt spid="80907"/>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 presetClass="entr" presetSubtype="0" fill="hold" grpId="2" nodeType="clickEffect">
                                  <p:stCondLst>
                                    <p:cond delay="0"/>
                                  </p:stCondLst>
                                  <p:childTnLst>
                                    <p:set>
                                      <p:cBhvr>
                                        <p:cTn id="36" dur="1" fill="hold">
                                          <p:stCondLst>
                                            <p:cond delay="499"/>
                                          </p:stCondLst>
                                        </p:cTn>
                                        <p:tgtEl>
                                          <p:spTgt spid="80901"/>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1" presetClass="entr" presetSubtype="0" fill="hold" grpId="7" nodeType="clickEffect">
                                  <p:stCondLst>
                                    <p:cond delay="0"/>
                                  </p:stCondLst>
                                  <p:childTnLst>
                                    <p:set>
                                      <p:cBhvr>
                                        <p:cTn id="41" dur="1" fill="hold">
                                          <p:stCondLst>
                                            <p:cond delay="499"/>
                                          </p:stCondLst>
                                        </p:cTn>
                                        <p:tgtEl>
                                          <p:spTgt spid="80906"/>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withGroup">
                            <p:stCondLst>
                              <p:cond delay="indefinite"/>
                            </p:stCondLst>
                          </p:cTn>
                        </p:par>
                        <p:par>
                          <p:cTn id="44" fill="hold" nodeType="afterGroup">
                            <p:stCondLst>
                              <p:cond delay="0"/>
                            </p:stCondLst>
                            <p:childTnLst>
                              <p:par>
                                <p:cTn id="45" presetID="1" presetClass="entr" presetSubtype="0" fill="hold" grpId="3" nodeType="clickEffect">
                                  <p:stCondLst>
                                    <p:cond delay="0"/>
                                  </p:stCondLst>
                                  <p:childTnLst>
                                    <p:set>
                                      <p:cBhvr>
                                        <p:cTn id="46" dur="1" fill="hold">
                                          <p:stCondLst>
                                            <p:cond delay="499"/>
                                          </p:stCondLst>
                                        </p:cTn>
                                        <p:tgtEl>
                                          <p:spTgt spid="809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p:bldP spid="80900" grpId="1"/>
      <p:bldP spid="80901" grpId="2"/>
      <p:bldP spid="80902" grpId="3"/>
      <p:bldP spid="80903" grpId="4"/>
      <p:bldP spid="80904" grpId="5"/>
      <p:bldP spid="80905" grpId="6"/>
      <p:bldP spid="80906" grpId="7"/>
      <p:bldP spid="80907" grpId="8"/>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539552" y="1700808"/>
            <a:ext cx="7776864" cy="3970318"/>
          </a:xfrm>
          <a:prstGeom prst="rect">
            <a:avLst/>
          </a:prstGeom>
          <a:noFill/>
        </p:spPr>
        <p:style>
          <a:lnRef idx="2">
            <a:schemeClr val="dk1"/>
          </a:lnRef>
          <a:fillRef idx="1">
            <a:schemeClr val="lt1"/>
          </a:fillRef>
          <a:effectRef idx="0">
            <a:schemeClr val="dk1"/>
          </a:effectRef>
          <a:fontRef idx="minor">
            <a:schemeClr val="dk1"/>
          </a:fontRef>
        </p:style>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nSpc>
                <a:spcPct val="150000"/>
              </a:lnSpc>
            </a:pPr>
            <a:r>
              <a:rPr lang="zh-CN" altLang="en-US" sz="24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两次工业革命极大地促进了世界经济的整体化趋势</a:t>
            </a:r>
            <a:r>
              <a:rPr lang="zh-CN" altLang="en-US" sz="2400" b="1" i="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，分散</a:t>
            </a:r>
            <a:r>
              <a:rPr lang="zh-CN" altLang="en-US" sz="24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的、局部性的世界变成互动的、连成一体的整体性</a:t>
            </a:r>
            <a:r>
              <a:rPr lang="zh-CN" altLang="en-US" sz="2400" b="1" i="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世界</a:t>
            </a:r>
            <a:r>
              <a:rPr lang="zh-CN" altLang="en-US" sz="24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。到</a:t>
            </a:r>
            <a:r>
              <a:rPr lang="en-US" altLang="zh-CN" sz="24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19</a:t>
            </a:r>
            <a:r>
              <a:rPr lang="zh-CN" altLang="en-US" sz="24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世纪末</a:t>
            </a:r>
            <a:r>
              <a:rPr lang="en-US" altLang="zh-CN" sz="24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20</a:t>
            </a:r>
            <a:r>
              <a:rPr lang="zh-CN" altLang="en-US" sz="24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世纪初，全世界基本完成了以</a:t>
            </a:r>
            <a:r>
              <a:rPr lang="zh-CN" altLang="en-US" sz="2400" b="1" i="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资本主义市场</a:t>
            </a:r>
            <a:r>
              <a:rPr lang="zh-CN" altLang="en-US" sz="24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为框架，以国际贸易和殖民主义为手段，以物资和</a:t>
            </a:r>
            <a:r>
              <a:rPr lang="zh-CN" altLang="en-US" sz="2400" b="1" i="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物种</a:t>
            </a:r>
            <a:r>
              <a:rPr lang="zh-CN" altLang="en-US" sz="24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交流、人口迁徙与种族融合、各种文化的交流与撞击</a:t>
            </a:r>
            <a:r>
              <a:rPr lang="zh-CN" altLang="en-US" sz="2400" b="1" i="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、各种</a:t>
            </a:r>
            <a:r>
              <a:rPr lang="zh-CN" altLang="en-US" sz="24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社会形态的冲突与选择为主要内容的一体化进程，</a:t>
            </a:r>
            <a:r>
              <a:rPr lang="zh-CN" altLang="en-US" sz="2400" b="1" i="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资本主义</a:t>
            </a:r>
            <a:r>
              <a:rPr lang="zh-CN" altLang="en-US" sz="2400" b="1" i="1"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行楷" pitchFamily="2" charset="-122"/>
                <a:ea typeface="华文行楷" pitchFamily="2" charset="-122"/>
              </a:rPr>
              <a:t>世界体系形成。</a:t>
            </a:r>
          </a:p>
        </p:txBody>
      </p:sp>
      <p:sp>
        <p:nvSpPr>
          <p:cNvPr id="3" name="TextBox 2"/>
          <p:cNvSpPr txBox="1"/>
          <p:nvPr/>
        </p:nvSpPr>
        <p:spPr>
          <a:xfrm>
            <a:off x="1115616" y="260648"/>
            <a:ext cx="7488832" cy="707886"/>
          </a:xfrm>
          <a:prstGeom prst="rect">
            <a:avLst/>
          </a:prstGeom>
          <a:noFill/>
        </p:spPr>
        <p:txBody>
          <a:bodyPr wrap="square" rtlCol="0">
            <a:spAutoFit/>
            <a:scene3d>
              <a:camera prst="perspectiveContrastingRightFacing"/>
              <a:lightRig rig="threePt" dir="t"/>
            </a:scene3d>
          </a:bodyPr>
          <a:lstStyle/>
          <a:p>
            <a:r>
              <a:rPr lang="zh-CN" altLang="en-US" sz="4000" b="1" smtClean="0">
                <a:solidFill>
                  <a:srgbClr val="00B050"/>
                </a:solidFill>
                <a:latin typeface="华文新魏" pitchFamily="2" charset="-122"/>
                <a:ea typeface="华文新魏" pitchFamily="2" charset="-122"/>
              </a:rPr>
              <a:t>想  一 想   工  业  革  命  的 影  响</a:t>
            </a:r>
            <a:endParaRPr lang="zh-CN" altLang="en-US" sz="4000" b="1">
              <a:solidFill>
                <a:srgbClr val="00B050"/>
              </a:solidFill>
              <a:latin typeface="华文新魏" pitchFamily="2" charset="-122"/>
              <a:ea typeface="华文新魏" pitchFamily="2" charset="-122"/>
            </a:endParaRPr>
          </a:p>
        </p:txBody>
      </p:sp>
    </p:spTree>
    <p:extLst>
      <p:ext uri="{BB962C8B-B14F-4D97-AF65-F5344CB8AC3E}">
        <p14:creationId xmlns:p14="http://schemas.microsoft.com/office/powerpoint/2010/main" val="322623269"/>
      </p:ext>
    </p:extLst>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6084168" y="307503"/>
            <a:ext cx="2698175" cy="523220"/>
          </a:xfrm>
          <a:prstGeom prst="rect">
            <a:avLst/>
          </a:prstGeom>
          <a:noFill/>
        </p:spPr>
        <p:style>
          <a:lnRef idx="2">
            <a:schemeClr val="accent1"/>
          </a:lnRef>
          <a:fillRef idx="1">
            <a:schemeClr val="lt1"/>
          </a:fillRef>
          <a:effectRef idx="0">
            <a:schemeClr val="accent1"/>
          </a:effectRef>
          <a:fontRef idx="minor">
            <a:schemeClr val="dk1"/>
          </a:fontRef>
        </p:style>
        <p:txBody>
          <a:bodyPr wrap="none">
            <a:spAutoFit/>
          </a:bodyPr>
          <a:lstStyle/>
          <a:p>
            <a:r>
              <a:rPr lang="zh-CN" altLang="en-US" sz="2800" b="1" i="1">
                <a:latin typeface="华文新魏" pitchFamily="2" charset="-122"/>
                <a:ea typeface="华文新魏" pitchFamily="2" charset="-122"/>
              </a:rPr>
              <a:t>工业革命的影响</a:t>
            </a:r>
          </a:p>
        </p:txBody>
      </p:sp>
      <p:sp>
        <p:nvSpPr>
          <p:cNvPr id="3" name="矩形 2"/>
          <p:cNvSpPr/>
          <p:nvPr/>
        </p:nvSpPr>
        <p:spPr>
          <a:xfrm>
            <a:off x="0" y="569113"/>
            <a:ext cx="4572000" cy="923330"/>
          </a:xfrm>
          <a:prstGeom prst="rect">
            <a:avLst/>
          </a:prstGeom>
          <a:noFill/>
        </p:spPr>
        <p:style>
          <a:lnRef idx="2">
            <a:schemeClr val="accent6"/>
          </a:lnRef>
          <a:fillRef idx="1">
            <a:schemeClr val="lt1"/>
          </a:fillRef>
          <a:effectRef idx="0">
            <a:schemeClr val="accent6"/>
          </a:effectRef>
          <a:fontRef idx="minor">
            <a:schemeClr val="dk1"/>
          </a:fontRef>
        </p:style>
        <p:txBody>
          <a:bodyPr>
            <a:spAutoFit/>
          </a:bodyPr>
          <a:lstStyle/>
          <a:p>
            <a:r>
              <a:rPr lang="zh-CN" altLang="en-US" b="1" i="1">
                <a:latin typeface="等线 Light" pitchFamily="2" charset="-122"/>
                <a:ea typeface="等线 Light" pitchFamily="2" charset="-122"/>
              </a:rPr>
              <a:t>工业革命使生产力出现了前所未有的大发展，工业</a:t>
            </a:r>
            <a:r>
              <a:rPr lang="zh-CN" altLang="en-US" b="1" i="1" smtClean="0">
                <a:latin typeface="等线 Light" pitchFamily="2" charset="-122"/>
                <a:ea typeface="等线 Light" pitchFamily="2" charset="-122"/>
              </a:rPr>
              <a:t>成为</a:t>
            </a:r>
            <a:r>
              <a:rPr lang="zh-CN" altLang="en-US" b="1" i="1">
                <a:latin typeface="等线 Light" pitchFamily="2" charset="-122"/>
                <a:ea typeface="等线 Light" pitchFamily="2" charset="-122"/>
              </a:rPr>
              <a:t>社会经济的先导，给工业化各国带来了空前的经济繁荣。</a:t>
            </a:r>
          </a:p>
        </p:txBody>
      </p:sp>
      <p:sp>
        <p:nvSpPr>
          <p:cNvPr id="4" name="矩形 3"/>
          <p:cNvSpPr/>
          <p:nvPr/>
        </p:nvSpPr>
        <p:spPr>
          <a:xfrm>
            <a:off x="4067944" y="1728390"/>
            <a:ext cx="4572000" cy="923330"/>
          </a:xfrm>
          <a:prstGeom prst="rect">
            <a:avLst/>
          </a:prstGeom>
          <a:noFill/>
        </p:spPr>
        <p:style>
          <a:lnRef idx="2">
            <a:schemeClr val="accent3"/>
          </a:lnRef>
          <a:fillRef idx="1">
            <a:schemeClr val="lt1"/>
          </a:fillRef>
          <a:effectRef idx="0">
            <a:schemeClr val="accent3"/>
          </a:effectRef>
          <a:fontRef idx="minor">
            <a:schemeClr val="dk1"/>
          </a:fontRef>
        </p:style>
        <p:txBody>
          <a:bodyPr>
            <a:spAutoFit/>
          </a:bodyPr>
          <a:lstStyle/>
          <a:p>
            <a:r>
              <a:rPr lang="zh-CN" altLang="en-US" b="1" i="1">
                <a:latin typeface="黑体" pitchFamily="49" charset="-122"/>
                <a:ea typeface="黑体" pitchFamily="49" charset="-122"/>
              </a:rPr>
              <a:t>工业革命使生产组织与管理方式发生重大变革，</a:t>
            </a:r>
            <a:r>
              <a:rPr lang="zh-CN" altLang="en-US" b="1" i="1" smtClean="0">
                <a:latin typeface="黑体" pitchFamily="49" charset="-122"/>
                <a:ea typeface="黑体" pitchFamily="49" charset="-122"/>
              </a:rPr>
              <a:t>建立了</a:t>
            </a:r>
            <a:r>
              <a:rPr lang="zh-CN" altLang="en-US" b="1" i="1">
                <a:latin typeface="黑体" pitchFamily="49" charset="-122"/>
                <a:ea typeface="黑体" pitchFamily="49" charset="-122"/>
              </a:rPr>
              <a:t>资本主义大工厂制度。随着工厂制的发展，科学化的管理日益</a:t>
            </a:r>
            <a:r>
              <a:rPr lang="zh-CN" altLang="en-US" b="1" i="1" smtClean="0">
                <a:latin typeface="黑体" pitchFamily="49" charset="-122"/>
                <a:ea typeface="黑体" pitchFamily="49" charset="-122"/>
              </a:rPr>
              <a:t>受到</a:t>
            </a:r>
            <a:r>
              <a:rPr lang="zh-CN" altLang="en-US" b="1" i="1">
                <a:latin typeface="黑体" pitchFamily="49" charset="-122"/>
                <a:ea typeface="黑体" pitchFamily="49" charset="-122"/>
              </a:rPr>
              <a:t>重视</a:t>
            </a:r>
          </a:p>
        </p:txBody>
      </p:sp>
      <p:sp>
        <p:nvSpPr>
          <p:cNvPr id="5" name="矩形 4"/>
          <p:cNvSpPr/>
          <p:nvPr/>
        </p:nvSpPr>
        <p:spPr>
          <a:xfrm>
            <a:off x="5679" y="2924944"/>
            <a:ext cx="4572000" cy="923330"/>
          </a:xfrm>
          <a:prstGeom prst="rect">
            <a:avLst/>
          </a:prstGeom>
          <a:noFill/>
        </p:spPr>
        <p:style>
          <a:lnRef idx="2">
            <a:schemeClr val="accent2"/>
          </a:lnRef>
          <a:fillRef idx="1">
            <a:schemeClr val="lt1"/>
          </a:fillRef>
          <a:effectRef idx="0">
            <a:schemeClr val="accent2"/>
          </a:effectRef>
          <a:fontRef idx="minor">
            <a:schemeClr val="dk1"/>
          </a:fontRef>
        </p:style>
        <p:txBody>
          <a:bodyPr>
            <a:spAutoFit/>
          </a:bodyPr>
          <a:lstStyle/>
          <a:p>
            <a:r>
              <a:rPr lang="zh-CN" altLang="en-US" b="1" i="1">
                <a:latin typeface="华文新魏" pitchFamily="2" charset="-122"/>
                <a:ea typeface="华文新魏" pitchFamily="2" charset="-122"/>
              </a:rPr>
              <a:t>工业革命造成社会阶级结构的重大变化。工业</a:t>
            </a:r>
            <a:r>
              <a:rPr lang="zh-CN" altLang="en-US" b="1" i="1" smtClean="0">
                <a:latin typeface="华文新魏" pitchFamily="2" charset="-122"/>
                <a:ea typeface="华文新魏" pitchFamily="2" charset="-122"/>
              </a:rPr>
              <a:t>资产阶级</a:t>
            </a:r>
            <a:r>
              <a:rPr lang="zh-CN" altLang="en-US" b="1" i="1">
                <a:latin typeface="华文新魏" pitchFamily="2" charset="-122"/>
                <a:ea typeface="华文新魏" pitchFamily="2" charset="-122"/>
              </a:rPr>
              <a:t>和工业无产阶级逐渐成为社会的两大阶级。</a:t>
            </a:r>
          </a:p>
        </p:txBody>
      </p:sp>
      <p:sp>
        <p:nvSpPr>
          <p:cNvPr id="6" name="矩形 5"/>
          <p:cNvSpPr/>
          <p:nvPr/>
        </p:nvSpPr>
        <p:spPr>
          <a:xfrm>
            <a:off x="4932040" y="4553097"/>
            <a:ext cx="3877985" cy="369332"/>
          </a:xfrm>
          <a:prstGeom prst="rect">
            <a:avLst/>
          </a:prstGeom>
          <a:noFill/>
        </p:spPr>
        <p:style>
          <a:lnRef idx="2">
            <a:schemeClr val="accent4"/>
          </a:lnRef>
          <a:fillRef idx="1">
            <a:schemeClr val="lt1"/>
          </a:fillRef>
          <a:effectRef idx="0">
            <a:schemeClr val="accent4"/>
          </a:effectRef>
          <a:fontRef idx="minor">
            <a:schemeClr val="dk1"/>
          </a:fontRef>
        </p:style>
        <p:txBody>
          <a:bodyPr wrap="none">
            <a:spAutoFit/>
          </a:bodyPr>
          <a:lstStyle/>
          <a:p>
            <a:r>
              <a:rPr lang="zh-CN" altLang="en-US" b="1" i="1">
                <a:latin typeface="Cambria" pitchFamily="18" charset="0"/>
              </a:rPr>
              <a:t>工业革命带来了社会生活的巨大变化</a:t>
            </a:r>
          </a:p>
        </p:txBody>
      </p:sp>
      <p:sp>
        <p:nvSpPr>
          <p:cNvPr id="7" name="矩形 6"/>
          <p:cNvSpPr/>
          <p:nvPr/>
        </p:nvSpPr>
        <p:spPr>
          <a:xfrm>
            <a:off x="2282146" y="5301208"/>
            <a:ext cx="4896544" cy="923330"/>
          </a:xfrm>
          <a:prstGeom prst="rect">
            <a:avLst/>
          </a:prstGeom>
          <a:solidFill>
            <a:srgbClr val="FF0000"/>
          </a:solidFill>
        </p:spPr>
        <p:style>
          <a:lnRef idx="2">
            <a:schemeClr val="dk1"/>
          </a:lnRef>
          <a:fillRef idx="1">
            <a:schemeClr val="lt1"/>
          </a:fillRef>
          <a:effectRef idx="0">
            <a:schemeClr val="dk1"/>
          </a:effectRef>
          <a:fontRef idx="minor">
            <a:schemeClr val="dk1"/>
          </a:fontRef>
        </p:style>
        <p:txBody>
          <a:bodyPr wrap="square">
            <a:spAutoFit/>
          </a:bodyPr>
          <a:lstStyle/>
          <a:p>
            <a:r>
              <a:rPr lang="zh-CN" altLang="en-US" b="1" i="1">
                <a:ln w="18415" cmpd="sng">
                  <a:solidFill>
                    <a:srgbClr val="FFFFFF"/>
                  </a:solidFill>
                  <a:prstDash val="solid"/>
                </a:ln>
                <a:solidFill>
                  <a:srgbClr val="FFFFFF"/>
                </a:solidFill>
                <a:effectLst>
                  <a:outerShdw blurRad="63500" dir="3600000" algn="tl" rotWithShape="0">
                    <a:srgbClr val="000000">
                      <a:alpha val="70000"/>
                    </a:srgbClr>
                  </a:outerShdw>
                </a:effectLst>
              </a:rPr>
              <a:t>工业革命也导致了社会贫富分化加剧、城市</a:t>
            </a:r>
            <a:r>
              <a:rPr lang="zh-CN" altLang="en-US" b="1" i="1" smtClean="0">
                <a:ln w="18415" cmpd="sng">
                  <a:solidFill>
                    <a:srgbClr val="FFFFFF"/>
                  </a:solidFill>
                  <a:prstDash val="solid"/>
                </a:ln>
                <a:solidFill>
                  <a:srgbClr val="FFFFFF"/>
                </a:solidFill>
                <a:effectLst>
                  <a:outerShdw blurRad="63500" dir="3600000" algn="tl" rotWithShape="0">
                    <a:srgbClr val="000000">
                      <a:alpha val="70000"/>
                    </a:srgbClr>
                  </a:outerShdw>
                </a:effectLst>
              </a:rPr>
              <a:t>居住</a:t>
            </a:r>
            <a:r>
              <a:rPr lang="zh-CN" altLang="en-US" b="1" i="1">
                <a:ln w="18415" cmpd="sng">
                  <a:solidFill>
                    <a:srgbClr val="FFFFFF"/>
                  </a:solidFill>
                  <a:prstDash val="solid"/>
                </a:ln>
                <a:solidFill>
                  <a:srgbClr val="FFFFFF"/>
                </a:solidFill>
                <a:effectLst>
                  <a:outerShdw blurRad="63500" dir="3600000" algn="tl" rotWithShape="0">
                    <a:srgbClr val="000000">
                      <a:alpha val="70000"/>
                    </a:srgbClr>
                  </a:outerShdw>
                </a:effectLst>
              </a:rPr>
              <a:t>条件恶劣、环境污染严重、疾病与犯罪等一系列社会</a:t>
            </a:r>
            <a:r>
              <a:rPr lang="zh-CN" altLang="en-US" b="1" i="1" smtClean="0">
                <a:ln w="18415" cmpd="sng">
                  <a:solidFill>
                    <a:srgbClr val="FFFFFF"/>
                  </a:solidFill>
                  <a:prstDash val="solid"/>
                </a:ln>
                <a:solidFill>
                  <a:srgbClr val="FFFFFF"/>
                </a:solidFill>
                <a:effectLst>
                  <a:outerShdw blurRad="63500" dir="3600000" algn="tl" rotWithShape="0">
                    <a:srgbClr val="000000">
                      <a:alpha val="70000"/>
                    </a:srgbClr>
                  </a:outerShdw>
                </a:effectLst>
              </a:rPr>
              <a:t>问题</a:t>
            </a:r>
            <a:r>
              <a:rPr lang="zh-CN" altLang="en-US" b="1" i="1">
                <a:ln w="18415" cmpd="sng">
                  <a:solidFill>
                    <a:srgbClr val="FFFFFF"/>
                  </a:solidFill>
                  <a:prstDash val="solid"/>
                </a:ln>
                <a:solidFill>
                  <a:srgbClr val="FFFFFF"/>
                </a:solidFill>
                <a:effectLst>
                  <a:outerShdw blurRad="63500" dir="3600000" algn="tl" rotWithShape="0">
                    <a:srgbClr val="000000">
                      <a:alpha val="70000"/>
                    </a:srgbClr>
                  </a:outerShdw>
                </a:effectLst>
              </a:rPr>
              <a: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3285" y="1599183"/>
            <a:ext cx="3672408" cy="118174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932040" y="2745603"/>
            <a:ext cx="3707904" cy="148572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63285" y="3962567"/>
            <a:ext cx="3810000" cy="114243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矩形 7"/>
          <p:cNvSpPr/>
          <p:nvPr/>
        </p:nvSpPr>
        <p:spPr>
          <a:xfrm rot="19126328">
            <a:off x="2392558" y="2967335"/>
            <a:ext cx="4358887"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5400" b="1" cap="none" spc="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世界连成一体</a:t>
            </a:r>
            <a:endParaRPr lang="zh-CN" altLang="en-US" sz="54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5823219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1" presetClass="entr" presetSubtype="1" fill="hold" grpId="1"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42" presetClass="entr" presetSubtype="0" fill="hold" grpId="2"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14" presetClass="entr" presetSubtype="10" fill="hold" grpId="3"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randombar(horizontal)">
                                      <p:cBhvr>
                                        <p:cTn id="27" dur="500"/>
                                        <p:tgtEl>
                                          <p:spTgt spid="6"/>
                                        </p:tgtEl>
                                      </p:cBhvr>
                                    </p:animEffect>
                                  </p:childTnLst>
                                </p:cTn>
                              </p:par>
                            </p:childTnLst>
                          </p:cTn>
                        </p:par>
                      </p:childTnLst>
                    </p:cTn>
                  </p:par>
                  <p:par>
                    <p:cTn id="28" fill="hold" nodeType="clickPar">
                      <p:stCondLst>
                        <p:cond delay="indefinite"/>
                      </p:stCondLst>
                      <p:childTnLst>
                        <p:par>
                          <p:cTn id="29" fill="hold" nodeType="withGroup">
                            <p:stCondLst>
                              <p:cond delay="indefinite"/>
                            </p:stCondLst>
                          </p:cTn>
                        </p:par>
                        <p:par>
                          <p:cTn id="30" fill="hold" nodeType="afterGroup">
                            <p:stCondLst>
                              <p:cond delay="0"/>
                            </p:stCondLst>
                            <p:childTnLst>
                              <p:par>
                                <p:cTn id="31" presetID="10" presetClass="exit" presetSubtype="0" fill="hold" grpId="4" nodeType="clickEffect">
                                  <p:stCondLst>
                                    <p:cond delay="0"/>
                                  </p:stCondLst>
                                  <p:childTnLst>
                                    <p:animEffect transition="out" filter="fade">
                                      <p:cBhvr>
                                        <p:cTn id="32" dur="500"/>
                                        <p:tgtEl>
                                          <p:spTgt spid="7"/>
                                        </p:tgtEl>
                                      </p:cBhvr>
                                    </p:animEffect>
                                    <p:set>
                                      <p:cBhvr>
                                        <p:cTn id="33" dur="1" fill="hold">
                                          <p:stCondLst>
                                            <p:cond delay="499"/>
                                          </p:stCondLst>
                                        </p:cTn>
                                        <p:tgtEl>
                                          <p:spTgt spid="7"/>
                                        </p:tgtEl>
                                        <p:attrNameLst>
                                          <p:attrName>style.visibility</p:attrName>
                                        </p:attrNameLst>
                                      </p:cBhvr>
                                      <p:to>
                                        <p:strVal val="hidden"/>
                                      </p:to>
                                    </p:set>
                                  </p:childTnLst>
                                </p:cTn>
                              </p:par>
                            </p:childTnLst>
                          </p:cTn>
                        </p:par>
                      </p:childTnLst>
                    </p:cTn>
                  </p:par>
                  <p:par>
                    <p:cTn id="34" fill="hold" nodeType="clickPar">
                      <p:stCondLst>
                        <p:cond delay="indefinite"/>
                      </p:stCondLst>
                      <p:childTnLst>
                        <p:par>
                          <p:cTn id="35" fill="hold" nodeType="withGroup">
                            <p:stCondLst>
                              <p:cond delay="indefinite"/>
                            </p:stCondLst>
                          </p:cTn>
                        </p:par>
                        <p:par>
                          <p:cTn id="36" fill="hold" nodeType="afterGroup">
                            <p:stCondLst>
                              <p:cond delay="0"/>
                            </p:stCondLst>
                            <p:childTnLst>
                              <p:par>
                                <p:cTn id="37" presetID="22" presetClass="entr" presetSubtype="4" fill="hold" nodeType="clickEffect">
                                  <p:stCondLst>
                                    <p:cond delay="0"/>
                                  </p:stCondLst>
                                  <p:childTnLst>
                                    <p:set>
                                      <p:cBhvr>
                                        <p:cTn id="38" dur="1" fill="hold">
                                          <p:stCondLst>
                                            <p:cond delay="0"/>
                                          </p:stCondLst>
                                        </p:cTn>
                                        <p:tgtEl>
                                          <p:spTgt spid="3074"/>
                                        </p:tgtEl>
                                        <p:attrNameLst>
                                          <p:attrName>style.visibility</p:attrName>
                                        </p:attrNameLst>
                                      </p:cBhvr>
                                      <p:to>
                                        <p:strVal val="visible"/>
                                      </p:to>
                                    </p:set>
                                    <p:animEffect transition="in" filter="wipe(down)">
                                      <p:cBhvr>
                                        <p:cTn id="39" dur="500"/>
                                        <p:tgtEl>
                                          <p:spTgt spid="3074"/>
                                        </p:tgtEl>
                                      </p:cBhvr>
                                    </p:animEffect>
                                  </p:childTnLst>
                                </p:cTn>
                              </p:par>
                            </p:childTnLst>
                          </p:cTn>
                        </p:par>
                      </p:childTnLst>
                    </p:cTn>
                  </p:par>
                  <p:par>
                    <p:cTn id="40" fill="hold" nodeType="clickPar">
                      <p:stCondLst>
                        <p:cond delay="indefinite"/>
                      </p:stCondLst>
                      <p:childTnLst>
                        <p:par>
                          <p:cTn id="41" fill="hold" nodeType="withGroup">
                            <p:stCondLst>
                              <p:cond delay="indefinite"/>
                            </p:stCondLst>
                          </p:cTn>
                        </p:par>
                        <p:par>
                          <p:cTn id="42" fill="hold" nodeType="afterGroup">
                            <p:stCondLst>
                              <p:cond delay="0"/>
                            </p:stCondLst>
                            <p:childTnLst>
                              <p:par>
                                <p:cTn id="43" presetID="2" presetClass="entr" presetSubtype="4" fill="hold" nodeType="clickEffect">
                                  <p:stCondLst>
                                    <p:cond delay="0"/>
                                  </p:stCondLst>
                                  <p:childTnLst>
                                    <p:set>
                                      <p:cBhvr>
                                        <p:cTn id="44" dur="1" fill="hold">
                                          <p:stCondLst>
                                            <p:cond delay="0"/>
                                          </p:stCondLst>
                                        </p:cTn>
                                        <p:tgtEl>
                                          <p:spTgt spid="3075"/>
                                        </p:tgtEl>
                                        <p:attrNameLst>
                                          <p:attrName>style.visibility</p:attrName>
                                        </p:attrNameLst>
                                      </p:cBhvr>
                                      <p:to>
                                        <p:strVal val="visible"/>
                                      </p:to>
                                    </p:set>
                                    <p:anim calcmode="lin" valueType="num">
                                      <p:cBhvr additive="base">
                                        <p:cTn id="45" dur="500" fill="hold"/>
                                        <p:tgtEl>
                                          <p:spTgt spid="3075"/>
                                        </p:tgtEl>
                                        <p:attrNameLst>
                                          <p:attrName>ppt_x</p:attrName>
                                        </p:attrNameLst>
                                      </p:cBhvr>
                                      <p:tavLst>
                                        <p:tav tm="0">
                                          <p:val>
                                            <p:strVal val="#ppt_x"/>
                                          </p:val>
                                        </p:tav>
                                        <p:tav tm="100000">
                                          <p:val>
                                            <p:strVal val="#ppt_x"/>
                                          </p:val>
                                        </p:tav>
                                      </p:tavLst>
                                    </p:anim>
                                    <p:anim calcmode="lin" valueType="num">
                                      <p:cBhvr additive="base">
                                        <p:cTn id="46" dur="500" fill="hold"/>
                                        <p:tgtEl>
                                          <p:spTgt spid="3075"/>
                                        </p:tgtEl>
                                        <p:attrNameLst>
                                          <p:attrName>ppt_y</p:attrName>
                                        </p:attrNameLst>
                                      </p:cBhvr>
                                      <p:tavLst>
                                        <p:tav tm="0">
                                          <p:val>
                                            <p:strVal val="1+#ppt_h/2"/>
                                          </p:val>
                                        </p:tav>
                                        <p:tav tm="100000">
                                          <p:val>
                                            <p:strVal val="#ppt_y"/>
                                          </p:val>
                                        </p:tav>
                                      </p:tavLst>
                                    </p:anim>
                                  </p:childTnLst>
                                </p:cTn>
                              </p:par>
                            </p:childTnLst>
                          </p:cTn>
                        </p:par>
                      </p:childTnLst>
                    </p:cTn>
                  </p:par>
                  <p:par>
                    <p:cTn id="47" fill="hold" nodeType="clickPar">
                      <p:stCondLst>
                        <p:cond delay="indefinite"/>
                      </p:stCondLst>
                      <p:childTnLst>
                        <p:par>
                          <p:cTn id="48" fill="hold" nodeType="withGroup">
                            <p:stCondLst>
                              <p:cond delay="indefinite"/>
                            </p:stCondLst>
                          </p:cTn>
                        </p:par>
                        <p:par>
                          <p:cTn id="49" fill="hold" nodeType="afterGroup">
                            <p:stCondLst>
                              <p:cond delay="0"/>
                            </p:stCondLst>
                            <p:childTnLst>
                              <p:par>
                                <p:cTn id="50" presetID="10" presetClass="entr" presetSubtype="0" fill="hold" nodeType="clickEffect">
                                  <p:stCondLst>
                                    <p:cond delay="0"/>
                                  </p:stCondLst>
                                  <p:childTnLst>
                                    <p:set>
                                      <p:cBhvr>
                                        <p:cTn id="51" dur="1" fill="hold">
                                          <p:stCondLst>
                                            <p:cond delay="0"/>
                                          </p:stCondLst>
                                        </p:cTn>
                                        <p:tgtEl>
                                          <p:spTgt spid="3076"/>
                                        </p:tgtEl>
                                        <p:attrNameLst>
                                          <p:attrName>style.visibility</p:attrName>
                                        </p:attrNameLst>
                                      </p:cBhvr>
                                      <p:to>
                                        <p:strVal val="visible"/>
                                      </p:to>
                                    </p:set>
                                    <p:animEffect transition="in" filter="fade">
                                      <p:cBhvr>
                                        <p:cTn id="52" dur="500"/>
                                        <p:tgtEl>
                                          <p:spTgt spid="3076"/>
                                        </p:tgtEl>
                                      </p:cBhvr>
                                    </p:animEffect>
                                  </p:childTnLst>
                                </p:cTn>
                              </p:par>
                            </p:childTnLst>
                          </p:cTn>
                        </p:par>
                      </p:childTnLst>
                    </p:cTn>
                  </p:par>
                  <p:par>
                    <p:cTn id="53" fill="hold" nodeType="clickPar">
                      <p:stCondLst>
                        <p:cond delay="indefinite"/>
                      </p:stCondLst>
                      <p:childTnLst>
                        <p:par>
                          <p:cTn id="54" fill="hold" nodeType="withGroup">
                            <p:stCondLst>
                              <p:cond delay="indefinite"/>
                            </p:stCondLst>
                          </p:cTn>
                        </p:par>
                        <p:par>
                          <p:cTn id="55" fill="hold" nodeType="afterGroup">
                            <p:stCondLst>
                              <p:cond delay="0"/>
                            </p:stCondLst>
                            <p:childTnLst>
                              <p:par>
                                <p:cTn id="56" presetID="27" presetClass="emph" presetSubtype="0" fill="remove" grpId="5" nodeType="clickEffect">
                                  <p:stCondLst>
                                    <p:cond delay="0"/>
                                  </p:stCondLst>
                                  <p:childTnLst>
                                    <p:animClr clrSpc="rgb" dir="cw">
                                      <p:cBhvr override="childStyle">
                                        <p:cTn id="57" dur="250" autoRev="1" fill="remove"/>
                                        <p:tgtEl>
                                          <p:spTgt spid="8"/>
                                        </p:tgtEl>
                                        <p:attrNameLst>
                                          <p:attrName>style.color</p:attrName>
                                        </p:attrNameLst>
                                      </p:cBhvr>
                                      <p:to>
                                        <a:schemeClr val="bg1"/>
                                      </p:to>
                                    </p:animClr>
                                    <p:animClr clrSpc="rgb" dir="cw">
                                      <p:cBhvr>
                                        <p:cTn id="58" dur="250" autoRev="1" fill="remove"/>
                                        <p:tgtEl>
                                          <p:spTgt spid="8"/>
                                        </p:tgtEl>
                                        <p:attrNameLst>
                                          <p:attrName>fillcolor</p:attrName>
                                        </p:attrNameLst>
                                      </p:cBhvr>
                                      <p:to>
                                        <a:schemeClr val="bg1"/>
                                      </p:to>
                                    </p:animClr>
                                    <p:set>
                                      <p:cBhvr>
                                        <p:cTn id="59" dur="250" autoRev="1" fill="remove"/>
                                        <p:tgtEl>
                                          <p:spTgt spid="8"/>
                                        </p:tgtEl>
                                        <p:attrNameLst>
                                          <p:attrName>fill.type</p:attrName>
                                        </p:attrNameLst>
                                      </p:cBhvr>
                                      <p:to>
                                        <p:strVal val="solid"/>
                                      </p:to>
                                    </p:set>
                                    <p:set>
                                      <p:cBhvr>
                                        <p:cTn id="60" dur="250" autoRev="1" fill="remove"/>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P spid="7" grpId="4"/>
      <p:bldP spid="8" grpId="5"/>
    </p:bldLs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8066" name="Text Box 2"/>
          <p:cNvSpPr txBox="1">
            <a:spLocks noChangeArrowheads="1"/>
          </p:cNvSpPr>
          <p:nvPr/>
        </p:nvSpPr>
        <p:spPr bwMode="auto">
          <a:xfrm>
            <a:off x="1799866" y="2257805"/>
            <a:ext cx="6911975" cy="2062103"/>
          </a:xfrm>
          <a:prstGeom prst="rect">
            <a:avLst/>
          </a:prstGeom>
          <a:noFill/>
        </p:spPr>
        <p:style>
          <a:lnRef idx="2">
            <a:schemeClr val="accent1"/>
          </a:lnRef>
          <a:fillRef idx="1">
            <a:schemeClr val="lt1"/>
          </a:fillRef>
          <a:effectRef idx="0">
            <a:schemeClr val="accent1"/>
          </a:effectRef>
          <a:fontRef idx="minor">
            <a:schemeClr val="dk1"/>
          </a:fontRef>
        </p:style>
        <p:txBody>
          <a:bodyPr>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buFontTx/>
              <a:buNone/>
            </a:pPr>
            <a:r>
              <a:rPr lang="zh-CN" altLang="en-US" sz="3200" i="1" smtClean="0">
                <a:solidFill>
                  <a:schemeClr val="accent3"/>
                </a:solidFill>
              </a:rPr>
              <a:t>中国</a:t>
            </a:r>
            <a:r>
              <a:rPr lang="zh-CN" altLang="en-US" sz="3200" i="1">
                <a:solidFill>
                  <a:schemeClr val="accent3"/>
                </a:solidFill>
              </a:rPr>
              <a:t>的科技也曾长期领先</a:t>
            </a:r>
            <a:r>
              <a:rPr lang="zh-CN" altLang="en-US" sz="3200" i="1" smtClean="0">
                <a:solidFill>
                  <a:schemeClr val="accent3"/>
                </a:solidFill>
              </a:rPr>
              <a:t>世（</a:t>
            </a:r>
            <a:r>
              <a:rPr lang="zh-CN" altLang="en-US" sz="3200" i="1">
                <a:solidFill>
                  <a:schemeClr val="accent3"/>
                </a:solidFill>
              </a:rPr>
              <a:t>如四大发明），可是为什么没能促进生产力的飞跃？在同时代的中国为什么没能发生工业革命呢？</a:t>
            </a:r>
          </a:p>
        </p:txBody>
      </p:sp>
      <p:grpSp>
        <p:nvGrpSpPr>
          <p:cNvPr id="88067" name="Group 3"/>
          <p:cNvGrpSpPr/>
          <p:nvPr/>
        </p:nvGrpSpPr>
        <p:grpSpPr>
          <a:xfrm>
            <a:off x="228714" y="1135769"/>
            <a:ext cx="1671638" cy="4749180"/>
            <a:chExt cx="1814" cy="3702"/>
          </a:xfrm>
        </p:grpSpPr>
        <p:pic>
          <p:nvPicPr>
            <p:cNvPr id="88068" name="Picture 4" descr="J009574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76" y="0"/>
              <a:ext cx="988" cy="1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069" name="Picture 5" descr="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888"/>
              <a:ext cx="1814" cy="1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2518164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8066"/>
                                        </p:tgtEl>
                                        <p:attrNameLst>
                                          <p:attrName>style.visibility</p:attrName>
                                        </p:attrNameLst>
                                      </p:cBhvr>
                                      <p:to>
                                        <p:strVal val="visible"/>
                                      </p:to>
                                    </p:set>
                                    <p:animEffect transition="in" filter="fade">
                                      <p:cBhvr>
                                        <p:cTn id="7" dur="500"/>
                                        <p:tgtEl>
                                          <p:spTgt spid="8806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42" presetClass="entr" presetSubtype="0" fill="hold" nodeType="clickEffect">
                                  <p:stCondLst>
                                    <p:cond delay="0"/>
                                  </p:stCondLst>
                                  <p:childTnLst>
                                    <p:set>
                                      <p:cBhvr>
                                        <p:cTn id="12" dur="1" fill="hold">
                                          <p:stCondLst>
                                            <p:cond delay="0"/>
                                          </p:stCondLst>
                                        </p:cTn>
                                        <p:tgtEl>
                                          <p:spTgt spid="88067"/>
                                        </p:tgtEl>
                                        <p:attrNameLst>
                                          <p:attrName>style.visibility</p:attrName>
                                        </p:attrNameLst>
                                      </p:cBhvr>
                                      <p:to>
                                        <p:strVal val="visible"/>
                                      </p:to>
                                    </p:set>
                                    <p:animEffect transition="in" filter="fade">
                                      <p:cBhvr>
                                        <p:cTn id="13" dur="1000"/>
                                        <p:tgtEl>
                                          <p:spTgt spid="88067"/>
                                        </p:tgtEl>
                                      </p:cBhvr>
                                    </p:animEffect>
                                    <p:anim calcmode="lin" valueType="num">
                                      <p:cBhvr>
                                        <p:cTn id="14" dur="1000" fill="hold"/>
                                        <p:tgtEl>
                                          <p:spTgt spid="88067"/>
                                        </p:tgtEl>
                                        <p:attrNameLst>
                                          <p:attrName>ppt_x</p:attrName>
                                        </p:attrNameLst>
                                      </p:cBhvr>
                                      <p:tavLst>
                                        <p:tav tm="0">
                                          <p:val>
                                            <p:strVal val="#ppt_x"/>
                                          </p:val>
                                        </p:tav>
                                        <p:tav tm="100000">
                                          <p:val>
                                            <p:strVal val="#ppt_x"/>
                                          </p:val>
                                        </p:tav>
                                      </p:tavLst>
                                    </p:anim>
                                    <p:anim calcmode="lin" valueType="num">
                                      <p:cBhvr>
                                        <p:cTn id="15" dur="1000" fill="hold"/>
                                        <p:tgtEl>
                                          <p:spTgt spid="880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6" grpId="0"/>
    </p:bldLs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90114" name="Oval 2">
            <a:hlinkClick action="ppaction://noaction" highlightClick="1"/>
          </p:cNvPr>
          <p:cNvSpPr>
            <a:spLocks noChangeArrowheads="1"/>
          </p:cNvSpPr>
          <p:nvPr/>
        </p:nvSpPr>
        <p:spPr bwMode="auto">
          <a:xfrm>
            <a:off x="4267200" y="4191000"/>
            <a:ext cx="2087563" cy="1066800"/>
          </a:xfrm>
          <a:prstGeom prst="ellipse">
            <a:avLst/>
          </a:prstGeom>
          <a:solidFill>
            <a:srgbClr val="CCFFFF"/>
          </a:solidFill>
          <a:ln w="9525">
            <a:solidFill>
              <a:schemeClr val="accent1"/>
            </a:solidFill>
            <a:round/>
          </a:ln>
        </p:spPr>
        <p:txBody>
          <a:bodyPr wrap="none" anchor="ctr"/>
          <a:lstStyle/>
          <a:p>
            <a:pPr algn="ctr">
              <a:spcBef>
                <a:spcPct val="0"/>
              </a:spcBef>
              <a:buFontTx/>
              <a:buNone/>
            </a:pPr>
            <a:r>
              <a:rPr lang="zh-CN" altLang="en-US">
                <a:solidFill>
                  <a:srgbClr val="FF0000"/>
                </a:solidFill>
                <a:latin typeface="Times New Roman" pitchFamily="18" charset="0"/>
                <a:ea typeface="黑体" pitchFamily="49" charset="-122"/>
              </a:rPr>
              <a:t>国家</a:t>
            </a:r>
          </a:p>
          <a:p>
            <a:pPr algn="ctr">
              <a:spcBef>
                <a:spcPct val="0"/>
              </a:spcBef>
              <a:buFontTx/>
              <a:buNone/>
            </a:pPr>
            <a:r>
              <a:rPr lang="zh-CN" altLang="en-US">
                <a:solidFill>
                  <a:srgbClr val="FF0000"/>
                </a:solidFill>
                <a:latin typeface="Times New Roman" pitchFamily="18" charset="0"/>
                <a:ea typeface="黑体" pitchFamily="49" charset="-122"/>
              </a:rPr>
              <a:t>政策</a:t>
            </a:r>
          </a:p>
        </p:txBody>
      </p:sp>
      <p:sp>
        <p:nvSpPr>
          <p:cNvPr id="90115" name="Oval 3"/>
          <p:cNvSpPr>
            <a:spLocks noChangeArrowheads="1"/>
          </p:cNvSpPr>
          <p:nvPr/>
        </p:nvSpPr>
        <p:spPr bwMode="auto">
          <a:xfrm>
            <a:off x="2590800" y="3886200"/>
            <a:ext cx="1655763" cy="990600"/>
          </a:xfrm>
          <a:prstGeom prst="ellipse">
            <a:avLst/>
          </a:prstGeom>
          <a:solidFill>
            <a:srgbClr val="CCFFFF"/>
          </a:solidFill>
          <a:ln w="9525">
            <a:solidFill>
              <a:schemeClr val="accent1"/>
            </a:solidFill>
            <a:round/>
          </a:ln>
        </p:spPr>
        <p:txBody>
          <a:bodyPr wrap="none" anchor="ctr"/>
          <a:lstStyle/>
          <a:p>
            <a:pPr algn="ctr">
              <a:spcBef>
                <a:spcPct val="0"/>
              </a:spcBef>
              <a:buFontTx/>
              <a:buNone/>
            </a:pPr>
            <a:r>
              <a:rPr lang="zh-CN" altLang="en-US" sz="3200">
                <a:solidFill>
                  <a:srgbClr val="FF0000"/>
                </a:solidFill>
                <a:latin typeface="Times New Roman" pitchFamily="18" charset="0"/>
                <a:ea typeface="黑体" pitchFamily="49" charset="-122"/>
              </a:rPr>
              <a:t>劳动力</a:t>
            </a:r>
          </a:p>
        </p:txBody>
      </p:sp>
      <p:sp>
        <p:nvSpPr>
          <p:cNvPr id="90116" name="Oval 4"/>
          <p:cNvSpPr>
            <a:spLocks noChangeArrowheads="1"/>
          </p:cNvSpPr>
          <p:nvPr/>
        </p:nvSpPr>
        <p:spPr bwMode="auto">
          <a:xfrm>
            <a:off x="4419600" y="2362200"/>
            <a:ext cx="1944688" cy="1066800"/>
          </a:xfrm>
          <a:prstGeom prst="ellipse">
            <a:avLst/>
          </a:prstGeom>
          <a:solidFill>
            <a:srgbClr val="CCFFFF"/>
          </a:solidFill>
          <a:ln w="9525">
            <a:solidFill>
              <a:schemeClr val="accent1"/>
            </a:solidFill>
            <a:round/>
          </a:ln>
        </p:spPr>
        <p:txBody>
          <a:bodyPr wrap="none" anchor="ctr"/>
          <a:lstStyle/>
          <a:p>
            <a:pPr algn="ctr">
              <a:spcBef>
                <a:spcPct val="0"/>
              </a:spcBef>
              <a:buFontTx/>
              <a:buNone/>
            </a:pPr>
            <a:r>
              <a:rPr lang="zh-CN" altLang="en-US">
                <a:solidFill>
                  <a:srgbClr val="FF0000"/>
                </a:solidFill>
                <a:latin typeface="Times New Roman" pitchFamily="18" charset="0"/>
                <a:ea typeface="黑体" pitchFamily="49" charset="-122"/>
              </a:rPr>
              <a:t>国际</a:t>
            </a:r>
          </a:p>
          <a:p>
            <a:pPr algn="ctr">
              <a:spcBef>
                <a:spcPct val="0"/>
              </a:spcBef>
              <a:buFontTx/>
              <a:buNone/>
            </a:pPr>
            <a:r>
              <a:rPr lang="zh-CN" altLang="en-US">
                <a:solidFill>
                  <a:srgbClr val="FF0000"/>
                </a:solidFill>
                <a:latin typeface="Times New Roman" pitchFamily="18" charset="0"/>
                <a:ea typeface="黑体" pitchFamily="49" charset="-122"/>
              </a:rPr>
              <a:t>市场</a:t>
            </a:r>
          </a:p>
        </p:txBody>
      </p:sp>
      <p:sp>
        <p:nvSpPr>
          <p:cNvPr id="90117" name="Oval 5"/>
          <p:cNvSpPr>
            <a:spLocks noChangeArrowheads="1"/>
          </p:cNvSpPr>
          <p:nvPr/>
        </p:nvSpPr>
        <p:spPr bwMode="auto">
          <a:xfrm>
            <a:off x="4343400" y="990600"/>
            <a:ext cx="1728788" cy="990600"/>
          </a:xfrm>
          <a:prstGeom prst="ellipse">
            <a:avLst/>
          </a:prstGeom>
          <a:solidFill>
            <a:srgbClr val="CCFFFF"/>
          </a:solidFill>
          <a:ln w="9525">
            <a:solidFill>
              <a:schemeClr val="accent1"/>
            </a:solidFill>
            <a:round/>
          </a:ln>
        </p:spPr>
        <p:txBody>
          <a:bodyPr wrap="none" anchor="ctr"/>
          <a:lstStyle/>
          <a:p>
            <a:pPr algn="ctr">
              <a:spcBef>
                <a:spcPct val="0"/>
              </a:spcBef>
              <a:buFontTx/>
              <a:buNone/>
            </a:pPr>
            <a:r>
              <a:rPr lang="zh-CN" altLang="en-US">
                <a:solidFill>
                  <a:srgbClr val="FF0000"/>
                </a:solidFill>
                <a:latin typeface="Times New Roman" pitchFamily="18" charset="0"/>
                <a:ea typeface="黑体" pitchFamily="49" charset="-122"/>
              </a:rPr>
              <a:t>国内</a:t>
            </a:r>
          </a:p>
          <a:p>
            <a:pPr algn="ctr">
              <a:spcBef>
                <a:spcPct val="0"/>
              </a:spcBef>
              <a:buFontTx/>
              <a:buNone/>
            </a:pPr>
            <a:r>
              <a:rPr lang="zh-CN" altLang="en-US">
                <a:solidFill>
                  <a:srgbClr val="FF0000"/>
                </a:solidFill>
                <a:latin typeface="Times New Roman" pitchFamily="18" charset="0"/>
                <a:ea typeface="黑体" pitchFamily="49" charset="-122"/>
              </a:rPr>
              <a:t>市场</a:t>
            </a:r>
          </a:p>
        </p:txBody>
      </p:sp>
      <p:sp>
        <p:nvSpPr>
          <p:cNvPr id="90118" name="Oval 6"/>
          <p:cNvSpPr>
            <a:spLocks noChangeArrowheads="1"/>
          </p:cNvSpPr>
          <p:nvPr/>
        </p:nvSpPr>
        <p:spPr bwMode="auto">
          <a:xfrm>
            <a:off x="2590800" y="1828800"/>
            <a:ext cx="1765300" cy="914400"/>
          </a:xfrm>
          <a:prstGeom prst="ellipse">
            <a:avLst/>
          </a:prstGeom>
          <a:solidFill>
            <a:srgbClr val="CCFFFF"/>
          </a:solidFill>
          <a:ln w="9525">
            <a:solidFill>
              <a:schemeClr val="accent1"/>
            </a:solidFill>
            <a:round/>
          </a:ln>
        </p:spPr>
        <p:txBody>
          <a:bodyPr wrap="none" anchor="ctr"/>
          <a:lstStyle/>
          <a:p>
            <a:pPr algn="ctr">
              <a:spcBef>
                <a:spcPct val="0"/>
              </a:spcBef>
              <a:buFontTx/>
              <a:buNone/>
            </a:pPr>
            <a:r>
              <a:rPr lang="zh-CN" altLang="en-US" sz="3600">
                <a:solidFill>
                  <a:srgbClr val="FF0000"/>
                </a:solidFill>
                <a:latin typeface="Times New Roman" pitchFamily="18" charset="0"/>
                <a:ea typeface="黑体" pitchFamily="49" charset="-122"/>
              </a:rPr>
              <a:t>资金</a:t>
            </a:r>
          </a:p>
        </p:txBody>
      </p:sp>
      <p:sp>
        <p:nvSpPr>
          <p:cNvPr id="90119" name="AutoShape 7"/>
          <p:cNvSpPr/>
          <p:nvPr/>
        </p:nvSpPr>
        <p:spPr bwMode="auto">
          <a:xfrm>
            <a:off x="304800" y="2362200"/>
            <a:ext cx="1828800" cy="2303463"/>
          </a:xfrm>
          <a:prstGeom prst="accentBorderCallout3">
            <a:avLst>
              <a:gd name="adj1" fmla="val 4963"/>
              <a:gd name="adj2" fmla="val -4167"/>
              <a:gd name="adj3" fmla="val 4963"/>
              <a:gd name="adj4" fmla="val -6856"/>
              <a:gd name="adj5" fmla="val -5111"/>
              <a:gd name="adj6" fmla="val -2019"/>
              <a:gd name="adj7" fmla="val -12250"/>
              <a:gd name="adj8" fmla="val 164593"/>
            </a:avLst>
          </a:prstGeom>
          <a:solidFill>
            <a:srgbClr val="CCFF99"/>
          </a:solidFill>
          <a:ln w="9525">
            <a:solidFill>
              <a:schemeClr val="tx1"/>
            </a:solidFill>
            <a:miter lim="800000"/>
          </a:ln>
        </p:spPr>
        <p:txBody>
          <a:bodyPr/>
          <a:lstStyle/>
          <a:p>
            <a:pPr algn="ctr">
              <a:spcBef>
                <a:spcPct val="0"/>
              </a:spcBef>
              <a:buFontTx/>
              <a:buNone/>
            </a:pPr>
            <a:r>
              <a:rPr lang="zh-CN" altLang="en-US" sz="2400">
                <a:solidFill>
                  <a:srgbClr val="FF0000"/>
                </a:solidFill>
                <a:latin typeface="Times New Roman" pitchFamily="18" charset="0"/>
              </a:rPr>
              <a:t>土地买卖制度和高额地租吸引商业资本买田置地，影响了资本积累。</a:t>
            </a:r>
          </a:p>
        </p:txBody>
      </p:sp>
      <p:sp>
        <p:nvSpPr>
          <p:cNvPr id="90120" name="AutoShape 8"/>
          <p:cNvSpPr/>
          <p:nvPr/>
        </p:nvSpPr>
        <p:spPr bwMode="auto">
          <a:xfrm>
            <a:off x="6588125" y="1073150"/>
            <a:ext cx="2303463" cy="1584325"/>
          </a:xfrm>
          <a:prstGeom prst="accentBorderCallout3">
            <a:avLst>
              <a:gd name="adj1" fmla="val 7213"/>
              <a:gd name="adj2" fmla="val 103310"/>
              <a:gd name="adj3" fmla="val -1167"/>
              <a:gd name="adj4" fmla="val 102940"/>
              <a:gd name="adj5" fmla="val -11366"/>
              <a:gd name="adj6" fmla="val 97181"/>
              <a:gd name="adj7" fmla="val 5648"/>
              <a:gd name="adj8" fmla="val -37815"/>
            </a:avLst>
          </a:prstGeom>
          <a:solidFill>
            <a:srgbClr val="CCFF99"/>
          </a:solidFill>
          <a:ln w="9525">
            <a:solidFill>
              <a:schemeClr val="tx1"/>
            </a:solidFill>
            <a:miter lim="800000"/>
          </a:ln>
        </p:spPr>
        <p:txBody>
          <a:bodyPr/>
          <a:lstStyle/>
          <a:p>
            <a:pPr>
              <a:spcBef>
                <a:spcPct val="0"/>
              </a:spcBef>
              <a:buFontTx/>
              <a:buNone/>
            </a:pPr>
            <a:r>
              <a:rPr lang="zh-CN" altLang="en-US" sz="2400">
                <a:solidFill>
                  <a:srgbClr val="FF0000"/>
                </a:solidFill>
                <a:latin typeface="Times New Roman" pitchFamily="18" charset="0"/>
              </a:rPr>
              <a:t>农民极端贫困，无力购买商品，缺乏国内市场。</a:t>
            </a:r>
          </a:p>
        </p:txBody>
      </p:sp>
      <p:sp>
        <p:nvSpPr>
          <p:cNvPr id="90121" name="AutoShape 9"/>
          <p:cNvSpPr/>
          <p:nvPr/>
        </p:nvSpPr>
        <p:spPr bwMode="auto">
          <a:xfrm>
            <a:off x="228600" y="5181600"/>
            <a:ext cx="2209800" cy="1295400"/>
          </a:xfrm>
          <a:prstGeom prst="accentBorderCallout3">
            <a:avLst>
              <a:gd name="adj1" fmla="val -7116"/>
              <a:gd name="adj2" fmla="val -5338"/>
              <a:gd name="adj3" fmla="val -9394"/>
              <a:gd name="adj4" fmla="val -6556"/>
              <a:gd name="adj5" fmla="val -34176"/>
              <a:gd name="adj6" fmla="val 108907"/>
              <a:gd name="adj7" fmla="val -39750"/>
              <a:gd name="adj8" fmla="val 132000"/>
            </a:avLst>
          </a:prstGeom>
          <a:solidFill>
            <a:srgbClr val="CCFF99"/>
          </a:solidFill>
          <a:ln w="9525">
            <a:solidFill>
              <a:schemeClr val="tx1"/>
            </a:solidFill>
            <a:miter lim="800000"/>
          </a:ln>
        </p:spPr>
        <p:txBody>
          <a:bodyPr/>
          <a:lstStyle/>
          <a:p>
            <a:pPr algn="ctr">
              <a:spcBef>
                <a:spcPct val="0"/>
              </a:spcBef>
              <a:buFontTx/>
              <a:buNone/>
            </a:pPr>
            <a:r>
              <a:rPr lang="zh-CN" altLang="en-US" sz="2400">
                <a:solidFill>
                  <a:srgbClr val="FF0000"/>
                </a:solidFill>
                <a:latin typeface="Times New Roman" pitchFamily="18" charset="0"/>
              </a:rPr>
              <a:t>国家重农抑商政策，农民被局限在土地上</a:t>
            </a:r>
          </a:p>
        </p:txBody>
      </p:sp>
      <p:sp>
        <p:nvSpPr>
          <p:cNvPr id="90122" name="AutoShape 10"/>
          <p:cNvSpPr/>
          <p:nvPr/>
        </p:nvSpPr>
        <p:spPr bwMode="auto">
          <a:xfrm>
            <a:off x="6705600" y="3352800"/>
            <a:ext cx="2209800" cy="1152525"/>
          </a:xfrm>
          <a:prstGeom prst="accentBorderCallout3">
            <a:avLst>
              <a:gd name="adj1" fmla="val -10560"/>
              <a:gd name="adj2" fmla="val 104417"/>
              <a:gd name="adj3" fmla="val -24634"/>
              <a:gd name="adj4" fmla="val 102824"/>
              <a:gd name="adj5" fmla="val -24884"/>
              <a:gd name="adj6" fmla="val 80130"/>
              <a:gd name="adj7" fmla="val -30806"/>
              <a:gd name="adj8" fmla="val -37667"/>
            </a:avLst>
          </a:prstGeom>
          <a:solidFill>
            <a:srgbClr val="CCFF99"/>
          </a:solidFill>
          <a:ln w="9525">
            <a:solidFill>
              <a:schemeClr val="tx1"/>
            </a:solidFill>
            <a:miter lim="800000"/>
          </a:ln>
        </p:spPr>
        <p:txBody>
          <a:bodyPr/>
          <a:lstStyle/>
          <a:p>
            <a:pPr>
              <a:spcBef>
                <a:spcPct val="0"/>
              </a:spcBef>
              <a:buFontTx/>
              <a:buNone/>
            </a:pPr>
            <a:r>
              <a:rPr lang="zh-CN" altLang="en-US" sz="2400">
                <a:solidFill>
                  <a:srgbClr val="FF0000"/>
                </a:solidFill>
                <a:latin typeface="Times New Roman" pitchFamily="18" charset="0"/>
              </a:rPr>
              <a:t>闭关锁国政策阻碍了国际市场的扩大</a:t>
            </a:r>
          </a:p>
        </p:txBody>
      </p:sp>
      <p:sp>
        <p:nvSpPr>
          <p:cNvPr id="90123" name="AutoShape 11"/>
          <p:cNvSpPr/>
          <p:nvPr/>
        </p:nvSpPr>
        <p:spPr bwMode="auto">
          <a:xfrm>
            <a:off x="6324600" y="4876800"/>
            <a:ext cx="2438400" cy="1295400"/>
          </a:xfrm>
          <a:prstGeom prst="accentBorderCallout1">
            <a:avLst>
              <a:gd name="adj1" fmla="val 8824"/>
              <a:gd name="adj2" fmla="val -3125"/>
              <a:gd name="adj3" fmla="val -25491"/>
              <a:gd name="adj4" fmla="val -17903"/>
            </a:avLst>
          </a:prstGeom>
          <a:solidFill>
            <a:srgbClr val="CCFF99"/>
          </a:solidFill>
          <a:ln w="9525">
            <a:solidFill>
              <a:schemeClr val="tx1"/>
            </a:solidFill>
            <a:miter lim="800000"/>
          </a:ln>
        </p:spPr>
        <p:txBody>
          <a:bodyPr/>
          <a:lstStyle/>
          <a:p>
            <a:pPr>
              <a:spcBef>
                <a:spcPct val="0"/>
              </a:spcBef>
              <a:buFontTx/>
              <a:buNone/>
            </a:pPr>
            <a:r>
              <a:rPr lang="zh-CN" altLang="en-US" sz="2400">
                <a:solidFill>
                  <a:srgbClr val="FF0000"/>
                </a:solidFill>
                <a:latin typeface="宋体" pitchFamily="2" charset="-122"/>
              </a:rPr>
              <a:t>“重农抑商”、“海禁”、“闭关锁国”</a:t>
            </a:r>
            <a:endParaRPr lang="zh-CN" altLang="en-US" sz="2400" b="0">
              <a:solidFill>
                <a:srgbClr val="FF0000"/>
              </a:solidFill>
            </a:endParaRPr>
          </a:p>
        </p:txBody>
      </p:sp>
      <p:sp>
        <p:nvSpPr>
          <p:cNvPr id="90124" name="Oval 3"/>
          <p:cNvSpPr>
            <a:spLocks noChangeArrowheads="1"/>
          </p:cNvSpPr>
          <p:nvPr/>
        </p:nvSpPr>
        <p:spPr bwMode="auto">
          <a:xfrm>
            <a:off x="2514600" y="5257800"/>
            <a:ext cx="1841500" cy="1295400"/>
          </a:xfrm>
          <a:prstGeom prst="ellipse">
            <a:avLst/>
          </a:prstGeom>
          <a:solidFill>
            <a:srgbClr val="CCFFFF"/>
          </a:solidFill>
          <a:ln w="9525">
            <a:solidFill>
              <a:schemeClr val="accent1"/>
            </a:solidFill>
            <a:round/>
          </a:ln>
        </p:spPr>
        <p:txBody>
          <a:bodyPr wrap="none" anchor="ctr"/>
          <a:lstStyle/>
          <a:p>
            <a:pPr algn="ctr">
              <a:spcBef>
                <a:spcPct val="0"/>
              </a:spcBef>
              <a:buFontTx/>
              <a:buNone/>
            </a:pPr>
            <a:r>
              <a:rPr lang="zh-CN" altLang="en-US" sz="3200">
                <a:solidFill>
                  <a:srgbClr val="FF0000"/>
                </a:solidFill>
                <a:latin typeface="Times New Roman" pitchFamily="18" charset="0"/>
                <a:ea typeface="黑体" pitchFamily="49" charset="-122"/>
              </a:rPr>
              <a:t>技术</a:t>
            </a:r>
          </a:p>
          <a:p>
            <a:pPr algn="ctr">
              <a:spcBef>
                <a:spcPct val="0"/>
              </a:spcBef>
              <a:buFontTx/>
              <a:buNone/>
            </a:pPr>
            <a:r>
              <a:rPr lang="en-US" altLang="zh-CN" sz="3200">
                <a:solidFill>
                  <a:srgbClr val="FF0000"/>
                </a:solidFill>
                <a:latin typeface="Times New Roman" pitchFamily="18" charset="0"/>
                <a:ea typeface="黑体" pitchFamily="49" charset="-122"/>
              </a:rPr>
              <a:t>……</a:t>
            </a:r>
          </a:p>
        </p:txBody>
      </p:sp>
      <p:sp>
        <p:nvSpPr>
          <p:cNvPr id="90125" name="Oval 3"/>
          <p:cNvSpPr>
            <a:spLocks noChangeArrowheads="1"/>
          </p:cNvSpPr>
          <p:nvPr/>
        </p:nvSpPr>
        <p:spPr bwMode="auto">
          <a:xfrm>
            <a:off x="4419600" y="5486400"/>
            <a:ext cx="1808163" cy="990600"/>
          </a:xfrm>
          <a:prstGeom prst="ellipse">
            <a:avLst/>
          </a:prstGeom>
          <a:solidFill>
            <a:srgbClr val="CCFFFF"/>
          </a:solidFill>
          <a:ln w="9525">
            <a:solidFill>
              <a:schemeClr val="accent1"/>
            </a:solidFill>
            <a:round/>
          </a:ln>
        </p:spPr>
        <p:txBody>
          <a:bodyPr wrap="none" anchor="ctr"/>
          <a:lstStyle/>
          <a:p>
            <a:pPr algn="ctr">
              <a:spcBef>
                <a:spcPct val="0"/>
              </a:spcBef>
              <a:buFontTx/>
              <a:buNone/>
            </a:pPr>
            <a:r>
              <a:rPr lang="zh-CN" altLang="en-US" sz="3200">
                <a:solidFill>
                  <a:srgbClr val="FF0000"/>
                </a:solidFill>
                <a:latin typeface="Times New Roman" pitchFamily="18" charset="0"/>
                <a:ea typeface="黑体" pitchFamily="49" charset="-122"/>
              </a:rPr>
              <a:t>思想观念</a:t>
            </a:r>
          </a:p>
        </p:txBody>
      </p:sp>
      <p:sp>
        <p:nvSpPr>
          <p:cNvPr id="90126" name="Rectangle 26"/>
          <p:cNvSpPr>
            <a:spLocks noChangeArrowheads="1"/>
          </p:cNvSpPr>
          <p:nvPr/>
        </p:nvSpPr>
        <p:spPr bwMode="auto">
          <a:xfrm>
            <a:off x="3418681" y="188913"/>
            <a:ext cx="5525294" cy="646331"/>
          </a:xfrm>
          <a:prstGeom prst="rect">
            <a:avLst/>
          </a:prstGeom>
          <a:noFill/>
          <a:ln w="38100">
            <a:solidFill>
              <a:schemeClr val="tx1"/>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p>
            <a:pPr eaLnBrk="0" hangingPunct="0">
              <a:spcBef>
                <a:spcPct val="0"/>
              </a:spcBef>
              <a:buFontTx/>
              <a:buNone/>
            </a:pPr>
            <a:r>
              <a:rPr lang="zh-CN" altLang="en-US" sz="3600">
                <a:solidFill>
                  <a:srgbClr val="FF3300"/>
                </a:solidFill>
                <a:hlinkClick action="ppaction://hlinkshowjump?jump=previousslide"/>
              </a:rPr>
              <a:t>制度</a:t>
            </a:r>
            <a:r>
              <a:rPr lang="zh-CN" altLang="en-US">
                <a:solidFill>
                  <a:srgbClr val="FF3300"/>
                </a:solidFill>
                <a:hlinkClick action="ppaction://hlinkshowjump?jump=previousslide"/>
              </a:rPr>
              <a:t>：腐朽落后的君主专制制度</a:t>
            </a:r>
            <a:endParaRPr lang="zh-CN" altLang="en-US">
              <a:solidFill>
                <a:srgbClr val="FF3300"/>
              </a:solidFill>
            </a:endParaRPr>
          </a:p>
        </p:txBody>
      </p:sp>
      <p:pic>
        <p:nvPicPr>
          <p:cNvPr id="90127" name="图片 23" descr="800X600_15.bmp">
            <a:hlinkClick r:id="rId3"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620000" y="6248400"/>
            <a:ext cx="5334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539552" y="252958"/>
            <a:ext cx="2592288" cy="1200329"/>
          </a:xfrm>
          <a:prstGeom prst="rect">
            <a:avLst/>
          </a:prstGeom>
          <a:noFill/>
          <a:ln>
            <a:noFill/>
          </a:ln>
          <a:effectLst/>
          <a:scene3d>
            <a:camera prst="isometricOffAxis1Right"/>
            <a:lightRig rig="contrasting" dir="t">
              <a:rot lat="0" lon="0" rev="7800000"/>
            </a:lightRig>
          </a:scene3d>
          <a:sp3d>
            <a:bevelT w="139700" h="139700"/>
          </a:sp3d>
        </p:spPr>
        <p:txBody>
          <a:bodyPr wrap="square" lIns="91440" tIns="45720" rIns="91440" bIns="45720">
            <a:spAutoFit/>
          </a:bodyPr>
          <a:lstStyle/>
          <a:p>
            <a:pPr algn="ctr"/>
            <a:r>
              <a:rPr lang="zh-CN" altLang="en-US" sz="3600" b="1" spc="5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自负的</a:t>
            </a:r>
            <a:endParaRPr lang="en-US" altLang="zh-CN" sz="3600" b="1" spc="5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a:p>
            <a:pPr algn="ctr"/>
            <a:r>
              <a:rPr lang="zh-CN" altLang="en-US" sz="3600" b="1" spc="5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天朝上国</a:t>
            </a:r>
            <a:endParaRPr lang="zh-CN" altLang="en-US" sz="3600" b="1" cap="none" spc="5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Tree>
    <p:extLst>
      <p:ext uri="{BB962C8B-B14F-4D97-AF65-F5344CB8AC3E}">
        <p14:creationId xmlns:p14="http://schemas.microsoft.com/office/powerpoint/2010/main" val="140241550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12" nodeType="clickEffect">
                                  <p:stCondLst>
                                    <p:cond delay="0"/>
                                  </p:stCondLst>
                                  <p:childTnLst>
                                    <p:set>
                                      <p:cBhvr>
                                        <p:cTn id="6" dur="1" fill="hold">
                                          <p:stCondLst>
                                            <p:cond delay="0"/>
                                          </p:stCondLst>
                                        </p:cTn>
                                        <p:tgtEl>
                                          <p:spTgt spid="90126"/>
                                        </p:tgtEl>
                                        <p:attrNameLst>
                                          <p:attrName>style.visibility</p:attrName>
                                        </p:attrNameLst>
                                      </p:cBhvr>
                                      <p:to>
                                        <p:strVal val="visible"/>
                                      </p:to>
                                    </p:set>
                                    <p:animEffect transition="in" filter="fade">
                                      <p:cBhvr>
                                        <p:cTn id="7" dur="500"/>
                                        <p:tgtEl>
                                          <p:spTgt spid="9012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3" nodeType="clickEffect">
                                  <p:stCondLst>
                                    <p:cond delay="0"/>
                                  </p:stCondLst>
                                  <p:childTnLst>
                                    <p:set>
                                      <p:cBhvr>
                                        <p:cTn id="12" dur="1" fill="hold">
                                          <p:stCondLst>
                                            <p:cond delay="0"/>
                                          </p:stCondLst>
                                        </p:cTn>
                                        <p:tgtEl>
                                          <p:spTgt spid="90117"/>
                                        </p:tgtEl>
                                        <p:attrNameLst>
                                          <p:attrName>style.visibility</p:attrName>
                                        </p:attrNameLst>
                                      </p:cBhvr>
                                      <p:to>
                                        <p:strVal val="visible"/>
                                      </p:to>
                                    </p:set>
                                    <p:animEffect transition="in" filter="fade">
                                      <p:cBhvr>
                                        <p:cTn id="13" dur="500"/>
                                        <p:tgtEl>
                                          <p:spTgt spid="90117"/>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1" presetClass="entr" presetSubtype="1" fill="hold" grpId="6" nodeType="clickEffect">
                                  <p:stCondLst>
                                    <p:cond delay="0"/>
                                  </p:stCondLst>
                                  <p:childTnLst>
                                    <p:set>
                                      <p:cBhvr>
                                        <p:cTn id="18" dur="1" fill="hold">
                                          <p:stCondLst>
                                            <p:cond delay="0"/>
                                          </p:stCondLst>
                                        </p:cTn>
                                        <p:tgtEl>
                                          <p:spTgt spid="90120"/>
                                        </p:tgtEl>
                                        <p:attrNameLst>
                                          <p:attrName>style.visibility</p:attrName>
                                        </p:attrNameLst>
                                      </p:cBhvr>
                                      <p:to>
                                        <p:strVal val="visible"/>
                                      </p:to>
                                    </p:set>
                                    <p:animEffect transition="in" filter="wheel(1)">
                                      <p:cBhvr>
                                        <p:cTn id="19" dur="2000"/>
                                        <p:tgtEl>
                                          <p:spTgt spid="90120"/>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6" presetClass="entr" presetSubtype="16" fill="hold" grpId="4" nodeType="clickEffect">
                                  <p:stCondLst>
                                    <p:cond delay="0"/>
                                  </p:stCondLst>
                                  <p:childTnLst>
                                    <p:set>
                                      <p:cBhvr>
                                        <p:cTn id="24" dur="1" fill="hold">
                                          <p:stCondLst>
                                            <p:cond delay="0"/>
                                          </p:stCondLst>
                                        </p:cTn>
                                        <p:tgtEl>
                                          <p:spTgt spid="90118"/>
                                        </p:tgtEl>
                                        <p:attrNameLst>
                                          <p:attrName>style.visibility</p:attrName>
                                        </p:attrNameLst>
                                      </p:cBhvr>
                                      <p:to>
                                        <p:strVal val="visible"/>
                                      </p:to>
                                    </p:set>
                                    <p:animEffect transition="in" filter="circle(in)">
                                      <p:cBhvr>
                                        <p:cTn id="25" dur="2000"/>
                                        <p:tgtEl>
                                          <p:spTgt spid="90118"/>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6" presetClass="entr" presetSubtype="21" fill="hold" grpId="5" nodeType="clickEffect">
                                  <p:stCondLst>
                                    <p:cond delay="0"/>
                                  </p:stCondLst>
                                  <p:childTnLst>
                                    <p:set>
                                      <p:cBhvr>
                                        <p:cTn id="30" dur="1" fill="hold">
                                          <p:stCondLst>
                                            <p:cond delay="0"/>
                                          </p:stCondLst>
                                        </p:cTn>
                                        <p:tgtEl>
                                          <p:spTgt spid="90119"/>
                                        </p:tgtEl>
                                        <p:attrNameLst>
                                          <p:attrName>style.visibility</p:attrName>
                                        </p:attrNameLst>
                                      </p:cBhvr>
                                      <p:to>
                                        <p:strVal val="visible"/>
                                      </p:to>
                                    </p:set>
                                    <p:animEffect transition="in" filter="barn(inVertical)">
                                      <p:cBhvr>
                                        <p:cTn id="31" dur="500"/>
                                        <p:tgtEl>
                                          <p:spTgt spid="90119"/>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6" presetClass="entr" presetSubtype="16" fill="hold" grpId="2" nodeType="clickEffect">
                                  <p:stCondLst>
                                    <p:cond delay="0"/>
                                  </p:stCondLst>
                                  <p:childTnLst>
                                    <p:set>
                                      <p:cBhvr>
                                        <p:cTn id="36" dur="1" fill="hold">
                                          <p:stCondLst>
                                            <p:cond delay="0"/>
                                          </p:stCondLst>
                                        </p:cTn>
                                        <p:tgtEl>
                                          <p:spTgt spid="90116"/>
                                        </p:tgtEl>
                                        <p:attrNameLst>
                                          <p:attrName>style.visibility</p:attrName>
                                        </p:attrNameLst>
                                      </p:cBhvr>
                                      <p:to>
                                        <p:strVal val="visible"/>
                                      </p:to>
                                    </p:set>
                                    <p:animEffect transition="in" filter="circle(in)">
                                      <p:cBhvr>
                                        <p:cTn id="37" dur="2000"/>
                                        <p:tgtEl>
                                          <p:spTgt spid="90116"/>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6" presetClass="entr" presetSubtype="21" fill="hold" grpId="8" nodeType="clickEffect">
                                  <p:stCondLst>
                                    <p:cond delay="0"/>
                                  </p:stCondLst>
                                  <p:childTnLst>
                                    <p:set>
                                      <p:cBhvr>
                                        <p:cTn id="42" dur="1" fill="hold">
                                          <p:stCondLst>
                                            <p:cond delay="0"/>
                                          </p:stCondLst>
                                        </p:cTn>
                                        <p:tgtEl>
                                          <p:spTgt spid="90122"/>
                                        </p:tgtEl>
                                        <p:attrNameLst>
                                          <p:attrName>style.visibility</p:attrName>
                                        </p:attrNameLst>
                                      </p:cBhvr>
                                      <p:to>
                                        <p:strVal val="visible"/>
                                      </p:to>
                                    </p:set>
                                    <p:animEffect transition="in" filter="barn(inVertical)">
                                      <p:cBhvr>
                                        <p:cTn id="43" dur="500"/>
                                        <p:tgtEl>
                                          <p:spTgt spid="90122"/>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10" presetClass="entr" presetSubtype="0" fill="hold" grpId="1" nodeType="clickEffect">
                                  <p:stCondLst>
                                    <p:cond delay="0"/>
                                  </p:stCondLst>
                                  <p:childTnLst>
                                    <p:set>
                                      <p:cBhvr>
                                        <p:cTn id="48" dur="1" fill="hold">
                                          <p:stCondLst>
                                            <p:cond delay="0"/>
                                          </p:stCondLst>
                                        </p:cTn>
                                        <p:tgtEl>
                                          <p:spTgt spid="90115"/>
                                        </p:tgtEl>
                                        <p:attrNameLst>
                                          <p:attrName>style.visibility</p:attrName>
                                        </p:attrNameLst>
                                      </p:cBhvr>
                                      <p:to>
                                        <p:strVal val="visible"/>
                                      </p:to>
                                    </p:set>
                                    <p:animEffect transition="in" filter="fade">
                                      <p:cBhvr>
                                        <p:cTn id="49" dur="500"/>
                                        <p:tgtEl>
                                          <p:spTgt spid="90115"/>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42" presetClass="entr" presetSubtype="0" fill="hold" grpId="7" nodeType="clickEffect">
                                  <p:stCondLst>
                                    <p:cond delay="0"/>
                                  </p:stCondLst>
                                  <p:childTnLst>
                                    <p:set>
                                      <p:cBhvr>
                                        <p:cTn id="54" dur="1" fill="hold">
                                          <p:stCondLst>
                                            <p:cond delay="0"/>
                                          </p:stCondLst>
                                        </p:cTn>
                                        <p:tgtEl>
                                          <p:spTgt spid="90121"/>
                                        </p:tgtEl>
                                        <p:attrNameLst>
                                          <p:attrName>style.visibility</p:attrName>
                                        </p:attrNameLst>
                                      </p:cBhvr>
                                      <p:to>
                                        <p:strVal val="visible"/>
                                      </p:to>
                                    </p:set>
                                    <p:animEffect transition="in" filter="fade">
                                      <p:cBhvr>
                                        <p:cTn id="55" dur="1000"/>
                                        <p:tgtEl>
                                          <p:spTgt spid="90121"/>
                                        </p:tgtEl>
                                      </p:cBhvr>
                                    </p:animEffect>
                                    <p:anim calcmode="lin" valueType="num">
                                      <p:cBhvr>
                                        <p:cTn id="56" dur="1000" fill="hold"/>
                                        <p:tgtEl>
                                          <p:spTgt spid="90121"/>
                                        </p:tgtEl>
                                        <p:attrNameLst>
                                          <p:attrName>ppt_x</p:attrName>
                                        </p:attrNameLst>
                                      </p:cBhvr>
                                      <p:tavLst>
                                        <p:tav tm="0">
                                          <p:val>
                                            <p:strVal val="#ppt_x"/>
                                          </p:val>
                                        </p:tav>
                                        <p:tav tm="100000">
                                          <p:val>
                                            <p:strVal val="#ppt_x"/>
                                          </p:val>
                                        </p:tav>
                                      </p:tavLst>
                                    </p:anim>
                                    <p:anim calcmode="lin" valueType="num">
                                      <p:cBhvr>
                                        <p:cTn id="57" dur="1000" fill="hold"/>
                                        <p:tgtEl>
                                          <p:spTgt spid="90121"/>
                                        </p:tgtEl>
                                        <p:attrNameLst>
                                          <p:attrName>ppt_y</p:attrName>
                                        </p:attrNameLst>
                                      </p:cBhvr>
                                      <p:tavLst>
                                        <p:tav tm="0">
                                          <p:val>
                                            <p:strVal val="#ppt_y+.1"/>
                                          </p:val>
                                        </p:tav>
                                        <p:tav tm="100000">
                                          <p:val>
                                            <p:strVal val="#ppt_y"/>
                                          </p:val>
                                        </p:tav>
                                      </p:tavLst>
                                    </p:anim>
                                  </p:childTnLst>
                                </p:cTn>
                              </p:par>
                            </p:childTnLst>
                          </p:cTn>
                        </p:par>
                      </p:childTnLst>
                    </p:cTn>
                  </p:par>
                  <p:par>
                    <p:cTn id="58" fill="hold" nodeType="clickPar">
                      <p:stCondLst>
                        <p:cond delay="indefinite"/>
                      </p:stCondLst>
                      <p:childTnLst>
                        <p:par>
                          <p:cTn id="59" fill="hold" nodeType="withGroup">
                            <p:stCondLst>
                              <p:cond delay="indefinite"/>
                            </p:stCondLst>
                          </p:cTn>
                        </p:par>
                        <p:par>
                          <p:cTn id="60" fill="hold" nodeType="afterGroup">
                            <p:stCondLst>
                              <p:cond delay="0"/>
                            </p:stCondLst>
                            <p:childTnLst>
                              <p:par>
                                <p:cTn id="61" presetID="6" presetClass="entr" presetSubtype="16" fill="hold" grpId="0" nodeType="clickEffect">
                                  <p:stCondLst>
                                    <p:cond delay="0"/>
                                  </p:stCondLst>
                                  <p:childTnLst>
                                    <p:set>
                                      <p:cBhvr>
                                        <p:cTn id="62" dur="1" fill="hold">
                                          <p:stCondLst>
                                            <p:cond delay="0"/>
                                          </p:stCondLst>
                                        </p:cTn>
                                        <p:tgtEl>
                                          <p:spTgt spid="90114"/>
                                        </p:tgtEl>
                                        <p:attrNameLst>
                                          <p:attrName>style.visibility</p:attrName>
                                        </p:attrNameLst>
                                      </p:cBhvr>
                                      <p:to>
                                        <p:strVal val="visible"/>
                                      </p:to>
                                    </p:set>
                                    <p:animEffect transition="in" filter="circle(in)">
                                      <p:cBhvr>
                                        <p:cTn id="63" dur="2000"/>
                                        <p:tgtEl>
                                          <p:spTgt spid="90114"/>
                                        </p:tgtEl>
                                      </p:cBhvr>
                                    </p:animEffect>
                                  </p:childTnLst>
                                </p:cTn>
                              </p:par>
                            </p:childTnLst>
                          </p:cTn>
                        </p:par>
                      </p:childTnLst>
                    </p:cTn>
                  </p:par>
                  <p:par>
                    <p:cTn id="64" fill="hold" nodeType="clickPar">
                      <p:stCondLst>
                        <p:cond delay="indefinite"/>
                      </p:stCondLst>
                      <p:childTnLst>
                        <p:par>
                          <p:cTn id="65" fill="hold" nodeType="withGroup">
                            <p:stCondLst>
                              <p:cond delay="indefinite"/>
                            </p:stCondLst>
                          </p:cTn>
                        </p:par>
                        <p:par>
                          <p:cTn id="66" fill="hold" nodeType="afterGroup">
                            <p:stCondLst>
                              <p:cond delay="0"/>
                            </p:stCondLst>
                            <p:childTnLst>
                              <p:par>
                                <p:cTn id="67" presetID="21" presetClass="entr" presetSubtype="1" fill="hold" grpId="9" nodeType="clickEffect">
                                  <p:stCondLst>
                                    <p:cond delay="0"/>
                                  </p:stCondLst>
                                  <p:childTnLst>
                                    <p:set>
                                      <p:cBhvr>
                                        <p:cTn id="68" dur="1" fill="hold">
                                          <p:stCondLst>
                                            <p:cond delay="0"/>
                                          </p:stCondLst>
                                        </p:cTn>
                                        <p:tgtEl>
                                          <p:spTgt spid="90123"/>
                                        </p:tgtEl>
                                        <p:attrNameLst>
                                          <p:attrName>style.visibility</p:attrName>
                                        </p:attrNameLst>
                                      </p:cBhvr>
                                      <p:to>
                                        <p:strVal val="visible"/>
                                      </p:to>
                                    </p:set>
                                    <p:animEffect transition="in" filter="wheel(1)">
                                      <p:cBhvr>
                                        <p:cTn id="69" dur="2000"/>
                                        <p:tgtEl>
                                          <p:spTgt spid="90123"/>
                                        </p:tgtEl>
                                      </p:cBhvr>
                                    </p:animEffect>
                                  </p:childTnLst>
                                </p:cTn>
                              </p:par>
                            </p:childTnLst>
                          </p:cTn>
                        </p:par>
                      </p:childTnLst>
                    </p:cTn>
                  </p:par>
                  <p:par>
                    <p:cTn id="70" fill="hold" nodeType="clickPar">
                      <p:stCondLst>
                        <p:cond delay="indefinite"/>
                      </p:stCondLst>
                      <p:childTnLst>
                        <p:par>
                          <p:cTn id="71" fill="hold" nodeType="withGroup">
                            <p:stCondLst>
                              <p:cond delay="indefinite"/>
                            </p:stCondLst>
                          </p:cTn>
                        </p:par>
                        <p:par>
                          <p:cTn id="72" fill="hold" nodeType="afterGroup">
                            <p:stCondLst>
                              <p:cond delay="0"/>
                            </p:stCondLst>
                            <p:childTnLst>
                              <p:par>
                                <p:cTn id="73" presetID="16" presetClass="entr" presetSubtype="21" fill="hold" grpId="10" nodeType="clickEffect">
                                  <p:stCondLst>
                                    <p:cond delay="0"/>
                                  </p:stCondLst>
                                  <p:childTnLst>
                                    <p:set>
                                      <p:cBhvr>
                                        <p:cTn id="74" dur="1" fill="hold">
                                          <p:stCondLst>
                                            <p:cond delay="0"/>
                                          </p:stCondLst>
                                        </p:cTn>
                                        <p:tgtEl>
                                          <p:spTgt spid="90124"/>
                                        </p:tgtEl>
                                        <p:attrNameLst>
                                          <p:attrName>style.visibility</p:attrName>
                                        </p:attrNameLst>
                                      </p:cBhvr>
                                      <p:to>
                                        <p:strVal val="visible"/>
                                      </p:to>
                                    </p:set>
                                    <p:animEffect transition="in" filter="barn(inVertical)">
                                      <p:cBhvr>
                                        <p:cTn id="75" dur="500"/>
                                        <p:tgtEl>
                                          <p:spTgt spid="90124"/>
                                        </p:tgtEl>
                                      </p:cBhvr>
                                    </p:animEffect>
                                  </p:childTnLst>
                                </p:cTn>
                              </p:par>
                            </p:childTnLst>
                          </p:cTn>
                        </p:par>
                      </p:childTnLst>
                    </p:cTn>
                  </p:par>
                  <p:par>
                    <p:cTn id="76" fill="hold" nodeType="clickPar">
                      <p:stCondLst>
                        <p:cond delay="indefinite"/>
                      </p:stCondLst>
                      <p:childTnLst>
                        <p:par>
                          <p:cTn id="77" fill="hold" nodeType="withGroup">
                            <p:stCondLst>
                              <p:cond delay="indefinite"/>
                            </p:stCondLst>
                          </p:cTn>
                        </p:par>
                        <p:par>
                          <p:cTn id="78" fill="hold" nodeType="afterGroup">
                            <p:stCondLst>
                              <p:cond delay="0"/>
                            </p:stCondLst>
                            <p:childTnLst>
                              <p:par>
                                <p:cTn id="79" presetID="2" presetClass="entr" presetSubtype="4" fill="hold" grpId="11" nodeType="clickEffect">
                                  <p:stCondLst>
                                    <p:cond delay="0"/>
                                  </p:stCondLst>
                                  <p:childTnLst>
                                    <p:set>
                                      <p:cBhvr>
                                        <p:cTn id="80" dur="1" fill="hold">
                                          <p:stCondLst>
                                            <p:cond delay="0"/>
                                          </p:stCondLst>
                                        </p:cTn>
                                        <p:tgtEl>
                                          <p:spTgt spid="90125"/>
                                        </p:tgtEl>
                                        <p:attrNameLst>
                                          <p:attrName>style.visibility</p:attrName>
                                        </p:attrNameLst>
                                      </p:cBhvr>
                                      <p:to>
                                        <p:strVal val="visible"/>
                                      </p:to>
                                    </p:set>
                                    <p:anim calcmode="lin" valueType="num">
                                      <p:cBhvr additive="base">
                                        <p:cTn id="81" dur="500" fill="hold"/>
                                        <p:tgtEl>
                                          <p:spTgt spid="90125"/>
                                        </p:tgtEl>
                                        <p:attrNameLst>
                                          <p:attrName>ppt_x</p:attrName>
                                        </p:attrNameLst>
                                      </p:cBhvr>
                                      <p:tavLst>
                                        <p:tav tm="0">
                                          <p:val>
                                            <p:strVal val="#ppt_x"/>
                                          </p:val>
                                        </p:tav>
                                        <p:tav tm="100000">
                                          <p:val>
                                            <p:strVal val="#ppt_x"/>
                                          </p:val>
                                        </p:tav>
                                      </p:tavLst>
                                    </p:anim>
                                    <p:anim calcmode="lin" valueType="num">
                                      <p:cBhvr additive="base">
                                        <p:cTn id="82" dur="500" fill="hold"/>
                                        <p:tgtEl>
                                          <p:spTgt spid="901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4" grpId="0"/>
      <p:bldP spid="90115" grpId="1"/>
      <p:bldP spid="90116" grpId="2"/>
      <p:bldP spid="90117" grpId="3"/>
      <p:bldP spid="90118" grpId="4"/>
      <p:bldP spid="90119" grpId="5"/>
      <p:bldP spid="90120" grpId="6"/>
      <p:bldP spid="90121" grpId="7"/>
      <p:bldP spid="90122" grpId="8"/>
      <p:bldP spid="90123" grpId="9"/>
      <p:bldP spid="90124" grpId="10"/>
      <p:bldP spid="90125" grpId="11"/>
      <p:bldP spid="90126" grpId="12"/>
    </p:bldLs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9570" name="Rectangle 2"/>
          <p:cNvSpPr>
            <a:spLocks noChangeArrowheads="1"/>
          </p:cNvSpPr>
          <p:nvPr/>
        </p:nvSpPr>
        <p:spPr bwMode="auto">
          <a:xfrm>
            <a:off x="2123728" y="169932"/>
            <a:ext cx="4260850" cy="701675"/>
          </a:xfrm>
          <a:prstGeom prst="rect">
            <a:avLst/>
          </a:prstGeom>
          <a:noFill/>
        </p:spPr>
        <p:style>
          <a:lnRef idx="2">
            <a:schemeClr val="accent6"/>
          </a:lnRef>
          <a:fillRef idx="1">
            <a:schemeClr val="lt1"/>
          </a:fillRef>
          <a:effectRef idx="0">
            <a:schemeClr val="accent6"/>
          </a:effectRef>
          <a:fontRef idx="minor">
            <a:schemeClr val="dk1"/>
          </a:fontRef>
        </p:style>
        <p:txBody>
          <a:bodyPr wrap="none">
            <a:spAutoFit/>
          </a:bodyPr>
          <a:lstStyle/>
          <a:p>
            <a:pPr>
              <a:spcBef>
                <a:spcPct val="0"/>
              </a:spcBef>
              <a:buFontTx/>
              <a:buNone/>
            </a:pPr>
            <a:r>
              <a:rPr kumimoji="1" lang="zh-CN" altLang="en-US" sz="4000" b="1" i="1">
                <a:ln w="18000">
                  <a:solidFill>
                    <a:schemeClr val="accent2">
                      <a:satMod val="140000"/>
                    </a:schemeClr>
                  </a:solidFill>
                  <a:prstDash val="solid"/>
                  <a:miter lim="800000"/>
                </a:ln>
                <a:noFill/>
                <a:effectLst>
                  <a:outerShdw blurRad="25500" dist="23000" dir="7020000" algn="tl">
                    <a:srgbClr val="000000">
                      <a:alpha val="50000"/>
                    </a:srgbClr>
                  </a:outerShdw>
                </a:effectLst>
                <a:latin typeface="Times New Roman" pitchFamily="18" charset="0"/>
                <a:ea typeface="黑体" pitchFamily="49" charset="-122"/>
              </a:rPr>
              <a:t>世界市场形成过程</a:t>
            </a:r>
          </a:p>
        </p:txBody>
      </p:sp>
      <p:sp>
        <p:nvSpPr>
          <p:cNvPr id="52227" name="Rectangle 3"/>
          <p:cNvSpPr>
            <a:spLocks noChangeArrowheads="1"/>
          </p:cNvSpPr>
          <p:nvPr/>
        </p:nvSpPr>
        <p:spPr bwMode="auto">
          <a:xfrm>
            <a:off x="468313" y="908050"/>
            <a:ext cx="45434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Tx/>
              <a:buNone/>
            </a:pPr>
            <a:r>
              <a:rPr kumimoji="1" lang="en-US" altLang="en-US" sz="3600">
                <a:solidFill>
                  <a:srgbClr val="000000"/>
                </a:solidFill>
                <a:latin typeface="黑体" pitchFamily="49" charset="-122"/>
                <a:ea typeface="黑体" pitchFamily="49" charset="-122"/>
              </a:rPr>
              <a:t>①</a:t>
            </a:r>
            <a:r>
              <a:rPr kumimoji="1" lang="en-US" altLang="zh-CN" sz="3600">
                <a:solidFill>
                  <a:srgbClr val="000000"/>
                </a:solidFill>
                <a:latin typeface="黑体" pitchFamily="49" charset="-122"/>
                <a:ea typeface="黑体" pitchFamily="49" charset="-122"/>
              </a:rPr>
              <a:t> </a:t>
            </a:r>
            <a:r>
              <a:rPr kumimoji="1" lang="zh-CN" altLang="en-US" sz="3600">
                <a:solidFill>
                  <a:srgbClr val="000000"/>
                </a:solidFill>
                <a:latin typeface="黑体" pitchFamily="49" charset="-122"/>
                <a:ea typeface="黑体" pitchFamily="49" charset="-122"/>
              </a:rPr>
              <a:t>世界市场</a:t>
            </a:r>
            <a:r>
              <a:rPr kumimoji="1" lang="zh-CN" altLang="en-US" sz="3600">
                <a:solidFill>
                  <a:srgbClr val="FFFF00"/>
                </a:solidFill>
                <a:latin typeface="黑体" pitchFamily="49" charset="-122"/>
                <a:ea typeface="黑体" pitchFamily="49" charset="-122"/>
              </a:rPr>
              <a:t>雏形形成</a:t>
            </a:r>
          </a:p>
        </p:txBody>
      </p:sp>
      <p:sp>
        <p:nvSpPr>
          <p:cNvPr id="52228" name="Rectangle 4"/>
          <p:cNvSpPr>
            <a:spLocks noChangeArrowheads="1"/>
          </p:cNvSpPr>
          <p:nvPr/>
        </p:nvSpPr>
        <p:spPr bwMode="auto">
          <a:xfrm>
            <a:off x="1403350" y="1554163"/>
            <a:ext cx="46704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Tx/>
              <a:buNone/>
            </a:pPr>
            <a:r>
              <a:rPr kumimoji="1" lang="en-US" altLang="zh-CN" sz="3200">
                <a:solidFill>
                  <a:srgbClr val="000000"/>
                </a:solidFill>
                <a:latin typeface="Times New Roman" pitchFamily="18" charset="0"/>
                <a:ea typeface="黑体" pitchFamily="49" charset="-122"/>
              </a:rPr>
              <a:t>——</a:t>
            </a:r>
            <a:r>
              <a:rPr kumimoji="1" lang="en-US" altLang="zh-CN" sz="3200">
                <a:solidFill>
                  <a:srgbClr val="000000"/>
                </a:solidFill>
                <a:latin typeface="黑体" pitchFamily="49" charset="-122"/>
                <a:ea typeface="黑体" pitchFamily="49" charset="-122"/>
              </a:rPr>
              <a:t>16</a:t>
            </a:r>
            <a:r>
              <a:rPr kumimoji="1" lang="zh-CN" altLang="en-US" sz="3200">
                <a:solidFill>
                  <a:srgbClr val="000000"/>
                </a:solidFill>
                <a:latin typeface="黑体" pitchFamily="49" charset="-122"/>
                <a:ea typeface="黑体" pitchFamily="49" charset="-122"/>
              </a:rPr>
              <a:t>世纪，新航路开辟</a:t>
            </a:r>
          </a:p>
        </p:txBody>
      </p:sp>
      <p:sp>
        <p:nvSpPr>
          <p:cNvPr id="52229" name="Rectangle 5"/>
          <p:cNvSpPr>
            <a:spLocks noChangeArrowheads="1"/>
          </p:cNvSpPr>
          <p:nvPr/>
        </p:nvSpPr>
        <p:spPr bwMode="auto">
          <a:xfrm>
            <a:off x="361950" y="2060575"/>
            <a:ext cx="50022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Tx/>
              <a:buNone/>
            </a:pPr>
            <a:r>
              <a:rPr kumimoji="1" lang="en-US" altLang="en-US" sz="3600">
                <a:solidFill>
                  <a:srgbClr val="000000"/>
                </a:solidFill>
                <a:latin typeface="黑体" pitchFamily="49" charset="-122"/>
                <a:ea typeface="黑体" pitchFamily="49" charset="-122"/>
              </a:rPr>
              <a:t>②</a:t>
            </a:r>
            <a:r>
              <a:rPr kumimoji="1" lang="en-US" altLang="zh-CN" sz="3600">
                <a:solidFill>
                  <a:srgbClr val="000000"/>
                </a:solidFill>
                <a:latin typeface="黑体" pitchFamily="49" charset="-122"/>
                <a:ea typeface="黑体" pitchFamily="49" charset="-122"/>
              </a:rPr>
              <a:t> </a:t>
            </a:r>
            <a:r>
              <a:rPr kumimoji="1" lang="zh-CN" altLang="en-US" sz="3600">
                <a:solidFill>
                  <a:srgbClr val="000000"/>
                </a:solidFill>
                <a:latin typeface="黑体" pitchFamily="49" charset="-122"/>
                <a:ea typeface="黑体" pitchFamily="49" charset="-122"/>
              </a:rPr>
              <a:t>世界市场</a:t>
            </a:r>
            <a:r>
              <a:rPr kumimoji="1" lang="zh-CN" altLang="en-US" sz="3600">
                <a:solidFill>
                  <a:srgbClr val="FFFF00"/>
                </a:solidFill>
                <a:latin typeface="黑体" pitchFamily="49" charset="-122"/>
                <a:ea typeface="黑体" pitchFamily="49" charset="-122"/>
              </a:rPr>
              <a:t>进一步拓展</a:t>
            </a:r>
            <a:endParaRPr kumimoji="1" lang="zh-CN" altLang="en-US" sz="3600">
              <a:solidFill>
                <a:srgbClr val="000000"/>
              </a:solidFill>
              <a:latin typeface="黑体" pitchFamily="49" charset="-122"/>
              <a:ea typeface="黑体" pitchFamily="49" charset="-122"/>
            </a:endParaRPr>
          </a:p>
        </p:txBody>
      </p:sp>
      <p:sp>
        <p:nvSpPr>
          <p:cNvPr id="52230" name="Rectangle 6"/>
          <p:cNvSpPr>
            <a:spLocks noChangeArrowheads="1"/>
          </p:cNvSpPr>
          <p:nvPr/>
        </p:nvSpPr>
        <p:spPr bwMode="auto">
          <a:xfrm>
            <a:off x="1436688" y="2765425"/>
            <a:ext cx="7707312"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buFontTx/>
              <a:buNone/>
            </a:pPr>
            <a:r>
              <a:rPr kumimoji="1" lang="en-US" altLang="zh-CN">
                <a:solidFill>
                  <a:srgbClr val="000000"/>
                </a:solidFill>
                <a:latin typeface="Times New Roman" pitchFamily="18" charset="0"/>
                <a:ea typeface="黑体" pitchFamily="49" charset="-122"/>
              </a:rPr>
              <a:t>——</a:t>
            </a:r>
            <a:r>
              <a:rPr kumimoji="1" lang="en-US" altLang="zh-CN">
                <a:solidFill>
                  <a:srgbClr val="000000"/>
                </a:solidFill>
                <a:latin typeface="黑体" pitchFamily="49" charset="-122"/>
                <a:ea typeface="黑体" pitchFamily="49" charset="-122"/>
              </a:rPr>
              <a:t>17</a:t>
            </a:r>
            <a:r>
              <a:rPr kumimoji="1" lang="zh-CN" altLang="en-US">
                <a:solidFill>
                  <a:srgbClr val="000000"/>
                </a:solidFill>
                <a:latin typeface="黑体" pitchFamily="49" charset="-122"/>
                <a:ea typeface="黑体" pitchFamily="49" charset="-122"/>
              </a:rPr>
              <a:t>至</a:t>
            </a:r>
            <a:r>
              <a:rPr kumimoji="1" lang="en-US" altLang="zh-CN">
                <a:solidFill>
                  <a:srgbClr val="000000"/>
                </a:solidFill>
                <a:latin typeface="黑体" pitchFamily="49" charset="-122"/>
                <a:ea typeface="黑体" pitchFamily="49" charset="-122"/>
              </a:rPr>
              <a:t>18</a:t>
            </a:r>
            <a:r>
              <a:rPr kumimoji="1" lang="zh-CN" altLang="en-US">
                <a:solidFill>
                  <a:srgbClr val="000000"/>
                </a:solidFill>
                <a:latin typeface="黑体" pitchFamily="49" charset="-122"/>
                <a:ea typeface="黑体" pitchFamily="49" charset="-122"/>
              </a:rPr>
              <a:t>世纪西方殖民国家的殖民扩张</a:t>
            </a:r>
          </a:p>
        </p:txBody>
      </p:sp>
      <p:sp>
        <p:nvSpPr>
          <p:cNvPr id="52231" name="Rectangle 7"/>
          <p:cNvSpPr>
            <a:spLocks noChangeArrowheads="1"/>
          </p:cNvSpPr>
          <p:nvPr/>
        </p:nvSpPr>
        <p:spPr bwMode="auto">
          <a:xfrm>
            <a:off x="395288" y="3284538"/>
            <a:ext cx="49688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buFontTx/>
              <a:buNone/>
            </a:pPr>
            <a:r>
              <a:rPr kumimoji="1" lang="en-US" altLang="en-US" sz="3600">
                <a:solidFill>
                  <a:srgbClr val="000000"/>
                </a:solidFill>
                <a:latin typeface="黑体" pitchFamily="49" charset="-122"/>
                <a:ea typeface="黑体" pitchFamily="49" charset="-122"/>
              </a:rPr>
              <a:t>③</a:t>
            </a:r>
            <a:r>
              <a:rPr kumimoji="1" lang="en-US" altLang="zh-CN" sz="3600">
                <a:solidFill>
                  <a:srgbClr val="000000"/>
                </a:solidFill>
                <a:latin typeface="黑体" pitchFamily="49" charset="-122"/>
                <a:ea typeface="黑体" pitchFamily="49" charset="-122"/>
              </a:rPr>
              <a:t> </a:t>
            </a:r>
            <a:r>
              <a:rPr kumimoji="1" lang="zh-CN" altLang="en-US" sz="3600">
                <a:solidFill>
                  <a:srgbClr val="000000"/>
                </a:solidFill>
                <a:latin typeface="黑体" pitchFamily="49" charset="-122"/>
                <a:ea typeface="黑体" pitchFamily="49" charset="-122"/>
              </a:rPr>
              <a:t>世界市场</a:t>
            </a:r>
            <a:r>
              <a:rPr kumimoji="1" lang="zh-CN" altLang="en-US" sz="3600">
                <a:solidFill>
                  <a:srgbClr val="FFFF00"/>
                </a:solidFill>
                <a:latin typeface="黑体" pitchFamily="49" charset="-122"/>
                <a:ea typeface="黑体" pitchFamily="49" charset="-122"/>
              </a:rPr>
              <a:t>初步形成</a:t>
            </a:r>
          </a:p>
        </p:txBody>
      </p:sp>
      <p:sp>
        <p:nvSpPr>
          <p:cNvPr id="52232" name="Rectangle 8"/>
          <p:cNvSpPr>
            <a:spLocks noChangeArrowheads="1"/>
          </p:cNvSpPr>
          <p:nvPr/>
        </p:nvSpPr>
        <p:spPr bwMode="auto">
          <a:xfrm>
            <a:off x="1403350" y="3875088"/>
            <a:ext cx="7345363"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buFontTx/>
              <a:buNone/>
            </a:pPr>
            <a:r>
              <a:rPr kumimoji="1" lang="en-US" altLang="zh-CN" sz="3200">
                <a:solidFill>
                  <a:srgbClr val="000000"/>
                </a:solidFill>
                <a:latin typeface="Times New Roman" pitchFamily="18" charset="0"/>
                <a:ea typeface="黑体" pitchFamily="49" charset="-122"/>
              </a:rPr>
              <a:t>——</a:t>
            </a:r>
            <a:r>
              <a:rPr kumimoji="1" lang="en-US" altLang="zh-CN" sz="3200">
                <a:solidFill>
                  <a:srgbClr val="000000"/>
                </a:solidFill>
                <a:latin typeface="黑体" pitchFamily="49" charset="-122"/>
                <a:ea typeface="黑体" pitchFamily="49" charset="-122"/>
              </a:rPr>
              <a:t>18</a:t>
            </a:r>
            <a:r>
              <a:rPr kumimoji="1" lang="zh-CN" altLang="en-US" sz="3200">
                <a:solidFill>
                  <a:srgbClr val="000000"/>
                </a:solidFill>
                <a:latin typeface="黑体" pitchFamily="49" charset="-122"/>
                <a:ea typeface="黑体" pitchFamily="49" charset="-122"/>
              </a:rPr>
              <a:t>世纪中期至</a:t>
            </a:r>
            <a:r>
              <a:rPr kumimoji="1" lang="en-US" altLang="zh-CN" sz="3200">
                <a:solidFill>
                  <a:srgbClr val="000000"/>
                </a:solidFill>
                <a:latin typeface="黑体" pitchFamily="49" charset="-122"/>
                <a:ea typeface="黑体" pitchFamily="49" charset="-122"/>
              </a:rPr>
              <a:t>19</a:t>
            </a:r>
            <a:r>
              <a:rPr kumimoji="1" lang="zh-CN" altLang="en-US" sz="3200">
                <a:solidFill>
                  <a:srgbClr val="000000"/>
                </a:solidFill>
                <a:latin typeface="黑体" pitchFamily="49" charset="-122"/>
                <a:ea typeface="黑体" pitchFamily="49" charset="-122"/>
              </a:rPr>
              <a:t>世纪七十年代，</a:t>
            </a:r>
          </a:p>
          <a:p>
            <a:pPr>
              <a:spcBef>
                <a:spcPct val="0"/>
              </a:spcBef>
              <a:buFontTx/>
              <a:buNone/>
            </a:pPr>
            <a:r>
              <a:rPr kumimoji="1" lang="zh-CN" altLang="en-US" sz="3200">
                <a:solidFill>
                  <a:srgbClr val="000000"/>
                </a:solidFill>
                <a:latin typeface="黑体" pitchFamily="49" charset="-122"/>
                <a:ea typeface="黑体" pitchFamily="49" charset="-122"/>
              </a:rPr>
              <a:t>    第一次工业革命</a:t>
            </a:r>
          </a:p>
        </p:txBody>
      </p:sp>
      <p:sp>
        <p:nvSpPr>
          <p:cNvPr id="52233" name="Rectangle 9"/>
          <p:cNvSpPr>
            <a:spLocks noChangeArrowheads="1"/>
          </p:cNvSpPr>
          <p:nvPr/>
        </p:nvSpPr>
        <p:spPr bwMode="auto">
          <a:xfrm>
            <a:off x="323850" y="4941888"/>
            <a:ext cx="50403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buFontTx/>
              <a:buNone/>
            </a:pPr>
            <a:r>
              <a:rPr kumimoji="1" lang="en-US" altLang="en-US" sz="3200">
                <a:solidFill>
                  <a:srgbClr val="000000"/>
                </a:solidFill>
                <a:latin typeface="Times New Roman" pitchFamily="18" charset="0"/>
              </a:rPr>
              <a:t>④</a:t>
            </a:r>
            <a:r>
              <a:rPr kumimoji="1" lang="en-US" altLang="zh-CN" sz="3200">
                <a:solidFill>
                  <a:srgbClr val="000000"/>
                </a:solidFill>
                <a:latin typeface="Times New Roman" pitchFamily="18" charset="0"/>
              </a:rPr>
              <a:t> </a:t>
            </a:r>
            <a:r>
              <a:rPr kumimoji="1" lang="zh-CN" altLang="en-US" sz="3600">
                <a:solidFill>
                  <a:srgbClr val="000000"/>
                </a:solidFill>
                <a:latin typeface="黑体" pitchFamily="49" charset="-122"/>
                <a:ea typeface="黑体" pitchFamily="49" charset="-122"/>
              </a:rPr>
              <a:t>世界市场</a:t>
            </a:r>
            <a:r>
              <a:rPr kumimoji="1" lang="zh-CN" altLang="en-US" sz="3600">
                <a:solidFill>
                  <a:srgbClr val="FFFF00"/>
                </a:solidFill>
                <a:latin typeface="黑体" pitchFamily="49" charset="-122"/>
                <a:ea typeface="黑体" pitchFamily="49" charset="-122"/>
              </a:rPr>
              <a:t>最终形成</a:t>
            </a:r>
          </a:p>
        </p:txBody>
      </p:sp>
      <p:sp>
        <p:nvSpPr>
          <p:cNvPr id="52234" name="Rectangle 10"/>
          <p:cNvSpPr>
            <a:spLocks noChangeArrowheads="1"/>
          </p:cNvSpPr>
          <p:nvPr/>
        </p:nvSpPr>
        <p:spPr bwMode="auto">
          <a:xfrm>
            <a:off x="1403350" y="5602288"/>
            <a:ext cx="5970588"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0"/>
              </a:spcBef>
              <a:buFontTx/>
              <a:buNone/>
            </a:pPr>
            <a:r>
              <a:rPr kumimoji="1" lang="en-US" altLang="zh-CN" sz="3200">
                <a:solidFill>
                  <a:srgbClr val="000000"/>
                </a:solidFill>
                <a:latin typeface="Times New Roman" pitchFamily="18" charset="0"/>
                <a:ea typeface="黑体" pitchFamily="49" charset="-122"/>
              </a:rPr>
              <a:t>——</a:t>
            </a:r>
            <a:r>
              <a:rPr kumimoji="1" lang="en-US" altLang="zh-CN" sz="3200">
                <a:solidFill>
                  <a:srgbClr val="000000"/>
                </a:solidFill>
                <a:latin typeface="黑体" pitchFamily="49" charset="-122"/>
                <a:ea typeface="黑体" pitchFamily="49" charset="-122"/>
              </a:rPr>
              <a:t>19</a:t>
            </a:r>
            <a:r>
              <a:rPr kumimoji="1" lang="zh-CN" altLang="en-US" sz="3200">
                <a:solidFill>
                  <a:srgbClr val="000000"/>
                </a:solidFill>
                <a:latin typeface="黑体" pitchFamily="49" charset="-122"/>
                <a:ea typeface="黑体" pitchFamily="49" charset="-122"/>
              </a:rPr>
              <a:t>世纪末</a:t>
            </a:r>
            <a:r>
              <a:rPr kumimoji="1" lang="en-US" altLang="zh-CN" sz="3200">
                <a:solidFill>
                  <a:srgbClr val="000000"/>
                </a:solidFill>
                <a:latin typeface="黑体" pitchFamily="49" charset="-122"/>
                <a:ea typeface="黑体" pitchFamily="49" charset="-122"/>
              </a:rPr>
              <a:t>20</a:t>
            </a:r>
            <a:r>
              <a:rPr kumimoji="1" lang="zh-CN" altLang="en-US" sz="3200">
                <a:solidFill>
                  <a:srgbClr val="000000"/>
                </a:solidFill>
                <a:latin typeface="黑体" pitchFamily="49" charset="-122"/>
                <a:ea typeface="黑体" pitchFamily="49" charset="-122"/>
              </a:rPr>
              <a:t>世纪初，</a:t>
            </a:r>
          </a:p>
          <a:p>
            <a:pPr>
              <a:spcBef>
                <a:spcPct val="0"/>
              </a:spcBef>
              <a:buFontTx/>
              <a:buNone/>
            </a:pPr>
            <a:r>
              <a:rPr kumimoji="1" lang="zh-CN" altLang="en-US" sz="3200">
                <a:solidFill>
                  <a:srgbClr val="000000"/>
                </a:solidFill>
                <a:latin typeface="黑体" pitchFamily="49" charset="-122"/>
                <a:ea typeface="黑体" pitchFamily="49" charset="-122"/>
              </a:rPr>
              <a:t>    第二次工业革命</a:t>
            </a:r>
          </a:p>
        </p:txBody>
      </p:sp>
    </p:spTree>
    <p:extLst>
      <p:ext uri="{BB962C8B-B14F-4D97-AF65-F5344CB8AC3E}">
        <p14:creationId xmlns:p14="http://schemas.microsoft.com/office/powerpoint/2010/main" val="55143352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2227"/>
                                        </p:tgtEl>
                                        <p:attrNameLst>
                                          <p:attrName>style.visibility</p:attrName>
                                        </p:attrNameLst>
                                      </p:cBhvr>
                                      <p:to>
                                        <p:strVal val="visible"/>
                                      </p:to>
                                    </p:set>
                                    <p:animEffect transition="in" filter="barn(inVertical)">
                                      <p:cBhvr>
                                        <p:cTn id="7" dur="500"/>
                                        <p:tgtEl>
                                          <p:spTgt spid="5222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1" nodeType="clickEffect">
                                  <p:stCondLst>
                                    <p:cond delay="0"/>
                                  </p:stCondLst>
                                  <p:childTnLst>
                                    <p:set>
                                      <p:cBhvr>
                                        <p:cTn id="12" dur="1" fill="hold">
                                          <p:stCondLst>
                                            <p:cond delay="0"/>
                                          </p:stCondLst>
                                        </p:cTn>
                                        <p:tgtEl>
                                          <p:spTgt spid="52228"/>
                                        </p:tgtEl>
                                        <p:attrNameLst>
                                          <p:attrName>style.visibility</p:attrName>
                                        </p:attrNameLst>
                                      </p:cBhvr>
                                      <p:to>
                                        <p:strVal val="visible"/>
                                      </p:to>
                                    </p:set>
                                    <p:animEffect transition="in" filter="fade">
                                      <p:cBhvr>
                                        <p:cTn id="13" dur="500"/>
                                        <p:tgtEl>
                                          <p:spTgt spid="52228"/>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1" presetClass="entr" presetSubtype="1" fill="hold" grpId="2" nodeType="clickEffect">
                                  <p:stCondLst>
                                    <p:cond delay="0"/>
                                  </p:stCondLst>
                                  <p:childTnLst>
                                    <p:set>
                                      <p:cBhvr>
                                        <p:cTn id="18" dur="1" fill="hold">
                                          <p:stCondLst>
                                            <p:cond delay="0"/>
                                          </p:stCondLst>
                                        </p:cTn>
                                        <p:tgtEl>
                                          <p:spTgt spid="52229"/>
                                        </p:tgtEl>
                                        <p:attrNameLst>
                                          <p:attrName>style.visibility</p:attrName>
                                        </p:attrNameLst>
                                      </p:cBhvr>
                                      <p:to>
                                        <p:strVal val="visible"/>
                                      </p:to>
                                    </p:set>
                                    <p:animEffect transition="in" filter="wheel(1)">
                                      <p:cBhvr>
                                        <p:cTn id="19" dur="2000"/>
                                        <p:tgtEl>
                                          <p:spTgt spid="52229"/>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6" presetClass="entr" presetSubtype="16" fill="hold" grpId="3" nodeType="clickEffect">
                                  <p:stCondLst>
                                    <p:cond delay="0"/>
                                  </p:stCondLst>
                                  <p:childTnLst>
                                    <p:set>
                                      <p:cBhvr>
                                        <p:cTn id="24" dur="1" fill="hold">
                                          <p:stCondLst>
                                            <p:cond delay="0"/>
                                          </p:stCondLst>
                                        </p:cTn>
                                        <p:tgtEl>
                                          <p:spTgt spid="52230"/>
                                        </p:tgtEl>
                                        <p:attrNameLst>
                                          <p:attrName>style.visibility</p:attrName>
                                        </p:attrNameLst>
                                      </p:cBhvr>
                                      <p:to>
                                        <p:strVal val="visible"/>
                                      </p:to>
                                    </p:set>
                                    <p:animEffect transition="in" filter="circle(in)">
                                      <p:cBhvr>
                                        <p:cTn id="25" dur="2000"/>
                                        <p:tgtEl>
                                          <p:spTgt spid="52230"/>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6" presetClass="entr" presetSubtype="21" fill="hold" grpId="4" nodeType="clickEffect">
                                  <p:stCondLst>
                                    <p:cond delay="0"/>
                                  </p:stCondLst>
                                  <p:childTnLst>
                                    <p:set>
                                      <p:cBhvr>
                                        <p:cTn id="30" dur="1" fill="hold">
                                          <p:stCondLst>
                                            <p:cond delay="0"/>
                                          </p:stCondLst>
                                        </p:cTn>
                                        <p:tgtEl>
                                          <p:spTgt spid="52231"/>
                                        </p:tgtEl>
                                        <p:attrNameLst>
                                          <p:attrName>style.visibility</p:attrName>
                                        </p:attrNameLst>
                                      </p:cBhvr>
                                      <p:to>
                                        <p:strVal val="visible"/>
                                      </p:to>
                                    </p:set>
                                    <p:animEffect transition="in" filter="barn(inVertical)">
                                      <p:cBhvr>
                                        <p:cTn id="31" dur="500"/>
                                        <p:tgtEl>
                                          <p:spTgt spid="52231"/>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6" presetClass="entr" presetSubtype="16" fill="hold" grpId="5" nodeType="clickEffect">
                                  <p:stCondLst>
                                    <p:cond delay="0"/>
                                  </p:stCondLst>
                                  <p:childTnLst>
                                    <p:set>
                                      <p:cBhvr>
                                        <p:cTn id="36" dur="1" fill="hold">
                                          <p:stCondLst>
                                            <p:cond delay="0"/>
                                          </p:stCondLst>
                                        </p:cTn>
                                        <p:tgtEl>
                                          <p:spTgt spid="52232"/>
                                        </p:tgtEl>
                                        <p:attrNameLst>
                                          <p:attrName>style.visibility</p:attrName>
                                        </p:attrNameLst>
                                      </p:cBhvr>
                                      <p:to>
                                        <p:strVal val="visible"/>
                                      </p:to>
                                    </p:set>
                                    <p:animEffect transition="in" filter="circle(in)">
                                      <p:cBhvr>
                                        <p:cTn id="37" dur="2000"/>
                                        <p:tgtEl>
                                          <p:spTgt spid="52232"/>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6" presetClass="entr" presetSubtype="21" fill="hold" grpId="6" nodeType="clickEffect">
                                  <p:stCondLst>
                                    <p:cond delay="0"/>
                                  </p:stCondLst>
                                  <p:childTnLst>
                                    <p:set>
                                      <p:cBhvr>
                                        <p:cTn id="42" dur="1" fill="hold">
                                          <p:stCondLst>
                                            <p:cond delay="0"/>
                                          </p:stCondLst>
                                        </p:cTn>
                                        <p:tgtEl>
                                          <p:spTgt spid="52233"/>
                                        </p:tgtEl>
                                        <p:attrNameLst>
                                          <p:attrName>style.visibility</p:attrName>
                                        </p:attrNameLst>
                                      </p:cBhvr>
                                      <p:to>
                                        <p:strVal val="visible"/>
                                      </p:to>
                                    </p:set>
                                    <p:animEffect transition="in" filter="barn(inVertical)">
                                      <p:cBhvr>
                                        <p:cTn id="43" dur="500"/>
                                        <p:tgtEl>
                                          <p:spTgt spid="52233"/>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21" presetClass="entr" presetSubtype="1" fill="hold" grpId="7" nodeType="clickEffect">
                                  <p:stCondLst>
                                    <p:cond delay="0"/>
                                  </p:stCondLst>
                                  <p:childTnLst>
                                    <p:set>
                                      <p:cBhvr>
                                        <p:cTn id="48" dur="1" fill="hold">
                                          <p:stCondLst>
                                            <p:cond delay="0"/>
                                          </p:stCondLst>
                                        </p:cTn>
                                        <p:tgtEl>
                                          <p:spTgt spid="52234"/>
                                        </p:tgtEl>
                                        <p:attrNameLst>
                                          <p:attrName>style.visibility</p:attrName>
                                        </p:attrNameLst>
                                      </p:cBhvr>
                                      <p:to>
                                        <p:strVal val="visible"/>
                                      </p:to>
                                    </p:set>
                                    <p:animEffect transition="in" filter="wheel(1)">
                                      <p:cBhvr>
                                        <p:cTn id="49" dur="2000"/>
                                        <p:tgtEl>
                                          <p:spTgt spid="52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p:bldP spid="52228" grpId="1"/>
      <p:bldP spid="52229" grpId="2"/>
      <p:bldP spid="52230" grpId="3"/>
      <p:bldP spid="52231" grpId="4"/>
      <p:bldP spid="52232" grpId="5"/>
      <p:bldP spid="52233" grpId="6"/>
      <p:bldP spid="52234" grpId="7"/>
    </p:bldLs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p:nvPr/>
        </p:nvSpPr>
        <p:spPr>
          <a:xfrm>
            <a:off x="231194" y="1844824"/>
            <a:ext cx="1723549" cy="1882567"/>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fontAlgn="base">
              <a:lnSpc>
                <a:spcPct val="90000"/>
              </a:lnSpc>
              <a:spcBef>
                <a:spcPts val="1000"/>
              </a:spcBef>
              <a:spcAft>
                <a:spcPct val="0"/>
              </a:spcAft>
            </a:pPr>
            <a:r>
              <a:rPr lang="zh-CN" altLang="en-US" sz="6000" b="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微软雅黑" pitchFamily="34" charset="-122"/>
                <a:ea typeface="微软雅黑" pitchFamily="34" charset="-122"/>
              </a:rPr>
              <a:t>课后</a:t>
            </a:r>
            <a:endParaRPr lang="en-US" altLang="zh-CN" sz="6000" b="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微软雅黑" pitchFamily="34" charset="-122"/>
              <a:ea typeface="微软雅黑" pitchFamily="34" charset="-122"/>
            </a:endParaRPr>
          </a:p>
          <a:p>
            <a:pPr lvl="0" algn="ctr" fontAlgn="base">
              <a:lnSpc>
                <a:spcPct val="90000"/>
              </a:lnSpc>
              <a:spcBef>
                <a:spcPts val="1000"/>
              </a:spcBef>
              <a:spcAft>
                <a:spcPct val="0"/>
              </a:spcAft>
            </a:pPr>
            <a:r>
              <a:rPr lang="zh-CN" altLang="en-US" sz="6000" b="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微软雅黑" pitchFamily="34" charset="-122"/>
                <a:ea typeface="微软雅黑" pitchFamily="34" charset="-122"/>
              </a:rPr>
              <a:t>作业</a:t>
            </a:r>
            <a:endParaRPr lang="zh-CN" altLang="en-US" sz="6000"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微软雅黑" pitchFamily="34" charset="-122"/>
              <a:ea typeface="微软雅黑" pitchFamily="34" charset="-122"/>
            </a:endParaRPr>
          </a:p>
        </p:txBody>
      </p:sp>
      <p:sp>
        <p:nvSpPr>
          <p:cNvPr id="4" name="TextBox 5"/>
          <p:cNvSpPr txBox="1">
            <a:spLocks noChangeArrowheads="1"/>
          </p:cNvSpPr>
          <p:nvPr/>
        </p:nvSpPr>
        <p:spPr bwMode="auto">
          <a:xfrm>
            <a:off x="2627784" y="2093163"/>
            <a:ext cx="548640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0000CC"/>
                </a:solidFill>
                <a:latin typeface="Arial" pitchFamily="34" charset="0"/>
                <a:ea typeface="宋体" pitchFamily="2" charset="-122"/>
              </a:defRPr>
            </a:lvl1pPr>
            <a:lvl2pPr marL="742950" indent="-285750" eaLnBrk="0" hangingPunct="0">
              <a:defRPr sz="2800" b="1">
                <a:solidFill>
                  <a:srgbClr val="0000CC"/>
                </a:solidFill>
                <a:latin typeface="Arial" pitchFamily="34" charset="0"/>
                <a:ea typeface="宋体" pitchFamily="2" charset="-122"/>
              </a:defRPr>
            </a:lvl2pPr>
            <a:lvl3pPr marL="1143000" indent="-228600" eaLnBrk="0" hangingPunct="0">
              <a:defRPr sz="2800" b="1">
                <a:solidFill>
                  <a:srgbClr val="0000CC"/>
                </a:solidFill>
                <a:latin typeface="Arial" pitchFamily="34" charset="0"/>
                <a:ea typeface="宋体" pitchFamily="2" charset="-122"/>
              </a:defRPr>
            </a:lvl3pPr>
            <a:lvl4pPr marL="1600200" indent="-228600" eaLnBrk="0" hangingPunct="0">
              <a:defRPr sz="2800" b="1">
                <a:solidFill>
                  <a:srgbClr val="0000CC"/>
                </a:solidFill>
                <a:latin typeface="Arial" pitchFamily="34" charset="0"/>
                <a:ea typeface="宋体" pitchFamily="2" charset="-122"/>
              </a:defRPr>
            </a:lvl4pPr>
            <a:lvl5pPr marL="2057400" indent="-228600" eaLnBrk="0" hangingPunct="0">
              <a:defRPr sz="2800" b="1">
                <a:solidFill>
                  <a:srgbClr val="0000CC"/>
                </a:solidFill>
                <a:latin typeface="Arial" pitchFamily="34" charset="0"/>
                <a:ea typeface="宋体" pitchFamily="2" charset="-122"/>
              </a:defRPr>
            </a:lvl5pPr>
            <a:lvl6pPr marL="25146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6pPr>
            <a:lvl7pPr marL="29718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7pPr>
            <a:lvl8pPr marL="34290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8pPr>
            <a:lvl9pPr marL="3886200" indent="-228600" eaLnBrk="0" fontAlgn="base" hangingPunct="0">
              <a:spcBef>
                <a:spcPct val="50000"/>
              </a:spcBef>
              <a:spcAft>
                <a:spcPct val="0"/>
              </a:spcAft>
              <a:buFont typeface="Arial" pitchFamily="34" charset="0"/>
              <a:defRPr sz="2800" b="1">
                <a:solidFill>
                  <a:srgbClr val="0000CC"/>
                </a:solidFill>
                <a:latin typeface="Arial" pitchFamily="34" charset="0"/>
                <a:ea typeface="宋体" pitchFamily="2" charset="-122"/>
              </a:defRPr>
            </a:lvl9pPr>
          </a:lstStyle>
          <a:p>
            <a:pPr eaLnBrk="1" hangingPunct="1"/>
            <a:r>
              <a:rPr lang="zh-CN" altLang="en-US"/>
              <a:t>熟悉两次工业革命的成果和背景，理解并且记忆两次工业革命的对比。</a:t>
            </a:r>
          </a:p>
        </p:txBody>
      </p:sp>
      <p:pic>
        <p:nvPicPr>
          <p:cNvPr id="5" name="New picture"/>
          <p:cNvPicPr/>
          <p:nvPr/>
        </p:nvPicPr>
        <p:blipFill>
          <a:blip r:embed="rId2"/>
          <a:stretch>
            <a:fillRect/>
          </a:stretch>
        </p:blipFill>
        <p:spPr>
          <a:xfrm>
            <a:off x="11303000" y="10426700"/>
            <a:ext cx="304800" cy="228600"/>
          </a:xfrm>
          <a:prstGeom prst="cube">
            <a:avLst/>
          </a:prstGeom>
        </p:spPr>
      </p:pic>
    </p:spTree>
    <p:extLst>
      <p:ext uri="{BB962C8B-B14F-4D97-AF65-F5344CB8AC3E}">
        <p14:creationId xmlns:p14="http://schemas.microsoft.com/office/powerpoint/2010/main" val="3662578398"/>
      </p:ext>
    </p:extLst>
  </p:cSld>
  <p:clrMapOvr>
    <a:masterClrMapping/>
  </p:clrMapOvr>
  <p:transition/>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184</Paragraphs>
  <Slides>28</Slides>
  <Notes>1</Notes>
  <TotalTime>0</TotalTime>
  <HiddenSlides>0</HiddenSlides>
  <MMClips>0</MMClips>
  <ScaleCrop>0</ScaleCrop>
  <HeadingPairs>
    <vt:vector baseType="variant" size="4">
      <vt:variant>
        <vt:lpstr>Theme</vt:lpstr>
      </vt:variant>
      <vt:variant>
        <vt:i4>1</vt:i4>
      </vt:variant>
      <vt:variant>
        <vt:lpstr>Slide Titles</vt:lpstr>
      </vt:variant>
      <vt:variant>
        <vt:i4>28</vt:i4>
      </vt:variant>
    </vt:vector>
  </HeadingPairs>
  <TitlesOfParts>
    <vt:vector baseType="lpstr" size="29">
      <vt:lpstr>Office 主题</vt:lpstr>
      <vt:lpstr>Slide 1</vt:lpstr>
      <vt:lpstr>Slide 2</vt:lpstr>
      <vt:lpstr>Slide 3</vt:lpstr>
      <vt:lpstr>Slide 4</vt:lpstr>
      <vt:lpstr>Slide 5</vt:lpstr>
      <vt:lpstr>英国工业革命的背景</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2020-09-21T10:15:11.016</cp:lastPrinted>
  <dcterms:created xsi:type="dcterms:W3CDTF">2020-09-21T10:15:11Z</dcterms:created>
  <dcterms:modified xsi:type="dcterms:W3CDTF">2020-09-21T02:15:15Z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