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5" r:id="rId2"/>
    <p:sldId id="264" r:id="rId3"/>
    <p:sldId id="258" r:id="rId4"/>
    <p:sldId id="286" r:id="rId5"/>
    <p:sldId id="262" r:id="rId6"/>
    <p:sldId id="260" r:id="rId7"/>
    <p:sldId id="266" r:id="rId8"/>
    <p:sldId id="261" r:id="rId9"/>
    <p:sldId id="263" r:id="rId10"/>
    <p:sldId id="267" r:id="rId11"/>
    <p:sldId id="284" r:id="rId12"/>
    <p:sldId id="277" r:id="rId13"/>
    <p:sldId id="282" r:id="rId14"/>
    <p:sldId id="269" r:id="rId15"/>
    <p:sldId id="268" r:id="rId16"/>
    <p:sldId id="270" r:id="rId17"/>
    <p:sldId id="276" r:id="rId18"/>
    <p:sldId id="285" r:id="rId19"/>
    <p:sldId id="278" r:id="rId20"/>
    <p:sldId id="271" r:id="rId21"/>
    <p:sldId id="272" r:id="rId22"/>
    <p:sldId id="273" r:id="rId23"/>
    <p:sldId id="279" r:id="rId24"/>
    <p:sldId id="275" r:id="rId2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CC00CC"/>
    <a:srgbClr val="1B1BF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4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7DBCFF-3EE2-4146-8804-B249DD367428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15B1AB2-69DC-4F16-A554-C9CC457CAD0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25290D-2AE1-4831-A598-9220A858E2EF}" type="slidenum">
              <a:rPr lang="zh-CN" altLang="en-US">
                <a:cs typeface="等线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zh-CN" altLang="en-US">
              <a:cs typeface="等线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81C20-BC5D-4F47-9656-A14FB94115CB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B8FB7-7D14-497A-9736-89BDE13EF3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335E2-4659-486C-AADB-D30B39615050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F2B90-35C8-4C0E-81B0-53714845F3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34538-E19C-4707-A156-0CF68345212D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692E0-E539-4E16-ACA7-4B76CF2D0B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CCE36-62ED-4A28-BA3D-744440E3E30A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AC966-9726-4566-872B-5AE7B8C0CC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AD895-E026-40C8-B216-B49388EBBD94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8DA89-D340-4DEE-9BEA-64BBB0525DD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8B7A3-D5F2-43C6-B282-A53560BBFFD6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40FD4-43F7-464E-A909-834D4157AF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275AE-67B0-4777-9D15-A5F8B97A3D12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13E1C-743A-4B4E-8710-565A3DEDE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9CD4C-FBF2-48DE-B00F-FF305E3BF163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4DFF7-41EB-4739-9A7F-9129B98195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D5AD6-B6B6-483A-922B-97CDE9AECA42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EC7DF-7055-43F0-91F7-E8A39F9417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5AAC7-5CD4-4777-9EB6-B94358A8C27B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359CF-AD98-4B52-A802-3C22747785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9081E-47ED-492F-A4F1-D8B03F62ED94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427A7-B4BE-40C4-9F26-B043B7B439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4D70A32-02A0-4113-80CA-90EB7DA9D179}" type="datetimeFigureOut">
              <a:rPr lang="zh-CN" altLang="en-US"/>
              <a:pPr>
                <a:defRPr/>
              </a:pPr>
              <a:t>2017/11/25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79DDC41-E87A-4D44-916C-0F69C11383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等线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等线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ls.nje.cn/jiushang/wangyik/new_page_16.ht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73188"/>
            <a:ext cx="9129713" cy="2917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433638"/>
            <a:ext cx="7886700" cy="13255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 人们多注意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1840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年的时代意义，实际上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1860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年同样是一个重要的年份，即</a:t>
            </a:r>
            <a:r>
              <a:rPr lang="zh-CN" altLang="en-US" sz="2800" b="1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社会观念的新陈代谢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来说，它比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1840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年就有更加明显的标界意义。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/>
            </a:r>
            <a:br>
              <a:rPr lang="en-US" altLang="zh-CN" sz="2800" b="1" smtClean="0">
                <a:latin typeface="楷体" pitchFamily="49" charset="-122"/>
                <a:ea typeface="楷体" pitchFamily="49" charset="-122"/>
              </a:rPr>
            </a:b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                                ——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陈旭麓</a:t>
            </a:r>
            <a:br>
              <a:rPr lang="zh-CN" altLang="en-US" sz="2800" b="1" smtClean="0">
                <a:latin typeface="楷体" pitchFamily="49" charset="-122"/>
                <a:ea typeface="楷体" pitchFamily="49" charset="-122"/>
              </a:rPr>
            </a:br>
            <a:endParaRPr lang="zh-CN" altLang="en-US" sz="2800" b="1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022475" y="4818063"/>
            <a:ext cx="44735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中国迈出了近代化的第一步</a:t>
            </a:r>
          </a:p>
        </p:txBody>
      </p:sp>
      <p:pic>
        <p:nvPicPr>
          <p:cNvPr id="14340" name="图片 5" descr="bbjkw.net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8" y="20638"/>
            <a:ext cx="1322387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椭圆 6"/>
          <p:cNvSpPr/>
          <p:nvPr/>
        </p:nvSpPr>
        <p:spPr>
          <a:xfrm>
            <a:off x="1350963" y="706438"/>
            <a:ext cx="566737" cy="533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课</a:t>
            </a:r>
          </a:p>
        </p:txBody>
      </p:sp>
      <p:sp>
        <p:nvSpPr>
          <p:cNvPr id="8" name="椭圆 7"/>
          <p:cNvSpPr/>
          <p:nvPr/>
        </p:nvSpPr>
        <p:spPr>
          <a:xfrm>
            <a:off x="1965325" y="706438"/>
            <a:ext cx="565150" cy="533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堂</a:t>
            </a:r>
          </a:p>
        </p:txBody>
      </p:sp>
      <p:sp>
        <p:nvSpPr>
          <p:cNvPr id="9" name="椭圆 8"/>
          <p:cNvSpPr/>
          <p:nvPr/>
        </p:nvSpPr>
        <p:spPr>
          <a:xfrm>
            <a:off x="2578100" y="706438"/>
            <a:ext cx="566738" cy="533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导</a:t>
            </a:r>
          </a:p>
        </p:txBody>
      </p:sp>
      <p:sp>
        <p:nvSpPr>
          <p:cNvPr id="10" name="椭圆 9"/>
          <p:cNvSpPr/>
          <p:nvPr/>
        </p:nvSpPr>
        <p:spPr>
          <a:xfrm>
            <a:off x="3192463" y="706438"/>
            <a:ext cx="565150" cy="533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77950" y="4763"/>
            <a:ext cx="6931025" cy="13255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4000" b="1" dirty="0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中国近代史与近代化的区别</a:t>
            </a:r>
          </a:p>
        </p:txBody>
      </p:sp>
      <p:pic>
        <p:nvPicPr>
          <p:cNvPr id="16387" name="Picture 25" descr="d12_0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7763" r="18388" b="16994"/>
          <a:stretch>
            <a:fillRect/>
          </a:stretch>
        </p:blipFill>
        <p:spPr bwMode="auto">
          <a:xfrm>
            <a:off x="103188" y="-250825"/>
            <a:ext cx="1274762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标题 1"/>
          <p:cNvSpPr txBox="1">
            <a:spLocks noChangeArrowheads="1"/>
          </p:cNvSpPr>
          <p:nvPr/>
        </p:nvSpPr>
        <p:spPr bwMode="auto">
          <a:xfrm>
            <a:off x="1377950" y="2201863"/>
            <a:ext cx="1376363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endParaRPr lang="zh-CN" altLang="en-US" sz="240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389" name="矩形 5"/>
          <p:cNvSpPr>
            <a:spLocks noChangeArrowheads="1"/>
          </p:cNvSpPr>
          <p:nvPr/>
        </p:nvSpPr>
        <p:spPr bwMode="auto">
          <a:xfrm>
            <a:off x="1173163" y="1330325"/>
            <a:ext cx="67976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近代史：中国近代史是一个</a:t>
            </a:r>
            <a:r>
              <a:rPr lang="zh-CN" altLang="en-US" sz="2800" b="1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历史阶段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，指的是我国从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1840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年鸦片战争到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1949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年中华人民共和国成立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处于半殖民地半封建社会的这段历史。</a:t>
            </a:r>
          </a:p>
        </p:txBody>
      </p:sp>
      <p:sp>
        <p:nvSpPr>
          <p:cNvPr id="16390" name="标题 1"/>
          <p:cNvSpPr txBox="1">
            <a:spLocks noChangeArrowheads="1"/>
          </p:cNvSpPr>
          <p:nvPr/>
        </p:nvSpPr>
        <p:spPr bwMode="auto">
          <a:xfrm>
            <a:off x="1173163" y="4608513"/>
            <a:ext cx="6797675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近代化：即</a:t>
            </a:r>
            <a:r>
              <a:rPr lang="zh-CN" altLang="en-US" sz="2800" b="1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资本主义化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，实现近代化主要包括三方面：经济工业化、政治民主化、思想科学化。是中国向西方学习，寻求救国出路的过程。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17410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rcRect l="9340" r="12662" b="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矩形 4"/>
          <p:cNvSpPr/>
          <p:nvPr/>
        </p:nvSpPr>
        <p:spPr>
          <a:xfrm>
            <a:off x="0" y="365125"/>
            <a:ext cx="9128125" cy="1349375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dirty="0">
                <a:latin typeface="华文新魏" panose="02010800040101010101" pitchFamily="2" charset="-122"/>
                <a:ea typeface="华文新魏" panose="02010800040101010101" pitchFamily="2" charset="-122"/>
              </a:rPr>
              <a:t>第</a:t>
            </a:r>
            <a:r>
              <a:rPr lang="en-US" altLang="zh-CN" sz="4400" dirty="0"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zh-CN" altLang="en-US" sz="4400" dirty="0">
                <a:latin typeface="华文新魏" panose="02010800040101010101" pitchFamily="2" charset="-122"/>
                <a:ea typeface="华文新魏" panose="02010800040101010101" pitchFamily="2" charset="-122"/>
              </a:rPr>
              <a:t>课  洋务运动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0" y="365125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-15875" y="1714500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" descr="374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381250"/>
            <a:ext cx="3124200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标题 1"/>
          <p:cNvSpPr txBox="1">
            <a:spLocks noChangeArrowheads="1"/>
          </p:cNvSpPr>
          <p:nvPr/>
        </p:nvSpPr>
        <p:spPr bwMode="auto">
          <a:xfrm>
            <a:off x="4094163" y="1473200"/>
            <a:ext cx="3249612" cy="366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、兴起的背景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、代表人物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、目的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、时间及口号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、内容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、评价</a:t>
            </a:r>
          </a:p>
        </p:txBody>
      </p:sp>
      <p:sp>
        <p:nvSpPr>
          <p:cNvPr id="18435" name="标题 1"/>
          <p:cNvSpPr txBox="1">
            <a:spLocks noChangeArrowheads="1"/>
          </p:cNvSpPr>
          <p:nvPr/>
        </p:nvSpPr>
        <p:spPr bwMode="auto">
          <a:xfrm>
            <a:off x="4318000" y="642938"/>
            <a:ext cx="28003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洋务运动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58" name="标题 1"/>
          <p:cNvSpPr>
            <a:spLocks noGrp="1"/>
          </p:cNvSpPr>
          <p:nvPr>
            <p:ph type="title"/>
          </p:nvPr>
        </p:nvSpPr>
        <p:spPr>
          <a:xfrm>
            <a:off x="2265363" y="98425"/>
            <a:ext cx="5810250" cy="1139825"/>
          </a:xfrm>
        </p:spPr>
        <p:txBody>
          <a:bodyPr/>
          <a:lstStyle/>
          <a:p>
            <a:r>
              <a:rPr lang="zh-CN" altLang="en-US" sz="4000" b="1" smtClean="0">
                <a:latin typeface="楷体" pitchFamily="49" charset="-122"/>
                <a:ea typeface="楷体" pitchFamily="49" charset="-122"/>
              </a:rPr>
              <a:t>一、洋务运动兴起的背景</a:t>
            </a:r>
          </a:p>
        </p:txBody>
      </p:sp>
      <p:pic>
        <p:nvPicPr>
          <p:cNvPr id="4" name="Picture 5" descr="甲午之戰，北洋水師旗艦定远号被鱼雷击中，断裂两半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 b="33693"/>
          <a:stretch>
            <a:fillRect/>
          </a:stretch>
        </p:blipFill>
        <p:spPr bwMode="auto">
          <a:xfrm>
            <a:off x="14067" y="0"/>
            <a:ext cx="1983546" cy="1288330"/>
          </a:xfrm>
          <a:prstGeom prst="rect">
            <a:avLst/>
          </a:prstGeom>
          <a:noFill/>
          <a:ln>
            <a:noFill/>
          </a:ln>
          <a:effectLst>
            <a:glow rad="127000">
              <a:schemeClr val="bg1"/>
            </a:glow>
            <a:softEdge rad="0"/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19460" name="标题 1"/>
          <p:cNvSpPr txBox="1">
            <a:spLocks noChangeArrowheads="1"/>
          </p:cNvSpPr>
          <p:nvPr/>
        </p:nvSpPr>
        <p:spPr bwMode="auto">
          <a:xfrm>
            <a:off x="693738" y="1901825"/>
            <a:ext cx="63119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50000"/>
              </a:lnSpc>
            </a:pPr>
            <a:endParaRPr lang="zh-CN" altLang="en-US" sz="240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597150" y="2955925"/>
            <a:ext cx="10810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外患</a:t>
            </a:r>
          </a:p>
        </p:txBody>
      </p:sp>
      <p:sp>
        <p:nvSpPr>
          <p:cNvPr id="13" name="标题 1"/>
          <p:cNvSpPr txBox="1">
            <a:spLocks noChangeArrowheads="1"/>
          </p:cNvSpPr>
          <p:nvPr/>
        </p:nvSpPr>
        <p:spPr bwMode="auto">
          <a:xfrm>
            <a:off x="684213" y="1931988"/>
            <a:ext cx="1695450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内忧外患</a:t>
            </a: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2597150" y="1697038"/>
            <a:ext cx="8985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内忧</a:t>
            </a:r>
          </a:p>
        </p:txBody>
      </p:sp>
      <p:sp>
        <p:nvSpPr>
          <p:cNvPr id="16" name="左大括号 15"/>
          <p:cNvSpPr/>
          <p:nvPr/>
        </p:nvSpPr>
        <p:spPr>
          <a:xfrm>
            <a:off x="2379663" y="2016125"/>
            <a:ext cx="206375" cy="1211263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3705225" y="1477963"/>
            <a:ext cx="4572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地主阶级与农民阶级矛盾激化，太平天国运动兴起。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3702050" y="2697163"/>
            <a:ext cx="45751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两次鸦片战争失败，列强加深殖民侵略的程度。</a:t>
            </a:r>
            <a:endParaRPr lang="zh-CN" altLang="en-US" sz="2800" b="1">
              <a:latin typeface="等线"/>
              <a:ea typeface="等线"/>
            </a:endParaRPr>
          </a:p>
        </p:txBody>
      </p:sp>
      <p:pic>
        <p:nvPicPr>
          <p:cNvPr id="19467" name="Picture 2" descr="织布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8" y="3992563"/>
            <a:ext cx="4572000" cy="2757487"/>
          </a:xfrm>
          <a:prstGeom prst="rect">
            <a:avLst/>
          </a:prstGeom>
          <a:noFill/>
          <a:ln w="38100" cmpd="dbl">
            <a:solidFill>
              <a:srgbClr val="FF6600"/>
            </a:solidFill>
            <a:miter lim="800000"/>
            <a:headEnd/>
            <a:tailEnd/>
          </a:ln>
        </p:spPr>
      </p:pic>
      <p:pic>
        <p:nvPicPr>
          <p:cNvPr id="19468" name="Picture 4" descr="91140203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86288" y="3992563"/>
            <a:ext cx="4557712" cy="2757487"/>
          </a:xfrm>
          <a:prstGeom prst="rect">
            <a:avLst/>
          </a:prstGeom>
          <a:noFill/>
          <a:ln w="38100" cmpd="dbl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19469" name="Text Box 14"/>
          <p:cNvSpPr txBox="1">
            <a:spLocks noChangeArrowheads="1"/>
          </p:cNvSpPr>
          <p:nvPr/>
        </p:nvSpPr>
        <p:spPr bwMode="auto">
          <a:xfrm>
            <a:off x="119063" y="4451350"/>
            <a:ext cx="1150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中国</a:t>
            </a:r>
          </a:p>
        </p:txBody>
      </p:sp>
      <p:sp>
        <p:nvSpPr>
          <p:cNvPr id="19470" name="矩形 22"/>
          <p:cNvSpPr>
            <a:spLocks noChangeArrowheads="1"/>
          </p:cNvSpPr>
          <p:nvPr/>
        </p:nvSpPr>
        <p:spPr bwMode="auto">
          <a:xfrm>
            <a:off x="4768850" y="4427538"/>
            <a:ext cx="8032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西方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5" grpId="0"/>
      <p:bldP spid="16" grpId="0" animBg="1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50975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483" name="标题 1"/>
          <p:cNvSpPr txBox="1">
            <a:spLocks noChangeArrowheads="1"/>
          </p:cNvSpPr>
          <p:nvPr/>
        </p:nvSpPr>
        <p:spPr bwMode="auto">
          <a:xfrm>
            <a:off x="2127250" y="9525"/>
            <a:ext cx="67071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二、洋务运动的代表人物</a:t>
            </a:r>
          </a:p>
        </p:txBody>
      </p:sp>
      <p:pic>
        <p:nvPicPr>
          <p:cNvPr id="7" name="内容占位符 3" descr="&lt;strong&gt;大炮&lt;/strong&gt;摄影图__军事武器_现代科技_摄影图库_昵图网nipic.com"/>
          <p:cNvPicPr>
            <a:picLocks noGrp="1" noChangeAspect="1"/>
          </p:cNvPicPr>
          <p:nvPr>
            <p:ph idx="1"/>
          </p:nvPr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/>
              <a:ext uri="{28A0092B-C50C-407E-A947-70E740481C1C}"/>
            </a:extLst>
          </a:blip>
          <a:stretch>
            <a:fillRect/>
          </a:stretch>
        </p:blipFill>
        <p:spPr>
          <a:xfrm>
            <a:off x="-112541" y="-130842"/>
            <a:ext cx="1930695" cy="1419173"/>
          </a:xfrm>
          <a:effectLst>
            <a:softEdge rad="112500"/>
          </a:effectLst>
        </p:spPr>
      </p:pic>
    </p:spTree>
  </p:cSld>
  <p:clrMapOvr>
    <a:masterClrMapping/>
  </p:clrMapOvr>
  <p:transition spd="slow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97075" y="1885950"/>
            <a:ext cx="6511925" cy="1325563"/>
          </a:xfrm>
        </p:spPr>
        <p:txBody>
          <a:bodyPr rtlCol="0">
            <a:normAutofit fontScale="90000"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利用西方技术，富国强民，摆脱困境，维护清王朝的统治。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07" name="标题 1"/>
          <p:cNvSpPr txBox="1">
            <a:spLocks noChangeArrowheads="1"/>
          </p:cNvSpPr>
          <p:nvPr/>
        </p:nvSpPr>
        <p:spPr bwMode="auto">
          <a:xfrm>
            <a:off x="2465388" y="206375"/>
            <a:ext cx="55530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三、洋务运动的目的</a:t>
            </a:r>
          </a:p>
        </p:txBody>
      </p:sp>
      <p:pic>
        <p:nvPicPr>
          <p:cNvPr id="6" name="Picture 5" descr="甲午之戰，北洋水師旗艦定远号被鱼雷击中，断裂两半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 b="33693"/>
          <a:stretch>
            <a:fillRect/>
          </a:stretch>
        </p:blipFill>
        <p:spPr bwMode="auto">
          <a:xfrm>
            <a:off x="14067" y="0"/>
            <a:ext cx="1983546" cy="1288330"/>
          </a:xfrm>
          <a:prstGeom prst="rect">
            <a:avLst/>
          </a:prstGeom>
          <a:noFill/>
          <a:ln>
            <a:noFill/>
          </a:ln>
          <a:effectLst>
            <a:glow rad="127000">
              <a:schemeClr val="bg1"/>
            </a:glow>
            <a:softEdge rad="0"/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7" name="标题 1"/>
          <p:cNvSpPr txBox="1"/>
          <p:nvPr/>
        </p:nvSpPr>
        <p:spPr>
          <a:xfrm>
            <a:off x="2281238" y="3503613"/>
            <a:ext cx="4581525" cy="132556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accent5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师夷长技以自强</a:t>
            </a:r>
          </a:p>
        </p:txBody>
      </p:sp>
      <p:pic>
        <p:nvPicPr>
          <p:cNvPr id="21510" name="图片 7" descr="【&lt;strong&gt;清朝官员&lt;/strong&gt;素材】_&lt;strong&gt;清朝官员&lt;/strong&gt;图片素材大全_&lt;strong&gt;清朝官员&lt;/strong&gt;免费素材下载 ...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263" y="1595438"/>
            <a:ext cx="1547812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图片 4" descr="&lt;strong&gt;洋务运动&lt;/strong&gt;_图片_互动百科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-72669" y="-98474"/>
            <a:ext cx="1871003" cy="1474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1" name="矩形 5"/>
          <p:cNvSpPr>
            <a:spLocks noChangeArrowheads="1"/>
          </p:cNvSpPr>
          <p:nvPr/>
        </p:nvSpPr>
        <p:spPr bwMode="auto">
          <a:xfrm>
            <a:off x="1776413" y="265113"/>
            <a:ext cx="6308725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noProof="1">
                <a:latin typeface="楷体" pitchFamily="49" charset="-122"/>
                <a:ea typeface="楷体" pitchFamily="49" charset="-122"/>
              </a:rPr>
              <a:t>四、洋务运动的时间及口号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7950" y="3573463"/>
            <a:ext cx="19446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60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年代</a:t>
            </a:r>
          </a:p>
          <a:p>
            <a:pPr>
              <a:buFont typeface="Arial" charset="0"/>
              <a:buNone/>
            </a:pPr>
            <a:endParaRPr lang="zh-CN" altLang="en-US" sz="24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916238" y="3573463"/>
            <a:ext cx="144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70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年代</a:t>
            </a:r>
          </a:p>
        </p:txBody>
      </p:sp>
      <p:grpSp>
        <p:nvGrpSpPr>
          <p:cNvPr id="9" name="Group 6"/>
          <p:cNvGrpSpPr>
            <a:grpSpLocks/>
          </p:cNvGrpSpPr>
          <p:nvPr/>
        </p:nvGrpSpPr>
        <p:grpSpPr bwMode="auto">
          <a:xfrm>
            <a:off x="468313" y="3429000"/>
            <a:ext cx="8458200" cy="152400"/>
            <a:chOff x="0" y="0"/>
            <a:chExt cx="5376" cy="528"/>
          </a:xfrm>
        </p:grpSpPr>
        <p:sp>
          <p:nvSpPr>
            <p:cNvPr id="22540" name="Line 7"/>
            <p:cNvSpPr>
              <a:spLocks noChangeShapeType="1"/>
            </p:cNvSpPr>
            <p:nvPr/>
          </p:nvSpPr>
          <p:spPr bwMode="auto">
            <a:xfrm>
              <a:off x="0" y="480"/>
              <a:ext cx="5376" cy="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1" name="Line 8"/>
            <p:cNvSpPr>
              <a:spLocks noChangeShapeType="1"/>
            </p:cNvSpPr>
            <p:nvPr/>
          </p:nvSpPr>
          <p:spPr bwMode="auto">
            <a:xfrm>
              <a:off x="21" y="48"/>
              <a:ext cx="0" cy="48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2" name="Line 9"/>
            <p:cNvSpPr>
              <a:spLocks noChangeShapeType="1"/>
            </p:cNvSpPr>
            <p:nvPr/>
          </p:nvSpPr>
          <p:spPr bwMode="auto">
            <a:xfrm>
              <a:off x="5355" y="48"/>
              <a:ext cx="0" cy="48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3" name="Line 10"/>
            <p:cNvSpPr>
              <a:spLocks noChangeShapeType="1"/>
            </p:cNvSpPr>
            <p:nvPr/>
          </p:nvSpPr>
          <p:spPr bwMode="auto">
            <a:xfrm>
              <a:off x="1968" y="0"/>
              <a:ext cx="0" cy="48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4" name="Line 11"/>
            <p:cNvSpPr>
              <a:spLocks noChangeShapeType="1"/>
            </p:cNvSpPr>
            <p:nvPr/>
          </p:nvSpPr>
          <p:spPr bwMode="auto">
            <a:xfrm>
              <a:off x="3696" y="0"/>
              <a:ext cx="0" cy="48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5580063" y="3644900"/>
            <a:ext cx="15128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80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年代</a:t>
            </a:r>
          </a:p>
          <a:p>
            <a:pPr>
              <a:buFont typeface="Arial" charset="0"/>
              <a:buNone/>
            </a:pPr>
            <a:endParaRPr lang="zh-CN" altLang="en-US" sz="240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8101013" y="36449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90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年代</a:t>
            </a: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-503238" y="4492625"/>
            <a:ext cx="4140201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36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前期：“自强”</a:t>
            </a:r>
          </a:p>
          <a:p>
            <a:pPr>
              <a:buFont typeface="Arial" charset="0"/>
              <a:buNone/>
            </a:pPr>
            <a:endParaRPr lang="zh-CN" altLang="en-US" sz="360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" name="Rectangle 21"/>
          <p:cNvSpPr>
            <a:spLocks noChangeArrowheads="1"/>
          </p:cNvSpPr>
          <p:nvPr/>
        </p:nvSpPr>
        <p:spPr bwMode="auto">
          <a:xfrm>
            <a:off x="0" y="1341438"/>
            <a:ext cx="9144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3600" b="1" i="1">
                <a:solidFill>
                  <a:srgbClr val="FF3399"/>
                </a:solidFill>
                <a:latin typeface="楷体" pitchFamily="49" charset="-122"/>
                <a:ea typeface="楷体" pitchFamily="49" charset="-122"/>
              </a:rPr>
              <a:t>时间：１９世纪６０～９０年代中期</a:t>
            </a:r>
            <a:r>
              <a:rPr lang="zh-CN" altLang="en-US" sz="3600" b="1" i="1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/>
            </a:r>
            <a:br>
              <a:rPr lang="zh-CN" altLang="en-US" sz="3600" b="1" i="1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</a:br>
            <a:endParaRPr lang="zh-CN" altLang="en-US" sz="3600" b="1" i="1">
              <a:solidFill>
                <a:srgbClr val="FFFF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0" name="Text Box 19"/>
          <p:cNvSpPr txBox="1">
            <a:spLocks noChangeArrowheads="1"/>
          </p:cNvSpPr>
          <p:nvPr/>
        </p:nvSpPr>
        <p:spPr bwMode="auto">
          <a:xfrm>
            <a:off x="4884738" y="2324100"/>
            <a:ext cx="36004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后期：“求富”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5" grpId="0"/>
      <p:bldP spid="16" grpId="0"/>
      <p:bldP spid="17" grpId="0"/>
      <p:bldP spid="18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554" name="标题 1"/>
          <p:cNvSpPr>
            <a:spLocks noGrp="1"/>
          </p:cNvSpPr>
          <p:nvPr>
            <p:ph type="title"/>
          </p:nvPr>
        </p:nvSpPr>
        <p:spPr>
          <a:xfrm>
            <a:off x="1898650" y="165100"/>
            <a:ext cx="6537325" cy="968375"/>
          </a:xfrm>
        </p:spPr>
        <p:txBody>
          <a:bodyPr/>
          <a:lstStyle/>
          <a:p>
            <a:r>
              <a:rPr lang="zh-CN" altLang="en-US" sz="4000" b="1" smtClean="0">
                <a:latin typeface="楷体" pitchFamily="49" charset="-122"/>
                <a:ea typeface="楷体" pitchFamily="49" charset="-122"/>
              </a:rPr>
              <a:t>五、洋务运动的内容</a:t>
            </a:r>
          </a:p>
        </p:txBody>
      </p:sp>
      <p:pic>
        <p:nvPicPr>
          <p:cNvPr id="23555" name="Picture 4" descr="c03_0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B6"/>
              </a:clrFrom>
              <a:clrTo>
                <a:srgbClr val="FEFEB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363" y="0"/>
            <a:ext cx="1401762" cy="169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标题 1"/>
          <p:cNvSpPr txBox="1"/>
          <p:nvPr/>
        </p:nvSpPr>
        <p:spPr>
          <a:xfrm>
            <a:off x="506413" y="1963738"/>
            <a:ext cx="2317750" cy="2003425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、以“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”为口号，创办近代军事工业。</a:t>
            </a:r>
          </a:p>
          <a:p>
            <a:pPr fontAlgn="auto">
              <a:spcAft>
                <a:spcPts val="0"/>
              </a:spcAft>
              <a:defRPr/>
            </a:pP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8" name="Picture 2" descr="1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8175" y="1344613"/>
            <a:ext cx="5487988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9" name="Group 3"/>
          <p:cNvGrpSpPr>
            <a:grpSpLocks/>
          </p:cNvGrpSpPr>
          <p:nvPr/>
        </p:nvGrpSpPr>
        <p:grpSpPr bwMode="auto">
          <a:xfrm>
            <a:off x="5602288" y="2027238"/>
            <a:ext cx="3141662" cy="3646487"/>
            <a:chOff x="0" y="0"/>
            <a:chExt cx="2130" cy="2592"/>
          </a:xfrm>
        </p:grpSpPr>
        <p:sp>
          <p:nvSpPr>
            <p:cNvPr id="23563" name="Oval 4"/>
            <p:cNvSpPr>
              <a:spLocks noChangeArrowheads="1"/>
            </p:cNvSpPr>
            <p:nvPr/>
          </p:nvSpPr>
          <p:spPr bwMode="auto">
            <a:xfrm>
              <a:off x="683" y="1536"/>
              <a:ext cx="99" cy="9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endParaRPr lang="zh-CN" altLang="zh-CN"/>
            </a:p>
          </p:txBody>
        </p:sp>
        <p:sp>
          <p:nvSpPr>
            <p:cNvPr id="23564" name="Oval 5"/>
            <p:cNvSpPr>
              <a:spLocks noChangeArrowheads="1"/>
            </p:cNvSpPr>
            <p:nvPr/>
          </p:nvSpPr>
          <p:spPr bwMode="auto">
            <a:xfrm>
              <a:off x="299" y="2496"/>
              <a:ext cx="99" cy="9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endParaRPr lang="zh-CN" altLang="zh-CN"/>
            </a:p>
          </p:txBody>
        </p:sp>
        <p:sp>
          <p:nvSpPr>
            <p:cNvPr id="23565" name="Oval 6"/>
            <p:cNvSpPr>
              <a:spLocks noChangeArrowheads="1"/>
            </p:cNvSpPr>
            <p:nvPr/>
          </p:nvSpPr>
          <p:spPr bwMode="auto">
            <a:xfrm>
              <a:off x="155" y="0"/>
              <a:ext cx="99" cy="9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endParaRPr lang="zh-CN" altLang="zh-CN"/>
            </a:p>
          </p:txBody>
        </p:sp>
        <p:sp>
          <p:nvSpPr>
            <p:cNvPr id="23566" name="Text Box 7"/>
            <p:cNvSpPr txBox="1">
              <a:spLocks noChangeArrowheads="1"/>
            </p:cNvSpPr>
            <p:nvPr/>
          </p:nvSpPr>
          <p:spPr bwMode="auto">
            <a:xfrm>
              <a:off x="423" y="1213"/>
              <a:ext cx="508" cy="29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latin typeface="Times New Roman" pitchFamily="18" charset="0"/>
                  <a:ea typeface="隶书" pitchFamily="49" charset="-122"/>
                </a:rPr>
                <a:t>上海</a:t>
              </a: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23567" name="Text Box 8"/>
            <p:cNvSpPr txBox="1">
              <a:spLocks noChangeArrowheads="1"/>
            </p:cNvSpPr>
            <p:nvPr/>
          </p:nvSpPr>
          <p:spPr bwMode="auto">
            <a:xfrm>
              <a:off x="155" y="125"/>
              <a:ext cx="626" cy="3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latin typeface="Times New Roman" pitchFamily="18" charset="0"/>
                  <a:ea typeface="隶书" pitchFamily="49" charset="-122"/>
                </a:rPr>
                <a:t>天津</a:t>
              </a: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23568" name="Text Box 9"/>
            <p:cNvSpPr txBox="1">
              <a:spLocks noChangeArrowheads="1"/>
            </p:cNvSpPr>
            <p:nvPr/>
          </p:nvSpPr>
          <p:spPr bwMode="auto">
            <a:xfrm>
              <a:off x="0" y="2221"/>
              <a:ext cx="508" cy="29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latin typeface="Times New Roman" pitchFamily="18" charset="0"/>
                  <a:ea typeface="隶书" pitchFamily="49" charset="-122"/>
                </a:rPr>
                <a:t>福州</a:t>
              </a: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23569" name="Rectangle 10"/>
            <p:cNvSpPr>
              <a:spLocks noChangeArrowheads="1"/>
            </p:cNvSpPr>
            <p:nvPr/>
          </p:nvSpPr>
          <p:spPr bwMode="auto">
            <a:xfrm>
              <a:off x="802" y="48"/>
              <a:ext cx="1131" cy="2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</a:rPr>
                <a:t>天津机器局</a:t>
              </a: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23570" name="Rectangle 11"/>
            <p:cNvSpPr>
              <a:spLocks noChangeArrowheads="1"/>
            </p:cNvSpPr>
            <p:nvPr/>
          </p:nvSpPr>
          <p:spPr bwMode="auto">
            <a:xfrm>
              <a:off x="618" y="2227"/>
              <a:ext cx="1180" cy="2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</a:rPr>
                <a:t>福州船政局</a:t>
              </a:r>
              <a:endParaRPr lang="zh-CN" altLang="en-US" sz="2800">
                <a:latin typeface="Times New Roman" pitchFamily="18" charset="0"/>
              </a:endParaRPr>
            </a:p>
          </p:txBody>
        </p:sp>
        <p:grpSp>
          <p:nvGrpSpPr>
            <p:cNvPr id="23571" name="Group 12"/>
            <p:cNvGrpSpPr>
              <a:grpSpLocks/>
            </p:cNvGrpSpPr>
            <p:nvPr/>
          </p:nvGrpSpPr>
          <p:grpSpPr bwMode="auto">
            <a:xfrm>
              <a:off x="819" y="912"/>
              <a:ext cx="1311" cy="324"/>
              <a:chOff x="0" y="0"/>
              <a:chExt cx="1280" cy="432"/>
            </a:xfrm>
          </p:grpSpPr>
          <p:sp>
            <p:nvSpPr>
              <p:cNvPr id="23572" name="Rectangle 13"/>
              <p:cNvSpPr>
                <a:spLocks noChangeArrowheads="1"/>
              </p:cNvSpPr>
              <p:nvPr/>
            </p:nvSpPr>
            <p:spPr bwMode="auto">
              <a:xfrm>
                <a:off x="32" y="0"/>
                <a:ext cx="1248" cy="38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buFont typeface="Arial" charset="0"/>
                  <a:buNone/>
                </a:pPr>
                <a:endParaRPr lang="zh-CN" altLang="zh-CN" sz="2800">
                  <a:latin typeface="Times New Roman" pitchFamily="18" charset="0"/>
                </a:endParaRPr>
              </a:p>
            </p:txBody>
          </p:sp>
          <p:sp>
            <p:nvSpPr>
              <p:cNvPr id="23573" name="Text Box 14"/>
              <p:cNvSpPr txBox="1">
                <a:spLocks noChangeArrowheads="1"/>
              </p:cNvSpPr>
              <p:nvPr/>
            </p:nvSpPr>
            <p:spPr bwMode="auto">
              <a:xfrm>
                <a:off x="0" y="48"/>
                <a:ext cx="1244" cy="3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buFont typeface="Arial" charset="0"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Times New Roman" pitchFamily="18" charset="0"/>
                  </a:rPr>
                  <a:t>江南制造总局</a:t>
                </a:r>
                <a:endParaRPr lang="zh-CN" altLang="en-US" sz="2800">
                  <a:latin typeface="Times New Roman" pitchFamily="18" charset="0"/>
                </a:endParaRPr>
              </a:p>
            </p:txBody>
          </p:sp>
        </p:grpSp>
      </p:grpSp>
      <p:grpSp>
        <p:nvGrpSpPr>
          <p:cNvPr id="51" name="Group 16"/>
          <p:cNvGrpSpPr>
            <a:grpSpLocks/>
          </p:cNvGrpSpPr>
          <p:nvPr/>
        </p:nvGrpSpPr>
        <p:grpSpPr bwMode="auto">
          <a:xfrm>
            <a:off x="4044950" y="3408363"/>
            <a:ext cx="1766888" cy="1147762"/>
            <a:chOff x="0" y="0"/>
            <a:chExt cx="1198" cy="816"/>
          </a:xfrm>
        </p:grpSpPr>
        <p:sp>
          <p:nvSpPr>
            <p:cNvPr id="23560" name="Oval 17"/>
            <p:cNvSpPr>
              <a:spLocks noChangeArrowheads="1"/>
            </p:cNvSpPr>
            <p:nvPr/>
          </p:nvSpPr>
          <p:spPr bwMode="auto">
            <a:xfrm>
              <a:off x="1056" y="720"/>
              <a:ext cx="99" cy="9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endParaRPr lang="zh-CN" altLang="zh-CN"/>
            </a:p>
          </p:txBody>
        </p:sp>
        <p:sp>
          <p:nvSpPr>
            <p:cNvPr id="23561" name="Text Box 18"/>
            <p:cNvSpPr txBox="1">
              <a:spLocks noChangeArrowheads="1"/>
            </p:cNvSpPr>
            <p:nvPr/>
          </p:nvSpPr>
          <p:spPr bwMode="auto">
            <a:xfrm>
              <a:off x="690" y="336"/>
              <a:ext cx="508" cy="29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latin typeface="Times New Roman" pitchFamily="18" charset="0"/>
                  <a:ea typeface="隶书" pitchFamily="49" charset="-122"/>
                </a:rPr>
                <a:t>安庆</a:t>
              </a: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23562" name="Rectangle 19"/>
            <p:cNvSpPr>
              <a:spLocks noChangeArrowheads="1"/>
            </p:cNvSpPr>
            <p:nvPr/>
          </p:nvSpPr>
          <p:spPr bwMode="auto">
            <a:xfrm>
              <a:off x="0" y="0"/>
              <a:ext cx="1131" cy="2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buFont typeface="Arial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</a:rPr>
                <a:t>安庆军械所</a:t>
              </a:r>
              <a:endParaRPr lang="zh-CN" altLang="en-US" sz="280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52463"/>
            <a:ext cx="9144000" cy="736600"/>
          </a:xfrm>
          <a:prstGeom prst="rect">
            <a:avLst/>
          </a:prstGeom>
          <a:solidFill>
            <a:schemeClr val="tx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4579" name="标题 1"/>
          <p:cNvSpPr>
            <a:spLocks noGrp="1"/>
          </p:cNvSpPr>
          <p:nvPr>
            <p:ph type="title"/>
          </p:nvPr>
        </p:nvSpPr>
        <p:spPr>
          <a:xfrm>
            <a:off x="417513" y="642938"/>
            <a:ext cx="8407400" cy="746125"/>
          </a:xfrm>
        </p:spPr>
        <p:txBody>
          <a:bodyPr/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洋务运动前期创办的近代军事工业</a:t>
            </a:r>
            <a:endParaRPr lang="en-US" altLang="zh-CN" sz="3200" b="1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8" name="表格 7"/>
          <p:cNvGraphicFramePr/>
          <p:nvPr/>
        </p:nvGraphicFramePr>
        <p:xfrm>
          <a:off x="346075" y="2116138"/>
          <a:ext cx="8451850" cy="4014787"/>
        </p:xfrm>
        <a:graphic>
          <a:graphicData uri="http://schemas.openxmlformats.org/drawingml/2006/table">
            <a:tbl>
              <a:tblPr/>
              <a:tblGrid>
                <a:gridCol w="1422423">
                  <a:extLst>
                    <a:ext uri="{9D8B030D-6E8A-4147-A177-3AD203B41FA5}"/>
                  </a:extLst>
                </a:gridCol>
                <a:gridCol w="1322364">
                  <a:extLst>
                    <a:ext uri="{9D8B030D-6E8A-4147-A177-3AD203B41FA5}"/>
                  </a:extLst>
                </a:gridCol>
                <a:gridCol w="2433710">
                  <a:extLst>
                    <a:ext uri="{9D8B030D-6E8A-4147-A177-3AD203B41FA5}"/>
                  </a:extLst>
                </a:gridCol>
                <a:gridCol w="3274793">
                  <a:extLst>
                    <a:ext uri="{9D8B030D-6E8A-4147-A177-3AD203B41FA5}"/>
                  </a:extLst>
                </a:gridCol>
              </a:tblGrid>
              <a:tr h="7831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3399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时间</a:t>
                      </a: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3399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举办者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3399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企业名称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3399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企业在当时的特点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12189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1861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  <a:endParaRPr lang="zh-CN" altLang="en-US" sz="2800" b="1" dirty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曾国藩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安庆内军械所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洋务派兴办的第一个军事工业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1142514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1865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  <a:endParaRPr lang="zh-CN" altLang="en-US" sz="2800" b="1" dirty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李鸿章</a:t>
                      </a: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曾国藩</a:t>
                      </a:r>
                      <a:endParaRPr lang="zh-CN" altLang="en-US" sz="2800" b="1" dirty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江南制造总局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是当时规模最大的军事工业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869556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1866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  <a:endParaRPr lang="zh-CN" altLang="en-US" sz="2800" b="1" dirty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左宗棠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福州船政局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远东第一大造船厂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52463"/>
            <a:ext cx="9144000" cy="736600"/>
          </a:xfrm>
          <a:prstGeom prst="rect">
            <a:avLst/>
          </a:prstGeom>
          <a:solidFill>
            <a:schemeClr val="tx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603" name="标题 1"/>
          <p:cNvSpPr>
            <a:spLocks noGrp="1"/>
          </p:cNvSpPr>
          <p:nvPr>
            <p:ph type="title"/>
          </p:nvPr>
        </p:nvSpPr>
        <p:spPr>
          <a:xfrm>
            <a:off x="417513" y="642938"/>
            <a:ext cx="8407400" cy="746125"/>
          </a:xfrm>
        </p:spPr>
        <p:txBody>
          <a:bodyPr/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洋务运动前期创办的近代军事工业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74775"/>
            <a:ext cx="6321425" cy="454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2550" y="1800225"/>
            <a:ext cx="6383338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65463" y="2470150"/>
            <a:ext cx="6078537" cy="437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4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57188" y="479425"/>
            <a:ext cx="8429625" cy="58991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6627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2313" y="1985963"/>
            <a:ext cx="3398837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3562350" y="711200"/>
            <a:ext cx="2019300" cy="6445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 noProof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成果展示</a:t>
            </a:r>
          </a:p>
        </p:txBody>
      </p:sp>
      <p:pic>
        <p:nvPicPr>
          <p:cNvPr id="26629" name="图片 9" descr="&lt;strong&gt;平远号&lt;/strong&gt;_好搜百科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7888" y="1982788"/>
            <a:ext cx="3538537" cy="262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文本框 11"/>
          <p:cNvSpPr txBox="1">
            <a:spLocks noChangeArrowheads="1"/>
          </p:cNvSpPr>
          <p:nvPr/>
        </p:nvSpPr>
        <p:spPr bwMode="auto">
          <a:xfrm>
            <a:off x="5114925" y="4733925"/>
            <a:ext cx="2698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“平远号”铁甲舰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卷形: 横 4"/>
          <p:cNvSpPr/>
          <p:nvPr/>
        </p:nvSpPr>
        <p:spPr>
          <a:xfrm>
            <a:off x="1130300" y="860425"/>
            <a:ext cx="6415088" cy="4889500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8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8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官办：由政府出资创办或经营。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官督商办：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清政府利用私人资本创办近代</a:t>
            </a:r>
            <a:r>
              <a:rPr lang="zh-CN" altLang="en-US" sz="28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民用工业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的一种重要的组织形式。</a:t>
            </a:r>
            <a:endParaRPr lang="zh-CN" altLang="en-US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8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 descr="&lt;strong&gt;鸽子&lt;/strong&gt;矢量图__其他_生活百科_矢量图库_昵图网nipic.com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0"/>
            <a:ext cx="1692569" cy="1276039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sp>
        <p:nvSpPr>
          <p:cNvPr id="6" name="椭圆 5"/>
          <p:cNvSpPr/>
          <p:nvPr/>
        </p:nvSpPr>
        <p:spPr>
          <a:xfrm>
            <a:off x="1450975" y="327025"/>
            <a:ext cx="565150" cy="533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</a:p>
        </p:txBody>
      </p:sp>
      <p:sp>
        <p:nvSpPr>
          <p:cNvPr id="7" name="椭圆 6"/>
          <p:cNvSpPr/>
          <p:nvPr/>
        </p:nvSpPr>
        <p:spPr>
          <a:xfrm>
            <a:off x="2063750" y="327025"/>
            <a:ext cx="565150" cy="533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识</a:t>
            </a:r>
          </a:p>
        </p:txBody>
      </p:sp>
      <p:sp>
        <p:nvSpPr>
          <p:cNvPr id="8" name="椭圆 7"/>
          <p:cNvSpPr/>
          <p:nvPr/>
        </p:nvSpPr>
        <p:spPr>
          <a:xfrm>
            <a:off x="2676525" y="327025"/>
            <a:ext cx="566738" cy="533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拓</a:t>
            </a:r>
          </a:p>
        </p:txBody>
      </p:sp>
      <p:sp>
        <p:nvSpPr>
          <p:cNvPr id="9" name="椭圆 8"/>
          <p:cNvSpPr/>
          <p:nvPr/>
        </p:nvSpPr>
        <p:spPr>
          <a:xfrm>
            <a:off x="3290888" y="327025"/>
            <a:ext cx="565150" cy="533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展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674" name="矩形 2"/>
          <p:cNvSpPr>
            <a:spLocks noChangeArrowheads="1"/>
          </p:cNvSpPr>
          <p:nvPr/>
        </p:nvSpPr>
        <p:spPr bwMode="auto">
          <a:xfrm>
            <a:off x="1700213" y="331788"/>
            <a:ext cx="4776787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noProof="1">
                <a:latin typeface="楷体" pitchFamily="49" charset="-122"/>
                <a:ea typeface="楷体" pitchFamily="49" charset="-122"/>
              </a:rPr>
              <a:t>五、洋务运动的内容</a:t>
            </a:r>
          </a:p>
        </p:txBody>
      </p:sp>
      <p:pic>
        <p:nvPicPr>
          <p:cNvPr id="28675" name="图片 3" descr="卡通古代&lt;strong&gt;儿童读书&lt;/strong&gt;_&lt;strong&gt;儿童&lt;/strong&gt;网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87513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标题 1"/>
          <p:cNvSpPr txBox="1"/>
          <p:nvPr/>
        </p:nvSpPr>
        <p:spPr>
          <a:xfrm>
            <a:off x="712788" y="1646238"/>
            <a:ext cx="3633787" cy="695325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、发展近代教育</a:t>
            </a:r>
          </a:p>
          <a:p>
            <a:pPr fontAlgn="auto">
              <a:spcAft>
                <a:spcPts val="0"/>
              </a:spcAft>
              <a:defRPr/>
            </a:pP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677" name="矩形 6"/>
          <p:cNvSpPr>
            <a:spLocks noChangeArrowheads="1"/>
          </p:cNvSpPr>
          <p:nvPr/>
        </p:nvSpPr>
        <p:spPr bwMode="auto">
          <a:xfrm>
            <a:off x="1287463" y="1930400"/>
            <a:ext cx="702627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）兴办新式学校，培养翻译和军事人才；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）设立翻译馆，翻译外国科技书籍；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）派遣留学生出国深造等。</a:t>
            </a:r>
          </a:p>
        </p:txBody>
      </p:sp>
      <p:pic>
        <p:nvPicPr>
          <p:cNvPr id="28678" name="图片 7" descr="&lt;strong&gt;洋务运动&lt;/strong&gt;清末的归国留学生考试_图片_互动百科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89438"/>
            <a:ext cx="3946525" cy="246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4346575" y="4603750"/>
            <a:ext cx="4572000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作用：从而培养了一批翻译、军事和科技人才。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69875" y="852488"/>
            <a:ext cx="2274888" cy="504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800" b="1" i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洋务派创办的第一所新式学堂，附属于总理衙门。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1902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年并入京师大学堂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后者于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1912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年更名为北京大学）。</a:t>
            </a:r>
          </a:p>
        </p:txBody>
      </p:sp>
      <p:sp>
        <p:nvSpPr>
          <p:cNvPr id="29698" name="矩形 5"/>
          <p:cNvSpPr>
            <a:spLocks noChangeArrowheads="1"/>
          </p:cNvSpPr>
          <p:nvPr/>
        </p:nvSpPr>
        <p:spPr bwMode="auto">
          <a:xfrm>
            <a:off x="450850" y="280988"/>
            <a:ext cx="19700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C00CC"/>
                </a:solidFill>
                <a:latin typeface="楷体" pitchFamily="49" charset="-122"/>
                <a:ea typeface="楷体" pitchFamily="49" charset="-122"/>
              </a:rPr>
              <a:t>京师同文馆</a:t>
            </a:r>
            <a:endParaRPr lang="zh-CN" altLang="en-US" sz="2800" b="1">
              <a:latin typeface="等线"/>
              <a:ea typeface="等线"/>
            </a:endParaRPr>
          </a:p>
        </p:txBody>
      </p:sp>
      <p:pic>
        <p:nvPicPr>
          <p:cNvPr id="29699" name="图片 6" descr="&lt;strong&gt;京师同文馆&lt;/strong&gt;_好搜百科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4763" y="0"/>
            <a:ext cx="6599237" cy="291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图片 7" descr="&lt;strong&gt;京师同文馆&lt;/strong&gt;- 历史资料库 历史百科全书 - data.lishi5.com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4763" y="2898775"/>
            <a:ext cx="3875087" cy="394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直接连接符 2"/>
          <p:cNvCxnSpPr/>
          <p:nvPr/>
        </p:nvCxnSpPr>
        <p:spPr>
          <a:xfrm>
            <a:off x="2544763" y="2913063"/>
            <a:ext cx="6599237" cy="0"/>
          </a:xfrm>
          <a:prstGeom prst="line">
            <a:avLst/>
          </a:prstGeom>
          <a:ln w="28575">
            <a:solidFill>
              <a:srgbClr val="CC00CC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767388" y="2913063"/>
            <a:ext cx="0" cy="3944937"/>
          </a:xfrm>
          <a:prstGeom prst="line">
            <a:avLst/>
          </a:prstGeom>
          <a:ln w="28575">
            <a:solidFill>
              <a:srgbClr val="CC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03" name="图片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67388" y="2913063"/>
            <a:ext cx="3376612" cy="38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722" name="矩形 2"/>
          <p:cNvSpPr>
            <a:spLocks noChangeArrowheads="1"/>
          </p:cNvSpPr>
          <p:nvPr/>
        </p:nvSpPr>
        <p:spPr bwMode="auto">
          <a:xfrm>
            <a:off x="1809750" y="295275"/>
            <a:ext cx="4778375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noProof="1">
                <a:latin typeface="楷体" pitchFamily="49" charset="-122"/>
                <a:ea typeface="楷体" pitchFamily="49" charset="-122"/>
              </a:rPr>
              <a:t>五、洋务运动的内容</a:t>
            </a:r>
          </a:p>
        </p:txBody>
      </p:sp>
      <p:pic>
        <p:nvPicPr>
          <p:cNvPr id="4" name="图片 3" descr="&lt;strong&gt;洋务运动&lt;/strong&gt;_图片_互动百科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-72669" y="-98474"/>
            <a:ext cx="1871003" cy="1474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24" name="矩形 5"/>
          <p:cNvSpPr>
            <a:spLocks noChangeArrowheads="1"/>
          </p:cNvSpPr>
          <p:nvPr/>
        </p:nvSpPr>
        <p:spPr bwMode="auto">
          <a:xfrm>
            <a:off x="412750" y="1676400"/>
            <a:ext cx="242252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、以“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求富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”为旗号，兴办近代民用工业</a:t>
            </a:r>
          </a:p>
        </p:txBody>
      </p:sp>
      <p:pic>
        <p:nvPicPr>
          <p:cNvPr id="7" name="Picture 3" descr="1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1154113"/>
            <a:ext cx="6156325" cy="573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454775" y="3971925"/>
            <a:ext cx="11652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上海</a:t>
            </a:r>
            <a:endParaRPr lang="zh-CN" altLang="en-US" sz="280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281488" y="4292600"/>
            <a:ext cx="863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汉阳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5857875" y="1604963"/>
            <a:ext cx="11795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开平</a:t>
            </a:r>
            <a:endParaRPr lang="zh-CN" altLang="en-US" sz="280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6364288" y="1457325"/>
            <a:ext cx="1920875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 typeface="Arial" charset="0"/>
              <a:buNone/>
            </a:pPr>
            <a:r>
              <a:rPr lang="zh-CN" altLang="en-US" sz="2400" b="1">
                <a:solidFill>
                  <a:srgbClr val="1E02EA"/>
                </a:solidFill>
                <a:latin typeface="Times New Roman" pitchFamily="18" charset="0"/>
                <a:ea typeface="黑体" pitchFamily="49" charset="-122"/>
              </a:rPr>
              <a:t>开平煤矿</a:t>
            </a:r>
            <a:endParaRPr lang="zh-CN" altLang="en-US" sz="2800">
              <a:solidFill>
                <a:srgbClr val="1E02EA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2987675" y="4418013"/>
            <a:ext cx="15081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Arial" charset="0"/>
              <a:buNone/>
            </a:pPr>
            <a:r>
              <a:rPr lang="zh-CN" altLang="en-US" sz="2400" b="1">
                <a:solidFill>
                  <a:srgbClr val="1E02EA"/>
                </a:solidFill>
                <a:latin typeface="Times New Roman" pitchFamily="18" charset="0"/>
                <a:ea typeface="黑体" pitchFamily="49" charset="-122"/>
              </a:rPr>
              <a:t>汉阳铁厂</a:t>
            </a:r>
            <a:endParaRPr lang="zh-CN" altLang="en-US" sz="2400">
              <a:solidFill>
                <a:srgbClr val="1E02EA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6696075" y="4429125"/>
            <a:ext cx="16859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Arial" charset="0"/>
              <a:buNone/>
            </a:pPr>
            <a:r>
              <a:rPr lang="zh-CN" altLang="en-US" sz="2400" b="1">
                <a:solidFill>
                  <a:srgbClr val="1E02EA"/>
                </a:solidFill>
                <a:latin typeface="Times New Roman" pitchFamily="18" charset="0"/>
                <a:ea typeface="黑体" pitchFamily="49" charset="-122"/>
              </a:rPr>
              <a:t>轮船招商局</a:t>
            </a:r>
            <a:endParaRPr lang="zh-CN" altLang="en-US" sz="2400">
              <a:solidFill>
                <a:srgbClr val="1E02EA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3994150" y="3708400"/>
            <a:ext cx="17970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b="1">
                <a:solidFill>
                  <a:srgbClr val="1E02EA"/>
                </a:solidFill>
                <a:latin typeface="Times New Roman" pitchFamily="18" charset="0"/>
                <a:ea typeface="黑体" pitchFamily="49" charset="-122"/>
              </a:rPr>
              <a:t>湖北织布局</a:t>
            </a:r>
            <a:endParaRPr lang="zh-CN" altLang="en-US" sz="2800">
              <a:solidFill>
                <a:srgbClr val="1E02EA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5100638" y="3938588"/>
            <a:ext cx="8223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 u="sng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武昌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52463"/>
            <a:ext cx="9144000" cy="736600"/>
          </a:xfrm>
          <a:prstGeom prst="rect">
            <a:avLst/>
          </a:prstGeom>
          <a:solidFill>
            <a:schemeClr val="tx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1747" name="图片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3238" y="1674813"/>
            <a:ext cx="8137525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标题 1"/>
          <p:cNvSpPr>
            <a:spLocks noGrp="1"/>
          </p:cNvSpPr>
          <p:nvPr>
            <p:ph type="title"/>
          </p:nvPr>
        </p:nvSpPr>
        <p:spPr>
          <a:xfrm>
            <a:off x="417513" y="642938"/>
            <a:ext cx="8407400" cy="746125"/>
          </a:xfrm>
        </p:spPr>
        <p:txBody>
          <a:bodyPr/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洋务运动后期创办的近代民用工业</a:t>
            </a:r>
            <a:endParaRPr lang="en-US" altLang="zh-CN" sz="3200" b="1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52463"/>
            <a:ext cx="9144000" cy="736600"/>
          </a:xfrm>
          <a:prstGeom prst="rect">
            <a:avLst/>
          </a:prstGeom>
          <a:solidFill>
            <a:schemeClr val="tx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771" name="标题 1"/>
          <p:cNvSpPr>
            <a:spLocks noGrp="1"/>
          </p:cNvSpPr>
          <p:nvPr>
            <p:ph type="title"/>
          </p:nvPr>
        </p:nvSpPr>
        <p:spPr>
          <a:xfrm>
            <a:off x="417513" y="642938"/>
            <a:ext cx="8407400" cy="746125"/>
          </a:xfrm>
        </p:spPr>
        <p:txBody>
          <a:bodyPr/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洋务运动后期创办的近代民用工业</a:t>
            </a:r>
            <a:endParaRPr lang="en-US" altLang="zh-CN" sz="3200" b="1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0"/>
            <a:ext cx="5795963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12875" y="1874838"/>
            <a:ext cx="6318250" cy="426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7950" y="2422525"/>
            <a:ext cx="6496050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4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57188" y="479425"/>
            <a:ext cx="8429625" cy="58991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矩形 7"/>
          <p:cNvSpPr/>
          <p:nvPr/>
        </p:nvSpPr>
        <p:spPr>
          <a:xfrm>
            <a:off x="3562350" y="711200"/>
            <a:ext cx="2019300" cy="6445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 noProof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成果展示</a:t>
            </a:r>
          </a:p>
        </p:txBody>
      </p:sp>
      <p:pic>
        <p:nvPicPr>
          <p:cNvPr id="33796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5350" y="1836738"/>
            <a:ext cx="7353300" cy="377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818" name="标题 1"/>
          <p:cNvSpPr txBox="1">
            <a:spLocks noChangeArrowheads="1"/>
          </p:cNvSpPr>
          <p:nvPr/>
        </p:nvSpPr>
        <p:spPr bwMode="auto">
          <a:xfrm>
            <a:off x="2127250" y="9525"/>
            <a:ext cx="67071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五、洋务运动的内容</a:t>
            </a:r>
          </a:p>
        </p:txBody>
      </p:sp>
      <p:pic>
        <p:nvPicPr>
          <p:cNvPr id="5" name="内容占位符 3" descr="&lt;strong&gt;大炮&lt;/strong&gt;摄影图__军事武器_现代科技_摄影图库_昵图网nipic.com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/>
              <a:ext uri="{28A0092B-C50C-407E-A947-70E740481C1C}"/>
            </a:extLst>
          </a:blip>
          <a:stretch>
            <a:fillRect/>
          </a:stretch>
        </p:blipFill>
        <p:spPr>
          <a:xfrm>
            <a:off x="-112541" y="-130842"/>
            <a:ext cx="1930695" cy="1419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标题 1"/>
          <p:cNvSpPr txBox="1"/>
          <p:nvPr/>
        </p:nvSpPr>
        <p:spPr>
          <a:xfrm>
            <a:off x="712788" y="1646238"/>
            <a:ext cx="3633787" cy="695325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、建立新式海陆军</a:t>
            </a:r>
          </a:p>
          <a:p>
            <a:pPr fontAlgn="auto">
              <a:spcAft>
                <a:spcPts val="0"/>
              </a:spcAft>
              <a:defRPr/>
            </a:pPr>
            <a:endParaRPr lang="zh-CN" altLang="en-US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12788" y="2041525"/>
            <a:ext cx="2932112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>
              <a:spcBef>
                <a:spcPts val="1000"/>
              </a:spcBef>
              <a:buFont typeface="Arial" charset="0"/>
              <a:buChar char="•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陆军</a:t>
            </a:r>
          </a:p>
          <a:p>
            <a:pPr marL="228600" indent="-228600">
              <a:spcBef>
                <a:spcPts val="1000"/>
              </a:spcBef>
              <a:buFont typeface="Arial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）组建新式洋枪队，淘汰传统兵器；</a:t>
            </a:r>
          </a:p>
          <a:p>
            <a:pPr marL="228600" indent="-228600">
              <a:spcBef>
                <a:spcPts val="1000"/>
              </a:spcBef>
              <a:buFont typeface="Arial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）采用西式兵操练兵</a:t>
            </a:r>
          </a:p>
        </p:txBody>
      </p:sp>
      <p:pic>
        <p:nvPicPr>
          <p:cNvPr id="34822" name="Picture 13" descr="timg?image&amp;quality=80&amp;size=b9999_10000&amp;sec=1497286339229&amp;di=444df73bb6343546355c88bc3d8bacca&amp;imgtype=0&amp;src=http%3A%2F%2Fcultu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6575" y="2241550"/>
            <a:ext cx="3859213" cy="403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658813" y="5156200"/>
            <a:ext cx="3687762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zh-CN" altLang="en-US" sz="2800" b="1">
                <a:solidFill>
                  <a:srgbClr val="3333CC"/>
                </a:solidFill>
                <a:latin typeface="楷体" pitchFamily="49" charset="-122"/>
                <a:ea typeface="楷体" pitchFamily="49" charset="-122"/>
              </a:rPr>
              <a:t>作用：使清朝军队的武器和战术逐渐发生变化。</a:t>
            </a:r>
          </a:p>
          <a:p>
            <a:pPr>
              <a:buFont typeface="Arial" charset="0"/>
              <a:buNone/>
            </a:pPr>
            <a:endParaRPr lang="zh-CN" altLang="en-US" sz="2800" b="1">
              <a:solidFill>
                <a:srgbClr val="3333CC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34824" name="图片 1" descr="子弹与&lt;strong&gt;弹头&lt;/strong&gt;矢量图片(图片ID:786290)_-军事武器-现代科技-矢量素材 ...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6988"/>
            <a:ext cx="1704975" cy="131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" name="图片 2" descr="&lt;strong&gt;洋务运动&lt;/strong&gt;_图片_互动百科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-72669" y="-98474"/>
            <a:ext cx="1871003" cy="1474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843" name="标题 1"/>
          <p:cNvSpPr txBox="1">
            <a:spLocks noChangeArrowheads="1"/>
          </p:cNvSpPr>
          <p:nvPr/>
        </p:nvSpPr>
        <p:spPr bwMode="auto">
          <a:xfrm>
            <a:off x="2127250" y="9525"/>
            <a:ext cx="67071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五、洋务运动的内容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12788" y="1633538"/>
            <a:ext cx="32972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>
              <a:spcBef>
                <a:spcPts val="1000"/>
              </a:spcBef>
              <a:buFont typeface="Arial" charset="0"/>
              <a:buChar char="•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筹办新式海军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70044" y="2587605"/>
            <a:ext cx="2226374" cy="233682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912202" y="3060888"/>
            <a:ext cx="1775460" cy="186353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603447" y="3380024"/>
            <a:ext cx="1471408" cy="1544402"/>
          </a:xfrm>
          <a:prstGeom prst="rect">
            <a:avLst/>
          </a:prstGeom>
        </p:spPr>
      </p:pic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973138" y="5106988"/>
            <a:ext cx="18002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北洋海军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35738" y="5106988"/>
            <a:ext cx="18002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福建海军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3925888" y="5106988"/>
            <a:ext cx="18002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南洋海军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4"/>
          <p:cNvGrpSpPr>
            <a:grpSpLocks/>
          </p:cNvGrpSpPr>
          <p:nvPr/>
        </p:nvGrpSpPr>
        <p:grpSpPr bwMode="auto">
          <a:xfrm>
            <a:off x="1230313" y="1941513"/>
            <a:ext cx="7112000" cy="3657600"/>
            <a:chOff x="0" y="0"/>
            <a:chExt cx="3034" cy="2072"/>
          </a:xfrm>
        </p:grpSpPr>
        <p:grpSp>
          <p:nvGrpSpPr>
            <p:cNvPr id="36867" name="Group 5"/>
            <p:cNvGrpSpPr>
              <a:grpSpLocks/>
            </p:cNvGrpSpPr>
            <p:nvPr/>
          </p:nvGrpSpPr>
          <p:grpSpPr bwMode="auto">
            <a:xfrm>
              <a:off x="0" y="0"/>
              <a:ext cx="561" cy="518"/>
              <a:chOff x="0" y="0"/>
              <a:chExt cx="561" cy="518"/>
            </a:xfrm>
          </p:grpSpPr>
          <p:sp>
            <p:nvSpPr>
              <p:cNvPr id="36901" name="Rectangle 6"/>
              <p:cNvSpPr>
                <a:spLocks noChangeArrowheads="1"/>
              </p:cNvSpPr>
              <p:nvPr/>
            </p:nvSpPr>
            <p:spPr bwMode="auto">
              <a:xfrm>
                <a:off x="43" y="0"/>
                <a:ext cx="475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舰队</a:t>
                </a:r>
              </a:p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名称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 b="1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902" name="Rectangle 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61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68" name="Group 8"/>
            <p:cNvGrpSpPr>
              <a:grpSpLocks/>
            </p:cNvGrpSpPr>
            <p:nvPr/>
          </p:nvGrpSpPr>
          <p:grpSpPr bwMode="auto">
            <a:xfrm>
              <a:off x="561" y="0"/>
              <a:ext cx="878" cy="518"/>
              <a:chOff x="0" y="0"/>
              <a:chExt cx="878" cy="518"/>
            </a:xfrm>
          </p:grpSpPr>
          <p:sp>
            <p:nvSpPr>
              <p:cNvPr id="36899" name="Rectangle 9"/>
              <p:cNvSpPr>
                <a:spLocks noChangeArrowheads="1"/>
              </p:cNvSpPr>
              <p:nvPr/>
            </p:nvSpPr>
            <p:spPr bwMode="auto">
              <a:xfrm>
                <a:off x="129" y="104"/>
                <a:ext cx="706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总吨位</a:t>
                </a:r>
              </a:p>
              <a:p>
                <a:pPr algn="just">
                  <a:buFont typeface="Arial" charset="0"/>
                  <a:buNone/>
                </a:pPr>
                <a:endParaRPr lang="zh-CN" altLang="en-US" sz="2400" b="1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900" name="Rectangle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878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69" name="Group 11"/>
            <p:cNvGrpSpPr>
              <a:grpSpLocks/>
            </p:cNvGrpSpPr>
            <p:nvPr/>
          </p:nvGrpSpPr>
          <p:grpSpPr bwMode="auto">
            <a:xfrm>
              <a:off x="1439" y="0"/>
              <a:ext cx="1595" cy="518"/>
              <a:chOff x="0" y="0"/>
              <a:chExt cx="1595" cy="518"/>
            </a:xfrm>
          </p:grpSpPr>
          <p:sp>
            <p:nvSpPr>
              <p:cNvPr id="36897" name="Rectangle 12"/>
              <p:cNvSpPr>
                <a:spLocks noChangeArrowheads="1"/>
              </p:cNvSpPr>
              <p:nvPr/>
            </p:nvSpPr>
            <p:spPr bwMode="auto">
              <a:xfrm>
                <a:off x="428" y="104"/>
                <a:ext cx="861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布防基地</a:t>
                </a:r>
              </a:p>
              <a:p>
                <a:pPr algn="just">
                  <a:buFont typeface="Arial" charset="0"/>
                  <a:buNone/>
                </a:pPr>
                <a:endParaRPr lang="zh-CN" altLang="en-US" sz="2400" b="1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98" name="Rectangle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95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70" name="Group 14"/>
            <p:cNvGrpSpPr>
              <a:grpSpLocks/>
            </p:cNvGrpSpPr>
            <p:nvPr/>
          </p:nvGrpSpPr>
          <p:grpSpPr bwMode="auto">
            <a:xfrm>
              <a:off x="0" y="518"/>
              <a:ext cx="561" cy="518"/>
              <a:chOff x="0" y="0"/>
              <a:chExt cx="561" cy="518"/>
            </a:xfrm>
          </p:grpSpPr>
          <p:sp>
            <p:nvSpPr>
              <p:cNvPr id="36895" name="Rectangle 15"/>
              <p:cNvSpPr>
                <a:spLocks noChangeArrowheads="1"/>
              </p:cNvSpPr>
              <p:nvPr/>
            </p:nvSpPr>
            <p:spPr bwMode="auto">
              <a:xfrm>
                <a:off x="43" y="0"/>
                <a:ext cx="475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北洋</a:t>
                </a:r>
              </a:p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舰队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 b="1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96" name="Rectangle 1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61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71" name="Group 17"/>
            <p:cNvGrpSpPr>
              <a:grpSpLocks/>
            </p:cNvGrpSpPr>
            <p:nvPr/>
          </p:nvGrpSpPr>
          <p:grpSpPr bwMode="auto">
            <a:xfrm>
              <a:off x="561" y="518"/>
              <a:ext cx="878" cy="518"/>
              <a:chOff x="0" y="0"/>
              <a:chExt cx="878" cy="518"/>
            </a:xfrm>
          </p:grpSpPr>
          <p:sp>
            <p:nvSpPr>
              <p:cNvPr id="36893" name="Rectangle 18"/>
              <p:cNvSpPr>
                <a:spLocks noChangeArrowheads="1"/>
              </p:cNvSpPr>
              <p:nvPr/>
            </p:nvSpPr>
            <p:spPr bwMode="auto">
              <a:xfrm>
                <a:off x="175" y="104"/>
                <a:ext cx="600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zh-CN" sz="2400" b="1">
                    <a:latin typeface="楷体" pitchFamily="49" charset="-122"/>
                    <a:ea typeface="楷体" pitchFamily="49" charset="-122"/>
                  </a:rPr>
                  <a:t>41200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 b="1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94" name="Rectangle 1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878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72" name="Group 20"/>
            <p:cNvGrpSpPr>
              <a:grpSpLocks/>
            </p:cNvGrpSpPr>
            <p:nvPr/>
          </p:nvGrpSpPr>
          <p:grpSpPr bwMode="auto">
            <a:xfrm>
              <a:off x="1439" y="518"/>
              <a:ext cx="1595" cy="518"/>
              <a:chOff x="0" y="0"/>
              <a:chExt cx="1595" cy="518"/>
            </a:xfrm>
          </p:grpSpPr>
          <p:sp>
            <p:nvSpPr>
              <p:cNvPr id="36891" name="Rectangle 21"/>
              <p:cNvSpPr>
                <a:spLocks noChangeArrowheads="1"/>
              </p:cNvSpPr>
              <p:nvPr/>
            </p:nvSpPr>
            <p:spPr bwMode="auto">
              <a:xfrm>
                <a:off x="43" y="0"/>
                <a:ext cx="1509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大沽、旅顺、威海、营口、烟台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 b="1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92" name="Rectangle 2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95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73" name="Group 23"/>
            <p:cNvGrpSpPr>
              <a:grpSpLocks/>
            </p:cNvGrpSpPr>
            <p:nvPr/>
          </p:nvGrpSpPr>
          <p:grpSpPr bwMode="auto">
            <a:xfrm>
              <a:off x="0" y="1036"/>
              <a:ext cx="561" cy="518"/>
              <a:chOff x="0" y="0"/>
              <a:chExt cx="561" cy="518"/>
            </a:xfrm>
          </p:grpSpPr>
          <p:sp>
            <p:nvSpPr>
              <p:cNvPr id="36889" name="Rectangle 24"/>
              <p:cNvSpPr>
                <a:spLocks noChangeArrowheads="1"/>
              </p:cNvSpPr>
              <p:nvPr/>
            </p:nvSpPr>
            <p:spPr bwMode="auto">
              <a:xfrm>
                <a:off x="43" y="0"/>
                <a:ext cx="475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南洋</a:t>
                </a:r>
              </a:p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舰队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90" name="Rectangle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61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74" name="Group 26"/>
            <p:cNvGrpSpPr>
              <a:grpSpLocks/>
            </p:cNvGrpSpPr>
            <p:nvPr/>
          </p:nvGrpSpPr>
          <p:grpSpPr bwMode="auto">
            <a:xfrm>
              <a:off x="561" y="1036"/>
              <a:ext cx="878" cy="518"/>
              <a:chOff x="0" y="0"/>
              <a:chExt cx="878" cy="518"/>
            </a:xfrm>
          </p:grpSpPr>
          <p:sp>
            <p:nvSpPr>
              <p:cNvPr id="36887" name="Rectangle 27"/>
              <p:cNvSpPr>
                <a:spLocks noChangeArrowheads="1"/>
              </p:cNvSpPr>
              <p:nvPr/>
            </p:nvSpPr>
            <p:spPr bwMode="auto">
              <a:xfrm>
                <a:off x="175" y="52"/>
                <a:ext cx="600" cy="3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zh-CN" sz="2400" b="1">
                    <a:latin typeface="楷体" pitchFamily="49" charset="-122"/>
                    <a:ea typeface="楷体" pitchFamily="49" charset="-122"/>
                  </a:rPr>
                  <a:t>19000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 b="1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88" name="Rectangle 2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878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75" name="Group 29"/>
            <p:cNvGrpSpPr>
              <a:grpSpLocks/>
            </p:cNvGrpSpPr>
            <p:nvPr/>
          </p:nvGrpSpPr>
          <p:grpSpPr bwMode="auto">
            <a:xfrm>
              <a:off x="1439" y="1036"/>
              <a:ext cx="1595" cy="518"/>
              <a:chOff x="0" y="0"/>
              <a:chExt cx="1595" cy="518"/>
            </a:xfrm>
          </p:grpSpPr>
          <p:sp>
            <p:nvSpPr>
              <p:cNvPr id="36885" name="Rectangle 30"/>
              <p:cNvSpPr>
                <a:spLocks noChangeArrowheads="1"/>
              </p:cNvSpPr>
              <p:nvPr/>
            </p:nvSpPr>
            <p:spPr bwMode="auto">
              <a:xfrm>
                <a:off x="43" y="0"/>
                <a:ext cx="1509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江苏、浙江海面及长江口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86" name="Rectangle 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95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76" name="Group 32"/>
            <p:cNvGrpSpPr>
              <a:grpSpLocks/>
            </p:cNvGrpSpPr>
            <p:nvPr/>
          </p:nvGrpSpPr>
          <p:grpSpPr bwMode="auto">
            <a:xfrm>
              <a:off x="0" y="1554"/>
              <a:ext cx="561" cy="518"/>
              <a:chOff x="0" y="0"/>
              <a:chExt cx="561" cy="518"/>
            </a:xfrm>
          </p:grpSpPr>
          <p:sp>
            <p:nvSpPr>
              <p:cNvPr id="36883" name="Rectangle 33"/>
              <p:cNvSpPr>
                <a:spLocks noChangeArrowheads="1"/>
              </p:cNvSpPr>
              <p:nvPr/>
            </p:nvSpPr>
            <p:spPr bwMode="auto">
              <a:xfrm>
                <a:off x="43" y="0"/>
                <a:ext cx="475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福建</a:t>
                </a:r>
              </a:p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水师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 b="1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84" name="Rectangle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61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77" name="Group 35"/>
            <p:cNvGrpSpPr>
              <a:grpSpLocks/>
            </p:cNvGrpSpPr>
            <p:nvPr/>
          </p:nvGrpSpPr>
          <p:grpSpPr bwMode="auto">
            <a:xfrm>
              <a:off x="561" y="1554"/>
              <a:ext cx="878" cy="518"/>
              <a:chOff x="0" y="0"/>
              <a:chExt cx="878" cy="518"/>
            </a:xfrm>
          </p:grpSpPr>
          <p:sp>
            <p:nvSpPr>
              <p:cNvPr id="36881" name="Rectangle 36"/>
              <p:cNvSpPr>
                <a:spLocks noChangeArrowheads="1"/>
              </p:cNvSpPr>
              <p:nvPr/>
            </p:nvSpPr>
            <p:spPr bwMode="auto">
              <a:xfrm>
                <a:off x="175" y="104"/>
                <a:ext cx="600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zh-CN" sz="2400" b="1">
                    <a:latin typeface="楷体" pitchFamily="49" charset="-122"/>
                    <a:ea typeface="楷体" pitchFamily="49" charset="-122"/>
                  </a:rPr>
                  <a:t>9700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 b="1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82" name="Rectangle 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878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grpSp>
          <p:nvGrpSpPr>
            <p:cNvPr id="36878" name="Group 38"/>
            <p:cNvGrpSpPr>
              <a:grpSpLocks/>
            </p:cNvGrpSpPr>
            <p:nvPr/>
          </p:nvGrpSpPr>
          <p:grpSpPr bwMode="auto">
            <a:xfrm>
              <a:off x="1439" y="1554"/>
              <a:ext cx="1595" cy="518"/>
              <a:chOff x="0" y="0"/>
              <a:chExt cx="1595" cy="518"/>
            </a:xfrm>
          </p:grpSpPr>
          <p:sp>
            <p:nvSpPr>
              <p:cNvPr id="36879" name="Rectangle 39"/>
              <p:cNvSpPr>
                <a:spLocks noChangeArrowheads="1"/>
              </p:cNvSpPr>
              <p:nvPr/>
            </p:nvSpPr>
            <p:spPr bwMode="auto">
              <a:xfrm>
                <a:off x="43" y="0"/>
                <a:ext cx="1509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buFont typeface="Arial" charset="0"/>
                  <a:buNone/>
                </a:pPr>
                <a:r>
                  <a:rPr lang="zh-CN" altLang="en-US" sz="2400" b="1">
                    <a:latin typeface="楷体" pitchFamily="49" charset="-122"/>
                    <a:ea typeface="楷体" pitchFamily="49" charset="-122"/>
                  </a:rPr>
                  <a:t>厦门、马尾</a:t>
                </a:r>
              </a:p>
              <a:p>
                <a:pPr algn="just">
                  <a:buFont typeface="Arial" charset="0"/>
                  <a:buNone/>
                </a:pPr>
                <a:endParaRPr lang="zh-CN" altLang="zh-CN" sz="2400" b="1"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36880" name="Rectangle 4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95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zh-CN" altLang="zh-CN" sz="2400">
                  <a:latin typeface="楷体" pitchFamily="49" charset="-122"/>
                  <a:ea typeface="楷体" pitchFamily="49" charset="-122"/>
                </a:endParaRPr>
              </a:p>
            </p:txBody>
          </p:sp>
        </p:grpSp>
      </p:grpSp>
      <p:sp>
        <p:nvSpPr>
          <p:cNvPr id="36866" name="Text Box 42"/>
          <p:cNvSpPr txBox="1">
            <a:spLocks noChangeArrowheads="1"/>
          </p:cNvSpPr>
          <p:nvPr/>
        </p:nvSpPr>
        <p:spPr bwMode="auto">
          <a:xfrm>
            <a:off x="1463675" y="741363"/>
            <a:ext cx="68405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三支海军舰队的规模和布防情况 </a:t>
            </a:r>
          </a:p>
          <a:p>
            <a:pPr>
              <a:buFont typeface="Arial" charset="0"/>
              <a:buNone/>
            </a:pPr>
            <a:endParaRPr lang="zh-CN" altLang="en-US" sz="3600" b="1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12890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" name="图片 2" descr="&lt;strong&gt;洋务运动&lt;/strong&gt;_图片_互动百科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-72669" y="-98474"/>
            <a:ext cx="1871003" cy="1474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891" name="矩形 3"/>
          <p:cNvSpPr>
            <a:spLocks noChangeArrowheads="1"/>
          </p:cNvSpPr>
          <p:nvPr/>
        </p:nvSpPr>
        <p:spPr bwMode="auto">
          <a:xfrm>
            <a:off x="1811338" y="284163"/>
            <a:ext cx="52879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noProof="1">
                <a:latin typeface="楷体" pitchFamily="49" charset="-122"/>
                <a:ea typeface="楷体" pitchFamily="49" charset="-122"/>
              </a:rPr>
              <a:t>六、对洋务运动的评价</a:t>
            </a:r>
          </a:p>
        </p:txBody>
      </p:sp>
      <p:pic>
        <p:nvPicPr>
          <p:cNvPr id="37892" name="图片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488" y="1289050"/>
            <a:ext cx="8709025" cy="319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706438" y="4656138"/>
            <a:ext cx="7731125" cy="203676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性质：洋务运动是晚清时期统治集团求强求富的自救运动。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地位：洋务运动是中国历史上第一次近代化运动。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3"/>
          <p:cNvSpPr>
            <a:spLocks noChangeShapeType="1"/>
          </p:cNvSpPr>
          <p:nvPr/>
        </p:nvSpPr>
        <p:spPr bwMode="auto">
          <a:xfrm flipV="1">
            <a:off x="2938463" y="4264025"/>
            <a:ext cx="1295400" cy="0"/>
          </a:xfrm>
          <a:prstGeom prst="line">
            <a:avLst/>
          </a:prstGeom>
          <a:noFill/>
          <a:ln w="76200">
            <a:solidFill>
              <a:schemeClr val="accent1">
                <a:lumMod val="50000"/>
              </a:schemeClr>
            </a:solidFill>
            <a:prstDash val="sysDot"/>
            <a:round/>
            <a:tailEnd type="triangle" w="med" len="med"/>
          </a:ln>
          <a:extLst>
            <a:ext uri="{909E8E84-426E-40DD-AFC4-6F175D3DCCD1}"/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  <a:cs typeface="+mn-cs"/>
            </a:endParaRPr>
          </a:p>
        </p:txBody>
      </p:sp>
      <p:sp>
        <p:nvSpPr>
          <p:cNvPr id="3" name="Line 4"/>
          <p:cNvSpPr>
            <a:spLocks noChangeShapeType="1"/>
          </p:cNvSpPr>
          <p:nvPr/>
        </p:nvSpPr>
        <p:spPr bwMode="auto">
          <a:xfrm>
            <a:off x="2781300" y="3509963"/>
            <a:ext cx="1447800" cy="0"/>
          </a:xfrm>
          <a:prstGeom prst="line">
            <a:avLst/>
          </a:prstGeom>
          <a:noFill/>
          <a:ln w="76200">
            <a:solidFill>
              <a:schemeClr val="accent1">
                <a:lumMod val="50000"/>
              </a:schemeClr>
            </a:solidFill>
            <a:prstDash val="sysDot"/>
            <a:round/>
            <a:tailEnd type="triangle" w="med" len="med"/>
          </a:ln>
          <a:extLst>
            <a:ext uri="{909E8E84-426E-40DD-AFC4-6F175D3DCCD1}"/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  <a:cs typeface="+mn-cs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143000" y="1223963"/>
            <a:ext cx="1747838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3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创办近代军事工业</a:t>
            </a:r>
          </a:p>
          <a:p>
            <a:pPr>
              <a:lnSpc>
                <a:spcPts val="3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兴办近代民用工业</a:t>
            </a:r>
          </a:p>
          <a:p>
            <a:pPr>
              <a:lnSpc>
                <a:spcPts val="3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建立新式海陆军</a:t>
            </a:r>
            <a:endParaRPr lang="en-US" altLang="zh-CN" sz="2400" b="1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发展近代教育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257675" y="1216025"/>
            <a:ext cx="4365625" cy="2493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rgbClr val="0066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在客观上促进了中国民族资本主义的发展；</a:t>
            </a:r>
            <a:endParaRPr lang="en-US" altLang="zh-CN" sz="2400" b="1" dirty="0">
              <a:solidFill>
                <a:srgbClr val="0066FF"/>
              </a:solidFill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fontAlgn="auto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zh-CN" sz="2400" b="1" dirty="0">
              <a:solidFill>
                <a:srgbClr val="0066FF"/>
              </a:solidFill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fontAlgn="auto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rgbClr val="0066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对外国资本的入侵起了一定的抵制作用；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2400" b="1" dirty="0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186238" y="3281363"/>
            <a:ext cx="4848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400" b="1">
                <a:solidFill>
                  <a:srgbClr val="0066FF"/>
                </a:solidFill>
                <a:latin typeface="楷体" pitchFamily="49" charset="-122"/>
                <a:ea typeface="楷体" pitchFamily="49" charset="-122"/>
              </a:rPr>
              <a:t>在一定程度上提高了清军的战斗力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262438" y="4071938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buFont typeface="Arial" charset="0"/>
              <a:buNone/>
            </a:pPr>
            <a:r>
              <a:rPr lang="zh-CN" altLang="en-US" sz="2400" b="1">
                <a:solidFill>
                  <a:srgbClr val="0066FF"/>
                </a:solidFill>
                <a:latin typeface="楷体" pitchFamily="49" charset="-122"/>
                <a:ea typeface="楷体" pitchFamily="49" charset="-122"/>
              </a:rPr>
              <a:t>为近代中国培养了一批科技人才</a:t>
            </a:r>
          </a:p>
        </p:txBody>
      </p:sp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2814638" y="1471613"/>
            <a:ext cx="1447800" cy="1219200"/>
            <a:chOff x="0" y="0"/>
            <a:chExt cx="912" cy="768"/>
          </a:xfrm>
        </p:grpSpPr>
        <p:sp>
          <p:nvSpPr>
            <p:cNvPr id="9" name="Line 11"/>
            <p:cNvSpPr>
              <a:spLocks noChangeShapeType="1"/>
            </p:cNvSpPr>
            <p:nvPr/>
          </p:nvSpPr>
          <p:spPr bwMode="auto">
            <a:xfrm>
              <a:off x="318" y="0"/>
              <a:ext cx="0" cy="768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Line 12"/>
            <p:cNvSpPr>
              <a:spLocks noChangeShapeType="1"/>
            </p:cNvSpPr>
            <p:nvPr/>
          </p:nvSpPr>
          <p:spPr bwMode="auto">
            <a:xfrm>
              <a:off x="0" y="0"/>
              <a:ext cx="336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Line 13"/>
            <p:cNvSpPr>
              <a:spLocks noChangeShapeType="1"/>
            </p:cNvSpPr>
            <p:nvPr/>
          </p:nvSpPr>
          <p:spPr bwMode="auto">
            <a:xfrm>
              <a:off x="0" y="768"/>
              <a:ext cx="336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Line 14"/>
            <p:cNvSpPr>
              <a:spLocks noChangeShapeType="1"/>
            </p:cNvSpPr>
            <p:nvPr/>
          </p:nvSpPr>
          <p:spPr bwMode="auto">
            <a:xfrm>
              <a:off x="384" y="336"/>
              <a:ext cx="192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Line 15"/>
            <p:cNvSpPr>
              <a:spLocks noChangeShapeType="1"/>
            </p:cNvSpPr>
            <p:nvPr/>
          </p:nvSpPr>
          <p:spPr bwMode="auto">
            <a:xfrm>
              <a:off x="690" y="0"/>
              <a:ext cx="0" cy="768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Line 16"/>
            <p:cNvSpPr>
              <a:spLocks noChangeShapeType="1"/>
            </p:cNvSpPr>
            <p:nvPr/>
          </p:nvSpPr>
          <p:spPr bwMode="auto">
            <a:xfrm>
              <a:off x="672" y="768"/>
              <a:ext cx="240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  <a:tailEnd type="triangle" w="med" len="med"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Line 17"/>
            <p:cNvSpPr>
              <a:spLocks noChangeShapeType="1"/>
            </p:cNvSpPr>
            <p:nvPr/>
          </p:nvSpPr>
          <p:spPr bwMode="auto">
            <a:xfrm flipV="1">
              <a:off x="672" y="0"/>
              <a:ext cx="240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  <a:tailEnd type="triangle" w="med" len="med"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4629150" y="577850"/>
            <a:ext cx="2325688" cy="523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历史积极性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1219200" y="534988"/>
            <a:ext cx="16764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内容</a:t>
            </a:r>
          </a:p>
        </p:txBody>
      </p:sp>
      <p:sp>
        <p:nvSpPr>
          <p:cNvPr id="19" name="Line 21"/>
          <p:cNvSpPr>
            <a:spLocks noChangeShapeType="1"/>
          </p:cNvSpPr>
          <p:nvPr/>
        </p:nvSpPr>
        <p:spPr bwMode="auto">
          <a:xfrm>
            <a:off x="2743200" y="849313"/>
            <a:ext cx="1601788" cy="0"/>
          </a:xfrm>
          <a:prstGeom prst="line">
            <a:avLst/>
          </a:prstGeom>
          <a:noFill/>
          <a:ln w="76200">
            <a:solidFill>
              <a:schemeClr val="accent1">
                <a:lumMod val="50000"/>
              </a:schemeClr>
            </a:solidFill>
            <a:round/>
            <a:headEnd type="triangle" w="med" len="med"/>
          </a:ln>
          <a:extLst>
            <a:ext uri="{909E8E84-426E-40DD-AFC4-6F175D3DCCD1}"/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  <a:cs typeface="+mn-cs"/>
            </a:endParaRPr>
          </a:p>
        </p:txBody>
      </p:sp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1203325" y="5027613"/>
            <a:ext cx="16922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根本目的</a:t>
            </a:r>
          </a:p>
        </p:txBody>
      </p:sp>
      <p:sp>
        <p:nvSpPr>
          <p:cNvPr id="21" name="Text Box 23"/>
          <p:cNvSpPr txBox="1">
            <a:spLocks noChangeArrowheads="1"/>
          </p:cNvSpPr>
          <p:nvPr/>
        </p:nvSpPr>
        <p:spPr bwMode="auto">
          <a:xfrm>
            <a:off x="4427538" y="5046663"/>
            <a:ext cx="4716462" cy="523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维护和巩固清朝的统治</a:t>
            </a:r>
          </a:p>
        </p:txBody>
      </p:sp>
      <p:sp>
        <p:nvSpPr>
          <p:cNvPr id="22" name="Text Box 24"/>
          <p:cNvSpPr txBox="1">
            <a:spLocks noChangeArrowheads="1"/>
          </p:cNvSpPr>
          <p:nvPr/>
        </p:nvSpPr>
        <p:spPr bwMode="auto">
          <a:xfrm>
            <a:off x="620713" y="6034088"/>
            <a:ext cx="25923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历史局限性</a:t>
            </a:r>
          </a:p>
        </p:txBody>
      </p:sp>
      <p:sp>
        <p:nvSpPr>
          <p:cNvPr id="23" name="Text Box 25"/>
          <p:cNvSpPr txBox="1">
            <a:spLocks noChangeArrowheads="1"/>
          </p:cNvSpPr>
          <p:nvPr/>
        </p:nvSpPr>
        <p:spPr bwMode="auto">
          <a:xfrm>
            <a:off x="4362450" y="6070600"/>
            <a:ext cx="4495800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未能使中国走上富强的道路</a:t>
            </a:r>
          </a:p>
        </p:txBody>
      </p:sp>
      <p:sp>
        <p:nvSpPr>
          <p:cNvPr id="24" name="Line 26"/>
          <p:cNvSpPr>
            <a:spLocks noChangeShapeType="1"/>
          </p:cNvSpPr>
          <p:nvPr/>
        </p:nvSpPr>
        <p:spPr bwMode="auto">
          <a:xfrm flipH="1">
            <a:off x="2890838" y="5307013"/>
            <a:ext cx="1470025" cy="9525"/>
          </a:xfrm>
          <a:prstGeom prst="line">
            <a:avLst/>
          </a:prstGeom>
          <a:noFill/>
          <a:ln w="76200">
            <a:solidFill>
              <a:schemeClr val="accent1">
                <a:lumMod val="50000"/>
              </a:schemeClr>
            </a:solidFill>
            <a:round/>
            <a:headEnd type="triangle" w="med" len="med"/>
          </a:ln>
          <a:extLst>
            <a:ext uri="{909E8E84-426E-40DD-AFC4-6F175D3DCCD1}"/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  <a:cs typeface="+mn-cs"/>
            </a:endParaRPr>
          </a:p>
        </p:txBody>
      </p:sp>
      <p:sp>
        <p:nvSpPr>
          <p:cNvPr id="25" name="Line 27"/>
          <p:cNvSpPr>
            <a:spLocks noChangeShapeType="1"/>
          </p:cNvSpPr>
          <p:nvPr/>
        </p:nvSpPr>
        <p:spPr bwMode="auto">
          <a:xfrm>
            <a:off x="2627313" y="6308725"/>
            <a:ext cx="1676400" cy="0"/>
          </a:xfrm>
          <a:prstGeom prst="line">
            <a:avLst/>
          </a:prstGeom>
          <a:noFill/>
          <a:ln w="76200">
            <a:solidFill>
              <a:schemeClr val="accent1">
                <a:lumMod val="50000"/>
              </a:schemeClr>
            </a:solidFill>
            <a:prstDash val="sysDot"/>
            <a:round/>
            <a:tailEnd type="triangle" w="med" len="med"/>
          </a:ln>
          <a:extLst>
            <a:ext uri="{909E8E84-426E-40DD-AFC4-6F175D3DCCD1}"/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  <a:cs typeface="+mn-cs"/>
            </a:endParaRPr>
          </a:p>
        </p:txBody>
      </p:sp>
      <p:sp>
        <p:nvSpPr>
          <p:cNvPr id="26" name="Text Box 28"/>
          <p:cNvSpPr txBox="1">
            <a:spLocks noChangeArrowheads="1"/>
          </p:cNvSpPr>
          <p:nvPr/>
        </p:nvSpPr>
        <p:spPr bwMode="auto">
          <a:xfrm>
            <a:off x="50800" y="2427288"/>
            <a:ext cx="736600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评 价</a:t>
            </a:r>
          </a:p>
        </p:txBody>
      </p:sp>
      <p:grpSp>
        <p:nvGrpSpPr>
          <p:cNvPr id="27" name="Group 29"/>
          <p:cNvGrpSpPr>
            <a:grpSpLocks/>
          </p:cNvGrpSpPr>
          <p:nvPr/>
        </p:nvGrpSpPr>
        <p:grpSpPr bwMode="auto">
          <a:xfrm>
            <a:off x="838200" y="835025"/>
            <a:ext cx="306388" cy="4572000"/>
            <a:chOff x="0" y="0"/>
            <a:chExt cx="193" cy="2880"/>
          </a:xfrm>
        </p:grpSpPr>
        <p:sp>
          <p:nvSpPr>
            <p:cNvPr id="28" name="Line 30"/>
            <p:cNvSpPr>
              <a:spLocks noChangeShapeType="1"/>
            </p:cNvSpPr>
            <p:nvPr/>
          </p:nvSpPr>
          <p:spPr bwMode="auto">
            <a:xfrm>
              <a:off x="0" y="0"/>
              <a:ext cx="0" cy="288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9" name="Line 31"/>
            <p:cNvSpPr>
              <a:spLocks noChangeShapeType="1"/>
            </p:cNvSpPr>
            <p:nvPr/>
          </p:nvSpPr>
          <p:spPr bwMode="auto">
            <a:xfrm>
              <a:off x="1" y="22"/>
              <a:ext cx="192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" name="Line 32"/>
            <p:cNvSpPr>
              <a:spLocks noChangeShapeType="1"/>
            </p:cNvSpPr>
            <p:nvPr/>
          </p:nvSpPr>
          <p:spPr bwMode="auto">
            <a:xfrm>
              <a:off x="0" y="2853"/>
              <a:ext cx="192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" name="Line 33"/>
            <p:cNvSpPr>
              <a:spLocks noChangeShapeType="1"/>
            </p:cNvSpPr>
            <p:nvPr/>
          </p:nvSpPr>
          <p:spPr bwMode="auto">
            <a:xfrm>
              <a:off x="0" y="528"/>
              <a:ext cx="192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Line 34"/>
            <p:cNvSpPr>
              <a:spLocks noChangeShapeType="1"/>
            </p:cNvSpPr>
            <p:nvPr/>
          </p:nvSpPr>
          <p:spPr bwMode="auto">
            <a:xfrm>
              <a:off x="0" y="1152"/>
              <a:ext cx="192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Line 35"/>
            <p:cNvSpPr>
              <a:spLocks noChangeShapeType="1"/>
            </p:cNvSpPr>
            <p:nvPr/>
          </p:nvSpPr>
          <p:spPr bwMode="auto">
            <a:xfrm>
              <a:off x="0" y="1584"/>
              <a:ext cx="192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Line 36"/>
            <p:cNvSpPr>
              <a:spLocks noChangeShapeType="1"/>
            </p:cNvSpPr>
            <p:nvPr/>
          </p:nvSpPr>
          <p:spPr bwMode="auto">
            <a:xfrm>
              <a:off x="0" y="2160"/>
              <a:ext cx="192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5" name="Line 26"/>
          <p:cNvSpPr>
            <a:spLocks noChangeShapeType="1"/>
          </p:cNvSpPr>
          <p:nvPr/>
        </p:nvSpPr>
        <p:spPr bwMode="auto">
          <a:xfrm flipV="1">
            <a:off x="1530350" y="5527675"/>
            <a:ext cx="153988" cy="557213"/>
          </a:xfrm>
          <a:prstGeom prst="line">
            <a:avLst/>
          </a:prstGeom>
          <a:noFill/>
          <a:ln w="76200">
            <a:solidFill>
              <a:schemeClr val="accent1">
                <a:lumMod val="50000"/>
              </a:schemeClr>
            </a:solidFill>
            <a:round/>
            <a:headEnd type="triangle" w="med" len="med"/>
          </a:ln>
          <a:extLst>
            <a:ext uri="{909E8E84-426E-40DD-AFC4-6F175D3DCCD1}"/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7" grpId="0"/>
      <p:bldP spid="18" grpId="0"/>
      <p:bldP spid="20" grpId="0"/>
      <p:bldP spid="21" grpId="0"/>
      <p:bldP spid="22" grpId="0"/>
      <p:bldP spid="23" grpId="0"/>
      <p:bldP spid="2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1098</Words>
  <Application>Microsoft Office PowerPoint</Application>
  <PresentationFormat>全屏显示(4:3)</PresentationFormat>
  <Paragraphs>146</Paragraphs>
  <Slides>24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宋体</vt:lpstr>
      <vt:lpstr>Arial</vt:lpstr>
      <vt:lpstr>等线 Light</vt:lpstr>
      <vt:lpstr>楷体</vt:lpstr>
      <vt:lpstr>华文新魏</vt:lpstr>
      <vt:lpstr>Times New Roman</vt:lpstr>
      <vt:lpstr>隶书</vt:lpstr>
      <vt:lpstr>黑体</vt:lpstr>
      <vt:lpstr>Office 主题​​</vt:lpstr>
      <vt:lpstr>    人们多注意1840年的时代意义，实际上1860年同样是一个重要的年份，即社会观念的新陈代谢来说，它比1840年就有更加明显的标界意义。                                 ——陈旭麓 </vt:lpstr>
      <vt:lpstr>中国近代史与近代化的区别</vt:lpstr>
      <vt:lpstr>幻灯片 3</vt:lpstr>
      <vt:lpstr>幻灯片 4</vt:lpstr>
      <vt:lpstr>一、洋务运动兴起的背景</vt:lpstr>
      <vt:lpstr>幻灯片 6</vt:lpstr>
      <vt:lpstr>    利用西方技术，富国强民，摆脱困境，维护清王朝的统治。</vt:lpstr>
      <vt:lpstr>幻灯片 8</vt:lpstr>
      <vt:lpstr>五、洋务运动的内容</vt:lpstr>
      <vt:lpstr>洋务运动前期创办的近代军事工业</vt:lpstr>
      <vt:lpstr>洋务运动前期创办的近代军事工业</vt:lpstr>
      <vt:lpstr>幻灯片 12</vt:lpstr>
      <vt:lpstr>幻灯片 13</vt:lpstr>
      <vt:lpstr>幻灯片 14</vt:lpstr>
      <vt:lpstr>幻灯片 15</vt:lpstr>
      <vt:lpstr>幻灯片 16</vt:lpstr>
      <vt:lpstr>洋务运动后期创办的近代民用工业</vt:lpstr>
      <vt:lpstr>洋务运动后期创办的近代民用工业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人们多注意1840年的时代意义，实际上1860年同样是一个重要的年份，即社会观念的新陈代谢来说，它比1840年就有更加明显的标界意义。                                 ——陈旭麓 </dc:title>
  <dc:creator/>
  <cp:lastModifiedBy>PC</cp:lastModifiedBy>
  <cp:revision>103</cp:revision>
  <dcterms:created xsi:type="dcterms:W3CDTF">2017-09-22T15:23:00Z</dcterms:created>
  <dcterms:modified xsi:type="dcterms:W3CDTF">2017-11-25T03:44:49Z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2052-10.1.0.6750</vt:lpwstr>
  </property>
</Properties>
</file>