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sldIdLst>
    <p:sldId id="256" r:id="rId3"/>
    <p:sldId id="310" r:id="rId4"/>
    <p:sldId id="259" r:id="rId5"/>
    <p:sldId id="260" r:id="rId6"/>
    <p:sldId id="706" r:id="rId7"/>
    <p:sldId id="1007" r:id="rId8"/>
    <p:sldId id="301" r:id="rId9"/>
    <p:sldId id="1010" r:id="rId10"/>
    <p:sldId id="1256" r:id="rId11"/>
    <p:sldId id="297" r:id="rId12"/>
    <p:sldId id="303" r:id="rId13"/>
    <p:sldId id="1251" r:id="rId14"/>
    <p:sldId id="560" r:id="rId15"/>
    <p:sldId id="336" r:id="rId16"/>
    <p:sldId id="335" r:id="rId17"/>
    <p:sldId id="338" r:id="rId18"/>
    <p:sldId id="339" r:id="rId19"/>
    <p:sldId id="1257" r:id="rId21"/>
    <p:sldId id="1258" r:id="rId22"/>
    <p:sldId id="1259" r:id="rId23"/>
    <p:sldId id="332" r:id="rId24"/>
    <p:sldId id="1260" r:id="rId25"/>
    <p:sldId id="582" r:id="rId26"/>
    <p:sldId id="1261" r:id="rId27"/>
    <p:sldId id="1263" r:id="rId2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xkb1.com" initials="xkb1.com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81" autoAdjust="0"/>
    <p:restoredTop sz="99647" autoAdjust="0"/>
  </p:normalViewPr>
  <p:slideViewPr>
    <p:cSldViewPr snapToGrid="0">
      <p:cViewPr varScale="1">
        <p:scale>
          <a:sx n="90" d="100"/>
          <a:sy n="90" d="100"/>
        </p:scale>
        <p:origin x="58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5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2" Type="http://schemas.openxmlformats.org/officeDocument/2006/relationships/commentAuthors" Target="commentAuthors.xml"/><Relationship Id="rId31" Type="http://schemas.openxmlformats.org/officeDocument/2006/relationships/tableStyles" Target="tableStyles.xml"/><Relationship Id="rId30" Type="http://schemas.openxmlformats.org/officeDocument/2006/relationships/viewProps" Target="viewProps.xml"/><Relationship Id="rId3" Type="http://schemas.openxmlformats.org/officeDocument/2006/relationships/slide" Target="slides/slide1.xml"/><Relationship Id="rId29" Type="http://schemas.openxmlformats.org/officeDocument/2006/relationships/presProps" Target="presProps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notesMaster" Target="notesMasters/notesMaster1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4B9EF9-6DA8-4985-8D79-7F2C750E58A6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BFB677-1002-4675-901F-55858E770D1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F72349A9-C8E6-42CE-B0AE-3D116ACE6903}" type="slidenum">
              <a:rPr altLang="zh-CN" smtClean="0">
                <a:latin typeface="Times New Roman" panose="02020603050405020304" pitchFamily="18" charset="0"/>
              </a:rPr>
            </a:fld>
            <a:endParaRPr lang="zh-CN" altLang="zh-CN">
              <a:latin typeface="Times New Roman" panose="02020603050405020304" pitchFamily="18" charset="0"/>
            </a:endParaRPr>
          </a:p>
        </p:txBody>
      </p:sp>
      <p:sp>
        <p:nvSpPr>
          <p:cNvPr id="14339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859C9523-7BEC-460F-BF0C-A1F2F1EB71AB}" type="slidenum">
              <a:rPr lang="en-US" altLang="zh-CN" sz="1200"/>
            </a:fld>
            <a:endParaRPr lang="en-US" altLang="zh-CN" sz="1200"/>
          </a:p>
        </p:txBody>
      </p:sp>
      <p:sp>
        <p:nvSpPr>
          <p:cNvPr id="14340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E675C8A5-DB14-4A54-9D2A-E1886C7E96B0}" type="slidenum">
              <a:rPr lang="en-US" altLang="zh-CN" sz="1200"/>
            </a:fld>
            <a:endParaRPr lang="en-US" altLang="zh-CN" sz="1200"/>
          </a:p>
        </p:txBody>
      </p:sp>
      <p:sp>
        <p:nvSpPr>
          <p:cNvPr id="14341" name="Rectangle 2"/>
          <p:cNvSpPr>
            <a:spLocks noGrp="1" noRot="1" noChangeAspect="1" noChangeArrowheads="1" noTextEdit="1"/>
          </p:cNvSpPr>
          <p:nvPr>
            <p:ph type="sldImg" idx="4294967295"/>
          </p:nvPr>
        </p:nvSpPr>
        <p:spPr/>
      </p:sp>
      <p:sp>
        <p:nvSpPr>
          <p:cNvPr id="14342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/>
            <a:endParaRPr lang="zh-CN" altLang="zh-CN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34818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4819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96E54083-B974-4230-AE52-916606C28E9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36866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6867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6617C6AA-0575-4B1A-BEA6-457B4F90CCF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38914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8915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588EAE17-85CD-40C6-BAB7-16520609FF0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幻灯片图像占位符 1"/>
          <p:cNvSpPr>
            <a:spLocks noGrp="1" noRot="1" noChangeAspect="1" noChangeArrowheads="1"/>
          </p:cNvSpPr>
          <p:nvPr>
            <p:ph type="sldImg" idx="4294967295"/>
          </p:nvPr>
        </p:nvSpPr>
        <p:spPr>
          <a:ln>
            <a:miter lim="800000"/>
          </a:ln>
        </p:spPr>
      </p:sp>
      <p:sp>
        <p:nvSpPr>
          <p:cNvPr id="43010" name="备注占位符 2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3011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/>
          <a:lstStyle/>
          <a:p>
            <a:fld id="{E0EF77BE-A386-4C86-8CBF-6FF3791C61F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5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zh-CN" altLang="en-US" noProof="1"/>
              <a:t>单击此处编辑母版副标题样式</a:t>
            </a:r>
            <a:endParaRPr lang="en-US" noProof="1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1A921B-BCB0-463A-9B1C-A57CA09D50C6}" type="slidenum">
              <a:rPr altLang="zh-CN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en-US" noProof="1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B686E2-49D9-495F-9516-E4723B188C22}" type="slidenum">
              <a:rPr altLang="zh-CN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5"/>
            <a:ext cx="10515600" cy="2852737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71"/>
            <a:ext cx="10515600" cy="150018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>
              <a:buNone/>
              <a:defRPr sz="1015">
                <a:solidFill>
                  <a:schemeClr val="tx1">
                    <a:tint val="75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580896-2633-4E37-B9A8-59ECA4531D9C}" type="slidenum">
              <a:rPr altLang="zh-CN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en-US" noProof="1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en-US" noProof="1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72EA6D-1448-4621-B5C9-979ACF13A02E}" type="slidenum">
              <a:rPr altLang="zh-CN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5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en-US" noProof="1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5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en-US" noProof="1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522F48-3E90-4CB6-98F5-D9955AB770DC}" type="slidenum">
              <a:rPr altLang="zh-CN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31D07-6C92-4FC5-92E8-095CC7937FA0}" type="slidenum">
              <a:rPr altLang="zh-CN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59688-59BB-4A51-945E-9DB37378A658}" type="slidenum">
              <a:rPr altLang="zh-CN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33"/>
            <a:ext cx="6172200" cy="4873625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en-US" noProof="1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90"/>
            </a:lvl2pPr>
            <a:lvl3pPr marL="514350" indent="0">
              <a:buNone/>
              <a:defRPr sz="675"/>
            </a:lvl3pPr>
            <a:lvl4pPr marL="771525" indent="0">
              <a:buNone/>
              <a:defRPr sz="565"/>
            </a:lvl4pPr>
            <a:lvl5pPr marL="1028700" indent="0">
              <a:buNone/>
              <a:defRPr sz="565"/>
            </a:lvl5pPr>
            <a:lvl6pPr marL="1285875" indent="0">
              <a:buNone/>
              <a:defRPr sz="565"/>
            </a:lvl6pPr>
            <a:lvl7pPr marL="1543050" indent="0">
              <a:buNone/>
              <a:defRPr sz="565"/>
            </a:lvl7pPr>
            <a:lvl8pPr marL="1800225" indent="0">
              <a:buNone/>
              <a:defRPr sz="565"/>
            </a:lvl8pPr>
            <a:lvl9pPr marL="2057400" indent="0">
              <a:buNone/>
              <a:defRPr sz="565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387D80-7A95-474E-8D7A-C9EAA1A0F4C0}" type="slidenum">
              <a:rPr altLang="zh-CN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33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90"/>
            </a:lvl2pPr>
            <a:lvl3pPr marL="514350" indent="0">
              <a:buNone/>
              <a:defRPr sz="675"/>
            </a:lvl3pPr>
            <a:lvl4pPr marL="771525" indent="0">
              <a:buNone/>
              <a:defRPr sz="565"/>
            </a:lvl4pPr>
            <a:lvl5pPr marL="1028700" indent="0">
              <a:buNone/>
              <a:defRPr sz="565"/>
            </a:lvl5pPr>
            <a:lvl6pPr marL="1285875" indent="0">
              <a:buNone/>
              <a:defRPr sz="565"/>
            </a:lvl6pPr>
            <a:lvl7pPr marL="1543050" indent="0">
              <a:buNone/>
              <a:defRPr sz="565"/>
            </a:lvl7pPr>
            <a:lvl8pPr marL="1800225" indent="0">
              <a:buNone/>
              <a:defRPr sz="565"/>
            </a:lvl8pPr>
            <a:lvl9pPr marL="2057400" indent="0">
              <a:buNone/>
              <a:defRPr sz="565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C7C563-889D-4D2B-9851-218E60CE0D80}" type="slidenum">
              <a:rPr altLang="zh-CN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en-US" noProof="1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29895-5D70-4E68-B6EE-A6D7F8E32834}" type="slidenum">
              <a:rPr altLang="zh-CN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en-US" noProof="1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en-US" noProof="1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23519-2FFD-4AC4-B6F6-B4FA158098F9}" type="slidenum">
              <a:rPr altLang="zh-CN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C48B58-099F-4E1B-A3CE-501ED4F62795}" type="slidenum">
              <a:rPr altLang="zh-CN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2AB8A2-8935-45F8-A308-4D0104B65757}" type="slidenum">
              <a:rPr altLang="zh-CN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F0ED89-63F7-4DC8-90A2-B1BA7215106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FD34C2-5267-4A90-B912-3E579C67DA6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7AF203-51C7-4329-9221-1902D20B349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2CF61-38D6-406E-853F-033B3A8C868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80841B-7B25-4502-8D88-4A7B2D57E49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FD34C2-5267-4A90-B912-3E579C67DA6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2CF61-38D6-406E-853F-033B3A8C868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7AF203-51C7-4329-9221-1902D20B349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 hasCustomPrompt="1"/>
          </p:nvPr>
        </p:nvSpPr>
        <p:spPr>
          <a:xfrm>
            <a:off x="609600" y="1600203"/>
            <a:ext cx="5384800" cy="4525963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97600" y="1600203"/>
            <a:ext cx="5384800" cy="4525963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61D5B7-7AAB-4913-9F29-650A6A5C31FA}" type="slidenum">
              <a:rPr lang="en-US" altLang="zh-CN"/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8EC5AE-62FF-4531-BD31-B7EBFADB31A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1C7BD9-3E02-49FB-9DC1-3713F449EC8E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664A8E-C538-4239-AE3D-B9E79341798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3" Type="http://schemas.openxmlformats.org/officeDocument/2006/relationships/theme" Target="../theme/theme1.xml"/><Relationship Id="rId32" Type="http://schemas.openxmlformats.org/officeDocument/2006/relationships/slideLayout" Target="../slideLayouts/slideLayout32.xml"/><Relationship Id="rId31" Type="http://schemas.openxmlformats.org/officeDocument/2006/relationships/slideLayout" Target="../slideLayouts/slideLayout31.xml"/><Relationship Id="rId30" Type="http://schemas.openxmlformats.org/officeDocument/2006/relationships/slideLayout" Target="../slideLayouts/slideLayout30.xml"/><Relationship Id="rId3" Type="http://schemas.openxmlformats.org/officeDocument/2006/relationships/slideLayout" Target="../slideLayouts/slideLayout3.xml"/><Relationship Id="rId29" Type="http://schemas.openxmlformats.org/officeDocument/2006/relationships/slideLayout" Target="../slideLayouts/slideLayout29.xml"/><Relationship Id="rId28" Type="http://schemas.openxmlformats.org/officeDocument/2006/relationships/slideLayout" Target="../slideLayouts/slideLayout28.xml"/><Relationship Id="rId27" Type="http://schemas.openxmlformats.org/officeDocument/2006/relationships/slideLayout" Target="../slideLayouts/slideLayout27.xml"/><Relationship Id="rId26" Type="http://schemas.openxmlformats.org/officeDocument/2006/relationships/slideLayout" Target="../slideLayouts/slideLayout26.xml"/><Relationship Id="rId25" Type="http://schemas.openxmlformats.org/officeDocument/2006/relationships/slideLayout" Target="../slideLayouts/slideLayout25.xml"/><Relationship Id="rId24" Type="http://schemas.openxmlformats.org/officeDocument/2006/relationships/slideLayout" Target="../slideLayouts/slideLayout24.xml"/><Relationship Id="rId23" Type="http://schemas.openxmlformats.org/officeDocument/2006/relationships/slideLayout" Target="../slideLayouts/slideLayout23.xml"/><Relationship Id="rId22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838200" y="365126"/>
            <a:ext cx="10515600" cy="1325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  <a:endParaRPr lang="en-US" altLang="zh-CN"/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en-US" altLang="zh-C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defTabSz="514350" eaLnBrk="0" hangingPunct="0">
              <a:buFontTx/>
              <a:buNone/>
              <a:defRPr sz="675">
                <a:solidFill>
                  <a:prstClr val="black">
                    <a:tint val="75000"/>
                  </a:prstClr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defTabSz="514350" eaLnBrk="0" hangingPunct="0">
              <a:buFontTx/>
              <a:buNone/>
              <a:defRPr sz="675">
                <a:solidFill>
                  <a:prstClr val="black">
                    <a:tint val="75000"/>
                  </a:prstClr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 defTabSz="514350" eaLnBrk="1" hangingPunct="1">
              <a:buFont typeface="Arial" panose="020B0604020202020204" pitchFamily="34" charset="0"/>
              <a:buNone/>
              <a:defRPr sz="675" noProof="1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DC23EA30-66DB-43FA-BAE0-50AAF7C8314E}" type="slidenum">
              <a:rPr altLang="zh-CN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257175" algn="l" rtl="0" fontAlgn="base">
        <a:lnSpc>
          <a:spcPct val="90000"/>
        </a:lnSpc>
        <a:spcBef>
          <a:spcPct val="0"/>
        </a:spcBef>
        <a:spcAft>
          <a:spcPct val="0"/>
        </a:spcAft>
        <a:defRPr sz="2475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514350" algn="l" rtl="0" fontAlgn="base">
        <a:lnSpc>
          <a:spcPct val="90000"/>
        </a:lnSpc>
        <a:spcBef>
          <a:spcPct val="0"/>
        </a:spcBef>
        <a:spcAft>
          <a:spcPct val="0"/>
        </a:spcAft>
        <a:defRPr sz="2475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771525" algn="l" rtl="0" fontAlgn="base">
        <a:lnSpc>
          <a:spcPct val="90000"/>
        </a:lnSpc>
        <a:spcBef>
          <a:spcPct val="0"/>
        </a:spcBef>
        <a:spcAft>
          <a:spcPct val="0"/>
        </a:spcAft>
        <a:defRPr sz="2475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028700" algn="l" rtl="0" fontAlgn="base">
        <a:lnSpc>
          <a:spcPct val="90000"/>
        </a:lnSpc>
        <a:spcBef>
          <a:spcPct val="0"/>
        </a:spcBef>
        <a:spcAft>
          <a:spcPct val="0"/>
        </a:spcAft>
        <a:defRPr sz="2475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127000" indent="-127000" algn="l" rtl="0" eaLnBrk="0" fontAlgn="base" hangingPunct="0">
        <a:lnSpc>
          <a:spcPct val="90000"/>
        </a:lnSpc>
        <a:spcBef>
          <a:spcPts val="56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4175" indent="-127000" algn="l" rtl="0" eaLnBrk="0" fontAlgn="base" hangingPunct="0">
        <a:lnSpc>
          <a:spcPct val="90000"/>
        </a:lnSpc>
        <a:spcBef>
          <a:spcPts val="2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641350" indent="-127000" algn="l" rtl="0" eaLnBrk="0" fontAlgn="base" hangingPunct="0">
        <a:lnSpc>
          <a:spcPct val="90000"/>
        </a:lnSpc>
        <a:spcBef>
          <a:spcPts val="275"/>
        </a:spcBef>
        <a:spcAft>
          <a:spcPct val="0"/>
        </a:spcAft>
        <a:buFont typeface="Arial" panose="020B0604020202020204" pitchFamily="34" charset="0"/>
        <a:buChar char="•"/>
        <a:defRPr sz="1100" kern="1200">
          <a:solidFill>
            <a:schemeClr val="tx1"/>
          </a:solidFill>
          <a:latin typeface="+mn-lt"/>
          <a:ea typeface="+mn-ea"/>
          <a:cs typeface="+mn-cs"/>
        </a:defRPr>
      </a:lvl3pPr>
      <a:lvl4pPr marL="898525" indent="-127000" algn="l" rtl="0" eaLnBrk="0" fontAlgn="base" hangingPunct="0">
        <a:lnSpc>
          <a:spcPct val="90000"/>
        </a:lnSpc>
        <a:spcBef>
          <a:spcPts val="275"/>
        </a:spcBef>
        <a:spcAft>
          <a:spcPct val="0"/>
        </a:spcAft>
        <a:buFont typeface="Arial" panose="020B0604020202020204" pitchFamily="34" charset="0"/>
        <a:buChar char="•"/>
        <a:defRPr sz="1100" kern="1200">
          <a:solidFill>
            <a:schemeClr val="tx1"/>
          </a:solidFill>
          <a:latin typeface="+mn-lt"/>
          <a:ea typeface="+mn-ea"/>
          <a:cs typeface="+mn-cs"/>
        </a:defRPr>
      </a:lvl4pPr>
      <a:lvl5pPr marL="1155700" indent="-127000" algn="l" rtl="0" eaLnBrk="0" fontAlgn="base" hangingPunct="0">
        <a:lnSpc>
          <a:spcPct val="90000"/>
        </a:lnSpc>
        <a:spcBef>
          <a:spcPts val="275"/>
        </a:spcBef>
        <a:spcAft>
          <a:spcPct val="0"/>
        </a:spcAft>
        <a:buFont typeface="Arial" panose="020B0604020202020204" pitchFamily="34" charset="0"/>
        <a:buChar char="•"/>
        <a:defRPr sz="1100" kern="1200">
          <a:solidFill>
            <a:schemeClr val="tx1"/>
          </a:solidFill>
          <a:latin typeface="+mn-lt"/>
          <a:ea typeface="+mn-ea"/>
          <a:cs typeface="+mn-cs"/>
        </a:defRPr>
      </a:lvl5pPr>
      <a:lvl6pPr marL="1414780" indent="-128905" algn="l" defTabSz="513715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6pPr>
      <a:lvl7pPr marL="1671955" indent="-128905" algn="l" defTabSz="513715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7pPr>
      <a:lvl8pPr marL="1929130" indent="-128905" algn="l" defTabSz="513715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8pPr>
      <a:lvl9pPr marL="2186305" indent="-128905" algn="l" defTabSz="513715" rtl="0" eaLnBrk="1" latinLnBrk="0" hangingPunct="1">
        <a:lnSpc>
          <a:spcPct val="90000"/>
        </a:lnSpc>
        <a:spcBef>
          <a:spcPts val="280"/>
        </a:spcBef>
        <a:buFont typeface="Arial" panose="020B0604020202020204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3715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3715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3715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3715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3715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3715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3715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3715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3715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8.xml"/><Relationship Id="rId1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6.xml"/><Relationship Id="rId3" Type="http://schemas.openxmlformats.org/officeDocument/2006/relationships/tags" Target="../tags/tag1.xml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6.xml"/><Relationship Id="rId3" Type="http://schemas.openxmlformats.org/officeDocument/2006/relationships/tags" Target="../tags/tag2.xml"/><Relationship Id="rId2" Type="http://schemas.openxmlformats.org/officeDocument/2006/relationships/image" Target="../media/image13.jpeg"/><Relationship Id="rId1" Type="http://schemas.openxmlformats.org/officeDocument/2006/relationships/image" Target="../media/image12.jpe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6.xml"/><Relationship Id="rId3" Type="http://schemas.openxmlformats.org/officeDocument/2006/relationships/tags" Target="../tags/tag3.xml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ChangeArrowheads="1"/>
          </p:cNvSpPr>
          <p:nvPr/>
        </p:nvSpPr>
        <p:spPr bwMode="auto">
          <a:xfrm>
            <a:off x="1496291" y="1618169"/>
            <a:ext cx="9535232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00B05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第三单元 第一次世界大战</a:t>
            </a:r>
            <a:endParaRPr lang="en-US" altLang="zh-CN" sz="4000" b="1" dirty="0">
              <a:solidFill>
                <a:srgbClr val="00B050"/>
              </a:solidFill>
              <a:latin typeface="宋体" panose="02010600030101010101" pitchFamily="2" charset="-122"/>
              <a:sym typeface="Arial" panose="020B0604020202020204" pitchFamily="34" charset="0"/>
            </a:endParaRPr>
          </a:p>
          <a:p>
            <a:pPr algn="ctr" eaLnBrk="0" hangingPunct="0"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00B05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和战后初期的世界</a:t>
            </a:r>
            <a:endParaRPr lang="en-US" altLang="zh-CN" sz="4000" b="1" dirty="0">
              <a:solidFill>
                <a:srgbClr val="00B050"/>
              </a:solidFill>
              <a:latin typeface="宋体" panose="02010600030101010101" pitchFamily="2" charset="-122"/>
              <a:sym typeface="Arial" panose="020B0604020202020204" pitchFamily="34" charset="0"/>
            </a:endParaRPr>
          </a:p>
          <a:p>
            <a:pPr algn="ctr" eaLnBrk="0" hangingPunct="0">
              <a:buFont typeface="Arial" panose="020B0604020202020204" pitchFamily="34" charset="0"/>
              <a:buNone/>
            </a:pPr>
            <a:endParaRPr lang="en-US" altLang="zh-CN" sz="4000" b="1" dirty="0">
              <a:solidFill>
                <a:srgbClr val="FF0000"/>
              </a:solidFill>
              <a:latin typeface="宋体" panose="02010600030101010101" pitchFamily="2" charset="-122"/>
              <a:sym typeface="Arial" panose="020B0604020202020204" pitchFamily="34" charset="0"/>
            </a:endParaRPr>
          </a:p>
          <a:p>
            <a:pPr algn="ctr" eaLnBrk="0" hangingPunct="0"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第</a:t>
            </a:r>
            <a:r>
              <a:rPr lang="en-US" altLang="zh-CN" sz="4000" b="1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12</a:t>
            </a:r>
            <a:r>
              <a:rPr lang="zh-CN" altLang="en-US" sz="4000" b="1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课 亚洲殖民地人民的抗争</a:t>
            </a:r>
            <a:endParaRPr lang="zh-CN" altLang="en-US" sz="4000" b="1" dirty="0">
              <a:solidFill>
                <a:srgbClr val="FF0000"/>
              </a:solidFill>
              <a:latin typeface="宋体" panose="02010600030101010101" pitchFamily="2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/>
          <p:cNvSpPr>
            <a:spLocks noChangeArrowheads="1"/>
          </p:cNvSpPr>
          <p:nvPr/>
        </p:nvSpPr>
        <p:spPr bwMode="auto">
          <a:xfrm>
            <a:off x="4103183" y="532366"/>
            <a:ext cx="65532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导入新课：圣雄</a:t>
            </a:r>
            <a:r>
              <a:rPr lang="en-US" altLang="zh-CN" sz="2800" b="1" dirty="0">
                <a:solidFill>
                  <a:srgbClr val="FF0000"/>
                </a:solidFill>
                <a:latin typeface="+mn-ea"/>
                <a:ea typeface="+mn-ea"/>
              </a:rPr>
              <a:t>.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  <a:ea typeface="+mn-ea"/>
              </a:rPr>
              <a:t>甘地</a:t>
            </a:r>
            <a:endParaRPr lang="zh-CN" altLang="en-US" sz="2800" b="1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75781" name="Text Box 5"/>
          <p:cNvSpPr txBox="1">
            <a:spLocks noChangeArrowheads="1"/>
          </p:cNvSpPr>
          <p:nvPr/>
        </p:nvSpPr>
        <p:spPr bwMode="auto">
          <a:xfrm>
            <a:off x="3971925" y="1124120"/>
            <a:ext cx="7904642" cy="5047536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kumimoji="1"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     </a:t>
            </a:r>
            <a:r>
              <a:rPr kumimoji="1"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1869</a:t>
            </a:r>
            <a:r>
              <a:rPr kumimoji="1"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年出生于一个虔诚信奉爱、不杀生、素食、苦行、世代务商的印度教家庭</a:t>
            </a:r>
            <a:r>
              <a:rPr kumimoji="1"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kumimoji="1"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  <a:defRPr/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1893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月，甘地应聘到南非去协助处理一桩诉讼。５月，他踏上了南非的土地，公司为他购买头等车厢的车票。在火车上，发生了一件他称之为他“一生中具有决定性意义的经历”的事：一位白人冲进他乘坐的头等车厢，命令他搬到行李车厢去，他拒绝了，对方将警察喊来，强行将他赶下火车。甘地做出了他一生中最重要的决定：</a:t>
            </a:r>
            <a:r>
              <a:rPr lang="zh-CN" altLang="en-US" sz="2800" b="1" dirty="0">
                <a:solidFill>
                  <a:srgbClr val="C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我平生从未受过的侮辱，我的积极非暴力行动就从这天开始</a:t>
            </a:r>
            <a:endParaRPr lang="zh-CN" altLang="en-US" sz="2800" b="1" dirty="0">
              <a:solidFill>
                <a:srgbClr val="C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grpSp>
        <p:nvGrpSpPr>
          <p:cNvPr id="6148" name="Group 6"/>
          <p:cNvGrpSpPr/>
          <p:nvPr/>
        </p:nvGrpSpPr>
        <p:grpSpPr bwMode="auto">
          <a:xfrm>
            <a:off x="627322" y="836612"/>
            <a:ext cx="3203316" cy="5978525"/>
            <a:chOff x="0" y="0"/>
            <a:chExt cx="1565" cy="4293"/>
          </a:xfrm>
        </p:grpSpPr>
        <p:pic>
          <p:nvPicPr>
            <p:cNvPr id="6150" name="Picture 7" descr="2005130173858392"/>
            <p:cNvPicPr>
              <a:picLocks noChangeAspect="1" noChangeArrowheads="1"/>
            </p:cNvPicPr>
            <p:nvPr/>
          </p:nvPicPr>
          <p:blipFill>
            <a:blip r:embed="rId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5" cy="21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1" name="Picture 8" descr="2AC0AD70DC62126C58B106D9AFF6CAA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2115"/>
              <a:ext cx="1565" cy="21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49" name="矩形 4103"/>
          <p:cNvSpPr>
            <a:spLocks noChangeArrowheads="1" noChangeShapeType="1" noTextEdit="1"/>
          </p:cNvSpPr>
          <p:nvPr/>
        </p:nvSpPr>
        <p:spPr bwMode="auto">
          <a:xfrm>
            <a:off x="9191625" y="6308725"/>
            <a:ext cx="1371600" cy="35083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/>
            <a:endParaRPr lang="zh-CN" altLang="en-US" kern="10">
              <a:ln w="9525">
                <a:round/>
              </a:ln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57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57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本框 23"/>
          <p:cNvSpPr txBox="1">
            <a:spLocks noChangeArrowheads="1"/>
          </p:cNvSpPr>
          <p:nvPr/>
        </p:nvSpPr>
        <p:spPr bwMode="auto">
          <a:xfrm>
            <a:off x="4474428" y="580752"/>
            <a:ext cx="30321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SzPct val="100000"/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学习目标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18634" y="1135954"/>
            <a:ext cx="10182679" cy="3678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>
              <a:lnSpc>
                <a:spcPct val="1200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知道印度非暴力不合作运动的原因、两个阶段，内容、结果和影响，能正确评价印度非暴力不合作运动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。</a:t>
            </a:r>
            <a:endParaRPr lang="en-US" altLang="zh-CN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lvl="1">
              <a:lnSpc>
                <a:spcPct val="12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引导学生认识印度非暴力不合作运动的形式、特征、影响</a:t>
            </a:r>
            <a:endParaRPr lang="en-US" altLang="zh-CN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lvl="1">
              <a:lnSpc>
                <a:spcPct val="120000"/>
              </a:lnSpc>
            </a:pPr>
            <a:r>
              <a:rPr lang="en-US" altLang="zh-CN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3.</a:t>
            </a: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列出土耳其凯末尔革命的原因、过程和意义；知道凯末尔改革的内容和性质。</a:t>
            </a:r>
            <a:endParaRPr lang="en-US" altLang="zh-CN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lvl="1">
              <a:lnSpc>
                <a:spcPct val="12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重点：非暴力不合作运动的内容影响和凯末尔革命和改革。</a:t>
            </a:r>
            <a:endParaRPr lang="en-US" altLang="zh-CN" sz="28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lvl="1">
              <a:lnSpc>
                <a:spcPct val="120000"/>
              </a:lnSpc>
            </a:pPr>
            <a:r>
              <a:rPr lang="zh-CN" altLang="en-US" sz="28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难点：非暴力不合作运动的评价。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"/>
          <p:cNvSpPr txBox="1">
            <a:spLocks noChangeArrowheads="1"/>
          </p:cNvSpPr>
          <p:nvPr/>
        </p:nvSpPr>
        <p:spPr>
          <a:xfrm>
            <a:off x="150677" y="872063"/>
            <a:ext cx="5293191" cy="4897437"/>
          </a:xfrm>
          <a:prstGeom prst="rect">
            <a:avLst/>
          </a:prstGeom>
          <a:ln>
            <a:solidFill>
              <a:srgbClr val="000000"/>
            </a:solidFill>
          </a:ln>
        </p:spPr>
        <p:txBody>
          <a:bodyPr/>
          <a:lstStyle/>
          <a:p>
            <a:pPr marL="457200" lvl="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一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、印度的非暴力不合作运动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请同学们阅读教材，完成下列问题：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4572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非暴力不合作运动的原因；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4572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非暴力不合作运动的第一阶段内容和结果；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4572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3.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非暴力不合作运动的第二阶段内容和结果；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4572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4.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非暴力不合作运动的影响。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4" name="Picture 4" descr="https://gss1.bdstatic.com/9vo3dSag_xI4khGkpoWK1HF6hhy/baike/c0%3Dbaike92%2C5%2C5%2C92%2C30/sign=d85ab59d9c82d158af8f51e3e16372bd/8718367adab44aed27208d97b31c8701a18bfb52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0437" y="646813"/>
            <a:ext cx="4621535" cy="5954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393157" y="760996"/>
            <a:ext cx="10898620" cy="526297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1.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印度非暴力不合作运动</a:t>
            </a:r>
            <a:endParaRPr lang="en-US" altLang="zh-CN" sz="2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ea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原因：第一次世界大战使印度人民与英国殖民者的矛盾激化。</a:t>
            </a:r>
            <a:endParaRPr lang="en-US" altLang="zh-CN" sz="2800" b="1" dirty="0">
              <a:effectLst>
                <a:outerShdw blurRad="38100" dist="38100" dir="2700000" algn="tl">
                  <a:srgbClr val="C0C0C0"/>
                </a:outerShdw>
              </a:effectLst>
              <a:latin typeface="+mn-ea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2.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第一阶段：</a:t>
            </a:r>
            <a:endParaRPr lang="en-US" altLang="zh-CN" sz="2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+mn-ea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时间：</a:t>
            </a:r>
            <a:r>
              <a:rPr lang="en-US" altLang="zh-CN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1920</a:t>
            </a: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年</a:t>
            </a:r>
            <a:endParaRPr lang="en-US" altLang="zh-CN" sz="2800" b="1" dirty="0">
              <a:effectLst>
                <a:outerShdw blurRad="38100" dist="38100" dir="2700000" algn="tl">
                  <a:srgbClr val="C0C0C0"/>
                </a:outerShdw>
              </a:effectLst>
              <a:latin typeface="+mn-ea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内容（斗争形式）：</a:t>
            </a:r>
            <a:r>
              <a:rPr lang="en-US" altLang="zh-CN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A.</a:t>
            </a: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抵制在殖民政府和法院中工作；</a:t>
            </a:r>
            <a:r>
              <a:rPr lang="en-US" altLang="zh-CN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B.</a:t>
            </a: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拒绝在英国学校读书；</a:t>
            </a:r>
            <a:r>
              <a:rPr lang="en-US" altLang="zh-CN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C.</a:t>
            </a: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鼓励发展手工纺织业，抵制英国商品；</a:t>
            </a:r>
            <a:r>
              <a:rPr lang="en-US" altLang="zh-CN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D.</a:t>
            </a: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拒绝纳税，等等</a:t>
            </a:r>
            <a:endParaRPr lang="zh-CN" altLang="en-US" sz="2800" b="1" dirty="0">
              <a:effectLst>
                <a:outerShdw blurRad="38100" dist="38100" dir="2700000" algn="tl">
                  <a:srgbClr val="C0C0C0"/>
                </a:outerShdw>
              </a:effectLst>
              <a:latin typeface="+mn-ea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结果：</a:t>
            </a:r>
            <a:r>
              <a:rPr lang="en-US" altLang="zh-CN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1922</a:t>
            </a: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+mn-ea"/>
              </a:rPr>
              <a:t>年发生了农民焚烧警察局的事件，甘地决定停止运动。</a:t>
            </a:r>
            <a:endParaRPr lang="zh-CN" altLang="en-US" sz="2800" b="1" dirty="0">
              <a:effectLst>
                <a:outerShdw blurRad="38100" dist="38100" dir="2700000" algn="tl">
                  <a:srgbClr val="C0C0C0"/>
                </a:outerShdw>
              </a:effectLst>
              <a:latin typeface="+mn-ea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endParaRPr lang="zh-CN" altLang="en-US" sz="2800" b="1" dirty="0">
              <a:effectLst>
                <a:outerShdw blurRad="38100" dist="38100" dir="2700000" algn="tl">
                  <a:srgbClr val="C0C0C0"/>
                </a:outerShdw>
              </a:effectLst>
              <a:latin typeface="+mn-ea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3" descr="2AC0AD70DC62126C58B106D9AFF6CAAF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116" y="1028700"/>
            <a:ext cx="4217435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0" name="Text Box 3"/>
          <p:cNvSpPr txBox="1">
            <a:spLocks noChangeArrowheads="1"/>
          </p:cNvSpPr>
          <p:nvPr/>
        </p:nvSpPr>
        <p:spPr bwMode="auto">
          <a:xfrm>
            <a:off x="5365749" y="435048"/>
            <a:ext cx="5172075" cy="1816100"/>
          </a:xfrm>
          <a:prstGeom prst="rect">
            <a:avLst/>
          </a:prstGeom>
          <a:solidFill>
            <a:schemeClr val="bg1"/>
          </a:solidFill>
          <a:ln w="9525">
            <a:solidFill>
              <a:srgbClr val="D8090F"/>
            </a:solidFill>
            <a:rou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CC"/>
                </a:solidFill>
                <a:ea typeface="楷体_GB2312" pitchFamily="1" charset="-122"/>
              </a:rPr>
              <a:t>     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</a:rPr>
              <a:t>他没有办事处，没有兵卒，也没有正式权力，可是能使印度瘫痪，因为他一句话，成千上万的民众就会停工。</a:t>
            </a:r>
            <a:endParaRPr lang="zh-CN" altLang="en-US" sz="2800" b="1" dirty="0">
              <a:solidFill>
                <a:srgbClr val="0000CC"/>
              </a:solidFill>
              <a:latin typeface="宋体" panose="02010600030101010101" pitchFamily="2" charset="-122"/>
            </a:endParaRPr>
          </a:p>
        </p:txBody>
      </p:sp>
      <p:sp>
        <p:nvSpPr>
          <p:cNvPr id="17411" name="TextBox 3"/>
          <p:cNvSpPr txBox="1">
            <a:spLocks noChangeArrowheads="1"/>
          </p:cNvSpPr>
          <p:nvPr/>
        </p:nvSpPr>
        <p:spPr bwMode="auto">
          <a:xfrm>
            <a:off x="1654176" y="238126"/>
            <a:ext cx="35274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>
                <a:solidFill>
                  <a:srgbClr val="D8090F"/>
                </a:solidFill>
                <a:latin typeface="Calibri" panose="020F0502020204030204" pitchFamily="34" charset="0"/>
              </a:rPr>
              <a:t>“圣雄”甘地</a:t>
            </a:r>
            <a:endParaRPr lang="zh-CN" altLang="en-US" sz="2800" b="1" dirty="0">
              <a:solidFill>
                <a:srgbClr val="D8090F"/>
              </a:solidFill>
              <a:latin typeface="Calibri" panose="020F0502020204030204" pitchFamily="34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441951" y="2406651"/>
            <a:ext cx="5172075" cy="4041775"/>
          </a:xfrm>
          <a:prstGeom prst="rect">
            <a:avLst/>
          </a:prstGeom>
          <a:noFill/>
          <a:ln>
            <a:solidFill>
              <a:srgbClr val="0E1FFE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lnSpc>
                <a:spcPts val="4400"/>
              </a:lnSpc>
              <a:defRPr/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三种伟大：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一种是帝王、首领的伟大；一种是精神、理智的伟大；还有一种是仁爱、心灵的伟大。这三种伟大一个比一个高，后者比前者高，最后者最高。而甘地就是最伟大的人</a:t>
            </a:r>
            <a:r>
              <a:rPr lang="en-US" altLang="zh-CN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伟大的灵魂</a:t>
            </a:r>
            <a:r>
              <a:rPr lang="en-US" altLang="zh-CN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——</a:t>
            </a:r>
            <a:r>
              <a:rPr lang="zh-CN" altLang="en-US" sz="28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圣雄。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Text Box 4"/>
          <p:cNvSpPr txBox="1">
            <a:spLocks noChangeArrowheads="1"/>
          </p:cNvSpPr>
          <p:nvPr/>
        </p:nvSpPr>
        <p:spPr bwMode="auto">
          <a:xfrm>
            <a:off x="1765301" y="5103814"/>
            <a:ext cx="8651875" cy="1076325"/>
          </a:xfrm>
          <a:prstGeom prst="rect">
            <a:avLst/>
          </a:prstGeom>
          <a:noFill/>
          <a:ln w="9525">
            <a:solidFill>
              <a:srgbClr val="660066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强调爱与真理的统一，即：在坚持真理的同时，宁愿牺牲自己也不向敌人施加暴力。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4875214" y="3487738"/>
            <a:ext cx="2441575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4800" b="1">
                <a:solidFill>
                  <a:srgbClr val="FF0000"/>
                </a:solidFill>
                <a:latin typeface="宋体" panose="02010600030101010101" pitchFamily="2" charset="-122"/>
              </a:rPr>
              <a:t>非暴力？</a:t>
            </a:r>
            <a:endParaRPr lang="zh-CN" altLang="en-US" sz="48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44039" name="Rectangle 7"/>
          <p:cNvSpPr>
            <a:spLocks noChangeArrowheads="1"/>
          </p:cNvSpPr>
          <p:nvPr/>
        </p:nvSpPr>
        <p:spPr bwMode="auto">
          <a:xfrm>
            <a:off x="1774825" y="427038"/>
            <a:ext cx="8642350" cy="2786062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5000"/>
              </a:lnSpc>
            </a:pPr>
            <a:r>
              <a:rPr lang="en-US" altLang="zh-CN" sz="2800" b="1">
                <a:latin typeface="宋体" panose="02010600030101010101" pitchFamily="2" charset="-122"/>
              </a:rPr>
              <a:t>   </a:t>
            </a: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</a:rPr>
              <a:t>“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非暴力”绝对不是简单的一种不使用武力的斗争技术，“非暴力”意味着对真理的执着探求和对真理的坚持。而且还包括乐于自我反省，乐于倾听，不管是内部还是外部的意见和呼声。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r">
              <a:lnSpc>
                <a:spcPct val="125000"/>
              </a:lnSpc>
            </a:pPr>
            <a:r>
              <a:rPr lang="zh-CN" altLang="en-US" sz="2800" b="1">
                <a:latin typeface="宋体" panose="02010600030101010101" pitchFamily="2" charset="-122"/>
              </a:rPr>
              <a:t>                     </a:t>
            </a:r>
            <a:r>
              <a:rPr lang="en-US" altLang="zh-CN" sz="2800" b="1">
                <a:latin typeface="宋体" panose="02010600030101010101" pitchFamily="2" charset="-122"/>
              </a:rPr>
              <a:t>——</a:t>
            </a:r>
            <a:r>
              <a:rPr lang="zh-CN" altLang="en-US" sz="2800" b="1">
                <a:latin typeface="宋体" panose="02010600030101010101" pitchFamily="2" charset="-122"/>
              </a:rPr>
              <a:t>拉姆</a:t>
            </a:r>
            <a:r>
              <a:rPr lang="en-US" altLang="zh-CN" sz="2800" b="1">
                <a:latin typeface="宋体" panose="02010600030101010101" pitchFamily="2" charset="-122"/>
              </a:rPr>
              <a:t>·</a:t>
            </a:r>
            <a:r>
              <a:rPr lang="zh-CN" altLang="en-US" sz="2800" b="1">
                <a:latin typeface="宋体" panose="02010600030101010101" pitchFamily="2" charset="-122"/>
              </a:rPr>
              <a:t>甘地（甘地的孙子）</a:t>
            </a:r>
            <a:endParaRPr lang="zh-CN" altLang="en-US" sz="2800" b="1">
              <a:latin typeface="宋体" panose="02010600030101010101" pitchFamily="2" charset="-122"/>
            </a:endParaRPr>
          </a:p>
        </p:txBody>
      </p:sp>
      <p:sp>
        <p:nvSpPr>
          <p:cNvPr id="44040" name="Rectangle 8"/>
          <p:cNvSpPr>
            <a:spLocks noChangeArrowheads="1"/>
          </p:cNvSpPr>
          <p:nvPr/>
        </p:nvSpPr>
        <p:spPr bwMode="auto">
          <a:xfrm>
            <a:off x="1782763" y="4570414"/>
            <a:ext cx="8642350" cy="1570037"/>
          </a:xfrm>
          <a:prstGeom prst="rect">
            <a:avLst/>
          </a:prstGeom>
          <a:solidFill>
            <a:schemeClr val="bg1"/>
          </a:solidFill>
          <a:ln w="9525">
            <a:solidFill>
              <a:srgbClr val="FF0000"/>
            </a:solidFill>
            <a:miter lim="800000"/>
          </a:ln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400" b="1">
                <a:latin typeface="宋体" panose="02010600030101010101" pitchFamily="2" charset="-122"/>
              </a:rPr>
              <a:t>   “</a:t>
            </a:r>
            <a:r>
              <a:rPr lang="zh-CN" altLang="en-US" sz="2400" b="1">
                <a:latin typeface="宋体" panose="02010600030101010101" pitchFamily="2" charset="-122"/>
              </a:rPr>
              <a:t>非暴力并不意味着向坏人的意志屈服和妥协。非暴力意味着以人的全部心灵来反对专制者的意志。只要在这种人类法则指导下进行斗争，哪怕一个人也能反抗非正义帝国的全部权力。” </a:t>
            </a:r>
            <a:endParaRPr lang="zh-CN" altLang="en-US" sz="2400" b="1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4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 animBg="1"/>
      <p:bldP spid="44037" grpId="0"/>
      <p:bldP spid="44039" grpId="0" animBg="1"/>
      <p:bldP spid="4404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http://p1.so.qhimgs1.com/bdr/_240_/t01423e0219553b63c1.jpg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111" y="1204278"/>
            <a:ext cx="3842704" cy="531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8" name="TextBox 3"/>
          <p:cNvSpPr txBox="1">
            <a:spLocks noChangeArrowheads="1"/>
          </p:cNvSpPr>
          <p:nvPr/>
        </p:nvSpPr>
        <p:spPr bwMode="auto">
          <a:xfrm>
            <a:off x="582931" y="1118236"/>
            <a:ext cx="5383214" cy="44012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>
                <a:latin typeface="Calibri" panose="020F0502020204030204" pitchFamily="34" charset="0"/>
              </a:rPr>
              <a:t>        </a:t>
            </a:r>
            <a:r>
              <a:rPr lang="en-US" altLang="zh-CN" sz="2800" b="1" dirty="0">
                <a:latin typeface="宋体" panose="02010600030101010101" pitchFamily="2" charset="-122"/>
              </a:rPr>
              <a:t>1922</a:t>
            </a:r>
            <a:r>
              <a:rPr lang="zh-CN" altLang="en-US" sz="2800" b="1" dirty="0">
                <a:latin typeface="宋体" panose="02010600030101010101" pitchFamily="2" charset="-122"/>
              </a:rPr>
              <a:t>年</a:t>
            </a:r>
            <a:r>
              <a:rPr lang="en-US" altLang="zh-CN" sz="2800" b="1" dirty="0">
                <a:latin typeface="宋体" panose="02010600030101010101" pitchFamily="2" charset="-122"/>
              </a:rPr>
              <a:t>2</a:t>
            </a:r>
            <a:r>
              <a:rPr lang="zh-CN" altLang="en-US" sz="2800" b="1" dirty="0">
                <a:latin typeface="宋体" panose="02010600030101010101" pitchFamily="2" charset="-122"/>
              </a:rPr>
              <a:t>月</a:t>
            </a:r>
            <a:r>
              <a:rPr lang="en-US" altLang="zh-CN" sz="2800" b="1" dirty="0">
                <a:latin typeface="宋体" panose="02010600030101010101" pitchFamily="2" charset="-122"/>
              </a:rPr>
              <a:t>4</a:t>
            </a:r>
            <a:r>
              <a:rPr lang="zh-CN" altLang="en-US" sz="2800" b="1" dirty="0">
                <a:latin typeface="宋体" panose="02010600030101010101" pitchFamily="2" charset="-122"/>
              </a:rPr>
              <a:t>日，印度乔里乔拉村村民响应甘地进行非暴力不合作运动的号召，当天举行示威游行，警察开枪射击，直至子弹射完才撤回警察局：愤怒的农民纵火焚烧警察局，使</a:t>
            </a:r>
            <a:r>
              <a:rPr lang="en-US" altLang="zh-CN" sz="2800" b="1" dirty="0">
                <a:latin typeface="宋体" panose="02010600030101010101" pitchFamily="2" charset="-122"/>
              </a:rPr>
              <a:t>22</a:t>
            </a:r>
            <a:r>
              <a:rPr lang="zh-CN" altLang="en-US" sz="2800" b="1" dirty="0">
                <a:latin typeface="宋体" panose="02010600030101010101" pitchFamily="2" charset="-122"/>
              </a:rPr>
              <a:t>名警察丧命。殖民政府进行镇压，杀死</a:t>
            </a:r>
            <a:r>
              <a:rPr lang="en-US" altLang="zh-CN" sz="2800" b="1" dirty="0">
                <a:latin typeface="宋体" panose="02010600030101010101" pitchFamily="2" charset="-122"/>
              </a:rPr>
              <a:t>44</a:t>
            </a:r>
            <a:r>
              <a:rPr lang="zh-CN" altLang="en-US" sz="2800" b="1" dirty="0">
                <a:latin typeface="宋体" panose="02010600030101010101" pitchFamily="2" charset="-122"/>
              </a:rPr>
              <a:t>人，数百人被流放服苦役。此事件后甘地宣布停止非暴力不合作运动。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324576" y="166636"/>
            <a:ext cx="11459753" cy="935640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FontTx/>
              <a:buNone/>
              <a:defRPr/>
            </a:pPr>
            <a:endParaRPr lang="en-US" altLang="zh-CN" sz="2800" b="1" dirty="0">
              <a:effectLst>
                <a:outerShdw blurRad="38100" dist="38100" dir="2700000" algn="tl">
                  <a:srgbClr val="C0C0C0"/>
                </a:outerShdw>
              </a:effectLst>
              <a:latin typeface="+mn-ea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3.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第二阶段：</a:t>
            </a:r>
            <a:endParaRPr lang="en-US" altLang="zh-CN" sz="28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时间：</a:t>
            </a:r>
            <a:r>
              <a:rPr lang="en-US" altLang="zh-CN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1930</a:t>
            </a: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endParaRPr lang="en-US" altLang="zh-CN" sz="2800" b="1" dirty="0"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内容（斗争形式）：采取不服从形式，所以又称“文明不服从运动”。甘地向殖民当局提出了降低田赋，释放政治犯，废除食盐专卖等要求。带领拥护者自取食盐。</a:t>
            </a:r>
            <a:endParaRPr lang="en-US" altLang="zh-CN" sz="2800" b="1" dirty="0"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结果：</a:t>
            </a:r>
            <a:r>
              <a:rPr lang="en-US" altLang="zh-CN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1922</a:t>
            </a: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年发生了农民焚烧警察局的事件，甘地决定停止运动。</a:t>
            </a:r>
            <a:endParaRPr lang="en-US" altLang="zh-CN" sz="2800" b="1" dirty="0"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4.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意义： </a:t>
            </a: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①甘地发动的非暴力不合作运动，动员了广大群众，打击了英国殖民统治，增强了印度民众的民族自尊心和自信心。</a:t>
            </a:r>
            <a:endParaRPr lang="zh-CN" altLang="en-US" sz="2800" b="1" dirty="0"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②甘地为防止暴力革命，控制了群众的斗争方式，保证了资产阶级对运动的领导权。</a:t>
            </a:r>
            <a:endParaRPr lang="en-US" altLang="zh-CN" sz="2800" b="1" dirty="0"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5.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特点：</a:t>
            </a:r>
            <a:r>
              <a:rPr lang="zh-CN" altLang="en-US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采取和平和合法的手段，取得印度的自治独立。</a:t>
            </a:r>
            <a:endParaRPr lang="zh-CN" altLang="en-US" sz="2800" b="1" dirty="0"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endParaRPr lang="zh-CN" altLang="en-US" sz="2800" b="1" dirty="0">
              <a:effectLst>
                <a:outerShdw blurRad="38100" dist="38100" dir="2700000" algn="tl">
                  <a:srgbClr val="C0C0C0"/>
                </a:outerShdw>
              </a:effectLst>
              <a:latin typeface="+mn-ea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endParaRPr lang="en-US" altLang="zh-CN" sz="2800" b="1" dirty="0">
              <a:effectLst>
                <a:outerShdw blurRad="38100" dist="38100" dir="2700000" algn="tl">
                  <a:srgbClr val="C0C0C0"/>
                </a:outerShdw>
              </a:effectLst>
              <a:latin typeface="+mn-ea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endParaRPr lang="zh-CN" altLang="en-US" sz="2800" b="1" dirty="0">
              <a:effectLst>
                <a:outerShdw blurRad="38100" dist="38100" dir="2700000" algn="tl">
                  <a:srgbClr val="C0C0C0"/>
                </a:outerShdw>
              </a:effectLst>
              <a:latin typeface="+mn-ea"/>
            </a:endParaRPr>
          </a:p>
          <a:p>
            <a:pPr>
              <a:spcBef>
                <a:spcPct val="50000"/>
              </a:spcBef>
              <a:buFontTx/>
              <a:buNone/>
              <a:defRPr/>
            </a:pPr>
            <a:endParaRPr lang="zh-CN" altLang="en-US" sz="2800" b="1" dirty="0">
              <a:effectLst>
                <a:outerShdw blurRad="38100" dist="38100" dir="2700000" algn="tl">
                  <a:srgbClr val="C0C0C0"/>
                </a:outerShdw>
              </a:effectLst>
              <a:latin typeface="+mn-ea"/>
            </a:endParaRP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364" y="899537"/>
            <a:ext cx="10358826" cy="4658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>
            <a:spLocks noChangeArrowheads="1"/>
          </p:cNvSpPr>
          <p:nvPr/>
        </p:nvSpPr>
        <p:spPr bwMode="auto">
          <a:xfrm>
            <a:off x="4026537" y="5700365"/>
            <a:ext cx="379158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ts val="2400"/>
              </a:spcBef>
            </a:pPr>
            <a:r>
              <a:rPr lang="zh-CN" altLang="en-US" sz="3200" b="1" dirty="0">
                <a:solidFill>
                  <a:srgbClr val="C00000"/>
                </a:solidFill>
                <a:latin typeface="宋体" panose="02010600030101010101" pitchFamily="2" charset="-122"/>
              </a:rPr>
              <a:t>非暴力不合作运动</a:t>
            </a:r>
            <a:endParaRPr lang="zh-CN" altLang="zh-CN" sz="3200" b="1" dirty="0">
              <a:solidFill>
                <a:srgbClr val="C00000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7" name="Rectangle 3"/>
          <p:cNvSpPr>
            <a:spLocks noGrp="1" noChangeArrowheads="1"/>
          </p:cNvSpPr>
          <p:nvPr>
            <p:ph idx="1"/>
          </p:nvPr>
        </p:nvSpPr>
        <p:spPr>
          <a:xfrm>
            <a:off x="1131570" y="1700213"/>
            <a:ext cx="9875519" cy="4525962"/>
          </a:xfrm>
        </p:spPr>
        <p:txBody>
          <a:bodyPr/>
          <a:lstStyle/>
          <a:p>
            <a:pPr marL="0" indent="0" eaLnBrk="0" hangingPunct="0">
              <a:lnSpc>
                <a:spcPct val="120000"/>
              </a:lnSpc>
              <a:spcBef>
                <a:spcPct val="20000"/>
              </a:spcBef>
              <a:buNone/>
              <a:defRPr/>
            </a:pPr>
            <a:r>
              <a:rPr lang="zh-CN" alt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积极性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eaLnBrk="0" hangingPunct="0">
              <a:lnSpc>
                <a:spcPct val="120000"/>
              </a:lnSpc>
              <a:spcBef>
                <a:spcPct val="20000"/>
              </a:spcBef>
              <a:buNone/>
              <a:defRPr/>
            </a:pPr>
            <a:r>
              <a:rPr lang="zh-CN" altLang="en-US" b="1" dirty="0">
                <a:solidFill>
                  <a:srgbClr val="A5002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甘地领导的非暴力不合作运动，沉重打击了英国的殖民统治，增强了印度人民的自尊心和自信心，促进了民族团结，为印度日后独立奠定基础。</a:t>
            </a:r>
            <a:endParaRPr lang="zh-CN" altLang="en-US" b="1" dirty="0">
              <a:solidFill>
                <a:srgbClr val="A5002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eaLnBrk="0" hangingPunct="0">
              <a:lnSpc>
                <a:spcPct val="120000"/>
              </a:lnSpc>
              <a:spcBef>
                <a:spcPct val="20000"/>
              </a:spcBef>
              <a:buNone/>
              <a:defRPr/>
            </a:pPr>
            <a:r>
              <a:rPr lang="zh-CN" altLang="en-US" b="1" dirty="0"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局限性</a:t>
            </a:r>
            <a:r>
              <a:rPr lang="zh-CN" altLang="en-US" dirty="0"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endParaRPr lang="zh-CN" altLang="en-US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 eaLnBrk="0" hangingPunct="0">
              <a:lnSpc>
                <a:spcPct val="120000"/>
              </a:lnSpc>
              <a:spcBef>
                <a:spcPct val="20000"/>
              </a:spcBef>
              <a:buNone/>
              <a:defRPr/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把民族运动局限于非暴力的框架内，束缚了人民的手脚，影响了民族运动进一步发展，反映了印度资产阶级在斗争中的动摇性与妥协性。</a:t>
            </a:r>
            <a:endParaRPr kumimoji="1" lang="zh-CN" altLang="en-US" b="1" dirty="0">
              <a:solidFill>
                <a:srgbClr val="0000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342900" indent="-342900" eaLnBrk="0" hangingPunct="0">
              <a:lnSpc>
                <a:spcPct val="120000"/>
              </a:lnSpc>
              <a:spcBef>
                <a:spcPct val="20000"/>
              </a:spcBef>
              <a:defRPr/>
            </a:pPr>
            <a:endParaRPr lang="en-US" altLang="zh-CN" b="1" dirty="0">
              <a:ea typeface="楷体_GB2312" pitchFamily="1" charset="-122"/>
            </a:endParaRPr>
          </a:p>
        </p:txBody>
      </p:sp>
      <p:sp>
        <p:nvSpPr>
          <p:cNvPr id="62469" name="Text Box 5"/>
          <p:cNvSpPr txBox="1">
            <a:spLocks noChangeArrowheads="1"/>
          </p:cNvSpPr>
          <p:nvPr/>
        </p:nvSpPr>
        <p:spPr bwMode="auto">
          <a:xfrm>
            <a:off x="1169670" y="622301"/>
            <a:ext cx="9171306" cy="95410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FontTx/>
              <a:buNone/>
              <a:defRPr/>
            </a:pPr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合作探究</a:t>
            </a:r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r>
              <a:rPr kumimoji="1"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kumimoji="1"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如何认识非暴力不合作运动在印度走向独立过程中的价值？</a:t>
            </a:r>
            <a:endParaRPr kumimoji="1" lang="zh-CN" altLang="en-US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611190" y="1557339"/>
            <a:ext cx="4752975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40" tIns="45720" rIns="91440" bIns="45720">
            <a:spAutoFit/>
          </a:bodyPr>
          <a:lstStyle/>
          <a:p>
            <a:endParaRPr lang="zh-CN" altLang="zh-CN" sz="1865" dirty="0"/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179389" y="797510"/>
            <a:ext cx="11620143" cy="5262979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91440" tIns="45720" rIns="91440" bIns="45720">
            <a:spAutoFit/>
          </a:bodyPr>
          <a:lstStyle/>
          <a:p>
            <a:pPr>
              <a:spcBef>
                <a:spcPct val="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合作探究</a:t>
            </a:r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：印度的非暴力不合作运动有什么作用？</a:t>
            </a:r>
            <a:endParaRPr lang="zh-CN" altLang="en-US" sz="2800" b="1" dirty="0">
              <a:solidFill>
                <a:srgbClr val="FF0000"/>
              </a:solidFill>
              <a:latin typeface="+mn-ea"/>
            </a:endParaRPr>
          </a:p>
          <a:p>
            <a:pPr>
              <a:spcBef>
                <a:spcPct val="0"/>
              </a:spcBef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材料一 “在我看来，土布是印度人民团结的象征，是印度经济自由和平等的象征。”    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材料二 大英帝国近百年的殖民统治在这小小的盐粒的攻击下岌岌可危。  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0"/>
              </a:spcBef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甘地图传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材料三 “不管我们如何谴责不合作运动，但假如我们低估了今天印度的民族意识，我们可能会产生严重的错误。一味采用高压，不可能永久地解决问题。”             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印度总督欧文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0"/>
              </a:spcBef>
            </a:pP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0"/>
              </a:spcBef>
            </a:pP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0"/>
              </a:spcBef>
            </a:pP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spcBef>
                <a:spcPct val="0"/>
              </a:spcBef>
            </a:pP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374015" y="4823607"/>
            <a:ext cx="11817985" cy="954107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lIns="91440" tIns="45720" rIns="91440" bIns="45720">
            <a:spAutoFit/>
          </a:bodyPr>
          <a:lstStyle/>
          <a:p>
            <a:pPr>
              <a:spcBef>
                <a:spcPct val="5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动员了广大群众，打击了英国殖民统治，增强了印度人民的民族自尊心和自信心。</a:t>
            </a:r>
            <a:endParaRPr lang="zh-CN" altLang="en-US" sz="2800" b="1" dirty="0">
              <a:solidFill>
                <a:srgbClr val="FF0000"/>
              </a:solidFill>
              <a:latin typeface="+mn-ea"/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"/>
          <p:cNvSpPr txBox="1">
            <a:spLocks noChangeArrowheads="1"/>
          </p:cNvSpPr>
          <p:nvPr/>
        </p:nvSpPr>
        <p:spPr>
          <a:xfrm>
            <a:off x="352697" y="882696"/>
            <a:ext cx="5133703" cy="4986067"/>
          </a:xfrm>
          <a:prstGeom prst="rect">
            <a:avLst/>
          </a:prstGeom>
          <a:ln>
            <a:solidFill>
              <a:srgbClr val="000000"/>
            </a:solidFill>
          </a:ln>
        </p:spPr>
        <p:txBody>
          <a:bodyPr/>
          <a:lstStyle/>
          <a:p>
            <a:pPr marL="457200" lvl="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二、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土耳其的凯末尔革命</a:t>
            </a:r>
            <a:endParaRPr lang="en-US" altLang="zh-CN" sz="2800" b="1" dirty="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457200" lvl="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（一）请同学们阅读教材，完成下列问题：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4572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凯末尔革命的原因；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4572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，凯末尔革命的过程和性质；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4572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3.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</a:rPr>
              <a:t>凯末尔改革的措施和性质；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4572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4.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凯末尔革命的意义。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4" name="Picture 7" descr="03401016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7562" y="882696"/>
            <a:ext cx="5391028" cy="3902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12"/>
          <p:cNvSpPr txBox="1">
            <a:spLocks noChangeArrowheads="1"/>
          </p:cNvSpPr>
          <p:nvPr/>
        </p:nvSpPr>
        <p:spPr bwMode="auto">
          <a:xfrm>
            <a:off x="7428200" y="5292501"/>
            <a:ext cx="290975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  西亚病夫土耳其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2"/>
          <p:cNvSpPr>
            <a:spLocks noChangeArrowheads="1"/>
          </p:cNvSpPr>
          <p:nvPr/>
        </p:nvSpPr>
        <p:spPr bwMode="auto">
          <a:xfrm>
            <a:off x="6758731" y="667174"/>
            <a:ext cx="4784521" cy="2677656"/>
          </a:xfrm>
          <a:prstGeom prst="rect">
            <a:avLst/>
          </a:prstGeom>
          <a:solidFill>
            <a:srgbClr val="CC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</a:rPr>
              <a:t>奥斯曼帝国就失去了</a:t>
            </a:r>
            <a:r>
              <a:rPr lang="en-US" altLang="zh-CN" sz="2800" b="1" dirty="0">
                <a:solidFill>
                  <a:srgbClr val="0000CC"/>
                </a:solidFill>
                <a:latin typeface="宋体" panose="02010600030101010101" pitchFamily="2" charset="-122"/>
              </a:rPr>
              <a:t>4/5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</a:rPr>
              <a:t>的领土。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军队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</a:rPr>
              <a:t>人数不超过</a:t>
            </a:r>
            <a:r>
              <a:rPr lang="en-US" altLang="zh-CN" sz="2800" b="1" dirty="0">
                <a:solidFill>
                  <a:srgbClr val="0000CC"/>
                </a:solidFill>
                <a:latin typeface="宋体" panose="02010600030101010101" pitchFamily="2" charset="-122"/>
              </a:rPr>
              <a:t>5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</a:rPr>
              <a:t>万人，海军只准保留</a:t>
            </a:r>
            <a:r>
              <a:rPr lang="en-US" altLang="zh-CN" sz="2800" b="1" dirty="0">
                <a:solidFill>
                  <a:srgbClr val="0000CC"/>
                </a:solidFill>
                <a:latin typeface="宋体" panose="02010600030101010101" pitchFamily="2" charset="-122"/>
              </a:rPr>
              <a:t>7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</a:rPr>
              <a:t>艘军舰和</a:t>
            </a:r>
            <a:r>
              <a:rPr lang="en-US" altLang="zh-CN" sz="2800" b="1" dirty="0">
                <a:solidFill>
                  <a:srgbClr val="0000CC"/>
                </a:solidFill>
                <a:latin typeface="宋体" panose="02010600030101010101" pitchFamily="2" charset="-122"/>
              </a:rPr>
              <a:t>6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</a:rPr>
              <a:t>艘鱼雷艇，不得拥有空军和重型武器。 </a:t>
            </a:r>
            <a:r>
              <a:rPr lang="en-US" altLang="zh-CN" sz="2800" b="1" dirty="0">
                <a:solidFill>
                  <a:srgbClr val="0000CC"/>
                </a:solidFill>
                <a:latin typeface="宋体" panose="02010600030101010101" pitchFamily="2" charset="-122"/>
              </a:rPr>
              <a:t>… …        ——</a:t>
            </a:r>
            <a:r>
              <a:rPr lang="en-US" altLang="zh-CN" sz="2800" b="1" dirty="0">
                <a:latin typeface="宋体" panose="02010600030101010101" pitchFamily="2" charset="-122"/>
              </a:rPr>
              <a:t>《</a:t>
            </a:r>
            <a:r>
              <a:rPr lang="zh-CN" altLang="en-US" sz="2800" b="1" dirty="0">
                <a:latin typeface="宋体" panose="02010600030101010101" pitchFamily="2" charset="-122"/>
              </a:rPr>
              <a:t>色佛尔条约</a:t>
            </a:r>
            <a:r>
              <a:rPr lang="en-US" altLang="zh-CN" sz="2800" b="1" dirty="0">
                <a:latin typeface="宋体" panose="02010600030101010101" pitchFamily="2" charset="-122"/>
              </a:rPr>
              <a:t>》</a:t>
            </a:r>
            <a:endParaRPr lang="en-US" altLang="zh-CN" sz="2800" b="1" dirty="0">
              <a:latin typeface="宋体" panose="02010600030101010101" pitchFamily="2" charset="-122"/>
            </a:endParaRPr>
          </a:p>
        </p:txBody>
      </p:sp>
      <p:pic>
        <p:nvPicPr>
          <p:cNvPr id="9219" name="Picture 11" descr="色佛尔条约的签订，这个条约使奧圖曼帝国70%以上的领土纷纷变成由欧美列强暗中掌控的“民族独立国家”。令这个本就外强中干的国家在以战后面临雪上加霜的危机。图为希腊总理Eleftherios Venizelos在法国签订《色佛尔条约》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607" y="704676"/>
            <a:ext cx="5029200" cy="279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Text Box 12"/>
          <p:cNvSpPr txBox="1">
            <a:spLocks noChangeArrowheads="1"/>
          </p:cNvSpPr>
          <p:nvPr/>
        </p:nvSpPr>
        <p:spPr bwMode="auto">
          <a:xfrm>
            <a:off x="2102564" y="3646954"/>
            <a:ext cx="3752951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色佛尔条约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的签订              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146497" y="4395787"/>
            <a:ext cx="9144000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  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1.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原因：①</a:t>
            </a:r>
            <a:r>
              <a:rPr lang="zh-CN" altLang="en-US" sz="2800" b="1" dirty="0">
                <a:latin typeface="宋体" panose="02010600030101010101" pitchFamily="2" charset="-122"/>
              </a:rPr>
              <a:t>一战后，战败的土耳其成了西方列强瓜分的对象，被迫与协约国签订</a:t>
            </a:r>
            <a:r>
              <a:rPr lang="en-US" altLang="zh-CN" sz="2800" b="1" dirty="0">
                <a:latin typeface="宋体" panose="02010600030101010101" pitchFamily="2" charset="-122"/>
              </a:rPr>
              <a:t>《</a:t>
            </a:r>
            <a:r>
              <a:rPr lang="zh-CN" altLang="en-US" sz="2800" b="1" dirty="0">
                <a:latin typeface="宋体" panose="02010600030101010101" pitchFamily="2" charset="-122"/>
              </a:rPr>
              <a:t>色佛尔条约</a:t>
            </a:r>
            <a:r>
              <a:rPr lang="en-US" altLang="zh-CN" sz="2800" b="1" dirty="0">
                <a:latin typeface="宋体" panose="02010600030101010101" pitchFamily="2" charset="-122"/>
              </a:rPr>
              <a:t>》</a:t>
            </a:r>
            <a:r>
              <a:rPr lang="zh-CN" altLang="en-US" sz="2800" b="1" dirty="0">
                <a:latin typeface="宋体" panose="02010600030101010101" pitchFamily="2" charset="-122"/>
              </a:rPr>
              <a:t>，民族危机深重</a:t>
            </a:r>
            <a:endParaRPr lang="en-US" altLang="zh-CN" sz="2800" b="1" dirty="0">
              <a:latin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latin typeface="宋体" panose="02010600030101010101" pitchFamily="2" charset="-122"/>
              </a:rPr>
              <a:t>②为维护民族独立和领土完整，避免进一步被瓜分。</a:t>
            </a:r>
            <a:endParaRPr lang="en-US" altLang="zh-CN" sz="2800" b="1" dirty="0">
              <a:latin typeface="宋体" panose="02010600030101010101" pitchFamily="2" charset="-122"/>
            </a:endParaRPr>
          </a:p>
          <a:p>
            <a:pPr eaLnBrk="1" hangingPunct="1"/>
            <a:endParaRPr lang="zh-CN" altLang="en-US" sz="2800" dirty="0"/>
          </a:p>
        </p:txBody>
      </p:sp>
      <p:sp>
        <p:nvSpPr>
          <p:cNvPr id="9225" name="矩形 7177"/>
          <p:cNvSpPr>
            <a:spLocks noChangeArrowheads="1" noChangeShapeType="1" noTextEdit="1"/>
          </p:cNvSpPr>
          <p:nvPr/>
        </p:nvSpPr>
        <p:spPr bwMode="auto">
          <a:xfrm>
            <a:off x="9191625" y="6308725"/>
            <a:ext cx="1371600" cy="35083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/>
            <a:endParaRPr lang="zh-CN" altLang="en-US" kern="10">
              <a:ln w="9525">
                <a:round/>
              </a:ln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055222" y="900783"/>
            <a:ext cx="8208962" cy="267765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革命过程</a:t>
            </a:r>
            <a:endParaRPr lang="en-US" altLang="zh-CN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defRPr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1921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年，凯末尔组建国民军，打败英国装备的希腊军队，迫使协约国签订停战协定；</a:t>
            </a:r>
            <a:endParaRPr lang="en-US" altLang="zh-CN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defRPr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1923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年，土耳其与协约国签订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洛桑条约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，废除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色佛尔条约</a:t>
            </a:r>
            <a:r>
              <a:rPr lang="en-US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一些不平等条款。保持了土耳其的领土完整和国家主权。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55222" y="3860746"/>
            <a:ext cx="85733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+mn-ea"/>
              </a:rPr>
              <a:t>3.</a:t>
            </a:r>
            <a:r>
              <a:rPr lang="zh-CN" altLang="en-US" sz="2800" b="1" dirty="0">
                <a:solidFill>
                  <a:srgbClr val="FF0000"/>
                </a:solidFill>
                <a:latin typeface="+mn-ea"/>
              </a:rPr>
              <a:t>凯末尔革命的性质：</a:t>
            </a:r>
            <a:r>
              <a:rPr lang="zh-CN" altLang="en-US" sz="2800" b="1" dirty="0">
                <a:latin typeface="+mn-ea"/>
              </a:rPr>
              <a:t>民族资产阶级领导的反帝反</a:t>
            </a:r>
            <a:endParaRPr lang="zh-CN" altLang="en-US" sz="2800" b="1" dirty="0">
              <a:latin typeface="+mn-ea"/>
            </a:endParaRPr>
          </a:p>
          <a:p>
            <a:r>
              <a:rPr lang="zh-CN" altLang="en-US" sz="2800" b="1" dirty="0">
                <a:latin typeface="+mn-ea"/>
              </a:rPr>
              <a:t>封建的民族民主革命</a:t>
            </a:r>
            <a:endParaRPr lang="zh-CN" altLang="en-US" sz="2800" b="1" dirty="0">
              <a:latin typeface="+mn-ea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000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0921" y="1275127"/>
            <a:ext cx="2609850" cy="364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 descr="0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343" y="1297745"/>
            <a:ext cx="5083553" cy="3990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1948519" y="5601749"/>
            <a:ext cx="27781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400" b="1" dirty="0">
                <a:latin typeface="Times New Roman" panose="02020603050405020304" pitchFamily="18" charset="0"/>
              </a:rPr>
              <a:t>土耳其独立纪念碑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6769917" y="5180085"/>
            <a:ext cx="3917658" cy="830997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latin typeface="Times New Roman" panose="02020603050405020304" pitchFamily="18" charset="0"/>
              </a:rPr>
              <a:t>1923</a:t>
            </a:r>
            <a:r>
              <a:rPr lang="zh-CN" altLang="en-US" sz="2400" b="1" dirty="0">
                <a:latin typeface="Times New Roman" panose="02020603050405020304" pitchFamily="18" charset="0"/>
              </a:rPr>
              <a:t>年，土耳其共和国宣告成立，凯末尔当选为总统。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7" name="Text Box 11"/>
          <p:cNvSpPr txBox="1">
            <a:spLocks noChangeArrowheads="1"/>
          </p:cNvSpPr>
          <p:nvPr/>
        </p:nvSpPr>
        <p:spPr bwMode="auto">
          <a:xfrm>
            <a:off x="829811" y="525900"/>
            <a:ext cx="8915400" cy="6217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4.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凯末尔改革</a:t>
            </a:r>
            <a:endParaRPr lang="en-US" altLang="zh-CN" sz="28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）措施：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2800" b="1" dirty="0">
                <a:latin typeface="宋体" panose="02010600030101010101" pitchFamily="2" charset="-122"/>
              </a:rPr>
              <a:t>①</a:t>
            </a:r>
            <a:r>
              <a:rPr lang="zh-CN" altLang="en-US" sz="2800" b="1" dirty="0">
                <a:latin typeface="宋体" panose="02010600030101010101" pitchFamily="2" charset="-122"/>
              </a:rPr>
              <a:t>废除政教合一的封建制度，实行政教分离，确立国民议会的立法权；</a:t>
            </a:r>
            <a:endParaRPr lang="en-US" altLang="zh-CN" sz="2800" b="1" dirty="0">
              <a:latin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2800" b="1" dirty="0">
                <a:latin typeface="宋体" panose="02010600030101010101" pitchFamily="2" charset="-122"/>
              </a:rPr>
              <a:t>②</a:t>
            </a:r>
            <a:r>
              <a:rPr lang="zh-CN" altLang="en-US" sz="2800" b="1" dirty="0">
                <a:latin typeface="宋体" panose="02010600030101010101" pitchFamily="2" charset="-122"/>
              </a:rPr>
              <a:t>废除男女不平等的规定，提高妇女地位；</a:t>
            </a:r>
            <a:endParaRPr lang="en-US" altLang="zh-CN" sz="2800" b="1" dirty="0">
              <a:latin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2800" b="1" dirty="0">
                <a:latin typeface="宋体" panose="02010600030101010101" pitchFamily="2" charset="-122"/>
              </a:rPr>
              <a:t>③</a:t>
            </a:r>
            <a:r>
              <a:rPr lang="zh-CN" altLang="en-US" sz="2800" b="1" dirty="0">
                <a:latin typeface="宋体" panose="02010600030101010101" pitchFamily="2" charset="-122"/>
              </a:rPr>
              <a:t>消防苏联，统一实施第一个五年计划；</a:t>
            </a:r>
            <a:endParaRPr lang="en-US" altLang="zh-CN" sz="2800" b="1" dirty="0">
              <a:latin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2800" b="1" dirty="0">
                <a:latin typeface="宋体" panose="02010600030101010101" pitchFamily="2" charset="-122"/>
              </a:rPr>
              <a:t>④</a:t>
            </a:r>
            <a:r>
              <a:rPr lang="zh-CN" altLang="en-US" sz="2800" b="1" dirty="0">
                <a:latin typeface="宋体" panose="02010600030101010101" pitchFamily="2" charset="-122"/>
              </a:rPr>
              <a:t>扩大世俗教育，规定学校必须传授西方科学技术；</a:t>
            </a:r>
            <a:endParaRPr lang="en-US" altLang="zh-CN" sz="2800" b="1" dirty="0">
              <a:latin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2800" b="1" dirty="0">
                <a:latin typeface="宋体" panose="02010600030101010101" pitchFamily="2" charset="-122"/>
              </a:rPr>
              <a:t>⑤</a:t>
            </a:r>
            <a:r>
              <a:rPr lang="zh-CN" altLang="en-US" sz="2800" b="1" dirty="0">
                <a:latin typeface="宋体" panose="02010600030101010101" pitchFamily="2" charset="-122"/>
              </a:rPr>
              <a:t>实行文字改革，以拉丁字母代替阿拉伯字母。</a:t>
            </a:r>
            <a:endParaRPr lang="en-US" altLang="zh-CN" sz="2800" b="1" dirty="0">
              <a:latin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endParaRPr lang="en-US" altLang="zh-CN" sz="2800" b="1" dirty="0">
              <a:latin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endParaRPr lang="zh-CN" altLang="en-US" sz="3200" b="1" dirty="0">
              <a:ea typeface="黑体" panose="02010609060101010101" pitchFamily="49" charset="-122"/>
            </a:endParaRPr>
          </a:p>
        </p:txBody>
      </p:sp>
      <p:sp>
        <p:nvSpPr>
          <p:cNvPr id="13319" name="矩形 11271"/>
          <p:cNvSpPr>
            <a:spLocks noChangeArrowheads="1" noChangeShapeType="1" noTextEdit="1"/>
          </p:cNvSpPr>
          <p:nvPr/>
        </p:nvSpPr>
        <p:spPr bwMode="auto">
          <a:xfrm>
            <a:off x="9191625" y="6308725"/>
            <a:ext cx="1371600" cy="35083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/>
            <a:endParaRPr lang="zh-CN" altLang="en-US" kern="10">
              <a:ln w="9525">
                <a:round/>
              </a:ln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宋体" panose="0201060003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71119" y="5442087"/>
            <a:ext cx="874132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）性质：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资产阶级性质的改革运动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）特点：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世俗化、西化、全面彻底、影响深远。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图片 55297" descr="000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917280" y="3423336"/>
            <a:ext cx="5621797" cy="275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0" name="文本框 55299"/>
          <p:cNvSpPr txBox="1">
            <a:spLocks noChangeArrowheads="1"/>
          </p:cNvSpPr>
          <p:nvPr/>
        </p:nvSpPr>
        <p:spPr bwMode="auto">
          <a:xfrm>
            <a:off x="416985" y="3895726"/>
            <a:ext cx="5439833" cy="181588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2800" b="1" dirty="0">
                <a:latin typeface="宋体" panose="02010600030101010101" pitchFamily="2" charset="-122"/>
              </a:rPr>
              <a:t>   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为了解放妇女，凯末尔曾要求内阁部长们的妻子学习跳舞。图为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1932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年在安卡拉举办的欢迎希腊领导人到访而举办的舞会上。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56322" name="图片 56321" descr="0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65852" y="713064"/>
            <a:ext cx="4425529" cy="3137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3" name="文本框 56322"/>
          <p:cNvSpPr txBox="1">
            <a:spLocks noChangeArrowheads="1"/>
          </p:cNvSpPr>
          <p:nvPr/>
        </p:nvSpPr>
        <p:spPr bwMode="auto">
          <a:xfrm>
            <a:off x="5826989" y="2193009"/>
            <a:ext cx="5211683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凯末尔与土耳其女飞行员在一起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6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0" grpId="0"/>
      <p:bldP spid="563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4" name="图片 53253" descr="000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6719019" y="429266"/>
            <a:ext cx="2472267" cy="2820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3" name="文本框 53252"/>
          <p:cNvSpPr txBox="1">
            <a:spLocks noChangeArrowheads="1"/>
          </p:cNvSpPr>
          <p:nvPr/>
        </p:nvSpPr>
        <p:spPr bwMode="auto">
          <a:xfrm>
            <a:off x="607484" y="4384676"/>
            <a:ext cx="11300883" cy="13849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    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凯末尔执政后不久，发起了一次“帽子革命”。当时土耳其男子都戴一种红色圆筒形毡帽，叫做“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费兹”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帽，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具有宗教意义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。凯末尔下令，国民不准再戴费兹帽，而要改戴欧式礼帽。 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53250" name="图片 53249" descr="0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61679" y="467832"/>
            <a:ext cx="24130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2" name="文本框 53251"/>
          <p:cNvSpPr txBox="1">
            <a:spLocks noChangeArrowheads="1"/>
          </p:cNvSpPr>
          <p:nvPr/>
        </p:nvSpPr>
        <p:spPr bwMode="auto">
          <a:xfrm>
            <a:off x="2621716" y="3475199"/>
            <a:ext cx="2893484" cy="830263"/>
          </a:xfrm>
          <a:prstGeom prst="rect">
            <a:avLst/>
          </a:prstGeom>
          <a:solidFill>
            <a:srgbClr val="FECDF5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400" b="1" dirty="0">
                <a:latin typeface="Times New Roman" panose="02020603050405020304" pitchFamily="18" charset="0"/>
              </a:rPr>
              <a:t>戴“费兹帽” 的凯末尔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53251" name="文本框 53250"/>
          <p:cNvSpPr txBox="1">
            <a:spLocks noChangeArrowheads="1"/>
          </p:cNvSpPr>
          <p:nvPr/>
        </p:nvSpPr>
        <p:spPr bwMode="auto">
          <a:xfrm>
            <a:off x="7126779" y="3429845"/>
            <a:ext cx="2279649" cy="830263"/>
          </a:xfrm>
          <a:prstGeom prst="rect">
            <a:avLst/>
          </a:prstGeom>
          <a:solidFill>
            <a:srgbClr val="FECDF5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400" b="1" dirty="0">
                <a:latin typeface="Times New Roman" panose="02020603050405020304" pitchFamily="18" charset="0"/>
              </a:rPr>
              <a:t>戴礼帽的凯末尔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</p:spTree>
    <p:custDataLst>
      <p:tags r:id="rId3"/>
    </p:custData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3" grpId="0"/>
      <p:bldP spid="53252" grpId="0" bldLvl="0" animBg="1"/>
      <p:bldP spid="53251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图片 50177" descr="000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510777" y="998393"/>
            <a:ext cx="4222749" cy="305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442385" y="4625975"/>
            <a:ext cx="11307233" cy="224676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Clr>
                <a:schemeClr val="bg1"/>
              </a:buClr>
            </a:pPr>
            <a:r>
              <a:rPr lang="en-US" altLang="zh-CN" sz="2400" b="1" dirty="0">
                <a:latin typeface="微软雅黑" panose="020B0503020204020204" charset="-122"/>
                <a:ea typeface="微软雅黑" panose="020B0503020204020204" charset="-122"/>
              </a:rPr>
              <a:t>      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用拉丁字母代替阿拉伯字母，实际上是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告别伊斯兰文明、融入西方文明的宣言书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 。这于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1928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11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月正式开始，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使土耳其走上了成为中东识字率最高的国家之一的道路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。凯末尔一而再地下乡，带着粉笔和黑板，向土耳其人民示范新的文字，并讲解各个字母应如何发音，首席教师称号。 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37892" name="图片 2" descr="0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90482" y="914503"/>
            <a:ext cx="3526367" cy="306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文本框 3"/>
          <p:cNvSpPr txBox="1">
            <a:spLocks noChangeArrowheads="1"/>
          </p:cNvSpPr>
          <p:nvPr/>
        </p:nvSpPr>
        <p:spPr bwMode="auto">
          <a:xfrm>
            <a:off x="6074328" y="3983593"/>
            <a:ext cx="5259198" cy="523220"/>
          </a:xfrm>
          <a:prstGeom prst="rect">
            <a:avLst/>
          </a:prstGeom>
          <a:solidFill>
            <a:srgbClr val="FECDF5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Clr>
                <a:schemeClr val="bg1"/>
              </a:buClr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凯末尔亲自教授土耳其新文字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custDataLst>
      <p:tags r:id="rId3"/>
    </p:custData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2"/>
          <p:cNvSpPr txBox="1">
            <a:spLocks noChangeArrowheads="1"/>
          </p:cNvSpPr>
          <p:nvPr/>
        </p:nvSpPr>
        <p:spPr bwMode="auto">
          <a:xfrm>
            <a:off x="528506" y="1009708"/>
            <a:ext cx="8839200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kern="10" dirty="0">
                <a:ln w="12700">
                  <a:solidFill>
                    <a:srgbClr val="FF0000"/>
                  </a:solidFill>
                  <a:round/>
                </a:ln>
                <a:solidFill>
                  <a:srgbClr val="FF0000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</a:rPr>
              <a:t>4.</a:t>
            </a:r>
            <a:r>
              <a:rPr lang="zh-CN" altLang="en-US" sz="2800" b="1" kern="10" dirty="0">
                <a:ln w="12700">
                  <a:solidFill>
                    <a:srgbClr val="FF0000"/>
                  </a:solidFill>
                  <a:round/>
                </a:ln>
                <a:solidFill>
                  <a:srgbClr val="FF0000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</a:rPr>
              <a:t>凯末尔革命的历史意义</a:t>
            </a:r>
            <a:endParaRPr lang="en-US" altLang="zh-CN" sz="2800" b="1" kern="10" dirty="0">
              <a:ln w="12700">
                <a:solidFill>
                  <a:srgbClr val="FF0000"/>
                </a:solidFill>
                <a:round/>
              </a:ln>
              <a:solidFill>
                <a:srgbClr val="FF0000"/>
              </a:soli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CC"/>
                </a:solidFill>
                <a:latin typeface="宋体" panose="02010600030101010101" pitchFamily="2" charset="-122"/>
              </a:rPr>
              <a:t>①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</a:rPr>
              <a:t>凯末尔革命是一战后，殖民地半殖民地国家民族民主革命的一次胜利</a:t>
            </a:r>
            <a:endParaRPr lang="en-US" altLang="zh-CN" sz="2800" b="1" dirty="0">
              <a:solidFill>
                <a:srgbClr val="0000CC"/>
              </a:solidFill>
              <a:latin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CC"/>
                </a:solidFill>
                <a:latin typeface="宋体" panose="02010600030101010101" pitchFamily="2" charset="-122"/>
              </a:rPr>
              <a:t>②</a:t>
            </a:r>
            <a:r>
              <a:rPr lang="zh-CN" altLang="en-US" sz="2800" b="1" dirty="0">
                <a:solidFill>
                  <a:srgbClr val="0000CC"/>
                </a:solidFill>
                <a:latin typeface="宋体" panose="02010600030101010101" pitchFamily="2" charset="-122"/>
              </a:rPr>
              <a:t>它巩固了国家独立，结束了落后的封建统治，使土耳其走上民族复兴道路。</a:t>
            </a:r>
            <a:endParaRPr lang="en-US" altLang="zh-CN" sz="3200" b="1" dirty="0">
              <a:solidFill>
                <a:srgbClr val="0000CC"/>
              </a:solidFill>
              <a:latin typeface="宋体" panose="02010600030101010101" pitchFamily="2" charset="-122"/>
            </a:endParaRPr>
          </a:p>
        </p:txBody>
      </p:sp>
      <p:sp>
        <p:nvSpPr>
          <p:cNvPr id="15368" name="矩形 12296"/>
          <p:cNvSpPr>
            <a:spLocks noChangeArrowheads="1" noChangeShapeType="1" noTextEdit="1"/>
          </p:cNvSpPr>
          <p:nvPr/>
        </p:nvSpPr>
        <p:spPr bwMode="auto">
          <a:xfrm>
            <a:off x="9191625" y="6308725"/>
            <a:ext cx="1371600" cy="350838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/>
            <a:endParaRPr lang="zh-CN" altLang="en-US" kern="10">
              <a:ln w="9525">
                <a:round/>
              </a:ln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文本框 21505"/>
          <p:cNvSpPr txBox="1">
            <a:spLocks noChangeArrowheads="1"/>
          </p:cNvSpPr>
          <p:nvPr/>
        </p:nvSpPr>
        <p:spPr bwMode="auto">
          <a:xfrm>
            <a:off x="310393" y="2455893"/>
            <a:ext cx="2556410" cy="310854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800" b="1" dirty="0">
                <a:solidFill>
                  <a:srgbClr val="0E1FFE"/>
                </a:solidFill>
                <a:latin typeface="宋体" panose="02010600030101010101" pitchFamily="2" charset="-122"/>
              </a:rPr>
              <a:t>中国孙中山</a:t>
            </a:r>
            <a:endParaRPr lang="zh-CN" altLang="en-US" sz="2800" b="1" dirty="0">
              <a:solidFill>
                <a:srgbClr val="0E1FFE"/>
              </a:solidFill>
              <a:latin typeface="宋体" panose="02010600030101010101" pitchFamily="2" charset="-122"/>
            </a:endParaRPr>
          </a:p>
          <a:p>
            <a:pPr algn="ctr"/>
            <a:endParaRPr lang="zh-CN" altLang="en-US" sz="2800" b="1" dirty="0">
              <a:solidFill>
                <a:srgbClr val="0E1FFE"/>
              </a:solidFill>
              <a:latin typeface="宋体" panose="02010600030101010101" pitchFamily="2" charset="-122"/>
            </a:endParaRPr>
          </a:p>
          <a:p>
            <a:pPr algn="ctr"/>
            <a:r>
              <a:rPr lang="zh-CN" altLang="en-US" sz="2800" b="1" dirty="0">
                <a:solidFill>
                  <a:srgbClr val="0E1FFE"/>
                </a:solidFill>
                <a:latin typeface="宋体" panose="02010600030101010101" pitchFamily="2" charset="-122"/>
              </a:rPr>
              <a:t>印度甘地</a:t>
            </a:r>
            <a:endParaRPr lang="zh-CN" altLang="en-US" sz="2800" b="1" dirty="0">
              <a:solidFill>
                <a:srgbClr val="0E1FFE"/>
              </a:solidFill>
              <a:latin typeface="宋体" panose="02010600030101010101" pitchFamily="2" charset="-122"/>
            </a:endParaRPr>
          </a:p>
          <a:p>
            <a:pPr algn="ctr"/>
            <a:endParaRPr lang="zh-CN" altLang="en-US" sz="2800" b="1" dirty="0">
              <a:solidFill>
                <a:srgbClr val="0E1FFE"/>
              </a:solidFill>
              <a:latin typeface="宋体" panose="02010600030101010101" pitchFamily="2" charset="-122"/>
            </a:endParaRPr>
          </a:p>
          <a:p>
            <a:pPr algn="ctr"/>
            <a:endParaRPr lang="zh-CN" altLang="en-US" sz="2800" b="1" dirty="0">
              <a:solidFill>
                <a:srgbClr val="0E1FFE"/>
              </a:solidFill>
              <a:latin typeface="宋体" panose="02010600030101010101" pitchFamily="2" charset="-122"/>
            </a:endParaRPr>
          </a:p>
          <a:p>
            <a:pPr algn="ctr"/>
            <a:r>
              <a:rPr lang="zh-CN" altLang="en-US" sz="2800" b="1" dirty="0">
                <a:solidFill>
                  <a:srgbClr val="0E1FFE"/>
                </a:solidFill>
                <a:latin typeface="宋体" panose="02010600030101010101" pitchFamily="2" charset="-122"/>
              </a:rPr>
              <a:t>土耳其凯末尔</a:t>
            </a:r>
            <a:endParaRPr lang="zh-CN" altLang="en-US" sz="2800" b="1" dirty="0">
              <a:solidFill>
                <a:srgbClr val="0E1FFE"/>
              </a:solidFill>
              <a:latin typeface="宋体" panose="02010600030101010101" pitchFamily="2" charset="-122"/>
            </a:endParaRPr>
          </a:p>
          <a:p>
            <a:pPr algn="ctr"/>
            <a:endParaRPr lang="zh-CN" altLang="en-US" sz="2800" b="1" dirty="0">
              <a:solidFill>
                <a:srgbClr val="0E1FFE"/>
              </a:solidFill>
              <a:latin typeface="宋体" panose="02010600030101010101" pitchFamily="2" charset="-122"/>
            </a:endParaRPr>
          </a:p>
        </p:txBody>
      </p:sp>
      <p:sp>
        <p:nvSpPr>
          <p:cNvPr id="21509" name="文本框 21508"/>
          <p:cNvSpPr txBox="1">
            <a:spLocks noChangeArrowheads="1"/>
          </p:cNvSpPr>
          <p:nvPr/>
        </p:nvSpPr>
        <p:spPr bwMode="auto">
          <a:xfrm>
            <a:off x="2850025" y="2338447"/>
            <a:ext cx="8923867" cy="3108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领导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辛亥革命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，推翻封建君主专制；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领导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非暴力不合作运动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，沉重打击英国殖民统治，为印度民族独立奠定基础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领导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土耳其民族独立战争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，实现了民族独立，进行改革，使土耳其走上富强道路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510" name="文本框 21509"/>
          <p:cNvSpPr txBox="1">
            <a:spLocks noChangeArrowheads="1"/>
          </p:cNvSpPr>
          <p:nvPr/>
        </p:nvSpPr>
        <p:spPr bwMode="auto">
          <a:xfrm>
            <a:off x="648303" y="897638"/>
            <a:ext cx="9225540" cy="95410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合作探究：</a:t>
            </a:r>
            <a:r>
              <a:rPr lang="en-US" altLang="zh-CN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20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世纪初，帝国主义加紧对亚洲进行侵略，民族危机加深，产生了三位著名的国父。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custDataLst>
      <p:tags r:id="rId1"/>
    </p:custData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21509" grpId="0"/>
      <p:bldP spid="21510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矩形 1"/>
          <p:cNvSpPr>
            <a:spLocks noChangeArrowheads="1"/>
          </p:cNvSpPr>
          <p:nvPr/>
        </p:nvSpPr>
        <p:spPr bwMode="auto">
          <a:xfrm>
            <a:off x="304801" y="685801"/>
            <a:ext cx="2348720" cy="52322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2800" b="1" dirty="0">
                <a:solidFill>
                  <a:srgbClr val="FF0000"/>
                </a:solidFill>
              </a:rPr>
              <a:t>课堂达标检测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247941" y="1335963"/>
            <a:ext cx="11684000" cy="62109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甘地提出“非暴力不合作运动”的根本目的是（    ）</a:t>
            </a:r>
            <a:b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</a:b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A.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扩大国大党的势力  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B.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反对英国的殖民统治</a:t>
            </a:r>
            <a:b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</a:b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C.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取得印度的自治    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D.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提高民族自尊心</a:t>
            </a: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下列对甘地提出的“非暴力不合作运动”的全部内涵，理解最准确的是（     ）</a:t>
            </a:r>
            <a:b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</a:b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．以非暴力的手段反抗英国殖民统治</a:t>
            </a:r>
            <a:b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</a:b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．以和平手段抗议英国殖民当局的压迫</a:t>
            </a:r>
            <a:b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</a:b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．以不合作的态度抗议、抵制英国殖民者</a:t>
            </a:r>
            <a:b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</a:b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D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．采取和平和合法的手段赢得印度自治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endParaRPr lang="en-US" altLang="zh-CN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lvl="1"/>
            <a:endParaRPr lang="zh-CN" altLang="en-US" sz="2800" b="1" dirty="0">
              <a:solidFill>
                <a:srgbClr val="333333"/>
              </a:solidFill>
              <a:latin typeface="+mn-ea"/>
            </a:endParaRPr>
          </a:p>
        </p:txBody>
      </p:sp>
      <p:sp>
        <p:nvSpPr>
          <p:cNvPr id="26629" name="矩形 4"/>
          <p:cNvSpPr>
            <a:spLocks noChangeArrowheads="1"/>
          </p:cNvSpPr>
          <p:nvPr/>
        </p:nvSpPr>
        <p:spPr bwMode="auto">
          <a:xfrm>
            <a:off x="8044602" y="1195852"/>
            <a:ext cx="914400" cy="76944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buFontTx/>
              <a:buNone/>
            </a:pPr>
            <a:r>
              <a:rPr lang="en-US" altLang="zh-CN" sz="4400" dirty="0">
                <a:solidFill>
                  <a:srgbClr val="FF0000"/>
                </a:solidFill>
                <a:ea typeface="黑体" panose="02010609060101010101" pitchFamily="49" charset="-122"/>
              </a:rPr>
              <a:t>C</a:t>
            </a:r>
            <a:endParaRPr lang="zh-CN" altLang="en-US" sz="4400" dirty="0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  <p:sp>
        <p:nvSpPr>
          <p:cNvPr id="6" name="矩形 4"/>
          <p:cNvSpPr>
            <a:spLocks noChangeArrowheads="1"/>
          </p:cNvSpPr>
          <p:nvPr/>
        </p:nvSpPr>
        <p:spPr bwMode="auto">
          <a:xfrm>
            <a:off x="743498" y="3357157"/>
            <a:ext cx="815327" cy="76944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eaLnBrk="1" hangingPunct="1">
              <a:buFontTx/>
              <a:buNone/>
            </a:pPr>
            <a:r>
              <a:rPr lang="en-US" altLang="zh-CN" sz="4400" dirty="0">
                <a:solidFill>
                  <a:srgbClr val="FF0000"/>
                </a:solidFill>
                <a:ea typeface="黑体" panose="02010609060101010101" pitchFamily="49" charset="-122"/>
              </a:rPr>
              <a:t>D</a:t>
            </a:r>
            <a:endParaRPr lang="zh-CN" altLang="en-US" sz="4400" dirty="0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 autoUpdateAnimBg="0"/>
      <p:bldP spid="6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Box 3"/>
          <p:cNvSpPr txBox="1">
            <a:spLocks noChangeArrowheads="1"/>
          </p:cNvSpPr>
          <p:nvPr/>
        </p:nvSpPr>
        <p:spPr bwMode="auto">
          <a:xfrm>
            <a:off x="260525" y="451331"/>
            <a:ext cx="11700933" cy="609974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3.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印度的非暴力不合作运动失败的根本原因是（     ）</a:t>
            </a:r>
            <a:endParaRPr lang="en-US" altLang="zh-CN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A.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民族资产阶级的软弱性和妥协性 </a:t>
            </a:r>
            <a:endParaRPr lang="en-US" altLang="zh-CN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B.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英国殖民当局的残暴镇压 </a:t>
            </a:r>
            <a:endParaRPr lang="en-US" altLang="zh-CN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C.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群众斗争突破了非暴力限制 </a:t>
            </a:r>
            <a:endParaRPr lang="en-US" altLang="zh-CN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D.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国大党没有发动群众</a:t>
            </a:r>
            <a:endParaRPr lang="en-US" altLang="zh-CN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4.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对甘地领导的非暴力不合作运动的评价正确的是（    ）</a:t>
            </a:r>
            <a:b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</a:b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①打击了英国殖民统治  ②增强了印度人民的民族自尊心，促进了人民的团结  ③为印度独立奠定了基础  ④“非暴力”的局限影响了民族运动的进一步发展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A. ①②③              B.①②③④</a:t>
            </a:r>
            <a:endParaRPr lang="en-US" altLang="zh-CN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 C. ①②④              D.②③④</a:t>
            </a:r>
            <a:endParaRPr lang="en-US" altLang="zh-CN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矩形 4"/>
          <p:cNvSpPr>
            <a:spLocks noChangeArrowheads="1"/>
          </p:cNvSpPr>
          <p:nvPr/>
        </p:nvSpPr>
        <p:spPr bwMode="auto">
          <a:xfrm>
            <a:off x="6811420" y="608622"/>
            <a:ext cx="914400" cy="76944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buFontTx/>
              <a:buNone/>
            </a:pPr>
            <a:r>
              <a:rPr lang="en-US" altLang="zh-CN" sz="4400" dirty="0">
                <a:solidFill>
                  <a:srgbClr val="FF0000"/>
                </a:solidFill>
                <a:ea typeface="黑体" panose="02010609060101010101" pitchFamily="49" charset="-122"/>
              </a:rPr>
              <a:t>A</a:t>
            </a:r>
            <a:endParaRPr lang="zh-CN" altLang="en-US" sz="4400" dirty="0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  <p:sp>
        <p:nvSpPr>
          <p:cNvPr id="6" name="矩形 4"/>
          <p:cNvSpPr>
            <a:spLocks noChangeArrowheads="1"/>
          </p:cNvSpPr>
          <p:nvPr/>
        </p:nvSpPr>
        <p:spPr bwMode="auto">
          <a:xfrm>
            <a:off x="7365094" y="3058208"/>
            <a:ext cx="914400" cy="76944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1" hangingPunct="1">
              <a:buFontTx/>
              <a:buNone/>
            </a:pPr>
            <a:r>
              <a:rPr lang="en-US" altLang="zh-CN" sz="4400" dirty="0">
                <a:solidFill>
                  <a:srgbClr val="FF0000"/>
                </a:solidFill>
                <a:ea typeface="黑体" panose="02010609060101010101" pitchFamily="49" charset="-122"/>
              </a:rPr>
              <a:t>B</a:t>
            </a:r>
            <a:endParaRPr lang="zh-CN" altLang="en-US" sz="4400" dirty="0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6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extBox 4"/>
          <p:cNvSpPr txBox="1">
            <a:spLocks noChangeArrowheads="1"/>
          </p:cNvSpPr>
          <p:nvPr/>
        </p:nvSpPr>
        <p:spPr bwMode="auto">
          <a:xfrm>
            <a:off x="385895" y="777890"/>
            <a:ext cx="11551639" cy="452431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.土耳其凯末尔推行民主化的首要措施是(      )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A.实行政教分离            B.发展工商业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C.推行文字改革            D.废除陈规陋习</a:t>
            </a:r>
            <a:endParaRPr lang="en-US" altLang="zh-CN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6.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凯末尔曾说过：“为了拯救国家，没有其他的办法，只有摧毁从政府机器到国民精神的一切，并树立新的东西。”下列反映其理论的措施包括</a:t>
            </a: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(      )</a:t>
            </a:r>
            <a:endParaRPr lang="en-US" altLang="zh-CN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废除土耳其政教合一的政体   ②革新社会生活和风俗习惯   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③效仿西方的法律和法规   ④改革文字，用拉丁字母拼写土耳其语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A.①②③④    B.①②④   C.①②③   D.①③④</a:t>
            </a:r>
            <a:endParaRPr lang="zh-CN" altLang="en-US" sz="3200" b="1" dirty="0"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508383" y="838060"/>
            <a:ext cx="496426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Calibri" panose="020F0502020204030204" pitchFamily="34" charset="0"/>
              </a:rPr>
              <a:t>A</a:t>
            </a:r>
            <a:endParaRPr lang="en-US" altLang="zh-CN" sz="3200" b="1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8808364" y="3054152"/>
            <a:ext cx="496426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en-US" altLang="zh-CN" sz="3200" b="1" dirty="0">
                <a:solidFill>
                  <a:srgbClr val="FF0000"/>
                </a:solidFill>
                <a:latin typeface="Calibri" panose="020F0502020204030204" pitchFamily="34" charset="0"/>
              </a:rPr>
              <a:t>A</a:t>
            </a:r>
            <a:endParaRPr lang="en-US" altLang="zh-CN" sz="3200" b="1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4" grpId="0"/>
    </p:bldLst>
  </p:timing>
</p:sld>
</file>

<file path=ppt/tags/tag1.xml><?xml version="1.0" encoding="utf-8"?>
<p:tagLst xmlns:p="http://schemas.openxmlformats.org/presentationml/2006/main">
  <p:tag name="KSO_WM_TEMPLATE_CATEGORY" val="custom"/>
  <p:tag name="KSO_WM_TEMPLATE_INDEX" val="20185039"/>
  <p:tag name="KSO_WM_TAG_VERSION" val="1.0"/>
  <p:tag name="KSO_WM_SLIDE_ID" val="custom20185039_20"/>
  <p:tag name="KSO_WM_SLIDE_INDEX" val="20"/>
  <p:tag name="KSO_WM_SLIDE_ITEM_CNT" val="2"/>
  <p:tag name="KSO_WM_SLIDE_LAYOUT" val="a_f"/>
  <p:tag name="KSO_WM_SLIDE_LAYOUT_CNT" val="1_1"/>
  <p:tag name="KSO_WM_SLIDE_TYPE" val="endPage"/>
  <p:tag name="KSO_WM_BEAUTIFY_FLAG" val="#wm#"/>
</p:tagLst>
</file>

<file path=ppt/tags/tag2.xml><?xml version="1.0" encoding="utf-8"?>
<p:tagLst xmlns:p="http://schemas.openxmlformats.org/presentationml/2006/main">
  <p:tag name="KSO_WM_TEMPLATE_CATEGORY" val="custom"/>
  <p:tag name="KSO_WM_TEMPLATE_INDEX" val="20185039"/>
  <p:tag name="KSO_WM_TAG_VERSION" val="1.0"/>
  <p:tag name="KSO_WM_SLIDE_ID" val="custom20185039_20"/>
  <p:tag name="KSO_WM_SLIDE_INDEX" val="20"/>
  <p:tag name="KSO_WM_SLIDE_ITEM_CNT" val="2"/>
  <p:tag name="KSO_WM_SLIDE_LAYOUT" val="a_f"/>
  <p:tag name="KSO_WM_SLIDE_LAYOUT_CNT" val="1_1"/>
  <p:tag name="KSO_WM_SLIDE_TYPE" val="endPage"/>
  <p:tag name="KSO_WM_BEAUTIFY_FLAG" val="#wm#"/>
</p:tagLst>
</file>

<file path=ppt/tags/tag3.xml><?xml version="1.0" encoding="utf-8"?>
<p:tagLst xmlns:p="http://schemas.openxmlformats.org/presentationml/2006/main">
  <p:tag name="KSO_WM_TEMPLATE_CATEGORY" val="custom"/>
  <p:tag name="KSO_WM_TEMPLATE_INDEX" val="20185039"/>
  <p:tag name="KSO_WM_TAG_VERSION" val="1.0"/>
  <p:tag name="KSO_WM_SLIDE_ID" val="custom20185039_20"/>
  <p:tag name="KSO_WM_SLIDE_INDEX" val="20"/>
  <p:tag name="KSO_WM_SLIDE_ITEM_CNT" val="2"/>
  <p:tag name="KSO_WM_SLIDE_LAYOUT" val="a_f"/>
  <p:tag name="KSO_WM_SLIDE_LAYOUT_CNT" val="1_1"/>
  <p:tag name="KSO_WM_SLIDE_TYPE" val="endPage"/>
  <p:tag name="KSO_WM_BEAUTIFY_FLAG" val="#wm#"/>
</p:tagLst>
</file>

<file path=ppt/tags/tag4.xml><?xml version="1.0" encoding="utf-8"?>
<p:tagLst xmlns:p="http://schemas.openxmlformats.org/presentationml/2006/main">
  <p:tag name="KSO_WM_TEMPLATE_CATEGORY" val="custom"/>
  <p:tag name="KSO_WM_TEMPLATE_INDEX" val="20185039"/>
  <p:tag name="KSO_WM_TAG_VERSION" val="1.0"/>
  <p:tag name="KSO_WM_SLIDE_ID" val="custom20185039_20"/>
  <p:tag name="KSO_WM_SLIDE_INDEX" val="20"/>
  <p:tag name="KSO_WM_SLIDE_ITEM_CNT" val="2"/>
  <p:tag name="KSO_WM_SLIDE_LAYOUT" val="a_f"/>
  <p:tag name="KSO_WM_SLIDE_LAYOUT_CNT" val="1_1"/>
  <p:tag name="KSO_WM_SLIDE_TYPE" val="endPage"/>
  <p:tag name="KSO_WM_BEAUTIFY_FLAG" val="#wm#"/>
</p:tagLst>
</file>

<file path=ppt/theme/theme1.xml><?xml version="1.0" encoding="utf-8"?>
<a:theme xmlns:a="http://schemas.openxmlformats.org/drawingml/2006/main" name="1_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3727</Words>
  <PresentationFormat>宽屏</PresentationFormat>
  <Paragraphs>195</Paragraphs>
  <Slides>25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9" baseType="lpstr">
      <vt:lpstr>Arial</vt:lpstr>
      <vt:lpstr>宋体</vt:lpstr>
      <vt:lpstr>Wingdings</vt:lpstr>
      <vt:lpstr>Calibri</vt:lpstr>
      <vt:lpstr>Calibri Light</vt:lpstr>
      <vt:lpstr>楷体_GB2312</vt:lpstr>
      <vt:lpstr>黑体</vt:lpstr>
      <vt:lpstr>楷体</vt:lpstr>
      <vt:lpstr>微软雅黑</vt:lpstr>
      <vt:lpstr>Arial Unicode MS</vt:lpstr>
      <vt:lpstr>等线</vt:lpstr>
      <vt:lpstr>Times New Roman</vt:lpstr>
      <vt:lpstr>新宋体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terms:created xsi:type="dcterms:W3CDTF">2018-09-27T07:25:00Z</dcterms:created>
  <dcterms:modified xsi:type="dcterms:W3CDTF">2018-11-27T11:58:31Z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RubyTemplateID">
    <vt:lpwstr>13</vt:lpwstr>
  </property>
  <property fmtid="{D5CDD505-2E9C-101B-9397-08002B2CF9AE}" pid="3" name="KSOProductBuildVer">
    <vt:lpwstr>2052-10.1.0.7669</vt:lpwstr>
  </property>
</Properties>
</file>