
<file path=[Content_Types].xml><?xml version="1.0" encoding="utf-8"?>
<Types xmlns="http://schemas.openxmlformats.org/package/2006/content-types">
  <Default Extension="wav" ContentType="audio/x-wav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handoutMasterIdLst>
    <p:handoutMasterId r:id="rId37"/>
  </p:handoutMasterIdLst>
  <p:sldIdLst>
    <p:sldId id="257" r:id="rId3"/>
    <p:sldId id="258" r:id="rId5"/>
    <p:sldId id="272" r:id="rId6"/>
    <p:sldId id="271" r:id="rId7"/>
    <p:sldId id="270" r:id="rId8"/>
    <p:sldId id="269" r:id="rId9"/>
    <p:sldId id="291" r:id="rId10"/>
    <p:sldId id="302" r:id="rId11"/>
    <p:sldId id="303" r:id="rId12"/>
    <p:sldId id="304" r:id="rId13"/>
    <p:sldId id="305" r:id="rId14"/>
    <p:sldId id="306" r:id="rId15"/>
    <p:sldId id="307" r:id="rId16"/>
    <p:sldId id="308" r:id="rId17"/>
    <p:sldId id="309" r:id="rId18"/>
    <p:sldId id="310" r:id="rId19"/>
    <p:sldId id="311" r:id="rId20"/>
    <p:sldId id="312" r:id="rId21"/>
    <p:sldId id="313" r:id="rId22"/>
    <p:sldId id="314" r:id="rId23"/>
    <p:sldId id="326" r:id="rId24"/>
    <p:sldId id="316" r:id="rId25"/>
    <p:sldId id="317" r:id="rId26"/>
    <p:sldId id="318" r:id="rId27"/>
    <p:sldId id="319" r:id="rId28"/>
    <p:sldId id="320" r:id="rId29"/>
    <p:sldId id="328" r:id="rId30"/>
    <p:sldId id="322" r:id="rId31"/>
    <p:sldId id="323" r:id="rId32"/>
    <p:sldId id="337" r:id="rId33"/>
    <p:sldId id="324" r:id="rId34"/>
    <p:sldId id="338" r:id="rId35"/>
    <p:sldId id="259" r:id="rId36"/>
  </p:sldIdLst>
  <p:sldSz cx="6859270" cy="514477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5295" indent="-12954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2495" indent="-26162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69695" indent="-39433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6895" indent="-52641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1625600" algn="l" defTabSz="65024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1950720" algn="l" defTabSz="65024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2275840" algn="l" defTabSz="65024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2601595" algn="l" defTabSz="65024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  <p:clrMru>
    <a:srgbClr val="AE1233"/>
    <a:srgbClr val="9F7B63"/>
    <a:srgbClr val="F48E77"/>
    <a:srgbClr val="A1BD70"/>
    <a:srgbClr val="889EB6"/>
    <a:srgbClr val="004236"/>
    <a:srgbClr val="169274"/>
    <a:srgbClr val="60AEA9"/>
    <a:srgbClr val="84004C"/>
    <a:srgbClr val="8B2F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91" autoAdjust="0"/>
    <p:restoredTop sz="92986" autoAdjust="0"/>
  </p:normalViewPr>
  <p:slideViewPr>
    <p:cSldViewPr>
      <p:cViewPr varScale="1">
        <p:scale>
          <a:sx n="152" d="100"/>
          <a:sy n="152" d="100"/>
        </p:scale>
        <p:origin x="942" y="132"/>
      </p:cViewPr>
      <p:guideLst>
        <p:guide orient="horz" pos="387"/>
        <p:guide pos="3052"/>
        <p:guide orient="horz" pos="4183"/>
        <p:guide pos="5691"/>
        <p:guide pos="216"/>
        <p:guide pos="1019"/>
        <p:guide orient="horz" pos="252"/>
        <p:guide orient="horz" pos="3004"/>
        <p:guide pos="2160"/>
        <p:guide pos="4105"/>
        <p:guide pos="160"/>
        <p:guide pos="722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handoutMaster" Target="handoutMasters/handoutMaster1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5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1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92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93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94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5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5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86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024D97-E667-405D-B634-E583E2108D71}" type="datetimeFigureOut">
              <a:rPr lang="zh-CN" altLang="en-US"/>
            </a:fld>
            <a:endParaRPr lang="zh-CN" altLang="en-US"/>
          </a:p>
        </p:txBody>
      </p:sp>
      <p:sp>
        <p:nvSpPr>
          <p:cNvPr id="1048687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p>
            <a:pPr lvl="0"/>
            <a:endParaRPr lang="zh-CN" altLang="en-US" noProof="0"/>
          </a:p>
        </p:txBody>
      </p:sp>
      <p:sp>
        <p:nvSpPr>
          <p:cNvPr id="1048688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1048689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90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2385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897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7409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9921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25600" algn="l" defTabSz="64960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50720" algn="l" defTabSz="64960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75840" algn="l" defTabSz="64960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600960" algn="l" defTabSz="64960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587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9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1048590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591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7" name="图片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83" y="0"/>
            <a:ext cx="6854422" cy="5145088"/>
          </a:xfrm>
          <a:prstGeom prst="rect">
            <a:avLst/>
          </a:prstGeom>
        </p:spPr>
      </p:pic>
      <p:sp>
        <p:nvSpPr>
          <p:cNvPr id="1048608" name="矩形 4"/>
          <p:cNvSpPr/>
          <p:nvPr userDrawn="1"/>
        </p:nvSpPr>
        <p:spPr>
          <a:xfrm>
            <a:off x="3" y="196287"/>
            <a:ext cx="120281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41" tIns="25720" rIns="51441" bIns="25720" anchor="ctr"/>
          <a:p>
            <a:pPr algn="ctr" defTabSz="513715"/>
            <a:endParaRPr lang="zh-CN" altLang="en-US" sz="105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048609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062C1E6-100B-44D2-A1C7-A34E3BD9A12C}" type="datetimeFigureOut">
              <a:rPr lang="zh-CN" altLang="en-US"/>
            </a:fld>
            <a:endParaRPr lang="zh-CN" altLang="en-US"/>
          </a:p>
        </p:txBody>
      </p:sp>
      <p:sp>
        <p:nvSpPr>
          <p:cNvPr id="1048610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11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14A6F88-39AC-442E-B372-2FEBDC340D1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 advClick="0" advTm="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9" name="图片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83" y="0"/>
            <a:ext cx="6854422" cy="5145088"/>
          </a:xfrm>
          <a:prstGeom prst="rect">
            <a:avLst/>
          </a:prstGeom>
        </p:spPr>
      </p:pic>
      <p:sp>
        <p:nvSpPr>
          <p:cNvPr id="1048622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062C1E6-100B-44D2-A1C7-A34E3BD9A12C}" type="datetimeFigureOut">
              <a:rPr lang="zh-CN" altLang="en-US"/>
            </a:fld>
            <a:endParaRPr lang="zh-CN" altLang="en-US"/>
          </a:p>
        </p:txBody>
      </p:sp>
      <p:sp>
        <p:nvSpPr>
          <p:cNvPr id="1048623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24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14A6F88-39AC-442E-B372-2FEBDC340D1D}" type="slidenum">
              <a:rPr lang="zh-CN" altLang="en-US"/>
            </a:fld>
            <a:endParaRPr lang="zh-CN" altLang="en-US"/>
          </a:p>
        </p:txBody>
      </p:sp>
      <p:sp>
        <p:nvSpPr>
          <p:cNvPr id="1048626" name="矩形 9"/>
          <p:cNvSpPr/>
          <p:nvPr userDrawn="1"/>
        </p:nvSpPr>
        <p:spPr>
          <a:xfrm>
            <a:off x="3" y="196287"/>
            <a:ext cx="120281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41" tIns="25720" rIns="51441" bIns="25720" anchor="ctr"/>
          <a:p>
            <a:pPr algn="ctr" defTabSz="513715"/>
            <a:endParaRPr lang="zh-CN" altLang="en-US" sz="105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Click="0" advTm="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spTree>
      <p:nvGrpSpPr>
        <p:cNvPr id="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5" name="图片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83" y="0"/>
            <a:ext cx="6854422" cy="5145088"/>
          </a:xfrm>
          <a:prstGeom prst="rect">
            <a:avLst/>
          </a:prstGeom>
        </p:spPr>
      </p:pic>
      <p:sp>
        <p:nvSpPr>
          <p:cNvPr id="1048597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062C1E6-100B-44D2-A1C7-A34E3BD9A12C}" type="datetimeFigureOut">
              <a:rPr lang="zh-CN" altLang="en-US"/>
            </a:fld>
            <a:endParaRPr lang="zh-CN" altLang="en-US"/>
          </a:p>
        </p:txBody>
      </p:sp>
      <p:sp>
        <p:nvSpPr>
          <p:cNvPr id="1048598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599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14A6F88-39AC-442E-B372-2FEBDC340D1D}" type="slidenum">
              <a:rPr lang="zh-CN" altLang="en-US"/>
            </a:fld>
            <a:endParaRPr lang="zh-CN" altLang="en-US"/>
          </a:p>
        </p:txBody>
      </p:sp>
      <p:sp>
        <p:nvSpPr>
          <p:cNvPr id="1048601" name="矩形 9"/>
          <p:cNvSpPr/>
          <p:nvPr userDrawn="1"/>
        </p:nvSpPr>
        <p:spPr>
          <a:xfrm>
            <a:off x="3" y="196287"/>
            <a:ext cx="120281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41" tIns="25720" rIns="51441" bIns="25720" anchor="ctr"/>
          <a:p>
            <a:pPr algn="ctr" defTabSz="513715"/>
            <a:endParaRPr lang="zh-CN" altLang="en-US" sz="105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Click="0" advTm="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仅标题">
    <p:spTree>
      <p:nvGrpSpPr>
        <p:cNvPr id="3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6" name="图片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83" y="0"/>
            <a:ext cx="6854422" cy="5145088"/>
          </a:xfrm>
          <a:prstGeom prst="rect">
            <a:avLst/>
          </a:prstGeom>
        </p:spPr>
      </p:pic>
      <p:sp>
        <p:nvSpPr>
          <p:cNvPr id="1048602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062C1E6-100B-44D2-A1C7-A34E3BD9A12C}" type="datetimeFigureOut">
              <a:rPr lang="zh-CN" altLang="en-US"/>
            </a:fld>
            <a:endParaRPr lang="zh-CN" altLang="en-US"/>
          </a:p>
        </p:txBody>
      </p:sp>
      <p:sp>
        <p:nvSpPr>
          <p:cNvPr id="1048603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04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14A6F88-39AC-442E-B372-2FEBDC340D1D}" type="slidenum">
              <a:rPr lang="zh-CN" altLang="en-US"/>
            </a:fld>
            <a:endParaRPr lang="zh-CN" altLang="en-US"/>
          </a:p>
        </p:txBody>
      </p:sp>
      <p:sp>
        <p:nvSpPr>
          <p:cNvPr id="1048606" name="矩形 9"/>
          <p:cNvSpPr/>
          <p:nvPr userDrawn="1"/>
        </p:nvSpPr>
        <p:spPr>
          <a:xfrm>
            <a:off x="3" y="196287"/>
            <a:ext cx="120281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41" tIns="25720" rIns="51441" bIns="25720" anchor="ctr"/>
          <a:p>
            <a:pPr algn="ctr" defTabSz="513715"/>
            <a:endParaRPr lang="zh-CN" altLang="en-US" sz="105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Click="0" advTm="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2" name="标题 1"/>
          <p:cNvSpPr>
            <a:spLocks noGrp="1"/>
          </p:cNvSpPr>
          <p:nvPr>
            <p:ph type="title"/>
          </p:nvPr>
        </p:nvSpPr>
        <p:spPr>
          <a:xfrm>
            <a:off x="342756" y="205690"/>
            <a:ext cx="6174078" cy="857515"/>
          </a:xfrm>
          <a:prstGeom prst="rect">
            <a:avLst/>
          </a:prstGeom>
        </p:spPr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613" name="内容占位符 2"/>
          <p:cNvSpPr>
            <a:spLocks noGrp="1"/>
          </p:cNvSpPr>
          <p:nvPr>
            <p:ph idx="1"/>
          </p:nvPr>
        </p:nvSpPr>
        <p:spPr>
          <a:xfrm>
            <a:off x="342756" y="1200828"/>
            <a:ext cx="6174078" cy="3395275"/>
          </a:xfrm>
          <a:prstGeom prst="rect">
            <a:avLst/>
          </a:prstGeom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 spd="slow" advClick="0" advTm="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32BF82D2-7A68-459D-A996-9BDDA2518FA4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1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1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3E01EE5D-26FB-46D5-A381-ECFB35BF1D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C25B2B0-692A-46A2-956F-D87A1A3CFB5B}" type="datetimeFigureOut">
              <a:rPr lang="zh-CN" altLang="en-US"/>
            </a:fld>
            <a:endParaRPr lang="zh-CN" altLang="en-US"/>
          </a:p>
        </p:txBody>
      </p:sp>
      <p:sp>
        <p:nvSpPr>
          <p:cNvPr id="104862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2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CE584FB-8213-408C-973A-0BFE315A5B2C}" type="slidenum">
              <a:rPr lang="zh-CN" altLang="en-US"/>
            </a:fld>
            <a:endParaRPr lang="zh-CN" altLang="en-US"/>
          </a:p>
        </p:txBody>
      </p:sp>
      <p:pic>
        <p:nvPicPr>
          <p:cNvPr id="2097160" name="图片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83" y="0"/>
            <a:ext cx="6854422" cy="5145088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8" name="图片 4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0" y="0"/>
            <a:ext cx="6859212" cy="5145088"/>
          </a:xfrm>
          <a:prstGeom prst="rect">
            <a:avLst/>
          </a:prstGeom>
        </p:spPr>
      </p:pic>
      <p:grpSp>
        <p:nvGrpSpPr>
          <p:cNvPr id="44" name="组合 3"/>
          <p:cNvGrpSpPr/>
          <p:nvPr userDrawn="1"/>
        </p:nvGrpSpPr>
        <p:grpSpPr bwMode="auto">
          <a:xfrm flipH="1">
            <a:off x="2" y="241114"/>
            <a:ext cx="1348187" cy="507363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1048619" name="矩形 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/>
              <a:endParaRPr lang="zh-CN" altLang="en-US" sz="1070">
                <a:cs typeface="+mn-ea"/>
                <a:sym typeface="+mn-lt"/>
              </a:endParaRPr>
            </a:p>
          </p:txBody>
        </p:sp>
        <p:sp>
          <p:nvSpPr>
            <p:cNvPr id="1048620" name="椭圆 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/>
              <a:endParaRPr lang="zh-CN" altLang="en-US" sz="1070"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ransition spd="slow" advClick="0" advTm="0">
    <p:wip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0"/>
          <a:stretch>
            <a:fillRect t="-6000" b="-6000"/>
          </a:stretch>
        </a:blipFill>
        <a:effectLst/>
      </p:bgPr>
    </p:bg>
    <p:spTree>
      <p:nvGrpSpPr>
        <p:cNvPr id="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标题占位符 1"/>
          <p:cNvSpPr>
            <a:spLocks noGrp="1"/>
          </p:cNvSpPr>
          <p:nvPr>
            <p:ph type="title"/>
          </p:nvPr>
        </p:nvSpPr>
        <p:spPr>
          <a:xfrm>
            <a:off x="471706" y="274425"/>
            <a:ext cx="5916183" cy="993783"/>
          </a:xfrm>
          <a:prstGeom prst="rect">
            <a:avLst/>
          </a:prstGeom>
        </p:spPr>
        <p:txBody>
          <a:bodyPr vert="horz" lIns="65032" tIns="32516" rIns="65032" bIns="32516" rtlCol="0" anchor="ctr">
            <a:normAutofit/>
          </a:bodyPr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593" name="文本占位符 2"/>
          <p:cNvSpPr>
            <a:spLocks noGrp="1"/>
          </p:cNvSpPr>
          <p:nvPr>
            <p:ph type="body" idx="1"/>
          </p:nvPr>
        </p:nvSpPr>
        <p:spPr>
          <a:xfrm>
            <a:off x="471706" y="1369841"/>
            <a:ext cx="5916183" cy="3264804"/>
          </a:xfrm>
          <a:prstGeom prst="rect">
            <a:avLst/>
          </a:prstGeom>
        </p:spPr>
        <p:txBody>
          <a:bodyPr vert="horz" lIns="65032" tIns="32516" rIns="65032" bIns="32516" rtlCol="0">
            <a:normAutofit/>
          </a:bodyPr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48594" name="日期占位符 3"/>
          <p:cNvSpPr>
            <a:spLocks noGrp="1"/>
          </p:cNvSpPr>
          <p:nvPr>
            <p:ph type="dt" sz="half" idx="2"/>
          </p:nvPr>
        </p:nvSpPr>
        <p:spPr>
          <a:xfrm>
            <a:off x="471703" y="4769032"/>
            <a:ext cx="1542984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595" name="页脚占位符 4"/>
          <p:cNvSpPr>
            <a:spLocks noGrp="1"/>
          </p:cNvSpPr>
          <p:nvPr>
            <p:ph type="ftr" sz="quarter" idx="3"/>
          </p:nvPr>
        </p:nvSpPr>
        <p:spPr>
          <a:xfrm>
            <a:off x="2272135" y="4769032"/>
            <a:ext cx="2315322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9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844904" y="4769032"/>
            <a:ext cx="1542984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slow" advClick="0" advTm="0">
    <p:wipe/>
  </p:transition>
  <p:txStyles>
    <p:titleStyle>
      <a:lvl1pPr algn="l" defTabSz="487680" rtl="0" eaLnBrk="1" latinLnBrk="0" hangingPunct="1">
        <a:lnSpc>
          <a:spcPct val="90000"/>
        </a:lnSpc>
        <a:spcBef>
          <a:spcPct val="0"/>
        </a:spcBef>
        <a:buNone/>
        <a:defRPr sz="232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1920" indent="-121920" algn="l" defTabSz="487680" rtl="0" eaLnBrk="1" latinLnBrk="0" hangingPunct="1">
        <a:lnSpc>
          <a:spcPct val="90000"/>
        </a:lnSpc>
        <a:spcBef>
          <a:spcPts val="53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65760" indent="-121920" algn="l" defTabSz="487680" rtl="0" eaLnBrk="1" latinLnBrk="0" hangingPunct="1">
        <a:lnSpc>
          <a:spcPct val="90000"/>
        </a:lnSpc>
        <a:spcBef>
          <a:spcPts val="265"/>
        </a:spcBef>
        <a:buFont typeface="Arial" panose="020B0604020202020204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2pPr>
      <a:lvl3pPr marL="609600" indent="-121920" algn="l" defTabSz="487680" rtl="0" eaLnBrk="1" latinLnBrk="0" hangingPunct="1">
        <a:lnSpc>
          <a:spcPct val="90000"/>
        </a:lnSpc>
        <a:spcBef>
          <a:spcPts val="265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53440" indent="-121920" algn="l" defTabSz="487680" rtl="0" eaLnBrk="1" latinLnBrk="0" hangingPunct="1">
        <a:lnSpc>
          <a:spcPct val="90000"/>
        </a:lnSpc>
        <a:spcBef>
          <a:spcPts val="265"/>
        </a:spcBef>
        <a:buFont typeface="Arial" panose="020B0604020202020204" pitchFamily="34" charset="0"/>
        <a:buChar char="•"/>
        <a:defRPr sz="975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21920" algn="l" defTabSz="487680" rtl="0" eaLnBrk="1" latinLnBrk="0" hangingPunct="1">
        <a:lnSpc>
          <a:spcPct val="90000"/>
        </a:lnSpc>
        <a:spcBef>
          <a:spcPts val="265"/>
        </a:spcBef>
        <a:buFont typeface="Arial" panose="020B0604020202020204" pitchFamily="34" charset="0"/>
        <a:buChar char="•"/>
        <a:defRPr sz="975" kern="1200">
          <a:solidFill>
            <a:schemeClr val="tx1"/>
          </a:solidFill>
          <a:latin typeface="+mn-lt"/>
          <a:ea typeface="+mn-ea"/>
          <a:cs typeface="+mn-cs"/>
        </a:defRPr>
      </a:lvl5pPr>
      <a:lvl6pPr marL="1341120" indent="-121920" algn="l" defTabSz="487680" rtl="0" eaLnBrk="1" latinLnBrk="0" hangingPunct="1">
        <a:lnSpc>
          <a:spcPct val="90000"/>
        </a:lnSpc>
        <a:spcBef>
          <a:spcPts val="265"/>
        </a:spcBef>
        <a:buFont typeface="Arial" panose="020B0604020202020204" pitchFamily="34" charset="0"/>
        <a:buChar char="•"/>
        <a:defRPr sz="975" kern="1200">
          <a:solidFill>
            <a:schemeClr val="tx1"/>
          </a:solidFill>
          <a:latin typeface="+mn-lt"/>
          <a:ea typeface="+mn-ea"/>
          <a:cs typeface="+mn-cs"/>
        </a:defRPr>
      </a:lvl6pPr>
      <a:lvl7pPr marL="1584960" indent="-121920" algn="l" defTabSz="487680" rtl="0" eaLnBrk="1" latinLnBrk="0" hangingPunct="1">
        <a:lnSpc>
          <a:spcPct val="90000"/>
        </a:lnSpc>
        <a:spcBef>
          <a:spcPts val="265"/>
        </a:spcBef>
        <a:buFont typeface="Arial" panose="020B0604020202020204" pitchFamily="34" charset="0"/>
        <a:buChar char="•"/>
        <a:defRPr sz="975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21920" algn="l" defTabSz="487680" rtl="0" eaLnBrk="1" latinLnBrk="0" hangingPunct="1">
        <a:lnSpc>
          <a:spcPct val="90000"/>
        </a:lnSpc>
        <a:spcBef>
          <a:spcPts val="265"/>
        </a:spcBef>
        <a:buFont typeface="Arial" panose="020B0604020202020204" pitchFamily="34" charset="0"/>
        <a:buChar char="•"/>
        <a:defRPr sz="975" kern="1200">
          <a:solidFill>
            <a:schemeClr val="tx1"/>
          </a:solidFill>
          <a:latin typeface="+mn-lt"/>
          <a:ea typeface="+mn-ea"/>
          <a:cs typeface="+mn-cs"/>
        </a:defRPr>
      </a:lvl8pPr>
      <a:lvl9pPr marL="2072640" indent="-121920" algn="l" defTabSz="487680" rtl="0" eaLnBrk="1" latinLnBrk="0" hangingPunct="1">
        <a:lnSpc>
          <a:spcPct val="90000"/>
        </a:lnSpc>
        <a:spcBef>
          <a:spcPts val="265"/>
        </a:spcBef>
        <a:buFont typeface="Arial" panose="020B0604020202020204" pitchFamily="34" charset="0"/>
        <a:buChar char="•"/>
        <a:defRPr sz="9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87680" rtl="0" eaLnBrk="1" latinLnBrk="0" hangingPunct="1">
        <a:defRPr sz="975" kern="1200">
          <a:solidFill>
            <a:schemeClr val="tx1"/>
          </a:solidFill>
          <a:latin typeface="+mn-lt"/>
          <a:ea typeface="+mn-ea"/>
          <a:cs typeface="+mn-cs"/>
        </a:defRPr>
      </a:lvl1pPr>
      <a:lvl2pPr marL="243840" algn="l" defTabSz="487680" rtl="0" eaLnBrk="1" latinLnBrk="0" hangingPunct="1">
        <a:defRPr sz="975" kern="1200">
          <a:solidFill>
            <a:schemeClr val="tx1"/>
          </a:solidFill>
          <a:latin typeface="+mn-lt"/>
          <a:ea typeface="+mn-ea"/>
          <a:cs typeface="+mn-cs"/>
        </a:defRPr>
      </a:lvl2pPr>
      <a:lvl3pPr marL="487680" algn="l" defTabSz="487680" rtl="0" eaLnBrk="1" latinLnBrk="0" hangingPunct="1">
        <a:defRPr sz="975" kern="1200">
          <a:solidFill>
            <a:schemeClr val="tx1"/>
          </a:solidFill>
          <a:latin typeface="+mn-lt"/>
          <a:ea typeface="+mn-ea"/>
          <a:cs typeface="+mn-cs"/>
        </a:defRPr>
      </a:lvl3pPr>
      <a:lvl4pPr marL="731520" algn="l" defTabSz="487680" rtl="0" eaLnBrk="1" latinLnBrk="0" hangingPunct="1">
        <a:defRPr sz="975" kern="1200">
          <a:solidFill>
            <a:schemeClr val="tx1"/>
          </a:solidFill>
          <a:latin typeface="+mn-lt"/>
          <a:ea typeface="+mn-ea"/>
          <a:cs typeface="+mn-cs"/>
        </a:defRPr>
      </a:lvl4pPr>
      <a:lvl5pPr marL="975360" algn="l" defTabSz="487680" rtl="0" eaLnBrk="1" latinLnBrk="0" hangingPunct="1">
        <a:defRPr sz="975" kern="1200">
          <a:solidFill>
            <a:schemeClr val="tx1"/>
          </a:solidFill>
          <a:latin typeface="+mn-lt"/>
          <a:ea typeface="+mn-ea"/>
          <a:cs typeface="+mn-cs"/>
        </a:defRPr>
      </a:lvl5pPr>
      <a:lvl6pPr marL="1219200" algn="l" defTabSz="487680" rtl="0" eaLnBrk="1" latinLnBrk="0" hangingPunct="1">
        <a:defRPr sz="975" kern="1200">
          <a:solidFill>
            <a:schemeClr val="tx1"/>
          </a:solidFill>
          <a:latin typeface="+mn-lt"/>
          <a:ea typeface="+mn-ea"/>
          <a:cs typeface="+mn-cs"/>
        </a:defRPr>
      </a:lvl6pPr>
      <a:lvl7pPr marL="1463040" algn="l" defTabSz="487680" rtl="0" eaLnBrk="1" latinLnBrk="0" hangingPunct="1">
        <a:defRPr sz="975" kern="1200">
          <a:solidFill>
            <a:schemeClr val="tx1"/>
          </a:solidFill>
          <a:latin typeface="+mn-lt"/>
          <a:ea typeface="+mn-ea"/>
          <a:cs typeface="+mn-cs"/>
        </a:defRPr>
      </a:lvl7pPr>
      <a:lvl8pPr marL="1706880" algn="l" defTabSz="487680" rtl="0" eaLnBrk="1" latinLnBrk="0" hangingPunct="1">
        <a:defRPr sz="975" kern="1200">
          <a:solidFill>
            <a:schemeClr val="tx1"/>
          </a:solidFill>
          <a:latin typeface="+mn-lt"/>
          <a:ea typeface="+mn-ea"/>
          <a:cs typeface="+mn-cs"/>
        </a:defRPr>
      </a:lvl8pPr>
      <a:lvl9pPr marL="1950720" algn="l" defTabSz="487680" rtl="0" eaLnBrk="1" latinLnBrk="0" hangingPunct="1">
        <a:defRPr sz="97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hyperlink" Target="&#27748;&#22982;&#21460;&#21460;&#30340;&#23567;&#23627;11.avi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1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3.png"/><Relationship Id="rId2" Type="http://schemas.microsoft.com/office/2007/relationships/media" Target="file:///C:\Documents%20and%20Settings\Administrator\&#26700;&#38754;\&#31532;3&#35838;%20&#32654;&#22269;&#20869;&#25112;%20%20&#35838;&#20214;&#65288;32&#24352;PPT&#65289;\&#26519;&#32943;&#19978;&#21488;.wmv" TargetMode="External"/><Relationship Id="rId1" Type="http://schemas.openxmlformats.org/officeDocument/2006/relationships/video" Target="file:///C:\Documents%20and%20Settings\Administrator\&#26700;&#38754;\&#31532;3&#35838;%20&#32654;&#22269;&#20869;&#25112;%20%20&#35838;&#20214;&#65288;32&#24352;PPT&#65289;\&#26519;&#32943;&#19978;&#21488;.wmv" TargetMode="External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0.jpe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1.png"/><Relationship Id="rId2" Type="http://schemas.microsoft.com/office/2007/relationships/media" Target="file:///C:\Documents%20and%20Settings\Administrator\&#26700;&#38754;\&#31532;3&#35838;%20&#32654;&#22269;&#20869;&#25112;\0001.wmv" TargetMode="External"/><Relationship Id="rId1" Type="http://schemas.openxmlformats.org/officeDocument/2006/relationships/video" Target="file:///C:\Documents%20and%20Settings\Administrator\&#26700;&#38754;\&#31532;3&#35838;%20&#32654;&#22269;&#20869;&#25112;\0001.wmv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3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4" name="文本框 17"/>
          <p:cNvSpPr txBox="1"/>
          <p:nvPr/>
        </p:nvSpPr>
        <p:spPr>
          <a:xfrm>
            <a:off x="2062480" y="2108835"/>
            <a:ext cx="3142615" cy="58356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p>
            <a:r>
              <a:rPr lang="zh-CN" altLang="en-US" sz="32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</a:t>
            </a:r>
            <a:r>
              <a:rPr lang="en-US" altLang="zh-CN" sz="32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</a:t>
            </a:r>
            <a:r>
              <a:rPr lang="zh-CN" altLang="en-US" sz="32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课 美国内战</a:t>
            </a:r>
            <a:endParaRPr lang="zh-CN" altLang="en-US" sz="32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" name="直接连接符 0"/>
          <p:cNvCxnSpPr/>
          <p:nvPr/>
        </p:nvCxnSpPr>
        <p:spPr>
          <a:xfrm flipV="1">
            <a:off x="2061845" y="2778760"/>
            <a:ext cx="3160395" cy="101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2234565" y="2983865"/>
            <a:ext cx="29876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i="1"/>
              <a:t>American Civil War</a:t>
            </a:r>
            <a:endParaRPr lang="zh-CN" altLang="en-US" sz="2800" i="1"/>
          </a:p>
        </p:txBody>
      </p:sp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0035" y="663575"/>
            <a:ext cx="1541780" cy="3683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1800" b="1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新课导入</a:t>
            </a:r>
            <a:endParaRPr lang="zh-CN" altLang="en-US" sz="1800" b="1">
              <a:solidFill>
                <a:schemeClr val="tx1"/>
              </a:solidFill>
              <a:effectLst/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6" name="图片 5">
            <a:hlinkClick r:id="rId1" action="ppaction://hlinkfil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395" y="1031875"/>
            <a:ext cx="2452370" cy="268859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5680" y="1031875"/>
            <a:ext cx="2133600" cy="242697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514417" y="3458711"/>
            <a:ext cx="2176389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16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16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美国</a:t>
            </a:r>
            <a:r>
              <a:rPr lang="zh-CN" altLang="en-US" sz="16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16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斯托夫人</a:t>
            </a:r>
            <a:endParaRPr lang="zh-CN" altLang="en-US" sz="1600" b="1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54275" name="Text Box 3"/>
          <p:cNvSpPr txBox="1"/>
          <p:nvPr/>
        </p:nvSpPr>
        <p:spPr>
          <a:xfrm>
            <a:off x="605358" y="3741307"/>
            <a:ext cx="584788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00000"/>
              </a:lnSpc>
              <a:spcBef>
                <a:spcPts val="0"/>
              </a:spcBef>
            </a:pPr>
            <a:r>
              <a:rPr lang="en-US" altLang="zh-CN" sz="1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“</a:t>
            </a:r>
            <a:r>
              <a:rPr lang="zh-CN" altLang="en-US" sz="1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您就是那位夫人，您写的这本书，引起了我们伟大的战争，感谢您写这本书。         </a:t>
            </a:r>
            <a:r>
              <a:rPr lang="en-US" altLang="zh-CN" sz="1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------</a:t>
            </a:r>
            <a:r>
              <a:rPr lang="zh-CN" altLang="en-US" sz="1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林肯</a:t>
            </a:r>
            <a:r>
              <a:rPr lang="zh-CN" altLang="en-US" sz="18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 </a:t>
            </a:r>
            <a:endParaRPr lang="zh-CN" altLang="en-US" sz="1800" b="1" dirty="0">
              <a:solidFill>
                <a:srgbClr val="C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3" descr="xinsrc_552050213111075017925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4791" y="1704211"/>
            <a:ext cx="5418823" cy="250399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9" name="WordArt 6"/>
          <p:cNvSpPr>
            <a:spLocks noTextEdit="1"/>
          </p:cNvSpPr>
          <p:nvPr/>
        </p:nvSpPr>
        <p:spPr>
          <a:xfrm>
            <a:off x="1807210" y="1084580"/>
            <a:ext cx="3115945" cy="38671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998"/>
              </a:avLst>
            </a:prstTxWarp>
            <a:normAutofit lnSpcReduction="10000"/>
          </a:bodyPr>
          <a:p>
            <a:pPr algn="ctr"/>
            <a:r>
              <a:rPr lang="zh-CN" altLang="en-US" sz="1800" b="1">
                <a:ln w="127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第</a:t>
            </a:r>
            <a:r>
              <a:rPr lang="en-US" altLang="zh-CN" sz="1800" b="1">
                <a:ln w="127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3</a:t>
            </a:r>
            <a:r>
              <a:rPr lang="zh-CN" altLang="en-US" sz="1800" b="1">
                <a:ln w="127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课 美国内战</a:t>
            </a:r>
            <a:endParaRPr lang="zh-CN" altLang="en-US" sz="1800" b="1">
              <a:ln w="127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chemeClr val="tx1"/>
              </a:soli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352550" y="1374140"/>
            <a:ext cx="5080000" cy="2030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0" indent="0" eaLnBrk="1" latinLnBrk="0" hangingPunct="1">
              <a:lnSpc>
                <a:spcPts val="2520"/>
              </a:lnSpc>
            </a:pPr>
            <a:r>
              <a:rPr lang="zh-CN" sz="1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1.了解南北战争的经过，说出《解放黑人奴隶宣言》的主要内容。2.讲述林肯在南北战争中的主要活动，知道杰出人物对历史发展具有推动作用。3.理解南北战争在美国历史发展中的作用，</a:t>
            </a:r>
            <a:r>
              <a:rPr lang="zh-CN" sz="16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认识</a:t>
            </a:r>
            <a:r>
              <a:rPr lang="zh-CN" sz="1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统一是国家发展的重要条件。</a:t>
            </a:r>
            <a:endParaRPr lang="zh-CN" altLang="en-US" sz="1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9218" name="图片 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1925" y="720090"/>
            <a:ext cx="946150" cy="35001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" name="文本框 0"/>
          <p:cNvSpPr txBox="1"/>
          <p:nvPr/>
        </p:nvSpPr>
        <p:spPr>
          <a:xfrm>
            <a:off x="2953385" y="829310"/>
            <a:ext cx="120396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sz="2000" b="1" i="1">
                <a:solidFill>
                  <a:srgbClr val="7030A0"/>
                </a:solidFill>
                <a:sym typeface="+mn-ea"/>
              </a:rPr>
              <a:t>学习目标</a:t>
            </a:r>
            <a:endParaRPr lang="zh-CN" altLang="en-US" sz="2000" b="1" i="1">
              <a:solidFill>
                <a:srgbClr val="7030A0"/>
              </a:solidFill>
              <a:sym typeface="+mn-ea"/>
            </a:endParaRPr>
          </a:p>
        </p:txBody>
      </p:sp>
    </p:spTree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/>
          <p:nvPr/>
        </p:nvGrpSpPr>
        <p:grpSpPr>
          <a:xfrm>
            <a:off x="760095" y="1252220"/>
            <a:ext cx="1992630" cy="1304925"/>
            <a:chOff x="295" y="1071"/>
            <a:chExt cx="1621" cy="1210"/>
          </a:xfrm>
        </p:grpSpPr>
        <p:pic>
          <p:nvPicPr>
            <p:cNvPr id="10243" name="Picture 4" descr="1777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95" y="1389"/>
              <a:ext cx="1621" cy="89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244" name="Text Box 5"/>
            <p:cNvSpPr txBox="1"/>
            <p:nvPr/>
          </p:nvSpPr>
          <p:spPr>
            <a:xfrm>
              <a:off x="476" y="1071"/>
              <a:ext cx="999" cy="27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35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独立初</a:t>
              </a:r>
              <a:endPara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Group 12"/>
          <p:cNvGrpSpPr/>
          <p:nvPr/>
        </p:nvGrpSpPr>
        <p:grpSpPr>
          <a:xfrm>
            <a:off x="1873885" y="1493520"/>
            <a:ext cx="2256155" cy="1483995"/>
            <a:chOff x="1111" y="1570"/>
            <a:chExt cx="2268" cy="1577"/>
          </a:xfrm>
        </p:grpSpPr>
        <p:pic>
          <p:nvPicPr>
            <p:cNvPr id="10246" name="Picture 6" descr="181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11" y="2024"/>
              <a:ext cx="2110" cy="112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247" name="Text Box 7"/>
            <p:cNvSpPr txBox="1"/>
            <p:nvPr/>
          </p:nvSpPr>
          <p:spPr>
            <a:xfrm>
              <a:off x="1927" y="1570"/>
              <a:ext cx="1452" cy="31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35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19</a:t>
              </a:r>
              <a:r>
                <a:rPr lang="zh-CN" altLang="en-US" sz="135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世纪初</a:t>
              </a:r>
              <a:endPara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Group 13"/>
          <p:cNvGrpSpPr/>
          <p:nvPr/>
        </p:nvGrpSpPr>
        <p:grpSpPr>
          <a:xfrm>
            <a:off x="3036656" y="1757847"/>
            <a:ext cx="2875892" cy="1740719"/>
            <a:chOff x="2200" y="2296"/>
            <a:chExt cx="3220" cy="1949"/>
          </a:xfrm>
        </p:grpSpPr>
        <p:pic>
          <p:nvPicPr>
            <p:cNvPr id="10249" name="Picture 8" descr="美国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00" y="2704"/>
              <a:ext cx="3220" cy="1541"/>
            </a:xfrm>
            <a:prstGeom prst="rect">
              <a:avLst/>
            </a:prstGeom>
            <a:noFill/>
            <a:ln w="9525">
              <a:noFill/>
            </a:ln>
            <a:effectLst>
              <a:outerShdw dist="81317" dir="3080391" algn="ctr" rotWithShape="0">
                <a:schemeClr val="tx1"/>
              </a:outerShdw>
            </a:effectLst>
          </p:spPr>
        </p:pic>
        <p:sp>
          <p:nvSpPr>
            <p:cNvPr id="10250" name="Text Box 9"/>
            <p:cNvSpPr txBox="1"/>
            <p:nvPr/>
          </p:nvSpPr>
          <p:spPr>
            <a:xfrm>
              <a:off x="3424" y="2296"/>
              <a:ext cx="1134" cy="33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35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20</a:t>
              </a:r>
              <a:r>
                <a:rPr lang="zh-CN" altLang="en-US" sz="135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世纪</a:t>
              </a:r>
              <a:endPara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255" name="文本框 5"/>
          <p:cNvSpPr txBox="1"/>
          <p:nvPr/>
        </p:nvSpPr>
        <p:spPr>
          <a:xfrm>
            <a:off x="759164" y="3628070"/>
            <a:ext cx="5340942" cy="506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美国独立后，领土迅速扩张，版图从只局限在大西洋沿岸的国家成为一个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东临大西洋，西濒太平洋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的国家。</a:t>
            </a:r>
            <a:endParaRPr lang="zh-CN" altLang="en-US" sz="135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491" name="Rectangle 3"/>
          <p:cNvSpPr>
            <a:spLocks noGrp="1"/>
          </p:cNvSpPr>
          <p:nvPr/>
        </p:nvSpPr>
        <p:spPr>
          <a:xfrm>
            <a:off x="2386330" y="655955"/>
            <a:ext cx="1729105" cy="488315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vert="horz" wrap="square" lIns="91440" tIns="45720" rIns="91440" bIns="45720" anchor="ctr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charset="0"/>
                <a:ea typeface="宋体" panose="02010600030101010101" pitchFamily="2" charset="-122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charset="0"/>
                <a:ea typeface="宋体" panose="02010600030101010101" pitchFamily="2" charset="-122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charset="0"/>
                <a:ea typeface="宋体" panose="02010600030101010101" pitchFamily="2" charset="-122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charset="0"/>
                <a:ea typeface="宋体" panose="02010600030101010101" pitchFamily="2" charset="-122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charset="0"/>
                <a:ea typeface="宋体" panose="02010600030101010101" pitchFamily="2" charset="-122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charset="0"/>
                <a:ea typeface="宋体" panose="02010600030101010101" pitchFamily="2" charset="-122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charset="0"/>
                <a:ea typeface="宋体" panose="02010600030101010101" pitchFamily="2" charset="-122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>
                <a:solidFill>
                  <a:srgbClr val="0000CC"/>
                </a:solidFill>
                <a:ea typeface="黑体" panose="02010609060101010101" charset="-122"/>
              </a:rPr>
              <a:t>  </a:t>
            </a:r>
            <a:r>
              <a:rPr lang="zh-CN" altLang="en-US" sz="18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领土的扩张</a:t>
            </a:r>
            <a:endParaRPr lang="zh-CN" altLang="en-US" sz="1800" b="1" dirty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5" grpId="0"/>
      <p:bldP spid="63491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76" name="组合 4"/>
          <p:cNvGrpSpPr/>
          <p:nvPr/>
        </p:nvGrpSpPr>
        <p:grpSpPr>
          <a:xfrm>
            <a:off x="254000" y="683895"/>
            <a:ext cx="2799251" cy="403860"/>
            <a:chOff x="14600" y="8970"/>
            <a:chExt cx="7580" cy="1128"/>
          </a:xfrm>
        </p:grpSpPr>
        <p:sp>
          <p:nvSpPr>
            <p:cNvPr id="4" name="圆角矩形 3"/>
            <p:cNvSpPr/>
            <p:nvPr/>
          </p:nvSpPr>
          <p:spPr>
            <a:xfrm>
              <a:off x="14600" y="8970"/>
              <a:ext cx="7580" cy="1128"/>
            </a:xfrm>
            <a:prstGeom prst="roundRect">
              <a:avLst/>
            </a:prstGeom>
            <a:gradFill>
              <a:gsLst>
                <a:gs pos="0">
                  <a:srgbClr val="FBFB11"/>
                </a:gs>
                <a:gs pos="100000">
                  <a:srgbClr val="838309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base"/>
              <a:endParaRPr lang="zh-CN" altLang="en-US" sz="100" strike="noStrike" noProof="1"/>
            </a:p>
          </p:txBody>
        </p:sp>
        <p:sp>
          <p:nvSpPr>
            <p:cNvPr id="11278" name="文本框 1"/>
            <p:cNvSpPr txBox="1"/>
            <p:nvPr/>
          </p:nvSpPr>
          <p:spPr>
            <a:xfrm>
              <a:off x="14601" y="9067"/>
              <a:ext cx="7366" cy="93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l"/>
              <a:r>
                <a:rPr lang="en-US" altLang="zh-CN" sz="1575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1575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联邦危机</a:t>
              </a:r>
              <a:r>
                <a:rPr lang="en-US" altLang="zh-CN" sz="1575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——</a:t>
              </a:r>
              <a:r>
                <a:rPr lang="zh-CN" altLang="en-US" sz="1575" b="1"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南北矛盾加剧</a:t>
              </a:r>
              <a:endParaRPr lang="zh-CN" altLang="en-US" sz="1575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66" name="Group 3"/>
          <p:cNvGrpSpPr/>
          <p:nvPr/>
        </p:nvGrpSpPr>
        <p:grpSpPr>
          <a:xfrm>
            <a:off x="253918" y="1716825"/>
            <a:ext cx="3115252" cy="1855209"/>
            <a:chOff x="0" y="940"/>
            <a:chExt cx="6111" cy="5424"/>
          </a:xfrm>
        </p:grpSpPr>
        <p:grpSp>
          <p:nvGrpSpPr>
            <p:cNvPr id="11267" name="Group 4"/>
            <p:cNvGrpSpPr/>
            <p:nvPr/>
          </p:nvGrpSpPr>
          <p:grpSpPr>
            <a:xfrm>
              <a:off x="0" y="940"/>
              <a:ext cx="6111" cy="5424"/>
              <a:chOff x="0" y="940"/>
              <a:chExt cx="6111" cy="5424"/>
            </a:xfrm>
          </p:grpSpPr>
          <p:pic>
            <p:nvPicPr>
              <p:cNvPr id="11268" name="Picture 5"/>
              <p:cNvPicPr>
                <a:picLocks noChangeAspect="1"/>
              </p:cNvPicPr>
              <p:nvPr/>
            </p:nvPicPr>
            <p:blipFill>
              <a:blip r:embed="rId1">
                <a:lum contrast="17998"/>
              </a:blip>
              <a:stretch>
                <a:fillRect/>
              </a:stretch>
            </p:blipFill>
            <p:spPr>
              <a:xfrm>
                <a:off x="103" y="940"/>
                <a:ext cx="6008" cy="464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269" name="Text Box 6"/>
              <p:cNvSpPr txBox="1"/>
              <p:nvPr/>
            </p:nvSpPr>
            <p:spPr>
              <a:xfrm>
                <a:off x="0" y="5590"/>
                <a:ext cx="5885" cy="77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 algn="ctr"/>
                <a:r>
                  <a:rPr lang="zh-CN" altLang="en-US" sz="1125" b="1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北方资本主义工业经济</a:t>
                </a:r>
                <a:endParaRPr lang="zh-CN" altLang="en-US" sz="1125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270" name="Text Box 7"/>
            <p:cNvSpPr txBox="1"/>
            <p:nvPr/>
          </p:nvSpPr>
          <p:spPr>
            <a:xfrm>
              <a:off x="1760" y="940"/>
              <a:ext cx="2365" cy="148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135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动力织布机厂</a:t>
              </a:r>
              <a:endPara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71" name="Group 8"/>
          <p:cNvGrpSpPr/>
          <p:nvPr/>
        </p:nvGrpSpPr>
        <p:grpSpPr>
          <a:xfrm>
            <a:off x="3579682" y="1716763"/>
            <a:ext cx="2890182" cy="1868705"/>
            <a:chOff x="0" y="0"/>
            <a:chExt cx="6238" cy="4942"/>
          </a:xfrm>
        </p:grpSpPr>
        <p:sp>
          <p:nvSpPr>
            <p:cNvPr id="11272" name="Text Box 9"/>
            <p:cNvSpPr txBox="1"/>
            <p:nvPr/>
          </p:nvSpPr>
          <p:spPr>
            <a:xfrm>
              <a:off x="446" y="4242"/>
              <a:ext cx="5347" cy="7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en-US" sz="1125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南方种植园经济</a:t>
              </a:r>
              <a:endParaRPr lang="zh-CN" altLang="en-US" sz="1125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1273" name="Picture 10" descr="图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6238" cy="4241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90123" name="Text Box 11"/>
          <p:cNvSpPr txBox="1"/>
          <p:nvPr/>
        </p:nvSpPr>
        <p:spPr>
          <a:xfrm>
            <a:off x="394765" y="3545008"/>
            <a:ext cx="2922335" cy="506730"/>
          </a:xfrm>
          <a:prstGeom prst="rect">
            <a:avLst/>
          </a:prstGeom>
          <a:solidFill>
            <a:schemeClr val="bg1">
              <a:alpha val="70193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北方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完成了工业革命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，使用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大机器生产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，雇佣自由劳动力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125" name="Text Box 13"/>
          <p:cNvSpPr txBox="1"/>
          <p:nvPr/>
        </p:nvSpPr>
        <p:spPr>
          <a:xfrm>
            <a:off x="4111989" y="3545008"/>
            <a:ext cx="2038132" cy="299085"/>
          </a:xfrm>
          <a:prstGeom prst="rect">
            <a:avLst/>
          </a:prstGeom>
          <a:solidFill>
            <a:schemeClr val="bg1">
              <a:alpha val="549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强迫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奴隶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在种植园劳动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5" name="Rectangle 2"/>
          <p:cNvSpPr>
            <a:spLocks noGrp="1" noRot="1"/>
          </p:cNvSpPr>
          <p:nvPr/>
        </p:nvSpPr>
        <p:spPr>
          <a:xfrm>
            <a:off x="2332866" y="1253144"/>
            <a:ext cx="2193537" cy="299200"/>
          </a:xfrm>
          <a:prstGeom prst="rect">
            <a:avLst/>
          </a:prstGeom>
          <a:solidFill>
            <a:schemeClr val="bg2"/>
          </a:solidFill>
        </p:spPr>
        <p:txBody>
          <a:bodyPr vert="horz" wrap="square" lIns="51444" tIns="25722" rIns="51444" bIns="25722" rtlCol="0" anchor="ctr">
            <a:normAutofit fontScale="9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eaLnBrk="1" fontAlgn="base" hangingPunct="1"/>
            <a:r>
              <a:rPr lang="zh-CN" altLang="en-US" sz="1575" b="1" strike="noStrike" noProof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探究：</a:t>
            </a:r>
            <a:r>
              <a:rPr lang="zh-CN" altLang="en-US" sz="1575" b="1" strike="noStrike" noProof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内战前的国内局势</a:t>
            </a:r>
            <a:endParaRPr lang="zh-CN" altLang="en-US" sz="1575" b="1" strike="noStrike" noProof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0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0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23" grpId="0" bldLvl="0" animBg="1"/>
      <p:bldP spid="90125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6" name="Rectangle 6"/>
          <p:cNvSpPr/>
          <p:nvPr/>
        </p:nvSpPr>
        <p:spPr>
          <a:xfrm>
            <a:off x="296252" y="727172"/>
            <a:ext cx="2565081" cy="3367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68591" tIns="34295" rIns="68591" bIns="34295" anchor="t"/>
          <a:p>
            <a:pPr algn="ctr" fontAlgn="base"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1575" b="1" u="sng" strike="noStrike" noProof="1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北方工厂老板：汤姆</a:t>
            </a:r>
            <a:endParaRPr lang="zh-CN" altLang="en-US" sz="1575" b="1" u="sng" strike="noStrike" noProof="1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17" name="Rectangle 9"/>
          <p:cNvSpPr/>
          <p:nvPr/>
        </p:nvSpPr>
        <p:spPr>
          <a:xfrm>
            <a:off x="296521" y="1599762"/>
            <a:ext cx="2808907" cy="501049"/>
          </a:xfrm>
          <a:prstGeom prst="rect">
            <a:avLst/>
          </a:prstGeom>
          <a:solidFill>
            <a:srgbClr val="DBEEF4"/>
          </a:solidFill>
          <a:ln w="76200" cap="flat" cmpd="sng">
            <a:solidFill>
              <a:srgbClr val="A6A6A6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91" tIns="34295" rIns="68591" bIns="34295" anchor="t"/>
          <a:p>
            <a:pPr fontAlgn="base"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1350" b="1" strike="noStrike" noProof="1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华文中宋" panose="02010600040101010101" charset="-122"/>
              </a:rPr>
              <a:t>你们老是把我们急需的棉花（原料）运到英国去卖！</a:t>
            </a:r>
            <a:endParaRPr lang="zh-CN" altLang="en-US" sz="1350" b="1" strike="noStrike" noProof="1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中宋" panose="02010600040101010101" charset="-122"/>
            </a:endParaRPr>
          </a:p>
        </p:txBody>
      </p:sp>
      <p:sp>
        <p:nvSpPr>
          <p:cNvPr id="13318" name="Rectangle 12"/>
          <p:cNvSpPr/>
          <p:nvPr/>
        </p:nvSpPr>
        <p:spPr>
          <a:xfrm>
            <a:off x="296521" y="2248178"/>
            <a:ext cx="2808907" cy="480506"/>
          </a:xfrm>
          <a:prstGeom prst="rect">
            <a:avLst/>
          </a:prstGeom>
          <a:solidFill>
            <a:srgbClr val="DBEEF4"/>
          </a:solidFill>
          <a:ln w="76200" cap="flat" cmpd="sng">
            <a:solidFill>
              <a:srgbClr val="A6A6A6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91" tIns="34295" rIns="68591" bIns="34295" anchor="t"/>
          <a:p>
            <a:pPr fontAlgn="base"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1350" b="1" strike="noStrike" noProof="1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华文中宋" panose="02010600040101010101" charset="-122"/>
              </a:rPr>
              <a:t>你们老是进口英国货，我们的产品没市场！！</a:t>
            </a:r>
            <a:endParaRPr lang="zh-CN" altLang="en-US" sz="1350" b="1" strike="noStrike" noProof="1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中宋" panose="02010600040101010101" charset="-122"/>
            </a:endParaRPr>
          </a:p>
        </p:txBody>
      </p:sp>
      <p:sp>
        <p:nvSpPr>
          <p:cNvPr id="13319" name="Rectangle 113"/>
          <p:cNvSpPr/>
          <p:nvPr/>
        </p:nvSpPr>
        <p:spPr>
          <a:xfrm>
            <a:off x="296521" y="3430687"/>
            <a:ext cx="2808907" cy="489437"/>
          </a:xfrm>
          <a:prstGeom prst="rect">
            <a:avLst/>
          </a:prstGeom>
          <a:solidFill>
            <a:srgbClr val="DBEEF4"/>
          </a:solidFill>
          <a:ln w="76200" cap="flat" cmpd="sng">
            <a:solidFill>
              <a:srgbClr val="A6A6A6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91" tIns="34295" rIns="68591" bIns="34295" anchor="t"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135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中宋" panose="02010600040101010101" charset="-122"/>
              </a:rPr>
              <a:t>我的新工厂严重缺人！给可怜的奴隶自由吧！让他们来我这儿工作！</a:t>
            </a:r>
            <a:endParaRPr lang="zh-CN" altLang="en-US" sz="135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0" name="Rectangle 106"/>
          <p:cNvSpPr/>
          <p:nvPr/>
        </p:nvSpPr>
        <p:spPr>
          <a:xfrm>
            <a:off x="296521" y="2897486"/>
            <a:ext cx="2808907" cy="370651"/>
          </a:xfrm>
          <a:prstGeom prst="rect">
            <a:avLst/>
          </a:prstGeom>
          <a:solidFill>
            <a:srgbClr val="DBEEF4"/>
          </a:solidFill>
          <a:ln w="76200" cap="flat" cmpd="sng">
            <a:solidFill>
              <a:srgbClr val="A6A6A6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91" tIns="34295" rIns="68591" bIns="34295" anchor="t"/>
          <a:p>
            <a:pPr fontAlgn="base"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1350" b="1" strike="noStrike" noProof="1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华文中宋" panose="02010600040101010101" charset="-122"/>
              </a:rPr>
              <a:t>决不能再把一寸土地留给奴隶制！</a:t>
            </a:r>
            <a:endParaRPr lang="zh-CN" altLang="en-US" sz="1350" b="1" strike="noStrike" noProof="1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中宋" panose="02010600040101010101" charset="-122"/>
            </a:endParaRPr>
          </a:p>
        </p:txBody>
      </p:sp>
      <p:sp>
        <p:nvSpPr>
          <p:cNvPr id="13321" name="Rectangle 117"/>
          <p:cNvSpPr/>
          <p:nvPr/>
        </p:nvSpPr>
        <p:spPr>
          <a:xfrm>
            <a:off x="3915500" y="3538756"/>
            <a:ext cx="2607952" cy="444781"/>
          </a:xfrm>
          <a:prstGeom prst="rect">
            <a:avLst/>
          </a:prstGeom>
          <a:solidFill>
            <a:schemeClr val="bg1"/>
          </a:solidFill>
          <a:ln w="76200" cap="flat" cmpd="sng">
            <a:solidFill>
              <a:srgbClr val="A6A6A6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91" tIns="34295" rIns="68591" bIns="34295" anchor="t"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解放了黑奴谁给我干活？你敢动奴隶制，我就跟你拼了！</a:t>
            </a:r>
            <a:endParaRPr lang="zh-CN" altLang="en-US" sz="135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2" name="Rectangle 110"/>
          <p:cNvSpPr/>
          <p:nvPr/>
        </p:nvSpPr>
        <p:spPr>
          <a:xfrm>
            <a:off x="3915500" y="2897486"/>
            <a:ext cx="2607952" cy="449247"/>
          </a:xfrm>
          <a:prstGeom prst="rect">
            <a:avLst/>
          </a:prstGeom>
          <a:solidFill>
            <a:schemeClr val="bg1"/>
          </a:solidFill>
          <a:ln w="76200" cap="flat" cmpd="sng">
            <a:solidFill>
              <a:srgbClr val="A6A6A6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91" tIns="34295" rIns="68591" bIns="34295" anchor="t"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让广阔的西部都成为我们的种植园吧！！</a:t>
            </a:r>
            <a:endParaRPr lang="zh-CN" altLang="en-US" sz="135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3" name="Rectangle 14"/>
          <p:cNvSpPr/>
          <p:nvPr/>
        </p:nvSpPr>
        <p:spPr>
          <a:xfrm>
            <a:off x="3915500" y="2248178"/>
            <a:ext cx="2539181" cy="352788"/>
          </a:xfrm>
          <a:prstGeom prst="rect">
            <a:avLst/>
          </a:prstGeom>
          <a:solidFill>
            <a:schemeClr val="bg1"/>
          </a:solidFill>
          <a:ln w="76200" cap="flat" cmpd="sng">
            <a:solidFill>
              <a:srgbClr val="A6A6A6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91" tIns="34295" rIns="68591" bIns="34295" anchor="t"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英国货，物美价廉哪！</a:t>
            </a:r>
            <a:endParaRPr lang="zh-CN" altLang="en-US" sz="135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endParaRPr lang="zh-CN" altLang="en-US" sz="135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4" name="Rectangle 11"/>
          <p:cNvSpPr/>
          <p:nvPr/>
        </p:nvSpPr>
        <p:spPr>
          <a:xfrm>
            <a:off x="3915500" y="1599762"/>
            <a:ext cx="2540073" cy="345643"/>
          </a:xfrm>
          <a:prstGeom prst="rect">
            <a:avLst/>
          </a:prstGeom>
          <a:solidFill>
            <a:schemeClr val="bg1"/>
          </a:solidFill>
          <a:ln w="76200" cap="flat" cmpd="sng">
            <a:solidFill>
              <a:srgbClr val="A6A6A6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91" tIns="34295" rIns="68591" bIns="34295" anchor="t"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谁叫你们出不起更高的价钱？</a:t>
            </a:r>
            <a:endParaRPr lang="zh-CN" altLang="en-US" sz="135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5" name="Rectangle 8"/>
          <p:cNvSpPr/>
          <p:nvPr/>
        </p:nvSpPr>
        <p:spPr>
          <a:xfrm>
            <a:off x="3790616" y="742572"/>
            <a:ext cx="2579371" cy="32152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68591" tIns="34295" rIns="68591" bIns="34295" anchor="t"/>
          <a:p>
            <a:pPr algn="ctr"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南方种植园主：杰瑞</a:t>
            </a:r>
            <a:endParaRPr lang="zh-CN" altLang="en-US" sz="1575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30" name="Oval 60"/>
          <p:cNvSpPr/>
          <p:nvPr/>
        </p:nvSpPr>
        <p:spPr>
          <a:xfrm>
            <a:off x="1443305" y="3430687"/>
            <a:ext cx="514445" cy="295627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lIns="68591" tIns="34295" rIns="68591" bIns="34295" anchor="ctr"/>
          <a:p>
            <a:pPr algn="ctr"/>
            <a:endParaRPr lang="zh-CN" altLang="en-US" sz="1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331" name="Oval 61"/>
          <p:cNvSpPr/>
          <p:nvPr/>
        </p:nvSpPr>
        <p:spPr>
          <a:xfrm>
            <a:off x="2069392" y="1599762"/>
            <a:ext cx="479613" cy="295627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lIns="68591" tIns="34295" rIns="68591" bIns="34295" anchor="ctr"/>
          <a:p>
            <a:pPr algn="ctr"/>
            <a:endParaRPr lang="zh-CN" altLang="en-US" sz="1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332" name="Oval 62"/>
          <p:cNvSpPr/>
          <p:nvPr/>
        </p:nvSpPr>
        <p:spPr>
          <a:xfrm>
            <a:off x="408163" y="2450026"/>
            <a:ext cx="572499" cy="278658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lIns="68591" tIns="34295" rIns="68591" bIns="34295" anchor="ctr"/>
          <a:p>
            <a:pPr algn="ctr"/>
            <a:endParaRPr lang="zh-CN" altLang="en-US" sz="1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333" name="Oval 64"/>
          <p:cNvSpPr/>
          <p:nvPr/>
        </p:nvSpPr>
        <p:spPr>
          <a:xfrm>
            <a:off x="1510290" y="2890341"/>
            <a:ext cx="532308" cy="269727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lIns="68591" tIns="34295" rIns="68591" bIns="34295" anchor="ctr"/>
          <a:p>
            <a:pPr algn="ctr"/>
            <a:endParaRPr lang="zh-CN" altLang="en-US" sz="1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39380" y="1599938"/>
            <a:ext cx="440690" cy="252364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1575" b="1" noProof="1">
                <a:ln w="9525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矛盾具体表现在哪些方面？</a:t>
            </a:r>
            <a:endParaRPr lang="zh-CN" altLang="en-US" sz="100" noProof="1"/>
          </a:p>
          <a:p>
            <a:endParaRPr lang="en-US" altLang="zh-CN" sz="100" noProof="1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0" grpId="0" bldLvl="0" animBg="1"/>
      <p:bldP spid="13331" grpId="0" bldLvl="0" animBg="1"/>
      <p:bldP spid="13332" grpId="0" bldLvl="0" animBg="1"/>
      <p:bldP spid="13333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4337" name="Group 2"/>
          <p:cNvGrpSpPr/>
          <p:nvPr/>
        </p:nvGrpSpPr>
        <p:grpSpPr>
          <a:xfrm>
            <a:off x="2255164" y="2539339"/>
            <a:ext cx="2315004" cy="967264"/>
            <a:chOff x="1680" y="1871"/>
            <a:chExt cx="2160" cy="1159"/>
          </a:xfrm>
        </p:grpSpPr>
        <p:sp>
          <p:nvSpPr>
            <p:cNvPr id="14338" name="Oval 3"/>
            <p:cNvSpPr/>
            <p:nvPr/>
          </p:nvSpPr>
          <p:spPr>
            <a:xfrm>
              <a:off x="1680" y="1872"/>
              <a:ext cx="2160" cy="1158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1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39" name="Arc 4"/>
            <p:cNvSpPr/>
            <p:nvPr/>
          </p:nvSpPr>
          <p:spPr>
            <a:xfrm rot="5930">
              <a:off x="2016" y="1871"/>
              <a:ext cx="1538" cy="288"/>
            </a:xfrm>
            <a:custGeom>
              <a:avLst/>
              <a:gdLst/>
              <a:ahLst/>
              <a:cxnLst>
                <a:cxn ang="0">
                  <a:pos x="0" y="178"/>
                </a:cxn>
                <a:cxn ang="0">
                  <a:pos x="1538" y="227"/>
                </a:cxn>
                <a:cxn ang="0">
                  <a:pos x="748" y="288"/>
                </a:cxn>
              </a:cxnLst>
              <a:pathLst>
                <a:path w="41087" h="21600" fill="none">
                  <a:moveTo>
                    <a:pt x="0" y="13377"/>
                  </a:moveTo>
                  <a:cubicBezTo>
                    <a:pt x="3332" y="5282"/>
                    <a:pt x="11220" y="-1"/>
                    <a:pt x="19974" y="0"/>
                  </a:cubicBezTo>
                  <a:cubicBezTo>
                    <a:pt x="30144" y="0"/>
                    <a:pt x="38937" y="7095"/>
                    <a:pt x="41086" y="17037"/>
                  </a:cubicBezTo>
                </a:path>
                <a:path w="41087" h="21600" stroke="0">
                  <a:moveTo>
                    <a:pt x="0" y="13377"/>
                  </a:moveTo>
                  <a:cubicBezTo>
                    <a:pt x="3332" y="5282"/>
                    <a:pt x="11220" y="-1"/>
                    <a:pt x="19974" y="0"/>
                  </a:cubicBezTo>
                  <a:cubicBezTo>
                    <a:pt x="30144" y="0"/>
                    <a:pt x="38937" y="7095"/>
                    <a:pt x="41086" y="17037"/>
                  </a:cubicBezTo>
                  <a:lnTo>
                    <a:pt x="19974" y="21600"/>
                  </a:lnTo>
                  <a:lnTo>
                    <a:pt x="0" y="13377"/>
                  </a:lnTo>
                  <a:close/>
                </a:path>
              </a:pathLst>
            </a:custGeom>
            <a:solidFill>
              <a:srgbClr val="CCFFFF">
                <a:alpha val="50194"/>
              </a:srgbClr>
            </a:solidFill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100"/>
            </a:p>
          </p:txBody>
        </p:sp>
      </p:grpSp>
      <p:grpSp>
        <p:nvGrpSpPr>
          <p:cNvPr id="14340" name="Group 5"/>
          <p:cNvGrpSpPr/>
          <p:nvPr/>
        </p:nvGrpSpPr>
        <p:grpSpPr>
          <a:xfrm>
            <a:off x="2272133" y="1886458"/>
            <a:ext cx="2229263" cy="943150"/>
            <a:chOff x="1632" y="960"/>
            <a:chExt cx="2112" cy="1248"/>
          </a:xfrm>
        </p:grpSpPr>
        <p:sp>
          <p:nvSpPr>
            <p:cNvPr id="14341" name="Oval 6"/>
            <p:cNvSpPr/>
            <p:nvPr/>
          </p:nvSpPr>
          <p:spPr>
            <a:xfrm>
              <a:off x="1632" y="960"/>
              <a:ext cx="2112" cy="1248"/>
            </a:xfrm>
            <a:prstGeom prst="ellipse">
              <a:avLst/>
            </a:prstGeom>
            <a:solidFill>
              <a:srgbClr val="BDD7EE">
                <a:alpha val="50000"/>
              </a:srgbClr>
            </a:solidFill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1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42" name="Text Box 7"/>
            <p:cNvSpPr txBox="1"/>
            <p:nvPr/>
          </p:nvSpPr>
          <p:spPr>
            <a:xfrm>
              <a:off x="2400" y="1056"/>
              <a:ext cx="624" cy="442"/>
            </a:xfrm>
            <a:prstGeom prst="rect">
              <a:avLst/>
            </a:prstGeom>
            <a:solidFill>
              <a:srgbClr val="DEEBF7">
                <a:alpha val="50000"/>
              </a:srgbClr>
            </a:solidFill>
            <a:ln w="9525">
              <a:noFill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1575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北方</a:t>
              </a:r>
              <a:endParaRPr lang="zh-CN" altLang="en-US" sz="1575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43" name="Text Box 8"/>
            <p:cNvSpPr txBox="1"/>
            <p:nvPr/>
          </p:nvSpPr>
          <p:spPr>
            <a:xfrm>
              <a:off x="2016" y="1420"/>
              <a:ext cx="1477" cy="442"/>
            </a:xfrm>
            <a:prstGeom prst="rect">
              <a:avLst/>
            </a:prstGeom>
            <a:solidFill>
              <a:srgbClr val="DEEBF7">
                <a:alpha val="50000"/>
              </a:srgbClr>
            </a:solidFill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575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资本主义工业</a:t>
              </a:r>
              <a:endParaRPr lang="zh-CN" altLang="en-US" sz="1575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344" name="Group 9"/>
          <p:cNvGrpSpPr/>
          <p:nvPr/>
        </p:nvGrpSpPr>
        <p:grpSpPr>
          <a:xfrm>
            <a:off x="2400745" y="2864440"/>
            <a:ext cx="1929170" cy="599293"/>
            <a:chOff x="1968" y="2247"/>
            <a:chExt cx="1680" cy="671"/>
          </a:xfrm>
        </p:grpSpPr>
        <p:sp>
          <p:nvSpPr>
            <p:cNvPr id="14345" name="Text Box 10"/>
            <p:cNvSpPr txBox="1"/>
            <p:nvPr/>
          </p:nvSpPr>
          <p:spPr>
            <a:xfrm>
              <a:off x="2496" y="2247"/>
              <a:ext cx="696" cy="37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575" b="1" dirty="0">
                  <a:solidFill>
                    <a:srgbClr val="002060"/>
                  </a:solidFill>
                  <a:latin typeface="Times New Roman" panose="02020603050405020304" pitchFamily="18" charset="0"/>
                  <a:ea typeface="黑体" panose="02010609060101010101" charset="-122"/>
                </a:rPr>
                <a:t>  </a:t>
              </a:r>
              <a:r>
                <a:rPr lang="zh-CN" altLang="en-US" sz="1575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南方</a:t>
              </a:r>
              <a:endParaRPr lang="zh-CN" altLang="en-US" sz="1575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46" name="Text Box 11"/>
            <p:cNvSpPr txBox="1"/>
            <p:nvPr/>
          </p:nvSpPr>
          <p:spPr>
            <a:xfrm>
              <a:off x="1968" y="2544"/>
              <a:ext cx="1680" cy="37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1575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种植园经济</a:t>
              </a:r>
              <a:endParaRPr lang="zh-CN" altLang="en-US" sz="1575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0668" name="Group 12"/>
          <p:cNvGrpSpPr/>
          <p:nvPr/>
        </p:nvGrpSpPr>
        <p:grpSpPr>
          <a:xfrm>
            <a:off x="1277182" y="3386030"/>
            <a:ext cx="1252174" cy="806500"/>
            <a:chOff x="886" y="3120"/>
            <a:chExt cx="1178" cy="903"/>
          </a:xfrm>
        </p:grpSpPr>
        <p:sp>
          <p:nvSpPr>
            <p:cNvPr id="14348" name="Text Box 13"/>
            <p:cNvSpPr txBox="1"/>
            <p:nvPr/>
          </p:nvSpPr>
          <p:spPr>
            <a:xfrm>
              <a:off x="886" y="3456"/>
              <a:ext cx="1102" cy="56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35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输出棉花、工业原料</a:t>
              </a:r>
              <a:endPara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49" name="Line 14"/>
            <p:cNvSpPr/>
            <p:nvPr/>
          </p:nvSpPr>
          <p:spPr>
            <a:xfrm flipH="1">
              <a:off x="1632" y="3120"/>
              <a:ext cx="432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70671" name="Group 15"/>
          <p:cNvGrpSpPr/>
          <p:nvPr/>
        </p:nvGrpSpPr>
        <p:grpSpPr>
          <a:xfrm>
            <a:off x="1196800" y="1524739"/>
            <a:ext cx="1332556" cy="578751"/>
            <a:chOff x="705" y="843"/>
            <a:chExt cx="1119" cy="648"/>
          </a:xfrm>
        </p:grpSpPr>
        <p:sp>
          <p:nvSpPr>
            <p:cNvPr id="14351" name="Text Box 16"/>
            <p:cNvSpPr txBox="1"/>
            <p:nvPr/>
          </p:nvSpPr>
          <p:spPr>
            <a:xfrm>
              <a:off x="705" y="843"/>
              <a:ext cx="1119" cy="33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35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缺工业原料</a:t>
              </a:r>
              <a:endPara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52" name="Line 17"/>
            <p:cNvSpPr/>
            <p:nvPr/>
          </p:nvSpPr>
          <p:spPr>
            <a:xfrm>
              <a:off x="1336" y="1155"/>
              <a:ext cx="288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70674" name="Group 18"/>
          <p:cNvGrpSpPr/>
          <p:nvPr/>
        </p:nvGrpSpPr>
        <p:grpSpPr>
          <a:xfrm>
            <a:off x="3666316" y="3499458"/>
            <a:ext cx="1168219" cy="685034"/>
            <a:chOff x="2536" y="3264"/>
            <a:chExt cx="1138" cy="767"/>
          </a:xfrm>
        </p:grpSpPr>
        <p:sp>
          <p:nvSpPr>
            <p:cNvPr id="14354" name="Text Box 19"/>
            <p:cNvSpPr txBox="1"/>
            <p:nvPr/>
          </p:nvSpPr>
          <p:spPr>
            <a:xfrm>
              <a:off x="2536" y="3696"/>
              <a:ext cx="1138" cy="33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35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抵制关税</a:t>
              </a:r>
              <a:endPara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55" name="Line 20"/>
            <p:cNvSpPr/>
            <p:nvPr/>
          </p:nvSpPr>
          <p:spPr>
            <a:xfrm>
              <a:off x="2936" y="3264"/>
              <a:ext cx="0" cy="43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70677" name="Group 21"/>
          <p:cNvGrpSpPr/>
          <p:nvPr/>
        </p:nvGrpSpPr>
        <p:grpSpPr>
          <a:xfrm>
            <a:off x="2231942" y="1431853"/>
            <a:ext cx="1414724" cy="515338"/>
            <a:chOff x="2159" y="383"/>
            <a:chExt cx="1173" cy="577"/>
          </a:xfrm>
        </p:grpSpPr>
        <p:sp>
          <p:nvSpPr>
            <p:cNvPr id="14357" name="Text Box 22"/>
            <p:cNvSpPr txBox="1"/>
            <p:nvPr/>
          </p:nvSpPr>
          <p:spPr>
            <a:xfrm>
              <a:off x="2159" y="383"/>
              <a:ext cx="1173" cy="33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35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缺销售市场</a:t>
              </a:r>
              <a:endParaRPr lang="zh-CN" altLang="en-US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58" name="Line 23"/>
            <p:cNvSpPr/>
            <p:nvPr/>
          </p:nvSpPr>
          <p:spPr>
            <a:xfrm>
              <a:off x="2736" y="624"/>
              <a:ext cx="0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70680" name="Group 24"/>
          <p:cNvGrpSpPr/>
          <p:nvPr/>
        </p:nvGrpSpPr>
        <p:grpSpPr>
          <a:xfrm>
            <a:off x="4544266" y="3171678"/>
            <a:ext cx="1828246" cy="757377"/>
            <a:chOff x="3600" y="3024"/>
            <a:chExt cx="1616" cy="848"/>
          </a:xfrm>
        </p:grpSpPr>
        <p:sp>
          <p:nvSpPr>
            <p:cNvPr id="14360" name="Text Box 25"/>
            <p:cNvSpPr txBox="1"/>
            <p:nvPr/>
          </p:nvSpPr>
          <p:spPr>
            <a:xfrm>
              <a:off x="3600" y="3537"/>
              <a:ext cx="1616" cy="33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35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占有大量劳动力</a:t>
              </a:r>
              <a:endParaRPr lang="zh-CN" altLang="en-US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61" name="Line 26"/>
            <p:cNvSpPr/>
            <p:nvPr/>
          </p:nvSpPr>
          <p:spPr>
            <a:xfrm>
              <a:off x="3600" y="3024"/>
              <a:ext cx="336" cy="48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70683" name="Group 27"/>
          <p:cNvGrpSpPr/>
          <p:nvPr/>
        </p:nvGrpSpPr>
        <p:grpSpPr>
          <a:xfrm>
            <a:off x="4165578" y="1500624"/>
            <a:ext cx="1672840" cy="540346"/>
            <a:chOff x="3696" y="739"/>
            <a:chExt cx="1697" cy="605"/>
          </a:xfrm>
        </p:grpSpPr>
        <p:sp>
          <p:nvSpPr>
            <p:cNvPr id="14363" name="Text Box 28"/>
            <p:cNvSpPr txBox="1"/>
            <p:nvPr/>
          </p:nvSpPr>
          <p:spPr>
            <a:xfrm>
              <a:off x="3740" y="739"/>
              <a:ext cx="1653" cy="33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35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缺自由劳动力</a:t>
              </a:r>
              <a:endParaRPr lang="zh-CN" altLang="en-US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64" name="Line 29"/>
            <p:cNvSpPr/>
            <p:nvPr/>
          </p:nvSpPr>
          <p:spPr>
            <a:xfrm flipV="1">
              <a:off x="3696" y="1056"/>
              <a:ext cx="384" cy="28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70686" name="Group 30"/>
          <p:cNvGrpSpPr/>
          <p:nvPr/>
        </p:nvGrpSpPr>
        <p:grpSpPr>
          <a:xfrm>
            <a:off x="3729728" y="2443774"/>
            <a:ext cx="1328984" cy="299200"/>
            <a:chOff x="2976" y="1728"/>
            <a:chExt cx="1488" cy="335"/>
          </a:xfrm>
        </p:grpSpPr>
        <p:sp>
          <p:nvSpPr>
            <p:cNvPr id="14366" name="Line 31"/>
            <p:cNvSpPr/>
            <p:nvPr/>
          </p:nvSpPr>
          <p:spPr>
            <a:xfrm>
              <a:off x="2976" y="2016"/>
              <a:ext cx="148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14367" name="Text Box 32"/>
            <p:cNvSpPr txBox="1"/>
            <p:nvPr/>
          </p:nvSpPr>
          <p:spPr>
            <a:xfrm>
              <a:off x="3744" y="1728"/>
              <a:ext cx="720" cy="33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35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结果</a:t>
              </a:r>
              <a:endPara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0689" name="Group 33"/>
          <p:cNvGrpSpPr/>
          <p:nvPr/>
        </p:nvGrpSpPr>
        <p:grpSpPr>
          <a:xfrm>
            <a:off x="5058712" y="2272292"/>
            <a:ext cx="1114631" cy="857409"/>
            <a:chOff x="4049" y="2082"/>
            <a:chExt cx="1248" cy="960"/>
          </a:xfrm>
        </p:grpSpPr>
        <p:sp>
          <p:nvSpPr>
            <p:cNvPr id="14369" name="AutoShape 34"/>
            <p:cNvSpPr/>
            <p:nvPr/>
          </p:nvSpPr>
          <p:spPr>
            <a:xfrm>
              <a:off x="4049" y="2082"/>
              <a:ext cx="1248" cy="960"/>
            </a:xfrm>
            <a:prstGeom prst="irregularSeal2">
              <a:avLst/>
            </a:prstGeom>
            <a:solidFill>
              <a:srgbClr val="FFFFCC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1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70" name="Text Box 35"/>
            <p:cNvSpPr txBox="1"/>
            <p:nvPr/>
          </p:nvSpPr>
          <p:spPr>
            <a:xfrm>
              <a:off x="4241" y="2382"/>
              <a:ext cx="864" cy="37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575" b="1" dirty="0">
                  <a:solidFill>
                    <a:srgbClr val="FF33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内战</a:t>
              </a:r>
              <a:endParaRPr lang="zh-CN" altLang="en-US" sz="1575" b="1" dirty="0">
                <a:solidFill>
                  <a:srgbClr val="FF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0692" name="Text Box 36"/>
          <p:cNvSpPr txBox="1"/>
          <p:nvPr/>
        </p:nvSpPr>
        <p:spPr>
          <a:xfrm>
            <a:off x="3083099" y="2521477"/>
            <a:ext cx="658240" cy="368300"/>
          </a:xfrm>
          <a:prstGeom prst="rect">
            <a:avLst/>
          </a:prstGeom>
          <a:solidFill>
            <a:srgbClr val="DEEBF7">
              <a:alpha val="50000"/>
            </a:srgbClr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矛盾</a:t>
            </a:r>
            <a:endParaRPr lang="zh-CN" altLang="en-US" sz="1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94796" y="2466995"/>
            <a:ext cx="2432897" cy="506644"/>
            <a:chOff x="1386" y="5106"/>
            <a:chExt cx="6808" cy="1416"/>
          </a:xfrm>
        </p:grpSpPr>
        <p:sp>
          <p:nvSpPr>
            <p:cNvPr id="14373" name="Text Box 38"/>
            <p:cNvSpPr txBox="1"/>
            <p:nvPr/>
          </p:nvSpPr>
          <p:spPr>
            <a:xfrm>
              <a:off x="1386" y="5106"/>
              <a:ext cx="4409" cy="1416"/>
            </a:xfrm>
            <a:prstGeom prst="rect">
              <a:avLst/>
            </a:prstGeom>
            <a:solidFill>
              <a:srgbClr val="BDD7EE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square" anchor="t">
              <a:spAutoFit/>
            </a:bodyPr>
            <a:p>
              <a:r>
                <a:rPr lang="zh-CN" altLang="en-US" sz="1350" b="1" dirty="0">
                  <a:solidFill>
                    <a:srgbClr val="FF33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矛盾焦点：</a:t>
              </a:r>
              <a:endParaRPr lang="zh-CN" altLang="en-US" sz="1350" b="1" dirty="0">
                <a:solidFill>
                  <a:srgbClr val="FF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350" b="1" dirty="0">
                  <a:solidFill>
                    <a:srgbClr val="FF33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奴隶制的废存问题</a:t>
              </a:r>
              <a:endParaRPr lang="zh-CN" altLang="en-US" sz="1350" b="1" dirty="0">
                <a:solidFill>
                  <a:srgbClr val="FF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74" name="Line 39"/>
            <p:cNvSpPr/>
            <p:nvPr/>
          </p:nvSpPr>
          <p:spPr>
            <a:xfrm flipV="1">
              <a:off x="5794" y="5717"/>
              <a:ext cx="240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4375" name="Line 40"/>
          <p:cNvSpPr/>
          <p:nvPr/>
        </p:nvSpPr>
        <p:spPr>
          <a:xfrm flipH="1">
            <a:off x="3672567" y="1363975"/>
            <a:ext cx="41084" cy="283123"/>
          </a:xfrm>
          <a:prstGeom prst="line">
            <a:avLst/>
          </a:prstGeom>
          <a:ln w="9525">
            <a:noFill/>
          </a:ln>
        </p:spPr>
      </p:sp>
      <p:sp>
        <p:nvSpPr>
          <p:cNvPr id="14376" name="Line 41"/>
          <p:cNvSpPr/>
          <p:nvPr/>
        </p:nvSpPr>
        <p:spPr>
          <a:xfrm flipV="1">
            <a:off x="3672567" y="1363975"/>
            <a:ext cx="121466" cy="324207"/>
          </a:xfrm>
          <a:prstGeom prst="line">
            <a:avLst/>
          </a:prstGeom>
          <a:ln w="9525">
            <a:noFill/>
          </a:ln>
        </p:spPr>
      </p:sp>
      <p:grpSp>
        <p:nvGrpSpPr>
          <p:cNvPr id="70698" name="Group 42"/>
          <p:cNvGrpSpPr/>
          <p:nvPr/>
        </p:nvGrpSpPr>
        <p:grpSpPr>
          <a:xfrm>
            <a:off x="3226894" y="1397914"/>
            <a:ext cx="1157502" cy="488544"/>
            <a:chOff x="2256" y="413"/>
            <a:chExt cx="960" cy="547"/>
          </a:xfrm>
        </p:grpSpPr>
        <p:sp>
          <p:nvSpPr>
            <p:cNvPr id="14378" name="Text Box 43"/>
            <p:cNvSpPr txBox="1"/>
            <p:nvPr/>
          </p:nvSpPr>
          <p:spPr>
            <a:xfrm>
              <a:off x="2256" y="413"/>
              <a:ext cx="960" cy="33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135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保护关税</a:t>
              </a:r>
              <a:endPara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79" name="Line 44"/>
            <p:cNvSpPr/>
            <p:nvPr/>
          </p:nvSpPr>
          <p:spPr>
            <a:xfrm>
              <a:off x="2736" y="624"/>
              <a:ext cx="0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4380" name="Line 45"/>
          <p:cNvSpPr/>
          <p:nvPr/>
        </p:nvSpPr>
        <p:spPr>
          <a:xfrm>
            <a:off x="3915500" y="3581627"/>
            <a:ext cx="161658" cy="405483"/>
          </a:xfrm>
          <a:prstGeom prst="line">
            <a:avLst/>
          </a:prstGeom>
          <a:ln w="9525">
            <a:noFill/>
          </a:ln>
        </p:spPr>
      </p:sp>
      <p:grpSp>
        <p:nvGrpSpPr>
          <p:cNvPr id="70702" name="Group 46"/>
          <p:cNvGrpSpPr/>
          <p:nvPr/>
        </p:nvGrpSpPr>
        <p:grpSpPr>
          <a:xfrm>
            <a:off x="2483806" y="3566444"/>
            <a:ext cx="1307548" cy="618049"/>
            <a:chOff x="2424" y="3264"/>
            <a:chExt cx="1019" cy="692"/>
          </a:xfrm>
        </p:grpSpPr>
        <p:sp>
          <p:nvSpPr>
            <p:cNvPr id="14382" name="Text Box 47"/>
            <p:cNvSpPr txBox="1"/>
            <p:nvPr/>
          </p:nvSpPr>
          <p:spPr>
            <a:xfrm>
              <a:off x="2424" y="3621"/>
              <a:ext cx="1019" cy="33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35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输入工业品</a:t>
              </a:r>
              <a:endParaRPr lang="zh-CN" altLang="en-US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83" name="Line 48"/>
            <p:cNvSpPr/>
            <p:nvPr/>
          </p:nvSpPr>
          <p:spPr>
            <a:xfrm>
              <a:off x="2832" y="3264"/>
              <a:ext cx="0" cy="43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4384" name="文本框 1"/>
          <p:cNvSpPr txBox="1"/>
          <p:nvPr/>
        </p:nvSpPr>
        <p:spPr>
          <a:xfrm>
            <a:off x="427812" y="948667"/>
            <a:ext cx="1189355" cy="33401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1575" b="1">
                <a:latin typeface="微软雅黑" panose="020B0503020204020204" pitchFamily="34" charset="-122"/>
                <a:ea typeface="微软雅黑" panose="020B0503020204020204" pitchFamily="34" charset="-122"/>
              </a:rPr>
              <a:t>根本原因：</a:t>
            </a:r>
            <a:endParaRPr lang="zh-CN" altLang="en-US" sz="1575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736967" y="949024"/>
            <a:ext cx="3202305" cy="3340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1575" b="1" noProof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奴隶制阻碍了美国资本主义的发展</a:t>
            </a:r>
            <a:endParaRPr lang="zh-CN" altLang="en-US" sz="1575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0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0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0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0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0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0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0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0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0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0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0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0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0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0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06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06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06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06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06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06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92" grpId="0" bldLvl="0" animBg="1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林肯上台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670560" y="699135"/>
            <a:ext cx="5619115" cy="375856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 advClick="0">
        <p:wipe/>
      </p:transition>
    </mc:Choice>
    <mc:Fallback>
      <p:transition spd="slow" advClick="0">
        <p:wipe/>
      </p:transition>
    </mc:Fallback>
  </mc:AlternateContent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44" name="PA_椭圆 12"/>
          <p:cNvSpPr/>
          <p:nvPr>
            <p:custDataLst>
              <p:tags r:id="rId1"/>
            </p:custDataLst>
          </p:nvPr>
        </p:nvSpPr>
        <p:spPr>
          <a:xfrm>
            <a:off x="3488582" y="2100810"/>
            <a:ext cx="805607" cy="943150"/>
          </a:xfrm>
          <a:prstGeom prst="ellipse">
            <a:avLst/>
          </a:prstGeom>
          <a:solidFill>
            <a:srgbClr val="7F7F7F"/>
          </a:solidFill>
          <a:ln w="9525">
            <a:noFill/>
          </a:ln>
        </p:spPr>
        <p:txBody>
          <a:bodyPr lIns="51443" tIns="25721" rIns="51443" bIns="25721" anchor="t"/>
          <a:p>
            <a:pPr defTabSz="1219200"/>
            <a:endParaRPr lang="zh-CN" altLang="en-US" sz="1350" dirty="0">
              <a:solidFill>
                <a:srgbClr val="333333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8453" name="PA_矩形 21"/>
          <p:cNvSpPr/>
          <p:nvPr>
            <p:custDataLst>
              <p:tags r:id="rId2"/>
            </p:custDataLst>
          </p:nvPr>
        </p:nvSpPr>
        <p:spPr>
          <a:xfrm>
            <a:off x="3636842" y="2329453"/>
            <a:ext cx="509086" cy="485775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wrap="square" lIns="0" tIns="0" rIns="0" bIns="0" anchor="t">
            <a:spAutoFit/>
          </a:bodyPr>
          <a:p>
            <a:pPr algn="ctr" defTabSz="1219200"/>
            <a:r>
              <a:rPr lang="zh-CN" altLang="en-US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直接原因</a:t>
            </a:r>
            <a:endParaRPr lang="zh-CN" altLang="en-US" sz="1575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55" name="PA_矩形 23"/>
          <p:cNvSpPr/>
          <p:nvPr>
            <p:custDataLst>
              <p:tags r:id="rId3"/>
            </p:custDataLst>
          </p:nvPr>
        </p:nvSpPr>
        <p:spPr>
          <a:xfrm>
            <a:off x="404590" y="2032039"/>
            <a:ext cx="2863388" cy="49720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>
            <a:spAutoFit/>
          </a:bodyPr>
          <a:p>
            <a:pPr defTabSz="1219200">
              <a:lnSpc>
                <a:spcPct val="120000"/>
              </a:lnSpc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1860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年，主张限制奴隶制的林肯当选为美国总统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57" name="PA_矩形 25"/>
          <p:cNvSpPr/>
          <p:nvPr>
            <p:custDataLst>
              <p:tags r:id="rId4"/>
            </p:custDataLst>
          </p:nvPr>
        </p:nvSpPr>
        <p:spPr>
          <a:xfrm>
            <a:off x="404590" y="2841219"/>
            <a:ext cx="2863388" cy="49720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>
            <a:spAutoFit/>
          </a:bodyPr>
          <a:p>
            <a:pPr defTabSz="1219200">
              <a:lnSpc>
                <a:spcPct val="120000"/>
              </a:lnSpc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、不久，南方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个州宣布退出联邦，成立 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“南部联盟”</a:t>
            </a:r>
            <a:endParaRPr lang="zh-CN" altLang="en-US" sz="135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直接连接符 10"/>
          <p:cNvSpPr>
            <a:spLocks noChangeShapeType="1"/>
          </p:cNvSpPr>
          <p:nvPr/>
        </p:nvSpPr>
        <p:spPr bwMode="auto">
          <a:xfrm flipV="1">
            <a:off x="184363" y="1344373"/>
            <a:ext cx="2515066" cy="89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  <p:sp>
        <p:nvSpPr>
          <p:cNvPr id="32" name="文本框 12"/>
          <p:cNvSpPr/>
          <p:nvPr/>
        </p:nvSpPr>
        <p:spPr>
          <a:xfrm>
            <a:off x="3131003" y="1198534"/>
            <a:ext cx="505460" cy="293370"/>
          </a:xfrm>
          <a:prstGeom prst="rect">
            <a:avLst/>
          </a:prstGeom>
          <a:noFill/>
          <a:ln w="9525">
            <a:noFill/>
          </a:ln>
        </p:spPr>
        <p:txBody>
          <a:bodyPr wrap="none" lIns="51443" tIns="25721" rIns="51443" bIns="25721" anchor="t">
            <a:spAutoFit/>
          </a:bodyPr>
          <a:p>
            <a:r>
              <a:rPr lang="zh-CN" altLang="en-US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原因</a:t>
            </a:r>
            <a:endParaRPr lang="zh-CN" altLang="en-US" sz="1575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3" name="直接连接符 32"/>
          <p:cNvSpPr>
            <a:spLocks noChangeShapeType="1"/>
          </p:cNvSpPr>
          <p:nvPr/>
        </p:nvSpPr>
        <p:spPr bwMode="auto">
          <a:xfrm>
            <a:off x="4083130" y="1344373"/>
            <a:ext cx="2533822" cy="0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  <p:sp>
        <p:nvSpPr>
          <p:cNvPr id="21" name="矩形 20"/>
          <p:cNvSpPr/>
          <p:nvPr/>
        </p:nvSpPr>
        <p:spPr>
          <a:xfrm>
            <a:off x="4936940" y="3517163"/>
            <a:ext cx="825500" cy="276225"/>
          </a:xfrm>
          <a:prstGeom prst="rect">
            <a:avLst/>
          </a:prstGeom>
        </p:spPr>
        <p:txBody>
          <a:bodyPr wrap="none" lIns="68591" tIns="34295" rIns="68591" bIns="34295">
            <a:spAutoFit/>
          </a:bodyPr>
          <a:lstStyle/>
          <a:p>
            <a:pPr fontAlgn="base"/>
            <a:r>
              <a:rPr lang="zh-CN" altLang="en-US" sz="1350" b="1" strike="noStrike" noProof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林肯上台</a:t>
            </a:r>
            <a:endParaRPr lang="zh-CN" altLang="en-US" sz="1350" b="1" strike="noStrike" noProof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3970" name="Picture 2" descr="http://p1.so.qhimgs1.com/t011eb10570edf7a36d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94189" y="1514663"/>
            <a:ext cx="2108690" cy="18237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394" name="文本框 4"/>
          <p:cNvSpPr txBox="1"/>
          <p:nvPr/>
        </p:nvSpPr>
        <p:spPr>
          <a:xfrm>
            <a:off x="1383465" y="1638167"/>
            <a:ext cx="988060" cy="33401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1219200"/>
            <a:r>
              <a:rPr lang="zh-CN" altLang="en-US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美国内战</a:t>
            </a:r>
            <a:endParaRPr lang="zh-CN" altLang="en-US" sz="1575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395" name="组合 7"/>
          <p:cNvGrpSpPr/>
          <p:nvPr/>
        </p:nvGrpSpPr>
        <p:grpSpPr>
          <a:xfrm>
            <a:off x="184150" y="647978"/>
            <a:ext cx="2515235" cy="402771"/>
            <a:chOff x="226" y="1036"/>
            <a:chExt cx="3124" cy="1129"/>
          </a:xfrm>
        </p:grpSpPr>
        <p:sp>
          <p:nvSpPr>
            <p:cNvPr id="6" name="圆角矩形 5"/>
            <p:cNvSpPr/>
            <p:nvPr/>
          </p:nvSpPr>
          <p:spPr>
            <a:xfrm>
              <a:off x="226" y="1037"/>
              <a:ext cx="3124" cy="1128"/>
            </a:xfrm>
            <a:prstGeom prst="roundRect">
              <a:avLst/>
            </a:prstGeom>
            <a:gradFill>
              <a:gsLst>
                <a:gs pos="0">
                  <a:srgbClr val="FBFB11"/>
                </a:gs>
                <a:gs pos="100000">
                  <a:srgbClr val="838309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base"/>
              <a:endParaRPr lang="zh-CN" altLang="en-US" sz="100" strike="noStrike" noProof="1"/>
            </a:p>
          </p:txBody>
        </p:sp>
        <p:sp>
          <p:nvSpPr>
            <p:cNvPr id="16397" name="文本框 6"/>
            <p:cNvSpPr txBox="1"/>
            <p:nvPr/>
          </p:nvSpPr>
          <p:spPr>
            <a:xfrm>
              <a:off x="404" y="1036"/>
              <a:ext cx="2767" cy="93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sz="1575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捍卫联邦</a:t>
              </a:r>
              <a:r>
                <a:rPr lang="en-US" altLang="zh-CN" sz="1575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——</a:t>
              </a:r>
              <a:r>
                <a:rPr lang="zh-CN" altLang="en-US" sz="1575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内战爆发</a:t>
              </a:r>
              <a:endParaRPr lang="zh-CN" altLang="en-US" sz="1575" b="1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" fill="hold"/>
                                        <p:tgtEl>
                                          <p:spTgt spid="2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" fill="hold"/>
                                        <p:tgtEl>
                                          <p:spTgt spid="8397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4" grpId="0" bldLvl="0" animBg="1"/>
      <p:bldP spid="18444" grpId="1" bldLvl="0" animBg="1"/>
      <p:bldP spid="18453" grpId="0" bldLvl="0" animBg="1"/>
      <p:bldP spid="18453" grpId="1" bldLvl="0" animBg="1"/>
      <p:bldP spid="18455" grpId="0"/>
      <p:bldP spid="18455" grpId="1"/>
      <p:bldP spid="18457" grpId="0" animBg="1"/>
      <p:bldP spid="18457" grpId="1" animBg="1"/>
      <p:bldP spid="31" grpId="0" bldLvl="0" animBg="1"/>
      <p:bldP spid="32" grpId="0"/>
      <p:bldP spid="33" grpId="0" bldLvl="0" animBg="1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Text Box 3"/>
          <p:cNvSpPr txBox="1"/>
          <p:nvPr/>
        </p:nvSpPr>
        <p:spPr>
          <a:xfrm>
            <a:off x="638591" y="1087996"/>
            <a:ext cx="5582088" cy="127444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90000"/>
              </a:lnSpc>
            </a:pPr>
            <a:r>
              <a:rPr lang="en-US" altLang="zh-CN" sz="2250" dirty="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一幢裂开的房子是站立不住的。我相信这个政府不能永远维持半奴隶和半自由的状态。我不期望联邦解散，我不期望房子崩塌，但我的确希望它停止分裂。”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“奴隶制是建立在人性中的自私自利上面的，是与人热爱正义的天性相违背的。”                                                              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 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林 肯 </a:t>
            </a:r>
            <a:r>
              <a:rPr lang="zh-CN" altLang="en-US" sz="1800" dirty="0">
                <a:latin typeface="仿宋_GB2312" panose="02010609030101010101" charset="-122"/>
                <a:ea typeface="仿宋_GB2312" panose="02010609030101010101" charset="-122"/>
              </a:rPr>
              <a:t>     </a:t>
            </a:r>
            <a:r>
              <a:rPr lang="zh-CN" altLang="en-US" sz="1800" dirty="0">
                <a:latin typeface="隶书" panose="02010509060101010101" pitchFamily="49" charset="-122"/>
                <a:ea typeface="隶书" panose="02010509060101010101" pitchFamily="49" charset="-122"/>
              </a:rPr>
              <a:t>     </a:t>
            </a:r>
            <a:r>
              <a:rPr lang="zh-CN" altLang="en-US" sz="2250" dirty="0"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  <a:r>
              <a:rPr lang="zh-CN" altLang="en-US" sz="2250" dirty="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                                                     </a:t>
            </a:r>
            <a:endParaRPr lang="zh-CN" altLang="en-US" sz="2250" dirty="0">
              <a:solidFill>
                <a:srgbClr val="000066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8438" name="WordArt 8"/>
          <p:cNvSpPr>
            <a:spLocks noTextEdit="1"/>
          </p:cNvSpPr>
          <p:nvPr/>
        </p:nvSpPr>
        <p:spPr>
          <a:xfrm>
            <a:off x="638810" y="495935"/>
            <a:ext cx="1108075" cy="33401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fontAlgn="base"/>
            <a:r>
              <a:rPr lang="zh-CN" altLang="en-US" sz="1400" strike="noStrike" noProof="1">
                <a:ln w="381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33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动脑筋</a:t>
            </a:r>
            <a:endParaRPr lang="zh-CN" altLang="en-US" sz="1400" strike="noStrike" noProof="1">
              <a:ln w="381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33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43369" name="Text Box 18"/>
          <p:cNvSpPr txBox="1"/>
          <p:nvPr/>
        </p:nvSpPr>
        <p:spPr>
          <a:xfrm>
            <a:off x="2572226" y="3864750"/>
            <a:ext cx="3442139" cy="299085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）维护国家统一；（</a:t>
            </a:r>
            <a:r>
              <a:rPr lang="en-US" altLang="zh-CN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）废除奴隶制</a:t>
            </a:r>
            <a:endParaRPr lang="zh-CN" altLang="en-US" sz="135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847" name="Text Box 7"/>
          <p:cNvSpPr txBox="1"/>
          <p:nvPr/>
        </p:nvSpPr>
        <p:spPr>
          <a:xfrm>
            <a:off x="855622" y="2324094"/>
            <a:ext cx="495421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zh-CN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思考：</a:t>
            </a:r>
            <a:endParaRPr lang="zh-CN" altLang="zh-CN" sz="1350" b="1" noProof="1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zh-CN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en-US" altLang="zh-CN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.</a:t>
            </a:r>
            <a:r>
              <a:rPr lang="zh-CN" altLang="en-US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文中的“房子”是指什么？</a:t>
            </a:r>
            <a:endParaRPr lang="zh-CN" altLang="en-US" sz="1350" b="1" noProof="1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zh-CN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en-US" altLang="zh-CN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.“</a:t>
            </a:r>
            <a:r>
              <a:rPr lang="zh-CN" altLang="en-US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半奴隶半自由的状态</a:t>
            </a:r>
            <a:r>
              <a:rPr lang="en-US" altLang="zh-CN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lang="zh-CN" altLang="en-US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分别指哪两种不同的经济制度</a:t>
            </a:r>
            <a:r>
              <a:rPr lang="zh-CN" altLang="zh-CN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?</a:t>
            </a:r>
            <a:endParaRPr lang="zh-CN" altLang="zh-CN" sz="1350" b="1" noProof="1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endParaRPr lang="zh-CN" altLang="zh-CN" sz="1350" b="1" noProof="1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zh-CN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en-US" altLang="zh-CN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.</a:t>
            </a:r>
            <a:r>
              <a:rPr lang="zh-CN" altLang="en-US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双方矛盾的焦点是什么</a:t>
            </a:r>
            <a:r>
              <a:rPr lang="zh-CN" altLang="zh-CN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?</a:t>
            </a:r>
            <a:endParaRPr lang="zh-CN" altLang="zh-CN" sz="1350" b="1" noProof="1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endParaRPr lang="en-US" altLang="zh-CN" sz="1350" b="1" noProof="0"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r>
              <a:rPr lang="en-US" altLang="zh-CN" sz="1350" b="1" noProof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4</a:t>
            </a:r>
            <a:r>
              <a:rPr lang="zh-CN" altLang="zh-CN" sz="1350" b="1" noProof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、</a:t>
            </a:r>
            <a:r>
              <a:rPr lang="zh-CN" altLang="en-US" sz="1350" b="1" noProof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这两段话，反映了林肯在对待联邦政府和黑人奴隶制度的问题上态度是怎样的？</a:t>
            </a:r>
            <a:endParaRPr lang="zh-CN" altLang="en-US" sz="1350" b="1" noProof="0" dirty="0"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35848" name="Text Box 8"/>
          <p:cNvSpPr txBox="1"/>
          <p:nvPr/>
        </p:nvSpPr>
        <p:spPr>
          <a:xfrm>
            <a:off x="3402841" y="2514332"/>
            <a:ext cx="527050" cy="299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</a:t>
            </a:r>
            <a:endParaRPr lang="zh-CN" altLang="en-US" sz="135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849" name="Text Box 9"/>
          <p:cNvSpPr txBox="1"/>
          <p:nvPr/>
        </p:nvSpPr>
        <p:spPr>
          <a:xfrm>
            <a:off x="2806227" y="2965364"/>
            <a:ext cx="2815590" cy="299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南方种植园经济 北方资本主义经济</a:t>
            </a:r>
            <a:endParaRPr lang="zh-CN" altLang="en-US" sz="135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850" name="Text Box 10"/>
          <p:cNvSpPr txBox="1"/>
          <p:nvPr/>
        </p:nvSpPr>
        <p:spPr>
          <a:xfrm>
            <a:off x="2806227" y="3224373"/>
            <a:ext cx="1894338" cy="2990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黑人奴隶制的存废</a:t>
            </a:r>
            <a:endParaRPr lang="zh-CN" altLang="en-US" sz="135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sndAc>
      <p:stSnd>
        <p:snd r:embed="rId1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143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9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Text Box 2"/>
          <p:cNvSpPr txBox="1"/>
          <p:nvPr/>
        </p:nvSpPr>
        <p:spPr>
          <a:xfrm>
            <a:off x="1014755" y="739170"/>
            <a:ext cx="3802072" cy="299085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 wrap="square" anchor="t">
            <a:spAutoFit/>
          </a:bodyPr>
          <a:p>
            <a:pPr algn="ctr" eaLnBrk="0" hangingPunct="0"/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为什么林肯当选总统成了南北战争的导火线？</a:t>
            </a:r>
            <a:endParaRPr lang="zh-CN" altLang="en-US" sz="135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779" name="Text Box 3"/>
          <p:cNvSpPr txBox="1"/>
          <p:nvPr/>
        </p:nvSpPr>
        <p:spPr>
          <a:xfrm>
            <a:off x="905715" y="1447600"/>
            <a:ext cx="4170936" cy="11271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1" latinLnBrk="0" hangingPunct="1">
              <a:lnSpc>
                <a:spcPts val="2020"/>
              </a:lnSpc>
              <a:spcBef>
                <a:spcPts val="0"/>
              </a:spcBef>
            </a:pPr>
            <a:r>
              <a:rPr lang="en-US" altLang="zh-CN" sz="2250" b="1" dirty="0">
                <a:solidFill>
                  <a:srgbClr val="00206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  </a:t>
            </a:r>
            <a:r>
              <a:rPr lang="zh-CN" altLang="en-US" sz="135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林肯作为代表北方资产阶级利益、同情黑人奴隶、反对奴隶制度的共和党人执政，意味着至少在四年内，林肯政府必将行使权力，逐步限制、废除黑人奴隶制，南方种植园主把林肯的当选看做一场灾难。</a:t>
            </a:r>
            <a:endParaRPr lang="zh-CN" altLang="en-US" sz="135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" name="Picture 17" descr="279"/>
          <p:cNvPicPr>
            <a:picLocks noChangeAspect="1" noChangeArrowheads="1"/>
          </p:cNvPicPr>
          <p:nvPr/>
        </p:nvPicPr>
        <p:blipFill>
          <a:blip r:embed="rId1"/>
          <a:srcRect t="13252" b="19821"/>
          <a:stretch>
            <a:fillRect/>
          </a:stretch>
        </p:blipFill>
        <p:spPr bwMode="auto">
          <a:xfrm>
            <a:off x="323315" y="1710511"/>
            <a:ext cx="3996775" cy="23221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3645773" y="1223088"/>
            <a:ext cx="2966099" cy="0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  <p:sp>
        <p:nvSpPr>
          <p:cNvPr id="11" name="文本框 12"/>
          <p:cNvSpPr/>
          <p:nvPr/>
        </p:nvSpPr>
        <p:spPr>
          <a:xfrm>
            <a:off x="2867699" y="1076237"/>
            <a:ext cx="505460" cy="293370"/>
          </a:xfrm>
          <a:prstGeom prst="rect">
            <a:avLst/>
          </a:prstGeom>
          <a:noFill/>
          <a:ln w="9525">
            <a:noFill/>
          </a:ln>
        </p:spPr>
        <p:txBody>
          <a:bodyPr wrap="none" lIns="51443" tIns="25721" rIns="51443" bIns="25721" anchor="t">
            <a:spAutoFit/>
          </a:bodyPr>
          <a:p>
            <a:r>
              <a:rPr lang="zh-CN" altLang="en-US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过程</a:t>
            </a:r>
            <a:endParaRPr lang="zh-CN" altLang="en-US" sz="1575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13" name="矩形 9"/>
          <p:cNvSpPr/>
          <p:nvPr/>
        </p:nvSpPr>
        <p:spPr>
          <a:xfrm>
            <a:off x="4396900" y="2191017"/>
            <a:ext cx="2214973" cy="985520"/>
          </a:xfrm>
          <a:prstGeom prst="rect">
            <a:avLst/>
          </a:prstGeom>
          <a:noFill/>
          <a:ln w="9525">
            <a:noFill/>
          </a:ln>
        </p:spPr>
        <p:txBody>
          <a:bodyPr wrap="square" lIns="51443" tIns="25721" rIns="51443" bIns="25721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开始：</a:t>
            </a:r>
            <a:r>
              <a:rPr lang="en-US" altLang="zh-CN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1861</a:t>
            </a:r>
            <a:r>
              <a:rPr lang="zh-CN" altLang="en-US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月，南方军队挑起战争，美国内战爆发，史称“</a:t>
            </a:r>
            <a:r>
              <a:rPr lang="zh-CN" altLang="en-US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南北战争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”。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直接连接符 10"/>
          <p:cNvSpPr>
            <a:spLocks noChangeShapeType="1"/>
          </p:cNvSpPr>
          <p:nvPr/>
        </p:nvSpPr>
        <p:spPr bwMode="auto">
          <a:xfrm flipV="1">
            <a:off x="188452" y="1222453"/>
            <a:ext cx="2515066" cy="89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  <p:sp>
        <p:nvSpPr>
          <p:cNvPr id="19462" name="文本框 4"/>
          <p:cNvSpPr txBox="1"/>
          <p:nvPr/>
        </p:nvSpPr>
        <p:spPr>
          <a:xfrm>
            <a:off x="1011214" y="769495"/>
            <a:ext cx="871220" cy="299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1219200"/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美国内战</a:t>
            </a:r>
            <a:endParaRPr lang="zh-CN" altLang="en-US" sz="135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" fill="hold"/>
                                        <p:tgtEl>
                                          <p:spTgt spid="1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1" grpId="0"/>
      <p:bldP spid="13" grpId="0"/>
      <p:bldP spid="15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6" name="Text Box 8"/>
          <p:cNvSpPr txBox="1"/>
          <p:nvPr/>
        </p:nvSpPr>
        <p:spPr>
          <a:xfrm>
            <a:off x="680568" y="3468199"/>
            <a:ext cx="1285220" cy="483870"/>
          </a:xfrm>
          <a:prstGeom prst="rect">
            <a:avLst/>
          </a:prstGeom>
          <a:noFill/>
          <a:ln w="9525">
            <a:noFill/>
          </a:ln>
        </p:spPr>
        <p:txBody>
          <a:bodyPr wrap="square" lIns="68591" tIns="34295" rIns="68591" bIns="34295" anchor="t">
            <a:spAutoFit/>
          </a:bodyPr>
          <a:p>
            <a:r>
              <a:rPr lang="zh-CN" altLang="en-US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战争初期北方失利的原因：</a:t>
            </a:r>
            <a:endParaRPr lang="zh-CN" altLang="en-US" sz="135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498" name="Text Box 10"/>
          <p:cNvSpPr txBox="1"/>
          <p:nvPr/>
        </p:nvSpPr>
        <p:spPr>
          <a:xfrm>
            <a:off x="2240874" y="3468199"/>
            <a:ext cx="3025045" cy="483870"/>
          </a:xfrm>
          <a:prstGeom prst="rect">
            <a:avLst/>
          </a:prstGeom>
          <a:noFill/>
          <a:ln w="9525">
            <a:noFill/>
          </a:ln>
        </p:spPr>
        <p:txBody>
          <a:bodyPr wrap="square" lIns="68591" tIns="34295" rIns="68591" bIns="34295" anchor="t">
            <a:spAutoFit/>
          </a:bodyPr>
          <a:p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、南方军队蓄谋已久，早有准备；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、北方缺乏优秀将领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3499" name="Picture 11" descr="南方联邦军队的灵魂人物-罗伯特-E-李，战前他是西点军校的高才生。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59105" y="1396365"/>
            <a:ext cx="1900555" cy="16548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3500" name="Picture 12" descr="南方的士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50055" y="1361440"/>
            <a:ext cx="1793875" cy="17297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3502" name="Text Box 14"/>
          <p:cNvSpPr txBox="1"/>
          <p:nvPr/>
        </p:nvSpPr>
        <p:spPr>
          <a:xfrm>
            <a:off x="4280792" y="3091296"/>
            <a:ext cx="1696955" cy="276225"/>
          </a:xfrm>
          <a:prstGeom prst="rect">
            <a:avLst/>
          </a:prstGeom>
          <a:noFill/>
          <a:ln w="9525">
            <a:noFill/>
          </a:ln>
        </p:spPr>
        <p:txBody>
          <a:bodyPr wrap="square" lIns="68591" tIns="34295" rIns="68591" bIns="34295" anchor="t">
            <a:spAutoFit/>
          </a:bodyPr>
          <a:p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南方军队名将云集</a:t>
            </a:r>
            <a:r>
              <a:rPr lang="en-US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503" name="Text Box 15"/>
          <p:cNvSpPr txBox="1"/>
          <p:nvPr/>
        </p:nvSpPr>
        <p:spPr>
          <a:xfrm>
            <a:off x="434063" y="3091296"/>
            <a:ext cx="2034560" cy="276225"/>
          </a:xfrm>
          <a:prstGeom prst="rect">
            <a:avLst/>
          </a:prstGeom>
          <a:noFill/>
          <a:ln w="9525">
            <a:noFill/>
          </a:ln>
        </p:spPr>
        <p:txBody>
          <a:bodyPr wrap="square" lIns="68591" tIns="34295" rIns="68591" bIns="34295" anchor="t">
            <a:spAutoFit/>
          </a:bodyPr>
          <a:p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北方接连出现战略失误 </a:t>
            </a:r>
            <a:endParaRPr lang="en-US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直接连接符 10"/>
          <p:cNvSpPr>
            <a:spLocks noChangeShapeType="1"/>
          </p:cNvSpPr>
          <p:nvPr/>
        </p:nvSpPr>
        <p:spPr bwMode="auto">
          <a:xfrm flipV="1">
            <a:off x="193532" y="1114503"/>
            <a:ext cx="2515066" cy="89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  <p:sp>
        <p:nvSpPr>
          <p:cNvPr id="11" name="文本框 12"/>
          <p:cNvSpPr/>
          <p:nvPr/>
        </p:nvSpPr>
        <p:spPr>
          <a:xfrm>
            <a:off x="2880358" y="968163"/>
            <a:ext cx="505460" cy="293370"/>
          </a:xfrm>
          <a:prstGeom prst="rect">
            <a:avLst/>
          </a:prstGeom>
          <a:noFill/>
          <a:ln w="9525">
            <a:noFill/>
          </a:ln>
        </p:spPr>
        <p:txBody>
          <a:bodyPr wrap="none" lIns="51443" tIns="25721" rIns="51443" bIns="25721" anchor="t">
            <a:spAutoFit/>
          </a:bodyPr>
          <a:p>
            <a:r>
              <a:rPr lang="zh-CN" altLang="en-US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初期</a:t>
            </a:r>
            <a:endParaRPr lang="zh-CN" altLang="en-US" sz="1575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3646408" y="1114503"/>
            <a:ext cx="2966099" cy="0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  <p:sp>
        <p:nvSpPr>
          <p:cNvPr id="20490" name="文本框 4"/>
          <p:cNvSpPr txBox="1"/>
          <p:nvPr/>
        </p:nvSpPr>
        <p:spPr>
          <a:xfrm>
            <a:off x="888024" y="644901"/>
            <a:ext cx="871220" cy="299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1219200"/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美国内战</a:t>
            </a:r>
            <a:endParaRPr lang="zh-CN" altLang="en-US" sz="135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3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99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3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1000"/>
                                        <p:tgtEl>
                                          <p:spTgt spid="6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6" grpId="0"/>
      <p:bldP spid="63502" grpId="0"/>
      <p:bldP spid="63503" grpId="0"/>
      <p:bldP spid="10" grpId="0" bldLvl="0" animBg="1"/>
      <p:bldP spid="11" grpId="0"/>
      <p:bldP spid="12" grpId="0" bldLvl="0" animBg="1"/>
      <p:bldP spid="6349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1" name="Text Box 2"/>
          <p:cNvSpPr txBox="1"/>
          <p:nvPr/>
        </p:nvSpPr>
        <p:spPr>
          <a:xfrm>
            <a:off x="1334342" y="1832870"/>
            <a:ext cx="4574633" cy="1622425"/>
          </a:xfrm>
          <a:prstGeom prst="rect">
            <a:avLst/>
          </a:prstGeom>
          <a:noFill/>
          <a:ln w="9525">
            <a:noFill/>
          </a:ln>
        </p:spPr>
        <p:txBody>
          <a:bodyPr wrap="square" lIns="68591" tIns="34295" rIns="68591" bIns="34295" anchor="t">
            <a:spAutoFit/>
          </a:bodyPr>
          <a:p>
            <a:pPr eaLnBrk="1" latinLnBrk="0" hangingPunct="1">
              <a:lnSpc>
                <a:spcPts val="2020"/>
              </a:lnSpc>
              <a:spcBef>
                <a:spcPts val="0"/>
              </a:spcBef>
            </a:pP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如果你是林肯政府的要员，当南方挑起战争使北方陷入困境时，你应建议林肯总统（       ）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latinLnBrk="0" hangingPunct="1">
              <a:lnSpc>
                <a:spcPts val="2020"/>
              </a:lnSpc>
              <a:spcBef>
                <a:spcPts val="0"/>
              </a:spcBef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A.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向南方妥协     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latinLnBrk="0" hangingPunct="1">
              <a:lnSpc>
                <a:spcPts val="2020"/>
              </a:lnSpc>
              <a:spcBef>
                <a:spcPts val="0"/>
              </a:spcBef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B.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把国家分裂成两部分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latinLnBrk="0" hangingPunct="1">
              <a:lnSpc>
                <a:spcPts val="2020"/>
              </a:lnSpc>
              <a:spcBef>
                <a:spcPts val="0"/>
              </a:spcBef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C.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制定反击政策  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latinLnBrk="0" hangingPunct="1">
              <a:lnSpc>
                <a:spcPts val="2020"/>
              </a:lnSpc>
              <a:spcBef>
                <a:spcPts val="0"/>
              </a:spcBef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D.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把广大群众动员起来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15" name="WordArt 17"/>
          <p:cNvSpPr>
            <a:spLocks noTextEdit="1"/>
          </p:cNvSpPr>
          <p:nvPr/>
        </p:nvSpPr>
        <p:spPr>
          <a:xfrm>
            <a:off x="4996192" y="3706665"/>
            <a:ext cx="756485" cy="40459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</a:bodyPr>
          <a:p>
            <a:pPr algn="ctr"/>
            <a:endParaRPr lang="zh-CN" altLang="en-US" sz="2700" b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16" name="WordArt 18"/>
          <p:cNvSpPr>
            <a:spLocks noTextEdit="1"/>
          </p:cNvSpPr>
          <p:nvPr/>
        </p:nvSpPr>
        <p:spPr>
          <a:xfrm rot="5400000">
            <a:off x="161658" y="2134749"/>
            <a:ext cx="985127" cy="381369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2700" b="1">
                <a:solidFill>
                  <a:srgbClr val="FF0000"/>
                </a:solidFill>
                <a:effectLst>
                  <a:outerShdw dist="35921" dir="2699999" algn="ctr" rotWithShape="0">
                    <a:srgbClr val="C0C0C0">
                      <a:alpha val="75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情景再现</a:t>
            </a:r>
            <a:endParaRPr lang="zh-CN" altLang="en-US" sz="2700" b="1">
              <a:solidFill>
                <a:srgbClr val="FF0000"/>
              </a:solidFill>
              <a:effectLst>
                <a:outerShdw dist="35921" dir="2699999" algn="ctr" rotWithShape="0">
                  <a:srgbClr val="C0C0C0">
                    <a:alpha val="75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" name="直接连接符 10"/>
          <p:cNvSpPr>
            <a:spLocks noChangeShapeType="1"/>
          </p:cNvSpPr>
          <p:nvPr/>
        </p:nvSpPr>
        <p:spPr bwMode="auto">
          <a:xfrm flipV="1">
            <a:off x="188452" y="1179273"/>
            <a:ext cx="2515066" cy="89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  <p:sp>
        <p:nvSpPr>
          <p:cNvPr id="18" name="文本框 12"/>
          <p:cNvSpPr/>
          <p:nvPr/>
        </p:nvSpPr>
        <p:spPr>
          <a:xfrm>
            <a:off x="2889289" y="1032298"/>
            <a:ext cx="505460" cy="293370"/>
          </a:xfrm>
          <a:prstGeom prst="rect">
            <a:avLst/>
          </a:prstGeom>
          <a:noFill/>
          <a:ln w="9525">
            <a:noFill/>
          </a:ln>
        </p:spPr>
        <p:txBody>
          <a:bodyPr wrap="none" lIns="51443" tIns="25721" rIns="51443" bIns="25721" anchor="t">
            <a:spAutoFit/>
          </a:bodyPr>
          <a:p>
            <a:r>
              <a:rPr lang="zh-CN" altLang="en-US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转折</a:t>
            </a:r>
            <a:endParaRPr lang="zh-CN" altLang="en-US" sz="1575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19" name="直接连接符 18"/>
          <p:cNvSpPr>
            <a:spLocks noChangeShapeType="1"/>
          </p:cNvSpPr>
          <p:nvPr/>
        </p:nvSpPr>
        <p:spPr bwMode="auto">
          <a:xfrm>
            <a:off x="3656568" y="1179273"/>
            <a:ext cx="2966099" cy="0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  <p:sp>
        <p:nvSpPr>
          <p:cNvPr id="21511" name="文本框 4"/>
          <p:cNvSpPr txBox="1"/>
          <p:nvPr/>
        </p:nvSpPr>
        <p:spPr>
          <a:xfrm>
            <a:off x="1010305" y="614379"/>
            <a:ext cx="871220" cy="299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1219200"/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美国内战</a:t>
            </a:r>
            <a:endParaRPr lang="zh-CN" altLang="en-US" sz="135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518026" y="2157520"/>
            <a:ext cx="336550" cy="3340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1575" b="1" noProof="1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D</a:t>
            </a:r>
            <a:endParaRPr lang="zh-CN" altLang="en-US" sz="1575" b="1" noProof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5" grpId="0" animBg="1"/>
      <p:bldP spid="17416" grpId="0" animBg="1"/>
      <p:bldP spid="17" grpId="0" bldLvl="0" animBg="1"/>
      <p:bldP spid="18" grpId="0"/>
      <p:bldP spid="19" grpId="0" bldLvl="0" animBg="1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Text Box 2"/>
          <p:cNvSpPr txBox="1"/>
          <p:nvPr/>
        </p:nvSpPr>
        <p:spPr>
          <a:xfrm>
            <a:off x="230505" y="1553845"/>
            <a:ext cx="3206750" cy="20815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 wrap="square" anchor="t">
            <a:spAutoFit/>
          </a:bodyPr>
          <a:p>
            <a:pPr>
              <a:lnSpc>
                <a:spcPts val="3880"/>
              </a:lnSpc>
              <a:spcBef>
                <a:spcPts val="0"/>
              </a:spcBef>
            </a:pPr>
            <a:r>
              <a:rPr lang="en-US" altLang="zh-CN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</a:t>
            </a:r>
            <a:r>
              <a:rPr lang="zh-CN" altLang="en-US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从</a:t>
            </a:r>
            <a:r>
              <a:rPr lang="en-US" altLang="zh-CN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1863</a:t>
            </a:r>
            <a:r>
              <a:rPr lang="zh-CN" altLang="en-US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</a:t>
            </a:r>
            <a:r>
              <a:rPr lang="en-US" altLang="zh-CN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月</a:t>
            </a:r>
            <a:r>
              <a:rPr lang="en-US" altLang="zh-CN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日起，任何忠于联邦政府的美国人只要交</a:t>
            </a:r>
            <a:r>
              <a:rPr lang="en-US" altLang="zh-CN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10</a:t>
            </a:r>
            <a:r>
              <a:rPr lang="zh-CN" altLang="en-US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美元手续费，就可以在西部得到一块</a:t>
            </a:r>
            <a:r>
              <a:rPr lang="en-US" altLang="zh-CN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160</a:t>
            </a:r>
            <a:r>
              <a:rPr lang="zh-CN" altLang="en-US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亩的土地，连续耕种</a:t>
            </a:r>
            <a:r>
              <a:rPr lang="en-US" altLang="zh-CN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5</a:t>
            </a:r>
            <a:r>
              <a:rPr lang="zh-CN" altLang="en-US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年以上即归个人所有。</a:t>
            </a:r>
            <a:endParaRPr lang="zh-CN" altLang="en-US" sz="1350" b="1" noProof="1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8851" name="Text Box 3"/>
          <p:cNvSpPr txBox="1"/>
          <p:nvPr/>
        </p:nvSpPr>
        <p:spPr>
          <a:xfrm>
            <a:off x="3538298" y="1553666"/>
            <a:ext cx="3076847" cy="204533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 wrap="square" anchor="t">
            <a:spAutoFit/>
          </a:bodyPr>
          <a:p>
            <a:pPr>
              <a:lnSpc>
                <a:spcPts val="5080"/>
              </a:lnSpc>
              <a:spcBef>
                <a:spcPts val="0"/>
              </a:spcBef>
            </a:pPr>
            <a:r>
              <a:rPr lang="en-US" altLang="zh-CN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</a:t>
            </a:r>
            <a:r>
              <a:rPr lang="zh-CN" altLang="en-US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从</a:t>
            </a:r>
            <a:r>
              <a:rPr lang="en-US" altLang="zh-CN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1863</a:t>
            </a:r>
            <a:r>
              <a:rPr lang="zh-CN" altLang="en-US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</a:t>
            </a:r>
            <a:r>
              <a:rPr lang="en-US" altLang="zh-CN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月</a:t>
            </a:r>
            <a:r>
              <a:rPr lang="en-US" altLang="zh-CN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1350" b="1" noProof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日起，所有南部叛乱各州的黑人奴隶一律获得人身自由。并允许奴隶作为自由人参加北方军队。</a:t>
            </a:r>
            <a:endParaRPr lang="zh-CN" altLang="en-US" sz="1350" b="1" noProof="1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2531" name="Rectangle 5"/>
          <p:cNvSpPr/>
          <p:nvPr/>
        </p:nvSpPr>
        <p:spPr>
          <a:xfrm>
            <a:off x="3518907" y="1024136"/>
            <a:ext cx="3095603" cy="5772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en-US" altLang="zh-CN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《解放黑人奴隶宣言》</a:t>
            </a:r>
            <a:r>
              <a:rPr lang="en-US" altLang="zh-CN" sz="1575" b="1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Emancipation Proclamation</a:t>
            </a:r>
            <a:endParaRPr lang="en-US" altLang="zh-CN" sz="1575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2532" name="Rectangle 6"/>
          <p:cNvSpPr/>
          <p:nvPr/>
        </p:nvSpPr>
        <p:spPr>
          <a:xfrm>
            <a:off x="230583" y="1220078"/>
            <a:ext cx="2863388" cy="3340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en-US" altLang="zh-CN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宅地法</a:t>
            </a:r>
            <a:r>
              <a:rPr lang="en-US" altLang="zh-CN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en-US" altLang="zh-CN" sz="1575" b="1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Homestead Act</a:t>
            </a:r>
            <a:endParaRPr lang="en-US" altLang="zh-CN" sz="1575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33" name="Rectangle 7"/>
          <p:cNvSpPr/>
          <p:nvPr/>
        </p:nvSpPr>
        <p:spPr>
          <a:xfrm>
            <a:off x="405544" y="621544"/>
            <a:ext cx="1595138" cy="3340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zh-CN" altLang="en-US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扭转战局的措施：</a:t>
            </a:r>
            <a:endParaRPr lang="zh-CN" altLang="en-US" sz="1575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34" name="Rectangle 8"/>
          <p:cNvSpPr/>
          <p:nvPr/>
        </p:nvSpPr>
        <p:spPr>
          <a:xfrm>
            <a:off x="2669304" y="621735"/>
            <a:ext cx="1693382" cy="402804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1575" b="1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1862</a:t>
            </a:r>
            <a:r>
              <a:rPr lang="zh-CN" altLang="en-US" sz="1575" b="1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zh-CN" altLang="en-US" sz="1575" b="1" u="sng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603" name="Text Box 4"/>
          <p:cNvSpPr txBox="1"/>
          <p:nvPr/>
        </p:nvSpPr>
        <p:spPr>
          <a:xfrm>
            <a:off x="493548" y="3868232"/>
            <a:ext cx="4791664" cy="299085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2"/>
            </a:outerShdw>
          </a:effectLst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135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上面两部法令颁布后，对战争局势的发展起到怎样的作用？</a:t>
            </a:r>
            <a:endParaRPr lang="zh-CN" altLang="en-US" sz="135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112" name="Text Box 8"/>
          <p:cNvSpPr txBox="1"/>
          <p:nvPr/>
        </p:nvSpPr>
        <p:spPr>
          <a:xfrm>
            <a:off x="493528" y="4249177"/>
            <a:ext cx="4340632" cy="5067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1350" b="1" noProof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作用：提高了农民尤其是黑人的革命积极性，他们踊跃参军，扭转了战局。</a:t>
            </a:r>
            <a:endParaRPr lang="zh-CN" altLang="en-US" sz="1350" b="1" noProof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6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78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  <p:bldP spid="22531" grpId="0"/>
      <p:bldP spid="36865" grpId="0" animBg="1"/>
      <p:bldP spid="78851" grpId="0" animBg="1"/>
      <p:bldP spid="25603" grpId="0" animBg="1"/>
      <p:bldP spid="471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3" name="Text Box 2"/>
          <p:cNvSpPr txBox="1"/>
          <p:nvPr/>
        </p:nvSpPr>
        <p:spPr>
          <a:xfrm>
            <a:off x="311785" y="3502660"/>
            <a:ext cx="2226310" cy="506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解放黑人奴隶宣言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发表后民众拥护林肯的情景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3554" name="Picture 3" descr="图片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4874" y="1045106"/>
            <a:ext cx="2622242" cy="228285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5" name="Picture 3" descr="北方军队中的黑人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5036" y="1045741"/>
            <a:ext cx="2033666" cy="228285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6" name="Picture 5" descr="W02010082547765553388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992" y="1045999"/>
            <a:ext cx="1607641" cy="228195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7" name="文本框 1"/>
          <p:cNvSpPr txBox="1"/>
          <p:nvPr/>
        </p:nvSpPr>
        <p:spPr>
          <a:xfrm>
            <a:off x="4101443" y="3502494"/>
            <a:ext cx="1559560" cy="299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北方军队中的黑人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685" name="Picture 5" descr="2008091118362767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645773" y="1641739"/>
            <a:ext cx="2589732" cy="20259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1686" name="Text Box 6"/>
          <p:cNvSpPr txBox="1"/>
          <p:nvPr/>
        </p:nvSpPr>
        <p:spPr>
          <a:xfrm>
            <a:off x="718973" y="3667367"/>
            <a:ext cx="5557080" cy="483870"/>
          </a:xfrm>
          <a:prstGeom prst="rect">
            <a:avLst/>
          </a:prstGeom>
          <a:noFill/>
          <a:ln w="9525">
            <a:noFill/>
          </a:ln>
        </p:spPr>
        <p:txBody>
          <a:bodyPr wrap="square" lIns="68591" tIns="34295" rIns="68591" bIns="34295" anchor="t">
            <a:spAutoFit/>
          </a:bodyPr>
          <a:p>
            <a:r>
              <a:rPr lang="en-US" altLang="zh-CN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1863</a:t>
            </a:r>
            <a:r>
              <a:rPr lang="zh-CN" altLang="en-US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月，双方决战葛底斯堡，北方获胜，战场上的主动权转到北方军队手中</a:t>
            </a:r>
            <a:r>
              <a:rPr lang="en-US" altLang="en-US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┅┅</a:t>
            </a:r>
            <a:r>
              <a:rPr lang="en-US" altLang="zh-CN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135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1687" name="Picture 7" descr="林肯在葛底斯堡进行演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0728" y="1599762"/>
            <a:ext cx="2273919" cy="19881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直接连接符 10"/>
          <p:cNvSpPr>
            <a:spLocks noChangeShapeType="1"/>
          </p:cNvSpPr>
          <p:nvPr/>
        </p:nvSpPr>
        <p:spPr bwMode="auto">
          <a:xfrm flipV="1">
            <a:off x="188452" y="1491693"/>
            <a:ext cx="2515066" cy="89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3645773" y="1491693"/>
            <a:ext cx="2966099" cy="0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  <p:sp>
        <p:nvSpPr>
          <p:cNvPr id="11" name="矩形 10"/>
          <p:cNvSpPr/>
          <p:nvPr/>
        </p:nvSpPr>
        <p:spPr>
          <a:xfrm>
            <a:off x="243205" y="1060450"/>
            <a:ext cx="300990" cy="34544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856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strike="noStrike" noProof="1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5607" name="文本框 4"/>
          <p:cNvSpPr txBox="1"/>
          <p:nvPr/>
        </p:nvSpPr>
        <p:spPr>
          <a:xfrm>
            <a:off x="1057042" y="945256"/>
            <a:ext cx="14020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1219200"/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美国内战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6" grpId="0"/>
      <p:bldP spid="7" grpId="0" bldLvl="0" animBg="1"/>
      <p:bldP spid="9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直接连接符 10"/>
          <p:cNvSpPr>
            <a:spLocks noChangeShapeType="1"/>
          </p:cNvSpPr>
          <p:nvPr/>
        </p:nvSpPr>
        <p:spPr bwMode="auto">
          <a:xfrm flipV="1">
            <a:off x="379582" y="1491693"/>
            <a:ext cx="2515066" cy="89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  <p:sp>
        <p:nvSpPr>
          <p:cNvPr id="8" name="文本框 12"/>
          <p:cNvSpPr/>
          <p:nvPr/>
        </p:nvSpPr>
        <p:spPr>
          <a:xfrm>
            <a:off x="3015221" y="1319318"/>
            <a:ext cx="505460" cy="293370"/>
          </a:xfrm>
          <a:prstGeom prst="rect">
            <a:avLst/>
          </a:prstGeom>
          <a:noFill/>
          <a:ln w="9525">
            <a:noFill/>
          </a:ln>
        </p:spPr>
        <p:txBody>
          <a:bodyPr wrap="none" lIns="51443" tIns="25721" rIns="51443" bIns="25721" anchor="t">
            <a:spAutoFit/>
          </a:bodyPr>
          <a:p>
            <a:r>
              <a:rPr lang="zh-CN" altLang="en-US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结果</a:t>
            </a:r>
            <a:endParaRPr lang="zh-CN" altLang="en-US" sz="1575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3645773" y="1491693"/>
            <a:ext cx="2966099" cy="0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  <p:pic>
        <p:nvPicPr>
          <p:cNvPr id="10" name="Picture 10" descr="1865年，南方投降仪式"/>
          <p:cNvPicPr>
            <a:picLocks noChangeAspect="1"/>
          </p:cNvPicPr>
          <p:nvPr/>
        </p:nvPicPr>
        <p:blipFill>
          <a:blip r:embed="rId1"/>
          <a:srcRect t="2754"/>
          <a:stretch>
            <a:fillRect/>
          </a:stretch>
        </p:blipFill>
        <p:spPr>
          <a:xfrm>
            <a:off x="3518056" y="1729266"/>
            <a:ext cx="2880357" cy="176304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Text Box 4"/>
          <p:cNvSpPr txBox="1"/>
          <p:nvPr/>
        </p:nvSpPr>
        <p:spPr>
          <a:xfrm>
            <a:off x="459071" y="3598596"/>
            <a:ext cx="5615134" cy="483870"/>
          </a:xfrm>
          <a:prstGeom prst="rect">
            <a:avLst/>
          </a:prstGeom>
          <a:noFill/>
          <a:ln w="9525">
            <a:noFill/>
          </a:ln>
        </p:spPr>
        <p:txBody>
          <a:bodyPr wrap="square" lIns="68591" tIns="34295" rIns="68591" bIns="34295" anchor="t">
            <a:spAutoFit/>
          </a:bodyPr>
          <a:p>
            <a:r>
              <a:rPr lang="en-US" altLang="zh-CN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1865</a:t>
            </a:r>
            <a:r>
              <a:rPr lang="zh-CN" altLang="en-US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年北方军队围攻“南部联盟”的“首都”里士满，不久，南方军队投降，北方取得了南北战争的最后胜利。</a:t>
            </a:r>
            <a:endParaRPr lang="zh-CN" altLang="en-US" sz="135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8306" name="Picture 2" descr="https://p1.ssl.cdn.btime.com/t014dea207456bf9fbc.jpg?size=598x2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9071" y="1707831"/>
            <a:ext cx="2888396" cy="17844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607" name="文本框 4"/>
          <p:cNvSpPr txBox="1"/>
          <p:nvPr/>
        </p:nvSpPr>
        <p:spPr>
          <a:xfrm>
            <a:off x="1117367" y="858896"/>
            <a:ext cx="14020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1219200"/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美国内战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" fill="hold"/>
                                        <p:tgtEl>
                                          <p:spTgt spid="9830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/>
      <p:bldP spid="9" grpId="0" bldLvl="0" animBg="1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6625" name="Picture 4" descr="福特剧院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5628" y="1821259"/>
            <a:ext cx="3268871" cy="1974719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6626" name="Rectangle 44"/>
          <p:cNvSpPr/>
          <p:nvPr/>
        </p:nvSpPr>
        <p:spPr>
          <a:xfrm>
            <a:off x="296521" y="1546174"/>
            <a:ext cx="3267978" cy="276225"/>
          </a:xfrm>
          <a:prstGeom prst="rect">
            <a:avLst/>
          </a:prstGeom>
          <a:noFill/>
          <a:ln w="9525">
            <a:noFill/>
          </a:ln>
        </p:spPr>
        <p:txBody>
          <a:bodyPr lIns="68591" tIns="34295" rIns="68591" bIns="34295" anchor="t">
            <a:spAutoFit/>
          </a:bodyPr>
          <a:p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1865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日晚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6627" name="Picture 46" descr="200907041800019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5773" y="2896593"/>
            <a:ext cx="2782113" cy="134773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68" name="Picture 48" descr="200907041800016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5773" y="1276448"/>
            <a:ext cx="2755319" cy="16040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文本占位符 5"/>
          <p:cNvSpPr txBox="1">
            <a:spLocks noChangeArrowheads="1"/>
          </p:cNvSpPr>
          <p:nvPr/>
        </p:nvSpPr>
        <p:spPr>
          <a:xfrm>
            <a:off x="296521" y="978141"/>
            <a:ext cx="1517435" cy="375116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68589" tIns="34294" rIns="68589" bIns="34294" rtlCol="0" anchor="b">
            <a:noAutofit/>
          </a:bodyPr>
          <a:lstStyle/>
          <a:p>
            <a:pPr algn="ctr" defTabSz="1218565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1575" b="1" strike="noStrike" noProof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知识拓展</a:t>
            </a:r>
            <a:endParaRPr lang="zh-CN" altLang="en-US" sz="1575" b="1" strike="noStrike" noProof="1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046928" y="3871341"/>
            <a:ext cx="1513840" cy="276225"/>
          </a:xfrm>
          <a:prstGeom prst="rect">
            <a:avLst/>
          </a:prstGeom>
        </p:spPr>
        <p:txBody>
          <a:bodyPr wrap="none" lIns="68591" tIns="34295" rIns="68591" bIns="34295">
            <a:spAutoFit/>
          </a:bodyPr>
          <a:lstStyle/>
          <a:p>
            <a:pPr fontAlgn="base"/>
            <a:r>
              <a:rPr lang="zh-CN" altLang="en-US" sz="1350" b="1" strike="noStrike" noProof="1" dirty="0" smtClean="0"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华盛顿的福特剧院</a:t>
            </a:r>
            <a:endParaRPr lang="zh-CN" altLang="en-US" sz="1350" b="1" strike="noStrike" noProof="1" dirty="0" smtClean="0"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455939" y="3922785"/>
            <a:ext cx="997585" cy="276225"/>
          </a:xfrm>
          <a:prstGeom prst="rect">
            <a:avLst/>
          </a:prstGeom>
        </p:spPr>
        <p:txBody>
          <a:bodyPr wrap="none" lIns="68591" tIns="34295" rIns="68591" bIns="34295">
            <a:spAutoFit/>
          </a:bodyPr>
          <a:lstStyle/>
          <a:p>
            <a:pPr fontAlgn="base"/>
            <a:r>
              <a:rPr lang="zh-CN" altLang="en-US" sz="1350" b="1" strike="noStrike" noProof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林肯被刺杀</a:t>
            </a:r>
            <a:endParaRPr lang="zh-CN" altLang="en-US" sz="1350" b="1" strike="noStrike" noProof="1" dirty="0" smtClean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1" name="直接连接符 10"/>
          <p:cNvSpPr>
            <a:spLocks noChangeShapeType="1"/>
          </p:cNvSpPr>
          <p:nvPr/>
        </p:nvSpPr>
        <p:spPr bwMode="auto">
          <a:xfrm flipV="1">
            <a:off x="188452" y="1438105"/>
            <a:ext cx="2515066" cy="89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</p:spTree>
  </p:cSld>
  <p:clrMapOvr>
    <a:masterClrMapping/>
  </p:clrMapOvr>
  <p:transition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7650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7156" y="1235364"/>
            <a:ext cx="3307275" cy="1773764"/>
          </a:xfrm>
          <a:prstGeom prst="rect">
            <a:avLst/>
          </a:prstGeom>
          <a:noFill/>
          <a:ln w="76200">
            <a:noFill/>
          </a:ln>
        </p:spPr>
      </p:pic>
      <p:pic>
        <p:nvPicPr>
          <p:cNvPr id="27651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3921" y="973675"/>
            <a:ext cx="2228369" cy="229714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49" name="Rectangle 2"/>
          <p:cNvSpPr>
            <a:spLocks noGrp="1" noRot="1"/>
          </p:cNvSpPr>
          <p:nvPr/>
        </p:nvSpPr>
        <p:spPr>
          <a:xfrm>
            <a:off x="1623718" y="833975"/>
            <a:ext cx="1294152" cy="330460"/>
          </a:xfrm>
          <a:prstGeom prst="rect">
            <a:avLst/>
          </a:prstGeom>
        </p:spPr>
        <p:txBody>
          <a:bodyPr vert="horz" wrap="square" lIns="51444" tIns="25722" rIns="51444" bIns="25722" rtlCol="0" anchor="ctr">
            <a:normAutofit/>
          </a:bodyPr>
          <a:lstStyle>
            <a:lvl1pPr algn="l" defTabSz="4876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32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eaLnBrk="1" hangingPunct="1"/>
            <a:r>
              <a:rPr lang="zh-CN" altLang="en-US" sz="157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林肯纪念堂</a:t>
            </a:r>
            <a:endParaRPr lang="zh-CN" altLang="en-US" sz="1575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652" name="Rectangle 4"/>
          <p:cNvSpPr/>
          <p:nvPr/>
        </p:nvSpPr>
        <p:spPr>
          <a:xfrm>
            <a:off x="617220" y="3324543"/>
            <a:ext cx="5710555" cy="90678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ctr">
            <a:spAutoFit/>
          </a:bodyPr>
          <a:p>
            <a:pPr eaLnBrk="1" latinLnBrk="0" hangingPunct="1">
              <a:lnSpc>
                <a:spcPts val="2120"/>
              </a:lnSpc>
            </a:pPr>
            <a:r>
              <a:rPr lang="en-US" altLang="zh-CN" sz="135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135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他是一位达到了伟大境界而仍能保持自己优良品质的罕有的人物</a:t>
            </a:r>
            <a:r>
              <a:rPr lang="en-US" altLang="zh-CN" sz="135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┅┅</a:t>
            </a:r>
            <a:r>
              <a:rPr lang="zh-CN" altLang="en-US" sz="135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以至于只有在他成为殉难者倒下去之后，全世界才发现他是一位英雄。      </a:t>
            </a:r>
            <a:endParaRPr lang="zh-CN" altLang="en-US" sz="135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latinLnBrk="0" hangingPunct="1">
              <a:lnSpc>
                <a:spcPts val="2120"/>
              </a:lnSpc>
            </a:pPr>
            <a:r>
              <a:rPr lang="zh-CN" altLang="en-US" sz="135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                                                     </a:t>
            </a:r>
            <a:r>
              <a:rPr lang="en-US" altLang="zh-CN" sz="135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——</a:t>
            </a:r>
            <a:r>
              <a:rPr lang="zh-CN" altLang="en-US" sz="135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马克思</a:t>
            </a:r>
            <a:endParaRPr lang="zh-CN" altLang="en-US" sz="135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 spd="slow" advClick="0" advTm="0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1" name="Picture 2" descr="Mt%20Rushmor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8360" y="869315"/>
            <a:ext cx="5161280" cy="28930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4" name="文本框 1"/>
          <p:cNvSpPr txBox="1"/>
          <p:nvPr/>
        </p:nvSpPr>
        <p:spPr>
          <a:xfrm>
            <a:off x="1379892" y="3830811"/>
            <a:ext cx="4100378" cy="2990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从左至右依次为华盛顿、杰斐逊、老罗斯福和林肯</a:t>
            </a:r>
            <a:endParaRPr lang="zh-CN" altLang="en-US" sz="135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7" name="文本框 1"/>
          <p:cNvSpPr txBox="1"/>
          <p:nvPr/>
        </p:nvSpPr>
        <p:spPr>
          <a:xfrm>
            <a:off x="2085726" y="566676"/>
            <a:ext cx="2687441" cy="2990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观看视频，说说林肯的贡献：</a:t>
            </a:r>
            <a:endParaRPr lang="zh-CN" altLang="en-US" sz="135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0001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812752" y="965401"/>
            <a:ext cx="5233766" cy="279640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文本框 12"/>
          <p:cNvSpPr/>
          <p:nvPr/>
        </p:nvSpPr>
        <p:spPr>
          <a:xfrm>
            <a:off x="1142474" y="1165721"/>
            <a:ext cx="3211710" cy="299085"/>
          </a:xfrm>
          <a:prstGeom prst="rect">
            <a:avLst/>
          </a:prstGeom>
          <a:noFill/>
          <a:ln w="9525">
            <a:noFill/>
          </a:ln>
        </p:spPr>
        <p:txBody>
          <a:bodyPr wrap="square" lIns="51443" tIns="25721" rIns="51443" bIns="25721" anchor="t">
            <a:spAutoFit/>
          </a:bodyPr>
          <a:p>
            <a:pPr>
              <a:lnSpc>
                <a:spcPct val="120000"/>
              </a:lnSpc>
            </a:pP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结合所学知识，说说林肯所做的贡献？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占位符 5"/>
          <p:cNvSpPr>
            <a:spLocks noGrp="1" noChangeArrowheads="1"/>
          </p:cNvSpPr>
          <p:nvPr>
            <p:ph sz="quarter" idx="4294967295"/>
          </p:nvPr>
        </p:nvSpPr>
        <p:spPr>
          <a:xfrm>
            <a:off x="446567" y="682768"/>
            <a:ext cx="1233418" cy="292055"/>
          </a:xfrm>
          <a:prstGeom prst="homePlate">
            <a:avLst/>
          </a:prstGeom>
          <a:solidFill>
            <a:schemeClr val="accent6"/>
          </a:solidFill>
          <a:ln w="19050">
            <a:solidFill>
              <a:schemeClr val="lt1"/>
            </a:solidFill>
            <a:miter lim="800000"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b">
            <a:noAutofit/>
          </a:bodyPr>
          <a:lstStyle/>
          <a:p>
            <a:pPr marL="0" indent="0" algn="ctr" fontAlgn="base">
              <a:buNone/>
            </a:pPr>
            <a:r>
              <a:rPr lang="zh-CN" altLang="en-US" sz="1350" b="1" strike="noStrike" noProof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合作探究</a:t>
            </a:r>
            <a:endParaRPr lang="zh-CN" altLang="en-US" sz="1350" b="1" strike="noStrike" noProof="1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75488" y="1697600"/>
            <a:ext cx="3757416" cy="908685"/>
          </a:xfrm>
          <a:prstGeom prst="rect">
            <a:avLst/>
          </a:prstGeom>
          <a:noFill/>
          <a:ln w="9525">
            <a:noFill/>
          </a:ln>
        </p:spPr>
        <p:txBody>
          <a:bodyPr wrap="square" lIns="68591" tIns="34295" rIns="68591" bIns="34295" anchor="t">
            <a:spAutoFit/>
          </a:bodyPr>
          <a:p>
            <a:pPr>
              <a:lnSpc>
                <a:spcPct val="135000"/>
              </a:lnSpc>
            </a:pPr>
            <a:r>
              <a:rPr lang="en-US" altLang="zh-CN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、维护了国家统一；</a:t>
            </a:r>
            <a:endParaRPr lang="zh-CN" altLang="en-US" sz="1350" b="1" dirty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5000"/>
              </a:lnSpc>
            </a:pPr>
            <a:r>
              <a:rPr lang="en-US" altLang="zh-CN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、废除了黑人奴隶制度</a:t>
            </a:r>
            <a:r>
              <a:rPr lang="en-US" altLang="zh-CN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;</a:t>
            </a:r>
            <a:endParaRPr lang="en-US" altLang="zh-CN" sz="135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5000"/>
              </a:lnSpc>
            </a:pPr>
            <a:r>
              <a:rPr lang="en-US" altLang="zh-CN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、促进了美国资本主义经济的进一步发展。</a:t>
            </a:r>
            <a:endParaRPr lang="zh-CN" altLang="zh-CN" sz="135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Picture 21" descr="linke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52010" y="1375410"/>
            <a:ext cx="1964055" cy="239331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矩形 41988"/>
          <p:cNvSpPr/>
          <p:nvPr/>
        </p:nvSpPr>
        <p:spPr>
          <a:xfrm>
            <a:off x="577850" y="1268095"/>
            <a:ext cx="5703570" cy="2832100"/>
          </a:xfrm>
          <a:prstGeom prst="rect">
            <a:avLst/>
          </a:prstGeom>
          <a:noFill/>
          <a:ln w="9525">
            <a:noFill/>
          </a:ln>
        </p:spPr>
        <p:txBody>
          <a:bodyPr lIns="0" rIns="0" anchor="t"/>
          <a:p>
            <a:pPr eaLnBrk="0" latinLnBrk="0" hangingPunct="0">
              <a:lnSpc>
                <a:spcPts val="3075"/>
              </a:lnSpc>
            </a:pPr>
            <a:r>
              <a:rPr lang="zh-CN" altLang="en-US" sz="1575" b="1" dirty="0">
                <a:latin typeface="黑体" panose="02010609060101010101" charset="-122"/>
                <a:ea typeface="黑体" panose="02010609060101010101" charset="-122"/>
              </a:rPr>
              <a:t>   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美国南北战争粉碎了奴隶主的反动势力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从而维护了美国的统一。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在南北战争以后的几十年中，美国经历了最惊人的经济发展。┅┅最终结果是美国经济在19世纪后半叶以当时所不能比拟的速度突飞猛进：1860年，美国在世界工业国家中排在第四位，而到1894年时却跃居首位。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如果美国分裂成了两个或者更多的国家,或者北方没有赢得胜利,美国就不可能成为20世纪世界第一强国。                                               ——摘自《大国崛起》</a:t>
            </a:r>
            <a:endParaRPr lang="en-US" altLang="zh-CN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747" name="文本框 1"/>
          <p:cNvSpPr txBox="1"/>
          <p:nvPr/>
        </p:nvSpPr>
        <p:spPr>
          <a:xfrm>
            <a:off x="1479949" y="968854"/>
            <a:ext cx="4244173" cy="2990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探究：结合下面的材料概括南北战争对美国的影响？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grpSp>
        <p:nvGrpSpPr>
          <p:cNvPr id="31748" name="组合 7"/>
          <p:cNvGrpSpPr/>
          <p:nvPr/>
        </p:nvGrpSpPr>
        <p:grpSpPr>
          <a:xfrm>
            <a:off x="249555" y="487045"/>
            <a:ext cx="2970530" cy="402590"/>
            <a:chOff x="226" y="1037"/>
            <a:chExt cx="3124" cy="1128"/>
          </a:xfrm>
        </p:grpSpPr>
        <p:sp>
          <p:nvSpPr>
            <p:cNvPr id="6" name="圆角矩形 5"/>
            <p:cNvSpPr/>
            <p:nvPr/>
          </p:nvSpPr>
          <p:spPr>
            <a:xfrm>
              <a:off x="226" y="1037"/>
              <a:ext cx="3124" cy="1128"/>
            </a:xfrm>
            <a:prstGeom prst="roundRect">
              <a:avLst/>
            </a:prstGeom>
            <a:gradFill>
              <a:gsLst>
                <a:gs pos="0">
                  <a:srgbClr val="FBFB11"/>
                </a:gs>
                <a:gs pos="100000">
                  <a:srgbClr val="838309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base"/>
              <a:endParaRPr lang="zh-CN" altLang="en-US" sz="100" strike="noStrike" noProof="1"/>
            </a:p>
          </p:txBody>
        </p:sp>
        <p:sp>
          <p:nvSpPr>
            <p:cNvPr id="31750" name="文本框 6"/>
            <p:cNvSpPr txBox="1"/>
            <p:nvPr/>
          </p:nvSpPr>
          <p:spPr>
            <a:xfrm>
              <a:off x="405" y="1143"/>
              <a:ext cx="2767" cy="93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sz="1575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联邦新生</a:t>
              </a:r>
              <a:r>
                <a:rPr lang="en-US" altLang="zh-CN" sz="1575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——</a:t>
              </a:r>
              <a:r>
                <a:rPr lang="zh-CN" altLang="en-US" sz="1575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北方的实胜利</a:t>
              </a:r>
              <a:endParaRPr lang="zh-CN" altLang="en-US" sz="1575" b="1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cxnSp>
        <p:nvCxnSpPr>
          <p:cNvPr id="5" name="直接连接符 4"/>
          <p:cNvCxnSpPr/>
          <p:nvPr/>
        </p:nvCxnSpPr>
        <p:spPr>
          <a:xfrm flipV="1">
            <a:off x="1913987" y="1751595"/>
            <a:ext cx="1880048" cy="8931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4226311" y="1742664"/>
            <a:ext cx="1370068" cy="17863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V="1">
            <a:off x="2684780" y="2117725"/>
            <a:ext cx="1820545" cy="22225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69" name="Text Box 3"/>
          <p:cNvSpPr txBox="1"/>
          <p:nvPr/>
        </p:nvSpPr>
        <p:spPr>
          <a:xfrm>
            <a:off x="662305" y="3696335"/>
            <a:ext cx="5865495" cy="1297940"/>
          </a:xfrm>
          <a:prstGeom prst="rect">
            <a:avLst/>
          </a:prstGeom>
          <a:noFill/>
          <a:ln w="9525">
            <a:noFill/>
          </a:ln>
        </p:spPr>
        <p:txBody>
          <a:bodyPr wrap="none" anchor="t"/>
          <a:p>
            <a:pPr eaLnBrk="0" fontAlgn="t" hangingPunct="0">
              <a:lnSpc>
                <a:spcPts val="3075"/>
              </a:lnSpc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、维护了</a:t>
            </a:r>
            <a:r>
              <a:rPr lang="zh-CN" altLang="en-US" sz="1350" b="1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fontAlgn="t" hangingPunct="0">
              <a:lnSpc>
                <a:spcPts val="3075"/>
              </a:lnSpc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、废除了</a:t>
            </a:r>
            <a:r>
              <a:rPr lang="zh-CN" altLang="en-US" sz="1350" b="1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fontAlgn="t" hangingPunct="0">
              <a:lnSpc>
                <a:spcPts val="3075"/>
              </a:lnSpc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、清除了</a:t>
            </a:r>
            <a:r>
              <a:rPr lang="zh-CN" altLang="en-US" sz="1350" b="1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最大障碍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为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以后美国经济的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快速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发展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创造了条件。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41180" y="3800799"/>
            <a:ext cx="1043305" cy="299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 eaLnBrk="0" hangingPunct="0"/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国家的统一</a:t>
            </a:r>
            <a:endParaRPr lang="zh-CN" altLang="en-US" sz="135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80122" y="4195589"/>
            <a:ext cx="871220" cy="299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 eaLnBrk="0" hangingPunct="0"/>
            <a:r>
              <a:rPr lang="zh-CN" altLang="zh-CN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黑奴制度</a:t>
            </a:r>
            <a:endParaRPr lang="zh-CN" altLang="zh-CN" sz="135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45922" y="4494649"/>
            <a:ext cx="1604645" cy="3505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 eaLnBrk="0" hangingPunct="0"/>
            <a:r>
              <a:rPr lang="zh-CN" altLang="en-US" sz="169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sym typeface="Arial" panose="020B0604020202020204" pitchFamily="34" charset="0"/>
              </a:rPr>
              <a:t> 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资本主义发展的</a:t>
            </a:r>
            <a:r>
              <a:rPr lang="zh-CN" altLang="en-US" sz="169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sym typeface="Arial" panose="020B0604020202020204" pitchFamily="34" charset="0"/>
              </a:rPr>
              <a:t> </a:t>
            </a:r>
            <a:endParaRPr lang="zh-CN" altLang="en-US" sz="1690" b="1" dirty="0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96872" y="3635135"/>
            <a:ext cx="699135" cy="299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影响：</a:t>
            </a:r>
            <a:endParaRPr lang="zh-CN" altLang="zh-CN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1000"/>
                                        <p:tgtEl>
                                          <p:spTgt spid="32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2" grpId="0"/>
      <p:bldP spid="32769" grpId="0"/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45057"/>
          <p:cNvGrpSpPr/>
          <p:nvPr/>
        </p:nvGrpSpPr>
        <p:grpSpPr>
          <a:xfrm>
            <a:off x="1510290" y="1357723"/>
            <a:ext cx="1417404" cy="2148881"/>
            <a:chOff x="0" y="1"/>
            <a:chExt cx="1587" cy="2406"/>
          </a:xfrm>
        </p:grpSpPr>
        <p:sp>
          <p:nvSpPr>
            <p:cNvPr id="32770" name="文本框 45060"/>
            <p:cNvSpPr txBox="1"/>
            <p:nvPr/>
          </p:nvSpPr>
          <p:spPr>
            <a:xfrm>
              <a:off x="294" y="240"/>
              <a:ext cx="1117" cy="8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135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北方资本主义工商业</a:t>
              </a:r>
              <a:endPara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771" name="椭圆 45061"/>
            <p:cNvSpPr/>
            <p:nvPr/>
          </p:nvSpPr>
          <p:spPr>
            <a:xfrm>
              <a:off x="0" y="726"/>
              <a:ext cx="1587" cy="1587"/>
            </a:xfrm>
            <a:prstGeom prst="ellipse">
              <a:avLst/>
            </a:prstGeom>
            <a:solidFill>
              <a:schemeClr val="accent2"/>
            </a:solidFill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sz="1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772" name="文本框 45064"/>
            <p:cNvSpPr txBox="1"/>
            <p:nvPr/>
          </p:nvSpPr>
          <p:spPr>
            <a:xfrm>
              <a:off x="374" y="1607"/>
              <a:ext cx="958" cy="8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1350" b="1" dirty="0">
                  <a:solidFill>
                    <a:srgbClr val="FFFF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南方种植园经济</a:t>
              </a:r>
              <a:endParaRPr lang="zh-CN" altLang="en-US" sz="1350" b="1" dirty="0">
                <a:solidFill>
                  <a:srgbClr val="FFFF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773" name="椭圆 45065"/>
            <p:cNvSpPr/>
            <p:nvPr/>
          </p:nvSpPr>
          <p:spPr>
            <a:xfrm>
              <a:off x="0" y="1"/>
              <a:ext cx="1587" cy="1587"/>
            </a:xfrm>
            <a:prstGeom prst="ellipse">
              <a:avLst/>
            </a:prstGeom>
            <a:noFill/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sz="1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5" name="组合 45066"/>
          <p:cNvGrpSpPr/>
          <p:nvPr/>
        </p:nvGrpSpPr>
        <p:grpSpPr>
          <a:xfrm>
            <a:off x="1071761" y="2168688"/>
            <a:ext cx="645736" cy="299200"/>
            <a:chOff x="0" y="28"/>
            <a:chExt cx="723" cy="335"/>
          </a:xfrm>
        </p:grpSpPr>
        <p:sp>
          <p:nvSpPr>
            <p:cNvPr id="32775" name="直接连接符 45067"/>
            <p:cNvSpPr/>
            <p:nvPr/>
          </p:nvSpPr>
          <p:spPr>
            <a:xfrm flipV="1">
              <a:off x="0" y="299"/>
              <a:ext cx="723" cy="0"/>
            </a:xfrm>
            <a:prstGeom prst="line">
              <a:avLst/>
            </a:prstGeom>
            <a:ln w="38100" cap="flat" cmpd="sng">
              <a:solidFill>
                <a:srgbClr val="FF0066"/>
              </a:solidFill>
              <a:prstDash val="solid"/>
              <a:round/>
              <a:headEnd type="arrow" w="med" len="med"/>
              <a:tailEnd type="none" w="med" len="med"/>
            </a:ln>
          </p:spPr>
        </p:sp>
        <p:sp>
          <p:nvSpPr>
            <p:cNvPr id="32776" name="文本框 45068"/>
            <p:cNvSpPr txBox="1"/>
            <p:nvPr/>
          </p:nvSpPr>
          <p:spPr>
            <a:xfrm>
              <a:off x="40" y="28"/>
              <a:ext cx="643" cy="33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350" b="1" dirty="0">
                  <a:solidFill>
                    <a:srgbClr val="FF33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焦点</a:t>
              </a:r>
              <a:endParaRPr lang="zh-CN" altLang="en-US" sz="1350" b="1" dirty="0">
                <a:solidFill>
                  <a:srgbClr val="FF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5070" name="文本框 45069"/>
          <p:cNvSpPr txBox="1"/>
          <p:nvPr/>
        </p:nvSpPr>
        <p:spPr>
          <a:xfrm>
            <a:off x="1713031" y="2025787"/>
            <a:ext cx="972623" cy="922020"/>
          </a:xfrm>
          <a:prstGeom prst="rect">
            <a:avLst/>
          </a:prstGeom>
          <a:solidFill>
            <a:srgbClr val="66FF33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1350" b="1" dirty="0">
                <a:solidFill>
                  <a:srgbClr val="9900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南北两种经济形式的矛盾不可调和</a:t>
            </a:r>
            <a:endParaRPr lang="zh-CN" altLang="en-US" sz="1350" b="1" dirty="0">
              <a:solidFill>
                <a:srgbClr val="99009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071" name="文本框 45070"/>
          <p:cNvSpPr txBox="1"/>
          <p:nvPr/>
        </p:nvSpPr>
        <p:spPr>
          <a:xfrm>
            <a:off x="775908" y="1633701"/>
            <a:ext cx="390525" cy="1796092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黑人奴隶制废存问题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45071"/>
          <p:cNvGrpSpPr/>
          <p:nvPr/>
        </p:nvGrpSpPr>
        <p:grpSpPr>
          <a:xfrm>
            <a:off x="2741029" y="1923970"/>
            <a:ext cx="708255" cy="921715"/>
            <a:chOff x="0" y="0"/>
            <a:chExt cx="793" cy="1032"/>
          </a:xfrm>
        </p:grpSpPr>
        <p:sp>
          <p:nvSpPr>
            <p:cNvPr id="32780" name="直接连接符 45072"/>
            <p:cNvSpPr/>
            <p:nvPr/>
          </p:nvSpPr>
          <p:spPr>
            <a:xfrm>
              <a:off x="0" y="518"/>
              <a:ext cx="793" cy="0"/>
            </a:xfrm>
            <a:prstGeom prst="line">
              <a:avLst/>
            </a:prstGeom>
            <a:ln w="57150" cap="flat" cmpd="sng">
              <a:solidFill>
                <a:srgbClr val="FF3300"/>
              </a:solidFill>
              <a:prstDash val="solid"/>
              <a:round/>
              <a:headEnd type="triangle" w="med" len="med"/>
              <a:tailEnd type="none" w="med" len="med"/>
            </a:ln>
          </p:spPr>
        </p:sp>
        <p:sp>
          <p:nvSpPr>
            <p:cNvPr id="32781" name="文本框 45073"/>
            <p:cNvSpPr txBox="1"/>
            <p:nvPr/>
          </p:nvSpPr>
          <p:spPr>
            <a:xfrm>
              <a:off x="181" y="0"/>
              <a:ext cx="544" cy="10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zh-CN" altLang="en-US" sz="135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根本</a:t>
              </a:r>
              <a:endPara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35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原因</a:t>
              </a:r>
              <a:endPara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45074"/>
          <p:cNvGrpSpPr/>
          <p:nvPr/>
        </p:nvGrpSpPr>
        <p:grpSpPr>
          <a:xfrm>
            <a:off x="3217069" y="1500624"/>
            <a:ext cx="598400" cy="735943"/>
            <a:chOff x="-362" y="0"/>
            <a:chExt cx="670" cy="824"/>
          </a:xfrm>
        </p:grpSpPr>
        <p:sp>
          <p:nvSpPr>
            <p:cNvPr id="32783" name="直接连接符 45075"/>
            <p:cNvSpPr/>
            <p:nvPr/>
          </p:nvSpPr>
          <p:spPr>
            <a:xfrm rot="5400000">
              <a:off x="-90" y="374"/>
              <a:ext cx="748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triangle" w="med" len="med"/>
              <a:tailEnd type="none" w="med" len="med"/>
            </a:ln>
          </p:spPr>
        </p:sp>
        <p:sp>
          <p:nvSpPr>
            <p:cNvPr id="32784" name="文本框 45076"/>
            <p:cNvSpPr txBox="1"/>
            <p:nvPr/>
          </p:nvSpPr>
          <p:spPr>
            <a:xfrm>
              <a:off x="-362" y="144"/>
              <a:ext cx="670" cy="680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35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导火线</a:t>
              </a:r>
              <a:endPara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45077"/>
          <p:cNvGrpSpPr/>
          <p:nvPr/>
        </p:nvGrpSpPr>
        <p:grpSpPr>
          <a:xfrm>
            <a:off x="3341215" y="2118673"/>
            <a:ext cx="1256639" cy="747553"/>
            <a:chOff x="128" y="-3"/>
            <a:chExt cx="1407" cy="837"/>
          </a:xfrm>
        </p:grpSpPr>
        <p:sp>
          <p:nvSpPr>
            <p:cNvPr id="32786" name="文本框 45078"/>
            <p:cNvSpPr txBox="1"/>
            <p:nvPr/>
          </p:nvSpPr>
          <p:spPr>
            <a:xfrm>
              <a:off x="287" y="-3"/>
              <a:ext cx="1180" cy="64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zh-CN" altLang="en-US" sz="1575" b="1" dirty="0">
                  <a:latin typeface="黑体" panose="02010609060101010101" charset="-122"/>
                  <a:ea typeface="黑体" panose="02010609060101010101" charset="-122"/>
                </a:rPr>
                <a:t> </a:t>
              </a:r>
              <a:r>
                <a:rPr lang="zh-CN" altLang="en-US" sz="1575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美国</a:t>
              </a:r>
              <a:endParaRPr lang="zh-CN" altLang="en-US" sz="1575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75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内战</a:t>
              </a:r>
              <a:endParaRPr lang="zh-CN" altLang="en-US" sz="1575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787" name="文本框 45079"/>
            <p:cNvSpPr txBox="1"/>
            <p:nvPr/>
          </p:nvSpPr>
          <p:spPr>
            <a:xfrm>
              <a:off x="128" y="538"/>
              <a:ext cx="1407" cy="29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125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1861—1865</a:t>
              </a:r>
              <a:r>
                <a:rPr lang="zh-CN" altLang="en-US" sz="1125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年</a:t>
              </a:r>
              <a:endParaRPr lang="zh-CN" altLang="en-US" sz="1125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45080"/>
          <p:cNvGrpSpPr/>
          <p:nvPr/>
        </p:nvGrpSpPr>
        <p:grpSpPr>
          <a:xfrm>
            <a:off x="4158432" y="1964161"/>
            <a:ext cx="689500" cy="1337021"/>
            <a:chOff x="0" y="0"/>
            <a:chExt cx="772" cy="1497"/>
          </a:xfrm>
        </p:grpSpPr>
        <p:grpSp>
          <p:nvGrpSpPr>
            <p:cNvPr id="32789" name="组合 45081"/>
            <p:cNvGrpSpPr/>
            <p:nvPr/>
          </p:nvGrpSpPr>
          <p:grpSpPr>
            <a:xfrm>
              <a:off x="0" y="318"/>
              <a:ext cx="454" cy="491"/>
              <a:chOff x="0" y="0"/>
              <a:chExt cx="454" cy="491"/>
            </a:xfrm>
          </p:grpSpPr>
          <p:sp>
            <p:nvSpPr>
              <p:cNvPr id="32790" name="直接连接符 45082"/>
              <p:cNvSpPr/>
              <p:nvPr/>
            </p:nvSpPr>
            <p:spPr>
              <a:xfrm>
                <a:off x="46" y="275"/>
                <a:ext cx="408" cy="0"/>
              </a:xfrm>
              <a:prstGeom prst="line">
                <a:avLst/>
              </a:prstGeom>
              <a:ln w="38100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  <p:sp>
            <p:nvSpPr>
              <p:cNvPr id="32791" name="文本框 45083"/>
              <p:cNvSpPr txBox="1"/>
              <p:nvPr/>
            </p:nvSpPr>
            <p:spPr>
              <a:xfrm>
                <a:off x="0" y="0"/>
                <a:ext cx="453" cy="49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r>
                  <a:rPr lang="zh-CN" altLang="en-US" sz="1125" b="1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初期</a:t>
                </a:r>
                <a:endParaRPr lang="zh-CN" altLang="en-US" sz="1125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2792" name="文本框 45084"/>
            <p:cNvSpPr txBox="1"/>
            <p:nvPr/>
          </p:nvSpPr>
          <p:spPr>
            <a:xfrm>
              <a:off x="335" y="0"/>
              <a:ext cx="437" cy="1497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35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北方军队失利</a:t>
              </a:r>
              <a:endPara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45085"/>
          <p:cNvGrpSpPr/>
          <p:nvPr/>
        </p:nvGrpSpPr>
        <p:grpSpPr>
          <a:xfrm>
            <a:off x="4766657" y="2248178"/>
            <a:ext cx="405483" cy="438528"/>
            <a:chOff x="0" y="0"/>
            <a:chExt cx="454" cy="491"/>
          </a:xfrm>
        </p:grpSpPr>
        <p:sp>
          <p:nvSpPr>
            <p:cNvPr id="32794" name="直接连接符 45086"/>
            <p:cNvSpPr/>
            <p:nvPr/>
          </p:nvSpPr>
          <p:spPr>
            <a:xfrm>
              <a:off x="46" y="275"/>
              <a:ext cx="408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2795" name="文本框 45087"/>
            <p:cNvSpPr txBox="1"/>
            <p:nvPr/>
          </p:nvSpPr>
          <p:spPr>
            <a:xfrm>
              <a:off x="0" y="0"/>
              <a:ext cx="453" cy="49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zh-CN" altLang="en-US" sz="1125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转折</a:t>
              </a:r>
              <a:endParaRPr lang="zh-CN" altLang="en-US" sz="112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45088"/>
          <p:cNvGrpSpPr/>
          <p:nvPr/>
        </p:nvGrpSpPr>
        <p:grpSpPr>
          <a:xfrm>
            <a:off x="5658898" y="2258895"/>
            <a:ext cx="405483" cy="438528"/>
            <a:chOff x="0" y="0"/>
            <a:chExt cx="454" cy="491"/>
          </a:xfrm>
        </p:grpSpPr>
        <p:sp>
          <p:nvSpPr>
            <p:cNvPr id="32797" name="直接连接符 45089"/>
            <p:cNvSpPr/>
            <p:nvPr/>
          </p:nvSpPr>
          <p:spPr>
            <a:xfrm>
              <a:off x="46" y="275"/>
              <a:ext cx="408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2798" name="文本框 45090"/>
            <p:cNvSpPr txBox="1"/>
            <p:nvPr/>
          </p:nvSpPr>
          <p:spPr>
            <a:xfrm>
              <a:off x="0" y="0"/>
              <a:ext cx="453" cy="49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zh-CN" altLang="en-US" sz="1125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结果</a:t>
              </a:r>
              <a:endParaRPr lang="zh-CN" altLang="en-US" sz="112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5092" name="文本框 45091"/>
          <p:cNvSpPr txBox="1"/>
          <p:nvPr/>
        </p:nvSpPr>
        <p:spPr>
          <a:xfrm>
            <a:off x="4998307" y="1580113"/>
            <a:ext cx="701675" cy="1903269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林肯颁布《宅地法》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解放黑人奴隶宣言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en-US" altLang="zh-CN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093" name="文本框 45092"/>
          <p:cNvSpPr txBox="1"/>
          <p:nvPr/>
        </p:nvSpPr>
        <p:spPr>
          <a:xfrm>
            <a:off x="5984666" y="2005245"/>
            <a:ext cx="390525" cy="1149463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北方获得胜利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45093"/>
          <p:cNvGrpSpPr/>
          <p:nvPr/>
        </p:nvGrpSpPr>
        <p:grpSpPr>
          <a:xfrm>
            <a:off x="4077157" y="2733149"/>
            <a:ext cx="390300" cy="870806"/>
            <a:chOff x="-91" y="-1"/>
            <a:chExt cx="437" cy="975"/>
          </a:xfrm>
        </p:grpSpPr>
        <p:sp>
          <p:nvSpPr>
            <p:cNvPr id="32802" name="直接连接符 45094"/>
            <p:cNvSpPr/>
            <p:nvPr/>
          </p:nvSpPr>
          <p:spPr>
            <a:xfrm rot="3600000">
              <a:off x="-487" y="487"/>
              <a:ext cx="975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2803" name="文本框 45095"/>
            <p:cNvSpPr txBox="1"/>
            <p:nvPr/>
          </p:nvSpPr>
          <p:spPr>
            <a:xfrm rot="-1800000">
              <a:off x="-91" y="182"/>
              <a:ext cx="437" cy="679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35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意义</a:t>
              </a:r>
              <a:endPara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45096"/>
          <p:cNvGrpSpPr/>
          <p:nvPr/>
        </p:nvGrpSpPr>
        <p:grpSpPr>
          <a:xfrm>
            <a:off x="2958060" y="2693851"/>
            <a:ext cx="406376" cy="1012814"/>
            <a:chOff x="-91" y="0"/>
            <a:chExt cx="455" cy="1134"/>
          </a:xfrm>
        </p:grpSpPr>
        <p:sp>
          <p:nvSpPr>
            <p:cNvPr id="32805" name="直接连接符 45097"/>
            <p:cNvSpPr/>
            <p:nvPr/>
          </p:nvSpPr>
          <p:spPr>
            <a:xfrm rot="7800000">
              <a:off x="-203" y="567"/>
              <a:ext cx="1134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2806" name="文本框 45098"/>
            <p:cNvSpPr txBox="1"/>
            <p:nvPr/>
          </p:nvSpPr>
          <p:spPr>
            <a:xfrm rot="2400000">
              <a:off x="-91" y="272"/>
              <a:ext cx="437" cy="648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35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性质</a:t>
              </a:r>
              <a:endPara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2807" name="文本框 45099"/>
          <p:cNvSpPr txBox="1"/>
          <p:nvPr/>
        </p:nvSpPr>
        <p:spPr>
          <a:xfrm>
            <a:off x="2538287" y="3706665"/>
            <a:ext cx="1458488" cy="1066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en-US" sz="1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101" name="文本框 45100"/>
          <p:cNvSpPr txBox="1"/>
          <p:nvPr/>
        </p:nvSpPr>
        <p:spPr>
          <a:xfrm>
            <a:off x="2335546" y="3538756"/>
            <a:ext cx="1174471" cy="1245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ts val="3000"/>
              </a:lnSpc>
            </a:pPr>
            <a:r>
              <a:rPr lang="zh-CN" altLang="en-US" sz="135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112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美国历史上</a:t>
            </a:r>
            <a:endParaRPr lang="zh-CN" altLang="en-US" sz="1125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3000"/>
              </a:lnSpc>
            </a:pPr>
            <a:r>
              <a:rPr lang="zh-CN" altLang="en-US" sz="112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的第二次</a:t>
            </a:r>
            <a:endParaRPr lang="zh-CN" altLang="en-US" sz="1125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3000"/>
              </a:lnSpc>
            </a:pPr>
            <a:r>
              <a:rPr lang="zh-CN" altLang="en-US" sz="112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资产阶级革命</a:t>
            </a:r>
            <a:endParaRPr lang="zh-CN" altLang="en-US" sz="1125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102" name="文本框 45101"/>
          <p:cNvSpPr txBox="1"/>
          <p:nvPr/>
        </p:nvSpPr>
        <p:spPr>
          <a:xfrm>
            <a:off x="3793141" y="3507497"/>
            <a:ext cx="2636532" cy="13735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ts val="2500"/>
              </a:lnSpc>
            </a:pPr>
            <a:r>
              <a:rPr lang="zh-CN" altLang="en-US" sz="112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维护了国家统一，</a:t>
            </a:r>
            <a:endParaRPr lang="zh-CN" altLang="en-US" sz="1125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500"/>
              </a:lnSpc>
            </a:pPr>
            <a:r>
              <a:rPr lang="zh-CN" altLang="en-US" sz="112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废除了奴隶制度，扫清了资本主</a:t>
            </a:r>
            <a:endParaRPr lang="zh-CN" altLang="en-US" sz="1125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500"/>
              </a:lnSpc>
            </a:pPr>
            <a:r>
              <a:rPr lang="zh-CN" altLang="en-US" sz="112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义发展的又一大障碍，为以后经</a:t>
            </a:r>
            <a:endParaRPr lang="zh-CN" altLang="en-US" sz="1125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500"/>
              </a:lnSpc>
            </a:pPr>
            <a:r>
              <a:rPr lang="zh-CN" altLang="en-US" sz="112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济的迅速发展创造了条件</a:t>
            </a:r>
            <a:endParaRPr lang="zh-CN" altLang="en-US" sz="1125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104" name="文本框 45103"/>
          <p:cNvSpPr txBox="1"/>
          <p:nvPr/>
        </p:nvSpPr>
        <p:spPr>
          <a:xfrm>
            <a:off x="3215283" y="1270195"/>
            <a:ext cx="1337022" cy="4114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ts val="2500"/>
              </a:lnSpc>
              <a:spcBef>
                <a:spcPct val="50000"/>
              </a:spcBef>
            </a:pP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林肯就任总统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1977177" y="432113"/>
            <a:ext cx="3634163" cy="299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350" b="0" u="sng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独立与统一是一个国</a:t>
            </a:r>
            <a:r>
              <a:rPr kumimoji="0" lang="zh-CN" altLang="en-US" sz="1350" b="0" u="sng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家强</a:t>
            </a:r>
            <a:r>
              <a:rPr kumimoji="0" lang="zh-CN" altLang="en-US" sz="1350" b="0" u="sng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大的政治前提</a:t>
            </a:r>
            <a:endParaRPr kumimoji="0" lang="zh-CN" altLang="en-US" sz="1350" b="0" u="sng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99415" y="396875"/>
            <a:ext cx="18065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课堂总结</a:t>
            </a:r>
            <a:endParaRPr lang="zh-CN" altLang="en-US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4" dur="500"/>
                                        <p:tgtEl>
                                          <p:spTgt spid="45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3" dur="500"/>
                                        <p:tgtEl>
                                          <p:spTgt spid="45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70" grpId="0" bldLvl="0" animBg="1"/>
      <p:bldP spid="45071" grpId="0"/>
      <p:bldP spid="45092" grpId="0"/>
      <p:bldP spid="45093" grpId="0"/>
      <p:bldP spid="45101" grpId="0"/>
      <p:bldP spid="45102" grpId="0"/>
      <p:bldP spid="45104" grpId="0"/>
      <p:bldP spid="5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3" name="Text Box 2"/>
          <p:cNvSpPr txBox="1"/>
          <p:nvPr/>
        </p:nvSpPr>
        <p:spPr>
          <a:xfrm>
            <a:off x="408947" y="878488"/>
            <a:ext cx="5917013" cy="9455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1" latinLnBrk="0" hangingPunct="1">
              <a:lnSpc>
                <a:spcPts val="2220"/>
              </a:lnSpc>
            </a:pP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目标升华 ：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latinLnBrk="0" hangingPunct="1">
              <a:lnSpc>
                <a:spcPts val="2220"/>
              </a:lnSpc>
            </a:pP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在美国资本主义发展史上存在过两大障碍，它们分别是什么？美国分别通过什么方式扫除了障碍？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469" name="Rectangle 5"/>
          <p:cNvSpPr/>
          <p:nvPr/>
        </p:nvSpPr>
        <p:spPr>
          <a:xfrm>
            <a:off x="507300" y="2304418"/>
            <a:ext cx="4428159" cy="2990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135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独立战争扫除了第一个障碍</a:t>
            </a:r>
            <a:r>
              <a:rPr lang="en-US" altLang="zh-CN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英国的殖民统治</a:t>
            </a:r>
            <a:endParaRPr lang="zh-CN" altLang="en-US" sz="135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470" name="Text Box 6"/>
          <p:cNvSpPr txBox="1"/>
          <p:nvPr/>
        </p:nvSpPr>
        <p:spPr>
          <a:xfrm>
            <a:off x="507365" y="2726055"/>
            <a:ext cx="4114800" cy="4679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1" latinLnBrk="0" hangingPunct="1">
              <a:lnSpc>
                <a:spcPts val="2940"/>
              </a:lnSpc>
            </a:pPr>
            <a:r>
              <a:rPr lang="en-US" altLang="zh-CN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135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南北战争扫除了第二个障碍</a:t>
            </a:r>
            <a:r>
              <a:rPr lang="en-US" altLang="zh-CN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黑人奴隶制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25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    </a:t>
            </a:r>
            <a:endParaRPr lang="zh-CN" altLang="en-US" sz="2025" b="1" dirty="0">
              <a:solidFill>
                <a:srgbClr val="00206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93750" y="1793240"/>
            <a:ext cx="1431925" cy="30670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1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英国的殖民统治</a:t>
            </a:r>
            <a:endParaRPr lang="zh-CN" altLang="en-US" sz="1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601595" y="1762125"/>
            <a:ext cx="1259205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1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黑人奴隶制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 </a:t>
            </a:r>
            <a:endParaRPr lang="zh-CN" altLang="en-US"/>
          </a:p>
        </p:txBody>
      </p: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/>
      <p:bldP spid="62470" grpId="0"/>
      <p:bldP spid="2" grpId="0"/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9634" name="Group 2"/>
          <p:cNvGraphicFramePr>
            <a:graphicFrameLocks noGrp="1"/>
          </p:cNvGraphicFramePr>
          <p:nvPr/>
        </p:nvGraphicFramePr>
        <p:xfrm>
          <a:off x="249185" y="1276448"/>
          <a:ext cx="6271260" cy="2418080"/>
        </p:xfrm>
        <a:graphic>
          <a:graphicData uri="http://schemas.openxmlformats.org/drawingml/2006/table">
            <a:tbl>
              <a:tblPr/>
              <a:tblGrid>
                <a:gridCol w="863600"/>
                <a:gridCol w="1358265"/>
                <a:gridCol w="1059815"/>
                <a:gridCol w="1049020"/>
                <a:gridCol w="1940560"/>
              </a:tblGrid>
              <a:tr h="3492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类别</a:t>
                      </a:r>
                      <a:endParaRPr kumimoji="0" lang="zh-CN" altLang="en-US" sz="13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51444" marR="51444" marT="25722" marB="2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根本原因</a:t>
                      </a: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51444" marR="51444" marT="25722" marB="2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主要领导人</a:t>
                      </a: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51444" marR="51444" marT="25722" marB="2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重要文件</a:t>
                      </a: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51444" marR="51444" marT="25722" marB="2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主要影响</a:t>
                      </a: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51444" marR="51444" marT="25722" marB="2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04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独立战争</a:t>
                      </a:r>
                      <a:endParaRPr kumimoji="0" lang="zh-CN" altLang="en-US" sz="13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51444" marR="51444" marT="25722" marB="2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51444" marR="51444" marT="25722" marB="2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51444" marR="51444" marT="25722" marB="2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51444" marR="51444" marT="25722" marB="2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51444" marR="51444" marT="25722" marB="2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838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南北战争</a:t>
                      </a:r>
                      <a:endParaRPr kumimoji="0" lang="zh-CN" altLang="en-US" sz="13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51444" marR="51444" marT="25722" marB="2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51444" marR="51444" marT="25722" marB="2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51444" marR="51444" marT="25722" marB="2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51444" marR="51444" marT="25722" marB="2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51444" marR="51444" marT="25722" marB="2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4843" name="Text Box 28"/>
          <p:cNvSpPr txBox="1"/>
          <p:nvPr/>
        </p:nvSpPr>
        <p:spPr>
          <a:xfrm>
            <a:off x="2001849" y="701844"/>
            <a:ext cx="2502562" cy="2990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比较美国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独立战争和南北战争</a:t>
            </a:r>
            <a:endParaRPr lang="zh-CN" altLang="en-US" sz="135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661" name="Text Box 29"/>
          <p:cNvSpPr txBox="1"/>
          <p:nvPr/>
        </p:nvSpPr>
        <p:spPr>
          <a:xfrm>
            <a:off x="1147678" y="1680144"/>
            <a:ext cx="1388823" cy="714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英国的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殖民统治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阻碍了美国资本主义的发展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662" name="Text Box 30"/>
          <p:cNvSpPr txBox="1"/>
          <p:nvPr/>
        </p:nvSpPr>
        <p:spPr>
          <a:xfrm>
            <a:off x="1192334" y="2758157"/>
            <a:ext cx="1299510" cy="714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奴隶制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阻碍了资本主义的进一步的发展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663" name="Text Box 31"/>
          <p:cNvSpPr txBox="1"/>
          <p:nvPr/>
        </p:nvSpPr>
        <p:spPr>
          <a:xfrm>
            <a:off x="2649929" y="2030253"/>
            <a:ext cx="843119" cy="2990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华盛顿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664" name="Text Box 32"/>
          <p:cNvSpPr txBox="1"/>
          <p:nvPr/>
        </p:nvSpPr>
        <p:spPr>
          <a:xfrm>
            <a:off x="2807121" y="3018059"/>
            <a:ext cx="685927" cy="2990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林肯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665" name="Text Box 33"/>
          <p:cNvSpPr txBox="1"/>
          <p:nvPr/>
        </p:nvSpPr>
        <p:spPr>
          <a:xfrm>
            <a:off x="3558246" y="2030253"/>
            <a:ext cx="1157502" cy="2990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20000"/>
              </a:spcBef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独立宣言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en-US" altLang="zh-CN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666" name="Text Box 34"/>
          <p:cNvSpPr txBox="1"/>
          <p:nvPr/>
        </p:nvSpPr>
        <p:spPr>
          <a:xfrm>
            <a:off x="3497513" y="2758157"/>
            <a:ext cx="1278968" cy="714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《宅地发》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解放黑人奴隶宣言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en-US" altLang="zh-CN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667" name="Text Box 35"/>
          <p:cNvSpPr txBox="1"/>
          <p:nvPr/>
        </p:nvSpPr>
        <p:spPr>
          <a:xfrm>
            <a:off x="4601427" y="1614945"/>
            <a:ext cx="1919345" cy="1129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、摆脱了英国殖民统治，实现了国家独立；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、确立了┅┅；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、有利于┅┅；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、推动了欧洲和美洲的革命。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668" name="Text Box 36"/>
          <p:cNvSpPr txBox="1"/>
          <p:nvPr/>
        </p:nvSpPr>
        <p:spPr>
          <a:xfrm>
            <a:off x="4715748" y="2758157"/>
            <a:ext cx="1614786" cy="922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、维护了国家统一；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废除了奴隶制度；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3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、扫清了┄┄</a:t>
            </a:r>
            <a:endParaRPr lang="zh-CN" altLang="en-US" sz="1350" b="1" dirty="0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34852" name="灯片编号占位符 11"/>
          <p:cNvSpPr>
            <a:spLocks noGrp="1"/>
          </p:cNvSpPr>
          <p:nvPr>
            <p:ph type="sldNum" sz="quarter" idx="12"/>
          </p:nvPr>
        </p:nvSpPr>
        <p:spPr>
          <a:noFill/>
          <a:ln>
            <a:noFill/>
          </a:ln>
        </p:spPr>
        <p:txBody>
          <a:bodyPr wrap="square" lIns="51444" tIns="25722" rIns="51444" bIns="25722"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>
              <a:buFont typeface="Arial" panose="020B0604020202020204" pitchFamily="34" charset="0"/>
              <a:buChar char="•"/>
            </a:pPr>
            <a:fld id="{9A0DB2DC-4C9A-4742-B13C-FB6460FD3503}" type="slidenum">
              <a:rPr lang="en-US" altLang="zh-CN" sz="790" dirty="0">
                <a:latin typeface="Arial" panose="020B0604020202020204" pitchFamily="34" charset="0"/>
              </a:rPr>
            </a:fld>
            <a:endParaRPr lang="en-US" altLang="zh-CN" sz="79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sndAc>
      <p:stSnd>
        <p:snd r:embed="rId1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69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9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9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9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9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9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9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9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9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9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9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9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9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500"/>
                                        <p:tgtEl>
                                          <p:spTgt spid="69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61" grpId="0"/>
      <p:bldP spid="69662" grpId="0"/>
      <p:bldP spid="69663" grpId="0"/>
      <p:bldP spid="69664" grpId="0"/>
      <p:bldP spid="69665" grpId="0"/>
      <p:bldP spid="69666" grpId="0"/>
      <p:bldP spid="69667" grpId="0"/>
      <p:bldP spid="6966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6" name="文本框 13313"/>
          <p:cNvSpPr txBox="1"/>
          <p:nvPr/>
        </p:nvSpPr>
        <p:spPr>
          <a:xfrm>
            <a:off x="540346" y="1405952"/>
            <a:ext cx="5607989" cy="8185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en-US" altLang="zh-CN" sz="1350" b="1">
                <a:solidFill>
                  <a:srgbClr val="99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19</a:t>
            </a:r>
            <a:r>
              <a:rPr lang="zh-CN" altLang="en-US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世纪中期，美国经过内战，扫清了资本主义发展的最大障碍，为以后经济的迅速发展创造了条件。这里所说“又一障碍”是指</a:t>
            </a:r>
            <a:r>
              <a:rPr lang="en-US" altLang="zh-CN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(        )</a:t>
            </a:r>
            <a:endParaRPr lang="zh-CN" altLang="en-US" sz="135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A. </a:t>
            </a:r>
            <a:r>
              <a:rPr lang="zh-CN" altLang="en-US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西进运动     </a:t>
            </a:r>
            <a:r>
              <a:rPr lang="en-US" altLang="zh-CN" sz="135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B. </a:t>
            </a:r>
            <a:r>
              <a:rPr lang="zh-CN" altLang="en-US" sz="135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殖民统治     </a:t>
            </a:r>
            <a:r>
              <a:rPr lang="en-US" altLang="zh-CN" sz="135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C. </a:t>
            </a:r>
            <a:r>
              <a:rPr lang="zh-CN" altLang="en-US" sz="135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黑奴制度       </a:t>
            </a:r>
            <a:r>
              <a:rPr lang="en-US" altLang="zh-CN" sz="135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D. </a:t>
            </a:r>
            <a:r>
              <a:rPr lang="zh-CN" altLang="en-US" sz="135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保护关税</a:t>
            </a:r>
            <a:endParaRPr lang="zh-CN" altLang="en-US" sz="135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194468" y="1579220"/>
            <a:ext cx="807393" cy="3340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1575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en-US" altLang="zh-CN" sz="1575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40385" y="892175"/>
            <a:ext cx="205486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检测反馈</a:t>
            </a:r>
            <a:endParaRPr lang="zh-CN" altLang="en-US" sz="1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2615" y="2621915"/>
            <a:ext cx="5306695" cy="11684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解析：</a:t>
            </a:r>
            <a:r>
              <a:rPr lang="en-US" altLang="zh-CN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</a:t>
            </a:r>
            <a:endParaRPr lang="en-US" altLang="zh-CN" sz="14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试题分析：本题主要考察学生对美国内战爆发的根本原因的掌握情况。内战前，南方的黑人奴隶制度阻碍了美国资本主义的发展，最终通过南北战争扫除了奴隶制度，为美国经济的迅速发展创造了条件，故选</a:t>
            </a:r>
            <a:r>
              <a:rPr lang="en-US" altLang="zh-CN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</a:t>
            </a:r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endParaRPr lang="zh-CN" altLang="en-US" sz="14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7" name="文本框 1"/>
          <p:cNvSpPr txBox="1"/>
          <p:nvPr/>
        </p:nvSpPr>
        <p:spPr>
          <a:xfrm>
            <a:off x="393228" y="365610"/>
            <a:ext cx="5746425" cy="12744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ts val="3075"/>
              </a:lnSpc>
            </a:pPr>
            <a:r>
              <a:rPr lang="en-US" altLang="zh-CN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. 林肯是美国历史杰出的总统。他的历史功绩不包括（      ）</a:t>
            </a:r>
            <a:endParaRPr lang="zh-CN" altLang="zh-CN" sz="135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3075"/>
              </a:lnSpc>
            </a:pPr>
            <a:r>
              <a:rPr lang="zh-CN" altLang="zh-CN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A、领导独立战争                      B、颁布《宅地法》</a:t>
            </a:r>
            <a:endParaRPr lang="zh-CN" altLang="zh-CN" sz="135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3075"/>
              </a:lnSpc>
            </a:pPr>
            <a:r>
              <a:rPr lang="zh-CN" altLang="zh-CN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C、废除黑人奴隶制度               D、维护国家统一</a:t>
            </a:r>
            <a:endParaRPr lang="zh-CN" altLang="zh-CN" sz="135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553338" y="479636"/>
            <a:ext cx="807393" cy="3340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1575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en-US" altLang="zh-CN" sz="1575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93065" y="2339340"/>
            <a:ext cx="549402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解析：</a:t>
            </a:r>
            <a:r>
              <a:rPr lang="en-US" altLang="zh-CN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</a:t>
            </a:r>
            <a:endParaRPr lang="en-US" altLang="zh-CN" sz="14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试题解析：本题要求学生熟练掌握独立战争与南北战争的史实。华盛顿领导了独立战争，摆脱了英国的殖民统治；故选项</a:t>
            </a:r>
            <a:r>
              <a:rPr lang="en-US" altLang="zh-CN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</a:t>
            </a:r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说法错误。其余都是林肯的贡献。</a:t>
            </a:r>
            <a:endParaRPr lang="zh-CN" altLang="en-US" sz="14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文本框 99"/>
          <p:cNvSpPr txBox="1"/>
          <p:nvPr/>
        </p:nvSpPr>
        <p:spPr>
          <a:xfrm>
            <a:off x="403738" y="405712"/>
            <a:ext cx="5613348" cy="13735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1" latinLnBrk="0" hangingPunct="1">
              <a:lnSpc>
                <a:spcPts val="2500"/>
              </a:lnSpc>
            </a:pPr>
            <a:r>
              <a:rPr lang="en-US" altLang="zh-CN" sz="135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en-US" altLang="zh-CN" sz="135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zh-CN" sz="135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以下关于美国南北战争历史意义说法正确的是（       ）</a:t>
            </a:r>
            <a:r>
              <a:rPr lang="en-US" altLang="zh-CN" sz="135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zh-CN" sz="135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latinLnBrk="0" hangingPunct="1">
              <a:lnSpc>
                <a:spcPts val="2500"/>
              </a:lnSpc>
            </a:pPr>
            <a:r>
              <a:rPr lang="zh-CN" altLang="zh-CN" sz="135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①国家和民族的统一得到维护 ②废除了黑人奴隶制度 </a:t>
            </a:r>
            <a:endParaRPr lang="zh-CN" altLang="zh-CN" sz="135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latinLnBrk="0" hangingPunct="1">
              <a:lnSpc>
                <a:spcPts val="2500"/>
              </a:lnSpc>
            </a:pPr>
            <a:r>
              <a:rPr lang="zh-CN" altLang="zh-CN" sz="135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③宣告北美13个殖民地脱离英国独立④为美国资本主义发展扫清了障碍</a:t>
            </a:r>
            <a:endParaRPr lang="en-US" altLang="zh-CN" sz="135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latinLnBrk="0" hangingPunct="1">
              <a:lnSpc>
                <a:spcPts val="2500"/>
              </a:lnSpc>
            </a:pPr>
            <a:r>
              <a:rPr lang="en-US" altLang="zh-CN" sz="135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A.①②③    B.②③④   C. ①②④    D. ①③④</a:t>
            </a:r>
            <a:endParaRPr lang="zh-CN" altLang="en-US" sz="135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6866" name="图片 1"/>
          <p:cNvPicPr/>
          <p:nvPr/>
        </p:nvPicPr>
        <p:blipFill>
          <a:blip r:embed="rId1"/>
          <a:stretch>
            <a:fillRect/>
          </a:stretch>
        </p:blipFill>
        <p:spPr>
          <a:xfrm>
            <a:off x="1305762" y="1645312"/>
            <a:ext cx="10718" cy="1071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4357829" y="499486"/>
            <a:ext cx="807393" cy="3340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1575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en-US" altLang="zh-CN" sz="1575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03860" y="2327910"/>
            <a:ext cx="5814695" cy="13735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eaLnBrk="1" latinLnBrk="0" hangingPunct="1">
              <a:lnSpc>
                <a:spcPts val="2000"/>
              </a:lnSpc>
            </a:pPr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解析：</a:t>
            </a:r>
            <a:r>
              <a:rPr lang="en-US" altLang="zh-CN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</a:t>
            </a:r>
            <a:endParaRPr lang="en-US" altLang="zh-CN" sz="14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eaLnBrk="1" latinLnBrk="0" hangingPunct="1">
              <a:lnSpc>
                <a:spcPts val="2000"/>
              </a:lnSpc>
            </a:pPr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试题分析：本题可采用排除法，主要考察学生对美国独立战争与南北战争历史意义的掌握。要求选出南北战争的意义，可先选择与南北战争无关的选项，</a:t>
            </a:r>
            <a:r>
              <a:rPr lang="zh-CN" altLang="zh-CN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③叙述的是独立战争中关于《独立宣言》的描述，与南北战争无关，有③的去除，故答案是</a:t>
            </a:r>
            <a:r>
              <a:rPr lang="en-US" altLang="zh-CN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C</a:t>
            </a:r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。</a:t>
            </a:r>
            <a:endParaRPr lang="zh-CN" altLang="en-US" sz="14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8" name="文本框 2"/>
          <p:cNvSpPr txBox="1"/>
          <p:nvPr/>
        </p:nvSpPr>
        <p:spPr>
          <a:xfrm>
            <a:off x="352670" y="273788"/>
            <a:ext cx="5492775" cy="13735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1" latinLnBrk="0" hangingPunct="1">
              <a:lnSpc>
                <a:spcPts val="2500"/>
              </a:lnSpc>
            </a:pPr>
            <a:r>
              <a:rPr lang="zh-CN" altLang="zh-CN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4. 独立战争和南北战争为美国的崛起奠定了基础。下列关于这两场战争的相同点表述正确的是（       ）</a:t>
            </a:r>
            <a:endParaRPr lang="zh-CN" altLang="zh-CN" sz="135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latinLnBrk="0" hangingPunct="1">
              <a:lnSpc>
                <a:spcPts val="2500"/>
              </a:lnSpc>
            </a:pPr>
            <a:r>
              <a:rPr lang="zh-CN" altLang="zh-CN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A.实现了国家独立                      B. 维护了国家统一</a:t>
            </a:r>
            <a:endParaRPr lang="zh-CN" altLang="zh-CN" sz="135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latinLnBrk="0" hangingPunct="1">
              <a:lnSpc>
                <a:spcPts val="2500"/>
              </a:lnSpc>
            </a:pPr>
            <a:r>
              <a:rPr lang="zh-CN" altLang="zh-CN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C.扫除了资本主义发展的障碍     D. 废除了黑人奴隶制</a:t>
            </a:r>
            <a:endParaRPr lang="zh-CN" altLang="en-US" sz="135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488907" y="644521"/>
            <a:ext cx="807393" cy="3340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1575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en-US" altLang="zh-CN" sz="1575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28625" y="2164715"/>
            <a:ext cx="5737225" cy="11684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解析：</a:t>
            </a:r>
            <a:r>
              <a:rPr lang="en-US" altLang="zh-CN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</a:t>
            </a:r>
            <a:endParaRPr lang="en-US" altLang="zh-CN" sz="14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试题分析：本题主要考察学生对美国独立战争与南北战争知识的掌握。独立战争解决的是美国的独立问题，最终摆脱了英国的殖民统治；南北战争解决是的美国的统一问题，废除了黑人奴隶制度。两者的相同点是都有利于美国资本主义经济的发展。故选</a:t>
            </a:r>
            <a:r>
              <a:rPr lang="en-US" altLang="zh-CN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</a:t>
            </a:r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endParaRPr lang="zh-CN" altLang="en-US" sz="14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矩形 23"/>
          <p:cNvSpPr/>
          <p:nvPr/>
        </p:nvSpPr>
        <p:spPr>
          <a:xfrm>
            <a:off x="2331720" y="1854835"/>
            <a:ext cx="2386330" cy="683895"/>
          </a:xfrm>
          <a:prstGeom prst="rect">
            <a:avLst/>
          </a:prstGeom>
        </p:spPr>
        <p:txBody>
          <a:bodyPr wrap="square" lIns="68597" tIns="34299" rIns="68597" bIns="34299">
            <a:spAutoFit/>
          </a:bodyPr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4000" b="1" spc="22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谢谢观看</a:t>
            </a:r>
            <a:endParaRPr lang="zh-CN" altLang="en-US" sz="4000" b="1" spc="22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3145728" name="直接连接符 25"/>
          <p:cNvCxnSpPr/>
          <p:nvPr/>
        </p:nvCxnSpPr>
        <p:spPr>
          <a:xfrm>
            <a:off x="1971568" y="2607473"/>
            <a:ext cx="3106143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48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145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88" grpId="0"/>
    </p:bldLst>
  </p:timing>
</p:sld>
</file>

<file path=ppt/tags/tag1.xml><?xml version="1.0" encoding="utf-8"?>
<p:tagLst xmlns:p="http://schemas.openxmlformats.org/presentationml/2006/main">
  <p:tag name="PA" val="v4.1.3"/>
</p:tagLst>
</file>

<file path=ppt/tags/tag2.xml><?xml version="1.0" encoding="utf-8"?>
<p:tagLst xmlns:p="http://schemas.openxmlformats.org/presentationml/2006/main">
  <p:tag name="PA" val="v4.1.3"/>
</p:tagLst>
</file>

<file path=ppt/tags/tag3.xml><?xml version="1.0" encoding="utf-8"?>
<p:tagLst xmlns:p="http://schemas.openxmlformats.org/presentationml/2006/main">
  <p:tag name="PA" val="v4.1.3"/>
</p:tagLst>
</file>

<file path=ppt/tags/tag4.xml><?xml version="1.0" encoding="utf-8"?>
<p:tagLst xmlns:p="http://schemas.openxmlformats.org/presentationml/2006/main">
  <p:tag name="PA" val="v4.1.3"/>
</p:tagLst>
</file>

<file path=ppt/theme/theme1.xml><?xml version="1.0" encoding="utf-8"?>
<a:theme xmlns:a="http://schemas.openxmlformats.org/drawingml/2006/main" name="1_自定义设计方案">
  <a:themeElements>
    <a:clrScheme name="自定义 1093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60B5CC"/>
      </a:accent1>
      <a:accent2>
        <a:srgbClr val="E66C7D"/>
      </a:accent2>
      <a:accent3>
        <a:srgbClr val="F0AD00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3925</Words>
  <PresentationFormat/>
  <Paragraphs>387</Paragraphs>
  <Slides>33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51" baseType="lpstr">
      <vt:lpstr>Arial</vt:lpstr>
      <vt:lpstr>宋体</vt:lpstr>
      <vt:lpstr>Wingdings</vt:lpstr>
      <vt:lpstr>Calibri</vt:lpstr>
      <vt:lpstr>微软雅黑 Light</vt:lpstr>
      <vt:lpstr>黑体</vt:lpstr>
      <vt:lpstr>微软雅黑</vt:lpstr>
      <vt:lpstr>华文中宋</vt:lpstr>
      <vt:lpstr>Calibri Light</vt:lpstr>
      <vt:lpstr>Times New Roman</vt:lpstr>
      <vt:lpstr>Calibri</vt:lpstr>
      <vt:lpstr>Arial Unicode MS</vt:lpstr>
      <vt:lpstr>隶书</vt:lpstr>
      <vt:lpstr>仿宋_GB2312</vt:lpstr>
      <vt:lpstr>华文楷体</vt:lpstr>
      <vt:lpstr>仿宋</vt:lpstr>
      <vt:lpstr>楷体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2018-12-24T23:42:00Z</dcterms:created>
  <dcterms:modified xsi:type="dcterms:W3CDTF">2019-02-17T14:38:08Z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2052-11.1.0.8214</vt:lpwstr>
  </property>
</Properties>
</file>