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  <p:sldMasterId id="2147483674" r:id="rId4"/>
    <p:sldMasterId id="2147483685" r:id="rId5"/>
    <p:sldMasterId id="2147483697" r:id="rId6"/>
    <p:sldMasterId id="2147483709" r:id="rId7"/>
    <p:sldMasterId id="2147483721" r:id="rId8"/>
  </p:sldMasterIdLst>
  <p:notesMasterIdLst>
    <p:notesMasterId r:id="rId16"/>
  </p:notesMasterIdLst>
  <p:sldIdLst>
    <p:sldId id="630" r:id="rId9"/>
    <p:sldId id="683" r:id="rId10"/>
    <p:sldId id="672" r:id="rId11"/>
    <p:sldId id="635" r:id="rId12"/>
    <p:sldId id="633" r:id="rId13"/>
    <p:sldId id="634" r:id="rId14"/>
    <p:sldId id="674" r:id="rId15"/>
    <p:sldId id="679" r:id="rId17"/>
    <p:sldId id="684" r:id="rId18"/>
    <p:sldId id="686" r:id="rId19"/>
    <p:sldId id="721" r:id="rId20"/>
    <p:sldId id="731" r:id="rId21"/>
    <p:sldId id="595" r:id="rId22"/>
    <p:sldId id="726" r:id="rId23"/>
    <p:sldId id="727" r:id="rId24"/>
    <p:sldId id="605" r:id="rId25"/>
    <p:sldId id="297" r:id="rId26"/>
    <p:sldId id="570" r:id="rId27"/>
    <p:sldId id="572" r:id="rId28"/>
    <p:sldId id="589" r:id="rId29"/>
    <p:sldId id="611" r:id="rId30"/>
    <p:sldId id="584" r:id="rId31"/>
    <p:sldId id="631" r:id="rId32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78" d="100"/>
          <a:sy n="78" d="100"/>
        </p:scale>
        <p:origin x="-984" y="-90"/>
      </p:cViewPr>
      <p:guideLst>
        <p:guide orient="horz" pos="2178"/>
        <p:guide pos="38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3.xml"/><Relationship Id="rId31" Type="http://schemas.openxmlformats.org/officeDocument/2006/relationships/slide" Target="slides/slide22.xml"/><Relationship Id="rId30" Type="http://schemas.openxmlformats.org/officeDocument/2006/relationships/slide" Target="slides/slide21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351E210-9DBE-4838-A3BF-93ED9B71DC11}" type="datetime1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46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Rectangle 2"/>
          <p:cNvSpPr>
            <a:spLocks noGrp="1" noTextEdit="1"/>
          </p:cNvSpPr>
          <p:nvPr>
            <p:ph type="sldImg"/>
          </p:nvPr>
        </p:nvSpPr>
        <p:spPr/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Rectangle 2"/>
          <p:cNvSpPr>
            <a:spLocks noGrp="1" noTextEdit="1"/>
          </p:cNvSpPr>
          <p:nvPr>
            <p:ph type="sldImg"/>
          </p:nvPr>
        </p:nvSpPr>
        <p:spPr/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Rectangle 2"/>
          <p:cNvSpPr>
            <a:spLocks noGrp="1" noTextEdit="1"/>
          </p:cNvSpPr>
          <p:nvPr>
            <p:ph type="sldImg"/>
          </p:nvPr>
        </p:nvSpPr>
        <p:spPr/>
      </p:sp>
      <p:sp>
        <p:nvSpPr>
          <p:cNvPr id="88067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Rectangle 2"/>
          <p:cNvSpPr>
            <a:spLocks noGrp="1" noTextEdit="1"/>
          </p:cNvSpPr>
          <p:nvPr>
            <p:ph type="sldImg"/>
          </p:nvPr>
        </p:nvSpPr>
        <p:spPr/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Rectangle 2"/>
          <p:cNvSpPr>
            <a:spLocks noGrp="1" noTextEdit="1"/>
          </p:cNvSpPr>
          <p:nvPr>
            <p:ph type="sldImg"/>
          </p:nvPr>
        </p:nvSpPr>
        <p:spPr/>
      </p:sp>
      <p:sp>
        <p:nvSpPr>
          <p:cNvPr id="83971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dirty="0"/>
          </a:p>
        </p:txBody>
      </p:sp>
      <p:sp>
        <p:nvSpPr>
          <p:cNvPr id="66564" name="日期占位符 3"/>
          <p:cNvSpPr txBox="1">
            <a:spLocks noGrp="1"/>
          </p:cNvSpPr>
          <p:nvPr>
            <p:ph type="dt" sz="half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fld id="{BB962C8B-B14F-4D97-AF65-F5344CB8AC3E}" type="datetime1">
              <a:rPr lang="zh-CN" altLang="en-US" dirty="0"/>
            </a:fld>
            <a:endParaRPr lang="zh-CN" altLang="en-US" sz="1200" dirty="0"/>
          </a:p>
        </p:txBody>
      </p:sp>
      <p:sp>
        <p:nvSpPr>
          <p:cNvPr id="66565" name="灯片编号占位符 4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6861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6C10C0F-2DB4-463B-B58F-3B9EC2E3AB66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8C9A85D-F346-4761-A63D-8456AB61951B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A930F40-7396-4914-AFFC-99125D592C2C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DD627E7-38EE-42BA-A414-E4BFBD31E61B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97D17-194B-47A9-B9C4-218A80742D77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A10E040-796B-406D-A3BE-070D77F692D8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CA02A54-D087-4EC4-AF17-92D966EEFCB1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98C7169-A3F3-4977-9320-09FA0B240EE7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099B9FB-160B-4413-9735-9A437FF7853D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774DF06-53A1-4B36-A965-07BAEB851DA2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42279F8-70C9-477E-99CE-118E43EA8FEE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228600" marR="0" lvl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8500" y="2159000"/>
            <a:ext cx="5715000" cy="1382450"/>
          </a:xfrm>
        </p:spPr>
        <p:txBody>
          <a:bodyPr anchor="b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713673"/>
            <a:ext cx="4681655" cy="1428161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3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5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44899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22400" y="2101850"/>
            <a:ext cx="5077968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707632" y="2101850"/>
            <a:ext cx="5077968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194800" y="838200"/>
            <a:ext cx="2590800" cy="53784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422400" y="838200"/>
            <a:ext cx="7622209" cy="5378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1951567" y="3549650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278033" y="3549650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椭圆 8"/>
          <p:cNvSpPr/>
          <p:nvPr/>
        </p:nvSpPr>
        <p:spPr>
          <a:xfrm>
            <a:off x="6053667" y="3525838"/>
            <a:ext cx="61384" cy="46038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609600" y="3699804"/>
            <a:ext cx="110744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28" name="标题 27"/>
          <p:cNvSpPr>
            <a:spLocks noGrp="1"/>
          </p:cNvSpPr>
          <p:nvPr>
            <p:ph type="ctrTitle"/>
          </p:nvPr>
        </p:nvSpPr>
        <p:spPr>
          <a:xfrm>
            <a:off x="609600" y="1433732"/>
            <a:ext cx="110744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1" name="日期占位符 14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15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3" name="页脚占位符 16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7" name="日期占位符 13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14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2" name="页脚占位符 15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914400" y="4916488"/>
            <a:ext cx="10566400" cy="4763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5664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400" y="4958864"/>
            <a:ext cx="105664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1" name="内容占位符 10"/>
          <p:cNvSpPr>
            <a:spLocks noGrp="1"/>
          </p:cNvSpPr>
          <p:nvPr>
            <p:ph sz="half" idx="1"/>
          </p:nvPr>
        </p:nvSpPr>
        <p:spPr>
          <a:xfrm>
            <a:off x="609600" y="1524000"/>
            <a:ext cx="5413248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6197600" y="1524000"/>
            <a:ext cx="5413248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751417" y="2179638"/>
            <a:ext cx="4997451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339417" y="2179638"/>
            <a:ext cx="4999567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2" name="内容占位符 31"/>
          <p:cNvSpPr>
            <a:spLocks noGrp="1"/>
          </p:cNvSpPr>
          <p:nvPr>
            <p:ph sz="half" idx="2"/>
          </p:nvPr>
        </p:nvSpPr>
        <p:spPr>
          <a:xfrm>
            <a:off x="609600" y="2201896"/>
            <a:ext cx="5384800" cy="39136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34" name="内容占位符 33"/>
          <p:cNvSpPr>
            <a:spLocks noGrp="1"/>
          </p:cNvSpPr>
          <p:nvPr>
            <p:ph sz="quarter" idx="4"/>
          </p:nvPr>
        </p:nvSpPr>
        <p:spPr>
          <a:xfrm>
            <a:off x="6199717" y="2201896"/>
            <a:ext cx="5384800" cy="39136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idx="3"/>
          </p:nvPr>
        </p:nvSpPr>
        <p:spPr>
          <a:xfrm>
            <a:off x="6197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1" name="页脚占位符 7"/>
          <p:cNvSpPr>
            <a:spLocks noGrp="1"/>
          </p:cNvSpPr>
          <p:nvPr>
            <p:ph type="ftr" sz="quarter" idx="1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日期占位符 6"/>
          <p:cNvSpPr>
            <a:spLocks noGrp="1"/>
          </p:cNvSpPr>
          <p:nvPr>
            <p:ph type="dt" sz="half" idx="1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内容占位符 28"/>
          <p:cNvSpPr>
            <a:spLocks noGrp="1"/>
          </p:cNvSpPr>
          <p:nvPr>
            <p:ph sz="quarter" idx="1"/>
          </p:nvPr>
        </p:nvSpPr>
        <p:spPr>
          <a:xfrm>
            <a:off x="609600" y="457200"/>
            <a:ext cx="8331200" cy="5715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9042400" y="1600200"/>
            <a:ext cx="2645664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1" name="标题 30"/>
          <p:cNvSpPr>
            <a:spLocks noGrp="1"/>
          </p:cNvSpPr>
          <p:nvPr>
            <p:ph type="title"/>
          </p:nvPr>
        </p:nvSpPr>
        <p:spPr>
          <a:xfrm>
            <a:off x="9042400" y="457200"/>
            <a:ext cx="26416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7" name="日期占位符 7"/>
          <p:cNvSpPr>
            <a:spLocks noGrp="1"/>
          </p:cNvSpPr>
          <p:nvPr>
            <p:ph type="dt" sz="half" idx="1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8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9" name="页脚占位符 9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39200" y="457200"/>
            <a:ext cx="2743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09600" y="457200"/>
            <a:ext cx="80264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39200" y="1600200"/>
            <a:ext cx="27432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7"/>
          <p:cNvSpPr>
            <a:spLocks noGrp="1"/>
          </p:cNvSpPr>
          <p:nvPr>
            <p:ph type="dt" sz="half" idx="1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8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9" name="页脚占位符 9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</p:spPr>
        <p:txBody>
          <a:bodyPr vert="horz" lIns="0" tIns="0" rIns="0" bIns="0" anchor="ctr" anchorCtr="0">
            <a:noAutofit/>
          </a:bodyPr>
          <a:p>
            <a:pPr algn="ct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4" y="214313"/>
            <a:ext cx="10390716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4" Type="http://schemas.openxmlformats.org/officeDocument/2006/relationships/theme" Target="../theme/theme3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5" Type="http://schemas.openxmlformats.org/officeDocument/2006/relationships/theme" Target="../theme/theme5.xml"/><Relationship Id="rId14" Type="http://schemas.openxmlformats.org/officeDocument/2006/relationships/image" Target="../media/image3.png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7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6.xml"/><Relationship Id="rId8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3.xml"/><Relationship Id="rId5" Type="http://schemas.openxmlformats.org/officeDocument/2006/relationships/slideLayout" Target="../slideLayouts/slideLayout72.xml"/><Relationship Id="rId4" Type="http://schemas.openxmlformats.org/officeDocument/2006/relationships/slideLayout" Target="../slideLayouts/slideLayout71.xml"/><Relationship Id="rId3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9.xml"/><Relationship Id="rId14" Type="http://schemas.openxmlformats.org/officeDocument/2006/relationships/theme" Target="../theme/theme7.xml"/><Relationship Id="rId13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77.xml"/><Relationship Id="rId1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1F036D7-2B82-4922-B3C5-1E100A8856FA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2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4572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9144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1371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18288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defRPr sz="1200" noProof="1" smtClean="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defRPr sz="1200" noProof="1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114300"/>
            <a:r>
              <a:rPr lang="zh-CN" altLang="en-US"/>
              <a:t>第二级</a:t>
            </a:r>
            <a:endParaRPr lang="zh-CN" altLang="en-US"/>
          </a:p>
          <a:p>
            <a:pPr lvl="2" indent="171450"/>
            <a:r>
              <a:rPr lang="zh-CN" altLang="en-US"/>
              <a:t>第三级</a:t>
            </a:r>
            <a:endParaRPr lang="zh-CN" altLang="en-US"/>
          </a:p>
          <a:p>
            <a:pPr lvl="3" indent="228600"/>
            <a:r>
              <a:rPr lang="zh-CN" altLang="en-US"/>
              <a:t>第四级</a:t>
            </a:r>
            <a:endParaRPr lang="zh-CN" altLang="en-US"/>
          </a:p>
          <a:p>
            <a:pPr lvl="4" indent="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indent="0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indent="0"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indent="0"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marL="0" lvl="0" indent="0" algn="ctr" defTabSz="914400" eaLnBrk="0" fontAlgn="base" latinLnBrk="1" hangingPunct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kern="1200"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1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>
          <a:latin typeface="+mn-lt"/>
          <a:ea typeface="+mn-ea"/>
          <a:cs typeface="+mn-cs"/>
        </a:defRPr>
      </a:lvl1pPr>
      <a:lvl2pPr marL="342900" lvl="1" indent="457200" algn="l" defTabSz="914400" eaLnBrk="0" fontAlgn="base" latinLnBrk="1" hangingPunct="0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>
          <a:latin typeface="+mn-lt"/>
          <a:ea typeface="+mn-ea"/>
          <a:cs typeface="+mn-cs"/>
        </a:defRPr>
      </a:lvl2pPr>
      <a:lvl3pPr marL="742950" lvl="2" indent="1714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143000" lvl="3" indent="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600200" lvl="4" indent="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/>
          <p:nvPr/>
        </p:nvSpPr>
        <p:spPr>
          <a:xfrm>
            <a:off x="203200" y="0"/>
            <a:ext cx="1930400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 eaLnBrk="1" hangingPunct="1"/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099" name="Rectangle 3"/>
          <p:cNvSpPr/>
          <p:nvPr/>
        </p:nvSpPr>
        <p:spPr>
          <a:xfrm>
            <a:off x="2235200" y="0"/>
            <a:ext cx="9956800" cy="12192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/>
          <a:p>
            <a:pPr lvl="0" algn="ctr" eaLnBrk="1" hangingPunct="1"/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100" name="Rectangle 4" descr="Stationery"/>
          <p:cNvSpPr/>
          <p:nvPr/>
        </p:nvSpPr>
        <p:spPr>
          <a:xfrm>
            <a:off x="609600" y="0"/>
            <a:ext cx="1625600" cy="762000"/>
          </a:xfrm>
          <a:prstGeom prst="rect">
            <a:avLst/>
          </a:prstGeom>
          <a:blipFill rotWithShape="0">
            <a:blip r:embed="rId13"/>
          </a:blipFill>
          <a:ln w="9525">
            <a:noFill/>
          </a:ln>
        </p:spPr>
        <p:txBody>
          <a:bodyPr wrap="none" anchor="ctr"/>
          <a:p>
            <a:pPr lvl="0" algn="ctr" eaLnBrk="1" hangingPunct="1"/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101" name="Rectangle 5" descr="Stationery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blipFill rotWithShape="0">
            <a:blip r:embed="rId13"/>
          </a:blipFill>
          <a:ln w="9525">
            <a:noFill/>
          </a:ln>
        </p:spPr>
        <p:txBody>
          <a:bodyPr wrap="none" anchor="ctr"/>
          <a:p>
            <a:pPr lvl="0" algn="ctr" eaLnBrk="1" hangingPunct="1"/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102" name="Rectangle 6"/>
          <p:cNvSpPr>
            <a:spLocks noGrp="1"/>
          </p:cNvSpPr>
          <p:nvPr>
            <p:ph type="title"/>
          </p:nvPr>
        </p:nvSpPr>
        <p:spPr>
          <a:xfrm>
            <a:off x="1422400" y="8382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03" name="Rectangle 7"/>
          <p:cNvSpPr>
            <a:spLocks noGrp="1"/>
          </p:cNvSpPr>
          <p:nvPr>
            <p:ph type="dt" sz="half" idx="2"/>
          </p:nvPr>
        </p:nvSpPr>
        <p:spPr>
          <a:xfrm>
            <a:off x="1422400" y="6413500"/>
            <a:ext cx="2540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sp>
        <p:nvSpPr>
          <p:cNvPr id="4104" name="Rectangle 8"/>
          <p:cNvSpPr>
            <a:spLocks noGrp="1"/>
          </p:cNvSpPr>
          <p:nvPr>
            <p:ph type="ftr" sz="quarter" idx="3"/>
          </p:nvPr>
        </p:nvSpPr>
        <p:spPr>
          <a:xfrm>
            <a:off x="4572000" y="64135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pPr lvl="0" eaLnBrk="1" hangingPunct="1"/>
            <a:endParaRPr lang="en-US" altLang="x-none">
              <a:latin typeface="Times New Roman" panose="02020603050405020304" pitchFamily="18" charset="0"/>
            </a:endParaRPr>
          </a:p>
        </p:txBody>
      </p:sp>
      <p:pic>
        <p:nvPicPr>
          <p:cNvPr id="4105" name="Picture 9" descr="anabnr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38300" y="0"/>
            <a:ext cx="10553700" cy="754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6" name="Rectangle 10"/>
          <p:cNvSpPr/>
          <p:nvPr/>
        </p:nvSpPr>
        <p:spPr>
          <a:xfrm>
            <a:off x="406400" y="457200"/>
            <a:ext cx="3352800" cy="304800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</a:ln>
        </p:spPr>
        <p:txBody>
          <a:bodyPr wrap="none" anchor="ctr"/>
          <a:p>
            <a:pPr lvl="0" algn="ctr" eaLnBrk="1" hangingPunct="1"/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107" name="Rectangle 11"/>
          <p:cNvSpPr>
            <a:spLocks noGrp="1"/>
          </p:cNvSpPr>
          <p:nvPr>
            <p:ph type="sldNum" sz="quarter" idx="4"/>
          </p:nvPr>
        </p:nvSpPr>
        <p:spPr>
          <a:xfrm>
            <a:off x="10972800" y="64135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4108" name="Rectangle 12"/>
          <p:cNvSpPr>
            <a:spLocks noGrp="1"/>
          </p:cNvSpPr>
          <p:nvPr>
            <p:ph type="body" idx="1"/>
          </p:nvPr>
        </p:nvSpPr>
        <p:spPr>
          <a:xfrm>
            <a:off x="1422400" y="2101850"/>
            <a:ext cx="103632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lvl="0" indent="-4572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027430" lvl="1" indent="-45593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37033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666699"/>
        </a:buClr>
        <a:buSzPct val="70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71323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Ref idx="1003">
        <a:schemeClr val="bg2"/>
      </p:bgRef>
    </p:bg>
    <p:spTree>
      <p:nvGrpSpPr>
        <p:cNvPr id="1" name=""/>
        <p:cNvGrpSpPr/>
        <p:nvPr/>
      </p:nvGrpSpPr>
      <p:grpSpPr/>
      <p:sp>
        <p:nvSpPr>
          <p:cNvPr id="4098" name="文本占位符 8"/>
          <p:cNvSpPr>
            <a:spLocks noGrp="1"/>
          </p:cNvSpPr>
          <p:nvPr>
            <p:ph type="body" idx="1"/>
          </p:nvPr>
        </p:nvSpPr>
        <p:spPr>
          <a:xfrm>
            <a:off x="609600" y="1447800"/>
            <a:ext cx="109728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24" name="日期占位符 23"/>
          <p:cNvSpPr>
            <a:spLocks noGrp="1"/>
          </p:cNvSpPr>
          <p:nvPr>
            <p:ph type="dt" sz="half" idx="2"/>
          </p:nvPr>
        </p:nvSpPr>
        <p:spPr>
          <a:xfrm>
            <a:off x="7721600" y="6203950"/>
            <a:ext cx="34544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3"/>
          </p:nvPr>
        </p:nvSpPr>
        <p:spPr>
          <a:xfrm>
            <a:off x="2844800" y="6203950"/>
            <a:ext cx="47752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11214100" y="6181725"/>
            <a:ext cx="8128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>
              <a:defRPr sz="1600">
                <a:solidFill>
                  <a:schemeClr val="tx2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  <p:sp>
        <p:nvSpPr>
          <p:cNvPr id="5" name="标题占位符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  <a:ea typeface="华文新魏" panose="02010800040101010101" pitchFamily="2" charset="-122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3050" algn="l" rtl="0" fontAlgn="base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205" indent="-228600" algn="l" rtl="0" fontAlgn="base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fontAlgn="base">
        <a:spcBef>
          <a:spcPts val="34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4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2.xml"/><Relationship Id="rId4" Type="http://schemas.openxmlformats.org/officeDocument/2006/relationships/image" Target="../media/image8.jpeg"/><Relationship Id="rId3" Type="http://schemas.openxmlformats.org/officeDocument/2006/relationships/hyperlink" Target="../&#23721;&#20179;&#20351;&#22242;.MPG" TargetMode="External"/><Relationship Id="rId2" Type="http://schemas.openxmlformats.org/officeDocument/2006/relationships/image" Target="../media/image7.png"/><Relationship Id="rId1" Type="http://schemas.openxmlformats.org/officeDocument/2006/relationships/hyperlink" Target="../&#25991;&#26126;&#24320;&#21270;.M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3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63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9.xml"/><Relationship Id="rId3" Type="http://schemas.openxmlformats.org/officeDocument/2006/relationships/image" Target="../media/image12.jpeg"/><Relationship Id="rId2" Type="http://schemas.openxmlformats.org/officeDocument/2006/relationships/image" Target="D:/&#21382;&#21490;&#35838;&#20214;&#19979;&#36733;/&#20061;&#24180;&#32423;/4&#35838;&#26126;&#27835;&#32500;&#26032;/http:/www.geocities.jp/nagaura2/heysyu01.JPG" TargetMode="Externa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63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63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jpeg"/><Relationship Id="rId8" Type="http://schemas.openxmlformats.org/officeDocument/2006/relationships/image" Target="../media/image29.jpeg"/><Relationship Id="rId7" Type="http://schemas.openxmlformats.org/officeDocument/2006/relationships/image" Target="../media/image28.jpeg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3" Type="http://schemas.openxmlformats.org/officeDocument/2006/relationships/notesSlide" Target="../notesSlides/notesSlide5.xml"/><Relationship Id="rId12" Type="http://schemas.openxmlformats.org/officeDocument/2006/relationships/slideLayout" Target="../slideLayouts/slideLayout63.xml"/><Relationship Id="rId11" Type="http://schemas.openxmlformats.org/officeDocument/2006/relationships/audio" Target="../media/audio1.wav"/><Relationship Id="rId10" Type="http://schemas.openxmlformats.org/officeDocument/2006/relationships/image" Target="../media/image31.jpeg"/><Relationship Id="rId1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Text Box 2"/>
          <p:cNvSpPr txBox="1"/>
          <p:nvPr/>
        </p:nvSpPr>
        <p:spPr>
          <a:xfrm>
            <a:off x="2667000" y="6019800"/>
            <a:ext cx="1447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050" name="Object 3"/>
          <p:cNvGraphicFramePr>
            <a:graphicFrameLocks noGrp="1" noChangeAspect="1"/>
          </p:cNvGraphicFramePr>
          <p:nvPr>
            <p:ph idx="4294967295"/>
          </p:nvPr>
        </p:nvGraphicFramePr>
        <p:xfrm>
          <a:off x="9120505" y="1976755"/>
          <a:ext cx="2971800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4591050" imgH="6515100" progId="CorelDRAW.Graphic.10">
                  <p:embed/>
                </p:oleObj>
              </mc:Choice>
              <mc:Fallback>
                <p:oleObj name="" r:id="rId1" imgW="4591050" imgH="6515100" progId="CorelDRAW.Graphic.10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120505" y="1976755"/>
                        <a:ext cx="2971800" cy="49530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Rectangle 4"/>
          <p:cNvSpPr/>
          <p:nvPr/>
        </p:nvSpPr>
        <p:spPr>
          <a:xfrm>
            <a:off x="1524000" y="685800"/>
            <a:ext cx="3101975" cy="58388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根本原因：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焦点：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导火线：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开始：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转折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6.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结束：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7.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林肯的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  贡献：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8.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性质：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9.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意义：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7397" name="Text Box 5"/>
          <p:cNvSpPr txBox="1"/>
          <p:nvPr/>
        </p:nvSpPr>
        <p:spPr>
          <a:xfrm>
            <a:off x="4594225" y="568325"/>
            <a:ext cx="6875463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北方资本主义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经济和</a:t>
            </a: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南方种植园经济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两种经济制度</a:t>
            </a: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矛盾不可调和</a:t>
            </a:r>
            <a:endParaRPr lang="zh-CN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7398" name="Text Box 6"/>
          <p:cNvSpPr txBox="1"/>
          <p:nvPr/>
        </p:nvSpPr>
        <p:spPr>
          <a:xfrm>
            <a:off x="4008438" y="1844675"/>
            <a:ext cx="32496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林肯当选美国总统</a:t>
            </a:r>
            <a:endParaRPr lang="zh-CN" altLang="zh-CN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7399" name="Text Box 7"/>
          <p:cNvSpPr txBox="1"/>
          <p:nvPr/>
        </p:nvSpPr>
        <p:spPr>
          <a:xfrm>
            <a:off x="4008438" y="2349500"/>
            <a:ext cx="4103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400" b="1" kern="1200" cap="none" spc="0" normalizeH="0" baseline="0" noProof="1">
                <a:solidFill>
                  <a:schemeClr val="accent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1861年4月，南方挑起内战</a:t>
            </a:r>
            <a:endParaRPr kumimoji="0" lang="zh-CN" altLang="zh-CN" sz="2400" b="1" kern="1200" cap="none" spc="0" normalizeH="0" baseline="0" noProof="1">
              <a:solidFill>
                <a:schemeClr val="accent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7400" name="Text Box 8"/>
          <p:cNvSpPr txBox="1"/>
          <p:nvPr/>
        </p:nvSpPr>
        <p:spPr>
          <a:xfrm>
            <a:off x="3935413" y="2852738"/>
            <a:ext cx="51847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颁布《宅地法》</a:t>
            </a:r>
            <a:r>
              <a:rPr lang="zh-CN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《解放黑人奴隶宣言》</a:t>
            </a:r>
            <a:endParaRPr lang="zh-CN" altLang="zh-CN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7401" name="Text Box 9"/>
          <p:cNvSpPr txBox="1"/>
          <p:nvPr/>
        </p:nvSpPr>
        <p:spPr>
          <a:xfrm>
            <a:off x="4008438" y="3357563"/>
            <a:ext cx="33178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400" b="1" kern="1200" cap="none" spc="0" normalizeH="0" baseline="0" noProof="1">
                <a:solidFill>
                  <a:schemeClr val="accent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1865年</a:t>
            </a:r>
            <a:r>
              <a:rPr kumimoji="0" lang="en-US" altLang="zh-CN" sz="2400" b="1" kern="1200" cap="none" spc="0" normalizeH="0" baseline="0" noProof="1">
                <a:solidFill>
                  <a:schemeClr val="accent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</a:t>
            </a:r>
            <a:r>
              <a:rPr kumimoji="0" lang="zh-CN" altLang="en-US" sz="2400" b="1" kern="1200" cap="none" spc="0" normalizeH="0" baseline="0" noProof="1">
                <a:solidFill>
                  <a:schemeClr val="accent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月</a:t>
            </a:r>
            <a:r>
              <a:rPr kumimoji="0" lang="zh-CN" altLang="zh-CN" sz="2400" b="1" kern="1200" cap="none" spc="0" normalizeH="0" baseline="0" noProof="1">
                <a:solidFill>
                  <a:schemeClr val="accent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，北方胜利</a:t>
            </a:r>
            <a:endParaRPr kumimoji="0" lang="zh-CN" altLang="zh-CN" sz="2400" b="1" kern="1200" cap="none" spc="0" normalizeH="0" baseline="0" noProof="1">
              <a:solidFill>
                <a:schemeClr val="accent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7402" name="Text Box 10"/>
          <p:cNvSpPr txBox="1"/>
          <p:nvPr/>
        </p:nvSpPr>
        <p:spPr>
          <a:xfrm>
            <a:off x="4079875" y="4076700"/>
            <a:ext cx="3671888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领导南北战争胜利；维护国家统一；解放黑人奴隶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zh-CN" altLang="zh-CN" sz="2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7404" name="Rectangle 12"/>
          <p:cNvSpPr>
            <a:spLocks noChangeArrowheads="1"/>
          </p:cNvSpPr>
          <p:nvPr/>
        </p:nvSpPr>
        <p:spPr bwMode="auto">
          <a:xfrm>
            <a:off x="709930" y="-15240"/>
            <a:ext cx="8972550" cy="58356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  <a:sym typeface="+mn-ea"/>
              </a:rPr>
              <a:t> 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  <a:sym typeface="+mn-ea"/>
              </a:rPr>
              <a:t>                   </a:t>
            </a:r>
            <a:r>
              <a:rPr kumimoji="0" lang="zh-CN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  <a:sym typeface="+mn-ea"/>
              </a:rPr>
              <a:t>复习旧知</a:t>
            </a:r>
            <a:endParaRPr kumimoji="0" lang="zh-CN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  <a:sym typeface="+mn-ea"/>
            </a:endParaRPr>
          </a:p>
        </p:txBody>
      </p:sp>
      <p:sp>
        <p:nvSpPr>
          <p:cNvPr id="187405" name="Text Box 13"/>
          <p:cNvSpPr txBox="1"/>
          <p:nvPr/>
        </p:nvSpPr>
        <p:spPr>
          <a:xfrm>
            <a:off x="3935413" y="1341438"/>
            <a:ext cx="25209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400" b="1" kern="1200" cap="none" spc="0" normalizeH="0" baseline="0" noProof="1">
                <a:solidFill>
                  <a:schemeClr val="accent6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奴隶制的存废</a:t>
            </a:r>
            <a:endParaRPr kumimoji="0" lang="zh-CN" altLang="zh-CN" sz="2400" b="1" kern="1200" cap="none" spc="0" normalizeH="0" baseline="0" noProof="1">
              <a:solidFill>
                <a:schemeClr val="accent6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61" name="AutoShape 14"/>
          <p:cNvSpPr/>
          <p:nvPr/>
        </p:nvSpPr>
        <p:spPr>
          <a:xfrm>
            <a:off x="2346325" y="981075"/>
            <a:ext cx="295275" cy="5111750"/>
          </a:xfrm>
          <a:prstGeom prst="leftBrace">
            <a:avLst>
              <a:gd name="adj1" fmla="val 98100"/>
              <a:gd name="adj2" fmla="val 50532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2" name="Text Box 18"/>
          <p:cNvSpPr txBox="1"/>
          <p:nvPr/>
        </p:nvSpPr>
        <p:spPr>
          <a:xfrm>
            <a:off x="4079875" y="5445125"/>
            <a:ext cx="54057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000" b="1" dirty="0">
                <a:latin typeface="Arial" panose="020B0604020202020204" pitchFamily="34" charset="0"/>
                <a:ea typeface="黑体" panose="02010609060101010101" pitchFamily="49" charset="-122"/>
              </a:rPr>
              <a:t>   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废除了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奴隶制度，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扫清了资本主义发展的最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大障碍，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为以后经济的迅速发展创造了条件。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6" name="Text Box 19"/>
          <p:cNvSpPr txBox="1"/>
          <p:nvPr/>
        </p:nvSpPr>
        <p:spPr>
          <a:xfrm>
            <a:off x="4079875" y="4946650"/>
            <a:ext cx="40322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kern="1200" cap="none" spc="0" normalizeH="0" baseline="0" noProof="1">
                <a:solidFill>
                  <a:schemeClr val="accent6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美国历史上第二次资产阶级革命</a:t>
            </a:r>
            <a:endParaRPr kumimoji="0" lang="zh-CN" altLang="en-US" sz="2000" b="1" kern="1200" cap="none" spc="0" normalizeH="0" baseline="0" noProof="1">
              <a:solidFill>
                <a:schemeClr val="accent6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64" name="文本框 1"/>
          <p:cNvSpPr txBox="1"/>
          <p:nvPr/>
        </p:nvSpPr>
        <p:spPr>
          <a:xfrm>
            <a:off x="1562100" y="2811463"/>
            <a:ext cx="736600" cy="32829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美国内战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740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7" grpId="0" animBg="1"/>
      <p:bldP spid="187398" grpId="0" animBg="1"/>
      <p:bldP spid="187399" grpId="0" animBg="1"/>
      <p:bldP spid="187400" grpId="0" animBg="1"/>
      <p:bldP spid="187401" grpId="0" animBg="1"/>
      <p:bldP spid="18740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49555" y="1010920"/>
            <a:ext cx="1117282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4000" b="1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将军的政厅被称为幕府。</a:t>
            </a:r>
            <a:endParaRPr lang="zh-CN" altLang="en-US" sz="4000" b="1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镰仓幕府（源氏幕府）</a:t>
            </a:r>
            <a:r>
              <a:rPr lang="en-US" altLang="zh-CN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——</a:t>
            </a: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1185—1336</a:t>
            </a: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年）</a:t>
            </a:r>
            <a:endParaRPr lang="zh-CN" altLang="en-US" sz="4000" b="1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室町幕府（足利幕府）</a:t>
            </a:r>
            <a:r>
              <a:rPr lang="en-US" altLang="zh-CN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——</a:t>
            </a: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1336—1603</a:t>
            </a: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年）</a:t>
            </a:r>
            <a:endParaRPr lang="zh-CN" altLang="en-US" sz="4000" b="1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德川幕府（江户幕府）</a:t>
            </a:r>
            <a:r>
              <a:rPr lang="en-US" altLang="zh-CN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——</a:t>
            </a: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1603—1867</a:t>
            </a:r>
            <a:r>
              <a:rPr lang="zh-CN" altLang="en-US" sz="4000" b="1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年）</a:t>
            </a:r>
            <a:endParaRPr lang="zh-CN" altLang="en-US" sz="4000" b="1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6" name="直角上箭头 5"/>
          <p:cNvSpPr/>
          <p:nvPr/>
        </p:nvSpPr>
        <p:spPr>
          <a:xfrm rot="5400000">
            <a:off x="1332230" y="4084320"/>
            <a:ext cx="1289685" cy="1234440"/>
          </a:xfrm>
          <a:prstGeom prst="bent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94610" y="4556760"/>
            <a:ext cx="9183370" cy="9277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70000"/>
              </a:lnSpc>
            </a:pPr>
            <a:r>
              <a:rPr lang="en-US" altLang="zh-CN" sz="3200" b="1">
                <a:solidFill>
                  <a:srgbClr val="0070C0"/>
                </a:solidFill>
              </a:rPr>
              <a:t>   646</a:t>
            </a:r>
            <a:r>
              <a:rPr lang="zh-CN" altLang="en-US" sz="3200" b="1">
                <a:solidFill>
                  <a:srgbClr val="0070C0"/>
                </a:solidFill>
              </a:rPr>
              <a:t>年，大化改新标志日本成为一个封建制国家</a:t>
            </a:r>
            <a:endParaRPr lang="zh-CN" altLang="en-US" sz="3200" b="1">
              <a:solidFill>
                <a:srgbClr val="0070C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63950" y="236220"/>
            <a:ext cx="486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复习导入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7" name="图片 26626" descr="25岁的明治天皇">
            <a:hlinkClick r:id="rId1"/>
          </p:cNvPr>
          <p:cNvPicPr>
            <a:picLocks noChangeAspect="1"/>
          </p:cNvPicPr>
          <p:nvPr/>
        </p:nvPicPr>
        <p:blipFill>
          <a:blip r:embed="rId2"/>
          <a:srcRect l="19603" t="18695" r="42545" b="18617"/>
          <a:stretch>
            <a:fillRect/>
          </a:stretch>
        </p:blipFill>
        <p:spPr>
          <a:xfrm>
            <a:off x="6705600" y="2272665"/>
            <a:ext cx="5386070" cy="45929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图片 26627" descr="明治维新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65" y="2272030"/>
            <a:ext cx="6655435" cy="45929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TextBox 6"/>
          <p:cNvSpPr txBox="1"/>
          <p:nvPr/>
        </p:nvSpPr>
        <p:spPr>
          <a:xfrm>
            <a:off x="1919288" y="765175"/>
            <a:ext cx="7056437" cy="150685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0602A2"/>
                </a:solidFill>
                <a:latin typeface="Algerian" panose="04020705040A02060702" pitchFamily="2" charset="0"/>
                <a:ea typeface="华文隶书" panose="02010800040101010101" pitchFamily="2" charset="-122"/>
              </a:rPr>
              <a:t>第</a:t>
            </a:r>
            <a:r>
              <a:rPr lang="en-US" altLang="zh-CN" sz="4400" b="1">
                <a:solidFill>
                  <a:srgbClr val="0602A2"/>
                </a:solidFill>
                <a:latin typeface="Algerian" panose="04020705040A02060702" pitchFamily="2" charset="0"/>
                <a:ea typeface="华文隶书" panose="02010800040101010101" pitchFamily="2" charset="-122"/>
              </a:rPr>
              <a:t>4</a:t>
            </a:r>
            <a:r>
              <a:rPr lang="zh-CN" altLang="en-US" sz="4400" b="1" dirty="0">
                <a:solidFill>
                  <a:srgbClr val="0602A2"/>
                </a:solidFill>
                <a:latin typeface="Algerian" panose="04020705040A02060702" pitchFamily="2" charset="0"/>
                <a:ea typeface="华文隶书" panose="02010800040101010101" pitchFamily="2" charset="-122"/>
              </a:rPr>
              <a:t>课</a:t>
            </a:r>
            <a:endParaRPr lang="en-US" altLang="zh-CN" sz="4400" b="1">
              <a:solidFill>
                <a:srgbClr val="0602A2"/>
              </a:solidFill>
              <a:latin typeface="Algerian" panose="04020705040A02060702" pitchFamily="2" charset="0"/>
              <a:ea typeface="华文隶书" panose="02010800040101010101" pitchFamily="2" charset="-122"/>
            </a:endParaRPr>
          </a:p>
          <a:p>
            <a:pPr algn="ctr"/>
            <a:r>
              <a:rPr lang="zh-CN" altLang="en-US" sz="4800" b="1" dirty="0">
                <a:solidFill>
                  <a:srgbClr val="0602A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日本明治维新</a:t>
            </a:r>
            <a:endParaRPr lang="zh-CN" altLang="en-US" sz="4800" b="1" dirty="0">
              <a:solidFill>
                <a:srgbClr val="0602A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540" y="104775"/>
            <a:ext cx="11876405" cy="59486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985" algn="ctr">
              <a:lnSpc>
                <a:spcPct val="17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学习目标：</a:t>
            </a:r>
            <a:endParaRPr lang="zh-CN" sz="3200" b="1">
              <a:ea typeface="宋体" panose="02010600030101010101" pitchFamily="2" charset="-122"/>
            </a:endParaRPr>
          </a:p>
          <a:p>
            <a:pPr indent="133985">
              <a:lnSpc>
                <a:spcPct val="170000"/>
              </a:lnSpc>
            </a:pPr>
            <a:r>
              <a:rPr lang="en-US" sz="3200" b="1">
                <a:latin typeface="宋体" panose="02010600030101010101" pitchFamily="2" charset="-122"/>
              </a:rPr>
              <a:t> 1.</a:t>
            </a:r>
            <a:r>
              <a:rPr lang="zh-CN" sz="3200" b="1">
                <a:ea typeface="宋体" panose="02010600030101010101" pitchFamily="2" charset="-122"/>
              </a:rPr>
              <a:t>了解日本的幕府统治，知道西方列强对日本的入侵，倒幕运动及日本明治维新的主要内容。</a:t>
            </a:r>
            <a:r>
              <a:rPr lang="en-US" sz="3200" b="1">
                <a:latin typeface="宋体" panose="02010600030101010101" pitchFamily="2" charset="-122"/>
              </a:rPr>
              <a:t>   2. </a:t>
            </a:r>
            <a:r>
              <a:rPr lang="zh-CN" sz="3200" b="1">
                <a:ea typeface="宋体" panose="02010600030101010101" pitchFamily="2" charset="-122"/>
              </a:rPr>
              <a:t>通过本课的学习可以与中国的戊戌变法相比较</a:t>
            </a:r>
            <a:r>
              <a:rPr lang="en-US" sz="3200" b="1">
                <a:latin typeface="宋体" panose="02010600030101010101" pitchFamily="2" charset="-122"/>
              </a:rPr>
              <a:t> 3.</a:t>
            </a:r>
            <a:r>
              <a:rPr lang="zh-CN" sz="3200" b="1">
                <a:ea typeface="宋体" panose="02010600030101010101" pitchFamily="2" charset="-122"/>
              </a:rPr>
              <a:t>认识明治维新对日本影响，理解改革对社会进步起到推动作用。</a:t>
            </a:r>
            <a:r>
              <a:rPr lang="en-US" sz="3200" b="1">
                <a:latin typeface="宋体" panose="02010600030101010101" pitchFamily="2" charset="-122"/>
              </a:rPr>
              <a:t> </a:t>
            </a:r>
            <a:r>
              <a:rPr lang="zh-CN" sz="3200" b="1">
                <a:ea typeface="宋体" panose="02010600030101010101" pitchFamily="2" charset="-122"/>
              </a:rPr>
              <a:t>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重点：明治维新内容。</a:t>
            </a:r>
            <a:r>
              <a:rPr 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en-US" sz="32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indent="133985">
              <a:lnSpc>
                <a:spcPct val="17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难点：明治维新的影响。</a:t>
            </a:r>
            <a:r>
              <a:rPr lang="en-US" sz="3200" b="1">
                <a:latin typeface="宋体" panose="02010600030101010101" pitchFamily="2" charset="-122"/>
              </a:rPr>
              <a:t> </a:t>
            </a:r>
            <a:endParaRPr lang="zh-CN" altLang="en-US" sz="32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5090" y="658495"/>
            <a:ext cx="12021820" cy="5996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350">
              <a:lnSpc>
                <a:spcPct val="120000"/>
              </a:lnSpc>
            </a:pPr>
            <a:r>
              <a:rPr lang="en-US" sz="3200">
                <a:latin typeface="宋体" panose="02010600030101010101" pitchFamily="2" charset="-122"/>
              </a:rPr>
              <a:t>1.19</a:t>
            </a:r>
            <a:r>
              <a:rPr lang="zh-CN" sz="3200">
                <a:ea typeface="宋体" panose="02010600030101010101" pitchFamily="2" charset="-122"/>
              </a:rPr>
              <a:t>世纪中期，日本处于</a:t>
            </a:r>
            <a:r>
              <a:rPr lang="en-US" sz="3200" u="sng">
                <a:latin typeface="宋体" panose="02010600030101010101" pitchFamily="2" charset="-122"/>
              </a:rPr>
              <a:t>           </a:t>
            </a:r>
            <a:r>
              <a:rPr lang="zh-CN" sz="3200">
                <a:ea typeface="宋体" panose="02010600030101010101" pitchFamily="2" charset="-122"/>
              </a:rPr>
              <a:t>统治之下。</a:t>
            </a:r>
            <a:r>
              <a:rPr lang="en-US" sz="3200" u="sng">
                <a:latin typeface="宋体" panose="02010600030101010101" pitchFamily="2" charset="-122"/>
              </a:rPr>
              <a:t>     </a:t>
            </a:r>
            <a:r>
              <a:rPr lang="zh-CN" sz="3200">
                <a:ea typeface="宋体" panose="02010600030101010101" pitchFamily="2" charset="-122"/>
              </a:rPr>
              <a:t>是名义上的君主，实权掌握在幕府将军手中。</a:t>
            </a:r>
            <a:r>
              <a:rPr lang="en-US" sz="3200">
                <a:latin typeface="宋体" panose="02010600030101010101" pitchFamily="2" charset="-122"/>
              </a:rPr>
              <a:t>2.</a:t>
            </a:r>
            <a:r>
              <a:rPr lang="zh-CN" sz="3200">
                <a:ea typeface="宋体" panose="02010600030101010101" pitchFamily="2" charset="-122"/>
              </a:rPr>
              <a:t>德川幕府推行</a:t>
            </a:r>
            <a:r>
              <a:rPr lang="en-US" sz="3200" u="sng">
                <a:latin typeface="宋体" panose="02010600030101010101" pitchFamily="2" charset="-122"/>
              </a:rPr>
              <a:t>        </a:t>
            </a:r>
            <a:r>
              <a:rPr lang="zh-CN" sz="3200">
                <a:ea typeface="宋体" panose="02010600030101010101" pitchFamily="2" charset="-122"/>
              </a:rPr>
              <a:t>政策，只同中国、</a:t>
            </a:r>
            <a:r>
              <a:rPr lang="en-US" sz="3200" u="sng">
                <a:latin typeface="宋体" panose="02010600030101010101" pitchFamily="2" charset="-122"/>
              </a:rPr>
              <a:t>      </a:t>
            </a:r>
            <a:r>
              <a:rPr lang="zh-CN" sz="3200">
                <a:ea typeface="宋体" panose="02010600030101010101" pitchFamily="2" charset="-122"/>
              </a:rPr>
              <a:t>进行有限的贸易。</a:t>
            </a:r>
            <a:r>
              <a:rPr lang="en-US" sz="3200">
                <a:latin typeface="宋体" panose="02010600030101010101" pitchFamily="2" charset="-122"/>
              </a:rPr>
              <a:t>3.1868</a:t>
            </a:r>
            <a:r>
              <a:rPr lang="zh-CN" sz="3200">
                <a:ea typeface="宋体" panose="02010600030101010101" pitchFamily="2" charset="-122"/>
              </a:rPr>
              <a:t>年，日本结束了幕府统治，睦仁天皇改年号为“</a:t>
            </a:r>
            <a:r>
              <a:rPr lang="en-US" sz="3200" u="sng">
                <a:latin typeface="宋体" panose="02010600030101010101" pitchFamily="2" charset="-122"/>
              </a:rPr>
              <a:t>        </a:t>
            </a:r>
            <a:r>
              <a:rPr lang="zh-CN" sz="3200">
                <a:ea typeface="宋体" panose="02010600030101010101" pitchFamily="2" charset="-122"/>
              </a:rPr>
              <a:t>”。</a:t>
            </a:r>
            <a:r>
              <a:rPr lang="en-US" sz="3200">
                <a:latin typeface="Times New Roman" panose="02020603050405020304" pitchFamily="18" charset="0"/>
              </a:rPr>
              <a:t>1869</a:t>
            </a:r>
            <a:r>
              <a:rPr lang="zh-CN" sz="3200">
                <a:ea typeface="宋体" panose="02010600030101010101" pitchFamily="2" charset="-122"/>
              </a:rPr>
              <a:t>年，日本首都迁到</a:t>
            </a:r>
            <a:r>
              <a:rPr lang="en-US" sz="3200" u="sng">
                <a:latin typeface="宋体" panose="02010600030101010101" pitchFamily="2" charset="-122"/>
              </a:rPr>
              <a:t>            </a:t>
            </a:r>
            <a:r>
              <a:rPr lang="zh-CN" sz="3200">
                <a:ea typeface="宋体" panose="02010600030101010101" pitchFamily="2" charset="-122"/>
              </a:rPr>
              <a:t>。</a:t>
            </a:r>
            <a:r>
              <a:rPr lang="en-US" sz="3200">
                <a:latin typeface="宋体" panose="02010600030101010101" pitchFamily="2" charset="-122"/>
              </a:rPr>
              <a:t>4.</a:t>
            </a:r>
            <a:r>
              <a:rPr lang="zh-CN" sz="3200">
                <a:ea typeface="宋体" panose="02010600030101010101" pitchFamily="2" charset="-122"/>
              </a:rPr>
              <a:t>从1868年起，明治政府开始实行一系列改革，以西方为榜样，全面改造日本，史称“</a:t>
            </a:r>
            <a:r>
              <a:rPr lang="en-US" sz="3200" u="sng">
                <a:latin typeface="宋体" panose="02010600030101010101" pitchFamily="2" charset="-122"/>
              </a:rPr>
              <a:t>               </a:t>
            </a:r>
            <a:r>
              <a:rPr lang="zh-CN" sz="3200">
                <a:ea typeface="宋体" panose="02010600030101010101" pitchFamily="2" charset="-122"/>
              </a:rPr>
              <a:t>”。</a:t>
            </a:r>
            <a:endParaRPr lang="zh-CN" sz="3200">
              <a:ea typeface="宋体" panose="02010600030101010101" pitchFamily="2" charset="-122"/>
            </a:endParaRPr>
          </a:p>
          <a:p>
            <a:pPr indent="133350">
              <a:lnSpc>
                <a:spcPct val="120000"/>
              </a:lnSpc>
            </a:pPr>
            <a:r>
              <a:rPr lang="en-US" sz="3200">
                <a:latin typeface="宋体" panose="02010600030101010101" pitchFamily="2" charset="-122"/>
                <a:ea typeface="+mn-ea"/>
                <a:sym typeface="+mn-ea"/>
              </a:rPr>
              <a:t>5. </a:t>
            </a:r>
            <a:r>
              <a:rPr lang="zh-CN" sz="3200">
                <a:latin typeface="+mn-lt"/>
                <a:cs typeface="Arial" panose="020B0604020202020204" pitchFamily="34" charset="0"/>
                <a:sym typeface="+mn-ea"/>
              </a:rPr>
              <a:t>19世纪后期，日本实行明治维新后，使天皇政府权力加强的措施是（   ）   A．“废藩置县”   </a:t>
            </a:r>
            <a:r>
              <a:rPr lang="en-US" sz="3200">
                <a:latin typeface="宋体" panose="02010600030101010101" pitchFamily="2" charset="-122"/>
                <a:ea typeface="+mn-ea"/>
                <a:cs typeface="Arial" panose="020B0604020202020204" pitchFamily="34" charset="0"/>
                <a:sym typeface="+mn-ea"/>
              </a:rPr>
              <a:t>	</a:t>
            </a:r>
            <a:r>
              <a:rPr lang="zh-CN" sz="3200">
                <a:latin typeface="+mn-lt"/>
                <a:cs typeface="Arial" panose="020B0604020202020204" pitchFamily="34" charset="0"/>
                <a:sym typeface="+mn-ea"/>
              </a:rPr>
              <a:t>B．允许土地买卖  </a:t>
            </a:r>
            <a:endParaRPr lang="zh-CN" sz="3200">
              <a:latin typeface="+mn-lt"/>
              <a:cs typeface="Arial" panose="020B0604020202020204" pitchFamily="34" charset="0"/>
              <a:sym typeface="+mn-ea"/>
            </a:endParaRPr>
          </a:p>
          <a:p>
            <a:pPr indent="133350">
              <a:lnSpc>
                <a:spcPct val="120000"/>
              </a:lnSpc>
            </a:pPr>
            <a:r>
              <a:rPr lang="zh-CN" sz="3200">
                <a:latin typeface="+mn-lt"/>
                <a:cs typeface="Arial" panose="020B0604020202020204" pitchFamily="34" charset="0"/>
                <a:sym typeface="+mn-ea"/>
              </a:rPr>
              <a:t>              C．“文明开化”            D．发展近代工业</a:t>
            </a:r>
            <a:endParaRPr lang="zh-CN" altLang="en-US" sz="3200"/>
          </a:p>
        </p:txBody>
      </p:sp>
      <p:sp>
        <p:nvSpPr>
          <p:cNvPr id="2" name="文本框 1"/>
          <p:cNvSpPr txBox="1"/>
          <p:nvPr/>
        </p:nvSpPr>
        <p:spPr>
          <a:xfrm>
            <a:off x="3542030" y="74930"/>
            <a:ext cx="45999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预习检测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35525" y="658495"/>
            <a:ext cx="20929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德川幕府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919210" y="560705"/>
            <a:ext cx="10610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天皇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83890" y="1769745"/>
            <a:ext cx="12382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锁国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53985" y="1681480"/>
            <a:ext cx="1297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荷兰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80295" y="2353310"/>
            <a:ext cx="14008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明治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99305" y="2993390"/>
            <a:ext cx="2255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东京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2140" y="4232275"/>
            <a:ext cx="26098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明治维新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00175" y="5485130"/>
            <a:ext cx="47180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</a:rPr>
              <a:t>A</a:t>
            </a:r>
            <a:endParaRPr lang="en-US" altLang="zh-CN" sz="5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-12065" y="48895"/>
            <a:ext cx="12111990" cy="65544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350"/>
            <a:r>
              <a:rPr lang="en-US" sz="3000">
                <a:latin typeface="宋体" panose="02010600030101010101" pitchFamily="2" charset="-122"/>
              </a:rPr>
              <a:t>6. </a:t>
            </a:r>
            <a:r>
              <a:rPr lang="zh-CN" sz="3000">
                <a:ea typeface="宋体" panose="02010600030101010101" pitchFamily="2" charset="-122"/>
              </a:rPr>
              <a:t>19世纪中期，日本仍是落后的封建国家，当时掌握日本统治实权的阶层是（  ）     A．天皇        B．大名         C．将军          D．武士</a:t>
            </a:r>
            <a:r>
              <a:rPr lang="en-US" sz="3000">
                <a:latin typeface="宋体" panose="02010600030101010101" pitchFamily="2" charset="-122"/>
              </a:rPr>
              <a:t>7.</a:t>
            </a:r>
            <a:r>
              <a:rPr lang="en-US" sz="3000">
                <a:latin typeface="楷体" panose="02010609060101010101" charset="-122"/>
              </a:rPr>
              <a:t> </a:t>
            </a:r>
            <a:r>
              <a:rPr lang="zh-CN" sz="3000">
                <a:ea typeface="宋体" panose="02010600030101010101" pitchFamily="2" charset="-122"/>
              </a:rPr>
              <a:t>近代首先敲开日本大门的西方列强是（</a:t>
            </a:r>
            <a:r>
              <a:rPr lang="en-US" sz="3000">
                <a:latin typeface="宋体" panose="02010600030101010101" pitchFamily="2" charset="-122"/>
              </a:rPr>
              <a:t>    )</a:t>
            </a:r>
            <a:r>
              <a:rPr lang="zh-CN" sz="3000">
                <a:ea typeface="宋体" panose="02010600030101010101" pitchFamily="2" charset="-122"/>
              </a:rPr>
              <a:t>      A. 法国    B. 英国    C. 美国    D. 德国</a:t>
            </a:r>
            <a:r>
              <a:rPr lang="en-US" sz="3000">
                <a:latin typeface="宋体" panose="02010600030101010101" pitchFamily="2" charset="-122"/>
              </a:rPr>
              <a:t>8.</a:t>
            </a:r>
            <a:r>
              <a:rPr lang="en-US" sz="3000">
                <a:latin typeface="楷体" panose="02010609060101010101" charset="-122"/>
              </a:rPr>
              <a:t> </a:t>
            </a:r>
            <a:r>
              <a:rPr lang="zh-CN" sz="3000">
                <a:ea typeface="宋体" panose="02010600030101010101" pitchFamily="2" charset="-122"/>
              </a:rPr>
              <a:t>模仿和创新相结合是日本民族的一大特色，主要体现为“汉化”和“欧化”。其“欧化”的主要措施是（　　）   A．废除贵族世袭制</a:t>
            </a:r>
            <a:r>
              <a:rPr lang="en-US" sz="3000">
                <a:latin typeface="宋体" panose="02010600030101010101" pitchFamily="2" charset="-122"/>
              </a:rPr>
              <a:t>	</a:t>
            </a:r>
            <a:r>
              <a:rPr lang="zh-CN" sz="3000">
                <a:ea typeface="宋体" panose="02010600030101010101" pitchFamily="2" charset="-122"/>
              </a:rPr>
              <a:t>              B．推翻幕府统治     C．实行“科技立国”政策</a:t>
            </a:r>
            <a:r>
              <a:rPr lang="en-US" sz="3000">
                <a:latin typeface="宋体" panose="02010600030101010101" pitchFamily="2" charset="-122"/>
              </a:rPr>
              <a:t>	</a:t>
            </a:r>
            <a:r>
              <a:rPr lang="zh-CN" sz="3000">
                <a:ea typeface="宋体" panose="02010600030101010101" pitchFamily="2" charset="-122"/>
              </a:rPr>
              <a:t>       D．文明开化  </a:t>
            </a:r>
            <a:r>
              <a:rPr lang="en-US" sz="3000">
                <a:latin typeface="宋体" panose="02010600030101010101" pitchFamily="2" charset="-122"/>
              </a:rPr>
              <a:t>7.</a:t>
            </a:r>
            <a:r>
              <a:rPr lang="en-US" sz="3000">
                <a:solidFill>
                  <a:srgbClr val="000000"/>
                </a:solidFill>
                <a:latin typeface="Verdana" panose="020B0604030504040204" charset="0"/>
                <a:cs typeface="Verdana" panose="020B0604030504040204" charset="0"/>
              </a:rPr>
              <a:t> </a:t>
            </a:r>
            <a:r>
              <a:rPr lang="zh-CN" sz="3000">
                <a:ea typeface="宋体" panose="02010600030101010101" pitchFamily="2" charset="-122"/>
              </a:rPr>
              <a:t>对明治维新的内容表达正确的是（</a:t>
            </a:r>
            <a:r>
              <a:rPr lang="en-US" sz="3000">
                <a:latin typeface="宋体" panose="02010600030101010101" pitchFamily="2" charset="-122"/>
              </a:rPr>
              <a:t>   </a:t>
            </a:r>
            <a:r>
              <a:rPr lang="zh-CN" sz="3000">
                <a:ea typeface="宋体" panose="02010600030101010101" pitchFamily="2" charset="-122"/>
              </a:rPr>
              <a:t>）①“废藩置县”，加强中央集权   ②创办近代企业，允许土地买卖③农奴在获得“解放”时可以得到一块份地  </a:t>
            </a:r>
            <a:endParaRPr lang="zh-CN" sz="3000">
              <a:ea typeface="宋体" panose="02010600030101010101" pitchFamily="2" charset="-122"/>
            </a:endParaRPr>
          </a:p>
          <a:p>
            <a:pPr indent="133350"/>
            <a:r>
              <a:rPr lang="zh-CN" sz="3000">
                <a:ea typeface="宋体" panose="02010600030101010101" pitchFamily="2" charset="-122"/>
              </a:rPr>
              <a:t>④提倡文明开化，大力发展教育A．</a:t>
            </a:r>
            <a:r>
              <a:rPr lang="en-US" sz="3000">
                <a:latin typeface="宋体" panose="02010600030101010101" pitchFamily="2" charset="-122"/>
              </a:rPr>
              <a:t> </a:t>
            </a:r>
            <a:r>
              <a:rPr lang="zh-CN" sz="3000">
                <a:ea typeface="宋体" panose="02010600030101010101" pitchFamily="2" charset="-122"/>
              </a:rPr>
              <a:t>①②③④      B．②③④        C．①②③     D．①②④</a:t>
            </a:r>
            <a:endParaRPr lang="zh-CN" altLang="en-US" sz="3000"/>
          </a:p>
        </p:txBody>
      </p:sp>
      <p:sp>
        <p:nvSpPr>
          <p:cNvPr id="2" name="文本框 1"/>
          <p:cNvSpPr txBox="1"/>
          <p:nvPr/>
        </p:nvSpPr>
        <p:spPr>
          <a:xfrm>
            <a:off x="1562100" y="516890"/>
            <a:ext cx="4864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</a:rPr>
              <a:t>D</a:t>
            </a:r>
            <a:endParaRPr lang="en-US" altLang="zh-CN" sz="54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957695" y="1312545"/>
            <a:ext cx="8991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</a:rPr>
              <a:t>C</a:t>
            </a:r>
            <a:endParaRPr lang="en-US" altLang="zh-CN" sz="54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89395" y="2860675"/>
            <a:ext cx="7219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</a:rPr>
              <a:t>D</a:t>
            </a:r>
            <a:endParaRPr lang="en-US" altLang="zh-CN" sz="54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67780" y="4276090"/>
            <a:ext cx="5308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solidFill>
                  <a:srgbClr val="FF0000"/>
                </a:solidFill>
              </a:rPr>
              <a:t>D</a:t>
            </a:r>
            <a:endParaRPr lang="en-US" altLang="zh-CN" sz="5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2143760" y="558800"/>
            <a:ext cx="4048125" cy="68897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天  皇 （无实权）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2350135" y="1843405"/>
            <a:ext cx="3278505" cy="79248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将  军（实权）</a:t>
            </a:r>
            <a:endParaRPr kumimoji="0" lang="zh-CN" altLang="en-US" sz="44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437" name="Rectangle 4"/>
          <p:cNvSpPr/>
          <p:nvPr/>
        </p:nvSpPr>
        <p:spPr>
          <a:xfrm>
            <a:off x="2350135" y="3194050"/>
            <a:ext cx="3635375" cy="791845"/>
          </a:xfrm>
          <a:prstGeom prst="rect">
            <a:avLst/>
          </a:prstGeom>
          <a:solidFill>
            <a:srgbClr val="CC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大  名（庄园领主）</a:t>
            </a:r>
            <a:endParaRPr lang="zh-CN" altLang="en-US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38" name="Rectangle 5"/>
          <p:cNvSpPr/>
          <p:nvPr/>
        </p:nvSpPr>
        <p:spPr>
          <a:xfrm>
            <a:off x="2350135" y="4724400"/>
            <a:ext cx="3636010" cy="792480"/>
          </a:xfrm>
          <a:prstGeom prst="rect">
            <a:avLst/>
          </a:prstGeom>
          <a:solidFill>
            <a:srgbClr val="CC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武  士</a:t>
            </a:r>
            <a:endParaRPr lang="zh-CN" altLang="en-US" sz="44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5" name="Rectangle 6"/>
          <p:cNvSpPr>
            <a:spLocks noChangeArrowheads="1"/>
          </p:cNvSpPr>
          <p:nvPr/>
        </p:nvSpPr>
        <p:spPr bwMode="auto">
          <a:xfrm>
            <a:off x="2349500" y="5928995"/>
            <a:ext cx="3298190" cy="79248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农  、工、  商</a:t>
            </a:r>
            <a:endParaRPr kumimoji="0" lang="zh-CN" altLang="en-US" sz="44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440" name="AutoShape 7"/>
          <p:cNvSpPr/>
          <p:nvPr/>
        </p:nvSpPr>
        <p:spPr>
          <a:xfrm>
            <a:off x="3471545" y="1247458"/>
            <a:ext cx="431800" cy="503237"/>
          </a:xfrm>
          <a:prstGeom prst="downArrow">
            <a:avLst>
              <a:gd name="adj1" fmla="val 50000"/>
              <a:gd name="adj2" fmla="val 29136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441" name="AutoShape 8"/>
          <p:cNvSpPr/>
          <p:nvPr/>
        </p:nvSpPr>
        <p:spPr>
          <a:xfrm>
            <a:off x="3603308" y="2690813"/>
            <a:ext cx="431800" cy="503237"/>
          </a:xfrm>
          <a:prstGeom prst="downArrow">
            <a:avLst>
              <a:gd name="adj1" fmla="val 50000"/>
              <a:gd name="adj2" fmla="val 29136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443" name="AutoShape 10"/>
          <p:cNvSpPr/>
          <p:nvPr/>
        </p:nvSpPr>
        <p:spPr>
          <a:xfrm>
            <a:off x="3603625" y="5516563"/>
            <a:ext cx="431800" cy="3635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444" name="AutoShape 11"/>
          <p:cNvSpPr/>
          <p:nvPr/>
        </p:nvSpPr>
        <p:spPr>
          <a:xfrm>
            <a:off x="3603308" y="4078923"/>
            <a:ext cx="431800" cy="503237"/>
          </a:xfrm>
          <a:prstGeom prst="downArrow">
            <a:avLst>
              <a:gd name="adj1" fmla="val 50000"/>
              <a:gd name="adj2" fmla="val 29136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1" name="Text Box 12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7620000" y="1247775"/>
            <a:ext cx="4038600" cy="18630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l" defTabSz="914400">
              <a:lnSpc>
                <a:spcPct val="12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kumimoji="0" lang="zh-CN" altLang="en-US" sz="3200" b="1" kern="1200" cap="none" spc="0" normalizeH="0" baseline="0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3200" b="1" kern="1200" cap="none" spc="0" normalizeH="0" baseline="0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3200" b="1" kern="1200" cap="none" spc="0" normalizeH="0" baseline="0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）内忧：</a:t>
            </a:r>
            <a:r>
              <a:rPr kumimoji="0" lang="zh-CN" sz="3200" b="1" kern="1200" cap="none" spc="0" normalizeH="0" baseline="0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kumimoji="0" lang="zh-CN" altLang="en-US" sz="3200" b="1" kern="1200" cap="none" spc="0" normalizeH="0" baseline="0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等级制度森严、</a:t>
            </a:r>
            <a:r>
              <a:rPr lang="zh-CN" altLang="en-US" sz="3200" b="1" noProof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重农抑商政策</a:t>
            </a:r>
            <a:r>
              <a:rPr lang="zh-CN" altLang="en-US" sz="3200" b="1">
                <a:solidFill>
                  <a:srgbClr val="FF33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激化阶级矛盾</a:t>
            </a:r>
            <a:endParaRPr kumimoji="0" lang="zh-CN" altLang="en-US" sz="3200" b="1" u="sng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446" name="AutoShape 13"/>
          <p:cNvSpPr/>
          <p:nvPr/>
        </p:nvSpPr>
        <p:spPr>
          <a:xfrm rot="10800000">
            <a:off x="5986145" y="908050"/>
            <a:ext cx="469265" cy="4423410"/>
          </a:xfrm>
          <a:prstGeom prst="leftBrace">
            <a:avLst>
              <a:gd name="adj1" fmla="val 42708"/>
              <a:gd name="adj2" fmla="val 5000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3" name="Text Box 14"/>
          <p:cNvSpPr txBox="1">
            <a:spLocks noChangeArrowheads="1"/>
          </p:cNvSpPr>
          <p:nvPr/>
        </p:nvSpPr>
        <p:spPr bwMode="auto">
          <a:xfrm>
            <a:off x="661670" y="3048953"/>
            <a:ext cx="859790" cy="936625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00"/>
            </a:solidFill>
            <a:miter lim="800000"/>
          </a:ln>
        </p:spPr>
        <p:txBody>
          <a:bodyPr vert="eaVert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士</a:t>
            </a:r>
            <a:endParaRPr kumimoji="0" lang="zh-CN" altLang="en-US" sz="4400" b="1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84" name="Text Box 15"/>
          <p:cNvSpPr txBox="1">
            <a:spLocks noChangeArrowheads="1"/>
          </p:cNvSpPr>
          <p:nvPr/>
        </p:nvSpPr>
        <p:spPr bwMode="auto">
          <a:xfrm>
            <a:off x="6455410" y="675005"/>
            <a:ext cx="1164590" cy="55079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accent6">
                <a:lumMod val="20000"/>
                <a:lumOff val="80000"/>
              </a:schemeClr>
            </a:solidFill>
            <a:miter lim="800000"/>
          </a:ln>
        </p:spPr>
        <p:txBody>
          <a:bodyPr wrap="square">
            <a:spAutoFit/>
          </a:bodyPr>
          <a:lstStyle/>
          <a:p>
            <a:pPr marR="0" algn="l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武士阶级是统治阶级。身份等级世代相继，不能逾越。</a:t>
            </a:r>
            <a:endParaRPr kumimoji="0" lang="zh-CN" altLang="en-US" sz="3200" b="1" kern="1200" cap="none" spc="0" normalizeH="0" baseline="0" noProof="0" smtClean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85" name="Text Box 3"/>
          <p:cNvSpPr txBox="1">
            <a:spLocks noChangeArrowheads="1"/>
          </p:cNvSpPr>
          <p:nvPr/>
        </p:nvSpPr>
        <p:spPr bwMode="auto">
          <a:xfrm>
            <a:off x="5715" y="614045"/>
            <a:ext cx="762000" cy="56311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德川幕府统治的构成</a:t>
            </a:r>
            <a:endParaRPr kumimoji="0" lang="zh-CN" altLang="en-US" sz="4000" b="1" kern="1200" cap="none" spc="0" normalizeH="0" baseline="0" noProof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AutoShape 13"/>
          <p:cNvSpPr/>
          <p:nvPr/>
        </p:nvSpPr>
        <p:spPr>
          <a:xfrm>
            <a:off x="1648460" y="2154555"/>
            <a:ext cx="495935" cy="3124200"/>
          </a:xfrm>
          <a:prstGeom prst="leftBrace">
            <a:avLst>
              <a:gd name="adj1" fmla="val 42708"/>
              <a:gd name="adj2" fmla="val 50000"/>
            </a:avLst>
          </a:prstGeom>
          <a:noFill/>
          <a:ln w="12700" cap="flat" cmpd="sng" algn="ctr">
            <a:solidFill>
              <a:sysClr val="windowText" lastClr="00000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991360" y="1696720"/>
            <a:ext cx="3656330" cy="994410"/>
          </a:xfrm>
          <a:prstGeom prst="ellipse">
            <a:avLst/>
          </a:prstGeom>
          <a:solidFill>
            <a:schemeClr val="tx1">
              <a:alpha val="0"/>
            </a:schemeClr>
          </a:solidFill>
          <a:ln w="666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03625" y="-24765"/>
            <a:ext cx="3892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一、明治维新</a:t>
            </a:r>
            <a:r>
              <a:rPr lang="zh-CN" altLang="en-US"/>
              <a:t>、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013065" y="444500"/>
            <a:ext cx="2594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1</a:t>
            </a:r>
            <a:r>
              <a:rPr lang="zh-CN" altLang="en-US" sz="3200" b="1">
                <a:solidFill>
                  <a:srgbClr val="FF0000"/>
                </a:solidFill>
              </a:rPr>
              <a:t>、背景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717790" y="3194050"/>
            <a:ext cx="3940810" cy="18630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</a:rPr>
              <a:t>  </a:t>
            </a:r>
            <a:r>
              <a:rPr lang="zh-CN" sz="3200" b="1">
                <a:solidFill>
                  <a:srgbClr val="FF0000"/>
                </a:solidFill>
              </a:rPr>
              <a:t>②</a:t>
            </a:r>
            <a:r>
              <a:rPr lang="zh-CN" altLang="en-US" sz="3200" b="1">
                <a:solidFill>
                  <a:srgbClr val="FF0000"/>
                </a:solidFill>
              </a:rPr>
              <a:t>闭关锁国政策，只和中国、荷兰进行贸易。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6" name="直角上箭头 15"/>
          <p:cNvSpPr/>
          <p:nvPr/>
        </p:nvSpPr>
        <p:spPr>
          <a:xfrm rot="5400000">
            <a:off x="7736840" y="5037455"/>
            <a:ext cx="978535" cy="1017270"/>
          </a:xfrm>
          <a:prstGeom prst="bent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8646160" y="5057140"/>
            <a:ext cx="3484245" cy="14700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FF0000"/>
                </a:solidFill>
              </a:rPr>
              <a:t>  </a:t>
            </a:r>
            <a:r>
              <a:rPr lang="zh-CN" altLang="en-US" sz="3200" b="1">
                <a:solidFill>
                  <a:srgbClr val="FF0000"/>
                </a:solidFill>
              </a:rPr>
              <a:t>幕府封建统治阻碍资本主义发展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/>
      <p:bldP spid="718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0724" name="Picture 5" descr="明治维新时期黑船驶抵浦贺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70" y="14605"/>
            <a:ext cx="5666740" cy="6349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页脚占位符 2"/>
          <p:cNvSpPr txBox="1">
            <a:spLocks noGrp="1"/>
          </p:cNvSpPr>
          <p:nvPr/>
        </p:nvSpPr>
        <p:spPr>
          <a:xfrm>
            <a:off x="4648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/>
            <a:r>
              <a:rPr lang="en-US" altLang="zh-CN" sz="1400" dirty="0">
                <a:latin typeface="Times New Roman" panose="02020603050405020304" pitchFamily="18" charset="0"/>
              </a:rPr>
              <a:t> </a:t>
            </a:r>
            <a:endParaRPr lang="en-US" altLang="zh-CN" sz="1400" dirty="0">
              <a:latin typeface="Times New Roman" panose="02020603050405020304" pitchFamily="18" charset="0"/>
            </a:endParaRP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3206115" y="802640"/>
            <a:ext cx="2376170" cy="286131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28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美国佩里舰队的军舰是黑色的，船上的蒸汽机冒着黑烟，称之为“黑船事件”。</a:t>
            </a:r>
            <a:r>
              <a:rPr kumimoji="0" lang="zh-CN" altLang="en-US" sz="4000" b="1" kern="1200" cap="none" spc="0" normalizeH="0" baseline="0" noProof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</a:t>
            </a:r>
            <a:endParaRPr kumimoji="0" lang="zh-CN" altLang="en-US" sz="4000" b="1" kern="1200" cap="none" spc="0" normalizeH="0" baseline="0" noProof="0" smtClean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903923" y="6363335"/>
            <a:ext cx="374396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kern="1200" cap="none" spc="0" normalizeH="0" baseline="0" noProof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1853</a:t>
            </a:r>
            <a:r>
              <a:rPr kumimoji="0" lang="zh-CN" altLang="en-US" sz="2800" b="1" kern="1200" cap="none" spc="0" normalizeH="0" baseline="0" noProof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年黑船驶抵浦贺港</a:t>
            </a:r>
            <a:endParaRPr kumimoji="0" lang="zh-CN" altLang="en-US" sz="2800" b="1" kern="1200" cap="none" spc="0" normalizeH="0" baseline="0" noProof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87745" y="102870"/>
            <a:ext cx="3065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）外患：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44210" y="802640"/>
            <a:ext cx="6117590" cy="14700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1853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年，佩里叩关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黑船事件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导致民族危机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4345" name="Picture 8" descr="per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70" y="14605"/>
            <a:ext cx="5666105" cy="670623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107763" dir="8100000" algn="ctr" rotWithShape="0">
              <a:srgbClr val="FFFF00">
                <a:alpha val="50000"/>
              </a:srgb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6715760" y="2980690"/>
            <a:ext cx="5279390" cy="2453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60000"/>
              </a:lnSpc>
              <a:buClrTx/>
              <a:buSzTx/>
              <a:defRPr/>
            </a:pPr>
            <a:r>
              <a:rPr lang="en-US" altLang="zh-CN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sym typeface="+mn-ea"/>
              </a:rPr>
              <a:t>  《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sym typeface="+mn-ea"/>
              </a:rPr>
              <a:t>日美亲善条约</a:t>
            </a:r>
            <a:r>
              <a:rPr lang="en-US" altLang="zh-CN" sz="3200" b="1" dirty="0">
                <a:solidFill>
                  <a:srgbClr val="FF0000"/>
                </a:solidFill>
                <a:effectLst/>
                <a:latin typeface="宋体" panose="02010600030101010101" pitchFamily="2" charset="-122"/>
                <a:sym typeface="+mn-ea"/>
              </a:rPr>
              <a:t>》</a:t>
            </a:r>
            <a:r>
              <a:rPr lang="zh-CN" altLang="en-US" sz="3200" b="1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是日本同西方国家签订的第一个不平等条约。</a:t>
            </a:r>
            <a:endParaRPr lang="zh-CN" altLang="en-US" sz="3200" b="1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减号 4"/>
          <p:cNvSpPr/>
          <p:nvPr/>
        </p:nvSpPr>
        <p:spPr>
          <a:xfrm>
            <a:off x="9335770" y="1462405"/>
            <a:ext cx="2659380" cy="25019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下箭头 5"/>
          <p:cNvSpPr/>
          <p:nvPr/>
        </p:nvSpPr>
        <p:spPr>
          <a:xfrm>
            <a:off x="9571355" y="1584960"/>
            <a:ext cx="339090" cy="16211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998710" y="1941195"/>
            <a:ext cx="1164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结果：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ldLvl="0" animBg="1"/>
      <p:bldP spid="3" grpId="0"/>
      <p:bldP spid="3" grpId="1"/>
      <p:bldP spid="5" grpId="0" animBg="1"/>
      <p:bldP spid="6" grpId="0" animBg="1"/>
      <p:bldP spid="7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64465" y="145415"/>
            <a:ext cx="93592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  <a:defRPr/>
            </a:pPr>
            <a:r>
              <a:rPr lang="en-US" altLang="zh-CN" sz="3200" b="1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200" b="1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、明治维新的政治前提</a:t>
            </a:r>
            <a:r>
              <a:rPr lang="en-US" sz="3200" b="1" noProof="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—</a:t>
            </a:r>
            <a:r>
              <a:rPr lang="zh-CN" altLang="en-US" sz="3200" b="1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倒幕运动（</a:t>
            </a:r>
            <a:r>
              <a:rPr lang="en-US" sz="3200" b="1" noProof="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+mn-ea"/>
              </a:rPr>
              <a:t>1867—1868</a:t>
            </a:r>
            <a:r>
              <a:rPr lang="zh-CN" altLang="en-US" sz="3200" b="1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353695" y="1076960"/>
            <a:ext cx="8248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</a:rPr>
              <a:t>（</a:t>
            </a:r>
            <a:r>
              <a:rPr lang="en-US" altLang="zh-CN" sz="3200" b="1">
                <a:solidFill>
                  <a:schemeClr val="bg1"/>
                </a:solidFill>
              </a:rPr>
              <a:t>1</a:t>
            </a:r>
            <a:r>
              <a:rPr lang="zh-CN" altLang="en-US" sz="3200" b="1">
                <a:solidFill>
                  <a:schemeClr val="bg1"/>
                </a:solidFill>
              </a:rPr>
              <a:t>）背景：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1311275" y="909955"/>
            <a:ext cx="429260" cy="210883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740535" y="909955"/>
            <a:ext cx="89338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</a:rPr>
              <a:t>日本打开国门后，经济受冲击，手工工场破产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96415" y="2581910"/>
            <a:ext cx="8817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</a:rPr>
              <a:t>外国人用白银套购黄金，市场混乱，物价飞涨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96415" y="1745615"/>
            <a:ext cx="102362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</a:rPr>
              <a:t>农民、城市贫民、下级武士处境恶化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43835" y="3628390"/>
            <a:ext cx="940689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 algn="l">
              <a:spcBef>
                <a:spcPct val="20000"/>
              </a:spcBef>
            </a:pPr>
            <a:r>
              <a:rPr lang="zh-CN" altLang="en-US" sz="3200" b="1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sym typeface="+mn-ea"/>
              </a:rPr>
              <a:t>倒幕派</a:t>
            </a:r>
            <a:r>
              <a:rPr lang="zh-CN" altLang="en-US" sz="3200" b="1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sym typeface="+mn-ea"/>
              </a:rPr>
              <a:t>（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中下级武士联合西南强藩和朝廷公卿。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-140335" y="3628390"/>
            <a:ext cx="33121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（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  <a:r>
              <a:rPr lang="zh-CN" altLang="en-US" sz="3200" b="1">
                <a:solidFill>
                  <a:srgbClr val="FF0000"/>
                </a:solidFill>
              </a:rPr>
              <a:t>）倒幕力量：</a:t>
            </a:r>
            <a:r>
              <a:rPr lang="zh-CN" altLang="en-US"/>
              <a:t>）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465" y="5405755"/>
            <a:ext cx="362140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ea"/>
                <a:sym typeface="+mn-ea"/>
              </a:rPr>
              <a:t>（</a:t>
            </a:r>
            <a:r>
              <a:rPr lang="en-US" altLang="zh-CN" sz="3600" b="1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ea"/>
                <a:sym typeface="+mn-ea"/>
              </a:rPr>
              <a:t>3</a:t>
            </a:r>
            <a:r>
              <a:rPr lang="zh-CN" altLang="en-US" sz="3600" b="1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ea"/>
                <a:sym typeface="+mn-ea"/>
              </a:rPr>
              <a:t>）方式：武力</a:t>
            </a:r>
            <a:endParaRPr lang="zh-CN" altLang="en-US" sz="3600" b="1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+mn-ea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58740" y="5084445"/>
            <a:ext cx="567690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0000CC"/>
                </a:solidFill>
                <a:ea typeface="华文行楷" panose="02010800040101010101" pitchFamily="2" charset="-122"/>
                <a:cs typeface="+mn-ea"/>
                <a:sym typeface="+mn-ea"/>
              </a:rPr>
              <a:t>代表新兴资产阶级改革力量</a:t>
            </a:r>
            <a:endParaRPr lang="zh-CN" altLang="en-US"/>
          </a:p>
        </p:txBody>
      </p:sp>
      <p:sp>
        <p:nvSpPr>
          <p:cNvPr id="17" name="下箭头 16"/>
          <p:cNvSpPr/>
          <p:nvPr/>
        </p:nvSpPr>
        <p:spPr>
          <a:xfrm>
            <a:off x="6404610" y="4211955"/>
            <a:ext cx="294640" cy="8724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3" name="Text Box 5"/>
          <p:cNvSpPr txBox="1"/>
          <p:nvPr/>
        </p:nvSpPr>
        <p:spPr>
          <a:xfrm>
            <a:off x="330200" y="189230"/>
            <a:ext cx="6667500" cy="5998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宋体" panose="02010600030101010101" pitchFamily="2" charset="-122"/>
                <a:cs typeface="宋体" panose="02010600030101010101" pitchFamily="2" charset="-122"/>
              </a:rPr>
              <a:t>）过程、结果：</a:t>
            </a:r>
            <a:endParaRPr lang="en-US" altLang="zh-CN" sz="32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210000"/>
              </a:lnSpc>
            </a:pPr>
            <a:r>
              <a:rPr lang="zh-CN" altLang="en-US" sz="3200" b="1" dirty="0">
                <a:latin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1868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月，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倒幕派发动“王政复古”政变，拥立睦仁天皇亲政。强令幕府将军“辞官纳地”，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结束幕府统治，改年号为“明治”。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210000"/>
              </a:lnSpc>
            </a:pPr>
            <a:r>
              <a:rPr lang="zh-CN" altLang="en-US" sz="3200" b="1" dirty="0">
                <a:latin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1869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年，日本首都迁到东京。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Picture 8" descr="http://www.geocities.jp/nagaura2/heysyu01.JPG"/>
          <p:cNvPicPr>
            <a:picLocks noChangeAspect="1"/>
          </p:cNvPicPr>
          <p:nvPr/>
        </p:nvPicPr>
        <p:blipFill>
          <a:blip r:embed="rId1" r:link="rId2">
            <a:lum bright="-34000" contrast="36000"/>
          </a:blip>
          <a:stretch>
            <a:fillRect/>
          </a:stretch>
        </p:blipFill>
        <p:spPr>
          <a:xfrm>
            <a:off x="6997065" y="-31750"/>
            <a:ext cx="5146675" cy="32708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9105265" y="2546985"/>
            <a:ext cx="18161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德川家康</a:t>
            </a:r>
            <a:endParaRPr lang="zh-CN" altLang="en-US"/>
          </a:p>
        </p:txBody>
      </p:sp>
      <p:pic>
        <p:nvPicPr>
          <p:cNvPr id="32773" name="Picture 4" descr="第25课 日本明治维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335" y="3256915"/>
            <a:ext cx="5145405" cy="3048000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" name="文本框 5"/>
          <p:cNvSpPr txBox="1"/>
          <p:nvPr/>
        </p:nvSpPr>
        <p:spPr>
          <a:xfrm>
            <a:off x="8413115" y="6304915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隶书" panose="02010509060101010101" pitchFamily="49" charset="-122"/>
              </a:rPr>
              <a:t>明治天皇睦仁</a:t>
            </a:r>
            <a:endParaRPr lang="zh-CN" altLang="en-US" sz="28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3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3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标题 62465"/>
          <p:cNvSpPr>
            <a:spLocks noGrp="1"/>
          </p:cNvSpPr>
          <p:nvPr>
            <p:ph type="title"/>
          </p:nvPr>
        </p:nvSpPr>
        <p:spPr>
          <a:xfrm>
            <a:off x="413385" y="1410335"/>
            <a:ext cx="2509520" cy="863600"/>
          </a:xfrm>
        </p:spPr>
        <p:txBody>
          <a:bodyPr anchor="b"/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）时间：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2473" name="文本框 62472"/>
          <p:cNvSpPr txBox="1"/>
          <p:nvPr/>
        </p:nvSpPr>
        <p:spPr>
          <a:xfrm>
            <a:off x="2922905" y="181610"/>
            <a:ext cx="7848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、明治维新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62474" name="Group 12"/>
          <p:cNvGrpSpPr/>
          <p:nvPr/>
        </p:nvGrpSpPr>
        <p:grpSpPr>
          <a:xfrm>
            <a:off x="7536180" y="765175"/>
            <a:ext cx="4782820" cy="6033770"/>
            <a:chOff x="192" y="280"/>
            <a:chExt cx="3576" cy="3624"/>
          </a:xfrm>
        </p:grpSpPr>
        <p:pic>
          <p:nvPicPr>
            <p:cNvPr id="62475" name="Picture 6" descr="17"/>
            <p:cNvPicPr>
              <a:picLocks noChangeAspect="1"/>
            </p:cNvPicPr>
            <p:nvPr/>
          </p:nvPicPr>
          <p:blipFill>
            <a:blip r:embed="rId1"/>
            <a:srcRect r="-142" b="-166"/>
            <a:stretch>
              <a:fillRect/>
            </a:stretch>
          </p:blipFill>
          <p:spPr>
            <a:xfrm>
              <a:off x="608" y="576"/>
              <a:ext cx="2803" cy="3024"/>
            </a:xfrm>
            <a:prstGeom prst="rect">
              <a:avLst/>
            </a:prstGeom>
            <a:noFill/>
            <a:ln w="76200">
              <a:noFill/>
            </a:ln>
          </p:spPr>
        </p:pic>
        <p:pic>
          <p:nvPicPr>
            <p:cNvPr id="62476" name="Picture 11" descr="画框0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" y="280"/>
              <a:ext cx="3576" cy="362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"/>
          <p:cNvSpPr txBox="1"/>
          <p:nvPr/>
        </p:nvSpPr>
        <p:spPr>
          <a:xfrm>
            <a:off x="2922905" y="1856740"/>
            <a:ext cx="33464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+mj-ea"/>
                <a:cs typeface="+mj-cs"/>
                <a:sym typeface="+mn-ea"/>
              </a:rPr>
              <a:t>1868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+mj-ea"/>
                <a:cs typeface="+mj-cs"/>
                <a:sym typeface="+mn-ea"/>
              </a:rPr>
              <a:t>年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+mj-ea"/>
              <a:cs typeface="+mj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2080" y="3163570"/>
            <a:ext cx="30257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（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  <a:r>
              <a:rPr lang="zh-CN" altLang="en-US" sz="3200" b="1">
                <a:solidFill>
                  <a:srgbClr val="FF0000"/>
                </a:solidFill>
              </a:rPr>
              <a:t>）在位天皇</a:t>
            </a:r>
            <a:r>
              <a:rPr lang="zh-CN" altLang="en-US">
                <a:solidFill>
                  <a:srgbClr val="FF0000"/>
                </a:solidFill>
              </a:rPr>
              <a:t>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81555" y="3747135"/>
            <a:ext cx="4963160" cy="1370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睦仁</a:t>
            </a:r>
            <a:r>
              <a:rPr lang="zh-CN" altLang="en-US" sz="3200" b="1">
                <a:solidFill>
                  <a:srgbClr val="FF0000"/>
                </a:solidFill>
              </a:rPr>
              <a:t>天皇，年号明治；维新即改革，史称</a:t>
            </a:r>
            <a:r>
              <a:rPr lang="en-US" altLang="zh-CN" sz="3200" b="1">
                <a:solidFill>
                  <a:srgbClr val="FF0000"/>
                </a:solidFill>
              </a:rPr>
              <a:t>“</a:t>
            </a:r>
            <a:r>
              <a:rPr lang="zh-CN" altLang="en-US" sz="3200" b="1">
                <a:solidFill>
                  <a:srgbClr val="FF0000"/>
                </a:solidFill>
              </a:rPr>
              <a:t>明治维新</a:t>
            </a:r>
            <a:r>
              <a:rPr lang="en-US" altLang="zh-CN" sz="3200" b="1">
                <a:solidFill>
                  <a:srgbClr val="FF0000"/>
                </a:solidFill>
              </a:rPr>
              <a:t>”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29698" name="Group 2"/>
          <p:cNvGraphicFramePr>
            <a:graphicFrameLocks noGrp="1"/>
          </p:cNvGraphicFramePr>
          <p:nvPr/>
        </p:nvGraphicFramePr>
        <p:xfrm>
          <a:off x="57785" y="828040"/>
          <a:ext cx="12115800" cy="5748655"/>
        </p:xfrm>
        <a:graphic>
          <a:graphicData uri="http://schemas.openxmlformats.org/drawingml/2006/table">
            <a:tbl>
              <a:tblPr/>
              <a:tblGrid>
                <a:gridCol w="6406515"/>
                <a:gridCol w="5709285"/>
              </a:tblGrid>
              <a:tr h="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“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废藩置县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”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，君主立宪制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horzOverflow="overflow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/>
                </a:tc>
              </a:tr>
              <a:tr h="5791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具体内容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具体历史作用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251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3627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cPr/>
                </a:tc>
              </a:tr>
              <a:tr h="2037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5081" name="Rectangle 26"/>
          <p:cNvSpPr/>
          <p:nvPr/>
        </p:nvSpPr>
        <p:spPr>
          <a:xfrm>
            <a:off x="249873" y="828040"/>
            <a:ext cx="79660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①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、政治：</a:t>
            </a:r>
            <a:endParaRPr lang="zh-CN" altLang="en-US" sz="32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5085" name="Rectangle 30"/>
          <p:cNvSpPr/>
          <p:nvPr/>
        </p:nvSpPr>
        <p:spPr>
          <a:xfrm>
            <a:off x="7048500" y="2644775"/>
            <a:ext cx="45415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加强中央集权，实现国家统一、富国强兵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26" name="Rectangle 31"/>
          <p:cNvSpPr/>
          <p:nvPr/>
        </p:nvSpPr>
        <p:spPr>
          <a:xfrm>
            <a:off x="6721475" y="4750435"/>
            <a:ext cx="48685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日本成为亚洲第一个立宪国家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确立日本近代天皇制政治体制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君主立宪制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87" name="Rectangle 32"/>
          <p:cNvSpPr/>
          <p:nvPr/>
        </p:nvSpPr>
        <p:spPr>
          <a:xfrm>
            <a:off x="1690053" y="2644775"/>
            <a:ext cx="22336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废藩置县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5088" name="Text Box 33"/>
          <p:cNvSpPr txBox="1"/>
          <p:nvPr/>
        </p:nvSpPr>
        <p:spPr>
          <a:xfrm>
            <a:off x="815340" y="3405505"/>
            <a:ext cx="454787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2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四民平等”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取消等级身份制和武士特权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29" name="Text Box 34">
            <a:hlinkClick r:id="" action="ppaction://noaction"/>
          </p:cNvPr>
          <p:cNvSpPr txBox="1"/>
          <p:nvPr/>
        </p:nvSpPr>
        <p:spPr>
          <a:xfrm>
            <a:off x="970915" y="4996815"/>
            <a:ext cx="39827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制定宪法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召开国会</a:t>
            </a:r>
            <a:r>
              <a:rPr lang="en-US" altLang="zh-CN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给予人民权利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465" y="1285240"/>
            <a:ext cx="12117070" cy="5485765"/>
          </a:xfrm>
          <a:prstGeom prst="rect">
            <a:avLst/>
          </a:prstGeom>
        </p:spPr>
      </p:pic>
      <p:grpSp>
        <p:nvGrpSpPr>
          <p:cNvPr id="41987" name="Group 3"/>
          <p:cNvGrpSpPr/>
          <p:nvPr/>
        </p:nvGrpSpPr>
        <p:grpSpPr>
          <a:xfrm>
            <a:off x="5646420" y="1285240"/>
            <a:ext cx="6527165" cy="5712108"/>
            <a:chOff x="0" y="0"/>
            <a:chExt cx="2699" cy="3815"/>
          </a:xfrm>
        </p:grpSpPr>
        <p:pic>
          <p:nvPicPr>
            <p:cNvPr id="41988" name="Picture 4" descr="图片13"/>
            <p:cNvPicPr>
              <a:picLocks noChangeAspect="1"/>
            </p:cNvPicPr>
            <p:nvPr/>
          </p:nvPicPr>
          <p:blipFill>
            <a:blip r:embed="rId2"/>
            <a:srcRect l="769" t="5663" r="7689" b="5663"/>
            <a:stretch>
              <a:fillRect/>
            </a:stretch>
          </p:blipFill>
          <p:spPr>
            <a:xfrm>
              <a:off x="0" y="0"/>
              <a:ext cx="2699" cy="355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989" name="Text Box 5"/>
            <p:cNvSpPr txBox="1"/>
            <p:nvPr/>
          </p:nvSpPr>
          <p:spPr>
            <a:xfrm>
              <a:off x="147" y="3261"/>
              <a:ext cx="2112" cy="554"/>
            </a:xfrm>
            <a:prstGeom prst="rect">
              <a:avLst/>
            </a:prstGeom>
            <a:solidFill>
              <a:schemeClr val="accent6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sz="2400" b="1" dirty="0">
                  <a:latin typeface="Times New Roman" panose="02020603050405020304" pitchFamily="18" charset="0"/>
                  <a:ea typeface="幼圆" panose="02010509060101010101" pitchFamily="49" charset="-122"/>
                </a:rPr>
                <a:t>1872</a:t>
              </a:r>
              <a:r>
                <a:rPr lang="zh-CN" altLang="en-US" sz="2400" b="1" dirty="0">
                  <a:latin typeface="Times New Roman" panose="02020603050405020304" pitchFamily="18" charset="0"/>
                  <a:ea typeface="幼圆" panose="02010509060101010101" pitchFamily="49" charset="-122"/>
                </a:rPr>
                <a:t>年《立国宪议》、</a:t>
              </a:r>
              <a:r>
                <a:rPr sz="2400" b="1" dirty="0">
                  <a:latin typeface="Times New Roman" panose="02020603050405020304" pitchFamily="18" charset="0"/>
                  <a:ea typeface="幼圆" panose="02010509060101010101" pitchFamily="49" charset="-122"/>
                </a:rPr>
                <a:t>《大日本帝国宪法》1889年</a:t>
              </a:r>
              <a:r>
                <a:rPr lang="en-US" sz="2400" b="1" dirty="0">
                  <a:latin typeface="Times New Roman" panose="02020603050405020304" pitchFamily="18" charset="0"/>
                  <a:ea typeface="幼圆" panose="02010509060101010101" pitchFamily="49" charset="-122"/>
                </a:rPr>
                <a:t>2</a:t>
              </a:r>
              <a:r>
                <a:rPr lang="zh-CN" altLang="en-US" sz="2400" b="1" dirty="0">
                  <a:latin typeface="Times New Roman" panose="02020603050405020304" pitchFamily="18" charset="0"/>
                  <a:ea typeface="幼圆" panose="02010509060101010101" pitchFamily="49" charset="-122"/>
                </a:rPr>
                <a:t>月</a:t>
              </a:r>
              <a:endParaRPr lang="zh-CN" altLang="en-US" sz="2400" b="1" dirty="0">
                <a:latin typeface="Times New Roman" panose="02020603050405020304" pitchFamily="18" charset="0"/>
                <a:ea typeface="幼圆" panose="02010509060101010101" pitchFamily="49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50190" y="74930"/>
            <a:ext cx="36734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（</a:t>
            </a:r>
            <a:r>
              <a:rPr lang="en-US" altLang="zh-CN" sz="3200" b="1">
                <a:solidFill>
                  <a:srgbClr val="FF0000"/>
                </a:solidFill>
              </a:rPr>
              <a:t>3</a:t>
            </a:r>
            <a:r>
              <a:rPr lang="zh-CN" altLang="en-US" sz="3200" b="1">
                <a:solidFill>
                  <a:srgbClr val="FF0000"/>
                </a:solidFill>
              </a:rPr>
              <a:t>）内容</a:t>
            </a:r>
            <a:r>
              <a:rPr lang="zh-CN" altLang="en-US"/>
              <a:t>）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7" grpId="0"/>
      <p:bldP spid="45088" grpId="0"/>
      <p:bldP spid="29729" grpId="0"/>
      <p:bldP spid="45085" grpId="0"/>
      <p:bldP spid="297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4755" name="图片 74754" descr="明治政府改革土地制度，承认土地私有。图为明治政府颁发的地契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575" y="849630"/>
            <a:ext cx="11733530" cy="5276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56" name="文本框 74755"/>
          <p:cNvSpPr txBox="1"/>
          <p:nvPr/>
        </p:nvSpPr>
        <p:spPr>
          <a:xfrm>
            <a:off x="292735" y="6126480"/>
            <a:ext cx="10986135" cy="583565"/>
          </a:xfrm>
          <a:prstGeom prst="rect">
            <a:avLst/>
          </a:prstGeom>
          <a:solidFill>
            <a:srgbClr val="CC9900"/>
          </a:solidFill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明治政府颁发地契（允许土地买卖，承认土地私有）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7893" name="图片 74756" descr="7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9188" y="5876925"/>
            <a:ext cx="609600" cy="57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矩形 74757"/>
          <p:cNvSpPr/>
          <p:nvPr/>
        </p:nvSpPr>
        <p:spPr>
          <a:xfrm>
            <a:off x="155575" y="75565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②经济：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19070" y="137160"/>
            <a:ext cx="91700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推行地税改革，</a:t>
            </a:r>
            <a:r>
              <a:rPr lang="en-US" altLang="zh-CN" sz="3200" b="1">
                <a:solidFill>
                  <a:srgbClr val="FF0000"/>
                </a:solidFill>
              </a:rPr>
              <a:t>“</a:t>
            </a:r>
            <a:r>
              <a:rPr lang="zh-CN" altLang="en-US" sz="3200" b="1">
                <a:solidFill>
                  <a:srgbClr val="FF0000"/>
                </a:solidFill>
              </a:rPr>
              <a:t>殖产兴业</a:t>
            </a:r>
            <a:r>
              <a:rPr lang="en-US" altLang="zh-CN" sz="3200" b="1">
                <a:solidFill>
                  <a:srgbClr val="FF0000"/>
                </a:solidFill>
              </a:rPr>
              <a:t>”</a:t>
            </a:r>
            <a:r>
              <a:rPr lang="zh-CN" altLang="en-US" sz="3200" b="1">
                <a:solidFill>
                  <a:srgbClr val="FF0000"/>
                </a:solidFill>
              </a:rPr>
              <a:t>为口号，发展近代经济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849630"/>
            <a:ext cx="11948160" cy="5861050"/>
          </a:xfrm>
          <a:prstGeom prst="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4756" grpId="0" animBg="1"/>
      <p:bldP spid="7475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24578" name="Group 2"/>
          <p:cNvGraphicFramePr>
            <a:graphicFrameLocks noGrp="1"/>
          </p:cNvGraphicFramePr>
          <p:nvPr>
            <p:ph idx="1"/>
          </p:nvPr>
        </p:nvGraphicFramePr>
        <p:xfrm>
          <a:off x="70485" y="146685"/>
          <a:ext cx="11922125" cy="4264660"/>
        </p:xfrm>
        <a:graphic>
          <a:graphicData uri="http://schemas.openxmlformats.org/drawingml/2006/table">
            <a:tbl>
              <a:tblPr/>
              <a:tblGrid>
                <a:gridCol w="2538730"/>
                <a:gridCol w="4305300"/>
                <a:gridCol w="5078095"/>
              </a:tblGrid>
              <a:tr h="56959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</a:tr>
              <a:tr h="481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内容核心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具体内容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具体历史作用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9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2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2941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01" name="Text Box 25"/>
          <p:cNvSpPr txBox="1"/>
          <p:nvPr/>
        </p:nvSpPr>
        <p:spPr>
          <a:xfrm>
            <a:off x="153988" y="1477645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建立常备军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02" name="Text Box 26"/>
          <p:cNvSpPr txBox="1"/>
          <p:nvPr/>
        </p:nvSpPr>
        <p:spPr>
          <a:xfrm>
            <a:off x="3122613" y="1477645"/>
            <a:ext cx="304101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spcBef>
                <a:spcPct val="2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实行义务兵役制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03" name="Text Box 27"/>
          <p:cNvSpPr txBox="1"/>
          <p:nvPr/>
        </p:nvSpPr>
        <p:spPr>
          <a:xfrm>
            <a:off x="358775" y="2550795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培养人才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04" name="Text Box 28"/>
          <p:cNvSpPr txBox="1"/>
          <p:nvPr/>
        </p:nvSpPr>
        <p:spPr>
          <a:xfrm>
            <a:off x="3275330" y="2414905"/>
            <a:ext cx="2667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设立军事院校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05" name="Text Box 29"/>
          <p:cNvSpPr txBox="1"/>
          <p:nvPr/>
        </p:nvSpPr>
        <p:spPr>
          <a:xfrm>
            <a:off x="154305" y="3686175"/>
            <a:ext cx="24130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武士道教育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06" name="Text Box 30"/>
          <p:cNvSpPr txBox="1"/>
          <p:nvPr/>
        </p:nvSpPr>
        <p:spPr>
          <a:xfrm>
            <a:off x="3122930" y="3686175"/>
            <a:ext cx="2819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忠君  尚武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607" name="Text Box 31"/>
          <p:cNvSpPr txBox="1"/>
          <p:nvPr/>
        </p:nvSpPr>
        <p:spPr>
          <a:xfrm>
            <a:off x="7161530" y="3193415"/>
            <a:ext cx="35052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浓厚军国主义色彩，走上对外扩张道路 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608" name="Text Box 32"/>
          <p:cNvSpPr txBox="1"/>
          <p:nvPr/>
        </p:nvSpPr>
        <p:spPr>
          <a:xfrm>
            <a:off x="1613535" y="146685"/>
            <a:ext cx="75177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③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军事：实行征兵制，建立新式军队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sp>
        <p:nvSpPr>
          <p:cNvPr id="24609" name="Text Box 33"/>
          <p:cNvSpPr txBox="1"/>
          <p:nvPr/>
        </p:nvSpPr>
        <p:spPr>
          <a:xfrm>
            <a:off x="7161530" y="1565910"/>
            <a:ext cx="45783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增强国防力量，提升国家地位，摆脱民族危机，实现民族独立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pic>
        <p:nvPicPr>
          <p:cNvPr id="24610" name="Picture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485" y="747395"/>
            <a:ext cx="12168505" cy="5997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11" name="Picture 37" descr="无标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" y="730250"/>
            <a:ext cx="12169140" cy="6014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下箭头 1"/>
          <p:cNvSpPr/>
          <p:nvPr/>
        </p:nvSpPr>
        <p:spPr>
          <a:xfrm>
            <a:off x="8869680" y="4410710"/>
            <a:ext cx="777875" cy="125793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607435" y="5668645"/>
            <a:ext cx="838581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buClrTx/>
              <a:buSzTx/>
              <a:defRPr/>
            </a:pPr>
            <a:r>
              <a:rPr lang="en-US" altLang="zh-CN" sz="3200" b="1" noProof="0" dirty="0">
                <a:solidFill>
                  <a:srgbClr val="0000FF"/>
                </a:solidFill>
                <a:latin typeface="宋体" panose="02010600030101010101" pitchFamily="2" charset="-122"/>
                <a:cs typeface="+mn-ea"/>
                <a:sym typeface="+mn-ea"/>
              </a:rPr>
              <a:t>   1894</a:t>
            </a:r>
            <a:r>
              <a:rPr lang="zh-CN" altLang="en-US" sz="3200" b="1" noProof="0" dirty="0">
                <a:solidFill>
                  <a:srgbClr val="0000FF"/>
                </a:solidFill>
                <a:latin typeface="宋体" panose="02010600030101010101" pitchFamily="2" charset="-122"/>
                <a:cs typeface="+mn-ea"/>
                <a:sym typeface="+mn-ea"/>
              </a:rPr>
              <a:t>年发动甲午战争。</a:t>
            </a:r>
            <a:r>
              <a:rPr lang="en-US" altLang="zh-CN" sz="3200" b="1" noProof="0" dirty="0">
                <a:solidFill>
                  <a:srgbClr val="0000FF"/>
                </a:solidFill>
                <a:latin typeface="宋体" panose="02010600030101010101" pitchFamily="2" charset="-122"/>
                <a:cs typeface="+mn-ea"/>
                <a:sym typeface="+mn-ea"/>
              </a:rPr>
              <a:t>1900</a:t>
            </a:r>
            <a:r>
              <a:rPr lang="zh-CN" altLang="en-US" sz="3200" b="1" noProof="0" dirty="0">
                <a:solidFill>
                  <a:srgbClr val="0000FF"/>
                </a:solidFill>
                <a:latin typeface="宋体" panose="02010600030101010101" pitchFamily="2" charset="-122"/>
                <a:cs typeface="+mn-ea"/>
                <a:sym typeface="+mn-ea"/>
              </a:rPr>
              <a:t>年参与八国联军侵华战争。</a:t>
            </a:r>
            <a:r>
              <a:rPr lang="en-US" altLang="zh-CN" sz="3200" b="1" noProof="0" dirty="0">
                <a:solidFill>
                  <a:srgbClr val="0000FF"/>
                </a:solidFill>
                <a:latin typeface="宋体" panose="02010600030101010101" pitchFamily="2" charset="-122"/>
                <a:cs typeface="+mn-ea"/>
                <a:sym typeface="+mn-ea"/>
              </a:rPr>
              <a:t>1904</a:t>
            </a:r>
            <a:r>
              <a:rPr lang="zh-CN" altLang="en-US" sz="3200" b="1" noProof="0" dirty="0">
                <a:solidFill>
                  <a:srgbClr val="0000FF"/>
                </a:solidFill>
                <a:latin typeface="宋体" panose="02010600030101010101" pitchFamily="2" charset="-122"/>
                <a:cs typeface="+mn-ea"/>
                <a:sym typeface="+mn-ea"/>
              </a:rPr>
              <a:t>年发动日俄战争。</a:t>
            </a:r>
            <a:endParaRPr lang="zh-CN" altLang="en-US"/>
          </a:p>
        </p:txBody>
      </p:sp>
      <p:sp>
        <p:nvSpPr>
          <p:cNvPr id="4" name="减号 3"/>
          <p:cNvSpPr/>
          <p:nvPr/>
        </p:nvSpPr>
        <p:spPr>
          <a:xfrm>
            <a:off x="7607300" y="4220210"/>
            <a:ext cx="2545715" cy="762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46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46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46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1" grpId="0"/>
      <p:bldP spid="24602" grpId="0"/>
      <p:bldP spid="24603" grpId="0"/>
      <p:bldP spid="24604" grpId="0"/>
      <p:bldP spid="24605" grpId="0"/>
      <p:bldP spid="24606" grpId="0"/>
      <p:bldP spid="24607" grpId="0"/>
      <p:bldP spid="24608" grpId="0"/>
      <p:bldP spid="24609" grpId="0"/>
      <p:bldP spid="4" grpId="0" animBg="1"/>
      <p:bldP spid="2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25602" name="Group 2"/>
          <p:cNvGraphicFramePr>
            <a:graphicFrameLocks noGrp="1"/>
          </p:cNvGraphicFramePr>
          <p:nvPr/>
        </p:nvGraphicFramePr>
        <p:xfrm>
          <a:off x="300355" y="33020"/>
          <a:ext cx="11847830" cy="6536690"/>
        </p:xfrm>
        <a:graphic>
          <a:graphicData uri="http://schemas.openxmlformats.org/drawingml/2006/table">
            <a:tbl>
              <a:tblPr/>
              <a:tblGrid>
                <a:gridCol w="2379345"/>
                <a:gridCol w="5847715"/>
                <a:gridCol w="3620770"/>
              </a:tblGrid>
              <a:tr h="112268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核心提示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具体内容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历史作用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47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4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7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277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25628" name="Rectangle 28"/>
          <p:cNvSpPr/>
          <p:nvPr/>
        </p:nvSpPr>
        <p:spPr>
          <a:xfrm>
            <a:off x="8874125" y="1826895"/>
            <a:ext cx="296100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打破等级制度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取得显著成果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25629" name="Rectangle 29"/>
          <p:cNvSpPr/>
          <p:nvPr/>
        </p:nvSpPr>
        <p:spPr>
          <a:xfrm>
            <a:off x="8874125" y="3757295"/>
            <a:ext cx="311404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吸收西方思想文化和习俗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改变落后愚昧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;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推动本国民主的发展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630" name="Rectangle 30"/>
          <p:cNvSpPr/>
          <p:nvPr/>
        </p:nvSpPr>
        <p:spPr>
          <a:xfrm>
            <a:off x="471170" y="33020"/>
            <a:ext cx="11677015" cy="1076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cs typeface="+mn-ea"/>
                <a:sym typeface="宋体" panose="02010600030101010101" pitchFamily="2" charset="-122"/>
              </a:rPr>
              <a:t>④社会生活：“文明开化”</a:t>
            </a:r>
            <a:r>
              <a:rPr lang="zh-CN" altLang="en-US" sz="3200" b="1" dirty="0">
                <a:solidFill>
                  <a:srgbClr val="002060"/>
                </a:solidFill>
                <a:cs typeface="+mn-ea"/>
                <a:sym typeface="宋体" panose="02010600030101010101" pitchFamily="2" charset="-122"/>
              </a:rPr>
              <a:t>，向西方学习，改造教育、文化和生活方式。</a:t>
            </a:r>
            <a:endParaRPr lang="zh-CN" altLang="en-US" sz="3200" b="1" dirty="0">
              <a:solidFill>
                <a:srgbClr val="002060"/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宋体" panose="02010600030101010101" pitchFamily="2" charset="-122"/>
            </a:endParaRPr>
          </a:p>
        </p:txBody>
      </p:sp>
      <p:sp>
        <p:nvSpPr>
          <p:cNvPr id="25631" name="Rectangle 31"/>
          <p:cNvSpPr/>
          <p:nvPr/>
        </p:nvSpPr>
        <p:spPr>
          <a:xfrm>
            <a:off x="471170" y="2073275"/>
            <a:ext cx="19850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教育改革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32" name="Rectangle 32"/>
          <p:cNvSpPr/>
          <p:nvPr/>
        </p:nvSpPr>
        <p:spPr>
          <a:xfrm>
            <a:off x="300990" y="3385185"/>
            <a:ext cx="19850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介绍西学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33" name="Rectangle 33"/>
          <p:cNvSpPr/>
          <p:nvPr/>
        </p:nvSpPr>
        <p:spPr>
          <a:xfrm>
            <a:off x="300990" y="4495800"/>
            <a:ext cx="19850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重视传媒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34" name="Rectangle 34"/>
          <p:cNvSpPr/>
          <p:nvPr/>
        </p:nvSpPr>
        <p:spPr>
          <a:xfrm>
            <a:off x="299720" y="5608955"/>
            <a:ext cx="20586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社会习俗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35" name="Text Box 35"/>
          <p:cNvSpPr txBox="1"/>
          <p:nvPr/>
        </p:nvSpPr>
        <p:spPr>
          <a:xfrm>
            <a:off x="2846070" y="1826895"/>
            <a:ext cx="580644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国民皆学，推行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四年制义务教育；创东京大学</a:t>
            </a:r>
            <a:r>
              <a:rPr lang="en-US" altLang="zh-CN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;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重视自然科学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636" name="Text Box 36"/>
          <p:cNvSpPr txBox="1"/>
          <p:nvPr/>
        </p:nvSpPr>
        <p:spPr>
          <a:xfrm>
            <a:off x="3067050" y="3200400"/>
            <a:ext cx="50101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传播启蒙思想</a:t>
            </a:r>
            <a:r>
              <a:rPr lang="en-US" altLang="zh-CN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抨击封建等级制度和道德观念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637" name="Text Box 37"/>
          <p:cNvSpPr txBox="1"/>
          <p:nvPr/>
        </p:nvSpPr>
        <p:spPr>
          <a:xfrm>
            <a:off x="3279140" y="4495800"/>
            <a:ext cx="36550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发展新闻出版事业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38" name="Text Box 38"/>
          <p:cNvSpPr txBox="1"/>
          <p:nvPr/>
        </p:nvSpPr>
        <p:spPr>
          <a:xfrm>
            <a:off x="3450590" y="5715000"/>
            <a:ext cx="41694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提倡衣食住行</a:t>
            </a:r>
            <a:r>
              <a:rPr lang="zh-CN" altLang="en-US" sz="3200" b="1" dirty="0">
                <a:solidFill>
                  <a:srgbClr val="0070C0"/>
                </a:solidFill>
                <a:latin typeface="宋体" panose="02010600030101010101" pitchFamily="2" charset="-122"/>
              </a:rPr>
              <a:t>欧洲化</a:t>
            </a:r>
            <a:endParaRPr lang="zh-CN" altLang="en-US" sz="32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pic>
        <p:nvPicPr>
          <p:cNvPr id="25642" name="Picture 42" descr="dd5"/>
          <p:cNvPicPr>
            <a:picLocks noChangeAspect="1"/>
          </p:cNvPicPr>
          <p:nvPr/>
        </p:nvPicPr>
        <p:blipFill>
          <a:blip r:embed="rId1">
            <a:lum bright="6000" contrast="18000"/>
          </a:blip>
          <a:stretch>
            <a:fillRect/>
          </a:stretch>
        </p:blipFill>
        <p:spPr>
          <a:xfrm>
            <a:off x="-24765" y="360680"/>
            <a:ext cx="12082780" cy="692404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" name="Group 43"/>
          <p:cNvGrpSpPr/>
          <p:nvPr/>
        </p:nvGrpSpPr>
        <p:grpSpPr>
          <a:xfrm>
            <a:off x="-94615" y="626110"/>
            <a:ext cx="12331065" cy="6938010"/>
            <a:chOff x="0" y="0"/>
            <a:chExt cx="4000" cy="3600"/>
          </a:xfrm>
        </p:grpSpPr>
        <p:pic>
          <p:nvPicPr>
            <p:cNvPr id="41019" name="Picture 44" descr="1876年建的一所日本新式学校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000" cy="36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20" name="Rectangle 45"/>
            <p:cNvSpPr/>
            <p:nvPr/>
          </p:nvSpPr>
          <p:spPr>
            <a:xfrm>
              <a:off x="674" y="3216"/>
              <a:ext cx="2620" cy="2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algn="ctr"/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1876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年建的一所日本新式小学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Group 46"/>
          <p:cNvGrpSpPr/>
          <p:nvPr/>
        </p:nvGrpSpPr>
        <p:grpSpPr>
          <a:xfrm>
            <a:off x="-94615" y="626745"/>
            <a:ext cx="12152630" cy="6937375"/>
            <a:chOff x="0" y="0"/>
            <a:chExt cx="4704" cy="2592"/>
          </a:xfrm>
        </p:grpSpPr>
        <p:pic>
          <p:nvPicPr>
            <p:cNvPr id="41016" name="Picture 47" descr="图片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488" cy="259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17" name="Picture 48" descr="图片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88" y="0"/>
              <a:ext cx="3216" cy="25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18" name="Text Box 49"/>
            <p:cNvSpPr txBox="1"/>
            <p:nvPr/>
          </p:nvSpPr>
          <p:spPr>
            <a:xfrm>
              <a:off x="48" y="2246"/>
              <a:ext cx="4608" cy="14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1870</a:t>
              </a:r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年</a:t>
              </a:r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Mary E.Kidder</a:t>
              </a:r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在日本创立的第一所面向女子教育的学校</a:t>
              </a:r>
              <a:endPara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Group 50"/>
          <p:cNvGrpSpPr>
            <a:grpSpLocks noChangeAspect="1"/>
          </p:cNvGrpSpPr>
          <p:nvPr/>
        </p:nvGrpSpPr>
        <p:grpSpPr>
          <a:xfrm>
            <a:off x="-94615" y="584835"/>
            <a:ext cx="12242800" cy="6869430"/>
            <a:chOff x="0" y="0"/>
            <a:chExt cx="4500" cy="2640"/>
          </a:xfrm>
        </p:grpSpPr>
        <p:pic>
          <p:nvPicPr>
            <p:cNvPr id="41014" name="Picture 51" descr="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1878" cy="261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15" name="Picture 52" descr="图片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872" y="0"/>
              <a:ext cx="2628" cy="264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" name="Group 53"/>
          <p:cNvGrpSpPr/>
          <p:nvPr/>
        </p:nvGrpSpPr>
        <p:grpSpPr>
          <a:xfrm>
            <a:off x="-5715" y="285750"/>
            <a:ext cx="12243435" cy="6937375"/>
            <a:chOff x="0" y="0"/>
            <a:chExt cx="4173" cy="2644"/>
          </a:xfrm>
        </p:grpSpPr>
        <p:pic>
          <p:nvPicPr>
            <p:cNvPr id="41012" name="Picture 54" descr="Famous Sights of Tokyo, the Choya Newspaper Company Building on the Ginza "/>
            <p:cNvPicPr>
              <a:picLocks noChangeAspect="1"/>
            </p:cNvPicPr>
            <p:nvPr/>
          </p:nvPicPr>
          <p:blipFill>
            <a:blip r:embed="rId7"/>
            <a:srcRect l="1584" t="15300" r="2127" b="15300"/>
            <a:stretch>
              <a:fillRect/>
            </a:stretch>
          </p:blipFill>
          <p:spPr>
            <a:xfrm>
              <a:off x="0" y="0"/>
              <a:ext cx="4173" cy="2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13" name="Rectangle 55"/>
            <p:cNvSpPr/>
            <p:nvPr/>
          </p:nvSpPr>
          <p:spPr>
            <a:xfrm>
              <a:off x="135" y="2388"/>
              <a:ext cx="381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图为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1880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年，朝野新闻社在银座成立。</a:t>
              </a:r>
              <a:endParaRPr lang="zh-CN" altLang="en-US" sz="24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  <p:grpSp>
        <p:nvGrpSpPr>
          <p:cNvPr id="7" name="Group 56"/>
          <p:cNvGrpSpPr/>
          <p:nvPr/>
        </p:nvGrpSpPr>
        <p:grpSpPr>
          <a:xfrm>
            <a:off x="144145" y="208280"/>
            <a:ext cx="12003405" cy="6937375"/>
            <a:chOff x="0" y="0"/>
            <a:chExt cx="4343" cy="2368"/>
          </a:xfrm>
        </p:grpSpPr>
        <p:pic>
          <p:nvPicPr>
            <p:cNvPr id="41010" name="Picture 57" descr="In the vicinity of Shinobazu Pond in Tokyo's Ueno Park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0" y="0"/>
              <a:ext cx="4343" cy="23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11" name="Text Box 58"/>
            <p:cNvSpPr txBox="1"/>
            <p:nvPr/>
          </p:nvSpPr>
          <p:spPr>
            <a:xfrm>
              <a:off x="817" y="2086"/>
              <a:ext cx="2912" cy="1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明治时代建立的东京上野公园</a:t>
              </a:r>
              <a:endPara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25659" name="Picture 59" descr="图片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30" y="73025"/>
            <a:ext cx="12118975" cy="68776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Group 60"/>
          <p:cNvGrpSpPr/>
          <p:nvPr/>
        </p:nvGrpSpPr>
        <p:grpSpPr>
          <a:xfrm>
            <a:off x="92075" y="262255"/>
            <a:ext cx="11846560" cy="6443345"/>
            <a:chOff x="0" y="0"/>
            <a:chExt cx="4128" cy="3120"/>
          </a:xfrm>
        </p:grpSpPr>
        <p:pic>
          <p:nvPicPr>
            <p:cNvPr id="41008" name="Picture 61" descr="W020080620566248522025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0"/>
              <a:ext cx="4000" cy="31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09" name="Text Box 62"/>
            <p:cNvSpPr txBox="1"/>
            <p:nvPr/>
          </p:nvSpPr>
          <p:spPr>
            <a:xfrm>
              <a:off x="0" y="2400"/>
              <a:ext cx="4128" cy="4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7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鹿鸣馆一所类似于沙龙的会馆 ，供改革西化后的达官贵人们聚会风雅的地方，仿照西方国家的生活方式进行活动</a:t>
              </a:r>
              <a:endParaRPr lang="zh-CN" altLang="en-US" sz="27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56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4" presetClass="exit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00" decel="1000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1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2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37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25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25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" decel="100000"/>
                                        <p:tgtEl>
                                          <p:spTgt spid="25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8" grpId="0"/>
      <p:bldP spid="25629" grpId="0"/>
      <p:bldP spid="25630" grpId="0" bldLvl="0" animBg="1"/>
      <p:bldP spid="25631" grpId="0"/>
      <p:bldP spid="25632" grpId="0"/>
      <p:bldP spid="25633" grpId="0"/>
      <p:bldP spid="25634" grpId="0"/>
      <p:bldP spid="25635" grpId="0"/>
      <p:bldP spid="25637" grpId="0"/>
      <p:bldP spid="256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87" r="1015"/>
          <a:stretch>
            <a:fillRect/>
          </a:stretch>
        </p:blipFill>
        <p:spPr>
          <a:xfrm>
            <a:off x="-27305" y="692150"/>
            <a:ext cx="12245975" cy="4981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425700" y="6045200"/>
            <a:ext cx="890587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天皇为首的自上而下的资产阶级性质的改革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2095" y="6045200"/>
            <a:ext cx="2427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）性质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：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1285" y="-14605"/>
            <a:ext cx="452374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spcBef>
                <a:spcPct val="50000"/>
              </a:spcBef>
            </a:pPr>
            <a:r>
              <a:rPr lang="en-US" sz="4000" b="1" dirty="0">
                <a:solidFill>
                  <a:srgbClr val="FF3300"/>
                </a:solidFill>
                <a:latin typeface="叶根友毛笔行书2.0版" pitchFamily="2" charset="-122"/>
                <a:ea typeface="叶根友毛笔行书2.0版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4000" b="1" dirty="0">
                <a:solidFill>
                  <a:srgbClr val="FF3300"/>
                </a:solidFill>
                <a:latin typeface="叶根友毛笔行书2.0版" pitchFamily="2" charset="-122"/>
                <a:ea typeface="叶根友毛笔行书2.0版" pitchFamily="2" charset="-122"/>
                <a:sym typeface="宋体" panose="02010600030101010101" pitchFamily="2" charset="-122"/>
              </a:rPr>
              <a:t>、明治维新的意义</a:t>
            </a:r>
            <a:endParaRPr lang="zh-CN" altLang="en-US" sz="4000" b="1" dirty="0">
              <a:solidFill>
                <a:srgbClr val="FF3300"/>
              </a:solidFill>
              <a:latin typeface="叶根友毛笔行书2.0版" pitchFamily="2" charset="-122"/>
              <a:ea typeface="叶根友毛笔行书2.0版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1" name="Text Box 3"/>
          <p:cNvSpPr/>
          <p:nvPr/>
        </p:nvSpPr>
        <p:spPr>
          <a:xfrm>
            <a:off x="170815" y="422910"/>
            <a:ext cx="2611438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评价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2231390" y="945515"/>
            <a:ext cx="91424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902460" y="1415415"/>
            <a:ext cx="10102215" cy="53822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2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黑体" panose="02010609060101010101" pitchFamily="49" charset="-122"/>
              </a:rPr>
              <a:t>（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黑体" panose="02010609060101010101" pitchFamily="49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黑体" panose="02010609060101010101" pitchFamily="49" charset="-122"/>
              </a:rPr>
              <a:t>）成为日本历史的重大转折点。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黑体" panose="02010609060101010101" pitchFamily="49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2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  （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）走上资本主义道路，富国强兵，跻身于资本主义强国之列。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2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①保留大量封建残余（如天皇制）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21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      ②军国主义色彩浓厚。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——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宋体" panose="02010600030101010101" pitchFamily="2" charset="-122"/>
              </a:rPr>
              <a:t>侵略扩张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4345" y="1882140"/>
            <a:ext cx="12623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宋体" panose="02010600030101010101" pitchFamily="2" charset="-122"/>
              </a:rPr>
              <a:t>积极：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74345" y="3822700"/>
            <a:ext cx="15932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sym typeface="宋体" panose="02010600030101010101" pitchFamily="2" charset="-122"/>
              </a:rPr>
              <a:t>局限：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9" name="矩形 196609"/>
          <p:cNvSpPr/>
          <p:nvPr/>
        </p:nvSpPr>
        <p:spPr>
          <a:xfrm>
            <a:off x="5135563" y="0"/>
            <a:ext cx="230505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讨论：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0180" name="矩形 196610"/>
          <p:cNvPicPr>
            <a:picLocks noGrp="1"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2533" y="-317"/>
            <a:ext cx="9765408" cy="3456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文本框 196611"/>
          <p:cNvSpPr txBox="1">
            <a:spLocks noChangeArrowheads="1"/>
          </p:cNvSpPr>
          <p:nvPr/>
        </p:nvSpPr>
        <p:spPr bwMode="auto">
          <a:xfrm>
            <a:off x="0" y="1841500"/>
            <a:ext cx="12192000" cy="49161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、改革是一个国家改变现状、社会进步和国家富强的重要途径；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、每个国家都应</a:t>
            </a:r>
            <a:r>
              <a:rPr kumimoji="0" lang="zh-CN" altLang="en-US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顺应历史发展潮流、结合本国的实际进行改革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；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3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、一个民族要想自立于世界民族之林，</a:t>
            </a:r>
            <a:r>
              <a:rPr kumimoji="0" lang="zh-CN" altLang="en-US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应对外开放，吸收世界先进文化；</a:t>
            </a:r>
            <a:endParaRPr kumimoji="0" lang="zh-CN" altLang="en-US" sz="3200" b="1" kern="1200" cap="none" spc="0" normalizeH="0" baseline="0" noProof="0" dirty="0">
              <a:solidFill>
                <a:srgbClr val="0070C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4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、向外国学习时，</a:t>
            </a:r>
            <a:r>
              <a:rPr kumimoji="0" lang="zh-CN" altLang="en-US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从国情出发，取其精华，去其糟粕；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5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、应</a:t>
            </a:r>
            <a:r>
              <a:rPr kumimoji="0" lang="zh-CN" altLang="en-US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重视教育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，培养人才；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6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、应积极进取，不断</a:t>
            </a:r>
            <a:r>
              <a:rPr kumimoji="0" lang="zh-CN" altLang="en-US" sz="3200" b="1" kern="1200" cap="none" spc="0" normalizeH="0" baseline="0" noProof="0" dirty="0">
                <a:solidFill>
                  <a:srgbClr val="0070C0"/>
                </a:solidFill>
                <a:latin typeface="+mn-ea"/>
                <a:ea typeface="+mn-ea"/>
                <a:cs typeface="+mn-cs"/>
              </a:rPr>
              <a:t>创新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latin typeface="+mn-ea"/>
                <a:ea typeface="+mn-ea"/>
                <a:cs typeface="+mn-cs"/>
              </a:rPr>
              <a:t>。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7" name="文本框 198657"/>
          <p:cNvSpPr txBox="1"/>
          <p:nvPr/>
        </p:nvSpPr>
        <p:spPr>
          <a:xfrm>
            <a:off x="-40640" y="1396365"/>
            <a:ext cx="126777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俄国、日本、美国、中国发生在</a:t>
            </a:r>
            <a:r>
              <a:rPr lang="en-US" altLang="zh-CN" sz="32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2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en-US" altLang="zh-CN" sz="32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60</a:t>
            </a:r>
            <a:r>
              <a:rPr lang="zh-CN" altLang="en-US" sz="32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年代的重大事件：</a:t>
            </a:r>
            <a:r>
              <a:rPr lang="zh-CN" altLang="en-US" sz="3600" b="1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b="1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8" name="矩形 198658"/>
          <p:cNvSpPr/>
          <p:nvPr/>
        </p:nvSpPr>
        <p:spPr>
          <a:xfrm>
            <a:off x="660400" y="96520"/>
            <a:ext cx="2676525" cy="12998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998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中考链接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998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6628" name="文本框 198659"/>
          <p:cNvSpPr txBox="1">
            <a:spLocks noChangeArrowheads="1"/>
          </p:cNvSpPr>
          <p:nvPr/>
        </p:nvSpPr>
        <p:spPr bwMode="auto">
          <a:xfrm>
            <a:off x="1184910" y="2041208"/>
            <a:ext cx="10852150" cy="32975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①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俄国农奴制改革 （</a:t>
            </a: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1861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年）  </a:t>
            </a:r>
            <a:endParaRPr kumimoji="0" lang="zh-CN" altLang="en-US" sz="3200" b="1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②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日本明治维新 （</a:t>
            </a: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1868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年） </a:t>
            </a:r>
            <a:endParaRPr kumimoji="0" lang="zh-CN" altLang="en-US" sz="3200" b="1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③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美国内战（</a:t>
            </a: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1861——1865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）       </a:t>
            </a:r>
            <a:endParaRPr kumimoji="0" lang="zh-CN" altLang="en-US" sz="3200" b="1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④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中国洋务运动（</a:t>
            </a: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19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世纪</a:t>
            </a:r>
            <a:r>
              <a:rPr kumimoji="0" 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60——90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年代）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6629" name="文本框 198660"/>
          <p:cNvSpPr txBox="1"/>
          <p:nvPr/>
        </p:nvSpPr>
        <p:spPr>
          <a:xfrm>
            <a:off x="951865" y="4962208"/>
            <a:ext cx="93122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中国近代与日本明治维新性质相同的改革：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630" name="文本框 198661"/>
          <p:cNvSpPr txBox="1"/>
          <p:nvPr/>
        </p:nvSpPr>
        <p:spPr>
          <a:xfrm>
            <a:off x="2641283" y="5805488"/>
            <a:ext cx="51831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戊戌变法（</a:t>
            </a:r>
            <a:r>
              <a:rPr lang="en-US" altLang="zh-CN" sz="3200" b="1" dirty="0">
                <a:latin typeface="Arial" panose="020B0604020202020204" pitchFamily="34" charset="0"/>
              </a:rPr>
              <a:t>1898</a:t>
            </a:r>
            <a:r>
              <a:rPr lang="zh-CN" altLang="en-US" sz="3200" b="1" dirty="0">
                <a:latin typeface="Arial" panose="020B0604020202020204" pitchFamily="34" charset="0"/>
              </a:rPr>
              <a:t>年</a:t>
            </a:r>
            <a:r>
              <a:rPr lang="zh-CN" altLang="en-US" sz="2800" b="1" dirty="0">
                <a:latin typeface="Arial" panose="020B0604020202020204" pitchFamily="34" charset="0"/>
              </a:rPr>
              <a:t>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2232" name="文本框 198662"/>
          <p:cNvSpPr txBox="1"/>
          <p:nvPr/>
        </p:nvSpPr>
        <p:spPr>
          <a:xfrm>
            <a:off x="5110163" y="5805488"/>
            <a:ext cx="2460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63170" name="Group 2"/>
          <p:cNvGraphicFramePr>
            <a:graphicFrameLocks noGrp="1"/>
          </p:cNvGraphicFramePr>
          <p:nvPr/>
        </p:nvGraphicFramePr>
        <p:xfrm>
          <a:off x="979805" y="9525"/>
          <a:ext cx="11037570" cy="6821170"/>
        </p:xfrm>
        <a:graphic>
          <a:graphicData uri="http://schemas.openxmlformats.org/drawingml/2006/table">
            <a:tbl>
              <a:tblPr/>
              <a:tblGrid>
                <a:gridCol w="1379220"/>
                <a:gridCol w="4397375"/>
                <a:gridCol w="5260975"/>
              </a:tblGrid>
              <a:tr h="85280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项目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明治维新（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戊戌变法（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末）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</a:tr>
              <a:tr h="16230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社会背景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93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领导力量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37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具体措施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377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国际环境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3196" name="Text Box 28"/>
          <p:cNvSpPr txBox="1">
            <a:spLocks noChangeArrowheads="1"/>
          </p:cNvSpPr>
          <p:nvPr/>
        </p:nvSpPr>
        <p:spPr bwMode="auto">
          <a:xfrm>
            <a:off x="2717800" y="1104900"/>
            <a:ext cx="4191000" cy="10779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资本主义发展水平较高封建统治相对薄弱；</a:t>
            </a:r>
            <a:endParaRPr kumimoji="1" lang="zh-CN" altLang="en-US" sz="32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197" name="Text Box 29"/>
          <p:cNvSpPr txBox="1">
            <a:spLocks noChangeArrowheads="1"/>
          </p:cNvSpPr>
          <p:nvPr/>
        </p:nvSpPr>
        <p:spPr bwMode="auto">
          <a:xfrm>
            <a:off x="6697663" y="1109663"/>
            <a:ext cx="4427538" cy="10763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  </a:t>
            </a:r>
            <a:r>
              <a:rPr kumimoji="1" lang="zh-CN" altLang="en-US" sz="32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资本主义发展不充分</a:t>
            </a:r>
            <a:endParaRPr kumimoji="1" lang="zh-CN" altLang="en-US" sz="32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  封建统治势力强大；</a:t>
            </a:r>
            <a:endParaRPr kumimoji="1" lang="zh-CN" altLang="en-US" sz="32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198" name="Text Box 30"/>
          <p:cNvSpPr txBox="1">
            <a:spLocks noChangeArrowheads="1"/>
          </p:cNvSpPr>
          <p:nvPr/>
        </p:nvSpPr>
        <p:spPr bwMode="auto">
          <a:xfrm>
            <a:off x="2484755" y="2697480"/>
            <a:ext cx="3954145" cy="953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倒幕派实力强大掌握政权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199" name="Text Box 31"/>
          <p:cNvSpPr txBox="1">
            <a:spLocks noChangeArrowheads="1"/>
          </p:cNvSpPr>
          <p:nvPr/>
        </p:nvSpPr>
        <p:spPr bwMode="auto">
          <a:xfrm>
            <a:off x="6778625" y="2697163"/>
            <a:ext cx="4357688" cy="9525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资产阶阶弱小，寄希望于无实权的皇帝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200" name="Text Box 32"/>
          <p:cNvSpPr txBox="1">
            <a:spLocks noChangeArrowheads="1"/>
          </p:cNvSpPr>
          <p:nvPr/>
        </p:nvSpPr>
        <p:spPr bwMode="auto">
          <a:xfrm>
            <a:off x="2816225" y="3940175"/>
            <a:ext cx="39624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大刀阔斧，全面推行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201" name="Text Box 33"/>
          <p:cNvSpPr txBox="1">
            <a:spLocks noChangeArrowheads="1"/>
          </p:cNvSpPr>
          <p:nvPr/>
        </p:nvSpPr>
        <p:spPr bwMode="auto">
          <a:xfrm>
            <a:off x="6705600" y="3940175"/>
            <a:ext cx="436245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变法法令</a:t>
            </a:r>
            <a:r>
              <a:rPr kumimoji="1" lang="en-US" altLang="zh-CN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,</a:t>
            </a: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如“一纸空文”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202" name="Text Box 34"/>
          <p:cNvSpPr txBox="1">
            <a:spLocks noChangeArrowheads="1"/>
          </p:cNvSpPr>
          <p:nvPr/>
        </p:nvSpPr>
        <p:spPr bwMode="auto">
          <a:xfrm>
            <a:off x="2484120" y="4980305"/>
            <a:ext cx="5080635" cy="1383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1</a:t>
            </a: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）自由资本主义时期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2</a:t>
            </a: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）西方侵略中国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  （有利的国际环境）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63203" name="Text Box 35"/>
          <p:cNvSpPr txBox="1">
            <a:spLocks noChangeArrowheads="1"/>
          </p:cNvSpPr>
          <p:nvPr/>
        </p:nvSpPr>
        <p:spPr bwMode="auto">
          <a:xfrm>
            <a:off x="7216775" y="4979988"/>
            <a:ext cx="4114800" cy="138366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1</a:t>
            </a: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）向帝国主义过渡阶段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2</a:t>
            </a:r>
            <a:r>
              <a:rPr kumimoji="1" lang="zh-CN" altLang="en-US" sz="2800" b="1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  <a:sym typeface="+mn-ea"/>
              </a:rPr>
              <a:t>）列强掀起瓜分中国的狂潮；</a:t>
            </a:r>
            <a:endParaRPr kumimoji="1" lang="zh-CN" altLang="en-US" sz="2800" b="1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077913"/>
            <a:ext cx="1390650" cy="4030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戊戌变法和明治维新成败的原因比较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96" grpId="0" bldLvl="0" animBg="1"/>
      <p:bldP spid="263197" grpId="0" bldLvl="0" animBg="1"/>
      <p:bldP spid="263198" grpId="0" bldLvl="0" animBg="1"/>
      <p:bldP spid="263199" grpId="0" bldLvl="0" animBg="1"/>
      <p:bldP spid="263200" grpId="0" bldLvl="0" animBg="1"/>
      <p:bldP spid="263201" grpId="0" bldLvl="0" animBg="1"/>
      <p:bldP spid="263202" grpId="0" bldLvl="0" animBg="1"/>
      <p:bldP spid="26320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52930" name="Group 2"/>
          <p:cNvGraphicFramePr>
            <a:graphicFrameLocks noGrp="1"/>
          </p:cNvGraphicFramePr>
          <p:nvPr/>
        </p:nvGraphicFramePr>
        <p:xfrm>
          <a:off x="114300" y="1412875"/>
          <a:ext cx="11831955" cy="4832350"/>
        </p:xfrm>
        <a:graphic>
          <a:graphicData uri="http://schemas.openxmlformats.org/drawingml/2006/table">
            <a:tbl>
              <a:tblPr/>
              <a:tblGrid>
                <a:gridCol w="887730"/>
                <a:gridCol w="1863725"/>
                <a:gridCol w="3091815"/>
                <a:gridCol w="3089910"/>
                <a:gridCol w="2898775"/>
              </a:tblGrid>
              <a:tr h="1518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君主权力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议会与君主关系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内阁与君主关系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掌握实权者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520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英国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7932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日本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53276" name="Text Box 29"/>
          <p:cNvSpPr txBox="1"/>
          <p:nvPr/>
        </p:nvSpPr>
        <p:spPr>
          <a:xfrm>
            <a:off x="2660650" y="377825"/>
            <a:ext cx="72390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u="sng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联系英国君主立宪制回答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：</a:t>
            </a:r>
            <a:endParaRPr lang="zh-CN" altLang="en-US" sz="4400" b="1" dirty="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30078" name="Text Box 30"/>
          <p:cNvSpPr txBox="1">
            <a:spLocks noChangeArrowheads="1"/>
          </p:cNvSpPr>
          <p:nvPr/>
        </p:nvSpPr>
        <p:spPr bwMode="auto">
          <a:xfrm>
            <a:off x="1365250" y="3065780"/>
            <a:ext cx="12954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  <a:sym typeface="+mn-ea"/>
              </a:rPr>
              <a:t>统而不治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 </a:t>
            </a: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130079" name="Text Box 31"/>
          <p:cNvSpPr txBox="1">
            <a:spLocks noChangeArrowheads="1"/>
          </p:cNvSpPr>
          <p:nvPr/>
        </p:nvSpPr>
        <p:spPr bwMode="auto">
          <a:xfrm>
            <a:off x="1038860" y="4706938"/>
            <a:ext cx="12954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至高无上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  <a:sym typeface="+mn-ea"/>
            </a:endParaRPr>
          </a:p>
        </p:txBody>
      </p:sp>
      <p:sp>
        <p:nvSpPr>
          <p:cNvPr id="130080" name="Text Box 32"/>
          <p:cNvSpPr txBox="1"/>
          <p:nvPr/>
        </p:nvSpPr>
        <p:spPr>
          <a:xfrm>
            <a:off x="3306128" y="3145155"/>
            <a:ext cx="22860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66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议会权力大于君主</a:t>
            </a:r>
            <a:endParaRPr lang="zh-CN" altLang="en-US" sz="3200" b="1" dirty="0">
              <a:solidFill>
                <a:srgbClr val="660066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130081" name="Text Box 33"/>
          <p:cNvSpPr txBox="1">
            <a:spLocks noChangeArrowheads="1"/>
          </p:cNvSpPr>
          <p:nvPr/>
        </p:nvSpPr>
        <p:spPr bwMode="auto">
          <a:xfrm>
            <a:off x="3135948" y="4706938"/>
            <a:ext cx="22860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天皇可以解散议会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130082" name="Text Box 34"/>
          <p:cNvSpPr txBox="1">
            <a:spLocks noChangeArrowheads="1"/>
          </p:cNvSpPr>
          <p:nvPr/>
        </p:nvSpPr>
        <p:spPr bwMode="auto">
          <a:xfrm>
            <a:off x="6024563" y="3086100"/>
            <a:ext cx="22860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内阁对议会负责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130083" name="Text Box 35"/>
          <p:cNvSpPr txBox="1">
            <a:spLocks noChangeArrowheads="1"/>
          </p:cNvSpPr>
          <p:nvPr/>
        </p:nvSpPr>
        <p:spPr bwMode="auto">
          <a:xfrm>
            <a:off x="6024563" y="4707255"/>
            <a:ext cx="22860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内阁对天皇负责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130084" name="Text Box 36"/>
          <p:cNvSpPr txBox="1">
            <a:spLocks noChangeArrowheads="1"/>
          </p:cNvSpPr>
          <p:nvPr/>
        </p:nvSpPr>
        <p:spPr bwMode="auto">
          <a:xfrm>
            <a:off x="9405303" y="3311208"/>
            <a:ext cx="1871663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资产阶级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</a:t>
            </a: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30085" name="Text Box 37"/>
          <p:cNvSpPr txBox="1">
            <a:spLocks noChangeArrowheads="1"/>
          </p:cNvSpPr>
          <p:nvPr/>
        </p:nvSpPr>
        <p:spPr bwMode="auto">
          <a:xfrm>
            <a:off x="9405620" y="4460875"/>
            <a:ext cx="2062480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天皇为代表的官僚军阀集团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0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0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0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0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78" grpId="0" bldLvl="0" animBg="1"/>
      <p:bldP spid="130079" grpId="0" bldLvl="0" animBg="1"/>
      <p:bldP spid="130080" grpId="0" bldLvl="0" animBg="1"/>
      <p:bldP spid="130081" grpId="0" bldLvl="0" animBg="1"/>
      <p:bldP spid="130082" grpId="0" bldLvl="0" animBg="1"/>
      <p:bldP spid="130083" grpId="0" bldLvl="0" animBg="1"/>
      <p:bldP spid="130084" grpId="0" bldLvl="0" animBg="1"/>
      <p:bldP spid="13008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9" name="Group 3"/>
          <p:cNvGraphicFramePr>
            <a:graphicFrameLocks noGrp="1"/>
          </p:cNvGraphicFramePr>
          <p:nvPr>
            <p:ph idx="1"/>
          </p:nvPr>
        </p:nvGraphicFramePr>
        <p:xfrm>
          <a:off x="304800" y="1600200"/>
          <a:ext cx="11684000" cy="4648200"/>
        </p:xfrm>
        <a:graphic>
          <a:graphicData uri="http://schemas.openxmlformats.org/drawingml/2006/table">
            <a:tbl>
              <a:tblPr/>
              <a:tblGrid>
                <a:gridCol w="2235200"/>
                <a:gridCol w="9448800"/>
              </a:tblGrid>
              <a:tr h="5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方 面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措          施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政   治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，实现中央集权 。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5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   事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实行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建立新式军队，提倡忠君、服从、不怕死  的</a:t>
                      </a:r>
                      <a:r>
                        <a:rPr kumimoji="0" lang="zh-CN" alt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精神。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2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   济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推行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，在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的口号下，大力发展近代经济。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93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社会生活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文化教育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提倡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   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，向西方学习，改造日本的教育、文化和生活方式。 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0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性    质</a:t>
                      </a:r>
                      <a:endParaRPr kumimoji="0" lang="zh-CN" altLang="en-US" sz="2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121920" marR="12192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0" y="0"/>
            <a:ext cx="12395200" cy="124523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课堂小结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时间：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年，目的：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_________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__________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40" name="Text Box 25"/>
          <p:cNvSpPr txBox="1"/>
          <p:nvPr/>
        </p:nvSpPr>
        <p:spPr>
          <a:xfrm>
            <a:off x="1406525" y="612775"/>
            <a:ext cx="1422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1868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241" name="Text Box 28"/>
          <p:cNvSpPr txBox="1"/>
          <p:nvPr/>
        </p:nvSpPr>
        <p:spPr>
          <a:xfrm>
            <a:off x="6518275" y="636588"/>
            <a:ext cx="2844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富国强兵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2" name="Text Box 27"/>
          <p:cNvSpPr txBox="1"/>
          <p:nvPr/>
        </p:nvSpPr>
        <p:spPr>
          <a:xfrm>
            <a:off x="4413250" y="636588"/>
            <a:ext cx="2438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变法图强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3" name="Text Box 30"/>
          <p:cNvSpPr txBox="1"/>
          <p:nvPr/>
        </p:nvSpPr>
        <p:spPr>
          <a:xfrm>
            <a:off x="2641600" y="2057400"/>
            <a:ext cx="2438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废藩置县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4" name="Text Box 33"/>
          <p:cNvSpPr txBox="1"/>
          <p:nvPr/>
        </p:nvSpPr>
        <p:spPr>
          <a:xfrm>
            <a:off x="5556250" y="3641725"/>
            <a:ext cx="2235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殖产兴业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6" name="Text Box 35"/>
          <p:cNvSpPr txBox="1"/>
          <p:nvPr/>
        </p:nvSpPr>
        <p:spPr>
          <a:xfrm>
            <a:off x="3454400" y="3581400"/>
            <a:ext cx="254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地税改革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7" name="Text Box 37"/>
          <p:cNvSpPr txBox="1"/>
          <p:nvPr/>
        </p:nvSpPr>
        <p:spPr>
          <a:xfrm>
            <a:off x="3657600" y="2590800"/>
            <a:ext cx="1828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征兵制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51" name="Text Box 39"/>
          <p:cNvSpPr txBox="1"/>
          <p:nvPr/>
        </p:nvSpPr>
        <p:spPr>
          <a:xfrm>
            <a:off x="3467100" y="4532313"/>
            <a:ext cx="32512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“文明开化”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 Box 37"/>
          <p:cNvSpPr txBox="1"/>
          <p:nvPr/>
        </p:nvSpPr>
        <p:spPr>
          <a:xfrm>
            <a:off x="2998788" y="3024188"/>
            <a:ext cx="28448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“武士道”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Rectangle 6"/>
          <p:cNvSpPr/>
          <p:nvPr/>
        </p:nvSpPr>
        <p:spPr>
          <a:xfrm>
            <a:off x="2641600" y="5638800"/>
            <a:ext cx="93472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自上而下实行的资产阶级性质的改革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106863" y="4073525"/>
            <a:ext cx="44926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（有利于资本主义的发展）</a:t>
            </a:r>
            <a:endParaRPr lang="zh-CN" altLang="en-US" sz="2800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4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4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4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4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4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4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4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4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2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671740" y="830914"/>
            <a:ext cx="7052709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50000"/>
              </a:lnSpc>
            </a:pPr>
            <a:r>
              <a:rPr lang="zh-CN" altLang="en-US" sz="3600" b="1">
                <a:solidFill>
                  <a:srgbClr val="FF0000"/>
                </a:solidFill>
              </a:rPr>
              <a:t>作业布置</a:t>
            </a:r>
            <a:endParaRPr lang="zh-CN" altLang="en-US" sz="3600" b="1"/>
          </a:p>
          <a:p>
            <a:pPr>
              <a:lnSpc>
                <a:spcPct val="250000"/>
              </a:lnSpc>
            </a:pPr>
            <a:r>
              <a:rPr lang="en-US" altLang="zh-CN" sz="3600" b="1"/>
              <a:t>1.</a:t>
            </a:r>
            <a:r>
              <a:rPr lang="zh-CN" altLang="en-US" sz="3600" b="1"/>
              <a:t>完成本节课的相关练习</a:t>
            </a:r>
            <a:endParaRPr lang="zh-CN" altLang="en-US" sz="3600" b="1"/>
          </a:p>
          <a:p>
            <a:pPr>
              <a:lnSpc>
                <a:spcPct val="250000"/>
              </a:lnSpc>
            </a:pPr>
            <a:r>
              <a:rPr lang="en-US" altLang="zh-CN" sz="3600" b="1"/>
              <a:t>2.</a:t>
            </a:r>
            <a:r>
              <a:rPr lang="zh-CN" altLang="en-US" sz="3600" b="1"/>
              <a:t>预习</a:t>
            </a:r>
            <a:r>
              <a:rPr lang="zh-CN" altLang="en-US" sz="3600" b="1"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下一课</a:t>
            </a:r>
            <a:r>
              <a:rPr lang="zh-CN" altLang="en-US" sz="3600" b="1"/>
              <a:t>并完成的导学案</a:t>
            </a:r>
            <a:endParaRPr lang="zh-CN" altLang="en-US" sz="3600" b="1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Nature">
  <a:themeElements>
    <a:clrScheme name="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D453E"/>
      </a:accent4>
      <a:accent5>
        <a:srgbClr val="E0EBF7"/>
      </a:accent5>
      <a:accent6>
        <a:srgbClr val="E0AD59"/>
      </a:accent6>
      <a:hlink>
        <a:srgbClr val="B0AE6A"/>
      </a:hlink>
      <a:folHlink>
        <a:srgbClr val="C3E684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CC"/>
        </a:dk1>
        <a:lt1>
          <a:srgbClr val="687FCA"/>
        </a:lt1>
        <a:dk2>
          <a:srgbClr val="192449"/>
        </a:dk2>
        <a:lt2>
          <a:srgbClr val="66669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CDCAF"/>
        </a:accent4>
        <a:accent5>
          <a:srgbClr val="E0EBF7"/>
        </a:accent5>
        <a:accent6>
          <a:srgbClr val="E0AD59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D453E"/>
        </a:accent4>
        <a:accent5>
          <a:srgbClr val="E0EBF7"/>
        </a:accent5>
        <a:accent6>
          <a:srgbClr val="E0AD59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9F9F9F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967DB5"/>
        </a:lt1>
        <a:dk2>
          <a:srgbClr val="192449"/>
        </a:dk2>
        <a:lt2>
          <a:srgbClr val="8061A5"/>
        </a:lt2>
        <a:accent1>
          <a:srgbClr val="D6C9F1"/>
        </a:accent1>
        <a:accent2>
          <a:srgbClr val="FAC164"/>
        </a:accent2>
        <a:accent3>
          <a:srgbClr val="C9C0D6"/>
        </a:accent3>
        <a:accent4>
          <a:srgbClr val="DCDCAF"/>
        </a:accent4>
        <a:accent5>
          <a:srgbClr val="E7E0F7"/>
        </a:accent5>
        <a:accent6>
          <a:srgbClr val="E0AD59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D453E"/>
        </a:accent4>
        <a:accent5>
          <a:srgbClr val="E0EBF7"/>
        </a:accent5>
        <a:accent6>
          <a:srgbClr val="E0AD59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纸张">
  <a:themeElements>
    <a:clrScheme name="纸张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纸张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纸张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2_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3699</Words>
  <PresentationFormat>自定义</PresentationFormat>
  <Paragraphs>443</Paragraphs>
  <Slides>23</Slides>
  <Notes>6</Notes>
  <HiddenSlides>0</HiddenSlides>
  <MMClips>0</MMClips>
  <ScaleCrop>false</ScaleCrop>
  <HeadingPairs>
    <vt:vector size="8" baseType="variant">
      <vt:variant>
        <vt:lpstr>已用的字体</vt:lpstr>
      </vt:variant>
      <vt:variant>
        <vt:i4>33</vt:i4>
      </vt:variant>
      <vt:variant>
        <vt:lpstr>主题</vt:lpstr>
      </vt:variant>
      <vt:variant>
        <vt:i4>7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64" baseType="lpstr">
      <vt:lpstr>Arial</vt:lpstr>
      <vt:lpstr>宋体</vt:lpstr>
      <vt:lpstr>Wingdings</vt:lpstr>
      <vt:lpstr>Calibri Light</vt:lpstr>
      <vt:lpstr>Calibri</vt:lpstr>
      <vt:lpstr>黑体</vt:lpstr>
      <vt:lpstr>微软雅黑</vt:lpstr>
      <vt:lpstr>Times New Roman</vt:lpstr>
      <vt:lpstr>Constantia</vt:lpstr>
      <vt:lpstr>华文新魏</vt:lpstr>
      <vt:lpstr>Wingdings 2</vt:lpstr>
      <vt:lpstr>华文行楷</vt:lpstr>
      <vt:lpstr>Algerian</vt:lpstr>
      <vt:lpstr>华文隶书</vt:lpstr>
      <vt:lpstr>楷体</vt:lpstr>
      <vt:lpstr>Verdana</vt:lpstr>
      <vt:lpstr>隶书</vt:lpstr>
      <vt:lpstr>Arial Unicode MS</vt:lpstr>
      <vt:lpstr>仿宋_GB2312</vt:lpstr>
      <vt:lpstr>PMingLiU</vt:lpstr>
      <vt:lpstr>Tahoma</vt:lpstr>
      <vt:lpstr>叶根友毛笔行书2.0版</vt:lpstr>
      <vt:lpstr>方正大黑简体</vt:lpstr>
      <vt:lpstr>华文彩云</vt:lpstr>
      <vt:lpstr>方正北魏楷书简体</vt:lpstr>
      <vt:lpstr>仿宋</vt:lpstr>
      <vt:lpstr>MingLiU-ExtB</vt:lpstr>
      <vt:lpstr>幼圆</vt:lpstr>
      <vt:lpstr>楷体_GB2312</vt:lpstr>
      <vt:lpstr>新宋体</vt:lpstr>
      <vt:lpstr>华文中宋</vt:lpstr>
      <vt:lpstr>方正黑体繁体</vt:lpstr>
      <vt:lpstr>华文宋体</vt:lpstr>
      <vt:lpstr>Office 主题</vt:lpstr>
      <vt:lpstr>默认设计模板</vt:lpstr>
      <vt:lpstr>1_Office 主题</vt:lpstr>
      <vt:lpstr>1_默认设计模板</vt:lpstr>
      <vt:lpstr>Nature</vt:lpstr>
      <vt:lpstr>纸张</vt:lpstr>
      <vt:lpstr>2_Office 主题</vt:lpstr>
      <vt:lpstr>CorelDRAW.Graphic.10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明  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2018-09-18T08:12:00Z</dcterms:created>
  <dcterms:modified xsi:type="dcterms:W3CDTF">2018-11-30T06:54:54Z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2052-11.1.0.7983</vt:lpwstr>
  </property>
</Properties>
</file>