
<file path=[Content_Types].xml><?xml version="1.0" encoding="utf-8"?>
<Types xmlns="http://schemas.openxmlformats.org/package/2006/content-types">
  <Default Extension="jpeg" ContentType="image/jpeg"/>
  <Default Extension="vml" ContentType="application/vnd.openxmlformats-officedocument.vmlDrawing"/>
  <Default Extension="docx" ContentType="application/vnd.openxmlformats-officedocument.wordprocessingml.document"/>
  <Default Extension="gif" ContentType="image/gif"/>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85" r:id="rId3"/>
    <p:sldId id="256" r:id="rId4"/>
    <p:sldId id="257" r:id="rId5"/>
    <p:sldId id="258" r:id="rId6"/>
    <p:sldId id="260" r:id="rId7"/>
    <p:sldId id="261" r:id="rId8"/>
    <p:sldId id="262" r:id="rId9"/>
    <p:sldId id="263" r:id="rId10"/>
    <p:sldId id="264" r:id="rId11"/>
    <p:sldId id="265" r:id="rId12"/>
    <p:sldId id="271" r:id="rId13"/>
    <p:sldId id="273" r:id="rId14"/>
    <p:sldId id="274" r:id="rId15"/>
    <p:sldId id="276" r:id="rId16"/>
    <p:sldId id="278" r:id="rId17"/>
    <p:sldId id="279" r:id="rId18"/>
    <p:sldId id="280" r:id="rId19"/>
    <p:sldId id="281" r:id="rId20"/>
    <p:sldId id="282" r:id="rId21"/>
    <p:sldId id="317" r:id="rId2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FFCCCC"/>
    <a:srgbClr val="FFCCFF"/>
    <a:srgbClr val="FF99CC"/>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0" d="100"/>
          <a:sy n="60" d="100"/>
        </p:scale>
        <p:origin x="-1434" y="-84"/>
      </p:cViewPr>
      <p:guideLst>
        <p:guide orient="horz" pos="2120"/>
        <p:guide pos="2884"/>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9.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2.e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4" name="图片 3" descr="6"/>
          <p:cNvPicPr>
            <a:picLocks noChangeAspect="1"/>
          </p:cNvPicPr>
          <p:nvPr userDrawn="1"/>
        </p:nvPicPr>
        <p:blipFill>
          <a:blip r:embed="rId2"/>
          <a:stretch>
            <a:fillRect/>
          </a:stretch>
        </p:blipFill>
        <p:spPr>
          <a:xfrm>
            <a:off x="3175" y="-39370"/>
            <a:ext cx="9149715" cy="692658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a:xfrm>
            <a:off x="457200" y="6245225"/>
            <a:ext cx="2133600" cy="476250"/>
          </a:xfrm>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a:xfrm>
            <a:off x="3124200" y="6245225"/>
            <a:ext cx="2895600" cy="476250"/>
          </a:xfrm>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a:xfrm>
            <a:off x="6553200" y="6245225"/>
            <a:ext cx="2133600" cy="476250"/>
          </a:xfrm>
        </p:spPr>
        <p:txBody>
          <a:bodyPr/>
          <a:p>
            <a:pPr lvl="0" algn="r" eaLnBrk="1" fontAlgn="base" hangingPunct="1"/>
            <a:fld id="{9A0DB2DC-4C9A-4742-B13C-FB6460FD3503}" type="slidenum">
              <a:rPr lang="en-US" altLang="zh-CN" sz="1400" strike="noStrike" noProof="1" dirty="0">
                <a:latin typeface="Arial" panose="020B0604020202020204" pitchFamily="34" charset="0"/>
                <a:ea typeface="宋体" panose="02010600030101010101" pitchFamily="2" charset="-122"/>
                <a:cs typeface="+mn-ea"/>
              </a:rPr>
            </a:fld>
            <a:endParaRPr lang="en-US" altLang="zh-CN" sz="1400" strike="noStrike" noProof="1"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任意多边形 6"/>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solidFill>
            <a:srgbClr val="FFCCFF"/>
          </a:soli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任意多边形 7"/>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solidFill>
            <a:srgbClr val="FF99CC">
              <a:alpha val="58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grpSp>
        <p:nvGrpSpPr>
          <p:cNvPr id="2" name="组合 1"/>
          <p:cNvGrpSpPr/>
          <p:nvPr/>
        </p:nvGrpSpPr>
        <p:grpSpPr>
          <a:xfrm>
            <a:off x="-19017" y="202408"/>
            <a:ext cx="9180548" cy="649224"/>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rgbClr val="FF33CC"/>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rgbClr val="FF33CC"/>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
        <p:nvSpPr>
          <p:cNvPr id="14" name="TextBox 13"/>
          <p:cNvSpPr txBox="1"/>
          <p:nvPr userDrawn="1"/>
        </p:nvSpPr>
        <p:spPr>
          <a:xfrm>
            <a:off x="6248189" y="87890"/>
            <a:ext cx="1601721"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八年级</a:t>
            </a:r>
            <a:r>
              <a:rPr lang="en-US" altLang="zh-CN" dirty="0" smtClean="0">
                <a:latin typeface="微软雅黑" panose="020B0503020204020204" pitchFamily="34" charset="-122"/>
                <a:ea typeface="微软雅黑" panose="020B0503020204020204" pitchFamily="34" charset="-122"/>
              </a:rPr>
              <a:t>·</a:t>
            </a:r>
            <a:r>
              <a:rPr lang="zh-CN" altLang="en-US" dirty="0" smtClean="0">
                <a:latin typeface="微软雅黑" panose="020B0503020204020204" pitchFamily="34" charset="-122"/>
                <a:ea typeface="微软雅黑" panose="020B0503020204020204" pitchFamily="34" charset="-122"/>
              </a:rPr>
              <a:t>历史</a:t>
            </a:r>
            <a:r>
              <a:rPr lang="en-US" altLang="zh-CN" dirty="0" smtClean="0">
                <a:latin typeface="微软雅黑" panose="020B0503020204020204" pitchFamily="34" charset="-122"/>
                <a:ea typeface="微软雅黑" panose="020B0503020204020204" pitchFamily="34" charset="-122"/>
              </a:rPr>
              <a:t>·R</a:t>
            </a:r>
            <a:endParaRPr lang="zh-CN" altLang="en-US" dirty="0">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7015"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7015"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185"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185"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185"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2.xml"/><Relationship Id="rId7" Type="http://schemas.openxmlformats.org/officeDocument/2006/relationships/image" Target="../media/image9.png"/><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0.GI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2.png"/><Relationship Id="rId1"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4.png"/><Relationship Id="rId1"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6.png"/><Relationship Id="rId1"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8.png"/><Relationship Id="rId1"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9.GIF"/></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0.png"/></Relationships>
</file>

<file path=ppt/slides/_rels/slide11.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1.xml"/><Relationship Id="rId2" Type="http://schemas.openxmlformats.org/officeDocument/2006/relationships/image" Target="../media/image21.emf"/><Relationship Id="rId1" Type="http://schemas.openxmlformats.org/officeDocument/2006/relationships/package" Target="../embeddings/Document1.docx"/></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1.xml"/><Relationship Id="rId2" Type="http://schemas.openxmlformats.org/officeDocument/2006/relationships/image" Target="../media/image22.emf"/><Relationship Id="rId1" Type="http://schemas.openxmlformats.org/officeDocument/2006/relationships/package" Target="../embeddings/Document2.docx"/></Relationships>
</file>

<file path=ppt/slides/_rels/slide14.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slideLayout" Target="../slideLayouts/slideLayout1.xml"/><Relationship Id="rId2" Type="http://schemas.openxmlformats.org/officeDocument/2006/relationships/image" Target="../media/image23.emf"/><Relationship Id="rId1" Type="http://schemas.openxmlformats.org/officeDocument/2006/relationships/package" Target="../embeddings/Document3.docx"/></Relationships>
</file>

<file path=ppt/slides/_rels/slide15.xml.rels><?xml version="1.0" encoding="UTF-8" standalone="yes"?>
<Relationships xmlns="http://schemas.openxmlformats.org/package/2006/relationships"><Relationship Id="rId5" Type="http://schemas.openxmlformats.org/officeDocument/2006/relationships/vmlDrawing" Target="../drawings/vmlDrawing4.vml"/><Relationship Id="rId4" Type="http://schemas.openxmlformats.org/officeDocument/2006/relationships/slideLayout" Target="../slideLayouts/slideLayout1.xml"/><Relationship Id="rId3" Type="http://schemas.openxmlformats.org/officeDocument/2006/relationships/image" Target="../media/image25.GIF"/><Relationship Id="rId2" Type="http://schemas.openxmlformats.org/officeDocument/2006/relationships/image" Target="../media/image24.emf"/><Relationship Id="rId1" Type="http://schemas.openxmlformats.org/officeDocument/2006/relationships/package" Target="../embeddings/Document4.docx"/></Relationships>
</file>

<file path=ppt/slides/_rels/slide16.xml.rels><?xml version="1.0" encoding="UTF-8" standalone="yes"?>
<Relationships xmlns="http://schemas.openxmlformats.org/package/2006/relationships"><Relationship Id="rId5" Type="http://schemas.openxmlformats.org/officeDocument/2006/relationships/vmlDrawing" Target="../drawings/vmlDrawing5.vml"/><Relationship Id="rId4" Type="http://schemas.openxmlformats.org/officeDocument/2006/relationships/slideLayout" Target="../slideLayouts/slideLayout1.xml"/><Relationship Id="rId3" Type="http://schemas.openxmlformats.org/officeDocument/2006/relationships/image" Target="../media/image27.GIF"/><Relationship Id="rId2" Type="http://schemas.openxmlformats.org/officeDocument/2006/relationships/image" Target="../media/image26.emf"/><Relationship Id="rId1" Type="http://schemas.openxmlformats.org/officeDocument/2006/relationships/package" Target="../embeddings/Document5.docx"/></Relationships>
</file>

<file path=ppt/slides/_rels/slide17.xml.rels><?xml version="1.0" encoding="UTF-8" standalone="yes"?>
<Relationships xmlns="http://schemas.openxmlformats.org/package/2006/relationships"><Relationship Id="rId5" Type="http://schemas.openxmlformats.org/officeDocument/2006/relationships/vmlDrawing" Target="../drawings/vmlDrawing6.vml"/><Relationship Id="rId4" Type="http://schemas.openxmlformats.org/officeDocument/2006/relationships/slideLayout" Target="../slideLayouts/slideLayout1.xml"/><Relationship Id="rId3" Type="http://schemas.openxmlformats.org/officeDocument/2006/relationships/image" Target="../media/image29.emf"/><Relationship Id="rId2" Type="http://schemas.openxmlformats.org/officeDocument/2006/relationships/package" Target="../embeddings/Document6.docx"/><Relationship Id="rId1" Type="http://schemas.openxmlformats.org/officeDocument/2006/relationships/image" Target="../media/image28.jpeg"/></Relationships>
</file>

<file path=ppt/slides/_rels/slide18.xml.rels><?xml version="1.0" encoding="UTF-8" standalone="yes"?>
<Relationships xmlns="http://schemas.openxmlformats.org/package/2006/relationships"><Relationship Id="rId5" Type="http://schemas.openxmlformats.org/officeDocument/2006/relationships/vmlDrawing" Target="../drawings/vmlDrawing7.vml"/><Relationship Id="rId4" Type="http://schemas.openxmlformats.org/officeDocument/2006/relationships/slideLayout" Target="../slideLayouts/slideLayout1.xml"/><Relationship Id="rId3" Type="http://schemas.openxmlformats.org/officeDocument/2006/relationships/image" Target="../media/image31.GIF"/><Relationship Id="rId2" Type="http://schemas.openxmlformats.org/officeDocument/2006/relationships/image" Target="../media/image30.emf"/><Relationship Id="rId1" Type="http://schemas.openxmlformats.org/officeDocument/2006/relationships/package" Target="../embeddings/Document7.docx"/></Relationships>
</file>

<file path=ppt/slides/_rels/slide19.xml.rels><?xml version="1.0" encoding="UTF-8" standalone="yes"?>
<Relationships xmlns="http://schemas.openxmlformats.org/package/2006/relationships"><Relationship Id="rId5" Type="http://schemas.openxmlformats.org/officeDocument/2006/relationships/vmlDrawing" Target="../drawings/vmlDrawing8.vml"/><Relationship Id="rId4" Type="http://schemas.openxmlformats.org/officeDocument/2006/relationships/slideLayout" Target="../slideLayouts/slideLayout1.xml"/><Relationship Id="rId3" Type="http://schemas.openxmlformats.org/officeDocument/2006/relationships/image" Target="../media/image33.jpeg"/><Relationship Id="rId2" Type="http://schemas.openxmlformats.org/officeDocument/2006/relationships/image" Target="../media/image32.emf"/><Relationship Id="rId1" Type="http://schemas.openxmlformats.org/officeDocument/2006/relationships/package" Target="../embeddings/Document8.docx"/></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049" name="Picture 4"/>
          <p:cNvPicPr>
            <a:picLocks noChangeAspect="1"/>
          </p:cNvPicPr>
          <p:nvPr/>
        </p:nvPicPr>
        <p:blipFill>
          <a:blip r:embed="rId1"/>
          <a:stretch>
            <a:fillRect/>
          </a:stretch>
        </p:blipFill>
        <p:spPr>
          <a:xfrm>
            <a:off x="0" y="0"/>
            <a:ext cx="9142413" cy="6856413"/>
          </a:xfrm>
          <a:prstGeom prst="rect">
            <a:avLst/>
          </a:prstGeom>
          <a:noFill/>
          <a:ln w="9525">
            <a:noFill/>
          </a:ln>
        </p:spPr>
      </p:pic>
      <p:sp>
        <p:nvSpPr>
          <p:cNvPr id="2050" name="日期占位符 3"/>
          <p:cNvSpPr txBox="1"/>
          <p:nvPr/>
        </p:nvSpPr>
        <p:spPr>
          <a:xfrm>
            <a:off x="457200" y="6356350"/>
            <a:ext cx="2133600" cy="365125"/>
          </a:xfrm>
          <a:prstGeom prst="rect">
            <a:avLst/>
          </a:prstGeom>
          <a:noFill/>
          <a:ln w="9525">
            <a:noFill/>
          </a:ln>
        </p:spPr>
        <p:txBody>
          <a:bodyPr anchor="t"/>
          <a:p>
            <a:endParaRPr lang="zh-CN" altLang="en-US" dirty="0">
              <a:latin typeface="Arial" panose="020B0604020202020204" pitchFamily="34" charset="0"/>
              <a:ea typeface="宋体" panose="02010600030101010101" pitchFamily="2" charset="-122"/>
            </a:endParaRPr>
          </a:p>
        </p:txBody>
      </p:sp>
      <p:grpSp>
        <p:nvGrpSpPr>
          <p:cNvPr id="2051" name="组合 4111"/>
          <p:cNvGrpSpPr>
            <a:grpSpLocks noChangeAspect="1"/>
          </p:cNvGrpSpPr>
          <p:nvPr/>
        </p:nvGrpSpPr>
        <p:grpSpPr>
          <a:xfrm>
            <a:off x="0" y="0"/>
            <a:ext cx="9142413" cy="6858000"/>
            <a:chOff x="0" y="0"/>
            <a:chExt cx="9143999" cy="6858000"/>
          </a:xfrm>
        </p:grpSpPr>
        <p:pic>
          <p:nvPicPr>
            <p:cNvPr id="2052" name="图片 24"/>
            <p:cNvPicPr>
              <a:picLocks noChangeAspect="1"/>
            </p:cNvPicPr>
            <p:nvPr/>
          </p:nvPicPr>
          <p:blipFill>
            <a:blip r:embed="rId2"/>
            <a:stretch>
              <a:fillRect/>
            </a:stretch>
          </p:blipFill>
          <p:spPr>
            <a:xfrm>
              <a:off x="6646024" y="0"/>
              <a:ext cx="2497975" cy="3393440"/>
            </a:xfrm>
            <a:prstGeom prst="rect">
              <a:avLst/>
            </a:prstGeom>
            <a:noFill/>
            <a:ln w="9525">
              <a:noFill/>
            </a:ln>
          </p:spPr>
        </p:pic>
        <p:pic>
          <p:nvPicPr>
            <p:cNvPr id="2053" name="图片 25"/>
            <p:cNvPicPr>
              <a:picLocks noChangeAspect="1"/>
            </p:cNvPicPr>
            <p:nvPr/>
          </p:nvPicPr>
          <p:blipFill>
            <a:blip r:embed="rId3"/>
            <a:stretch>
              <a:fillRect/>
            </a:stretch>
          </p:blipFill>
          <p:spPr>
            <a:xfrm>
              <a:off x="0" y="5236845"/>
              <a:ext cx="1249940" cy="1621155"/>
            </a:xfrm>
            <a:prstGeom prst="rect">
              <a:avLst/>
            </a:prstGeom>
            <a:noFill/>
            <a:ln w="9525">
              <a:noFill/>
            </a:ln>
          </p:spPr>
        </p:pic>
      </p:grpSp>
      <p:pic>
        <p:nvPicPr>
          <p:cNvPr id="2054" name="图片 26"/>
          <p:cNvPicPr>
            <a:picLocks noChangeAspect="1"/>
          </p:cNvPicPr>
          <p:nvPr/>
        </p:nvPicPr>
        <p:blipFill>
          <a:blip r:embed="rId4"/>
          <a:stretch>
            <a:fillRect/>
          </a:stretch>
        </p:blipFill>
        <p:spPr>
          <a:xfrm>
            <a:off x="428625" y="122238"/>
            <a:ext cx="6143625" cy="5718175"/>
          </a:xfrm>
          <a:prstGeom prst="rect">
            <a:avLst/>
          </a:prstGeom>
          <a:noFill/>
          <a:ln w="9525">
            <a:noFill/>
          </a:ln>
        </p:spPr>
      </p:pic>
      <p:sp>
        <p:nvSpPr>
          <p:cNvPr id="2055" name="矩形 27"/>
          <p:cNvSpPr/>
          <p:nvPr/>
        </p:nvSpPr>
        <p:spPr>
          <a:xfrm>
            <a:off x="78105" y="302895"/>
            <a:ext cx="9404350" cy="6411913"/>
          </a:xfrm>
          <a:prstGeom prst="rect">
            <a:avLst/>
          </a:prstGeom>
          <a:blipFill rotWithShape="1">
            <a:blip r:embed="rId5"/>
            <a:stretch>
              <a:fillRect/>
            </a:stretch>
          </a:blipFill>
          <a:ln w="9525">
            <a:noFill/>
          </a:ln>
        </p:spPr>
        <p:txBody>
          <a:bodyPr anchor="t"/>
          <a:p>
            <a:endParaRPr lang="zh-CN" altLang="en-US" sz="2000" dirty="0">
              <a:latin typeface="Arial" panose="020B0604020202020204" pitchFamily="34" charset="0"/>
              <a:ea typeface="宋体" panose="02010600030101010101" pitchFamily="2" charset="-122"/>
            </a:endParaRPr>
          </a:p>
        </p:txBody>
      </p:sp>
      <p:pic>
        <p:nvPicPr>
          <p:cNvPr id="2056" name="图片 32"/>
          <p:cNvPicPr>
            <a:picLocks noChangeAspect="1"/>
          </p:cNvPicPr>
          <p:nvPr/>
        </p:nvPicPr>
        <p:blipFill>
          <a:blip r:embed="rId6"/>
          <a:stretch>
            <a:fillRect/>
          </a:stretch>
        </p:blipFill>
        <p:spPr>
          <a:xfrm>
            <a:off x="303213" y="1509713"/>
            <a:ext cx="1360487" cy="1309687"/>
          </a:xfrm>
          <a:prstGeom prst="rect">
            <a:avLst/>
          </a:prstGeom>
          <a:noFill/>
          <a:ln w="9525">
            <a:noFill/>
          </a:ln>
        </p:spPr>
      </p:pic>
      <p:pic>
        <p:nvPicPr>
          <p:cNvPr id="2057" name="图片 33"/>
          <p:cNvPicPr>
            <a:picLocks noChangeAspect="1"/>
          </p:cNvPicPr>
          <p:nvPr/>
        </p:nvPicPr>
        <p:blipFill>
          <a:blip r:embed="rId7"/>
          <a:stretch>
            <a:fillRect/>
          </a:stretch>
        </p:blipFill>
        <p:spPr>
          <a:xfrm>
            <a:off x="7423150" y="3540125"/>
            <a:ext cx="928688" cy="842963"/>
          </a:xfrm>
          <a:prstGeom prst="rect">
            <a:avLst/>
          </a:prstGeom>
          <a:noFill/>
          <a:ln w="9525">
            <a:noFill/>
          </a:ln>
        </p:spPr>
      </p:pic>
      <p:sp>
        <p:nvSpPr>
          <p:cNvPr id="2058" name="TextBox 35"/>
          <p:cNvSpPr txBox="1"/>
          <p:nvPr/>
        </p:nvSpPr>
        <p:spPr>
          <a:xfrm>
            <a:off x="6786563" y="6345238"/>
            <a:ext cx="2500312" cy="369887"/>
          </a:xfrm>
          <a:prstGeom prst="rect">
            <a:avLst/>
          </a:prstGeom>
          <a:noFill/>
          <a:ln w="9525">
            <a:noFill/>
          </a:ln>
        </p:spPr>
        <p:txBody>
          <a:bodyPr anchor="t"/>
          <a:p>
            <a:endParaRPr lang="zh-CN" altLang="en-US" dirty="0">
              <a:latin typeface="Arial" panose="020B0604020202020204" pitchFamily="34" charset="0"/>
              <a:ea typeface="宋体" panose="02010600030101010101" pitchFamily="2" charset="-122"/>
            </a:endParaRPr>
          </a:p>
        </p:txBody>
      </p:sp>
      <p:sp>
        <p:nvSpPr>
          <p:cNvPr id="2" name="文本框 1"/>
          <p:cNvSpPr txBox="1"/>
          <p:nvPr/>
        </p:nvSpPr>
        <p:spPr>
          <a:xfrm>
            <a:off x="755015" y="2921000"/>
            <a:ext cx="6668135" cy="1014730"/>
          </a:xfrm>
          <a:prstGeom prst="rect">
            <a:avLst/>
          </a:prstGeom>
          <a:noFill/>
        </p:spPr>
        <p:txBody>
          <a:bodyPr wrap="square">
            <a:spAutoFit/>
          </a:bodyPr>
          <a:lstStyle/>
          <a:p>
            <a:pPr marR="0" algn="ctr" defTabSz="914400" rtl="0" fontAlgn="base">
              <a:buClr>
                <a:srgbClr val="000000"/>
              </a:buClr>
              <a:buSzTx/>
              <a:buFontTx/>
              <a:buNone/>
              <a:defRPr/>
            </a:pPr>
            <a:r>
              <a:rPr kumimoji="0" lang="zh-CN" altLang="zh-CN" sz="6000" b="1" kern="1200" cap="none" spc="0" normalizeH="0" baseline="0" noProof="0">
                <a:latin typeface="+mj-ea"/>
                <a:ea typeface="+mj-ea"/>
                <a:cs typeface="+mn-cs"/>
              </a:rPr>
              <a:t>第23课  内战爆发</a:t>
            </a:r>
            <a:endParaRPr kumimoji="0" lang="zh-CN" altLang="en-US" sz="6000" b="1" kern="1200" cap="none" spc="0" normalizeH="0" baseline="0" noProof="0">
              <a:latin typeface="+mj-ea"/>
              <a:ea typeface="+mj-ea"/>
              <a:cs typeface="+mn-cs"/>
            </a:endParaRPr>
          </a:p>
        </p:txBody>
      </p:sp>
    </p:spTree>
  </p:cSld>
  <p:clrMapOvr>
    <a:masterClrMapping/>
  </p:clrMapOvr>
  <p:transition advTm="17120">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t01c350b7ecb9de3450"/>
          <p:cNvPicPr>
            <a:picLocks noChangeAspect="1"/>
          </p:cNvPicPr>
          <p:nvPr/>
        </p:nvPicPr>
        <p:blipFill>
          <a:blip r:embed="rId1"/>
          <a:stretch>
            <a:fillRect/>
          </a:stretch>
        </p:blipFill>
        <p:spPr>
          <a:xfrm>
            <a:off x="6402705" y="4018280"/>
            <a:ext cx="2675255" cy="2845435"/>
          </a:xfrm>
          <a:prstGeom prst="rect">
            <a:avLst/>
          </a:prstGeom>
        </p:spPr>
      </p:pic>
      <p:sp>
        <p:nvSpPr>
          <p:cNvPr id="103" name="文本框 102"/>
          <p:cNvSpPr txBox="1"/>
          <p:nvPr/>
        </p:nvSpPr>
        <p:spPr>
          <a:xfrm>
            <a:off x="647700" y="1473200"/>
            <a:ext cx="6399530" cy="4092575"/>
          </a:xfrm>
          <a:prstGeom prst="rect">
            <a:avLst/>
          </a:prstGeom>
          <a:noFill/>
          <a:ln w="9525">
            <a:noFill/>
          </a:ln>
        </p:spPr>
        <p:txBody>
          <a:bodyPr wrap="square">
            <a:spAutoFit/>
          </a:bodyPr>
          <a:p>
            <a:pPr indent="558800" algn="l"/>
            <a:r>
              <a:rPr lang="en-US" altLang="zh-CN" sz="2200" b="0">
                <a:solidFill>
                  <a:srgbClr val="000000"/>
                </a:solidFill>
                <a:latin typeface="黑体" panose="02010609060101010101" charset="-122"/>
                <a:ea typeface="黑体" panose="02010609060101010101" charset="-122"/>
                <a:cs typeface="黑体" panose="02010609060101010101" charset="-122"/>
              </a:rPr>
              <a:t> </a:t>
            </a:r>
            <a:endParaRPr lang="en-US" altLang="zh-CN" sz="2200" b="0">
              <a:solidFill>
                <a:srgbClr val="000000"/>
              </a:solidFill>
              <a:latin typeface="黑体" panose="02010609060101010101" charset="-122"/>
              <a:ea typeface="黑体" panose="02010609060101010101" charset="-122"/>
              <a:cs typeface="黑体" panose="02010609060101010101" charset="-122"/>
            </a:endParaRPr>
          </a:p>
          <a:p>
            <a:pPr indent="558800" algn="l"/>
            <a:r>
              <a:rPr lang="zh-CN" altLang="en-US" sz="2400" b="0">
                <a:solidFill>
                  <a:srgbClr val="000000"/>
                </a:solidFill>
                <a:latin typeface="宋体" panose="02010600030101010101" pitchFamily="2" charset="-122"/>
                <a:ea typeface="宋体" panose="02010600030101010101" pitchFamily="2" charset="-122"/>
                <a:cs typeface="黑体" panose="02010609060101010101" charset="-122"/>
              </a:rPr>
              <a:t>1.知道重庆谈判,理解中国共产党为争取和平民主做出的努力。   2.掌握全面内战爆发的标志,认识国民党独裁内战的本质。复述解放区军民自卫反击战的基本情况。   3.认识到党中央采取正确战略战术及解放区人民支持是粉碎国民党全面进攻与重点进攻的重要因素。   ◉重点:重庆谈判和全面内战爆发。</a:t>
            </a:r>
            <a:endParaRPr lang="zh-CN" altLang="en-US" sz="2400" b="0">
              <a:solidFill>
                <a:srgbClr val="000000"/>
              </a:solidFill>
              <a:latin typeface="宋体" panose="02010600030101010101" pitchFamily="2" charset="-122"/>
              <a:ea typeface="宋体" panose="02010600030101010101" pitchFamily="2" charset="-122"/>
              <a:cs typeface="黑体" panose="02010609060101010101" charset="-122"/>
            </a:endParaRPr>
          </a:p>
        </p:txBody>
      </p:sp>
      <p:grpSp>
        <p:nvGrpSpPr>
          <p:cNvPr id="20483" name="组合 1"/>
          <p:cNvGrpSpPr/>
          <p:nvPr/>
        </p:nvGrpSpPr>
        <p:grpSpPr>
          <a:xfrm>
            <a:off x="1309688" y="471488"/>
            <a:ext cx="4679950" cy="1001712"/>
            <a:chOff x="2539186" y="67124"/>
            <a:chExt cx="4354910" cy="1163746"/>
          </a:xfrm>
        </p:grpSpPr>
        <p:sp>
          <p:nvSpPr>
            <p:cNvPr id="20484" name="文本框 26"/>
            <p:cNvSpPr txBox="1"/>
            <p:nvPr/>
          </p:nvSpPr>
          <p:spPr>
            <a:xfrm>
              <a:off x="2539186" y="67124"/>
              <a:ext cx="4354910" cy="828675"/>
            </a:xfrm>
            <a:prstGeom prst="rect">
              <a:avLst/>
            </a:prstGeom>
            <a:noFill/>
            <a:ln w="9525">
              <a:noFill/>
            </a:ln>
          </p:spPr>
          <p:txBody>
            <a:bodyPr wrap="none" anchor="t"/>
            <a:p>
              <a:pPr marL="342900" indent="-342900" algn="ctr">
                <a:spcBef>
                  <a:spcPct val="20000"/>
                </a:spcBef>
                <a:buChar char="•"/>
              </a:pPr>
              <a:r>
                <a:rPr lang="zh-CN" altLang="en-US" sz="4000" dirty="0">
                  <a:solidFill>
                    <a:srgbClr val="C00000"/>
                  </a:solidFill>
                  <a:latin typeface="黑体" panose="02010609060101010101" charset="-122"/>
                  <a:ea typeface="宋体" panose="02010600030101010101" pitchFamily="2" charset="-122"/>
                </a:rPr>
                <a:t>学习目标</a:t>
              </a:r>
              <a:endParaRPr lang="zh-CN" altLang="en-US" sz="4000" dirty="0">
                <a:solidFill>
                  <a:srgbClr val="C00000"/>
                </a:solidFill>
                <a:latin typeface="黑体" panose="02010609060101010101" charset="-122"/>
                <a:ea typeface="宋体" panose="02010600030101010101" pitchFamily="2" charset="-122"/>
              </a:endParaRPr>
            </a:p>
          </p:txBody>
        </p:sp>
        <p:sp>
          <p:nvSpPr>
            <p:cNvPr id="10" name="Freeform 5"/>
            <p:cNvSpPr/>
            <p:nvPr/>
          </p:nvSpPr>
          <p:spPr bwMode="auto">
            <a:xfrm>
              <a:off x="3577687" y="904431"/>
              <a:ext cx="2105071" cy="326439"/>
            </a:xfrm>
            <a:custGeom>
              <a:avLst/>
              <a:gdLst>
                <a:gd name="T0" fmla="*/ 62 w 1378"/>
                <a:gd name="T1" fmla="*/ 100 h 248"/>
                <a:gd name="T2" fmla="*/ 380 w 1378"/>
                <a:gd name="T3" fmla="*/ 44 h 248"/>
                <a:gd name="T4" fmla="*/ 422 w 1378"/>
                <a:gd name="T5" fmla="*/ 116 h 248"/>
                <a:gd name="T6" fmla="*/ 400 w 1378"/>
                <a:gd name="T7" fmla="*/ 98 h 248"/>
                <a:gd name="T8" fmla="*/ 406 w 1378"/>
                <a:gd name="T9" fmla="*/ 132 h 248"/>
                <a:gd name="T10" fmla="*/ 428 w 1378"/>
                <a:gd name="T11" fmla="*/ 90 h 248"/>
                <a:gd name="T12" fmla="*/ 492 w 1378"/>
                <a:gd name="T13" fmla="*/ 24 h 248"/>
                <a:gd name="T14" fmla="*/ 642 w 1378"/>
                <a:gd name="T15" fmla="*/ 58 h 248"/>
                <a:gd name="T16" fmla="*/ 548 w 1378"/>
                <a:gd name="T17" fmla="*/ 84 h 248"/>
                <a:gd name="T18" fmla="*/ 474 w 1378"/>
                <a:gd name="T19" fmla="*/ 178 h 248"/>
                <a:gd name="T20" fmla="*/ 606 w 1378"/>
                <a:gd name="T21" fmla="*/ 248 h 248"/>
                <a:gd name="T22" fmla="*/ 772 w 1378"/>
                <a:gd name="T23" fmla="*/ 248 h 248"/>
                <a:gd name="T24" fmla="*/ 904 w 1378"/>
                <a:gd name="T25" fmla="*/ 178 h 248"/>
                <a:gd name="T26" fmla="*/ 830 w 1378"/>
                <a:gd name="T27" fmla="*/ 84 h 248"/>
                <a:gd name="T28" fmla="*/ 736 w 1378"/>
                <a:gd name="T29" fmla="*/ 58 h 248"/>
                <a:gd name="T30" fmla="*/ 886 w 1378"/>
                <a:gd name="T31" fmla="*/ 24 h 248"/>
                <a:gd name="T32" fmla="*/ 950 w 1378"/>
                <a:gd name="T33" fmla="*/ 90 h 248"/>
                <a:gd name="T34" fmla="*/ 972 w 1378"/>
                <a:gd name="T35" fmla="*/ 132 h 248"/>
                <a:gd name="T36" fmla="*/ 980 w 1378"/>
                <a:gd name="T37" fmla="*/ 98 h 248"/>
                <a:gd name="T38" fmla="*/ 956 w 1378"/>
                <a:gd name="T39" fmla="*/ 120 h 248"/>
                <a:gd name="T40" fmla="*/ 996 w 1378"/>
                <a:gd name="T41" fmla="*/ 44 h 248"/>
                <a:gd name="T42" fmla="*/ 1316 w 1378"/>
                <a:gd name="T43" fmla="*/ 100 h 248"/>
                <a:gd name="T44" fmla="*/ 1376 w 1378"/>
                <a:gd name="T45" fmla="*/ 56 h 248"/>
                <a:gd name="T46" fmla="*/ 1226 w 1378"/>
                <a:gd name="T47" fmla="*/ 2 h 248"/>
                <a:gd name="T48" fmla="*/ 968 w 1378"/>
                <a:gd name="T49" fmla="*/ 20 h 248"/>
                <a:gd name="T50" fmla="*/ 744 w 1378"/>
                <a:gd name="T51" fmla="*/ 8 h 248"/>
                <a:gd name="T52" fmla="*/ 594 w 1378"/>
                <a:gd name="T53" fmla="*/ 2 h 248"/>
                <a:gd name="T54" fmla="*/ 372 w 1378"/>
                <a:gd name="T55" fmla="*/ 30 h 248"/>
                <a:gd name="T56" fmla="*/ 100 w 1378"/>
                <a:gd name="T57" fmla="*/ 8 h 248"/>
                <a:gd name="T58" fmla="*/ 0 w 1378"/>
                <a:gd name="T59" fmla="*/ 62 h 248"/>
                <a:gd name="T60" fmla="*/ 1198 w 1378"/>
                <a:gd name="T61" fmla="*/ 4 h 248"/>
                <a:gd name="T62" fmla="*/ 1368 w 1378"/>
                <a:gd name="T63" fmla="*/ 42 h 248"/>
                <a:gd name="T64" fmla="*/ 1350 w 1378"/>
                <a:gd name="T65" fmla="*/ 90 h 248"/>
                <a:gd name="T66" fmla="*/ 1080 w 1378"/>
                <a:gd name="T67" fmla="*/ 52 h 248"/>
                <a:gd name="T68" fmla="*/ 760 w 1378"/>
                <a:gd name="T69" fmla="*/ 182 h 248"/>
                <a:gd name="T70" fmla="*/ 788 w 1378"/>
                <a:gd name="T71" fmla="*/ 100 h 248"/>
                <a:gd name="T72" fmla="*/ 898 w 1378"/>
                <a:gd name="T73" fmla="*/ 152 h 248"/>
                <a:gd name="T74" fmla="*/ 846 w 1378"/>
                <a:gd name="T75" fmla="*/ 230 h 248"/>
                <a:gd name="T76" fmla="*/ 614 w 1378"/>
                <a:gd name="T77" fmla="*/ 102 h 248"/>
                <a:gd name="T78" fmla="*/ 626 w 1378"/>
                <a:gd name="T79" fmla="*/ 196 h 248"/>
                <a:gd name="T80" fmla="*/ 606 w 1378"/>
                <a:gd name="T81" fmla="*/ 244 h 248"/>
                <a:gd name="T82" fmla="*/ 480 w 1378"/>
                <a:gd name="T83" fmla="*/ 178 h 248"/>
                <a:gd name="T84" fmla="*/ 550 w 1378"/>
                <a:gd name="T85" fmla="*/ 102 h 248"/>
                <a:gd name="T86" fmla="*/ 726 w 1378"/>
                <a:gd name="T87" fmla="*/ 60 h 248"/>
                <a:gd name="T88" fmla="*/ 708 w 1378"/>
                <a:gd name="T89" fmla="*/ 134 h 248"/>
                <a:gd name="T90" fmla="*/ 732 w 1378"/>
                <a:gd name="T91" fmla="*/ 178 h 248"/>
                <a:gd name="T92" fmla="*/ 752 w 1378"/>
                <a:gd name="T93" fmla="*/ 166 h 248"/>
                <a:gd name="T94" fmla="*/ 724 w 1378"/>
                <a:gd name="T95" fmla="*/ 148 h 248"/>
                <a:gd name="T96" fmla="*/ 710 w 1378"/>
                <a:gd name="T97" fmla="*/ 152 h 248"/>
                <a:gd name="T98" fmla="*/ 760 w 1378"/>
                <a:gd name="T99" fmla="*/ 102 h 248"/>
                <a:gd name="T100" fmla="*/ 736 w 1378"/>
                <a:gd name="T101" fmla="*/ 206 h 248"/>
                <a:gd name="T102" fmla="*/ 622 w 1378"/>
                <a:gd name="T103" fmla="*/ 182 h 248"/>
                <a:gd name="T104" fmla="*/ 644 w 1378"/>
                <a:gd name="T105" fmla="*/ 112 h 248"/>
                <a:gd name="T106" fmla="*/ 662 w 1378"/>
                <a:gd name="T107" fmla="*/ 164 h 248"/>
                <a:gd name="T108" fmla="*/ 642 w 1378"/>
                <a:gd name="T109" fmla="*/ 144 h 248"/>
                <a:gd name="T110" fmla="*/ 638 w 1378"/>
                <a:gd name="T111" fmla="*/ 176 h 248"/>
                <a:gd name="T112" fmla="*/ 652 w 1378"/>
                <a:gd name="T113" fmla="*/ 176 h 248"/>
                <a:gd name="T114" fmla="*/ 658 w 1378"/>
                <a:gd name="T115" fmla="*/ 110 h 248"/>
                <a:gd name="T116" fmla="*/ 688 w 1378"/>
                <a:gd name="T117" fmla="*/ 40 h 248"/>
                <a:gd name="T118" fmla="*/ 76 w 1378"/>
                <a:gd name="T119" fmla="*/ 14 h 248"/>
                <a:gd name="T120" fmla="*/ 290 w 1378"/>
                <a:gd name="T121" fmla="*/ 12 h 248"/>
                <a:gd name="T122" fmla="*/ 122 w 1378"/>
                <a:gd name="T123" fmla="*/ 96 h 248"/>
                <a:gd name="T124" fmla="*/ 4 w 1378"/>
                <a:gd name="T125" fmla="*/ 6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78" h="248">
                  <a:moveTo>
                    <a:pt x="0" y="62"/>
                  </a:moveTo>
                  <a:lnTo>
                    <a:pt x="0" y="62"/>
                  </a:lnTo>
                  <a:lnTo>
                    <a:pt x="2" y="70"/>
                  </a:lnTo>
                  <a:lnTo>
                    <a:pt x="4" y="76"/>
                  </a:lnTo>
                  <a:lnTo>
                    <a:pt x="8" y="80"/>
                  </a:lnTo>
                  <a:lnTo>
                    <a:pt x="12" y="86"/>
                  </a:lnTo>
                  <a:lnTo>
                    <a:pt x="26" y="92"/>
                  </a:lnTo>
                  <a:lnTo>
                    <a:pt x="42" y="98"/>
                  </a:lnTo>
                  <a:lnTo>
                    <a:pt x="62" y="100"/>
                  </a:lnTo>
                  <a:lnTo>
                    <a:pt x="82" y="102"/>
                  </a:lnTo>
                  <a:lnTo>
                    <a:pt x="124" y="100"/>
                  </a:lnTo>
                  <a:lnTo>
                    <a:pt x="124" y="100"/>
                  </a:lnTo>
                  <a:lnTo>
                    <a:pt x="152" y="96"/>
                  </a:lnTo>
                  <a:lnTo>
                    <a:pt x="184" y="92"/>
                  </a:lnTo>
                  <a:lnTo>
                    <a:pt x="246" y="78"/>
                  </a:lnTo>
                  <a:lnTo>
                    <a:pt x="312" y="60"/>
                  </a:lnTo>
                  <a:lnTo>
                    <a:pt x="380" y="44"/>
                  </a:lnTo>
                  <a:lnTo>
                    <a:pt x="380" y="44"/>
                  </a:lnTo>
                  <a:lnTo>
                    <a:pt x="398" y="54"/>
                  </a:lnTo>
                  <a:lnTo>
                    <a:pt x="412" y="68"/>
                  </a:lnTo>
                  <a:lnTo>
                    <a:pt x="418" y="76"/>
                  </a:lnTo>
                  <a:lnTo>
                    <a:pt x="422" y="84"/>
                  </a:lnTo>
                  <a:lnTo>
                    <a:pt x="424" y="90"/>
                  </a:lnTo>
                  <a:lnTo>
                    <a:pt x="426" y="100"/>
                  </a:lnTo>
                  <a:lnTo>
                    <a:pt x="426" y="100"/>
                  </a:lnTo>
                  <a:lnTo>
                    <a:pt x="426" y="108"/>
                  </a:lnTo>
                  <a:lnTo>
                    <a:pt x="422" y="116"/>
                  </a:lnTo>
                  <a:lnTo>
                    <a:pt x="422" y="116"/>
                  </a:lnTo>
                  <a:lnTo>
                    <a:pt x="422" y="114"/>
                  </a:lnTo>
                  <a:lnTo>
                    <a:pt x="422" y="114"/>
                  </a:lnTo>
                  <a:lnTo>
                    <a:pt x="422" y="108"/>
                  </a:lnTo>
                  <a:lnTo>
                    <a:pt x="418" y="102"/>
                  </a:lnTo>
                  <a:lnTo>
                    <a:pt x="412" y="98"/>
                  </a:lnTo>
                  <a:lnTo>
                    <a:pt x="406" y="96"/>
                  </a:lnTo>
                  <a:lnTo>
                    <a:pt x="406" y="96"/>
                  </a:lnTo>
                  <a:lnTo>
                    <a:pt x="400" y="98"/>
                  </a:lnTo>
                  <a:lnTo>
                    <a:pt x="394" y="102"/>
                  </a:lnTo>
                  <a:lnTo>
                    <a:pt x="390" y="108"/>
                  </a:lnTo>
                  <a:lnTo>
                    <a:pt x="388" y="114"/>
                  </a:lnTo>
                  <a:lnTo>
                    <a:pt x="388" y="114"/>
                  </a:lnTo>
                  <a:lnTo>
                    <a:pt x="390" y="120"/>
                  </a:lnTo>
                  <a:lnTo>
                    <a:pt x="394" y="126"/>
                  </a:lnTo>
                  <a:lnTo>
                    <a:pt x="400" y="130"/>
                  </a:lnTo>
                  <a:lnTo>
                    <a:pt x="406" y="132"/>
                  </a:lnTo>
                  <a:lnTo>
                    <a:pt x="406" y="132"/>
                  </a:lnTo>
                  <a:lnTo>
                    <a:pt x="412" y="130"/>
                  </a:lnTo>
                  <a:lnTo>
                    <a:pt x="416" y="128"/>
                  </a:lnTo>
                  <a:lnTo>
                    <a:pt x="416" y="128"/>
                  </a:lnTo>
                  <a:lnTo>
                    <a:pt x="422" y="124"/>
                  </a:lnTo>
                  <a:lnTo>
                    <a:pt x="426" y="118"/>
                  </a:lnTo>
                  <a:lnTo>
                    <a:pt x="428" y="108"/>
                  </a:lnTo>
                  <a:lnTo>
                    <a:pt x="430" y="98"/>
                  </a:lnTo>
                  <a:lnTo>
                    <a:pt x="430" y="98"/>
                  </a:lnTo>
                  <a:lnTo>
                    <a:pt x="428" y="90"/>
                  </a:lnTo>
                  <a:lnTo>
                    <a:pt x="426" y="82"/>
                  </a:lnTo>
                  <a:lnTo>
                    <a:pt x="422" y="76"/>
                  </a:lnTo>
                  <a:lnTo>
                    <a:pt x="416" y="68"/>
                  </a:lnTo>
                  <a:lnTo>
                    <a:pt x="402" y="54"/>
                  </a:lnTo>
                  <a:lnTo>
                    <a:pt x="386" y="42"/>
                  </a:lnTo>
                  <a:lnTo>
                    <a:pt x="386" y="42"/>
                  </a:lnTo>
                  <a:lnTo>
                    <a:pt x="420" y="34"/>
                  </a:lnTo>
                  <a:lnTo>
                    <a:pt x="456" y="28"/>
                  </a:lnTo>
                  <a:lnTo>
                    <a:pt x="492" y="24"/>
                  </a:lnTo>
                  <a:lnTo>
                    <a:pt x="528" y="20"/>
                  </a:lnTo>
                  <a:lnTo>
                    <a:pt x="528" y="20"/>
                  </a:lnTo>
                  <a:lnTo>
                    <a:pt x="566" y="18"/>
                  </a:lnTo>
                  <a:lnTo>
                    <a:pt x="604" y="20"/>
                  </a:lnTo>
                  <a:lnTo>
                    <a:pt x="640" y="26"/>
                  </a:lnTo>
                  <a:lnTo>
                    <a:pt x="674" y="34"/>
                  </a:lnTo>
                  <a:lnTo>
                    <a:pt x="674" y="34"/>
                  </a:lnTo>
                  <a:lnTo>
                    <a:pt x="656" y="46"/>
                  </a:lnTo>
                  <a:lnTo>
                    <a:pt x="642" y="58"/>
                  </a:lnTo>
                  <a:lnTo>
                    <a:pt x="630" y="72"/>
                  </a:lnTo>
                  <a:lnTo>
                    <a:pt x="620" y="86"/>
                  </a:lnTo>
                  <a:lnTo>
                    <a:pt x="620" y="86"/>
                  </a:lnTo>
                  <a:lnTo>
                    <a:pt x="608" y="84"/>
                  </a:lnTo>
                  <a:lnTo>
                    <a:pt x="594" y="82"/>
                  </a:lnTo>
                  <a:lnTo>
                    <a:pt x="582" y="80"/>
                  </a:lnTo>
                  <a:lnTo>
                    <a:pt x="568" y="80"/>
                  </a:lnTo>
                  <a:lnTo>
                    <a:pt x="568" y="80"/>
                  </a:lnTo>
                  <a:lnTo>
                    <a:pt x="548" y="84"/>
                  </a:lnTo>
                  <a:lnTo>
                    <a:pt x="530" y="90"/>
                  </a:lnTo>
                  <a:lnTo>
                    <a:pt x="514" y="98"/>
                  </a:lnTo>
                  <a:lnTo>
                    <a:pt x="498" y="108"/>
                  </a:lnTo>
                  <a:lnTo>
                    <a:pt x="486" y="120"/>
                  </a:lnTo>
                  <a:lnTo>
                    <a:pt x="478" y="134"/>
                  </a:lnTo>
                  <a:lnTo>
                    <a:pt x="472" y="150"/>
                  </a:lnTo>
                  <a:lnTo>
                    <a:pt x="472" y="168"/>
                  </a:lnTo>
                  <a:lnTo>
                    <a:pt x="472" y="168"/>
                  </a:lnTo>
                  <a:lnTo>
                    <a:pt x="474" y="178"/>
                  </a:lnTo>
                  <a:lnTo>
                    <a:pt x="476" y="188"/>
                  </a:lnTo>
                  <a:lnTo>
                    <a:pt x="482" y="198"/>
                  </a:lnTo>
                  <a:lnTo>
                    <a:pt x="488" y="206"/>
                  </a:lnTo>
                  <a:lnTo>
                    <a:pt x="496" y="214"/>
                  </a:lnTo>
                  <a:lnTo>
                    <a:pt x="506" y="222"/>
                  </a:lnTo>
                  <a:lnTo>
                    <a:pt x="526" y="232"/>
                  </a:lnTo>
                  <a:lnTo>
                    <a:pt x="552" y="240"/>
                  </a:lnTo>
                  <a:lnTo>
                    <a:pt x="578" y="246"/>
                  </a:lnTo>
                  <a:lnTo>
                    <a:pt x="606" y="248"/>
                  </a:lnTo>
                  <a:lnTo>
                    <a:pt x="634" y="248"/>
                  </a:lnTo>
                  <a:lnTo>
                    <a:pt x="634" y="248"/>
                  </a:lnTo>
                  <a:lnTo>
                    <a:pt x="662" y="244"/>
                  </a:lnTo>
                  <a:lnTo>
                    <a:pt x="688" y="238"/>
                  </a:lnTo>
                  <a:lnTo>
                    <a:pt x="688" y="238"/>
                  </a:lnTo>
                  <a:lnTo>
                    <a:pt x="716" y="244"/>
                  </a:lnTo>
                  <a:lnTo>
                    <a:pt x="744" y="248"/>
                  </a:lnTo>
                  <a:lnTo>
                    <a:pt x="744" y="248"/>
                  </a:lnTo>
                  <a:lnTo>
                    <a:pt x="772" y="248"/>
                  </a:lnTo>
                  <a:lnTo>
                    <a:pt x="800" y="246"/>
                  </a:lnTo>
                  <a:lnTo>
                    <a:pt x="826" y="240"/>
                  </a:lnTo>
                  <a:lnTo>
                    <a:pt x="850" y="232"/>
                  </a:lnTo>
                  <a:lnTo>
                    <a:pt x="872" y="222"/>
                  </a:lnTo>
                  <a:lnTo>
                    <a:pt x="882" y="214"/>
                  </a:lnTo>
                  <a:lnTo>
                    <a:pt x="890" y="206"/>
                  </a:lnTo>
                  <a:lnTo>
                    <a:pt x="896" y="198"/>
                  </a:lnTo>
                  <a:lnTo>
                    <a:pt x="900" y="188"/>
                  </a:lnTo>
                  <a:lnTo>
                    <a:pt x="904" y="178"/>
                  </a:lnTo>
                  <a:lnTo>
                    <a:pt x="906" y="168"/>
                  </a:lnTo>
                  <a:lnTo>
                    <a:pt x="906" y="168"/>
                  </a:lnTo>
                  <a:lnTo>
                    <a:pt x="904" y="150"/>
                  </a:lnTo>
                  <a:lnTo>
                    <a:pt x="900" y="134"/>
                  </a:lnTo>
                  <a:lnTo>
                    <a:pt x="890" y="120"/>
                  </a:lnTo>
                  <a:lnTo>
                    <a:pt x="878" y="108"/>
                  </a:lnTo>
                  <a:lnTo>
                    <a:pt x="864" y="98"/>
                  </a:lnTo>
                  <a:lnTo>
                    <a:pt x="848" y="90"/>
                  </a:lnTo>
                  <a:lnTo>
                    <a:pt x="830" y="84"/>
                  </a:lnTo>
                  <a:lnTo>
                    <a:pt x="810" y="80"/>
                  </a:lnTo>
                  <a:lnTo>
                    <a:pt x="810" y="80"/>
                  </a:lnTo>
                  <a:lnTo>
                    <a:pt x="796" y="80"/>
                  </a:lnTo>
                  <a:lnTo>
                    <a:pt x="782" y="82"/>
                  </a:lnTo>
                  <a:lnTo>
                    <a:pt x="770" y="84"/>
                  </a:lnTo>
                  <a:lnTo>
                    <a:pt x="758" y="86"/>
                  </a:lnTo>
                  <a:lnTo>
                    <a:pt x="758" y="86"/>
                  </a:lnTo>
                  <a:lnTo>
                    <a:pt x="748" y="72"/>
                  </a:lnTo>
                  <a:lnTo>
                    <a:pt x="736" y="58"/>
                  </a:lnTo>
                  <a:lnTo>
                    <a:pt x="720" y="46"/>
                  </a:lnTo>
                  <a:lnTo>
                    <a:pt x="704" y="34"/>
                  </a:lnTo>
                  <a:lnTo>
                    <a:pt x="704" y="34"/>
                  </a:lnTo>
                  <a:lnTo>
                    <a:pt x="738" y="26"/>
                  </a:lnTo>
                  <a:lnTo>
                    <a:pt x="774" y="20"/>
                  </a:lnTo>
                  <a:lnTo>
                    <a:pt x="812" y="18"/>
                  </a:lnTo>
                  <a:lnTo>
                    <a:pt x="850" y="20"/>
                  </a:lnTo>
                  <a:lnTo>
                    <a:pt x="850" y="20"/>
                  </a:lnTo>
                  <a:lnTo>
                    <a:pt x="886" y="24"/>
                  </a:lnTo>
                  <a:lnTo>
                    <a:pt x="922" y="28"/>
                  </a:lnTo>
                  <a:lnTo>
                    <a:pt x="958" y="34"/>
                  </a:lnTo>
                  <a:lnTo>
                    <a:pt x="992" y="42"/>
                  </a:lnTo>
                  <a:lnTo>
                    <a:pt x="992" y="42"/>
                  </a:lnTo>
                  <a:lnTo>
                    <a:pt x="974" y="54"/>
                  </a:lnTo>
                  <a:lnTo>
                    <a:pt x="960" y="68"/>
                  </a:lnTo>
                  <a:lnTo>
                    <a:pt x="956" y="76"/>
                  </a:lnTo>
                  <a:lnTo>
                    <a:pt x="952" y="82"/>
                  </a:lnTo>
                  <a:lnTo>
                    <a:pt x="950" y="90"/>
                  </a:lnTo>
                  <a:lnTo>
                    <a:pt x="948" y="98"/>
                  </a:lnTo>
                  <a:lnTo>
                    <a:pt x="948" y="98"/>
                  </a:lnTo>
                  <a:lnTo>
                    <a:pt x="948" y="110"/>
                  </a:lnTo>
                  <a:lnTo>
                    <a:pt x="952" y="118"/>
                  </a:lnTo>
                  <a:lnTo>
                    <a:pt x="958" y="126"/>
                  </a:lnTo>
                  <a:lnTo>
                    <a:pt x="964" y="128"/>
                  </a:lnTo>
                  <a:lnTo>
                    <a:pt x="964" y="128"/>
                  </a:lnTo>
                  <a:lnTo>
                    <a:pt x="968" y="130"/>
                  </a:lnTo>
                  <a:lnTo>
                    <a:pt x="972" y="132"/>
                  </a:lnTo>
                  <a:lnTo>
                    <a:pt x="972" y="132"/>
                  </a:lnTo>
                  <a:lnTo>
                    <a:pt x="980" y="130"/>
                  </a:lnTo>
                  <a:lnTo>
                    <a:pt x="984" y="126"/>
                  </a:lnTo>
                  <a:lnTo>
                    <a:pt x="988" y="120"/>
                  </a:lnTo>
                  <a:lnTo>
                    <a:pt x="990" y="114"/>
                  </a:lnTo>
                  <a:lnTo>
                    <a:pt x="990" y="114"/>
                  </a:lnTo>
                  <a:lnTo>
                    <a:pt x="988" y="108"/>
                  </a:lnTo>
                  <a:lnTo>
                    <a:pt x="984" y="102"/>
                  </a:lnTo>
                  <a:lnTo>
                    <a:pt x="980" y="98"/>
                  </a:lnTo>
                  <a:lnTo>
                    <a:pt x="972" y="96"/>
                  </a:lnTo>
                  <a:lnTo>
                    <a:pt x="972" y="96"/>
                  </a:lnTo>
                  <a:lnTo>
                    <a:pt x="966" y="98"/>
                  </a:lnTo>
                  <a:lnTo>
                    <a:pt x="960" y="102"/>
                  </a:lnTo>
                  <a:lnTo>
                    <a:pt x="956" y="108"/>
                  </a:lnTo>
                  <a:lnTo>
                    <a:pt x="956" y="114"/>
                  </a:lnTo>
                  <a:lnTo>
                    <a:pt x="956" y="114"/>
                  </a:lnTo>
                  <a:lnTo>
                    <a:pt x="956" y="120"/>
                  </a:lnTo>
                  <a:lnTo>
                    <a:pt x="956" y="120"/>
                  </a:lnTo>
                  <a:lnTo>
                    <a:pt x="952" y="110"/>
                  </a:lnTo>
                  <a:lnTo>
                    <a:pt x="952" y="100"/>
                  </a:lnTo>
                  <a:lnTo>
                    <a:pt x="952" y="100"/>
                  </a:lnTo>
                  <a:lnTo>
                    <a:pt x="952" y="90"/>
                  </a:lnTo>
                  <a:lnTo>
                    <a:pt x="956" y="84"/>
                  </a:lnTo>
                  <a:lnTo>
                    <a:pt x="960" y="76"/>
                  </a:lnTo>
                  <a:lnTo>
                    <a:pt x="964" y="68"/>
                  </a:lnTo>
                  <a:lnTo>
                    <a:pt x="978" y="54"/>
                  </a:lnTo>
                  <a:lnTo>
                    <a:pt x="996" y="44"/>
                  </a:lnTo>
                  <a:lnTo>
                    <a:pt x="996" y="44"/>
                  </a:lnTo>
                  <a:lnTo>
                    <a:pt x="1064" y="60"/>
                  </a:lnTo>
                  <a:lnTo>
                    <a:pt x="1130" y="78"/>
                  </a:lnTo>
                  <a:lnTo>
                    <a:pt x="1194" y="92"/>
                  </a:lnTo>
                  <a:lnTo>
                    <a:pt x="1224" y="96"/>
                  </a:lnTo>
                  <a:lnTo>
                    <a:pt x="1254" y="100"/>
                  </a:lnTo>
                  <a:lnTo>
                    <a:pt x="1254" y="100"/>
                  </a:lnTo>
                  <a:lnTo>
                    <a:pt x="1296" y="102"/>
                  </a:lnTo>
                  <a:lnTo>
                    <a:pt x="1316" y="100"/>
                  </a:lnTo>
                  <a:lnTo>
                    <a:pt x="1334" y="98"/>
                  </a:lnTo>
                  <a:lnTo>
                    <a:pt x="1352" y="92"/>
                  </a:lnTo>
                  <a:lnTo>
                    <a:pt x="1364" y="86"/>
                  </a:lnTo>
                  <a:lnTo>
                    <a:pt x="1370" y="80"/>
                  </a:lnTo>
                  <a:lnTo>
                    <a:pt x="1374" y="76"/>
                  </a:lnTo>
                  <a:lnTo>
                    <a:pt x="1376" y="70"/>
                  </a:lnTo>
                  <a:lnTo>
                    <a:pt x="1378" y="62"/>
                  </a:lnTo>
                  <a:lnTo>
                    <a:pt x="1378" y="62"/>
                  </a:lnTo>
                  <a:lnTo>
                    <a:pt x="1376" y="56"/>
                  </a:lnTo>
                  <a:lnTo>
                    <a:pt x="1374" y="48"/>
                  </a:lnTo>
                  <a:lnTo>
                    <a:pt x="1370" y="42"/>
                  </a:lnTo>
                  <a:lnTo>
                    <a:pt x="1364" y="36"/>
                  </a:lnTo>
                  <a:lnTo>
                    <a:pt x="1348" y="26"/>
                  </a:lnTo>
                  <a:lnTo>
                    <a:pt x="1328" y="18"/>
                  </a:lnTo>
                  <a:lnTo>
                    <a:pt x="1304" y="12"/>
                  </a:lnTo>
                  <a:lnTo>
                    <a:pt x="1278" y="8"/>
                  </a:lnTo>
                  <a:lnTo>
                    <a:pt x="1226" y="2"/>
                  </a:lnTo>
                  <a:lnTo>
                    <a:pt x="1226" y="2"/>
                  </a:lnTo>
                  <a:lnTo>
                    <a:pt x="1170" y="0"/>
                  </a:lnTo>
                  <a:lnTo>
                    <a:pt x="1140" y="2"/>
                  </a:lnTo>
                  <a:lnTo>
                    <a:pt x="1110" y="4"/>
                  </a:lnTo>
                  <a:lnTo>
                    <a:pt x="1082" y="8"/>
                  </a:lnTo>
                  <a:lnTo>
                    <a:pt x="1054" y="14"/>
                  </a:lnTo>
                  <a:lnTo>
                    <a:pt x="1030" y="20"/>
                  </a:lnTo>
                  <a:lnTo>
                    <a:pt x="1006" y="30"/>
                  </a:lnTo>
                  <a:lnTo>
                    <a:pt x="1006" y="30"/>
                  </a:lnTo>
                  <a:lnTo>
                    <a:pt x="968" y="20"/>
                  </a:lnTo>
                  <a:lnTo>
                    <a:pt x="930" y="12"/>
                  </a:lnTo>
                  <a:lnTo>
                    <a:pt x="890" y="6"/>
                  </a:lnTo>
                  <a:lnTo>
                    <a:pt x="848" y="0"/>
                  </a:lnTo>
                  <a:lnTo>
                    <a:pt x="848" y="0"/>
                  </a:lnTo>
                  <a:lnTo>
                    <a:pt x="828" y="0"/>
                  </a:lnTo>
                  <a:lnTo>
                    <a:pt x="806" y="0"/>
                  </a:lnTo>
                  <a:lnTo>
                    <a:pt x="784" y="2"/>
                  </a:lnTo>
                  <a:lnTo>
                    <a:pt x="764" y="4"/>
                  </a:lnTo>
                  <a:lnTo>
                    <a:pt x="744" y="8"/>
                  </a:lnTo>
                  <a:lnTo>
                    <a:pt x="724" y="12"/>
                  </a:lnTo>
                  <a:lnTo>
                    <a:pt x="706" y="18"/>
                  </a:lnTo>
                  <a:lnTo>
                    <a:pt x="688" y="26"/>
                  </a:lnTo>
                  <a:lnTo>
                    <a:pt x="688" y="26"/>
                  </a:lnTo>
                  <a:lnTo>
                    <a:pt x="672" y="18"/>
                  </a:lnTo>
                  <a:lnTo>
                    <a:pt x="654" y="12"/>
                  </a:lnTo>
                  <a:lnTo>
                    <a:pt x="634" y="8"/>
                  </a:lnTo>
                  <a:lnTo>
                    <a:pt x="614" y="4"/>
                  </a:lnTo>
                  <a:lnTo>
                    <a:pt x="594" y="2"/>
                  </a:lnTo>
                  <a:lnTo>
                    <a:pt x="572" y="0"/>
                  </a:lnTo>
                  <a:lnTo>
                    <a:pt x="550" y="0"/>
                  </a:lnTo>
                  <a:lnTo>
                    <a:pt x="528" y="0"/>
                  </a:lnTo>
                  <a:lnTo>
                    <a:pt x="528" y="0"/>
                  </a:lnTo>
                  <a:lnTo>
                    <a:pt x="486" y="6"/>
                  </a:lnTo>
                  <a:lnTo>
                    <a:pt x="446" y="12"/>
                  </a:lnTo>
                  <a:lnTo>
                    <a:pt x="408" y="20"/>
                  </a:lnTo>
                  <a:lnTo>
                    <a:pt x="372" y="30"/>
                  </a:lnTo>
                  <a:lnTo>
                    <a:pt x="372" y="30"/>
                  </a:lnTo>
                  <a:lnTo>
                    <a:pt x="348" y="20"/>
                  </a:lnTo>
                  <a:lnTo>
                    <a:pt x="322" y="14"/>
                  </a:lnTo>
                  <a:lnTo>
                    <a:pt x="296" y="8"/>
                  </a:lnTo>
                  <a:lnTo>
                    <a:pt x="266" y="4"/>
                  </a:lnTo>
                  <a:lnTo>
                    <a:pt x="238" y="2"/>
                  </a:lnTo>
                  <a:lnTo>
                    <a:pt x="208" y="0"/>
                  </a:lnTo>
                  <a:lnTo>
                    <a:pt x="152" y="2"/>
                  </a:lnTo>
                  <a:lnTo>
                    <a:pt x="152" y="2"/>
                  </a:lnTo>
                  <a:lnTo>
                    <a:pt x="100" y="8"/>
                  </a:lnTo>
                  <a:lnTo>
                    <a:pt x="74" y="12"/>
                  </a:lnTo>
                  <a:lnTo>
                    <a:pt x="50" y="18"/>
                  </a:lnTo>
                  <a:lnTo>
                    <a:pt x="30" y="26"/>
                  </a:lnTo>
                  <a:lnTo>
                    <a:pt x="14" y="36"/>
                  </a:lnTo>
                  <a:lnTo>
                    <a:pt x="8" y="42"/>
                  </a:lnTo>
                  <a:lnTo>
                    <a:pt x="4" y="48"/>
                  </a:lnTo>
                  <a:lnTo>
                    <a:pt x="0" y="56"/>
                  </a:lnTo>
                  <a:lnTo>
                    <a:pt x="0" y="62"/>
                  </a:lnTo>
                  <a:lnTo>
                    <a:pt x="0" y="62"/>
                  </a:lnTo>
                  <a:close/>
                  <a:moveTo>
                    <a:pt x="1014" y="34"/>
                  </a:moveTo>
                  <a:lnTo>
                    <a:pt x="1014" y="34"/>
                  </a:lnTo>
                  <a:lnTo>
                    <a:pt x="1036" y="24"/>
                  </a:lnTo>
                  <a:lnTo>
                    <a:pt x="1062" y="18"/>
                  </a:lnTo>
                  <a:lnTo>
                    <a:pt x="1088" y="12"/>
                  </a:lnTo>
                  <a:lnTo>
                    <a:pt x="1116" y="8"/>
                  </a:lnTo>
                  <a:lnTo>
                    <a:pt x="1142" y="6"/>
                  </a:lnTo>
                  <a:lnTo>
                    <a:pt x="1170" y="4"/>
                  </a:lnTo>
                  <a:lnTo>
                    <a:pt x="1198" y="4"/>
                  </a:lnTo>
                  <a:lnTo>
                    <a:pt x="1224" y="6"/>
                  </a:lnTo>
                  <a:lnTo>
                    <a:pt x="1226" y="6"/>
                  </a:lnTo>
                  <a:lnTo>
                    <a:pt x="1226" y="6"/>
                  </a:lnTo>
                  <a:lnTo>
                    <a:pt x="1276" y="10"/>
                  </a:lnTo>
                  <a:lnTo>
                    <a:pt x="1300" y="14"/>
                  </a:lnTo>
                  <a:lnTo>
                    <a:pt x="1324" y="20"/>
                  </a:lnTo>
                  <a:lnTo>
                    <a:pt x="1346" y="28"/>
                  </a:lnTo>
                  <a:lnTo>
                    <a:pt x="1362" y="36"/>
                  </a:lnTo>
                  <a:lnTo>
                    <a:pt x="1368" y="42"/>
                  </a:lnTo>
                  <a:lnTo>
                    <a:pt x="1372" y="48"/>
                  </a:lnTo>
                  <a:lnTo>
                    <a:pt x="1374" y="56"/>
                  </a:lnTo>
                  <a:lnTo>
                    <a:pt x="1374" y="62"/>
                  </a:lnTo>
                  <a:lnTo>
                    <a:pt x="1374" y="62"/>
                  </a:lnTo>
                  <a:lnTo>
                    <a:pt x="1374" y="68"/>
                  </a:lnTo>
                  <a:lnTo>
                    <a:pt x="1370" y="74"/>
                  </a:lnTo>
                  <a:lnTo>
                    <a:pt x="1366" y="78"/>
                  </a:lnTo>
                  <a:lnTo>
                    <a:pt x="1362" y="84"/>
                  </a:lnTo>
                  <a:lnTo>
                    <a:pt x="1350" y="90"/>
                  </a:lnTo>
                  <a:lnTo>
                    <a:pt x="1334" y="94"/>
                  </a:lnTo>
                  <a:lnTo>
                    <a:pt x="1314" y="96"/>
                  </a:lnTo>
                  <a:lnTo>
                    <a:pt x="1294" y="98"/>
                  </a:lnTo>
                  <a:lnTo>
                    <a:pt x="1254" y="96"/>
                  </a:lnTo>
                  <a:lnTo>
                    <a:pt x="1254" y="96"/>
                  </a:lnTo>
                  <a:lnTo>
                    <a:pt x="1226" y="92"/>
                  </a:lnTo>
                  <a:lnTo>
                    <a:pt x="1198" y="88"/>
                  </a:lnTo>
                  <a:lnTo>
                    <a:pt x="1140" y="72"/>
                  </a:lnTo>
                  <a:lnTo>
                    <a:pt x="1080" y="52"/>
                  </a:lnTo>
                  <a:lnTo>
                    <a:pt x="1014" y="34"/>
                  </a:lnTo>
                  <a:lnTo>
                    <a:pt x="1014" y="34"/>
                  </a:lnTo>
                  <a:close/>
                  <a:moveTo>
                    <a:pt x="696" y="234"/>
                  </a:moveTo>
                  <a:lnTo>
                    <a:pt x="696" y="234"/>
                  </a:lnTo>
                  <a:lnTo>
                    <a:pt x="712" y="228"/>
                  </a:lnTo>
                  <a:lnTo>
                    <a:pt x="726" y="218"/>
                  </a:lnTo>
                  <a:lnTo>
                    <a:pt x="740" y="208"/>
                  </a:lnTo>
                  <a:lnTo>
                    <a:pt x="752" y="196"/>
                  </a:lnTo>
                  <a:lnTo>
                    <a:pt x="760" y="182"/>
                  </a:lnTo>
                  <a:lnTo>
                    <a:pt x="766" y="168"/>
                  </a:lnTo>
                  <a:lnTo>
                    <a:pt x="770" y="150"/>
                  </a:lnTo>
                  <a:lnTo>
                    <a:pt x="770" y="134"/>
                  </a:lnTo>
                  <a:lnTo>
                    <a:pt x="770" y="132"/>
                  </a:lnTo>
                  <a:lnTo>
                    <a:pt x="770" y="132"/>
                  </a:lnTo>
                  <a:lnTo>
                    <a:pt x="768" y="116"/>
                  </a:lnTo>
                  <a:lnTo>
                    <a:pt x="764" y="102"/>
                  </a:lnTo>
                  <a:lnTo>
                    <a:pt x="764" y="102"/>
                  </a:lnTo>
                  <a:lnTo>
                    <a:pt x="788" y="100"/>
                  </a:lnTo>
                  <a:lnTo>
                    <a:pt x="810" y="100"/>
                  </a:lnTo>
                  <a:lnTo>
                    <a:pt x="810" y="100"/>
                  </a:lnTo>
                  <a:lnTo>
                    <a:pt x="828" y="102"/>
                  </a:lnTo>
                  <a:lnTo>
                    <a:pt x="844" y="106"/>
                  </a:lnTo>
                  <a:lnTo>
                    <a:pt x="858" y="112"/>
                  </a:lnTo>
                  <a:lnTo>
                    <a:pt x="872" y="118"/>
                  </a:lnTo>
                  <a:lnTo>
                    <a:pt x="884" y="128"/>
                  </a:lnTo>
                  <a:lnTo>
                    <a:pt x="892" y="140"/>
                  </a:lnTo>
                  <a:lnTo>
                    <a:pt x="898" y="152"/>
                  </a:lnTo>
                  <a:lnTo>
                    <a:pt x="900" y="168"/>
                  </a:lnTo>
                  <a:lnTo>
                    <a:pt x="900" y="168"/>
                  </a:lnTo>
                  <a:lnTo>
                    <a:pt x="898" y="178"/>
                  </a:lnTo>
                  <a:lnTo>
                    <a:pt x="894" y="188"/>
                  </a:lnTo>
                  <a:lnTo>
                    <a:pt x="890" y="198"/>
                  </a:lnTo>
                  <a:lnTo>
                    <a:pt x="884" y="206"/>
                  </a:lnTo>
                  <a:lnTo>
                    <a:pt x="876" y="212"/>
                  </a:lnTo>
                  <a:lnTo>
                    <a:pt x="866" y="220"/>
                  </a:lnTo>
                  <a:lnTo>
                    <a:pt x="846" y="230"/>
                  </a:lnTo>
                  <a:lnTo>
                    <a:pt x="824" y="238"/>
                  </a:lnTo>
                  <a:lnTo>
                    <a:pt x="798" y="242"/>
                  </a:lnTo>
                  <a:lnTo>
                    <a:pt x="772" y="244"/>
                  </a:lnTo>
                  <a:lnTo>
                    <a:pt x="746" y="244"/>
                  </a:lnTo>
                  <a:lnTo>
                    <a:pt x="746" y="244"/>
                  </a:lnTo>
                  <a:lnTo>
                    <a:pt x="720" y="240"/>
                  </a:lnTo>
                  <a:lnTo>
                    <a:pt x="696" y="234"/>
                  </a:lnTo>
                  <a:lnTo>
                    <a:pt x="696" y="234"/>
                  </a:lnTo>
                  <a:close/>
                  <a:moveTo>
                    <a:pt x="614" y="102"/>
                  </a:moveTo>
                  <a:lnTo>
                    <a:pt x="614" y="102"/>
                  </a:lnTo>
                  <a:lnTo>
                    <a:pt x="608" y="116"/>
                  </a:lnTo>
                  <a:lnTo>
                    <a:pt x="606" y="132"/>
                  </a:lnTo>
                  <a:lnTo>
                    <a:pt x="606" y="134"/>
                  </a:lnTo>
                  <a:lnTo>
                    <a:pt x="606" y="134"/>
                  </a:lnTo>
                  <a:lnTo>
                    <a:pt x="608" y="150"/>
                  </a:lnTo>
                  <a:lnTo>
                    <a:pt x="610" y="168"/>
                  </a:lnTo>
                  <a:lnTo>
                    <a:pt x="618" y="182"/>
                  </a:lnTo>
                  <a:lnTo>
                    <a:pt x="626" y="196"/>
                  </a:lnTo>
                  <a:lnTo>
                    <a:pt x="638" y="208"/>
                  </a:lnTo>
                  <a:lnTo>
                    <a:pt x="650" y="218"/>
                  </a:lnTo>
                  <a:lnTo>
                    <a:pt x="666" y="228"/>
                  </a:lnTo>
                  <a:lnTo>
                    <a:pt x="682" y="234"/>
                  </a:lnTo>
                  <a:lnTo>
                    <a:pt x="682" y="234"/>
                  </a:lnTo>
                  <a:lnTo>
                    <a:pt x="658" y="240"/>
                  </a:lnTo>
                  <a:lnTo>
                    <a:pt x="632" y="244"/>
                  </a:lnTo>
                  <a:lnTo>
                    <a:pt x="632" y="244"/>
                  </a:lnTo>
                  <a:lnTo>
                    <a:pt x="606" y="244"/>
                  </a:lnTo>
                  <a:lnTo>
                    <a:pt x="580" y="242"/>
                  </a:lnTo>
                  <a:lnTo>
                    <a:pt x="554" y="238"/>
                  </a:lnTo>
                  <a:lnTo>
                    <a:pt x="530" y="230"/>
                  </a:lnTo>
                  <a:lnTo>
                    <a:pt x="510" y="220"/>
                  </a:lnTo>
                  <a:lnTo>
                    <a:pt x="502" y="212"/>
                  </a:lnTo>
                  <a:lnTo>
                    <a:pt x="494" y="206"/>
                  </a:lnTo>
                  <a:lnTo>
                    <a:pt x="488" y="198"/>
                  </a:lnTo>
                  <a:lnTo>
                    <a:pt x="484" y="188"/>
                  </a:lnTo>
                  <a:lnTo>
                    <a:pt x="480" y="178"/>
                  </a:lnTo>
                  <a:lnTo>
                    <a:pt x="478" y="168"/>
                  </a:lnTo>
                  <a:lnTo>
                    <a:pt x="478" y="168"/>
                  </a:lnTo>
                  <a:lnTo>
                    <a:pt x="480" y="152"/>
                  </a:lnTo>
                  <a:lnTo>
                    <a:pt x="484" y="140"/>
                  </a:lnTo>
                  <a:lnTo>
                    <a:pt x="494" y="128"/>
                  </a:lnTo>
                  <a:lnTo>
                    <a:pt x="506" y="118"/>
                  </a:lnTo>
                  <a:lnTo>
                    <a:pt x="518" y="112"/>
                  </a:lnTo>
                  <a:lnTo>
                    <a:pt x="534" y="106"/>
                  </a:lnTo>
                  <a:lnTo>
                    <a:pt x="550" y="102"/>
                  </a:lnTo>
                  <a:lnTo>
                    <a:pt x="566" y="100"/>
                  </a:lnTo>
                  <a:lnTo>
                    <a:pt x="566" y="100"/>
                  </a:lnTo>
                  <a:lnTo>
                    <a:pt x="590" y="100"/>
                  </a:lnTo>
                  <a:lnTo>
                    <a:pt x="614" y="102"/>
                  </a:lnTo>
                  <a:lnTo>
                    <a:pt x="614" y="102"/>
                  </a:lnTo>
                  <a:close/>
                  <a:moveTo>
                    <a:pt x="688" y="40"/>
                  </a:moveTo>
                  <a:lnTo>
                    <a:pt x="688" y="40"/>
                  </a:lnTo>
                  <a:lnTo>
                    <a:pt x="708" y="48"/>
                  </a:lnTo>
                  <a:lnTo>
                    <a:pt x="726" y="60"/>
                  </a:lnTo>
                  <a:lnTo>
                    <a:pt x="742" y="74"/>
                  </a:lnTo>
                  <a:lnTo>
                    <a:pt x="752" y="88"/>
                  </a:lnTo>
                  <a:lnTo>
                    <a:pt x="752" y="88"/>
                  </a:lnTo>
                  <a:lnTo>
                    <a:pt x="734" y="98"/>
                  </a:lnTo>
                  <a:lnTo>
                    <a:pt x="728" y="104"/>
                  </a:lnTo>
                  <a:lnTo>
                    <a:pt x="720" y="110"/>
                  </a:lnTo>
                  <a:lnTo>
                    <a:pt x="714" y="118"/>
                  </a:lnTo>
                  <a:lnTo>
                    <a:pt x="710" y="126"/>
                  </a:lnTo>
                  <a:lnTo>
                    <a:pt x="708" y="134"/>
                  </a:lnTo>
                  <a:lnTo>
                    <a:pt x="706" y="144"/>
                  </a:lnTo>
                  <a:lnTo>
                    <a:pt x="706" y="144"/>
                  </a:lnTo>
                  <a:lnTo>
                    <a:pt x="708" y="154"/>
                  </a:lnTo>
                  <a:lnTo>
                    <a:pt x="712" y="164"/>
                  </a:lnTo>
                  <a:lnTo>
                    <a:pt x="718" y="170"/>
                  </a:lnTo>
                  <a:lnTo>
                    <a:pt x="726" y="176"/>
                  </a:lnTo>
                  <a:lnTo>
                    <a:pt x="726" y="176"/>
                  </a:lnTo>
                  <a:lnTo>
                    <a:pt x="732" y="178"/>
                  </a:lnTo>
                  <a:lnTo>
                    <a:pt x="732" y="178"/>
                  </a:lnTo>
                  <a:lnTo>
                    <a:pt x="736" y="178"/>
                  </a:lnTo>
                  <a:lnTo>
                    <a:pt x="736" y="178"/>
                  </a:lnTo>
                  <a:lnTo>
                    <a:pt x="736" y="178"/>
                  </a:lnTo>
                  <a:lnTo>
                    <a:pt x="736" y="178"/>
                  </a:lnTo>
                  <a:lnTo>
                    <a:pt x="738" y="178"/>
                  </a:lnTo>
                  <a:lnTo>
                    <a:pt x="738" y="178"/>
                  </a:lnTo>
                  <a:lnTo>
                    <a:pt x="744" y="176"/>
                  </a:lnTo>
                  <a:lnTo>
                    <a:pt x="750" y="172"/>
                  </a:lnTo>
                  <a:lnTo>
                    <a:pt x="752" y="166"/>
                  </a:lnTo>
                  <a:lnTo>
                    <a:pt x="754" y="160"/>
                  </a:lnTo>
                  <a:lnTo>
                    <a:pt x="754" y="160"/>
                  </a:lnTo>
                  <a:lnTo>
                    <a:pt x="752" y="154"/>
                  </a:lnTo>
                  <a:lnTo>
                    <a:pt x="748" y="148"/>
                  </a:lnTo>
                  <a:lnTo>
                    <a:pt x="742" y="144"/>
                  </a:lnTo>
                  <a:lnTo>
                    <a:pt x="736" y="144"/>
                  </a:lnTo>
                  <a:lnTo>
                    <a:pt x="736" y="144"/>
                  </a:lnTo>
                  <a:lnTo>
                    <a:pt x="730" y="144"/>
                  </a:lnTo>
                  <a:lnTo>
                    <a:pt x="724" y="148"/>
                  </a:lnTo>
                  <a:lnTo>
                    <a:pt x="720" y="154"/>
                  </a:lnTo>
                  <a:lnTo>
                    <a:pt x="718" y="160"/>
                  </a:lnTo>
                  <a:lnTo>
                    <a:pt x="718" y="160"/>
                  </a:lnTo>
                  <a:lnTo>
                    <a:pt x="720" y="166"/>
                  </a:lnTo>
                  <a:lnTo>
                    <a:pt x="722" y="170"/>
                  </a:lnTo>
                  <a:lnTo>
                    <a:pt x="722" y="170"/>
                  </a:lnTo>
                  <a:lnTo>
                    <a:pt x="716" y="166"/>
                  </a:lnTo>
                  <a:lnTo>
                    <a:pt x="712" y="160"/>
                  </a:lnTo>
                  <a:lnTo>
                    <a:pt x="710" y="152"/>
                  </a:lnTo>
                  <a:lnTo>
                    <a:pt x="710" y="144"/>
                  </a:lnTo>
                  <a:lnTo>
                    <a:pt x="710" y="144"/>
                  </a:lnTo>
                  <a:lnTo>
                    <a:pt x="712" y="136"/>
                  </a:lnTo>
                  <a:lnTo>
                    <a:pt x="714" y="128"/>
                  </a:lnTo>
                  <a:lnTo>
                    <a:pt x="720" y="122"/>
                  </a:lnTo>
                  <a:lnTo>
                    <a:pt x="726" y="116"/>
                  </a:lnTo>
                  <a:lnTo>
                    <a:pt x="732" y="112"/>
                  </a:lnTo>
                  <a:lnTo>
                    <a:pt x="742" y="108"/>
                  </a:lnTo>
                  <a:lnTo>
                    <a:pt x="760" y="102"/>
                  </a:lnTo>
                  <a:lnTo>
                    <a:pt x="760" y="102"/>
                  </a:lnTo>
                  <a:lnTo>
                    <a:pt x="764" y="118"/>
                  </a:lnTo>
                  <a:lnTo>
                    <a:pt x="766" y="134"/>
                  </a:lnTo>
                  <a:lnTo>
                    <a:pt x="766" y="134"/>
                  </a:lnTo>
                  <a:lnTo>
                    <a:pt x="766" y="150"/>
                  </a:lnTo>
                  <a:lnTo>
                    <a:pt x="762" y="166"/>
                  </a:lnTo>
                  <a:lnTo>
                    <a:pt x="756" y="182"/>
                  </a:lnTo>
                  <a:lnTo>
                    <a:pt x="746" y="194"/>
                  </a:lnTo>
                  <a:lnTo>
                    <a:pt x="736" y="206"/>
                  </a:lnTo>
                  <a:lnTo>
                    <a:pt x="722" y="216"/>
                  </a:lnTo>
                  <a:lnTo>
                    <a:pt x="706" y="226"/>
                  </a:lnTo>
                  <a:lnTo>
                    <a:pt x="688" y="232"/>
                  </a:lnTo>
                  <a:lnTo>
                    <a:pt x="688" y="232"/>
                  </a:lnTo>
                  <a:lnTo>
                    <a:pt x="672" y="226"/>
                  </a:lnTo>
                  <a:lnTo>
                    <a:pt x="656" y="216"/>
                  </a:lnTo>
                  <a:lnTo>
                    <a:pt x="642" y="206"/>
                  </a:lnTo>
                  <a:lnTo>
                    <a:pt x="630" y="194"/>
                  </a:lnTo>
                  <a:lnTo>
                    <a:pt x="622" y="182"/>
                  </a:lnTo>
                  <a:lnTo>
                    <a:pt x="614" y="166"/>
                  </a:lnTo>
                  <a:lnTo>
                    <a:pt x="612" y="150"/>
                  </a:lnTo>
                  <a:lnTo>
                    <a:pt x="610" y="134"/>
                  </a:lnTo>
                  <a:lnTo>
                    <a:pt x="610" y="134"/>
                  </a:lnTo>
                  <a:lnTo>
                    <a:pt x="612" y="118"/>
                  </a:lnTo>
                  <a:lnTo>
                    <a:pt x="618" y="102"/>
                  </a:lnTo>
                  <a:lnTo>
                    <a:pt x="618" y="102"/>
                  </a:lnTo>
                  <a:lnTo>
                    <a:pt x="636" y="108"/>
                  </a:lnTo>
                  <a:lnTo>
                    <a:pt x="644" y="112"/>
                  </a:lnTo>
                  <a:lnTo>
                    <a:pt x="652" y="116"/>
                  </a:lnTo>
                  <a:lnTo>
                    <a:pt x="658" y="122"/>
                  </a:lnTo>
                  <a:lnTo>
                    <a:pt x="662" y="128"/>
                  </a:lnTo>
                  <a:lnTo>
                    <a:pt x="666" y="136"/>
                  </a:lnTo>
                  <a:lnTo>
                    <a:pt x="668" y="144"/>
                  </a:lnTo>
                  <a:lnTo>
                    <a:pt x="668" y="144"/>
                  </a:lnTo>
                  <a:lnTo>
                    <a:pt x="668" y="152"/>
                  </a:lnTo>
                  <a:lnTo>
                    <a:pt x="666" y="158"/>
                  </a:lnTo>
                  <a:lnTo>
                    <a:pt x="662" y="164"/>
                  </a:lnTo>
                  <a:lnTo>
                    <a:pt x="658" y="168"/>
                  </a:lnTo>
                  <a:lnTo>
                    <a:pt x="658" y="168"/>
                  </a:lnTo>
                  <a:lnTo>
                    <a:pt x="660" y="160"/>
                  </a:lnTo>
                  <a:lnTo>
                    <a:pt x="660" y="160"/>
                  </a:lnTo>
                  <a:lnTo>
                    <a:pt x="658" y="154"/>
                  </a:lnTo>
                  <a:lnTo>
                    <a:pt x="654" y="148"/>
                  </a:lnTo>
                  <a:lnTo>
                    <a:pt x="650" y="144"/>
                  </a:lnTo>
                  <a:lnTo>
                    <a:pt x="642" y="144"/>
                  </a:lnTo>
                  <a:lnTo>
                    <a:pt x="642" y="144"/>
                  </a:lnTo>
                  <a:lnTo>
                    <a:pt x="636" y="144"/>
                  </a:lnTo>
                  <a:lnTo>
                    <a:pt x="630" y="148"/>
                  </a:lnTo>
                  <a:lnTo>
                    <a:pt x="626" y="154"/>
                  </a:lnTo>
                  <a:lnTo>
                    <a:pt x="626" y="160"/>
                  </a:lnTo>
                  <a:lnTo>
                    <a:pt x="626" y="160"/>
                  </a:lnTo>
                  <a:lnTo>
                    <a:pt x="626" y="166"/>
                  </a:lnTo>
                  <a:lnTo>
                    <a:pt x="628" y="170"/>
                  </a:lnTo>
                  <a:lnTo>
                    <a:pt x="632" y="174"/>
                  </a:lnTo>
                  <a:lnTo>
                    <a:pt x="638" y="176"/>
                  </a:lnTo>
                  <a:lnTo>
                    <a:pt x="638" y="176"/>
                  </a:lnTo>
                  <a:lnTo>
                    <a:pt x="642" y="178"/>
                  </a:lnTo>
                  <a:lnTo>
                    <a:pt x="642" y="178"/>
                  </a:lnTo>
                  <a:lnTo>
                    <a:pt x="642" y="178"/>
                  </a:lnTo>
                  <a:lnTo>
                    <a:pt x="642" y="178"/>
                  </a:lnTo>
                  <a:lnTo>
                    <a:pt x="650" y="176"/>
                  </a:lnTo>
                  <a:lnTo>
                    <a:pt x="650" y="176"/>
                  </a:lnTo>
                  <a:lnTo>
                    <a:pt x="652" y="176"/>
                  </a:lnTo>
                  <a:lnTo>
                    <a:pt x="652" y="176"/>
                  </a:lnTo>
                  <a:lnTo>
                    <a:pt x="660" y="170"/>
                  </a:lnTo>
                  <a:lnTo>
                    <a:pt x="666" y="164"/>
                  </a:lnTo>
                  <a:lnTo>
                    <a:pt x="670" y="154"/>
                  </a:lnTo>
                  <a:lnTo>
                    <a:pt x="672" y="144"/>
                  </a:lnTo>
                  <a:lnTo>
                    <a:pt x="672" y="144"/>
                  </a:lnTo>
                  <a:lnTo>
                    <a:pt x="670" y="134"/>
                  </a:lnTo>
                  <a:lnTo>
                    <a:pt x="666" y="126"/>
                  </a:lnTo>
                  <a:lnTo>
                    <a:pt x="662" y="118"/>
                  </a:lnTo>
                  <a:lnTo>
                    <a:pt x="658" y="110"/>
                  </a:lnTo>
                  <a:lnTo>
                    <a:pt x="650" y="104"/>
                  </a:lnTo>
                  <a:lnTo>
                    <a:pt x="642" y="98"/>
                  </a:lnTo>
                  <a:lnTo>
                    <a:pt x="624" y="88"/>
                  </a:lnTo>
                  <a:lnTo>
                    <a:pt x="624" y="88"/>
                  </a:lnTo>
                  <a:lnTo>
                    <a:pt x="636" y="74"/>
                  </a:lnTo>
                  <a:lnTo>
                    <a:pt x="652" y="60"/>
                  </a:lnTo>
                  <a:lnTo>
                    <a:pt x="668" y="48"/>
                  </a:lnTo>
                  <a:lnTo>
                    <a:pt x="688" y="40"/>
                  </a:lnTo>
                  <a:lnTo>
                    <a:pt x="688" y="40"/>
                  </a:lnTo>
                  <a:close/>
                  <a:moveTo>
                    <a:pt x="4" y="62"/>
                  </a:moveTo>
                  <a:lnTo>
                    <a:pt x="4" y="62"/>
                  </a:lnTo>
                  <a:lnTo>
                    <a:pt x="4" y="56"/>
                  </a:lnTo>
                  <a:lnTo>
                    <a:pt x="6" y="48"/>
                  </a:lnTo>
                  <a:lnTo>
                    <a:pt x="10" y="42"/>
                  </a:lnTo>
                  <a:lnTo>
                    <a:pt x="16" y="36"/>
                  </a:lnTo>
                  <a:lnTo>
                    <a:pt x="32" y="28"/>
                  </a:lnTo>
                  <a:lnTo>
                    <a:pt x="52" y="20"/>
                  </a:lnTo>
                  <a:lnTo>
                    <a:pt x="76" y="14"/>
                  </a:lnTo>
                  <a:lnTo>
                    <a:pt x="102" y="10"/>
                  </a:lnTo>
                  <a:lnTo>
                    <a:pt x="152" y="6"/>
                  </a:lnTo>
                  <a:lnTo>
                    <a:pt x="152" y="6"/>
                  </a:lnTo>
                  <a:lnTo>
                    <a:pt x="152" y="6"/>
                  </a:lnTo>
                  <a:lnTo>
                    <a:pt x="180" y="4"/>
                  </a:lnTo>
                  <a:lnTo>
                    <a:pt x="206" y="4"/>
                  </a:lnTo>
                  <a:lnTo>
                    <a:pt x="234" y="6"/>
                  </a:lnTo>
                  <a:lnTo>
                    <a:pt x="262" y="8"/>
                  </a:lnTo>
                  <a:lnTo>
                    <a:pt x="290" y="12"/>
                  </a:lnTo>
                  <a:lnTo>
                    <a:pt x="316" y="18"/>
                  </a:lnTo>
                  <a:lnTo>
                    <a:pt x="340" y="24"/>
                  </a:lnTo>
                  <a:lnTo>
                    <a:pt x="362" y="34"/>
                  </a:lnTo>
                  <a:lnTo>
                    <a:pt x="362" y="34"/>
                  </a:lnTo>
                  <a:lnTo>
                    <a:pt x="298" y="52"/>
                  </a:lnTo>
                  <a:lnTo>
                    <a:pt x="238" y="72"/>
                  </a:lnTo>
                  <a:lnTo>
                    <a:pt x="180" y="88"/>
                  </a:lnTo>
                  <a:lnTo>
                    <a:pt x="152" y="92"/>
                  </a:lnTo>
                  <a:lnTo>
                    <a:pt x="122" y="96"/>
                  </a:lnTo>
                  <a:lnTo>
                    <a:pt x="122" y="96"/>
                  </a:lnTo>
                  <a:lnTo>
                    <a:pt x="82" y="98"/>
                  </a:lnTo>
                  <a:lnTo>
                    <a:pt x="62" y="96"/>
                  </a:lnTo>
                  <a:lnTo>
                    <a:pt x="44" y="94"/>
                  </a:lnTo>
                  <a:lnTo>
                    <a:pt x="28" y="90"/>
                  </a:lnTo>
                  <a:lnTo>
                    <a:pt x="16" y="84"/>
                  </a:lnTo>
                  <a:lnTo>
                    <a:pt x="10" y="78"/>
                  </a:lnTo>
                  <a:lnTo>
                    <a:pt x="6" y="74"/>
                  </a:lnTo>
                  <a:lnTo>
                    <a:pt x="4" y="68"/>
                  </a:lnTo>
                  <a:lnTo>
                    <a:pt x="4" y="62"/>
                  </a:lnTo>
                  <a:lnTo>
                    <a:pt x="4" y="62"/>
                  </a:lnTo>
                  <a:close/>
                </a:path>
              </a:pathLst>
            </a:custGeom>
            <a:solidFill>
              <a:srgbClr val="C00000"/>
            </a:solidFill>
            <a:ln>
              <a:noFill/>
            </a:ln>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C00000"/>
                </a:solidFill>
                <a:effectLst/>
                <a:uLnTx/>
                <a:uFillTx/>
                <a:latin typeface="+mn-lt"/>
                <a:ea typeface="+mn-ea"/>
                <a:cs typeface="+mn-cs"/>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3"/>
                                        </p:tgtEl>
                                        <p:attrNameLst>
                                          <p:attrName>style.visibility</p:attrName>
                                        </p:attrNameLst>
                                      </p:cBhvr>
                                      <p:to>
                                        <p:strVal val="visible"/>
                                      </p:to>
                                    </p:set>
                                    <p:anim to="" calcmode="lin" valueType="num">
                                      <p:cBhvr>
                                        <p:cTn id="7" dur="1" fill="hold"/>
                                        <p:tgtEl>
                                          <p:spTgt spid="103"/>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文本框 103"/>
          <p:cNvSpPr txBox="1"/>
          <p:nvPr/>
        </p:nvSpPr>
        <p:spPr>
          <a:xfrm>
            <a:off x="479425" y="2071370"/>
            <a:ext cx="6854825" cy="3476625"/>
          </a:xfrm>
          <a:prstGeom prst="rect">
            <a:avLst/>
          </a:prstGeom>
          <a:noFill/>
          <a:ln w="9525">
            <a:noFill/>
          </a:ln>
        </p:spPr>
        <p:txBody>
          <a:bodyPr wrap="square">
            <a:spAutoFit/>
          </a:bodyPr>
          <a:p>
            <a:pPr indent="0" algn="l"/>
            <a:r>
              <a:rPr lang="en-US" altLang="zh-CN" sz="2200" b="0">
                <a:solidFill>
                  <a:srgbClr val="000000"/>
                </a:solidFill>
                <a:latin typeface="黑体" panose="02010609060101010101" charset="-122"/>
                <a:ea typeface="黑体" panose="02010609060101010101" charset="-122"/>
                <a:cs typeface="黑体" panose="02010609060101010101" charset="-122"/>
              </a:rPr>
              <a:t> </a:t>
            </a:r>
            <a:endParaRPr lang="en-US" altLang="zh-CN" sz="2200" b="0">
              <a:solidFill>
                <a:srgbClr val="000000"/>
              </a:solidFill>
              <a:latin typeface="黑体" panose="02010609060101010101" charset="-122"/>
              <a:ea typeface="黑体" panose="02010609060101010101" charset="-122"/>
              <a:cs typeface="黑体" panose="02010609060101010101" charset="-122"/>
            </a:endParaRPr>
          </a:p>
          <a:p>
            <a:pPr indent="0" algn="l"/>
            <a:r>
              <a:rPr lang="zh-CN" altLang="en-US" sz="2200" b="0">
                <a:solidFill>
                  <a:srgbClr val="000000"/>
                </a:solidFill>
                <a:latin typeface="黑体" panose="02010609060101010101" charset="-122"/>
                <a:ea typeface="黑体" panose="02010609060101010101" charset="-122"/>
                <a:cs typeface="黑体" panose="02010609060101010101" charset="-122"/>
              </a:rPr>
              <a:t>    孟良崮战役是国共内战期间</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陈毅、粟裕指挥华东野战军在沂蒙山区进行的一次大规模运动战和阵地战相结合的重大战役。中国人民解放军华东野战军取得了战役的胜利</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国民党军整编第</a:t>
            </a:r>
            <a:r>
              <a:rPr lang="en-US" altLang="zh-CN" sz="2200" b="0">
                <a:solidFill>
                  <a:srgbClr val="000000"/>
                </a:solidFill>
                <a:latin typeface="黑体" panose="02010609060101010101" charset="-122"/>
                <a:ea typeface="黑体" panose="02010609060101010101" charset="-122"/>
                <a:cs typeface="黑体" panose="02010609060101010101" charset="-122"/>
              </a:rPr>
              <a:t>74</a:t>
            </a:r>
            <a:r>
              <a:rPr lang="zh-CN" altLang="en-US" sz="2200" b="0">
                <a:solidFill>
                  <a:srgbClr val="000000"/>
                </a:solidFill>
                <a:latin typeface="黑体" panose="02010609060101010101" charset="-122"/>
                <a:ea typeface="黑体" panose="02010609060101010101" charset="-122"/>
                <a:cs typeface="黑体" panose="02010609060101010101" charset="-122"/>
              </a:rPr>
              <a:t>师被完全消灭。这一战役</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开创了在敌重兵密集并进的态势下</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从敌阵线中央割歼其进攻主力的范例</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是打破国民党军对山东解放区重点进攻和转变华东战局的关键一战</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被陈毅誉为“百万军中取上将首级”。</a:t>
            </a:r>
            <a:endParaRPr lang="zh-CN" altLang="en-US"/>
          </a:p>
        </p:txBody>
      </p:sp>
      <p:sp>
        <p:nvSpPr>
          <p:cNvPr id="2" name="文本框 1"/>
          <p:cNvSpPr txBox="1"/>
          <p:nvPr/>
        </p:nvSpPr>
        <p:spPr>
          <a:xfrm>
            <a:off x="3477895" y="1781810"/>
            <a:ext cx="1960880" cy="521970"/>
          </a:xfrm>
          <a:prstGeom prst="rect">
            <a:avLst/>
          </a:prstGeom>
          <a:noFill/>
        </p:spPr>
        <p:txBody>
          <a:bodyPr wrap="none" rtlCol="0" anchor="t">
            <a:spAutoFit/>
          </a:bodyPr>
          <a:p>
            <a:r>
              <a:rPr lang="zh-CN" altLang="en-US" sz="2800">
                <a:solidFill>
                  <a:srgbClr val="FF0000"/>
                </a:solidFill>
                <a:latin typeface="黑体" panose="02010609060101010101" charset="-122"/>
                <a:ea typeface="黑体" panose="02010609060101010101" charset="-122"/>
                <a:cs typeface="黑体" panose="02010609060101010101" charset="-122"/>
                <a:sym typeface="+mn-ea"/>
              </a:rPr>
              <a:t>孟良崮战役</a:t>
            </a:r>
            <a:endParaRPr lang="zh-CN" altLang="en-US" sz="2800">
              <a:solidFill>
                <a:srgbClr val="FF0000"/>
              </a:solidFill>
              <a:latin typeface="黑体" panose="02010609060101010101" charset="-122"/>
              <a:ea typeface="黑体" panose="02010609060101010101" charset="-122"/>
              <a:cs typeface="黑体" panose="02010609060101010101" charset="-122"/>
              <a:sym typeface="+mn-ea"/>
            </a:endParaRPr>
          </a:p>
        </p:txBody>
      </p:sp>
      <p:sp>
        <p:nvSpPr>
          <p:cNvPr id="20484" name="文本框 26"/>
          <p:cNvSpPr txBox="1"/>
          <p:nvPr/>
        </p:nvSpPr>
        <p:spPr>
          <a:xfrm>
            <a:off x="1074103" y="366713"/>
            <a:ext cx="4679950" cy="713295"/>
          </a:xfrm>
          <a:prstGeom prst="rect">
            <a:avLst/>
          </a:prstGeom>
          <a:noFill/>
          <a:ln w="9525">
            <a:noFill/>
          </a:ln>
        </p:spPr>
        <p:txBody>
          <a:bodyPr wrap="none" anchor="t"/>
          <a:p>
            <a:pPr marL="342900" indent="-342900" algn="ctr">
              <a:spcBef>
                <a:spcPct val="20000"/>
              </a:spcBef>
              <a:buChar char="•"/>
            </a:pPr>
            <a:endParaRPr lang="zh-CN" altLang="en-US" sz="4000" dirty="0">
              <a:solidFill>
                <a:srgbClr val="C00000"/>
              </a:solidFill>
              <a:latin typeface="黑体" panose="02010609060101010101" charset="-122"/>
              <a:ea typeface="宋体" panose="02010600030101010101" pitchFamily="2" charset="-122"/>
            </a:endParaRPr>
          </a:p>
        </p:txBody>
      </p:sp>
      <p:grpSp>
        <p:nvGrpSpPr>
          <p:cNvPr id="20483" name="组合 1"/>
          <p:cNvGrpSpPr/>
          <p:nvPr/>
        </p:nvGrpSpPr>
        <p:grpSpPr>
          <a:xfrm>
            <a:off x="-246698" y="741998"/>
            <a:ext cx="4679950" cy="888681"/>
            <a:chOff x="1613841" y="259668"/>
            <a:chExt cx="4354910" cy="1032432"/>
          </a:xfrm>
        </p:grpSpPr>
        <p:sp>
          <p:nvSpPr>
            <p:cNvPr id="4" name="文本框 26"/>
            <p:cNvSpPr txBox="1"/>
            <p:nvPr/>
          </p:nvSpPr>
          <p:spPr>
            <a:xfrm>
              <a:off x="1613841" y="259668"/>
              <a:ext cx="4354910" cy="828675"/>
            </a:xfrm>
            <a:prstGeom prst="rect">
              <a:avLst/>
            </a:prstGeom>
            <a:noFill/>
            <a:ln w="9525">
              <a:noFill/>
            </a:ln>
          </p:spPr>
          <p:txBody>
            <a:bodyPr wrap="none" anchor="t"/>
            <a:p>
              <a:pPr marL="342900" indent="-342900" algn="ctr">
                <a:spcBef>
                  <a:spcPct val="20000"/>
                </a:spcBef>
                <a:buChar char="•"/>
              </a:pPr>
              <a:r>
                <a:rPr lang="zh-CN" altLang="en-US" sz="4000" dirty="0">
                  <a:solidFill>
                    <a:srgbClr val="C00000"/>
                  </a:solidFill>
                  <a:latin typeface="黑体" panose="02010609060101010101" charset="-122"/>
                  <a:ea typeface="宋体" panose="02010600030101010101" pitchFamily="2" charset="-122"/>
                </a:rPr>
                <a:t>知识链接</a:t>
              </a:r>
              <a:endParaRPr lang="zh-CN" altLang="en-US" sz="4000" dirty="0">
                <a:solidFill>
                  <a:srgbClr val="C00000"/>
                </a:solidFill>
                <a:latin typeface="黑体" panose="02010609060101010101" charset="-122"/>
                <a:ea typeface="宋体" panose="02010600030101010101" pitchFamily="2" charset="-122"/>
              </a:endParaRPr>
            </a:p>
          </p:txBody>
        </p:sp>
        <p:sp>
          <p:nvSpPr>
            <p:cNvPr id="10" name="Freeform 5"/>
            <p:cNvSpPr/>
            <p:nvPr/>
          </p:nvSpPr>
          <p:spPr bwMode="auto">
            <a:xfrm>
              <a:off x="2738613" y="965661"/>
              <a:ext cx="2105071" cy="326439"/>
            </a:xfrm>
            <a:custGeom>
              <a:avLst/>
              <a:gdLst>
                <a:gd name="T0" fmla="*/ 62 w 1378"/>
                <a:gd name="T1" fmla="*/ 100 h 248"/>
                <a:gd name="T2" fmla="*/ 380 w 1378"/>
                <a:gd name="T3" fmla="*/ 44 h 248"/>
                <a:gd name="T4" fmla="*/ 422 w 1378"/>
                <a:gd name="T5" fmla="*/ 116 h 248"/>
                <a:gd name="T6" fmla="*/ 400 w 1378"/>
                <a:gd name="T7" fmla="*/ 98 h 248"/>
                <a:gd name="T8" fmla="*/ 406 w 1378"/>
                <a:gd name="T9" fmla="*/ 132 h 248"/>
                <a:gd name="T10" fmla="*/ 428 w 1378"/>
                <a:gd name="T11" fmla="*/ 90 h 248"/>
                <a:gd name="T12" fmla="*/ 492 w 1378"/>
                <a:gd name="T13" fmla="*/ 24 h 248"/>
                <a:gd name="T14" fmla="*/ 642 w 1378"/>
                <a:gd name="T15" fmla="*/ 58 h 248"/>
                <a:gd name="T16" fmla="*/ 548 w 1378"/>
                <a:gd name="T17" fmla="*/ 84 h 248"/>
                <a:gd name="T18" fmla="*/ 474 w 1378"/>
                <a:gd name="T19" fmla="*/ 178 h 248"/>
                <a:gd name="T20" fmla="*/ 606 w 1378"/>
                <a:gd name="T21" fmla="*/ 248 h 248"/>
                <a:gd name="T22" fmla="*/ 772 w 1378"/>
                <a:gd name="T23" fmla="*/ 248 h 248"/>
                <a:gd name="T24" fmla="*/ 904 w 1378"/>
                <a:gd name="T25" fmla="*/ 178 h 248"/>
                <a:gd name="T26" fmla="*/ 830 w 1378"/>
                <a:gd name="T27" fmla="*/ 84 h 248"/>
                <a:gd name="T28" fmla="*/ 736 w 1378"/>
                <a:gd name="T29" fmla="*/ 58 h 248"/>
                <a:gd name="T30" fmla="*/ 886 w 1378"/>
                <a:gd name="T31" fmla="*/ 24 h 248"/>
                <a:gd name="T32" fmla="*/ 950 w 1378"/>
                <a:gd name="T33" fmla="*/ 90 h 248"/>
                <a:gd name="T34" fmla="*/ 972 w 1378"/>
                <a:gd name="T35" fmla="*/ 132 h 248"/>
                <a:gd name="T36" fmla="*/ 980 w 1378"/>
                <a:gd name="T37" fmla="*/ 98 h 248"/>
                <a:gd name="T38" fmla="*/ 956 w 1378"/>
                <a:gd name="T39" fmla="*/ 120 h 248"/>
                <a:gd name="T40" fmla="*/ 996 w 1378"/>
                <a:gd name="T41" fmla="*/ 44 h 248"/>
                <a:gd name="T42" fmla="*/ 1316 w 1378"/>
                <a:gd name="T43" fmla="*/ 100 h 248"/>
                <a:gd name="T44" fmla="*/ 1376 w 1378"/>
                <a:gd name="T45" fmla="*/ 56 h 248"/>
                <a:gd name="T46" fmla="*/ 1226 w 1378"/>
                <a:gd name="T47" fmla="*/ 2 h 248"/>
                <a:gd name="T48" fmla="*/ 968 w 1378"/>
                <a:gd name="T49" fmla="*/ 20 h 248"/>
                <a:gd name="T50" fmla="*/ 744 w 1378"/>
                <a:gd name="T51" fmla="*/ 8 h 248"/>
                <a:gd name="T52" fmla="*/ 594 w 1378"/>
                <a:gd name="T53" fmla="*/ 2 h 248"/>
                <a:gd name="T54" fmla="*/ 372 w 1378"/>
                <a:gd name="T55" fmla="*/ 30 h 248"/>
                <a:gd name="T56" fmla="*/ 100 w 1378"/>
                <a:gd name="T57" fmla="*/ 8 h 248"/>
                <a:gd name="T58" fmla="*/ 0 w 1378"/>
                <a:gd name="T59" fmla="*/ 62 h 248"/>
                <a:gd name="T60" fmla="*/ 1198 w 1378"/>
                <a:gd name="T61" fmla="*/ 4 h 248"/>
                <a:gd name="T62" fmla="*/ 1368 w 1378"/>
                <a:gd name="T63" fmla="*/ 42 h 248"/>
                <a:gd name="T64" fmla="*/ 1350 w 1378"/>
                <a:gd name="T65" fmla="*/ 90 h 248"/>
                <a:gd name="T66" fmla="*/ 1080 w 1378"/>
                <a:gd name="T67" fmla="*/ 52 h 248"/>
                <a:gd name="T68" fmla="*/ 760 w 1378"/>
                <a:gd name="T69" fmla="*/ 182 h 248"/>
                <a:gd name="T70" fmla="*/ 788 w 1378"/>
                <a:gd name="T71" fmla="*/ 100 h 248"/>
                <a:gd name="T72" fmla="*/ 898 w 1378"/>
                <a:gd name="T73" fmla="*/ 152 h 248"/>
                <a:gd name="T74" fmla="*/ 846 w 1378"/>
                <a:gd name="T75" fmla="*/ 230 h 248"/>
                <a:gd name="T76" fmla="*/ 614 w 1378"/>
                <a:gd name="T77" fmla="*/ 102 h 248"/>
                <a:gd name="T78" fmla="*/ 626 w 1378"/>
                <a:gd name="T79" fmla="*/ 196 h 248"/>
                <a:gd name="T80" fmla="*/ 606 w 1378"/>
                <a:gd name="T81" fmla="*/ 244 h 248"/>
                <a:gd name="T82" fmla="*/ 480 w 1378"/>
                <a:gd name="T83" fmla="*/ 178 h 248"/>
                <a:gd name="T84" fmla="*/ 550 w 1378"/>
                <a:gd name="T85" fmla="*/ 102 h 248"/>
                <a:gd name="T86" fmla="*/ 726 w 1378"/>
                <a:gd name="T87" fmla="*/ 60 h 248"/>
                <a:gd name="T88" fmla="*/ 708 w 1378"/>
                <a:gd name="T89" fmla="*/ 134 h 248"/>
                <a:gd name="T90" fmla="*/ 732 w 1378"/>
                <a:gd name="T91" fmla="*/ 178 h 248"/>
                <a:gd name="T92" fmla="*/ 752 w 1378"/>
                <a:gd name="T93" fmla="*/ 166 h 248"/>
                <a:gd name="T94" fmla="*/ 724 w 1378"/>
                <a:gd name="T95" fmla="*/ 148 h 248"/>
                <a:gd name="T96" fmla="*/ 710 w 1378"/>
                <a:gd name="T97" fmla="*/ 152 h 248"/>
                <a:gd name="T98" fmla="*/ 760 w 1378"/>
                <a:gd name="T99" fmla="*/ 102 h 248"/>
                <a:gd name="T100" fmla="*/ 736 w 1378"/>
                <a:gd name="T101" fmla="*/ 206 h 248"/>
                <a:gd name="T102" fmla="*/ 622 w 1378"/>
                <a:gd name="T103" fmla="*/ 182 h 248"/>
                <a:gd name="T104" fmla="*/ 644 w 1378"/>
                <a:gd name="T105" fmla="*/ 112 h 248"/>
                <a:gd name="T106" fmla="*/ 662 w 1378"/>
                <a:gd name="T107" fmla="*/ 164 h 248"/>
                <a:gd name="T108" fmla="*/ 642 w 1378"/>
                <a:gd name="T109" fmla="*/ 144 h 248"/>
                <a:gd name="T110" fmla="*/ 638 w 1378"/>
                <a:gd name="T111" fmla="*/ 176 h 248"/>
                <a:gd name="T112" fmla="*/ 652 w 1378"/>
                <a:gd name="T113" fmla="*/ 176 h 248"/>
                <a:gd name="T114" fmla="*/ 658 w 1378"/>
                <a:gd name="T115" fmla="*/ 110 h 248"/>
                <a:gd name="T116" fmla="*/ 688 w 1378"/>
                <a:gd name="T117" fmla="*/ 40 h 248"/>
                <a:gd name="T118" fmla="*/ 76 w 1378"/>
                <a:gd name="T119" fmla="*/ 14 h 248"/>
                <a:gd name="T120" fmla="*/ 290 w 1378"/>
                <a:gd name="T121" fmla="*/ 12 h 248"/>
                <a:gd name="T122" fmla="*/ 122 w 1378"/>
                <a:gd name="T123" fmla="*/ 96 h 248"/>
                <a:gd name="T124" fmla="*/ 4 w 1378"/>
                <a:gd name="T125" fmla="*/ 6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78" h="248">
                  <a:moveTo>
                    <a:pt x="0" y="62"/>
                  </a:moveTo>
                  <a:lnTo>
                    <a:pt x="0" y="62"/>
                  </a:lnTo>
                  <a:lnTo>
                    <a:pt x="2" y="70"/>
                  </a:lnTo>
                  <a:lnTo>
                    <a:pt x="4" y="76"/>
                  </a:lnTo>
                  <a:lnTo>
                    <a:pt x="8" y="80"/>
                  </a:lnTo>
                  <a:lnTo>
                    <a:pt x="12" y="86"/>
                  </a:lnTo>
                  <a:lnTo>
                    <a:pt x="26" y="92"/>
                  </a:lnTo>
                  <a:lnTo>
                    <a:pt x="42" y="98"/>
                  </a:lnTo>
                  <a:lnTo>
                    <a:pt x="62" y="100"/>
                  </a:lnTo>
                  <a:lnTo>
                    <a:pt x="82" y="102"/>
                  </a:lnTo>
                  <a:lnTo>
                    <a:pt x="124" y="100"/>
                  </a:lnTo>
                  <a:lnTo>
                    <a:pt x="124" y="100"/>
                  </a:lnTo>
                  <a:lnTo>
                    <a:pt x="152" y="96"/>
                  </a:lnTo>
                  <a:lnTo>
                    <a:pt x="184" y="92"/>
                  </a:lnTo>
                  <a:lnTo>
                    <a:pt x="246" y="78"/>
                  </a:lnTo>
                  <a:lnTo>
                    <a:pt x="312" y="60"/>
                  </a:lnTo>
                  <a:lnTo>
                    <a:pt x="380" y="44"/>
                  </a:lnTo>
                  <a:lnTo>
                    <a:pt x="380" y="44"/>
                  </a:lnTo>
                  <a:lnTo>
                    <a:pt x="398" y="54"/>
                  </a:lnTo>
                  <a:lnTo>
                    <a:pt x="412" y="68"/>
                  </a:lnTo>
                  <a:lnTo>
                    <a:pt x="418" y="76"/>
                  </a:lnTo>
                  <a:lnTo>
                    <a:pt x="422" y="84"/>
                  </a:lnTo>
                  <a:lnTo>
                    <a:pt x="424" y="90"/>
                  </a:lnTo>
                  <a:lnTo>
                    <a:pt x="426" y="100"/>
                  </a:lnTo>
                  <a:lnTo>
                    <a:pt x="426" y="100"/>
                  </a:lnTo>
                  <a:lnTo>
                    <a:pt x="426" y="108"/>
                  </a:lnTo>
                  <a:lnTo>
                    <a:pt x="422" y="116"/>
                  </a:lnTo>
                  <a:lnTo>
                    <a:pt x="422" y="116"/>
                  </a:lnTo>
                  <a:lnTo>
                    <a:pt x="422" y="114"/>
                  </a:lnTo>
                  <a:lnTo>
                    <a:pt x="422" y="114"/>
                  </a:lnTo>
                  <a:lnTo>
                    <a:pt x="422" y="108"/>
                  </a:lnTo>
                  <a:lnTo>
                    <a:pt x="418" y="102"/>
                  </a:lnTo>
                  <a:lnTo>
                    <a:pt x="412" y="98"/>
                  </a:lnTo>
                  <a:lnTo>
                    <a:pt x="406" y="96"/>
                  </a:lnTo>
                  <a:lnTo>
                    <a:pt x="406" y="96"/>
                  </a:lnTo>
                  <a:lnTo>
                    <a:pt x="400" y="98"/>
                  </a:lnTo>
                  <a:lnTo>
                    <a:pt x="394" y="102"/>
                  </a:lnTo>
                  <a:lnTo>
                    <a:pt x="390" y="108"/>
                  </a:lnTo>
                  <a:lnTo>
                    <a:pt x="388" y="114"/>
                  </a:lnTo>
                  <a:lnTo>
                    <a:pt x="388" y="114"/>
                  </a:lnTo>
                  <a:lnTo>
                    <a:pt x="390" y="120"/>
                  </a:lnTo>
                  <a:lnTo>
                    <a:pt x="394" y="126"/>
                  </a:lnTo>
                  <a:lnTo>
                    <a:pt x="400" y="130"/>
                  </a:lnTo>
                  <a:lnTo>
                    <a:pt x="406" y="132"/>
                  </a:lnTo>
                  <a:lnTo>
                    <a:pt x="406" y="132"/>
                  </a:lnTo>
                  <a:lnTo>
                    <a:pt x="412" y="130"/>
                  </a:lnTo>
                  <a:lnTo>
                    <a:pt x="416" y="128"/>
                  </a:lnTo>
                  <a:lnTo>
                    <a:pt x="416" y="128"/>
                  </a:lnTo>
                  <a:lnTo>
                    <a:pt x="422" y="124"/>
                  </a:lnTo>
                  <a:lnTo>
                    <a:pt x="426" y="118"/>
                  </a:lnTo>
                  <a:lnTo>
                    <a:pt x="428" y="108"/>
                  </a:lnTo>
                  <a:lnTo>
                    <a:pt x="430" y="98"/>
                  </a:lnTo>
                  <a:lnTo>
                    <a:pt x="430" y="98"/>
                  </a:lnTo>
                  <a:lnTo>
                    <a:pt x="428" y="90"/>
                  </a:lnTo>
                  <a:lnTo>
                    <a:pt x="426" y="82"/>
                  </a:lnTo>
                  <a:lnTo>
                    <a:pt x="422" y="76"/>
                  </a:lnTo>
                  <a:lnTo>
                    <a:pt x="416" y="68"/>
                  </a:lnTo>
                  <a:lnTo>
                    <a:pt x="402" y="54"/>
                  </a:lnTo>
                  <a:lnTo>
                    <a:pt x="386" y="42"/>
                  </a:lnTo>
                  <a:lnTo>
                    <a:pt x="386" y="42"/>
                  </a:lnTo>
                  <a:lnTo>
                    <a:pt x="420" y="34"/>
                  </a:lnTo>
                  <a:lnTo>
                    <a:pt x="456" y="28"/>
                  </a:lnTo>
                  <a:lnTo>
                    <a:pt x="492" y="24"/>
                  </a:lnTo>
                  <a:lnTo>
                    <a:pt x="528" y="20"/>
                  </a:lnTo>
                  <a:lnTo>
                    <a:pt x="528" y="20"/>
                  </a:lnTo>
                  <a:lnTo>
                    <a:pt x="566" y="18"/>
                  </a:lnTo>
                  <a:lnTo>
                    <a:pt x="604" y="20"/>
                  </a:lnTo>
                  <a:lnTo>
                    <a:pt x="640" y="26"/>
                  </a:lnTo>
                  <a:lnTo>
                    <a:pt x="674" y="34"/>
                  </a:lnTo>
                  <a:lnTo>
                    <a:pt x="674" y="34"/>
                  </a:lnTo>
                  <a:lnTo>
                    <a:pt x="656" y="46"/>
                  </a:lnTo>
                  <a:lnTo>
                    <a:pt x="642" y="58"/>
                  </a:lnTo>
                  <a:lnTo>
                    <a:pt x="630" y="72"/>
                  </a:lnTo>
                  <a:lnTo>
                    <a:pt x="620" y="86"/>
                  </a:lnTo>
                  <a:lnTo>
                    <a:pt x="620" y="86"/>
                  </a:lnTo>
                  <a:lnTo>
                    <a:pt x="608" y="84"/>
                  </a:lnTo>
                  <a:lnTo>
                    <a:pt x="594" y="82"/>
                  </a:lnTo>
                  <a:lnTo>
                    <a:pt x="582" y="80"/>
                  </a:lnTo>
                  <a:lnTo>
                    <a:pt x="568" y="80"/>
                  </a:lnTo>
                  <a:lnTo>
                    <a:pt x="568" y="80"/>
                  </a:lnTo>
                  <a:lnTo>
                    <a:pt x="548" y="84"/>
                  </a:lnTo>
                  <a:lnTo>
                    <a:pt x="530" y="90"/>
                  </a:lnTo>
                  <a:lnTo>
                    <a:pt x="514" y="98"/>
                  </a:lnTo>
                  <a:lnTo>
                    <a:pt x="498" y="108"/>
                  </a:lnTo>
                  <a:lnTo>
                    <a:pt x="486" y="120"/>
                  </a:lnTo>
                  <a:lnTo>
                    <a:pt x="478" y="134"/>
                  </a:lnTo>
                  <a:lnTo>
                    <a:pt x="472" y="150"/>
                  </a:lnTo>
                  <a:lnTo>
                    <a:pt x="472" y="168"/>
                  </a:lnTo>
                  <a:lnTo>
                    <a:pt x="472" y="168"/>
                  </a:lnTo>
                  <a:lnTo>
                    <a:pt x="474" y="178"/>
                  </a:lnTo>
                  <a:lnTo>
                    <a:pt x="476" y="188"/>
                  </a:lnTo>
                  <a:lnTo>
                    <a:pt x="482" y="198"/>
                  </a:lnTo>
                  <a:lnTo>
                    <a:pt x="488" y="206"/>
                  </a:lnTo>
                  <a:lnTo>
                    <a:pt x="496" y="214"/>
                  </a:lnTo>
                  <a:lnTo>
                    <a:pt x="506" y="222"/>
                  </a:lnTo>
                  <a:lnTo>
                    <a:pt x="526" y="232"/>
                  </a:lnTo>
                  <a:lnTo>
                    <a:pt x="552" y="240"/>
                  </a:lnTo>
                  <a:lnTo>
                    <a:pt x="578" y="246"/>
                  </a:lnTo>
                  <a:lnTo>
                    <a:pt x="606" y="248"/>
                  </a:lnTo>
                  <a:lnTo>
                    <a:pt x="634" y="248"/>
                  </a:lnTo>
                  <a:lnTo>
                    <a:pt x="634" y="248"/>
                  </a:lnTo>
                  <a:lnTo>
                    <a:pt x="662" y="244"/>
                  </a:lnTo>
                  <a:lnTo>
                    <a:pt x="688" y="238"/>
                  </a:lnTo>
                  <a:lnTo>
                    <a:pt x="688" y="238"/>
                  </a:lnTo>
                  <a:lnTo>
                    <a:pt x="716" y="244"/>
                  </a:lnTo>
                  <a:lnTo>
                    <a:pt x="744" y="248"/>
                  </a:lnTo>
                  <a:lnTo>
                    <a:pt x="744" y="248"/>
                  </a:lnTo>
                  <a:lnTo>
                    <a:pt x="772" y="248"/>
                  </a:lnTo>
                  <a:lnTo>
                    <a:pt x="800" y="246"/>
                  </a:lnTo>
                  <a:lnTo>
                    <a:pt x="826" y="240"/>
                  </a:lnTo>
                  <a:lnTo>
                    <a:pt x="850" y="232"/>
                  </a:lnTo>
                  <a:lnTo>
                    <a:pt x="872" y="222"/>
                  </a:lnTo>
                  <a:lnTo>
                    <a:pt x="882" y="214"/>
                  </a:lnTo>
                  <a:lnTo>
                    <a:pt x="890" y="206"/>
                  </a:lnTo>
                  <a:lnTo>
                    <a:pt x="896" y="198"/>
                  </a:lnTo>
                  <a:lnTo>
                    <a:pt x="900" y="188"/>
                  </a:lnTo>
                  <a:lnTo>
                    <a:pt x="904" y="178"/>
                  </a:lnTo>
                  <a:lnTo>
                    <a:pt x="906" y="168"/>
                  </a:lnTo>
                  <a:lnTo>
                    <a:pt x="906" y="168"/>
                  </a:lnTo>
                  <a:lnTo>
                    <a:pt x="904" y="150"/>
                  </a:lnTo>
                  <a:lnTo>
                    <a:pt x="900" y="134"/>
                  </a:lnTo>
                  <a:lnTo>
                    <a:pt x="890" y="120"/>
                  </a:lnTo>
                  <a:lnTo>
                    <a:pt x="878" y="108"/>
                  </a:lnTo>
                  <a:lnTo>
                    <a:pt x="864" y="98"/>
                  </a:lnTo>
                  <a:lnTo>
                    <a:pt x="848" y="90"/>
                  </a:lnTo>
                  <a:lnTo>
                    <a:pt x="830" y="84"/>
                  </a:lnTo>
                  <a:lnTo>
                    <a:pt x="810" y="80"/>
                  </a:lnTo>
                  <a:lnTo>
                    <a:pt x="810" y="80"/>
                  </a:lnTo>
                  <a:lnTo>
                    <a:pt x="796" y="80"/>
                  </a:lnTo>
                  <a:lnTo>
                    <a:pt x="782" y="82"/>
                  </a:lnTo>
                  <a:lnTo>
                    <a:pt x="770" y="84"/>
                  </a:lnTo>
                  <a:lnTo>
                    <a:pt x="758" y="86"/>
                  </a:lnTo>
                  <a:lnTo>
                    <a:pt x="758" y="86"/>
                  </a:lnTo>
                  <a:lnTo>
                    <a:pt x="748" y="72"/>
                  </a:lnTo>
                  <a:lnTo>
                    <a:pt x="736" y="58"/>
                  </a:lnTo>
                  <a:lnTo>
                    <a:pt x="720" y="46"/>
                  </a:lnTo>
                  <a:lnTo>
                    <a:pt x="704" y="34"/>
                  </a:lnTo>
                  <a:lnTo>
                    <a:pt x="704" y="34"/>
                  </a:lnTo>
                  <a:lnTo>
                    <a:pt x="738" y="26"/>
                  </a:lnTo>
                  <a:lnTo>
                    <a:pt x="774" y="20"/>
                  </a:lnTo>
                  <a:lnTo>
                    <a:pt x="812" y="18"/>
                  </a:lnTo>
                  <a:lnTo>
                    <a:pt x="850" y="20"/>
                  </a:lnTo>
                  <a:lnTo>
                    <a:pt x="850" y="20"/>
                  </a:lnTo>
                  <a:lnTo>
                    <a:pt x="886" y="24"/>
                  </a:lnTo>
                  <a:lnTo>
                    <a:pt x="922" y="28"/>
                  </a:lnTo>
                  <a:lnTo>
                    <a:pt x="958" y="34"/>
                  </a:lnTo>
                  <a:lnTo>
                    <a:pt x="992" y="42"/>
                  </a:lnTo>
                  <a:lnTo>
                    <a:pt x="992" y="42"/>
                  </a:lnTo>
                  <a:lnTo>
                    <a:pt x="974" y="54"/>
                  </a:lnTo>
                  <a:lnTo>
                    <a:pt x="960" y="68"/>
                  </a:lnTo>
                  <a:lnTo>
                    <a:pt x="956" y="76"/>
                  </a:lnTo>
                  <a:lnTo>
                    <a:pt x="952" y="82"/>
                  </a:lnTo>
                  <a:lnTo>
                    <a:pt x="950" y="90"/>
                  </a:lnTo>
                  <a:lnTo>
                    <a:pt x="948" y="98"/>
                  </a:lnTo>
                  <a:lnTo>
                    <a:pt x="948" y="98"/>
                  </a:lnTo>
                  <a:lnTo>
                    <a:pt x="948" y="110"/>
                  </a:lnTo>
                  <a:lnTo>
                    <a:pt x="952" y="118"/>
                  </a:lnTo>
                  <a:lnTo>
                    <a:pt x="958" y="126"/>
                  </a:lnTo>
                  <a:lnTo>
                    <a:pt x="964" y="128"/>
                  </a:lnTo>
                  <a:lnTo>
                    <a:pt x="964" y="128"/>
                  </a:lnTo>
                  <a:lnTo>
                    <a:pt x="968" y="130"/>
                  </a:lnTo>
                  <a:lnTo>
                    <a:pt x="972" y="132"/>
                  </a:lnTo>
                  <a:lnTo>
                    <a:pt x="972" y="132"/>
                  </a:lnTo>
                  <a:lnTo>
                    <a:pt x="980" y="130"/>
                  </a:lnTo>
                  <a:lnTo>
                    <a:pt x="984" y="126"/>
                  </a:lnTo>
                  <a:lnTo>
                    <a:pt x="988" y="120"/>
                  </a:lnTo>
                  <a:lnTo>
                    <a:pt x="990" y="114"/>
                  </a:lnTo>
                  <a:lnTo>
                    <a:pt x="990" y="114"/>
                  </a:lnTo>
                  <a:lnTo>
                    <a:pt x="988" y="108"/>
                  </a:lnTo>
                  <a:lnTo>
                    <a:pt x="984" y="102"/>
                  </a:lnTo>
                  <a:lnTo>
                    <a:pt x="980" y="98"/>
                  </a:lnTo>
                  <a:lnTo>
                    <a:pt x="972" y="96"/>
                  </a:lnTo>
                  <a:lnTo>
                    <a:pt x="972" y="96"/>
                  </a:lnTo>
                  <a:lnTo>
                    <a:pt x="966" y="98"/>
                  </a:lnTo>
                  <a:lnTo>
                    <a:pt x="960" y="102"/>
                  </a:lnTo>
                  <a:lnTo>
                    <a:pt x="956" y="108"/>
                  </a:lnTo>
                  <a:lnTo>
                    <a:pt x="956" y="114"/>
                  </a:lnTo>
                  <a:lnTo>
                    <a:pt x="956" y="114"/>
                  </a:lnTo>
                  <a:lnTo>
                    <a:pt x="956" y="120"/>
                  </a:lnTo>
                  <a:lnTo>
                    <a:pt x="956" y="120"/>
                  </a:lnTo>
                  <a:lnTo>
                    <a:pt x="952" y="110"/>
                  </a:lnTo>
                  <a:lnTo>
                    <a:pt x="952" y="100"/>
                  </a:lnTo>
                  <a:lnTo>
                    <a:pt x="952" y="100"/>
                  </a:lnTo>
                  <a:lnTo>
                    <a:pt x="952" y="90"/>
                  </a:lnTo>
                  <a:lnTo>
                    <a:pt x="956" y="84"/>
                  </a:lnTo>
                  <a:lnTo>
                    <a:pt x="960" y="76"/>
                  </a:lnTo>
                  <a:lnTo>
                    <a:pt x="964" y="68"/>
                  </a:lnTo>
                  <a:lnTo>
                    <a:pt x="978" y="54"/>
                  </a:lnTo>
                  <a:lnTo>
                    <a:pt x="996" y="44"/>
                  </a:lnTo>
                  <a:lnTo>
                    <a:pt x="996" y="44"/>
                  </a:lnTo>
                  <a:lnTo>
                    <a:pt x="1064" y="60"/>
                  </a:lnTo>
                  <a:lnTo>
                    <a:pt x="1130" y="78"/>
                  </a:lnTo>
                  <a:lnTo>
                    <a:pt x="1194" y="92"/>
                  </a:lnTo>
                  <a:lnTo>
                    <a:pt x="1224" y="96"/>
                  </a:lnTo>
                  <a:lnTo>
                    <a:pt x="1254" y="100"/>
                  </a:lnTo>
                  <a:lnTo>
                    <a:pt x="1254" y="100"/>
                  </a:lnTo>
                  <a:lnTo>
                    <a:pt x="1296" y="102"/>
                  </a:lnTo>
                  <a:lnTo>
                    <a:pt x="1316" y="100"/>
                  </a:lnTo>
                  <a:lnTo>
                    <a:pt x="1334" y="98"/>
                  </a:lnTo>
                  <a:lnTo>
                    <a:pt x="1352" y="92"/>
                  </a:lnTo>
                  <a:lnTo>
                    <a:pt x="1364" y="86"/>
                  </a:lnTo>
                  <a:lnTo>
                    <a:pt x="1370" y="80"/>
                  </a:lnTo>
                  <a:lnTo>
                    <a:pt x="1374" y="76"/>
                  </a:lnTo>
                  <a:lnTo>
                    <a:pt x="1376" y="70"/>
                  </a:lnTo>
                  <a:lnTo>
                    <a:pt x="1378" y="62"/>
                  </a:lnTo>
                  <a:lnTo>
                    <a:pt x="1378" y="62"/>
                  </a:lnTo>
                  <a:lnTo>
                    <a:pt x="1376" y="56"/>
                  </a:lnTo>
                  <a:lnTo>
                    <a:pt x="1374" y="48"/>
                  </a:lnTo>
                  <a:lnTo>
                    <a:pt x="1370" y="42"/>
                  </a:lnTo>
                  <a:lnTo>
                    <a:pt x="1364" y="36"/>
                  </a:lnTo>
                  <a:lnTo>
                    <a:pt x="1348" y="26"/>
                  </a:lnTo>
                  <a:lnTo>
                    <a:pt x="1328" y="18"/>
                  </a:lnTo>
                  <a:lnTo>
                    <a:pt x="1304" y="12"/>
                  </a:lnTo>
                  <a:lnTo>
                    <a:pt x="1278" y="8"/>
                  </a:lnTo>
                  <a:lnTo>
                    <a:pt x="1226" y="2"/>
                  </a:lnTo>
                  <a:lnTo>
                    <a:pt x="1226" y="2"/>
                  </a:lnTo>
                  <a:lnTo>
                    <a:pt x="1170" y="0"/>
                  </a:lnTo>
                  <a:lnTo>
                    <a:pt x="1140" y="2"/>
                  </a:lnTo>
                  <a:lnTo>
                    <a:pt x="1110" y="4"/>
                  </a:lnTo>
                  <a:lnTo>
                    <a:pt x="1082" y="8"/>
                  </a:lnTo>
                  <a:lnTo>
                    <a:pt x="1054" y="14"/>
                  </a:lnTo>
                  <a:lnTo>
                    <a:pt x="1030" y="20"/>
                  </a:lnTo>
                  <a:lnTo>
                    <a:pt x="1006" y="30"/>
                  </a:lnTo>
                  <a:lnTo>
                    <a:pt x="1006" y="30"/>
                  </a:lnTo>
                  <a:lnTo>
                    <a:pt x="968" y="20"/>
                  </a:lnTo>
                  <a:lnTo>
                    <a:pt x="930" y="12"/>
                  </a:lnTo>
                  <a:lnTo>
                    <a:pt x="890" y="6"/>
                  </a:lnTo>
                  <a:lnTo>
                    <a:pt x="848" y="0"/>
                  </a:lnTo>
                  <a:lnTo>
                    <a:pt x="848" y="0"/>
                  </a:lnTo>
                  <a:lnTo>
                    <a:pt x="828" y="0"/>
                  </a:lnTo>
                  <a:lnTo>
                    <a:pt x="806" y="0"/>
                  </a:lnTo>
                  <a:lnTo>
                    <a:pt x="784" y="2"/>
                  </a:lnTo>
                  <a:lnTo>
                    <a:pt x="764" y="4"/>
                  </a:lnTo>
                  <a:lnTo>
                    <a:pt x="744" y="8"/>
                  </a:lnTo>
                  <a:lnTo>
                    <a:pt x="724" y="12"/>
                  </a:lnTo>
                  <a:lnTo>
                    <a:pt x="706" y="18"/>
                  </a:lnTo>
                  <a:lnTo>
                    <a:pt x="688" y="26"/>
                  </a:lnTo>
                  <a:lnTo>
                    <a:pt x="688" y="26"/>
                  </a:lnTo>
                  <a:lnTo>
                    <a:pt x="672" y="18"/>
                  </a:lnTo>
                  <a:lnTo>
                    <a:pt x="654" y="12"/>
                  </a:lnTo>
                  <a:lnTo>
                    <a:pt x="634" y="8"/>
                  </a:lnTo>
                  <a:lnTo>
                    <a:pt x="614" y="4"/>
                  </a:lnTo>
                  <a:lnTo>
                    <a:pt x="594" y="2"/>
                  </a:lnTo>
                  <a:lnTo>
                    <a:pt x="572" y="0"/>
                  </a:lnTo>
                  <a:lnTo>
                    <a:pt x="550" y="0"/>
                  </a:lnTo>
                  <a:lnTo>
                    <a:pt x="528" y="0"/>
                  </a:lnTo>
                  <a:lnTo>
                    <a:pt x="528" y="0"/>
                  </a:lnTo>
                  <a:lnTo>
                    <a:pt x="486" y="6"/>
                  </a:lnTo>
                  <a:lnTo>
                    <a:pt x="446" y="12"/>
                  </a:lnTo>
                  <a:lnTo>
                    <a:pt x="408" y="20"/>
                  </a:lnTo>
                  <a:lnTo>
                    <a:pt x="372" y="30"/>
                  </a:lnTo>
                  <a:lnTo>
                    <a:pt x="372" y="30"/>
                  </a:lnTo>
                  <a:lnTo>
                    <a:pt x="348" y="20"/>
                  </a:lnTo>
                  <a:lnTo>
                    <a:pt x="322" y="14"/>
                  </a:lnTo>
                  <a:lnTo>
                    <a:pt x="296" y="8"/>
                  </a:lnTo>
                  <a:lnTo>
                    <a:pt x="266" y="4"/>
                  </a:lnTo>
                  <a:lnTo>
                    <a:pt x="238" y="2"/>
                  </a:lnTo>
                  <a:lnTo>
                    <a:pt x="208" y="0"/>
                  </a:lnTo>
                  <a:lnTo>
                    <a:pt x="152" y="2"/>
                  </a:lnTo>
                  <a:lnTo>
                    <a:pt x="152" y="2"/>
                  </a:lnTo>
                  <a:lnTo>
                    <a:pt x="100" y="8"/>
                  </a:lnTo>
                  <a:lnTo>
                    <a:pt x="74" y="12"/>
                  </a:lnTo>
                  <a:lnTo>
                    <a:pt x="50" y="18"/>
                  </a:lnTo>
                  <a:lnTo>
                    <a:pt x="30" y="26"/>
                  </a:lnTo>
                  <a:lnTo>
                    <a:pt x="14" y="36"/>
                  </a:lnTo>
                  <a:lnTo>
                    <a:pt x="8" y="42"/>
                  </a:lnTo>
                  <a:lnTo>
                    <a:pt x="4" y="48"/>
                  </a:lnTo>
                  <a:lnTo>
                    <a:pt x="0" y="56"/>
                  </a:lnTo>
                  <a:lnTo>
                    <a:pt x="0" y="62"/>
                  </a:lnTo>
                  <a:lnTo>
                    <a:pt x="0" y="62"/>
                  </a:lnTo>
                  <a:close/>
                  <a:moveTo>
                    <a:pt x="1014" y="34"/>
                  </a:moveTo>
                  <a:lnTo>
                    <a:pt x="1014" y="34"/>
                  </a:lnTo>
                  <a:lnTo>
                    <a:pt x="1036" y="24"/>
                  </a:lnTo>
                  <a:lnTo>
                    <a:pt x="1062" y="18"/>
                  </a:lnTo>
                  <a:lnTo>
                    <a:pt x="1088" y="12"/>
                  </a:lnTo>
                  <a:lnTo>
                    <a:pt x="1116" y="8"/>
                  </a:lnTo>
                  <a:lnTo>
                    <a:pt x="1142" y="6"/>
                  </a:lnTo>
                  <a:lnTo>
                    <a:pt x="1170" y="4"/>
                  </a:lnTo>
                  <a:lnTo>
                    <a:pt x="1198" y="4"/>
                  </a:lnTo>
                  <a:lnTo>
                    <a:pt x="1224" y="6"/>
                  </a:lnTo>
                  <a:lnTo>
                    <a:pt x="1226" y="6"/>
                  </a:lnTo>
                  <a:lnTo>
                    <a:pt x="1226" y="6"/>
                  </a:lnTo>
                  <a:lnTo>
                    <a:pt x="1276" y="10"/>
                  </a:lnTo>
                  <a:lnTo>
                    <a:pt x="1300" y="14"/>
                  </a:lnTo>
                  <a:lnTo>
                    <a:pt x="1324" y="20"/>
                  </a:lnTo>
                  <a:lnTo>
                    <a:pt x="1346" y="28"/>
                  </a:lnTo>
                  <a:lnTo>
                    <a:pt x="1362" y="36"/>
                  </a:lnTo>
                  <a:lnTo>
                    <a:pt x="1368" y="42"/>
                  </a:lnTo>
                  <a:lnTo>
                    <a:pt x="1372" y="48"/>
                  </a:lnTo>
                  <a:lnTo>
                    <a:pt x="1374" y="56"/>
                  </a:lnTo>
                  <a:lnTo>
                    <a:pt x="1374" y="62"/>
                  </a:lnTo>
                  <a:lnTo>
                    <a:pt x="1374" y="62"/>
                  </a:lnTo>
                  <a:lnTo>
                    <a:pt x="1374" y="68"/>
                  </a:lnTo>
                  <a:lnTo>
                    <a:pt x="1370" y="74"/>
                  </a:lnTo>
                  <a:lnTo>
                    <a:pt x="1366" y="78"/>
                  </a:lnTo>
                  <a:lnTo>
                    <a:pt x="1362" y="84"/>
                  </a:lnTo>
                  <a:lnTo>
                    <a:pt x="1350" y="90"/>
                  </a:lnTo>
                  <a:lnTo>
                    <a:pt x="1334" y="94"/>
                  </a:lnTo>
                  <a:lnTo>
                    <a:pt x="1314" y="96"/>
                  </a:lnTo>
                  <a:lnTo>
                    <a:pt x="1294" y="98"/>
                  </a:lnTo>
                  <a:lnTo>
                    <a:pt x="1254" y="96"/>
                  </a:lnTo>
                  <a:lnTo>
                    <a:pt x="1254" y="96"/>
                  </a:lnTo>
                  <a:lnTo>
                    <a:pt x="1226" y="92"/>
                  </a:lnTo>
                  <a:lnTo>
                    <a:pt x="1198" y="88"/>
                  </a:lnTo>
                  <a:lnTo>
                    <a:pt x="1140" y="72"/>
                  </a:lnTo>
                  <a:lnTo>
                    <a:pt x="1080" y="52"/>
                  </a:lnTo>
                  <a:lnTo>
                    <a:pt x="1014" y="34"/>
                  </a:lnTo>
                  <a:lnTo>
                    <a:pt x="1014" y="34"/>
                  </a:lnTo>
                  <a:close/>
                  <a:moveTo>
                    <a:pt x="696" y="234"/>
                  </a:moveTo>
                  <a:lnTo>
                    <a:pt x="696" y="234"/>
                  </a:lnTo>
                  <a:lnTo>
                    <a:pt x="712" y="228"/>
                  </a:lnTo>
                  <a:lnTo>
                    <a:pt x="726" y="218"/>
                  </a:lnTo>
                  <a:lnTo>
                    <a:pt x="740" y="208"/>
                  </a:lnTo>
                  <a:lnTo>
                    <a:pt x="752" y="196"/>
                  </a:lnTo>
                  <a:lnTo>
                    <a:pt x="760" y="182"/>
                  </a:lnTo>
                  <a:lnTo>
                    <a:pt x="766" y="168"/>
                  </a:lnTo>
                  <a:lnTo>
                    <a:pt x="770" y="150"/>
                  </a:lnTo>
                  <a:lnTo>
                    <a:pt x="770" y="134"/>
                  </a:lnTo>
                  <a:lnTo>
                    <a:pt x="770" y="132"/>
                  </a:lnTo>
                  <a:lnTo>
                    <a:pt x="770" y="132"/>
                  </a:lnTo>
                  <a:lnTo>
                    <a:pt x="768" y="116"/>
                  </a:lnTo>
                  <a:lnTo>
                    <a:pt x="764" y="102"/>
                  </a:lnTo>
                  <a:lnTo>
                    <a:pt x="764" y="102"/>
                  </a:lnTo>
                  <a:lnTo>
                    <a:pt x="788" y="100"/>
                  </a:lnTo>
                  <a:lnTo>
                    <a:pt x="810" y="100"/>
                  </a:lnTo>
                  <a:lnTo>
                    <a:pt x="810" y="100"/>
                  </a:lnTo>
                  <a:lnTo>
                    <a:pt x="828" y="102"/>
                  </a:lnTo>
                  <a:lnTo>
                    <a:pt x="844" y="106"/>
                  </a:lnTo>
                  <a:lnTo>
                    <a:pt x="858" y="112"/>
                  </a:lnTo>
                  <a:lnTo>
                    <a:pt x="872" y="118"/>
                  </a:lnTo>
                  <a:lnTo>
                    <a:pt x="884" y="128"/>
                  </a:lnTo>
                  <a:lnTo>
                    <a:pt x="892" y="140"/>
                  </a:lnTo>
                  <a:lnTo>
                    <a:pt x="898" y="152"/>
                  </a:lnTo>
                  <a:lnTo>
                    <a:pt x="900" y="168"/>
                  </a:lnTo>
                  <a:lnTo>
                    <a:pt x="900" y="168"/>
                  </a:lnTo>
                  <a:lnTo>
                    <a:pt x="898" y="178"/>
                  </a:lnTo>
                  <a:lnTo>
                    <a:pt x="894" y="188"/>
                  </a:lnTo>
                  <a:lnTo>
                    <a:pt x="890" y="198"/>
                  </a:lnTo>
                  <a:lnTo>
                    <a:pt x="884" y="206"/>
                  </a:lnTo>
                  <a:lnTo>
                    <a:pt x="876" y="212"/>
                  </a:lnTo>
                  <a:lnTo>
                    <a:pt x="866" y="220"/>
                  </a:lnTo>
                  <a:lnTo>
                    <a:pt x="846" y="230"/>
                  </a:lnTo>
                  <a:lnTo>
                    <a:pt x="824" y="238"/>
                  </a:lnTo>
                  <a:lnTo>
                    <a:pt x="798" y="242"/>
                  </a:lnTo>
                  <a:lnTo>
                    <a:pt x="772" y="244"/>
                  </a:lnTo>
                  <a:lnTo>
                    <a:pt x="746" y="244"/>
                  </a:lnTo>
                  <a:lnTo>
                    <a:pt x="746" y="244"/>
                  </a:lnTo>
                  <a:lnTo>
                    <a:pt x="720" y="240"/>
                  </a:lnTo>
                  <a:lnTo>
                    <a:pt x="696" y="234"/>
                  </a:lnTo>
                  <a:lnTo>
                    <a:pt x="696" y="234"/>
                  </a:lnTo>
                  <a:close/>
                  <a:moveTo>
                    <a:pt x="614" y="102"/>
                  </a:moveTo>
                  <a:lnTo>
                    <a:pt x="614" y="102"/>
                  </a:lnTo>
                  <a:lnTo>
                    <a:pt x="608" y="116"/>
                  </a:lnTo>
                  <a:lnTo>
                    <a:pt x="606" y="132"/>
                  </a:lnTo>
                  <a:lnTo>
                    <a:pt x="606" y="134"/>
                  </a:lnTo>
                  <a:lnTo>
                    <a:pt x="606" y="134"/>
                  </a:lnTo>
                  <a:lnTo>
                    <a:pt x="608" y="150"/>
                  </a:lnTo>
                  <a:lnTo>
                    <a:pt x="610" y="168"/>
                  </a:lnTo>
                  <a:lnTo>
                    <a:pt x="618" y="182"/>
                  </a:lnTo>
                  <a:lnTo>
                    <a:pt x="626" y="196"/>
                  </a:lnTo>
                  <a:lnTo>
                    <a:pt x="638" y="208"/>
                  </a:lnTo>
                  <a:lnTo>
                    <a:pt x="650" y="218"/>
                  </a:lnTo>
                  <a:lnTo>
                    <a:pt x="666" y="228"/>
                  </a:lnTo>
                  <a:lnTo>
                    <a:pt x="682" y="234"/>
                  </a:lnTo>
                  <a:lnTo>
                    <a:pt x="682" y="234"/>
                  </a:lnTo>
                  <a:lnTo>
                    <a:pt x="658" y="240"/>
                  </a:lnTo>
                  <a:lnTo>
                    <a:pt x="632" y="244"/>
                  </a:lnTo>
                  <a:lnTo>
                    <a:pt x="632" y="244"/>
                  </a:lnTo>
                  <a:lnTo>
                    <a:pt x="606" y="244"/>
                  </a:lnTo>
                  <a:lnTo>
                    <a:pt x="580" y="242"/>
                  </a:lnTo>
                  <a:lnTo>
                    <a:pt x="554" y="238"/>
                  </a:lnTo>
                  <a:lnTo>
                    <a:pt x="530" y="230"/>
                  </a:lnTo>
                  <a:lnTo>
                    <a:pt x="510" y="220"/>
                  </a:lnTo>
                  <a:lnTo>
                    <a:pt x="502" y="212"/>
                  </a:lnTo>
                  <a:lnTo>
                    <a:pt x="494" y="206"/>
                  </a:lnTo>
                  <a:lnTo>
                    <a:pt x="488" y="198"/>
                  </a:lnTo>
                  <a:lnTo>
                    <a:pt x="484" y="188"/>
                  </a:lnTo>
                  <a:lnTo>
                    <a:pt x="480" y="178"/>
                  </a:lnTo>
                  <a:lnTo>
                    <a:pt x="478" y="168"/>
                  </a:lnTo>
                  <a:lnTo>
                    <a:pt x="478" y="168"/>
                  </a:lnTo>
                  <a:lnTo>
                    <a:pt x="480" y="152"/>
                  </a:lnTo>
                  <a:lnTo>
                    <a:pt x="484" y="140"/>
                  </a:lnTo>
                  <a:lnTo>
                    <a:pt x="494" y="128"/>
                  </a:lnTo>
                  <a:lnTo>
                    <a:pt x="506" y="118"/>
                  </a:lnTo>
                  <a:lnTo>
                    <a:pt x="518" y="112"/>
                  </a:lnTo>
                  <a:lnTo>
                    <a:pt x="534" y="106"/>
                  </a:lnTo>
                  <a:lnTo>
                    <a:pt x="550" y="102"/>
                  </a:lnTo>
                  <a:lnTo>
                    <a:pt x="566" y="100"/>
                  </a:lnTo>
                  <a:lnTo>
                    <a:pt x="566" y="100"/>
                  </a:lnTo>
                  <a:lnTo>
                    <a:pt x="590" y="100"/>
                  </a:lnTo>
                  <a:lnTo>
                    <a:pt x="614" y="102"/>
                  </a:lnTo>
                  <a:lnTo>
                    <a:pt x="614" y="102"/>
                  </a:lnTo>
                  <a:close/>
                  <a:moveTo>
                    <a:pt x="688" y="40"/>
                  </a:moveTo>
                  <a:lnTo>
                    <a:pt x="688" y="40"/>
                  </a:lnTo>
                  <a:lnTo>
                    <a:pt x="708" y="48"/>
                  </a:lnTo>
                  <a:lnTo>
                    <a:pt x="726" y="60"/>
                  </a:lnTo>
                  <a:lnTo>
                    <a:pt x="742" y="74"/>
                  </a:lnTo>
                  <a:lnTo>
                    <a:pt x="752" y="88"/>
                  </a:lnTo>
                  <a:lnTo>
                    <a:pt x="752" y="88"/>
                  </a:lnTo>
                  <a:lnTo>
                    <a:pt x="734" y="98"/>
                  </a:lnTo>
                  <a:lnTo>
                    <a:pt x="728" y="104"/>
                  </a:lnTo>
                  <a:lnTo>
                    <a:pt x="720" y="110"/>
                  </a:lnTo>
                  <a:lnTo>
                    <a:pt x="714" y="118"/>
                  </a:lnTo>
                  <a:lnTo>
                    <a:pt x="710" y="126"/>
                  </a:lnTo>
                  <a:lnTo>
                    <a:pt x="708" y="134"/>
                  </a:lnTo>
                  <a:lnTo>
                    <a:pt x="706" y="144"/>
                  </a:lnTo>
                  <a:lnTo>
                    <a:pt x="706" y="144"/>
                  </a:lnTo>
                  <a:lnTo>
                    <a:pt x="708" y="154"/>
                  </a:lnTo>
                  <a:lnTo>
                    <a:pt x="712" y="164"/>
                  </a:lnTo>
                  <a:lnTo>
                    <a:pt x="718" y="170"/>
                  </a:lnTo>
                  <a:lnTo>
                    <a:pt x="726" y="176"/>
                  </a:lnTo>
                  <a:lnTo>
                    <a:pt x="726" y="176"/>
                  </a:lnTo>
                  <a:lnTo>
                    <a:pt x="732" y="178"/>
                  </a:lnTo>
                  <a:lnTo>
                    <a:pt x="732" y="178"/>
                  </a:lnTo>
                  <a:lnTo>
                    <a:pt x="736" y="178"/>
                  </a:lnTo>
                  <a:lnTo>
                    <a:pt x="736" y="178"/>
                  </a:lnTo>
                  <a:lnTo>
                    <a:pt x="736" y="178"/>
                  </a:lnTo>
                  <a:lnTo>
                    <a:pt x="736" y="178"/>
                  </a:lnTo>
                  <a:lnTo>
                    <a:pt x="738" y="178"/>
                  </a:lnTo>
                  <a:lnTo>
                    <a:pt x="738" y="178"/>
                  </a:lnTo>
                  <a:lnTo>
                    <a:pt x="744" y="176"/>
                  </a:lnTo>
                  <a:lnTo>
                    <a:pt x="750" y="172"/>
                  </a:lnTo>
                  <a:lnTo>
                    <a:pt x="752" y="166"/>
                  </a:lnTo>
                  <a:lnTo>
                    <a:pt x="754" y="160"/>
                  </a:lnTo>
                  <a:lnTo>
                    <a:pt x="754" y="160"/>
                  </a:lnTo>
                  <a:lnTo>
                    <a:pt x="752" y="154"/>
                  </a:lnTo>
                  <a:lnTo>
                    <a:pt x="748" y="148"/>
                  </a:lnTo>
                  <a:lnTo>
                    <a:pt x="742" y="144"/>
                  </a:lnTo>
                  <a:lnTo>
                    <a:pt x="736" y="144"/>
                  </a:lnTo>
                  <a:lnTo>
                    <a:pt x="736" y="144"/>
                  </a:lnTo>
                  <a:lnTo>
                    <a:pt x="730" y="144"/>
                  </a:lnTo>
                  <a:lnTo>
                    <a:pt x="724" y="148"/>
                  </a:lnTo>
                  <a:lnTo>
                    <a:pt x="720" y="154"/>
                  </a:lnTo>
                  <a:lnTo>
                    <a:pt x="718" y="160"/>
                  </a:lnTo>
                  <a:lnTo>
                    <a:pt x="718" y="160"/>
                  </a:lnTo>
                  <a:lnTo>
                    <a:pt x="720" y="166"/>
                  </a:lnTo>
                  <a:lnTo>
                    <a:pt x="722" y="170"/>
                  </a:lnTo>
                  <a:lnTo>
                    <a:pt x="722" y="170"/>
                  </a:lnTo>
                  <a:lnTo>
                    <a:pt x="716" y="166"/>
                  </a:lnTo>
                  <a:lnTo>
                    <a:pt x="712" y="160"/>
                  </a:lnTo>
                  <a:lnTo>
                    <a:pt x="710" y="152"/>
                  </a:lnTo>
                  <a:lnTo>
                    <a:pt x="710" y="144"/>
                  </a:lnTo>
                  <a:lnTo>
                    <a:pt x="710" y="144"/>
                  </a:lnTo>
                  <a:lnTo>
                    <a:pt x="712" y="136"/>
                  </a:lnTo>
                  <a:lnTo>
                    <a:pt x="714" y="128"/>
                  </a:lnTo>
                  <a:lnTo>
                    <a:pt x="720" y="122"/>
                  </a:lnTo>
                  <a:lnTo>
                    <a:pt x="726" y="116"/>
                  </a:lnTo>
                  <a:lnTo>
                    <a:pt x="732" y="112"/>
                  </a:lnTo>
                  <a:lnTo>
                    <a:pt x="742" y="108"/>
                  </a:lnTo>
                  <a:lnTo>
                    <a:pt x="760" y="102"/>
                  </a:lnTo>
                  <a:lnTo>
                    <a:pt x="760" y="102"/>
                  </a:lnTo>
                  <a:lnTo>
                    <a:pt x="764" y="118"/>
                  </a:lnTo>
                  <a:lnTo>
                    <a:pt x="766" y="134"/>
                  </a:lnTo>
                  <a:lnTo>
                    <a:pt x="766" y="134"/>
                  </a:lnTo>
                  <a:lnTo>
                    <a:pt x="766" y="150"/>
                  </a:lnTo>
                  <a:lnTo>
                    <a:pt x="762" y="166"/>
                  </a:lnTo>
                  <a:lnTo>
                    <a:pt x="756" y="182"/>
                  </a:lnTo>
                  <a:lnTo>
                    <a:pt x="746" y="194"/>
                  </a:lnTo>
                  <a:lnTo>
                    <a:pt x="736" y="206"/>
                  </a:lnTo>
                  <a:lnTo>
                    <a:pt x="722" y="216"/>
                  </a:lnTo>
                  <a:lnTo>
                    <a:pt x="706" y="226"/>
                  </a:lnTo>
                  <a:lnTo>
                    <a:pt x="688" y="232"/>
                  </a:lnTo>
                  <a:lnTo>
                    <a:pt x="688" y="232"/>
                  </a:lnTo>
                  <a:lnTo>
                    <a:pt x="672" y="226"/>
                  </a:lnTo>
                  <a:lnTo>
                    <a:pt x="656" y="216"/>
                  </a:lnTo>
                  <a:lnTo>
                    <a:pt x="642" y="206"/>
                  </a:lnTo>
                  <a:lnTo>
                    <a:pt x="630" y="194"/>
                  </a:lnTo>
                  <a:lnTo>
                    <a:pt x="622" y="182"/>
                  </a:lnTo>
                  <a:lnTo>
                    <a:pt x="614" y="166"/>
                  </a:lnTo>
                  <a:lnTo>
                    <a:pt x="612" y="150"/>
                  </a:lnTo>
                  <a:lnTo>
                    <a:pt x="610" y="134"/>
                  </a:lnTo>
                  <a:lnTo>
                    <a:pt x="610" y="134"/>
                  </a:lnTo>
                  <a:lnTo>
                    <a:pt x="612" y="118"/>
                  </a:lnTo>
                  <a:lnTo>
                    <a:pt x="618" y="102"/>
                  </a:lnTo>
                  <a:lnTo>
                    <a:pt x="618" y="102"/>
                  </a:lnTo>
                  <a:lnTo>
                    <a:pt x="636" y="108"/>
                  </a:lnTo>
                  <a:lnTo>
                    <a:pt x="644" y="112"/>
                  </a:lnTo>
                  <a:lnTo>
                    <a:pt x="652" y="116"/>
                  </a:lnTo>
                  <a:lnTo>
                    <a:pt x="658" y="122"/>
                  </a:lnTo>
                  <a:lnTo>
                    <a:pt x="662" y="128"/>
                  </a:lnTo>
                  <a:lnTo>
                    <a:pt x="666" y="136"/>
                  </a:lnTo>
                  <a:lnTo>
                    <a:pt x="668" y="144"/>
                  </a:lnTo>
                  <a:lnTo>
                    <a:pt x="668" y="144"/>
                  </a:lnTo>
                  <a:lnTo>
                    <a:pt x="668" y="152"/>
                  </a:lnTo>
                  <a:lnTo>
                    <a:pt x="666" y="158"/>
                  </a:lnTo>
                  <a:lnTo>
                    <a:pt x="662" y="164"/>
                  </a:lnTo>
                  <a:lnTo>
                    <a:pt x="658" y="168"/>
                  </a:lnTo>
                  <a:lnTo>
                    <a:pt x="658" y="168"/>
                  </a:lnTo>
                  <a:lnTo>
                    <a:pt x="660" y="160"/>
                  </a:lnTo>
                  <a:lnTo>
                    <a:pt x="660" y="160"/>
                  </a:lnTo>
                  <a:lnTo>
                    <a:pt x="658" y="154"/>
                  </a:lnTo>
                  <a:lnTo>
                    <a:pt x="654" y="148"/>
                  </a:lnTo>
                  <a:lnTo>
                    <a:pt x="650" y="144"/>
                  </a:lnTo>
                  <a:lnTo>
                    <a:pt x="642" y="144"/>
                  </a:lnTo>
                  <a:lnTo>
                    <a:pt x="642" y="144"/>
                  </a:lnTo>
                  <a:lnTo>
                    <a:pt x="636" y="144"/>
                  </a:lnTo>
                  <a:lnTo>
                    <a:pt x="630" y="148"/>
                  </a:lnTo>
                  <a:lnTo>
                    <a:pt x="626" y="154"/>
                  </a:lnTo>
                  <a:lnTo>
                    <a:pt x="626" y="160"/>
                  </a:lnTo>
                  <a:lnTo>
                    <a:pt x="626" y="160"/>
                  </a:lnTo>
                  <a:lnTo>
                    <a:pt x="626" y="166"/>
                  </a:lnTo>
                  <a:lnTo>
                    <a:pt x="628" y="170"/>
                  </a:lnTo>
                  <a:lnTo>
                    <a:pt x="632" y="174"/>
                  </a:lnTo>
                  <a:lnTo>
                    <a:pt x="638" y="176"/>
                  </a:lnTo>
                  <a:lnTo>
                    <a:pt x="638" y="176"/>
                  </a:lnTo>
                  <a:lnTo>
                    <a:pt x="642" y="178"/>
                  </a:lnTo>
                  <a:lnTo>
                    <a:pt x="642" y="178"/>
                  </a:lnTo>
                  <a:lnTo>
                    <a:pt x="642" y="178"/>
                  </a:lnTo>
                  <a:lnTo>
                    <a:pt x="642" y="178"/>
                  </a:lnTo>
                  <a:lnTo>
                    <a:pt x="650" y="176"/>
                  </a:lnTo>
                  <a:lnTo>
                    <a:pt x="650" y="176"/>
                  </a:lnTo>
                  <a:lnTo>
                    <a:pt x="652" y="176"/>
                  </a:lnTo>
                  <a:lnTo>
                    <a:pt x="652" y="176"/>
                  </a:lnTo>
                  <a:lnTo>
                    <a:pt x="660" y="170"/>
                  </a:lnTo>
                  <a:lnTo>
                    <a:pt x="666" y="164"/>
                  </a:lnTo>
                  <a:lnTo>
                    <a:pt x="670" y="154"/>
                  </a:lnTo>
                  <a:lnTo>
                    <a:pt x="672" y="144"/>
                  </a:lnTo>
                  <a:lnTo>
                    <a:pt x="672" y="144"/>
                  </a:lnTo>
                  <a:lnTo>
                    <a:pt x="670" y="134"/>
                  </a:lnTo>
                  <a:lnTo>
                    <a:pt x="666" y="126"/>
                  </a:lnTo>
                  <a:lnTo>
                    <a:pt x="662" y="118"/>
                  </a:lnTo>
                  <a:lnTo>
                    <a:pt x="658" y="110"/>
                  </a:lnTo>
                  <a:lnTo>
                    <a:pt x="650" y="104"/>
                  </a:lnTo>
                  <a:lnTo>
                    <a:pt x="642" y="98"/>
                  </a:lnTo>
                  <a:lnTo>
                    <a:pt x="624" y="88"/>
                  </a:lnTo>
                  <a:lnTo>
                    <a:pt x="624" y="88"/>
                  </a:lnTo>
                  <a:lnTo>
                    <a:pt x="636" y="74"/>
                  </a:lnTo>
                  <a:lnTo>
                    <a:pt x="652" y="60"/>
                  </a:lnTo>
                  <a:lnTo>
                    <a:pt x="668" y="48"/>
                  </a:lnTo>
                  <a:lnTo>
                    <a:pt x="688" y="40"/>
                  </a:lnTo>
                  <a:lnTo>
                    <a:pt x="688" y="40"/>
                  </a:lnTo>
                  <a:close/>
                  <a:moveTo>
                    <a:pt x="4" y="62"/>
                  </a:moveTo>
                  <a:lnTo>
                    <a:pt x="4" y="62"/>
                  </a:lnTo>
                  <a:lnTo>
                    <a:pt x="4" y="56"/>
                  </a:lnTo>
                  <a:lnTo>
                    <a:pt x="6" y="48"/>
                  </a:lnTo>
                  <a:lnTo>
                    <a:pt x="10" y="42"/>
                  </a:lnTo>
                  <a:lnTo>
                    <a:pt x="16" y="36"/>
                  </a:lnTo>
                  <a:lnTo>
                    <a:pt x="32" y="28"/>
                  </a:lnTo>
                  <a:lnTo>
                    <a:pt x="52" y="20"/>
                  </a:lnTo>
                  <a:lnTo>
                    <a:pt x="76" y="14"/>
                  </a:lnTo>
                  <a:lnTo>
                    <a:pt x="102" y="10"/>
                  </a:lnTo>
                  <a:lnTo>
                    <a:pt x="152" y="6"/>
                  </a:lnTo>
                  <a:lnTo>
                    <a:pt x="152" y="6"/>
                  </a:lnTo>
                  <a:lnTo>
                    <a:pt x="152" y="6"/>
                  </a:lnTo>
                  <a:lnTo>
                    <a:pt x="180" y="4"/>
                  </a:lnTo>
                  <a:lnTo>
                    <a:pt x="206" y="4"/>
                  </a:lnTo>
                  <a:lnTo>
                    <a:pt x="234" y="6"/>
                  </a:lnTo>
                  <a:lnTo>
                    <a:pt x="262" y="8"/>
                  </a:lnTo>
                  <a:lnTo>
                    <a:pt x="290" y="12"/>
                  </a:lnTo>
                  <a:lnTo>
                    <a:pt x="316" y="18"/>
                  </a:lnTo>
                  <a:lnTo>
                    <a:pt x="340" y="24"/>
                  </a:lnTo>
                  <a:lnTo>
                    <a:pt x="362" y="34"/>
                  </a:lnTo>
                  <a:lnTo>
                    <a:pt x="362" y="34"/>
                  </a:lnTo>
                  <a:lnTo>
                    <a:pt x="298" y="52"/>
                  </a:lnTo>
                  <a:lnTo>
                    <a:pt x="238" y="72"/>
                  </a:lnTo>
                  <a:lnTo>
                    <a:pt x="180" y="88"/>
                  </a:lnTo>
                  <a:lnTo>
                    <a:pt x="152" y="92"/>
                  </a:lnTo>
                  <a:lnTo>
                    <a:pt x="122" y="96"/>
                  </a:lnTo>
                  <a:lnTo>
                    <a:pt x="122" y="96"/>
                  </a:lnTo>
                  <a:lnTo>
                    <a:pt x="82" y="98"/>
                  </a:lnTo>
                  <a:lnTo>
                    <a:pt x="62" y="96"/>
                  </a:lnTo>
                  <a:lnTo>
                    <a:pt x="44" y="94"/>
                  </a:lnTo>
                  <a:lnTo>
                    <a:pt x="28" y="90"/>
                  </a:lnTo>
                  <a:lnTo>
                    <a:pt x="16" y="84"/>
                  </a:lnTo>
                  <a:lnTo>
                    <a:pt x="10" y="78"/>
                  </a:lnTo>
                  <a:lnTo>
                    <a:pt x="6" y="74"/>
                  </a:lnTo>
                  <a:lnTo>
                    <a:pt x="4" y="68"/>
                  </a:lnTo>
                  <a:lnTo>
                    <a:pt x="4" y="62"/>
                  </a:lnTo>
                  <a:lnTo>
                    <a:pt x="4" y="62"/>
                  </a:lnTo>
                  <a:close/>
                </a:path>
              </a:pathLst>
            </a:custGeom>
            <a:solidFill>
              <a:srgbClr val="C00000"/>
            </a:solidFill>
            <a:ln>
              <a:noFill/>
            </a:ln>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C00000"/>
                </a:solidFill>
                <a:effectLst/>
                <a:uLnTx/>
                <a:uFillTx/>
                <a:latin typeface="+mn-lt"/>
                <a:ea typeface="+mn-ea"/>
                <a:cs typeface="+mn-cs"/>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cBhvr>
                                    </p:anim>
                                  </p:childTnLst>
                                </p:cTn>
                              </p:par>
                              <p:par>
                                <p:cTn id="8" presetID="24" presetClass="entr" presetSubtype="0" fill="hold" grpId="0" nodeType="withEffect">
                                  <p:stCondLst>
                                    <p:cond delay="0"/>
                                  </p:stCondLst>
                                  <p:childTnLst>
                                    <p:set>
                                      <p:cBhvr>
                                        <p:cTn id="9" dur="1" fill="hold">
                                          <p:stCondLst>
                                            <p:cond delay="0"/>
                                          </p:stCondLst>
                                        </p:cTn>
                                        <p:tgtEl>
                                          <p:spTgt spid="104"/>
                                        </p:tgtEl>
                                        <p:attrNameLst>
                                          <p:attrName>style.visibility</p:attrName>
                                        </p:attrNameLst>
                                      </p:cBhvr>
                                      <p:to>
                                        <p:strVal val="visible"/>
                                      </p:to>
                                    </p:set>
                                    <p:anim to="" calcmode="lin" valueType="num">
                                      <p:cBhvr>
                                        <p:cTn id="10" dur="1" fill="hold"/>
                                        <p:tgtEl>
                                          <p:spTgt spid="10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2562225" y="1883727"/>
            <a:ext cx="5080000" cy="429895"/>
          </a:xfrm>
          <a:prstGeom prst="rect">
            <a:avLst/>
          </a:prstGeom>
          <a:noFill/>
          <a:ln w="9525">
            <a:noFill/>
          </a:ln>
        </p:spPr>
        <p:txBody>
          <a:bodyPr>
            <a:spAutoFit/>
          </a:bodyPr>
          <a:p>
            <a:pPr indent="0"/>
            <a:r>
              <a:rPr lang="zh-CN" altLang="en-US" sz="2200" b="0">
                <a:solidFill>
                  <a:srgbClr val="000000"/>
                </a:solidFill>
                <a:latin typeface="黑体" panose="02010609060101010101" charset="-122"/>
                <a:ea typeface="黑体" panose="02010609060101010101" charset="-122"/>
                <a:cs typeface="黑体" panose="02010609060101010101" charset="-122"/>
              </a:rPr>
              <a:t>　　</a:t>
            </a:r>
            <a:endParaRPr lang="zh-CN" altLang="en-US"/>
          </a:p>
        </p:txBody>
      </p:sp>
      <p:sp>
        <p:nvSpPr>
          <p:cNvPr id="102" name="文本框 101"/>
          <p:cNvSpPr txBox="1"/>
          <p:nvPr/>
        </p:nvSpPr>
        <p:spPr>
          <a:xfrm>
            <a:off x="819150" y="2026285"/>
            <a:ext cx="6137275" cy="1783715"/>
          </a:xfrm>
          <a:prstGeom prst="rect">
            <a:avLst/>
          </a:prstGeom>
          <a:noFill/>
          <a:ln w="9525">
            <a:noFill/>
          </a:ln>
        </p:spPr>
        <p:txBody>
          <a:bodyPr wrap="square">
            <a:spAutoFit/>
          </a:bodyPr>
          <a:p>
            <a:pPr indent="0"/>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在那个凝重的时刻</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历史来到了</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生与死的转折</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此一去</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可是兄弟间的交谈</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我将挥去那个苦难的时代</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挥去几千年来统治的压迫</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挥一挥手。我将挥出一抹朝霞</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挥一挥手</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我要挥出一个崭新的中国。”</a:t>
            </a:r>
            <a:endParaRPr lang="zh-CN" altLang="en-US"/>
          </a:p>
        </p:txBody>
      </p:sp>
      <p:sp>
        <p:nvSpPr>
          <p:cNvPr id="3" name="AutoShape 5"/>
          <p:cNvSpPr>
            <a:spLocks noChangeArrowheads="1"/>
          </p:cNvSpPr>
          <p:nvPr/>
        </p:nvSpPr>
        <p:spPr bwMode="auto">
          <a:xfrm>
            <a:off x="819150" y="3810000"/>
            <a:ext cx="5286375" cy="2090420"/>
          </a:xfrm>
          <a:prstGeom prst="cloudCallout">
            <a:avLst>
              <a:gd name="adj1" fmla="val 73333"/>
              <a:gd name="adj2" fmla="val 51537"/>
            </a:avLst>
          </a:prstGeom>
          <a:solidFill>
            <a:srgbClr val="FFFFCC"/>
          </a:solidFill>
          <a:ln w="6350">
            <a:solidFill>
              <a:srgbClr val="FF6600"/>
            </a:solidFill>
            <a:round/>
          </a:ln>
          <a:effectLst>
            <a:outerShdw dist="81320" dir="2319588" algn="ctr" rotWithShape="0">
              <a:schemeClr val="bg2"/>
            </a:outerShdw>
          </a:effectLst>
        </p:spPr>
        <p:txBody>
          <a:bodyPr/>
          <a:p>
            <a:pPr indent="0"/>
            <a:r>
              <a:rPr lang="zh-CN" altLang="en-US" sz="2400">
                <a:solidFill>
                  <a:srgbClr val="FF0000"/>
                </a:solidFill>
                <a:latin typeface="黑体" panose="02010609060101010101" charset="-122"/>
                <a:ea typeface="黑体" panose="02010609060101010101" charset="-122"/>
                <a:cs typeface="黑体" panose="02010609060101010101" charset="-122"/>
                <a:sym typeface="+mn-ea"/>
              </a:rPr>
              <a:t>诗歌中“此一去”是去向哪里</a:t>
            </a:r>
            <a:r>
              <a:rPr lang="en-US" altLang="zh-CN" sz="2400">
                <a:solidFill>
                  <a:srgbClr val="FF0000"/>
                </a:solidFill>
                <a:latin typeface="黑体" panose="02010609060101010101" charset="-122"/>
                <a:ea typeface="黑体" panose="02010609060101010101" charset="-122"/>
                <a:cs typeface="黑体" panose="02010609060101010101" charset="-122"/>
                <a:sym typeface="+mn-ea"/>
              </a:rPr>
              <a:t>?“</a:t>
            </a:r>
            <a:r>
              <a:rPr lang="zh-CN" altLang="en-US" sz="2400">
                <a:solidFill>
                  <a:srgbClr val="FF0000"/>
                </a:solidFill>
                <a:latin typeface="黑体" panose="02010609060101010101" charset="-122"/>
                <a:ea typeface="黑体" panose="02010609060101010101" charset="-122"/>
                <a:cs typeface="黑体" panose="02010609060101010101" charset="-122"/>
                <a:sym typeface="+mn-ea"/>
              </a:rPr>
              <a:t>兄弟间的交谈”指的又是什么谈判呢</a:t>
            </a:r>
            <a:r>
              <a:rPr lang="en-US" altLang="zh-CN" sz="2400">
                <a:solidFill>
                  <a:srgbClr val="FF0000"/>
                </a:solidFill>
                <a:latin typeface="黑体" panose="02010609060101010101" charset="-122"/>
                <a:ea typeface="黑体" panose="02010609060101010101" charset="-122"/>
                <a:cs typeface="黑体" panose="02010609060101010101" charset="-122"/>
                <a:sym typeface="+mn-ea"/>
              </a:rPr>
              <a:t>?</a:t>
            </a:r>
            <a:endParaRPr lang="en-US" altLang="zh-CN" sz="2400" b="1" dirty="0">
              <a:solidFill>
                <a:srgbClr val="FF0000"/>
              </a:solidFill>
              <a:effectLst>
                <a:outerShdw blurRad="38100" dist="38100" dir="2700000">
                  <a:srgbClr val="FFFFFF"/>
                </a:outerShdw>
              </a:effectLst>
              <a:latin typeface="黑体" panose="02010609060101010101" charset="-122"/>
              <a:ea typeface="黑体" panose="02010609060101010101" charset="-122"/>
              <a:cs typeface="黑体" panose="02010609060101010101" charset="-122"/>
              <a:sym typeface="+mn-ea"/>
            </a:endParaRPr>
          </a:p>
        </p:txBody>
      </p:sp>
      <p:pic>
        <p:nvPicPr>
          <p:cNvPr id="5" name="Picture 9" descr="历史课件人物02"/>
          <p:cNvPicPr>
            <a:picLocks noChangeAspect="1"/>
          </p:cNvPicPr>
          <p:nvPr/>
        </p:nvPicPr>
        <p:blipFill>
          <a:blip r:embed="rId1"/>
          <a:stretch>
            <a:fillRect/>
          </a:stretch>
        </p:blipFill>
        <p:spPr>
          <a:xfrm>
            <a:off x="7641908" y="5287645"/>
            <a:ext cx="1657350" cy="1627188"/>
          </a:xfrm>
          <a:prstGeom prst="rect">
            <a:avLst/>
          </a:prstGeom>
          <a:noFill/>
          <a:ln w="9525">
            <a:noFill/>
          </a:ln>
        </p:spPr>
      </p:pic>
      <p:grpSp>
        <p:nvGrpSpPr>
          <p:cNvPr id="16385" name="组合 24"/>
          <p:cNvGrpSpPr/>
          <p:nvPr/>
        </p:nvGrpSpPr>
        <p:grpSpPr>
          <a:xfrm>
            <a:off x="414973" y="287655"/>
            <a:ext cx="3022600" cy="1511300"/>
            <a:chOff x="3103954" y="837537"/>
            <a:chExt cx="3023199" cy="1511090"/>
          </a:xfrm>
        </p:grpSpPr>
        <p:pic>
          <p:nvPicPr>
            <p:cNvPr id="27" name="图片 26"/>
            <p:cNvPicPr>
              <a:picLocks noChangeAspect="1"/>
            </p:cNvPicPr>
            <p:nvPr/>
          </p:nvPicPr>
          <p:blipFill>
            <a:blip r:embed="rId2" cstate="print">
              <a:duotone>
                <a:schemeClr val="accent1">
                  <a:shade val="45000"/>
                  <a:satMod val="135000"/>
                </a:schemeClr>
                <a:prstClr val="white"/>
              </a:duotone>
            </a:blip>
            <a:stretch>
              <a:fillRect/>
            </a:stretch>
          </p:blipFill>
          <p:spPr>
            <a:xfrm>
              <a:off x="3101160" y="836712"/>
              <a:ext cx="3026945" cy="1512168"/>
            </a:xfrm>
            <a:prstGeom prst="rect">
              <a:avLst/>
            </a:prstGeom>
          </p:spPr>
        </p:pic>
        <p:sp>
          <p:nvSpPr>
            <p:cNvPr id="16387" name="文本框 29"/>
            <p:cNvSpPr txBox="1"/>
            <p:nvPr/>
          </p:nvSpPr>
          <p:spPr>
            <a:xfrm>
              <a:off x="3570771" y="1291499"/>
              <a:ext cx="2087977" cy="622213"/>
            </a:xfrm>
            <a:prstGeom prst="rect">
              <a:avLst/>
            </a:prstGeom>
            <a:noFill/>
            <a:ln w="9525">
              <a:noFill/>
            </a:ln>
          </p:spPr>
          <p:txBody>
            <a:bodyPr tIns="36000" bIns="36000" anchor="ctr">
              <a:spAutoFit/>
            </a:bodyPr>
            <a:p>
              <a:pPr marL="342900" indent="-342900" algn="dist">
                <a:spcBef>
                  <a:spcPct val="20000"/>
                </a:spcBef>
              </a:pPr>
              <a:r>
                <a:rPr lang="zh-CN" altLang="en-US" sz="3600" b="1" dirty="0">
                  <a:latin typeface="黑体" panose="02010609060101010101" charset="-122"/>
                  <a:ea typeface="宋体" panose="02010600030101010101" pitchFamily="2" charset="-122"/>
                </a:rPr>
                <a:t>新课导入</a:t>
              </a:r>
              <a:endParaRPr lang="zh-CN" altLang="en-US" sz="3600" b="1" dirty="0">
                <a:latin typeface="黑体" panose="02010609060101010101" charset="-122"/>
                <a:ea typeface="宋体" panose="0201060003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to="" calcmode="lin" valueType="num">
                                      <p:cBhvr>
                                        <p:cTn id="7" dur="1" fill="hold"/>
                                        <p:tgtEl>
                                          <p:spTgt spid="3"/>
                                        </p:tgtEl>
                                      </p:cBhvr>
                                    </p:anim>
                                  </p:childTnLst>
                                </p:cTn>
                              </p:par>
                              <p:par>
                                <p:cTn id="8" presetID="24"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to="" calcmode="lin" valueType="num">
                                      <p:cBhvr>
                                        <p:cTn id="10" dur="1" fill="hold"/>
                                        <p:tgtEl>
                                          <p:spTgt spid="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37515" y="1637665"/>
            <a:ext cx="7994015" cy="2799715"/>
          </a:xfrm>
          <a:prstGeom prst="rect">
            <a:avLst/>
          </a:prstGeom>
          <a:noFill/>
          <a:ln w="9525">
            <a:noFill/>
          </a:ln>
        </p:spPr>
        <p:txBody>
          <a:bodyPr wrap="square">
            <a:spAutoFit/>
          </a:bodyPr>
          <a:p>
            <a:pPr indent="558800"/>
            <a:r>
              <a:rPr lang="en-US" altLang="zh-CN" sz="2200" b="0">
                <a:solidFill>
                  <a:srgbClr val="000000"/>
                </a:solidFill>
                <a:latin typeface="黑体" panose="02010609060101010101" charset="-122"/>
                <a:ea typeface="黑体" panose="02010609060101010101" charset="-122"/>
                <a:cs typeface="黑体" panose="02010609060101010101" charset="-122"/>
              </a:rPr>
              <a:t>(1)</a:t>
            </a:r>
            <a:r>
              <a:rPr lang="zh-CN" altLang="en-US" sz="2200" b="0">
                <a:solidFill>
                  <a:srgbClr val="000000"/>
                </a:solidFill>
                <a:latin typeface="黑体" panose="02010609060101010101" charset="-122"/>
                <a:ea typeface="黑体" panose="02010609060101010101" charset="-122"/>
                <a:cs typeface="黑体" panose="02010609060101010101" charset="-122"/>
              </a:rPr>
              <a:t>原因</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蒋介石为</a:t>
            </a:r>
            <a:r>
              <a:rPr lang="zh-CN" altLang="en-US" sz="2200" b="0" u="sng">
                <a:solidFill>
                  <a:srgbClr val="000000"/>
                </a:solidFill>
                <a:uFill>
                  <a:solidFill>
                    <a:srgbClr val="000000"/>
                  </a:solidFill>
                </a:uFill>
                <a:latin typeface="黑体" panose="02010609060101010101" charset="-122"/>
                <a:ea typeface="黑体" panose="02010609060101010101" charset="-122"/>
                <a:cs typeface="黑体" panose="02010609060101010101" charset="-122"/>
              </a:rPr>
              <a:t>　      　  </a:t>
            </a:r>
            <a:r>
              <a:rPr lang="zh-CN" altLang="en-US" sz="2200" b="0">
                <a:solidFill>
                  <a:srgbClr val="000000"/>
                </a:solidFill>
                <a:latin typeface="黑体" panose="02010609060101010101" charset="-122"/>
                <a:ea typeface="黑体" panose="02010609060101010101" charset="-122"/>
                <a:cs typeface="黑体" panose="02010609060101010101" charset="-122"/>
              </a:rPr>
              <a:t>争取时间</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毛泽东为了尽一切可能</a:t>
            </a:r>
            <a:r>
              <a:rPr lang="zh-CN" altLang="en-US" sz="2200" b="0">
                <a:solidFill>
                  <a:srgbClr val="000000"/>
                </a:solidFill>
                <a:uFill>
                  <a:solidFill>
                    <a:srgbClr val="000000"/>
                  </a:solidFill>
                </a:uFill>
                <a:latin typeface="黑体" panose="02010609060101010101" charset="-122"/>
                <a:ea typeface="黑体" panose="02010609060101010101" charset="-122"/>
                <a:cs typeface="黑体" panose="02010609060101010101" charset="-122"/>
              </a:rPr>
              <a:t>争取和平</a:t>
            </a:r>
            <a:r>
              <a:rPr lang="zh-CN" altLang="en-US" sz="2200" b="0">
                <a:solidFill>
                  <a:srgbClr val="000000"/>
                </a:solidFill>
                <a:latin typeface="黑体" panose="02010609060101010101" charset="-122"/>
                <a:ea typeface="黑体" panose="02010609060101010101" charset="-122"/>
                <a:cs typeface="黑体" panose="02010609060101010101" charset="-122"/>
              </a:rPr>
              <a:t>。 </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p>
            <a:pPr indent="558800"/>
            <a:r>
              <a:rPr lang="en-US" altLang="zh-CN" sz="2200" b="0">
                <a:solidFill>
                  <a:srgbClr val="000000"/>
                </a:solidFill>
                <a:latin typeface="黑体" panose="02010609060101010101" charset="-122"/>
                <a:ea typeface="黑体" panose="02010609060101010101" charset="-122"/>
                <a:cs typeface="黑体" panose="02010609060101010101" charset="-122"/>
              </a:rPr>
              <a:t>(2)</a:t>
            </a:r>
            <a:r>
              <a:rPr lang="zh-CN" altLang="en-US" sz="2200" b="0">
                <a:solidFill>
                  <a:srgbClr val="000000"/>
                </a:solidFill>
                <a:latin typeface="黑体" panose="02010609060101010101" charset="-122"/>
                <a:ea typeface="黑体" panose="02010609060101010101" charset="-122"/>
                <a:cs typeface="黑体" panose="02010609060101010101" charset="-122"/>
              </a:rPr>
              <a:t>时间</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en-US" altLang="zh-CN" sz="2200" b="0">
                <a:solidFill>
                  <a:srgbClr val="000000"/>
                </a:solidFill>
                <a:uFill>
                  <a:solidFill>
                    <a:srgbClr val="000000"/>
                  </a:solidFill>
                </a:uFill>
                <a:latin typeface="黑体" panose="02010609060101010101" charset="-122"/>
                <a:ea typeface="黑体" panose="02010609060101010101" charset="-122"/>
                <a:cs typeface="黑体" panose="02010609060101010101" charset="-122"/>
              </a:rPr>
              <a:t>1945</a:t>
            </a:r>
            <a:r>
              <a:rPr lang="zh-CN" altLang="en-US" sz="2200" b="0">
                <a:solidFill>
                  <a:srgbClr val="000000"/>
                </a:solidFill>
                <a:latin typeface="黑体" panose="02010609060101010101" charset="-122"/>
                <a:ea typeface="黑体" panose="02010609060101010101" charset="-122"/>
                <a:cs typeface="黑体" panose="02010609060101010101" charset="-122"/>
              </a:rPr>
              <a:t>年</a:t>
            </a:r>
            <a:r>
              <a:rPr lang="en-US" altLang="zh-CN" sz="2200" b="0">
                <a:solidFill>
                  <a:srgbClr val="000000"/>
                </a:solidFill>
                <a:latin typeface="黑体" panose="02010609060101010101" charset="-122"/>
                <a:ea typeface="黑体" panose="02010609060101010101" charset="-122"/>
                <a:cs typeface="黑体" panose="02010609060101010101" charset="-122"/>
              </a:rPr>
              <a:t>8</a:t>
            </a:r>
            <a:r>
              <a:rPr lang="zh-CN" altLang="en-US" sz="2200" b="0">
                <a:solidFill>
                  <a:srgbClr val="000000"/>
                </a:solidFill>
                <a:latin typeface="黑体" panose="02010609060101010101" charset="-122"/>
                <a:ea typeface="黑体" panose="02010609060101010101" charset="-122"/>
                <a:cs typeface="黑体" panose="02010609060101010101" charset="-122"/>
              </a:rPr>
              <a:t>月。</a:t>
            </a:r>
            <a:r>
              <a:rPr lang="zh-CN" altLang="en-US" sz="2200" b="0">
                <a:solidFill>
                  <a:srgbClr val="000000"/>
                </a:solidFill>
                <a:latin typeface="NEU-BZ-S92" charset="0"/>
                <a:cs typeface="NEU-BZ-S92" charset="0"/>
              </a:rPr>
              <a:t> </a:t>
            </a:r>
            <a:endParaRPr lang="zh-CN" altLang="en-US" sz="2200" b="0">
              <a:solidFill>
                <a:srgbClr val="000000"/>
              </a:solidFill>
              <a:latin typeface="NEU-BZ-S92" charset="0"/>
              <a:cs typeface="NEU-BZ-S92" charset="0"/>
            </a:endParaRPr>
          </a:p>
          <a:p>
            <a:pPr indent="558800"/>
            <a:r>
              <a:rPr lang="en-US" altLang="zh-CN" sz="2200" b="0">
                <a:solidFill>
                  <a:srgbClr val="000000"/>
                </a:solidFill>
                <a:latin typeface="黑体" panose="02010609060101010101" charset="-122"/>
                <a:ea typeface="黑体" panose="02010609060101010101" charset="-122"/>
                <a:cs typeface="黑体" panose="02010609060101010101" charset="-122"/>
              </a:rPr>
              <a:t>(3)</a:t>
            </a:r>
            <a:r>
              <a:rPr lang="zh-CN" altLang="en-US" sz="2200" b="0">
                <a:solidFill>
                  <a:srgbClr val="000000"/>
                </a:solidFill>
                <a:latin typeface="黑体" panose="02010609060101010101" charset="-122"/>
                <a:ea typeface="黑体" panose="02010609060101010101" charset="-122"/>
                <a:cs typeface="黑体" panose="02010609060101010101" charset="-122"/>
              </a:rPr>
              <a:t>结果</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国共双方签署了</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政府与中共代表会谈纪要</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即“</a:t>
            </a:r>
            <a:r>
              <a:rPr lang="zh-CN" altLang="en-US" sz="2200" b="0" u="sng">
                <a:solidFill>
                  <a:srgbClr val="000000"/>
                </a:solidFill>
                <a:uFill>
                  <a:solidFill>
                    <a:srgbClr val="000000"/>
                  </a:solidFill>
                </a:uFill>
                <a:latin typeface="黑体" panose="02010609060101010101" charset="-122"/>
                <a:ea typeface="黑体" panose="02010609060101010101" charset="-122"/>
                <a:cs typeface="黑体" panose="02010609060101010101" charset="-122"/>
              </a:rPr>
              <a:t>　             　</a:t>
            </a:r>
            <a:r>
              <a:rPr lang="zh-CN" altLang="en-US" sz="2200" b="0">
                <a:solidFill>
                  <a:srgbClr val="000000"/>
                </a:solidFill>
                <a:latin typeface="黑体" panose="02010609060101010101" charset="-122"/>
                <a:ea typeface="黑体" panose="02010609060101010101" charset="-122"/>
                <a:cs typeface="黑体" panose="02010609060101010101" charset="-122"/>
              </a:rPr>
              <a:t>”</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召开政治协商会议</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讨论</a:t>
            </a:r>
            <a:r>
              <a:rPr lang="zh-CN" altLang="en-US" sz="2200" b="0">
                <a:solidFill>
                  <a:srgbClr val="000000"/>
                </a:solidFill>
                <a:uFill>
                  <a:solidFill>
                    <a:srgbClr val="000000"/>
                  </a:solidFill>
                </a:uFill>
                <a:latin typeface="黑体" panose="02010609060101010101" charset="-122"/>
                <a:ea typeface="黑体" panose="02010609060101010101" charset="-122"/>
                <a:cs typeface="黑体" panose="02010609060101010101" charset="-122"/>
              </a:rPr>
              <a:t>和平建国</a:t>
            </a:r>
            <a:r>
              <a:rPr lang="zh-CN" altLang="en-US" sz="2200" b="0">
                <a:solidFill>
                  <a:srgbClr val="000000"/>
                </a:solidFill>
                <a:latin typeface="黑体" panose="02010609060101010101" charset="-122"/>
                <a:ea typeface="黑体" panose="02010609060101010101" charset="-122"/>
                <a:cs typeface="黑体" panose="02010609060101010101" charset="-122"/>
              </a:rPr>
              <a:t>方案。 </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p>
            <a:pPr indent="558800"/>
            <a:r>
              <a:rPr lang="en-US" altLang="zh-CN" sz="2200" b="0">
                <a:solidFill>
                  <a:srgbClr val="000000"/>
                </a:solidFill>
                <a:latin typeface="黑体" panose="02010609060101010101" charset="-122"/>
                <a:ea typeface="黑体" panose="02010609060101010101" charset="-122"/>
                <a:cs typeface="黑体" panose="02010609060101010101" charset="-122"/>
              </a:rPr>
              <a:t>(4)</a:t>
            </a:r>
            <a:r>
              <a:rPr lang="zh-CN" altLang="en-US" sz="2200" b="0">
                <a:solidFill>
                  <a:srgbClr val="000000"/>
                </a:solidFill>
                <a:latin typeface="黑体" panose="02010609060101010101" charset="-122"/>
                <a:ea typeface="黑体" panose="02010609060101010101" charset="-122"/>
                <a:cs typeface="黑体" panose="02010609060101010101" charset="-122"/>
              </a:rPr>
              <a:t>政治协商会议</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en-US" altLang="zh-CN" sz="2200" b="0">
                <a:solidFill>
                  <a:srgbClr val="000000"/>
                </a:solidFill>
                <a:uFill>
                  <a:solidFill>
                    <a:srgbClr val="000000"/>
                  </a:solidFill>
                </a:uFill>
                <a:latin typeface="黑体" panose="02010609060101010101" charset="-122"/>
                <a:ea typeface="黑体" panose="02010609060101010101" charset="-122"/>
                <a:cs typeface="黑体" panose="02010609060101010101" charset="-122"/>
              </a:rPr>
              <a:t>1946</a:t>
            </a:r>
            <a:r>
              <a:rPr lang="zh-CN" altLang="en-US" sz="2200" b="0">
                <a:solidFill>
                  <a:srgbClr val="000000"/>
                </a:solidFill>
                <a:latin typeface="黑体" panose="02010609060101010101" charset="-122"/>
                <a:ea typeface="黑体" panose="02010609060101010101" charset="-122"/>
                <a:cs typeface="黑体" panose="02010609060101010101" charset="-122"/>
              </a:rPr>
              <a:t>年</a:t>
            </a:r>
            <a:r>
              <a:rPr lang="en-US" altLang="zh-CN" sz="2200" b="0">
                <a:solidFill>
                  <a:srgbClr val="000000"/>
                </a:solidFill>
                <a:latin typeface="黑体" panose="02010609060101010101" charset="-122"/>
                <a:ea typeface="黑体" panose="02010609060101010101" charset="-122"/>
                <a:cs typeface="黑体" panose="02010609060101010101" charset="-122"/>
              </a:rPr>
              <a:t>1</a:t>
            </a:r>
            <a:r>
              <a:rPr lang="zh-CN" altLang="en-US" sz="2200" b="0">
                <a:solidFill>
                  <a:srgbClr val="000000"/>
                </a:solidFill>
                <a:latin typeface="黑体" panose="02010609060101010101" charset="-122"/>
                <a:ea typeface="黑体" panose="02010609060101010101" charset="-122"/>
                <a:cs typeface="黑体" panose="02010609060101010101" charset="-122"/>
              </a:rPr>
              <a:t>月</a:t>
            </a:r>
            <a:r>
              <a:rPr lang="en-US" altLang="zh-CN" sz="2200" b="0">
                <a:solidFill>
                  <a:srgbClr val="000000"/>
                </a:solidFill>
                <a:latin typeface="黑体" panose="02010609060101010101" charset="-122"/>
                <a:ea typeface="黑体" panose="02010609060101010101" charset="-122"/>
                <a:cs typeface="黑体" panose="02010609060101010101" charset="-122"/>
              </a:rPr>
              <a:t>10</a:t>
            </a:r>
            <a:r>
              <a:rPr lang="zh-CN" altLang="en-US" sz="2200" b="0">
                <a:solidFill>
                  <a:srgbClr val="000000"/>
                </a:solidFill>
                <a:latin typeface="黑体" panose="02010609060101010101" charset="-122"/>
                <a:ea typeface="黑体" panose="02010609060101010101" charset="-122"/>
                <a:cs typeface="黑体" panose="02010609060101010101" charset="-122"/>
              </a:rPr>
              <a:t>日</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在重庆召开。 </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p>
            <a:pPr indent="558800"/>
            <a:r>
              <a:rPr lang="en-US" altLang="zh-CN" sz="2200" b="0">
                <a:solidFill>
                  <a:srgbClr val="000000"/>
                </a:solidFill>
                <a:latin typeface="黑体" panose="02010609060101010101" charset="-122"/>
                <a:ea typeface="黑体" panose="02010609060101010101" charset="-122"/>
                <a:cs typeface="黑体" panose="02010609060101010101" charset="-122"/>
              </a:rPr>
              <a:t>(5)</a:t>
            </a:r>
            <a:r>
              <a:rPr lang="zh-CN" altLang="en-US" sz="2200" b="0">
                <a:solidFill>
                  <a:srgbClr val="000000"/>
                </a:solidFill>
                <a:latin typeface="黑体" panose="02010609060101010101" charset="-122"/>
                <a:ea typeface="黑体" panose="02010609060101010101" charset="-122"/>
                <a:cs typeface="黑体" panose="02010609060101010101" charset="-122"/>
              </a:rPr>
              <a:t>影响</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重庆谈判与</a:t>
            </a:r>
            <a:r>
              <a:rPr lang="zh-CN" altLang="en-US" sz="2200" b="0" u="sng">
                <a:solidFill>
                  <a:srgbClr val="000000"/>
                </a:solidFill>
                <a:uFill>
                  <a:solidFill>
                    <a:srgbClr val="000000"/>
                  </a:solidFill>
                </a:uFill>
                <a:latin typeface="黑体" panose="02010609060101010101" charset="-122"/>
                <a:ea typeface="黑体" panose="02010609060101010101" charset="-122"/>
                <a:cs typeface="黑体" panose="02010609060101010101" charset="-122"/>
              </a:rPr>
              <a:t>　             　</a:t>
            </a:r>
            <a:r>
              <a:rPr lang="zh-CN" altLang="en-US" sz="2200" b="0">
                <a:solidFill>
                  <a:srgbClr val="000000"/>
                </a:solidFill>
                <a:latin typeface="黑体" panose="02010609060101010101" charset="-122"/>
                <a:ea typeface="黑体" panose="02010609060101010101" charset="-122"/>
                <a:cs typeface="黑体" panose="02010609060101010101" charset="-122"/>
              </a:rPr>
              <a:t>的召开</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为中国实现民主统一、和平建国带来了一线曙光。 </a:t>
            </a:r>
            <a:endParaRPr lang="zh-CN" altLang="en-US"/>
          </a:p>
        </p:txBody>
      </p:sp>
      <p:sp>
        <p:nvSpPr>
          <p:cNvPr id="4" name="文本框 3"/>
          <p:cNvSpPr txBox="1"/>
          <p:nvPr/>
        </p:nvSpPr>
        <p:spPr>
          <a:xfrm>
            <a:off x="437515" y="1084262"/>
            <a:ext cx="5080000" cy="521970"/>
          </a:xfrm>
          <a:prstGeom prst="rect">
            <a:avLst/>
          </a:prstGeom>
          <a:noFill/>
          <a:ln w="9525">
            <a:noFill/>
          </a:ln>
        </p:spPr>
        <p:txBody>
          <a:bodyPr>
            <a:spAutoFit/>
          </a:bodyPr>
          <a:p>
            <a:pPr indent="558800"/>
            <a:r>
              <a:rPr lang="en-US" altLang="zh-CN" sz="2800" b="0">
                <a:solidFill>
                  <a:srgbClr val="FF0000"/>
                </a:solidFill>
                <a:latin typeface="黑体" panose="02010609060101010101" charset="-122"/>
                <a:ea typeface="黑体" panose="02010609060101010101" charset="-122"/>
                <a:cs typeface="黑体" panose="02010609060101010101" charset="-122"/>
              </a:rPr>
              <a:t>1.</a:t>
            </a:r>
            <a:r>
              <a:rPr lang="zh-CN" altLang="en-US" sz="2800" b="0">
                <a:solidFill>
                  <a:srgbClr val="FF0000"/>
                </a:solidFill>
                <a:latin typeface="黑体" panose="02010609060101010101" charset="-122"/>
                <a:ea typeface="黑体" panose="02010609060101010101" charset="-122"/>
                <a:cs typeface="黑体" panose="02010609060101010101" charset="-122"/>
              </a:rPr>
              <a:t>重庆谈判</a:t>
            </a:r>
            <a:endParaRPr lang="zh-CN" altLang="en-US" sz="2800" b="0">
              <a:solidFill>
                <a:srgbClr val="FF0000"/>
              </a:solidFill>
              <a:latin typeface="黑体" panose="02010609060101010101" charset="-122"/>
              <a:ea typeface="黑体" panose="02010609060101010101" charset="-122"/>
              <a:cs typeface="黑体" panose="02010609060101010101" charset="-122"/>
            </a:endParaRPr>
          </a:p>
        </p:txBody>
      </p:sp>
      <p:sp>
        <p:nvSpPr>
          <p:cNvPr id="5" name="文本框 4"/>
          <p:cNvSpPr txBox="1"/>
          <p:nvPr/>
        </p:nvSpPr>
        <p:spPr>
          <a:xfrm>
            <a:off x="3503295" y="1519555"/>
            <a:ext cx="171323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发动内战　</a:t>
            </a:r>
            <a:endParaRPr lang="zh-CN" altLang="en-US"/>
          </a:p>
        </p:txBody>
      </p:sp>
      <p:sp>
        <p:nvSpPr>
          <p:cNvPr id="6" name="文本框 5"/>
          <p:cNvSpPr txBox="1"/>
          <p:nvPr/>
        </p:nvSpPr>
        <p:spPr>
          <a:xfrm>
            <a:off x="1256665" y="2905760"/>
            <a:ext cx="1713230" cy="460375"/>
          </a:xfrm>
          <a:prstGeom prst="rect">
            <a:avLst/>
          </a:prstGeom>
          <a:noFill/>
        </p:spPr>
        <p:txBody>
          <a:bodyPr wrap="none" rtlCol="0" anchor="t">
            <a:spAutoFit/>
          </a:bodyPr>
          <a:p>
            <a:pPr algn="l"/>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双十协定　</a:t>
            </a:r>
            <a:endPar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endParaRPr>
          </a:p>
        </p:txBody>
      </p:sp>
      <p:sp>
        <p:nvSpPr>
          <p:cNvPr id="7" name="文本框 6"/>
          <p:cNvSpPr txBox="1"/>
          <p:nvPr/>
        </p:nvSpPr>
        <p:spPr>
          <a:xfrm>
            <a:off x="3857625" y="3582670"/>
            <a:ext cx="2019300" cy="460375"/>
          </a:xfrm>
          <a:prstGeom prst="rect">
            <a:avLst/>
          </a:prstGeom>
          <a:noFill/>
        </p:spPr>
        <p:txBody>
          <a:bodyPr wrap="none" rtlCol="0" anchor="t">
            <a:spAutoFit/>
          </a:bodyPr>
          <a:p>
            <a:pPr algn="l"/>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政治协商会议</a:t>
            </a:r>
            <a:endPar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endParaRPr>
          </a:p>
        </p:txBody>
      </p:sp>
      <p:pic>
        <p:nvPicPr>
          <p:cNvPr id="8" name="图片 7"/>
          <p:cNvPicPr>
            <a:picLocks noChangeAspect="1"/>
          </p:cNvPicPr>
          <p:nvPr/>
        </p:nvPicPr>
        <p:blipFill>
          <a:blip r:embed="rId1"/>
          <a:stretch>
            <a:fillRect/>
          </a:stretch>
        </p:blipFill>
        <p:spPr>
          <a:xfrm>
            <a:off x="4918710" y="4437380"/>
            <a:ext cx="4194175" cy="2429510"/>
          </a:xfrm>
          <a:prstGeom prst="rect">
            <a:avLst/>
          </a:prstGeom>
        </p:spPr>
      </p:pic>
      <p:pic>
        <p:nvPicPr>
          <p:cNvPr id="9" name="图片 8"/>
          <p:cNvPicPr>
            <a:picLocks noChangeAspect="1"/>
          </p:cNvPicPr>
          <p:nvPr/>
        </p:nvPicPr>
        <p:blipFill>
          <a:blip r:embed="rId2"/>
          <a:stretch>
            <a:fillRect/>
          </a:stretch>
        </p:blipFill>
        <p:spPr>
          <a:xfrm>
            <a:off x="683895" y="4509135"/>
            <a:ext cx="2286000" cy="2286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to="" calcmode="lin" valueType="num">
                                      <p:cBhvr>
                                        <p:cTn id="17" dur="1" fill="hold"/>
                                        <p:tgtEl>
                                          <p:spTgt spid="7"/>
                                        </p:tgtEl>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 to="" calcmode="lin" valueType="num">
                                      <p:cBhvr>
                                        <p:cTn id="27" dur="1" fill="hold"/>
                                        <p:tgtEl>
                                          <p:spTgt spid="9"/>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文本框 103"/>
          <p:cNvSpPr txBox="1"/>
          <p:nvPr/>
        </p:nvSpPr>
        <p:spPr>
          <a:xfrm>
            <a:off x="529590" y="1733233"/>
            <a:ext cx="5080000" cy="521970"/>
          </a:xfrm>
          <a:prstGeom prst="rect">
            <a:avLst/>
          </a:prstGeom>
          <a:noFill/>
          <a:ln w="9525">
            <a:noFill/>
          </a:ln>
        </p:spPr>
        <p:txBody>
          <a:bodyPr>
            <a:spAutoFit/>
          </a:bodyPr>
          <a:p>
            <a:pPr indent="558800" algn="l"/>
            <a:r>
              <a:rPr lang="zh-CN" altLang="en-US" sz="2800" b="0">
                <a:solidFill>
                  <a:srgbClr val="FF0000"/>
                </a:solidFill>
                <a:latin typeface="黑体" panose="02010609060101010101" charset="-122"/>
                <a:ea typeface="黑体" panose="02010609060101010101" charset="-122"/>
                <a:cs typeface="黑体" panose="02010609060101010101" charset="-122"/>
              </a:rPr>
              <a:t>2.国民党发动内战</a:t>
            </a:r>
            <a:endParaRPr lang="zh-CN" altLang="en-US" sz="2800">
              <a:solidFill>
                <a:srgbClr val="FF0000"/>
              </a:solidFill>
              <a:latin typeface="黑体" panose="02010609060101010101" charset="-122"/>
              <a:ea typeface="黑体" panose="02010609060101010101" charset="-122"/>
              <a:cs typeface="黑体" panose="02010609060101010101" charset="-122"/>
            </a:endParaRPr>
          </a:p>
        </p:txBody>
      </p:sp>
      <p:sp>
        <p:nvSpPr>
          <p:cNvPr id="105" name="文本框 104"/>
          <p:cNvSpPr txBox="1"/>
          <p:nvPr/>
        </p:nvSpPr>
        <p:spPr>
          <a:xfrm>
            <a:off x="712470" y="1981200"/>
            <a:ext cx="6399530" cy="2122805"/>
          </a:xfrm>
          <a:prstGeom prst="rect">
            <a:avLst/>
          </a:prstGeom>
          <a:noFill/>
          <a:ln w="9525">
            <a:noFill/>
          </a:ln>
        </p:spPr>
        <p:txBody>
          <a:bodyPr wrap="square">
            <a:spAutoFit/>
          </a:bodyPr>
          <a:p>
            <a:pPr indent="0"/>
            <a:endParaRPr lang="en-US" altLang="zh-CN" sz="2200" b="0">
              <a:solidFill>
                <a:srgbClr val="000000"/>
              </a:solidFill>
              <a:latin typeface="黑体" panose="02010609060101010101" charset="-122"/>
              <a:ea typeface="黑体" panose="02010609060101010101" charset="-122"/>
              <a:cs typeface="黑体" panose="02010609060101010101" charset="-122"/>
            </a:endParaRPr>
          </a:p>
          <a:p>
            <a:pPr indent="0"/>
            <a:r>
              <a:rPr lang="zh-CN" altLang="en-US" sz="2200" b="0">
                <a:solidFill>
                  <a:srgbClr val="000000"/>
                </a:solidFill>
                <a:latin typeface="黑体" panose="02010609060101010101" charset="-122"/>
                <a:ea typeface="黑体" panose="02010609060101010101" charset="-122"/>
                <a:cs typeface="黑体" panose="02010609060101010101" charset="-122"/>
              </a:rPr>
              <a:t>　</a:t>
            </a:r>
            <a:r>
              <a:rPr lang="en-US" altLang="zh-CN" sz="2200" b="0">
                <a:solidFill>
                  <a:srgbClr val="000000"/>
                </a:solidFill>
                <a:latin typeface="黑体" panose="02010609060101010101" charset="-122"/>
                <a:ea typeface="黑体" panose="02010609060101010101" charset="-122"/>
                <a:cs typeface="黑体" panose="02010609060101010101" charset="-122"/>
              </a:rPr>
              <a:t>(1)</a:t>
            </a:r>
            <a:r>
              <a:rPr lang="zh-CN" altLang="en-US" sz="2200" b="0">
                <a:solidFill>
                  <a:srgbClr val="000000"/>
                </a:solidFill>
                <a:latin typeface="黑体" panose="02010609060101010101" charset="-122"/>
                <a:ea typeface="黑体" panose="02010609060101010101" charset="-122"/>
                <a:cs typeface="黑体" panose="02010609060101010101" charset="-122"/>
              </a:rPr>
              <a:t>全面内战爆发</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en-US" altLang="zh-CN" sz="2200" b="0">
                <a:solidFill>
                  <a:srgbClr val="000000"/>
                </a:solidFill>
                <a:uFill>
                  <a:solidFill>
                    <a:srgbClr val="000000"/>
                  </a:solidFill>
                </a:uFill>
                <a:latin typeface="黑体" panose="02010609060101010101" charset="-122"/>
                <a:ea typeface="黑体" panose="02010609060101010101" charset="-122"/>
                <a:cs typeface="黑体" panose="02010609060101010101" charset="-122"/>
              </a:rPr>
              <a:t>1946</a:t>
            </a:r>
            <a:r>
              <a:rPr lang="zh-CN" altLang="en-US" sz="2200" b="0">
                <a:solidFill>
                  <a:srgbClr val="000000"/>
                </a:solidFill>
                <a:latin typeface="黑体" panose="02010609060101010101" charset="-122"/>
                <a:ea typeface="黑体" panose="02010609060101010101" charset="-122"/>
                <a:cs typeface="黑体" panose="02010609060101010101" charset="-122"/>
              </a:rPr>
              <a:t>年</a:t>
            </a:r>
            <a:r>
              <a:rPr lang="en-US" altLang="zh-CN" sz="2200" b="0">
                <a:solidFill>
                  <a:srgbClr val="000000"/>
                </a:solidFill>
                <a:latin typeface="黑体" panose="02010609060101010101" charset="-122"/>
                <a:ea typeface="黑体" panose="02010609060101010101" charset="-122"/>
                <a:cs typeface="黑体" panose="02010609060101010101" charset="-122"/>
              </a:rPr>
              <a:t>6</a:t>
            </a:r>
            <a:r>
              <a:rPr lang="zh-CN" altLang="en-US" sz="2200" b="0">
                <a:solidFill>
                  <a:srgbClr val="000000"/>
                </a:solidFill>
                <a:latin typeface="黑体" panose="02010609060101010101" charset="-122"/>
                <a:ea typeface="黑体" panose="02010609060101010101" charset="-122"/>
                <a:cs typeface="黑体" panose="02010609060101010101" charset="-122"/>
              </a:rPr>
              <a:t>月</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蒋介石全力围攻</a:t>
            </a:r>
            <a:r>
              <a:rPr lang="zh-CN" altLang="en-US" sz="2200" b="0" u="sng">
                <a:solidFill>
                  <a:srgbClr val="000000"/>
                </a:solidFill>
                <a:uFill>
                  <a:solidFill>
                    <a:srgbClr val="000000"/>
                  </a:solidFill>
                </a:uFill>
                <a:latin typeface="黑体" panose="02010609060101010101" charset="-122"/>
                <a:ea typeface="黑体" panose="02010609060101010101" charset="-122"/>
                <a:cs typeface="黑体" panose="02010609060101010101" charset="-122"/>
              </a:rPr>
              <a:t>　  　               </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发动了全面内战。 </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p>
            <a:pPr indent="0"/>
            <a:r>
              <a:rPr lang="en-US" altLang="zh-CN" sz="2200" b="0">
                <a:solidFill>
                  <a:srgbClr val="000000"/>
                </a:solidFill>
                <a:latin typeface="黑体" panose="02010609060101010101" charset="-122"/>
                <a:ea typeface="黑体" panose="02010609060101010101" charset="-122"/>
                <a:cs typeface="黑体" panose="02010609060101010101" charset="-122"/>
              </a:rPr>
              <a:t>  (2)</a:t>
            </a:r>
            <a:r>
              <a:rPr lang="zh-CN" altLang="en-US" sz="2200" b="0">
                <a:solidFill>
                  <a:srgbClr val="000000"/>
                </a:solidFill>
                <a:latin typeface="黑体" panose="02010609060101010101" charset="-122"/>
                <a:ea typeface="黑体" panose="02010609060101010101" charset="-122"/>
                <a:cs typeface="黑体" panose="02010609060101010101" charset="-122"/>
              </a:rPr>
              <a:t>粉碎全面进攻</a:t>
            </a:r>
            <a:r>
              <a:rPr lang="en-US" altLang="zh-CN" sz="2200" b="0">
                <a:solidFill>
                  <a:srgbClr val="000000"/>
                </a:solidFill>
                <a:latin typeface="黑体" panose="02010609060101010101" charset="-122"/>
                <a:ea typeface="黑体" panose="02010609060101010101" charset="-122"/>
                <a:cs typeface="黑体" panose="02010609060101010101" charset="-122"/>
              </a:rPr>
              <a:t>:1947</a:t>
            </a:r>
            <a:r>
              <a:rPr lang="zh-CN" altLang="en-US" sz="2200" b="0">
                <a:solidFill>
                  <a:srgbClr val="000000"/>
                </a:solidFill>
                <a:latin typeface="黑体" panose="02010609060101010101" charset="-122"/>
                <a:ea typeface="黑体" panose="02010609060101010101" charset="-122"/>
                <a:cs typeface="黑体" panose="02010609060101010101" charset="-122"/>
              </a:rPr>
              <a:t>年</a:t>
            </a:r>
            <a:r>
              <a:rPr lang="en-US" altLang="zh-CN" sz="2200" b="0">
                <a:solidFill>
                  <a:srgbClr val="000000"/>
                </a:solidFill>
                <a:latin typeface="黑体" panose="02010609060101010101" charset="-122"/>
                <a:ea typeface="黑体" panose="02010609060101010101" charset="-122"/>
                <a:cs typeface="黑体" panose="02010609060101010101" charset="-122"/>
              </a:rPr>
              <a:t>3</a:t>
            </a:r>
            <a:r>
              <a:rPr lang="zh-CN" altLang="en-US" sz="2200" b="0">
                <a:solidFill>
                  <a:srgbClr val="000000"/>
                </a:solidFill>
                <a:latin typeface="黑体" panose="02010609060101010101" charset="-122"/>
                <a:ea typeface="黑体" panose="02010609060101010101" charset="-122"/>
                <a:cs typeface="黑体" panose="02010609060101010101" charset="-122"/>
              </a:rPr>
              <a:t>月</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国民党</a:t>
            </a:r>
            <a:r>
              <a:rPr lang="zh-CN" altLang="en-US" sz="2200" b="0">
                <a:solidFill>
                  <a:srgbClr val="000000"/>
                </a:solidFill>
                <a:uFill>
                  <a:solidFill>
                    <a:srgbClr val="000000"/>
                  </a:solidFill>
                </a:uFill>
                <a:latin typeface="黑体" panose="02010609060101010101" charset="-122"/>
                <a:ea typeface="黑体" panose="02010609060101010101" charset="-122"/>
                <a:cs typeface="黑体" panose="02010609060101010101" charset="-122"/>
              </a:rPr>
              <a:t>全面</a:t>
            </a:r>
            <a:r>
              <a:rPr lang="zh-CN" altLang="en-US" sz="2200" b="0">
                <a:solidFill>
                  <a:srgbClr val="000000"/>
                </a:solidFill>
                <a:latin typeface="黑体" panose="02010609060101010101" charset="-122"/>
                <a:ea typeface="黑体" panose="02010609060101010101" charset="-122"/>
                <a:cs typeface="黑体" panose="02010609060101010101" charset="-122"/>
              </a:rPr>
              <a:t>进攻被粉碎</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开始发动对</a:t>
            </a:r>
            <a:r>
              <a:rPr lang="zh-CN" altLang="en-US" sz="2200" b="0" u="sng">
                <a:solidFill>
                  <a:srgbClr val="000000"/>
                </a:solidFill>
                <a:uFill>
                  <a:solidFill>
                    <a:srgbClr val="000000"/>
                  </a:solidFill>
                </a:uFill>
                <a:latin typeface="黑体" panose="02010609060101010101" charset="-122"/>
                <a:ea typeface="黑体" panose="02010609060101010101" charset="-122"/>
                <a:cs typeface="黑体" panose="02010609060101010101" charset="-122"/>
              </a:rPr>
              <a:t>　      　   </a:t>
            </a:r>
            <a:r>
              <a:rPr lang="zh-CN" altLang="en-US" sz="2200" b="0">
                <a:solidFill>
                  <a:srgbClr val="000000"/>
                </a:solidFill>
                <a:latin typeface="黑体" panose="02010609060101010101" charset="-122"/>
                <a:ea typeface="黑体" panose="02010609060101010101" charset="-122"/>
                <a:cs typeface="黑体" panose="02010609060101010101" charset="-122"/>
              </a:rPr>
              <a:t>与山东解放区的重点进攻。 </a:t>
            </a:r>
            <a:endParaRPr lang="zh-CN" altLang="en-US"/>
          </a:p>
        </p:txBody>
      </p:sp>
      <p:sp>
        <p:nvSpPr>
          <p:cNvPr id="3" name="文本框 2"/>
          <p:cNvSpPr txBox="1"/>
          <p:nvPr/>
        </p:nvSpPr>
        <p:spPr>
          <a:xfrm>
            <a:off x="1189355" y="2631440"/>
            <a:ext cx="171323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中原解放区</a:t>
            </a:r>
            <a:endPar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endParaRPr>
          </a:p>
        </p:txBody>
      </p:sp>
      <p:sp>
        <p:nvSpPr>
          <p:cNvPr id="4" name="文本框 3"/>
          <p:cNvSpPr txBox="1"/>
          <p:nvPr/>
        </p:nvSpPr>
        <p:spPr>
          <a:xfrm>
            <a:off x="2902585" y="3310255"/>
            <a:ext cx="201930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陕北解放区　</a:t>
            </a:r>
            <a:endParaRPr lang="zh-CN" altLang="en-US"/>
          </a:p>
        </p:txBody>
      </p:sp>
      <p:pic>
        <p:nvPicPr>
          <p:cNvPr id="5" name="图片 4"/>
          <p:cNvPicPr>
            <a:picLocks noChangeAspect="1"/>
          </p:cNvPicPr>
          <p:nvPr/>
        </p:nvPicPr>
        <p:blipFill>
          <a:blip r:embed="rId1"/>
          <a:stretch>
            <a:fillRect/>
          </a:stretch>
        </p:blipFill>
        <p:spPr>
          <a:xfrm>
            <a:off x="341630" y="4480560"/>
            <a:ext cx="3809365" cy="2247900"/>
          </a:xfrm>
          <a:prstGeom prst="rect">
            <a:avLst/>
          </a:prstGeom>
        </p:spPr>
      </p:pic>
      <p:pic>
        <p:nvPicPr>
          <p:cNvPr id="6" name="图片 5"/>
          <p:cNvPicPr>
            <a:picLocks noChangeAspect="1"/>
          </p:cNvPicPr>
          <p:nvPr/>
        </p:nvPicPr>
        <p:blipFill>
          <a:blip r:embed="rId2"/>
          <a:stretch>
            <a:fillRect/>
          </a:stretch>
        </p:blipFill>
        <p:spPr>
          <a:xfrm>
            <a:off x="4766945" y="4480560"/>
            <a:ext cx="3685540" cy="2286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to="" calcmode="lin" valueType="num">
                                      <p:cBhvr>
                                        <p:cTn id="7" dur="1" fill="hold"/>
                                        <p:tgtEl>
                                          <p:spTgt spid="3"/>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文本框 104"/>
          <p:cNvSpPr txBox="1"/>
          <p:nvPr/>
        </p:nvSpPr>
        <p:spPr>
          <a:xfrm>
            <a:off x="294640" y="2385060"/>
            <a:ext cx="7156450" cy="3476625"/>
          </a:xfrm>
          <a:prstGeom prst="rect">
            <a:avLst/>
          </a:prstGeom>
          <a:noFill/>
          <a:ln w="9525">
            <a:noFill/>
          </a:ln>
        </p:spPr>
        <p:txBody>
          <a:bodyPr wrap="square">
            <a:spAutoFit/>
          </a:bodyPr>
          <a:p>
            <a:pPr indent="558800"/>
            <a:r>
              <a:rPr lang="en-US" altLang="zh-CN" sz="2200" b="0">
                <a:solidFill>
                  <a:srgbClr val="000000"/>
                </a:solidFill>
                <a:latin typeface="黑体" panose="02010609060101010101" charset="-122"/>
                <a:ea typeface="黑体" panose="02010609060101010101" charset="-122"/>
                <a:cs typeface="黑体" panose="02010609060101010101" charset="-122"/>
              </a:rPr>
              <a:t>(1)</a:t>
            </a:r>
            <a:r>
              <a:rPr lang="zh-CN" altLang="en-US" sz="2200" b="0">
                <a:solidFill>
                  <a:srgbClr val="000000"/>
                </a:solidFill>
                <a:latin typeface="黑体" panose="02010609060101010101" charset="-122"/>
                <a:ea typeface="黑体" panose="02010609060101010101" charset="-122"/>
                <a:cs typeface="黑体" panose="02010609060101010101" charset="-122"/>
              </a:rPr>
              <a:t>举措</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毛泽东提出了“</a:t>
            </a:r>
            <a:r>
              <a:rPr lang="zh-CN" altLang="en-US" sz="2200" b="0">
                <a:solidFill>
                  <a:srgbClr val="000000"/>
                </a:solidFill>
                <a:uFill>
                  <a:solidFill>
                    <a:srgbClr val="000000"/>
                  </a:solidFill>
                </a:uFill>
                <a:latin typeface="黑体" panose="02010609060101010101" charset="-122"/>
                <a:ea typeface="黑体" panose="02010609060101010101" charset="-122"/>
                <a:cs typeface="黑体" panose="02010609060101010101" charset="-122"/>
              </a:rPr>
              <a:t>一切反动派都是纸老虎</a:t>
            </a:r>
            <a:r>
              <a:rPr lang="zh-CN" altLang="en-US" sz="2200" b="0">
                <a:solidFill>
                  <a:srgbClr val="000000"/>
                </a:solidFill>
                <a:latin typeface="黑体" panose="02010609060101010101" charset="-122"/>
                <a:ea typeface="黑体" panose="02010609060101010101" charset="-122"/>
                <a:cs typeface="黑体" panose="02010609060101010101" charset="-122"/>
              </a:rPr>
              <a:t>”的著名论断</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中共中央制定了以</a:t>
            </a:r>
            <a:r>
              <a:rPr lang="zh-CN" altLang="en-US" sz="2200" b="0" u="sng">
                <a:solidFill>
                  <a:srgbClr val="000000"/>
                </a:solidFill>
                <a:uFill>
                  <a:solidFill>
                    <a:srgbClr val="000000"/>
                  </a:solidFill>
                </a:uFill>
                <a:latin typeface="黑体" panose="02010609060101010101" charset="-122"/>
                <a:ea typeface="黑体" panose="02010609060101010101" charset="-122"/>
                <a:cs typeface="黑体" panose="02010609060101010101" charset="-122"/>
              </a:rPr>
              <a:t>　     　</a:t>
            </a:r>
            <a:r>
              <a:rPr lang="zh-CN" altLang="en-US" sz="2200" b="0">
                <a:solidFill>
                  <a:srgbClr val="000000"/>
                </a:solidFill>
                <a:latin typeface="黑体" panose="02010609060101010101" charset="-122"/>
                <a:ea typeface="黑体" panose="02010609060101010101" charset="-122"/>
                <a:cs typeface="黑体" panose="02010609060101010101" charset="-122"/>
              </a:rPr>
              <a:t>为主要方式</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以歼灭敌人</a:t>
            </a:r>
            <a:r>
              <a:rPr lang="zh-CN" altLang="en-US" sz="2200" b="0" u="sng">
                <a:solidFill>
                  <a:srgbClr val="000000"/>
                </a:solidFill>
                <a:uFill>
                  <a:solidFill>
                    <a:srgbClr val="000000"/>
                  </a:solidFill>
                </a:uFill>
                <a:latin typeface="黑体" panose="02010609060101010101" charset="-122"/>
                <a:ea typeface="黑体" panose="02010609060101010101" charset="-122"/>
                <a:cs typeface="黑体" panose="02010609060101010101" charset="-122"/>
              </a:rPr>
              <a:t>　          </a:t>
            </a:r>
            <a:r>
              <a:rPr lang="zh-CN" altLang="en-US" sz="2200" b="0">
                <a:solidFill>
                  <a:srgbClr val="000000"/>
                </a:solidFill>
                <a:latin typeface="黑体" panose="02010609060101010101" charset="-122"/>
                <a:ea typeface="黑体" panose="02010609060101010101" charset="-122"/>
                <a:cs typeface="黑体" panose="02010609060101010101" charset="-122"/>
              </a:rPr>
              <a:t>为主要目标</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集中优势兵力各个歼灭敌人的作战原则和方针。 </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p>
            <a:pPr indent="558800"/>
            <a:r>
              <a:rPr lang="en-US" altLang="zh-CN" sz="2200" b="0">
                <a:solidFill>
                  <a:srgbClr val="000000"/>
                </a:solidFill>
                <a:latin typeface="黑体" panose="02010609060101010101" charset="-122"/>
                <a:ea typeface="黑体" panose="02010609060101010101" charset="-122"/>
                <a:cs typeface="黑体" panose="02010609060101010101" charset="-122"/>
              </a:rPr>
              <a:t>    (2)</a:t>
            </a:r>
            <a:r>
              <a:rPr lang="zh-CN" altLang="en-US" sz="2200" b="0">
                <a:solidFill>
                  <a:srgbClr val="000000"/>
                </a:solidFill>
                <a:latin typeface="黑体" panose="02010609060101010101" charset="-122"/>
                <a:ea typeface="黑体" panose="02010609060101010101" charset="-122"/>
                <a:cs typeface="黑体" panose="02010609060101010101" charset="-122"/>
              </a:rPr>
              <a:t>转战陕北</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毛泽东、周恩来等率领中共中央和解放军总部主动撤出</a:t>
            </a:r>
            <a:r>
              <a:rPr lang="zh-CN" altLang="en-US" sz="2200" b="0">
                <a:solidFill>
                  <a:srgbClr val="000000"/>
                </a:solidFill>
                <a:uFill>
                  <a:solidFill>
                    <a:srgbClr val="000000"/>
                  </a:solidFill>
                </a:uFill>
                <a:latin typeface="黑体" panose="02010609060101010101" charset="-122"/>
                <a:ea typeface="黑体" panose="02010609060101010101" charset="-122"/>
                <a:cs typeface="黑体" panose="02010609060101010101" charset="-122"/>
              </a:rPr>
              <a:t>延安</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转战陕北。 </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p>
            <a:pPr indent="558800"/>
            <a:r>
              <a:rPr lang="en-US" altLang="zh-CN" sz="2200" b="0">
                <a:solidFill>
                  <a:srgbClr val="000000"/>
                </a:solidFill>
                <a:latin typeface="黑体" panose="02010609060101010101" charset="-122"/>
                <a:ea typeface="黑体" panose="02010609060101010101" charset="-122"/>
                <a:cs typeface="黑体" panose="02010609060101010101" charset="-122"/>
              </a:rPr>
              <a:t>    (3)</a:t>
            </a:r>
            <a:r>
              <a:rPr lang="zh-CN" altLang="en-US" sz="2200" b="0">
                <a:solidFill>
                  <a:srgbClr val="000000"/>
                </a:solidFill>
                <a:latin typeface="黑体" panose="02010609060101010101" charset="-122"/>
                <a:ea typeface="黑体" panose="02010609060101010101" charset="-122"/>
                <a:cs typeface="黑体" panose="02010609060101010101" charset="-122"/>
              </a:rPr>
              <a:t>粉碎重点进攻</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u="sng">
                <a:solidFill>
                  <a:srgbClr val="000000"/>
                </a:solidFill>
                <a:uFill>
                  <a:solidFill>
                    <a:srgbClr val="000000"/>
                  </a:solidFill>
                </a:uFill>
                <a:latin typeface="黑体" panose="02010609060101010101" charset="-122"/>
                <a:ea typeface="黑体" panose="02010609060101010101" charset="-122"/>
                <a:cs typeface="黑体" panose="02010609060101010101" charset="-122"/>
              </a:rPr>
              <a:t>　    　</a:t>
            </a:r>
            <a:r>
              <a:rPr lang="zh-CN" altLang="en-US" sz="2200" b="0">
                <a:solidFill>
                  <a:srgbClr val="000000"/>
                </a:solidFill>
                <a:latin typeface="黑体" panose="02010609060101010101" charset="-122"/>
                <a:ea typeface="黑体" panose="02010609060101010101" charset="-122"/>
                <a:cs typeface="黑体" panose="02010609060101010101" charset="-122"/>
              </a:rPr>
              <a:t>率领的西北野战军粉碎了国民党军队对</a:t>
            </a:r>
            <a:r>
              <a:rPr lang="zh-CN" altLang="en-US" sz="2200" b="0">
                <a:solidFill>
                  <a:srgbClr val="000000"/>
                </a:solidFill>
                <a:uFill>
                  <a:solidFill>
                    <a:srgbClr val="000000"/>
                  </a:solidFill>
                </a:uFill>
                <a:latin typeface="黑体" panose="02010609060101010101" charset="-122"/>
                <a:ea typeface="黑体" panose="02010609060101010101" charset="-122"/>
                <a:cs typeface="黑体" panose="02010609060101010101" charset="-122"/>
              </a:rPr>
              <a:t>陕北</a:t>
            </a:r>
            <a:r>
              <a:rPr lang="zh-CN" altLang="en-US" sz="2200" b="0">
                <a:solidFill>
                  <a:srgbClr val="000000"/>
                </a:solidFill>
                <a:latin typeface="黑体" panose="02010609060101010101" charset="-122"/>
                <a:ea typeface="黑体" panose="02010609060101010101" charset="-122"/>
                <a:cs typeface="黑体" panose="02010609060101010101" charset="-122"/>
              </a:rPr>
              <a:t>的重点进攻</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华东野战军在山东</a:t>
            </a:r>
            <a:r>
              <a:rPr lang="zh-CN" altLang="en-US" sz="2200" b="0" u="sng">
                <a:solidFill>
                  <a:srgbClr val="000000"/>
                </a:solidFill>
                <a:uFill>
                  <a:solidFill>
                    <a:srgbClr val="000000"/>
                  </a:solidFill>
                </a:uFill>
                <a:latin typeface="黑体" panose="02010609060101010101" charset="-122"/>
                <a:ea typeface="黑体" panose="02010609060101010101" charset="-122"/>
                <a:cs typeface="黑体" panose="02010609060101010101" charset="-122"/>
              </a:rPr>
              <a:t>　</a:t>
            </a:r>
            <a:r>
              <a:rPr lang="zh-CN" altLang="en-US" sz="2200" b="0">
                <a:solidFill>
                  <a:srgbClr val="000000"/>
                </a:solidFill>
                <a:uFill>
                  <a:solidFill>
                    <a:srgbClr val="000000"/>
                  </a:solidFill>
                </a:uFill>
                <a:latin typeface="黑体" panose="02010609060101010101" charset="-122"/>
                <a:ea typeface="黑体" panose="02010609060101010101" charset="-122"/>
                <a:cs typeface="黑体" panose="02010609060101010101" charset="-122"/>
              </a:rPr>
              <a:t>孟良崮</a:t>
            </a:r>
            <a:r>
              <a:rPr lang="zh-CN" altLang="en-US" sz="2200" b="0">
                <a:solidFill>
                  <a:srgbClr val="000000"/>
                </a:solidFill>
                <a:latin typeface="黑体" panose="02010609060101010101" charset="-122"/>
                <a:ea typeface="黑体" panose="02010609060101010101" charset="-122"/>
                <a:cs typeface="黑体" panose="02010609060101010101" charset="-122"/>
              </a:rPr>
              <a:t>消灭整编第七十四师</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打退了敌人对山东解放区的重点进攻。 </a:t>
            </a:r>
            <a:endParaRPr lang="zh-CN" altLang="en-US"/>
          </a:p>
        </p:txBody>
      </p:sp>
      <p:sp>
        <p:nvSpPr>
          <p:cNvPr id="2" name="文本框 1"/>
          <p:cNvSpPr txBox="1"/>
          <p:nvPr/>
        </p:nvSpPr>
        <p:spPr>
          <a:xfrm>
            <a:off x="294640" y="1824672"/>
            <a:ext cx="5080000" cy="521970"/>
          </a:xfrm>
          <a:prstGeom prst="rect">
            <a:avLst/>
          </a:prstGeom>
          <a:noFill/>
          <a:ln w="9525">
            <a:noFill/>
          </a:ln>
        </p:spPr>
        <p:txBody>
          <a:bodyPr>
            <a:spAutoFit/>
          </a:bodyPr>
          <a:p>
            <a:pPr indent="558800" algn="l"/>
            <a:r>
              <a:rPr lang="zh-CN" altLang="en-US" sz="2800" b="0">
                <a:solidFill>
                  <a:srgbClr val="FF0000"/>
                </a:solidFill>
                <a:latin typeface="黑体" panose="02010609060101010101" charset="-122"/>
                <a:ea typeface="黑体" panose="02010609060101010101" charset="-122"/>
                <a:cs typeface="黑体" panose="02010609060101010101" charset="-122"/>
              </a:rPr>
              <a:t>3.解放区军民的自卫反击</a:t>
            </a:r>
            <a:endParaRPr lang="zh-CN" altLang="en-US" sz="2800">
              <a:solidFill>
                <a:srgbClr val="FF0000"/>
              </a:solidFill>
              <a:latin typeface="黑体" panose="02010609060101010101" charset="-122"/>
              <a:ea typeface="黑体" panose="02010609060101010101" charset="-122"/>
              <a:cs typeface="黑体" panose="02010609060101010101" charset="-122"/>
            </a:endParaRPr>
          </a:p>
        </p:txBody>
      </p:sp>
      <p:sp>
        <p:nvSpPr>
          <p:cNvPr id="3" name="文本框 2"/>
          <p:cNvSpPr txBox="1"/>
          <p:nvPr/>
        </p:nvSpPr>
        <p:spPr>
          <a:xfrm>
            <a:off x="4216400" y="2656840"/>
            <a:ext cx="140716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运动战　</a:t>
            </a:r>
            <a:endParaRPr lang="zh-CN" altLang="en-US"/>
          </a:p>
        </p:txBody>
      </p:sp>
      <p:sp>
        <p:nvSpPr>
          <p:cNvPr id="4" name="文本框 3"/>
          <p:cNvSpPr txBox="1"/>
          <p:nvPr/>
        </p:nvSpPr>
        <p:spPr>
          <a:xfrm>
            <a:off x="1607185" y="2983865"/>
            <a:ext cx="140716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有生力量</a:t>
            </a:r>
            <a:endParaRPr lang="zh-CN" altLang="en-US"/>
          </a:p>
        </p:txBody>
      </p:sp>
      <p:sp>
        <p:nvSpPr>
          <p:cNvPr id="5" name="文本框 4"/>
          <p:cNvSpPr txBox="1"/>
          <p:nvPr/>
        </p:nvSpPr>
        <p:spPr>
          <a:xfrm>
            <a:off x="3729355" y="4355465"/>
            <a:ext cx="110109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彭德怀</a:t>
            </a:r>
            <a:endPar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to="" calcmode="lin" valueType="num">
                                      <p:cBhvr>
                                        <p:cTn id="7" dur="1" fill="hold"/>
                                        <p:tgtEl>
                                          <p:spTgt spid="3"/>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图片 104"/>
          <p:cNvPicPr/>
          <p:nvPr/>
        </p:nvPicPr>
        <p:blipFill>
          <a:blip r:embed="rId1"/>
          <a:stretch>
            <a:fillRect/>
          </a:stretch>
        </p:blipFill>
        <p:spPr>
          <a:xfrm>
            <a:off x="507048" y="2317432"/>
            <a:ext cx="1571625" cy="400050"/>
          </a:xfrm>
          <a:prstGeom prst="rect">
            <a:avLst/>
          </a:prstGeom>
          <a:noFill/>
          <a:ln w="9525">
            <a:noFill/>
          </a:ln>
        </p:spPr>
      </p:pic>
      <p:sp>
        <p:nvSpPr>
          <p:cNvPr id="106" name="文本框 105"/>
          <p:cNvSpPr txBox="1"/>
          <p:nvPr/>
        </p:nvSpPr>
        <p:spPr>
          <a:xfrm>
            <a:off x="1905318" y="2316798"/>
            <a:ext cx="5080000" cy="429895"/>
          </a:xfrm>
          <a:prstGeom prst="rect">
            <a:avLst/>
          </a:prstGeom>
          <a:noFill/>
          <a:ln w="9525">
            <a:noFill/>
          </a:ln>
        </p:spPr>
        <p:txBody>
          <a:bodyPr>
            <a:spAutoFit/>
          </a:bodyPr>
          <a:p>
            <a:pPr indent="0"/>
            <a:r>
              <a:rPr lang="zh-CN" altLang="en-US" sz="2200" b="0">
                <a:solidFill>
                  <a:srgbClr val="000000"/>
                </a:solidFill>
                <a:latin typeface="黑体" panose="02010609060101010101" charset="-122"/>
                <a:ea typeface="黑体" panose="02010609060101010101" charset="-122"/>
                <a:cs typeface="黑体" panose="02010609060101010101" charset="-122"/>
              </a:rPr>
              <a:t>　重庆谈判的原因和历史意义。</a:t>
            </a:r>
            <a:endParaRPr lang="zh-CN" altLang="en-US"/>
          </a:p>
        </p:txBody>
      </p:sp>
      <p:sp>
        <p:nvSpPr>
          <p:cNvPr id="2" name="文本框 1"/>
          <p:cNvSpPr txBox="1"/>
          <p:nvPr/>
        </p:nvSpPr>
        <p:spPr>
          <a:xfrm>
            <a:off x="628015" y="2747010"/>
            <a:ext cx="6557010" cy="3169285"/>
          </a:xfrm>
          <a:prstGeom prst="rect">
            <a:avLst/>
          </a:prstGeom>
          <a:noFill/>
          <a:ln w="9525">
            <a:noFill/>
          </a:ln>
        </p:spPr>
        <p:txBody>
          <a:bodyPr wrap="square">
            <a:spAutoFit/>
          </a:bodyPr>
          <a:p>
            <a:pPr indent="558800"/>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(1)</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原因</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①</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国民党方面</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抗战胜利后</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由于共同的敌人日本帝国主义被逐出中国</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国共之争再次成为国内外关注的焦点。蒋介石未放弃消灭共产党及其领导的军队的意图</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但蒋对全面内战也有顾忌</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一是经过八年抗战</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全国人民普遍期待和平建设国家</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二是国民党政府的精锐军队抗战期间大都退到中国西南和西北地区</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要迅速开赴共产党控制区前线还需要一段时间。权衡利弊之后</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蒋介石在调兵遣将的同时</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亦发动和平攻势</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于</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1945</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年</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8</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月</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14</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日、</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20</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日、</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23</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日连续三次电邀中共领袖毛泽东到重庆谈判。</a:t>
            </a:r>
            <a:endParaRPr lang="zh-CN" altLang="en-US" sz="2000" b="0">
              <a:solidFill>
                <a:srgbClr val="FF0000"/>
              </a:solidFill>
              <a:latin typeface="宋体" panose="02010600030101010101" pitchFamily="2" charset="-122"/>
              <a:ea typeface="宋体" panose="02010600030101010101" pitchFamily="2" charset="-122"/>
              <a:cs typeface="黑体" panose="02010609060101010101" charset="-122"/>
            </a:endParaRPr>
          </a:p>
        </p:txBody>
      </p:sp>
      <p:pic>
        <p:nvPicPr>
          <p:cNvPr id="35841" name="MH_Other_3"/>
          <p:cNvPicPr>
            <a:picLocks noChangeAspect="1"/>
          </p:cNvPicPr>
          <p:nvPr/>
        </p:nvPicPr>
        <p:blipFill>
          <a:blip r:embed="rId2">
            <a:clrChange>
              <a:clrFrom>
                <a:srgbClr val="FFFFFF"/>
              </a:clrFrom>
              <a:clrTo>
                <a:srgbClr val="FFFFFF">
                  <a:alpha val="0"/>
                </a:srgbClr>
              </a:clrTo>
            </a:clrChange>
          </a:blip>
          <a:stretch>
            <a:fillRect/>
          </a:stretch>
        </p:blipFill>
        <p:spPr>
          <a:xfrm>
            <a:off x="507365" y="478790"/>
            <a:ext cx="5714365" cy="18383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f5372706e388cdee8106c5180e432c00"/>
          <p:cNvPicPr>
            <a:picLocks noChangeAspect="1"/>
          </p:cNvPicPr>
          <p:nvPr/>
        </p:nvPicPr>
        <p:blipFill>
          <a:blip r:embed="rId1"/>
          <a:stretch>
            <a:fillRect/>
          </a:stretch>
        </p:blipFill>
        <p:spPr>
          <a:xfrm>
            <a:off x="125730" y="3507105"/>
            <a:ext cx="8771255" cy="3210560"/>
          </a:xfrm>
          <a:prstGeom prst="rect">
            <a:avLst/>
          </a:prstGeom>
        </p:spPr>
      </p:pic>
      <p:sp>
        <p:nvSpPr>
          <p:cNvPr id="106" name="文本框 105"/>
          <p:cNvSpPr txBox="1"/>
          <p:nvPr/>
        </p:nvSpPr>
        <p:spPr>
          <a:xfrm>
            <a:off x="686435" y="796290"/>
            <a:ext cx="6059170" cy="2553335"/>
          </a:xfrm>
          <a:prstGeom prst="rect">
            <a:avLst/>
          </a:prstGeom>
          <a:noFill/>
          <a:ln w="9525">
            <a:noFill/>
          </a:ln>
        </p:spPr>
        <p:txBody>
          <a:bodyPr wrap="square">
            <a:spAutoFit/>
          </a:bodyPr>
          <a:p>
            <a:pPr indent="0"/>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②共产党方面:经过八年抗日战争,人民迫切要求重建和平的生活,坚决反对内战,希望国共两党携起手来,用和平的方式建立独立、民主、富强的新中国。中国共产党一贯代表人民的愿望,为了尽一切可能争取和平,民主,揭露和孤立蒋介石,毛泽东冒风险赴重庆谈判,在谈判桌上同国民党反动派进行了有利的较量,最终也达成了有利于人民的“双十协定”,使我党在政治上获得了极大的主动。</a:t>
            </a:r>
            <a:endParaRPr lang="zh-CN" altLang="en-US"/>
          </a:p>
        </p:txBody>
      </p:sp>
      <p:sp>
        <p:nvSpPr>
          <p:cNvPr id="2" name="文本框 1"/>
          <p:cNvSpPr txBox="1"/>
          <p:nvPr/>
        </p:nvSpPr>
        <p:spPr>
          <a:xfrm>
            <a:off x="1430655" y="3835400"/>
            <a:ext cx="5981065" cy="2553335"/>
          </a:xfrm>
          <a:prstGeom prst="rect">
            <a:avLst/>
          </a:prstGeom>
          <a:noFill/>
          <a:ln w="9525">
            <a:noFill/>
          </a:ln>
        </p:spPr>
        <p:txBody>
          <a:bodyPr wrap="square">
            <a:spAutoFit/>
          </a:bodyPr>
          <a:p>
            <a:pPr indent="558800"/>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(2)意义:重庆谈判对于中共来说,虽然通过谈判争取和平失败了,但是通过这次谈判,戳穿了国民党的假和平,真内战的阴谋,使人们充分认识到了国民党集团的反动本质。所以蒋介石发动反人民的内战,必然遭到全国人民的反对,战争的失败是注定了的。在重庆谈判中,中共表达了和平的诚意,代表了人民群众的愿望,赢得了广大人民群众的大力支持,为解放战争的最后胜利打下了坚实的基础。</a:t>
            </a:r>
            <a:endParaRPr lang="zh-CN" altLang="en-US" sz="2000">
              <a:solidFill>
                <a:srgbClr val="FF0000"/>
              </a:solidFill>
              <a:latin typeface="宋体" panose="02010600030101010101" pitchFamily="2" charset="-122"/>
              <a:ea typeface="宋体" panose="02010600030101010101" pitchFamily="2" charset="-122"/>
              <a:cs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6"/>
                                        </p:tgtEl>
                                        <p:attrNameLst>
                                          <p:attrName>style.visibility</p:attrName>
                                        </p:attrNameLst>
                                      </p:cBhvr>
                                      <p:to>
                                        <p:strVal val="visible"/>
                                      </p:to>
                                    </p:set>
                                    <p:anim to="" calcmode="lin" valueType="num">
                                      <p:cBhvr>
                                        <p:cTn id="7" dur="1" fill="hold"/>
                                        <p:tgtEl>
                                          <p:spTgt spid="106"/>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to="" calcmode="lin" valueType="num">
                                      <p:cBhvr>
                                        <p:cTn id="12" dur="1" fill="hold"/>
                                        <p:tgtEl>
                                          <p:spTgt spid="2"/>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 name="图片 105"/>
          <p:cNvPicPr/>
          <p:nvPr/>
        </p:nvPicPr>
        <p:blipFill>
          <a:blip r:embed="rId1"/>
          <a:stretch>
            <a:fillRect/>
          </a:stretch>
        </p:blipFill>
        <p:spPr>
          <a:xfrm>
            <a:off x="625158" y="1461770"/>
            <a:ext cx="1571625" cy="400050"/>
          </a:xfrm>
          <a:prstGeom prst="rect">
            <a:avLst/>
          </a:prstGeom>
          <a:noFill/>
          <a:ln w="9525">
            <a:noFill/>
          </a:ln>
        </p:spPr>
      </p:pic>
      <p:sp>
        <p:nvSpPr>
          <p:cNvPr id="107" name="文本框 106"/>
          <p:cNvSpPr txBox="1"/>
          <p:nvPr/>
        </p:nvSpPr>
        <p:spPr>
          <a:xfrm>
            <a:off x="2031683" y="1539875"/>
            <a:ext cx="5080000" cy="429895"/>
          </a:xfrm>
          <a:prstGeom prst="rect">
            <a:avLst/>
          </a:prstGeom>
          <a:noFill/>
          <a:ln w="9525">
            <a:noFill/>
          </a:ln>
        </p:spPr>
        <p:txBody>
          <a:bodyPr>
            <a:spAutoFit/>
          </a:bodyPr>
          <a:p>
            <a:pPr indent="0"/>
            <a:r>
              <a:rPr lang="zh-CN" altLang="en-US" sz="2200" b="0">
                <a:solidFill>
                  <a:srgbClr val="000000"/>
                </a:solidFill>
                <a:latin typeface="黑体" panose="02010609060101010101" charset="-122"/>
                <a:ea typeface="黑体" panose="02010609060101010101" charset="-122"/>
                <a:cs typeface="黑体" panose="02010609060101010101" charset="-122"/>
              </a:rPr>
              <a:t>　国共两党关系变化的规律与认识。</a:t>
            </a:r>
            <a:endParaRPr lang="zh-CN" altLang="en-US"/>
          </a:p>
        </p:txBody>
      </p:sp>
      <p:sp>
        <p:nvSpPr>
          <p:cNvPr id="108" name="文本框 107"/>
          <p:cNvSpPr txBox="1"/>
          <p:nvPr/>
        </p:nvSpPr>
        <p:spPr>
          <a:xfrm>
            <a:off x="704850" y="1969770"/>
            <a:ext cx="6596380" cy="1045210"/>
          </a:xfrm>
          <a:prstGeom prst="rect">
            <a:avLst/>
          </a:prstGeom>
          <a:noFill/>
          <a:ln w="9525">
            <a:noFill/>
          </a:ln>
        </p:spPr>
        <p:txBody>
          <a:bodyPr wrap="square">
            <a:spAutoFit/>
          </a:bodyPr>
          <a:p>
            <a:pPr algn="l"/>
            <a:endParaRPr lang="en-US" altLang="zh-CN" sz="2200" b="0">
              <a:solidFill>
                <a:srgbClr val="000000"/>
              </a:solidFill>
              <a:latin typeface="黑体" panose="02010609060101010101" charset="-122"/>
              <a:ea typeface="黑体" panose="02010609060101010101" charset="-122"/>
              <a:cs typeface="黑体" panose="02010609060101010101" charset="-122"/>
            </a:endParaRPr>
          </a:p>
          <a:p>
            <a:pPr algn="l"/>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(1)1924~1949年,国共两党关系呈现“合作——分裂——再合作——再分裂”的曲折发展历程。</a:t>
            </a:r>
            <a:endParaRPr lang="zh-CN" altLang="en-US" sz="2000">
              <a:solidFill>
                <a:srgbClr val="FF0000"/>
              </a:solidFill>
              <a:latin typeface="宋体" panose="02010600030101010101" pitchFamily="2" charset="-122"/>
              <a:ea typeface="宋体" panose="02010600030101010101" pitchFamily="2" charset="-122"/>
              <a:cs typeface="黑体" panose="02010609060101010101" charset="-122"/>
            </a:endParaRPr>
          </a:p>
        </p:txBody>
      </p:sp>
      <p:sp>
        <p:nvSpPr>
          <p:cNvPr id="3" name="文本框 2"/>
          <p:cNvSpPr txBox="1"/>
          <p:nvPr/>
        </p:nvSpPr>
        <p:spPr>
          <a:xfrm>
            <a:off x="625475" y="3014980"/>
            <a:ext cx="6676390" cy="2245360"/>
          </a:xfrm>
          <a:prstGeom prst="rect">
            <a:avLst/>
          </a:prstGeom>
          <a:noFill/>
          <a:ln w="9525">
            <a:noFill/>
          </a:ln>
        </p:spPr>
        <p:txBody>
          <a:bodyPr wrap="square">
            <a:spAutoFit/>
          </a:bodyPr>
          <a:p>
            <a:pPr algn="l"/>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(2)两党关系对中国革命进程产生重大影响,和则有利于民族的兴旺和崛起,分则对中华民族来说是战争和灾难。</a:t>
            </a:r>
            <a:endParaRPr lang="zh-CN" altLang="en-US" sz="2000" b="0">
              <a:solidFill>
                <a:srgbClr val="FF0000"/>
              </a:solidFill>
              <a:latin typeface="宋体" panose="02010600030101010101" pitchFamily="2" charset="-122"/>
              <a:ea typeface="宋体" panose="02010600030101010101" pitchFamily="2" charset="-122"/>
              <a:cs typeface="黑体" panose="02010609060101010101" charset="-122"/>
            </a:endParaRPr>
          </a:p>
          <a:p>
            <a:pPr algn="l"/>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(3)中国调整与国民党的关系说明,中共始终以国家、民族利益为重,坚持实事求是的思想路线,把马列主义普遍原理与中国革命实际相结合。</a:t>
            </a:r>
            <a:endParaRPr lang="zh-CN" altLang="en-US" sz="2000" b="0">
              <a:solidFill>
                <a:srgbClr val="FF0000"/>
              </a:solidFill>
              <a:latin typeface="宋体" panose="02010600030101010101" pitchFamily="2" charset="-122"/>
              <a:ea typeface="宋体" panose="02010600030101010101" pitchFamily="2" charset="-122"/>
              <a:cs typeface="黑体" panose="02010609060101010101" charset="-122"/>
            </a:endParaRPr>
          </a:p>
          <a:p>
            <a:pPr algn="l"/>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(4)在特定历史条件下,阶级斗争服从民族斗争,民族矛盾高于阶级矛盾。</a:t>
            </a:r>
            <a:endParaRPr lang="zh-CN" altLang="en-US" sz="2000">
              <a:solidFill>
                <a:srgbClr val="FF0000"/>
              </a:solidFill>
              <a:latin typeface="宋体" panose="02010600030101010101" pitchFamily="2" charset="-122"/>
              <a:ea typeface="宋体" panose="02010600030101010101" pitchFamily="2" charset="-122"/>
              <a:cs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8"/>
                                        </p:tgtEl>
                                        <p:attrNameLst>
                                          <p:attrName>style.visibility</p:attrName>
                                        </p:attrNameLst>
                                      </p:cBhvr>
                                      <p:to>
                                        <p:strVal val="visible"/>
                                      </p:to>
                                    </p:set>
                                    <p:anim to="" calcmode="lin" valueType="num">
                                      <p:cBhvr>
                                        <p:cTn id="7" dur="1" fill="hold"/>
                                        <p:tgtEl>
                                          <p:spTgt spid="108"/>
                                        </p:tgtEl>
                                      </p:cBhvr>
                                    </p:anim>
                                  </p:childTnLst>
                                </p:cTn>
                              </p:par>
                              <p:par>
                                <p:cTn id="8" presetID="24"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to="" calcmode="lin" valueType="num">
                                      <p:cBhvr>
                                        <p:cTn id="10" dur="1" fill="hold"/>
                                        <p:tgtEl>
                                          <p:spTgt spid="3"/>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86" name="Object 2"/>
          <p:cNvGraphicFramePr>
            <a:graphicFrameLocks noChangeAspect="1"/>
          </p:cNvGraphicFramePr>
          <p:nvPr/>
        </p:nvGraphicFramePr>
        <p:xfrm>
          <a:off x="292418" y="1006158"/>
          <a:ext cx="8177212" cy="3565525"/>
        </p:xfrm>
        <a:graphic>
          <a:graphicData uri="http://schemas.openxmlformats.org/presentationml/2006/ole">
            <mc:AlternateContent xmlns:mc="http://schemas.openxmlformats.org/markup-compatibility/2006">
              <mc:Choice xmlns:v="urn:schemas-microsoft-com:vml" Requires="v">
                <p:oleObj spid="_x0000_s16385" name="文档" r:id="rId1" imgW="8180705" imgH="3569335" progId="Word.Document.12">
                  <p:embed/>
                </p:oleObj>
              </mc:Choice>
              <mc:Fallback>
                <p:oleObj name="文档" r:id="rId1" imgW="8180705" imgH="3569335" progId="Word.Document.12">
                  <p:embed/>
                  <p:pic>
                    <p:nvPicPr>
                      <p:cNvPr id="0" name="图片 16384"/>
                      <p:cNvPicPr>
                        <a:picLocks noChangeAspect="1"/>
                      </p:cNvPicPr>
                      <p:nvPr/>
                    </p:nvPicPr>
                    <p:blipFill>
                      <a:blip r:embed="rId2"/>
                      <a:stretch>
                        <a:fillRect/>
                      </a:stretch>
                    </p:blipFill>
                    <p:spPr>
                      <a:xfrm>
                        <a:off x="292418" y="1006158"/>
                        <a:ext cx="8177212" cy="3565525"/>
                      </a:xfrm>
                      <a:prstGeom prst="rect">
                        <a:avLst/>
                      </a:prstGeom>
                      <a:noFill/>
                      <a:ln w="9525">
                        <a:noFill/>
                      </a:ln>
                    </p:spPr>
                  </p:pic>
                </p:oleObj>
              </mc:Fallback>
            </mc:AlternateContent>
          </a:graphicData>
        </a:graphic>
      </p:graphicFrame>
      <p:sp>
        <p:nvSpPr>
          <p:cNvPr id="108" name="文本框 107"/>
          <p:cNvSpPr txBox="1"/>
          <p:nvPr/>
        </p:nvSpPr>
        <p:spPr>
          <a:xfrm>
            <a:off x="1156335" y="4663440"/>
            <a:ext cx="7195820" cy="1630045"/>
          </a:xfrm>
          <a:prstGeom prst="rect">
            <a:avLst/>
          </a:prstGeom>
          <a:noFill/>
          <a:ln w="9525">
            <a:noFill/>
          </a:ln>
        </p:spPr>
        <p:txBody>
          <a:bodyPr wrap="square">
            <a:spAutoFit/>
          </a:bodyPr>
          <a:p>
            <a:pPr algn="l"/>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国民党一大通过的宣言对三民主义做出了新的解释,把旧三民主义发展为新三民主义,在实际上确定了联俄、联共、扶助农工的三大政策。政治协商会议讨论了建立联合政府、和平建国纲领、召开国民大会、修改宪法草案、整编军队等问题,并通过一系列决议,再一次确定了避免内战、和平建国的方针。</a:t>
            </a:r>
            <a:endParaRPr lang="zh-CN" altLang="en-US" sz="2000">
              <a:solidFill>
                <a:srgbClr val="FF0000"/>
              </a:solidFill>
              <a:latin typeface="宋体" panose="02010600030101010101" pitchFamily="2" charset="-122"/>
              <a:ea typeface="宋体" panose="02010600030101010101" pitchFamily="2" charset="-122"/>
              <a:cs typeface="黑体" panose="02010609060101010101" charset="-122"/>
            </a:endParaRPr>
          </a:p>
        </p:txBody>
      </p:sp>
      <p:sp>
        <p:nvSpPr>
          <p:cNvPr id="3" name="文本框 2"/>
          <p:cNvSpPr txBox="1"/>
          <p:nvPr/>
        </p:nvSpPr>
        <p:spPr>
          <a:xfrm>
            <a:off x="774065" y="3825875"/>
            <a:ext cx="1834515" cy="368300"/>
          </a:xfrm>
          <a:prstGeom prst="rect">
            <a:avLst/>
          </a:prstGeom>
          <a:solidFill>
            <a:schemeClr val="bg1"/>
          </a:solidFill>
        </p:spPr>
        <p:txBody>
          <a:bodyPr wrap="square" rtlCol="0">
            <a:spAutoFit/>
          </a:bodyPr>
          <a:p>
            <a:endParaRPr lang="zh-CN" altLang="en-US"/>
          </a:p>
        </p:txBody>
      </p:sp>
      <p:sp>
        <p:nvSpPr>
          <p:cNvPr id="2" name="文本框 1"/>
          <p:cNvSpPr txBox="1"/>
          <p:nvPr/>
        </p:nvSpPr>
        <p:spPr>
          <a:xfrm>
            <a:off x="1414780" y="3795395"/>
            <a:ext cx="2489835" cy="398780"/>
          </a:xfrm>
          <a:prstGeom prst="rect">
            <a:avLst/>
          </a:prstGeom>
          <a:noFill/>
        </p:spPr>
        <p:txBody>
          <a:bodyPr wrap="square" rtlCol="0">
            <a:spAutoFit/>
          </a:bodyPr>
          <a:p>
            <a:pPr algn="l"/>
            <a:r>
              <a:rPr lang="zh-CN" altLang="en-US" sz="2000">
                <a:solidFill>
                  <a:srgbClr val="FF0000"/>
                </a:solidFill>
                <a:latin typeface="宋体" panose="02010600030101010101" pitchFamily="2" charset="-122"/>
                <a:ea typeface="宋体" panose="02010600030101010101" pitchFamily="2" charset="-122"/>
                <a:cs typeface="黑体" panose="02010609060101010101" charset="-122"/>
              </a:rPr>
              <a:t>广州、重庆。</a:t>
            </a:r>
            <a:endParaRPr lang="zh-CN" altLang="en-US" sz="2000">
              <a:solidFill>
                <a:srgbClr val="FF0000"/>
              </a:solidFill>
              <a:latin typeface="宋体" panose="02010600030101010101" pitchFamily="2" charset="-122"/>
              <a:ea typeface="宋体" panose="02010600030101010101" pitchFamily="2" charset="-122"/>
              <a:cs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08"/>
                                        </p:tgtEl>
                                        <p:attrNameLst>
                                          <p:attrName>style.visibility</p:attrName>
                                        </p:attrNameLst>
                                      </p:cBhvr>
                                      <p:to>
                                        <p:strVal val="visible"/>
                                      </p:to>
                                    </p:set>
                                    <p:anim to="" calcmode="lin" valueType="num">
                                      <p:cBhvr>
                                        <p:cTn id="12" dur="1" fill="hold"/>
                                        <p:tgtEl>
                                          <p:spTgt spid="108"/>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94410" y="2388870"/>
            <a:ext cx="5652135" cy="922020"/>
          </a:xfrm>
          <a:prstGeom prst="rect">
            <a:avLst/>
          </a:prstGeom>
          <a:noFill/>
        </p:spPr>
        <p:txBody>
          <a:bodyPr wrap="square" rtlCol="0" anchor="t">
            <a:spAutoFit/>
          </a:bodyPr>
          <a:p>
            <a:pPr indent="558800"/>
            <a:r>
              <a:rPr lang="zh-CN" altLang="en-US">
                <a:solidFill>
                  <a:srgbClr val="000000"/>
                </a:solidFill>
                <a:latin typeface="黑体" panose="02010609060101010101" charset="-122"/>
                <a:ea typeface="黑体" panose="02010609060101010101" charset="-122"/>
                <a:cs typeface="黑体" panose="02010609060101010101" charset="-122"/>
                <a:sym typeface="+mn-ea"/>
              </a:rPr>
              <a:t>国民党第一次全国代表大会的召开</a:t>
            </a:r>
            <a:r>
              <a:rPr lang="en-US" altLang="zh-CN">
                <a:solidFill>
                  <a:srgbClr val="000000"/>
                </a:solidFill>
                <a:latin typeface="黑体" panose="02010609060101010101" charset="-122"/>
                <a:ea typeface="黑体" panose="02010609060101010101" charset="-122"/>
                <a:cs typeface="黑体" panose="02010609060101010101" charset="-122"/>
                <a:sym typeface="+mn-ea"/>
              </a:rPr>
              <a:t>,</a:t>
            </a:r>
            <a:r>
              <a:rPr lang="zh-CN" altLang="en-US">
                <a:solidFill>
                  <a:srgbClr val="000000"/>
                </a:solidFill>
                <a:latin typeface="黑体" panose="02010609060101010101" charset="-122"/>
                <a:ea typeface="黑体" panose="02010609060101010101" charset="-122"/>
                <a:cs typeface="黑体" panose="02010609060101010101" charset="-122"/>
                <a:sym typeface="+mn-ea"/>
              </a:rPr>
              <a:t>标志着国共两党合作的正式建立。政治协商会议的召开</a:t>
            </a:r>
            <a:r>
              <a:rPr lang="en-US" altLang="zh-CN">
                <a:solidFill>
                  <a:srgbClr val="000000"/>
                </a:solidFill>
                <a:latin typeface="黑体" panose="02010609060101010101" charset="-122"/>
                <a:ea typeface="黑体" panose="02010609060101010101" charset="-122"/>
                <a:cs typeface="黑体" panose="02010609060101010101" charset="-122"/>
                <a:sym typeface="+mn-ea"/>
              </a:rPr>
              <a:t>,</a:t>
            </a:r>
            <a:r>
              <a:rPr lang="zh-CN" altLang="en-US">
                <a:solidFill>
                  <a:srgbClr val="000000"/>
                </a:solidFill>
                <a:latin typeface="黑体" panose="02010609060101010101" charset="-122"/>
                <a:ea typeface="黑体" panose="02010609060101010101" charset="-122"/>
                <a:cs typeface="黑体" panose="02010609060101010101" charset="-122"/>
                <a:sym typeface="+mn-ea"/>
              </a:rPr>
              <a:t>为中国实现民主统一、和平建国带来了一线曙光。</a:t>
            </a:r>
            <a:endParaRPr lang="zh-CN" altLang="en-US"/>
          </a:p>
        </p:txBody>
      </p:sp>
      <p:sp>
        <p:nvSpPr>
          <p:cNvPr id="46095" name="AutoShape 15"/>
          <p:cNvSpPr/>
          <p:nvPr/>
        </p:nvSpPr>
        <p:spPr>
          <a:xfrm>
            <a:off x="1247775" y="3604895"/>
            <a:ext cx="7616825" cy="2881313"/>
          </a:xfrm>
          <a:prstGeom prst="cloudCallout">
            <a:avLst>
              <a:gd name="adj1" fmla="val 23912"/>
              <a:gd name="adj2" fmla="val 49167"/>
            </a:avLst>
          </a:prstGeom>
          <a:solidFill>
            <a:schemeClr val="accent5">
              <a:lumMod val="60000"/>
              <a:lumOff val="40000"/>
            </a:schemeClr>
          </a:solidFill>
          <a:ln w="19050" cap="flat" cmpd="sng">
            <a:solidFill>
              <a:schemeClr val="bg2"/>
            </a:solidFill>
            <a:prstDash val="solid"/>
            <a:round/>
            <a:headEnd type="none" w="med" len="med"/>
            <a:tailEnd type="none" w="med" len="med"/>
          </a:ln>
        </p:spPr>
        <p:txBody>
          <a:bodyPr anchor="t"/>
          <a:p>
            <a:pPr lvl="0" indent="0" fontAlgn="base">
              <a:buFont typeface="Arial" panose="020B0604020202020204" pitchFamily="34" charset="0"/>
              <a:buNone/>
            </a:pPr>
            <a:endParaRPr lang="zh-CN" altLang="zh-CN" sz="2400" strike="noStrike" noProof="1" dirty="0">
              <a:latin typeface="Times New Roman" panose="02020603050405020304" pitchFamily="18" charset="0"/>
              <a:ea typeface="宋体" panose="02010600030101010101" pitchFamily="2" charset="-122"/>
            </a:endParaRPr>
          </a:p>
        </p:txBody>
      </p:sp>
      <p:sp>
        <p:nvSpPr>
          <p:cNvPr id="108" name="文本框 107"/>
          <p:cNvSpPr txBox="1"/>
          <p:nvPr/>
        </p:nvSpPr>
        <p:spPr>
          <a:xfrm>
            <a:off x="1247775" y="4562475"/>
            <a:ext cx="6112510" cy="706755"/>
          </a:xfrm>
          <a:prstGeom prst="rect">
            <a:avLst/>
          </a:prstGeom>
          <a:noFill/>
          <a:ln w="9525">
            <a:noFill/>
          </a:ln>
        </p:spPr>
        <p:txBody>
          <a:bodyPr wrap="square">
            <a:spAutoFit/>
          </a:bodyPr>
          <a:p>
            <a:pPr indent="558800"/>
            <a:r>
              <a:rPr lang="en-US" altLang="zh-CN" sz="2200" b="0">
                <a:solidFill>
                  <a:srgbClr val="FF0000"/>
                </a:solidFill>
                <a:latin typeface="黑体" panose="02010609060101010101" charset="-122"/>
                <a:ea typeface="黑体" panose="02010609060101010101" charset="-122"/>
                <a:cs typeface="黑体" panose="02010609060101010101" charset="-122"/>
              </a:rPr>
              <a:t>(3)</a:t>
            </a:r>
            <a:r>
              <a:rPr lang="zh-CN" altLang="en-US" sz="2200" b="0">
                <a:solidFill>
                  <a:srgbClr val="FF0000"/>
                </a:solidFill>
                <a:latin typeface="黑体" panose="02010609060101010101" charset="-122"/>
                <a:ea typeface="黑体" panose="02010609060101010101" charset="-122"/>
                <a:cs typeface="黑体" panose="02010609060101010101" charset="-122"/>
              </a:rPr>
              <a:t>两幅图中的会议分别产生了怎样的影响</a:t>
            </a:r>
            <a:r>
              <a:rPr lang="en-US" altLang="zh-CN" sz="2200" b="0">
                <a:solidFill>
                  <a:srgbClr val="FF0000"/>
                </a:solidFill>
                <a:latin typeface="黑体" panose="02010609060101010101" charset="-122"/>
                <a:ea typeface="黑体" panose="02010609060101010101" charset="-122"/>
                <a:cs typeface="黑体" panose="02010609060101010101" charset="-122"/>
              </a:rPr>
              <a:t>?</a:t>
            </a:r>
            <a:endParaRPr lang="en-US" altLang="zh-CN" sz="2200" b="0">
              <a:solidFill>
                <a:srgbClr val="FF0000"/>
              </a:solidFill>
              <a:latin typeface="黑体" panose="02010609060101010101" charset="-122"/>
              <a:ea typeface="黑体" panose="02010609060101010101" charset="-122"/>
              <a:cs typeface="黑体" panose="02010609060101010101" charset="-122"/>
            </a:endParaRPr>
          </a:p>
          <a:p>
            <a:endParaRPr lang="en-US" altLang="zh-CN" sz="2200" b="0">
              <a:solidFill>
                <a:srgbClr val="FF0000"/>
              </a:solidFill>
              <a:latin typeface="黑体" panose="02010609060101010101" charset="-122"/>
              <a:ea typeface="黑体" panose="02010609060101010101" charset="-122"/>
              <a:cs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2" nodeType="withEffect">
                                  <p:stCondLst>
                                    <p:cond delay="0"/>
                                  </p:stCondLst>
                                  <p:childTnLst>
                                    <p:set>
                                      <p:cBhvr>
                                        <p:cTn id="6" dur="1" fill="hold">
                                          <p:stCondLst>
                                            <p:cond delay="0"/>
                                          </p:stCondLst>
                                        </p:cTn>
                                        <p:tgtEl>
                                          <p:spTgt spid="46095"/>
                                        </p:tgtEl>
                                        <p:attrNameLst>
                                          <p:attrName>style.visibility</p:attrName>
                                        </p:attrNameLst>
                                      </p:cBhvr>
                                      <p:to>
                                        <p:strVal val="visible"/>
                                      </p:to>
                                    </p:set>
                                    <p:animEffect transition="in" filter="wipe(down)">
                                      <p:cBhvr>
                                        <p:cTn id="7" dur="580">
                                          <p:stCondLst>
                                            <p:cond delay="0"/>
                                          </p:stCondLst>
                                        </p:cTn>
                                        <p:tgtEl>
                                          <p:spTgt spid="46095"/>
                                        </p:tgtEl>
                                      </p:cBhvr>
                                    </p:animEffect>
                                    <p:anim calcmode="lin" valueType="num">
                                      <p:cBhvr>
                                        <p:cTn id="8" dur="1822" tmFilter="0,0; 0.14,0.36; 0.43,0.73; 0.71,0.91; 1.0,1.0">
                                          <p:stCondLst>
                                            <p:cond delay="0"/>
                                          </p:stCondLst>
                                        </p:cTn>
                                        <p:tgtEl>
                                          <p:spTgt spid="4609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6095"/>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46095"/>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46095"/>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46095"/>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46095"/>
                                        </p:tgtEl>
                                      </p:cBhvr>
                                      <p:to x="100000" y="60000"/>
                                    </p:animScale>
                                    <p:animScale>
                                      <p:cBhvr>
                                        <p:cTn id="14" dur="166" decel="50000">
                                          <p:stCondLst>
                                            <p:cond delay="676"/>
                                          </p:stCondLst>
                                        </p:cTn>
                                        <p:tgtEl>
                                          <p:spTgt spid="46095"/>
                                        </p:tgtEl>
                                      </p:cBhvr>
                                      <p:to x="100000" y="100000"/>
                                    </p:animScale>
                                    <p:animScale>
                                      <p:cBhvr>
                                        <p:cTn id="15" dur="26">
                                          <p:stCondLst>
                                            <p:cond delay="1312"/>
                                          </p:stCondLst>
                                        </p:cTn>
                                        <p:tgtEl>
                                          <p:spTgt spid="46095"/>
                                        </p:tgtEl>
                                      </p:cBhvr>
                                      <p:to x="100000" y="80000"/>
                                    </p:animScale>
                                    <p:animScale>
                                      <p:cBhvr>
                                        <p:cTn id="16" dur="166" decel="50000">
                                          <p:stCondLst>
                                            <p:cond delay="1338"/>
                                          </p:stCondLst>
                                        </p:cTn>
                                        <p:tgtEl>
                                          <p:spTgt spid="46095"/>
                                        </p:tgtEl>
                                      </p:cBhvr>
                                      <p:to x="100000" y="100000"/>
                                    </p:animScale>
                                    <p:animScale>
                                      <p:cBhvr>
                                        <p:cTn id="17" dur="26">
                                          <p:stCondLst>
                                            <p:cond delay="1642"/>
                                          </p:stCondLst>
                                        </p:cTn>
                                        <p:tgtEl>
                                          <p:spTgt spid="46095"/>
                                        </p:tgtEl>
                                      </p:cBhvr>
                                      <p:to x="100000" y="90000"/>
                                    </p:animScale>
                                    <p:animScale>
                                      <p:cBhvr>
                                        <p:cTn id="18" dur="166" decel="50000">
                                          <p:stCondLst>
                                            <p:cond delay="1668"/>
                                          </p:stCondLst>
                                        </p:cTn>
                                        <p:tgtEl>
                                          <p:spTgt spid="46095"/>
                                        </p:tgtEl>
                                      </p:cBhvr>
                                      <p:to x="100000" y="100000"/>
                                    </p:animScale>
                                    <p:animScale>
                                      <p:cBhvr>
                                        <p:cTn id="19" dur="26">
                                          <p:stCondLst>
                                            <p:cond delay="1808"/>
                                          </p:stCondLst>
                                        </p:cTn>
                                        <p:tgtEl>
                                          <p:spTgt spid="46095"/>
                                        </p:tgtEl>
                                      </p:cBhvr>
                                      <p:to x="100000" y="95000"/>
                                    </p:animScale>
                                    <p:animScale>
                                      <p:cBhvr>
                                        <p:cTn id="20" dur="166" decel="50000">
                                          <p:stCondLst>
                                            <p:cond delay="1834"/>
                                          </p:stCondLst>
                                        </p:cTn>
                                        <p:tgtEl>
                                          <p:spTgt spid="4609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to="" calcmode="lin" valueType="num">
                                      <p:cBhvr>
                                        <p:cTn id="25" dur="1" fill="hold"/>
                                        <p:tgtEl>
                                          <p:spTgt spid="2"/>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95" grpId="1" animBg="1"/>
      <p:bldP spid="46095" grpId="2" bldLvl="0" animBg="1"/>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58" name="Object 2"/>
          <p:cNvGraphicFramePr>
            <a:graphicFrameLocks noChangeAspect="1"/>
          </p:cNvGraphicFramePr>
          <p:nvPr/>
        </p:nvGraphicFramePr>
        <p:xfrm>
          <a:off x="-177800" y="1935480"/>
          <a:ext cx="9218295" cy="4822825"/>
        </p:xfrm>
        <a:graphic>
          <a:graphicData uri="http://schemas.openxmlformats.org/presentationml/2006/ole">
            <mc:AlternateContent xmlns:mc="http://schemas.openxmlformats.org/markup-compatibility/2006">
              <mc:Choice xmlns:v="urn:schemas-microsoft-com:vml" Requires="v">
                <p:oleObj spid="_x0000_s19457" name="文档" r:id="rId1" imgW="8134985" imgH="4837430" progId="Word.Document.12">
                  <p:embed/>
                </p:oleObj>
              </mc:Choice>
              <mc:Fallback>
                <p:oleObj name="文档" r:id="rId1" imgW="8134985" imgH="4837430" progId="Word.Document.12">
                  <p:embed/>
                  <p:pic>
                    <p:nvPicPr>
                      <p:cNvPr id="0" name="图片 19456"/>
                      <p:cNvPicPr>
                        <a:picLocks noChangeAspect="1"/>
                      </p:cNvPicPr>
                      <p:nvPr/>
                    </p:nvPicPr>
                    <p:blipFill>
                      <a:blip r:embed="rId2"/>
                      <a:stretch>
                        <a:fillRect/>
                      </a:stretch>
                    </p:blipFill>
                    <p:spPr>
                      <a:xfrm>
                        <a:off x="-177800" y="1935480"/>
                        <a:ext cx="9218295" cy="4822825"/>
                      </a:xfrm>
                      <a:prstGeom prst="rect">
                        <a:avLst/>
                      </a:prstGeom>
                      <a:noFill/>
                      <a:ln w="9525">
                        <a:noFill/>
                      </a:ln>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20" name="组合 1"/>
          <p:cNvGrpSpPr/>
          <p:nvPr/>
        </p:nvGrpSpPr>
        <p:grpSpPr>
          <a:xfrm>
            <a:off x="1514793" y="561658"/>
            <a:ext cx="4043362" cy="962025"/>
            <a:chOff x="2586038" y="765175"/>
            <a:chExt cx="4043362" cy="962025"/>
          </a:xfrm>
        </p:grpSpPr>
        <p:sp>
          <p:nvSpPr>
            <p:cNvPr id="8" name="Freeform 5"/>
            <p:cNvSpPr/>
            <p:nvPr/>
          </p:nvSpPr>
          <p:spPr bwMode="auto">
            <a:xfrm>
              <a:off x="3700463" y="1412875"/>
              <a:ext cx="1744662" cy="314325"/>
            </a:xfrm>
            <a:custGeom>
              <a:avLst/>
              <a:gdLst>
                <a:gd name="T0" fmla="*/ 62 w 1378"/>
                <a:gd name="T1" fmla="*/ 100 h 248"/>
                <a:gd name="T2" fmla="*/ 380 w 1378"/>
                <a:gd name="T3" fmla="*/ 44 h 248"/>
                <a:gd name="T4" fmla="*/ 422 w 1378"/>
                <a:gd name="T5" fmla="*/ 116 h 248"/>
                <a:gd name="T6" fmla="*/ 400 w 1378"/>
                <a:gd name="T7" fmla="*/ 98 h 248"/>
                <a:gd name="T8" fmla="*/ 406 w 1378"/>
                <a:gd name="T9" fmla="*/ 132 h 248"/>
                <a:gd name="T10" fmla="*/ 428 w 1378"/>
                <a:gd name="T11" fmla="*/ 90 h 248"/>
                <a:gd name="T12" fmla="*/ 492 w 1378"/>
                <a:gd name="T13" fmla="*/ 24 h 248"/>
                <a:gd name="T14" fmla="*/ 642 w 1378"/>
                <a:gd name="T15" fmla="*/ 58 h 248"/>
                <a:gd name="T16" fmla="*/ 548 w 1378"/>
                <a:gd name="T17" fmla="*/ 84 h 248"/>
                <a:gd name="T18" fmla="*/ 474 w 1378"/>
                <a:gd name="T19" fmla="*/ 178 h 248"/>
                <a:gd name="T20" fmla="*/ 606 w 1378"/>
                <a:gd name="T21" fmla="*/ 248 h 248"/>
                <a:gd name="T22" fmla="*/ 772 w 1378"/>
                <a:gd name="T23" fmla="*/ 248 h 248"/>
                <a:gd name="T24" fmla="*/ 904 w 1378"/>
                <a:gd name="T25" fmla="*/ 178 h 248"/>
                <a:gd name="T26" fmla="*/ 830 w 1378"/>
                <a:gd name="T27" fmla="*/ 84 h 248"/>
                <a:gd name="T28" fmla="*/ 736 w 1378"/>
                <a:gd name="T29" fmla="*/ 58 h 248"/>
                <a:gd name="T30" fmla="*/ 886 w 1378"/>
                <a:gd name="T31" fmla="*/ 24 h 248"/>
                <a:gd name="T32" fmla="*/ 950 w 1378"/>
                <a:gd name="T33" fmla="*/ 90 h 248"/>
                <a:gd name="T34" fmla="*/ 972 w 1378"/>
                <a:gd name="T35" fmla="*/ 132 h 248"/>
                <a:gd name="T36" fmla="*/ 980 w 1378"/>
                <a:gd name="T37" fmla="*/ 98 h 248"/>
                <a:gd name="T38" fmla="*/ 956 w 1378"/>
                <a:gd name="T39" fmla="*/ 120 h 248"/>
                <a:gd name="T40" fmla="*/ 996 w 1378"/>
                <a:gd name="T41" fmla="*/ 44 h 248"/>
                <a:gd name="T42" fmla="*/ 1316 w 1378"/>
                <a:gd name="T43" fmla="*/ 100 h 248"/>
                <a:gd name="T44" fmla="*/ 1376 w 1378"/>
                <a:gd name="T45" fmla="*/ 56 h 248"/>
                <a:gd name="T46" fmla="*/ 1226 w 1378"/>
                <a:gd name="T47" fmla="*/ 2 h 248"/>
                <a:gd name="T48" fmla="*/ 968 w 1378"/>
                <a:gd name="T49" fmla="*/ 20 h 248"/>
                <a:gd name="T50" fmla="*/ 744 w 1378"/>
                <a:gd name="T51" fmla="*/ 8 h 248"/>
                <a:gd name="T52" fmla="*/ 594 w 1378"/>
                <a:gd name="T53" fmla="*/ 2 h 248"/>
                <a:gd name="T54" fmla="*/ 372 w 1378"/>
                <a:gd name="T55" fmla="*/ 30 h 248"/>
                <a:gd name="T56" fmla="*/ 100 w 1378"/>
                <a:gd name="T57" fmla="*/ 8 h 248"/>
                <a:gd name="T58" fmla="*/ 0 w 1378"/>
                <a:gd name="T59" fmla="*/ 62 h 248"/>
                <a:gd name="T60" fmla="*/ 1198 w 1378"/>
                <a:gd name="T61" fmla="*/ 4 h 248"/>
                <a:gd name="T62" fmla="*/ 1368 w 1378"/>
                <a:gd name="T63" fmla="*/ 42 h 248"/>
                <a:gd name="T64" fmla="*/ 1350 w 1378"/>
                <a:gd name="T65" fmla="*/ 90 h 248"/>
                <a:gd name="T66" fmla="*/ 1080 w 1378"/>
                <a:gd name="T67" fmla="*/ 52 h 248"/>
                <a:gd name="T68" fmla="*/ 760 w 1378"/>
                <a:gd name="T69" fmla="*/ 182 h 248"/>
                <a:gd name="T70" fmla="*/ 788 w 1378"/>
                <a:gd name="T71" fmla="*/ 100 h 248"/>
                <a:gd name="T72" fmla="*/ 898 w 1378"/>
                <a:gd name="T73" fmla="*/ 152 h 248"/>
                <a:gd name="T74" fmla="*/ 846 w 1378"/>
                <a:gd name="T75" fmla="*/ 230 h 248"/>
                <a:gd name="T76" fmla="*/ 614 w 1378"/>
                <a:gd name="T77" fmla="*/ 102 h 248"/>
                <a:gd name="T78" fmla="*/ 626 w 1378"/>
                <a:gd name="T79" fmla="*/ 196 h 248"/>
                <a:gd name="T80" fmla="*/ 606 w 1378"/>
                <a:gd name="T81" fmla="*/ 244 h 248"/>
                <a:gd name="T82" fmla="*/ 480 w 1378"/>
                <a:gd name="T83" fmla="*/ 178 h 248"/>
                <a:gd name="T84" fmla="*/ 550 w 1378"/>
                <a:gd name="T85" fmla="*/ 102 h 248"/>
                <a:gd name="T86" fmla="*/ 726 w 1378"/>
                <a:gd name="T87" fmla="*/ 60 h 248"/>
                <a:gd name="T88" fmla="*/ 708 w 1378"/>
                <a:gd name="T89" fmla="*/ 134 h 248"/>
                <a:gd name="T90" fmla="*/ 732 w 1378"/>
                <a:gd name="T91" fmla="*/ 178 h 248"/>
                <a:gd name="T92" fmla="*/ 752 w 1378"/>
                <a:gd name="T93" fmla="*/ 166 h 248"/>
                <a:gd name="T94" fmla="*/ 724 w 1378"/>
                <a:gd name="T95" fmla="*/ 148 h 248"/>
                <a:gd name="T96" fmla="*/ 710 w 1378"/>
                <a:gd name="T97" fmla="*/ 152 h 248"/>
                <a:gd name="T98" fmla="*/ 760 w 1378"/>
                <a:gd name="T99" fmla="*/ 102 h 248"/>
                <a:gd name="T100" fmla="*/ 736 w 1378"/>
                <a:gd name="T101" fmla="*/ 206 h 248"/>
                <a:gd name="T102" fmla="*/ 622 w 1378"/>
                <a:gd name="T103" fmla="*/ 182 h 248"/>
                <a:gd name="T104" fmla="*/ 644 w 1378"/>
                <a:gd name="T105" fmla="*/ 112 h 248"/>
                <a:gd name="T106" fmla="*/ 662 w 1378"/>
                <a:gd name="T107" fmla="*/ 164 h 248"/>
                <a:gd name="T108" fmla="*/ 642 w 1378"/>
                <a:gd name="T109" fmla="*/ 144 h 248"/>
                <a:gd name="T110" fmla="*/ 638 w 1378"/>
                <a:gd name="T111" fmla="*/ 176 h 248"/>
                <a:gd name="T112" fmla="*/ 652 w 1378"/>
                <a:gd name="T113" fmla="*/ 176 h 248"/>
                <a:gd name="T114" fmla="*/ 658 w 1378"/>
                <a:gd name="T115" fmla="*/ 110 h 248"/>
                <a:gd name="T116" fmla="*/ 688 w 1378"/>
                <a:gd name="T117" fmla="*/ 40 h 248"/>
                <a:gd name="T118" fmla="*/ 76 w 1378"/>
                <a:gd name="T119" fmla="*/ 14 h 248"/>
                <a:gd name="T120" fmla="*/ 290 w 1378"/>
                <a:gd name="T121" fmla="*/ 12 h 248"/>
                <a:gd name="T122" fmla="*/ 122 w 1378"/>
                <a:gd name="T123" fmla="*/ 96 h 248"/>
                <a:gd name="T124" fmla="*/ 4 w 1378"/>
                <a:gd name="T125" fmla="*/ 6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78" h="248">
                  <a:moveTo>
                    <a:pt x="0" y="62"/>
                  </a:moveTo>
                  <a:lnTo>
                    <a:pt x="0" y="62"/>
                  </a:lnTo>
                  <a:lnTo>
                    <a:pt x="2" y="70"/>
                  </a:lnTo>
                  <a:lnTo>
                    <a:pt x="4" y="76"/>
                  </a:lnTo>
                  <a:lnTo>
                    <a:pt x="8" y="80"/>
                  </a:lnTo>
                  <a:lnTo>
                    <a:pt x="12" y="86"/>
                  </a:lnTo>
                  <a:lnTo>
                    <a:pt x="26" y="92"/>
                  </a:lnTo>
                  <a:lnTo>
                    <a:pt x="42" y="98"/>
                  </a:lnTo>
                  <a:lnTo>
                    <a:pt x="62" y="100"/>
                  </a:lnTo>
                  <a:lnTo>
                    <a:pt x="82" y="102"/>
                  </a:lnTo>
                  <a:lnTo>
                    <a:pt x="124" y="100"/>
                  </a:lnTo>
                  <a:lnTo>
                    <a:pt x="124" y="100"/>
                  </a:lnTo>
                  <a:lnTo>
                    <a:pt x="152" y="96"/>
                  </a:lnTo>
                  <a:lnTo>
                    <a:pt x="184" y="92"/>
                  </a:lnTo>
                  <a:lnTo>
                    <a:pt x="246" y="78"/>
                  </a:lnTo>
                  <a:lnTo>
                    <a:pt x="312" y="60"/>
                  </a:lnTo>
                  <a:lnTo>
                    <a:pt x="380" y="44"/>
                  </a:lnTo>
                  <a:lnTo>
                    <a:pt x="380" y="44"/>
                  </a:lnTo>
                  <a:lnTo>
                    <a:pt x="398" y="54"/>
                  </a:lnTo>
                  <a:lnTo>
                    <a:pt x="412" y="68"/>
                  </a:lnTo>
                  <a:lnTo>
                    <a:pt x="418" y="76"/>
                  </a:lnTo>
                  <a:lnTo>
                    <a:pt x="422" y="84"/>
                  </a:lnTo>
                  <a:lnTo>
                    <a:pt x="424" y="90"/>
                  </a:lnTo>
                  <a:lnTo>
                    <a:pt x="426" y="100"/>
                  </a:lnTo>
                  <a:lnTo>
                    <a:pt x="426" y="100"/>
                  </a:lnTo>
                  <a:lnTo>
                    <a:pt x="426" y="108"/>
                  </a:lnTo>
                  <a:lnTo>
                    <a:pt x="422" y="116"/>
                  </a:lnTo>
                  <a:lnTo>
                    <a:pt x="422" y="116"/>
                  </a:lnTo>
                  <a:lnTo>
                    <a:pt x="422" y="114"/>
                  </a:lnTo>
                  <a:lnTo>
                    <a:pt x="422" y="114"/>
                  </a:lnTo>
                  <a:lnTo>
                    <a:pt x="422" y="108"/>
                  </a:lnTo>
                  <a:lnTo>
                    <a:pt x="418" y="102"/>
                  </a:lnTo>
                  <a:lnTo>
                    <a:pt x="412" y="98"/>
                  </a:lnTo>
                  <a:lnTo>
                    <a:pt x="406" y="96"/>
                  </a:lnTo>
                  <a:lnTo>
                    <a:pt x="406" y="96"/>
                  </a:lnTo>
                  <a:lnTo>
                    <a:pt x="400" y="98"/>
                  </a:lnTo>
                  <a:lnTo>
                    <a:pt x="394" y="102"/>
                  </a:lnTo>
                  <a:lnTo>
                    <a:pt x="390" y="108"/>
                  </a:lnTo>
                  <a:lnTo>
                    <a:pt x="388" y="114"/>
                  </a:lnTo>
                  <a:lnTo>
                    <a:pt x="388" y="114"/>
                  </a:lnTo>
                  <a:lnTo>
                    <a:pt x="390" y="120"/>
                  </a:lnTo>
                  <a:lnTo>
                    <a:pt x="394" y="126"/>
                  </a:lnTo>
                  <a:lnTo>
                    <a:pt x="400" y="130"/>
                  </a:lnTo>
                  <a:lnTo>
                    <a:pt x="406" y="132"/>
                  </a:lnTo>
                  <a:lnTo>
                    <a:pt x="406" y="132"/>
                  </a:lnTo>
                  <a:lnTo>
                    <a:pt x="412" y="130"/>
                  </a:lnTo>
                  <a:lnTo>
                    <a:pt x="416" y="128"/>
                  </a:lnTo>
                  <a:lnTo>
                    <a:pt x="416" y="128"/>
                  </a:lnTo>
                  <a:lnTo>
                    <a:pt x="422" y="124"/>
                  </a:lnTo>
                  <a:lnTo>
                    <a:pt x="426" y="118"/>
                  </a:lnTo>
                  <a:lnTo>
                    <a:pt x="428" y="108"/>
                  </a:lnTo>
                  <a:lnTo>
                    <a:pt x="430" y="98"/>
                  </a:lnTo>
                  <a:lnTo>
                    <a:pt x="430" y="98"/>
                  </a:lnTo>
                  <a:lnTo>
                    <a:pt x="428" y="90"/>
                  </a:lnTo>
                  <a:lnTo>
                    <a:pt x="426" y="82"/>
                  </a:lnTo>
                  <a:lnTo>
                    <a:pt x="422" y="76"/>
                  </a:lnTo>
                  <a:lnTo>
                    <a:pt x="416" y="68"/>
                  </a:lnTo>
                  <a:lnTo>
                    <a:pt x="402" y="54"/>
                  </a:lnTo>
                  <a:lnTo>
                    <a:pt x="386" y="42"/>
                  </a:lnTo>
                  <a:lnTo>
                    <a:pt x="386" y="42"/>
                  </a:lnTo>
                  <a:lnTo>
                    <a:pt x="420" y="34"/>
                  </a:lnTo>
                  <a:lnTo>
                    <a:pt x="456" y="28"/>
                  </a:lnTo>
                  <a:lnTo>
                    <a:pt x="492" y="24"/>
                  </a:lnTo>
                  <a:lnTo>
                    <a:pt x="528" y="20"/>
                  </a:lnTo>
                  <a:lnTo>
                    <a:pt x="528" y="20"/>
                  </a:lnTo>
                  <a:lnTo>
                    <a:pt x="566" y="18"/>
                  </a:lnTo>
                  <a:lnTo>
                    <a:pt x="604" y="20"/>
                  </a:lnTo>
                  <a:lnTo>
                    <a:pt x="640" y="26"/>
                  </a:lnTo>
                  <a:lnTo>
                    <a:pt x="674" y="34"/>
                  </a:lnTo>
                  <a:lnTo>
                    <a:pt x="674" y="34"/>
                  </a:lnTo>
                  <a:lnTo>
                    <a:pt x="656" y="46"/>
                  </a:lnTo>
                  <a:lnTo>
                    <a:pt x="642" y="58"/>
                  </a:lnTo>
                  <a:lnTo>
                    <a:pt x="630" y="72"/>
                  </a:lnTo>
                  <a:lnTo>
                    <a:pt x="620" y="86"/>
                  </a:lnTo>
                  <a:lnTo>
                    <a:pt x="620" y="86"/>
                  </a:lnTo>
                  <a:lnTo>
                    <a:pt x="608" y="84"/>
                  </a:lnTo>
                  <a:lnTo>
                    <a:pt x="594" y="82"/>
                  </a:lnTo>
                  <a:lnTo>
                    <a:pt x="582" y="80"/>
                  </a:lnTo>
                  <a:lnTo>
                    <a:pt x="568" y="80"/>
                  </a:lnTo>
                  <a:lnTo>
                    <a:pt x="568" y="80"/>
                  </a:lnTo>
                  <a:lnTo>
                    <a:pt x="548" y="84"/>
                  </a:lnTo>
                  <a:lnTo>
                    <a:pt x="530" y="90"/>
                  </a:lnTo>
                  <a:lnTo>
                    <a:pt x="514" y="98"/>
                  </a:lnTo>
                  <a:lnTo>
                    <a:pt x="498" y="108"/>
                  </a:lnTo>
                  <a:lnTo>
                    <a:pt x="486" y="120"/>
                  </a:lnTo>
                  <a:lnTo>
                    <a:pt x="478" y="134"/>
                  </a:lnTo>
                  <a:lnTo>
                    <a:pt x="472" y="150"/>
                  </a:lnTo>
                  <a:lnTo>
                    <a:pt x="472" y="168"/>
                  </a:lnTo>
                  <a:lnTo>
                    <a:pt x="472" y="168"/>
                  </a:lnTo>
                  <a:lnTo>
                    <a:pt x="474" y="178"/>
                  </a:lnTo>
                  <a:lnTo>
                    <a:pt x="476" y="188"/>
                  </a:lnTo>
                  <a:lnTo>
                    <a:pt x="482" y="198"/>
                  </a:lnTo>
                  <a:lnTo>
                    <a:pt x="488" y="206"/>
                  </a:lnTo>
                  <a:lnTo>
                    <a:pt x="496" y="214"/>
                  </a:lnTo>
                  <a:lnTo>
                    <a:pt x="506" y="222"/>
                  </a:lnTo>
                  <a:lnTo>
                    <a:pt x="526" y="232"/>
                  </a:lnTo>
                  <a:lnTo>
                    <a:pt x="552" y="240"/>
                  </a:lnTo>
                  <a:lnTo>
                    <a:pt x="578" y="246"/>
                  </a:lnTo>
                  <a:lnTo>
                    <a:pt x="606" y="248"/>
                  </a:lnTo>
                  <a:lnTo>
                    <a:pt x="634" y="248"/>
                  </a:lnTo>
                  <a:lnTo>
                    <a:pt x="634" y="248"/>
                  </a:lnTo>
                  <a:lnTo>
                    <a:pt x="662" y="244"/>
                  </a:lnTo>
                  <a:lnTo>
                    <a:pt x="688" y="238"/>
                  </a:lnTo>
                  <a:lnTo>
                    <a:pt x="688" y="238"/>
                  </a:lnTo>
                  <a:lnTo>
                    <a:pt x="716" y="244"/>
                  </a:lnTo>
                  <a:lnTo>
                    <a:pt x="744" y="248"/>
                  </a:lnTo>
                  <a:lnTo>
                    <a:pt x="744" y="248"/>
                  </a:lnTo>
                  <a:lnTo>
                    <a:pt x="772" y="248"/>
                  </a:lnTo>
                  <a:lnTo>
                    <a:pt x="800" y="246"/>
                  </a:lnTo>
                  <a:lnTo>
                    <a:pt x="826" y="240"/>
                  </a:lnTo>
                  <a:lnTo>
                    <a:pt x="850" y="232"/>
                  </a:lnTo>
                  <a:lnTo>
                    <a:pt x="872" y="222"/>
                  </a:lnTo>
                  <a:lnTo>
                    <a:pt x="882" y="214"/>
                  </a:lnTo>
                  <a:lnTo>
                    <a:pt x="890" y="206"/>
                  </a:lnTo>
                  <a:lnTo>
                    <a:pt x="896" y="198"/>
                  </a:lnTo>
                  <a:lnTo>
                    <a:pt x="900" y="188"/>
                  </a:lnTo>
                  <a:lnTo>
                    <a:pt x="904" y="178"/>
                  </a:lnTo>
                  <a:lnTo>
                    <a:pt x="906" y="168"/>
                  </a:lnTo>
                  <a:lnTo>
                    <a:pt x="906" y="168"/>
                  </a:lnTo>
                  <a:lnTo>
                    <a:pt x="904" y="150"/>
                  </a:lnTo>
                  <a:lnTo>
                    <a:pt x="900" y="134"/>
                  </a:lnTo>
                  <a:lnTo>
                    <a:pt x="890" y="120"/>
                  </a:lnTo>
                  <a:lnTo>
                    <a:pt x="878" y="108"/>
                  </a:lnTo>
                  <a:lnTo>
                    <a:pt x="864" y="98"/>
                  </a:lnTo>
                  <a:lnTo>
                    <a:pt x="848" y="90"/>
                  </a:lnTo>
                  <a:lnTo>
                    <a:pt x="830" y="84"/>
                  </a:lnTo>
                  <a:lnTo>
                    <a:pt x="810" y="80"/>
                  </a:lnTo>
                  <a:lnTo>
                    <a:pt x="810" y="80"/>
                  </a:lnTo>
                  <a:lnTo>
                    <a:pt x="796" y="80"/>
                  </a:lnTo>
                  <a:lnTo>
                    <a:pt x="782" y="82"/>
                  </a:lnTo>
                  <a:lnTo>
                    <a:pt x="770" y="84"/>
                  </a:lnTo>
                  <a:lnTo>
                    <a:pt x="758" y="86"/>
                  </a:lnTo>
                  <a:lnTo>
                    <a:pt x="758" y="86"/>
                  </a:lnTo>
                  <a:lnTo>
                    <a:pt x="748" y="72"/>
                  </a:lnTo>
                  <a:lnTo>
                    <a:pt x="736" y="58"/>
                  </a:lnTo>
                  <a:lnTo>
                    <a:pt x="720" y="46"/>
                  </a:lnTo>
                  <a:lnTo>
                    <a:pt x="704" y="34"/>
                  </a:lnTo>
                  <a:lnTo>
                    <a:pt x="704" y="34"/>
                  </a:lnTo>
                  <a:lnTo>
                    <a:pt x="738" y="26"/>
                  </a:lnTo>
                  <a:lnTo>
                    <a:pt x="774" y="20"/>
                  </a:lnTo>
                  <a:lnTo>
                    <a:pt x="812" y="18"/>
                  </a:lnTo>
                  <a:lnTo>
                    <a:pt x="850" y="20"/>
                  </a:lnTo>
                  <a:lnTo>
                    <a:pt x="850" y="20"/>
                  </a:lnTo>
                  <a:lnTo>
                    <a:pt x="886" y="24"/>
                  </a:lnTo>
                  <a:lnTo>
                    <a:pt x="922" y="28"/>
                  </a:lnTo>
                  <a:lnTo>
                    <a:pt x="958" y="34"/>
                  </a:lnTo>
                  <a:lnTo>
                    <a:pt x="992" y="42"/>
                  </a:lnTo>
                  <a:lnTo>
                    <a:pt x="992" y="42"/>
                  </a:lnTo>
                  <a:lnTo>
                    <a:pt x="974" y="54"/>
                  </a:lnTo>
                  <a:lnTo>
                    <a:pt x="960" y="68"/>
                  </a:lnTo>
                  <a:lnTo>
                    <a:pt x="956" y="76"/>
                  </a:lnTo>
                  <a:lnTo>
                    <a:pt x="952" y="82"/>
                  </a:lnTo>
                  <a:lnTo>
                    <a:pt x="950" y="90"/>
                  </a:lnTo>
                  <a:lnTo>
                    <a:pt x="948" y="98"/>
                  </a:lnTo>
                  <a:lnTo>
                    <a:pt x="948" y="98"/>
                  </a:lnTo>
                  <a:lnTo>
                    <a:pt x="948" y="110"/>
                  </a:lnTo>
                  <a:lnTo>
                    <a:pt x="952" y="118"/>
                  </a:lnTo>
                  <a:lnTo>
                    <a:pt x="958" y="126"/>
                  </a:lnTo>
                  <a:lnTo>
                    <a:pt x="964" y="128"/>
                  </a:lnTo>
                  <a:lnTo>
                    <a:pt x="964" y="128"/>
                  </a:lnTo>
                  <a:lnTo>
                    <a:pt x="968" y="130"/>
                  </a:lnTo>
                  <a:lnTo>
                    <a:pt x="972" y="132"/>
                  </a:lnTo>
                  <a:lnTo>
                    <a:pt x="972" y="132"/>
                  </a:lnTo>
                  <a:lnTo>
                    <a:pt x="980" y="130"/>
                  </a:lnTo>
                  <a:lnTo>
                    <a:pt x="984" y="126"/>
                  </a:lnTo>
                  <a:lnTo>
                    <a:pt x="988" y="120"/>
                  </a:lnTo>
                  <a:lnTo>
                    <a:pt x="990" y="114"/>
                  </a:lnTo>
                  <a:lnTo>
                    <a:pt x="990" y="114"/>
                  </a:lnTo>
                  <a:lnTo>
                    <a:pt x="988" y="108"/>
                  </a:lnTo>
                  <a:lnTo>
                    <a:pt x="984" y="102"/>
                  </a:lnTo>
                  <a:lnTo>
                    <a:pt x="980" y="98"/>
                  </a:lnTo>
                  <a:lnTo>
                    <a:pt x="972" y="96"/>
                  </a:lnTo>
                  <a:lnTo>
                    <a:pt x="972" y="96"/>
                  </a:lnTo>
                  <a:lnTo>
                    <a:pt x="966" y="98"/>
                  </a:lnTo>
                  <a:lnTo>
                    <a:pt x="960" y="102"/>
                  </a:lnTo>
                  <a:lnTo>
                    <a:pt x="956" y="108"/>
                  </a:lnTo>
                  <a:lnTo>
                    <a:pt x="956" y="114"/>
                  </a:lnTo>
                  <a:lnTo>
                    <a:pt x="956" y="114"/>
                  </a:lnTo>
                  <a:lnTo>
                    <a:pt x="956" y="120"/>
                  </a:lnTo>
                  <a:lnTo>
                    <a:pt x="956" y="120"/>
                  </a:lnTo>
                  <a:lnTo>
                    <a:pt x="952" y="110"/>
                  </a:lnTo>
                  <a:lnTo>
                    <a:pt x="952" y="100"/>
                  </a:lnTo>
                  <a:lnTo>
                    <a:pt x="952" y="100"/>
                  </a:lnTo>
                  <a:lnTo>
                    <a:pt x="952" y="90"/>
                  </a:lnTo>
                  <a:lnTo>
                    <a:pt x="956" y="84"/>
                  </a:lnTo>
                  <a:lnTo>
                    <a:pt x="960" y="76"/>
                  </a:lnTo>
                  <a:lnTo>
                    <a:pt x="964" y="68"/>
                  </a:lnTo>
                  <a:lnTo>
                    <a:pt x="978" y="54"/>
                  </a:lnTo>
                  <a:lnTo>
                    <a:pt x="996" y="44"/>
                  </a:lnTo>
                  <a:lnTo>
                    <a:pt x="996" y="44"/>
                  </a:lnTo>
                  <a:lnTo>
                    <a:pt x="1064" y="60"/>
                  </a:lnTo>
                  <a:lnTo>
                    <a:pt x="1130" y="78"/>
                  </a:lnTo>
                  <a:lnTo>
                    <a:pt x="1194" y="92"/>
                  </a:lnTo>
                  <a:lnTo>
                    <a:pt x="1224" y="96"/>
                  </a:lnTo>
                  <a:lnTo>
                    <a:pt x="1254" y="100"/>
                  </a:lnTo>
                  <a:lnTo>
                    <a:pt x="1254" y="100"/>
                  </a:lnTo>
                  <a:lnTo>
                    <a:pt x="1296" y="102"/>
                  </a:lnTo>
                  <a:lnTo>
                    <a:pt x="1316" y="100"/>
                  </a:lnTo>
                  <a:lnTo>
                    <a:pt x="1334" y="98"/>
                  </a:lnTo>
                  <a:lnTo>
                    <a:pt x="1352" y="92"/>
                  </a:lnTo>
                  <a:lnTo>
                    <a:pt x="1364" y="86"/>
                  </a:lnTo>
                  <a:lnTo>
                    <a:pt x="1370" y="80"/>
                  </a:lnTo>
                  <a:lnTo>
                    <a:pt x="1374" y="76"/>
                  </a:lnTo>
                  <a:lnTo>
                    <a:pt x="1376" y="70"/>
                  </a:lnTo>
                  <a:lnTo>
                    <a:pt x="1378" y="62"/>
                  </a:lnTo>
                  <a:lnTo>
                    <a:pt x="1378" y="62"/>
                  </a:lnTo>
                  <a:lnTo>
                    <a:pt x="1376" y="56"/>
                  </a:lnTo>
                  <a:lnTo>
                    <a:pt x="1374" y="48"/>
                  </a:lnTo>
                  <a:lnTo>
                    <a:pt x="1370" y="42"/>
                  </a:lnTo>
                  <a:lnTo>
                    <a:pt x="1364" y="36"/>
                  </a:lnTo>
                  <a:lnTo>
                    <a:pt x="1348" y="26"/>
                  </a:lnTo>
                  <a:lnTo>
                    <a:pt x="1328" y="18"/>
                  </a:lnTo>
                  <a:lnTo>
                    <a:pt x="1304" y="12"/>
                  </a:lnTo>
                  <a:lnTo>
                    <a:pt x="1278" y="8"/>
                  </a:lnTo>
                  <a:lnTo>
                    <a:pt x="1226" y="2"/>
                  </a:lnTo>
                  <a:lnTo>
                    <a:pt x="1226" y="2"/>
                  </a:lnTo>
                  <a:lnTo>
                    <a:pt x="1170" y="0"/>
                  </a:lnTo>
                  <a:lnTo>
                    <a:pt x="1140" y="2"/>
                  </a:lnTo>
                  <a:lnTo>
                    <a:pt x="1110" y="4"/>
                  </a:lnTo>
                  <a:lnTo>
                    <a:pt x="1082" y="8"/>
                  </a:lnTo>
                  <a:lnTo>
                    <a:pt x="1054" y="14"/>
                  </a:lnTo>
                  <a:lnTo>
                    <a:pt x="1030" y="20"/>
                  </a:lnTo>
                  <a:lnTo>
                    <a:pt x="1006" y="30"/>
                  </a:lnTo>
                  <a:lnTo>
                    <a:pt x="1006" y="30"/>
                  </a:lnTo>
                  <a:lnTo>
                    <a:pt x="968" y="20"/>
                  </a:lnTo>
                  <a:lnTo>
                    <a:pt x="930" y="12"/>
                  </a:lnTo>
                  <a:lnTo>
                    <a:pt x="890" y="6"/>
                  </a:lnTo>
                  <a:lnTo>
                    <a:pt x="848" y="0"/>
                  </a:lnTo>
                  <a:lnTo>
                    <a:pt x="848" y="0"/>
                  </a:lnTo>
                  <a:lnTo>
                    <a:pt x="828" y="0"/>
                  </a:lnTo>
                  <a:lnTo>
                    <a:pt x="806" y="0"/>
                  </a:lnTo>
                  <a:lnTo>
                    <a:pt x="784" y="2"/>
                  </a:lnTo>
                  <a:lnTo>
                    <a:pt x="764" y="4"/>
                  </a:lnTo>
                  <a:lnTo>
                    <a:pt x="744" y="8"/>
                  </a:lnTo>
                  <a:lnTo>
                    <a:pt x="724" y="12"/>
                  </a:lnTo>
                  <a:lnTo>
                    <a:pt x="706" y="18"/>
                  </a:lnTo>
                  <a:lnTo>
                    <a:pt x="688" y="26"/>
                  </a:lnTo>
                  <a:lnTo>
                    <a:pt x="688" y="26"/>
                  </a:lnTo>
                  <a:lnTo>
                    <a:pt x="672" y="18"/>
                  </a:lnTo>
                  <a:lnTo>
                    <a:pt x="654" y="12"/>
                  </a:lnTo>
                  <a:lnTo>
                    <a:pt x="634" y="8"/>
                  </a:lnTo>
                  <a:lnTo>
                    <a:pt x="614" y="4"/>
                  </a:lnTo>
                  <a:lnTo>
                    <a:pt x="594" y="2"/>
                  </a:lnTo>
                  <a:lnTo>
                    <a:pt x="572" y="0"/>
                  </a:lnTo>
                  <a:lnTo>
                    <a:pt x="550" y="0"/>
                  </a:lnTo>
                  <a:lnTo>
                    <a:pt x="528" y="0"/>
                  </a:lnTo>
                  <a:lnTo>
                    <a:pt x="528" y="0"/>
                  </a:lnTo>
                  <a:lnTo>
                    <a:pt x="486" y="6"/>
                  </a:lnTo>
                  <a:lnTo>
                    <a:pt x="446" y="12"/>
                  </a:lnTo>
                  <a:lnTo>
                    <a:pt x="408" y="20"/>
                  </a:lnTo>
                  <a:lnTo>
                    <a:pt x="372" y="30"/>
                  </a:lnTo>
                  <a:lnTo>
                    <a:pt x="372" y="30"/>
                  </a:lnTo>
                  <a:lnTo>
                    <a:pt x="348" y="20"/>
                  </a:lnTo>
                  <a:lnTo>
                    <a:pt x="322" y="14"/>
                  </a:lnTo>
                  <a:lnTo>
                    <a:pt x="296" y="8"/>
                  </a:lnTo>
                  <a:lnTo>
                    <a:pt x="266" y="4"/>
                  </a:lnTo>
                  <a:lnTo>
                    <a:pt x="238" y="2"/>
                  </a:lnTo>
                  <a:lnTo>
                    <a:pt x="208" y="0"/>
                  </a:lnTo>
                  <a:lnTo>
                    <a:pt x="152" y="2"/>
                  </a:lnTo>
                  <a:lnTo>
                    <a:pt x="152" y="2"/>
                  </a:lnTo>
                  <a:lnTo>
                    <a:pt x="100" y="8"/>
                  </a:lnTo>
                  <a:lnTo>
                    <a:pt x="74" y="12"/>
                  </a:lnTo>
                  <a:lnTo>
                    <a:pt x="50" y="18"/>
                  </a:lnTo>
                  <a:lnTo>
                    <a:pt x="30" y="26"/>
                  </a:lnTo>
                  <a:lnTo>
                    <a:pt x="14" y="36"/>
                  </a:lnTo>
                  <a:lnTo>
                    <a:pt x="8" y="42"/>
                  </a:lnTo>
                  <a:lnTo>
                    <a:pt x="4" y="48"/>
                  </a:lnTo>
                  <a:lnTo>
                    <a:pt x="0" y="56"/>
                  </a:lnTo>
                  <a:lnTo>
                    <a:pt x="0" y="62"/>
                  </a:lnTo>
                  <a:lnTo>
                    <a:pt x="0" y="62"/>
                  </a:lnTo>
                  <a:close/>
                  <a:moveTo>
                    <a:pt x="1014" y="34"/>
                  </a:moveTo>
                  <a:lnTo>
                    <a:pt x="1014" y="34"/>
                  </a:lnTo>
                  <a:lnTo>
                    <a:pt x="1036" y="24"/>
                  </a:lnTo>
                  <a:lnTo>
                    <a:pt x="1062" y="18"/>
                  </a:lnTo>
                  <a:lnTo>
                    <a:pt x="1088" y="12"/>
                  </a:lnTo>
                  <a:lnTo>
                    <a:pt x="1116" y="8"/>
                  </a:lnTo>
                  <a:lnTo>
                    <a:pt x="1142" y="6"/>
                  </a:lnTo>
                  <a:lnTo>
                    <a:pt x="1170" y="4"/>
                  </a:lnTo>
                  <a:lnTo>
                    <a:pt x="1198" y="4"/>
                  </a:lnTo>
                  <a:lnTo>
                    <a:pt x="1224" y="6"/>
                  </a:lnTo>
                  <a:lnTo>
                    <a:pt x="1226" y="6"/>
                  </a:lnTo>
                  <a:lnTo>
                    <a:pt x="1226" y="6"/>
                  </a:lnTo>
                  <a:lnTo>
                    <a:pt x="1276" y="10"/>
                  </a:lnTo>
                  <a:lnTo>
                    <a:pt x="1300" y="14"/>
                  </a:lnTo>
                  <a:lnTo>
                    <a:pt x="1324" y="20"/>
                  </a:lnTo>
                  <a:lnTo>
                    <a:pt x="1346" y="28"/>
                  </a:lnTo>
                  <a:lnTo>
                    <a:pt x="1362" y="36"/>
                  </a:lnTo>
                  <a:lnTo>
                    <a:pt x="1368" y="42"/>
                  </a:lnTo>
                  <a:lnTo>
                    <a:pt x="1372" y="48"/>
                  </a:lnTo>
                  <a:lnTo>
                    <a:pt x="1374" y="56"/>
                  </a:lnTo>
                  <a:lnTo>
                    <a:pt x="1374" y="62"/>
                  </a:lnTo>
                  <a:lnTo>
                    <a:pt x="1374" y="62"/>
                  </a:lnTo>
                  <a:lnTo>
                    <a:pt x="1374" y="68"/>
                  </a:lnTo>
                  <a:lnTo>
                    <a:pt x="1370" y="74"/>
                  </a:lnTo>
                  <a:lnTo>
                    <a:pt x="1366" y="78"/>
                  </a:lnTo>
                  <a:lnTo>
                    <a:pt x="1362" y="84"/>
                  </a:lnTo>
                  <a:lnTo>
                    <a:pt x="1350" y="90"/>
                  </a:lnTo>
                  <a:lnTo>
                    <a:pt x="1334" y="94"/>
                  </a:lnTo>
                  <a:lnTo>
                    <a:pt x="1314" y="96"/>
                  </a:lnTo>
                  <a:lnTo>
                    <a:pt x="1294" y="98"/>
                  </a:lnTo>
                  <a:lnTo>
                    <a:pt x="1254" y="96"/>
                  </a:lnTo>
                  <a:lnTo>
                    <a:pt x="1254" y="96"/>
                  </a:lnTo>
                  <a:lnTo>
                    <a:pt x="1226" y="92"/>
                  </a:lnTo>
                  <a:lnTo>
                    <a:pt x="1198" y="88"/>
                  </a:lnTo>
                  <a:lnTo>
                    <a:pt x="1140" y="72"/>
                  </a:lnTo>
                  <a:lnTo>
                    <a:pt x="1080" y="52"/>
                  </a:lnTo>
                  <a:lnTo>
                    <a:pt x="1014" y="34"/>
                  </a:lnTo>
                  <a:lnTo>
                    <a:pt x="1014" y="34"/>
                  </a:lnTo>
                  <a:close/>
                  <a:moveTo>
                    <a:pt x="696" y="234"/>
                  </a:moveTo>
                  <a:lnTo>
                    <a:pt x="696" y="234"/>
                  </a:lnTo>
                  <a:lnTo>
                    <a:pt x="712" y="228"/>
                  </a:lnTo>
                  <a:lnTo>
                    <a:pt x="726" y="218"/>
                  </a:lnTo>
                  <a:lnTo>
                    <a:pt x="740" y="208"/>
                  </a:lnTo>
                  <a:lnTo>
                    <a:pt x="752" y="196"/>
                  </a:lnTo>
                  <a:lnTo>
                    <a:pt x="760" y="182"/>
                  </a:lnTo>
                  <a:lnTo>
                    <a:pt x="766" y="168"/>
                  </a:lnTo>
                  <a:lnTo>
                    <a:pt x="770" y="150"/>
                  </a:lnTo>
                  <a:lnTo>
                    <a:pt x="770" y="134"/>
                  </a:lnTo>
                  <a:lnTo>
                    <a:pt x="770" y="132"/>
                  </a:lnTo>
                  <a:lnTo>
                    <a:pt x="770" y="132"/>
                  </a:lnTo>
                  <a:lnTo>
                    <a:pt x="768" y="116"/>
                  </a:lnTo>
                  <a:lnTo>
                    <a:pt x="764" y="102"/>
                  </a:lnTo>
                  <a:lnTo>
                    <a:pt x="764" y="102"/>
                  </a:lnTo>
                  <a:lnTo>
                    <a:pt x="788" y="100"/>
                  </a:lnTo>
                  <a:lnTo>
                    <a:pt x="810" y="100"/>
                  </a:lnTo>
                  <a:lnTo>
                    <a:pt x="810" y="100"/>
                  </a:lnTo>
                  <a:lnTo>
                    <a:pt x="828" y="102"/>
                  </a:lnTo>
                  <a:lnTo>
                    <a:pt x="844" y="106"/>
                  </a:lnTo>
                  <a:lnTo>
                    <a:pt x="858" y="112"/>
                  </a:lnTo>
                  <a:lnTo>
                    <a:pt x="872" y="118"/>
                  </a:lnTo>
                  <a:lnTo>
                    <a:pt x="884" y="128"/>
                  </a:lnTo>
                  <a:lnTo>
                    <a:pt x="892" y="140"/>
                  </a:lnTo>
                  <a:lnTo>
                    <a:pt x="898" y="152"/>
                  </a:lnTo>
                  <a:lnTo>
                    <a:pt x="900" y="168"/>
                  </a:lnTo>
                  <a:lnTo>
                    <a:pt x="900" y="168"/>
                  </a:lnTo>
                  <a:lnTo>
                    <a:pt x="898" y="178"/>
                  </a:lnTo>
                  <a:lnTo>
                    <a:pt x="894" y="188"/>
                  </a:lnTo>
                  <a:lnTo>
                    <a:pt x="890" y="198"/>
                  </a:lnTo>
                  <a:lnTo>
                    <a:pt x="884" y="206"/>
                  </a:lnTo>
                  <a:lnTo>
                    <a:pt x="876" y="212"/>
                  </a:lnTo>
                  <a:lnTo>
                    <a:pt x="866" y="220"/>
                  </a:lnTo>
                  <a:lnTo>
                    <a:pt x="846" y="230"/>
                  </a:lnTo>
                  <a:lnTo>
                    <a:pt x="824" y="238"/>
                  </a:lnTo>
                  <a:lnTo>
                    <a:pt x="798" y="242"/>
                  </a:lnTo>
                  <a:lnTo>
                    <a:pt x="772" y="244"/>
                  </a:lnTo>
                  <a:lnTo>
                    <a:pt x="746" y="244"/>
                  </a:lnTo>
                  <a:lnTo>
                    <a:pt x="746" y="244"/>
                  </a:lnTo>
                  <a:lnTo>
                    <a:pt x="720" y="240"/>
                  </a:lnTo>
                  <a:lnTo>
                    <a:pt x="696" y="234"/>
                  </a:lnTo>
                  <a:lnTo>
                    <a:pt x="696" y="234"/>
                  </a:lnTo>
                  <a:close/>
                  <a:moveTo>
                    <a:pt x="614" y="102"/>
                  </a:moveTo>
                  <a:lnTo>
                    <a:pt x="614" y="102"/>
                  </a:lnTo>
                  <a:lnTo>
                    <a:pt x="608" y="116"/>
                  </a:lnTo>
                  <a:lnTo>
                    <a:pt x="606" y="132"/>
                  </a:lnTo>
                  <a:lnTo>
                    <a:pt x="606" y="134"/>
                  </a:lnTo>
                  <a:lnTo>
                    <a:pt x="606" y="134"/>
                  </a:lnTo>
                  <a:lnTo>
                    <a:pt x="608" y="150"/>
                  </a:lnTo>
                  <a:lnTo>
                    <a:pt x="610" y="168"/>
                  </a:lnTo>
                  <a:lnTo>
                    <a:pt x="618" y="182"/>
                  </a:lnTo>
                  <a:lnTo>
                    <a:pt x="626" y="196"/>
                  </a:lnTo>
                  <a:lnTo>
                    <a:pt x="638" y="208"/>
                  </a:lnTo>
                  <a:lnTo>
                    <a:pt x="650" y="218"/>
                  </a:lnTo>
                  <a:lnTo>
                    <a:pt x="666" y="228"/>
                  </a:lnTo>
                  <a:lnTo>
                    <a:pt x="682" y="234"/>
                  </a:lnTo>
                  <a:lnTo>
                    <a:pt x="682" y="234"/>
                  </a:lnTo>
                  <a:lnTo>
                    <a:pt x="658" y="240"/>
                  </a:lnTo>
                  <a:lnTo>
                    <a:pt x="632" y="244"/>
                  </a:lnTo>
                  <a:lnTo>
                    <a:pt x="632" y="244"/>
                  </a:lnTo>
                  <a:lnTo>
                    <a:pt x="606" y="244"/>
                  </a:lnTo>
                  <a:lnTo>
                    <a:pt x="580" y="242"/>
                  </a:lnTo>
                  <a:lnTo>
                    <a:pt x="554" y="238"/>
                  </a:lnTo>
                  <a:lnTo>
                    <a:pt x="530" y="230"/>
                  </a:lnTo>
                  <a:lnTo>
                    <a:pt x="510" y="220"/>
                  </a:lnTo>
                  <a:lnTo>
                    <a:pt x="502" y="212"/>
                  </a:lnTo>
                  <a:lnTo>
                    <a:pt x="494" y="206"/>
                  </a:lnTo>
                  <a:lnTo>
                    <a:pt x="488" y="198"/>
                  </a:lnTo>
                  <a:lnTo>
                    <a:pt x="484" y="188"/>
                  </a:lnTo>
                  <a:lnTo>
                    <a:pt x="480" y="178"/>
                  </a:lnTo>
                  <a:lnTo>
                    <a:pt x="478" y="168"/>
                  </a:lnTo>
                  <a:lnTo>
                    <a:pt x="478" y="168"/>
                  </a:lnTo>
                  <a:lnTo>
                    <a:pt x="480" y="152"/>
                  </a:lnTo>
                  <a:lnTo>
                    <a:pt x="484" y="140"/>
                  </a:lnTo>
                  <a:lnTo>
                    <a:pt x="494" y="128"/>
                  </a:lnTo>
                  <a:lnTo>
                    <a:pt x="506" y="118"/>
                  </a:lnTo>
                  <a:lnTo>
                    <a:pt x="518" y="112"/>
                  </a:lnTo>
                  <a:lnTo>
                    <a:pt x="534" y="106"/>
                  </a:lnTo>
                  <a:lnTo>
                    <a:pt x="550" y="102"/>
                  </a:lnTo>
                  <a:lnTo>
                    <a:pt x="566" y="100"/>
                  </a:lnTo>
                  <a:lnTo>
                    <a:pt x="566" y="100"/>
                  </a:lnTo>
                  <a:lnTo>
                    <a:pt x="590" y="100"/>
                  </a:lnTo>
                  <a:lnTo>
                    <a:pt x="614" y="102"/>
                  </a:lnTo>
                  <a:lnTo>
                    <a:pt x="614" y="102"/>
                  </a:lnTo>
                  <a:close/>
                  <a:moveTo>
                    <a:pt x="688" y="40"/>
                  </a:moveTo>
                  <a:lnTo>
                    <a:pt x="688" y="40"/>
                  </a:lnTo>
                  <a:lnTo>
                    <a:pt x="708" y="48"/>
                  </a:lnTo>
                  <a:lnTo>
                    <a:pt x="726" y="60"/>
                  </a:lnTo>
                  <a:lnTo>
                    <a:pt x="742" y="74"/>
                  </a:lnTo>
                  <a:lnTo>
                    <a:pt x="752" y="88"/>
                  </a:lnTo>
                  <a:lnTo>
                    <a:pt x="752" y="88"/>
                  </a:lnTo>
                  <a:lnTo>
                    <a:pt x="734" y="98"/>
                  </a:lnTo>
                  <a:lnTo>
                    <a:pt x="728" y="104"/>
                  </a:lnTo>
                  <a:lnTo>
                    <a:pt x="720" y="110"/>
                  </a:lnTo>
                  <a:lnTo>
                    <a:pt x="714" y="118"/>
                  </a:lnTo>
                  <a:lnTo>
                    <a:pt x="710" y="126"/>
                  </a:lnTo>
                  <a:lnTo>
                    <a:pt x="708" y="134"/>
                  </a:lnTo>
                  <a:lnTo>
                    <a:pt x="706" y="144"/>
                  </a:lnTo>
                  <a:lnTo>
                    <a:pt x="706" y="144"/>
                  </a:lnTo>
                  <a:lnTo>
                    <a:pt x="708" y="154"/>
                  </a:lnTo>
                  <a:lnTo>
                    <a:pt x="712" y="164"/>
                  </a:lnTo>
                  <a:lnTo>
                    <a:pt x="718" y="170"/>
                  </a:lnTo>
                  <a:lnTo>
                    <a:pt x="726" y="176"/>
                  </a:lnTo>
                  <a:lnTo>
                    <a:pt x="726" y="176"/>
                  </a:lnTo>
                  <a:lnTo>
                    <a:pt x="732" y="178"/>
                  </a:lnTo>
                  <a:lnTo>
                    <a:pt x="732" y="178"/>
                  </a:lnTo>
                  <a:lnTo>
                    <a:pt x="736" y="178"/>
                  </a:lnTo>
                  <a:lnTo>
                    <a:pt x="736" y="178"/>
                  </a:lnTo>
                  <a:lnTo>
                    <a:pt x="736" y="178"/>
                  </a:lnTo>
                  <a:lnTo>
                    <a:pt x="736" y="178"/>
                  </a:lnTo>
                  <a:lnTo>
                    <a:pt x="738" y="178"/>
                  </a:lnTo>
                  <a:lnTo>
                    <a:pt x="738" y="178"/>
                  </a:lnTo>
                  <a:lnTo>
                    <a:pt x="744" y="176"/>
                  </a:lnTo>
                  <a:lnTo>
                    <a:pt x="750" y="172"/>
                  </a:lnTo>
                  <a:lnTo>
                    <a:pt x="752" y="166"/>
                  </a:lnTo>
                  <a:lnTo>
                    <a:pt x="754" y="160"/>
                  </a:lnTo>
                  <a:lnTo>
                    <a:pt x="754" y="160"/>
                  </a:lnTo>
                  <a:lnTo>
                    <a:pt x="752" y="154"/>
                  </a:lnTo>
                  <a:lnTo>
                    <a:pt x="748" y="148"/>
                  </a:lnTo>
                  <a:lnTo>
                    <a:pt x="742" y="144"/>
                  </a:lnTo>
                  <a:lnTo>
                    <a:pt x="736" y="144"/>
                  </a:lnTo>
                  <a:lnTo>
                    <a:pt x="736" y="144"/>
                  </a:lnTo>
                  <a:lnTo>
                    <a:pt x="730" y="144"/>
                  </a:lnTo>
                  <a:lnTo>
                    <a:pt x="724" y="148"/>
                  </a:lnTo>
                  <a:lnTo>
                    <a:pt x="720" y="154"/>
                  </a:lnTo>
                  <a:lnTo>
                    <a:pt x="718" y="160"/>
                  </a:lnTo>
                  <a:lnTo>
                    <a:pt x="718" y="160"/>
                  </a:lnTo>
                  <a:lnTo>
                    <a:pt x="720" y="166"/>
                  </a:lnTo>
                  <a:lnTo>
                    <a:pt x="722" y="170"/>
                  </a:lnTo>
                  <a:lnTo>
                    <a:pt x="722" y="170"/>
                  </a:lnTo>
                  <a:lnTo>
                    <a:pt x="716" y="166"/>
                  </a:lnTo>
                  <a:lnTo>
                    <a:pt x="712" y="160"/>
                  </a:lnTo>
                  <a:lnTo>
                    <a:pt x="710" y="152"/>
                  </a:lnTo>
                  <a:lnTo>
                    <a:pt x="710" y="144"/>
                  </a:lnTo>
                  <a:lnTo>
                    <a:pt x="710" y="144"/>
                  </a:lnTo>
                  <a:lnTo>
                    <a:pt x="712" y="136"/>
                  </a:lnTo>
                  <a:lnTo>
                    <a:pt x="714" y="128"/>
                  </a:lnTo>
                  <a:lnTo>
                    <a:pt x="720" y="122"/>
                  </a:lnTo>
                  <a:lnTo>
                    <a:pt x="726" y="116"/>
                  </a:lnTo>
                  <a:lnTo>
                    <a:pt x="732" y="112"/>
                  </a:lnTo>
                  <a:lnTo>
                    <a:pt x="742" y="108"/>
                  </a:lnTo>
                  <a:lnTo>
                    <a:pt x="760" y="102"/>
                  </a:lnTo>
                  <a:lnTo>
                    <a:pt x="760" y="102"/>
                  </a:lnTo>
                  <a:lnTo>
                    <a:pt x="764" y="118"/>
                  </a:lnTo>
                  <a:lnTo>
                    <a:pt x="766" y="134"/>
                  </a:lnTo>
                  <a:lnTo>
                    <a:pt x="766" y="134"/>
                  </a:lnTo>
                  <a:lnTo>
                    <a:pt x="766" y="150"/>
                  </a:lnTo>
                  <a:lnTo>
                    <a:pt x="762" y="166"/>
                  </a:lnTo>
                  <a:lnTo>
                    <a:pt x="756" y="182"/>
                  </a:lnTo>
                  <a:lnTo>
                    <a:pt x="746" y="194"/>
                  </a:lnTo>
                  <a:lnTo>
                    <a:pt x="736" y="206"/>
                  </a:lnTo>
                  <a:lnTo>
                    <a:pt x="722" y="216"/>
                  </a:lnTo>
                  <a:lnTo>
                    <a:pt x="706" y="226"/>
                  </a:lnTo>
                  <a:lnTo>
                    <a:pt x="688" y="232"/>
                  </a:lnTo>
                  <a:lnTo>
                    <a:pt x="688" y="232"/>
                  </a:lnTo>
                  <a:lnTo>
                    <a:pt x="672" y="226"/>
                  </a:lnTo>
                  <a:lnTo>
                    <a:pt x="656" y="216"/>
                  </a:lnTo>
                  <a:lnTo>
                    <a:pt x="642" y="206"/>
                  </a:lnTo>
                  <a:lnTo>
                    <a:pt x="630" y="194"/>
                  </a:lnTo>
                  <a:lnTo>
                    <a:pt x="622" y="182"/>
                  </a:lnTo>
                  <a:lnTo>
                    <a:pt x="614" y="166"/>
                  </a:lnTo>
                  <a:lnTo>
                    <a:pt x="612" y="150"/>
                  </a:lnTo>
                  <a:lnTo>
                    <a:pt x="610" y="134"/>
                  </a:lnTo>
                  <a:lnTo>
                    <a:pt x="610" y="134"/>
                  </a:lnTo>
                  <a:lnTo>
                    <a:pt x="612" y="118"/>
                  </a:lnTo>
                  <a:lnTo>
                    <a:pt x="618" y="102"/>
                  </a:lnTo>
                  <a:lnTo>
                    <a:pt x="618" y="102"/>
                  </a:lnTo>
                  <a:lnTo>
                    <a:pt x="636" y="108"/>
                  </a:lnTo>
                  <a:lnTo>
                    <a:pt x="644" y="112"/>
                  </a:lnTo>
                  <a:lnTo>
                    <a:pt x="652" y="116"/>
                  </a:lnTo>
                  <a:lnTo>
                    <a:pt x="658" y="122"/>
                  </a:lnTo>
                  <a:lnTo>
                    <a:pt x="662" y="128"/>
                  </a:lnTo>
                  <a:lnTo>
                    <a:pt x="666" y="136"/>
                  </a:lnTo>
                  <a:lnTo>
                    <a:pt x="668" y="144"/>
                  </a:lnTo>
                  <a:lnTo>
                    <a:pt x="668" y="144"/>
                  </a:lnTo>
                  <a:lnTo>
                    <a:pt x="668" y="152"/>
                  </a:lnTo>
                  <a:lnTo>
                    <a:pt x="666" y="158"/>
                  </a:lnTo>
                  <a:lnTo>
                    <a:pt x="662" y="164"/>
                  </a:lnTo>
                  <a:lnTo>
                    <a:pt x="658" y="168"/>
                  </a:lnTo>
                  <a:lnTo>
                    <a:pt x="658" y="168"/>
                  </a:lnTo>
                  <a:lnTo>
                    <a:pt x="660" y="160"/>
                  </a:lnTo>
                  <a:lnTo>
                    <a:pt x="660" y="160"/>
                  </a:lnTo>
                  <a:lnTo>
                    <a:pt x="658" y="154"/>
                  </a:lnTo>
                  <a:lnTo>
                    <a:pt x="654" y="148"/>
                  </a:lnTo>
                  <a:lnTo>
                    <a:pt x="650" y="144"/>
                  </a:lnTo>
                  <a:lnTo>
                    <a:pt x="642" y="144"/>
                  </a:lnTo>
                  <a:lnTo>
                    <a:pt x="642" y="144"/>
                  </a:lnTo>
                  <a:lnTo>
                    <a:pt x="636" y="144"/>
                  </a:lnTo>
                  <a:lnTo>
                    <a:pt x="630" y="148"/>
                  </a:lnTo>
                  <a:lnTo>
                    <a:pt x="626" y="154"/>
                  </a:lnTo>
                  <a:lnTo>
                    <a:pt x="626" y="160"/>
                  </a:lnTo>
                  <a:lnTo>
                    <a:pt x="626" y="160"/>
                  </a:lnTo>
                  <a:lnTo>
                    <a:pt x="626" y="166"/>
                  </a:lnTo>
                  <a:lnTo>
                    <a:pt x="628" y="170"/>
                  </a:lnTo>
                  <a:lnTo>
                    <a:pt x="632" y="174"/>
                  </a:lnTo>
                  <a:lnTo>
                    <a:pt x="638" y="176"/>
                  </a:lnTo>
                  <a:lnTo>
                    <a:pt x="638" y="176"/>
                  </a:lnTo>
                  <a:lnTo>
                    <a:pt x="642" y="178"/>
                  </a:lnTo>
                  <a:lnTo>
                    <a:pt x="642" y="178"/>
                  </a:lnTo>
                  <a:lnTo>
                    <a:pt x="642" y="178"/>
                  </a:lnTo>
                  <a:lnTo>
                    <a:pt x="642" y="178"/>
                  </a:lnTo>
                  <a:lnTo>
                    <a:pt x="650" y="176"/>
                  </a:lnTo>
                  <a:lnTo>
                    <a:pt x="650" y="176"/>
                  </a:lnTo>
                  <a:lnTo>
                    <a:pt x="652" y="176"/>
                  </a:lnTo>
                  <a:lnTo>
                    <a:pt x="652" y="176"/>
                  </a:lnTo>
                  <a:lnTo>
                    <a:pt x="660" y="170"/>
                  </a:lnTo>
                  <a:lnTo>
                    <a:pt x="666" y="164"/>
                  </a:lnTo>
                  <a:lnTo>
                    <a:pt x="670" y="154"/>
                  </a:lnTo>
                  <a:lnTo>
                    <a:pt x="672" y="144"/>
                  </a:lnTo>
                  <a:lnTo>
                    <a:pt x="672" y="144"/>
                  </a:lnTo>
                  <a:lnTo>
                    <a:pt x="670" y="134"/>
                  </a:lnTo>
                  <a:lnTo>
                    <a:pt x="666" y="126"/>
                  </a:lnTo>
                  <a:lnTo>
                    <a:pt x="662" y="118"/>
                  </a:lnTo>
                  <a:lnTo>
                    <a:pt x="658" y="110"/>
                  </a:lnTo>
                  <a:lnTo>
                    <a:pt x="650" y="104"/>
                  </a:lnTo>
                  <a:lnTo>
                    <a:pt x="642" y="98"/>
                  </a:lnTo>
                  <a:lnTo>
                    <a:pt x="624" y="88"/>
                  </a:lnTo>
                  <a:lnTo>
                    <a:pt x="624" y="88"/>
                  </a:lnTo>
                  <a:lnTo>
                    <a:pt x="636" y="74"/>
                  </a:lnTo>
                  <a:lnTo>
                    <a:pt x="652" y="60"/>
                  </a:lnTo>
                  <a:lnTo>
                    <a:pt x="668" y="48"/>
                  </a:lnTo>
                  <a:lnTo>
                    <a:pt x="688" y="40"/>
                  </a:lnTo>
                  <a:lnTo>
                    <a:pt x="688" y="40"/>
                  </a:lnTo>
                  <a:close/>
                  <a:moveTo>
                    <a:pt x="4" y="62"/>
                  </a:moveTo>
                  <a:lnTo>
                    <a:pt x="4" y="62"/>
                  </a:lnTo>
                  <a:lnTo>
                    <a:pt x="4" y="56"/>
                  </a:lnTo>
                  <a:lnTo>
                    <a:pt x="6" y="48"/>
                  </a:lnTo>
                  <a:lnTo>
                    <a:pt x="10" y="42"/>
                  </a:lnTo>
                  <a:lnTo>
                    <a:pt x="16" y="36"/>
                  </a:lnTo>
                  <a:lnTo>
                    <a:pt x="32" y="28"/>
                  </a:lnTo>
                  <a:lnTo>
                    <a:pt x="52" y="20"/>
                  </a:lnTo>
                  <a:lnTo>
                    <a:pt x="76" y="14"/>
                  </a:lnTo>
                  <a:lnTo>
                    <a:pt x="102" y="10"/>
                  </a:lnTo>
                  <a:lnTo>
                    <a:pt x="152" y="6"/>
                  </a:lnTo>
                  <a:lnTo>
                    <a:pt x="152" y="6"/>
                  </a:lnTo>
                  <a:lnTo>
                    <a:pt x="152" y="6"/>
                  </a:lnTo>
                  <a:lnTo>
                    <a:pt x="180" y="4"/>
                  </a:lnTo>
                  <a:lnTo>
                    <a:pt x="206" y="4"/>
                  </a:lnTo>
                  <a:lnTo>
                    <a:pt x="234" y="6"/>
                  </a:lnTo>
                  <a:lnTo>
                    <a:pt x="262" y="8"/>
                  </a:lnTo>
                  <a:lnTo>
                    <a:pt x="290" y="12"/>
                  </a:lnTo>
                  <a:lnTo>
                    <a:pt x="316" y="18"/>
                  </a:lnTo>
                  <a:lnTo>
                    <a:pt x="340" y="24"/>
                  </a:lnTo>
                  <a:lnTo>
                    <a:pt x="362" y="34"/>
                  </a:lnTo>
                  <a:lnTo>
                    <a:pt x="362" y="34"/>
                  </a:lnTo>
                  <a:lnTo>
                    <a:pt x="298" y="52"/>
                  </a:lnTo>
                  <a:lnTo>
                    <a:pt x="238" y="72"/>
                  </a:lnTo>
                  <a:lnTo>
                    <a:pt x="180" y="88"/>
                  </a:lnTo>
                  <a:lnTo>
                    <a:pt x="152" y="92"/>
                  </a:lnTo>
                  <a:lnTo>
                    <a:pt x="122" y="96"/>
                  </a:lnTo>
                  <a:lnTo>
                    <a:pt x="122" y="96"/>
                  </a:lnTo>
                  <a:lnTo>
                    <a:pt x="82" y="98"/>
                  </a:lnTo>
                  <a:lnTo>
                    <a:pt x="62" y="96"/>
                  </a:lnTo>
                  <a:lnTo>
                    <a:pt x="44" y="94"/>
                  </a:lnTo>
                  <a:lnTo>
                    <a:pt x="28" y="90"/>
                  </a:lnTo>
                  <a:lnTo>
                    <a:pt x="16" y="84"/>
                  </a:lnTo>
                  <a:lnTo>
                    <a:pt x="10" y="78"/>
                  </a:lnTo>
                  <a:lnTo>
                    <a:pt x="6" y="74"/>
                  </a:lnTo>
                  <a:lnTo>
                    <a:pt x="4" y="68"/>
                  </a:lnTo>
                  <a:lnTo>
                    <a:pt x="4" y="62"/>
                  </a:lnTo>
                  <a:lnTo>
                    <a:pt x="4" y="62"/>
                  </a:lnTo>
                  <a:close/>
                </a:path>
              </a:pathLst>
            </a:custGeom>
            <a:solidFill>
              <a:srgbClr val="C00000"/>
            </a:solidFill>
            <a:ln>
              <a:noFill/>
            </a:ln>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C00000"/>
                </a:solidFill>
                <a:effectLst/>
                <a:uLnTx/>
                <a:uFillTx/>
                <a:latin typeface="黑体" panose="02010609060101010101" charset="-122"/>
                <a:ea typeface="黑体" panose="02010609060101010101" charset="-122"/>
                <a:cs typeface="+mn-cs"/>
              </a:endParaRPr>
            </a:p>
          </p:txBody>
        </p:sp>
        <p:sp>
          <p:nvSpPr>
            <p:cNvPr id="34822" name="文本框 26"/>
            <p:cNvSpPr txBox="1"/>
            <p:nvPr/>
          </p:nvSpPr>
          <p:spPr>
            <a:xfrm>
              <a:off x="3240088" y="765175"/>
              <a:ext cx="2663825" cy="828675"/>
            </a:xfrm>
            <a:prstGeom prst="rect">
              <a:avLst/>
            </a:prstGeom>
            <a:noFill/>
            <a:ln w="9525">
              <a:noFill/>
            </a:ln>
          </p:spPr>
          <p:txBody>
            <a:bodyPr wrap="none" anchor="t"/>
            <a:p>
              <a:pPr marL="342900" indent="-342900" algn="ctr">
                <a:spcBef>
                  <a:spcPct val="20000"/>
                </a:spcBef>
                <a:buChar char="•"/>
              </a:pPr>
              <a:r>
                <a:rPr lang="zh-CN" altLang="en-US" sz="4400" dirty="0">
                  <a:solidFill>
                    <a:srgbClr val="C00000"/>
                  </a:solidFill>
                  <a:latin typeface="黑体" panose="02010609060101010101" charset="-122"/>
                  <a:ea typeface="宋体" panose="02010600030101010101" pitchFamily="2" charset="-122"/>
                </a:rPr>
                <a:t>当堂达标</a:t>
              </a:r>
              <a:endParaRPr lang="zh-CN" altLang="en-US" sz="4400" dirty="0">
                <a:solidFill>
                  <a:srgbClr val="C00000"/>
                </a:solidFill>
                <a:latin typeface="黑体" panose="02010609060101010101" charset="-122"/>
                <a:ea typeface="宋体" panose="02010600030101010101" pitchFamily="2" charset="-122"/>
              </a:endParaRPr>
            </a:p>
          </p:txBody>
        </p:sp>
        <p:cxnSp>
          <p:nvCxnSpPr>
            <p:cNvPr id="34823" name="直接连接符 30"/>
            <p:cNvCxnSpPr/>
            <p:nvPr/>
          </p:nvCxnSpPr>
          <p:spPr>
            <a:xfrm>
              <a:off x="2586038" y="1268413"/>
              <a:ext cx="762000" cy="0"/>
            </a:xfrm>
            <a:prstGeom prst="line">
              <a:avLst/>
            </a:prstGeom>
            <a:ln w="12700" cap="flat" cmpd="sng">
              <a:solidFill>
                <a:srgbClr val="C00000"/>
              </a:solidFill>
              <a:prstDash val="dash"/>
              <a:miter/>
              <a:headEnd type="none" w="med" len="med"/>
              <a:tailEnd type="none" w="med" len="med"/>
            </a:ln>
          </p:spPr>
        </p:cxnSp>
        <p:cxnSp>
          <p:nvCxnSpPr>
            <p:cNvPr id="34824" name="直接连接符 32"/>
            <p:cNvCxnSpPr/>
            <p:nvPr/>
          </p:nvCxnSpPr>
          <p:spPr>
            <a:xfrm>
              <a:off x="5867400" y="1268413"/>
              <a:ext cx="762000" cy="0"/>
            </a:xfrm>
            <a:prstGeom prst="line">
              <a:avLst/>
            </a:prstGeom>
            <a:ln w="12700" cap="flat" cmpd="sng">
              <a:solidFill>
                <a:srgbClr val="C00000"/>
              </a:solidFill>
              <a:prstDash val="dash"/>
              <a:miter/>
              <a:headEnd type="none" w="med" len="med"/>
              <a:tailEnd type="none" w="med" len="med"/>
            </a:ln>
          </p:spPr>
        </p:cxnSp>
      </p:grpSp>
      <p:sp>
        <p:nvSpPr>
          <p:cNvPr id="109" name="文本框 108"/>
          <p:cNvSpPr txBox="1"/>
          <p:nvPr/>
        </p:nvSpPr>
        <p:spPr>
          <a:xfrm>
            <a:off x="177165" y="1811655"/>
            <a:ext cx="8541385" cy="1783715"/>
          </a:xfrm>
          <a:prstGeom prst="rect">
            <a:avLst/>
          </a:prstGeom>
          <a:noFill/>
          <a:ln w="9525">
            <a:noFill/>
          </a:ln>
        </p:spPr>
        <p:txBody>
          <a:bodyPr wrap="square">
            <a:spAutoFit/>
          </a:bodyPr>
          <a:p>
            <a:pPr indent="0" algn="l"/>
            <a:r>
              <a:rPr lang="en-US" altLang="zh-CN" sz="2200" b="0">
                <a:solidFill>
                  <a:srgbClr val="000000"/>
                </a:solidFill>
                <a:latin typeface="黑体" panose="02010609060101010101" charset="-122"/>
                <a:ea typeface="黑体" panose="02010609060101010101" charset="-122"/>
                <a:cs typeface="黑体" panose="02010609060101010101" charset="-122"/>
              </a:rPr>
              <a:t> 1.“</a:t>
            </a:r>
            <a:r>
              <a:rPr lang="zh-CN" altLang="en-US" sz="2200" b="0">
                <a:solidFill>
                  <a:srgbClr val="000000"/>
                </a:solidFill>
                <a:latin typeface="黑体" panose="02010609060101010101" charset="-122"/>
                <a:ea typeface="黑体" panose="02010609060101010101" charset="-122"/>
                <a:cs typeface="黑体" panose="02010609060101010101" charset="-122"/>
              </a:rPr>
              <a:t>蒋介石</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善欺骗</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重庆摆下鸿门宴</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三次电邀毛泽东</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u="sng">
                <a:solidFill>
                  <a:srgbClr val="000000"/>
                </a:solidFill>
                <a:uFill>
                  <a:solidFill>
                    <a:srgbClr val="000000"/>
                  </a:solidFill>
                </a:uFill>
                <a:latin typeface="黑体" panose="02010609060101010101" charset="-122"/>
                <a:ea typeface="黑体" panose="02010609060101010101" charset="-122"/>
                <a:cs typeface="黑体" panose="02010609060101010101" charset="-122"/>
              </a:rPr>
              <a:t>　　　</a:t>
            </a:r>
            <a:r>
              <a:rPr lang="zh-CN" altLang="en-US" sz="2200" b="0">
                <a:solidFill>
                  <a:srgbClr val="000000"/>
                </a:solidFill>
                <a:latin typeface="黑体" panose="02010609060101010101" charset="-122"/>
                <a:ea typeface="黑体" panose="02010609060101010101" charset="-122"/>
                <a:cs typeface="黑体" panose="02010609060101010101" charset="-122"/>
              </a:rPr>
              <a:t>。”     根据所学知识判断</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横线上应该填写的是	</a:t>
            </a:r>
            <a:r>
              <a:rPr lang="en-US" altLang="zh-CN" sz="2200" b="0">
                <a:solidFill>
                  <a:srgbClr val="000000"/>
                </a:solidFill>
                <a:latin typeface="黑体" panose="02010609060101010101" charset="-122"/>
                <a:ea typeface="黑体" panose="02010609060101010101" charset="-122"/>
                <a:cs typeface="黑体" panose="02010609060101010101" charset="-122"/>
              </a:rPr>
              <a:t>(B)</a:t>
            </a:r>
            <a:r>
              <a:rPr lang="en-US" altLang="zh-CN" sz="2200" b="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en-US" altLang="zh-CN" sz="2200" b="0">
                <a:solidFill>
                  <a:srgbClr val="000000"/>
                </a:solidFill>
                <a:latin typeface="黑体" panose="02010609060101010101" charset="-122"/>
                <a:ea typeface="黑体" panose="02010609060101010101" charset="-122"/>
                <a:cs typeface="黑体" panose="02010609060101010101" charset="-122"/>
              </a:rPr>
              <a:t>    A.</a:t>
            </a:r>
            <a:r>
              <a:rPr lang="zh-CN" altLang="en-US" sz="2200" b="0">
                <a:solidFill>
                  <a:srgbClr val="000000"/>
                </a:solidFill>
                <a:latin typeface="黑体" panose="02010609060101010101" charset="-122"/>
                <a:ea typeface="黑体" panose="02010609060101010101" charset="-122"/>
                <a:cs typeface="黑体" panose="02010609060101010101" charset="-122"/>
              </a:rPr>
              <a:t>一心一意谋发展　　</a:t>
            </a:r>
            <a:r>
              <a:rPr lang="en-US" altLang="zh-CN" sz="2200" b="0">
                <a:solidFill>
                  <a:srgbClr val="000000"/>
                </a:solidFill>
                <a:latin typeface="黑体" panose="02010609060101010101" charset="-122"/>
                <a:ea typeface="黑体" panose="02010609060101010101" charset="-122"/>
                <a:cs typeface="黑体" panose="02010609060101010101" charset="-122"/>
              </a:rPr>
              <a:t>B.</a:t>
            </a:r>
            <a:r>
              <a:rPr lang="zh-CN" altLang="en-US" sz="2200" b="0">
                <a:solidFill>
                  <a:srgbClr val="000000"/>
                </a:solidFill>
                <a:latin typeface="黑体" panose="02010609060101010101" charset="-122"/>
                <a:ea typeface="黑体" panose="02010609060101010101" charset="-122"/>
                <a:cs typeface="黑体" panose="02010609060101010101" charset="-122"/>
              </a:rPr>
              <a:t>假戏真演为内战</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p>
            <a:pPr indent="0" algn="l"/>
            <a:r>
              <a:rPr lang="en-US" altLang="zh-CN" sz="2200" b="0">
                <a:solidFill>
                  <a:srgbClr val="000000"/>
                </a:solidFill>
                <a:latin typeface="黑体" panose="02010609060101010101" charset="-122"/>
                <a:ea typeface="黑体" panose="02010609060101010101" charset="-122"/>
                <a:cs typeface="黑体" panose="02010609060101010101" charset="-122"/>
              </a:rPr>
              <a:t>    C.</a:t>
            </a:r>
            <a:r>
              <a:rPr lang="zh-CN" altLang="en-US" sz="2200" b="0">
                <a:solidFill>
                  <a:srgbClr val="000000"/>
                </a:solidFill>
                <a:latin typeface="黑体" panose="02010609060101010101" charset="-122"/>
                <a:ea typeface="黑体" panose="02010609060101010101" charset="-122"/>
                <a:cs typeface="黑体" panose="02010609060101010101" charset="-122"/>
              </a:rPr>
              <a:t>真心真意谋和平    </a:t>
            </a:r>
            <a:r>
              <a:rPr lang="en-US" altLang="zh-CN" sz="2200" b="0">
                <a:solidFill>
                  <a:srgbClr val="000000"/>
                </a:solidFill>
                <a:latin typeface="黑体" panose="02010609060101010101" charset="-122"/>
                <a:ea typeface="黑体" panose="02010609060101010101" charset="-122"/>
                <a:cs typeface="黑体" panose="02010609060101010101" charset="-122"/>
              </a:rPr>
              <a:t>D.</a:t>
            </a:r>
            <a:r>
              <a:rPr lang="zh-CN" altLang="en-US" sz="2200" b="0">
                <a:solidFill>
                  <a:srgbClr val="000000"/>
                </a:solidFill>
                <a:latin typeface="黑体" panose="02010609060101010101" charset="-122"/>
                <a:ea typeface="黑体" panose="02010609060101010101" charset="-122"/>
                <a:cs typeface="黑体" panose="02010609060101010101" charset="-122"/>
              </a:rPr>
              <a:t>两党合作共为民</a:t>
            </a:r>
            <a:endParaRPr lang="zh-CN" altLang="en-US"/>
          </a:p>
        </p:txBody>
      </p:sp>
      <p:sp>
        <p:nvSpPr>
          <p:cNvPr id="2" name="矩形 1"/>
          <p:cNvSpPr/>
          <p:nvPr/>
        </p:nvSpPr>
        <p:spPr>
          <a:xfrm>
            <a:off x="6915468" y="2698750"/>
            <a:ext cx="641985" cy="922020"/>
          </a:xfrm>
          <a:prstGeom prst="rect">
            <a:avLst/>
          </a:prstGeom>
          <a:noFill/>
          <a:ln>
            <a:noFill/>
          </a:ln>
        </p:spPr>
        <p:txBody>
          <a:bodyPr wrap="none" rtlCol="0" anchor="t">
            <a:spAutoFit/>
            <a:scene3d>
              <a:camera prst="isometricOffAxis1Right">
                <a:rot lat="600000" lon="19500000" rev="0"/>
              </a:camera>
              <a:lightRig rig="threePt" dir="t">
                <a:rot lat="0" lon="0" rev="0"/>
              </a:lightRig>
            </a:scene3d>
            <a:sp3d extrusionH="266700" contourW="12700">
              <a:extrusionClr>
                <a:srgbClr val="A7A7A6"/>
              </a:extrusionClr>
              <a:contourClr>
                <a:srgbClr val="BEBCB9"/>
              </a:contourClr>
            </a:sp3d>
          </a:bodyPr>
          <a:p>
            <a:pPr algn="ctr"/>
            <a:r>
              <a:rPr lang="en-US" altLang="zh-CN" sz="5400" b="1">
                <a:ln w="6600">
                  <a:prstDash val="solid"/>
                </a:ln>
                <a:solidFill>
                  <a:srgbClr val="FF0000"/>
                </a:solidFill>
                <a:effectLst>
                  <a:outerShdw blurRad="63500" dist="342900" dir="7200000" sy="30000" kx="1300200" algn="ctr" rotWithShape="0">
                    <a:prstClr val="black">
                      <a:alpha val="32000"/>
                    </a:prstClr>
                  </a:outerShdw>
                </a:effectLst>
              </a:rPr>
              <a:t>A</a:t>
            </a:r>
            <a:endParaRPr lang="en-US" altLang="zh-CN" sz="5400" b="1">
              <a:ln w="6600">
                <a:prstDash val="solid"/>
              </a:ln>
              <a:solidFill>
                <a:srgbClr val="FF0000"/>
              </a:solidFill>
              <a:effectLst>
                <a:outerShdw blurRad="63500" dist="342900" dir="7200000" sy="30000" kx="1300200" algn="ctr" rotWithShape="0">
                  <a:prstClr val="black">
                    <a:alpha val="32000"/>
                  </a:prstClr>
                </a:outerShdw>
              </a:effectLst>
            </a:endParaRPr>
          </a:p>
        </p:txBody>
      </p:sp>
      <p:sp>
        <p:nvSpPr>
          <p:cNvPr id="3" name="文本框 2"/>
          <p:cNvSpPr txBox="1"/>
          <p:nvPr/>
        </p:nvSpPr>
        <p:spPr>
          <a:xfrm>
            <a:off x="5688330" y="2519045"/>
            <a:ext cx="912495" cy="368300"/>
          </a:xfrm>
          <a:prstGeom prst="rect">
            <a:avLst/>
          </a:prstGeom>
          <a:solidFill>
            <a:schemeClr val="bg1"/>
          </a:solidFill>
        </p:spPr>
        <p:txBody>
          <a:bodyPr wrap="square" rtlCol="0">
            <a:spAutoFit/>
          </a:bodyPr>
          <a:p>
            <a:endParaRPr lang="zh-CN" altLang="en-US"/>
          </a:p>
        </p:txBody>
      </p:sp>
      <p:graphicFrame>
        <p:nvGraphicFramePr>
          <p:cNvPr id="22530" name="Object 2"/>
          <p:cNvGraphicFramePr>
            <a:graphicFrameLocks noChangeAspect="1"/>
          </p:cNvGraphicFramePr>
          <p:nvPr/>
        </p:nvGraphicFramePr>
        <p:xfrm>
          <a:off x="176848" y="3816985"/>
          <a:ext cx="8158162" cy="1981200"/>
        </p:xfrm>
        <a:graphic>
          <a:graphicData uri="http://schemas.openxmlformats.org/presentationml/2006/ole">
            <mc:AlternateContent xmlns:mc="http://schemas.openxmlformats.org/markup-compatibility/2006">
              <mc:Choice xmlns:v="urn:schemas-microsoft-com:vml" Requires="v">
                <p:oleObj spid="_x0000_s22529" name="文档" r:id="rId1" imgW="8162290" imgH="1984375" progId="Word.Document.12">
                  <p:embed/>
                </p:oleObj>
              </mc:Choice>
              <mc:Fallback>
                <p:oleObj name="文档" r:id="rId1" imgW="8162290" imgH="1984375" progId="Word.Document.12">
                  <p:embed/>
                  <p:pic>
                    <p:nvPicPr>
                      <p:cNvPr id="0" name="图片 22528"/>
                      <p:cNvPicPr>
                        <a:picLocks noChangeAspect="1"/>
                      </p:cNvPicPr>
                      <p:nvPr/>
                    </p:nvPicPr>
                    <p:blipFill>
                      <a:blip r:embed="rId2"/>
                      <a:stretch>
                        <a:fillRect/>
                      </a:stretch>
                    </p:blipFill>
                    <p:spPr>
                      <a:xfrm>
                        <a:off x="176848" y="3816985"/>
                        <a:ext cx="8158162" cy="1981200"/>
                      </a:xfrm>
                      <a:prstGeom prst="rect">
                        <a:avLst/>
                      </a:prstGeom>
                      <a:noFill/>
                      <a:ln w="9525">
                        <a:noFill/>
                      </a:ln>
                    </p:spPr>
                  </p:pic>
                </p:oleObj>
              </mc:Fallback>
            </mc:AlternateContent>
          </a:graphicData>
        </a:graphic>
      </p:graphicFrame>
      <p:sp>
        <p:nvSpPr>
          <p:cNvPr id="4" name="矩形 3"/>
          <p:cNvSpPr/>
          <p:nvPr/>
        </p:nvSpPr>
        <p:spPr>
          <a:xfrm>
            <a:off x="6915785" y="4775835"/>
            <a:ext cx="584200" cy="706755"/>
          </a:xfrm>
          <a:prstGeom prst="rect">
            <a:avLst/>
          </a:prstGeom>
          <a:noFill/>
          <a:ln>
            <a:noFill/>
          </a:ln>
        </p:spPr>
        <p:txBody>
          <a:bodyPr wrap="none" rtlCol="0" anchor="t">
            <a:spAutoFit/>
          </a:bodyPr>
          <a:p>
            <a:pPr algn="ctr"/>
            <a:r>
              <a:rPr lang="en-US" altLang="zh-CN" sz="4000" b="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D</a:t>
            </a:r>
            <a:endParaRPr lang="en-US" altLang="zh-CN" sz="4000" b="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endParaRPr>
          </a:p>
        </p:txBody>
      </p:sp>
      <p:sp>
        <p:nvSpPr>
          <p:cNvPr id="5" name="文本框 4"/>
          <p:cNvSpPr txBox="1"/>
          <p:nvPr/>
        </p:nvSpPr>
        <p:spPr>
          <a:xfrm>
            <a:off x="7908925" y="4623435"/>
            <a:ext cx="839470" cy="368300"/>
          </a:xfrm>
          <a:prstGeom prst="rect">
            <a:avLst/>
          </a:prstGeom>
          <a:solidFill>
            <a:schemeClr val="bg1"/>
          </a:solidFill>
        </p:spPr>
        <p:txBody>
          <a:bodyPr wrap="square" rtlCol="0">
            <a:spAutoFit/>
          </a:bodyPr>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4" name="Object 2"/>
          <p:cNvGraphicFramePr>
            <a:graphicFrameLocks noChangeAspect="1"/>
          </p:cNvGraphicFramePr>
          <p:nvPr/>
        </p:nvGraphicFramePr>
        <p:xfrm>
          <a:off x="259715" y="2320925"/>
          <a:ext cx="7713980" cy="1981200"/>
        </p:xfrm>
        <a:graphic>
          <a:graphicData uri="http://schemas.openxmlformats.org/presentationml/2006/ole">
            <mc:AlternateContent xmlns:mc="http://schemas.openxmlformats.org/markup-compatibility/2006">
              <mc:Choice xmlns:v="urn:schemas-microsoft-com:vml" Requires="v">
                <p:oleObj spid="_x0000_s23553" name="文档" r:id="rId1" imgW="8162290" imgH="1984375" progId="Word.Document.12">
                  <p:embed/>
                </p:oleObj>
              </mc:Choice>
              <mc:Fallback>
                <p:oleObj name="文档" r:id="rId1" imgW="8162290" imgH="1984375" progId="Word.Document.12">
                  <p:embed/>
                  <p:pic>
                    <p:nvPicPr>
                      <p:cNvPr id="0" name="图片 23552"/>
                      <p:cNvPicPr>
                        <a:picLocks noChangeAspect="1"/>
                      </p:cNvPicPr>
                      <p:nvPr/>
                    </p:nvPicPr>
                    <p:blipFill>
                      <a:blip r:embed="rId2"/>
                      <a:stretch>
                        <a:fillRect/>
                      </a:stretch>
                    </p:blipFill>
                    <p:spPr>
                      <a:xfrm>
                        <a:off x="259715" y="2320925"/>
                        <a:ext cx="7713980" cy="1981200"/>
                      </a:xfrm>
                      <a:prstGeom prst="rect">
                        <a:avLst/>
                      </a:prstGeom>
                      <a:noFill/>
                      <a:ln w="9525">
                        <a:noFill/>
                      </a:ln>
                    </p:spPr>
                  </p:pic>
                </p:oleObj>
              </mc:Fallback>
            </mc:AlternateContent>
          </a:graphicData>
        </a:graphic>
      </p:graphicFrame>
      <p:sp>
        <p:nvSpPr>
          <p:cNvPr id="4" name="矩形 3"/>
          <p:cNvSpPr/>
          <p:nvPr/>
        </p:nvSpPr>
        <p:spPr>
          <a:xfrm>
            <a:off x="6772275" y="3782695"/>
            <a:ext cx="584200" cy="706755"/>
          </a:xfrm>
          <a:prstGeom prst="rect">
            <a:avLst/>
          </a:prstGeom>
          <a:noFill/>
          <a:ln>
            <a:noFill/>
          </a:ln>
        </p:spPr>
        <p:txBody>
          <a:bodyPr wrap="none" rtlCol="0" anchor="t">
            <a:spAutoFit/>
          </a:bodyPr>
          <a:p>
            <a:pPr algn="ctr"/>
            <a:r>
              <a:rPr lang="en-US" altLang="zh-CN" sz="4000" b="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D</a:t>
            </a:r>
            <a:endParaRPr lang="en-US" altLang="zh-CN" sz="4000" b="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endParaRPr>
          </a:p>
        </p:txBody>
      </p:sp>
      <p:sp>
        <p:nvSpPr>
          <p:cNvPr id="3" name="文本框 2"/>
          <p:cNvSpPr txBox="1"/>
          <p:nvPr/>
        </p:nvSpPr>
        <p:spPr>
          <a:xfrm>
            <a:off x="7541895" y="3107690"/>
            <a:ext cx="414655" cy="368300"/>
          </a:xfrm>
          <a:prstGeom prst="rect">
            <a:avLst/>
          </a:prstGeom>
          <a:solidFill>
            <a:schemeClr val="bg1"/>
          </a:solidFill>
        </p:spPr>
        <p:txBody>
          <a:bodyPr wrap="square" rtlCol="0">
            <a:spAutoFit/>
          </a:bodyPr>
          <a:p>
            <a:endParaRPr lang="zh-CN" altLang="en-US"/>
          </a:p>
        </p:txBody>
      </p:sp>
      <p:pic>
        <p:nvPicPr>
          <p:cNvPr id="5" name="图片 4" descr="4ddce16060726356288e14d027b69e1f_看图王"/>
          <p:cNvPicPr>
            <a:picLocks noChangeAspect="1"/>
          </p:cNvPicPr>
          <p:nvPr/>
        </p:nvPicPr>
        <p:blipFill>
          <a:blip r:embed="rId3"/>
          <a:stretch>
            <a:fillRect/>
          </a:stretch>
        </p:blipFill>
        <p:spPr>
          <a:xfrm>
            <a:off x="21590" y="4489450"/>
            <a:ext cx="9114790" cy="29825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8" name="Object 2"/>
          <p:cNvGraphicFramePr>
            <a:graphicFrameLocks noChangeAspect="1"/>
          </p:cNvGraphicFramePr>
          <p:nvPr/>
        </p:nvGraphicFramePr>
        <p:xfrm>
          <a:off x="492443" y="2042160"/>
          <a:ext cx="8158162" cy="2773363"/>
        </p:xfrm>
        <a:graphic>
          <a:graphicData uri="http://schemas.openxmlformats.org/presentationml/2006/ole">
            <mc:AlternateContent xmlns:mc="http://schemas.openxmlformats.org/markup-compatibility/2006">
              <mc:Choice xmlns:v="urn:schemas-microsoft-com:vml" Requires="v">
                <p:oleObj spid="_x0000_s24577" name="文档" r:id="rId1" imgW="8162290" imgH="2776855" progId="Word.Document.12">
                  <p:embed/>
                </p:oleObj>
              </mc:Choice>
              <mc:Fallback>
                <p:oleObj name="文档" r:id="rId1" imgW="8162290" imgH="2776855" progId="Word.Document.12">
                  <p:embed/>
                  <p:pic>
                    <p:nvPicPr>
                      <p:cNvPr id="0" name="图片 24576"/>
                      <p:cNvPicPr>
                        <a:picLocks noChangeAspect="1"/>
                      </p:cNvPicPr>
                      <p:nvPr/>
                    </p:nvPicPr>
                    <p:blipFill>
                      <a:blip r:embed="rId2"/>
                      <a:stretch>
                        <a:fillRect/>
                      </a:stretch>
                    </p:blipFill>
                    <p:spPr>
                      <a:xfrm>
                        <a:off x="492443" y="2042160"/>
                        <a:ext cx="8158162" cy="2773363"/>
                      </a:xfrm>
                      <a:prstGeom prst="rect">
                        <a:avLst/>
                      </a:prstGeom>
                      <a:noFill/>
                      <a:ln w="9525">
                        <a:noFill/>
                      </a:ln>
                    </p:spPr>
                  </p:pic>
                </p:oleObj>
              </mc:Fallback>
            </mc:AlternateContent>
          </a:graphicData>
        </a:graphic>
      </p:graphicFrame>
      <p:sp>
        <p:nvSpPr>
          <p:cNvPr id="4" name="矩形 3"/>
          <p:cNvSpPr/>
          <p:nvPr/>
        </p:nvSpPr>
        <p:spPr>
          <a:xfrm>
            <a:off x="7168515" y="3260725"/>
            <a:ext cx="523240" cy="706755"/>
          </a:xfrm>
          <a:prstGeom prst="rect">
            <a:avLst/>
          </a:prstGeom>
          <a:noFill/>
          <a:ln>
            <a:noFill/>
          </a:ln>
        </p:spPr>
        <p:txBody>
          <a:bodyPr wrap="none" rtlCol="0" anchor="t">
            <a:spAutoFit/>
          </a:bodyPr>
          <a:p>
            <a:pPr algn="ctr"/>
            <a:r>
              <a:rPr lang="en-US" altLang="zh-CN" sz="4000" b="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A</a:t>
            </a:r>
            <a:endParaRPr lang="en-US" altLang="zh-CN" sz="4000" b="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endParaRPr>
          </a:p>
        </p:txBody>
      </p:sp>
      <p:sp>
        <p:nvSpPr>
          <p:cNvPr id="5" name="文本框 4"/>
          <p:cNvSpPr txBox="1"/>
          <p:nvPr/>
        </p:nvSpPr>
        <p:spPr>
          <a:xfrm>
            <a:off x="8044815" y="2807970"/>
            <a:ext cx="775970" cy="368300"/>
          </a:xfrm>
          <a:prstGeom prst="rect">
            <a:avLst/>
          </a:prstGeom>
          <a:solidFill>
            <a:schemeClr val="bg1"/>
          </a:solidFill>
        </p:spPr>
        <p:txBody>
          <a:bodyPr wrap="square" rtlCol="0">
            <a:spAutoFit/>
          </a:bodyPr>
          <a:p>
            <a:endParaRPr lang="zh-CN" altLang="en-US"/>
          </a:p>
        </p:txBody>
      </p:sp>
      <p:pic>
        <p:nvPicPr>
          <p:cNvPr id="52227" name="图片 21509" descr="111"/>
          <p:cNvPicPr>
            <a:picLocks noChangeAspect="1"/>
          </p:cNvPicPr>
          <p:nvPr/>
        </p:nvPicPr>
        <p:blipFill>
          <a:blip r:embed="rId3"/>
          <a:stretch>
            <a:fillRect/>
          </a:stretch>
        </p:blipFill>
        <p:spPr>
          <a:xfrm>
            <a:off x="5982335" y="3967480"/>
            <a:ext cx="3274695" cy="322961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u=1802394659,3213950875&amp;fm=23&amp;gp=0"/>
          <p:cNvPicPr>
            <a:picLocks noChangeAspect="1"/>
          </p:cNvPicPr>
          <p:nvPr/>
        </p:nvPicPr>
        <p:blipFill>
          <a:blip r:embed="rId1"/>
          <a:srcRect r="11684" b="7327"/>
          <a:stretch>
            <a:fillRect/>
          </a:stretch>
        </p:blipFill>
        <p:spPr>
          <a:xfrm>
            <a:off x="-9525" y="3564890"/>
            <a:ext cx="4490720" cy="3317875"/>
          </a:xfrm>
          <a:prstGeom prst="rect">
            <a:avLst/>
          </a:prstGeom>
        </p:spPr>
      </p:pic>
      <p:graphicFrame>
        <p:nvGraphicFramePr>
          <p:cNvPr id="25602" name="Object 2"/>
          <p:cNvGraphicFramePr>
            <a:graphicFrameLocks noChangeAspect="1"/>
          </p:cNvGraphicFramePr>
          <p:nvPr/>
        </p:nvGraphicFramePr>
        <p:xfrm>
          <a:off x="265084" y="1961505"/>
          <a:ext cx="8158162" cy="2773363"/>
        </p:xfrm>
        <a:graphic>
          <a:graphicData uri="http://schemas.openxmlformats.org/presentationml/2006/ole">
            <mc:AlternateContent xmlns:mc="http://schemas.openxmlformats.org/markup-compatibility/2006">
              <mc:Choice xmlns:v="urn:schemas-microsoft-com:vml" Requires="v">
                <p:oleObj spid="_x0000_s25601" name="文档" r:id="rId2" imgW="8162290" imgH="2776855" progId="Word.Document.12">
                  <p:embed/>
                </p:oleObj>
              </mc:Choice>
              <mc:Fallback>
                <p:oleObj name="文档" r:id="rId2" imgW="8162290" imgH="2776855" progId="Word.Document.12">
                  <p:embed/>
                  <p:pic>
                    <p:nvPicPr>
                      <p:cNvPr id="0" name="图片 25600"/>
                      <p:cNvPicPr>
                        <a:picLocks noChangeAspect="1"/>
                      </p:cNvPicPr>
                      <p:nvPr/>
                    </p:nvPicPr>
                    <p:blipFill>
                      <a:blip r:embed="rId3"/>
                      <a:stretch>
                        <a:fillRect/>
                      </a:stretch>
                    </p:blipFill>
                    <p:spPr>
                      <a:xfrm>
                        <a:off x="265084" y="1961505"/>
                        <a:ext cx="8158162" cy="2773363"/>
                      </a:xfrm>
                      <a:prstGeom prst="rect">
                        <a:avLst/>
                      </a:prstGeom>
                      <a:noFill/>
                      <a:ln w="9525">
                        <a:noFill/>
                      </a:ln>
                    </p:spPr>
                  </p:pic>
                </p:oleObj>
              </mc:Fallback>
            </mc:AlternateContent>
          </a:graphicData>
        </a:graphic>
      </p:graphicFrame>
      <p:sp>
        <p:nvSpPr>
          <p:cNvPr id="4" name="矩形 3"/>
          <p:cNvSpPr/>
          <p:nvPr/>
        </p:nvSpPr>
        <p:spPr>
          <a:xfrm>
            <a:off x="7320598" y="3780155"/>
            <a:ext cx="518795" cy="706755"/>
          </a:xfrm>
          <a:prstGeom prst="rect">
            <a:avLst/>
          </a:prstGeom>
          <a:noFill/>
          <a:ln>
            <a:noFill/>
          </a:ln>
        </p:spPr>
        <p:txBody>
          <a:bodyPr wrap="none" rtlCol="0" anchor="t">
            <a:spAutoFit/>
          </a:bodyPr>
          <a:p>
            <a:pPr algn="ctr"/>
            <a:r>
              <a:rPr lang="en-US" altLang="zh-CN" sz="4000" b="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B</a:t>
            </a:r>
            <a:endParaRPr lang="en-US" altLang="zh-CN" sz="4000" b="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endParaRPr>
          </a:p>
        </p:txBody>
      </p:sp>
      <p:sp>
        <p:nvSpPr>
          <p:cNvPr id="2" name="文本框 1"/>
          <p:cNvSpPr txBox="1"/>
          <p:nvPr/>
        </p:nvSpPr>
        <p:spPr>
          <a:xfrm>
            <a:off x="7839710" y="3565525"/>
            <a:ext cx="1007745" cy="368300"/>
          </a:xfrm>
          <a:prstGeom prst="rect">
            <a:avLst/>
          </a:prstGeom>
          <a:solidFill>
            <a:schemeClr val="bg1"/>
          </a:solidFill>
        </p:spPr>
        <p:txBody>
          <a:bodyPr wrap="square" rtlCol="0">
            <a:spAutoFit/>
          </a:bodyPr>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7" name="Object 3"/>
          <p:cNvGraphicFramePr>
            <a:graphicFrameLocks noChangeAspect="1"/>
          </p:cNvGraphicFramePr>
          <p:nvPr/>
        </p:nvGraphicFramePr>
        <p:xfrm>
          <a:off x="167323" y="2507933"/>
          <a:ext cx="8158162" cy="3565525"/>
        </p:xfrm>
        <a:graphic>
          <a:graphicData uri="http://schemas.openxmlformats.org/presentationml/2006/ole">
            <mc:AlternateContent xmlns:mc="http://schemas.openxmlformats.org/markup-compatibility/2006">
              <mc:Choice xmlns:v="urn:schemas-microsoft-com:vml" Requires="v">
                <p:oleObj spid="_x0000_s26625" name="文档" r:id="rId1" imgW="8162290" imgH="3569335" progId="Word.Document.12">
                  <p:embed/>
                </p:oleObj>
              </mc:Choice>
              <mc:Fallback>
                <p:oleObj name="文档" r:id="rId1" imgW="8162290" imgH="3569335" progId="Word.Document.12">
                  <p:embed/>
                  <p:pic>
                    <p:nvPicPr>
                      <p:cNvPr id="0" name="图片 26624"/>
                      <p:cNvPicPr>
                        <a:picLocks noChangeAspect="1"/>
                      </p:cNvPicPr>
                      <p:nvPr/>
                    </p:nvPicPr>
                    <p:blipFill>
                      <a:blip r:embed="rId2"/>
                      <a:stretch>
                        <a:fillRect/>
                      </a:stretch>
                    </p:blipFill>
                    <p:spPr>
                      <a:xfrm>
                        <a:off x="167323" y="2507933"/>
                        <a:ext cx="8158162" cy="3565525"/>
                      </a:xfrm>
                      <a:prstGeom prst="rect">
                        <a:avLst/>
                      </a:prstGeom>
                      <a:noFill/>
                      <a:ln w="9525">
                        <a:noFill/>
                      </a:ln>
                    </p:spPr>
                  </p:pic>
                </p:oleObj>
              </mc:Fallback>
            </mc:AlternateContent>
          </a:graphicData>
        </a:graphic>
      </p:graphicFrame>
      <p:sp>
        <p:nvSpPr>
          <p:cNvPr id="4" name="矩形 3"/>
          <p:cNvSpPr/>
          <p:nvPr/>
        </p:nvSpPr>
        <p:spPr>
          <a:xfrm>
            <a:off x="7960678" y="4132580"/>
            <a:ext cx="518795" cy="706755"/>
          </a:xfrm>
          <a:prstGeom prst="rect">
            <a:avLst/>
          </a:prstGeom>
          <a:noFill/>
          <a:ln>
            <a:noFill/>
          </a:ln>
        </p:spPr>
        <p:txBody>
          <a:bodyPr wrap="none" rtlCol="0" anchor="t">
            <a:spAutoFit/>
          </a:bodyPr>
          <a:p>
            <a:pPr algn="ctr"/>
            <a:r>
              <a:rPr lang="en-US" altLang="zh-CN" sz="4000" b="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B</a:t>
            </a:r>
            <a:endParaRPr lang="en-US" altLang="zh-CN" sz="4000" b="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endParaRPr>
          </a:p>
        </p:txBody>
      </p:sp>
      <p:sp>
        <p:nvSpPr>
          <p:cNvPr id="2" name="文本框 1"/>
          <p:cNvSpPr txBox="1"/>
          <p:nvPr/>
        </p:nvSpPr>
        <p:spPr>
          <a:xfrm>
            <a:off x="5628640" y="3238500"/>
            <a:ext cx="815340" cy="368300"/>
          </a:xfrm>
          <a:prstGeom prst="rect">
            <a:avLst/>
          </a:prstGeom>
          <a:solidFill>
            <a:schemeClr val="bg1"/>
          </a:solidFill>
        </p:spPr>
        <p:txBody>
          <a:bodyPr wrap="square" rtlCol="0">
            <a:spAutoFit/>
          </a:bodyPr>
          <a:p>
            <a:endParaRPr lang="zh-CN" altLang="en-US"/>
          </a:p>
        </p:txBody>
      </p:sp>
      <p:pic>
        <p:nvPicPr>
          <p:cNvPr id="3" name="图片 2" descr="t01a52bbc1705bf902c"/>
          <p:cNvPicPr>
            <a:picLocks noChangeAspect="1"/>
          </p:cNvPicPr>
          <p:nvPr/>
        </p:nvPicPr>
        <p:blipFill>
          <a:blip r:embed="rId3"/>
          <a:stretch>
            <a:fillRect/>
          </a:stretch>
        </p:blipFill>
        <p:spPr>
          <a:xfrm>
            <a:off x="278765" y="731520"/>
            <a:ext cx="3152140" cy="2286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0" name="Object 2"/>
          <p:cNvGraphicFramePr>
            <a:graphicFrameLocks noChangeAspect="1"/>
          </p:cNvGraphicFramePr>
          <p:nvPr/>
        </p:nvGraphicFramePr>
        <p:xfrm>
          <a:off x="493713" y="2239963"/>
          <a:ext cx="8158162" cy="2376487"/>
        </p:xfrm>
        <a:graphic>
          <a:graphicData uri="http://schemas.openxmlformats.org/presentationml/2006/ole">
            <mc:AlternateContent xmlns:mc="http://schemas.openxmlformats.org/markup-compatibility/2006">
              <mc:Choice xmlns:v="urn:schemas-microsoft-com:vml" Requires="v">
                <p:oleObj spid="_x0000_s27649" name="文档" r:id="rId1" imgW="8162290" imgH="2380615" progId="Word.Document.12">
                  <p:embed/>
                </p:oleObj>
              </mc:Choice>
              <mc:Fallback>
                <p:oleObj name="文档" r:id="rId1" imgW="8162290" imgH="2380615" progId="Word.Document.12">
                  <p:embed/>
                  <p:pic>
                    <p:nvPicPr>
                      <p:cNvPr id="0" name="图片 27648"/>
                      <p:cNvPicPr>
                        <a:picLocks noChangeAspect="1"/>
                      </p:cNvPicPr>
                      <p:nvPr/>
                    </p:nvPicPr>
                    <p:blipFill>
                      <a:blip r:embed="rId2"/>
                      <a:stretch>
                        <a:fillRect/>
                      </a:stretch>
                    </p:blipFill>
                    <p:spPr>
                      <a:xfrm>
                        <a:off x="493713" y="2239963"/>
                        <a:ext cx="8158162" cy="2376487"/>
                      </a:xfrm>
                      <a:prstGeom prst="rect">
                        <a:avLst/>
                      </a:prstGeom>
                      <a:noFill/>
                      <a:ln w="9525">
                        <a:noFill/>
                      </a:ln>
                    </p:spPr>
                  </p:pic>
                </p:oleObj>
              </mc:Fallback>
            </mc:AlternateContent>
          </a:graphicData>
        </a:graphic>
      </p:graphicFrame>
      <p:sp>
        <p:nvSpPr>
          <p:cNvPr id="4" name="矩形 3"/>
          <p:cNvSpPr/>
          <p:nvPr/>
        </p:nvSpPr>
        <p:spPr>
          <a:xfrm>
            <a:off x="7434263" y="2839720"/>
            <a:ext cx="518795" cy="706755"/>
          </a:xfrm>
          <a:prstGeom prst="rect">
            <a:avLst/>
          </a:prstGeom>
          <a:noFill/>
          <a:ln>
            <a:noFill/>
          </a:ln>
        </p:spPr>
        <p:txBody>
          <a:bodyPr wrap="none" rtlCol="0" anchor="t">
            <a:spAutoFit/>
          </a:bodyPr>
          <a:p>
            <a:pPr algn="ctr"/>
            <a:r>
              <a:rPr lang="en-US" altLang="zh-CN" sz="4000" b="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B</a:t>
            </a:r>
            <a:endParaRPr lang="en-US" altLang="zh-CN" sz="4000" b="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endParaRPr>
          </a:p>
        </p:txBody>
      </p:sp>
      <p:sp>
        <p:nvSpPr>
          <p:cNvPr id="2" name="文本框 1"/>
          <p:cNvSpPr txBox="1"/>
          <p:nvPr/>
        </p:nvSpPr>
        <p:spPr>
          <a:xfrm>
            <a:off x="7953375" y="2653030"/>
            <a:ext cx="1010920" cy="368300"/>
          </a:xfrm>
          <a:prstGeom prst="rect">
            <a:avLst/>
          </a:prstGeom>
          <a:solidFill>
            <a:schemeClr val="bg1"/>
          </a:solidFill>
        </p:spPr>
        <p:txBody>
          <a:bodyPr wrap="square" rtlCol="0">
            <a:spAutoFit/>
          </a:bodyPr>
          <a:p>
            <a:endParaRPr lang="zh-CN" altLang="en-US"/>
          </a:p>
        </p:txBody>
      </p:sp>
      <p:pic>
        <p:nvPicPr>
          <p:cNvPr id="3" name="图片 2" descr="t012fcce238961c21ca"/>
          <p:cNvPicPr>
            <a:picLocks noChangeAspect="1"/>
          </p:cNvPicPr>
          <p:nvPr/>
        </p:nvPicPr>
        <p:blipFill>
          <a:blip r:embed="rId3"/>
          <a:stretch>
            <a:fillRect/>
          </a:stretch>
        </p:blipFill>
        <p:spPr>
          <a:xfrm>
            <a:off x="4403725" y="3545840"/>
            <a:ext cx="4560570" cy="333438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descr="u=134241817,3524884095&amp;fm=23&amp;gp=0"/>
          <p:cNvPicPr>
            <a:picLocks noChangeAspect="1"/>
          </p:cNvPicPr>
          <p:nvPr/>
        </p:nvPicPr>
        <p:blipFill>
          <a:blip r:embed="rId1"/>
          <a:stretch>
            <a:fillRect/>
          </a:stretch>
        </p:blipFill>
        <p:spPr>
          <a:xfrm>
            <a:off x="-75565" y="27940"/>
            <a:ext cx="9243060" cy="6828155"/>
          </a:xfrm>
          <a:prstGeom prst="rect">
            <a:avLst/>
          </a:prstGeom>
        </p:spPr>
      </p:pic>
      <p:sp>
        <p:nvSpPr>
          <p:cNvPr id="2" name="文本框 1"/>
          <p:cNvSpPr txBox="1"/>
          <p:nvPr/>
        </p:nvSpPr>
        <p:spPr>
          <a:xfrm>
            <a:off x="2289810" y="2573019"/>
            <a:ext cx="5122545" cy="1310640"/>
          </a:xfrm>
          <a:prstGeom prst="rect">
            <a:avLst/>
          </a:prstGeom>
          <a:noFill/>
        </p:spPr>
        <p:txBody>
          <a:bodyPr wrap="square" rtlCol="0">
            <a:prstTxWarp prst="textCurveDown">
              <a:avLst/>
            </a:prstTxWarp>
            <a:spAutoFit/>
          </a:bodyPr>
          <a:p>
            <a:r>
              <a:rPr lang="zh-CN" altLang="en-US" sz="8000" noProof="1">
                <a:ln w="12700">
                  <a:solidFill>
                    <a:schemeClr val="tx2">
                      <a:lumMod val="75000"/>
                    </a:schemeClr>
                  </a:solidFill>
                  <a:prstDash val="solid"/>
                </a:ln>
                <a:solidFill>
                  <a:schemeClr val="bg2">
                    <a:lumMod val="75000"/>
                  </a:schemeClr>
                </a:solidFill>
                <a:effectLst>
                  <a:outerShdw dist="38100" dir="2640000" algn="bl" rotWithShape="0">
                    <a:schemeClr val="tx2">
                      <a:lumMod val="75000"/>
                    </a:schemeClr>
                  </a:outerShdw>
                </a:effectLst>
                <a:latin typeface="Arial" panose="020B0604020202020204" pitchFamily="34" charset="0"/>
                <a:ea typeface="楷体" panose="02010609060101010101" pitchFamily="49" charset="-122"/>
                <a:cs typeface="+mn-ea"/>
              </a:rPr>
              <a:t>谢谢</a:t>
            </a:r>
            <a:endParaRPr lang="zh-CN" altLang="en-US" sz="8000" noProof="1">
              <a:ln w="12700">
                <a:solidFill>
                  <a:schemeClr val="tx2">
                    <a:lumMod val="75000"/>
                  </a:schemeClr>
                </a:solidFill>
                <a:prstDash val="solid"/>
              </a:ln>
              <a:solidFill>
                <a:schemeClr val="bg2">
                  <a:lumMod val="75000"/>
                </a:schemeClr>
              </a:solidFill>
              <a:effectLst>
                <a:outerShdw dist="38100" dir="2640000" algn="bl" rotWithShape="0">
                  <a:schemeClr val="tx2">
                    <a:lumMod val="75000"/>
                  </a:schemeClr>
                </a:outerShdw>
              </a:effectLst>
            </a:endParaRPr>
          </a:p>
        </p:txBody>
      </p:sp>
    </p:spTree>
  </p:cSld>
  <p:clrMapOvr>
    <a:masterClrMapping/>
  </p:clrMapOvr>
  <p:transition spd="med">
    <p:fade/>
  </p:transition>
</p:sld>
</file>

<file path=ppt/theme/_rels/them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流畅">
  <a:themeElements>
    <a:clrScheme name="自定义 1">
      <a:dk1>
        <a:sysClr val="windowText" lastClr="000000"/>
      </a:dk1>
      <a:lt1>
        <a:sysClr val="window" lastClr="FFFFFF"/>
      </a:lt1>
      <a:dk2>
        <a:srgbClr val="0B5394"/>
      </a:dk2>
      <a:lt2>
        <a:srgbClr val="C7E2FA"/>
      </a:lt2>
      <a:accent1>
        <a:srgbClr val="59A9F2"/>
      </a:accent1>
      <a:accent2>
        <a:srgbClr val="59A9F2"/>
      </a:accent2>
      <a:accent3>
        <a:srgbClr val="0F6FC6"/>
      </a:accent3>
      <a:accent4>
        <a:srgbClr val="10CF9B"/>
      </a:accent4>
      <a:accent5>
        <a:srgbClr val="7CCA62"/>
      </a:accent5>
      <a:accent6>
        <a:srgbClr val="A5C249"/>
      </a:accent6>
      <a:hlink>
        <a:srgbClr val="E2D700"/>
      </a:hlink>
      <a:folHlink>
        <a:srgbClr val="85DFD0"/>
      </a:folHlink>
    </a:clrScheme>
    <a:fontScheme name="流畅">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畅">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2248</Words>
  <Application>WPS 演示</Application>
  <PresentationFormat>全屏显示(4:3)</PresentationFormat>
  <Paragraphs>110</Paragraphs>
  <Slides>20</Slides>
  <Notes>0</Notes>
  <HiddenSlides>0</HiddenSlides>
  <MMClips>0</MMClips>
  <ScaleCrop>false</ScaleCrop>
  <HeadingPairs>
    <vt:vector size="8" baseType="variant">
      <vt:variant>
        <vt:lpstr>已用的字体</vt:lpstr>
      </vt:variant>
      <vt:variant>
        <vt:i4>15</vt:i4>
      </vt:variant>
      <vt:variant>
        <vt:lpstr>主题</vt:lpstr>
      </vt:variant>
      <vt:variant>
        <vt:i4>1</vt:i4>
      </vt:variant>
      <vt:variant>
        <vt:lpstr>嵌入 OLE 服务器</vt:lpstr>
      </vt:variant>
      <vt:variant>
        <vt:i4>8</vt:i4>
      </vt:variant>
      <vt:variant>
        <vt:lpstr>幻灯片标题</vt:lpstr>
      </vt:variant>
      <vt:variant>
        <vt:i4>20</vt:i4>
      </vt:variant>
    </vt:vector>
  </HeadingPairs>
  <TitlesOfParts>
    <vt:vector size="44" baseType="lpstr">
      <vt:lpstr>Arial</vt:lpstr>
      <vt:lpstr>宋体</vt:lpstr>
      <vt:lpstr>Wingdings</vt:lpstr>
      <vt:lpstr>微软雅黑</vt:lpstr>
      <vt:lpstr>Wingdings 2</vt:lpstr>
      <vt:lpstr>黑体</vt:lpstr>
      <vt:lpstr>NEU-BZ-S92</vt:lpstr>
      <vt:lpstr>Constantia</vt:lpstr>
      <vt:lpstr>隶书</vt:lpstr>
      <vt:lpstr>Arial Unicode MS</vt:lpstr>
      <vt:lpstr>Calibri</vt:lpstr>
      <vt:lpstr>Times New Roman</vt:lpstr>
      <vt:lpstr>楷体</vt:lpstr>
      <vt:lpstr>Segoe Print</vt:lpstr>
      <vt:lpstr>Wingdings</vt:lpstr>
      <vt:lpstr>流畅</vt:lpstr>
      <vt:lpstr>Word.Document.12</vt:lpstr>
      <vt:lpstr>Word.Document.12</vt:lpstr>
      <vt:lpstr>Word.Document.12</vt:lpstr>
      <vt:lpstr>Word.Document.12</vt:lpstr>
      <vt:lpstr>Word.Document.12</vt:lpstr>
      <vt:lpstr>Word.Document.12</vt:lpstr>
      <vt:lpstr>Word.Document.12</vt:lpstr>
      <vt:lpstr>Word.Document.12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
  <cp:lastModifiedBy>lenovo</cp:lastModifiedBy>
  <cp:revision>19</cp:revision>
  <dcterms:created xsi:type="dcterms:W3CDTF">2017-09-13T11:56:00Z</dcterms:created>
  <dcterms:modified xsi:type="dcterms:W3CDTF">2017-09-15T10:10:10Z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