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1058" r:id="rId3"/>
    <p:sldId id="1020" r:id="rId4"/>
    <p:sldId id="1021" r:id="rId5"/>
    <p:sldId id="1039" r:id="rId6"/>
    <p:sldId id="1029" r:id="rId7"/>
    <p:sldId id="1022" r:id="rId8"/>
    <p:sldId id="1040" r:id="rId9"/>
    <p:sldId id="1041" r:id="rId10"/>
    <p:sldId id="1023" r:id="rId11"/>
    <p:sldId id="1024" r:id="rId12"/>
    <p:sldId id="1055" r:id="rId13"/>
    <p:sldId id="1056" r:id="rId14"/>
    <p:sldId id="1042" r:id="rId15"/>
    <p:sldId id="1043" r:id="rId16"/>
    <p:sldId id="1044" r:id="rId17"/>
    <p:sldId id="1045" r:id="rId18"/>
    <p:sldId id="1057" r:id="rId19"/>
    <p:sldId id="1046" r:id="rId20"/>
    <p:sldId id="1047" r:id="rId21"/>
    <p:sldId id="1049" r:id="rId22"/>
    <p:sldId id="1048" r:id="rId23"/>
    <p:sldId id="1050" r:id="rId24"/>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39" autoAdjust="0"/>
    <p:restoredTop sz="94660"/>
  </p:normalViewPr>
  <p:slideViewPr>
    <p:cSldViewPr snapToGrid="0">
      <p:cViewPr varScale="1">
        <p:scale>
          <a:sx n="84" d="100"/>
          <a:sy n="84" d="100"/>
        </p:scale>
        <p:origin x="-894"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tags" Target="tags/tag1.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C6C493-8EF1-44CF-BEE3-3CB6462A4605}"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0B0D6F-279E-407D-91B0-8CD22EA50A7F}" type="slidenum">
              <a:rPr lang="zh-CN" altLang="en-US" smtClean="0"/>
              <a:t>‹#›</a:t>
            </a:fld>
            <a:endParaRPr lang="zh-CN" altLang="en-US"/>
          </a:p>
        </p:txBody>
      </p:sp>
    </p:spTree>
    <p:extLst>
      <p:ext uri="{BB962C8B-B14F-4D97-AF65-F5344CB8AC3E}">
        <p14:creationId xmlns:p14="http://schemas.microsoft.com/office/powerpoint/2010/main" val="3536880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D0B0D6F-279E-407D-91B0-8CD22EA50A7F}" type="slidenum">
              <a:rPr lang="zh-CN" altLang="en-US" smtClean="0"/>
              <a:t>21</a:t>
            </a:fld>
            <a:endParaRPr lang="zh-CN" altLang="en-US"/>
          </a:p>
        </p:txBody>
      </p:sp>
    </p:spTree>
    <p:extLst>
      <p:ext uri="{BB962C8B-B14F-4D97-AF65-F5344CB8AC3E}">
        <p14:creationId xmlns:p14="http://schemas.microsoft.com/office/powerpoint/2010/main" val="3920621893"/>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a:extLst>
              <a:ext uri="{FF2B5EF4-FFF2-40B4-BE49-F238E27FC236}">
                <a16:creationId xmlns:a16="http://schemas.microsoft.com/office/drawing/2014/main" xmlns="" id="{DCDE2482-2826-42A9-988F-E6C7BB82DD41}"/>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94E69488-38DB-4091-B433-B48C8A4B84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E79E1945-CB55-4DA2-B1B0-1F76C8CBC240}"/>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5" name="页脚占位符 4">
            <a:extLst>
              <a:ext uri="{FF2B5EF4-FFF2-40B4-BE49-F238E27FC236}">
                <a16:creationId xmlns:a16="http://schemas.microsoft.com/office/drawing/2014/main" xmlns="" id="{E76E2AF7-FB59-4A70-9504-8A20E5E8268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F227B9F-9BAC-450F-BAAF-EBD9418FC7C3}"/>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2158063454"/>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a:extLst>
              <a:ext uri="{FF2B5EF4-FFF2-40B4-BE49-F238E27FC236}">
                <a16:creationId xmlns:a16="http://schemas.microsoft.com/office/drawing/2014/main" xmlns="" id="{11C1441E-3283-42DA-9575-3ED7E2795E5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1F0EBAE5-C471-41D3-B82A-36B2F7EF5FDB}"/>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40AC9F01-636C-47EF-8369-B93E6C4B9968}"/>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5" name="页脚占位符 4">
            <a:extLst>
              <a:ext uri="{FF2B5EF4-FFF2-40B4-BE49-F238E27FC236}">
                <a16:creationId xmlns:a16="http://schemas.microsoft.com/office/drawing/2014/main" xmlns="" id="{EC99F4CE-2459-4C70-BBC4-5336C747110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356DE7B-6B9F-4FEF-BDD2-5CAF5D2C75AE}"/>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2685811095"/>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a:extLst>
              <a:ext uri="{FF2B5EF4-FFF2-40B4-BE49-F238E27FC236}">
                <a16:creationId xmlns:a16="http://schemas.microsoft.com/office/drawing/2014/main" xmlns="" id="{5E4604A3-EDA1-4F17-BAB7-6C893D75FF9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BFCAE51E-6E3F-4948-99AB-32E5E97F16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 id="{A9F21C99-6556-429F-9DCD-5FEFA75CA5F1}"/>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5" name="页脚占位符 4">
            <a:extLst>
              <a:ext uri="{FF2B5EF4-FFF2-40B4-BE49-F238E27FC236}">
                <a16:creationId xmlns:a16="http://schemas.microsoft.com/office/drawing/2014/main" xmlns="" id="{D918360A-2206-460A-B343-90428D3312E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CB6FAAC-314D-41AE-B1C8-FE10DD77BDC4}"/>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4203662805"/>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a:extLst>
              <a:ext uri="{FF2B5EF4-FFF2-40B4-BE49-F238E27FC236}">
                <a16:creationId xmlns:a16="http://schemas.microsoft.com/office/drawing/2014/main" xmlns="" id="{D5A61232-047B-481A-A70F-F2DA5CA4A1C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8E9C77A-A14E-45A1-B3EA-25A6C6F84465}"/>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 id="{0A3C6ABE-222C-4959-85B5-607FDA4A58A9}"/>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 id="{1E361DBB-ED63-4F3C-9E63-C3453E06FA7D}"/>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6" name="页脚占位符 5">
            <a:extLst>
              <a:ext uri="{FF2B5EF4-FFF2-40B4-BE49-F238E27FC236}">
                <a16:creationId xmlns:a16="http://schemas.microsoft.com/office/drawing/2014/main" xmlns="" id="{7F03343A-1EE5-4918-B7DE-AC921C9252C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24A10DD-CDEF-4E9E-AABB-5F2D693F5084}"/>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657683059"/>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a:extLst>
              <a:ext uri="{FF2B5EF4-FFF2-40B4-BE49-F238E27FC236}">
                <a16:creationId xmlns:a16="http://schemas.microsoft.com/office/drawing/2014/main" xmlns="" id="{26689A1E-039A-4921-9DFB-91EEE67C94C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940DBE28-2FAA-44F6-B0FD-7BC4EC9C94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 id="{071F0BBE-4F64-4F4E-95C5-9940CC80CF5B}"/>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 id="{6EF67BEF-CA11-4CFC-B245-D3D9A8AA11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 id="{7135A338-BC9C-47C0-A7D0-55757D377AA0}"/>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 id="{D397E491-C9CD-425B-BD70-50B7840B9F5F}"/>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8" name="页脚占位符 7">
            <a:extLst>
              <a:ext uri="{FF2B5EF4-FFF2-40B4-BE49-F238E27FC236}">
                <a16:creationId xmlns:a16="http://schemas.microsoft.com/office/drawing/2014/main" xmlns="" id="{ADDA15BB-8B6D-4378-A121-F7C15FA8C59B}"/>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85E867A4-CE56-45B5-9078-398DD54CFEEE}"/>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1233642455"/>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a:extLst>
              <a:ext uri="{FF2B5EF4-FFF2-40B4-BE49-F238E27FC236}">
                <a16:creationId xmlns:a16="http://schemas.microsoft.com/office/drawing/2014/main" xmlns="" id="{BAF1B9D3-9C3C-4737-8AE1-F7312858FF4C}"/>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7EB40C56-84FF-412A-BA8B-14DC629B6357}"/>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4" name="页脚占位符 3">
            <a:extLst>
              <a:ext uri="{FF2B5EF4-FFF2-40B4-BE49-F238E27FC236}">
                <a16:creationId xmlns:a16="http://schemas.microsoft.com/office/drawing/2014/main" xmlns="" id="{20FECE92-7AAB-4833-9286-DE707BD0FC6C}"/>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7FF8972C-852D-4107-B089-D7B7E8A28622}"/>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1693713152"/>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a:extLst>
              <a:ext uri="{FF2B5EF4-FFF2-40B4-BE49-F238E27FC236}">
                <a16:creationId xmlns:a16="http://schemas.microsoft.com/office/drawing/2014/main" xmlns="" id="{138000EF-B4B1-4B6E-B061-ACCB89E9A79E}"/>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3" name="页脚占位符 2">
            <a:extLst>
              <a:ext uri="{FF2B5EF4-FFF2-40B4-BE49-F238E27FC236}">
                <a16:creationId xmlns:a16="http://schemas.microsoft.com/office/drawing/2014/main" xmlns="" id="{4018C834-AD90-4817-B77A-36EF799F637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CB96FAAD-23EF-4C63-BB6E-64B69CB636B1}"/>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2811674577"/>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a:extLst>
              <a:ext uri="{FF2B5EF4-FFF2-40B4-BE49-F238E27FC236}">
                <a16:creationId xmlns:a16="http://schemas.microsoft.com/office/drawing/2014/main" xmlns="" id="{1951C1E7-B6C9-48E1-BB41-D0F6A4336EB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D8391E3C-A9A3-415B-8229-BF782FE748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 id="{9A08B723-D676-4C21-8391-6806675FFA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C4490F96-925A-47AC-A4FE-2911DFE077F1}"/>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6" name="页脚占位符 5">
            <a:extLst>
              <a:ext uri="{FF2B5EF4-FFF2-40B4-BE49-F238E27FC236}">
                <a16:creationId xmlns:a16="http://schemas.microsoft.com/office/drawing/2014/main" xmlns="" id="{0488FDFD-0044-4E2E-ACAD-1180BADCB20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405B7450-58BB-4B23-8318-9319A14EC6FE}"/>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2878097769"/>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a:extLst>
              <a:ext uri="{FF2B5EF4-FFF2-40B4-BE49-F238E27FC236}">
                <a16:creationId xmlns:a16="http://schemas.microsoft.com/office/drawing/2014/main" xmlns="" id="{9CAD565C-380D-4927-8C46-F5BEB8D0CA4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BAAE8F82-7B55-4144-8463-CE70C23F56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642B8EF4-3300-4B8B-8066-D995AEB4BA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 id="{0A52F65C-D6C2-422E-9392-A679CE953B0B}"/>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6" name="页脚占位符 5">
            <a:extLst>
              <a:ext uri="{FF2B5EF4-FFF2-40B4-BE49-F238E27FC236}">
                <a16:creationId xmlns:a16="http://schemas.microsoft.com/office/drawing/2014/main" xmlns="" id="{AF9FAA59-99B0-4D69-A4DF-063A7384DF2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BA09854-33EE-4DB5-9D46-F451019137DF}"/>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2923872720"/>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a:extLst>
              <a:ext uri="{FF2B5EF4-FFF2-40B4-BE49-F238E27FC236}">
                <a16:creationId xmlns:a16="http://schemas.microsoft.com/office/drawing/2014/main" xmlns="" id="{D44DBF68-CBA5-4A50-BC7F-23B3463C3EE0}"/>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37099798-D826-4A85-9AD5-A3BC5E476AD0}"/>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9EC75B4F-7EB1-442E-B236-CDE9615184CC}"/>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5" name="页脚占位符 4">
            <a:extLst>
              <a:ext uri="{FF2B5EF4-FFF2-40B4-BE49-F238E27FC236}">
                <a16:creationId xmlns:a16="http://schemas.microsoft.com/office/drawing/2014/main" xmlns="" id="{94F22C71-C47B-4DDA-A96F-6F55BB4BF32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39DE9A4-8C52-4A25-9EB0-8DB80D594FE0}"/>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2970986424"/>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a:extLst>
              <a:ext uri="{FF2B5EF4-FFF2-40B4-BE49-F238E27FC236}">
                <a16:creationId xmlns:a16="http://schemas.microsoft.com/office/drawing/2014/main" xmlns="" id="{37CFD90A-3077-4E29-A7FF-48B6FA311ED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E9A7A0E3-18CA-4740-93A6-3ABE60ECFF3F}"/>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E1A72DC4-A2CE-46BF-8BAB-04C054886DAE}"/>
              </a:ext>
            </a:extLst>
          </p:cNvPr>
          <p:cNvSpPr>
            <a:spLocks noGrp="1"/>
          </p:cNvSpPr>
          <p:nvPr>
            <p:ph type="dt" sz="half" idx="10"/>
          </p:nvPr>
        </p:nvSpPr>
        <p:spPr/>
        <p:txBody>
          <a:bodyPr/>
          <a:lstStyle/>
          <a:p>
            <a:fld id="{AB729C1A-A15F-4150-87EA-8C296695306B}" type="datetimeFigureOut">
              <a:rPr lang="zh-CN" altLang="en-US" smtClean="0"/>
              <a:t>2020/7/12</a:t>
            </a:fld>
            <a:endParaRPr lang="zh-CN" altLang="en-US"/>
          </a:p>
        </p:txBody>
      </p:sp>
      <p:sp>
        <p:nvSpPr>
          <p:cNvPr id="5" name="页脚占位符 4">
            <a:extLst>
              <a:ext uri="{FF2B5EF4-FFF2-40B4-BE49-F238E27FC236}">
                <a16:creationId xmlns:a16="http://schemas.microsoft.com/office/drawing/2014/main" xmlns="" id="{0CE584F8-61A7-45A7-96EA-974FC5564D0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23AA372-0C5F-496B-96BF-0126714F347B}"/>
              </a:ext>
            </a:extLst>
          </p:cNvPr>
          <p:cNvSpPr>
            <a:spLocks noGrp="1"/>
          </p:cNvSpPr>
          <p:nvPr>
            <p:ph type="sldNum" sz="quarter" idx="12"/>
          </p:nvPr>
        </p:nvSpPr>
        <p:spPr/>
        <p:txBody>
          <a:body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3923266164"/>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2">
            <a:alpha val="66000"/>
          </a:schemeClr>
        </a:solidFill>
        <a:effectLst/>
      </p:bgPr>
    </p:bg>
    <p:spTree>
      <p:nvGrpSpPr>
        <p:cNvPr id="1" name=""/>
        <p:cNvGrpSpPr/>
        <p:nvPr/>
      </p:nvGrpSpPr>
      <p:grpSpPr>
        <a:xfrm>
          <a:off x="0" y="0"/>
          <a:ext cx="0" cy="0"/>
        </a:xfrm>
      </p:grpSpPr>
      <p:sp>
        <p:nvSpPr>
          <p:cNvPr id="2" name="标题占位符 1">
            <a:extLst>
              <a:ext uri="{FF2B5EF4-FFF2-40B4-BE49-F238E27FC236}">
                <a16:creationId xmlns:a16="http://schemas.microsoft.com/office/drawing/2014/main" xmlns="" id="{7F91D3CC-417E-4195-84FE-984B202B7F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992270D2-D6DE-4716-9690-58F2310CA9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 id="{F8725B7D-09CC-4A1D-B12D-B58A400B05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729C1A-A15F-4150-87EA-8C296695306B}" type="datetimeFigureOut">
              <a:rPr lang="zh-CN" altLang="en-US" smtClean="0"/>
              <a:t>2020/7/12</a:t>
            </a:fld>
            <a:endParaRPr lang="zh-CN" altLang="en-US"/>
          </a:p>
        </p:txBody>
      </p:sp>
      <p:sp>
        <p:nvSpPr>
          <p:cNvPr id="5" name="页脚占位符 4">
            <a:extLst>
              <a:ext uri="{FF2B5EF4-FFF2-40B4-BE49-F238E27FC236}">
                <a16:creationId xmlns:a16="http://schemas.microsoft.com/office/drawing/2014/main" xmlns="" id="{06963A24-2659-4DED-AF41-8067ED15DB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091F7641-BA74-44CE-A31C-4A176AB4B8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44996F-3F8A-445D-AFAE-8D68B65337E7}" type="slidenum">
              <a:rPr lang="zh-CN" altLang="en-US" smtClean="0"/>
              <a:t>‹#›</a:t>
            </a:fld>
            <a:endParaRPr lang="zh-CN" altLang="en-US"/>
          </a:p>
        </p:txBody>
      </p:sp>
    </p:spTree>
    <p:extLst>
      <p:ext uri="{BB962C8B-B14F-4D97-AF65-F5344CB8AC3E}">
        <p14:creationId xmlns:p14="http://schemas.microsoft.com/office/powerpoint/2010/main" val="40841829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 Id="rId3" Type="http://schemas.openxmlformats.org/officeDocument/2006/relationships/image" Target="../media/image2.jpeg" /><Relationship Id="rId4" Type="http://schemas.openxmlformats.org/officeDocument/2006/relationships/image" Target="../media/image3.png" /><Relationship Id="rId5" Type="http://schemas.openxmlformats.org/officeDocument/2006/relationships/image" Target="../media/image4.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image" Target="../media/image6.jpeg" /><Relationship Id="rId4" Type="http://schemas.openxmlformats.org/officeDocument/2006/relationships/image" Target="../media/image7.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openxmlformats.org/officeDocument/2006/relationships/image" Target="../media/image10.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 Id="rId3" Type="http://schemas.openxmlformats.org/officeDocument/2006/relationships/image" Target="../media/image10.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jpeg" /><Relationship Id="rId3" Type="http://schemas.openxmlformats.org/officeDocument/2006/relationships/image" Target="../media/image13.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 Id="rId3" Type="http://schemas.openxmlformats.org/officeDocument/2006/relationships/image" Target="../media/image17.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jpeg" /><Relationship Id="rId3" Type="http://schemas.openxmlformats.org/officeDocument/2006/relationships/image" Target="../media/image20.png" /><Relationship Id="rId4" Type="http://schemas.openxmlformats.org/officeDocument/2006/relationships/image" Target="../media/image21.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24.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png" /><Relationship Id="rId3" Type="http://schemas.openxmlformats.org/officeDocument/2006/relationships/image" Target="../media/image26.jpeg" /><Relationship Id="rId4" Type="http://schemas.openxmlformats.org/officeDocument/2006/relationships/hyperlink" Target="https://baike.so.com/doc/23635518-24188839.html" TargetMode="External" /><Relationship Id="rId5" Type="http://schemas.openxmlformats.org/officeDocument/2006/relationships/hyperlink" Target="https://baike.so.com/doc/1681111-1777664.html" TargetMode="External" /><Relationship Id="rId6" Type="http://schemas.openxmlformats.org/officeDocument/2006/relationships/hyperlink" Target="https://baike.so.com/doc/5537759-5755391.html" TargetMode="External" /><Relationship Id="rId7" Type="http://schemas.openxmlformats.org/officeDocument/2006/relationships/image" Target="../media/image2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7">
            <a:extLst>
              <a:ext uri="{FF2B5EF4-FFF2-40B4-BE49-F238E27FC236}">
                <a16:creationId xmlns:a16="http://schemas.microsoft.com/office/drawing/2014/main" xmlns="" id="{29F8E184-25FB-4B00-AE3D-5BE0F7EFCC4C}"/>
              </a:ext>
            </a:extLst>
          </p:cNvPr>
          <p:cNvSpPr txBox="1"/>
          <p:nvPr/>
        </p:nvSpPr>
        <p:spPr>
          <a:xfrm>
            <a:off x="711201" y="1335546"/>
            <a:ext cx="11063110" cy="2308324"/>
          </a:xfrm>
          <a:prstGeom prst="rect">
            <a:avLst/>
          </a:prstGeom>
          <a:noFill/>
        </p:spPr>
        <p:txBody>
          <a:bodyPr wrap="square" rtlCol="0">
            <a:spAutoFit/>
            <a:scene3d>
              <a:camera prst="orthographicFront"/>
              <a:lightRig rig="threePt" dir="t"/>
            </a:scene3d>
          </a:bodyPr>
          <a:lstStyle/>
          <a:p>
            <a:pPr algn="ctr">
              <a:lnSpc>
                <a:spcPct val="150000"/>
              </a:lnSpc>
            </a:pPr>
            <a:r>
              <a:rPr lang="zh-CN" altLang="en-US" sz="4800" b="1">
                <a:solidFill>
                  <a:schemeClr val="tx1"/>
                </a:solidFill>
                <a:latin typeface="华文新魏" panose="02010800040101010101" pitchFamily="2" charset="-122"/>
                <a:ea typeface="华文新魏" panose="02010800040101010101" pitchFamily="2" charset="-122"/>
              </a:rPr>
              <a:t>第</a:t>
            </a:r>
            <a:r>
              <a:rPr lang="en-US" altLang="zh-CN" sz="4800" b="1">
                <a:solidFill>
                  <a:schemeClr val="tx1"/>
                </a:solidFill>
                <a:latin typeface="华文新魏" panose="02010800040101010101" pitchFamily="2" charset="-122"/>
                <a:ea typeface="华文新魏" panose="02010800040101010101" pitchFamily="2" charset="-122"/>
              </a:rPr>
              <a:t>21</a:t>
            </a:r>
            <a:r>
              <a:rPr lang="zh-CN" altLang="en-US" sz="4800" b="1">
                <a:latin typeface="华文新魏" panose="02010800040101010101" pitchFamily="2" charset="-122"/>
                <a:ea typeface="华文新魏" panose="02010800040101010101" pitchFamily="2" charset="-122"/>
              </a:rPr>
              <a:t>课 </a:t>
            </a:r>
            <a:endParaRPr lang="en-US" altLang="zh-CN" sz="4800" b="1" smtClean="0">
              <a:latin typeface="华文新魏" pitchFamily="2" charset="-122"/>
              <a:ea typeface="华文新魏" pitchFamily="2" charset="-122"/>
            </a:endParaRPr>
          </a:p>
          <a:p>
            <a:pPr algn="ctr">
              <a:lnSpc>
                <a:spcPct val="150000"/>
              </a:lnSpc>
            </a:pPr>
            <a:r>
              <a:rPr lang="zh-CN" altLang="en-US" sz="4800" b="1" smtClean="0">
                <a:latin typeface="华文新魏" panose="02010800040101010101" pitchFamily="2" charset="-122"/>
                <a:ea typeface="华文新魏" panose="02010800040101010101" pitchFamily="2" charset="-122"/>
              </a:rPr>
              <a:t>世界</a:t>
            </a:r>
            <a:r>
              <a:rPr lang="zh-CN" altLang="en-US" sz="4800" b="1">
                <a:latin typeface="华文新魏" panose="02010800040101010101" pitchFamily="2" charset="-122"/>
                <a:ea typeface="华文新魏" panose="02010800040101010101" pitchFamily="2" charset="-122"/>
              </a:rPr>
              <a:t>殖民体系的瓦解与新兴国家的发展</a:t>
            </a:r>
            <a:endParaRPr lang="zh-CN" altLang="en-US" sz="4800" b="1">
              <a:solidFill>
                <a:schemeClr val="tx1"/>
              </a:solidFill>
              <a:latin typeface="华文新魏" pitchFamily="2" charset="-122"/>
              <a:ea typeface="华文新魏" pitchFamily="2" charset="-122"/>
            </a:endParaRPr>
          </a:p>
        </p:txBody>
      </p:sp>
    </p:spTree>
    <p:extLst>
      <p:ext uri="{BB962C8B-B14F-4D97-AF65-F5344CB8AC3E}">
        <p14:creationId xmlns:p14="http://schemas.microsoft.com/office/powerpoint/2010/main" val="374896534"/>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a:extLst>
              <a:ext uri="{FF2B5EF4-FFF2-40B4-BE49-F238E27FC236}">
                <a16:creationId xmlns:a16="http://schemas.microsoft.com/office/drawing/2014/main" xmlns="" id="{735DAAA8-2ED2-4CDD-961F-AF21E3C04F97}"/>
              </a:ext>
            </a:extLst>
          </p:cNvPr>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itchFamily="49" charset="-122"/>
              <a:ea typeface="黑体" pitchFamily="49" charset="-122"/>
              <a:cs typeface="Times New Roman" panose="02020603050405020304" pitchFamily="18" charset="0"/>
            </a:endParaRPr>
          </a:p>
        </p:txBody>
      </p:sp>
      <p:sp>
        <p:nvSpPr>
          <p:cNvPr id="9" name="矩形 8">
            <a:extLst>
              <a:ext uri="{FF2B5EF4-FFF2-40B4-BE49-F238E27FC236}">
                <a16:creationId xmlns:a16="http://schemas.microsoft.com/office/drawing/2014/main" xmlns="" id="{3EA29BE5-7CBA-431E-ACD4-B3FAF987C27E}"/>
              </a:ext>
            </a:extLst>
          </p:cNvPr>
          <p:cNvSpPr/>
          <p:nvPr/>
        </p:nvSpPr>
        <p:spPr>
          <a:xfrm>
            <a:off x="138112" y="691547"/>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、亚洲</a:t>
            </a:r>
          </a:p>
        </p:txBody>
      </p:sp>
      <p:sp>
        <p:nvSpPr>
          <p:cNvPr id="10" name="矩形 9">
            <a:extLst>
              <a:ext uri="{FF2B5EF4-FFF2-40B4-BE49-F238E27FC236}">
                <a16:creationId xmlns:a16="http://schemas.microsoft.com/office/drawing/2014/main" xmlns="" id="{9D8D9650-0B70-4E2B-B636-378E1F8AC3B5}"/>
              </a:ext>
            </a:extLst>
          </p:cNvPr>
          <p:cNvSpPr/>
          <p:nvPr/>
        </p:nvSpPr>
        <p:spPr>
          <a:xfrm>
            <a:off x="311467" y="1159462"/>
            <a:ext cx="6634403" cy="2462213"/>
          </a:xfrm>
          <a:prstGeom prst="rect">
            <a:avLst/>
          </a:prstGeom>
        </p:spPr>
        <p:txBody>
          <a:bodyPr wrap="square">
            <a:spAutoFit/>
          </a:bodyPr>
          <a:lstStyle/>
          <a:p>
            <a:pPr>
              <a:spcAft>
                <a:spcPts val="60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印度独立</a:t>
            </a:r>
            <a:endParaRPr lang="zh-CN" altLang="zh-CN" sz="2400">
              <a:latin typeface="华文中宋" pitchFamily="2" charset="-122"/>
              <a:ea typeface="华文中宋"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① </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斗争：</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印度人民在</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国大党</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领袖</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甘地、尼赫鲁</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和</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穆斯林联盟</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领袖</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真纳的领导下，积极争取印度独立。</a:t>
            </a: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② </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印巴分治：</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1947</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年英国实行“分而治之”的政策，分为印度和巴基斯坦两部分。</a:t>
            </a:r>
          </a:p>
        </p:txBody>
      </p:sp>
      <p:sp>
        <p:nvSpPr>
          <p:cNvPr id="11" name="矩形 10">
            <a:extLst>
              <a:ext uri="{FF2B5EF4-FFF2-40B4-BE49-F238E27FC236}">
                <a16:creationId xmlns:a16="http://schemas.microsoft.com/office/drawing/2014/main" xmlns="" id="{3C395B0D-181C-440C-A6D4-F903C18630B8}"/>
              </a:ext>
            </a:extLst>
          </p:cNvPr>
          <p:cNvSpPr/>
          <p:nvPr/>
        </p:nvSpPr>
        <p:spPr>
          <a:xfrm>
            <a:off x="1134528" y="6161090"/>
            <a:ext cx="4433151" cy="707886"/>
          </a:xfrm>
          <a:prstGeom prst="rect">
            <a:avLst/>
          </a:prstGeom>
        </p:spPr>
        <p:txBody>
          <a:bodyPr wrap="square">
            <a:spAutoFit/>
          </a:bodyPr>
          <a:lstStyle/>
          <a:p>
            <a:r>
              <a:rPr lang="zh-CN" altLang="en-US" sz="2000">
                <a:latin typeface="仿宋" panose="02010609060101010101" pitchFamily="49" charset="-122"/>
                <a:ea typeface="仿宋" panose="02010609060101010101" pitchFamily="49" charset="-122"/>
              </a:rPr>
              <a:t>尼赫鲁（左），印度末任总督蒙巴顿勋爵和真纳（右）讨论分治问题</a:t>
            </a:r>
          </a:p>
        </p:txBody>
      </p:sp>
      <p:pic>
        <p:nvPicPr>
          <p:cNvPr id="12" name="图片 11">
            <a:extLst>
              <a:ext uri="{FF2B5EF4-FFF2-40B4-BE49-F238E27FC236}">
                <a16:creationId xmlns:a16="http://schemas.microsoft.com/office/drawing/2014/main" xmlns="" id="{BB45C7C8-28D9-4D0D-B365-6D24B8010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371" y="3645625"/>
            <a:ext cx="4521308" cy="2545794"/>
          </a:xfrm>
          <a:prstGeom prst="rect">
            <a:avLst/>
          </a:prstGeom>
          <a:ln>
            <a:noFill/>
          </a:ln>
          <a:effectLst>
            <a:outerShdw blurRad="190500" algn="tl" rotWithShape="0">
              <a:srgbClr val="000000">
                <a:alpha val="70000"/>
              </a:srgbClr>
            </a:outerShdw>
          </a:effectLst>
        </p:spPr>
      </p:pic>
      <p:sp>
        <p:nvSpPr>
          <p:cNvPr id="15" name="矩形 14">
            <a:extLst>
              <a:ext uri="{FF2B5EF4-FFF2-40B4-BE49-F238E27FC236}">
                <a16:creationId xmlns:a16="http://schemas.microsoft.com/office/drawing/2014/main" xmlns="" id="{C7F8CA63-4ED5-412F-B440-0F71AC549CFD}"/>
              </a:ext>
            </a:extLst>
          </p:cNvPr>
          <p:cNvSpPr>
            <a:spLocks noChangeArrowheads="1"/>
          </p:cNvSpPr>
          <p:nvPr/>
        </p:nvSpPr>
        <p:spPr bwMode="auto">
          <a:xfrm>
            <a:off x="8005969" y="6396335"/>
            <a:ext cx="3051503" cy="400110"/>
          </a:xfrm>
          <a:prstGeom prst="rect">
            <a:avLst/>
          </a:prstGeom>
          <a:noFill/>
          <a:ln>
            <a:noFill/>
          </a:ln>
        </p:spPr>
        <p:txBody>
          <a:bodyPr wrap="square">
            <a:spAutoFit/>
          </a:bodyPr>
          <a:lstStyle/>
          <a:p>
            <a:r>
              <a:rPr lang="zh-CN" altLang="en-US" sz="2000" b="1">
                <a:latin typeface="宋体" panose="02010600030101010101" pitchFamily="2" charset="-122"/>
                <a:ea typeface="宋体" panose="02010600030101010101" pitchFamily="2" charset="-122"/>
              </a:rPr>
              <a:t>印度与巴基斯坦独立</a:t>
            </a:r>
          </a:p>
        </p:txBody>
      </p:sp>
      <p:pic>
        <p:nvPicPr>
          <p:cNvPr id="18" name="Picture 4">
            <a:extLst>
              <a:ext uri="{FF2B5EF4-FFF2-40B4-BE49-F238E27FC236}">
                <a16:creationId xmlns:a16="http://schemas.microsoft.com/office/drawing/2014/main" xmlns="" id="{07CA51B5-3972-4DE5-AC81-33D3FD99E972}"/>
              </a:ext>
            </a:extLst>
          </p:cNvPr>
          <p:cNvPicPr>
            <a:picLocks noChangeAspect="1"/>
          </p:cNvPicPr>
          <p:nvPr/>
        </p:nvPicPr>
        <p:blipFill>
          <a:blip r:embed="rId3">
            <a:lum contrast="4000"/>
          </a:blip>
          <a:stretch>
            <a:fillRect/>
          </a:stretch>
        </p:blipFill>
        <p:spPr>
          <a:xfrm>
            <a:off x="7040880" y="931111"/>
            <a:ext cx="4907280" cy="5429029"/>
          </a:xfrm>
          <a:prstGeom prst="rect">
            <a:avLst/>
          </a:prstGeom>
          <a:noFill/>
          <a:ln w="9525">
            <a:noFill/>
          </a:ln>
        </p:spPr>
      </p:pic>
      <p:pic>
        <p:nvPicPr>
          <p:cNvPr id="19" name="Picture 3">
            <a:extLst>
              <a:ext uri="{FF2B5EF4-FFF2-40B4-BE49-F238E27FC236}">
                <a16:creationId xmlns:a16="http://schemas.microsoft.com/office/drawing/2014/main" xmlns="" id="{66C2F530-6783-4F58-A99D-D74E95471310}"/>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68080" y="4102439"/>
            <a:ext cx="1452880" cy="689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6">
            <a:extLst>
              <a:ext uri="{FF2B5EF4-FFF2-40B4-BE49-F238E27FC236}">
                <a16:creationId xmlns:a16="http://schemas.microsoft.com/office/drawing/2014/main" xmlns="" id="{44C15D24-E2CC-42D5-BD86-A3AD662A676B}"/>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000240" y="1344585"/>
            <a:ext cx="1452880" cy="689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40067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5"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a:extLst>
              <a:ext uri="{FF2B5EF4-FFF2-40B4-BE49-F238E27FC236}">
                <a16:creationId xmlns:a16="http://schemas.microsoft.com/office/drawing/2014/main" xmlns="" id="{633105B7-2FC7-4A52-AE54-3D1D3BB6B0C9}"/>
              </a:ext>
            </a:extLst>
          </p:cNvPr>
          <p:cNvPicPr>
            <a:picLocks noChangeAspect="1"/>
          </p:cNvPicPr>
          <p:nvPr/>
        </p:nvPicPr>
        <p:blipFill>
          <a:blip r:embed="rId2">
            <a:extLst>
              <a:ext uri="{28A0092B-C50C-407E-A947-70E740481C1C}">
                <a14:useLocalDpi xmlns:a14="http://schemas.microsoft.com/office/drawing/2010/main" val="0"/>
              </a:ext>
            </a:extLst>
          </a:blip>
          <a:srcRect l="6592" r="6732"/>
          <a:stretch>
            <a:fillRect/>
          </a:stretch>
        </p:blipFill>
        <p:spPr>
          <a:xfrm>
            <a:off x="415438" y="2322548"/>
            <a:ext cx="3760287" cy="3274681"/>
          </a:xfrm>
          <a:prstGeom prst="rect">
            <a:avLst/>
          </a:prstGeom>
          <a:ln>
            <a:noFill/>
          </a:ln>
          <a:effectLst>
            <a:outerShdw blurRad="190500" algn="tl" rotWithShape="0">
              <a:srgbClr val="000000">
                <a:alpha val="70000"/>
              </a:srgbClr>
            </a:outerShdw>
          </a:effectLst>
        </p:spPr>
      </p:pic>
      <p:sp>
        <p:nvSpPr>
          <p:cNvPr id="9" name="矩形 8">
            <a:extLst>
              <a:ext uri="{FF2B5EF4-FFF2-40B4-BE49-F238E27FC236}">
                <a16:creationId xmlns:a16="http://schemas.microsoft.com/office/drawing/2014/main" xmlns="" id="{52FE5BC2-108A-4CC7-8814-C01D1D8D1312}"/>
              </a:ext>
            </a:extLst>
          </p:cNvPr>
          <p:cNvSpPr/>
          <p:nvPr/>
        </p:nvSpPr>
        <p:spPr>
          <a:xfrm>
            <a:off x="358589" y="5871150"/>
            <a:ext cx="3568145"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印巴分治大仇杀</a:t>
            </a:r>
          </a:p>
        </p:txBody>
      </p:sp>
      <p:pic>
        <p:nvPicPr>
          <p:cNvPr id="10" name="图片 9">
            <a:extLst>
              <a:ext uri="{FF2B5EF4-FFF2-40B4-BE49-F238E27FC236}">
                <a16:creationId xmlns:a16="http://schemas.microsoft.com/office/drawing/2014/main" xmlns="" id="{EE141F0E-92A5-4A10-80EC-C29001DEFE25}"/>
              </a:ext>
            </a:extLst>
          </p:cNvPr>
          <p:cNvPicPr>
            <a:picLocks noChangeAspect="1"/>
          </p:cNvPicPr>
          <p:nvPr/>
        </p:nvPicPr>
        <p:blipFill>
          <a:blip r:embed="rId3">
            <a:extLst>
              <a:ext uri="{28A0092B-C50C-407E-A947-70E740481C1C}">
                <a14:useLocalDpi xmlns:a14="http://schemas.microsoft.com/office/drawing/2010/main" val="0"/>
              </a:ext>
            </a:extLst>
          </a:blip>
          <a:srcRect l="915" t="2062" b="7491"/>
          <a:stretch>
            <a:fillRect/>
          </a:stretch>
        </p:blipFill>
        <p:spPr>
          <a:xfrm>
            <a:off x="4542920" y="854454"/>
            <a:ext cx="3568145" cy="2497154"/>
          </a:xfrm>
          <a:prstGeom prst="rect">
            <a:avLst/>
          </a:prstGeom>
          <a:ln>
            <a:noFill/>
          </a:ln>
          <a:effectLst>
            <a:outerShdw blurRad="190500" algn="tl" rotWithShape="0">
              <a:srgbClr val="000000">
                <a:alpha val="70000"/>
              </a:srgbClr>
            </a:outerShdw>
          </a:effectLst>
        </p:spPr>
      </p:pic>
      <p:pic>
        <p:nvPicPr>
          <p:cNvPr id="11" name="图片 10">
            <a:extLst>
              <a:ext uri="{FF2B5EF4-FFF2-40B4-BE49-F238E27FC236}">
                <a16:creationId xmlns:a16="http://schemas.microsoft.com/office/drawing/2014/main" xmlns="" id="{4175A1A7-5AC0-4106-8263-F011DCC3D7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65267" y="890248"/>
            <a:ext cx="3656110" cy="2497154"/>
          </a:xfrm>
          <a:prstGeom prst="rect">
            <a:avLst/>
          </a:prstGeom>
          <a:ln>
            <a:noFill/>
          </a:ln>
          <a:effectLst>
            <a:outerShdw blurRad="190500" algn="tl" rotWithShape="0">
              <a:srgbClr val="000000">
                <a:alpha val="70000"/>
              </a:srgbClr>
            </a:outerShdw>
          </a:effectLst>
        </p:spPr>
      </p:pic>
      <p:sp>
        <p:nvSpPr>
          <p:cNvPr id="12" name="矩形 11">
            <a:extLst>
              <a:ext uri="{FF2B5EF4-FFF2-40B4-BE49-F238E27FC236}">
                <a16:creationId xmlns:a16="http://schemas.microsoft.com/office/drawing/2014/main" xmlns="" id="{1A61E017-53F2-4BB4-9CD7-60D0E99FF403}"/>
              </a:ext>
            </a:extLst>
          </p:cNvPr>
          <p:cNvSpPr/>
          <p:nvPr/>
        </p:nvSpPr>
        <p:spPr>
          <a:xfrm>
            <a:off x="4483818" y="3388400"/>
            <a:ext cx="3568145"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克什米尔争端</a:t>
            </a:r>
          </a:p>
        </p:txBody>
      </p:sp>
      <p:sp>
        <p:nvSpPr>
          <p:cNvPr id="14" name="矩形 13">
            <a:extLst>
              <a:ext uri="{FF2B5EF4-FFF2-40B4-BE49-F238E27FC236}">
                <a16:creationId xmlns:a16="http://schemas.microsoft.com/office/drawing/2014/main" xmlns="" id="{863F7434-13CF-4E61-B65B-1E76583FD836}"/>
              </a:ext>
            </a:extLst>
          </p:cNvPr>
          <p:cNvSpPr/>
          <p:nvPr/>
        </p:nvSpPr>
        <p:spPr>
          <a:xfrm>
            <a:off x="358589" y="1186704"/>
            <a:ext cx="3568145" cy="584775"/>
          </a:xfrm>
          <a:prstGeom prst="rect">
            <a:avLst/>
          </a:prstGeom>
        </p:spPr>
        <p:txBody>
          <a:bodyPr wrap="square">
            <a:spAutoFit/>
          </a:bodyPr>
          <a:lstStyle/>
          <a:p>
            <a:pPr algn="ctr"/>
            <a:r>
              <a:rPr lang="zh-CN" altLang="en-US" sz="3200" b="1">
                <a:solidFill>
                  <a:srgbClr val="002060"/>
                </a:solidFill>
                <a:latin typeface="黑体" panose="02010609060101010101" pitchFamily="49" charset="-122"/>
                <a:ea typeface="黑体" panose="02010609060101010101" pitchFamily="49" charset="-122"/>
              </a:rPr>
              <a:t>遗患无穷！</a:t>
            </a:r>
          </a:p>
        </p:txBody>
      </p:sp>
      <p:sp>
        <p:nvSpPr>
          <p:cNvPr id="15" name="矩形 14">
            <a:extLst>
              <a:ext uri="{FF2B5EF4-FFF2-40B4-BE49-F238E27FC236}">
                <a16:creationId xmlns:a16="http://schemas.microsoft.com/office/drawing/2014/main" xmlns="" id="{8EE89C75-1D97-4C24-8CEA-C1E712A07805}"/>
              </a:ext>
            </a:extLst>
          </p:cNvPr>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graphicFrame>
        <p:nvGraphicFramePr>
          <p:cNvPr id="16" name="表格 15">
            <a:extLst>
              <a:ext uri="{FF2B5EF4-FFF2-40B4-BE49-F238E27FC236}">
                <a16:creationId xmlns:a16="http://schemas.microsoft.com/office/drawing/2014/main" xmlns="" id="{C1F2210F-5EF5-4D9C-94ED-36C306AB15B1}"/>
              </a:ext>
            </a:extLst>
          </p:cNvPr>
          <p:cNvGraphicFramePr>
            <a:graphicFrameLocks noGrp="1"/>
          </p:cNvGraphicFramePr>
          <p:nvPr>
            <p:extLst>
              <p:ext uri="{D42A27DB-BD31-4B8C-83A1-F6EECF244321}">
                <p14:modId xmlns:p14="http://schemas.microsoft.com/office/powerpoint/2010/main" val="3500731194"/>
              </p:ext>
            </p:extLst>
          </p:nvPr>
        </p:nvGraphicFramePr>
        <p:xfrm>
          <a:off x="4524981" y="4348322"/>
          <a:ext cx="7308430" cy="2202565"/>
        </p:xfrm>
        <a:graphic>
          <a:graphicData uri="http://schemas.openxmlformats.org/drawingml/2006/table">
            <a:tbl>
              <a:tblPr/>
              <a:tblGrid>
                <a:gridCol w="2040153">
                  <a:extLst>
                    <a:ext uri="{9D8B030D-6E8A-4147-A177-3AD203B41FA5}">
                      <a16:colId xmlns:a16="http://schemas.microsoft.com/office/drawing/2014/main" xmlns="" val="20000"/>
                    </a:ext>
                  </a:extLst>
                </a:gridCol>
                <a:gridCol w="2039333">
                  <a:extLst>
                    <a:ext uri="{9D8B030D-6E8A-4147-A177-3AD203B41FA5}">
                      <a16:colId xmlns:a16="http://schemas.microsoft.com/office/drawing/2014/main" xmlns="" val="20002"/>
                    </a:ext>
                  </a:extLst>
                </a:gridCol>
                <a:gridCol w="3228944">
                  <a:extLst>
                    <a:ext uri="{9D8B030D-6E8A-4147-A177-3AD203B41FA5}">
                      <a16:colId xmlns:a16="http://schemas.microsoft.com/office/drawing/2014/main" xmlns="" val="20003"/>
                    </a:ext>
                  </a:extLst>
                </a:gridCol>
              </a:tblGrid>
              <a:tr h="359693">
                <a:tc>
                  <a:txBody>
                    <a:bodyPr vert="horz" wrap="square"/>
                    <a:lstStyle/>
                    <a:p>
                      <a:pPr algn="ct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时间</a:t>
                      </a:r>
                    </a:p>
                  </a:txBody>
                  <a:tcPr>
                    <a:lnL w="28575"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lgn="ct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原因</a:t>
                      </a:r>
                    </a:p>
                  </a:txBody>
                  <a:tcPr>
                    <a:lnL w="28575"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lgn="ct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结果</a:t>
                      </a: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58762">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第一次</a:t>
                      </a:r>
                      <a:r>
                        <a:rPr lang="en-US" altLang="zh-CN" sz="2000" b="0">
                          <a:latin typeface="宋体" panose="02010600030101010101" pitchFamily="2" charset="-122"/>
                          <a:ea typeface="宋体" panose="02010600030101010101" pitchFamily="2" charset="-122"/>
                        </a:rPr>
                        <a:t>1947</a:t>
                      </a:r>
                      <a:r>
                        <a:rPr lang="zh-CN" altLang="en-US" sz="2000" b="0">
                          <a:latin typeface="宋体" panose="02010600030101010101" pitchFamily="2" charset="-122"/>
                          <a:ea typeface="宋体" panose="02010600030101010101" pitchFamily="2" charset="-122"/>
                        </a:rPr>
                        <a:t>年至</a:t>
                      </a:r>
                      <a:r>
                        <a:rPr lang="en-US" altLang="zh-CN" sz="2000" b="0">
                          <a:latin typeface="宋体" panose="02010600030101010101" pitchFamily="2" charset="-122"/>
                          <a:ea typeface="宋体" panose="02010600030101010101" pitchFamily="2" charset="-122"/>
                        </a:rPr>
                        <a:t>1949</a:t>
                      </a:r>
                      <a:r>
                        <a:rPr lang="zh-CN" altLang="en-US" sz="2000" b="0">
                          <a:latin typeface="宋体" panose="02010600030101010101" pitchFamily="2" charset="-122"/>
                          <a:ea typeface="宋体" panose="02010600030101010101" pitchFamily="2" charset="-122"/>
                        </a:rPr>
                        <a:t>年</a:t>
                      </a:r>
                    </a:p>
                  </a:txBody>
                  <a:tcPr>
                    <a:lnL w="28575"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争夺克什米尔地区所有权 </a:t>
                      </a:r>
                    </a:p>
                  </a:txBody>
                  <a:tcPr>
                    <a:lnL w="28575"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印度占领克什米尔</a:t>
                      </a:r>
                      <a:r>
                        <a:rPr lang="en-US" altLang="zh-CN" sz="2000" b="0">
                          <a:latin typeface="宋体" panose="02010600030101010101" pitchFamily="2" charset="-122"/>
                          <a:ea typeface="宋体" panose="02010600030101010101" pitchFamily="2" charset="-122"/>
                        </a:rPr>
                        <a:t>3/5</a:t>
                      </a:r>
                      <a:r>
                        <a:rPr lang="zh-CN" altLang="en-US" sz="2000" b="0">
                          <a:latin typeface="宋体" panose="02010600030101010101" pitchFamily="2" charset="-122"/>
                          <a:ea typeface="宋体" panose="02010600030101010101" pitchFamily="2" charset="-122"/>
                        </a:rPr>
                        <a:t>领土，巴基斯坦占其余</a:t>
                      </a:r>
                      <a:r>
                        <a:rPr lang="en-US" altLang="zh-CN" sz="2000" b="0">
                          <a:latin typeface="宋体" panose="02010600030101010101" pitchFamily="2" charset="-122"/>
                          <a:ea typeface="宋体" panose="02010600030101010101" pitchFamily="2" charset="-122"/>
                        </a:rPr>
                        <a:t>2/5</a:t>
                      </a:r>
                      <a:r>
                        <a:rPr lang="zh-CN" altLang="en-US" sz="2000" b="0">
                          <a:latin typeface="宋体" panose="02010600030101010101" pitchFamily="2" charset="-122"/>
                          <a:ea typeface="宋体" panose="02010600030101010101" pitchFamily="2" charset="-122"/>
                        </a:rPr>
                        <a:t>领土。</a:t>
                      </a: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95133">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第二次</a:t>
                      </a:r>
                      <a:r>
                        <a:rPr lang="en-US" altLang="zh-CN" sz="2000" b="0">
                          <a:latin typeface="宋体" panose="02010600030101010101" pitchFamily="2" charset="-122"/>
                          <a:ea typeface="宋体" panose="02010600030101010101" pitchFamily="2" charset="-122"/>
                        </a:rPr>
                        <a:t>1965</a:t>
                      </a:r>
                      <a:r>
                        <a:rPr lang="zh-CN" altLang="en-US" sz="2000" b="0">
                          <a:latin typeface="宋体" panose="02010600030101010101" pitchFamily="2" charset="-122"/>
                          <a:ea typeface="宋体" panose="02010600030101010101" pitchFamily="2" charset="-122"/>
                        </a:rPr>
                        <a:t>年至</a:t>
                      </a:r>
                      <a:r>
                        <a:rPr lang="en-US" altLang="zh-CN" sz="2000" b="0">
                          <a:latin typeface="宋体" panose="02010600030101010101" pitchFamily="2" charset="-122"/>
                          <a:ea typeface="宋体" panose="02010600030101010101" pitchFamily="2" charset="-122"/>
                        </a:rPr>
                        <a:t>1966</a:t>
                      </a:r>
                      <a:r>
                        <a:rPr lang="zh-CN" altLang="en-US" sz="2000" b="0">
                          <a:latin typeface="宋体" panose="02010600030101010101" pitchFamily="2" charset="-122"/>
                          <a:ea typeface="宋体" panose="02010600030101010101" pitchFamily="2" charset="-122"/>
                        </a:rPr>
                        <a:t>年</a:t>
                      </a:r>
                    </a:p>
                  </a:txBody>
                  <a:tcPr>
                    <a:lnL w="28575"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争夺克什米尔地区所有权 </a:t>
                      </a:r>
                    </a:p>
                  </a:txBody>
                  <a:tcPr>
                    <a:lnL w="28575"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双方未取得明显胜利，并重申用和平手段解决争端</a:t>
                      </a: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04245">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第三次</a:t>
                      </a:r>
                      <a:r>
                        <a:rPr lang="en-US" altLang="zh-CN" sz="2000" b="0">
                          <a:latin typeface="宋体" panose="02010600030101010101" pitchFamily="2" charset="-122"/>
                          <a:ea typeface="宋体" panose="02010600030101010101" pitchFamily="2" charset="-122"/>
                        </a:rPr>
                        <a:t>1971</a:t>
                      </a:r>
                      <a:r>
                        <a:rPr lang="zh-CN" altLang="en-US" sz="2000" b="0">
                          <a:latin typeface="宋体" panose="02010600030101010101" pitchFamily="2" charset="-122"/>
                          <a:ea typeface="宋体" panose="02010600030101010101" pitchFamily="2" charset="-122"/>
                        </a:rPr>
                        <a:t>年</a:t>
                      </a:r>
                    </a:p>
                  </a:txBody>
                  <a:tcPr>
                    <a:lnL w="28575" cap="flat" cmpd="sng">
                      <a:solidFill>
                        <a:schemeClr val="tx1"/>
                      </a:solidFill>
                      <a:prstDash val="solid"/>
                      <a:headEnd type="none" w="med" len="med"/>
                      <a:tailEnd type="none" w="med" len="med"/>
                    </a:lnL>
                    <a:lnR w="28575" cap="flat" cmpd="sng" algn="ctr">
                      <a:solidFill>
                        <a:schemeClr val="tx1"/>
                      </a:solidFill>
                      <a:prstDash val="solid"/>
                      <a:round/>
                      <a:headEnd type="none" w="med" len="med"/>
                      <a:tailEnd type="none" w="med" len="med"/>
                    </a:lnR>
                    <a:lnT w="28575" cap="flat" cmpd="sng">
                      <a:solidFill>
                        <a:schemeClr val="tx1"/>
                      </a:solidFill>
                      <a:prstDash val="soli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肢解巴基斯坦</a:t>
                      </a:r>
                    </a:p>
                  </a:txBody>
                  <a:tcPr>
                    <a:lnL w="28575" cap="flat" cmpd="sng" algn="ctr">
                      <a:solidFill>
                        <a:schemeClr val="tx1"/>
                      </a:solidFill>
                      <a:prstDash val="solid"/>
                      <a:roun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vert="horz" wrap="square"/>
                    <a:lstStyle/>
                    <a:p>
                      <a:pPr>
                        <a:spcBef>
                          <a:spcPct val="20000"/>
                        </a:spcBef>
                        <a:buClr>
                          <a:schemeClr val="accent1"/>
                        </a:buClr>
                        <a:buSzPct val="65000"/>
                        <a:buFont typeface="Wingdings" panose="05000000000000000000" pitchFamily="2" charset="2"/>
                        <a:buNone/>
                      </a:pPr>
                      <a:r>
                        <a:rPr lang="zh-CN" altLang="en-US" sz="2000" b="0">
                          <a:latin typeface="宋体" panose="02010600030101010101" pitchFamily="2" charset="-122"/>
                          <a:ea typeface="宋体" panose="02010600030101010101" pitchFamily="2" charset="-122"/>
                        </a:rPr>
                        <a:t>东巴成为独立的孟加拉国 </a:t>
                      </a:r>
                    </a:p>
                  </a:txBody>
                  <a:tcP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bl>
          </a:graphicData>
        </a:graphic>
      </p:graphicFrame>
      <p:sp>
        <p:nvSpPr>
          <p:cNvPr id="17" name="矩形 16">
            <a:extLst>
              <a:ext uri="{FF2B5EF4-FFF2-40B4-BE49-F238E27FC236}">
                <a16:creationId xmlns:a16="http://schemas.microsoft.com/office/drawing/2014/main" xmlns="" id="{4DFBC222-7F5D-4D51-A87E-999BCB6D00AE}"/>
              </a:ext>
            </a:extLst>
          </p:cNvPr>
          <p:cNvSpPr/>
          <p:nvPr/>
        </p:nvSpPr>
        <p:spPr>
          <a:xfrm>
            <a:off x="6326993" y="3912054"/>
            <a:ext cx="3568145" cy="400110"/>
          </a:xfrm>
          <a:prstGeom prst="rect">
            <a:avLst/>
          </a:prstGeom>
        </p:spPr>
        <p:txBody>
          <a:bodyPr wrap="square">
            <a:spAutoFit/>
          </a:bodyPr>
          <a:lstStyle/>
          <a:p>
            <a:pPr algn="ctr"/>
            <a:r>
              <a:rPr lang="zh-CN" altLang="en-US" sz="2000" b="1">
                <a:latin typeface="仿宋" panose="02010609060101010101" pitchFamily="49" charset="-122"/>
                <a:ea typeface="仿宋" panose="02010609060101010101" pitchFamily="49" charset="-122"/>
              </a:rPr>
              <a:t>历史上三次印巴战争</a:t>
            </a:r>
          </a:p>
        </p:txBody>
      </p:sp>
      <p:sp>
        <p:nvSpPr>
          <p:cNvPr id="2" name="矩形 1">
            <a:extLst>
              <a:ext uri="{FF2B5EF4-FFF2-40B4-BE49-F238E27FC236}">
                <a16:creationId xmlns:a16="http://schemas.microsoft.com/office/drawing/2014/main" xmlns="" id="{4C4BE767-561A-4B4A-8910-AF24EABCF771}"/>
              </a:ext>
            </a:extLst>
          </p:cNvPr>
          <p:cNvSpPr/>
          <p:nvPr/>
        </p:nvSpPr>
        <p:spPr>
          <a:xfrm>
            <a:off x="9308492" y="3449934"/>
            <a:ext cx="1569660" cy="369332"/>
          </a:xfrm>
          <a:prstGeom prst="rect">
            <a:avLst/>
          </a:prstGeom>
        </p:spPr>
        <p:txBody>
          <a:bodyPr wrap="none">
            <a:spAutoFit/>
          </a:bodyPr>
          <a:lstStyle/>
          <a:p>
            <a:r>
              <a:rPr lang="zh-CN" altLang="en-US"/>
              <a:t>肢解巴基斯坦</a:t>
            </a:r>
          </a:p>
        </p:txBody>
      </p:sp>
      <p:sp>
        <p:nvSpPr>
          <p:cNvPr id="3" name="文本框 2">
            <a:extLst>
              <a:ext uri="{FF2B5EF4-FFF2-40B4-BE49-F238E27FC236}">
                <a16:creationId xmlns:a16="http://schemas.microsoft.com/office/drawing/2014/main" xmlns="" id="{EE1AB84B-A496-4225-9FBD-C109C0575A3B}"/>
              </a:ext>
            </a:extLst>
          </p:cNvPr>
          <p:cNvSpPr txBox="1"/>
          <p:nvPr/>
        </p:nvSpPr>
        <p:spPr>
          <a:xfrm>
            <a:off x="11393214" y="1081710"/>
            <a:ext cx="440197" cy="1323439"/>
          </a:xfrm>
          <a:prstGeom prst="rect">
            <a:avLst/>
          </a:prstGeom>
          <a:solidFill>
            <a:srgbClr val="FFFF00"/>
          </a:solidFill>
        </p:spPr>
        <p:txBody>
          <a:bodyPr wrap="square" rtlCol="0">
            <a:spAutoFit/>
          </a:bodyPr>
          <a:lstStyle/>
          <a:p>
            <a:r>
              <a:rPr lang="zh-CN" altLang="en-US" sz="2000" b="1">
                <a:solidFill>
                  <a:srgbClr val="FF0000"/>
                </a:solidFill>
              </a:rPr>
              <a:t>孟加拉国</a:t>
            </a:r>
          </a:p>
        </p:txBody>
      </p:sp>
    </p:spTree>
    <p:extLst>
      <p:ext uri="{BB962C8B-B14F-4D97-AF65-F5344CB8AC3E}">
        <p14:creationId xmlns:p14="http://schemas.microsoft.com/office/powerpoint/2010/main" val="11547019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4" grpId="0"/>
      <p:bldP spid="17" grpId="0"/>
      <p:bldP spid="2" grpId="0"/>
      <p:bldP spid="3"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 name="矩形 14">
            <a:extLst>
              <a:ext uri="{FF2B5EF4-FFF2-40B4-BE49-F238E27FC236}">
                <a16:creationId xmlns:a16="http://schemas.microsoft.com/office/drawing/2014/main" xmlns="" id="{B5B4D5F9-55C9-4140-BFAB-ABDBBC394209}"/>
              </a:ext>
            </a:extLst>
          </p:cNvPr>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pic>
        <p:nvPicPr>
          <p:cNvPr id="16" name="图片 15">
            <a:extLst>
              <a:ext uri="{FF2B5EF4-FFF2-40B4-BE49-F238E27FC236}">
                <a16:creationId xmlns:a16="http://schemas.microsoft.com/office/drawing/2014/main" xmlns="" id="{A1A01598-8EA6-4ECB-A631-E94498C791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4880" y="812800"/>
            <a:ext cx="7326174" cy="6007040"/>
          </a:xfrm>
          <a:prstGeom prst="rect">
            <a:avLst/>
          </a:prstGeom>
          <a:effectLst>
            <a:glow>
              <a:srgbClr val="FFFF00">
                <a:alpha val="59000"/>
              </a:srgbClr>
            </a:glow>
          </a:effectLst>
        </p:spPr>
      </p:pic>
      <p:sp>
        <p:nvSpPr>
          <p:cNvPr id="17" name="矩形 16">
            <a:extLst>
              <a:ext uri="{FF2B5EF4-FFF2-40B4-BE49-F238E27FC236}">
                <a16:creationId xmlns:a16="http://schemas.microsoft.com/office/drawing/2014/main" xmlns="" id="{3CCC1BE1-9A53-4CDD-AA1E-2A17B4751248}"/>
              </a:ext>
            </a:extLst>
          </p:cNvPr>
          <p:cNvSpPr/>
          <p:nvPr/>
        </p:nvSpPr>
        <p:spPr>
          <a:xfrm>
            <a:off x="342416" y="710384"/>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、亚洲</a:t>
            </a:r>
          </a:p>
        </p:txBody>
      </p:sp>
      <p:sp>
        <p:nvSpPr>
          <p:cNvPr id="18" name="矩形 17">
            <a:extLst>
              <a:ext uri="{FF2B5EF4-FFF2-40B4-BE49-F238E27FC236}">
                <a16:creationId xmlns:a16="http://schemas.microsoft.com/office/drawing/2014/main" xmlns="" id="{D6E22B44-212A-4CD7-A1C2-AE6883FF8880}"/>
              </a:ext>
            </a:extLst>
          </p:cNvPr>
          <p:cNvSpPr/>
          <p:nvPr/>
        </p:nvSpPr>
        <p:spPr>
          <a:xfrm>
            <a:off x="137160" y="1379876"/>
            <a:ext cx="3145413" cy="461665"/>
          </a:xfrm>
          <a:prstGeom prst="rect">
            <a:avLst/>
          </a:prstGeom>
        </p:spPr>
        <p:txBody>
          <a:bodyPr wrap="none">
            <a:spAutoFit/>
          </a:bodyPr>
          <a:lstStyle/>
          <a:p>
            <a:pPr>
              <a:spcAft>
                <a:spcPct val="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）东南亚各国独立</a:t>
            </a:r>
          </a:p>
        </p:txBody>
      </p:sp>
      <p:sp>
        <p:nvSpPr>
          <p:cNvPr id="19" name="矩形 18">
            <a:extLst>
              <a:ext uri="{FF2B5EF4-FFF2-40B4-BE49-F238E27FC236}">
                <a16:creationId xmlns:a16="http://schemas.microsoft.com/office/drawing/2014/main" xmlns="" id="{BA469DD1-9F62-468B-9284-3A37D530BAD2}"/>
              </a:ext>
            </a:extLst>
          </p:cNvPr>
          <p:cNvSpPr/>
          <p:nvPr/>
        </p:nvSpPr>
        <p:spPr>
          <a:xfrm>
            <a:off x="110946" y="2197777"/>
            <a:ext cx="4500469" cy="2677656"/>
          </a:xfrm>
          <a:prstGeom prst="rect">
            <a:avLst/>
          </a:prstGeom>
        </p:spPr>
        <p:txBody>
          <a:bodyPr wrap="square">
            <a:spAutoFit/>
          </a:bodyPr>
          <a:lstStyle/>
          <a:p>
            <a:pPr>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      印度独立前后，印度尼西亚、老挝、菲律宾、缅甸、锡兰、柬埔寨、马来亚、新加坡等也纷纷独立。</a:t>
            </a:r>
            <a:endParaRPr lang="en-US" altLang="zh-CN" sz="2400">
              <a:latin typeface="华文中宋" pitchFamily="2" charset="-122"/>
              <a:ea typeface="华文中宋" pitchFamily="2" charset="-122"/>
              <a:cs typeface="Times New Roman" panose="02020603050405020304" pitchFamily="18" charset="0"/>
            </a:endParaRPr>
          </a:p>
          <a:p>
            <a:pPr>
              <a:spcAft>
                <a:spcPct val="0"/>
              </a:spcAft>
            </a:pPr>
            <a:endParaRPr lang="en-US" altLang="zh-CN" sz="2400">
              <a:latin typeface="华文中宋" panose="02010600040101010101" pitchFamily="2" charset="-122"/>
              <a:ea typeface="华文中宋" panose="02010600040101010101" pitchFamily="2" charset="-122"/>
              <a:cs typeface="Times New Roman" panose="02020603050405020304" pitchFamily="18" charset="0"/>
            </a:endParaRPr>
          </a:p>
          <a:p>
            <a:pPr>
              <a:spcAft>
                <a:spcPct val="0"/>
              </a:spcAft>
            </a:pPr>
            <a:endParaRPr lang="en-US" altLang="zh-CN" sz="2400">
              <a:latin typeface="华文中宋" panose="02010600040101010101" pitchFamily="2" charset="-122"/>
              <a:ea typeface="华文中宋" panose="02010600040101010101" pitchFamily="2" charset="-122"/>
              <a:cs typeface="Times New Roman" panose="02020603050405020304" pitchFamily="18" charset="0"/>
            </a:endParaRPr>
          </a:p>
          <a:p>
            <a:pPr>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帝国主义在亚洲的殖民体系瓦解。</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2" name="椭圆 11">
            <a:extLst>
              <a:ext uri="{FF2B5EF4-FFF2-40B4-BE49-F238E27FC236}">
                <a16:creationId xmlns:a16="http://schemas.microsoft.com/office/drawing/2014/main" xmlns="" id="{7775A3CA-F2D5-459C-9EB0-8AA9E0DB7450}"/>
              </a:ext>
            </a:extLst>
          </p:cNvPr>
          <p:cNvSpPr/>
          <p:nvPr/>
        </p:nvSpPr>
        <p:spPr>
          <a:xfrm>
            <a:off x="7539177" y="3317358"/>
            <a:ext cx="4464981" cy="2727842"/>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rgbClr val="FF0000"/>
                </a:solidFill>
              </a:ln>
            </a:endParaRPr>
          </a:p>
        </p:txBody>
      </p:sp>
      <p:sp>
        <p:nvSpPr>
          <p:cNvPr id="13" name="文本框 12">
            <a:extLst>
              <a:ext uri="{FF2B5EF4-FFF2-40B4-BE49-F238E27FC236}">
                <a16:creationId xmlns:a16="http://schemas.microsoft.com/office/drawing/2014/main" xmlns="" id="{9169ECF1-E06F-4875-855E-6C0E791A3269}"/>
              </a:ext>
            </a:extLst>
          </p:cNvPr>
          <p:cNvSpPr txBox="1"/>
          <p:nvPr/>
        </p:nvSpPr>
        <p:spPr>
          <a:xfrm>
            <a:off x="9078871" y="4191774"/>
            <a:ext cx="646331" cy="276999"/>
          </a:xfrm>
          <a:prstGeom prst="rect">
            <a:avLst/>
          </a:prstGeom>
          <a:noFill/>
        </p:spPr>
        <p:txBody>
          <a:bodyPr wrap="none" rtlCol="0">
            <a:spAutoFit/>
          </a:bodyPr>
          <a:lstStyle/>
          <a:p>
            <a:r>
              <a:rPr lang="zh-CN" altLang="en-US" sz="1200"/>
              <a:t>柬埔寨</a:t>
            </a:r>
          </a:p>
        </p:txBody>
      </p:sp>
      <p:sp>
        <p:nvSpPr>
          <p:cNvPr id="14" name="文本框 13">
            <a:extLst>
              <a:ext uri="{FF2B5EF4-FFF2-40B4-BE49-F238E27FC236}">
                <a16:creationId xmlns:a16="http://schemas.microsoft.com/office/drawing/2014/main" xmlns="" id="{00265718-2A76-4C64-BD48-28C781AEDEF3}"/>
              </a:ext>
            </a:extLst>
          </p:cNvPr>
          <p:cNvSpPr txBox="1"/>
          <p:nvPr/>
        </p:nvSpPr>
        <p:spPr>
          <a:xfrm>
            <a:off x="8786648" y="4587087"/>
            <a:ext cx="646331" cy="276999"/>
          </a:xfrm>
          <a:prstGeom prst="rect">
            <a:avLst/>
          </a:prstGeom>
          <a:noFill/>
        </p:spPr>
        <p:txBody>
          <a:bodyPr wrap="none" rtlCol="0">
            <a:spAutoFit/>
          </a:bodyPr>
          <a:lstStyle/>
          <a:p>
            <a:r>
              <a:rPr lang="zh-CN" altLang="en-US" sz="1200"/>
              <a:t>新加坡</a:t>
            </a:r>
          </a:p>
        </p:txBody>
      </p:sp>
      <p:sp>
        <p:nvSpPr>
          <p:cNvPr id="20" name="文本框 19">
            <a:extLst>
              <a:ext uri="{FF2B5EF4-FFF2-40B4-BE49-F238E27FC236}">
                <a16:creationId xmlns:a16="http://schemas.microsoft.com/office/drawing/2014/main" xmlns="" id="{C99F6ADA-07E3-4552-9E1B-64616C2478C1}"/>
              </a:ext>
            </a:extLst>
          </p:cNvPr>
          <p:cNvSpPr txBox="1"/>
          <p:nvPr/>
        </p:nvSpPr>
        <p:spPr>
          <a:xfrm>
            <a:off x="9249418" y="4705401"/>
            <a:ext cx="951567" cy="276999"/>
          </a:xfrm>
          <a:prstGeom prst="rect">
            <a:avLst/>
          </a:prstGeom>
          <a:noFill/>
        </p:spPr>
        <p:txBody>
          <a:bodyPr wrap="square" rtlCol="0">
            <a:spAutoFit/>
          </a:bodyPr>
          <a:lstStyle/>
          <a:p>
            <a:r>
              <a:rPr lang="zh-CN" altLang="en-US" sz="1200"/>
              <a:t>马来亚</a:t>
            </a:r>
          </a:p>
        </p:txBody>
      </p:sp>
    </p:spTree>
    <p:extLst>
      <p:ext uri="{BB962C8B-B14F-4D97-AF65-F5344CB8AC3E}">
        <p14:creationId xmlns:p14="http://schemas.microsoft.com/office/powerpoint/2010/main" val="14134876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6573AE9-62CF-4078-AB00-32527969BB13}"/>
              </a:ext>
            </a:extLst>
          </p:cNvPr>
          <p:cNvSpPr/>
          <p:nvPr/>
        </p:nvSpPr>
        <p:spPr>
          <a:xfrm>
            <a:off x="913577" y="995628"/>
            <a:ext cx="10364845" cy="1200329"/>
          </a:xfrm>
          <a:prstGeom prst="rect">
            <a:avLst/>
          </a:prstGeom>
          <a:ln>
            <a:solidFill>
              <a:schemeClr val="tx1"/>
            </a:solidFill>
          </a:ln>
        </p:spPr>
        <p:txBody>
          <a:bodyPr wrap="square">
            <a:spAutoFit/>
          </a:bodyPr>
          <a:lstStyle/>
          <a:p>
            <a:pPr indent="267970" algn="just">
              <a:spcAft>
                <a:spcPct val="0"/>
              </a:spcAft>
              <a:tabLst>
                <a:tab pos="2628900"/>
              </a:tabLst>
            </a:pPr>
            <a:r>
              <a:rPr lang="zh-CN" altLang="zh-CN" sz="2400" b="1" kern="10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sz="2400" b="1" kern="100">
                <a:latin typeface="宋体" panose="02010600030101010101" pitchFamily="2" charset="-122"/>
                <a:ea typeface="宋体" panose="02010600030101010101" pitchFamily="2" charset="-122"/>
                <a:cs typeface="Times New Roman" panose="02020603050405020304" pitchFamily="18" charset="0"/>
              </a:rPr>
              <a:t>1947</a:t>
            </a:r>
            <a:r>
              <a:rPr lang="zh-CN" altLang="zh-CN" sz="2400" b="1" kern="100">
                <a:latin typeface="宋体" panose="02010600030101010101" pitchFamily="2" charset="-122"/>
                <a:ea typeface="宋体" panose="02010600030101010101" pitchFamily="2" charset="-122"/>
                <a:cs typeface="Times New Roman" panose="02020603050405020304" pitchFamily="18" charset="0"/>
              </a:rPr>
              <a:t>年印度获得独立。两年后，新中国诞生。两国人民经过长期艰苦卓绝的斗争，终于摆脱了帝国主义的奴役，实现了民族独立。</a:t>
            </a:r>
            <a:r>
              <a:rPr lang="en-US" altLang="zh-CN" sz="2400" b="1" kern="100">
                <a:latin typeface="宋体" panose="02010600030101010101" pitchFamily="2" charset="-122"/>
                <a:ea typeface="宋体" panose="02010600030101010101" pitchFamily="2" charset="-122"/>
                <a:cs typeface="Times New Roman" panose="02020603050405020304" pitchFamily="18" charset="0"/>
              </a:rPr>
              <a:t>            </a:t>
            </a:r>
          </a:p>
          <a:p>
            <a:pPr indent="267970" algn="just">
              <a:spcAft>
                <a:spcPct val="0"/>
              </a:spcAft>
              <a:tabLst>
                <a:tab pos="2628900"/>
              </a:tabLst>
            </a:pPr>
            <a:r>
              <a:rPr lang="en-US" altLang="zh-CN" sz="2400" b="1" kern="100">
                <a:solidFill>
                  <a:srgbClr val="0033CC"/>
                </a:solidFill>
                <a:latin typeface="宋体" panose="02010600030101010101" pitchFamily="2" charset="-122"/>
                <a:ea typeface="宋体" panose="02010600030101010101" pitchFamily="2" charset="-122"/>
                <a:cs typeface="Times New Roman" panose="02020603050405020304" pitchFamily="18" charset="0"/>
              </a:rPr>
              <a:t>                                          </a:t>
            </a:r>
            <a:r>
              <a:rPr lang="en-US" altLang="zh-CN" sz="2400" b="1" kern="100">
                <a:latin typeface="宋体" panose="02010600030101010101" pitchFamily="2" charset="-122"/>
                <a:ea typeface="宋体" panose="02010600030101010101" pitchFamily="2" charset="-122"/>
                <a:cs typeface="Times New Roman" panose="02020603050405020304" pitchFamily="18" charset="0"/>
              </a:rPr>
              <a:t>——</a:t>
            </a:r>
            <a:r>
              <a:rPr lang="zh-CN" altLang="zh-CN" sz="2400" b="1" kern="100">
                <a:latin typeface="宋体" panose="02010600030101010101" pitchFamily="2" charset="-122"/>
                <a:ea typeface="宋体" panose="02010600030101010101" pitchFamily="2" charset="-122"/>
                <a:cs typeface="Times New Roman" panose="02020603050405020304" pitchFamily="18" charset="0"/>
              </a:rPr>
              <a:t>摘编自《中国睦邻史》</a:t>
            </a:r>
            <a:r>
              <a:rPr lang="en-US" altLang="zh-CN" sz="2400" b="1" kern="100">
                <a:latin typeface="宋体" panose="02010600030101010101" pitchFamily="2" charset="-122"/>
                <a:ea typeface="宋体" panose="02010600030101010101" pitchFamily="2" charset="-122"/>
                <a:cs typeface="Courier New" panose="02070309020205020404" pitchFamily="49" charset="0"/>
              </a:rPr>
              <a:t>    </a:t>
            </a:r>
          </a:p>
        </p:txBody>
      </p:sp>
      <p:sp>
        <p:nvSpPr>
          <p:cNvPr id="10" name="矩形 9">
            <a:extLst>
              <a:ext uri="{FF2B5EF4-FFF2-40B4-BE49-F238E27FC236}">
                <a16:creationId xmlns:a16="http://schemas.microsoft.com/office/drawing/2014/main" xmlns="" id="{20E27881-C1E4-4234-BD54-1B5B8AAEDFE7}"/>
              </a:ext>
            </a:extLst>
          </p:cNvPr>
          <p:cNvSpPr/>
          <p:nvPr/>
        </p:nvSpPr>
        <p:spPr>
          <a:xfrm>
            <a:off x="3105936" y="-21794"/>
            <a:ext cx="2031325" cy="646331"/>
          </a:xfrm>
          <a:prstGeom prst="rect">
            <a:avLst/>
          </a:prstGeom>
        </p:spPr>
        <p:txBody>
          <a:bodyPr wrap="none">
            <a:spAutoFit/>
          </a:bodyPr>
          <a:lstStyle/>
          <a:p>
            <a:pPr>
              <a:spcAft>
                <a:spcPct val="0"/>
              </a:spcAft>
            </a:pPr>
            <a:r>
              <a:rPr lang="zh-CN" altLang="en-US" sz="3600" b="1">
                <a:solidFill>
                  <a:srgbClr val="C00000"/>
                </a:solidFill>
                <a:latin typeface="华文楷体" panose="02010600040101010101" pitchFamily="2" charset="-122"/>
                <a:ea typeface="华文楷体" panose="02010600040101010101" pitchFamily="2" charset="-122"/>
                <a:cs typeface="Times New Roman" panose="02020603050405020304" pitchFamily="18" charset="0"/>
              </a:rPr>
              <a:t>问题探究</a:t>
            </a:r>
            <a:endParaRPr lang="zh-CN" altLang="zh-CN" sz="3600" b="1">
              <a:solidFill>
                <a:srgbClr val="C00000"/>
              </a:solidFill>
              <a:latin typeface="华文楷体" pitchFamily="2" charset="-122"/>
              <a:ea typeface="华文楷体" pitchFamily="2" charset="-122"/>
              <a:cs typeface="Times New Roman" panose="02020603050405020304" pitchFamily="18" charset="0"/>
            </a:endParaRPr>
          </a:p>
        </p:txBody>
      </p:sp>
      <p:sp>
        <p:nvSpPr>
          <p:cNvPr id="11" name="矩形 10">
            <a:extLst>
              <a:ext uri="{FF2B5EF4-FFF2-40B4-BE49-F238E27FC236}">
                <a16:creationId xmlns:a16="http://schemas.microsoft.com/office/drawing/2014/main" xmlns="" id="{DC97A8EB-5E9E-445E-A845-5B83E37AEF73}"/>
              </a:ext>
            </a:extLst>
          </p:cNvPr>
          <p:cNvSpPr/>
          <p:nvPr/>
        </p:nvSpPr>
        <p:spPr>
          <a:xfrm>
            <a:off x="995680" y="2366585"/>
            <a:ext cx="9746933" cy="830997"/>
          </a:xfrm>
          <a:prstGeom prst="rect">
            <a:avLst/>
          </a:prstGeom>
        </p:spPr>
        <p:txBody>
          <a:bodyPr wrap="square">
            <a:spAutoFit/>
          </a:bodyPr>
          <a:lstStyle/>
          <a:p>
            <a:pPr indent="267970" algn="just">
              <a:spcAft>
                <a:spcPct val="0"/>
              </a:spcAft>
              <a:tabLst>
                <a:tab pos="2628900"/>
              </a:tabLst>
            </a:pPr>
            <a:r>
              <a:rPr lang="zh-CN" altLang="zh-CN" sz="2400" b="1" kern="10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zh-CN" sz="2400" b="1" kern="100">
                <a:solidFill>
                  <a:srgbClr val="000000"/>
                </a:solidFill>
                <a:latin typeface="楷体" panose="02010609060101010101" pitchFamily="49" charset="-122"/>
                <a:ea typeface="楷体" panose="02010609060101010101" pitchFamily="49" charset="-122"/>
                <a:cs typeface="Times New Roman" panose="02020603050405020304" pitchFamily="18" charset="0"/>
              </a:rPr>
              <a:t>中印两国实现民族独立的方式</a:t>
            </a:r>
            <a:r>
              <a:rPr lang="zh-CN" altLang="en-US" sz="2400" b="1" kern="100">
                <a:solidFill>
                  <a:srgbClr val="000000"/>
                </a:solidFill>
                <a:latin typeface="楷体" panose="02010609060101010101" pitchFamily="49" charset="-122"/>
                <a:ea typeface="楷体" panose="02010609060101010101" pitchFamily="49" charset="-122"/>
                <a:cs typeface="Times New Roman" panose="02020603050405020304" pitchFamily="18" charset="0"/>
              </a:rPr>
              <a:t>有什么不同？印度获得独立和新中国诞生有哪些共同的国际影响？</a:t>
            </a:r>
            <a:endParaRPr lang="zh-CN" altLang="zh-CN" sz="2400" b="1" kern="100">
              <a:effectLst/>
              <a:latin typeface="楷体" panose="02010609060101010101" pitchFamily="49" charset="-122"/>
              <a:ea typeface="楷体" panose="02010609060101010101" pitchFamily="49" charset="-122"/>
              <a:cs typeface="Courier New" panose="02070309020205020404" pitchFamily="49" charset="0"/>
            </a:endParaRPr>
          </a:p>
        </p:txBody>
      </p:sp>
      <p:sp>
        <p:nvSpPr>
          <p:cNvPr id="12" name="矩形 11">
            <a:extLst>
              <a:ext uri="{FF2B5EF4-FFF2-40B4-BE49-F238E27FC236}">
                <a16:creationId xmlns:a16="http://schemas.microsoft.com/office/drawing/2014/main" xmlns="" id="{6106E545-A158-4E5A-9B1D-C3B0A5A44A39}"/>
              </a:ext>
            </a:extLst>
          </p:cNvPr>
          <p:cNvSpPr/>
          <p:nvPr/>
        </p:nvSpPr>
        <p:spPr>
          <a:xfrm>
            <a:off x="772235" y="3197582"/>
            <a:ext cx="11008876" cy="1569660"/>
          </a:xfrm>
          <a:prstGeom prst="rect">
            <a:avLst/>
          </a:prstGeom>
          <a:noFill/>
          <a:ln>
            <a:noFill/>
          </a:ln>
        </p:spPr>
        <p:txBody>
          <a:bodyPr wrap="square">
            <a:spAutoFit/>
          </a:bodyPr>
          <a:lstStyle/>
          <a:p>
            <a:pPr indent="266700" algn="just">
              <a:spcAft>
                <a:spcPct val="0"/>
              </a:spcAft>
              <a:tabLst>
                <a:tab pos="2628900"/>
              </a:tabLst>
            </a:pPr>
            <a:r>
              <a:rPr lang="zh-CN" altLang="zh-CN" sz="2400" kern="100">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方式：</a:t>
            </a:r>
            <a:endParaRPr lang="en-US" altLang="zh-CN" sz="2400" kern="100">
              <a:solidFill>
                <a:srgbClr val="FF0000"/>
              </a:solidFill>
              <a:latin typeface="华文中宋" pitchFamily="2" charset="-122"/>
              <a:ea typeface="华文中宋" pitchFamily="2" charset="-122"/>
              <a:cs typeface="Times New Roman" panose="02020603050405020304" pitchFamily="18" charset="0"/>
            </a:endParaRPr>
          </a:p>
          <a:p>
            <a:pPr indent="266700" algn="just">
              <a:spcAft>
                <a:spcPct val="0"/>
              </a:spcAft>
              <a:tabLst>
                <a:tab pos="2628900"/>
              </a:tabLst>
            </a:pPr>
            <a:r>
              <a:rPr lang="zh-CN" altLang="en-US" sz="2400" kern="100">
                <a:latin typeface="华文中宋" panose="02010600040101010101" pitchFamily="2" charset="-122"/>
                <a:ea typeface="华文中宋" panose="02010600040101010101" pitchFamily="2" charset="-122"/>
                <a:cs typeface="Times New Roman" panose="02020603050405020304" pitchFamily="18" charset="0"/>
              </a:rPr>
              <a:t>①</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中国</a:t>
            </a:r>
            <a:r>
              <a:rPr lang="zh-CN" altLang="en-US" sz="2400" kern="1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无产阶级政党领导，通过武装斗争和农村包围城市，推翻了反动政府；</a:t>
            </a:r>
            <a:endParaRPr lang="en-US" altLang="zh-CN" sz="2400" kern="100">
              <a:latin typeface="华文中宋" pitchFamily="2" charset="-122"/>
              <a:ea typeface="华文中宋" pitchFamily="2" charset="-122"/>
              <a:cs typeface="Times New Roman" panose="02020603050405020304" pitchFamily="18" charset="0"/>
            </a:endParaRPr>
          </a:p>
          <a:p>
            <a:pPr indent="266700" algn="just">
              <a:spcAft>
                <a:spcPct val="0"/>
              </a:spcAft>
              <a:tabLst>
                <a:tab pos="2628900"/>
              </a:tabLst>
            </a:pPr>
            <a:r>
              <a:rPr lang="zh-CN" altLang="en-US" sz="2400" kern="100">
                <a:latin typeface="华文中宋" panose="02010600040101010101" pitchFamily="2" charset="-122"/>
                <a:ea typeface="华文中宋" panose="02010600040101010101" pitchFamily="2" charset="-122"/>
                <a:cs typeface="Times New Roman" panose="02020603050405020304" pitchFamily="18" charset="0"/>
              </a:rPr>
              <a:t>②</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印度</a:t>
            </a:r>
            <a:r>
              <a:rPr lang="zh-CN" altLang="en-US" sz="2400" kern="1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民族资产阶级政党领导，通过人民的斗争，迫使英国殖民当局</a:t>
            </a:r>
            <a:r>
              <a:rPr lang="en-US" altLang="zh-CN" sz="2400" kern="1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和平</a:t>
            </a:r>
            <a:r>
              <a:rPr lang="en-US" altLang="zh-CN" sz="2400" kern="1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移交了政权。</a:t>
            </a:r>
            <a:endParaRPr lang="zh-CN" altLang="zh-CN" sz="2400" kern="100">
              <a:latin typeface="华文中宋" pitchFamily="2" charset="-122"/>
              <a:ea typeface="华文中宋" pitchFamily="2" charset="-122"/>
              <a:cs typeface="Courier New" panose="02070309020205020404" pitchFamily="49" charset="0"/>
            </a:endParaRPr>
          </a:p>
        </p:txBody>
      </p:sp>
      <p:sp>
        <p:nvSpPr>
          <p:cNvPr id="13" name="矩形 12">
            <a:extLst>
              <a:ext uri="{FF2B5EF4-FFF2-40B4-BE49-F238E27FC236}">
                <a16:creationId xmlns:a16="http://schemas.microsoft.com/office/drawing/2014/main" xmlns="" id="{8E4C3378-89ED-4DA7-BD1A-2E0471EB0C64}"/>
              </a:ext>
            </a:extLst>
          </p:cNvPr>
          <p:cNvSpPr/>
          <p:nvPr/>
        </p:nvSpPr>
        <p:spPr>
          <a:xfrm>
            <a:off x="2693734" y="4792340"/>
            <a:ext cx="6350823" cy="1569660"/>
          </a:xfrm>
          <a:prstGeom prst="rect">
            <a:avLst/>
          </a:prstGeom>
          <a:noFill/>
          <a:ln>
            <a:noFill/>
          </a:ln>
        </p:spPr>
        <p:txBody>
          <a:bodyPr wrap="square">
            <a:spAutoFit/>
          </a:bodyPr>
          <a:lstStyle/>
          <a:p>
            <a:pPr indent="266700" algn="just">
              <a:spcAft>
                <a:spcPct val="0"/>
              </a:spcAft>
              <a:tabLst>
                <a:tab pos="2628900"/>
              </a:tabLst>
            </a:pPr>
            <a:r>
              <a:rPr lang="zh-CN" altLang="zh-CN" sz="2400" kern="100">
                <a:solidFill>
                  <a:srgbClr val="FF0000"/>
                </a:solidFill>
                <a:latin typeface="华文中宋" panose="02010600040101010101" pitchFamily="2" charset="-122"/>
                <a:ea typeface="华文中宋" panose="02010600040101010101" pitchFamily="2" charset="-122"/>
                <a:cs typeface="Times New Roman" panose="02020603050405020304" pitchFamily="18" charset="0"/>
              </a:rPr>
              <a:t>影响：</a:t>
            </a:r>
            <a:endParaRPr lang="en-US" altLang="zh-CN" sz="2400" kern="100">
              <a:solidFill>
                <a:srgbClr val="FF0000"/>
              </a:solidFill>
              <a:latin typeface="华文中宋" panose="02010600040101010101" pitchFamily="2" charset="-122"/>
              <a:ea typeface="华文中宋" panose="02010600040101010101" pitchFamily="2" charset="-122"/>
              <a:cs typeface="Times New Roman" panose="02020603050405020304" pitchFamily="18" charset="0"/>
            </a:endParaRPr>
          </a:p>
          <a:p>
            <a:pPr indent="266700" algn="just">
              <a:spcAft>
                <a:spcPct val="0"/>
              </a:spcAft>
              <a:tabLst>
                <a:tab pos="2628900"/>
              </a:tabLst>
            </a:pPr>
            <a:r>
              <a:rPr lang="zh-CN" altLang="en-US" sz="2400" kern="100">
                <a:latin typeface="华文中宋" panose="02010600040101010101" pitchFamily="2" charset="-122"/>
                <a:ea typeface="华文中宋" panose="02010600040101010101" pitchFamily="2" charset="-122"/>
                <a:cs typeface="Times New Roman" panose="02020603050405020304" pitchFamily="18" charset="0"/>
              </a:rPr>
              <a:t>①</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壮大了世界和平、民主的力量；</a:t>
            </a:r>
            <a:endParaRPr lang="en-US" altLang="zh-CN" sz="2400" kern="100">
              <a:latin typeface="华文中宋" panose="02010600040101010101" pitchFamily="2" charset="-122"/>
              <a:ea typeface="华文中宋" panose="02010600040101010101" pitchFamily="2" charset="-122"/>
              <a:cs typeface="Times New Roman" panose="02020603050405020304" pitchFamily="18" charset="0"/>
            </a:endParaRPr>
          </a:p>
          <a:p>
            <a:pPr indent="266700" algn="just">
              <a:spcAft>
                <a:spcPct val="0"/>
              </a:spcAft>
              <a:tabLst>
                <a:tab pos="2628900"/>
              </a:tabLst>
            </a:pPr>
            <a:r>
              <a:rPr lang="zh-CN" altLang="en-US" sz="2400" kern="100">
                <a:latin typeface="华文中宋" panose="02010600040101010101" pitchFamily="2" charset="-122"/>
                <a:ea typeface="华文中宋" panose="02010600040101010101" pitchFamily="2" charset="-122"/>
                <a:cs typeface="Times New Roman" panose="02020603050405020304" pitchFamily="18" charset="0"/>
              </a:rPr>
              <a:t>②</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沉重打击了帝国主义势力；</a:t>
            </a:r>
            <a:endParaRPr lang="en-US" altLang="zh-CN" sz="2400" kern="100">
              <a:latin typeface="华文中宋" panose="02010600040101010101" pitchFamily="2" charset="-122"/>
              <a:ea typeface="华文中宋" panose="02010600040101010101" pitchFamily="2" charset="-122"/>
              <a:cs typeface="Times New Roman" panose="02020603050405020304" pitchFamily="18" charset="0"/>
            </a:endParaRPr>
          </a:p>
          <a:p>
            <a:pPr indent="266700" algn="just">
              <a:spcAft>
                <a:spcPct val="0"/>
              </a:spcAft>
              <a:tabLst>
                <a:tab pos="2628900"/>
              </a:tabLst>
            </a:pPr>
            <a:r>
              <a:rPr lang="zh-CN" altLang="en-US" sz="2400" kern="100">
                <a:latin typeface="华文中宋" panose="02010600040101010101" pitchFamily="2" charset="-122"/>
                <a:ea typeface="华文中宋" panose="02010600040101010101" pitchFamily="2" charset="-122"/>
                <a:cs typeface="Times New Roman" panose="02020603050405020304" pitchFamily="18" charset="0"/>
              </a:rPr>
              <a:t>③极大地</a:t>
            </a:r>
            <a:r>
              <a:rPr lang="zh-CN" altLang="zh-CN" sz="2400" kern="100">
                <a:latin typeface="华文中宋" panose="02010600040101010101" pitchFamily="2" charset="-122"/>
                <a:ea typeface="华文中宋" panose="02010600040101010101" pitchFamily="2" charset="-122"/>
                <a:cs typeface="Times New Roman" panose="02020603050405020304" pitchFamily="18" charset="0"/>
              </a:rPr>
              <a:t>鼓舞了被压迫民族的解放斗争。</a:t>
            </a:r>
            <a:r>
              <a:rPr lang="en-US" altLang="zh-CN" sz="2400" kern="100">
                <a:latin typeface="华文中宋" panose="02010600040101010101" pitchFamily="2" charset="-122"/>
                <a:ea typeface="华文中宋" panose="02010600040101010101" pitchFamily="2" charset="-122"/>
                <a:cs typeface="Times New Roman" panose="02020603050405020304" pitchFamily="18" charset="0"/>
              </a:rPr>
              <a:t>  </a:t>
            </a:r>
          </a:p>
        </p:txBody>
      </p:sp>
    </p:spTree>
    <p:extLst>
      <p:ext uri="{BB962C8B-B14F-4D97-AF65-F5344CB8AC3E}">
        <p14:creationId xmlns:p14="http://schemas.microsoft.com/office/powerpoint/2010/main" val="24631755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9"/>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9"/>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E008E784-DBB6-47CC-ADEA-DCE6BB1510B9}"/>
              </a:ext>
            </a:extLst>
          </p:cNvPr>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a:extLst>
              <a:ext uri="{FF2B5EF4-FFF2-40B4-BE49-F238E27FC236}">
                <a16:creationId xmlns:a16="http://schemas.microsoft.com/office/drawing/2014/main" xmlns="" id="{D4544372-A44A-4621-9DF1-7A831CD7C886}"/>
              </a:ext>
            </a:extLst>
          </p:cNvPr>
          <p:cNvSpPr/>
          <p:nvPr/>
        </p:nvSpPr>
        <p:spPr>
          <a:xfrm>
            <a:off x="220492" y="723300"/>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、非洲</a:t>
            </a:r>
          </a:p>
        </p:txBody>
      </p:sp>
      <p:sp>
        <p:nvSpPr>
          <p:cNvPr id="10" name="矩形 9">
            <a:extLst>
              <a:ext uri="{FF2B5EF4-FFF2-40B4-BE49-F238E27FC236}">
                <a16:creationId xmlns:a16="http://schemas.microsoft.com/office/drawing/2014/main" xmlns="" id="{BBCE4431-95A1-4A37-A561-6209810E024C}"/>
              </a:ext>
            </a:extLst>
          </p:cNvPr>
          <p:cNvSpPr/>
          <p:nvPr/>
        </p:nvSpPr>
        <p:spPr>
          <a:xfrm>
            <a:off x="35097" y="1246520"/>
            <a:ext cx="7232458" cy="2092881"/>
          </a:xfrm>
          <a:prstGeom prst="rect">
            <a:avLst/>
          </a:prstGeom>
        </p:spPr>
        <p:txBody>
          <a:bodyPr wrap="square">
            <a:spAutoFit/>
          </a:bodyPr>
          <a:lstStyle/>
          <a:p>
            <a:pPr>
              <a:spcAft>
                <a:spcPts val="60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埃及</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① </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1952</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年，</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以</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纳赛尔</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为首的中下层军官</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发动武装起义，</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废黜国王。</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1953</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成立共和国。</a:t>
            </a: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② </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1956</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年，埃及总统纳赛尔宣布收回苏伊士运河主权，英军撤离运河区。</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2" name="文本框 1">
            <a:extLst>
              <a:ext uri="{FF2B5EF4-FFF2-40B4-BE49-F238E27FC236}">
                <a16:creationId xmlns:a16="http://schemas.microsoft.com/office/drawing/2014/main" xmlns="" id="{CE2F4668-FB7B-4562-A9C0-061FD2BC4784}"/>
              </a:ext>
            </a:extLst>
          </p:cNvPr>
          <p:cNvSpPr txBox="1"/>
          <p:nvPr/>
        </p:nvSpPr>
        <p:spPr>
          <a:xfrm>
            <a:off x="7853680" y="6370320"/>
            <a:ext cx="3953198" cy="369332"/>
          </a:xfrm>
          <a:prstGeom prst="rect">
            <a:avLst/>
          </a:prstGeom>
          <a:noFill/>
        </p:spPr>
        <p:txBody>
          <a:bodyPr wrap="square" rtlCol="0">
            <a:spAutoFit/>
          </a:bodyPr>
          <a:lstStyle/>
          <a:p>
            <a:r>
              <a:rPr lang="zh-CN" altLang="en-US"/>
              <a:t>非洲独立进程示意图（截至</a:t>
            </a:r>
            <a:r>
              <a:rPr lang="en-US" altLang="zh-CN"/>
              <a:t>1990</a:t>
            </a:r>
            <a:r>
              <a:rPr lang="zh-CN" altLang="en-US"/>
              <a:t>年）</a:t>
            </a:r>
          </a:p>
        </p:txBody>
      </p:sp>
      <p:pic>
        <p:nvPicPr>
          <p:cNvPr id="13" name="图片 12">
            <a:extLst>
              <a:ext uri="{FF2B5EF4-FFF2-40B4-BE49-F238E27FC236}">
                <a16:creationId xmlns:a16="http://schemas.microsoft.com/office/drawing/2014/main" xmlns="" id="{CF652E4C-8455-484F-96B4-3F608B0FFD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22" y="3429000"/>
            <a:ext cx="6434773" cy="3351777"/>
          </a:xfrm>
          <a:prstGeom prst="rect">
            <a:avLst/>
          </a:prstGeom>
          <a:ln>
            <a:noFill/>
          </a:ln>
          <a:effectLst>
            <a:outerShdw blurRad="190500" algn="tl" rotWithShape="0">
              <a:srgbClr val="000000">
                <a:alpha val="70000"/>
              </a:srgbClr>
            </a:outerShdw>
          </a:effectLst>
        </p:spPr>
      </p:pic>
      <p:pic>
        <p:nvPicPr>
          <p:cNvPr id="17" name="Picture 4">
            <a:extLst>
              <a:ext uri="{FF2B5EF4-FFF2-40B4-BE49-F238E27FC236}">
                <a16:creationId xmlns:a16="http://schemas.microsoft.com/office/drawing/2014/main" xmlns="" id="{3BABB74E-381B-499E-A796-229C4674949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17269" y="940435"/>
            <a:ext cx="4954239" cy="5330825"/>
          </a:xfrm>
          <a:prstGeom prst="rect">
            <a:avLst/>
          </a:prstGeom>
        </p:spPr>
        <p:style>
          <a:lnRef idx="2">
            <a:schemeClr val="dk1"/>
          </a:lnRef>
          <a:fillRef idx="1">
            <a:schemeClr val="lt1"/>
          </a:fillRef>
          <a:effectRef idx="0">
            <a:schemeClr val="dk1"/>
          </a:effectRef>
          <a:fontRef idx="minor">
            <a:schemeClr val="dk1"/>
          </a:fontRef>
        </p:style>
      </p:pic>
      <p:sp>
        <p:nvSpPr>
          <p:cNvPr id="11" name="椭圆 10">
            <a:extLst>
              <a:ext uri="{FF2B5EF4-FFF2-40B4-BE49-F238E27FC236}">
                <a16:creationId xmlns:a16="http://schemas.microsoft.com/office/drawing/2014/main" xmlns="" id="{85931F94-830D-4CD8-A50D-E835F11346D6}"/>
              </a:ext>
            </a:extLst>
          </p:cNvPr>
          <p:cNvSpPr/>
          <p:nvPr/>
        </p:nvSpPr>
        <p:spPr>
          <a:xfrm>
            <a:off x="9879724" y="1923393"/>
            <a:ext cx="830317" cy="60084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rgbClr val="FF0000"/>
                </a:solidFill>
              </a:ln>
            </a:endParaRPr>
          </a:p>
        </p:txBody>
      </p:sp>
    </p:spTree>
    <p:extLst>
      <p:ext uri="{BB962C8B-B14F-4D97-AF65-F5344CB8AC3E}">
        <p14:creationId xmlns:p14="http://schemas.microsoft.com/office/powerpoint/2010/main" val="364280293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E008E784-DBB6-47CC-ADEA-DCE6BB1510B9}"/>
              </a:ext>
            </a:extLst>
          </p:cNvPr>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a:extLst>
              <a:ext uri="{FF2B5EF4-FFF2-40B4-BE49-F238E27FC236}">
                <a16:creationId xmlns:a16="http://schemas.microsoft.com/office/drawing/2014/main" xmlns="" id="{D4544372-A44A-4621-9DF1-7A831CD7C886}"/>
              </a:ext>
            </a:extLst>
          </p:cNvPr>
          <p:cNvSpPr/>
          <p:nvPr/>
        </p:nvSpPr>
        <p:spPr>
          <a:xfrm>
            <a:off x="220492" y="723300"/>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、非洲</a:t>
            </a:r>
          </a:p>
        </p:txBody>
      </p:sp>
      <p:sp>
        <p:nvSpPr>
          <p:cNvPr id="10" name="矩形 9">
            <a:extLst>
              <a:ext uri="{FF2B5EF4-FFF2-40B4-BE49-F238E27FC236}">
                <a16:creationId xmlns:a16="http://schemas.microsoft.com/office/drawing/2014/main" xmlns="" id="{BBCE4431-95A1-4A37-A561-6209810E024C}"/>
              </a:ext>
            </a:extLst>
          </p:cNvPr>
          <p:cNvSpPr/>
          <p:nvPr/>
        </p:nvSpPr>
        <p:spPr>
          <a:xfrm>
            <a:off x="137160" y="1334185"/>
            <a:ext cx="6913880" cy="1723549"/>
          </a:xfrm>
          <a:prstGeom prst="rect">
            <a:avLst/>
          </a:prstGeom>
        </p:spPr>
        <p:txBody>
          <a:bodyPr wrap="square">
            <a:spAutoFit/>
          </a:bodyPr>
          <a:lstStyle/>
          <a:p>
            <a:pPr>
              <a:spcAft>
                <a:spcPts val="60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阿尔及利亚</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①</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1954</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年，阿尔及利亚成立民族解放阵线，与法国殖民者进行武装斗争。</a:t>
            </a: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②</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1962</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年，阿尔及利亚独立。</a:t>
            </a:r>
          </a:p>
        </p:txBody>
      </p:sp>
      <p:sp>
        <p:nvSpPr>
          <p:cNvPr id="2" name="文本框 1">
            <a:extLst>
              <a:ext uri="{FF2B5EF4-FFF2-40B4-BE49-F238E27FC236}">
                <a16:creationId xmlns:a16="http://schemas.microsoft.com/office/drawing/2014/main" xmlns="" id="{CE2F4668-FB7B-4562-A9C0-061FD2BC4784}"/>
              </a:ext>
            </a:extLst>
          </p:cNvPr>
          <p:cNvSpPr txBox="1"/>
          <p:nvPr/>
        </p:nvSpPr>
        <p:spPr>
          <a:xfrm>
            <a:off x="7853680" y="6370320"/>
            <a:ext cx="3953198" cy="369332"/>
          </a:xfrm>
          <a:prstGeom prst="rect">
            <a:avLst/>
          </a:prstGeom>
          <a:noFill/>
        </p:spPr>
        <p:txBody>
          <a:bodyPr wrap="square" rtlCol="0">
            <a:spAutoFit/>
          </a:bodyPr>
          <a:lstStyle/>
          <a:p>
            <a:r>
              <a:rPr lang="zh-CN" altLang="en-US"/>
              <a:t>非洲独立进程示意图（截至</a:t>
            </a:r>
            <a:r>
              <a:rPr lang="en-US" altLang="zh-CN"/>
              <a:t>1990</a:t>
            </a:r>
            <a:r>
              <a:rPr lang="zh-CN" altLang="en-US"/>
              <a:t>年）</a:t>
            </a:r>
          </a:p>
        </p:txBody>
      </p:sp>
      <p:pic>
        <p:nvPicPr>
          <p:cNvPr id="11" name="图片 10">
            <a:extLst>
              <a:ext uri="{FF2B5EF4-FFF2-40B4-BE49-F238E27FC236}">
                <a16:creationId xmlns:a16="http://schemas.microsoft.com/office/drawing/2014/main" xmlns="" id="{9F254D7E-1F52-4D17-A5DD-EE85B4C4BF0B}"/>
              </a:ext>
            </a:extLst>
          </p:cNvPr>
          <p:cNvPicPr>
            <a:picLocks noChangeAspect="1"/>
          </p:cNvPicPr>
          <p:nvPr/>
        </p:nvPicPr>
        <p:blipFill>
          <a:blip r:embed="rId2">
            <a:extLst>
              <a:ext uri="{28A0092B-C50C-407E-A947-70E740481C1C}">
                <a14:useLocalDpi xmlns:a14="http://schemas.microsoft.com/office/drawing/2010/main" val="0"/>
              </a:ext>
            </a:extLst>
          </a:blip>
          <a:srcRect l="1330" t="2496" r="1755" b="2496"/>
          <a:stretch>
            <a:fillRect/>
          </a:stretch>
        </p:blipFill>
        <p:spPr>
          <a:xfrm>
            <a:off x="962843" y="3206554"/>
            <a:ext cx="4495583" cy="2880000"/>
          </a:xfrm>
          <a:prstGeom prst="rect">
            <a:avLst/>
          </a:prstGeom>
          <a:ln>
            <a:noFill/>
          </a:ln>
          <a:effectLst>
            <a:outerShdw blurRad="190500" algn="tl" rotWithShape="0">
              <a:srgbClr val="000000">
                <a:alpha val="70000"/>
              </a:srgbClr>
            </a:outerShdw>
          </a:effectLst>
        </p:spPr>
      </p:pic>
      <p:sp>
        <p:nvSpPr>
          <p:cNvPr id="14" name="矩形 13">
            <a:extLst>
              <a:ext uri="{FF2B5EF4-FFF2-40B4-BE49-F238E27FC236}">
                <a16:creationId xmlns:a16="http://schemas.microsoft.com/office/drawing/2014/main" xmlns="" id="{A98E8688-22F7-4676-A328-7709406A4A89}"/>
              </a:ext>
            </a:extLst>
          </p:cNvPr>
          <p:cNvSpPr/>
          <p:nvPr/>
        </p:nvSpPr>
        <p:spPr>
          <a:xfrm>
            <a:off x="1567696" y="6086554"/>
            <a:ext cx="3816424" cy="707886"/>
          </a:xfrm>
          <a:prstGeom prst="rect">
            <a:avLst/>
          </a:prstGeom>
        </p:spPr>
        <p:txBody>
          <a:bodyPr wrap="square">
            <a:spAutoFit/>
          </a:bodyPr>
          <a:lstStyle/>
          <a:p>
            <a:r>
              <a:rPr lang="en-US" altLang="zh-CN" sz="2000">
                <a:latin typeface="黑体" panose="02010609060101010101" charset="-122"/>
                <a:ea typeface="黑体" panose="02010609060101010101" charset="-122"/>
              </a:rPr>
              <a:t>1962</a:t>
            </a:r>
            <a:r>
              <a:rPr lang="zh-CN" altLang="en-US" sz="2000">
                <a:latin typeface="黑体" panose="02010609060101010101" charset="-122"/>
                <a:ea typeface="黑体" panose="02010609060101010101" charset="-122"/>
              </a:rPr>
              <a:t>年中国发行特别邮票，庆祝阿尔及利亚独立</a:t>
            </a:r>
          </a:p>
        </p:txBody>
      </p:sp>
      <p:pic>
        <p:nvPicPr>
          <p:cNvPr id="16" name="Picture 4">
            <a:extLst>
              <a:ext uri="{FF2B5EF4-FFF2-40B4-BE49-F238E27FC236}">
                <a16:creationId xmlns:a16="http://schemas.microsoft.com/office/drawing/2014/main" xmlns="" id="{CA46D1C4-916C-413F-9ED6-CD539680690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17269" y="940435"/>
            <a:ext cx="4954239" cy="5330825"/>
          </a:xfrm>
          <a:prstGeom prst="rect">
            <a:avLst/>
          </a:prstGeom>
        </p:spPr>
        <p:style>
          <a:lnRef idx="2">
            <a:schemeClr val="dk1"/>
          </a:lnRef>
          <a:fillRef idx="1">
            <a:schemeClr val="lt1"/>
          </a:fillRef>
          <a:effectRef idx="0">
            <a:schemeClr val="dk1"/>
          </a:effectRef>
          <a:fontRef idx="minor">
            <a:schemeClr val="dk1"/>
          </a:fontRef>
        </p:style>
      </p:pic>
      <p:sp>
        <p:nvSpPr>
          <p:cNvPr id="12" name="椭圆 11">
            <a:extLst>
              <a:ext uri="{FF2B5EF4-FFF2-40B4-BE49-F238E27FC236}">
                <a16:creationId xmlns:a16="http://schemas.microsoft.com/office/drawing/2014/main" xmlns="" id="{B5F9760F-3610-46BA-B289-CBE2046E0D2B}"/>
              </a:ext>
            </a:extLst>
          </p:cNvPr>
          <p:cNvSpPr/>
          <p:nvPr/>
        </p:nvSpPr>
        <p:spPr>
          <a:xfrm>
            <a:off x="8194724" y="1723696"/>
            <a:ext cx="980807" cy="87235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rgbClr val="FF0000"/>
                </a:solidFill>
              </a:ln>
            </a:endParaRPr>
          </a:p>
        </p:txBody>
      </p:sp>
    </p:spTree>
    <p:extLst>
      <p:ext uri="{BB962C8B-B14F-4D97-AF65-F5344CB8AC3E}">
        <p14:creationId xmlns:p14="http://schemas.microsoft.com/office/powerpoint/2010/main" val="35987737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1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E008E784-DBB6-47CC-ADEA-DCE6BB1510B9}"/>
              </a:ext>
            </a:extLst>
          </p:cNvPr>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a:extLst>
              <a:ext uri="{FF2B5EF4-FFF2-40B4-BE49-F238E27FC236}">
                <a16:creationId xmlns:a16="http://schemas.microsoft.com/office/drawing/2014/main" xmlns="" id="{D4544372-A44A-4621-9DF1-7A831CD7C886}"/>
              </a:ext>
            </a:extLst>
          </p:cNvPr>
          <p:cNvSpPr/>
          <p:nvPr/>
        </p:nvSpPr>
        <p:spPr>
          <a:xfrm>
            <a:off x="220492" y="723300"/>
            <a:ext cx="1484702"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2</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、非洲</a:t>
            </a:r>
          </a:p>
        </p:txBody>
      </p:sp>
      <p:sp>
        <p:nvSpPr>
          <p:cNvPr id="10" name="矩形 9">
            <a:extLst>
              <a:ext uri="{FF2B5EF4-FFF2-40B4-BE49-F238E27FC236}">
                <a16:creationId xmlns:a16="http://schemas.microsoft.com/office/drawing/2014/main" xmlns="" id="{BBCE4431-95A1-4A37-A561-6209810E024C}"/>
              </a:ext>
            </a:extLst>
          </p:cNvPr>
          <p:cNvSpPr/>
          <p:nvPr/>
        </p:nvSpPr>
        <p:spPr>
          <a:xfrm>
            <a:off x="311467" y="1424399"/>
            <a:ext cx="6344920" cy="2462213"/>
          </a:xfrm>
          <a:prstGeom prst="rect">
            <a:avLst/>
          </a:prstGeom>
        </p:spPr>
        <p:txBody>
          <a:bodyPr wrap="square">
            <a:spAutoFit/>
          </a:bodyPr>
          <a:lstStyle/>
          <a:p>
            <a:pPr>
              <a:spcAft>
                <a:spcPts val="600"/>
              </a:spcAft>
            </a:pP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3</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撒哈拉以南非洲</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en-US" altLang="zh-CN" sz="2400">
                <a:latin typeface="华文中宋" panose="02010600040101010101" pitchFamily="2" charset="-122"/>
                <a:ea typeface="华文中宋" panose="02010600040101010101" pitchFamily="2" charset="-122"/>
                <a:cs typeface="Times New Roman" panose="02020603050405020304" pitchFamily="18" charset="0"/>
              </a:rPr>
              <a:t>1960</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17</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个非洲国家独立， “非洲年”。</a:t>
            </a:r>
            <a:endParaRPr lang="en-US" altLang="zh-CN" sz="2400">
              <a:latin typeface="华文中宋" panose="02010600040101010101" pitchFamily="2" charset="-122"/>
              <a:ea typeface="华文中宋" panose="02010600040101010101" pitchFamily="2" charset="-122"/>
              <a:cs typeface="Times New Roman" panose="02020603050405020304" pitchFamily="18" charset="0"/>
            </a:endParaRPr>
          </a:p>
          <a:p>
            <a:pPr indent="133350">
              <a:spcAft>
                <a:spcPts val="60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4</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）到</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20</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世纪</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60</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年代末，非洲的独立国家已达</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41</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个，约占非洲总面积的</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84%</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，总人口的</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88%</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。英、法、比、葡等在非洲的殖民帝国彻底崩溃。</a:t>
            </a:r>
          </a:p>
        </p:txBody>
      </p:sp>
      <p:sp>
        <p:nvSpPr>
          <p:cNvPr id="2" name="文本框 1">
            <a:extLst>
              <a:ext uri="{FF2B5EF4-FFF2-40B4-BE49-F238E27FC236}">
                <a16:creationId xmlns:a16="http://schemas.microsoft.com/office/drawing/2014/main" xmlns="" id="{CE2F4668-FB7B-4562-A9C0-061FD2BC4784}"/>
              </a:ext>
            </a:extLst>
          </p:cNvPr>
          <p:cNvSpPr txBox="1"/>
          <p:nvPr/>
        </p:nvSpPr>
        <p:spPr>
          <a:xfrm>
            <a:off x="7853680" y="6370320"/>
            <a:ext cx="3953198" cy="369332"/>
          </a:xfrm>
          <a:prstGeom prst="rect">
            <a:avLst/>
          </a:prstGeom>
          <a:noFill/>
        </p:spPr>
        <p:txBody>
          <a:bodyPr wrap="square" rtlCol="0">
            <a:spAutoFit/>
          </a:bodyPr>
          <a:lstStyle/>
          <a:p>
            <a:r>
              <a:rPr lang="zh-CN" altLang="en-US"/>
              <a:t>非洲独立进程示意图（截至</a:t>
            </a:r>
            <a:r>
              <a:rPr lang="en-US" altLang="zh-CN"/>
              <a:t>1990</a:t>
            </a:r>
            <a:r>
              <a:rPr lang="zh-CN" altLang="en-US"/>
              <a:t>年）</a:t>
            </a:r>
          </a:p>
        </p:txBody>
      </p:sp>
      <p:pic>
        <p:nvPicPr>
          <p:cNvPr id="16" name="Picture 4">
            <a:extLst>
              <a:ext uri="{FF2B5EF4-FFF2-40B4-BE49-F238E27FC236}">
                <a16:creationId xmlns:a16="http://schemas.microsoft.com/office/drawing/2014/main" xmlns="" id="{69006664-71D3-4487-B3EC-3EA1B6ED7CC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26294" y="940435"/>
            <a:ext cx="4954239" cy="5330825"/>
          </a:xfrm>
          <a:prstGeom prst="rect">
            <a:avLst/>
          </a:prstGeom>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33012206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4A715F0C-F929-48B8-BEE5-9FBA9CBFB375}"/>
              </a:ext>
            </a:extLst>
          </p:cNvPr>
          <p:cNvSpPr/>
          <p:nvPr/>
        </p:nvSpPr>
        <p:spPr>
          <a:xfrm>
            <a:off x="463478" y="799059"/>
            <a:ext cx="5955040" cy="1384995"/>
          </a:xfrm>
          <a:prstGeom prst="rect">
            <a:avLst/>
          </a:prstGeom>
        </p:spPr>
        <p:txBody>
          <a:bodyPr wrap="square">
            <a:spAutoFit/>
          </a:bodyPr>
          <a:lstStyle/>
          <a:p>
            <a:r>
              <a:rPr lang="zh-CN" altLang="en-US" sz="2800" b="1">
                <a:latin typeface="楷体" panose="02010609060101010101" pitchFamily="49" charset="-122"/>
                <a:ea typeface="楷体" panose="02010609060101010101" pitchFamily="49" charset="-122"/>
              </a:rPr>
              <a:t>非洲各国的国境线有什么特点？造成这种特点的原因有哪些？给非洲带来什么影响？   </a:t>
            </a:r>
          </a:p>
        </p:txBody>
      </p:sp>
      <p:pic>
        <p:nvPicPr>
          <p:cNvPr id="10" name="Picture 4">
            <a:extLst>
              <a:ext uri="{FF2B5EF4-FFF2-40B4-BE49-F238E27FC236}">
                <a16:creationId xmlns:a16="http://schemas.microsoft.com/office/drawing/2014/main" xmlns="" id="{B3B9F2ED-1002-4C20-8578-99CF5FA53C4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89426" y="940435"/>
            <a:ext cx="5103348" cy="5790565"/>
          </a:xfrm>
          <a:prstGeom prst="rect">
            <a:avLst/>
          </a:prstGeom>
        </p:spPr>
        <p:style>
          <a:lnRef idx="2">
            <a:schemeClr val="dk1"/>
          </a:lnRef>
          <a:fillRef idx="1">
            <a:schemeClr val="lt1"/>
          </a:fillRef>
          <a:effectRef idx="0">
            <a:schemeClr val="dk1"/>
          </a:effectRef>
          <a:fontRef idx="minor">
            <a:schemeClr val="dk1"/>
          </a:fontRef>
        </p:style>
      </p:pic>
      <p:sp>
        <p:nvSpPr>
          <p:cNvPr id="11" name="矩形 10">
            <a:extLst>
              <a:ext uri="{FF2B5EF4-FFF2-40B4-BE49-F238E27FC236}">
                <a16:creationId xmlns:a16="http://schemas.microsoft.com/office/drawing/2014/main" xmlns="" id="{DC4EC800-AB62-4829-BA9B-D129F610A63F}"/>
              </a:ext>
            </a:extLst>
          </p:cNvPr>
          <p:cNvSpPr/>
          <p:nvPr/>
        </p:nvSpPr>
        <p:spPr>
          <a:xfrm>
            <a:off x="463478" y="2291155"/>
            <a:ext cx="1922321" cy="461665"/>
          </a:xfrm>
          <a:prstGeom prst="rect">
            <a:avLst/>
          </a:prstGeom>
        </p:spPr>
        <p:txBody>
          <a:bodyPr wrap="none">
            <a:spAutoFit/>
          </a:bodyPr>
          <a:lstStyle/>
          <a:p>
            <a:r>
              <a:rPr lang="zh-CN" altLang="en-US" sz="2400">
                <a:solidFill>
                  <a:srgbClr val="FF0000"/>
                </a:solidFill>
                <a:latin typeface="华文中宋" panose="02010600040101010101" pitchFamily="2" charset="-122"/>
                <a:ea typeface="华文中宋" panose="02010600040101010101" pitchFamily="2" charset="-122"/>
              </a:rPr>
              <a:t>国境线特征</a:t>
            </a:r>
            <a:r>
              <a:rPr lang="en-US" altLang="zh-CN" sz="2400" b="1">
                <a:solidFill>
                  <a:srgbClr val="FF0000"/>
                </a:solidFill>
                <a:latin typeface="华文中宋" panose="02010600040101010101" pitchFamily="2" charset="-122"/>
                <a:ea typeface="华文中宋" panose="02010600040101010101" pitchFamily="2" charset="-122"/>
              </a:rPr>
              <a:t>: </a:t>
            </a:r>
            <a:endParaRPr lang="zh-CN" altLang="en-US" sz="2400">
              <a:solidFill>
                <a:srgbClr val="FF0000"/>
              </a:solidFill>
              <a:latin typeface="华文中宋" pitchFamily="2" charset="-122"/>
              <a:ea typeface="华文中宋" pitchFamily="2" charset="-122"/>
            </a:endParaRPr>
          </a:p>
        </p:txBody>
      </p:sp>
      <p:sp>
        <p:nvSpPr>
          <p:cNvPr id="12" name="Text Box 33">
            <a:extLst>
              <a:ext uri="{FF2B5EF4-FFF2-40B4-BE49-F238E27FC236}">
                <a16:creationId xmlns:a16="http://schemas.microsoft.com/office/drawing/2014/main" xmlns="" id="{A4DE1564-01EA-4E00-AF7C-AEA5C0FBA26F}"/>
              </a:ext>
            </a:extLst>
          </p:cNvPr>
          <p:cNvSpPr txBox="1"/>
          <p:nvPr/>
        </p:nvSpPr>
        <p:spPr>
          <a:xfrm>
            <a:off x="2288541" y="2231504"/>
            <a:ext cx="4488494" cy="830997"/>
          </a:xfrm>
          <a:prstGeom prst="rect">
            <a:avLst/>
          </a:prstGeom>
          <a:noFill/>
          <a:ln w="9525">
            <a:noFill/>
          </a:ln>
        </p:spPr>
        <p:txBody>
          <a:bodyPr wrap="square" anchor="t">
            <a:spAutoFit/>
          </a:bodyPr>
          <a:lstStyle/>
          <a:p>
            <a:pPr indent="0">
              <a:spcBef>
                <a:spcPct val="50000"/>
              </a:spcBef>
            </a:pPr>
            <a:r>
              <a:rPr lang="zh-CN" altLang="en-US" sz="2400">
                <a:latin typeface="华文中宋" panose="02010600040101010101" pitchFamily="2" charset="-122"/>
                <a:ea typeface="华文中宋" panose="02010600040101010101" pitchFamily="2" charset="-122"/>
              </a:rPr>
              <a:t>不是依自然地势走向</a:t>
            </a:r>
            <a:r>
              <a:rPr lang="en-US" altLang="zh-CN" sz="2400">
                <a:latin typeface="华文中宋" panose="02010600040101010101" pitchFamily="2" charset="-122"/>
                <a:ea typeface="华文中宋" panose="02010600040101010101" pitchFamily="2" charset="-122"/>
              </a:rPr>
              <a:t>,</a:t>
            </a:r>
            <a:r>
              <a:rPr lang="zh-CN" altLang="en-US" sz="2400">
                <a:latin typeface="华文中宋" panose="02010600040101010101" pitchFamily="2" charset="-122"/>
                <a:ea typeface="华文中宋" panose="02010600040101010101" pitchFamily="2" charset="-122"/>
              </a:rPr>
              <a:t>而系人为分割。大都以殖民地疆界为国界。</a:t>
            </a:r>
          </a:p>
        </p:txBody>
      </p:sp>
      <p:sp>
        <p:nvSpPr>
          <p:cNvPr id="13" name="Text Box 34">
            <a:extLst>
              <a:ext uri="{FF2B5EF4-FFF2-40B4-BE49-F238E27FC236}">
                <a16:creationId xmlns:a16="http://schemas.microsoft.com/office/drawing/2014/main" xmlns="" id="{C2911844-4334-4426-84C9-DF752E8F9C24}"/>
              </a:ext>
            </a:extLst>
          </p:cNvPr>
          <p:cNvSpPr txBox="1"/>
          <p:nvPr/>
        </p:nvSpPr>
        <p:spPr>
          <a:xfrm>
            <a:off x="463477" y="3109951"/>
            <a:ext cx="6252525" cy="1754326"/>
          </a:xfrm>
          <a:prstGeom prst="rect">
            <a:avLst/>
          </a:prstGeom>
          <a:noFill/>
          <a:ln w="9525">
            <a:noFill/>
          </a:ln>
        </p:spPr>
        <p:txBody>
          <a:bodyPr wrap="square" anchor="t">
            <a:spAutoFit/>
          </a:bodyPr>
          <a:lstStyle/>
          <a:p>
            <a:pPr indent="0">
              <a:spcBef>
                <a:spcPct val="50000"/>
              </a:spcBef>
            </a:pPr>
            <a:r>
              <a:rPr lang="zh-CN" altLang="en-US" sz="2400">
                <a:solidFill>
                  <a:srgbClr val="FF0000"/>
                </a:solidFill>
                <a:latin typeface="华文中宋" panose="02010600040101010101" pitchFamily="2" charset="-122"/>
                <a:ea typeface="华文中宋" panose="02010600040101010101" pitchFamily="2" charset="-122"/>
              </a:rPr>
              <a:t>原因</a:t>
            </a:r>
            <a:r>
              <a:rPr lang="en-US" altLang="zh-CN" sz="2400">
                <a:solidFill>
                  <a:srgbClr val="FF0000"/>
                </a:solidFill>
                <a:latin typeface="华文中宋" panose="02010600040101010101" pitchFamily="2" charset="-122"/>
                <a:ea typeface="华文中宋" panose="02010600040101010101" pitchFamily="2" charset="-122"/>
              </a:rPr>
              <a:t>:</a:t>
            </a:r>
          </a:p>
          <a:p>
            <a:pPr indent="0">
              <a:spcBef>
                <a:spcPct val="50000"/>
              </a:spcBef>
            </a:pPr>
            <a:r>
              <a:rPr lang="zh-CN" altLang="en-US" sz="2400">
                <a:latin typeface="华文中宋" panose="02010600040101010101" pitchFamily="2" charset="-122"/>
                <a:ea typeface="华文中宋" panose="02010600040101010101" pitchFamily="2" charset="-122"/>
              </a:rPr>
              <a:t>大多国家被欧美作为殖民地瓜分</a:t>
            </a:r>
            <a:r>
              <a:rPr lang="en-US" altLang="zh-CN" sz="2400">
                <a:latin typeface="华文中宋" panose="02010600040101010101" pitchFamily="2" charset="-122"/>
                <a:ea typeface="华文中宋" panose="02010600040101010101" pitchFamily="2" charset="-122"/>
              </a:rPr>
              <a:t>;</a:t>
            </a:r>
            <a:r>
              <a:rPr lang="zh-CN" altLang="en-US" sz="2400">
                <a:latin typeface="华文中宋" panose="02010600040101010101" pitchFamily="2" charset="-122"/>
                <a:ea typeface="华文中宋" panose="02010600040101010101" pitchFamily="2" charset="-122"/>
              </a:rPr>
              <a:t>战后独立进程受宗主国影响</a:t>
            </a:r>
            <a:r>
              <a:rPr lang="en-US" altLang="zh-CN" sz="2400">
                <a:latin typeface="华文中宋" panose="02010600040101010101" pitchFamily="2" charset="-122"/>
                <a:ea typeface="华文中宋" panose="02010600040101010101" pitchFamily="2" charset="-122"/>
              </a:rPr>
              <a:t>,</a:t>
            </a:r>
            <a:r>
              <a:rPr lang="zh-CN" altLang="en-US" sz="2400">
                <a:latin typeface="华文中宋" panose="02010600040101010101" pitchFamily="2" charset="-122"/>
                <a:ea typeface="华文中宋" panose="02010600040101010101" pitchFamily="2" charset="-122"/>
              </a:rPr>
              <a:t>加之内部矛盾复杂</a:t>
            </a:r>
            <a:r>
              <a:rPr lang="en-US" altLang="zh-CN" sz="2400">
                <a:latin typeface="华文中宋" panose="02010600040101010101" pitchFamily="2" charset="-122"/>
                <a:ea typeface="华文中宋" panose="02010600040101010101" pitchFamily="2" charset="-122"/>
              </a:rPr>
              <a:t>,</a:t>
            </a:r>
            <a:r>
              <a:rPr lang="zh-CN" altLang="en-US" sz="2400">
                <a:latin typeface="华文中宋" panose="02010600040101010101" pitchFamily="2" charset="-122"/>
                <a:ea typeface="华文中宋" panose="02010600040101010101" pitchFamily="2" charset="-122"/>
              </a:rPr>
              <a:t>使得划分痕迹重。</a:t>
            </a:r>
          </a:p>
        </p:txBody>
      </p:sp>
      <p:sp>
        <p:nvSpPr>
          <p:cNvPr id="14" name="Text Box 34">
            <a:extLst>
              <a:ext uri="{FF2B5EF4-FFF2-40B4-BE49-F238E27FC236}">
                <a16:creationId xmlns:a16="http://schemas.microsoft.com/office/drawing/2014/main" xmlns="" id="{93FC464A-ED6B-4871-994C-777FD6EC4DCC}"/>
              </a:ext>
            </a:extLst>
          </p:cNvPr>
          <p:cNvSpPr txBox="1"/>
          <p:nvPr/>
        </p:nvSpPr>
        <p:spPr>
          <a:xfrm>
            <a:off x="463477" y="4878183"/>
            <a:ext cx="6252525" cy="1754326"/>
          </a:xfrm>
          <a:prstGeom prst="rect">
            <a:avLst/>
          </a:prstGeom>
          <a:noFill/>
          <a:ln w="9525">
            <a:noFill/>
          </a:ln>
        </p:spPr>
        <p:txBody>
          <a:bodyPr wrap="square" anchor="t">
            <a:spAutoFit/>
          </a:bodyPr>
          <a:lstStyle/>
          <a:p>
            <a:pPr indent="0">
              <a:spcBef>
                <a:spcPct val="50000"/>
              </a:spcBef>
            </a:pPr>
            <a:r>
              <a:rPr lang="zh-CN" altLang="en-US" sz="2400">
                <a:solidFill>
                  <a:srgbClr val="FF0000"/>
                </a:solidFill>
                <a:latin typeface="华文中宋" panose="02010600040101010101" pitchFamily="2" charset="-122"/>
                <a:ea typeface="华文中宋" panose="02010600040101010101" pitchFamily="2" charset="-122"/>
              </a:rPr>
              <a:t>影响</a:t>
            </a:r>
            <a:r>
              <a:rPr lang="en-US" altLang="zh-CN" sz="2400">
                <a:solidFill>
                  <a:srgbClr val="FF0000"/>
                </a:solidFill>
                <a:latin typeface="华文中宋" panose="02010600040101010101" pitchFamily="2" charset="-122"/>
                <a:ea typeface="华文中宋" panose="02010600040101010101" pitchFamily="2" charset="-122"/>
              </a:rPr>
              <a:t>:</a:t>
            </a:r>
          </a:p>
          <a:p>
            <a:pPr indent="0">
              <a:spcBef>
                <a:spcPct val="50000"/>
              </a:spcBef>
            </a:pPr>
            <a:r>
              <a:rPr lang="zh-CN" altLang="en-US" sz="2400">
                <a:latin typeface="华文中宋" panose="02010600040101010101" pitchFamily="2" charset="-122"/>
                <a:ea typeface="华文中宋" panose="02010600040101010101" pitchFamily="2" charset="-122"/>
              </a:rPr>
              <a:t>土著部落、民族的分离，破坏了当地传统政治、经济及人文结构，给非洲国家间的边界、种族等冲突埋下隐患。</a:t>
            </a:r>
          </a:p>
        </p:txBody>
      </p:sp>
      <p:sp>
        <p:nvSpPr>
          <p:cNvPr id="15" name="矩形 14">
            <a:extLst>
              <a:ext uri="{FF2B5EF4-FFF2-40B4-BE49-F238E27FC236}">
                <a16:creationId xmlns:a16="http://schemas.microsoft.com/office/drawing/2014/main" xmlns="" id="{06FF4E12-455E-41AE-BBA4-A06B2C6191B9}"/>
              </a:ext>
            </a:extLst>
          </p:cNvPr>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16" name="文本框 15">
            <a:extLst>
              <a:ext uri="{FF2B5EF4-FFF2-40B4-BE49-F238E27FC236}">
                <a16:creationId xmlns:a16="http://schemas.microsoft.com/office/drawing/2014/main" xmlns="" id="{35321F5E-F5B1-42FD-BF7D-EFA6992778E4}"/>
              </a:ext>
            </a:extLst>
          </p:cNvPr>
          <p:cNvSpPr txBox="1"/>
          <p:nvPr/>
        </p:nvSpPr>
        <p:spPr>
          <a:xfrm>
            <a:off x="6777034" y="657907"/>
            <a:ext cx="5215740" cy="1631216"/>
          </a:xfrm>
          <a:prstGeom prst="rect">
            <a:avLst/>
          </a:prstGeom>
          <a:solidFill>
            <a:schemeClr val="tx1">
              <a:lumMod val="10000"/>
              <a:lumOff val="90000"/>
            </a:schemeClr>
          </a:solidFill>
        </p:spPr>
        <p:txBody>
          <a:bodyPr wrap="square">
            <a:spAutoFit/>
          </a:bodyPr>
          <a:lstStyle/>
          <a:p>
            <a:pPr>
              <a:defRPr/>
            </a:pPr>
            <a:r>
              <a:rPr lang="zh-CN" altLang="en-US" sz="2000" b="1">
                <a:solidFill>
                  <a:srgbClr val="0000FF"/>
                </a:solidFill>
              </a:rPr>
              <a:t>“有效占领”原则和“地图上作业”</a:t>
            </a:r>
            <a:endParaRPr lang="en-US" altLang="zh-CN" sz="2000" b="1">
              <a:solidFill>
                <a:srgbClr val="0000FF"/>
              </a:solidFill>
            </a:endParaRPr>
          </a:p>
          <a:p>
            <a:pPr>
              <a:defRPr/>
            </a:pPr>
            <a:r>
              <a:rPr lang="zh-CN" altLang="en-US" sz="2000" b="1">
                <a:solidFill>
                  <a:srgbClr val="0000FF"/>
                </a:solidFill>
              </a:rPr>
              <a:t>任何国家在非洲占领新的土地，必须通知其他国家，占领方为有效</a:t>
            </a:r>
            <a:endParaRPr lang="en-US" altLang="zh-CN" sz="2000" b="1">
              <a:solidFill>
                <a:srgbClr val="0000FF"/>
              </a:solidFill>
            </a:endParaRPr>
          </a:p>
          <a:p>
            <a:pPr>
              <a:defRPr/>
            </a:pPr>
            <a:r>
              <a:rPr lang="zh-CN" altLang="en-US" sz="2000" b="1">
                <a:solidFill>
                  <a:srgbClr val="0000FF"/>
                </a:solidFill>
              </a:rPr>
              <a:t> 各国可以先在地图上划定彼此的势力范围，然后再去占领。</a:t>
            </a:r>
          </a:p>
        </p:txBody>
      </p:sp>
    </p:spTree>
    <p:extLst>
      <p:ext uri="{BB962C8B-B14F-4D97-AF65-F5344CB8AC3E}">
        <p14:creationId xmlns:p14="http://schemas.microsoft.com/office/powerpoint/2010/main" val="114785174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2"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xit" presetSubtype="4" fill="hold" grpId="1" nodeType="clickEffect">
                                  <p:stCondLst>
                                    <p:cond delay="0"/>
                                  </p:stCondLst>
                                  <p:childTnLst>
                                    <p:anim calcmode="lin" valueType="num">
                                      <p:cBhvr additive="base">
                                        <p:cTn id="22" dur="500"/>
                                        <p:tgtEl>
                                          <p:spTgt spid="16"/>
                                        </p:tgtEl>
                                        <p:attrNameLst>
                                          <p:attrName>ppt_x</p:attrName>
                                        </p:attrNameLst>
                                      </p:cBhvr>
                                      <p:tavLst>
                                        <p:tav tm="0">
                                          <p:val>
                                            <p:strVal val="ppt_x"/>
                                          </p:val>
                                        </p:tav>
                                        <p:tav tm="100000">
                                          <p:val>
                                            <p:strVal val="ppt_x"/>
                                          </p:val>
                                        </p:tav>
                                      </p:tavLst>
                                    </p:anim>
                                    <p:anim calcmode="lin" valueType="num">
                                      <p:cBhvr additive="base">
                                        <p:cTn id="23" dur="500"/>
                                        <p:tgtEl>
                                          <p:spTgt spid="16"/>
                                        </p:tgtEl>
                                        <p:attrNameLst>
                                          <p:attrName>ppt_y</p:attrName>
                                        </p:attrNameLst>
                                      </p:cBhvr>
                                      <p:tavLst>
                                        <p:tav tm="0">
                                          <p:val>
                                            <p:strVal val="ppt_y"/>
                                          </p:val>
                                        </p:tav>
                                        <p:tav tm="100000">
                                          <p:val>
                                            <p:strVal val="1+ppt_h/2"/>
                                          </p:val>
                                        </p:tav>
                                      </p:tavLst>
                                    </p:anim>
                                    <p:set>
                                      <p:cBhvr>
                                        <p:cTn id="24" dur="1" fill="hold">
                                          <p:stCondLst>
                                            <p:cond delay="499"/>
                                          </p:stCondLst>
                                        </p:cTn>
                                        <p:tgtEl>
                                          <p:spTgt spid="16"/>
                                        </p:tgtEl>
                                        <p:attrNameLst>
                                          <p:attrName>style.visibility</p:attrName>
                                        </p:attrNameLst>
                                      </p:cBhvr>
                                      <p:to>
                                        <p:strVal val="hidden"/>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nodeType="clickEffect">
                                  <p:stCondLst>
                                    <p:cond delay="0"/>
                                  </p:stCondLst>
                                  <p:childTnLst>
                                    <p:set>
                                      <p:cBhvr>
                                        <p:cTn id="4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6" grpId="1"/>
      <p:bldP spid="16" grpId="2"/>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6BCC9881-BE1F-41D2-A1CB-11BABDF73962}"/>
              </a:ext>
            </a:extLst>
          </p:cNvPr>
          <p:cNvSpPr/>
          <p:nvPr/>
        </p:nvSpPr>
        <p:spPr>
          <a:xfrm>
            <a:off x="2721868" y="38160"/>
            <a:ext cx="4698722" cy="584775"/>
          </a:xfrm>
          <a:prstGeom prst="rect">
            <a:avLst/>
          </a:prstGeom>
          <a:noFill/>
        </p:spPr>
        <p:txBody>
          <a:bodyPr wrap="none">
            <a:spAutoFit/>
          </a:bodyPr>
          <a:lstStyle/>
          <a:p>
            <a:pPr>
              <a:spcAft>
                <a:spcPct val="0"/>
              </a:spcAft>
            </a:pPr>
            <a:r>
              <a:rPr lang="zh-CN" altLang="zh-CN" sz="3200" b="1">
                <a:solidFill>
                  <a:srgbClr val="FF0000"/>
                </a:solidFill>
                <a:latin typeface="黑体" panose="02010609060101010101" pitchFamily="49" charset="-122"/>
                <a:ea typeface="黑体" panose="02010609060101010101" pitchFamily="49" charset="-122"/>
                <a:cs typeface="Times New Roman" panose="02020603050405020304" pitchFamily="18" charset="0"/>
              </a:rPr>
              <a:t>一、世界殖民体系的崩溃</a:t>
            </a:r>
            <a:endParaRPr lang="zh-CN" altLang="zh-CN" sz="3200">
              <a:solidFill>
                <a:srgbClr val="FF0000"/>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9" name="矩形 8">
            <a:extLst>
              <a:ext uri="{FF2B5EF4-FFF2-40B4-BE49-F238E27FC236}">
                <a16:creationId xmlns:a16="http://schemas.microsoft.com/office/drawing/2014/main" xmlns="" id="{3BC47989-8635-48F2-91AC-40BEA7FD017D}"/>
              </a:ext>
            </a:extLst>
          </p:cNvPr>
          <p:cNvSpPr/>
          <p:nvPr/>
        </p:nvSpPr>
        <p:spPr>
          <a:xfrm>
            <a:off x="260968" y="686024"/>
            <a:ext cx="2202847" cy="523220"/>
          </a:xfrm>
          <a:prstGeom prst="rect">
            <a:avLst/>
          </a:prstGeom>
        </p:spPr>
        <p:txBody>
          <a:bodyPr wrap="none">
            <a:spAutoFit/>
          </a:bodyPr>
          <a:lstStyle/>
          <a:p>
            <a:pPr>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3</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、拉丁美洲</a:t>
            </a:r>
          </a:p>
        </p:txBody>
      </p:sp>
      <p:sp>
        <p:nvSpPr>
          <p:cNvPr id="10" name="矩形 9">
            <a:extLst>
              <a:ext uri="{FF2B5EF4-FFF2-40B4-BE49-F238E27FC236}">
                <a16:creationId xmlns:a16="http://schemas.microsoft.com/office/drawing/2014/main" xmlns="" id="{C0D8970B-899B-4938-B44D-57D2A19A37F3}"/>
              </a:ext>
            </a:extLst>
          </p:cNvPr>
          <p:cNvSpPr>
            <a:spLocks noChangeArrowheads="1"/>
          </p:cNvSpPr>
          <p:nvPr/>
        </p:nvSpPr>
        <p:spPr bwMode="auto">
          <a:xfrm>
            <a:off x="414144" y="1105328"/>
            <a:ext cx="11119871" cy="1688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a:solidFill>
                  <a:srgbClr val="000000"/>
                </a:solidFill>
                <a:latin typeface="华文中宋" panose="02010600040101010101" pitchFamily="2" charset="-122"/>
                <a:ea typeface="华文中宋" panose="02010600040101010101" pitchFamily="2" charset="-122"/>
              </a:rPr>
              <a:t>(1)</a:t>
            </a:r>
            <a:r>
              <a:rPr lang="zh-CN" altLang="en-US" sz="2400">
                <a:solidFill>
                  <a:srgbClr val="000000"/>
                </a:solidFill>
                <a:latin typeface="华文中宋" panose="02010600040101010101" pitchFamily="2" charset="-122"/>
                <a:ea typeface="华文中宋" panose="02010600040101010101" pitchFamily="2" charset="-122"/>
              </a:rPr>
              <a:t>古巴：①</a:t>
            </a:r>
            <a:r>
              <a:rPr lang="en-US" altLang="zh-CN" sz="2400">
                <a:solidFill>
                  <a:srgbClr val="000000"/>
                </a:solidFill>
                <a:latin typeface="华文中宋" panose="02010600040101010101" pitchFamily="2" charset="-122"/>
                <a:ea typeface="华文中宋" panose="02010600040101010101" pitchFamily="2" charset="-122"/>
              </a:rPr>
              <a:t>1959</a:t>
            </a:r>
            <a:r>
              <a:rPr lang="zh-CN" altLang="en-US" sz="2400">
                <a:solidFill>
                  <a:srgbClr val="000000"/>
                </a:solidFill>
                <a:latin typeface="华文中宋" panose="02010600040101010101" pitchFamily="2" charset="-122"/>
                <a:ea typeface="华文中宋" panose="02010600040101010101" pitchFamily="2" charset="-122"/>
              </a:rPr>
              <a:t>年，以卡斯特罗为首的古巴革命力量推翻了美国扶植的傀儡政权。</a:t>
            </a: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②</a:t>
            </a:r>
            <a:r>
              <a:rPr lang="en-US" altLang="zh-CN" sz="2400">
                <a:solidFill>
                  <a:srgbClr val="000000"/>
                </a:solidFill>
                <a:latin typeface="华文中宋" panose="02010600040101010101" pitchFamily="2" charset="-122"/>
                <a:ea typeface="华文中宋" panose="02010600040101010101" pitchFamily="2" charset="-122"/>
              </a:rPr>
              <a:t>1961</a:t>
            </a:r>
            <a:r>
              <a:rPr lang="zh-CN" altLang="en-US" sz="2400">
                <a:solidFill>
                  <a:srgbClr val="000000"/>
                </a:solidFill>
                <a:latin typeface="华文中宋" panose="02010600040101010101" pitchFamily="2" charset="-122"/>
                <a:ea typeface="华文中宋" panose="02010600040101010101" pitchFamily="2" charset="-122"/>
              </a:rPr>
              <a:t>年，卡斯特罗宣布古巴是社会主义国家。</a:t>
            </a:r>
            <a:endParaRPr lang="en-US" altLang="zh-CN" sz="2400">
              <a:solidFill>
                <a:srgbClr val="000000"/>
              </a:solidFill>
              <a:latin typeface="华文中宋" pitchFamily="2" charset="-122"/>
              <a:ea typeface="华文中宋" pitchFamily="2" charset="-122"/>
            </a:endParaRPr>
          </a:p>
          <a:p>
            <a:pPr>
              <a:lnSpc>
                <a:spcPct val="150000"/>
              </a:lnSpc>
            </a:pP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巴拿马：巴拿马人民在</a:t>
            </a:r>
            <a:r>
              <a:rPr lang="en-US" altLang="zh-CN" sz="2400">
                <a:solidFill>
                  <a:srgbClr val="000000"/>
                </a:solidFill>
                <a:latin typeface="华文中宋" panose="02010600040101010101" pitchFamily="2" charset="-122"/>
                <a:ea typeface="华文中宋" panose="02010600040101010101" pitchFamily="2" charset="-122"/>
              </a:rPr>
              <a:t>1999</a:t>
            </a:r>
            <a:r>
              <a:rPr lang="zh-CN" altLang="en-US" sz="2400">
                <a:solidFill>
                  <a:srgbClr val="000000"/>
                </a:solidFill>
                <a:latin typeface="华文中宋" panose="02010600040101010101" pitchFamily="2" charset="-122"/>
                <a:ea typeface="华文中宋" panose="02010600040101010101" pitchFamily="2" charset="-122"/>
              </a:rPr>
              <a:t>年从美国手中收回了巴拿马运河区的主权。</a:t>
            </a:r>
          </a:p>
        </p:txBody>
      </p:sp>
      <p:pic>
        <p:nvPicPr>
          <p:cNvPr id="11" name="图片 10">
            <a:extLst>
              <a:ext uri="{FF2B5EF4-FFF2-40B4-BE49-F238E27FC236}">
                <a16:creationId xmlns:a16="http://schemas.microsoft.com/office/drawing/2014/main" xmlns="" id="{60075B67-1EAD-4EF3-8335-047EE01D8B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935" y="2974564"/>
            <a:ext cx="4690745" cy="3296696"/>
          </a:xfrm>
          <a:prstGeom prst="rect">
            <a:avLst/>
          </a:prstGeom>
          <a:ln>
            <a:noFill/>
          </a:ln>
          <a:effectLst>
            <a:outerShdw blurRad="190500" algn="tl" rotWithShape="0">
              <a:srgbClr val="000000">
                <a:alpha val="70000"/>
              </a:srgbClr>
            </a:outerShdw>
          </a:effectLst>
        </p:spPr>
      </p:pic>
      <p:sp>
        <p:nvSpPr>
          <p:cNvPr id="12" name="矩形 11">
            <a:extLst>
              <a:ext uri="{FF2B5EF4-FFF2-40B4-BE49-F238E27FC236}">
                <a16:creationId xmlns:a16="http://schemas.microsoft.com/office/drawing/2014/main" xmlns="" id="{97343D70-9B4A-43A3-BFE7-073611CC26B3}"/>
              </a:ext>
            </a:extLst>
          </p:cNvPr>
          <p:cNvSpPr/>
          <p:nvPr/>
        </p:nvSpPr>
        <p:spPr>
          <a:xfrm>
            <a:off x="505866" y="6330890"/>
            <a:ext cx="4548505" cy="400110"/>
          </a:xfrm>
          <a:prstGeom prst="rect">
            <a:avLst/>
          </a:prstGeom>
        </p:spPr>
        <p:txBody>
          <a:bodyPr wrap="square">
            <a:spAutoFit/>
          </a:bodyPr>
          <a:lstStyle/>
          <a:p>
            <a:r>
              <a:rPr lang="zh-CN" altLang="en-US" sz="2000">
                <a:latin typeface="仿宋" panose="02010609060101010101" pitchFamily="49" charset="-122"/>
                <a:ea typeface="仿宋" panose="02010609060101010101" pitchFamily="49" charset="-122"/>
              </a:rPr>
              <a:t>古巴革命领袖</a:t>
            </a:r>
            <a:r>
              <a:rPr lang="en-US" altLang="zh-CN" sz="2000">
                <a:latin typeface="仿宋" panose="02010609060101010101" pitchFamily="49" charset="-122"/>
                <a:ea typeface="仿宋" panose="02010609060101010101" pitchFamily="49" charset="-122"/>
              </a:rPr>
              <a:t>——</a:t>
            </a:r>
            <a:r>
              <a:rPr lang="zh-CN" altLang="en-US" sz="2000">
                <a:latin typeface="仿宋" panose="02010609060101010101" pitchFamily="49" charset="-122"/>
                <a:ea typeface="仿宋" panose="02010609060101010101" pitchFamily="49" charset="-122"/>
              </a:rPr>
              <a:t>卡斯特罗与格瓦拉</a:t>
            </a:r>
          </a:p>
        </p:txBody>
      </p:sp>
      <p:pic>
        <p:nvPicPr>
          <p:cNvPr id="13" name="Picture 23" descr="巴拿马运河">
            <a:extLst>
              <a:ext uri="{FF2B5EF4-FFF2-40B4-BE49-F238E27FC236}">
                <a16:creationId xmlns:a16="http://schemas.microsoft.com/office/drawing/2014/main" xmlns="" id="{76C5F033-2188-46FF-B9ED-0AE774000E75}"/>
              </a:ext>
            </a:extLst>
          </p:cNvPr>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tretch>
            <a:fillRect/>
          </a:stretch>
        </p:blipFill>
        <p:spPr bwMode="auto">
          <a:xfrm>
            <a:off x="6471159" y="2974564"/>
            <a:ext cx="5062856" cy="3558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16845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E148C458-FE56-490F-8F97-A69AAFD953BF}"/>
              </a:ext>
            </a:extLst>
          </p:cNvPr>
          <p:cNvSpPr/>
          <p:nvPr/>
        </p:nvSpPr>
        <p:spPr>
          <a:xfrm>
            <a:off x="2587625" y="0"/>
            <a:ext cx="5397413" cy="584775"/>
          </a:xfrm>
          <a:prstGeom prst="rect">
            <a:avLst/>
          </a:prstGeom>
        </p:spPr>
        <p:txBody>
          <a:bodyPr wrap="square">
            <a:spAutoFit/>
          </a:bodyPr>
          <a:lstStyle/>
          <a:p>
            <a:pPr indent="200660">
              <a:spcAft>
                <a:spcPct val="0"/>
              </a:spcAft>
            </a:pPr>
            <a:r>
              <a:rPr lang="zh-CN" altLang="en-US" sz="3200" b="1" kern="100">
                <a:solidFill>
                  <a:srgbClr val="000000"/>
                </a:solidFill>
                <a:latin typeface="黑体" panose="02010609060101010101" pitchFamily="49" charset="-122"/>
                <a:ea typeface="黑体" panose="02010609060101010101" pitchFamily="49" charset="-122"/>
                <a:cs typeface="Times New Roman" panose="02020603050405020304" pitchFamily="18" charset="0"/>
              </a:rPr>
              <a:t>一、</a:t>
            </a:r>
            <a:r>
              <a:rPr lang="zh-CN" altLang="zh-CN" sz="3200" b="1" kern="100">
                <a:solidFill>
                  <a:srgbClr val="000000"/>
                </a:solidFill>
                <a:latin typeface="黑体" panose="02010609060101010101" pitchFamily="49" charset="-122"/>
                <a:ea typeface="黑体" panose="02010609060101010101" pitchFamily="49" charset="-122"/>
                <a:cs typeface="Times New Roman" panose="02020603050405020304" pitchFamily="18" charset="0"/>
              </a:rPr>
              <a:t>世界殖民体系的崩溃</a:t>
            </a:r>
            <a:endParaRPr lang="zh-CN" altLang="zh-CN" sz="3200" kern="100">
              <a:effectLst/>
              <a:latin typeface="黑体" pitchFamily="49" charset="-122"/>
              <a:ea typeface="黑体" pitchFamily="49" charset="-122"/>
              <a:cs typeface="Times New Roman" panose="02020603050405020304" pitchFamily="18" charset="0"/>
            </a:endParaRPr>
          </a:p>
        </p:txBody>
      </p:sp>
      <p:sp>
        <p:nvSpPr>
          <p:cNvPr id="10" name="矩形 9">
            <a:extLst>
              <a:ext uri="{FF2B5EF4-FFF2-40B4-BE49-F238E27FC236}">
                <a16:creationId xmlns:a16="http://schemas.microsoft.com/office/drawing/2014/main" xmlns="" id="{DC03582C-E0F8-44EC-BF6B-0F171FD07522}"/>
              </a:ext>
            </a:extLst>
          </p:cNvPr>
          <p:cNvSpPr>
            <a:spLocks noChangeArrowheads="1"/>
          </p:cNvSpPr>
          <p:nvPr/>
        </p:nvSpPr>
        <p:spPr bwMode="auto">
          <a:xfrm>
            <a:off x="711915" y="1410394"/>
            <a:ext cx="10625694" cy="3266279"/>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p>
            <a:pPr>
              <a:lnSpc>
                <a:spcPct val="150000"/>
              </a:lnSpc>
            </a:pPr>
            <a:r>
              <a:rPr lang="zh-CN" altLang="en-US">
                <a:solidFill>
                  <a:srgbClr val="000000"/>
                </a:solidFill>
                <a:latin typeface="黑体" panose="02010609060101010101" pitchFamily="49" charset="-122"/>
                <a:ea typeface="黑体" panose="02010609060101010101" pitchFamily="49" charset="-122"/>
              </a:rPr>
              <a:t>　   </a:t>
            </a:r>
            <a:r>
              <a:rPr lang="zh-CN" altLang="en-US" sz="2000">
                <a:solidFill>
                  <a:srgbClr val="000000"/>
                </a:solidFill>
                <a:latin typeface="黑体" panose="02010609060101010101" pitchFamily="49" charset="-122"/>
                <a:ea typeface="黑体" panose="02010609060101010101" pitchFamily="49" charset="-122"/>
              </a:rPr>
              <a:t>第二次世界大战是对殖民主义的致命打击。二战期间，反法西斯联盟通过一系列声明，宣言等，支持殖民地半殖民地的独立要求。</a:t>
            </a:r>
            <a:r>
              <a:rPr lang="en-US" altLang="zh-CN" sz="2000">
                <a:solidFill>
                  <a:srgbClr val="000000"/>
                </a:solidFill>
                <a:latin typeface="黑体" panose="02010609060101010101" pitchFamily="49" charset="-122"/>
                <a:ea typeface="黑体" panose="02010609060101010101" pitchFamily="49" charset="-122"/>
              </a:rPr>
              <a:t>1945</a:t>
            </a:r>
            <a:r>
              <a:rPr lang="zh-CN" altLang="en-US" sz="2000">
                <a:solidFill>
                  <a:srgbClr val="000000"/>
                </a:solidFill>
                <a:latin typeface="黑体" panose="02010609060101010101" pitchFamily="49" charset="-122"/>
                <a:ea typeface="黑体" panose="02010609060101010101" pitchFamily="49" charset="-122"/>
              </a:rPr>
              <a:t>年</a:t>
            </a:r>
            <a:r>
              <a:rPr lang="en-US" altLang="zh-CN" sz="2000">
                <a:solidFill>
                  <a:srgbClr val="000000"/>
                </a:solidFill>
                <a:latin typeface="黑体" panose="02010609060101010101" pitchFamily="49" charset="-122"/>
                <a:ea typeface="黑体" panose="02010609060101010101" pitchFamily="49" charset="-122"/>
              </a:rPr>
              <a:t>6</a:t>
            </a:r>
            <a:r>
              <a:rPr lang="zh-CN" altLang="en-US" sz="2000">
                <a:solidFill>
                  <a:srgbClr val="000000"/>
                </a:solidFill>
                <a:latin typeface="黑体" panose="02010609060101010101" pitchFamily="49" charset="-122"/>
                <a:ea typeface="黑体" panose="02010609060101010101" pitchFamily="49" charset="-122"/>
              </a:rPr>
              <a:t>月通过的</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联合国宪章</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强调“不分种族、性别、语言或宗教，增进并激励对于全体人类之人权及基本自由之尊重。”</a:t>
            </a:r>
            <a:endParaRPr lang="en-US" altLang="zh-CN" sz="2000">
              <a:solidFill>
                <a:srgbClr val="000000"/>
              </a:solidFill>
              <a:latin typeface="黑体" pitchFamily="49" charset="-122"/>
              <a:ea typeface="黑体" pitchFamily="49" charset="-122"/>
            </a:endParaRPr>
          </a:p>
          <a:p>
            <a:pPr>
              <a:lnSpc>
                <a:spcPct val="150000"/>
              </a:lnSpc>
            </a:pPr>
            <a:r>
              <a:rPr lang="zh-CN" altLang="en-US" sz="2000">
                <a:solidFill>
                  <a:srgbClr val="000000"/>
                </a:solidFill>
                <a:latin typeface="黑体" panose="02010609060101010101" pitchFamily="49" charset="-122"/>
                <a:ea typeface="黑体" panose="02010609060101010101" pitchFamily="49" charset="-122"/>
              </a:rPr>
              <a:t>    二战后，英帝国很快解体，法国也不得不承认印度支那、阿尔及利亚等法属殖民地独立。</a:t>
            </a:r>
            <a:r>
              <a:rPr lang="en-US" altLang="zh-CN" sz="2000">
                <a:solidFill>
                  <a:srgbClr val="000000"/>
                </a:solidFill>
                <a:latin typeface="黑体" panose="02010609060101010101" pitchFamily="49" charset="-122"/>
                <a:ea typeface="黑体" panose="02010609060101010101" pitchFamily="49" charset="-122"/>
              </a:rPr>
              <a:t>1955</a:t>
            </a:r>
            <a:r>
              <a:rPr lang="zh-CN" altLang="en-US" sz="2000">
                <a:solidFill>
                  <a:srgbClr val="000000"/>
                </a:solidFill>
                <a:latin typeface="黑体" panose="02010609060101010101" pitchFamily="49" charset="-122"/>
                <a:ea typeface="黑体" panose="02010609060101010101" pitchFamily="49" charset="-122"/>
              </a:rPr>
              <a:t>年万隆亚非会议隆重举行，通过</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关于促进世界和平和合作的宣言</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，引申和发展了和平共处五项原则，提出了各国和平相处友好合作的十项原则。</a:t>
            </a:r>
            <a:endParaRPr lang="en-US" altLang="zh-CN" sz="2000">
              <a:solidFill>
                <a:srgbClr val="000000"/>
              </a:solidFill>
              <a:latin typeface="黑体" panose="02010609060101010101" pitchFamily="49" charset="-122"/>
              <a:ea typeface="黑体" panose="02010609060101010101" pitchFamily="49" charset="-122"/>
            </a:endParaRPr>
          </a:p>
          <a:p>
            <a:pPr>
              <a:lnSpc>
                <a:spcPct val="150000"/>
              </a:lnSpc>
            </a:pPr>
            <a:r>
              <a:rPr lang="en-US" altLang="zh-CN" sz="2000">
                <a:solidFill>
                  <a:srgbClr val="000000"/>
                </a:solidFill>
                <a:latin typeface="黑体" panose="02010609060101010101" pitchFamily="49" charset="-122"/>
                <a:ea typeface="黑体" panose="02010609060101010101" pitchFamily="49" charset="-122"/>
              </a:rPr>
              <a:t>                              ——</a:t>
            </a:r>
            <a:r>
              <a:rPr lang="zh-CN" altLang="en-US" sz="2000">
                <a:solidFill>
                  <a:srgbClr val="000000"/>
                </a:solidFill>
                <a:latin typeface="黑体" panose="02010609060101010101" pitchFamily="49" charset="-122"/>
                <a:ea typeface="黑体" panose="02010609060101010101" pitchFamily="49" charset="-122"/>
              </a:rPr>
              <a:t>摘编自吴于廑、齐世荣主编</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世界史</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现代史编下</a:t>
            </a:r>
            <a:r>
              <a:rPr lang="en-US" altLang="zh-CN" sz="2000">
                <a:solidFill>
                  <a:srgbClr val="000000"/>
                </a:solidFill>
                <a:latin typeface="黑体" panose="02010609060101010101" pitchFamily="49" charset="-122"/>
                <a:ea typeface="黑体" panose="02010609060101010101" pitchFamily="49" charset="-122"/>
              </a:rPr>
              <a:t>》</a:t>
            </a:r>
          </a:p>
        </p:txBody>
      </p:sp>
      <p:sp>
        <p:nvSpPr>
          <p:cNvPr id="11" name="矩形 10">
            <a:extLst>
              <a:ext uri="{FF2B5EF4-FFF2-40B4-BE49-F238E27FC236}">
                <a16:creationId xmlns:a16="http://schemas.microsoft.com/office/drawing/2014/main" xmlns="" id="{2C18CA08-862C-4CE0-AAAD-CD0BFDABEC75}"/>
              </a:ext>
            </a:extLst>
          </p:cNvPr>
          <p:cNvSpPr>
            <a:spLocks noChangeArrowheads="1"/>
          </p:cNvSpPr>
          <p:nvPr/>
        </p:nvSpPr>
        <p:spPr bwMode="auto">
          <a:xfrm>
            <a:off x="1089601" y="4861669"/>
            <a:ext cx="9870322" cy="1688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400">
                <a:solidFill>
                  <a:srgbClr val="FF0000"/>
                </a:solidFill>
                <a:latin typeface="华文中宋" panose="02010600040101010101" pitchFamily="2" charset="-122"/>
                <a:ea typeface="华文中宋" panose="02010600040101010101" pitchFamily="2" charset="-122"/>
              </a:rPr>
              <a:t>亚非拉地区经济的发展和民族民主意识的广泛传播；二战中反法西斯同盟树立的原则；各国人民的反抗斗争；西方资本主义国家的衰落；联合国等国际组织的推动；第三世界国家的联合。</a:t>
            </a:r>
          </a:p>
        </p:txBody>
      </p:sp>
      <p:sp>
        <p:nvSpPr>
          <p:cNvPr id="2" name="矩形 1">
            <a:extLst>
              <a:ext uri="{FF2B5EF4-FFF2-40B4-BE49-F238E27FC236}">
                <a16:creationId xmlns:a16="http://schemas.microsoft.com/office/drawing/2014/main" xmlns="" id="{ED0D3016-7DB1-4DB9-A9EC-ABFAEDD43B20}"/>
              </a:ext>
            </a:extLst>
          </p:cNvPr>
          <p:cNvSpPr/>
          <p:nvPr/>
        </p:nvSpPr>
        <p:spPr>
          <a:xfrm>
            <a:off x="1138872" y="665629"/>
            <a:ext cx="8847294" cy="559769"/>
          </a:xfrm>
          <a:prstGeom prst="rect">
            <a:avLst/>
          </a:prstGeom>
        </p:spPr>
        <p:txBody>
          <a:bodyPr wrap="none">
            <a:spAutoFit/>
          </a:bodyPr>
          <a:lstStyle/>
          <a:p>
            <a:pPr>
              <a:lnSpc>
                <a:spcPct val="150000"/>
              </a:lnSpc>
            </a:pPr>
            <a:r>
              <a:rPr lang="zh-CN" altLang="en-US" sz="2400" b="1">
                <a:solidFill>
                  <a:srgbClr val="000000"/>
                </a:solidFill>
                <a:latin typeface="楷体" panose="02010609060101010101" pitchFamily="49" charset="-122"/>
                <a:ea typeface="楷体" panose="02010609060101010101" pitchFamily="49" charset="-122"/>
              </a:rPr>
              <a:t>根据材料结合所学知识，概括二战后世界殖民体系崩溃的原因。</a:t>
            </a:r>
          </a:p>
        </p:txBody>
      </p:sp>
      <p:cxnSp>
        <p:nvCxnSpPr>
          <p:cNvPr id="4" name="直接连接符 3">
            <a:extLst>
              <a:ext uri="{FF2B5EF4-FFF2-40B4-BE49-F238E27FC236}">
                <a16:creationId xmlns:a16="http://schemas.microsoft.com/office/drawing/2014/main" xmlns="" id="{117F4C52-2190-4941-9EED-F11A98038738}"/>
              </a:ext>
            </a:extLst>
          </p:cNvPr>
          <p:cNvCxnSpPr/>
          <p:nvPr/>
        </p:nvCxnSpPr>
        <p:spPr>
          <a:xfrm>
            <a:off x="1361440" y="1930400"/>
            <a:ext cx="176784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xmlns="" id="{2D8DE621-A50F-4A3C-BF93-89A9AA19F89E}"/>
              </a:ext>
            </a:extLst>
          </p:cNvPr>
          <p:cNvCxnSpPr/>
          <p:nvPr/>
        </p:nvCxnSpPr>
        <p:spPr>
          <a:xfrm>
            <a:off x="9022080" y="1930400"/>
            <a:ext cx="176784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xmlns="" id="{F6974363-D78F-43DF-A4EB-6E260A9B5DE7}"/>
              </a:ext>
            </a:extLst>
          </p:cNvPr>
          <p:cNvCxnSpPr/>
          <p:nvPr/>
        </p:nvCxnSpPr>
        <p:spPr>
          <a:xfrm>
            <a:off x="711915" y="2367280"/>
            <a:ext cx="79176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5B047CFE-1FF8-400E-85C2-53FAA5A158F5}"/>
              </a:ext>
            </a:extLst>
          </p:cNvPr>
          <p:cNvCxnSpPr/>
          <p:nvPr/>
        </p:nvCxnSpPr>
        <p:spPr>
          <a:xfrm>
            <a:off x="7518400" y="2367280"/>
            <a:ext cx="176784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24FB8A51-FDB7-4C54-8B66-ECAA66E008F2}"/>
              </a:ext>
            </a:extLst>
          </p:cNvPr>
          <p:cNvCxnSpPr/>
          <p:nvPr/>
        </p:nvCxnSpPr>
        <p:spPr>
          <a:xfrm>
            <a:off x="6096000" y="2824480"/>
            <a:ext cx="176784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1C3570EC-92F5-4CBE-AF57-0A8553E10D74}"/>
              </a:ext>
            </a:extLst>
          </p:cNvPr>
          <p:cNvCxnSpPr/>
          <p:nvPr/>
        </p:nvCxnSpPr>
        <p:spPr>
          <a:xfrm>
            <a:off x="2245360" y="3271520"/>
            <a:ext cx="362712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xmlns="" id="{E9899707-6F7F-4A83-BC0A-5F90E4A8BC48}"/>
              </a:ext>
            </a:extLst>
          </p:cNvPr>
          <p:cNvCxnSpPr/>
          <p:nvPr/>
        </p:nvCxnSpPr>
        <p:spPr>
          <a:xfrm>
            <a:off x="1615440" y="3759200"/>
            <a:ext cx="151384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3CD827CB-4131-4DE5-AF29-603E2B8AF01C}"/>
              </a:ext>
            </a:extLst>
          </p:cNvPr>
          <p:cNvCxnSpPr/>
          <p:nvPr/>
        </p:nvCxnSpPr>
        <p:spPr>
          <a:xfrm>
            <a:off x="2281555" y="2367280"/>
            <a:ext cx="313372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05318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E148C458-FE56-490F-8F97-A69AAFD953BF}"/>
              </a:ext>
            </a:extLst>
          </p:cNvPr>
          <p:cNvSpPr/>
          <p:nvPr/>
        </p:nvSpPr>
        <p:spPr>
          <a:xfrm>
            <a:off x="2587625" y="0"/>
            <a:ext cx="5397413" cy="584775"/>
          </a:xfrm>
          <a:prstGeom prst="rect">
            <a:avLst/>
          </a:prstGeom>
        </p:spPr>
        <p:txBody>
          <a:bodyPr wrap="square">
            <a:spAutoFit/>
          </a:bodyPr>
          <a:lstStyle/>
          <a:p>
            <a:pPr indent="200660">
              <a:spcAft>
                <a:spcPct val="0"/>
              </a:spcAft>
            </a:pPr>
            <a:r>
              <a:rPr lang="zh-CN" altLang="en-US" sz="3200" b="1" kern="100">
                <a:solidFill>
                  <a:srgbClr val="000000"/>
                </a:solidFill>
                <a:latin typeface="黑体" panose="02010609060101010101" pitchFamily="49" charset="-122"/>
                <a:ea typeface="黑体" panose="02010609060101010101" pitchFamily="49" charset="-122"/>
                <a:cs typeface="Times New Roman" panose="02020603050405020304" pitchFamily="18" charset="0"/>
              </a:rPr>
              <a:t>一、</a:t>
            </a:r>
            <a:r>
              <a:rPr lang="zh-CN" altLang="zh-CN" sz="3200" b="1" kern="100">
                <a:solidFill>
                  <a:srgbClr val="000000"/>
                </a:solidFill>
                <a:latin typeface="黑体" panose="02010609060101010101" pitchFamily="49" charset="-122"/>
                <a:ea typeface="黑体" panose="02010609060101010101" pitchFamily="49" charset="-122"/>
                <a:cs typeface="Times New Roman" panose="02020603050405020304" pitchFamily="18" charset="0"/>
              </a:rPr>
              <a:t>世界殖民体系的崩溃</a:t>
            </a:r>
            <a:endParaRPr lang="zh-CN" altLang="zh-CN" sz="3200" kern="100">
              <a:effectLst/>
              <a:latin typeface="黑体" panose="02010609060101010101" pitchFamily="49" charset="-122"/>
              <a:ea typeface="黑体" panose="02010609060101010101" pitchFamily="49" charset="-122"/>
              <a:cs typeface="Times New Roman" panose="02020603050405020304" pitchFamily="18" charset="0"/>
            </a:endParaRPr>
          </a:p>
        </p:txBody>
      </p:sp>
      <p:sp>
        <p:nvSpPr>
          <p:cNvPr id="10" name="矩形 9">
            <a:extLst>
              <a:ext uri="{FF2B5EF4-FFF2-40B4-BE49-F238E27FC236}">
                <a16:creationId xmlns:a16="http://schemas.microsoft.com/office/drawing/2014/main" xmlns="" id="{DC03582C-E0F8-44EC-BF6B-0F171FD07522}"/>
              </a:ext>
            </a:extLst>
          </p:cNvPr>
          <p:cNvSpPr>
            <a:spLocks noChangeArrowheads="1"/>
          </p:cNvSpPr>
          <p:nvPr/>
        </p:nvSpPr>
        <p:spPr bwMode="auto">
          <a:xfrm>
            <a:off x="802640" y="1335948"/>
            <a:ext cx="10433442" cy="3136436"/>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p>
            <a:pPr>
              <a:lnSpc>
                <a:spcPct val="150000"/>
              </a:lnSpc>
            </a:pPr>
            <a:r>
              <a:rPr lang="zh-CN" altLang="en-US" sz="2400">
                <a:solidFill>
                  <a:srgbClr val="000000"/>
                </a:solidFill>
                <a:latin typeface="黑体" panose="02010609060101010101" pitchFamily="49" charset="-122"/>
                <a:ea typeface="黑体" panose="02010609060101010101" pitchFamily="49" charset="-122"/>
              </a:rPr>
              <a:t>    </a:t>
            </a:r>
            <a:r>
              <a:rPr lang="zh-CN" altLang="en-US" sz="2000">
                <a:solidFill>
                  <a:srgbClr val="000000"/>
                </a:solidFill>
                <a:latin typeface="黑体" panose="02010609060101010101" pitchFamily="49" charset="-122"/>
                <a:ea typeface="黑体" panose="02010609060101010101" pitchFamily="49" charset="-122"/>
              </a:rPr>
              <a:t>以美国为中心的当代资本主义体系建立在高度发达的科学技术基础上，资本的流动和世界市场的拓展不再局限于原来的领土范畴，而是更多地表现出超地域的全球网络特征，在这种条件下，对世界经济的控制已不需要以有形的殖民地为前提。</a:t>
            </a:r>
            <a:endParaRPr lang="en-US" altLang="zh-CN" sz="2000">
              <a:solidFill>
                <a:srgbClr val="000000"/>
              </a:solidFill>
              <a:latin typeface="黑体" panose="02010609060101010101" pitchFamily="49" charset="-122"/>
              <a:ea typeface="黑体" panose="02010609060101010101" pitchFamily="49" charset="-122"/>
            </a:endParaRPr>
          </a:p>
          <a:p>
            <a:pPr>
              <a:lnSpc>
                <a:spcPct val="150000"/>
              </a:lnSpc>
            </a:pPr>
            <a:r>
              <a:rPr lang="zh-CN" altLang="en-US" sz="1100">
                <a:solidFill>
                  <a:srgbClr val="000000"/>
                </a:solidFill>
                <a:latin typeface="黑体" panose="02010609060101010101" pitchFamily="49" charset="-122"/>
                <a:ea typeface="黑体" panose="02010609060101010101" pitchFamily="49" charset="-122"/>
              </a:rPr>
              <a:t>    </a:t>
            </a:r>
            <a:endParaRPr lang="en-US" altLang="zh-CN" sz="1100">
              <a:solidFill>
                <a:srgbClr val="000000"/>
              </a:solidFill>
              <a:latin typeface="黑体" pitchFamily="49" charset="-122"/>
              <a:ea typeface="黑体" pitchFamily="49" charset="-122"/>
            </a:endParaRPr>
          </a:p>
          <a:p>
            <a:pPr>
              <a:lnSpc>
                <a:spcPct val="150000"/>
              </a:lnSpc>
            </a:pPr>
            <a:r>
              <a:rPr lang="zh-CN" altLang="en-US" sz="2000">
                <a:solidFill>
                  <a:srgbClr val="000000"/>
                </a:solidFill>
                <a:latin typeface="黑体" panose="02010609060101010101" pitchFamily="49" charset="-122"/>
                <a:ea typeface="黑体" panose="02010609060101010101" pitchFamily="49" charset="-122"/>
              </a:rPr>
              <a:t>    为了把民族解放运动纳入世界革命运动，组成世界范围的反帝统一战线，苏联为首的社会主义阵营在巩固自身安全的前提下，对殖民地的民族独立斗争给予了积极支持和大力援助。</a:t>
            </a:r>
            <a:endParaRPr lang="en-US" altLang="zh-CN" sz="2000">
              <a:solidFill>
                <a:srgbClr val="000000"/>
              </a:solidFill>
              <a:latin typeface="黑体" panose="02010609060101010101" pitchFamily="49" charset="-122"/>
              <a:ea typeface="黑体" panose="02010609060101010101" pitchFamily="49" charset="-122"/>
            </a:endParaRPr>
          </a:p>
          <a:p>
            <a:pPr>
              <a:lnSpc>
                <a:spcPct val="150000"/>
              </a:lnSpc>
            </a:pPr>
            <a:r>
              <a:rPr lang="zh-CN" altLang="en-US" sz="2000">
                <a:solidFill>
                  <a:srgbClr val="000000"/>
                </a:solidFill>
                <a:latin typeface="黑体" panose="02010609060101010101" pitchFamily="49" charset="-122"/>
                <a:ea typeface="黑体" panose="02010609060101010101" pitchFamily="49" charset="-122"/>
              </a:rPr>
              <a:t>                                  －－摘编自王斯德主编</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世界通史</a:t>
            </a:r>
            <a:r>
              <a:rPr lang="en-US" altLang="zh-CN" sz="2000">
                <a:solidFill>
                  <a:srgbClr val="000000"/>
                </a:solidFill>
                <a:latin typeface="黑体" panose="02010609060101010101" pitchFamily="49" charset="-122"/>
                <a:ea typeface="黑体" panose="02010609060101010101" pitchFamily="49" charset="-122"/>
              </a:rPr>
              <a:t>》</a:t>
            </a:r>
            <a:r>
              <a:rPr lang="zh-CN" altLang="en-US" sz="2000">
                <a:solidFill>
                  <a:srgbClr val="000000"/>
                </a:solidFill>
                <a:latin typeface="黑体" panose="02010609060101010101" pitchFamily="49" charset="-122"/>
                <a:ea typeface="黑体" panose="02010609060101010101" pitchFamily="49" charset="-122"/>
              </a:rPr>
              <a:t>（第三编）</a:t>
            </a:r>
            <a:endParaRPr lang="en-US" altLang="zh-CN" sz="2000">
              <a:solidFill>
                <a:srgbClr val="000000"/>
              </a:solidFill>
              <a:latin typeface="黑体" panose="02010609060101010101" pitchFamily="49" charset="-122"/>
              <a:ea typeface="黑体" panose="02010609060101010101" pitchFamily="49" charset="-122"/>
            </a:endParaRPr>
          </a:p>
        </p:txBody>
      </p:sp>
      <p:sp>
        <p:nvSpPr>
          <p:cNvPr id="11" name="矩形 10">
            <a:extLst>
              <a:ext uri="{FF2B5EF4-FFF2-40B4-BE49-F238E27FC236}">
                <a16:creationId xmlns:a16="http://schemas.microsoft.com/office/drawing/2014/main" xmlns="" id="{2C18CA08-862C-4CE0-AAAD-CD0BFDABEC75}"/>
              </a:ext>
            </a:extLst>
          </p:cNvPr>
          <p:cNvSpPr>
            <a:spLocks noChangeArrowheads="1"/>
          </p:cNvSpPr>
          <p:nvPr/>
        </p:nvSpPr>
        <p:spPr bwMode="auto">
          <a:xfrm>
            <a:off x="1121804" y="4643646"/>
            <a:ext cx="10114278" cy="1688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400">
                <a:solidFill>
                  <a:srgbClr val="FF0000"/>
                </a:solidFill>
                <a:latin typeface="华文中宋" panose="02010600040101010101" pitchFamily="2" charset="-122"/>
                <a:ea typeface="华文中宋" panose="02010600040101010101" pitchFamily="2" charset="-122"/>
              </a:rPr>
              <a:t>战后资本主义和现代工业文明的新发展对世界市场的需要已经超越了殖民主义的旧形式；二战后两大阵营对峙的世界格局有利于殖民地人民获得社会主义阵营的国际支持。</a:t>
            </a:r>
            <a:endParaRPr lang="en-US" altLang="zh-CN" sz="2400">
              <a:solidFill>
                <a:srgbClr val="FF0000"/>
              </a:solidFill>
              <a:latin typeface="华文中宋" pitchFamily="2" charset="-122"/>
              <a:ea typeface="华文中宋" pitchFamily="2" charset="-122"/>
            </a:endParaRPr>
          </a:p>
        </p:txBody>
      </p:sp>
      <p:sp>
        <p:nvSpPr>
          <p:cNvPr id="2" name="矩形 1">
            <a:extLst>
              <a:ext uri="{FF2B5EF4-FFF2-40B4-BE49-F238E27FC236}">
                <a16:creationId xmlns:a16="http://schemas.microsoft.com/office/drawing/2014/main" xmlns="" id="{ED0D3016-7DB1-4DB9-A9EC-ABFAEDD43B20}"/>
              </a:ext>
            </a:extLst>
          </p:cNvPr>
          <p:cNvSpPr/>
          <p:nvPr/>
        </p:nvSpPr>
        <p:spPr>
          <a:xfrm>
            <a:off x="1362392" y="699557"/>
            <a:ext cx="8847294" cy="559769"/>
          </a:xfrm>
          <a:prstGeom prst="rect">
            <a:avLst/>
          </a:prstGeom>
        </p:spPr>
        <p:txBody>
          <a:bodyPr wrap="none">
            <a:spAutoFit/>
          </a:bodyPr>
          <a:lstStyle/>
          <a:p>
            <a:pPr>
              <a:lnSpc>
                <a:spcPct val="150000"/>
              </a:lnSpc>
            </a:pPr>
            <a:r>
              <a:rPr lang="zh-CN" altLang="en-US" sz="2400" b="1">
                <a:solidFill>
                  <a:srgbClr val="000000"/>
                </a:solidFill>
                <a:latin typeface="楷体" panose="02010609060101010101" pitchFamily="49" charset="-122"/>
                <a:ea typeface="楷体" panose="02010609060101010101" pitchFamily="49" charset="-122"/>
              </a:rPr>
              <a:t>根据材料结合所学知识，概括二战后世界殖民体系崩溃的原因。</a:t>
            </a:r>
          </a:p>
        </p:txBody>
      </p:sp>
      <p:cxnSp>
        <p:nvCxnSpPr>
          <p:cNvPr id="9" name="直接连接符 8">
            <a:extLst>
              <a:ext uri="{FF2B5EF4-FFF2-40B4-BE49-F238E27FC236}">
                <a16:creationId xmlns:a16="http://schemas.microsoft.com/office/drawing/2014/main" xmlns="" id="{9BE12C85-3D4E-4BCE-8588-CE5FD70DB3EB}"/>
              </a:ext>
            </a:extLst>
          </p:cNvPr>
          <p:cNvCxnSpPr/>
          <p:nvPr/>
        </p:nvCxnSpPr>
        <p:spPr>
          <a:xfrm>
            <a:off x="3170172" y="1925146"/>
            <a:ext cx="224265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xmlns="" id="{116D01CB-60D6-4A48-9FCE-2301134F14C0}"/>
              </a:ext>
            </a:extLst>
          </p:cNvPr>
          <p:cNvCxnSpPr/>
          <p:nvPr/>
        </p:nvCxnSpPr>
        <p:spPr>
          <a:xfrm>
            <a:off x="4715192" y="2807920"/>
            <a:ext cx="335245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xmlns="" id="{A3486510-BA5E-418C-AD0E-8BC86AF0A350}"/>
              </a:ext>
            </a:extLst>
          </p:cNvPr>
          <p:cNvCxnSpPr/>
          <p:nvPr/>
        </p:nvCxnSpPr>
        <p:spPr>
          <a:xfrm>
            <a:off x="9345694" y="3587087"/>
            <a:ext cx="1727984"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EA084486-75B4-4ED7-B5F2-1208EFFE2CF6}"/>
              </a:ext>
            </a:extLst>
          </p:cNvPr>
          <p:cNvCxnSpPr/>
          <p:nvPr/>
        </p:nvCxnSpPr>
        <p:spPr>
          <a:xfrm>
            <a:off x="802640" y="4054447"/>
            <a:ext cx="13716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64393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D9D3005B-D86E-45B2-B72C-BE9341322026}"/>
              </a:ext>
            </a:extLst>
          </p:cNvPr>
          <p:cNvSpPr>
            <a:spLocks noChangeArrowheads="1"/>
          </p:cNvSpPr>
          <p:nvPr/>
        </p:nvSpPr>
        <p:spPr bwMode="auto">
          <a:xfrm>
            <a:off x="884346" y="1117299"/>
            <a:ext cx="10687543" cy="288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a:solidFill>
                  <a:srgbClr val="000000"/>
                </a:solidFill>
                <a:latin typeface="华文中宋" panose="02010600040101010101" pitchFamily="2" charset="-122"/>
                <a:ea typeface="华文中宋" panose="02010600040101010101" pitchFamily="2" charset="-122"/>
              </a:rPr>
              <a:t>4</a:t>
            </a:r>
            <a:r>
              <a:rPr lang="zh-CN" altLang="en-US" sz="2800" b="1">
                <a:solidFill>
                  <a:srgbClr val="000000"/>
                </a:solidFill>
                <a:latin typeface="华文中宋" panose="02010600040101010101" pitchFamily="2" charset="-122"/>
                <a:ea typeface="华文中宋" panose="02010600040101010101" pitchFamily="2" charset="-122"/>
              </a:rPr>
              <a:t>．影响：</a:t>
            </a:r>
            <a:endParaRPr lang="en-US" altLang="zh-CN" sz="2800" b="1">
              <a:solidFill>
                <a:srgbClr val="000000"/>
              </a:solidFill>
              <a:latin typeface="华文中宋" pitchFamily="2" charset="-122"/>
              <a:ea typeface="华文中宋"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1</a:t>
            </a:r>
            <a:r>
              <a:rPr lang="zh-CN" altLang="en-US" sz="2400">
                <a:solidFill>
                  <a:srgbClr val="000000"/>
                </a:solidFill>
                <a:latin typeface="华文中宋" panose="02010600040101010101" pitchFamily="2" charset="-122"/>
                <a:ea typeface="华文中宋" panose="02010600040101010101" pitchFamily="2" charset="-122"/>
              </a:rPr>
              <a:t>）实现了亚非拉的民族解放和国家独立</a:t>
            </a:r>
            <a:r>
              <a:rPr lang="en-US" altLang="zh-CN" sz="2400">
                <a:solidFill>
                  <a:srgbClr val="000000"/>
                </a:solidFill>
                <a:latin typeface="华文中宋" panose="02010600040101010101" pitchFamily="2" charset="-122"/>
                <a:ea typeface="华文中宋" panose="02010600040101010101" pitchFamily="2" charset="-122"/>
              </a:rPr>
              <a:t>,</a:t>
            </a:r>
            <a:r>
              <a:rPr lang="zh-CN" altLang="en-US" sz="2400">
                <a:solidFill>
                  <a:srgbClr val="000000"/>
                </a:solidFill>
                <a:latin typeface="华文中宋" panose="02010600040101010101" pitchFamily="2" charset="-122"/>
                <a:ea typeface="华文中宋" panose="02010600040101010101" pitchFamily="2" charset="-122"/>
              </a:rPr>
              <a:t>第三世界崛起；</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）冲击了两极格局，推动了世界多极化发展趋势；</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3</a:t>
            </a:r>
            <a:r>
              <a:rPr lang="zh-CN" altLang="en-US" sz="2400">
                <a:solidFill>
                  <a:srgbClr val="000000"/>
                </a:solidFill>
                <a:latin typeface="华文中宋" panose="02010600040101010101" pitchFamily="2" charset="-122"/>
                <a:ea typeface="华文中宋" panose="02010600040101010101" pitchFamily="2" charset="-122"/>
              </a:rPr>
              <a:t>）有利于建立公正、合理的国际政治经济新秩序；有利于推动国际关系民主化，促进了世界的和平与发展。</a:t>
            </a:r>
          </a:p>
        </p:txBody>
      </p:sp>
      <p:sp>
        <p:nvSpPr>
          <p:cNvPr id="14" name="矩形 13">
            <a:extLst>
              <a:ext uri="{FF2B5EF4-FFF2-40B4-BE49-F238E27FC236}">
                <a16:creationId xmlns:a16="http://schemas.microsoft.com/office/drawing/2014/main" xmlns="" id="{67BEF46F-B98A-4237-BE96-0FECD92E57CD}"/>
              </a:ext>
            </a:extLst>
          </p:cNvPr>
          <p:cNvSpPr/>
          <p:nvPr/>
        </p:nvSpPr>
        <p:spPr>
          <a:xfrm>
            <a:off x="2587625" y="0"/>
            <a:ext cx="5397413" cy="584775"/>
          </a:xfrm>
          <a:prstGeom prst="rect">
            <a:avLst/>
          </a:prstGeom>
        </p:spPr>
        <p:txBody>
          <a:bodyPr wrap="square">
            <a:spAutoFit/>
          </a:bodyPr>
          <a:lstStyle/>
          <a:p>
            <a:pPr indent="200660">
              <a:spcAft>
                <a:spcPct val="0"/>
              </a:spcAft>
            </a:pPr>
            <a:r>
              <a:rPr lang="zh-CN" altLang="en-US" sz="3200" b="1" kern="100">
                <a:solidFill>
                  <a:srgbClr val="FF0000"/>
                </a:solidFill>
                <a:latin typeface="黑体" panose="02010609060101010101" pitchFamily="49" charset="-122"/>
                <a:ea typeface="黑体" panose="02010609060101010101" pitchFamily="49" charset="-122"/>
                <a:cs typeface="Times New Roman" panose="02020603050405020304" pitchFamily="18" charset="0"/>
              </a:rPr>
              <a:t>一、</a:t>
            </a:r>
            <a:r>
              <a:rPr lang="zh-CN" altLang="zh-CN" sz="3200" b="1" kern="100">
                <a:solidFill>
                  <a:srgbClr val="FF0000"/>
                </a:solidFill>
                <a:latin typeface="黑体" panose="02010609060101010101" pitchFamily="49" charset="-122"/>
                <a:ea typeface="黑体" panose="02010609060101010101" pitchFamily="49" charset="-122"/>
                <a:cs typeface="Times New Roman" panose="02020603050405020304" pitchFamily="18" charset="0"/>
              </a:rPr>
              <a:t>世界殖民体系的崩溃</a:t>
            </a:r>
            <a:endParaRPr lang="zh-CN" altLang="zh-CN" sz="3200" kern="100">
              <a:solidFill>
                <a:srgbClr val="FF0000"/>
              </a:solidFill>
              <a:effectLst/>
              <a:latin typeface="黑体" pitchFamily="49" charset="-122"/>
              <a:ea typeface="黑体" pitchFamily="49" charset="-122"/>
              <a:cs typeface="Times New Roman" panose="02020603050405020304" pitchFamily="18" charset="0"/>
            </a:endParaRPr>
          </a:p>
        </p:txBody>
      </p:sp>
    </p:spTree>
    <p:extLst>
      <p:ext uri="{BB962C8B-B14F-4D97-AF65-F5344CB8AC3E}">
        <p14:creationId xmlns:p14="http://schemas.microsoft.com/office/powerpoint/2010/main" val="42224000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1A570EE8-533D-4A3C-943F-17FA83E44363}"/>
              </a:ext>
            </a:extLst>
          </p:cNvPr>
          <p:cNvSpPr/>
          <p:nvPr/>
        </p:nvSpPr>
        <p:spPr>
          <a:xfrm>
            <a:off x="2696170" y="17205"/>
            <a:ext cx="5564961"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8" name="矩形 7">
            <a:extLst>
              <a:ext uri="{FF2B5EF4-FFF2-40B4-BE49-F238E27FC236}">
                <a16:creationId xmlns:a16="http://schemas.microsoft.com/office/drawing/2014/main" xmlns="" id="{F7FA481E-41A1-4453-AE4B-3D38627C1DAB}"/>
              </a:ext>
            </a:extLst>
          </p:cNvPr>
          <p:cNvSpPr/>
          <p:nvPr/>
        </p:nvSpPr>
        <p:spPr>
          <a:xfrm>
            <a:off x="279677" y="716121"/>
            <a:ext cx="11632646" cy="1873590"/>
          </a:xfrm>
          <a:prstGeom prst="rect">
            <a:avLst/>
          </a:prstGeom>
        </p:spPr>
        <p:txBody>
          <a:bodyPr wrap="square">
            <a:spAutoFit/>
          </a:bodyPr>
          <a:lstStyle/>
          <a:p>
            <a:pPr>
              <a:lnSpc>
                <a:spcPct val="150000"/>
              </a:lnSpc>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1</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a:t>
            </a:r>
            <a:r>
              <a:rPr lang="zh-CN" altLang="en-US" sz="2800" b="1">
                <a:latin typeface="华文中宋" panose="02010600040101010101" pitchFamily="2" charset="-122"/>
                <a:ea typeface="华文中宋" panose="02010600040101010101" pitchFamily="2" charset="-122"/>
                <a:cs typeface="Times New Roman" panose="02020603050405020304" pitchFamily="18" charset="0"/>
              </a:rPr>
              <a:t>发展中国家的含</a:t>
            </a:r>
            <a:r>
              <a:rPr lang="zh-CN" altLang="zh-CN" sz="2800" b="1">
                <a:latin typeface="华文中宋" panose="02010600040101010101" pitchFamily="2" charset="-122"/>
                <a:ea typeface="华文中宋" panose="02010600040101010101" pitchFamily="2" charset="-122"/>
                <a:cs typeface="Times New Roman" panose="02020603050405020304" pitchFamily="18" charset="0"/>
              </a:rPr>
              <a:t>义：</a:t>
            </a:r>
            <a:endParaRPr lang="en-US" altLang="zh-CN" sz="2800" b="1">
              <a:latin typeface="华文中宋" pitchFamily="2" charset="-122"/>
              <a:ea typeface="华文中宋" pitchFamily="2" charset="-122"/>
              <a:cs typeface="Times New Roman" panose="02020603050405020304" pitchFamily="18" charset="0"/>
            </a:endParaRPr>
          </a:p>
          <a:p>
            <a:pPr>
              <a:lnSpc>
                <a:spcPct val="150000"/>
              </a:lnSpc>
              <a:spcAft>
                <a:spcPct val="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     </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发展中国家，又称第三世界，指</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原来的殖民地半殖民地国家</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取得独立后建立的拥有完整主权的新兴民族国家。</a:t>
            </a:r>
            <a:endParaRPr lang="zh-CN" altLang="zh-CN" sz="2400">
              <a:effectLst/>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0" name="矩形 9">
            <a:extLst>
              <a:ext uri="{FF2B5EF4-FFF2-40B4-BE49-F238E27FC236}">
                <a16:creationId xmlns:a16="http://schemas.microsoft.com/office/drawing/2014/main" xmlns="" id="{31C89B9E-1513-4C19-949B-3E1758E0A493}"/>
              </a:ext>
            </a:extLst>
          </p:cNvPr>
          <p:cNvSpPr/>
          <p:nvPr/>
        </p:nvSpPr>
        <p:spPr>
          <a:xfrm>
            <a:off x="622935" y="2862392"/>
            <a:ext cx="5770670" cy="2308324"/>
          </a:xfrm>
          <a:prstGeom prst="rect">
            <a:avLst/>
          </a:prstGeom>
          <a:ln w="19050">
            <a:solidFill>
              <a:schemeClr val="accent6">
                <a:lumMod val="50000"/>
              </a:schemeClr>
            </a:solidFill>
          </a:ln>
        </p:spPr>
        <p:txBody>
          <a:bodyPr wrap="square">
            <a:spAutoFit/>
          </a:bodyPr>
          <a:lstStyle/>
          <a:p>
            <a:pPr indent="457200"/>
            <a:r>
              <a:rPr lang="zh-CN" altLang="en-US" sz="2400">
                <a:latin typeface="仿宋" panose="02010609060101010101" pitchFamily="49" charset="-122"/>
                <a:ea typeface="仿宋" panose="02010609060101010101" pitchFamily="49" charset="-122"/>
              </a:rPr>
              <a:t>我看美国、苏联是第一世界；中间派日本、欧洲、加拿大，是第二世界；咱们是第三世界。</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亚洲除了日本，都是第三世界。整个非洲都是第三世界，拉丁美洲是第三世界。</a:t>
            </a:r>
            <a:endParaRPr lang="en-US" altLang="zh-CN" sz="2400">
              <a:latin typeface="仿宋" panose="02010609060101010101" pitchFamily="49" charset="-122"/>
              <a:ea typeface="仿宋" panose="02010609060101010101" pitchFamily="49" charset="-122"/>
            </a:endParaRPr>
          </a:p>
          <a:p>
            <a:pPr indent="457200" algn="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毛泽东</a:t>
            </a:r>
          </a:p>
        </p:txBody>
      </p:sp>
      <p:pic>
        <p:nvPicPr>
          <p:cNvPr id="14" name="图片 13">
            <a:extLst>
              <a:ext uri="{FF2B5EF4-FFF2-40B4-BE49-F238E27FC236}">
                <a16:creationId xmlns:a16="http://schemas.microsoft.com/office/drawing/2014/main" xmlns="" id="{0DC76C29-7ABF-4ADC-985A-361A653DBDE3}"/>
              </a:ext>
            </a:extLst>
          </p:cNvPr>
          <p:cNvPicPr>
            <a:picLocks noChangeAspect="1"/>
          </p:cNvPicPr>
          <p:nvPr/>
        </p:nvPicPr>
        <p:blipFill>
          <a:blip r:embed="rId2"/>
          <a:stretch>
            <a:fillRect/>
          </a:stretch>
        </p:blipFill>
        <p:spPr>
          <a:xfrm>
            <a:off x="6564361" y="2392837"/>
            <a:ext cx="4985595" cy="3625653"/>
          </a:xfrm>
          <a:prstGeom prst="rect">
            <a:avLst/>
          </a:prstGeom>
          <a:ln>
            <a:noFill/>
          </a:ln>
          <a:effectLst>
            <a:outerShdw blurRad="190500" algn="tl" rotWithShape="0">
              <a:srgbClr val="000000">
                <a:alpha val="70000"/>
              </a:srgbClr>
            </a:outerShdw>
          </a:effectLst>
        </p:spPr>
      </p:pic>
      <p:sp>
        <p:nvSpPr>
          <p:cNvPr id="15" name="矩形 14">
            <a:extLst>
              <a:ext uri="{FF2B5EF4-FFF2-40B4-BE49-F238E27FC236}">
                <a16:creationId xmlns:a16="http://schemas.microsoft.com/office/drawing/2014/main" xmlns="" id="{180586C4-9446-4ECA-B2D6-EDCAC10F3874}"/>
              </a:ext>
            </a:extLst>
          </p:cNvPr>
          <p:cNvSpPr/>
          <p:nvPr/>
        </p:nvSpPr>
        <p:spPr>
          <a:xfrm>
            <a:off x="7382739" y="6177248"/>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发展中国家分布图</a:t>
            </a:r>
          </a:p>
        </p:txBody>
      </p:sp>
    </p:spTree>
    <p:extLst>
      <p:ext uri="{BB962C8B-B14F-4D97-AF65-F5344CB8AC3E}">
        <p14:creationId xmlns:p14="http://schemas.microsoft.com/office/powerpoint/2010/main" val="30504853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1A570EE8-533D-4A3C-943F-17FA83E44363}"/>
              </a:ext>
            </a:extLst>
          </p:cNvPr>
          <p:cNvSpPr/>
          <p:nvPr/>
        </p:nvSpPr>
        <p:spPr>
          <a:xfrm>
            <a:off x="2696170" y="17205"/>
            <a:ext cx="6037927"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11" name="矩形 10">
            <a:extLst>
              <a:ext uri="{FF2B5EF4-FFF2-40B4-BE49-F238E27FC236}">
                <a16:creationId xmlns:a16="http://schemas.microsoft.com/office/drawing/2014/main" xmlns="" id="{7632D566-CF5A-4B71-92DC-FEBAD80B1A22}"/>
              </a:ext>
            </a:extLst>
          </p:cNvPr>
          <p:cNvSpPr>
            <a:spLocks noChangeArrowheads="1"/>
          </p:cNvSpPr>
          <p:nvPr/>
        </p:nvSpPr>
        <p:spPr bwMode="auto">
          <a:xfrm>
            <a:off x="365940" y="496387"/>
            <a:ext cx="11460119" cy="288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b="1">
                <a:solidFill>
                  <a:srgbClr val="000000"/>
                </a:solidFill>
                <a:latin typeface="华文中宋" panose="02010600040101010101" pitchFamily="2" charset="-122"/>
                <a:ea typeface="华文中宋" panose="02010600040101010101" pitchFamily="2" charset="-122"/>
              </a:rPr>
              <a:t>2</a:t>
            </a:r>
            <a:r>
              <a:rPr lang="zh-CN" altLang="en-US" sz="2400" b="1">
                <a:solidFill>
                  <a:srgbClr val="000000"/>
                </a:solidFill>
                <a:latin typeface="华文中宋" panose="02010600040101010101" pitchFamily="2" charset="-122"/>
                <a:ea typeface="华文中宋" panose="02010600040101010101" pitchFamily="2" charset="-122"/>
              </a:rPr>
              <a:t>．亚洲国家的成就与问题</a:t>
            </a:r>
          </a:p>
          <a:p>
            <a:pPr marL="457200" indent="-457200">
              <a:lnSpc>
                <a:spcPct val="150000"/>
              </a:lnSpc>
              <a:buAutoNum type="arabicParenBoth"/>
            </a:pPr>
            <a:r>
              <a:rPr lang="zh-CN" altLang="en-US" sz="2400">
                <a:solidFill>
                  <a:srgbClr val="000000"/>
                </a:solidFill>
                <a:latin typeface="华文中宋" panose="02010600040101010101" pitchFamily="2" charset="-122"/>
                <a:ea typeface="华文中宋" panose="02010600040101010101" pitchFamily="2" charset="-122"/>
              </a:rPr>
              <a:t>成就：</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① </a:t>
            </a:r>
            <a:r>
              <a:rPr lang="en-US" altLang="zh-CN" sz="2400">
                <a:solidFill>
                  <a:srgbClr val="000000"/>
                </a:solidFill>
                <a:latin typeface="华文中宋" panose="02010600040101010101" pitchFamily="2" charset="-122"/>
                <a:ea typeface="华文中宋" panose="02010600040101010101" pitchFamily="2" charset="-122"/>
              </a:rPr>
              <a:t>20</a:t>
            </a:r>
            <a:r>
              <a:rPr lang="zh-CN" altLang="en-US" sz="2400">
                <a:solidFill>
                  <a:srgbClr val="000000"/>
                </a:solidFill>
                <a:latin typeface="华文中宋" panose="02010600040101010101" pitchFamily="2" charset="-122"/>
                <a:ea typeface="华文中宋" panose="02010600040101010101" pitchFamily="2" charset="-122"/>
              </a:rPr>
              <a:t>世纪</a:t>
            </a:r>
            <a:r>
              <a:rPr lang="en-US" altLang="zh-CN" sz="2400">
                <a:solidFill>
                  <a:srgbClr val="000000"/>
                </a:solidFill>
                <a:latin typeface="华文中宋" panose="02010600040101010101" pitchFamily="2" charset="-122"/>
                <a:ea typeface="华文中宋" panose="02010600040101010101" pitchFamily="2" charset="-122"/>
              </a:rPr>
              <a:t>60—80</a:t>
            </a:r>
            <a:r>
              <a:rPr lang="zh-CN" altLang="en-US" sz="2400">
                <a:solidFill>
                  <a:srgbClr val="000000"/>
                </a:solidFill>
                <a:latin typeface="华文中宋" panose="02010600040101010101" pitchFamily="2" charset="-122"/>
                <a:ea typeface="华文中宋" panose="02010600040101010101" pitchFamily="2" charset="-122"/>
              </a:rPr>
              <a:t>年代，新加坡、韩国等亚洲国家抓住</a:t>
            </a:r>
            <a:r>
              <a:rPr lang="zh-CN" altLang="en-US" sz="2400">
                <a:latin typeface="华文中宋" panose="02010600040101010101" pitchFamily="2" charset="-122"/>
                <a:ea typeface="华文中宋" panose="02010600040101010101" pitchFamily="2" charset="-122"/>
              </a:rPr>
              <a:t>西方发达国家进行产业结构调整的机会，利用本国丰富的劳动力资源吸引外国资本</a:t>
            </a:r>
            <a:r>
              <a:rPr lang="zh-CN" altLang="en-US" sz="2400">
                <a:solidFill>
                  <a:srgbClr val="000000"/>
                </a:solidFill>
                <a:latin typeface="华文中宋" panose="02010600040101010101" pitchFamily="2" charset="-122"/>
                <a:ea typeface="华文中宋" panose="02010600040101010101" pitchFamily="2" charset="-122"/>
              </a:rPr>
              <a:t>，发展</a:t>
            </a:r>
            <a:r>
              <a:rPr lang="zh-CN" altLang="en-US" sz="2400">
                <a:solidFill>
                  <a:srgbClr val="FF0000"/>
                </a:solidFill>
                <a:latin typeface="华文中宋" panose="02010600040101010101" pitchFamily="2" charset="-122"/>
                <a:ea typeface="华文中宋" panose="02010600040101010101" pitchFamily="2" charset="-122"/>
              </a:rPr>
              <a:t>劳动密集型产业</a:t>
            </a:r>
            <a:r>
              <a:rPr lang="zh-CN" altLang="en-US" sz="2400">
                <a:solidFill>
                  <a:srgbClr val="000000"/>
                </a:solidFill>
                <a:latin typeface="华文中宋" panose="02010600040101010101" pitchFamily="2" charset="-122"/>
                <a:ea typeface="华文中宋" panose="02010600040101010101" pitchFamily="2" charset="-122"/>
              </a:rPr>
              <a:t>，实现了经济高速增长，成为新兴工业化国家。</a:t>
            </a:r>
          </a:p>
        </p:txBody>
      </p:sp>
      <p:pic>
        <p:nvPicPr>
          <p:cNvPr id="12" name="图片 11">
            <a:extLst>
              <a:ext uri="{FF2B5EF4-FFF2-40B4-BE49-F238E27FC236}">
                <a16:creationId xmlns:a16="http://schemas.microsoft.com/office/drawing/2014/main" xmlns="" id="{92865AA8-8E5C-41BE-B430-61081A029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4369" y="3429000"/>
            <a:ext cx="4474840" cy="2852027"/>
          </a:xfrm>
          <a:prstGeom prst="rect">
            <a:avLst/>
          </a:prstGeom>
          <a:ln>
            <a:noFill/>
          </a:ln>
          <a:effectLst>
            <a:outerShdw blurRad="190500" algn="tl" rotWithShape="0">
              <a:srgbClr val="000000">
                <a:alpha val="70000"/>
              </a:srgbClr>
            </a:outerShdw>
          </a:effectLst>
        </p:spPr>
      </p:pic>
      <p:sp>
        <p:nvSpPr>
          <p:cNvPr id="16" name="矩形 15">
            <a:extLst>
              <a:ext uri="{FF2B5EF4-FFF2-40B4-BE49-F238E27FC236}">
                <a16:creationId xmlns:a16="http://schemas.microsoft.com/office/drawing/2014/main" xmlns="" id="{7DEFFA42-5ECA-44A8-B672-3871D593B169}"/>
              </a:ext>
            </a:extLst>
          </p:cNvPr>
          <p:cNvSpPr/>
          <p:nvPr/>
        </p:nvSpPr>
        <p:spPr>
          <a:xfrm>
            <a:off x="1480764" y="6384889"/>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亚洲四小龙</a:t>
            </a:r>
          </a:p>
        </p:txBody>
      </p:sp>
      <p:sp>
        <p:nvSpPr>
          <p:cNvPr id="2" name="文本框 1">
            <a:extLst>
              <a:ext uri="{FF2B5EF4-FFF2-40B4-BE49-F238E27FC236}">
                <a16:creationId xmlns:a16="http://schemas.microsoft.com/office/drawing/2014/main" xmlns="" id="{16A7825E-DA3A-407C-90AE-329E4535394B}"/>
              </a:ext>
            </a:extLst>
          </p:cNvPr>
          <p:cNvSpPr txBox="1"/>
          <p:nvPr/>
        </p:nvSpPr>
        <p:spPr>
          <a:xfrm>
            <a:off x="6432505" y="3198167"/>
            <a:ext cx="4960883" cy="46166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亚洲四小龙崛起的原因有哪些？</a:t>
            </a:r>
          </a:p>
        </p:txBody>
      </p:sp>
      <p:sp>
        <p:nvSpPr>
          <p:cNvPr id="14" name="矩形 13">
            <a:extLst>
              <a:ext uri="{FF2B5EF4-FFF2-40B4-BE49-F238E27FC236}">
                <a16:creationId xmlns:a16="http://schemas.microsoft.com/office/drawing/2014/main" xmlns="" id="{451A1DBD-7397-415F-828F-1C6598F4E639}"/>
              </a:ext>
            </a:extLst>
          </p:cNvPr>
          <p:cNvSpPr/>
          <p:nvPr/>
        </p:nvSpPr>
        <p:spPr>
          <a:xfrm>
            <a:off x="6537180" y="3589621"/>
            <a:ext cx="5173266" cy="27952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nSpc>
                <a:spcPts val="4000"/>
              </a:lnSpc>
            </a:pPr>
            <a:r>
              <a:rPr lang="zh-CN" altLang="en-US" sz="2400" b="1">
                <a:solidFill>
                  <a:srgbClr val="FF0000"/>
                </a:solidFill>
                <a:latin typeface="宋体" panose="02010600030101010101" pitchFamily="2" charset="-122"/>
                <a:ea typeface="宋体" panose="02010600030101010101" pitchFamily="2" charset="-122"/>
              </a:rPr>
              <a:t>① 地理位置优越；</a:t>
            </a:r>
            <a:endParaRPr lang="en-US" altLang="zh-CN" sz="2400" b="1">
              <a:solidFill>
                <a:srgbClr val="FF0000"/>
              </a:solidFill>
              <a:latin typeface="宋体" pitchFamily="2" charset="-122"/>
              <a:ea typeface="宋体" pitchFamily="2" charset="-122"/>
            </a:endParaRPr>
          </a:p>
          <a:p>
            <a:pPr>
              <a:lnSpc>
                <a:spcPts val="4000"/>
              </a:lnSpc>
            </a:pPr>
            <a:r>
              <a:rPr lang="zh-CN" altLang="en-US" sz="2400" b="1">
                <a:solidFill>
                  <a:srgbClr val="FF0000"/>
                </a:solidFill>
                <a:latin typeface="宋体" panose="02010600030101010101" pitchFamily="2" charset="-122"/>
                <a:ea typeface="宋体" panose="02010600030101010101" pitchFamily="2" charset="-122"/>
              </a:rPr>
              <a:t>② 丰富的劳动力资源；</a:t>
            </a:r>
            <a:endParaRPr lang="en-US" altLang="zh-CN" sz="2400" b="1">
              <a:solidFill>
                <a:srgbClr val="FF0000"/>
              </a:solidFill>
              <a:latin typeface="宋体" panose="02010600030101010101" pitchFamily="2" charset="-122"/>
              <a:ea typeface="宋体" panose="02010600030101010101" pitchFamily="2" charset="-122"/>
            </a:endParaRPr>
          </a:p>
          <a:p>
            <a:pPr>
              <a:lnSpc>
                <a:spcPts val="4000"/>
              </a:lnSpc>
            </a:pPr>
            <a:r>
              <a:rPr lang="zh-CN" altLang="en-US" sz="2400" b="1">
                <a:solidFill>
                  <a:srgbClr val="FF0000"/>
                </a:solidFill>
                <a:latin typeface="宋体" panose="02010600030101010101" pitchFamily="2" charset="-122"/>
                <a:ea typeface="宋体" panose="02010600030101010101" pitchFamily="2" charset="-122"/>
              </a:rPr>
              <a:t>③ 有利的外部环境；</a:t>
            </a:r>
            <a:endParaRPr lang="en-US" altLang="zh-CN" sz="2400" b="1">
              <a:solidFill>
                <a:srgbClr val="FF0000"/>
              </a:solidFill>
              <a:latin typeface="宋体" panose="02010600030101010101" pitchFamily="2" charset="-122"/>
              <a:ea typeface="宋体" panose="02010600030101010101" pitchFamily="2" charset="-122"/>
            </a:endParaRPr>
          </a:p>
          <a:p>
            <a:pPr>
              <a:lnSpc>
                <a:spcPts val="4000"/>
              </a:lnSpc>
            </a:pPr>
            <a:r>
              <a:rPr lang="zh-CN" altLang="en-US" sz="2400" b="1">
                <a:solidFill>
                  <a:srgbClr val="FF0000"/>
                </a:solidFill>
                <a:latin typeface="宋体" panose="02010600030101010101" pitchFamily="2" charset="-122"/>
                <a:ea typeface="宋体" panose="02010600030101010101" pitchFamily="2" charset="-122"/>
              </a:rPr>
              <a:t>④ 外向型的发展战略和配套措施；</a:t>
            </a:r>
            <a:endParaRPr lang="en-US" altLang="zh-CN" sz="2400" b="1">
              <a:solidFill>
                <a:srgbClr val="FF0000"/>
              </a:solidFill>
              <a:latin typeface="宋体" panose="02010600030101010101" pitchFamily="2" charset="-122"/>
              <a:ea typeface="宋体" panose="02010600030101010101" pitchFamily="2" charset="-122"/>
            </a:endParaRPr>
          </a:p>
          <a:p>
            <a:pPr>
              <a:lnSpc>
                <a:spcPts val="4000"/>
              </a:lnSpc>
            </a:pPr>
            <a:r>
              <a:rPr lang="zh-CN" altLang="en-US" sz="2400" b="1">
                <a:solidFill>
                  <a:srgbClr val="FF0000"/>
                </a:solidFill>
                <a:latin typeface="宋体" panose="02010600030101010101" pitchFamily="2" charset="-122"/>
                <a:ea typeface="宋体" panose="02010600030101010101" pitchFamily="2" charset="-122"/>
              </a:rPr>
              <a:t>⑤ 儒家思想及西方价值观念的影响。</a:t>
            </a:r>
          </a:p>
        </p:txBody>
      </p:sp>
    </p:spTree>
    <p:extLst>
      <p:ext uri="{BB962C8B-B14F-4D97-AF65-F5344CB8AC3E}">
        <p14:creationId xmlns:p14="http://schemas.microsoft.com/office/powerpoint/2010/main" val="8373190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nodeType="clickEffect">
                                  <p:stCondLst>
                                    <p:cond delay="0"/>
                                  </p:stCondLst>
                                  <p:childTnLst>
                                    <p:set>
                                      <p:cBhvr>
                                        <p:cTn id="40"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1A570EE8-533D-4A3C-943F-17FA83E44363}"/>
              </a:ext>
            </a:extLst>
          </p:cNvPr>
          <p:cNvSpPr/>
          <p:nvPr/>
        </p:nvSpPr>
        <p:spPr>
          <a:xfrm>
            <a:off x="2696170" y="17205"/>
            <a:ext cx="5659554"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pic>
        <p:nvPicPr>
          <p:cNvPr id="9" name="Picture 3">
            <a:extLst>
              <a:ext uri="{FF2B5EF4-FFF2-40B4-BE49-F238E27FC236}">
                <a16:creationId xmlns:a16="http://schemas.microsoft.com/office/drawing/2014/main" xmlns="" id="{08C5B2F8-2523-4D5B-BFDF-562535231AD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34719" y="2482627"/>
            <a:ext cx="4992579" cy="3203575"/>
          </a:xfrm>
          <a:prstGeom prst="rect">
            <a:avLst/>
          </a:prstGeom>
        </p:spPr>
        <p:style>
          <a:lnRef idx="2">
            <a:schemeClr val="dk1"/>
          </a:lnRef>
          <a:fillRef idx="1">
            <a:schemeClr val="lt1"/>
          </a:fillRef>
          <a:effectRef idx="0">
            <a:schemeClr val="dk1"/>
          </a:effectRef>
          <a:fontRef idx="minor">
            <a:schemeClr val="dk1"/>
          </a:fontRef>
        </p:style>
      </p:pic>
      <p:sp>
        <p:nvSpPr>
          <p:cNvPr id="10" name="矩形 9">
            <a:extLst>
              <a:ext uri="{FF2B5EF4-FFF2-40B4-BE49-F238E27FC236}">
                <a16:creationId xmlns:a16="http://schemas.microsoft.com/office/drawing/2014/main" xmlns="" id="{8D3E51DD-7C17-4CBC-AEEC-687EF6213677}"/>
              </a:ext>
            </a:extLst>
          </p:cNvPr>
          <p:cNvSpPr/>
          <p:nvPr/>
        </p:nvSpPr>
        <p:spPr>
          <a:xfrm>
            <a:off x="1756588" y="5871150"/>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波斯湾石油的流向</a:t>
            </a:r>
          </a:p>
        </p:txBody>
      </p:sp>
      <p:pic>
        <p:nvPicPr>
          <p:cNvPr id="15" name="图片 14">
            <a:extLst>
              <a:ext uri="{FF2B5EF4-FFF2-40B4-BE49-F238E27FC236}">
                <a16:creationId xmlns:a16="http://schemas.microsoft.com/office/drawing/2014/main" xmlns="" id="{572A5E73-E188-4877-8506-3E43F1FA33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7530" y="2482627"/>
            <a:ext cx="4762500" cy="3188041"/>
          </a:xfrm>
          <a:prstGeom prst="rect">
            <a:avLst/>
          </a:prstGeom>
          <a:ln>
            <a:noFill/>
          </a:ln>
          <a:effectLst>
            <a:outerShdw blurRad="190500" algn="tl" rotWithShape="0">
              <a:srgbClr val="000000">
                <a:alpha val="70000"/>
              </a:srgbClr>
            </a:outerShdw>
          </a:effectLst>
        </p:spPr>
      </p:pic>
      <p:sp>
        <p:nvSpPr>
          <p:cNvPr id="16" name="矩形 15">
            <a:extLst>
              <a:ext uri="{FF2B5EF4-FFF2-40B4-BE49-F238E27FC236}">
                <a16:creationId xmlns:a16="http://schemas.microsoft.com/office/drawing/2014/main" xmlns="" id="{A9B3E019-5202-4FE3-877C-2F0F10692C7C}"/>
              </a:ext>
            </a:extLst>
          </p:cNvPr>
          <p:cNvSpPr/>
          <p:nvPr/>
        </p:nvSpPr>
        <p:spPr>
          <a:xfrm>
            <a:off x="7470133" y="5878120"/>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黑色的黄金</a:t>
            </a:r>
          </a:p>
        </p:txBody>
      </p:sp>
      <p:sp>
        <p:nvSpPr>
          <p:cNvPr id="12" name="矩形 11">
            <a:extLst>
              <a:ext uri="{FF2B5EF4-FFF2-40B4-BE49-F238E27FC236}">
                <a16:creationId xmlns:a16="http://schemas.microsoft.com/office/drawing/2014/main" xmlns="" id="{2D4D0540-44BE-48AF-B90F-943690FFA139}"/>
              </a:ext>
            </a:extLst>
          </p:cNvPr>
          <p:cNvSpPr>
            <a:spLocks noChangeArrowheads="1"/>
          </p:cNvSpPr>
          <p:nvPr/>
        </p:nvSpPr>
        <p:spPr bwMode="auto">
          <a:xfrm>
            <a:off x="311467" y="539748"/>
            <a:ext cx="10939145" cy="1688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b="1">
                <a:solidFill>
                  <a:srgbClr val="000000"/>
                </a:solidFill>
                <a:latin typeface="华文中宋" panose="02010600040101010101" pitchFamily="2" charset="-122"/>
                <a:ea typeface="华文中宋" panose="02010600040101010101" pitchFamily="2" charset="-122"/>
              </a:rPr>
              <a:t>2</a:t>
            </a:r>
            <a:r>
              <a:rPr lang="zh-CN" altLang="en-US" sz="2400" b="1">
                <a:solidFill>
                  <a:srgbClr val="000000"/>
                </a:solidFill>
                <a:latin typeface="华文中宋" panose="02010600040101010101" pitchFamily="2" charset="-122"/>
                <a:ea typeface="华文中宋" panose="02010600040101010101" pitchFamily="2" charset="-122"/>
              </a:rPr>
              <a:t>．亚洲国家的成就与问题</a:t>
            </a:r>
          </a:p>
          <a:p>
            <a:pPr marL="457200" indent="-457200">
              <a:lnSpc>
                <a:spcPct val="150000"/>
              </a:lnSpc>
              <a:buAutoNum type="arabicParenBoth"/>
            </a:pPr>
            <a:r>
              <a:rPr lang="zh-CN" altLang="en-US" sz="2400">
                <a:solidFill>
                  <a:srgbClr val="000000"/>
                </a:solidFill>
                <a:latin typeface="华文中宋" panose="02010600040101010101" pitchFamily="2" charset="-122"/>
                <a:ea typeface="华文中宋" panose="02010600040101010101" pitchFamily="2" charset="-122"/>
              </a:rPr>
              <a:t>成就：</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② 沙特阿拉伯、科威特等海湾产油国出现了“石油繁荣”和经济起飞。</a:t>
            </a:r>
          </a:p>
        </p:txBody>
      </p:sp>
    </p:spTree>
    <p:extLst>
      <p:ext uri="{BB962C8B-B14F-4D97-AF65-F5344CB8AC3E}">
        <p14:creationId xmlns:p14="http://schemas.microsoft.com/office/powerpoint/2010/main" val="36920041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1A570EE8-533D-4A3C-943F-17FA83E44363}"/>
              </a:ext>
            </a:extLst>
          </p:cNvPr>
          <p:cNvSpPr/>
          <p:nvPr/>
        </p:nvSpPr>
        <p:spPr>
          <a:xfrm>
            <a:off x="2696170" y="17205"/>
            <a:ext cx="5691085"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8" name="矩形 7">
            <a:extLst>
              <a:ext uri="{FF2B5EF4-FFF2-40B4-BE49-F238E27FC236}">
                <a16:creationId xmlns:a16="http://schemas.microsoft.com/office/drawing/2014/main" xmlns="" id="{BA057E58-494B-42FA-A8FA-647C0F1A5ACA}"/>
              </a:ext>
            </a:extLst>
          </p:cNvPr>
          <p:cNvSpPr>
            <a:spLocks noChangeArrowheads="1"/>
          </p:cNvSpPr>
          <p:nvPr/>
        </p:nvSpPr>
        <p:spPr bwMode="auto">
          <a:xfrm>
            <a:off x="458611" y="487196"/>
            <a:ext cx="10939145" cy="2242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b="1">
                <a:solidFill>
                  <a:srgbClr val="000000"/>
                </a:solidFill>
                <a:latin typeface="华文中宋" panose="02010600040101010101" pitchFamily="2" charset="-122"/>
                <a:ea typeface="华文中宋" panose="02010600040101010101" pitchFamily="2" charset="-122"/>
              </a:rPr>
              <a:t>2</a:t>
            </a:r>
            <a:r>
              <a:rPr lang="zh-CN" altLang="en-US" sz="2400" b="1">
                <a:solidFill>
                  <a:srgbClr val="000000"/>
                </a:solidFill>
                <a:latin typeface="华文中宋" panose="02010600040101010101" pitchFamily="2" charset="-122"/>
                <a:ea typeface="华文中宋" panose="02010600040101010101" pitchFamily="2" charset="-122"/>
              </a:rPr>
              <a:t>．亚洲国家的成就与问题</a:t>
            </a: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）挑战：</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①问题：过分依赖国际资本和国际市场，承受风险的能力较差。</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②对策：调整经济结构，健全政府对金融体系的监管。</a:t>
            </a:r>
          </a:p>
        </p:txBody>
      </p:sp>
      <p:sp>
        <p:nvSpPr>
          <p:cNvPr id="9" name="矩形 8">
            <a:extLst>
              <a:ext uri="{FF2B5EF4-FFF2-40B4-BE49-F238E27FC236}">
                <a16:creationId xmlns:a16="http://schemas.microsoft.com/office/drawing/2014/main" xmlns="" id="{F52D5849-B4BA-447B-A9E3-CB5078677783}"/>
              </a:ext>
            </a:extLst>
          </p:cNvPr>
          <p:cNvSpPr/>
          <p:nvPr/>
        </p:nvSpPr>
        <p:spPr>
          <a:xfrm>
            <a:off x="794244" y="3143496"/>
            <a:ext cx="5998581" cy="3046988"/>
          </a:xfrm>
          <a:prstGeom prst="rect">
            <a:avLst/>
          </a:prstGeom>
          <a:ln w="19050">
            <a:solidFill>
              <a:schemeClr val="accent6">
                <a:lumMod val="50000"/>
              </a:schemeClr>
            </a:solidFill>
          </a:ln>
        </p:spPr>
        <p:txBody>
          <a:bodyPr wrap="square">
            <a:spAutoFit/>
          </a:bodyPr>
          <a:lstStyle/>
          <a:p>
            <a:r>
              <a:rPr lang="zh-CN" altLang="en-US" sz="2400">
                <a:latin typeface="仿宋" panose="02010609060101010101" pitchFamily="49" charset="-122"/>
                <a:ea typeface="仿宋" panose="02010609060101010101" pitchFamily="49" charset="-122"/>
              </a:rPr>
              <a:t>亚洲金融危机指发生于</a:t>
            </a:r>
            <a:r>
              <a:rPr lang="en-US" altLang="zh-CN" sz="2400">
                <a:latin typeface="仿宋" panose="02010609060101010101" pitchFamily="49" charset="-122"/>
                <a:ea typeface="仿宋" panose="02010609060101010101" pitchFamily="49" charset="-122"/>
              </a:rPr>
              <a:t>1997</a:t>
            </a:r>
            <a:r>
              <a:rPr lang="zh-CN" altLang="en-US" sz="2400">
                <a:latin typeface="仿宋" panose="02010609060101010101" pitchFamily="49" charset="-122"/>
                <a:ea typeface="仿宋" panose="02010609060101010101" pitchFamily="49" charset="-122"/>
              </a:rPr>
              <a:t>年的一次世界性金融风波。</a:t>
            </a:r>
            <a:r>
              <a:rPr lang="en-US" altLang="zh-CN" sz="2400">
                <a:latin typeface="仿宋" panose="02010609060101010101" pitchFamily="49" charset="-122"/>
                <a:ea typeface="仿宋" panose="02010609060101010101" pitchFamily="49" charset="-122"/>
              </a:rPr>
              <a:t>1997</a:t>
            </a:r>
            <a:r>
              <a:rPr lang="zh-CN" altLang="en-US" sz="2400">
                <a:latin typeface="仿宋" panose="02010609060101010101" pitchFamily="49" charset="-122"/>
                <a:ea typeface="仿宋" panose="02010609060101010101" pitchFamily="49" charset="-122"/>
              </a:rPr>
              <a:t>年夏，“金融强盗” 索罗斯等一帮国际炒家利用亚洲国家金融市场的漏洞，做空泰铢，引起泰国挤兑风潮，挤垮银行</a:t>
            </a:r>
            <a:r>
              <a:rPr lang="en-US" altLang="zh-CN" sz="2400">
                <a:latin typeface="仿宋" panose="02010609060101010101" pitchFamily="49" charset="-122"/>
                <a:ea typeface="仿宋" panose="02010609060101010101" pitchFamily="49" charset="-122"/>
              </a:rPr>
              <a:t>56</a:t>
            </a:r>
            <a:r>
              <a:rPr lang="zh-CN" altLang="en-US" sz="2400">
                <a:latin typeface="仿宋" panose="02010609060101010101" pitchFamily="49" charset="-122"/>
                <a:ea typeface="仿宋" panose="02010609060101010101" pitchFamily="49" charset="-122"/>
              </a:rPr>
              <a:t>家，泰铢贬值</a:t>
            </a:r>
            <a:r>
              <a:rPr lang="en-US" altLang="zh-CN" sz="2400">
                <a:latin typeface="仿宋" panose="02010609060101010101" pitchFamily="49" charset="-122"/>
                <a:ea typeface="仿宋" panose="02010609060101010101" pitchFamily="49" charset="-122"/>
              </a:rPr>
              <a:t>60%</a:t>
            </a:r>
            <a:r>
              <a:rPr lang="zh-CN" altLang="en-US" sz="2400">
                <a:latin typeface="仿宋" panose="02010609060101010101" pitchFamily="49" charset="-122"/>
                <a:ea typeface="仿宋" panose="02010609060101010101" pitchFamily="49" charset="-122"/>
              </a:rPr>
              <a:t>，股票市场狂泻</a:t>
            </a:r>
            <a:r>
              <a:rPr lang="en-US" altLang="zh-CN" sz="2400">
                <a:latin typeface="仿宋" panose="02010609060101010101" pitchFamily="49" charset="-122"/>
                <a:ea typeface="仿宋" panose="02010609060101010101" pitchFamily="49" charset="-122"/>
              </a:rPr>
              <a:t>70%</a:t>
            </a:r>
            <a:r>
              <a:rPr lang="zh-CN" altLang="en-US" sz="2400">
                <a:latin typeface="仿宋" panose="02010609060101010101" pitchFamily="49" charset="-122"/>
                <a:ea typeface="仿宋" panose="02010609060101010101" pitchFamily="49" charset="-122"/>
              </a:rPr>
              <a:t>。菲律宾、马来西亚、新加坡、印度尼西亚、日本和韩国等国家的汇市和股市也随之一路狂泻，终结了亚洲经济的高速发展。</a:t>
            </a:r>
          </a:p>
        </p:txBody>
      </p:sp>
      <p:pic>
        <p:nvPicPr>
          <p:cNvPr id="10" name="图片 9">
            <a:extLst>
              <a:ext uri="{FF2B5EF4-FFF2-40B4-BE49-F238E27FC236}">
                <a16:creationId xmlns:a16="http://schemas.microsoft.com/office/drawing/2014/main" xmlns="" id="{B292BBA1-27FD-41F6-92A4-CA0586E218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339" y="3200109"/>
            <a:ext cx="4450417" cy="2933762"/>
          </a:xfrm>
          <a:prstGeom prst="rect">
            <a:avLst/>
          </a:prstGeom>
          <a:ln>
            <a:noFill/>
          </a:ln>
          <a:effectLst>
            <a:outerShdw blurRad="190500" algn="tl" rotWithShape="0">
              <a:srgbClr val="000000">
                <a:alpha val="70000"/>
              </a:srgbClr>
            </a:outerShdw>
          </a:effectLst>
        </p:spPr>
      </p:pic>
      <p:sp>
        <p:nvSpPr>
          <p:cNvPr id="12" name="矩形 11">
            <a:extLst>
              <a:ext uri="{FF2B5EF4-FFF2-40B4-BE49-F238E27FC236}">
                <a16:creationId xmlns:a16="http://schemas.microsoft.com/office/drawing/2014/main" xmlns="" id="{49CC3B5D-FEB0-4A51-9685-32B041235D90}"/>
              </a:ext>
            </a:extLst>
          </p:cNvPr>
          <p:cNvSpPr/>
          <p:nvPr/>
        </p:nvSpPr>
        <p:spPr>
          <a:xfrm>
            <a:off x="7251848" y="6133871"/>
            <a:ext cx="3348840" cy="400110"/>
          </a:xfrm>
          <a:prstGeom prst="rect">
            <a:avLst/>
          </a:prstGeom>
        </p:spPr>
        <p:txBody>
          <a:bodyPr wrap="square">
            <a:spAutoFit/>
          </a:bodyPr>
          <a:lstStyle/>
          <a:p>
            <a:pPr algn="ctr"/>
            <a:r>
              <a:rPr lang="zh-CN" altLang="en-US" sz="2000">
                <a:latin typeface="仿宋" panose="02010609060101010101" pitchFamily="49" charset="-122"/>
                <a:ea typeface="仿宋" panose="02010609060101010101" pitchFamily="49" charset="-122"/>
              </a:rPr>
              <a:t>关注股市走向的香港股民</a:t>
            </a:r>
          </a:p>
        </p:txBody>
      </p:sp>
    </p:spTree>
    <p:extLst>
      <p:ext uri="{BB962C8B-B14F-4D97-AF65-F5344CB8AC3E}">
        <p14:creationId xmlns:p14="http://schemas.microsoft.com/office/powerpoint/2010/main" val="93774725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1A570EE8-533D-4A3C-943F-17FA83E44363}"/>
              </a:ext>
            </a:extLst>
          </p:cNvPr>
          <p:cNvSpPr/>
          <p:nvPr/>
        </p:nvSpPr>
        <p:spPr>
          <a:xfrm>
            <a:off x="2696170" y="17205"/>
            <a:ext cx="5691085"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11" name="矩形 10">
            <a:extLst>
              <a:ext uri="{FF2B5EF4-FFF2-40B4-BE49-F238E27FC236}">
                <a16:creationId xmlns:a16="http://schemas.microsoft.com/office/drawing/2014/main" xmlns="" id="{7632D566-CF5A-4B71-92DC-FEBAD80B1A22}"/>
              </a:ext>
            </a:extLst>
          </p:cNvPr>
          <p:cNvSpPr>
            <a:spLocks noChangeArrowheads="1"/>
          </p:cNvSpPr>
          <p:nvPr/>
        </p:nvSpPr>
        <p:spPr bwMode="auto">
          <a:xfrm>
            <a:off x="374178" y="571915"/>
            <a:ext cx="11443643" cy="3350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b="1">
                <a:solidFill>
                  <a:srgbClr val="000000"/>
                </a:solidFill>
                <a:latin typeface="华文中宋" panose="02010600040101010101" pitchFamily="2" charset="-122"/>
                <a:ea typeface="华文中宋" panose="02010600040101010101" pitchFamily="2" charset="-122"/>
              </a:rPr>
              <a:t>3</a:t>
            </a:r>
            <a:r>
              <a:rPr lang="zh-CN" altLang="en-US" sz="2400" b="1">
                <a:solidFill>
                  <a:srgbClr val="000000"/>
                </a:solidFill>
                <a:latin typeface="华文中宋" panose="02010600040101010101" pitchFamily="2" charset="-122"/>
                <a:ea typeface="华文中宋" panose="02010600040101010101" pitchFamily="2" charset="-122"/>
              </a:rPr>
              <a:t>．非洲国家的发展与问题</a:t>
            </a:r>
            <a:endParaRPr lang="en-US" altLang="zh-CN" sz="2400" b="1">
              <a:solidFill>
                <a:srgbClr val="000000"/>
              </a:solidFill>
              <a:latin typeface="华文中宋" pitchFamily="2" charset="-122"/>
              <a:ea typeface="华文中宋"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1</a:t>
            </a:r>
            <a:r>
              <a:rPr lang="zh-CN" altLang="en-US" sz="2400">
                <a:solidFill>
                  <a:srgbClr val="000000"/>
                </a:solidFill>
                <a:latin typeface="华文中宋" panose="02010600040101010101" pitchFamily="2" charset="-122"/>
                <a:ea typeface="华文中宋" panose="02010600040101010101" pitchFamily="2" charset="-122"/>
              </a:rPr>
              <a:t>）成就：独立后一度发展较快；</a:t>
            </a:r>
            <a:r>
              <a:rPr lang="en-US" altLang="zh-CN" sz="2400">
                <a:solidFill>
                  <a:srgbClr val="000000"/>
                </a:solidFill>
                <a:latin typeface="华文中宋" panose="02010600040101010101" pitchFamily="2" charset="-122"/>
                <a:ea typeface="华文中宋" panose="02010600040101010101" pitchFamily="2" charset="-122"/>
              </a:rPr>
              <a:t>20</a:t>
            </a:r>
            <a:r>
              <a:rPr lang="zh-CN" altLang="en-US" sz="2400">
                <a:solidFill>
                  <a:srgbClr val="000000"/>
                </a:solidFill>
                <a:latin typeface="华文中宋" panose="02010600040101010101" pitchFamily="2" charset="-122"/>
                <a:ea typeface="华文中宋" panose="02010600040101010101" pitchFamily="2" charset="-122"/>
              </a:rPr>
              <a:t>世纪</a:t>
            </a:r>
            <a:r>
              <a:rPr lang="en-US" altLang="zh-CN" sz="2400">
                <a:solidFill>
                  <a:srgbClr val="000000"/>
                </a:solidFill>
                <a:latin typeface="华文中宋" panose="02010600040101010101" pitchFamily="2" charset="-122"/>
                <a:ea typeface="华文中宋" panose="02010600040101010101" pitchFamily="2" charset="-122"/>
              </a:rPr>
              <a:t>70</a:t>
            </a:r>
            <a:r>
              <a:rPr lang="zh-CN" altLang="en-US" sz="2400">
                <a:solidFill>
                  <a:srgbClr val="000000"/>
                </a:solidFill>
                <a:latin typeface="华文中宋" panose="02010600040101010101" pitchFamily="2" charset="-122"/>
                <a:ea typeface="华文中宋" panose="02010600040101010101" pitchFamily="2" charset="-122"/>
              </a:rPr>
              <a:t>年代中期以后陷入困境；经过调整，</a:t>
            </a:r>
            <a:r>
              <a:rPr lang="en-US" altLang="zh-CN" sz="2400">
                <a:solidFill>
                  <a:srgbClr val="000000"/>
                </a:solidFill>
                <a:latin typeface="华文中宋" panose="02010600040101010101" pitchFamily="2" charset="-122"/>
                <a:ea typeface="华文中宋" panose="02010600040101010101" pitchFamily="2" charset="-122"/>
              </a:rPr>
              <a:t>90</a:t>
            </a:r>
            <a:r>
              <a:rPr lang="zh-CN" altLang="en-US" sz="2400">
                <a:solidFill>
                  <a:srgbClr val="000000"/>
                </a:solidFill>
                <a:latin typeface="华文中宋" panose="02010600040101010101" pitchFamily="2" charset="-122"/>
                <a:ea typeface="华文中宋" panose="02010600040101010101" pitchFamily="2" charset="-122"/>
              </a:rPr>
              <a:t>年代中期，经济又开始增长。（曲折发展）</a:t>
            </a:r>
            <a:endParaRPr lang="en-US" altLang="zh-CN" sz="2400">
              <a:solidFill>
                <a:srgbClr val="000000"/>
              </a:solidFill>
              <a:latin typeface="华文中宋" panose="02010600040101010101" pitchFamily="2" charset="-122"/>
              <a:ea typeface="华文中宋" panose="02010600040101010101" pitchFamily="2" charset="-122"/>
            </a:endParaRP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）挑战：</a:t>
            </a: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①问题：发展不平衡，近一半人口生活在贫困线以下。</a:t>
            </a:r>
          </a:p>
          <a:p>
            <a:pPr>
              <a:lnSpc>
                <a:spcPct val="150000"/>
              </a:lnSpc>
            </a:pPr>
            <a:r>
              <a:rPr lang="zh-CN" altLang="en-US" sz="2400">
                <a:solidFill>
                  <a:srgbClr val="000000"/>
                </a:solidFill>
                <a:latin typeface="华文中宋" panose="02010600040101010101" pitchFamily="2" charset="-122"/>
                <a:ea typeface="华文中宋" panose="02010600040101010101" pitchFamily="2" charset="-122"/>
              </a:rPr>
              <a:t>    ②对策：成立各种经济合作组织，共同谋求发展。</a:t>
            </a:r>
          </a:p>
        </p:txBody>
      </p:sp>
      <p:pic>
        <p:nvPicPr>
          <p:cNvPr id="14" name="图片 13">
            <a:extLst>
              <a:ext uri="{FF2B5EF4-FFF2-40B4-BE49-F238E27FC236}">
                <a16:creationId xmlns:a16="http://schemas.microsoft.com/office/drawing/2014/main" xmlns="" id="{6213FABC-2AE6-400A-B2EC-F701D7AB7D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8609" y="4101749"/>
            <a:ext cx="5366429" cy="2528516"/>
          </a:xfrm>
          <a:prstGeom prst="rect">
            <a:avLst/>
          </a:prstGeom>
          <a:ln>
            <a:noFill/>
          </a:ln>
          <a:effectLst>
            <a:outerShdw blurRad="190500" algn="tl" rotWithShape="0">
              <a:srgbClr val="000000">
                <a:alpha val="70000"/>
              </a:srgbClr>
            </a:outerShdw>
          </a:effectLst>
        </p:spPr>
      </p:pic>
      <p:pic>
        <p:nvPicPr>
          <p:cNvPr id="3" name="图片 2">
            <a:extLst>
              <a:ext uri="{FF2B5EF4-FFF2-40B4-BE49-F238E27FC236}">
                <a16:creationId xmlns:a16="http://schemas.microsoft.com/office/drawing/2014/main" xmlns="" id="{C0F2D56F-F20A-4BD3-820B-A4817CA465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0086" y="4101750"/>
            <a:ext cx="2098414" cy="1941698"/>
          </a:xfrm>
          <a:prstGeom prst="rect">
            <a:avLst/>
          </a:prstGeom>
        </p:spPr>
      </p:pic>
      <p:pic>
        <p:nvPicPr>
          <p:cNvPr id="8" name="图片 7">
            <a:extLst>
              <a:ext uri="{FF2B5EF4-FFF2-40B4-BE49-F238E27FC236}">
                <a16:creationId xmlns:a16="http://schemas.microsoft.com/office/drawing/2014/main" xmlns="" id="{61A00E0D-0B8F-410E-9270-66D64AEC84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14957" y="4101749"/>
            <a:ext cx="2098414" cy="1941699"/>
          </a:xfrm>
          <a:prstGeom prst="rect">
            <a:avLst/>
          </a:prstGeom>
        </p:spPr>
      </p:pic>
      <p:sp>
        <p:nvSpPr>
          <p:cNvPr id="12" name="文本框 11">
            <a:extLst>
              <a:ext uri="{FF2B5EF4-FFF2-40B4-BE49-F238E27FC236}">
                <a16:creationId xmlns:a16="http://schemas.microsoft.com/office/drawing/2014/main" xmlns="" id="{C83ACECC-7CC5-4864-86D9-3E0F0420D6A5}"/>
              </a:ext>
            </a:extLst>
          </p:cNvPr>
          <p:cNvSpPr txBox="1"/>
          <p:nvPr/>
        </p:nvSpPr>
        <p:spPr>
          <a:xfrm>
            <a:off x="9314957" y="6239495"/>
            <a:ext cx="2349884" cy="369332"/>
          </a:xfrm>
          <a:prstGeom prst="rect">
            <a:avLst/>
          </a:prstGeom>
          <a:noFill/>
        </p:spPr>
        <p:txBody>
          <a:bodyPr wrap="square" rtlCol="0">
            <a:spAutoFit/>
          </a:bodyPr>
          <a:lstStyle/>
          <a:p>
            <a:r>
              <a:rPr lang="zh-CN" altLang="en-US"/>
              <a:t>南部非洲发展共同体</a:t>
            </a:r>
          </a:p>
        </p:txBody>
      </p:sp>
      <p:sp>
        <p:nvSpPr>
          <p:cNvPr id="15" name="文本框 14">
            <a:extLst>
              <a:ext uri="{FF2B5EF4-FFF2-40B4-BE49-F238E27FC236}">
                <a16:creationId xmlns:a16="http://schemas.microsoft.com/office/drawing/2014/main" xmlns="" id="{1493AB28-ABE5-475D-A107-B3AE06518AA7}"/>
              </a:ext>
            </a:extLst>
          </p:cNvPr>
          <p:cNvSpPr txBox="1"/>
          <p:nvPr/>
        </p:nvSpPr>
        <p:spPr>
          <a:xfrm>
            <a:off x="7320926" y="6222365"/>
            <a:ext cx="1597573" cy="369332"/>
          </a:xfrm>
          <a:prstGeom prst="rect">
            <a:avLst/>
          </a:prstGeom>
          <a:noFill/>
        </p:spPr>
        <p:txBody>
          <a:bodyPr wrap="square" rtlCol="0">
            <a:spAutoFit/>
          </a:bodyPr>
          <a:lstStyle/>
          <a:p>
            <a:r>
              <a:rPr lang="zh-CN" altLang="en-US"/>
              <a:t>东非共同体</a:t>
            </a:r>
          </a:p>
        </p:txBody>
      </p:sp>
    </p:spTree>
    <p:extLst>
      <p:ext uri="{BB962C8B-B14F-4D97-AF65-F5344CB8AC3E}">
        <p14:creationId xmlns:p14="http://schemas.microsoft.com/office/powerpoint/2010/main" val="27844697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1A570EE8-533D-4A3C-943F-17FA83E44363}"/>
              </a:ext>
            </a:extLst>
          </p:cNvPr>
          <p:cNvSpPr/>
          <p:nvPr/>
        </p:nvSpPr>
        <p:spPr>
          <a:xfrm>
            <a:off x="2696170" y="17205"/>
            <a:ext cx="5712106" cy="584775"/>
          </a:xfrm>
          <a:prstGeom prst="rect">
            <a:avLst/>
          </a:prstGeom>
          <a:noFill/>
        </p:spPr>
        <p:txBody>
          <a:bodyPr wrap="square">
            <a:spAutoFit/>
          </a:bodyPr>
          <a:lstStyle/>
          <a:p>
            <a:pPr>
              <a:spcAft>
                <a:spcPct val="0"/>
              </a:spcAft>
            </a:pPr>
            <a:r>
              <a:rPr lang="zh-CN" altLang="zh-CN" sz="3200" b="1">
                <a:solidFill>
                  <a:srgbClr val="FF0000"/>
                </a:solidFill>
                <a:latin typeface="+mn-ea"/>
                <a:cs typeface="Times New Roman" panose="02020603050405020304" pitchFamily="18" charset="0"/>
              </a:rPr>
              <a:t>二、发展中国家的成就</a:t>
            </a:r>
            <a:r>
              <a:rPr lang="zh-CN" altLang="en-US" sz="3200" b="1">
                <a:solidFill>
                  <a:srgbClr val="FF0000"/>
                </a:solidFill>
                <a:latin typeface="+mn-ea"/>
                <a:cs typeface="Times New Roman" panose="02020603050405020304" pitchFamily="18" charset="0"/>
              </a:rPr>
              <a:t>与挑战</a:t>
            </a:r>
            <a:endParaRPr lang="zh-CN" altLang="zh-CN" sz="3200">
              <a:solidFill>
                <a:srgbClr val="FF0000"/>
              </a:solidFill>
              <a:latin typeface="+mn-ea"/>
              <a:cs typeface="Times New Roman" panose="02020603050405020304" pitchFamily="18" charset="0"/>
            </a:endParaRPr>
          </a:p>
        </p:txBody>
      </p:sp>
      <p:sp>
        <p:nvSpPr>
          <p:cNvPr id="11" name="矩形 10">
            <a:extLst>
              <a:ext uri="{FF2B5EF4-FFF2-40B4-BE49-F238E27FC236}">
                <a16:creationId xmlns:a16="http://schemas.microsoft.com/office/drawing/2014/main" xmlns="" id="{7632D566-CF5A-4B71-92DC-FEBAD80B1A22}"/>
              </a:ext>
            </a:extLst>
          </p:cNvPr>
          <p:cNvSpPr>
            <a:spLocks noChangeArrowheads="1"/>
          </p:cNvSpPr>
          <p:nvPr/>
        </p:nvSpPr>
        <p:spPr bwMode="auto">
          <a:xfrm>
            <a:off x="320040" y="585204"/>
            <a:ext cx="11287760" cy="2820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3600"/>
              </a:lnSpc>
            </a:pPr>
            <a:r>
              <a:rPr lang="en-US" altLang="zh-CN" sz="2400" b="1">
                <a:solidFill>
                  <a:srgbClr val="000000"/>
                </a:solidFill>
                <a:latin typeface="华文中宋" panose="02010600040101010101" pitchFamily="2" charset="-122"/>
                <a:ea typeface="华文中宋" panose="02010600040101010101" pitchFamily="2" charset="-122"/>
              </a:rPr>
              <a:t>4</a:t>
            </a:r>
            <a:r>
              <a:rPr lang="zh-CN" altLang="en-US" sz="2400" b="1">
                <a:solidFill>
                  <a:srgbClr val="000000"/>
                </a:solidFill>
                <a:latin typeface="华文中宋" panose="02010600040101010101" pitchFamily="2" charset="-122"/>
                <a:ea typeface="华文中宋" panose="02010600040101010101" pitchFamily="2" charset="-122"/>
              </a:rPr>
              <a:t>．拉丁美洲国家的发展与问题</a:t>
            </a:r>
          </a:p>
          <a:p>
            <a:pPr>
              <a:lnSpc>
                <a:spcPts val="36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1</a:t>
            </a:r>
            <a:r>
              <a:rPr lang="zh-CN" altLang="en-US" sz="2400">
                <a:solidFill>
                  <a:srgbClr val="000000"/>
                </a:solidFill>
                <a:latin typeface="华文中宋" panose="02010600040101010101" pitchFamily="2" charset="-122"/>
                <a:ea typeface="华文中宋" panose="02010600040101010101" pitchFamily="2" charset="-122"/>
              </a:rPr>
              <a:t>）成就：巴西、墨西哥、阿根廷等基本实现工业化；大多数拉美国家属于中等收入国家。</a:t>
            </a:r>
            <a:endParaRPr lang="en-US" altLang="zh-CN" sz="2400">
              <a:solidFill>
                <a:srgbClr val="000000"/>
              </a:solidFill>
              <a:latin typeface="华文中宋" panose="02010600040101010101" pitchFamily="2" charset="-122"/>
              <a:ea typeface="华文中宋" panose="02010600040101010101" pitchFamily="2" charset="-122"/>
            </a:endParaRPr>
          </a:p>
          <a:p>
            <a:pPr>
              <a:lnSpc>
                <a:spcPts val="3600"/>
              </a:lnSpc>
            </a:pPr>
            <a:r>
              <a:rPr lang="zh-CN" altLang="en-US" sz="2400">
                <a:solidFill>
                  <a:srgbClr val="000000"/>
                </a:solidFill>
                <a:latin typeface="华文中宋" panose="02010600040101010101" pitchFamily="2" charset="-122"/>
                <a:ea typeface="华文中宋" panose="02010600040101010101" pitchFamily="2" charset="-122"/>
              </a:rPr>
              <a:t>（</a:t>
            </a:r>
            <a:r>
              <a:rPr lang="en-US" altLang="zh-CN" sz="2400">
                <a:solidFill>
                  <a:srgbClr val="000000"/>
                </a:solidFill>
                <a:latin typeface="华文中宋" panose="02010600040101010101" pitchFamily="2" charset="-122"/>
                <a:ea typeface="华文中宋" panose="02010600040101010101" pitchFamily="2" charset="-122"/>
              </a:rPr>
              <a:t>2</a:t>
            </a:r>
            <a:r>
              <a:rPr lang="zh-CN" altLang="en-US" sz="2400">
                <a:solidFill>
                  <a:srgbClr val="000000"/>
                </a:solidFill>
                <a:latin typeface="华文中宋" panose="02010600040101010101" pitchFamily="2" charset="-122"/>
                <a:ea typeface="华文中宋" panose="02010600040101010101" pitchFamily="2" charset="-122"/>
              </a:rPr>
              <a:t>）挑战：</a:t>
            </a:r>
            <a:endParaRPr lang="en-US" altLang="zh-CN" sz="2400">
              <a:solidFill>
                <a:srgbClr val="000000"/>
              </a:solidFill>
              <a:latin typeface="华文中宋" panose="02010600040101010101" pitchFamily="2" charset="-122"/>
              <a:ea typeface="华文中宋" panose="02010600040101010101" pitchFamily="2" charset="-122"/>
            </a:endParaRPr>
          </a:p>
          <a:p>
            <a:pPr>
              <a:lnSpc>
                <a:spcPts val="3600"/>
              </a:lnSpc>
            </a:pPr>
            <a:r>
              <a:rPr lang="en-US" altLang="zh-CN" sz="2400">
                <a:solidFill>
                  <a:srgbClr val="000000"/>
                </a:solidFill>
                <a:latin typeface="华文中宋" panose="02010600040101010101" pitchFamily="2" charset="-122"/>
                <a:ea typeface="华文中宋" panose="02010600040101010101" pitchFamily="2" charset="-122"/>
              </a:rPr>
              <a:t>      </a:t>
            </a:r>
            <a:r>
              <a:rPr lang="zh-CN" altLang="en-US" sz="2400">
                <a:solidFill>
                  <a:srgbClr val="000000"/>
                </a:solidFill>
                <a:latin typeface="华文中宋" panose="02010600040101010101" pitchFamily="2" charset="-122"/>
                <a:ea typeface="华文中宋" panose="02010600040101010101" pitchFamily="2" charset="-122"/>
              </a:rPr>
              <a:t>①问题：过于依赖出口贸易和外资，欠下巨额外债。</a:t>
            </a:r>
          </a:p>
          <a:p>
            <a:pPr>
              <a:lnSpc>
                <a:spcPts val="3600"/>
              </a:lnSpc>
            </a:pPr>
            <a:r>
              <a:rPr lang="zh-CN" altLang="en-US" sz="2400">
                <a:solidFill>
                  <a:srgbClr val="000000"/>
                </a:solidFill>
                <a:latin typeface="华文中宋" panose="02010600040101010101" pitchFamily="2" charset="-122"/>
                <a:ea typeface="华文中宋" panose="02010600040101010101" pitchFamily="2" charset="-122"/>
              </a:rPr>
              <a:t>      ②对策：经过改革，</a:t>
            </a:r>
            <a:r>
              <a:rPr lang="en-US" altLang="zh-CN" sz="2400">
                <a:solidFill>
                  <a:srgbClr val="000000"/>
                </a:solidFill>
                <a:latin typeface="华文中宋" panose="02010600040101010101" pitchFamily="2" charset="-122"/>
                <a:ea typeface="华文中宋" panose="02010600040101010101" pitchFamily="2" charset="-122"/>
              </a:rPr>
              <a:t>20</a:t>
            </a:r>
            <a:r>
              <a:rPr lang="zh-CN" altLang="en-US" sz="2400">
                <a:solidFill>
                  <a:srgbClr val="000000"/>
                </a:solidFill>
                <a:latin typeface="华文中宋" panose="02010600040101010101" pitchFamily="2" charset="-122"/>
                <a:ea typeface="华文中宋" panose="02010600040101010101" pitchFamily="2" charset="-122"/>
              </a:rPr>
              <a:t>世纪</a:t>
            </a:r>
            <a:r>
              <a:rPr lang="en-US" altLang="zh-CN" sz="2400">
                <a:solidFill>
                  <a:srgbClr val="000000"/>
                </a:solidFill>
                <a:latin typeface="华文中宋" panose="02010600040101010101" pitchFamily="2" charset="-122"/>
                <a:ea typeface="华文中宋" panose="02010600040101010101" pitchFamily="2" charset="-122"/>
              </a:rPr>
              <a:t>90</a:t>
            </a:r>
            <a:r>
              <a:rPr lang="zh-CN" altLang="en-US" sz="2400">
                <a:solidFill>
                  <a:srgbClr val="000000"/>
                </a:solidFill>
                <a:latin typeface="华文中宋" panose="02010600040101010101" pitchFamily="2" charset="-122"/>
                <a:ea typeface="华文中宋" panose="02010600040101010101" pitchFamily="2" charset="-122"/>
              </a:rPr>
              <a:t>年代经济出现繁荣势头。</a:t>
            </a:r>
          </a:p>
        </p:txBody>
      </p:sp>
      <p:sp>
        <p:nvSpPr>
          <p:cNvPr id="8" name="矩形 7">
            <a:extLst>
              <a:ext uri="{FF2B5EF4-FFF2-40B4-BE49-F238E27FC236}">
                <a16:creationId xmlns:a16="http://schemas.microsoft.com/office/drawing/2014/main" xmlns="" id="{54D62B7D-0FA5-4573-B8A9-91138AB5B086}"/>
              </a:ext>
            </a:extLst>
          </p:cNvPr>
          <p:cNvSpPr/>
          <p:nvPr/>
        </p:nvSpPr>
        <p:spPr>
          <a:xfrm>
            <a:off x="634566" y="3577856"/>
            <a:ext cx="6050714" cy="3046988"/>
          </a:xfrm>
          <a:prstGeom prst="rect">
            <a:avLst/>
          </a:prstGeom>
          <a:ln w="19050">
            <a:solidFill>
              <a:schemeClr val="accent6">
                <a:lumMod val="50000"/>
              </a:schemeClr>
            </a:solidFill>
          </a:ln>
        </p:spPr>
        <p:txBody>
          <a:bodyPr wrap="square">
            <a:spAutoFit/>
          </a:bodyPr>
          <a:lstStyle/>
          <a:p>
            <a:r>
              <a:rPr lang="zh-CN" altLang="en-US" sz="2400">
                <a:latin typeface="仿宋" panose="02010609060101010101" pitchFamily="49" charset="-122"/>
                <a:ea typeface="仿宋" panose="02010609060101010101" pitchFamily="49" charset="-122"/>
              </a:rPr>
              <a:t>第二次世界大战后，经过几十年的努力，整个（拉丁美洲）地区经济有较大发展，并涌现出几个“新型工业化”国家</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在拉丁美洲国民经济中的比重，制造业由战后不久的</a:t>
            </a:r>
            <a:r>
              <a:rPr lang="en-US" altLang="zh-CN" sz="2400">
                <a:latin typeface="仿宋" panose="02010609060101010101" pitchFamily="49" charset="-122"/>
                <a:ea typeface="仿宋" panose="02010609060101010101" pitchFamily="49" charset="-122"/>
              </a:rPr>
              <a:t>18%</a:t>
            </a:r>
            <a:r>
              <a:rPr lang="zh-CN" altLang="en-US" sz="2400">
                <a:latin typeface="仿宋" panose="02010609060101010101" pitchFamily="49" charset="-122"/>
                <a:ea typeface="仿宋" panose="02010609060101010101" pitchFamily="49" charset="-122"/>
              </a:rPr>
              <a:t>增加到</a:t>
            </a:r>
            <a:r>
              <a:rPr lang="en-US" altLang="zh-CN" sz="2400">
                <a:latin typeface="仿宋" panose="02010609060101010101" pitchFamily="49" charset="-122"/>
                <a:ea typeface="仿宋" panose="02010609060101010101" pitchFamily="49" charset="-122"/>
              </a:rPr>
              <a:t>1980</a:t>
            </a:r>
            <a:r>
              <a:rPr lang="zh-CN" altLang="en-US" sz="2400">
                <a:latin typeface="仿宋" panose="02010609060101010101" pitchFamily="49" charset="-122"/>
                <a:ea typeface="仿宋" panose="02010609060101010101" pitchFamily="49" charset="-122"/>
              </a:rPr>
              <a:t>年的</a:t>
            </a:r>
            <a:r>
              <a:rPr lang="en-US" altLang="zh-CN" sz="2400">
                <a:latin typeface="仿宋" panose="02010609060101010101" pitchFamily="49" charset="-122"/>
                <a:ea typeface="仿宋" panose="02010609060101010101" pitchFamily="49" charset="-122"/>
              </a:rPr>
              <a:t>26%</a:t>
            </a:r>
            <a:r>
              <a:rPr lang="zh-CN" altLang="en-US" sz="2400">
                <a:latin typeface="仿宋" panose="02010609060101010101" pitchFamily="49" charset="-122"/>
                <a:ea typeface="仿宋" panose="02010609060101010101" pitchFamily="49" charset="-122"/>
              </a:rPr>
              <a:t>，而同期农业由</a:t>
            </a:r>
            <a:r>
              <a:rPr lang="en-US" altLang="zh-CN" sz="2400">
                <a:latin typeface="仿宋" panose="02010609060101010101" pitchFamily="49" charset="-122"/>
                <a:ea typeface="仿宋" panose="02010609060101010101" pitchFamily="49" charset="-122"/>
              </a:rPr>
              <a:t>31%</a:t>
            </a:r>
            <a:r>
              <a:rPr lang="zh-CN" altLang="en-US" sz="2400">
                <a:latin typeface="仿宋" panose="02010609060101010101" pitchFamily="49" charset="-122"/>
                <a:ea typeface="仿宋" panose="02010609060101010101" pitchFamily="49" charset="-122"/>
              </a:rPr>
              <a:t>下降到</a:t>
            </a:r>
            <a:r>
              <a:rPr lang="en-US" altLang="zh-CN" sz="2400">
                <a:latin typeface="仿宋" panose="02010609060101010101" pitchFamily="49" charset="-122"/>
                <a:ea typeface="仿宋" panose="02010609060101010101" pitchFamily="49" charset="-122"/>
              </a:rPr>
              <a:t>10%……1950-1980</a:t>
            </a:r>
            <a:r>
              <a:rPr lang="zh-CN" altLang="en-US" sz="2400">
                <a:latin typeface="仿宋" panose="02010609060101010101" pitchFamily="49" charset="-122"/>
                <a:ea typeface="仿宋" panose="02010609060101010101" pitchFamily="49" charset="-122"/>
              </a:rPr>
              <a:t>年，拉丁美洲国内生产总值年平均增长率为</a:t>
            </a:r>
            <a:r>
              <a:rPr lang="en-US" altLang="zh-CN" sz="2400">
                <a:latin typeface="仿宋" panose="02010609060101010101" pitchFamily="49" charset="-122"/>
                <a:ea typeface="仿宋" panose="02010609060101010101" pitchFamily="49" charset="-122"/>
              </a:rPr>
              <a:t>5.5%</a:t>
            </a:r>
            <a:r>
              <a:rPr lang="zh-CN" altLang="en-US" sz="2400">
                <a:latin typeface="仿宋" panose="02010609060101010101" pitchFamily="49" charset="-122"/>
                <a:ea typeface="仿宋" panose="02010609060101010101" pitchFamily="49" charset="-122"/>
              </a:rPr>
              <a:t>，高于发达资本主义世界的</a:t>
            </a:r>
            <a:r>
              <a:rPr lang="en-US" altLang="zh-CN" sz="2400">
                <a:latin typeface="仿宋" panose="02010609060101010101" pitchFamily="49" charset="-122"/>
                <a:ea typeface="仿宋" panose="02010609060101010101" pitchFamily="49" charset="-122"/>
              </a:rPr>
              <a:t>4.3%</a:t>
            </a:r>
            <a:r>
              <a:rPr lang="zh-CN" altLang="en-US" sz="2400">
                <a:latin typeface="仿宋" panose="02010609060101010101" pitchFamily="49" charset="-122"/>
                <a:ea typeface="仿宋" panose="02010609060101010101" pitchFamily="49" charset="-122"/>
              </a:rPr>
              <a:t>和发展中国家的</a:t>
            </a:r>
            <a:r>
              <a:rPr lang="en-US" altLang="zh-CN" sz="2400">
                <a:latin typeface="仿宋" panose="02010609060101010101" pitchFamily="49" charset="-122"/>
                <a:ea typeface="仿宋" panose="02010609060101010101" pitchFamily="49" charset="-122"/>
              </a:rPr>
              <a:t>5%</a:t>
            </a:r>
            <a:r>
              <a:rPr lang="zh-CN" altLang="en-US" sz="2400">
                <a:latin typeface="仿宋" panose="02010609060101010101" pitchFamily="49" charset="-122"/>
                <a:ea typeface="仿宋" panose="02010609060101010101" pitchFamily="49" charset="-122"/>
              </a:rPr>
              <a:t>。</a:t>
            </a:r>
          </a:p>
        </p:txBody>
      </p:sp>
      <p:pic>
        <p:nvPicPr>
          <p:cNvPr id="9" name="图片 8">
            <a:extLst>
              <a:ext uri="{FF2B5EF4-FFF2-40B4-BE49-F238E27FC236}">
                <a16:creationId xmlns:a16="http://schemas.microsoft.com/office/drawing/2014/main" xmlns="" id="{A201478A-B2B1-48D0-B53E-28D0E647DC3E}"/>
              </a:ext>
            </a:extLst>
          </p:cNvPr>
          <p:cNvPicPr>
            <a:picLocks noChangeAspect="1"/>
          </p:cNvPicPr>
          <p:nvPr/>
        </p:nvPicPr>
        <p:blipFill>
          <a:blip r:embed="rId2">
            <a:extLst>
              <a:ext uri="{28A0092B-C50C-407E-A947-70E740481C1C}">
                <a14:useLocalDpi xmlns:a14="http://schemas.microsoft.com/office/drawing/2010/main" val="0"/>
              </a:ext>
            </a:extLst>
          </a:blip>
          <a:srcRect l="419" t="1467" r="50941" b="8408"/>
          <a:stretch>
            <a:fillRect/>
          </a:stretch>
        </p:blipFill>
        <p:spPr>
          <a:xfrm>
            <a:off x="6832602" y="3577855"/>
            <a:ext cx="4775198" cy="304698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36621392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277842D3-D619-4B5E-9A60-0031CCD47AC4}"/>
              </a:ext>
            </a:extLst>
          </p:cNvPr>
          <p:cNvSpPr/>
          <p:nvPr/>
        </p:nvSpPr>
        <p:spPr>
          <a:xfrm>
            <a:off x="2696170" y="17205"/>
            <a:ext cx="5519460" cy="584775"/>
          </a:xfrm>
          <a:prstGeom prst="rect">
            <a:avLst/>
          </a:prstGeom>
          <a:noFill/>
        </p:spPr>
        <p:txBody>
          <a:bodyPr wrap="none">
            <a:spAutoFit/>
          </a:bodyPr>
          <a:lstStyle/>
          <a:p>
            <a:pPr>
              <a:spcAft>
                <a:spcPct val="0"/>
              </a:spcAft>
            </a:pPr>
            <a:r>
              <a:rPr lang="zh-CN" altLang="en-US" sz="3200" b="1">
                <a:solidFill>
                  <a:srgbClr val="FF0000"/>
                </a:solidFill>
                <a:latin typeface="+mn-ea"/>
                <a:cs typeface="Times New Roman" panose="02020603050405020304" pitchFamily="18" charset="0"/>
              </a:rPr>
              <a:t>三</a:t>
            </a:r>
            <a:r>
              <a:rPr lang="zh-CN" altLang="zh-CN" sz="3200" b="1">
                <a:solidFill>
                  <a:srgbClr val="FF0000"/>
                </a:solidFill>
                <a:latin typeface="+mn-ea"/>
                <a:cs typeface="Times New Roman" panose="02020603050405020304" pitchFamily="18" charset="0"/>
              </a:rPr>
              <a:t>、发展中国家</a:t>
            </a:r>
            <a:r>
              <a:rPr lang="zh-CN" altLang="en-US" sz="3200" b="1">
                <a:solidFill>
                  <a:srgbClr val="FF0000"/>
                </a:solidFill>
                <a:latin typeface="+mn-ea"/>
                <a:cs typeface="Times New Roman" panose="02020603050405020304" pitchFamily="18" charset="0"/>
              </a:rPr>
              <a:t>的成就与挑战</a:t>
            </a:r>
            <a:endParaRPr lang="zh-CN" altLang="zh-CN" sz="3200">
              <a:solidFill>
                <a:srgbClr val="FF0000"/>
              </a:solidFill>
              <a:latin typeface="+mn-ea"/>
              <a:cs typeface="Times New Roman" panose="02020603050405020304" pitchFamily="18" charset="0"/>
            </a:endParaRPr>
          </a:p>
        </p:txBody>
      </p:sp>
      <p:sp>
        <p:nvSpPr>
          <p:cNvPr id="8" name="矩形 7">
            <a:extLst>
              <a:ext uri="{FF2B5EF4-FFF2-40B4-BE49-F238E27FC236}">
                <a16:creationId xmlns:a16="http://schemas.microsoft.com/office/drawing/2014/main" xmlns="" id="{7CC40927-1F6F-46D0-9B02-77A7B32BC5AC}"/>
              </a:ext>
            </a:extLst>
          </p:cNvPr>
          <p:cNvSpPr/>
          <p:nvPr/>
        </p:nvSpPr>
        <p:spPr>
          <a:xfrm>
            <a:off x="360961" y="734609"/>
            <a:ext cx="3841187" cy="523861"/>
          </a:xfrm>
          <a:prstGeom prst="rect">
            <a:avLst/>
          </a:prstGeom>
        </p:spPr>
        <p:txBody>
          <a:bodyPr wrap="square">
            <a:spAutoFit/>
          </a:bodyPr>
          <a:lstStyle/>
          <a:p>
            <a:pPr>
              <a:lnSpc>
                <a:spcPts val="3600"/>
              </a:lnSpc>
              <a:spcAft>
                <a:spcPts val="60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5.</a:t>
            </a:r>
            <a:r>
              <a:rPr lang="zh-CN" altLang="en-US" sz="2800" b="1">
                <a:latin typeface="华文中宋" panose="02010600040101010101" pitchFamily="2" charset="-122"/>
                <a:ea typeface="华文中宋" panose="02010600040101010101" pitchFamily="2" charset="-122"/>
                <a:cs typeface="Times New Roman" panose="02020603050405020304" pitchFamily="18" charset="0"/>
              </a:rPr>
              <a:t>共同挑战</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5" name="矩形 14">
            <a:extLst>
              <a:ext uri="{FF2B5EF4-FFF2-40B4-BE49-F238E27FC236}">
                <a16:creationId xmlns:a16="http://schemas.microsoft.com/office/drawing/2014/main" xmlns="" id="{96DD1C3C-87B8-48A7-9C86-C05CE8FB56E3}"/>
              </a:ext>
            </a:extLst>
          </p:cNvPr>
          <p:cNvSpPr/>
          <p:nvPr/>
        </p:nvSpPr>
        <p:spPr>
          <a:xfrm>
            <a:off x="622935" y="1357444"/>
            <a:ext cx="4684296" cy="461665"/>
          </a:xfrm>
          <a:prstGeom prst="rect">
            <a:avLst/>
          </a:prstGeom>
        </p:spPr>
        <p:txBody>
          <a:bodyPr wrap="none">
            <a:spAutoFit/>
          </a:bodyPr>
          <a:lstStyle/>
          <a:p>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1</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不平等的国际经济旧秩序。</a:t>
            </a:r>
          </a:p>
        </p:txBody>
      </p:sp>
      <p:pic>
        <p:nvPicPr>
          <p:cNvPr id="17" name="图片 16">
            <a:extLst>
              <a:ext uri="{FF2B5EF4-FFF2-40B4-BE49-F238E27FC236}">
                <a16:creationId xmlns:a16="http://schemas.microsoft.com/office/drawing/2014/main" xmlns="" id="{05B620A8-60E3-4A6D-A158-F03751524E4D}"/>
              </a:ext>
            </a:extLst>
          </p:cNvPr>
          <p:cNvPicPr>
            <a:picLocks noChangeAspect="1"/>
          </p:cNvPicPr>
          <p:nvPr/>
        </p:nvPicPr>
        <p:blipFill>
          <a:blip r:embed="rId2">
            <a:extLst>
              <a:ext uri="{28A0092B-C50C-407E-A947-70E740481C1C}">
                <a14:useLocalDpi xmlns:a14="http://schemas.microsoft.com/office/drawing/2010/main" val="0"/>
              </a:ext>
            </a:extLst>
          </a:blip>
          <a:srcRect l="11409" t="19851" r="10283" b="10884"/>
          <a:stretch>
            <a:fillRect/>
          </a:stretch>
        </p:blipFill>
        <p:spPr>
          <a:xfrm>
            <a:off x="7637907" y="1580167"/>
            <a:ext cx="3770254" cy="2377422"/>
          </a:xfrm>
          <a:prstGeom prst="rect">
            <a:avLst/>
          </a:prstGeom>
          <a:ln>
            <a:noFill/>
          </a:ln>
          <a:effectLst>
            <a:outerShdw blurRad="190500" algn="tl" rotWithShape="0">
              <a:srgbClr val="000000">
                <a:alpha val="70000"/>
              </a:srgbClr>
            </a:outerShdw>
          </a:effectLst>
        </p:spPr>
      </p:pic>
      <p:sp>
        <p:nvSpPr>
          <p:cNvPr id="18" name="矩形 17">
            <a:extLst>
              <a:ext uri="{FF2B5EF4-FFF2-40B4-BE49-F238E27FC236}">
                <a16:creationId xmlns:a16="http://schemas.microsoft.com/office/drawing/2014/main" xmlns="" id="{0D20C74F-89D6-44DB-9B98-5FE69E8A5993}"/>
              </a:ext>
            </a:extLst>
          </p:cNvPr>
          <p:cNvSpPr/>
          <p:nvPr/>
        </p:nvSpPr>
        <p:spPr>
          <a:xfrm>
            <a:off x="1007359" y="2129015"/>
            <a:ext cx="6287521" cy="1569660"/>
          </a:xfrm>
          <a:prstGeom prst="rect">
            <a:avLst/>
          </a:prstGeom>
          <a:ln w="19050">
            <a:solidFill>
              <a:schemeClr val="accent6">
                <a:lumMod val="50000"/>
              </a:schemeClr>
            </a:solidFill>
          </a:ln>
        </p:spPr>
        <p:txBody>
          <a:bodyPr wrap="square">
            <a:spAutoFit/>
          </a:bodyPr>
          <a:lstStyle/>
          <a:p>
            <a:r>
              <a:rPr lang="zh-CN" altLang="en-US" sz="2400">
                <a:latin typeface="仿宋" panose="02010609060101010101" pitchFamily="49" charset="-122"/>
                <a:ea typeface="仿宋" panose="02010609060101010101" pitchFamily="49" charset="-122"/>
              </a:rPr>
              <a:t>工农业产品交换时</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工业品价格高于价值</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农产品等初级产品价格低于价值所形成的差额。因这种差额的动态趋势呈张开的剪刀状</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故称为“</a:t>
            </a:r>
            <a:r>
              <a:rPr lang="zh-CN" altLang="en-US" sz="2400" i="1">
                <a:latin typeface="仿宋" panose="02010609060101010101" pitchFamily="49" charset="-122"/>
                <a:ea typeface="仿宋" panose="02010609060101010101" pitchFamily="49" charset="-122"/>
              </a:rPr>
              <a:t>剪刀差</a:t>
            </a:r>
            <a:r>
              <a:rPr lang="zh-CN" altLang="en-US" sz="2400">
                <a:latin typeface="仿宋" panose="02010609060101010101" pitchFamily="49" charset="-122"/>
                <a:ea typeface="仿宋" panose="02010609060101010101" pitchFamily="49" charset="-122"/>
              </a:rPr>
              <a:t>”。</a:t>
            </a:r>
          </a:p>
        </p:txBody>
      </p:sp>
      <p:sp>
        <p:nvSpPr>
          <p:cNvPr id="19" name="矩形 18">
            <a:extLst>
              <a:ext uri="{FF2B5EF4-FFF2-40B4-BE49-F238E27FC236}">
                <a16:creationId xmlns:a16="http://schemas.microsoft.com/office/drawing/2014/main" xmlns="" id="{296BFE47-66AB-478A-9522-CD21F9F95557}"/>
              </a:ext>
            </a:extLst>
          </p:cNvPr>
          <p:cNvSpPr/>
          <p:nvPr/>
        </p:nvSpPr>
        <p:spPr>
          <a:xfrm>
            <a:off x="622935" y="4176157"/>
            <a:ext cx="11335982" cy="2308324"/>
          </a:xfrm>
          <a:prstGeom prst="rect">
            <a:avLst/>
          </a:prstGeom>
          <a:ln>
            <a:solidFill>
              <a:schemeClr val="tx1"/>
            </a:solidFill>
          </a:ln>
        </p:spPr>
        <p:txBody>
          <a:bodyPr wrap="square">
            <a:spAutoFit/>
          </a:bodyPr>
          <a:lstStyle/>
          <a:p>
            <a:pPr indent="612140"/>
            <a:r>
              <a:rPr lang="zh-CN" altLang="en-US" sz="2400">
                <a:latin typeface="仿宋" panose="02010609060101010101" pitchFamily="49" charset="-122"/>
                <a:ea typeface="仿宋" panose="02010609060101010101" pitchFamily="49" charset="-122"/>
              </a:rPr>
              <a:t>到</a:t>
            </a:r>
            <a:r>
              <a:rPr lang="en-US" altLang="zh-CN" sz="2400">
                <a:latin typeface="仿宋" panose="02010609060101010101" pitchFamily="49" charset="-122"/>
                <a:ea typeface="仿宋" panose="02010609060101010101" pitchFamily="49" charset="-122"/>
              </a:rPr>
              <a:t>1989</a:t>
            </a:r>
            <a:r>
              <a:rPr lang="zh-CN" altLang="en-US" sz="2400">
                <a:latin typeface="仿宋" panose="02010609060101010101" pitchFamily="49" charset="-122"/>
                <a:ea typeface="仿宋" panose="02010609060101010101" pitchFamily="49" charset="-122"/>
              </a:rPr>
              <a:t>年，发展中国家的债务总额已高达</a:t>
            </a:r>
            <a:r>
              <a:rPr lang="en-US" altLang="zh-CN" sz="2400">
                <a:latin typeface="仿宋" panose="02010609060101010101" pitchFamily="49" charset="-122"/>
                <a:ea typeface="仿宋" panose="02010609060101010101" pitchFamily="49" charset="-122"/>
              </a:rPr>
              <a:t>13000</a:t>
            </a:r>
            <a:r>
              <a:rPr lang="zh-CN" altLang="en-US" sz="2400">
                <a:latin typeface="仿宋" panose="02010609060101010101" pitchFamily="49" charset="-122"/>
                <a:ea typeface="仿宋" panose="02010609060101010101" pitchFamily="49" charset="-122"/>
              </a:rPr>
              <a:t>亿美元，相当于被统计国家国民生产总值的一半以上</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由于发达国家实行紧缩政策，以及高技术产业的发展减少了对某些初级产品的需求，世界市场上初级产品的价格随之大幅度低落</a:t>
            </a:r>
            <a:r>
              <a:rPr lang="en-US" altLang="zh-CN" sz="2400">
                <a:latin typeface="仿宋" panose="02010609060101010101" pitchFamily="49" charset="-122"/>
                <a:ea typeface="仿宋" panose="02010609060101010101" pitchFamily="49" charset="-122"/>
              </a:rPr>
              <a:t>……80</a:t>
            </a:r>
            <a:r>
              <a:rPr lang="zh-CN" altLang="en-US" sz="2400">
                <a:latin typeface="仿宋" panose="02010609060101010101" pitchFamily="49" charset="-122"/>
                <a:ea typeface="仿宋" panose="02010609060101010101" pitchFamily="49" charset="-122"/>
              </a:rPr>
              <a:t>年代末</a:t>
            </a:r>
            <a:r>
              <a:rPr lang="en-US" altLang="zh-CN" sz="2400">
                <a:latin typeface="仿宋" panose="02010609060101010101" pitchFamily="49" charset="-122"/>
                <a:ea typeface="仿宋" panose="02010609060101010101" pitchFamily="49" charset="-122"/>
              </a:rPr>
              <a:t>33</a:t>
            </a:r>
            <a:r>
              <a:rPr lang="zh-CN" altLang="en-US" sz="2400">
                <a:latin typeface="仿宋" panose="02010609060101010101" pitchFamily="49" charset="-122"/>
                <a:ea typeface="仿宋" panose="02010609060101010101" pitchFamily="49" charset="-122"/>
              </a:rPr>
              <a:t>种初级产品的实际价格比</a:t>
            </a:r>
            <a:r>
              <a:rPr lang="en-US" altLang="zh-CN" sz="2400">
                <a:latin typeface="仿宋" panose="02010609060101010101" pitchFamily="49" charset="-122"/>
                <a:ea typeface="仿宋" panose="02010609060101010101" pitchFamily="49" charset="-122"/>
              </a:rPr>
              <a:t>70</a:t>
            </a:r>
            <a:r>
              <a:rPr lang="zh-CN" altLang="en-US" sz="2400">
                <a:latin typeface="仿宋" panose="02010609060101010101" pitchFamily="49" charset="-122"/>
                <a:ea typeface="仿宋" panose="02010609060101010101" pitchFamily="49" charset="-122"/>
              </a:rPr>
              <a:t>年代下降了</a:t>
            </a:r>
            <a:r>
              <a:rPr lang="en-US" altLang="zh-CN" sz="2400">
                <a:latin typeface="仿宋" panose="02010609060101010101" pitchFamily="49" charset="-122"/>
                <a:ea typeface="仿宋" panose="02010609060101010101" pitchFamily="49" charset="-122"/>
              </a:rPr>
              <a:t>30%</a:t>
            </a:r>
            <a:r>
              <a:rPr lang="zh-CN" altLang="en-US" sz="2400">
                <a:latin typeface="仿宋" panose="02010609060101010101" pitchFamily="49" charset="-122"/>
                <a:ea typeface="仿宋" panose="02010609060101010101" pitchFamily="49" charset="-122"/>
              </a:rPr>
              <a:t>，石油价格在</a:t>
            </a:r>
            <a:r>
              <a:rPr lang="en-US" altLang="zh-CN" sz="2400">
                <a:latin typeface="仿宋" panose="02010609060101010101" pitchFamily="49" charset="-122"/>
                <a:ea typeface="仿宋" panose="02010609060101010101" pitchFamily="49" charset="-122"/>
              </a:rPr>
              <a:t>1984-1988</a:t>
            </a:r>
            <a:r>
              <a:rPr lang="zh-CN" altLang="en-US" sz="2400">
                <a:latin typeface="仿宋" panose="02010609060101010101" pitchFamily="49" charset="-122"/>
                <a:ea typeface="仿宋" panose="02010609060101010101" pitchFamily="49" charset="-122"/>
              </a:rPr>
              <a:t>年间跌幅大</a:t>
            </a:r>
            <a:r>
              <a:rPr lang="en-US" altLang="zh-CN" sz="2400">
                <a:latin typeface="仿宋" panose="02010609060101010101" pitchFamily="49" charset="-122"/>
                <a:ea typeface="仿宋" panose="02010609060101010101" pitchFamily="49" charset="-122"/>
              </a:rPr>
              <a:t>65%</a:t>
            </a:r>
            <a:r>
              <a:rPr lang="zh-CN" altLang="en-US" sz="2400">
                <a:latin typeface="仿宋" panose="02010609060101010101" pitchFamily="49" charset="-122"/>
                <a:ea typeface="仿宋" panose="02010609060101010101" pitchFamily="49" charset="-122"/>
              </a:rPr>
              <a:t>。这对于主要依赖初级产品出口的发展中国家打击十分沉重。</a:t>
            </a:r>
            <a:endParaRPr lang="en-US" altLang="zh-CN" sz="2400">
              <a:latin typeface="仿宋" panose="02010609060101010101" pitchFamily="49" charset="-122"/>
              <a:ea typeface="仿宋" panose="02010609060101010101" pitchFamily="49" charset="-122"/>
            </a:endParaRPr>
          </a:p>
          <a:p>
            <a:pPr indent="612140" algn="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王斯德主编</a:t>
            </a:r>
            <a:r>
              <a:rPr lang="en-US" altLang="zh-CN" sz="2400">
                <a:latin typeface="仿宋" panose="02010609060101010101" pitchFamily="49" charset="-122"/>
                <a:ea typeface="仿宋" panose="02010609060101010101" pitchFamily="49" charset="-122"/>
              </a:rPr>
              <a:t>《</a:t>
            </a:r>
            <a:r>
              <a:rPr lang="zh-CN" altLang="en-US" sz="2400">
                <a:latin typeface="仿宋" panose="02010609060101010101" pitchFamily="49" charset="-122"/>
                <a:ea typeface="仿宋" panose="02010609060101010101" pitchFamily="49" charset="-122"/>
              </a:rPr>
              <a:t>世界通史</a:t>
            </a:r>
            <a:r>
              <a:rPr lang="en-US" altLang="zh-CN" sz="2400">
                <a:latin typeface="仿宋" panose="02010609060101010101" pitchFamily="49" charset="-122"/>
                <a:ea typeface="仿宋" panose="02010609060101010101" pitchFamily="49" charset="-122"/>
              </a:rPr>
              <a:t>》</a:t>
            </a:r>
          </a:p>
        </p:txBody>
      </p:sp>
    </p:spTree>
    <p:extLst>
      <p:ext uri="{BB962C8B-B14F-4D97-AF65-F5344CB8AC3E}">
        <p14:creationId xmlns:p14="http://schemas.microsoft.com/office/powerpoint/2010/main" val="26049623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9"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277842D3-D619-4B5E-9A60-0031CCD47AC4}"/>
              </a:ext>
            </a:extLst>
          </p:cNvPr>
          <p:cNvSpPr/>
          <p:nvPr/>
        </p:nvSpPr>
        <p:spPr>
          <a:xfrm>
            <a:off x="2696170" y="17205"/>
            <a:ext cx="5519460" cy="584775"/>
          </a:xfrm>
          <a:prstGeom prst="rect">
            <a:avLst/>
          </a:prstGeom>
          <a:noFill/>
        </p:spPr>
        <p:txBody>
          <a:bodyPr wrap="none">
            <a:spAutoFit/>
          </a:bodyPr>
          <a:lstStyle/>
          <a:p>
            <a:pPr>
              <a:spcAft>
                <a:spcPct val="0"/>
              </a:spcAft>
            </a:pPr>
            <a:r>
              <a:rPr lang="zh-CN" altLang="en-US" sz="3200" b="1">
                <a:solidFill>
                  <a:srgbClr val="FF0000"/>
                </a:solidFill>
                <a:latin typeface="+mn-ea"/>
                <a:cs typeface="Times New Roman" panose="02020603050405020304" pitchFamily="18" charset="0"/>
              </a:rPr>
              <a:t>三</a:t>
            </a:r>
            <a:r>
              <a:rPr lang="zh-CN" altLang="zh-CN" sz="3200" b="1">
                <a:solidFill>
                  <a:srgbClr val="FF0000"/>
                </a:solidFill>
                <a:latin typeface="+mn-ea"/>
                <a:cs typeface="Times New Roman" panose="02020603050405020304" pitchFamily="18" charset="0"/>
              </a:rPr>
              <a:t>、发展中国家</a:t>
            </a:r>
            <a:r>
              <a:rPr lang="zh-CN" altLang="en-US" sz="3200" b="1">
                <a:solidFill>
                  <a:srgbClr val="FF0000"/>
                </a:solidFill>
                <a:latin typeface="+mn-ea"/>
                <a:cs typeface="Times New Roman" panose="02020603050405020304" pitchFamily="18" charset="0"/>
              </a:rPr>
              <a:t>的成就和挑战</a:t>
            </a:r>
            <a:endParaRPr lang="zh-CN" altLang="zh-CN" sz="3200">
              <a:solidFill>
                <a:srgbClr val="FF0000"/>
              </a:solidFill>
              <a:latin typeface="+mn-ea"/>
              <a:cs typeface="Times New Roman" panose="02020603050405020304" pitchFamily="18" charset="0"/>
            </a:endParaRPr>
          </a:p>
        </p:txBody>
      </p:sp>
      <p:sp>
        <p:nvSpPr>
          <p:cNvPr id="8" name="矩形 7">
            <a:extLst>
              <a:ext uri="{FF2B5EF4-FFF2-40B4-BE49-F238E27FC236}">
                <a16:creationId xmlns:a16="http://schemas.microsoft.com/office/drawing/2014/main" xmlns="" id="{7CC40927-1F6F-46D0-9B02-77A7B32BC5AC}"/>
              </a:ext>
            </a:extLst>
          </p:cNvPr>
          <p:cNvSpPr/>
          <p:nvPr/>
        </p:nvSpPr>
        <p:spPr>
          <a:xfrm>
            <a:off x="360961" y="734609"/>
            <a:ext cx="3841187" cy="523861"/>
          </a:xfrm>
          <a:prstGeom prst="rect">
            <a:avLst/>
          </a:prstGeom>
        </p:spPr>
        <p:txBody>
          <a:bodyPr wrap="square">
            <a:spAutoFit/>
          </a:bodyPr>
          <a:lstStyle/>
          <a:p>
            <a:pPr>
              <a:lnSpc>
                <a:spcPts val="3600"/>
              </a:lnSpc>
              <a:spcAft>
                <a:spcPts val="60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5.</a:t>
            </a:r>
            <a:r>
              <a:rPr lang="zh-CN" altLang="en-US" sz="2800" b="1">
                <a:latin typeface="华文中宋" panose="02010600040101010101" pitchFamily="2" charset="-122"/>
                <a:ea typeface="华文中宋" panose="02010600040101010101" pitchFamily="2" charset="-122"/>
                <a:cs typeface="Times New Roman" panose="02020603050405020304" pitchFamily="18" charset="0"/>
              </a:rPr>
              <a:t>共性挑战</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20" name="矩形 19">
            <a:extLst>
              <a:ext uri="{FF2B5EF4-FFF2-40B4-BE49-F238E27FC236}">
                <a16:creationId xmlns:a16="http://schemas.microsoft.com/office/drawing/2014/main" xmlns="" id="{463C8528-AFDB-4069-8349-E90EDAA88770}"/>
              </a:ext>
            </a:extLst>
          </p:cNvPr>
          <p:cNvSpPr/>
          <p:nvPr/>
        </p:nvSpPr>
        <p:spPr>
          <a:xfrm>
            <a:off x="622935" y="1370144"/>
            <a:ext cx="7893022" cy="461665"/>
          </a:xfrm>
          <a:prstGeom prst="rect">
            <a:avLst/>
          </a:prstGeom>
        </p:spPr>
        <p:txBody>
          <a:bodyPr wrap="square">
            <a:spAutoFit/>
          </a:bodyPr>
          <a:lstStyle/>
          <a:p>
            <a:pPr indent="133350">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2</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边界和民族等矛盾，造成一些地区冲突和政局动荡。</a:t>
            </a:r>
          </a:p>
        </p:txBody>
      </p:sp>
      <p:sp>
        <p:nvSpPr>
          <p:cNvPr id="26" name="矩形 25">
            <a:extLst>
              <a:ext uri="{FF2B5EF4-FFF2-40B4-BE49-F238E27FC236}">
                <a16:creationId xmlns:a16="http://schemas.microsoft.com/office/drawing/2014/main" xmlns="" id="{13072FBA-F91F-4067-A266-FD0D62F53FA2}"/>
              </a:ext>
            </a:extLst>
          </p:cNvPr>
          <p:cNvSpPr/>
          <p:nvPr/>
        </p:nvSpPr>
        <p:spPr>
          <a:xfrm>
            <a:off x="1504632" y="5761294"/>
            <a:ext cx="3568145" cy="400110"/>
          </a:xfrm>
          <a:prstGeom prst="rect">
            <a:avLst/>
          </a:prstGeom>
        </p:spPr>
        <p:txBody>
          <a:bodyPr wrap="square">
            <a:spAutoFit/>
          </a:bodyPr>
          <a:lstStyle/>
          <a:p>
            <a:pPr algn="ctr"/>
            <a:r>
              <a:rPr lang="zh-CN" altLang="en-US" sz="2000" b="1">
                <a:latin typeface="仿宋" panose="02010609060101010101" pitchFamily="49" charset="-122"/>
                <a:ea typeface="仿宋" panose="02010609060101010101" pitchFamily="49" charset="-122"/>
              </a:rPr>
              <a:t>四次中东战争</a:t>
            </a:r>
          </a:p>
        </p:txBody>
      </p:sp>
      <p:sp>
        <p:nvSpPr>
          <p:cNvPr id="27" name="矩形 26">
            <a:extLst>
              <a:ext uri="{FF2B5EF4-FFF2-40B4-BE49-F238E27FC236}">
                <a16:creationId xmlns:a16="http://schemas.microsoft.com/office/drawing/2014/main" xmlns="" id="{7F9D354E-D686-4FCA-885D-63A0B220657B}"/>
              </a:ext>
            </a:extLst>
          </p:cNvPr>
          <p:cNvSpPr/>
          <p:nvPr/>
        </p:nvSpPr>
        <p:spPr>
          <a:xfrm>
            <a:off x="622935" y="1989142"/>
            <a:ext cx="11018269" cy="461665"/>
          </a:xfrm>
          <a:prstGeom prst="rect">
            <a:avLst/>
          </a:prstGeom>
        </p:spPr>
        <p:txBody>
          <a:bodyPr wrap="square">
            <a:spAutoFit/>
          </a:bodyPr>
          <a:lstStyle/>
          <a:p>
            <a:pPr indent="133350">
              <a:spcAft>
                <a:spcPct val="0"/>
              </a:spcAft>
            </a:pP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en-US" altLang="zh-CN" sz="2400">
                <a:latin typeface="华文中宋" panose="02010600040101010101" pitchFamily="2" charset="-122"/>
                <a:ea typeface="华文中宋" panose="02010600040101010101" pitchFamily="2" charset="-122"/>
                <a:cs typeface="Times New Roman" panose="02020603050405020304" pitchFamily="18" charset="0"/>
              </a:rPr>
              <a:t>3</a:t>
            </a:r>
            <a:r>
              <a:rPr lang="zh-CN" altLang="en-US" sz="2400">
                <a:latin typeface="华文中宋" panose="02010600040101010101" pitchFamily="2" charset="-122"/>
                <a:ea typeface="华文中宋" panose="02010600040101010101" pitchFamily="2" charset="-122"/>
                <a:cs typeface="Times New Roman" panose="02020603050405020304" pitchFamily="18" charset="0"/>
              </a:rPr>
              <a:t>）</a:t>
            </a:r>
            <a:r>
              <a:rPr lang="zh-CN" altLang="zh-CN" sz="2400">
                <a:latin typeface="华文中宋" panose="02010600040101010101" pitchFamily="2" charset="-122"/>
                <a:ea typeface="华文中宋" panose="02010600040101010101" pitchFamily="2" charset="-122"/>
                <a:cs typeface="Times New Roman" panose="02020603050405020304" pitchFamily="18" charset="0"/>
              </a:rPr>
              <a:t>政策失误、人口过快增长、社会两极分化、贪污腐败等问题。</a:t>
            </a:r>
            <a:endParaRPr lang="zh-CN" altLang="zh-CN" sz="2400">
              <a:effectLst/>
              <a:latin typeface="华文中宋" panose="02010600040101010101" pitchFamily="2" charset="-122"/>
              <a:ea typeface="华文中宋" panose="02010600040101010101" pitchFamily="2" charset="-122"/>
              <a:cs typeface="Times New Roman" panose="02020603050405020304" pitchFamily="18" charset="0"/>
            </a:endParaRPr>
          </a:p>
        </p:txBody>
      </p:sp>
      <p:graphicFrame>
        <p:nvGraphicFramePr>
          <p:cNvPr id="13" name="Group 45">
            <a:extLst>
              <a:ext uri="{FF2B5EF4-FFF2-40B4-BE49-F238E27FC236}">
                <a16:creationId xmlns:a16="http://schemas.microsoft.com/office/drawing/2014/main" xmlns="" id="{3B18D484-5413-486C-9C9C-3B0EA9C9E6BF}"/>
              </a:ext>
            </a:extLst>
          </p:cNvPr>
          <p:cNvGraphicFramePr>
            <a:graphicFrameLocks noGrp="1"/>
          </p:cNvGraphicFramePr>
          <p:nvPr>
            <p:extLst>
              <p:ext uri="{D42A27DB-BD31-4B8C-83A1-F6EECF244321}">
                <p14:modId xmlns:p14="http://schemas.microsoft.com/office/powerpoint/2010/main" val="3782631489"/>
              </p:ext>
            </p:extLst>
          </p:nvPr>
        </p:nvGraphicFramePr>
        <p:xfrm>
          <a:off x="382482" y="2924680"/>
          <a:ext cx="7489205" cy="2776480"/>
        </p:xfrm>
        <a:graphic>
          <a:graphicData uri="http://schemas.openxmlformats.org/drawingml/2006/table">
            <a:tbl>
              <a:tblPr/>
              <a:tblGrid>
                <a:gridCol w="936799">
                  <a:extLst>
                    <a:ext uri="{9D8B030D-6E8A-4147-A177-3AD203B41FA5}">
                      <a16:colId xmlns:a16="http://schemas.microsoft.com/office/drawing/2014/main" xmlns="" val="20001"/>
                    </a:ext>
                  </a:extLst>
                </a:gridCol>
                <a:gridCol w="1728192">
                  <a:extLst>
                    <a:ext uri="{9D8B030D-6E8A-4147-A177-3AD203B41FA5}">
                      <a16:colId xmlns:a16="http://schemas.microsoft.com/office/drawing/2014/main" xmlns="" val="20002"/>
                    </a:ext>
                  </a:extLst>
                </a:gridCol>
                <a:gridCol w="1368698">
                  <a:extLst>
                    <a:ext uri="{9D8B030D-6E8A-4147-A177-3AD203B41FA5}">
                      <a16:colId xmlns:a16="http://schemas.microsoft.com/office/drawing/2014/main" xmlns="" val="20003"/>
                    </a:ext>
                  </a:extLst>
                </a:gridCol>
                <a:gridCol w="3455516">
                  <a:extLst>
                    <a:ext uri="{9D8B030D-6E8A-4147-A177-3AD203B41FA5}">
                      <a16:colId xmlns:a16="http://schemas.microsoft.com/office/drawing/2014/main" xmlns="" val="20004"/>
                    </a:ext>
                  </a:extLst>
                </a:gridCol>
              </a:tblGrid>
              <a:tr h="311944">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时间</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作战双方</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lang="zh-CN"/>
                    </a:p>
                  </a:txBody>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结局</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48080">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1948</a:t>
                      </a: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阿拉伯联军</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以色列控制巴勒斯坦的五分之四</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55024">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1956</a:t>
                      </a: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埃及</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英、法、以</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埃及实现苏伊士运河的国有化，英法以撤军</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676000">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1967</a:t>
                      </a: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埃及、叙利亚、约旦</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以色列占领大片巴勒斯坦地区、埃叙部分国土</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99104">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en-US" altLang="zh-CN"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1973</a:t>
                      </a: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年</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埃及、叙利亚</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以色列</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anose="05000000000000000000" pitchFamily="2" charset="2"/>
                        <a:buNone/>
                      </a:pPr>
                      <a:r>
                        <a:rPr kumimoji="0" lang="zh-CN" altLang="en-US" sz="1800" b="0" i="0" u="none" strike="noStrike" cap="none" normalizeH="0" baseline="0">
                          <a:ln>
                            <a:noFill/>
                          </a:ln>
                          <a:solidFill>
                            <a:schemeClr val="tx1"/>
                          </a:solidFill>
                          <a:effectLst/>
                          <a:latin typeface="黑体" panose="02010609060101010101" pitchFamily="49" charset="-122"/>
                          <a:ea typeface="黑体" panose="02010609060101010101" pitchFamily="49" charset="-122"/>
                        </a:rPr>
                        <a:t>埃、叙收回土地面积不大，以色列仍占优势</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pic>
        <p:nvPicPr>
          <p:cNvPr id="14" name="图片 13">
            <a:extLst>
              <a:ext uri="{FF2B5EF4-FFF2-40B4-BE49-F238E27FC236}">
                <a16:creationId xmlns:a16="http://schemas.microsoft.com/office/drawing/2014/main" xmlns="" id="{86EBEF9F-C9E4-4B80-BAAB-F2BB41D099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8842" y="2911980"/>
            <a:ext cx="3785915" cy="2776479"/>
          </a:xfrm>
          <a:prstGeom prst="rect">
            <a:avLst/>
          </a:prstGeom>
        </p:spPr>
      </p:pic>
      <p:sp>
        <p:nvSpPr>
          <p:cNvPr id="15" name="矩形 14">
            <a:extLst>
              <a:ext uri="{FF2B5EF4-FFF2-40B4-BE49-F238E27FC236}">
                <a16:creationId xmlns:a16="http://schemas.microsoft.com/office/drawing/2014/main" xmlns="" id="{9FB0FD84-A8F8-411C-B51A-ABDC583957DA}"/>
              </a:ext>
            </a:extLst>
          </p:cNvPr>
          <p:cNvSpPr/>
          <p:nvPr/>
        </p:nvSpPr>
        <p:spPr>
          <a:xfrm>
            <a:off x="8098095" y="5761294"/>
            <a:ext cx="3676662" cy="400110"/>
          </a:xfrm>
          <a:prstGeom prst="rect">
            <a:avLst/>
          </a:prstGeom>
        </p:spPr>
        <p:txBody>
          <a:bodyPr wrap="square">
            <a:spAutoFit/>
          </a:bodyPr>
          <a:lstStyle/>
          <a:p>
            <a:pPr algn="ctr"/>
            <a:r>
              <a:rPr lang="zh-CN" altLang="en-US" sz="2000" b="1">
                <a:latin typeface="仿宋" panose="02010609060101010101" pitchFamily="49" charset="-122"/>
                <a:ea typeface="仿宋" panose="02010609060101010101" pitchFamily="49" charset="-122"/>
              </a:rPr>
              <a:t>南亚的火车卖挂票</a:t>
            </a:r>
          </a:p>
        </p:txBody>
      </p:sp>
    </p:spTree>
    <p:extLst>
      <p:ext uri="{BB962C8B-B14F-4D97-AF65-F5344CB8AC3E}">
        <p14:creationId xmlns:p14="http://schemas.microsoft.com/office/powerpoint/2010/main" val="16141867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6" grpId="0"/>
      <p:bldP spid="27" grpId="0"/>
      <p:bldP spid="1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rot="10800000" flipH="1">
            <a:off x="0" y="0"/>
            <a:ext cx="622935" cy="622935"/>
          </a:xfrm>
          <a:prstGeom prst="rtTriangle">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平行四边形 6"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2281555" y="586740"/>
            <a:ext cx="9972000" cy="36195"/>
          </a:xfrm>
          <a:prstGeom prst="parallelogram">
            <a:avLst>
              <a:gd name="adj" fmla="val 92600"/>
            </a:avLst>
          </a:prstGeom>
          <a:solidFill>
            <a:srgbClr val="0834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277842D3-D619-4B5E-9A60-0031CCD47AC4}"/>
              </a:ext>
            </a:extLst>
          </p:cNvPr>
          <p:cNvSpPr/>
          <p:nvPr/>
        </p:nvSpPr>
        <p:spPr>
          <a:xfrm>
            <a:off x="2696170" y="17205"/>
            <a:ext cx="5519460" cy="584775"/>
          </a:xfrm>
          <a:prstGeom prst="rect">
            <a:avLst/>
          </a:prstGeom>
          <a:noFill/>
        </p:spPr>
        <p:txBody>
          <a:bodyPr wrap="none">
            <a:spAutoFit/>
          </a:bodyPr>
          <a:lstStyle/>
          <a:p>
            <a:pPr>
              <a:spcAft>
                <a:spcPct val="0"/>
              </a:spcAft>
            </a:pPr>
            <a:r>
              <a:rPr lang="zh-CN" altLang="en-US" sz="3200" b="1">
                <a:solidFill>
                  <a:srgbClr val="FF0000"/>
                </a:solidFill>
                <a:latin typeface="+mn-ea"/>
                <a:cs typeface="Times New Roman" panose="02020603050405020304" pitchFamily="18" charset="0"/>
              </a:rPr>
              <a:t>三</a:t>
            </a:r>
            <a:r>
              <a:rPr lang="zh-CN" altLang="zh-CN" sz="3200" b="1">
                <a:solidFill>
                  <a:srgbClr val="FF0000"/>
                </a:solidFill>
                <a:latin typeface="+mn-ea"/>
                <a:cs typeface="Times New Roman" panose="02020603050405020304" pitchFamily="18" charset="0"/>
              </a:rPr>
              <a:t>、发展中国家</a:t>
            </a:r>
            <a:r>
              <a:rPr lang="zh-CN" altLang="en-US" sz="3200" b="1">
                <a:solidFill>
                  <a:srgbClr val="FF0000"/>
                </a:solidFill>
                <a:latin typeface="+mn-ea"/>
                <a:cs typeface="Times New Roman" panose="02020603050405020304" pitchFamily="18" charset="0"/>
              </a:rPr>
              <a:t>的成就与挑战</a:t>
            </a:r>
            <a:endParaRPr lang="zh-CN" altLang="zh-CN" sz="3200">
              <a:solidFill>
                <a:srgbClr val="FF0000"/>
              </a:solidFill>
              <a:latin typeface="+mn-ea"/>
              <a:cs typeface="Times New Roman" panose="02020603050405020304" pitchFamily="18" charset="0"/>
            </a:endParaRPr>
          </a:p>
        </p:txBody>
      </p:sp>
      <p:sp>
        <p:nvSpPr>
          <p:cNvPr id="8" name="矩形 7">
            <a:extLst>
              <a:ext uri="{FF2B5EF4-FFF2-40B4-BE49-F238E27FC236}">
                <a16:creationId xmlns:a16="http://schemas.microsoft.com/office/drawing/2014/main" xmlns="" id="{7CC40927-1F6F-46D0-9B02-77A7B32BC5AC}"/>
              </a:ext>
            </a:extLst>
          </p:cNvPr>
          <p:cNvSpPr/>
          <p:nvPr/>
        </p:nvSpPr>
        <p:spPr>
          <a:xfrm>
            <a:off x="190341" y="664088"/>
            <a:ext cx="3841187" cy="523861"/>
          </a:xfrm>
          <a:prstGeom prst="rect">
            <a:avLst/>
          </a:prstGeom>
        </p:spPr>
        <p:txBody>
          <a:bodyPr wrap="square">
            <a:spAutoFit/>
          </a:bodyPr>
          <a:lstStyle/>
          <a:p>
            <a:pPr>
              <a:lnSpc>
                <a:spcPts val="3600"/>
              </a:lnSpc>
              <a:spcAft>
                <a:spcPts val="600"/>
              </a:spcAft>
            </a:pPr>
            <a:r>
              <a:rPr lang="en-US" altLang="zh-CN" sz="2800" b="1">
                <a:latin typeface="华文中宋" panose="02010600040101010101" pitchFamily="2" charset="-122"/>
                <a:ea typeface="华文中宋" panose="02010600040101010101" pitchFamily="2" charset="-122"/>
                <a:cs typeface="Times New Roman" panose="02020603050405020304" pitchFamily="18" charset="0"/>
              </a:rPr>
              <a:t>6.</a:t>
            </a:r>
            <a:r>
              <a:rPr lang="zh-CN" altLang="en-US" sz="2800" b="1">
                <a:latin typeface="华文中宋" panose="02010600040101010101" pitchFamily="2" charset="-122"/>
                <a:ea typeface="华文中宋" panose="02010600040101010101" pitchFamily="2" charset="-122"/>
                <a:cs typeface="Times New Roman" panose="02020603050405020304" pitchFamily="18" charset="0"/>
              </a:rPr>
              <a:t>应对挑战</a:t>
            </a:r>
            <a:endParaRPr lang="zh-CN" altLang="zh-CN" sz="2400">
              <a:latin typeface="华文中宋" panose="02010600040101010101" pitchFamily="2" charset="-122"/>
              <a:ea typeface="华文中宋" panose="02010600040101010101" pitchFamily="2" charset="-122"/>
              <a:cs typeface="Times New Roman" panose="02020603050405020304" pitchFamily="18" charset="0"/>
            </a:endParaRPr>
          </a:p>
        </p:txBody>
      </p:sp>
      <p:sp>
        <p:nvSpPr>
          <p:cNvPr id="11" name="矩形 10">
            <a:extLst>
              <a:ext uri="{FF2B5EF4-FFF2-40B4-BE49-F238E27FC236}">
                <a16:creationId xmlns:a16="http://schemas.microsoft.com/office/drawing/2014/main" xmlns="" id="{09FFB063-150E-441C-9821-BBD6C958741C}"/>
              </a:ext>
            </a:extLst>
          </p:cNvPr>
          <p:cNvSpPr>
            <a:spLocks noChangeArrowheads="1"/>
          </p:cNvSpPr>
          <p:nvPr/>
        </p:nvSpPr>
        <p:spPr bwMode="auto">
          <a:xfrm>
            <a:off x="2190432" y="615255"/>
            <a:ext cx="8761347" cy="1688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400">
                <a:solidFill>
                  <a:prstClr val="black"/>
                </a:solidFill>
                <a:latin typeface="华文中宋" panose="02010600040101010101" pitchFamily="2" charset="-122"/>
                <a:ea typeface="华文中宋" panose="02010600040101010101" pitchFamily="2" charset="-122"/>
              </a:rPr>
              <a:t>(1)</a:t>
            </a:r>
            <a:r>
              <a:rPr lang="zh-CN" altLang="en-US" sz="2400">
                <a:solidFill>
                  <a:prstClr val="black"/>
                </a:solidFill>
                <a:latin typeface="华文中宋" panose="02010600040101010101" pitchFamily="2" charset="-122"/>
                <a:ea typeface="华文中宋" panose="02010600040101010101" pitchFamily="2" charset="-122"/>
              </a:rPr>
              <a:t>加快改革与发展</a:t>
            </a:r>
            <a:r>
              <a:rPr lang="en-US" altLang="zh-CN" sz="2400">
                <a:solidFill>
                  <a:prstClr val="black"/>
                </a:solidFill>
                <a:latin typeface="华文中宋" panose="02010600040101010101" pitchFamily="2" charset="-122"/>
                <a:ea typeface="华文中宋" panose="02010600040101010101" pitchFamily="2" charset="-122"/>
              </a:rPr>
              <a:t>, </a:t>
            </a:r>
            <a:r>
              <a:rPr lang="zh-CN" altLang="en-US" sz="2400">
                <a:solidFill>
                  <a:prstClr val="black"/>
                </a:solidFill>
                <a:latin typeface="华文中宋" panose="02010600040101010101" pitchFamily="2" charset="-122"/>
                <a:ea typeface="华文中宋" panose="02010600040101010101" pitchFamily="2" charset="-122"/>
              </a:rPr>
              <a:t>提升本国的综合实力。</a:t>
            </a:r>
          </a:p>
          <a:p>
            <a:pPr>
              <a:lnSpc>
                <a:spcPct val="150000"/>
              </a:lnSpc>
            </a:pPr>
            <a:r>
              <a:rPr lang="en-US" altLang="zh-CN" sz="2400">
                <a:solidFill>
                  <a:prstClr val="black"/>
                </a:solidFill>
                <a:latin typeface="华文中宋" panose="02010600040101010101" pitchFamily="2" charset="-122"/>
                <a:ea typeface="华文中宋" panose="02010600040101010101" pitchFamily="2" charset="-122"/>
              </a:rPr>
              <a:t>(2)</a:t>
            </a:r>
            <a:r>
              <a:rPr lang="zh-CN" altLang="en-US" sz="2400">
                <a:solidFill>
                  <a:prstClr val="black"/>
                </a:solidFill>
                <a:latin typeface="华文中宋" panose="02010600040101010101" pitchFamily="2" charset="-122"/>
                <a:ea typeface="华文中宋" panose="02010600040101010101" pitchFamily="2" charset="-122"/>
              </a:rPr>
              <a:t>加强合作</a:t>
            </a:r>
            <a:r>
              <a:rPr lang="en-US" altLang="zh-CN" sz="2400">
                <a:solidFill>
                  <a:prstClr val="black"/>
                </a:solidFill>
                <a:latin typeface="华文中宋" panose="02010600040101010101" pitchFamily="2" charset="-122"/>
                <a:ea typeface="华文中宋" panose="02010600040101010101" pitchFamily="2" charset="-122"/>
              </a:rPr>
              <a:t>,</a:t>
            </a:r>
            <a:r>
              <a:rPr lang="zh-CN" altLang="en-US" sz="2400">
                <a:solidFill>
                  <a:prstClr val="black"/>
                </a:solidFill>
                <a:latin typeface="华文中宋" panose="02010600040101010101" pitchFamily="2" charset="-122"/>
                <a:ea typeface="华文中宋" panose="02010600040101010101" pitchFamily="2" charset="-122"/>
              </a:rPr>
              <a:t>努力推动国际经济秩序的改革。</a:t>
            </a:r>
          </a:p>
          <a:p>
            <a:pPr>
              <a:lnSpc>
                <a:spcPct val="150000"/>
              </a:lnSpc>
            </a:pPr>
            <a:r>
              <a:rPr lang="en-US" altLang="zh-CN" sz="2400">
                <a:solidFill>
                  <a:prstClr val="black"/>
                </a:solidFill>
                <a:latin typeface="华文中宋" panose="02010600040101010101" pitchFamily="2" charset="-122"/>
                <a:ea typeface="华文中宋" panose="02010600040101010101" pitchFamily="2" charset="-122"/>
              </a:rPr>
              <a:t>(3)</a:t>
            </a:r>
            <a:r>
              <a:rPr lang="zh-CN" altLang="en-US" sz="2400">
                <a:solidFill>
                  <a:prstClr val="black"/>
                </a:solidFill>
                <a:latin typeface="华文中宋" panose="02010600040101010101" pitchFamily="2" charset="-122"/>
                <a:ea typeface="华文中宋" panose="02010600040101010101" pitchFamily="2" charset="-122"/>
              </a:rPr>
              <a:t>谨慎、逐步开放金融市场</a:t>
            </a:r>
            <a:r>
              <a:rPr lang="en-US" altLang="zh-CN" sz="2400">
                <a:solidFill>
                  <a:prstClr val="black"/>
                </a:solidFill>
                <a:latin typeface="华文中宋" panose="02010600040101010101" pitchFamily="2" charset="-122"/>
                <a:ea typeface="华文中宋" panose="02010600040101010101" pitchFamily="2" charset="-122"/>
              </a:rPr>
              <a:t>,</a:t>
            </a:r>
            <a:r>
              <a:rPr lang="zh-CN" altLang="en-US" sz="2400">
                <a:solidFill>
                  <a:prstClr val="black"/>
                </a:solidFill>
                <a:latin typeface="华文中宋" panose="02010600040101010101" pitchFamily="2" charset="-122"/>
                <a:ea typeface="华文中宋" panose="02010600040101010101" pitchFamily="2" charset="-122"/>
              </a:rPr>
              <a:t>规避金融危机的冲击。</a:t>
            </a:r>
            <a:endParaRPr lang="en-US" altLang="zh-CN" sz="2400">
              <a:solidFill>
                <a:prstClr val="black"/>
              </a:solidFill>
              <a:latin typeface="华文中宋" pitchFamily="2" charset="-122"/>
              <a:ea typeface="华文中宋" pitchFamily="2" charset="-122"/>
            </a:endParaRPr>
          </a:p>
        </p:txBody>
      </p:sp>
      <p:pic>
        <p:nvPicPr>
          <p:cNvPr id="14" name="图片 2">
            <a:extLst>
              <a:ext uri="{FF2B5EF4-FFF2-40B4-BE49-F238E27FC236}">
                <a16:creationId xmlns:a16="http://schemas.microsoft.com/office/drawing/2014/main" xmlns="" id="{F8E688D6-E013-4242-8BB3-2CA385FB650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83528" y="2441257"/>
            <a:ext cx="4502872" cy="332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
            <a:extLst>
              <a:ext uri="{FF2B5EF4-FFF2-40B4-BE49-F238E27FC236}">
                <a16:creationId xmlns:a16="http://schemas.microsoft.com/office/drawing/2014/main" xmlns="" id="{26002314-F4CD-4EAD-A8BE-7882CC009774}"/>
              </a:ext>
            </a:extLst>
          </p:cNvPr>
          <p:cNvSpPr txBox="1">
            <a:spLocks noChangeArrowheads="1"/>
          </p:cNvSpPr>
          <p:nvPr/>
        </p:nvSpPr>
        <p:spPr bwMode="auto">
          <a:xfrm>
            <a:off x="983528" y="5783639"/>
            <a:ext cx="450287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a:t>        </a:t>
            </a:r>
            <a:r>
              <a:rPr lang="zh-CN" altLang="en-US">
                <a:solidFill>
                  <a:srgbClr val="FF0000"/>
                </a:solidFill>
              </a:rPr>
              <a:t>七十七国集团（G77）</a:t>
            </a:r>
            <a:r>
              <a:rPr lang="zh-CN" altLang="en-US"/>
              <a:t>反对超级大国的控制和剥削，推进建立新的国际经济秩序，加速发展中国家经济社会发展进程</a:t>
            </a:r>
            <a:r>
              <a:rPr lang="zh-CN" altLang="en-US" sz="2800"/>
              <a:t>。</a:t>
            </a:r>
          </a:p>
        </p:txBody>
      </p:sp>
      <p:pic>
        <p:nvPicPr>
          <p:cNvPr id="3" name="图片 2">
            <a:extLst>
              <a:ext uri="{FF2B5EF4-FFF2-40B4-BE49-F238E27FC236}">
                <a16:creationId xmlns:a16="http://schemas.microsoft.com/office/drawing/2014/main" xmlns="" id="{FC02178E-34DA-4323-8C93-BBA9AE04D0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7280" y="2441257"/>
            <a:ext cx="5031192" cy="3342382"/>
          </a:xfrm>
          <a:prstGeom prst="rect">
            <a:avLst/>
          </a:prstGeom>
        </p:spPr>
      </p:pic>
      <p:sp>
        <p:nvSpPr>
          <p:cNvPr id="4" name="矩形 3">
            <a:extLst>
              <a:ext uri="{FF2B5EF4-FFF2-40B4-BE49-F238E27FC236}">
                <a16:creationId xmlns:a16="http://schemas.microsoft.com/office/drawing/2014/main" xmlns="" id="{981BD41B-A8F6-4274-9F58-68FB17FB18A3}"/>
              </a:ext>
            </a:extLst>
          </p:cNvPr>
          <p:cNvSpPr/>
          <p:nvPr/>
        </p:nvSpPr>
        <p:spPr>
          <a:xfrm>
            <a:off x="5952714" y="5860583"/>
            <a:ext cx="5785124" cy="923330"/>
          </a:xfrm>
          <a:prstGeom prst="rect">
            <a:avLst/>
          </a:prstGeom>
        </p:spPr>
        <p:txBody>
          <a:bodyPr wrap="square">
            <a:spAutoFit/>
          </a:bodyPr>
          <a:lstStyle/>
          <a:p>
            <a:r>
              <a:rPr lang="zh-CN" altLang="en-US">
                <a:solidFill>
                  <a:srgbClr val="FF0000"/>
                </a:solidFill>
                <a:latin typeface="arial" panose="020b0604020202020204" pitchFamily="34" charset="0"/>
              </a:rPr>
              <a:t>中非合作论坛</a:t>
            </a:r>
            <a:r>
              <a:rPr lang="zh-CN" altLang="en-US">
                <a:solidFill>
                  <a:srgbClr val="333333"/>
                </a:solidFill>
                <a:latin typeface="arial" panose="020b0604020202020204" pitchFamily="34" charset="0"/>
              </a:rPr>
              <a:t>，</a:t>
            </a:r>
            <a:r>
              <a:rPr lang="zh-CN" altLang="en-US">
                <a:latin typeface="arial" panose="020b0604020202020204" pitchFamily="34" charset="0"/>
              </a:rPr>
              <a:t>是</a:t>
            </a:r>
            <a:r>
              <a:rPr lang="zh-CN" altLang="en-US">
                <a:latin typeface="arial" panose="020b0604020202020204" pitchFamily="34" charset="0"/>
                <a:hlinkClick r:id="rId4">
                  <a:extLst>
                    <a:ext uri="{A12FA001-AC4F-418D-AE19-62706E023703}">
                      <ahyp:hlinkClr xmlns:ahyp="http://schemas.microsoft.com/office/drawing/2018/hyperlinkcolor" xmlns="" val="tx"/>
                    </a:ext>
                  </a:extLst>
                </a:hlinkClick>
              </a:rPr>
              <a:t>中国</a:t>
            </a:r>
            <a:r>
              <a:rPr lang="zh-CN" altLang="en-US">
                <a:latin typeface="arial" panose="020b0604020202020204" pitchFamily="34" charset="0"/>
              </a:rPr>
              <a:t>和</a:t>
            </a:r>
            <a:r>
              <a:rPr lang="zh-CN" altLang="en-US">
                <a:latin typeface="arial" panose="020b0604020202020204" pitchFamily="34" charset="0"/>
                <a:hlinkClick r:id="rId5">
                  <a:extLst>
                    <a:ext uri="{A12FA001-AC4F-418D-AE19-62706E023703}">
                      <ahyp:hlinkClr xmlns:ahyp="http://schemas.microsoft.com/office/drawing/2018/hyperlinkcolor" xmlns="" val="tx"/>
                    </a:ext>
                  </a:extLst>
                </a:hlinkClick>
              </a:rPr>
              <a:t>非洲</a:t>
            </a:r>
            <a:r>
              <a:rPr lang="zh-CN" altLang="en-US">
                <a:latin typeface="arial" panose="020b0604020202020204" pitchFamily="34" charset="0"/>
              </a:rPr>
              <a:t>国家之间在</a:t>
            </a:r>
            <a:r>
              <a:rPr lang="zh-CN" altLang="en-US">
                <a:latin typeface="arial" panose="020b0604020202020204" pitchFamily="34" charset="0"/>
                <a:hlinkClick r:id="rId6">
                  <a:extLst>
                    <a:ext uri="{A12FA001-AC4F-418D-AE19-62706E023703}">
                      <ahyp:hlinkClr xmlns:ahyp="http://schemas.microsoft.com/office/drawing/2018/hyperlinkcolor" xmlns="" val="tx"/>
                    </a:ext>
                  </a:extLst>
                </a:hlinkClick>
              </a:rPr>
              <a:t>南南合作</a:t>
            </a:r>
            <a:r>
              <a:rPr lang="zh-CN" altLang="en-US">
                <a:latin typeface="arial" panose="020b0604020202020204" pitchFamily="34" charset="0"/>
              </a:rPr>
              <a:t>范畴内的集体对话机制，成立于</a:t>
            </a:r>
            <a:r>
              <a:rPr lang="en-US" altLang="zh-CN">
                <a:latin typeface="arial" panose="020b0604020202020204" pitchFamily="34" charset="0"/>
              </a:rPr>
              <a:t>2000</a:t>
            </a:r>
            <a:r>
              <a:rPr lang="zh-CN" altLang="en-US">
                <a:latin typeface="arial" panose="020b0604020202020204" pitchFamily="34" charset="0"/>
              </a:rPr>
              <a:t>年。宗旨是平等互利、平等磋商、增进了解、扩大共识、加强友谊、促进合作。</a:t>
            </a:r>
            <a:endParaRPr lang="zh-CN" altLang="en-US"/>
          </a:p>
        </p:txBody>
      </p:sp>
      <p:pic>
        <p:nvPicPr>
          <p:cNvPr id="17" name="New picture" hidden="1"/>
          <p:cNvPicPr/>
          <p:nvPr/>
        </p:nvPicPr>
        <p:blipFill>
          <a:blip r:embed="rId7"/>
          <a:stretch>
            <a:fillRect/>
          </a:stretch>
        </p:blipFill>
        <p:spPr>
          <a:xfrm>
            <a:off x="10439400" y="10998200"/>
            <a:ext cx="368300" cy="254000"/>
          </a:xfrm>
          <a:prstGeom prst="cube">
            <a:avLst/>
          </a:prstGeom>
        </p:spPr>
      </p:pic>
    </p:spTree>
    <p:extLst>
      <p:ext uri="{BB962C8B-B14F-4D97-AF65-F5344CB8AC3E}">
        <p14:creationId xmlns:p14="http://schemas.microsoft.com/office/powerpoint/2010/main" val="35016200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153</Paragraphs>
  <Slides>22</Slides>
  <Notes>1</Notes>
  <TotalTime>1525</TotalTime>
  <HiddenSlides>0</HiddenSlides>
  <MMClips>0</MMClips>
  <ScaleCrop>0</ScaleCrop>
  <HeadingPairs>
    <vt:vector baseType="variant" size="6">
      <vt:variant>
        <vt:lpstr>Fonts used</vt:lpstr>
      </vt:variant>
      <vt:variant>
        <vt:i4>14</vt:i4>
      </vt:variant>
      <vt:variant>
        <vt:lpstr>Theme</vt:lpstr>
      </vt:variant>
      <vt:variant>
        <vt:i4>1</vt:i4>
      </vt:variant>
      <vt:variant>
        <vt:lpstr>Slide Titles</vt:lpstr>
      </vt:variant>
      <vt:variant>
        <vt:i4>22</vt:i4>
      </vt:variant>
    </vt:vector>
  </HeadingPairs>
  <TitlesOfParts>
    <vt:vector baseType="lpstr" size="37">
      <vt:lpstr>Arial</vt:lpstr>
      <vt:lpstr>等线 Light</vt:lpstr>
      <vt:lpstr>等线</vt:lpstr>
      <vt:lpstr>华文新魏</vt:lpstr>
      <vt:lpstr>黑体</vt:lpstr>
      <vt:lpstr>Times New Roman</vt:lpstr>
      <vt:lpstr>华文中宋</vt:lpstr>
      <vt:lpstr>仿宋</vt:lpstr>
      <vt:lpstr>宋体</vt:lpstr>
      <vt:lpstr>Wingdings</vt:lpstr>
      <vt:lpstr>Courier New</vt:lpstr>
      <vt:lpstr>华文楷体</vt:lpstr>
      <vt:lpstr>楷体</vt:lpstr>
      <vt:lpstr>arial</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Wang wang</dc:creator>
  <cp:lastModifiedBy>常海燕</cp:lastModifiedBy>
  <cp:revision>128</cp:revision>
  <dcterms:created xsi:type="dcterms:W3CDTF">2020-04-22T03:08:57Z</dcterms:created>
  <dcterms:modified xsi:type="dcterms:W3CDTF">2020-07-12T07:08:13Z</dcterms:modified>
</cp:coreProperties>
</file>