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20.11-->
<p:presentation xmlns:r="http://schemas.openxmlformats.org/officeDocument/2006/relationships" xmlns:a="http://schemas.openxmlformats.org/drawingml/2006/main" xmlns:p="http://schemas.openxmlformats.org/presentationml/2006/main">
  <p:sldMasterIdLst>
    <p:sldMasterId id="2147483648" r:id="rId1"/>
  </p:sldMasterIdLst>
  <p:notesMasterIdLst>
    <p:notesMasterId r:id="rId2"/>
  </p:notesMasterIdLst>
  <p:sldIdLst>
    <p:sldId id="311" r:id="rId3"/>
    <p:sldId id="360" r:id="rId4"/>
    <p:sldId id="361" r:id="rId5"/>
    <p:sldId id="362" r:id="rId6"/>
    <p:sldId id="274" r:id="rId7"/>
    <p:sldId id="306" r:id="rId8"/>
    <p:sldId id="267" r:id="rId9"/>
    <p:sldId id="363" r:id="rId10"/>
    <p:sldId id="364" r:id="rId11"/>
    <p:sldId id="365" r:id="rId12"/>
    <p:sldId id="366" r:id="rId13"/>
    <p:sldId id="367" r:id="rId14"/>
    <p:sldId id="368" r:id="rId15"/>
    <p:sldId id="373" r:id="rId16"/>
    <p:sldId id="369" r:id="rId17"/>
    <p:sldId id="370" r:id="rId18"/>
    <p:sldId id="265" r:id="rId19"/>
    <p:sldId id="374" r:id="rId20"/>
    <p:sldId id="375" r:id="rId21"/>
    <p:sldId id="376" r:id="rId22"/>
    <p:sldId id="377" r:id="rId23"/>
    <p:sldId id="378" r:id="rId24"/>
    <p:sldId id="379" r:id="rId25"/>
    <p:sldId id="354" r:id="rId26"/>
    <p:sldId id="380" r:id="rId27"/>
    <p:sldId id="381" r:id="rId28"/>
    <p:sldId id="382" r:id="rId29"/>
    <p:sldId id="383" r:id="rId30"/>
    <p:sldId id="384" r:id="rId31"/>
    <p:sldId id="385" r:id="rId32"/>
    <p:sldId id="355" r:id="rId33"/>
    <p:sldId id="386" r:id="rId34"/>
    <p:sldId id="387" r:id="rId35"/>
    <p:sldId id="388" r:id="rId36"/>
    <p:sldId id="389" r:id="rId37"/>
    <p:sldId id="390" r:id="rId38"/>
    <p:sldId id="391" r:id="rId39"/>
    <p:sldId id="392" r:id="rId40"/>
    <p:sldId id="393" r:id="rId41"/>
    <p:sldId id="394" r:id="rId42"/>
    <p:sldId id="395" r:id="rId43"/>
  </p:sldIdLst>
  <p:sldSz cx="9144000" cy="6858000" type="screen4x3"/>
  <p:notesSz cx="6858000" cy="9144000"/>
  <p:custDataLst>
    <p:tags r:id="rId44"/>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529" autoAdjust="0"/>
    <p:restoredTop sz="94660"/>
  </p:normalViewPr>
  <p:slideViewPr>
    <p:cSldViewPr showGuides="1">
      <p:cViewPr varScale="1">
        <p:scale>
          <a:sx n="92" d="100"/>
          <a:sy n="92" d="100"/>
        </p:scale>
        <p:origin x="576" y="84"/>
      </p:cViewPr>
      <p:guideLst>
        <p:guide orient="horz" pos="2160"/>
        <p:guide pos="2880"/>
      </p:guideLst>
    </p:cSldViewPr>
  </p:slideViewPr>
  <p:notesTextViewPr>
    <p:cViewPr>
      <p:scale>
        <a:sx n="1" d="1"/>
        <a:sy n="1" d="1"/>
      </p:scale>
      <p:origin x="0" y="0"/>
    </p:cViewPr>
  </p:notesText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 Type="http://schemas.openxmlformats.org/officeDocument/2006/relationships/notesMaster" Target="notesMasters/notesMaster1.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 Type="http://schemas.openxmlformats.org/officeDocument/2006/relationships/slide" Target="slides/slide1.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slide" Target="slides/slide32.xml" /><Relationship Id="rId35" Type="http://schemas.openxmlformats.org/officeDocument/2006/relationships/slide" Target="slides/slide33.xml" /><Relationship Id="rId36" Type="http://schemas.openxmlformats.org/officeDocument/2006/relationships/slide" Target="slides/slide34.xml" /><Relationship Id="rId37" Type="http://schemas.openxmlformats.org/officeDocument/2006/relationships/slide" Target="slides/slide35.xml" /><Relationship Id="rId38" Type="http://schemas.openxmlformats.org/officeDocument/2006/relationships/slide" Target="slides/slide36.xml" /><Relationship Id="rId39" Type="http://schemas.openxmlformats.org/officeDocument/2006/relationships/slide" Target="slides/slide37.xml" /><Relationship Id="rId4" Type="http://schemas.openxmlformats.org/officeDocument/2006/relationships/slide" Target="slides/slide2.xml" /><Relationship Id="rId40" Type="http://schemas.openxmlformats.org/officeDocument/2006/relationships/slide" Target="slides/slide38.xml" /><Relationship Id="rId41" Type="http://schemas.openxmlformats.org/officeDocument/2006/relationships/slide" Target="slides/slide39.xml" /><Relationship Id="rId42" Type="http://schemas.openxmlformats.org/officeDocument/2006/relationships/slide" Target="slides/slide40.xml" /><Relationship Id="rId43" Type="http://schemas.openxmlformats.org/officeDocument/2006/relationships/slide" Target="slides/slide41.xml" /><Relationship Id="rId44" Type="http://schemas.openxmlformats.org/officeDocument/2006/relationships/tags" Target="tags/tag63.xml" /><Relationship Id="rId45" Type="http://schemas.openxmlformats.org/officeDocument/2006/relationships/presProps" Target="presProps.xml" /><Relationship Id="rId46" Type="http://schemas.openxmlformats.org/officeDocument/2006/relationships/viewProps" Target="viewProps.xml" /><Relationship Id="rId47" Type="http://schemas.openxmlformats.org/officeDocument/2006/relationships/theme" Target="theme/theme1.xml" /><Relationship Id="rId48" Type="http://schemas.openxmlformats.org/officeDocument/2006/relationships/tableStyles" Target="tableStyles.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C01EFDD-91F8-495A-91D7-EB018522F674}" type="datetimeFigureOut">
              <a:rPr lang="zh-CN" altLang="en-US" smtClean="0"/>
              <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FC5C579-5EAB-4D4D-A688-CF27E536ED03}" type="slidenum">
              <a:rPr lang="zh-CN" altLang="en-US" smtClean="0"/>
              <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&#65279;<?xml version="1.0" encoding="utf-8" standalone="yes"?><Relationships xmlns="http://schemas.openxmlformats.org/package/2006/relationships"><Relationship Id="rId1" Type="http://schemas.openxmlformats.org/officeDocument/2006/relationships/tags" Target="../tags/tag1.xml" /><Relationship Id="rId2" Type="http://schemas.openxmlformats.org/officeDocument/2006/relationships/tags" Target="../tags/tag2.xml" /><Relationship Id="rId3" Type="http://schemas.openxmlformats.org/officeDocument/2006/relationships/tags" Target="../tags/tag3.xml" /><Relationship Id="rId4" Type="http://schemas.openxmlformats.org/officeDocument/2006/relationships/tags" Target="../tags/tag4.xml" /><Relationship Id="rId5" Type="http://schemas.openxmlformats.org/officeDocument/2006/relationships/tags" Target="../tags/tag5.xml" /><Relationship Id="rId6"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tags" Target="../tags/tag6.xml" /><Relationship Id="rId2" Type="http://schemas.openxmlformats.org/officeDocument/2006/relationships/tags" Target="../tags/tag7.xml" /><Relationship Id="rId3" Type="http://schemas.openxmlformats.org/officeDocument/2006/relationships/tags" Target="../tags/tag8.xml" /><Relationship Id="rId4" Type="http://schemas.openxmlformats.org/officeDocument/2006/relationships/tags" Target="../tags/tag9.xml" /><Relationship Id="rId5" Type="http://schemas.openxmlformats.org/officeDocument/2006/relationships/tags" Target="../tags/tag10.xml" /><Relationship Id="rId6"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tags" Target="../tags/tag11.xml" /><Relationship Id="rId2" Type="http://schemas.openxmlformats.org/officeDocument/2006/relationships/tags" Target="../tags/tag12.xml" /><Relationship Id="rId3" Type="http://schemas.openxmlformats.org/officeDocument/2006/relationships/tags" Target="../tags/tag13.xml" /><Relationship Id="rId4" Type="http://schemas.openxmlformats.org/officeDocument/2006/relationships/tags" Target="../tags/tag14.xml" /><Relationship Id="rId5" Type="http://schemas.openxmlformats.org/officeDocument/2006/relationships/tags" Target="../tags/tag15.xml" /><Relationship Id="rId6"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tags" Target="../tags/tag16.xml" /><Relationship Id="rId2" Type="http://schemas.openxmlformats.org/officeDocument/2006/relationships/tags" Target="../tags/tag17.xml" /><Relationship Id="rId3" Type="http://schemas.openxmlformats.org/officeDocument/2006/relationships/tags" Target="../tags/tag18.xml" /><Relationship Id="rId4" Type="http://schemas.openxmlformats.org/officeDocument/2006/relationships/tags" Target="../tags/tag19.xml" /><Relationship Id="rId5" Type="http://schemas.openxmlformats.org/officeDocument/2006/relationships/tags" Target="../tags/tag20.xml" /><Relationship Id="rId6" Type="http://schemas.openxmlformats.org/officeDocument/2006/relationships/tags" Target="../tags/tag21.xml" /><Relationship Id="rId7"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tags" Target="../tags/tag22.xml" /><Relationship Id="rId2" Type="http://schemas.openxmlformats.org/officeDocument/2006/relationships/tags" Target="../tags/tag23.xml" /><Relationship Id="rId3" Type="http://schemas.openxmlformats.org/officeDocument/2006/relationships/tags" Target="../tags/tag24.xml" /><Relationship Id="rId4" Type="http://schemas.openxmlformats.org/officeDocument/2006/relationships/tags" Target="../tags/tag25.xml" /><Relationship Id="rId5" Type="http://schemas.openxmlformats.org/officeDocument/2006/relationships/tags" Target="../tags/tag26.xml" /><Relationship Id="rId6" Type="http://schemas.openxmlformats.org/officeDocument/2006/relationships/tags" Target="../tags/tag27.xml" /><Relationship Id="rId7" Type="http://schemas.openxmlformats.org/officeDocument/2006/relationships/tags" Target="../tags/tag28.xml" /><Relationship Id="rId8" Type="http://schemas.openxmlformats.org/officeDocument/2006/relationships/tags" Target="../tags/tag29.xml" /><Relationship Id="rId9"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tags" Target="../tags/tag30.xml" /><Relationship Id="rId2" Type="http://schemas.openxmlformats.org/officeDocument/2006/relationships/tags" Target="../tags/tag31.xml" /><Relationship Id="rId3" Type="http://schemas.openxmlformats.org/officeDocument/2006/relationships/tags" Target="../tags/tag32.xml" /><Relationship Id="rId4" Type="http://schemas.openxmlformats.org/officeDocument/2006/relationships/tags" Target="../tags/tag33.xml" /><Relationship Id="rId5"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tags" Target="../tags/tag34.xml" /><Relationship Id="rId2" Type="http://schemas.openxmlformats.org/officeDocument/2006/relationships/tags" Target="../tags/tag35.xml" /><Relationship Id="rId3" Type="http://schemas.openxmlformats.org/officeDocument/2006/relationships/tags" Target="../tags/tag36.xml" /><Relationship Id="rId4"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tags" Target="../tags/tag37.xml" /><Relationship Id="rId2" Type="http://schemas.openxmlformats.org/officeDocument/2006/relationships/tags" Target="../tags/tag38.xml" /><Relationship Id="rId3" Type="http://schemas.openxmlformats.org/officeDocument/2006/relationships/tags" Target="../tags/tag39.xml" /><Relationship Id="rId4" Type="http://schemas.openxmlformats.org/officeDocument/2006/relationships/tags" Target="../tags/tag40.xml" /><Relationship Id="rId5" Type="http://schemas.openxmlformats.org/officeDocument/2006/relationships/tags" Target="../tags/tag41.xml" /><Relationship Id="rId6" Type="http://schemas.openxmlformats.org/officeDocument/2006/relationships/tags" Target="../tags/tag42.xml" /><Relationship Id="rId7"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tags" Target="../tags/tag43.xml" /><Relationship Id="rId2" Type="http://schemas.openxmlformats.org/officeDocument/2006/relationships/tags" Target="../tags/tag44.xml" /><Relationship Id="rId3" Type="http://schemas.openxmlformats.org/officeDocument/2006/relationships/tags" Target="../tags/tag45.xml" /><Relationship Id="rId4" Type="http://schemas.openxmlformats.org/officeDocument/2006/relationships/tags" Target="../tags/tag46.xml" /><Relationship Id="rId5" Type="http://schemas.openxmlformats.org/officeDocument/2006/relationships/tags" Target="../tags/tag47.xml" /><Relationship Id="rId6"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tags" Target="../tags/tag48.xml" /><Relationship Id="rId2" Type="http://schemas.openxmlformats.org/officeDocument/2006/relationships/tags" Target="../tags/tag49.xml" /><Relationship Id="rId3" Type="http://schemas.openxmlformats.org/officeDocument/2006/relationships/tags" Target="../tags/tag50.xml" /><Relationship Id="rId4" Type="http://schemas.openxmlformats.org/officeDocument/2006/relationships/tags" Target="../tags/tag51.xml" /><Relationship Id="rId5"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tags" Target="../tags/tag52.xml" /><Relationship Id="rId2" Type="http://schemas.openxmlformats.org/officeDocument/2006/relationships/tags" Target="../tags/tag53.xml" /><Relationship Id="rId3" Type="http://schemas.openxmlformats.org/officeDocument/2006/relationships/tags" Target="../tags/tag54.xml" /><Relationship Id="rId4" Type="http://schemas.openxmlformats.org/officeDocument/2006/relationships/tags" Target="../tags/tag55.xml" /><Relationship Id="rId5" Type="http://schemas.openxmlformats.org/officeDocument/2006/relationships/tags" Target="../tags/tag56.xml" /><Relationship Id="rId6"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hasCustomPrompt="1"/>
            <p:custDataLst>
              <p:tags r:id="rId1"/>
            </p:custDataLst>
          </p:nvPr>
        </p:nvSpPr>
        <p:spPr>
          <a:xfrm>
            <a:off x="899100" y="914400"/>
            <a:ext cx="7349400" cy="2570400"/>
          </a:xfrm>
        </p:spPr>
        <p:txBody>
          <a:bodyPr lIns="90000" tIns="46800" rIns="90000" bIns="46800" anchor="b" anchorCtr="0">
            <a:normAutofit/>
          </a:bodyPr>
          <a:lstStyle>
            <a:lvl1pPr algn="ctr">
              <a:defRPr sz="4500"/>
            </a:lvl1pPr>
          </a:lstStyle>
          <a:p>
            <a:r>
              <a:rPr lang="zh-CN" altLang="en-US"/>
              <a:t>单击此处编辑标题</a:t>
            </a:r>
            <a:endParaRPr lang="zh-CN" altLang="en-US"/>
          </a:p>
        </p:txBody>
      </p:sp>
      <p:sp>
        <p:nvSpPr>
          <p:cNvPr id="3" name="副标题 2"/>
          <p:cNvSpPr>
            <a:spLocks noGrp="1"/>
          </p:cNvSpPr>
          <p:nvPr>
            <p:ph type="subTitle" idx="1" hasCustomPrompt="1"/>
            <p:custDataLst>
              <p:tags r:id="rId2"/>
            </p:custDataLst>
          </p:nvPr>
        </p:nvSpPr>
        <p:spPr>
          <a:xfrm>
            <a:off x="899100" y="3560400"/>
            <a:ext cx="7349400" cy="1472400"/>
          </a:xfrm>
        </p:spPr>
        <p:txBody>
          <a:bodyPr lIns="90000" tIns="46800" rIns="90000" bIns="46800">
            <a:normAutofit/>
          </a:bodyPr>
          <a:lstStyle>
            <a:lvl1pPr marL="0" indent="0" algn="ctr">
              <a:lnSpc>
                <a:spcPct val="110000"/>
              </a:lnSpc>
              <a:buNone/>
              <a:defRPr sz="1800" spc="2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a:t>单击此处编辑副标题</a:t>
            </a:r>
            <a:endParaRPr lang="zh-CN" altLang="en-US"/>
          </a:p>
        </p:txBody>
      </p:sp>
      <p:sp>
        <p:nvSpPr>
          <p:cNvPr id="16" name="日期占位符 15"/>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17" name="页脚占位符 16"/>
          <p:cNvSpPr>
            <a:spLocks noGrp="1"/>
          </p:cNvSpPr>
          <p:nvPr>
            <p:ph type="ftr" sz="quarter" idx="11"/>
            <p:custDataLst>
              <p:tags r:id="rId4"/>
            </p:custDataLst>
          </p:nvPr>
        </p:nvSpPr>
        <p:spPr/>
        <p:txBody>
          <a:bodyPr/>
          <a:lstStyle/>
          <a:p>
            <a:endParaRPr lang="zh-CN" altLang="en-US"/>
          </a:p>
        </p:txBody>
      </p:sp>
      <p:sp>
        <p:nvSpPr>
          <p:cNvPr id="18" name="灯片编号占位符 17"/>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456300" y="608400"/>
            <a:ext cx="8226900" cy="705600"/>
          </a:xfrm>
        </p:spPr>
        <p:txBody>
          <a:bodyPr vert="horz" lIns="90000" tIns="46800" rIns="90000" bIns="46800" rtlCol="0" anchor="ctr" anchorCtr="0">
            <a:normAutofit/>
          </a:bodyPr>
          <a:lstStyle/>
          <a:p>
            <a:pPr lvl="0"/>
            <a:r>
              <a:rPr>
                <a:sym typeface="+mn-ea"/>
              </a:rPr>
              <a:t>单击此处编辑母版标题样式</a:t>
            </a:r>
            <a:endParaRPr>
              <a:sym typeface="+mn-ea"/>
            </a:endParaRPr>
          </a:p>
        </p:txBody>
      </p:sp>
      <p:sp>
        <p:nvSpPr>
          <p:cNvPr id="3" name="内容占位符 2"/>
          <p:cNvSpPr>
            <a:spLocks noGrp="1"/>
          </p:cNvSpPr>
          <p:nvPr>
            <p:ph idx="1"/>
            <p:custDataLst>
              <p:tags r:id="rId2"/>
            </p:custDataLst>
          </p:nvPr>
        </p:nvSpPr>
        <p:spPr>
          <a:xfrm>
            <a:off x="456300" y="1490400"/>
            <a:ext cx="8226900" cy="4759200"/>
          </a:xfrm>
        </p:spPr>
        <p:txBody>
          <a:bodyPr vert="horz" lIns="90000" tIns="46800" rIns="90000" bIns="46800" rtlCol="0">
            <a:normAutofit/>
          </a:body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hasCustomPrompt="1"/>
            <p:custDataLst>
              <p:tags r:id="rId1"/>
            </p:custDataLst>
          </p:nvPr>
        </p:nvSpPr>
        <p:spPr>
          <a:xfrm>
            <a:off x="1493100" y="3848400"/>
            <a:ext cx="5826600" cy="766800"/>
          </a:xfrm>
        </p:spPr>
        <p:txBody>
          <a:bodyPr lIns="90000" tIns="46800" rIns="90000" bIns="46800" anchor="b" anchorCtr="0">
            <a:normAutofit/>
          </a:bodyPr>
          <a:lstStyle>
            <a:lvl1pPr>
              <a:defRPr sz="3300"/>
            </a:lvl1pPr>
          </a:lstStyle>
          <a:p>
            <a:r>
              <a:rPr lang="zh-CN" altLang="en-US"/>
              <a:t>单击此处编辑标题</a:t>
            </a:r>
            <a:endParaRPr lang="zh-CN" altLang="en-US"/>
          </a:p>
        </p:txBody>
      </p:sp>
      <p:sp>
        <p:nvSpPr>
          <p:cNvPr id="3" name="文本占位符 2"/>
          <p:cNvSpPr>
            <a:spLocks noGrp="1"/>
          </p:cNvSpPr>
          <p:nvPr>
            <p:ph type="body" idx="1" hasCustomPrompt="1"/>
            <p:custDataLst>
              <p:tags r:id="rId2"/>
            </p:custDataLst>
          </p:nvPr>
        </p:nvSpPr>
        <p:spPr>
          <a:xfrm>
            <a:off x="1493100" y="4615200"/>
            <a:ext cx="5826600" cy="867600"/>
          </a:xfrm>
        </p:spPr>
        <p:txBody>
          <a:bodyPr lIns="90000" tIns="46800" rIns="90000" bIns="46800">
            <a:normAutofit/>
          </a:bodyPr>
          <a:lstStyle>
            <a:lvl1pPr marL="0" indent="0">
              <a:buNone/>
              <a:defRPr sz="1350">
                <a:solidFill>
                  <a:schemeClr val="tx1">
                    <a:lumMod val="65000"/>
                    <a:lumOff val="35000"/>
                  </a:schemeClr>
                </a:solidFill>
              </a:defRPr>
            </a:lvl1pPr>
            <a:lvl2pPr marL="342900" indent="0">
              <a:buNone/>
              <a:defRPr sz="1200">
                <a:solidFill>
                  <a:schemeClr val="tx1">
                    <a:tint val="75000"/>
                  </a:schemeClr>
                </a:solidFill>
              </a:defRPr>
            </a:lvl2pPr>
            <a:lvl3pPr marL="685800" indent="0">
              <a:buNone/>
              <a:defRPr sz="120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a:t>单击此处编辑文本</a:t>
            </a:r>
            <a:endParaRPr lang="zh-CN" altLang="en-US"/>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456300" y="608400"/>
            <a:ext cx="8226900" cy="705600"/>
          </a:xfrm>
        </p:spPr>
        <p:txBody>
          <a:bodyPr vert="horz" lIns="90000" tIns="46800" rIns="90000" bIns="46800" rtlCol="0" anchor="ctr" anchorCtr="0">
            <a:normAutofit/>
          </a:bodyPr>
          <a:lstStyle/>
          <a:p>
            <a:pPr lvl="0"/>
            <a:r>
              <a:rPr>
                <a:sym typeface="+mn-ea"/>
              </a:rPr>
              <a:t>单击此处编辑母版标题样式</a:t>
            </a:r>
            <a:endParaRPr>
              <a:sym typeface="+mn-ea"/>
            </a:endParaRPr>
          </a:p>
        </p:txBody>
      </p:sp>
      <p:sp>
        <p:nvSpPr>
          <p:cNvPr id="3" name="内容占位符 2"/>
          <p:cNvSpPr>
            <a:spLocks noGrp="1"/>
          </p:cNvSpPr>
          <p:nvPr>
            <p:ph sz="half" idx="1"/>
            <p:custDataLst>
              <p:tags r:id="rId2"/>
            </p:custDataLst>
          </p:nvPr>
        </p:nvSpPr>
        <p:spPr>
          <a:xfrm>
            <a:off x="456300" y="1501200"/>
            <a:ext cx="3882600" cy="4748400"/>
          </a:xfrm>
        </p:spPr>
        <p:txBody>
          <a:bodyPr vert="horz" lIns="90000" tIns="46800" rIns="90000" bIns="46800" rtlCol="0">
            <a:normAutofit/>
          </a:body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4" name="内容占位符 3"/>
          <p:cNvSpPr>
            <a:spLocks noGrp="1"/>
          </p:cNvSpPr>
          <p:nvPr>
            <p:ph sz="half" idx="2"/>
            <p:custDataLst>
              <p:tags r:id="rId3"/>
            </p:custDataLst>
          </p:nvPr>
        </p:nvSpPr>
        <p:spPr>
          <a:xfrm>
            <a:off x="4808700" y="1501200"/>
            <a:ext cx="3882600" cy="4748400"/>
          </a:xfrm>
        </p:spPr>
        <p:txBody>
          <a:bodyPr lIns="90000" tIns="46800" rIns="90000" bIns="46800">
            <a:normAutofit/>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custDataLst>
              <p:tags r:id="rId4"/>
            </p:custDataLst>
          </p:nvPr>
        </p:nvSpPr>
        <p:spPr/>
        <p:txBody>
          <a:bodyPr/>
          <a:lstStyle/>
          <a:p>
            <a:fld id="{760FBDFE-C587-4B4C-A407-44438C67B59E}" type="datetimeFigureOut">
              <a:rPr lang="zh-CN" altLang="en-US" smtClean="0"/>
              <a:t/>
            </a:fld>
            <a:endParaRPr lang="zh-CN" altLang="en-US"/>
          </a:p>
        </p:txBody>
      </p:sp>
      <p:sp>
        <p:nvSpPr>
          <p:cNvPr id="6" name="页脚占位符 5"/>
          <p:cNvSpPr>
            <a:spLocks noGrp="1"/>
          </p:cNvSpPr>
          <p:nvPr>
            <p:ph type="ftr" sz="quarter" idx="11"/>
            <p:custDataLst>
              <p:tags r:id="rId5"/>
            </p:custDataLst>
          </p:nvPr>
        </p:nvSpPr>
        <p:spPr/>
        <p:txBody>
          <a:bodyPr/>
          <a:lstStyle/>
          <a:p>
            <a:endParaRPr lang="zh-CN" altLang="en-US"/>
          </a:p>
        </p:txBody>
      </p:sp>
      <p:sp>
        <p:nvSpPr>
          <p:cNvPr id="7" name="灯片编号占位符 6"/>
          <p:cNvSpPr>
            <a:spLocks noGrp="1"/>
          </p:cNvSpPr>
          <p:nvPr>
            <p:ph type="sldNum" sz="quarter" idx="12"/>
            <p:custDataLst>
              <p:tags r:id="rId6"/>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456300" y="608400"/>
            <a:ext cx="8226900" cy="705600"/>
          </a:xfrm>
        </p:spPr>
        <p:txBody>
          <a:bodyPr vert="horz" lIns="90000" tIns="46800" rIns="90000" bIns="46800" rtlCol="0" anchor="ctr" anchorCtr="0">
            <a:normAutofit/>
          </a:bodyPr>
          <a:lstStyle/>
          <a:p>
            <a:pPr lvl="0"/>
            <a:r>
              <a:rPr>
                <a:sym typeface="+mn-ea"/>
              </a:rPr>
              <a:t>单击此处编辑母版标题样式</a:t>
            </a:r>
            <a:endParaRPr>
              <a:sym typeface="+mn-ea"/>
            </a:endParaRPr>
          </a:p>
        </p:txBody>
      </p:sp>
      <p:sp>
        <p:nvSpPr>
          <p:cNvPr id="3" name="文本占位符 2"/>
          <p:cNvSpPr>
            <a:spLocks noGrp="1"/>
          </p:cNvSpPr>
          <p:nvPr>
            <p:ph type="body" idx="1" hasCustomPrompt="1"/>
            <p:custDataLst>
              <p:tags r:id="rId2"/>
            </p:custDataLst>
          </p:nvPr>
        </p:nvSpPr>
        <p:spPr>
          <a:xfrm>
            <a:off x="456300" y="1429200"/>
            <a:ext cx="4006800" cy="381600"/>
          </a:xfrm>
        </p:spPr>
        <p:txBody>
          <a:bodyPr lIns="101600" tIns="38100" rIns="76200" bIns="38100" anchor="t" anchorCtr="0">
            <a:normAutofit/>
          </a:bodyPr>
          <a:lstStyle>
            <a:lvl1pPr marL="0" indent="0">
              <a:lnSpc>
                <a:spcPct val="100000"/>
              </a:lnSpc>
              <a:buNone/>
              <a:defRPr sz="1500" b="1" spc="200">
                <a:solidFill>
                  <a:schemeClr val="tx1">
                    <a:lumMod val="75000"/>
                    <a:lumOff val="25000"/>
                  </a:schemeClr>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a:t>单击此处编辑文本</a:t>
            </a:r>
            <a:endParaRPr lang="zh-CN" altLang="en-US"/>
          </a:p>
        </p:txBody>
      </p:sp>
      <p:sp>
        <p:nvSpPr>
          <p:cNvPr id="4" name="内容占位符 3"/>
          <p:cNvSpPr>
            <a:spLocks noGrp="1"/>
          </p:cNvSpPr>
          <p:nvPr>
            <p:ph sz="half" idx="2"/>
            <p:custDataLst>
              <p:tags r:id="rId3"/>
            </p:custDataLst>
          </p:nvPr>
        </p:nvSpPr>
        <p:spPr>
          <a:xfrm>
            <a:off x="456300" y="1854000"/>
            <a:ext cx="4006800" cy="4395600"/>
          </a:xfrm>
        </p:spPr>
        <p:txBody>
          <a:bodyPr vert="horz" lIns="101600" tIns="0" rIns="82550" bIns="0" rtlCol="0">
            <a:normAutofit/>
          </a:body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5" name="文本占位符 4"/>
          <p:cNvSpPr>
            <a:spLocks noGrp="1"/>
          </p:cNvSpPr>
          <p:nvPr>
            <p:ph type="body" sz="quarter" idx="3" hasCustomPrompt="1"/>
            <p:custDataLst>
              <p:tags r:id="rId4"/>
            </p:custDataLst>
          </p:nvPr>
        </p:nvSpPr>
        <p:spPr>
          <a:xfrm>
            <a:off x="4676813" y="1421729"/>
            <a:ext cx="4006800" cy="381600"/>
          </a:xfrm>
        </p:spPr>
        <p:txBody>
          <a:bodyPr vert="horz" lIns="101600" tIns="38100" rIns="76200" bIns="38100" rtlCol="0" anchor="t" anchorCtr="0">
            <a:normAutofit/>
          </a:bodyPr>
          <a:lstStyle>
            <a:lvl1pPr marL="0" indent="0">
              <a:lnSpc>
                <a:spcPct val="100000"/>
              </a:lnSpc>
              <a:buNone/>
              <a:defRPr sz="1500" b="1" spc="200">
                <a:solidFill>
                  <a:schemeClr val="tx1">
                    <a:lumMod val="75000"/>
                    <a:lumOff val="25000"/>
                  </a:schemeClr>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a:sym typeface="+mn-ea"/>
              </a:rPr>
              <a:t>单击此处编辑文本</a:t>
            </a:r>
            <a:endParaRPr>
              <a:sym typeface="+mn-ea"/>
            </a:endParaRPr>
          </a:p>
        </p:txBody>
      </p:sp>
      <p:sp>
        <p:nvSpPr>
          <p:cNvPr id="6" name="内容占位符 5"/>
          <p:cNvSpPr>
            <a:spLocks noGrp="1"/>
          </p:cNvSpPr>
          <p:nvPr>
            <p:ph sz="quarter" idx="4"/>
            <p:custDataLst>
              <p:tags r:id="rId5"/>
            </p:custDataLst>
          </p:nvPr>
        </p:nvSpPr>
        <p:spPr>
          <a:xfrm>
            <a:off x="4676813" y="1854000"/>
            <a:ext cx="4006800" cy="4395600"/>
          </a:xfrm>
        </p:spPr>
        <p:txBody>
          <a:bodyPr vert="horz" lIns="101600" tIns="0" rIns="82550" bIns="0" rtlCol="0">
            <a:normAutofit/>
          </a:body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7" name="日期占位符 6"/>
          <p:cNvSpPr>
            <a:spLocks noGrp="1"/>
          </p:cNvSpPr>
          <p:nvPr>
            <p:ph type="dt" sz="half" idx="10"/>
            <p:custDataLst>
              <p:tags r:id="rId6"/>
            </p:custDataLst>
          </p:nvPr>
        </p:nvSpPr>
        <p:spPr/>
        <p:txBody>
          <a:bodyPr/>
          <a:lstStyle/>
          <a:p>
            <a:fld id="{760FBDFE-C587-4B4C-A407-44438C67B59E}" type="datetimeFigureOut">
              <a:rPr lang="zh-CN" altLang="en-US" smtClean="0"/>
              <a:t/>
            </a:fld>
            <a:endParaRPr lang="zh-CN" altLang="en-US"/>
          </a:p>
        </p:txBody>
      </p:sp>
      <p:sp>
        <p:nvSpPr>
          <p:cNvPr id="8" name="页脚占位符 7"/>
          <p:cNvSpPr>
            <a:spLocks noGrp="1"/>
          </p:cNvSpPr>
          <p:nvPr>
            <p:ph type="ftr" sz="quarter" idx="11"/>
            <p:custDataLst>
              <p:tags r:id="rId7"/>
            </p:custDataLst>
          </p:nvPr>
        </p:nvSpPr>
        <p:spPr/>
        <p:txBody>
          <a:bodyPr/>
          <a:lstStyle/>
          <a:p>
            <a:endParaRPr lang="zh-CN" altLang="en-US"/>
          </a:p>
        </p:txBody>
      </p:sp>
      <p:sp>
        <p:nvSpPr>
          <p:cNvPr id="9" name="灯片编号占位符 8"/>
          <p:cNvSpPr>
            <a:spLocks noGrp="1"/>
          </p:cNvSpPr>
          <p:nvPr>
            <p:ph type="sldNum" sz="quarter" idx="12"/>
            <p:custDataLst>
              <p:tags r:id="rId8"/>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456300" y="608400"/>
            <a:ext cx="8226900" cy="705600"/>
          </a:xfrm>
        </p:spPr>
        <p:txBody>
          <a:bodyPr vert="horz" lIns="90000" tIns="46800" rIns="90000" bIns="46800" rtlCol="0" anchor="ctr" anchorCtr="0">
            <a:normAutofit/>
          </a:bodyPr>
          <a:lstStyle/>
          <a:p>
            <a:pPr lvl="0"/>
            <a:r>
              <a:rPr>
                <a:sym typeface="+mn-ea"/>
              </a:rPr>
              <a:t>单击此处编辑母版标题样式</a:t>
            </a:r>
            <a:endParaRPr>
              <a:sym typeface="+mn-ea"/>
            </a:endParaRPr>
          </a:p>
        </p:txBody>
      </p:sp>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custDataLst>
              <p:tags r:id="rId1"/>
            </p:custDataLst>
          </p:nvPr>
        </p:nvSpPr>
        <p:spPr/>
        <p:txBody>
          <a:bodyPr/>
          <a:lstStyle/>
          <a:p>
            <a:fld id="{760FBDFE-C587-4B4C-A407-44438C67B59E}" type="datetimeFigureOut">
              <a:rPr lang="zh-CN" altLang="en-US" smtClean="0"/>
              <a:t/>
            </a:fld>
            <a:endParaRPr lang="zh-CN" altLang="en-US"/>
          </a:p>
        </p:txBody>
      </p:sp>
      <p:sp>
        <p:nvSpPr>
          <p:cNvPr id="3" name="页脚占位符 2"/>
          <p:cNvSpPr>
            <a:spLocks noGrp="1"/>
          </p:cNvSpPr>
          <p:nvPr>
            <p:ph type="ftr" sz="quarter" idx="11"/>
            <p:custDataLst>
              <p:tags r:id="rId2"/>
            </p:custDataLst>
          </p:nvPr>
        </p:nvSpPr>
        <p:spPr/>
        <p:txBody>
          <a:bodyPr/>
          <a:lstStyle/>
          <a:p>
            <a:endParaRPr lang="zh-CN" altLang="en-US"/>
          </a:p>
        </p:txBody>
      </p:sp>
      <p:sp>
        <p:nvSpPr>
          <p:cNvPr id="4" name="灯片编号占位符 3"/>
          <p:cNvSpPr>
            <a:spLocks noGrp="1"/>
          </p:cNvSpPr>
          <p:nvPr>
            <p:ph type="sldNum" sz="quarter" idx="12"/>
            <p:custDataLst>
              <p:tags r:id="rId3"/>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图片与标题">
    <p:spTree>
      <p:nvGrpSpPr>
        <p:cNvPr id="1" name=""/>
        <p:cNvGrpSpPr/>
        <p:nvPr/>
      </p:nvGrpSpPr>
      <p:grpSpPr>
        <a:xfrm>
          <a:off x="0" y="0"/>
          <a:ext cx="0" cy="0"/>
        </a:xfrm>
      </p:grpSpPr>
      <p:sp>
        <p:nvSpPr>
          <p:cNvPr id="3" name="图片占位符 2"/>
          <p:cNvSpPr>
            <a:spLocks noGrp="1"/>
          </p:cNvSpPr>
          <p:nvPr>
            <p:ph type="pic" idx="1"/>
            <p:custDataLst>
              <p:tags r:id="rId1"/>
            </p:custDataLst>
          </p:nvPr>
        </p:nvSpPr>
        <p:spPr>
          <a:xfrm>
            <a:off x="456300" y="1555200"/>
            <a:ext cx="3924808" cy="4608000"/>
          </a:xfrm>
        </p:spPr>
        <p:txBody>
          <a:bodyPr vert="horz" lIns="90000" tIns="46800" rIns="90000" bIns="46800" rtlCol="0">
            <a:normAutofit/>
          </a:bodyPr>
          <a:lstStyle>
            <a:lvl1pPr>
              <a:buNone/>
              <a:defRPr sz="1200"/>
            </a:lvl1pPr>
          </a:lstStyle>
          <a:p>
            <a:pPr lvl="0"/>
            <a:endParaRPr>
              <a:sym typeface="+mn-ea"/>
            </a:endParaRPr>
          </a:p>
        </p:txBody>
      </p:sp>
      <p:sp>
        <p:nvSpPr>
          <p:cNvPr id="4" name="文本占位符 3"/>
          <p:cNvSpPr>
            <a:spLocks noGrp="1"/>
          </p:cNvSpPr>
          <p:nvPr>
            <p:ph type="body" sz="half" idx="2"/>
            <p:custDataLst>
              <p:tags r:id="rId2"/>
            </p:custDataLst>
          </p:nvPr>
        </p:nvSpPr>
        <p:spPr>
          <a:xfrm>
            <a:off x="4762800" y="1555200"/>
            <a:ext cx="3920400" cy="4608000"/>
          </a:xfrm>
        </p:spPr>
        <p:txBody>
          <a:bodyPr vert="horz" lIns="90000" tIns="46800" rIns="90000" bIns="46800" rtlCol="0">
            <a:normAutofit/>
          </a:bodyPr>
          <a:lstStyle>
            <a:lvl1pPr>
              <a:buNone/>
              <a:defRPr sz="1200"/>
            </a:lvl1pPr>
          </a:lstStyle>
          <a:p>
            <a:pPr lvl="0"/>
            <a:r>
              <a:rPr>
                <a:sym typeface="+mn-ea"/>
              </a:rPr>
              <a:t>单击此处编辑母版文本样式</a:t>
            </a:r>
            <a:endParaRPr>
              <a:sym typeface="+mn-ea"/>
            </a:endParaRPr>
          </a:p>
        </p:txBody>
      </p:sp>
      <p:sp>
        <p:nvSpPr>
          <p:cNvPr id="5" name="日期占位符 4"/>
          <p:cNvSpPr>
            <a:spLocks noGrp="1"/>
          </p:cNvSpPr>
          <p:nvPr>
            <p:ph type="dt" sz="half" idx="10"/>
            <p:custDataLst>
              <p:tags r:id="rId3"/>
            </p:custDataLst>
          </p:nvPr>
        </p:nvSpPr>
        <p:spPr/>
        <p:txBody>
          <a:bodyPr/>
          <a:lstStyle/>
          <a:p>
            <a:fld id="{9EFD9D74-47D9-4702-A33C-335B63B48DBF}" type="datetimeFigureOut">
              <a:rPr lang="zh-CN" altLang="en-US" smtClean="0"/>
              <a:t/>
            </a:fld>
            <a:endParaRPr lang="zh-CN" altLang="en-US"/>
          </a:p>
        </p:txBody>
      </p:sp>
      <p:sp>
        <p:nvSpPr>
          <p:cNvPr id="6" name="页脚占位符 5"/>
          <p:cNvSpPr>
            <a:spLocks noGrp="1"/>
          </p:cNvSpPr>
          <p:nvPr>
            <p:ph type="ftr" sz="quarter" idx="11"/>
            <p:custDataLst>
              <p:tags r:id="rId4"/>
            </p:custDataLst>
          </p:nvPr>
        </p:nvSpPr>
        <p:spPr/>
        <p:txBody>
          <a:bodyPr/>
          <a:lstStyle/>
          <a:p>
            <a:endParaRPr lang="zh-CN" altLang="en-US"/>
          </a:p>
        </p:txBody>
      </p:sp>
      <p:sp>
        <p:nvSpPr>
          <p:cNvPr id="7" name="灯片编号占位符 6"/>
          <p:cNvSpPr>
            <a:spLocks noGrp="1"/>
          </p:cNvSpPr>
          <p:nvPr>
            <p:ph type="sldNum" sz="quarter" idx="12"/>
            <p:custDataLst>
              <p:tags r:id="rId5"/>
            </p:custDataLst>
          </p:nvPr>
        </p:nvSpPr>
        <p:spPr/>
        <p:txBody>
          <a:bodyPr/>
          <a:lstStyle/>
          <a:p>
            <a:fld id="{FABC47A4-756D-490B-A52F-7D9E2C9FC05F}" type="slidenum">
              <a:rPr lang="zh-CN" altLang="en-US" smtClean="0"/>
              <a:t/>
            </a:fld>
            <a:endParaRPr lang="zh-CN" altLang="en-US"/>
          </a:p>
        </p:txBody>
      </p:sp>
      <p:sp>
        <p:nvSpPr>
          <p:cNvPr id="9" name="标题 8"/>
          <p:cNvSpPr>
            <a:spLocks noGrp="1"/>
          </p:cNvSpPr>
          <p:nvPr>
            <p:ph type="title"/>
            <p:custDataLst>
              <p:tags r:id="rId6"/>
            </p:custDataLst>
          </p:nvPr>
        </p:nvSpPr>
        <p:spPr/>
        <p:txBody>
          <a:bodyPr/>
          <a:lstStyle/>
          <a:p>
            <a:r>
              <a:rPr lang="zh-CN" altLang="en-US"/>
              <a:t>单击此处编辑母版标题样式</a:t>
            </a:r>
            <a:endParaRPr lang="zh-CN" altLang="en-US"/>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竖排标题与文本">
    <p:spTree>
      <p:nvGrpSpPr>
        <p:cNvPr id="1" name=""/>
        <p:cNvGrpSpPr/>
        <p:nvPr/>
      </p:nvGrpSpPr>
      <p:grpSpPr>
        <a:xfrm>
          <a:off x="0" y="0"/>
          <a:ext cx="0" cy="0"/>
        </a:xfrm>
      </p:grpSpPr>
      <p:sp>
        <p:nvSpPr>
          <p:cNvPr id="2" name="竖排标题 1"/>
          <p:cNvSpPr>
            <a:spLocks noGrp="1"/>
          </p:cNvSpPr>
          <p:nvPr>
            <p:ph type="title" orient="vert" hasCustomPrompt="1"/>
            <p:custDataLst>
              <p:tags r:id="rId1"/>
            </p:custDataLst>
          </p:nvPr>
        </p:nvSpPr>
        <p:spPr>
          <a:xfrm>
            <a:off x="7676100" y="914400"/>
            <a:ext cx="783000" cy="5029200"/>
          </a:xfrm>
        </p:spPr>
        <p:txBody>
          <a:bodyPr vert="eaVert" lIns="90000" tIns="46800" rIns="90000" bIns="46800" rtlCol="0" anchor="ctr" anchorCtr="0">
            <a:normAutofit/>
          </a:bodyPr>
          <a:lstStyle>
            <a:lvl1pPr>
              <a:buNone/>
              <a:defRPr sz="2100"/>
            </a:lvl1pPr>
          </a:lstStyle>
          <a:p>
            <a:pPr lvl="0"/>
            <a:r>
              <a:rPr>
                <a:sym typeface="+mn-ea"/>
              </a:rPr>
              <a:t>单击此处编辑标题</a:t>
            </a:r>
            <a:endParaRPr>
              <a:sym typeface="+mn-ea"/>
            </a:endParaRPr>
          </a:p>
        </p:txBody>
      </p:sp>
      <p:sp>
        <p:nvSpPr>
          <p:cNvPr id="3" name="竖排文字占位符 2"/>
          <p:cNvSpPr>
            <a:spLocks noGrp="1"/>
          </p:cNvSpPr>
          <p:nvPr>
            <p:ph type="body" orient="vert" idx="1"/>
            <p:custDataLst>
              <p:tags r:id="rId2"/>
            </p:custDataLst>
          </p:nvPr>
        </p:nvSpPr>
        <p:spPr>
          <a:xfrm>
            <a:off x="685800" y="914400"/>
            <a:ext cx="6876900" cy="5029200"/>
          </a:xfrm>
        </p:spPr>
        <p:txBody>
          <a:bodyPr vert="eaVert" lIns="46800" tIns="46800" rIns="46800" bIns="46800"/>
          <a:lstStyle>
            <a:lvl1pPr marL="171450" indent="-171450">
              <a:spcAft>
                <a:spcPts val="1000"/>
              </a:spcAft>
              <a:defRPr spc="300"/>
            </a:lvl1pPr>
            <a:lvl2pPr marL="514350" indent="-171450">
              <a:defRPr spc="300"/>
            </a:lvl2pPr>
            <a:lvl3pPr marL="857250" indent="-171450">
              <a:defRPr spc="300"/>
            </a:lvl3pPr>
            <a:lvl4pPr marL="1200150" indent="-171450">
              <a:defRPr spc="300"/>
            </a:lvl4pPr>
            <a:lvl5pPr marL="1543050" indent="-171450">
              <a:defRPr spc="300"/>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内容">
    <p:spTree>
      <p:nvGrpSpPr>
        <p:cNvPr id="1" name=""/>
        <p:cNvGrpSpPr/>
        <p:nvPr/>
      </p:nvGrpSpPr>
      <p:grpSpPr>
        <a:xfrm>
          <a:off x="0" y="0"/>
          <a: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
            </a:fld>
            <a:endParaRPr lang="zh-CN" altLang="en-US"/>
          </a:p>
        </p:txBody>
      </p:sp>
      <p:sp>
        <p:nvSpPr>
          <p:cNvPr id="7" name="内容占位符 6"/>
          <p:cNvSpPr>
            <a:spLocks noGrp="1"/>
          </p:cNvSpPr>
          <p:nvPr>
            <p:ph sz="quarter" idx="13"/>
            <p:custDataLst>
              <p:tags r:id="rId4"/>
            </p:custDataLst>
          </p:nvPr>
        </p:nvSpPr>
        <p:spPr>
          <a:xfrm>
            <a:off x="456300" y="774000"/>
            <a:ext cx="8229600" cy="5482800"/>
          </a:xfrm>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末尾幻灯片">
    <p:spTree>
      <p:nvGrpSpPr>
        <p:cNvPr id="1" name=""/>
        <p:cNvGrpSpPr/>
        <p:nvPr/>
      </p:nvGrpSpPr>
      <p:grpSpPr>
        <a:xfrm>
          <a:off x="0" y="0"/>
          <a: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
            </a:fld>
            <a:endParaRPr lang="zh-CN" altLang="en-US"/>
          </a:p>
        </p:txBody>
      </p:sp>
      <p:sp>
        <p:nvSpPr>
          <p:cNvPr id="2" name="标题 1"/>
          <p:cNvSpPr>
            <a:spLocks noGrp="1"/>
          </p:cNvSpPr>
          <p:nvPr>
            <p:ph type="title" hasCustomPrompt="1"/>
            <p:custDataLst>
              <p:tags r:id="rId4"/>
            </p:custDataLst>
          </p:nvPr>
        </p:nvSpPr>
        <p:spPr>
          <a:xfrm>
            <a:off x="899100" y="2484000"/>
            <a:ext cx="7349400" cy="1018800"/>
          </a:xfrm>
        </p:spPr>
        <p:txBody>
          <a:bodyPr vert="horz" lIns="90000" tIns="46800" rIns="90000" bIns="46800" rtlCol="0" anchor="t" anchorCtr="0">
            <a:normAutofit/>
          </a:bodyPr>
          <a:lstStyle>
            <a:lvl1pPr algn="ctr">
              <a:defRPr sz="4500"/>
            </a:lvl1pPr>
          </a:lstStyle>
          <a:p>
            <a:pPr lvl="0"/>
            <a:r>
              <a:rPr>
                <a:sym typeface="+mn-ea"/>
              </a:rPr>
              <a:t>单击此处编辑标题</a:t>
            </a:r>
            <a:endParaRPr>
              <a:sym typeface="+mn-ea"/>
            </a:endParaRPr>
          </a:p>
        </p:txBody>
      </p:sp>
      <p:sp>
        <p:nvSpPr>
          <p:cNvPr id="7" name="文本占位符 6"/>
          <p:cNvSpPr>
            <a:spLocks noGrp="1"/>
          </p:cNvSpPr>
          <p:nvPr>
            <p:ph type="body" sz="quarter" idx="13"/>
            <p:custDataLst>
              <p:tags r:id="rId5"/>
            </p:custDataLst>
          </p:nvPr>
        </p:nvSpPr>
        <p:spPr>
          <a:xfrm>
            <a:off x="899100" y="3560400"/>
            <a:ext cx="7349400" cy="471600"/>
          </a:xfrm>
        </p:spPr>
        <p:txBody>
          <a:bodyPr lIns="90000" tIns="46800" rIns="90000" bIns="46800">
            <a:normAutofit/>
          </a:bodyPr>
          <a:lstStyle>
            <a:lvl1pPr algn="ctr">
              <a:lnSpc>
                <a:spcPct val="110000"/>
              </a:lnSpc>
              <a:buNone/>
              <a:defRPr sz="1800" spc="200"/>
            </a:lvl1pPr>
          </a:lstStyle>
          <a:p>
            <a:pPr lvl="0"/>
            <a:r>
              <a:rPr lang="zh-CN" altLang="en-US"/>
              <a:t>单击此处编辑母版文本样式</a:t>
            </a:r>
            <a:endParaRPr lang="zh-CN" altLang="en-US"/>
          </a:p>
        </p:txBody>
      </p:sp>
    </p:spTree>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1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2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3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4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5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6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7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8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9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10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11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12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13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14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15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16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17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18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19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20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21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22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23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24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25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26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27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28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29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30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31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32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33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34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35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36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37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5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38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5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39_自定义版式">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slideLayout" Target="../slideLayouts/slideLayout12.xml" /><Relationship Id="rId13" Type="http://schemas.openxmlformats.org/officeDocument/2006/relationships/slideLayout" Target="../slideLayouts/slideLayout13.xml" /><Relationship Id="rId14" Type="http://schemas.openxmlformats.org/officeDocument/2006/relationships/slideLayout" Target="../slideLayouts/slideLayout14.xml" /><Relationship Id="rId15" Type="http://schemas.openxmlformats.org/officeDocument/2006/relationships/slideLayout" Target="../slideLayouts/slideLayout15.xml" /><Relationship Id="rId16" Type="http://schemas.openxmlformats.org/officeDocument/2006/relationships/slideLayout" Target="../slideLayouts/slideLayout16.xml" /><Relationship Id="rId17" Type="http://schemas.openxmlformats.org/officeDocument/2006/relationships/slideLayout" Target="../slideLayouts/slideLayout17.xml" /><Relationship Id="rId18" Type="http://schemas.openxmlformats.org/officeDocument/2006/relationships/slideLayout" Target="../slideLayouts/slideLayout18.xml" /><Relationship Id="rId19" Type="http://schemas.openxmlformats.org/officeDocument/2006/relationships/slideLayout" Target="../slideLayouts/slideLayout19.xml" /><Relationship Id="rId2" Type="http://schemas.openxmlformats.org/officeDocument/2006/relationships/slideLayout" Target="../slideLayouts/slideLayout2.xml" /><Relationship Id="rId20" Type="http://schemas.openxmlformats.org/officeDocument/2006/relationships/slideLayout" Target="../slideLayouts/slideLayout20.xml" /><Relationship Id="rId21" Type="http://schemas.openxmlformats.org/officeDocument/2006/relationships/slideLayout" Target="../slideLayouts/slideLayout21.xml" /><Relationship Id="rId22" Type="http://schemas.openxmlformats.org/officeDocument/2006/relationships/slideLayout" Target="../slideLayouts/slideLayout22.xml" /><Relationship Id="rId23" Type="http://schemas.openxmlformats.org/officeDocument/2006/relationships/slideLayout" Target="../slideLayouts/slideLayout23.xml" /><Relationship Id="rId24" Type="http://schemas.openxmlformats.org/officeDocument/2006/relationships/slideLayout" Target="../slideLayouts/slideLayout24.xml" /><Relationship Id="rId25" Type="http://schemas.openxmlformats.org/officeDocument/2006/relationships/slideLayout" Target="../slideLayouts/slideLayout25.xml" /><Relationship Id="rId26" Type="http://schemas.openxmlformats.org/officeDocument/2006/relationships/slideLayout" Target="../slideLayouts/slideLayout26.xml" /><Relationship Id="rId27" Type="http://schemas.openxmlformats.org/officeDocument/2006/relationships/slideLayout" Target="../slideLayouts/slideLayout27.xml" /><Relationship Id="rId28" Type="http://schemas.openxmlformats.org/officeDocument/2006/relationships/slideLayout" Target="../slideLayouts/slideLayout28.xml" /><Relationship Id="rId29" Type="http://schemas.openxmlformats.org/officeDocument/2006/relationships/slideLayout" Target="../slideLayouts/slideLayout29.xml" /><Relationship Id="rId3" Type="http://schemas.openxmlformats.org/officeDocument/2006/relationships/slideLayout" Target="../slideLayouts/slideLayout3.xml" /><Relationship Id="rId30" Type="http://schemas.openxmlformats.org/officeDocument/2006/relationships/slideLayout" Target="../slideLayouts/slideLayout30.xml" /><Relationship Id="rId31" Type="http://schemas.openxmlformats.org/officeDocument/2006/relationships/slideLayout" Target="../slideLayouts/slideLayout31.xml" /><Relationship Id="rId32" Type="http://schemas.openxmlformats.org/officeDocument/2006/relationships/slideLayout" Target="../slideLayouts/slideLayout32.xml" /><Relationship Id="rId33" Type="http://schemas.openxmlformats.org/officeDocument/2006/relationships/slideLayout" Target="../slideLayouts/slideLayout33.xml" /><Relationship Id="rId34" Type="http://schemas.openxmlformats.org/officeDocument/2006/relationships/slideLayout" Target="../slideLayouts/slideLayout34.xml" /><Relationship Id="rId35" Type="http://schemas.openxmlformats.org/officeDocument/2006/relationships/slideLayout" Target="../slideLayouts/slideLayout35.xml" /><Relationship Id="rId36" Type="http://schemas.openxmlformats.org/officeDocument/2006/relationships/slideLayout" Target="../slideLayouts/slideLayout36.xml" /><Relationship Id="rId37" Type="http://schemas.openxmlformats.org/officeDocument/2006/relationships/slideLayout" Target="../slideLayouts/slideLayout37.xml" /><Relationship Id="rId38" Type="http://schemas.openxmlformats.org/officeDocument/2006/relationships/slideLayout" Target="../slideLayouts/slideLayout38.xml" /><Relationship Id="rId39" Type="http://schemas.openxmlformats.org/officeDocument/2006/relationships/slideLayout" Target="../slideLayouts/slideLayout39.xml" /><Relationship Id="rId4" Type="http://schemas.openxmlformats.org/officeDocument/2006/relationships/slideLayout" Target="../slideLayouts/slideLayout4.xml" /><Relationship Id="rId40" Type="http://schemas.openxmlformats.org/officeDocument/2006/relationships/slideLayout" Target="../slideLayouts/slideLayout40.xml" /><Relationship Id="rId41" Type="http://schemas.openxmlformats.org/officeDocument/2006/relationships/slideLayout" Target="../slideLayouts/slideLayout41.xml" /><Relationship Id="rId42" Type="http://schemas.openxmlformats.org/officeDocument/2006/relationships/slideLayout" Target="../slideLayouts/slideLayout42.xml" /><Relationship Id="rId43" Type="http://schemas.openxmlformats.org/officeDocument/2006/relationships/slideLayout" Target="../slideLayouts/slideLayout43.xml" /><Relationship Id="rId44" Type="http://schemas.openxmlformats.org/officeDocument/2006/relationships/slideLayout" Target="../slideLayouts/slideLayout44.xml" /><Relationship Id="rId45" Type="http://schemas.openxmlformats.org/officeDocument/2006/relationships/slideLayout" Target="../slideLayouts/slideLayout45.xml" /><Relationship Id="rId46" Type="http://schemas.openxmlformats.org/officeDocument/2006/relationships/slideLayout" Target="../slideLayouts/slideLayout46.xml" /><Relationship Id="rId47" Type="http://schemas.openxmlformats.org/officeDocument/2006/relationships/slideLayout" Target="../slideLayouts/slideLayout47.xml" /><Relationship Id="rId48" Type="http://schemas.openxmlformats.org/officeDocument/2006/relationships/slideLayout" Target="../slideLayouts/slideLayout48.xml" /><Relationship Id="rId49" Type="http://schemas.openxmlformats.org/officeDocument/2006/relationships/slideLayout" Target="../slideLayouts/slideLayout49.xml" /><Relationship Id="rId5" Type="http://schemas.openxmlformats.org/officeDocument/2006/relationships/slideLayout" Target="../slideLayouts/slideLayout5.xml" /><Relationship Id="rId50" Type="http://schemas.openxmlformats.org/officeDocument/2006/relationships/slideLayout" Target="../slideLayouts/slideLayout50.xml" /><Relationship Id="rId51" Type="http://schemas.openxmlformats.org/officeDocument/2006/relationships/slideLayout" Target="../slideLayouts/slideLayout51.xml" /><Relationship Id="rId52" Type="http://schemas.openxmlformats.org/officeDocument/2006/relationships/tags" Target="../tags/tag57.xml" /><Relationship Id="rId53" Type="http://schemas.openxmlformats.org/officeDocument/2006/relationships/tags" Target="../tags/tag58.xml" /><Relationship Id="rId54" Type="http://schemas.openxmlformats.org/officeDocument/2006/relationships/tags" Target="../tags/tag59.xml" /><Relationship Id="rId55" Type="http://schemas.openxmlformats.org/officeDocument/2006/relationships/tags" Target="../tags/tag60.xml" /><Relationship Id="rId56" Type="http://schemas.openxmlformats.org/officeDocument/2006/relationships/tags" Target="../tags/tag61.xml" /><Relationship Id="rId57" Type="http://schemas.openxmlformats.org/officeDocument/2006/relationships/tags" Target="../tags/tag62.xml" /><Relationship Id="rId58" Type="http://schemas.openxmlformats.org/officeDocument/2006/relationships/theme" Target="../theme/theme1.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rgbClr val="FFFFFF"/>
        </a:solidFill>
        <a:effectLst/>
      </p:bgPr>
    </p:bg>
    <p:spTree>
      <p:nvGrpSpPr>
        <p:cNvPr id="1" name=""/>
        <p:cNvGrpSpPr/>
        <p:nvPr/>
      </p:nvGrpSpPr>
      <p:grpSpPr>
        <a:xfrm>
          <a:off x="0" y="0"/>
          <a:ext cx="0" cy="0"/>
        </a:xfrm>
      </p:grpSpPr>
      <p:sp>
        <p:nvSpPr>
          <p:cNvPr id="2" name="标题占位符 1"/>
          <p:cNvSpPr>
            <a:spLocks noGrp="1"/>
          </p:cNvSpPr>
          <p:nvPr>
            <p:ph type="title"/>
            <p:custDataLst>
              <p:tags r:id="rId52"/>
            </p:custDataLst>
          </p:nvPr>
        </p:nvSpPr>
        <p:spPr>
          <a:xfrm>
            <a:off x="456300" y="608400"/>
            <a:ext cx="8226900" cy="705600"/>
          </a:xfrm>
          <a:prstGeom prst="rect">
            <a:avLst/>
          </a:prstGeom>
        </p:spPr>
        <p:txBody>
          <a:bodyPr vert="horz" lIns="90170" tIns="46990" rIns="90170" bIns="46990" rtlCol="0" anchor="ctr" anchorCtr="0">
            <a:normAutofit/>
          </a:bodyPr>
          <a:lstStyle/>
          <a:p>
            <a:r>
              <a:rPr lang="zh-CN" altLang="en-US"/>
              <a:t>单击此处编辑母版标题样式</a:t>
            </a:r>
            <a:endParaRPr lang="zh-CN" altLang="en-US"/>
          </a:p>
        </p:txBody>
      </p:sp>
      <p:sp>
        <p:nvSpPr>
          <p:cNvPr id="3" name="文本占位符 2"/>
          <p:cNvSpPr>
            <a:spLocks noGrp="1"/>
          </p:cNvSpPr>
          <p:nvPr>
            <p:ph type="body" idx="1"/>
            <p:custDataLst>
              <p:tags r:id="rId53"/>
            </p:custDataLst>
          </p:nvPr>
        </p:nvSpPr>
        <p:spPr>
          <a:xfrm>
            <a:off x="456300" y="1490400"/>
            <a:ext cx="8226900" cy="4759200"/>
          </a:xfrm>
          <a:prstGeom prst="rect">
            <a:avLst/>
          </a:prstGeom>
        </p:spPr>
        <p:txBody>
          <a:bodyPr vert="horz" lIns="90000" tIns="46800" rIns="90000" bIns="46800" rtlCol="0">
            <a:normAutofit/>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custDataLst>
              <p:tags r:id="rId54"/>
            </p:custDataLst>
          </p:nvPr>
        </p:nvSpPr>
        <p:spPr>
          <a:xfrm>
            <a:off x="459000" y="6314400"/>
            <a:ext cx="2025000" cy="316800"/>
          </a:xfrm>
          <a:prstGeom prst="rect">
            <a:avLst/>
          </a:prstGeom>
        </p:spPr>
        <p:txBody>
          <a:bodyPr vert="horz" lIns="91440" tIns="45720" rIns="91440" bIns="45720" rtlCol="0" anchor="ctr">
            <a:normAutofit/>
          </a:bodyPr>
          <a:lstStyle>
            <a:lvl1pPr algn="l">
              <a:defRPr sz="750" baseline="0">
                <a:solidFill>
                  <a:schemeClr val="tx1">
                    <a:tint val="75000"/>
                  </a:schemeClr>
                </a:solidFill>
                <a:latin typeface="Arial" panose="020b0604020202020204" pitchFamily="34" charset="0"/>
                <a:ea typeface="微软雅黑" panose="020b0503020204020204" pitchFamily="34" charset="-122"/>
              </a:defRPr>
            </a:lvl1p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3"/>
            <p:custDataLst>
              <p:tags r:id="rId55"/>
            </p:custDataLst>
          </p:nvPr>
        </p:nvSpPr>
        <p:spPr>
          <a:xfrm>
            <a:off x="3087000" y="6314400"/>
            <a:ext cx="2970000" cy="316800"/>
          </a:xfrm>
          <a:prstGeom prst="rect">
            <a:avLst/>
          </a:prstGeom>
        </p:spPr>
        <p:txBody>
          <a:bodyPr vert="horz" lIns="91440" tIns="45720" rIns="91440" bIns="45720" rtlCol="0" anchor="ctr">
            <a:normAutofit/>
          </a:bodyPr>
          <a:lstStyle>
            <a:lvl1pPr algn="ctr">
              <a:defRPr sz="750" baseline="0">
                <a:solidFill>
                  <a:schemeClr val="tx1">
                    <a:tint val="75000"/>
                  </a:schemeClr>
                </a:solidFill>
                <a:latin typeface="Arial" panose="020b0604020202020204" pitchFamily="34" charset="0"/>
                <a:ea typeface="微软雅黑" panose="020b0503020204020204" pitchFamily="34" charset="-122"/>
              </a:defRPr>
            </a:lvl1pPr>
          </a:lstStyle>
          <a:p>
            <a:endParaRPr lang="zh-CN" altLang="en-US"/>
          </a:p>
        </p:txBody>
      </p:sp>
      <p:sp>
        <p:nvSpPr>
          <p:cNvPr id="6" name="灯片编号占位符 5"/>
          <p:cNvSpPr>
            <a:spLocks noGrp="1"/>
          </p:cNvSpPr>
          <p:nvPr>
            <p:ph type="sldNum" sz="quarter" idx="4"/>
            <p:custDataLst>
              <p:tags r:id="rId56"/>
            </p:custDataLst>
          </p:nvPr>
        </p:nvSpPr>
        <p:spPr>
          <a:xfrm>
            <a:off x="6658200" y="6314400"/>
            <a:ext cx="2025000" cy="316800"/>
          </a:xfrm>
          <a:prstGeom prst="rect">
            <a:avLst/>
          </a:prstGeom>
        </p:spPr>
        <p:txBody>
          <a:bodyPr vert="horz" lIns="91440" tIns="45720" rIns="91440" bIns="45720" rtlCol="0" anchor="ctr">
            <a:normAutofit/>
          </a:bodyPr>
          <a:lstStyle>
            <a:lvl1pPr algn="r">
              <a:defRPr sz="750" baseline="0">
                <a:solidFill>
                  <a:schemeClr val="tx1">
                    <a:tint val="75000"/>
                  </a:schemeClr>
                </a:solidFill>
                <a:latin typeface="Arial" panose="020b0604020202020204" pitchFamily="34" charset="0"/>
                <a:ea typeface="微软雅黑" panose="020b0503020204020204" pitchFamily="34" charset="-122"/>
              </a:defRPr>
            </a:lvl1pPr>
          </a:lstStyle>
          <a:p>
            <a:fld id="{49AE70B2-8BF9-45C0-BB95-33D1B9D3A854}" type="slidenum">
              <a:rPr lang="zh-CN" altLang="en-US" smtClean="0"/>
              <a:t>0</a:t>
            </a:fld>
            <a:endParaRPr lang="zh-CN" altLang="en-US"/>
          </a:p>
        </p:txBody>
      </p:sp>
    </p:spTree>
    <p:custDataLst>
      <p:tags r:id="rId57"/>
    </p:custData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 id="2147483672" r:id="rId24"/>
    <p:sldLayoutId id="2147483673" r:id="rId25"/>
    <p:sldLayoutId id="2147483674" r:id="rId26"/>
    <p:sldLayoutId id="2147483675" r:id="rId27"/>
    <p:sldLayoutId id="2147483676" r:id="rId28"/>
    <p:sldLayoutId id="2147483677" r:id="rId29"/>
    <p:sldLayoutId id="2147483678" r:id="rId30"/>
    <p:sldLayoutId id="2147483679" r:id="rId31"/>
    <p:sldLayoutId id="2147483680" r:id="rId32"/>
    <p:sldLayoutId id="2147483681" r:id="rId33"/>
    <p:sldLayoutId id="2147483682" r:id="rId34"/>
    <p:sldLayoutId id="2147483683" r:id="rId35"/>
    <p:sldLayoutId id="2147483684" r:id="rId36"/>
    <p:sldLayoutId id="2147483685" r:id="rId37"/>
    <p:sldLayoutId id="2147483686" r:id="rId38"/>
    <p:sldLayoutId id="2147483687" r:id="rId39"/>
    <p:sldLayoutId id="2147483688" r:id="rId40"/>
    <p:sldLayoutId id="2147483689" r:id="rId41"/>
    <p:sldLayoutId id="2147483690" r:id="rId42"/>
    <p:sldLayoutId id="2147483691" r:id="rId43"/>
    <p:sldLayoutId id="2147483692" r:id="rId44"/>
    <p:sldLayoutId id="2147483693" r:id="rId45"/>
    <p:sldLayoutId id="2147483694" r:id="rId46"/>
    <p:sldLayoutId id="2147483695" r:id="rId47"/>
    <p:sldLayoutId id="2147483696" r:id="rId48"/>
    <p:sldLayoutId id="2147483697" r:id="rId49"/>
    <p:sldLayoutId id="2147483698" r:id="rId50"/>
    <p:sldLayoutId id="2147483699" r:id="rId51"/>
  </p:sldLayoutIdLst>
  <p:transition/>
  <p:timing/>
  <p:txStyles>
    <p:titleStyle>
      <a:lvl1pPr algn="l" defTabSz="685800" rtl="0" eaLnBrk="1" fontAlgn="auto" latinLnBrk="0" hangingPunct="1">
        <a:lnSpc>
          <a:spcPct val="100000"/>
        </a:lnSpc>
        <a:spcBef>
          <a:spcPct val="0"/>
        </a:spcBef>
        <a:buNone/>
        <a:defRPr sz="2700" b="1" u="none" strike="noStrike" kern="1200" cap="none" spc="300" normalizeH="0" baseline="0">
          <a:solidFill>
            <a:schemeClr val="tx1">
              <a:lumMod val="85000"/>
              <a:lumOff val="15000"/>
            </a:schemeClr>
          </a:solidFill>
          <a:uFillTx/>
          <a:latin typeface="Arial" panose="020b0604020202020204" pitchFamily="34" charset="0"/>
          <a:ea typeface="微软雅黑" panose="020b0503020204020204" pitchFamily="34" charset="-122"/>
          <a:cs typeface="+mj-cs"/>
        </a:defRPr>
      </a:lvl1pPr>
    </p:titleStyle>
    <p:bodyStyle>
      <a:lvl1pPr marL="171450" indent="-171450" algn="l" defTabSz="685800" rtl="0" eaLnBrk="1" fontAlgn="auto" latinLnBrk="0" hangingPunct="1">
        <a:lnSpc>
          <a:spcPct val="130000"/>
        </a:lnSpc>
        <a:spcBef>
          <a:spcPct val="0"/>
        </a:spcBef>
        <a:spcAft>
          <a:spcPts val="1000"/>
        </a:spcAft>
        <a:buFont typeface="Arial" panose="020b0604020202020204" pitchFamily="34" charset="0"/>
        <a:buChar char="●"/>
        <a:defRPr sz="135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1pPr>
      <a:lvl2pPr marL="514350" indent="-171450" algn="l" defTabSz="685800" rtl="0" eaLnBrk="1" fontAlgn="auto" latinLnBrk="0" hangingPunct="1">
        <a:lnSpc>
          <a:spcPct val="120000"/>
        </a:lnSpc>
        <a:spcBef>
          <a:spcPct val="0"/>
        </a:spcBef>
        <a:spcAft>
          <a:spcPts val="600"/>
        </a:spcAft>
        <a:buFont typeface="Arial" panose="020b0604020202020204" pitchFamily="34" charset="0"/>
        <a:buChar char="●"/>
        <a:tabLst>
          <a:tab pos="1207135"/>
        </a:tabLst>
        <a:defRPr sz="12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2pPr>
      <a:lvl3pPr marL="857250" indent="-171450" algn="l" defTabSz="685800" rtl="0" eaLnBrk="1" fontAlgn="auto" latinLnBrk="0" hangingPunct="1">
        <a:lnSpc>
          <a:spcPct val="120000"/>
        </a:lnSpc>
        <a:spcBef>
          <a:spcPct val="0"/>
        </a:spcBef>
        <a:spcAft>
          <a:spcPts val="600"/>
        </a:spcAft>
        <a:buFont typeface="Arial" panose="020b0604020202020204" pitchFamily="34" charset="0"/>
        <a:buChar char="●"/>
        <a:defRPr sz="12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3pPr>
      <a:lvl4pPr marL="1200150" indent="-171450" algn="l" defTabSz="685800" rtl="0" eaLnBrk="1" fontAlgn="auto" latinLnBrk="0" hangingPunct="1">
        <a:lnSpc>
          <a:spcPct val="120000"/>
        </a:lnSpc>
        <a:spcBef>
          <a:spcPct val="0"/>
        </a:spcBef>
        <a:spcAft>
          <a:spcPts val="300"/>
        </a:spcAft>
        <a:buFont typeface="Wingdings" panose="05000000000000000000" charset="0"/>
        <a:buChar char=""/>
        <a:defRPr sz="105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4pPr>
      <a:lvl5pPr marL="1543050" indent="-171450" algn="l" defTabSz="685800" rtl="0" eaLnBrk="1" fontAlgn="auto" latinLnBrk="0" hangingPunct="1">
        <a:lnSpc>
          <a:spcPct val="120000"/>
        </a:lnSpc>
        <a:spcBef>
          <a:spcPct val="0"/>
        </a:spcBef>
        <a:spcAft>
          <a:spcPts val="300"/>
        </a:spcAft>
        <a:buFont typeface="Arial" panose="020b0604020202020204" pitchFamily="34" charset="0"/>
        <a:buChar char="•"/>
        <a:defRPr sz="105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slide" Target="slide2.xml" TargetMode="Internal" /><Relationship Id="rId3" Type="http://schemas.openxmlformats.org/officeDocument/2006/relationships/slide" Target="slide3.xml" TargetMode="Internal" /><Relationship Id="rId4" Type="http://schemas.openxmlformats.org/officeDocument/2006/relationships/image" Target="../media/image1.jpeg"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14.xml" /><Relationship Id="rId2" Type="http://schemas.openxmlformats.org/officeDocument/2006/relationships/slide" Target="slide2.xml" TargetMode="Internal" /><Relationship Id="rId3" Type="http://schemas.openxmlformats.org/officeDocument/2006/relationships/slide" Target="slide3.xml" TargetMode="Interna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15.xml" /><Relationship Id="rId2" Type="http://schemas.openxmlformats.org/officeDocument/2006/relationships/slide" Target="slide2.xml" TargetMode="Internal" /><Relationship Id="rId3" Type="http://schemas.openxmlformats.org/officeDocument/2006/relationships/slide" Target="slide3.xml" TargetMode="Interna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12.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16.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17.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18.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19.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0.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1.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2.xml" /><Relationship Id="rId2" Type="http://schemas.openxmlformats.org/officeDocument/2006/relationships/image" Target="../media/image2.jpeg"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3.xml"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24.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25.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26.xml"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27.xml" /><Relationship Id="rId2" Type="http://schemas.openxmlformats.org/officeDocument/2006/relationships/slide" Target="slide17.xml" TargetMode="Internal" /><Relationship Id="rId3" Type="http://schemas.openxmlformats.org/officeDocument/2006/relationships/slide" Target="slide24.xml" TargetMode="Internal" /><Relationship Id="rId4" Type="http://schemas.openxmlformats.org/officeDocument/2006/relationships/slide" Target="slide31.xml" TargetMode="Interna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28.xml" /><Relationship Id="rId2" Type="http://schemas.openxmlformats.org/officeDocument/2006/relationships/slide" Target="slide17.xml" TargetMode="Internal" /><Relationship Id="rId3" Type="http://schemas.openxmlformats.org/officeDocument/2006/relationships/slide" Target="slide24.xml" TargetMode="Internal" /><Relationship Id="rId4" Type="http://schemas.openxmlformats.org/officeDocument/2006/relationships/slide" Target="slide31.xml" TargetMode="Interna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29.xml" /><Relationship Id="rId2" Type="http://schemas.openxmlformats.org/officeDocument/2006/relationships/slide" Target="slide17.xml" TargetMode="Internal" /><Relationship Id="rId3" Type="http://schemas.openxmlformats.org/officeDocument/2006/relationships/slide" Target="slide24.xml" TargetMode="Internal" /><Relationship Id="rId4" Type="http://schemas.openxmlformats.org/officeDocument/2006/relationships/slide" Target="slide31.xml" TargetMode="Interna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30.xml" /><Relationship Id="rId2" Type="http://schemas.openxmlformats.org/officeDocument/2006/relationships/slide" Target="slide17.xml" TargetMode="Internal" /><Relationship Id="rId3" Type="http://schemas.openxmlformats.org/officeDocument/2006/relationships/slide" Target="slide24.xml" TargetMode="Internal" /><Relationship Id="rId4" Type="http://schemas.openxmlformats.org/officeDocument/2006/relationships/slide" Target="slide31.xml" TargetMode="Interna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31.xml" /><Relationship Id="rId2" Type="http://schemas.openxmlformats.org/officeDocument/2006/relationships/slide" Target="slide17.xml" TargetMode="Internal" /><Relationship Id="rId3" Type="http://schemas.openxmlformats.org/officeDocument/2006/relationships/slide" Target="slide24.xml" TargetMode="Internal" /><Relationship Id="rId4" Type="http://schemas.openxmlformats.org/officeDocument/2006/relationships/slide" Target="slide31.xml" TargetMode="Interna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32.xml" /><Relationship Id="rId2" Type="http://schemas.openxmlformats.org/officeDocument/2006/relationships/slide" Target="slide17.xml" TargetMode="Internal" /><Relationship Id="rId3" Type="http://schemas.openxmlformats.org/officeDocument/2006/relationships/slide" Target="slide24.xml" TargetMode="Internal" /><Relationship Id="rId4" Type="http://schemas.openxmlformats.org/officeDocument/2006/relationships/slide" Target="slide31.xml" TargetMode="Interna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33.xml" /><Relationship Id="rId2" Type="http://schemas.openxmlformats.org/officeDocument/2006/relationships/slide" Target="slide17.xml" TargetMode="Internal" /><Relationship Id="rId3" Type="http://schemas.openxmlformats.org/officeDocument/2006/relationships/slide" Target="slide24.xml" TargetMode="Internal" /><Relationship Id="rId4" Type="http://schemas.openxmlformats.org/officeDocument/2006/relationships/slide" Target="slide31.xml" TargetMode="Interna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34.xml" /><Relationship Id="rId2" Type="http://schemas.openxmlformats.org/officeDocument/2006/relationships/slide" Target="slide17.xml" TargetMode="Internal" /><Relationship Id="rId3" Type="http://schemas.openxmlformats.org/officeDocument/2006/relationships/slide" Target="slide24.xml" TargetMode="Internal" /><Relationship Id="rId4" Type="http://schemas.openxmlformats.org/officeDocument/2006/relationships/slide" Target="slide31.xml" TargetMode="Interna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35.xml" /><Relationship Id="rId2" Type="http://schemas.openxmlformats.org/officeDocument/2006/relationships/slide" Target="slide17.xml" TargetMode="Internal" /><Relationship Id="rId3" Type="http://schemas.openxmlformats.org/officeDocument/2006/relationships/slide" Target="slide24.xml" TargetMode="Internal" /><Relationship Id="rId4" Type="http://schemas.openxmlformats.org/officeDocument/2006/relationships/slide" Target="slide31.xml" TargetMode="Internal"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36.xml" /><Relationship Id="rId2" Type="http://schemas.openxmlformats.org/officeDocument/2006/relationships/slide" Target="slide17.xml" TargetMode="Internal" /><Relationship Id="rId3" Type="http://schemas.openxmlformats.org/officeDocument/2006/relationships/slide" Target="slide24.xml" TargetMode="Internal" /><Relationship Id="rId4" Type="http://schemas.openxmlformats.org/officeDocument/2006/relationships/slide" Target="slide31.xml" TargetMode="Internal"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37.xml" /><Relationship Id="rId2" Type="http://schemas.openxmlformats.org/officeDocument/2006/relationships/slide" Target="slide17.xml" TargetMode="Internal" /><Relationship Id="rId3" Type="http://schemas.openxmlformats.org/officeDocument/2006/relationships/slide" Target="slide24.xml" TargetMode="Internal" /><Relationship Id="rId4" Type="http://schemas.openxmlformats.org/officeDocument/2006/relationships/slide" Target="slide31.xml" TargetMode="Internal"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38.xml" /><Relationship Id="rId2" Type="http://schemas.openxmlformats.org/officeDocument/2006/relationships/slide" Target="slide17.xml" TargetMode="Internal" /><Relationship Id="rId3" Type="http://schemas.openxmlformats.org/officeDocument/2006/relationships/slide" Target="slide24.xml" TargetMode="Internal" /><Relationship Id="rId4" Type="http://schemas.openxmlformats.org/officeDocument/2006/relationships/slide" Target="slide31.xml" TargetMode="Internal"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39.xml" /><Relationship Id="rId2" Type="http://schemas.openxmlformats.org/officeDocument/2006/relationships/slide" Target="slide17.xml" TargetMode="Internal" /><Relationship Id="rId3" Type="http://schemas.openxmlformats.org/officeDocument/2006/relationships/slide" Target="slide24.xml" TargetMode="Internal" /><Relationship Id="rId4" Type="http://schemas.openxmlformats.org/officeDocument/2006/relationships/slide" Target="slide31.xml" TargetMode="Internal"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40.xml" /><Relationship Id="rId2" Type="http://schemas.openxmlformats.org/officeDocument/2006/relationships/slide" Target="slide17.xml" TargetMode="Internal" /><Relationship Id="rId3" Type="http://schemas.openxmlformats.org/officeDocument/2006/relationships/slide" Target="slide24.xml" TargetMode="Internal" /><Relationship Id="rId4" Type="http://schemas.openxmlformats.org/officeDocument/2006/relationships/slide" Target="slide31.xml" TargetMode="Internal"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41.xml" /><Relationship Id="rId2" Type="http://schemas.openxmlformats.org/officeDocument/2006/relationships/slide" Target="slide17.xml" TargetMode="Internal" /><Relationship Id="rId3" Type="http://schemas.openxmlformats.org/officeDocument/2006/relationships/slide" Target="slide24.xml" TargetMode="Internal" /><Relationship Id="rId4" Type="http://schemas.openxmlformats.org/officeDocument/2006/relationships/slide" Target="slide31.xml" TargetMode="Internal" /></Relationships>
</file>

<file path=ppt/slides/_rels/slide32.xml.rels>&#65279;<?xml version="1.0" encoding="utf-8" standalone="yes"?><Relationships xmlns="http://schemas.openxmlformats.org/package/2006/relationships"><Relationship Id="rId1" Type="http://schemas.openxmlformats.org/officeDocument/2006/relationships/slideLayout" Target="../slideLayouts/slideLayout42.xml" /><Relationship Id="rId2" Type="http://schemas.openxmlformats.org/officeDocument/2006/relationships/slide" Target="slide17.xml" TargetMode="Internal" /><Relationship Id="rId3" Type="http://schemas.openxmlformats.org/officeDocument/2006/relationships/slide" Target="slide24.xml" TargetMode="Internal" /><Relationship Id="rId4" Type="http://schemas.openxmlformats.org/officeDocument/2006/relationships/slide" Target="slide31.xml" TargetMode="Internal" /></Relationships>
</file>

<file path=ppt/slides/_rels/slide33.xml.rels>&#65279;<?xml version="1.0" encoding="utf-8" standalone="yes"?><Relationships xmlns="http://schemas.openxmlformats.org/package/2006/relationships"><Relationship Id="rId1" Type="http://schemas.openxmlformats.org/officeDocument/2006/relationships/slideLayout" Target="../slideLayouts/slideLayout43.xml" /><Relationship Id="rId2" Type="http://schemas.openxmlformats.org/officeDocument/2006/relationships/slide" Target="slide17.xml" TargetMode="Internal" /><Relationship Id="rId3" Type="http://schemas.openxmlformats.org/officeDocument/2006/relationships/slide" Target="slide24.xml" TargetMode="Internal" /><Relationship Id="rId4" Type="http://schemas.openxmlformats.org/officeDocument/2006/relationships/slide" Target="slide31.xml" TargetMode="Internal" /></Relationships>
</file>

<file path=ppt/slides/_rels/slide34.xml.rels>&#65279;<?xml version="1.0" encoding="utf-8" standalone="yes"?><Relationships xmlns="http://schemas.openxmlformats.org/package/2006/relationships"><Relationship Id="rId1" Type="http://schemas.openxmlformats.org/officeDocument/2006/relationships/slideLayout" Target="../slideLayouts/slideLayout44.xml" /><Relationship Id="rId2" Type="http://schemas.openxmlformats.org/officeDocument/2006/relationships/slide" Target="slide17.xml" TargetMode="Internal" /><Relationship Id="rId3" Type="http://schemas.openxmlformats.org/officeDocument/2006/relationships/slide" Target="slide24.xml" TargetMode="Internal" /><Relationship Id="rId4" Type="http://schemas.openxmlformats.org/officeDocument/2006/relationships/slide" Target="slide31.xml" TargetMode="Internal" /></Relationships>
</file>

<file path=ppt/slides/_rels/slide35.xml.rels>&#65279;<?xml version="1.0" encoding="utf-8" standalone="yes"?><Relationships xmlns="http://schemas.openxmlformats.org/package/2006/relationships"><Relationship Id="rId1" Type="http://schemas.openxmlformats.org/officeDocument/2006/relationships/slideLayout" Target="../slideLayouts/slideLayout45.xml" /><Relationship Id="rId2" Type="http://schemas.openxmlformats.org/officeDocument/2006/relationships/slide" Target="slide17.xml" TargetMode="Internal" /><Relationship Id="rId3" Type="http://schemas.openxmlformats.org/officeDocument/2006/relationships/slide" Target="slide24.xml" TargetMode="Internal" /><Relationship Id="rId4" Type="http://schemas.openxmlformats.org/officeDocument/2006/relationships/slide" Target="slide31.xml" TargetMode="Internal" /></Relationships>
</file>

<file path=ppt/slides/_rels/slide36.xml.rels>&#65279;<?xml version="1.0" encoding="utf-8" standalone="yes"?><Relationships xmlns="http://schemas.openxmlformats.org/package/2006/relationships"><Relationship Id="rId1" Type="http://schemas.openxmlformats.org/officeDocument/2006/relationships/slideLayout" Target="../slideLayouts/slideLayout46.xml" /><Relationship Id="rId2" Type="http://schemas.openxmlformats.org/officeDocument/2006/relationships/slide" Target="slide17.xml" TargetMode="Internal" /><Relationship Id="rId3" Type="http://schemas.openxmlformats.org/officeDocument/2006/relationships/slide" Target="slide24.xml" TargetMode="Internal" /><Relationship Id="rId4" Type="http://schemas.openxmlformats.org/officeDocument/2006/relationships/slide" Target="slide31.xml" TargetMode="Internal" /></Relationships>
</file>

<file path=ppt/slides/_rels/slide37.xml.rels>&#65279;<?xml version="1.0" encoding="utf-8" standalone="yes"?><Relationships xmlns="http://schemas.openxmlformats.org/package/2006/relationships"><Relationship Id="rId1" Type="http://schemas.openxmlformats.org/officeDocument/2006/relationships/slideLayout" Target="../slideLayouts/slideLayout47.xml" /><Relationship Id="rId2" Type="http://schemas.openxmlformats.org/officeDocument/2006/relationships/slide" Target="slide17.xml" TargetMode="Internal" /><Relationship Id="rId3" Type="http://schemas.openxmlformats.org/officeDocument/2006/relationships/slide" Target="slide24.xml" TargetMode="Internal" /><Relationship Id="rId4" Type="http://schemas.openxmlformats.org/officeDocument/2006/relationships/slide" Target="slide31.xml" TargetMode="Internal" /></Relationships>
</file>

<file path=ppt/slides/_rels/slide38.xml.rels>&#65279;<?xml version="1.0" encoding="utf-8" standalone="yes"?><Relationships xmlns="http://schemas.openxmlformats.org/package/2006/relationships"><Relationship Id="rId1" Type="http://schemas.openxmlformats.org/officeDocument/2006/relationships/slideLayout" Target="../slideLayouts/slideLayout48.xml" /><Relationship Id="rId2" Type="http://schemas.openxmlformats.org/officeDocument/2006/relationships/slide" Target="slide17.xml" TargetMode="Internal" /><Relationship Id="rId3" Type="http://schemas.openxmlformats.org/officeDocument/2006/relationships/slide" Target="slide24.xml" TargetMode="Internal" /><Relationship Id="rId4" Type="http://schemas.openxmlformats.org/officeDocument/2006/relationships/slide" Target="slide31.xml" TargetMode="Internal" /></Relationships>
</file>

<file path=ppt/slides/_rels/slide39.xml.rels>&#65279;<?xml version="1.0" encoding="utf-8" standalone="yes"?><Relationships xmlns="http://schemas.openxmlformats.org/package/2006/relationships"><Relationship Id="rId1" Type="http://schemas.openxmlformats.org/officeDocument/2006/relationships/slideLayout" Target="../slideLayouts/slideLayout49.xml" /><Relationship Id="rId2" Type="http://schemas.openxmlformats.org/officeDocument/2006/relationships/slide" Target="slide17.xml" TargetMode="Internal" /><Relationship Id="rId3" Type="http://schemas.openxmlformats.org/officeDocument/2006/relationships/slide" Target="slide24.xml" TargetMode="Internal" /><Relationship Id="rId4" Type="http://schemas.openxmlformats.org/officeDocument/2006/relationships/slide" Target="slide31.xml" TargetMode="Internal" /></Relationships>
</file>

<file path=ppt/slides/_rels/slide40.xml.rels>&#65279;<?xml version="1.0" encoding="utf-8" standalone="yes"?><Relationships xmlns="http://schemas.openxmlformats.org/package/2006/relationships"><Relationship Id="rId1" Type="http://schemas.openxmlformats.org/officeDocument/2006/relationships/slideLayout" Target="../slideLayouts/slideLayout50.xml" /><Relationship Id="rId2" Type="http://schemas.openxmlformats.org/officeDocument/2006/relationships/slide" Target="slide17.xml" TargetMode="Internal" /><Relationship Id="rId3" Type="http://schemas.openxmlformats.org/officeDocument/2006/relationships/slide" Target="slide24.xml" TargetMode="Internal" /><Relationship Id="rId4" Type="http://schemas.openxmlformats.org/officeDocument/2006/relationships/slide" Target="slide31.xml" TargetMode="Internal" /></Relationships>
</file>

<file path=ppt/slides/_rels/slide41.xml.rels>&#65279;<?xml version="1.0" encoding="utf-8" standalone="yes"?><Relationships xmlns="http://schemas.openxmlformats.org/package/2006/relationships"><Relationship Id="rId1" Type="http://schemas.openxmlformats.org/officeDocument/2006/relationships/slideLayout" Target="../slideLayouts/slideLayout51.xml" /><Relationship Id="rId2" Type="http://schemas.openxmlformats.org/officeDocument/2006/relationships/slide" Target="slide17.xml" TargetMode="Internal" /><Relationship Id="rId3" Type="http://schemas.openxmlformats.org/officeDocument/2006/relationships/slide" Target="slide24.xml" TargetMode="Internal" /><Relationship Id="rId4" Type="http://schemas.openxmlformats.org/officeDocument/2006/relationships/slide" Target="slide31.xml" TargetMode="Internal" /><Relationship Id="rId5" Type="http://schemas.openxmlformats.org/officeDocument/2006/relationships/image" Target="../media/image3.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标题 3"/>
          <p:cNvSpPr>
            <a:spLocks noGrp="1"/>
          </p:cNvSpPr>
          <p:nvPr>
            <p:ph type="title"/>
          </p:nvPr>
        </p:nvSpPr>
        <p:spPr>
          <a:xfrm>
            <a:off x="1470484" y="2924944"/>
            <a:ext cx="6701916" cy="576064"/>
          </a:xfrm>
        </p:spPr>
        <p:txBody>
          <a:bodyPr/>
          <a:lstStyle/>
          <a:p>
            <a:pPr algn="l"/>
            <a:r>
              <a:rPr lang="zh-CN" altLang="en-US"/>
              <a:t>第八</a:t>
            </a:r>
            <a:r>
              <a:rPr lang="zh-CN" altLang="en-US" smtClean="0"/>
              <a:t>单元  </a:t>
            </a:r>
            <a:r>
              <a:rPr lang="en-US" altLang="zh-CN" smtClean="0"/>
              <a:t>20</a:t>
            </a:r>
            <a:r>
              <a:rPr lang="zh-CN" altLang="en-US"/>
              <a:t>世纪下半叶世界的新变化</a:t>
            </a:r>
            <a:endParaRPr lang="zh-CN" altLang="zh-CN"/>
          </a:p>
        </p:txBody>
      </p:sp>
    </p:spTree>
  </p:cSld>
  <p:clrMapOvr>
    <a:masterClrMapping/>
  </p:clrMapOvr>
  <p:transition spd="slow">
    <p:strips dir="ld"/>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a:hlinkClick r:id="rId2" action="ppaction://hlinksldjump"/>
          </p:cNvPr>
          <p:cNvSpPr/>
          <p:nvPr/>
        </p:nvSpPr>
        <p:spPr>
          <a:xfrm>
            <a:off x="467544" y="836712"/>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a:solidFill>
                  <a:schemeClr val="bg1"/>
                </a:solidFill>
                <a:latin typeface="微软雅黑" panose="020b0503020204020204" pitchFamily="34" charset="-122"/>
                <a:ea typeface="微软雅黑" panose="020b0503020204020204" pitchFamily="34" charset="-122"/>
              </a:rPr>
              <a:t>时空坐标</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a:solidFill>
                  <a:srgbClr val="333333"/>
                </a:solidFill>
                <a:latin typeface="微软雅黑" panose="020b0503020204020204" pitchFamily="34" charset="-122"/>
                <a:ea typeface="微软雅黑" panose="020b0503020204020204" pitchFamily="34" charset="-122"/>
              </a:rPr>
              <a:t>学法指导</a:t>
            </a:r>
            <a:endParaRPr lang="zh-CN" altLang="en-US" sz="1400">
              <a:solidFill>
                <a:srgbClr val="333333"/>
              </a:solidFill>
              <a:latin typeface="微软雅黑" panose="020b0503020204020204" pitchFamily="34" charset="-122"/>
              <a:ea typeface="微软雅黑" panose="020b0503020204020204" pitchFamily="34" charset="-122"/>
            </a:endParaRPr>
          </a:p>
        </p:txBody>
      </p:sp>
      <p:pic>
        <p:nvPicPr>
          <p:cNvPr id="4" name="20H10.eps" descr="id:2147494287;FounderCES"/>
          <p:cNvPicPr/>
          <p:nvPr/>
        </p:nvPicPr>
        <p:blipFill>
          <a:blip r:embed="rId4"/>
          <a:stretch>
            <a:fillRect/>
          </a:stretch>
        </p:blipFill>
        <p:spPr>
          <a:xfrm>
            <a:off x="323528" y="2204864"/>
            <a:ext cx="8383145" cy="2016224"/>
          </a:xfrm>
          <a:prstGeom prst="rect">
            <a:avLst/>
          </a:prstGeom>
        </p:spPr>
      </p:pic>
    </p:spTree>
  </p:cSld>
  <p:clrMapOvr>
    <a:masterClrMapping/>
  </p:clrMapOvr>
  <p:transition spd="slow">
    <p:cover dir="lu"/>
  </p:transition>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a:solidFill>
                  <a:srgbClr val="333333"/>
                </a:solidFill>
                <a:latin typeface="微软雅黑" panose="020b0503020204020204" pitchFamily="34" charset="-122"/>
                <a:ea typeface="微软雅黑" panose="020b0503020204020204" pitchFamily="34" charset="-122"/>
              </a:rPr>
              <a:t>时空坐标</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2"/>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a:solidFill>
                  <a:schemeClr val="bg1"/>
                </a:solidFill>
                <a:latin typeface="微软雅黑" panose="020b0503020204020204" pitchFamily="34" charset="-122"/>
                <a:ea typeface="微软雅黑" panose="020b0503020204020204" pitchFamily="34" charset="-122"/>
              </a:rPr>
              <a:t>学法指导</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4" name="矩形 3"/>
          <p:cNvSpPr>
            <a:spLocks noChangeAspect="1"/>
          </p:cNvSpPr>
          <p:nvPr/>
        </p:nvSpPr>
        <p:spPr>
          <a:xfrm>
            <a:off x="508000" y="1095941"/>
            <a:ext cx="8128000" cy="5319854"/>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Times New Roman" panose="02020603050405020304" pitchFamily="18" charset="0"/>
                <a:cs typeface="Times New Roman" panose="02020603050405020304" pitchFamily="18" charset="0"/>
              </a:rPr>
              <a:t>抓住四条线索</a:t>
            </a: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cs typeface="Times New Roman" panose="02020603050405020304" pitchFamily="18" charset="0"/>
              </a:rPr>
              <a:t>第二次世界大战后国际格局的变化</a:t>
            </a: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cs typeface="Times New Roman" panose="02020603050405020304" pitchFamily="18" charset="0"/>
              </a:rPr>
              <a:t>第二次世界大战后资本主义国家的新变化</a:t>
            </a:r>
            <a:r>
              <a:rPr lang="en-US" altLang="zh-CN" sz="2200">
                <a:solidFill>
                  <a:srgbClr val="000000"/>
                </a:solidFill>
                <a:latin typeface="Times New Roman" panose="02020603050405020304" pitchFamily="18" charset="0"/>
                <a:cs typeface="Times New Roman" panose="02020603050405020304" pitchFamily="18" charset="0"/>
              </a:rPr>
              <a:t>;(3)</a:t>
            </a:r>
            <a:r>
              <a:rPr lang="zh-CN" altLang="zh-CN" sz="2200">
                <a:solidFill>
                  <a:srgbClr val="000000"/>
                </a:solidFill>
                <a:latin typeface="Times New Roman" panose="02020603050405020304" pitchFamily="18" charset="0"/>
                <a:cs typeface="Times New Roman" panose="02020603050405020304" pitchFamily="18" charset="0"/>
              </a:rPr>
              <a:t>第二次世界大战后社会主义国家的改革</a:t>
            </a:r>
            <a:r>
              <a:rPr lang="en-US" altLang="zh-CN" sz="2200">
                <a:solidFill>
                  <a:srgbClr val="000000"/>
                </a:solidFill>
                <a:latin typeface="Times New Roman" panose="02020603050405020304" pitchFamily="18" charset="0"/>
                <a:cs typeface="Times New Roman" panose="02020603050405020304" pitchFamily="18" charset="0"/>
              </a:rPr>
              <a:t>;(4)</a:t>
            </a:r>
            <a:r>
              <a:rPr lang="zh-CN" altLang="zh-CN" sz="2200">
                <a:solidFill>
                  <a:srgbClr val="000000"/>
                </a:solidFill>
                <a:latin typeface="Times New Roman" panose="02020603050405020304" pitchFamily="18" charset="0"/>
                <a:cs typeface="Times New Roman" panose="02020603050405020304" pitchFamily="18" charset="0"/>
              </a:rPr>
              <a:t>第二次世界大战后世界殖民体系的崩溃。</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b="1">
                <a:solidFill>
                  <a:srgbClr val="000000"/>
                </a:solidFill>
                <a:latin typeface="Times New Roman" panose="02020603050405020304" pitchFamily="18" charset="0"/>
                <a:cs typeface="Times New Roman" panose="02020603050405020304" pitchFamily="18" charset="0"/>
              </a:rPr>
              <a:t>1</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明确战后国际格局的演变历程</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第二次世界大战结束后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随着冷战的发生和发展</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逐渐形成了两极格局。</a:t>
            </a:r>
            <a:r>
              <a:rPr lang="en-US" altLang="zh-CN" sz="2200">
                <a:solidFill>
                  <a:srgbClr val="000000"/>
                </a:solidFill>
                <a:latin typeface="Times New Roman" panose="02020603050405020304" pitchFamily="18" charset="0"/>
                <a:cs typeface="Times New Roman" panose="02020603050405020304" pitchFamily="18" charset="0"/>
              </a:rPr>
              <a:t>20</a:t>
            </a:r>
            <a:r>
              <a:rPr lang="zh-CN" altLang="zh-CN" sz="2200">
                <a:solidFill>
                  <a:srgbClr val="000000"/>
                </a:solidFill>
                <a:latin typeface="Times New Roman" panose="02020603050405020304" pitchFamily="18" charset="0"/>
                <a:cs typeface="Times New Roman" panose="02020603050405020304" pitchFamily="18" charset="0"/>
              </a:rPr>
              <a:t>世纪</a:t>
            </a:r>
            <a:r>
              <a:rPr lang="en-US" altLang="zh-CN" sz="2200">
                <a:solidFill>
                  <a:srgbClr val="000000"/>
                </a:solidFill>
                <a:latin typeface="Times New Roman" panose="02020603050405020304" pitchFamily="18" charset="0"/>
                <a:cs typeface="Times New Roman" panose="02020603050405020304" pitchFamily="18" charset="0"/>
              </a:rPr>
              <a:t>60—70</a:t>
            </a:r>
            <a:r>
              <a:rPr lang="zh-CN" altLang="zh-CN" sz="2200">
                <a:solidFill>
                  <a:srgbClr val="000000"/>
                </a:solidFill>
                <a:latin typeface="Times New Roman" panose="02020603050405020304" pitchFamily="18" charset="0"/>
                <a:cs typeface="Times New Roman" panose="02020603050405020304" pitchFamily="18" charset="0"/>
              </a:rPr>
              <a:t>年代</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多极力量的成长</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冲击了两极格局</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世界向着多极化趋势发展。</a:t>
            </a:r>
            <a:r>
              <a:rPr lang="en-US" altLang="zh-CN" sz="2200">
                <a:solidFill>
                  <a:srgbClr val="000000"/>
                </a:solidFill>
                <a:latin typeface="Times New Roman" panose="02020603050405020304" pitchFamily="18" charset="0"/>
                <a:cs typeface="Times New Roman" panose="02020603050405020304" pitchFamily="18" charset="0"/>
              </a:rPr>
              <a:t>20</a:t>
            </a:r>
            <a:r>
              <a:rPr lang="zh-CN" altLang="zh-CN" sz="2200">
                <a:solidFill>
                  <a:srgbClr val="000000"/>
                </a:solidFill>
                <a:latin typeface="Times New Roman" panose="02020603050405020304" pitchFamily="18" charset="0"/>
                <a:cs typeface="Times New Roman" panose="02020603050405020304" pitchFamily="18" charset="0"/>
              </a:rPr>
              <a:t>世纪</a:t>
            </a:r>
            <a:r>
              <a:rPr lang="en-US" altLang="zh-CN" sz="2200">
                <a:solidFill>
                  <a:srgbClr val="000000"/>
                </a:solidFill>
                <a:latin typeface="Times New Roman" panose="02020603050405020304" pitchFamily="18" charset="0"/>
                <a:cs typeface="Times New Roman" panose="02020603050405020304" pitchFamily="18" charset="0"/>
              </a:rPr>
              <a:t>90</a:t>
            </a:r>
            <a:r>
              <a:rPr lang="zh-CN" altLang="zh-CN" sz="2200">
                <a:solidFill>
                  <a:srgbClr val="000000"/>
                </a:solidFill>
                <a:latin typeface="Times New Roman" panose="02020603050405020304" pitchFamily="18" charset="0"/>
                <a:cs typeface="Times New Roman" panose="02020603050405020304" pitchFamily="18" charset="0"/>
              </a:rPr>
              <a:t>年代</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苏联解体</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两极格局结束。</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b="1">
                <a:solidFill>
                  <a:srgbClr val="000000"/>
                </a:solidFill>
                <a:latin typeface="Times New Roman" panose="02020603050405020304" pitchFamily="18" charset="0"/>
                <a:cs typeface="Times New Roman" panose="02020603050405020304" pitchFamily="18" charset="0"/>
              </a:rPr>
              <a:t>2</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掌握战后资本主义国家新变化的基本史实</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第二次世界大战后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主要资本主义国家加强了对经济的宏观调控。科学技术的新发展</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使社会发展进入信息时代。在较为发达的生产力基础上</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出现了</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福利国家</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。由于造成社会不平等和贫困的资本主义生产资料所有制依然存在</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资本主义国家各种类型的社会运动此起彼伏</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并取得了一定的成果。</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p:transition spd="slow">
    <p:cover dir="lu"/>
  </p:transition>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a:solidFill>
                  <a:srgbClr val="333333"/>
                </a:solidFill>
                <a:latin typeface="微软雅黑" panose="020b0503020204020204" pitchFamily="34" charset="-122"/>
                <a:ea typeface="微软雅黑" panose="020b0503020204020204" pitchFamily="34" charset="-122"/>
              </a:rPr>
              <a:t>时空坐标</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2"/>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a:solidFill>
                  <a:schemeClr val="bg1"/>
                </a:solidFill>
                <a:latin typeface="微软雅黑" panose="020b0503020204020204" pitchFamily="34" charset="-122"/>
                <a:ea typeface="微软雅黑" panose="020b0503020204020204" pitchFamily="34" charset="-122"/>
              </a:rPr>
              <a:t>学法指导</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4" name="矩形 3"/>
          <p:cNvSpPr>
            <a:spLocks noChangeAspect="1"/>
          </p:cNvSpPr>
          <p:nvPr/>
        </p:nvSpPr>
        <p:spPr>
          <a:xfrm>
            <a:off x="508000" y="2318000"/>
            <a:ext cx="8128000" cy="2475999"/>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anose="02020603050405020304" pitchFamily="18" charset="0"/>
                <a:cs typeface="Times New Roman" panose="02020603050405020304" pitchFamily="18" charset="0"/>
              </a:rPr>
              <a:t>3</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战后苏联等社会主义国家的改革</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第二次世界大战后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苏联模式的弊端日益暴露</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赫鲁晓夫、勃列日涅夫和戈尔巴乔夫等相继进行了改革</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但是最终以失败告终。</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b="1">
                <a:solidFill>
                  <a:srgbClr val="000000"/>
                </a:solidFill>
                <a:latin typeface="Times New Roman" panose="02020603050405020304" pitchFamily="18" charset="0"/>
                <a:cs typeface="Times New Roman" panose="02020603050405020304" pitchFamily="18" charset="0"/>
              </a:rPr>
              <a:t>4</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第二次世界大战后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亚非拉民族解放运动掀起新高潮</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亚非拉新兴国家纷纷独立</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第三世界作为独立的政治力量登上历史舞台</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世界殖民体系最终崩溃。</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p:transition spd="slow">
    <p:cover dir="lu"/>
  </p:transition>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标题 3"/>
          <p:cNvSpPr>
            <a:spLocks noGrp="1"/>
          </p:cNvSpPr>
          <p:nvPr>
            <p:ph type="title"/>
          </p:nvPr>
        </p:nvSpPr>
        <p:spPr/>
        <p:txBody>
          <a:bodyPr/>
          <a:lstStyle/>
          <a:p>
            <a:r>
              <a:rPr lang="zh-CN" altLang="en-US"/>
              <a:t>第</a:t>
            </a:r>
            <a:r>
              <a:rPr lang="en-US" altLang="zh-CN"/>
              <a:t>18</a:t>
            </a:r>
            <a:r>
              <a:rPr lang="zh-CN" altLang="en-US"/>
              <a:t>课　冷战与国际格局的演变</a:t>
            </a:r>
            <a:endParaRPr lang="zh-CN" altLang="zh-CN"/>
          </a:p>
        </p:txBody>
      </p:sp>
    </p:spTree>
  </p:cSld>
  <p:clrMapOvr>
    <a:masterClrMapping/>
  </p:clrMapOvr>
  <p:transition spd="slow">
    <p:strips dir="ld"/>
  </p:transition>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2" name="表格 1"/>
          <p:cNvGraphicFramePr>
            <a:graphicFrameLocks noGrp="1"/>
          </p:cNvGraphicFramePr>
          <p:nvPr/>
        </p:nvGraphicFramePr>
        <p:xfrm>
          <a:off x="683568" y="1988840"/>
          <a:ext cx="7728966" cy="3017520"/>
        </p:xfrm>
        <a:graphic>
          <a:graphicData uri="http://schemas.openxmlformats.org/drawingml/2006/table">
            <a:tbl>
              <a:tblPr firstRow="1" firstCol="1" bandRow="1"/>
              <a:tblGrid>
                <a:gridCol w="3000387"/>
                <a:gridCol w="4728579"/>
              </a:tblGrid>
              <a:tr h="0">
                <a:tc>
                  <a:txBody>
                    <a:bodyPr vert="horz" wrap="square"/>
                    <a:lstStyle/>
                    <a:p>
                      <a:pPr algn="ctr">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黑体" panose="02010609060101010101" pitchFamily="2" charset="-122"/>
                          <a:cs typeface="Times New Roman" panose="02020603050405020304" pitchFamily="18" charset="0"/>
                        </a:rPr>
                        <a:t>课标定位</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黑体" panose="02010609060101010101" pitchFamily="2" charset="-122"/>
                          <a:cs typeface="Times New Roman" panose="02020603050405020304" pitchFamily="18" charset="0"/>
                        </a:rPr>
                        <a:t>素养解读</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vert="horz" wrap="square"/>
                    <a:lstStyle/>
                    <a:p>
                      <a:pPr algn="just">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通过了解冷战时期的典型事件</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认识冷战的基本特征</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理解冷战的发生、发展与世界格局变化之间的相互影响</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a:t>
                      </a: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结合史料分析美苏冷战出现的背景及其典型事件</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认识冷战的基本特征</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理解经济实力、国家利益与国家外交政策之间的关系</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gn="just">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(2)</a:t>
                      </a: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通过学习冷战的发生、发展和结束的史实</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认识第二次世界大战后世界格局演变的基本线索</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认识冷战与世界格局变化之间的相互影响</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ransition spd="slow">
    <p:cover dir="lu"/>
  </p:transition>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a:spLocks noChangeAspect="1"/>
          </p:cNvSpPr>
          <p:nvPr/>
        </p:nvSpPr>
        <p:spPr>
          <a:xfrm>
            <a:off x="508000" y="1099206"/>
            <a:ext cx="8128000" cy="4913589"/>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一、冷战与两极格局</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b="1">
                <a:solidFill>
                  <a:srgbClr val="000000"/>
                </a:solidFill>
                <a:latin typeface="Times New Roman" panose="02020603050405020304" pitchFamily="18" charset="0"/>
                <a:cs typeface="Times New Roman" panose="02020603050405020304" pitchFamily="18" charset="0"/>
              </a:rPr>
              <a:t>1</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含义</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冷战是指</a:t>
            </a:r>
            <a:r>
              <a:rPr lang="en-US" altLang="zh-CN" sz="2200">
                <a:solidFill>
                  <a:srgbClr val="000000"/>
                </a:solidFill>
                <a:latin typeface="Times New Roman" panose="02020603050405020304" pitchFamily="18" charset="0"/>
                <a:cs typeface="Times New Roman" panose="02020603050405020304" pitchFamily="18" charset="0"/>
              </a:rPr>
              <a:t>20</a:t>
            </a:r>
            <a:r>
              <a:rPr lang="zh-CN" altLang="zh-CN" sz="2200">
                <a:solidFill>
                  <a:srgbClr val="000000"/>
                </a:solidFill>
                <a:latin typeface="Times New Roman" panose="02020603050405020304" pitchFamily="18" charset="0"/>
                <a:cs typeface="Times New Roman" panose="02020603050405020304" pitchFamily="18" charset="0"/>
              </a:rPr>
              <a:t>世纪</a:t>
            </a:r>
            <a:r>
              <a:rPr lang="en-US" altLang="zh-CN" sz="2200">
                <a:solidFill>
                  <a:srgbClr val="000000"/>
                </a:solidFill>
                <a:latin typeface="Times New Roman" panose="02020603050405020304" pitchFamily="18" charset="0"/>
                <a:cs typeface="Times New Roman" panose="02020603050405020304" pitchFamily="18" charset="0"/>
              </a:rPr>
              <a:t>40</a:t>
            </a:r>
            <a:r>
              <a:rPr lang="zh-CN" altLang="zh-CN" sz="2200">
                <a:solidFill>
                  <a:srgbClr val="000000"/>
                </a:solidFill>
                <a:latin typeface="Times New Roman" panose="02020603050405020304" pitchFamily="18" charset="0"/>
                <a:cs typeface="Times New Roman" panose="02020603050405020304" pitchFamily="18" charset="0"/>
              </a:rPr>
              <a:t>年代中后期至</a:t>
            </a:r>
            <a:r>
              <a:rPr lang="en-US" altLang="zh-CN" sz="2200">
                <a:solidFill>
                  <a:srgbClr val="000000"/>
                </a:solidFill>
                <a:latin typeface="Times New Roman" panose="02020603050405020304" pitchFamily="18" charset="0"/>
                <a:cs typeface="Times New Roman" panose="02020603050405020304" pitchFamily="18" charset="0"/>
              </a:rPr>
              <a:t>80</a:t>
            </a:r>
            <a:r>
              <a:rPr lang="zh-CN" altLang="zh-CN" sz="2200">
                <a:solidFill>
                  <a:srgbClr val="000000"/>
                </a:solidFill>
                <a:latin typeface="Times New Roman" panose="02020603050405020304" pitchFamily="18" charset="0"/>
                <a:cs typeface="Times New Roman" panose="02020603050405020304" pitchFamily="18" charset="0"/>
              </a:rPr>
              <a:t>年代末</a:t>
            </a:r>
            <a:r>
              <a:rPr lang="en-US" altLang="zh-CN" sz="2200">
                <a:solidFill>
                  <a:srgbClr val="000000"/>
                </a:solidFill>
                <a:latin typeface="Times New Roman" panose="02020603050405020304" pitchFamily="18" charset="0"/>
                <a:cs typeface="Times New Roman" panose="02020603050405020304" pitchFamily="18" charset="0"/>
              </a:rPr>
              <a:t>90</a:t>
            </a:r>
            <a:r>
              <a:rPr lang="zh-CN" altLang="zh-CN" sz="2200">
                <a:solidFill>
                  <a:srgbClr val="000000"/>
                </a:solidFill>
                <a:latin typeface="Times New Roman" panose="02020603050405020304" pitchFamily="18" charset="0"/>
                <a:cs typeface="Times New Roman" panose="02020603050405020304" pitchFamily="18" charset="0"/>
              </a:rPr>
              <a:t>年代初</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以美苏为首的两大集团之间逐步形成的既非</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战争</a:t>
            </a:r>
            <a:r>
              <a:rPr lang="zh-CN" altLang="zh-CN" sz="2200">
                <a:solidFill>
                  <a:srgbClr val="000000"/>
                </a:solidFill>
                <a:latin typeface="Times New Roman" panose="02020603050405020304" pitchFamily="18" charset="0"/>
                <a:cs typeface="Times New Roman" panose="02020603050405020304" pitchFamily="18" charset="0"/>
              </a:rPr>
              <a:t>又非</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和平</a:t>
            </a:r>
            <a:r>
              <a:rPr lang="zh-CN" altLang="zh-CN" sz="2200">
                <a:solidFill>
                  <a:srgbClr val="000000"/>
                </a:solidFill>
                <a:latin typeface="Times New Roman" panose="02020603050405020304" pitchFamily="18" charset="0"/>
                <a:cs typeface="Times New Roman" panose="02020603050405020304" pitchFamily="18" charset="0"/>
              </a:rPr>
              <a:t>的长期对峙与竞争状态。</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b="1">
                <a:solidFill>
                  <a:srgbClr val="000000"/>
                </a:solidFill>
                <a:latin typeface="Times New Roman" panose="02020603050405020304" pitchFamily="18" charset="0"/>
                <a:cs typeface="Times New Roman" panose="02020603050405020304" pitchFamily="18" charset="0"/>
              </a:rPr>
              <a:t>2</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原因</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cs typeface="Times New Roman" panose="02020603050405020304" pitchFamily="18" charset="0"/>
              </a:rPr>
              <a:t>第二次世界大战结束后不久</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美国就在</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反对共产主义扩张</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的旗号下</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对苏联实行遏制政策和敌对行动</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率先挑起了冷战。苏联予以反击。</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cs typeface="Times New Roman" panose="02020603050405020304" pitchFamily="18" charset="0"/>
              </a:rPr>
              <a:t>美苏两国的</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国家利益</a:t>
            </a:r>
            <a:r>
              <a:rPr lang="zh-CN" altLang="zh-CN" sz="2200">
                <a:solidFill>
                  <a:srgbClr val="000000"/>
                </a:solidFill>
                <a:latin typeface="Times New Roman" panose="02020603050405020304" pitchFamily="18" charset="0"/>
                <a:cs typeface="Times New Roman" panose="02020603050405020304" pitchFamily="18" charset="0"/>
              </a:rPr>
              <a:t>存在严重冲突</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意识形态</a:t>
            </a:r>
            <a:r>
              <a:rPr lang="zh-CN" altLang="zh-CN" sz="2200">
                <a:solidFill>
                  <a:srgbClr val="000000"/>
                </a:solidFill>
                <a:latin typeface="Times New Roman" panose="02020603050405020304" pitchFamily="18" charset="0"/>
                <a:cs typeface="Times New Roman" panose="02020603050405020304" pitchFamily="18" charset="0"/>
              </a:rPr>
              <a:t>也尖锐对立。</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(3)</a:t>
            </a:r>
            <a:r>
              <a:rPr lang="zh-CN" altLang="zh-CN" sz="2200">
                <a:solidFill>
                  <a:srgbClr val="000000"/>
                </a:solidFill>
                <a:latin typeface="Times New Roman" panose="02020603050405020304" pitchFamily="18" charset="0"/>
                <a:cs typeface="Times New Roman" panose="02020603050405020304" pitchFamily="18" charset="0"/>
              </a:rPr>
              <a:t>战后美国为</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称霸世界</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将苏联视为其建立世界霸权最大障碍。</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(4)</a:t>
            </a:r>
            <a:r>
              <a:rPr lang="zh-CN" altLang="zh-CN" sz="2200">
                <a:solidFill>
                  <a:srgbClr val="000000"/>
                </a:solidFill>
                <a:latin typeface="Times New Roman" panose="02020603050405020304" pitchFamily="18" charset="0"/>
                <a:cs typeface="Times New Roman" panose="02020603050405020304" pitchFamily="18" charset="0"/>
              </a:rPr>
              <a:t>战后苏联为经济发展和自身安全</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努力扩大在</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东欧</a:t>
            </a:r>
            <a:r>
              <a:rPr lang="zh-CN" altLang="zh-CN" sz="2200">
                <a:solidFill>
                  <a:srgbClr val="000000"/>
                </a:solidFill>
                <a:latin typeface="Times New Roman" panose="02020603050405020304" pitchFamily="18" charset="0"/>
                <a:cs typeface="Times New Roman" panose="02020603050405020304" pitchFamily="18" charset="0"/>
              </a:rPr>
              <a:t>的影响</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与美国发生了尖锐矛盾。</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
        <p:nvSpPr>
          <p:cNvPr id="3" name="矩形 2"/>
          <p:cNvSpPr/>
          <p:nvPr/>
        </p:nvSpPr>
        <p:spPr>
          <a:xfrm>
            <a:off x="5076785" y="1978449"/>
            <a:ext cx="57812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6177687" y="1978449"/>
            <a:ext cx="57812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2339752" y="4395548"/>
            <a:ext cx="112660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5199290" y="4395013"/>
            <a:ext cx="112660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2329360" y="4801497"/>
            <a:ext cx="112660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6325897" y="5203904"/>
            <a:ext cx="57812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cut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xit" presetSubtype="4" fill="hold" grpId="0" nodeType="clickEffect">
                                  <p:stCondLst>
                                    <p:cond delay="0"/>
                                  </p:stCondLst>
                                  <p:childTnLst>
                                    <p:animEffect transition="out" filter="wipe(down)">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xit" presetSubtype="4" fill="hold" grpId="0" nodeType="clickEffect">
                                  <p:stCondLst>
                                    <p:cond delay="0"/>
                                  </p:stCondLst>
                                  <p:childTnLst>
                                    <p:animEffect transition="out" filter="wipe(down)">
                                      <p:cBhvr>
                                        <p:cTn id="11" dur="500"/>
                                        <p:tgtEl>
                                          <p:spTgt spid="4"/>
                                        </p:tgtEl>
                                      </p:cBhvr>
                                    </p:animEffect>
                                    <p:set>
                                      <p:cBhvr>
                                        <p:cTn id="12" dur="1" fill="hold">
                                          <p:stCondLst>
                                            <p:cond delay="499"/>
                                          </p:stCondLst>
                                        </p:cTn>
                                        <p:tgtEl>
                                          <p:spTgt spid="4"/>
                                        </p:tgtEl>
                                        <p:attrNameLst>
                                          <p:attrName>style.visibility</p:attrName>
                                        </p:attrNameLst>
                                      </p:cBhvr>
                                      <p:to>
                                        <p:strVal val="hidden"/>
                                      </p:to>
                                    </p:se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xit" presetSubtype="4" fill="hold" grpId="0" nodeType="clickEffect">
                                  <p:stCondLst>
                                    <p:cond delay="0"/>
                                  </p:stCondLst>
                                  <p:childTnLst>
                                    <p:animEffect transition="out" filter="wipe(down)">
                                      <p:cBhvr>
                                        <p:cTn id="16" dur="500"/>
                                        <p:tgtEl>
                                          <p:spTgt spid="5"/>
                                        </p:tgtEl>
                                      </p:cBhvr>
                                    </p:animEffect>
                                    <p:set>
                                      <p:cBhvr>
                                        <p:cTn id="17" dur="1" fill="hold">
                                          <p:stCondLst>
                                            <p:cond delay="499"/>
                                          </p:stCondLst>
                                        </p:cTn>
                                        <p:tgtEl>
                                          <p:spTgt spid="5"/>
                                        </p:tgtEl>
                                        <p:attrNameLst>
                                          <p:attrName>style.visibility</p:attrName>
                                        </p:attrNameLst>
                                      </p:cBhvr>
                                      <p:to>
                                        <p:strVal val="hidden"/>
                                      </p:to>
                                    </p:set>
                                  </p:childTnLst>
                                </p:cTn>
                              </p:par>
                            </p:childTnLst>
                          </p:cTn>
                        </p:par>
                      </p:childTnLst>
                    </p:cTn>
                  </p:par>
                  <p:par>
                    <p:cTn id="18" fill="hold" nodeType="clickPar">
                      <p:stCondLst>
                        <p:cond delay="indefinite"/>
                      </p:stCondLst>
                      <p:childTnLst>
                        <p:par>
                          <p:cTn id="19" fill="hold" nodeType="afterGroup">
                            <p:stCondLst>
                              <p:cond delay="0"/>
                            </p:stCondLst>
                            <p:childTnLst>
                              <p:par>
                                <p:cTn id="20" presetID="22" presetClass="exit" presetSubtype="4" fill="hold" grpId="0" nodeType="clickEffect">
                                  <p:stCondLst>
                                    <p:cond delay="0"/>
                                  </p:stCondLst>
                                  <p:childTnLst>
                                    <p:animEffect transition="out" filter="wipe(down)">
                                      <p:cBhvr>
                                        <p:cTn id="21" dur="500"/>
                                        <p:tgtEl>
                                          <p:spTgt spid="6"/>
                                        </p:tgtEl>
                                      </p:cBhvr>
                                    </p:animEffect>
                                    <p:set>
                                      <p:cBhvr>
                                        <p:cTn id="22" dur="1" fill="hold">
                                          <p:stCondLst>
                                            <p:cond delay="499"/>
                                          </p:stCondLst>
                                        </p:cTn>
                                        <p:tgtEl>
                                          <p:spTgt spid="6"/>
                                        </p:tgtEl>
                                        <p:attrNameLst>
                                          <p:attrName>style.visibility</p:attrName>
                                        </p:attrNameLst>
                                      </p:cBhvr>
                                      <p:to>
                                        <p:strVal val="hidden"/>
                                      </p:to>
                                    </p:set>
                                  </p:childTnLst>
                                </p:cTn>
                              </p:par>
                            </p:childTnLst>
                          </p:cTn>
                        </p:par>
                      </p:childTnLst>
                    </p:cTn>
                  </p:par>
                  <p:par>
                    <p:cTn id="23" fill="hold" nodeType="clickPar">
                      <p:stCondLst>
                        <p:cond delay="indefinite"/>
                      </p:stCondLst>
                      <p:childTnLst>
                        <p:par>
                          <p:cTn id="24" fill="hold" nodeType="afterGroup">
                            <p:stCondLst>
                              <p:cond delay="0"/>
                            </p:stCondLst>
                            <p:childTnLst>
                              <p:par>
                                <p:cTn id="25" presetID="22" presetClass="exit" presetSubtype="4" fill="hold" grpId="0" nodeType="clickEffect">
                                  <p:stCondLst>
                                    <p:cond delay="0"/>
                                  </p:stCondLst>
                                  <p:childTnLst>
                                    <p:animEffect transition="out" filter="wipe(down)">
                                      <p:cBhvr>
                                        <p:cTn id="26" dur="500"/>
                                        <p:tgtEl>
                                          <p:spTgt spid="7"/>
                                        </p:tgtEl>
                                      </p:cBhvr>
                                    </p:animEffect>
                                    <p:set>
                                      <p:cBhvr>
                                        <p:cTn id="27" dur="1" fill="hold">
                                          <p:stCondLst>
                                            <p:cond delay="499"/>
                                          </p:stCondLst>
                                        </p:cTn>
                                        <p:tgtEl>
                                          <p:spTgt spid="7"/>
                                        </p:tgtEl>
                                        <p:attrNameLst>
                                          <p:attrName>style.visibility</p:attrName>
                                        </p:attrNameLst>
                                      </p:cBhvr>
                                      <p:to>
                                        <p:strVal val="hidden"/>
                                      </p:to>
                                    </p:set>
                                  </p:childTnLst>
                                </p:cTn>
                              </p:par>
                            </p:childTnLst>
                          </p:cTn>
                        </p:par>
                      </p:childTnLst>
                    </p:cTn>
                  </p:par>
                  <p:par>
                    <p:cTn id="28" fill="hold" nodeType="clickPar">
                      <p:stCondLst>
                        <p:cond delay="indefinite"/>
                      </p:stCondLst>
                      <p:childTnLst>
                        <p:par>
                          <p:cTn id="29" fill="hold" nodeType="afterGroup">
                            <p:stCondLst>
                              <p:cond delay="0"/>
                            </p:stCondLst>
                            <p:childTnLst>
                              <p:par>
                                <p:cTn id="30" presetID="22" presetClass="exit" presetSubtype="4" fill="hold" grpId="0" nodeType="clickEffect">
                                  <p:stCondLst>
                                    <p:cond delay="0"/>
                                  </p:stCondLst>
                                  <p:childTnLst>
                                    <p:animEffect transition="out" filter="wipe(down)">
                                      <p:cBhvr>
                                        <p:cTn id="31" dur="500"/>
                                        <p:tgtEl>
                                          <p:spTgt spid="8"/>
                                        </p:tgtEl>
                                      </p:cBhvr>
                                    </p:animEffect>
                                    <p:set>
                                      <p:cBhvr>
                                        <p:cTn id="32" dur="1" fill="hold">
                                          <p:stCondLst>
                                            <p:cond delay="4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8" grpId="0"/>
    </p:bldLs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a:spLocks noChangeAspect="1"/>
          </p:cNvSpPr>
          <p:nvPr/>
        </p:nvSpPr>
        <p:spPr>
          <a:xfrm>
            <a:off x="508000" y="3122997"/>
            <a:ext cx="8128000" cy="866006"/>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预习提醒</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社会制度和意识形态的差异是第二次世界大战以后美苏关系破裂的重要原因</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但其根本原因还是两国国家利益上的矛盾。</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p:transition spd="slow">
    <p:cut thruBlk="1"/>
  </p:transition>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a:spLocks noChangeAspect="1"/>
          </p:cNvSpPr>
          <p:nvPr/>
        </p:nvSpPr>
        <p:spPr>
          <a:xfrm>
            <a:off x="508000" y="980728"/>
            <a:ext cx="1039067" cy="498598"/>
          </a:xfrm>
          <a:prstGeom prst="rect">
            <a:avLst/>
          </a:prstGeom>
        </p:spPr>
        <p:txBody>
          <a:bodyPr wrap="none">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anose="02020603050405020304" pitchFamily="18" charset="0"/>
                <a:cs typeface="Times New Roman" panose="02020603050405020304" pitchFamily="18" charset="0"/>
              </a:rPr>
              <a:t>3</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smtClean="0">
                <a:solidFill>
                  <a:srgbClr val="000000"/>
                </a:solidFill>
                <a:latin typeface="Arial" panose="020b0604020202020204" pitchFamily="34" charset="0"/>
                <a:ea typeface="黑体" panose="02010609060101010101" pitchFamily="2" charset="-122"/>
                <a:cs typeface="Times New Roman" panose="02020603050405020304" pitchFamily="18" charset="0"/>
              </a:rPr>
              <a:t>表现</a:t>
            </a:r>
            <a:r>
              <a:rPr lang="en-US" altLang="zh-CN" sz="2200" smtClean="0">
                <a:solidFill>
                  <a:srgbClr val="000000"/>
                </a:solidFill>
                <a:latin typeface="Arial" panose="020b0604020202020204" pitchFamily="34" charset="0"/>
                <a:ea typeface="黑体" panose="02010609060101010101" pitchFamily="2" charset="-122"/>
                <a:cs typeface="Times New Roman" panose="02020603050405020304" pitchFamily="18" charset="0"/>
              </a:rPr>
              <a:t> </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graphicFrame>
        <p:nvGraphicFramePr>
          <p:cNvPr id="3" name="表格 2"/>
          <p:cNvGraphicFramePr>
            <a:graphicFrameLocks noGrp="1"/>
          </p:cNvGraphicFramePr>
          <p:nvPr/>
        </p:nvGraphicFramePr>
        <p:xfrm>
          <a:off x="508000" y="1509770"/>
          <a:ext cx="7808416" cy="4023360"/>
        </p:xfrm>
        <a:graphic>
          <a:graphicData uri="http://schemas.openxmlformats.org/drawingml/2006/table">
            <a:tbl>
              <a:tblPr firstRow="1" firstCol="1" bandRow="1"/>
              <a:tblGrid>
                <a:gridCol w="751632"/>
                <a:gridCol w="3112852"/>
                <a:gridCol w="2071724"/>
                <a:gridCol w="1872208"/>
              </a:tblGrid>
              <a:tr h="0">
                <a:tc>
                  <a:txBody>
                    <a:bodyPr vert="horz" wrap="square"/>
                    <a:lstStyle/>
                    <a:p>
                      <a:pPr algn="ctr">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国家</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政治</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经济</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军事</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vert="horz" wrap="square"/>
                    <a:lstStyle/>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美国</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1947</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年</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3</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月</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杜鲁门发表被称为</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杜鲁门主义</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的演说</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是冷战开始的标志</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第一次柏林危机后扶植成立德意志联邦共和国</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实施</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马歇尔计划</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巩固西欧的资本主义制度</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1949</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年</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4</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月成立</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北大西洋公约组织</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smtClean="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简称</a:t>
                      </a:r>
                      <a:endParaRPr lang="en-US" altLang="zh-CN" sz="2200" smtClean="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endParaRPr>
                    </a:p>
                    <a:p>
                      <a:pPr algn="just">
                        <a:spcAft>
                          <a:spcPct val="0"/>
                        </a:spcAft>
                        <a:tabLst>
                          <a:tab pos="1188085"/>
                          <a:tab pos="2163445"/>
                          <a:tab pos="3142615"/>
                          <a:tab pos="4190365"/>
                        </a:tabLst>
                      </a:pPr>
                      <a:r>
                        <a:rPr lang="en-US" sz="2200" smtClean="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北约</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vert="horz" wrap="square"/>
                    <a:lstStyle/>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苏联</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1947</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年</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9</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月</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苏联和东欧国家成立</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共产党和工人党情报局</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;1949</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年扶植成立德意志民主共和国</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苏联与东欧国家成立</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经济互助委员会</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形成以苏联计划经济模式为主导的经济体系</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1955</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年成立</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华沙条约组织</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简称</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华约</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4" name="矩形 3"/>
          <p:cNvSpPr/>
          <p:nvPr/>
        </p:nvSpPr>
        <p:spPr>
          <a:xfrm>
            <a:off x="2231715" y="2204864"/>
            <a:ext cx="1484668"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5118754" y="2204864"/>
            <a:ext cx="1284192"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4429187" y="2526254"/>
            <a:ext cx="32633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6822438" y="2369662"/>
            <a:ext cx="1412611"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6520398" y="2686488"/>
            <a:ext cx="846436"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2483768" y="4241870"/>
            <a:ext cx="1872208" cy="2618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1346770" y="4534890"/>
            <a:ext cx="112660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5384506" y="3875164"/>
            <a:ext cx="1024188"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4406330" y="4194369"/>
            <a:ext cx="1239268"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6486135" y="4369558"/>
            <a:ext cx="1709259"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7939458" y="4033408"/>
            <a:ext cx="32633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cut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xit" presetSubtype="4" fill="hold" grpId="0" nodeType="clickEffect">
                                  <p:stCondLst>
                                    <p:cond delay="0"/>
                                  </p:stCondLst>
                                  <p:childTnLst>
                                    <p:animEffect transition="out" filter="wipe(down)">
                                      <p:cBhvr>
                                        <p:cTn id="6" dur="500"/>
                                        <p:tgtEl>
                                          <p:spTgt spid="4"/>
                                        </p:tgtEl>
                                      </p:cBhvr>
                                    </p:animEffect>
                                    <p:set>
                                      <p:cBhvr>
                                        <p:cTn id="7" dur="1" fill="hold">
                                          <p:stCondLst>
                                            <p:cond delay="499"/>
                                          </p:stCondLst>
                                        </p:cTn>
                                        <p:tgtEl>
                                          <p:spTgt spid="4"/>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xit" presetSubtype="4" fill="hold" grpId="0" nodeType="clickEffect">
                                  <p:stCondLst>
                                    <p:cond delay="0"/>
                                  </p:stCondLst>
                                  <p:childTnLst>
                                    <p:animEffect transition="out" filter="wipe(down)">
                                      <p:cBhvr>
                                        <p:cTn id="11" dur="500"/>
                                        <p:tgtEl>
                                          <p:spTgt spid="5"/>
                                        </p:tgtEl>
                                      </p:cBhvr>
                                    </p:animEffect>
                                    <p:set>
                                      <p:cBhvr>
                                        <p:cTn id="12" dur="1" fill="hold">
                                          <p:stCondLst>
                                            <p:cond delay="499"/>
                                          </p:stCondLst>
                                        </p:cTn>
                                        <p:tgtEl>
                                          <p:spTgt spid="5"/>
                                        </p:tgtEl>
                                        <p:attrNameLst>
                                          <p:attrName>style.visibility</p:attrName>
                                        </p:attrNameLst>
                                      </p:cBhvr>
                                      <p:to>
                                        <p:strVal val="hidden"/>
                                      </p:to>
                                    </p:set>
                                  </p:childTnLst>
                                </p:cTn>
                              </p:par>
                              <p:par>
                                <p:cTn id="13" presetID="22" presetClass="exit" presetSubtype="4" fill="hold" grpId="0" nodeType="withEffect">
                                  <p:stCondLst>
                                    <p:cond delay="0"/>
                                  </p:stCondLst>
                                  <p:childTnLst>
                                    <p:animEffect transition="out" filter="wipe(down)">
                                      <p:cBhvr>
                                        <p:cTn id="14" dur="500"/>
                                        <p:tgtEl>
                                          <p:spTgt spid="6"/>
                                        </p:tgtEl>
                                      </p:cBhvr>
                                    </p:animEffect>
                                    <p:set>
                                      <p:cBhvr>
                                        <p:cTn id="15" dur="1" fill="hold">
                                          <p:stCondLst>
                                            <p:cond delay="499"/>
                                          </p:stCondLst>
                                        </p:cTn>
                                        <p:tgtEl>
                                          <p:spTgt spid="6"/>
                                        </p:tgtEl>
                                        <p:attrNameLst>
                                          <p:attrName>style.visibility</p:attrName>
                                        </p:attrNameLst>
                                      </p:cBhvr>
                                      <p:to>
                                        <p:strVal val="hidden"/>
                                      </p:to>
                                    </p:set>
                                  </p:childTnLst>
                                </p:cTn>
                              </p:par>
                            </p:childTnLst>
                          </p:cTn>
                        </p:par>
                      </p:childTnLst>
                    </p:cTn>
                  </p:par>
                  <p:par>
                    <p:cTn id="16" fill="hold" nodeType="clickPar">
                      <p:stCondLst>
                        <p:cond delay="indefinite"/>
                      </p:stCondLst>
                      <p:childTnLst>
                        <p:par>
                          <p:cTn id="17" fill="hold" nodeType="afterGroup">
                            <p:stCondLst>
                              <p:cond delay="0"/>
                            </p:stCondLst>
                            <p:childTnLst>
                              <p:par>
                                <p:cTn id="18" presetID="22" presetClass="exit" presetSubtype="4" fill="hold" grpId="0" nodeType="clickEffect">
                                  <p:stCondLst>
                                    <p:cond delay="0"/>
                                  </p:stCondLst>
                                  <p:childTnLst>
                                    <p:animEffect transition="out" filter="wipe(down)">
                                      <p:cBhvr>
                                        <p:cTn id="19" dur="500"/>
                                        <p:tgtEl>
                                          <p:spTgt spid="7"/>
                                        </p:tgtEl>
                                      </p:cBhvr>
                                    </p:animEffect>
                                    <p:set>
                                      <p:cBhvr>
                                        <p:cTn id="20" dur="1" fill="hold">
                                          <p:stCondLst>
                                            <p:cond delay="499"/>
                                          </p:stCondLst>
                                        </p:cTn>
                                        <p:tgtEl>
                                          <p:spTgt spid="7"/>
                                        </p:tgtEl>
                                        <p:attrNameLst>
                                          <p:attrName>style.visibility</p:attrName>
                                        </p:attrNameLst>
                                      </p:cBhvr>
                                      <p:to>
                                        <p:strVal val="hidden"/>
                                      </p:to>
                                    </p:set>
                                  </p:childTnLst>
                                </p:cTn>
                              </p:par>
                              <p:par>
                                <p:cTn id="21" presetID="22" presetClass="exit" presetSubtype="4" fill="hold" grpId="0" nodeType="withEffect">
                                  <p:stCondLst>
                                    <p:cond delay="0"/>
                                  </p:stCondLst>
                                  <p:childTnLst>
                                    <p:animEffect transition="out" filter="wipe(down)">
                                      <p:cBhvr>
                                        <p:cTn id="22" dur="500"/>
                                        <p:tgtEl>
                                          <p:spTgt spid="8"/>
                                        </p:tgtEl>
                                      </p:cBhvr>
                                    </p:animEffect>
                                    <p:set>
                                      <p:cBhvr>
                                        <p:cTn id="23" dur="1" fill="hold">
                                          <p:stCondLst>
                                            <p:cond delay="499"/>
                                          </p:stCondLst>
                                        </p:cTn>
                                        <p:tgtEl>
                                          <p:spTgt spid="8"/>
                                        </p:tgtEl>
                                        <p:attrNameLst>
                                          <p:attrName>style.visibility</p:attrName>
                                        </p:attrNameLst>
                                      </p:cBhvr>
                                      <p:to>
                                        <p:strVal val="hidden"/>
                                      </p:to>
                                    </p:set>
                                  </p:childTnLst>
                                </p:cTn>
                              </p:par>
                            </p:childTnLst>
                          </p:cTn>
                        </p:par>
                      </p:childTnLst>
                    </p:cTn>
                  </p:par>
                  <p:par>
                    <p:cTn id="24" fill="hold" nodeType="clickPar">
                      <p:stCondLst>
                        <p:cond delay="indefinite"/>
                      </p:stCondLst>
                      <p:childTnLst>
                        <p:par>
                          <p:cTn id="25" fill="hold" nodeType="afterGroup">
                            <p:stCondLst>
                              <p:cond delay="0"/>
                            </p:stCondLst>
                            <p:childTnLst>
                              <p:par>
                                <p:cTn id="26" presetID="22" presetClass="exit" presetSubtype="4" fill="hold" grpId="0" nodeType="clickEffect">
                                  <p:stCondLst>
                                    <p:cond delay="0"/>
                                  </p:stCondLst>
                                  <p:childTnLst>
                                    <p:animEffect transition="out" filter="wipe(down)">
                                      <p:cBhvr>
                                        <p:cTn id="27" dur="500"/>
                                        <p:tgtEl>
                                          <p:spTgt spid="9"/>
                                        </p:tgtEl>
                                      </p:cBhvr>
                                    </p:animEffect>
                                    <p:set>
                                      <p:cBhvr>
                                        <p:cTn id="28" dur="1" fill="hold">
                                          <p:stCondLst>
                                            <p:cond delay="499"/>
                                          </p:stCondLst>
                                        </p:cTn>
                                        <p:tgtEl>
                                          <p:spTgt spid="9"/>
                                        </p:tgtEl>
                                        <p:attrNameLst>
                                          <p:attrName>style.visibility</p:attrName>
                                        </p:attrNameLst>
                                      </p:cBhvr>
                                      <p:to>
                                        <p:strVal val="hidden"/>
                                      </p:to>
                                    </p:set>
                                  </p:childTnLst>
                                </p:cTn>
                              </p:par>
                              <p:par>
                                <p:cTn id="29" presetID="22" presetClass="exit" presetSubtype="4" fill="hold" grpId="0" nodeType="withEffect">
                                  <p:stCondLst>
                                    <p:cond delay="0"/>
                                  </p:stCondLst>
                                  <p:childTnLst>
                                    <p:animEffect transition="out" filter="wipe(down)">
                                      <p:cBhvr>
                                        <p:cTn id="30" dur="500"/>
                                        <p:tgtEl>
                                          <p:spTgt spid="10"/>
                                        </p:tgtEl>
                                      </p:cBhvr>
                                    </p:animEffect>
                                    <p:set>
                                      <p:cBhvr>
                                        <p:cTn id="31" dur="1" fill="hold">
                                          <p:stCondLst>
                                            <p:cond delay="499"/>
                                          </p:stCondLst>
                                        </p:cTn>
                                        <p:tgtEl>
                                          <p:spTgt spid="10"/>
                                        </p:tgtEl>
                                        <p:attrNameLst>
                                          <p:attrName>style.visibility</p:attrName>
                                        </p:attrNameLst>
                                      </p:cBhvr>
                                      <p:to>
                                        <p:strVal val="hidden"/>
                                      </p:to>
                                    </p:set>
                                  </p:childTnLst>
                                </p:cTn>
                              </p:par>
                            </p:childTnLst>
                          </p:cTn>
                        </p:par>
                      </p:childTnLst>
                    </p:cTn>
                  </p:par>
                  <p:par>
                    <p:cTn id="32" fill="hold" nodeType="clickPar">
                      <p:stCondLst>
                        <p:cond delay="indefinite"/>
                      </p:stCondLst>
                      <p:childTnLst>
                        <p:par>
                          <p:cTn id="33" fill="hold" nodeType="afterGroup">
                            <p:stCondLst>
                              <p:cond delay="0"/>
                            </p:stCondLst>
                            <p:childTnLst>
                              <p:par>
                                <p:cTn id="34" presetID="22" presetClass="exit" presetSubtype="4" fill="hold" grpId="0" nodeType="clickEffect">
                                  <p:stCondLst>
                                    <p:cond delay="0"/>
                                  </p:stCondLst>
                                  <p:childTnLst>
                                    <p:animEffect transition="out" filter="wipe(down)">
                                      <p:cBhvr>
                                        <p:cTn id="35" dur="500"/>
                                        <p:tgtEl>
                                          <p:spTgt spid="11"/>
                                        </p:tgtEl>
                                      </p:cBhvr>
                                    </p:animEffect>
                                    <p:set>
                                      <p:cBhvr>
                                        <p:cTn id="36" dur="1" fill="hold">
                                          <p:stCondLst>
                                            <p:cond delay="499"/>
                                          </p:stCondLst>
                                        </p:cTn>
                                        <p:tgtEl>
                                          <p:spTgt spid="11"/>
                                        </p:tgtEl>
                                        <p:attrNameLst>
                                          <p:attrName>style.visibility</p:attrName>
                                        </p:attrNameLst>
                                      </p:cBhvr>
                                      <p:to>
                                        <p:strVal val="hidden"/>
                                      </p:to>
                                    </p:set>
                                  </p:childTnLst>
                                </p:cTn>
                              </p:par>
                              <p:par>
                                <p:cTn id="37" presetID="22" presetClass="exit" presetSubtype="4" fill="hold" grpId="0" nodeType="withEffect">
                                  <p:stCondLst>
                                    <p:cond delay="0"/>
                                  </p:stCondLst>
                                  <p:childTnLst>
                                    <p:animEffect transition="out" filter="wipe(down)">
                                      <p:cBhvr>
                                        <p:cTn id="38" dur="500"/>
                                        <p:tgtEl>
                                          <p:spTgt spid="12"/>
                                        </p:tgtEl>
                                      </p:cBhvr>
                                    </p:animEffect>
                                    <p:set>
                                      <p:cBhvr>
                                        <p:cTn id="39" dur="1" fill="hold">
                                          <p:stCondLst>
                                            <p:cond delay="499"/>
                                          </p:stCondLst>
                                        </p:cTn>
                                        <p:tgtEl>
                                          <p:spTgt spid="12"/>
                                        </p:tgtEl>
                                        <p:attrNameLst>
                                          <p:attrName>style.visibility</p:attrName>
                                        </p:attrNameLst>
                                      </p:cBhvr>
                                      <p:to>
                                        <p:strVal val="hidden"/>
                                      </p:to>
                                    </p:set>
                                  </p:childTnLst>
                                </p:cTn>
                              </p:par>
                            </p:childTnLst>
                          </p:cTn>
                        </p:par>
                      </p:childTnLst>
                    </p:cTn>
                  </p:par>
                  <p:par>
                    <p:cTn id="40" fill="hold" nodeType="clickPar">
                      <p:stCondLst>
                        <p:cond delay="indefinite"/>
                      </p:stCondLst>
                      <p:childTnLst>
                        <p:par>
                          <p:cTn id="41" fill="hold" nodeType="afterGroup">
                            <p:stCondLst>
                              <p:cond delay="0"/>
                            </p:stCondLst>
                            <p:childTnLst>
                              <p:par>
                                <p:cTn id="42" presetID="22" presetClass="exit" presetSubtype="4" fill="hold" grpId="0" nodeType="clickEffect">
                                  <p:stCondLst>
                                    <p:cond delay="0"/>
                                  </p:stCondLst>
                                  <p:childTnLst>
                                    <p:animEffect transition="out" filter="wipe(down)">
                                      <p:cBhvr>
                                        <p:cTn id="43" dur="500"/>
                                        <p:tgtEl>
                                          <p:spTgt spid="13"/>
                                        </p:tgtEl>
                                      </p:cBhvr>
                                    </p:animEffect>
                                    <p:set>
                                      <p:cBhvr>
                                        <p:cTn id="44" dur="1" fill="hold">
                                          <p:stCondLst>
                                            <p:cond delay="499"/>
                                          </p:stCondLst>
                                        </p:cTn>
                                        <p:tgtEl>
                                          <p:spTgt spid="13"/>
                                        </p:tgtEl>
                                        <p:attrNameLst>
                                          <p:attrName>style.visibility</p:attrName>
                                        </p:attrNameLst>
                                      </p:cBhvr>
                                      <p:to>
                                        <p:strVal val="hidden"/>
                                      </p:to>
                                    </p:set>
                                  </p:childTnLst>
                                </p:cTn>
                              </p:par>
                              <p:par>
                                <p:cTn id="45" presetID="22" presetClass="exit" presetSubtype="4" fill="hold" grpId="0" nodeType="withEffect">
                                  <p:stCondLst>
                                    <p:cond delay="0"/>
                                  </p:stCondLst>
                                  <p:childTnLst>
                                    <p:animEffect transition="out" filter="wipe(down)">
                                      <p:cBhvr>
                                        <p:cTn id="46" dur="500"/>
                                        <p:tgtEl>
                                          <p:spTgt spid="14"/>
                                        </p:tgtEl>
                                      </p:cBhvr>
                                    </p:animEffect>
                                    <p:set>
                                      <p:cBhvr>
                                        <p:cTn id="47" dur="1" fill="hold">
                                          <p:stCondLst>
                                            <p:cond delay="4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8" grpId="0"/>
      <p:bldP spid="9" grpId="0"/>
      <p:bldP spid="10" grpId="0"/>
      <p:bldP spid="11" grpId="0"/>
      <p:bldP spid="12" grpId="0"/>
      <p:bldP spid="13" grpId="0"/>
      <p:bldP spid="14" grpId="0"/>
    </p:bld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a:spLocks noChangeAspect="1"/>
          </p:cNvSpPr>
          <p:nvPr/>
        </p:nvSpPr>
        <p:spPr>
          <a:xfrm>
            <a:off x="508000" y="2310467"/>
            <a:ext cx="8128000" cy="2491067"/>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anose="02020603050405020304" pitchFamily="18" charset="0"/>
                <a:cs typeface="Times New Roman" panose="02020603050405020304" pitchFamily="18" charset="0"/>
              </a:rPr>
              <a:t>4</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评价</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cs typeface="Times New Roman" panose="02020603050405020304" pitchFamily="18" charset="0"/>
              </a:rPr>
              <a:t>正式形成</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到</a:t>
            </a:r>
            <a:r>
              <a:rPr lang="en-US" altLang="zh-CN" sz="2200">
                <a:solidFill>
                  <a:srgbClr val="000000"/>
                </a:solidFill>
                <a:latin typeface="Times New Roman" panose="02020603050405020304" pitchFamily="18" charset="0"/>
                <a:cs typeface="Times New Roman" panose="02020603050405020304" pitchFamily="18" charset="0"/>
              </a:rPr>
              <a:t>20</a:t>
            </a:r>
            <a:r>
              <a:rPr lang="zh-CN" altLang="zh-CN" sz="2200">
                <a:solidFill>
                  <a:srgbClr val="000000"/>
                </a:solidFill>
                <a:latin typeface="Times New Roman" panose="02020603050405020304" pitchFamily="18" charset="0"/>
                <a:cs typeface="Times New Roman" panose="02020603050405020304" pitchFamily="18" charset="0"/>
              </a:rPr>
              <a:t>世纪</a:t>
            </a:r>
            <a:r>
              <a:rPr lang="en-US" altLang="zh-CN" sz="2200">
                <a:solidFill>
                  <a:srgbClr val="000000"/>
                </a:solidFill>
                <a:latin typeface="Times New Roman" panose="02020603050405020304" pitchFamily="18" charset="0"/>
                <a:cs typeface="Times New Roman" panose="02020603050405020304" pitchFamily="18" charset="0"/>
              </a:rPr>
              <a:t>50</a:t>
            </a:r>
            <a:r>
              <a:rPr lang="zh-CN" altLang="zh-CN" sz="2200">
                <a:solidFill>
                  <a:srgbClr val="000000"/>
                </a:solidFill>
                <a:latin typeface="Times New Roman" panose="02020603050405020304" pitchFamily="18" charset="0"/>
                <a:cs typeface="Times New Roman" panose="02020603050405020304" pitchFamily="18" charset="0"/>
              </a:rPr>
              <a:t>年代中期</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美苏全面冷战对峙</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两极格局正式形成。</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cs typeface="Times New Roman" panose="02020603050405020304" pitchFamily="18" charset="0"/>
              </a:rPr>
              <a:t>失衡对抗</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两极格局是不对称和不完全的</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美国及其盟国的总体实力始终强于苏联及其盟国。</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(3)</a:t>
            </a:r>
            <a:r>
              <a:rPr lang="zh-CN" altLang="zh-CN" sz="2200">
                <a:solidFill>
                  <a:srgbClr val="000000"/>
                </a:solidFill>
                <a:latin typeface="Times New Roman" panose="02020603050405020304" pitchFamily="18" charset="0"/>
                <a:cs typeface="Times New Roman" panose="02020603050405020304" pitchFamily="18" charset="0"/>
              </a:rPr>
              <a:t>中间地带</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有些国家处于两大阵营之外</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如印度、印度尼西亚等。</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p:transition spd="slow">
    <p:cut thruBlk="1"/>
  </p:transition>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a:spLocks noChangeAspect="1"/>
          </p:cNvSpPr>
          <p:nvPr/>
        </p:nvSpPr>
        <p:spPr>
          <a:xfrm>
            <a:off x="508000" y="1844824"/>
            <a:ext cx="8128000" cy="866006"/>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二、冷战的发展与多极力量的成长</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b="1">
                <a:solidFill>
                  <a:srgbClr val="000000"/>
                </a:solidFill>
                <a:latin typeface="Times New Roman" panose="02020603050405020304" pitchFamily="18" charset="0"/>
                <a:cs typeface="Times New Roman" panose="02020603050405020304" pitchFamily="18" charset="0"/>
              </a:rPr>
              <a:t>1</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冷战的发展</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graphicFrame>
        <p:nvGraphicFramePr>
          <p:cNvPr id="3" name="表格 2"/>
          <p:cNvGraphicFramePr>
            <a:graphicFrameLocks noGrp="1"/>
          </p:cNvGraphicFramePr>
          <p:nvPr/>
        </p:nvGraphicFramePr>
        <p:xfrm>
          <a:off x="611560" y="2710830"/>
          <a:ext cx="7776864" cy="2011680"/>
        </p:xfrm>
        <a:graphic>
          <a:graphicData uri="http://schemas.openxmlformats.org/drawingml/2006/table">
            <a:tbl>
              <a:tblPr firstRow="1" firstCol="1" bandRow="1"/>
              <a:tblGrid>
                <a:gridCol w="519637"/>
                <a:gridCol w="792088"/>
                <a:gridCol w="6465139"/>
              </a:tblGrid>
              <a:tr h="0">
                <a:tc gridSpan="2">
                  <a:txBody>
                    <a:bodyPr vert="horz" wrap="square"/>
                    <a:lstStyle/>
                    <a:p>
                      <a:pPr algn="just">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特征</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vert="horz" wrap="square"/>
                    <a:lstStyle/>
                    <a:p/>
                  </a:txBody>
                  <a:tcPr/>
                </a:tc>
                <a:tc>
                  <a:txBody>
                    <a:bodyPr vert="horz" wrap="square"/>
                    <a:lstStyle/>
                    <a:p>
                      <a:pPr algn="just">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20</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世纪</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50</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年代中期以后</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东西方关系既有缓和</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又有激烈的冷战对抗</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rowSpan="2">
                  <a:txBody>
                    <a:bodyPr vert="horz" wrap="square"/>
                    <a:lstStyle/>
                    <a:p>
                      <a:pPr algn="just">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表</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gn="just">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现</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缓和</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美苏开展对话</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vMerge="1">
                  <a:txBody>
                    <a:bodyPr vert="horz" wrap="square"/>
                    <a:lstStyle/>
                    <a:p/>
                  </a:txBody>
                  <a:tcPr/>
                </a:tc>
                <a:tc>
                  <a:txBody>
                    <a:bodyPr vert="horz" wrap="square"/>
                    <a:lstStyle/>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对抗</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tabLst>
                          <a:tab pos="1188085"/>
                          <a:tab pos="2163445"/>
                          <a:tab pos="3142615"/>
                          <a:tab pos="4190365"/>
                        </a:tabLst>
                      </a:pPr>
                      <a:r>
                        <a:rPr lang="zh-CN" sz="2200">
                          <a:solidFill>
                            <a:srgbClr val="000000"/>
                          </a:solidFill>
                          <a:effectLst/>
                          <a:latin typeface="NEU-BZ-S92"/>
                          <a:ea typeface="宋体" panose="02010600030101010101" pitchFamily="2" charset="-122"/>
                          <a:cs typeface="宋体" panose="02010600030101010101" pitchFamily="2" charset="-122"/>
                        </a:rPr>
                        <a:t>①</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第二次</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柏林危机</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和</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古巴导弹危机</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gn="just">
                        <a:spcAft>
                          <a:spcPct val="0"/>
                        </a:spcAft>
                        <a:tabLst>
                          <a:tab pos="1188085"/>
                          <a:tab pos="2163445"/>
                          <a:tab pos="3142615"/>
                          <a:tab pos="4190365"/>
                        </a:tabLst>
                      </a:pPr>
                      <a:r>
                        <a:rPr lang="zh-CN" sz="2200">
                          <a:solidFill>
                            <a:srgbClr val="000000"/>
                          </a:solidFill>
                          <a:effectLst/>
                          <a:latin typeface="NEU-BZ-S92"/>
                          <a:ea typeface="宋体" panose="02010600030101010101" pitchFamily="2" charset="-122"/>
                          <a:cs typeface="宋体" panose="02010600030101010101" pitchFamily="2" charset="-122"/>
                        </a:rPr>
                        <a:t>②</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这两次危机虽然没有达到局部热战的程度</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但它们所带来的战争特别是核战争的风险是空前严重的</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4" name="矩形 3"/>
          <p:cNvSpPr/>
          <p:nvPr/>
        </p:nvSpPr>
        <p:spPr>
          <a:xfrm>
            <a:off x="3111058" y="3737085"/>
            <a:ext cx="112660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4520045" y="3768258"/>
            <a:ext cx="1669017" cy="2618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cut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xit" presetSubtype="4" fill="hold" grpId="0" nodeType="clickEffect">
                                  <p:stCondLst>
                                    <p:cond delay="0"/>
                                  </p:stCondLst>
                                  <p:childTnLst>
                                    <p:animEffect transition="out" filter="wipe(down)">
                                      <p:cBhvr>
                                        <p:cTn id="6" dur="500"/>
                                        <p:tgtEl>
                                          <p:spTgt spid="4"/>
                                        </p:tgtEl>
                                      </p:cBhvr>
                                    </p:animEffect>
                                    <p:set>
                                      <p:cBhvr>
                                        <p:cTn id="7" dur="1" fill="hold">
                                          <p:stCondLst>
                                            <p:cond delay="499"/>
                                          </p:stCondLst>
                                        </p:cTn>
                                        <p:tgtEl>
                                          <p:spTgt spid="4"/>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xit" presetSubtype="4" fill="hold" grpId="0" nodeType="clickEffect">
                                  <p:stCondLst>
                                    <p:cond delay="0"/>
                                  </p:stCondLst>
                                  <p:childTnLst>
                                    <p:animEffect transition="out" filter="wipe(down)">
                                      <p:cBhvr>
                                        <p:cTn id="11" dur="500"/>
                                        <p:tgtEl>
                                          <p:spTgt spid="5"/>
                                        </p:tgtEl>
                                      </p:cBhvr>
                                    </p:animEffect>
                                    <p:set>
                                      <p:cBhvr>
                                        <p:cTn id="12" dur="1" fill="hold">
                                          <p:stCondLst>
                                            <p:cond delay="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a:spLocks noChangeAspect="1"/>
          </p:cNvSpPr>
          <p:nvPr/>
        </p:nvSpPr>
        <p:spPr>
          <a:xfrm>
            <a:off x="508000" y="1340768"/>
            <a:ext cx="2520242" cy="498598"/>
          </a:xfrm>
          <a:prstGeom prst="rect">
            <a:avLst/>
          </a:prstGeom>
        </p:spPr>
        <p:txBody>
          <a:bodyPr wrap="none">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知识归纳美苏</a:t>
            </a:r>
            <a:r>
              <a:rPr lang="zh-CN" altLang="zh-CN" sz="2200" smtClean="0">
                <a:solidFill>
                  <a:srgbClr val="000000"/>
                </a:solidFill>
                <a:latin typeface="Arial" panose="020b0604020202020204" pitchFamily="34" charset="0"/>
                <a:ea typeface="黑体" panose="02010609060101010101" pitchFamily="2" charset="-122"/>
                <a:cs typeface="Times New Roman" panose="02020603050405020304" pitchFamily="18" charset="0"/>
              </a:rPr>
              <a:t>冷战</a:t>
            </a:r>
            <a:r>
              <a:rPr lang="en-US" altLang="zh-CN" sz="2200" smtClean="0">
                <a:solidFill>
                  <a:srgbClr val="000000"/>
                </a:solidFill>
                <a:latin typeface="Arial" panose="020b0604020202020204" pitchFamily="34" charset="0"/>
                <a:ea typeface="黑体" panose="02010609060101010101" pitchFamily="2" charset="-122"/>
                <a:cs typeface="Times New Roman" panose="02020603050405020304" pitchFamily="18" charset="0"/>
              </a:rPr>
              <a:t> </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pic>
        <p:nvPicPr>
          <p:cNvPr id="3" name="20H25.eps" descr="id:2147494340;FounderCES"/>
          <p:cNvPicPr/>
          <p:nvPr/>
        </p:nvPicPr>
        <p:blipFill>
          <a:blip r:embed="rId2"/>
          <a:stretch>
            <a:fillRect/>
          </a:stretch>
        </p:blipFill>
        <p:spPr>
          <a:xfrm>
            <a:off x="1475656" y="1839366"/>
            <a:ext cx="6152544" cy="3312368"/>
          </a:xfrm>
          <a:prstGeom prst="rect">
            <a:avLst/>
          </a:prstGeom>
        </p:spPr>
      </p:pic>
    </p:spTree>
  </p:cSld>
  <p:clrMapOvr>
    <a:masterClrMapping/>
  </p:clrMapOvr>
  <p:transition spd="slow">
    <p:cut thruBlk="1"/>
  </p:transition>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a:spLocks noChangeAspect="1"/>
          </p:cNvSpPr>
          <p:nvPr/>
        </p:nvSpPr>
        <p:spPr>
          <a:xfrm>
            <a:off x="508000" y="1556792"/>
            <a:ext cx="2449710" cy="498598"/>
          </a:xfrm>
          <a:prstGeom prst="rect">
            <a:avLst/>
          </a:prstGeom>
        </p:spPr>
        <p:txBody>
          <a:bodyPr wrap="none">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anose="02020603050405020304" pitchFamily="18" charset="0"/>
                <a:cs typeface="Times New Roman" panose="02020603050405020304" pitchFamily="18" charset="0"/>
              </a:rPr>
              <a:t>2</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多极力量的</a:t>
            </a:r>
            <a:r>
              <a:rPr lang="zh-CN" altLang="zh-CN" sz="2200" smtClean="0">
                <a:solidFill>
                  <a:srgbClr val="000000"/>
                </a:solidFill>
                <a:latin typeface="Arial" panose="020b0604020202020204" pitchFamily="34" charset="0"/>
                <a:ea typeface="黑体" panose="02010609060101010101" pitchFamily="2" charset="-122"/>
                <a:cs typeface="Times New Roman" panose="02020603050405020304" pitchFamily="18" charset="0"/>
              </a:rPr>
              <a:t>成长</a:t>
            </a:r>
            <a:r>
              <a:rPr lang="en-US" altLang="zh-CN" sz="2200" smtClean="0">
                <a:solidFill>
                  <a:srgbClr val="000000"/>
                </a:solidFill>
                <a:latin typeface="Arial" panose="020b0604020202020204" pitchFamily="34" charset="0"/>
                <a:ea typeface="黑体" panose="02010609060101010101" pitchFamily="2" charset="-122"/>
                <a:cs typeface="Times New Roman" panose="02020603050405020304" pitchFamily="18" charset="0"/>
              </a:rPr>
              <a:t> </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graphicFrame>
        <p:nvGraphicFramePr>
          <p:cNvPr id="3" name="表格 2"/>
          <p:cNvGraphicFramePr>
            <a:graphicFrameLocks noGrp="1"/>
          </p:cNvGraphicFramePr>
          <p:nvPr/>
        </p:nvGraphicFramePr>
        <p:xfrm>
          <a:off x="508000" y="2055390"/>
          <a:ext cx="7808416" cy="3389833"/>
        </p:xfrm>
        <a:graphic>
          <a:graphicData uri="http://schemas.openxmlformats.org/drawingml/2006/table">
            <a:tbl>
              <a:tblPr firstRow="1" firstCol="1" bandRow="1"/>
              <a:tblGrid>
                <a:gridCol w="1559589"/>
                <a:gridCol w="3646022"/>
                <a:gridCol w="2602805"/>
              </a:tblGrid>
              <a:tr h="376648">
                <a:tc>
                  <a:txBody>
                    <a:bodyPr vert="horz" wrap="square"/>
                    <a:lstStyle/>
                    <a:p>
                      <a:pPr algn="ctr">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因素</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表现</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影响</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76648">
                <a:tc rowSpan="2">
                  <a:txBody>
                    <a:bodyPr vert="horz" wrap="square"/>
                    <a:lstStyle/>
                    <a:p>
                      <a:pPr algn="l">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西方集团的分化</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l">
                        <a:spcAft>
                          <a:spcPct val="0"/>
                        </a:spcAft>
                        <a:tabLst>
                          <a:tab pos="1188085"/>
                          <a:tab pos="2163445"/>
                          <a:tab pos="3142615"/>
                          <a:tab pos="4190365"/>
                        </a:tabLst>
                      </a:pP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欧洲共同体</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的成立和发展</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vert="horz" wrap="square"/>
                    <a:lstStyle/>
                    <a:p>
                      <a:pPr algn="l">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以美国为首的西方阵营逐渐分化</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西欧和日本逐渐成为重要的国际力量</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129945">
                <a:tc vMerge="1">
                  <a:txBody>
                    <a:bodyPr vert="horz" wrap="square"/>
                    <a:lstStyle/>
                    <a:p/>
                  </a:txBody>
                  <a:tcPr/>
                </a:tc>
                <a:tc>
                  <a:txBody>
                    <a:bodyPr vert="horz" wrap="square"/>
                    <a:lstStyle/>
                    <a:p>
                      <a:pPr algn="l">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日本经济的</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起飞</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及其要成为</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政治大国</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的追求</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vert="horz" wrap="square"/>
                    <a:lstStyle/>
                    <a:p/>
                  </a:txBody>
                  <a:tcPr/>
                </a:tc>
              </a:tr>
              <a:tr h="753296">
                <a:tc rowSpan="2">
                  <a:txBody>
                    <a:bodyPr vert="horz" wrap="square"/>
                    <a:lstStyle/>
                    <a:p>
                      <a:pPr algn="l">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社会主义阵营开始瓦解</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l">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原因</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苏联的</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大国主义</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和</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民族利己主义</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vert="horz" wrap="square"/>
                    <a:lstStyle/>
                    <a:p>
                      <a:pPr algn="l">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以苏联为首的社会主义阵营开始瓦解</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53296">
                <a:tc vMerge="1">
                  <a:txBody>
                    <a:bodyPr vert="horz" wrap="square"/>
                    <a:lstStyle/>
                    <a:p/>
                  </a:txBody>
                  <a:tcPr/>
                </a:tc>
                <a:tc>
                  <a:txBody>
                    <a:bodyPr vert="horz" wrap="square"/>
                    <a:lstStyle/>
                    <a:p>
                      <a:pPr algn="l">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标志</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东欧国家</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反对苏联控制的斗争</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中苏关系</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的破裂</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vert="horz" wrap="square"/>
                    <a:lstStyle/>
                    <a:p/>
                  </a:txBody>
                  <a:tcPr/>
                </a:tc>
              </a:tr>
            </a:tbl>
          </a:graphicData>
        </a:graphic>
      </p:graphicFrame>
      <p:sp>
        <p:nvSpPr>
          <p:cNvPr id="4" name="矩形 3"/>
          <p:cNvSpPr/>
          <p:nvPr/>
        </p:nvSpPr>
        <p:spPr>
          <a:xfrm>
            <a:off x="2114066" y="2472114"/>
            <a:ext cx="1412611"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2545385" y="3388165"/>
            <a:ext cx="112660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3620037" y="3985011"/>
            <a:ext cx="112660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5004048" y="3985011"/>
            <a:ext cx="57812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2114066" y="4339225"/>
            <a:ext cx="112660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2789198" y="4740100"/>
            <a:ext cx="112660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3077515" y="5070085"/>
            <a:ext cx="112660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cut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xit" presetSubtype="4" fill="hold" grpId="0" nodeType="clickEffect">
                                  <p:stCondLst>
                                    <p:cond delay="0"/>
                                  </p:stCondLst>
                                  <p:childTnLst>
                                    <p:animEffect transition="out" filter="wipe(down)">
                                      <p:cBhvr>
                                        <p:cTn id="6" dur="500"/>
                                        <p:tgtEl>
                                          <p:spTgt spid="4"/>
                                        </p:tgtEl>
                                      </p:cBhvr>
                                    </p:animEffect>
                                    <p:set>
                                      <p:cBhvr>
                                        <p:cTn id="7" dur="1" fill="hold">
                                          <p:stCondLst>
                                            <p:cond delay="499"/>
                                          </p:stCondLst>
                                        </p:cTn>
                                        <p:tgtEl>
                                          <p:spTgt spid="4"/>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xit" presetSubtype="4" fill="hold" grpId="0" nodeType="clickEffect">
                                  <p:stCondLst>
                                    <p:cond delay="0"/>
                                  </p:stCondLst>
                                  <p:childTnLst>
                                    <p:animEffect transition="out" filter="wipe(down)">
                                      <p:cBhvr>
                                        <p:cTn id="11" dur="500"/>
                                        <p:tgtEl>
                                          <p:spTgt spid="5"/>
                                        </p:tgtEl>
                                      </p:cBhvr>
                                    </p:animEffect>
                                    <p:set>
                                      <p:cBhvr>
                                        <p:cTn id="12" dur="1" fill="hold">
                                          <p:stCondLst>
                                            <p:cond delay="499"/>
                                          </p:stCondLst>
                                        </p:cTn>
                                        <p:tgtEl>
                                          <p:spTgt spid="5"/>
                                        </p:tgtEl>
                                        <p:attrNameLst>
                                          <p:attrName>style.visibility</p:attrName>
                                        </p:attrNameLst>
                                      </p:cBhvr>
                                      <p:to>
                                        <p:strVal val="hidden"/>
                                      </p:to>
                                    </p:se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xit" presetSubtype="4" fill="hold" grpId="0" nodeType="clickEffect">
                                  <p:stCondLst>
                                    <p:cond delay="0"/>
                                  </p:stCondLst>
                                  <p:childTnLst>
                                    <p:animEffect transition="out" filter="wipe(down)">
                                      <p:cBhvr>
                                        <p:cTn id="16" dur="500"/>
                                        <p:tgtEl>
                                          <p:spTgt spid="6"/>
                                        </p:tgtEl>
                                      </p:cBhvr>
                                    </p:animEffect>
                                    <p:set>
                                      <p:cBhvr>
                                        <p:cTn id="17" dur="1" fill="hold">
                                          <p:stCondLst>
                                            <p:cond delay="499"/>
                                          </p:stCondLst>
                                        </p:cTn>
                                        <p:tgtEl>
                                          <p:spTgt spid="6"/>
                                        </p:tgtEl>
                                        <p:attrNameLst>
                                          <p:attrName>style.visibility</p:attrName>
                                        </p:attrNameLst>
                                      </p:cBhvr>
                                      <p:to>
                                        <p:strVal val="hidden"/>
                                      </p:to>
                                    </p:set>
                                  </p:childTnLst>
                                </p:cTn>
                              </p:par>
                            </p:childTnLst>
                          </p:cTn>
                        </p:par>
                      </p:childTnLst>
                    </p:cTn>
                  </p:par>
                  <p:par>
                    <p:cTn id="18" fill="hold" nodeType="clickPar">
                      <p:stCondLst>
                        <p:cond delay="indefinite"/>
                      </p:stCondLst>
                      <p:childTnLst>
                        <p:par>
                          <p:cTn id="19" fill="hold" nodeType="afterGroup">
                            <p:stCondLst>
                              <p:cond delay="0"/>
                            </p:stCondLst>
                            <p:childTnLst>
                              <p:par>
                                <p:cTn id="20" presetID="22" presetClass="exit" presetSubtype="4" fill="hold" grpId="0" nodeType="clickEffect">
                                  <p:stCondLst>
                                    <p:cond delay="0"/>
                                  </p:stCondLst>
                                  <p:childTnLst>
                                    <p:animEffect transition="out" filter="wipe(down)">
                                      <p:cBhvr>
                                        <p:cTn id="21" dur="500"/>
                                        <p:tgtEl>
                                          <p:spTgt spid="7"/>
                                        </p:tgtEl>
                                      </p:cBhvr>
                                    </p:animEffect>
                                    <p:set>
                                      <p:cBhvr>
                                        <p:cTn id="22" dur="1" fill="hold">
                                          <p:stCondLst>
                                            <p:cond delay="499"/>
                                          </p:stCondLst>
                                        </p:cTn>
                                        <p:tgtEl>
                                          <p:spTgt spid="7"/>
                                        </p:tgtEl>
                                        <p:attrNameLst>
                                          <p:attrName>style.visibility</p:attrName>
                                        </p:attrNameLst>
                                      </p:cBhvr>
                                      <p:to>
                                        <p:strVal val="hidden"/>
                                      </p:to>
                                    </p:set>
                                  </p:childTnLst>
                                </p:cTn>
                              </p:par>
                              <p:par>
                                <p:cTn id="23" presetID="22" presetClass="exit" presetSubtype="4" fill="hold" grpId="0" nodeType="withEffect">
                                  <p:stCondLst>
                                    <p:cond delay="0"/>
                                  </p:stCondLst>
                                  <p:childTnLst>
                                    <p:animEffect transition="out" filter="wipe(down)">
                                      <p:cBhvr>
                                        <p:cTn id="24" dur="500"/>
                                        <p:tgtEl>
                                          <p:spTgt spid="8"/>
                                        </p:tgtEl>
                                      </p:cBhvr>
                                    </p:animEffect>
                                    <p:set>
                                      <p:cBhvr>
                                        <p:cTn id="25" dur="1" fill="hold">
                                          <p:stCondLst>
                                            <p:cond delay="499"/>
                                          </p:stCondLst>
                                        </p:cTn>
                                        <p:tgtEl>
                                          <p:spTgt spid="8"/>
                                        </p:tgtEl>
                                        <p:attrNameLst>
                                          <p:attrName>style.visibility</p:attrName>
                                        </p:attrNameLst>
                                      </p:cBhvr>
                                      <p:to>
                                        <p:strVal val="hidden"/>
                                      </p:to>
                                    </p:set>
                                  </p:childTnLst>
                                </p:cTn>
                              </p:par>
                            </p:childTnLst>
                          </p:cTn>
                        </p:par>
                      </p:childTnLst>
                    </p:cTn>
                  </p:par>
                  <p:par>
                    <p:cTn id="26" fill="hold" nodeType="clickPar">
                      <p:stCondLst>
                        <p:cond delay="indefinite"/>
                      </p:stCondLst>
                      <p:childTnLst>
                        <p:par>
                          <p:cTn id="27" fill="hold" nodeType="afterGroup">
                            <p:stCondLst>
                              <p:cond delay="0"/>
                            </p:stCondLst>
                            <p:childTnLst>
                              <p:par>
                                <p:cTn id="28" presetID="22" presetClass="exit" presetSubtype="4" fill="hold" grpId="0" nodeType="clickEffect">
                                  <p:stCondLst>
                                    <p:cond delay="0"/>
                                  </p:stCondLst>
                                  <p:childTnLst>
                                    <p:animEffect transition="out" filter="wipe(down)">
                                      <p:cBhvr>
                                        <p:cTn id="29" dur="500"/>
                                        <p:tgtEl>
                                          <p:spTgt spid="9"/>
                                        </p:tgtEl>
                                      </p:cBhvr>
                                    </p:animEffect>
                                    <p:set>
                                      <p:cBhvr>
                                        <p:cTn id="30" dur="1" fill="hold">
                                          <p:stCondLst>
                                            <p:cond delay="499"/>
                                          </p:stCondLst>
                                        </p:cTn>
                                        <p:tgtEl>
                                          <p:spTgt spid="9"/>
                                        </p:tgtEl>
                                        <p:attrNameLst>
                                          <p:attrName>style.visibility</p:attrName>
                                        </p:attrNameLst>
                                      </p:cBhvr>
                                      <p:to>
                                        <p:strVal val="hidden"/>
                                      </p:to>
                                    </p:set>
                                  </p:childTnLst>
                                </p:cTn>
                              </p:par>
                            </p:childTnLst>
                          </p:cTn>
                        </p:par>
                      </p:childTnLst>
                    </p:cTn>
                  </p:par>
                  <p:par>
                    <p:cTn id="31" fill="hold" nodeType="clickPar">
                      <p:stCondLst>
                        <p:cond delay="indefinite"/>
                      </p:stCondLst>
                      <p:childTnLst>
                        <p:par>
                          <p:cTn id="32" fill="hold" nodeType="afterGroup">
                            <p:stCondLst>
                              <p:cond delay="0"/>
                            </p:stCondLst>
                            <p:childTnLst>
                              <p:par>
                                <p:cTn id="33" presetID="22" presetClass="exit" presetSubtype="4" fill="hold" grpId="0" nodeType="clickEffect">
                                  <p:stCondLst>
                                    <p:cond delay="0"/>
                                  </p:stCondLst>
                                  <p:childTnLst>
                                    <p:animEffect transition="out" filter="wipe(down)">
                                      <p:cBhvr>
                                        <p:cTn id="34" dur="500"/>
                                        <p:tgtEl>
                                          <p:spTgt spid="10"/>
                                        </p:tgtEl>
                                      </p:cBhvr>
                                    </p:animEffect>
                                    <p:set>
                                      <p:cBhvr>
                                        <p:cTn id="35" dur="1" fill="hold">
                                          <p:stCondLst>
                                            <p:cond delay="49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8" grpId="0"/>
      <p:bldP spid="9" grpId="0"/>
      <p:bldP spid="10" grpId="0"/>
    </p:bldLs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3" name="表格 2"/>
          <p:cNvGraphicFramePr>
            <a:graphicFrameLocks noGrp="1"/>
          </p:cNvGraphicFramePr>
          <p:nvPr/>
        </p:nvGraphicFramePr>
        <p:xfrm>
          <a:off x="508000" y="1628800"/>
          <a:ext cx="7728966" cy="3017520"/>
        </p:xfrm>
        <a:graphic>
          <a:graphicData uri="http://schemas.openxmlformats.org/drawingml/2006/table">
            <a:tbl>
              <a:tblPr firstRow="1" firstCol="1" bandRow="1"/>
              <a:tblGrid>
                <a:gridCol w="1543720"/>
                <a:gridCol w="4176464"/>
                <a:gridCol w="2008782"/>
              </a:tblGrid>
              <a:tr h="0">
                <a:tc>
                  <a:txBody>
                    <a:bodyPr vert="horz" wrap="square"/>
                    <a:lstStyle/>
                    <a:p>
                      <a:pPr algn="ctr">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因素</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表现</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影响</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vert="horz" wrap="square"/>
                    <a:lstStyle/>
                    <a:p>
                      <a:pPr algn="l">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中国的和平崛起</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l">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中国自力更生拥有</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两弹一星</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中华人民共和国恢复在联合国的合法席位</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美国总统</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尼克松</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正式访华</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l">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中国成为国际社会中不可忽视的政治力量</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vert="horz" wrap="square"/>
                    <a:lstStyle/>
                    <a:p>
                      <a:pPr algn="l">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第三世界的兴起</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l">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万隆会议</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:1955</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年</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,29</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个亚非国家和地区召开</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这是第一次没有西方殖民国家参加的国际会议</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诞生了体现和平共处原则的</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万隆精神</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l">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是发展中国家以独立的政治力量登上国际政治舞台的重要标志</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4" name="矩形 3"/>
          <p:cNvSpPr>
            <a:spLocks noChangeAspect="1"/>
          </p:cNvSpPr>
          <p:nvPr/>
        </p:nvSpPr>
        <p:spPr>
          <a:xfrm>
            <a:off x="508000" y="4730602"/>
            <a:ext cx="8128000" cy="1257204"/>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易错提醒</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欧洲国家联合的根本原因是经济发展的需要</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是经济区域集团化的表现。摆脱美国的控制和苏联的威胁不是欧共体成立的根本原因。</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
        <p:nvSpPr>
          <p:cNvPr id="5" name="矩形 4"/>
          <p:cNvSpPr/>
          <p:nvPr/>
        </p:nvSpPr>
        <p:spPr>
          <a:xfrm>
            <a:off x="4479210" y="1978449"/>
            <a:ext cx="112660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4160874" y="2647303"/>
            <a:ext cx="846436"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cut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xit" presetSubtype="4" fill="hold" grpId="0" nodeType="clickEffect">
                                  <p:stCondLst>
                                    <p:cond delay="0"/>
                                  </p:stCondLst>
                                  <p:childTnLst>
                                    <p:animEffect transition="out" filter="wipe(down)">
                                      <p:cBhvr>
                                        <p:cTn id="6" dur="500"/>
                                        <p:tgtEl>
                                          <p:spTgt spid="5"/>
                                        </p:tgtEl>
                                      </p:cBhvr>
                                    </p:animEffect>
                                    <p:set>
                                      <p:cBhvr>
                                        <p:cTn id="7" dur="1" fill="hold">
                                          <p:stCondLst>
                                            <p:cond delay="499"/>
                                          </p:stCondLst>
                                        </p:cTn>
                                        <p:tgtEl>
                                          <p:spTgt spid="5"/>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xit" presetSubtype="4" fill="hold" grpId="0" nodeType="clickEffect">
                                  <p:stCondLst>
                                    <p:cond delay="0"/>
                                  </p:stCondLst>
                                  <p:childTnLst>
                                    <p:animEffect transition="out" filter="wipe(down)">
                                      <p:cBhvr>
                                        <p:cTn id="11" dur="500"/>
                                        <p:tgtEl>
                                          <p:spTgt spid="6"/>
                                        </p:tgtEl>
                                      </p:cBhvr>
                                    </p:animEffect>
                                    <p:set>
                                      <p:cBhvr>
                                        <p:cTn id="12" dur="1" fill="hold">
                                          <p:stCondLst>
                                            <p:cond delay="4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a:spLocks noChangeAspect="1"/>
          </p:cNvSpPr>
          <p:nvPr/>
        </p:nvSpPr>
        <p:spPr>
          <a:xfrm>
            <a:off x="508000" y="908720"/>
            <a:ext cx="2802370" cy="498598"/>
          </a:xfrm>
          <a:prstGeom prst="rect">
            <a:avLst/>
          </a:prstGeom>
        </p:spPr>
        <p:txBody>
          <a:bodyPr wrap="none">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三、两极格局的</a:t>
            </a:r>
            <a:r>
              <a:rPr lang="zh-CN" altLang="zh-CN" sz="2200" smtClean="0">
                <a:solidFill>
                  <a:srgbClr val="000000"/>
                </a:solidFill>
                <a:latin typeface="Arial" panose="020b0604020202020204" pitchFamily="34" charset="0"/>
                <a:ea typeface="黑体" panose="02010609060101010101" pitchFamily="2" charset="-122"/>
                <a:cs typeface="Times New Roman" panose="02020603050405020304" pitchFamily="18" charset="0"/>
              </a:rPr>
              <a:t>瓦解</a:t>
            </a:r>
            <a:r>
              <a:rPr lang="en-US" altLang="zh-CN" sz="2200" smtClean="0">
                <a:solidFill>
                  <a:srgbClr val="000000"/>
                </a:solidFill>
                <a:latin typeface="Arial" panose="020b0604020202020204" pitchFamily="34" charset="0"/>
                <a:ea typeface="黑体" panose="02010609060101010101" pitchFamily="2" charset="-122"/>
                <a:cs typeface="Times New Roman" panose="02020603050405020304" pitchFamily="18" charset="0"/>
              </a:rPr>
              <a:t> </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graphicFrame>
        <p:nvGraphicFramePr>
          <p:cNvPr id="3" name="表格 2"/>
          <p:cNvGraphicFramePr>
            <a:graphicFrameLocks noGrp="1"/>
          </p:cNvGraphicFramePr>
          <p:nvPr/>
        </p:nvGraphicFramePr>
        <p:xfrm>
          <a:off x="525287" y="1407318"/>
          <a:ext cx="8223177" cy="5029200"/>
        </p:xfrm>
        <a:graphic>
          <a:graphicData uri="http://schemas.openxmlformats.org/drawingml/2006/table">
            <a:tbl>
              <a:tblPr firstRow="1" firstCol="1" bandRow="1"/>
              <a:tblGrid>
                <a:gridCol w="734345"/>
                <a:gridCol w="432048"/>
                <a:gridCol w="7056784"/>
              </a:tblGrid>
              <a:tr h="0">
                <a:tc gridSpan="2">
                  <a:txBody>
                    <a:bodyPr vert="horz" wrap="square"/>
                    <a:lstStyle/>
                    <a:p>
                      <a:pPr algn="ctr">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历程</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vert="horz" wrap="square"/>
                    <a:lstStyle/>
                    <a:p/>
                  </a:txBody>
                  <a:tcPr/>
                </a:tc>
                <a:tc>
                  <a:txBody>
                    <a:bodyPr vert="horz" wrap="square"/>
                    <a:lstStyle/>
                    <a:p>
                      <a:pPr algn="ctr">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具体表现</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rowSpan="6">
                  <a:txBody>
                    <a:bodyPr vert="horz" wrap="square"/>
                    <a:lstStyle/>
                    <a:p>
                      <a:pPr algn="l">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美苏</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gn="l">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关系</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gn="l">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的演</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gn="l">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变</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vert="horz" wrap="square"/>
                    <a:lstStyle/>
                    <a:p>
                      <a:pPr algn="l">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紧张</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1979</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年</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苏联入侵</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阿富汗</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美国再次加强对苏联的遏制</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vMerge="1">
                  <a:txBody>
                    <a:bodyPr vert="horz" wrap="square"/>
                    <a:lstStyle/>
                    <a:p/>
                  </a:txBody>
                  <a:tcPr/>
                </a:tc>
                <a:tc vMerge="1">
                  <a:txBody>
                    <a:bodyPr vert="horz" wrap="square"/>
                    <a:lstStyle/>
                    <a:p/>
                  </a:txBody>
                  <a:tcPr/>
                </a:tc>
                <a:tc>
                  <a:txBody>
                    <a:bodyPr vert="horz" wrap="square"/>
                    <a:lstStyle/>
                    <a:p>
                      <a:pPr algn="l">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美苏大搞</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军备竞赛</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美国提出并着手实施</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战略防御计划</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企图拖垮苏联</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vMerge="1">
                  <a:txBody>
                    <a:bodyPr vert="horz" wrap="square"/>
                    <a:lstStyle/>
                    <a:p/>
                  </a:txBody>
                  <a:tcPr/>
                </a:tc>
                <a:tc rowSpan="4">
                  <a:txBody>
                    <a:bodyPr vert="horz" wrap="square"/>
                    <a:lstStyle/>
                    <a:p>
                      <a:pPr algn="l">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缓和</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l">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1985</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年以后</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美苏首脑多次会晤</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建立了多层次对话机制</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vMerge="1">
                  <a:txBody>
                    <a:bodyPr vert="horz" wrap="square"/>
                    <a:lstStyle/>
                    <a:p/>
                  </a:txBody>
                  <a:tcPr/>
                </a:tc>
                <a:tc vMerge="1">
                  <a:txBody>
                    <a:bodyPr vert="horz" wrap="square"/>
                    <a:lstStyle/>
                    <a:p/>
                  </a:txBody>
                  <a:tcPr/>
                </a:tc>
                <a:tc>
                  <a:txBody>
                    <a:bodyPr vert="horz" wrap="square"/>
                    <a:lstStyle/>
                    <a:p>
                      <a:pPr algn="l">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1987</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年</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美苏签署</a:t>
                      </a:r>
                      <a:r>
                        <a:rPr lang="zh-CN" sz="2200" smtClean="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《关于消除两国中程和中短程导弹条</a:t>
                      </a:r>
                      <a:endParaRPr lang="en-US" altLang="zh-CN" sz="2200" smtClean="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endParaRPr>
                    </a:p>
                    <a:p>
                      <a:pPr algn="l">
                        <a:spcAft>
                          <a:spcPct val="0"/>
                        </a:spcAft>
                        <a:tabLst>
                          <a:tab pos="1188085"/>
                          <a:tab pos="2163445"/>
                          <a:tab pos="3142615"/>
                          <a:tab pos="4190365"/>
                        </a:tabLst>
                      </a:pPr>
                      <a:r>
                        <a:rPr lang="zh-CN" sz="2200" smtClean="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约》</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,1991</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年</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两国签订《美苏关于削减和限制进攻性战略武器条约》</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裁军取得重要进展</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vMerge="1">
                  <a:txBody>
                    <a:bodyPr vert="horz" wrap="square"/>
                    <a:lstStyle/>
                    <a:p/>
                  </a:txBody>
                  <a:tcPr/>
                </a:tc>
                <a:tc vMerge="1">
                  <a:txBody>
                    <a:bodyPr vert="horz" wrap="square"/>
                    <a:lstStyle/>
                    <a:p/>
                  </a:txBody>
                  <a:tcPr/>
                </a:tc>
                <a:tc>
                  <a:txBody>
                    <a:bodyPr vert="horz" wrap="square"/>
                    <a:lstStyle/>
                    <a:p>
                      <a:pPr algn="l">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苏联实行</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战略收缩</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从阿富汗撤军</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宣布不再干涉东欧事务</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同意两德统一</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vMerge="1">
                  <a:txBody>
                    <a:bodyPr vert="horz" wrap="square"/>
                    <a:lstStyle/>
                    <a:p/>
                  </a:txBody>
                  <a:tcPr/>
                </a:tc>
                <a:tc vMerge="1">
                  <a:txBody>
                    <a:bodyPr vert="horz" wrap="square"/>
                    <a:lstStyle/>
                    <a:p/>
                  </a:txBody>
                  <a:tcPr/>
                </a:tc>
                <a:tc>
                  <a:txBody>
                    <a:bodyPr vert="horz" wrap="square"/>
                    <a:lstStyle/>
                    <a:p>
                      <a:pPr algn="l">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苏联与中国关系实现正常化</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rowSpan="2">
                  <a:txBody>
                    <a:bodyPr vert="horz" wrap="square"/>
                    <a:lstStyle/>
                    <a:p>
                      <a:pPr algn="l">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东欧</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gn="l">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剧变、</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gn="l">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苏联</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gn="l">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解体</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l">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原因</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l">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苏联放任西方对苏联和东欧的</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和平演变</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攻势</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国内改革背离了社会主义方向</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放弃共产党的领导地位</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vMerge="1">
                  <a:txBody>
                    <a:bodyPr vert="horz" wrap="square"/>
                    <a:lstStyle/>
                    <a:p/>
                  </a:txBody>
                  <a:tcPr/>
                </a:tc>
                <a:tc>
                  <a:txBody>
                    <a:bodyPr vert="horz" wrap="square"/>
                    <a:lstStyle/>
                    <a:p>
                      <a:pPr algn="l">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结果</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l">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持续半个世纪的冷战随之结束</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世界多极化趋势不可逆转</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4" name="矩形 3"/>
          <p:cNvSpPr/>
          <p:nvPr/>
        </p:nvSpPr>
        <p:spPr>
          <a:xfrm>
            <a:off x="3779912" y="1752034"/>
            <a:ext cx="846436"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2884643" y="2092021"/>
            <a:ext cx="112660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6711458" y="2112803"/>
            <a:ext cx="1669017" cy="2618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2861823" y="4097125"/>
            <a:ext cx="112660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5508104" y="5105966"/>
            <a:ext cx="112660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cut thruBlk="1"/>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xit" presetSubtype="4" fill="hold" grpId="0" nodeType="clickEffect">
                                  <p:stCondLst>
                                    <p:cond delay="0"/>
                                  </p:stCondLst>
                                  <p:childTnLst>
                                    <p:animEffect transition="out" filter="wipe(down)">
                                      <p:cBhvr>
                                        <p:cTn id="6" dur="500"/>
                                        <p:tgtEl>
                                          <p:spTgt spid="4"/>
                                        </p:tgtEl>
                                      </p:cBhvr>
                                    </p:animEffect>
                                    <p:set>
                                      <p:cBhvr>
                                        <p:cTn id="7" dur="1" fill="hold">
                                          <p:stCondLst>
                                            <p:cond delay="499"/>
                                          </p:stCondLst>
                                        </p:cTn>
                                        <p:tgtEl>
                                          <p:spTgt spid="4"/>
                                        </p:tgtEl>
                                        <p:attrNameLst>
                                          <p:attrName>style.visibility</p:attrName>
                                        </p:attrNameLst>
                                      </p:cBhvr>
                                      <p:to>
                                        <p:strVal val="hidden"/>
                                      </p:to>
                                    </p:se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xit" presetSubtype="4" fill="hold" grpId="0" nodeType="clickEffect">
                                  <p:stCondLst>
                                    <p:cond delay="0"/>
                                  </p:stCondLst>
                                  <p:childTnLst>
                                    <p:animEffect transition="out" filter="wipe(down)">
                                      <p:cBhvr>
                                        <p:cTn id="11" dur="500"/>
                                        <p:tgtEl>
                                          <p:spTgt spid="5"/>
                                        </p:tgtEl>
                                      </p:cBhvr>
                                    </p:animEffect>
                                    <p:set>
                                      <p:cBhvr>
                                        <p:cTn id="12" dur="1" fill="hold">
                                          <p:stCondLst>
                                            <p:cond delay="499"/>
                                          </p:stCondLst>
                                        </p:cTn>
                                        <p:tgtEl>
                                          <p:spTgt spid="5"/>
                                        </p:tgtEl>
                                        <p:attrNameLst>
                                          <p:attrName>style.visibility</p:attrName>
                                        </p:attrNameLst>
                                      </p:cBhvr>
                                      <p:to>
                                        <p:strVal val="hidden"/>
                                      </p:to>
                                    </p:se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xit" presetSubtype="4" fill="hold" grpId="0" nodeType="clickEffect">
                                  <p:stCondLst>
                                    <p:cond delay="0"/>
                                  </p:stCondLst>
                                  <p:childTnLst>
                                    <p:animEffect transition="out" filter="wipe(down)">
                                      <p:cBhvr>
                                        <p:cTn id="16" dur="500"/>
                                        <p:tgtEl>
                                          <p:spTgt spid="6"/>
                                        </p:tgtEl>
                                      </p:cBhvr>
                                    </p:animEffect>
                                    <p:set>
                                      <p:cBhvr>
                                        <p:cTn id="17" dur="1" fill="hold">
                                          <p:stCondLst>
                                            <p:cond delay="499"/>
                                          </p:stCondLst>
                                        </p:cTn>
                                        <p:tgtEl>
                                          <p:spTgt spid="6"/>
                                        </p:tgtEl>
                                        <p:attrNameLst>
                                          <p:attrName>style.visibility</p:attrName>
                                        </p:attrNameLst>
                                      </p:cBhvr>
                                      <p:to>
                                        <p:strVal val="hidden"/>
                                      </p:to>
                                    </p:set>
                                  </p:childTnLst>
                                </p:cTn>
                              </p:par>
                            </p:childTnLst>
                          </p:cTn>
                        </p:par>
                      </p:childTnLst>
                    </p:cTn>
                  </p:par>
                  <p:par>
                    <p:cTn id="18" fill="hold" nodeType="clickPar">
                      <p:stCondLst>
                        <p:cond delay="indefinite"/>
                      </p:stCondLst>
                      <p:childTnLst>
                        <p:par>
                          <p:cTn id="19" fill="hold" nodeType="afterGroup">
                            <p:stCondLst>
                              <p:cond delay="0"/>
                            </p:stCondLst>
                            <p:childTnLst>
                              <p:par>
                                <p:cTn id="20" presetID="22" presetClass="exit" presetSubtype="4" fill="hold" grpId="0" nodeType="clickEffect">
                                  <p:stCondLst>
                                    <p:cond delay="0"/>
                                  </p:stCondLst>
                                  <p:childTnLst>
                                    <p:animEffect transition="out" filter="wipe(down)">
                                      <p:cBhvr>
                                        <p:cTn id="21" dur="500"/>
                                        <p:tgtEl>
                                          <p:spTgt spid="7"/>
                                        </p:tgtEl>
                                      </p:cBhvr>
                                    </p:animEffect>
                                    <p:set>
                                      <p:cBhvr>
                                        <p:cTn id="22" dur="1" fill="hold">
                                          <p:stCondLst>
                                            <p:cond delay="499"/>
                                          </p:stCondLst>
                                        </p:cTn>
                                        <p:tgtEl>
                                          <p:spTgt spid="7"/>
                                        </p:tgtEl>
                                        <p:attrNameLst>
                                          <p:attrName>style.visibility</p:attrName>
                                        </p:attrNameLst>
                                      </p:cBhvr>
                                      <p:to>
                                        <p:strVal val="hidden"/>
                                      </p:to>
                                    </p:set>
                                  </p:childTnLst>
                                </p:cTn>
                              </p:par>
                            </p:childTnLst>
                          </p:cTn>
                        </p:par>
                      </p:childTnLst>
                    </p:cTn>
                  </p:par>
                  <p:par>
                    <p:cTn id="23" fill="hold" nodeType="clickPar">
                      <p:stCondLst>
                        <p:cond delay="indefinite"/>
                      </p:stCondLst>
                      <p:childTnLst>
                        <p:par>
                          <p:cTn id="24" fill="hold" nodeType="afterGroup">
                            <p:stCondLst>
                              <p:cond delay="0"/>
                            </p:stCondLst>
                            <p:childTnLst>
                              <p:par>
                                <p:cTn id="25" presetID="22" presetClass="exit" presetSubtype="4" fill="hold" grpId="0" nodeType="clickEffect">
                                  <p:stCondLst>
                                    <p:cond delay="0"/>
                                  </p:stCondLst>
                                  <p:childTnLst>
                                    <p:animEffect transition="out" filter="wipe(down)">
                                      <p:cBhvr>
                                        <p:cTn id="26" dur="500"/>
                                        <p:tgtEl>
                                          <p:spTgt spid="8"/>
                                        </p:tgtEl>
                                      </p:cBhvr>
                                    </p:animEffect>
                                    <p:set>
                                      <p:cBhvr>
                                        <p:cTn id="27" dur="1" fill="hold">
                                          <p:stCondLst>
                                            <p:cond delay="4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8" grpId="0"/>
    </p:bld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2" name="表格 1"/>
          <p:cNvGraphicFramePr>
            <a:graphicFrameLocks noGrp="1"/>
          </p:cNvGraphicFramePr>
          <p:nvPr/>
        </p:nvGraphicFramePr>
        <p:xfrm>
          <a:off x="611560" y="2420888"/>
          <a:ext cx="7728966" cy="1005840"/>
        </p:xfrm>
        <a:graphic>
          <a:graphicData uri="http://schemas.openxmlformats.org/drawingml/2006/table">
            <a:tbl>
              <a:tblPr firstRow="1" firstCol="1" bandRow="1"/>
              <a:tblGrid>
                <a:gridCol w="7728966"/>
              </a:tblGrid>
              <a:tr h="0">
                <a:tc>
                  <a:txBody>
                    <a:bodyPr vert="horz" wrap="square"/>
                    <a:lstStyle/>
                    <a:p>
                      <a:pPr algn="ctr">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影响</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vert="horz" wrap="square"/>
                    <a:lstStyle/>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苏联解体</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两极格局崩溃</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持续近半个世纪的冷战随之结束。两极格局中出现的世界多极化趋势不可逆转</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ransition spd="slow">
    <p:cut thruBlk="1"/>
  </p:transition>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467544" y="836712"/>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探究点一</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8" name="矩形 7">
            <a:hlinkClick r:id="rId3" action="ppaction://hlinksldjump"/>
          </p:cNvPr>
          <p:cNvSpPr/>
          <p:nvPr/>
        </p:nvSpPr>
        <p:spPr>
          <a:xfrm>
            <a:off x="1817787" y="836711"/>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9" name="矩形 8">
            <a:hlinkClick r:id="rId4" action="ppaction://hlinksldjump"/>
          </p:cNvPr>
          <p:cNvSpPr/>
          <p:nvPr/>
        </p:nvSpPr>
        <p:spPr>
          <a:xfrm>
            <a:off x="3168030" y="836710"/>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294804"/>
            <a:ext cx="8128000" cy="4522392"/>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b="1">
                <a:solidFill>
                  <a:srgbClr val="000000"/>
                </a:solidFill>
                <a:latin typeface="Times New Roman" panose="02020603050405020304" pitchFamily="18" charset="0"/>
                <a:cs typeface="Times New Roman" panose="02020603050405020304" pitchFamily="18" charset="0"/>
              </a:rPr>
              <a:t>杜鲁门主义与马歇尔计划</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Times New Roman" panose="02020603050405020304" pitchFamily="18" charset="0"/>
                <a:ea typeface="黑体" panose="02010609060101010101" pitchFamily="2" charset="-122"/>
                <a:cs typeface="Times New Roman" panose="02020603050405020304" pitchFamily="18" charset="0"/>
              </a:rPr>
              <a:t>史料实证</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史料一</a:t>
            </a:r>
            <a:r>
              <a:rPr lang="zh-CN" altLang="zh-CN" sz="2200">
                <a:solidFill>
                  <a:srgbClr val="000000"/>
                </a:solidFill>
                <a:latin typeface="Times New Roman" panose="02020603050405020304" pitchFamily="18" charset="0"/>
                <a:cs typeface="Times New Roman" panose="02020603050405020304" pitchFamily="18" charset="0"/>
              </a:rPr>
              <a:t>　</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今日世界已面临严重局势</a:t>
            </a:r>
            <a:r>
              <a:rPr lang="en-US"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几乎所有国家必在二种生活方式中挑选一种</a:t>
            </a:r>
            <a:r>
              <a:rPr lang="en-US"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极权政权之种子</a:t>
            </a:r>
            <a:r>
              <a:rPr lang="en-US"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在贫穷与争斗之劣土中蔓延及生长</a:t>
            </a:r>
            <a:r>
              <a:rPr lang="en-US"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重大责任加于吾人之身。</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gn="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杜鲁门</a:t>
            </a:r>
            <a:r>
              <a:rPr lang="en-US" altLang="zh-CN" sz="2200">
                <a:solidFill>
                  <a:srgbClr val="000000"/>
                </a:solidFill>
                <a:latin typeface="Times New Roman" panose="02020603050405020304" pitchFamily="18" charset="0"/>
                <a:cs typeface="Times New Roman" panose="02020603050405020304" pitchFamily="18" charset="0"/>
              </a:rPr>
              <a:t>1947</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年在美国国会发表的演说</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史料二</a:t>
            </a:r>
            <a:r>
              <a:rPr lang="zh-CN" altLang="zh-CN" sz="2200">
                <a:solidFill>
                  <a:srgbClr val="000000"/>
                </a:solidFill>
                <a:latin typeface="Times New Roman" panose="02020603050405020304" pitchFamily="18" charset="0"/>
                <a:cs typeface="Times New Roman" panose="02020603050405020304" pitchFamily="18" charset="0"/>
              </a:rPr>
              <a:t>　</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美国应该尽力协助世界回复至经济健全的常态</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没有它</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也就没有政治的安定</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没有牢固的和平。我们的政策不是反对任何国家、任何主义</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而是反对饥饿、贫穷、悲惨、混乱。我们的任务是唤起合理经济的再生</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促使政治社会的结构容纳自由制度存在。</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gn="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马歇尔</a:t>
            </a:r>
            <a:r>
              <a:rPr lang="en-US" altLang="zh-CN" sz="2200">
                <a:solidFill>
                  <a:srgbClr val="000000"/>
                </a:solidFill>
                <a:latin typeface="Times New Roman" panose="02020603050405020304" pitchFamily="18" charset="0"/>
                <a:cs typeface="Times New Roman" panose="02020603050405020304" pitchFamily="18" charset="0"/>
              </a:rPr>
              <a:t>1947</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a:t>
            </a:r>
            <a:r>
              <a:rPr lang="en-US" altLang="zh-CN" sz="2200">
                <a:solidFill>
                  <a:srgbClr val="000000"/>
                </a:solidFill>
                <a:latin typeface="Times New Roman" panose="02020603050405020304" pitchFamily="18" charset="0"/>
                <a:cs typeface="Times New Roman" panose="02020603050405020304" pitchFamily="18" charset="0"/>
              </a:rPr>
              <a:t>6</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月在哈佛大学的演说</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mc:Choice xmlns:p14="http://schemas.microsoft.com/office/powerpoint/2010/main" Requires="p14">
      <p:transition spd="slow" p14:dur="2000">
        <p:pull dir="lu"/>
      </p:transition>
    </mc:Choice>
    <mc:Fallback>
      <p:transition spd="slow">
        <p:pull dir="lu"/>
      </p:transition>
    </mc:Fallback>
  </mc:AlternateContent>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467544" y="836712"/>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探究点一</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8" name="矩形 7">
            <a:hlinkClick r:id="rId3" action="ppaction://hlinksldjump"/>
          </p:cNvPr>
          <p:cNvSpPr/>
          <p:nvPr/>
        </p:nvSpPr>
        <p:spPr>
          <a:xfrm>
            <a:off x="1817787" y="836711"/>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9" name="矩形 8">
            <a:hlinkClick r:id="rId4" action="ppaction://hlinksldjump"/>
          </p:cNvPr>
          <p:cNvSpPr/>
          <p:nvPr/>
        </p:nvSpPr>
        <p:spPr>
          <a:xfrm>
            <a:off x="3168030" y="836710"/>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2114868"/>
            <a:ext cx="8128000" cy="2882264"/>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史料三</a:t>
            </a:r>
            <a:r>
              <a:rPr lang="zh-CN" altLang="zh-CN" sz="2200">
                <a:solidFill>
                  <a:srgbClr val="000000"/>
                </a:solidFill>
                <a:latin typeface="Times New Roman" panose="02020603050405020304" pitchFamily="18" charset="0"/>
                <a:cs typeface="Times New Roman" panose="02020603050405020304" pitchFamily="18" charset="0"/>
              </a:rPr>
              <a:t>　</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杜鲁门主义的意识形态</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军事承诺与马歇尔计划的经济义务是一个胡桃的两半。</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gn="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摘编自吴于廑、齐世荣主编《世界史</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现代史编》</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下</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读史技巧</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注意史料一的出处</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结合杜鲁门主义的相关史实归纳。联系史料二出处中的信息提示</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马歇尔</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结合马歇尔计划的内容和目的回答。史料三中关键信息是最后半句</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从杜鲁门主义和马歇尔计划的实质提炼隐含的历史信息。</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mc:Choice xmlns:p14="http://schemas.microsoft.com/office/powerpoint/2010/main" Requires="p14">
      <p:transition spd="slow" p14:dur="2000">
        <p:pull dir="lu"/>
      </p:transition>
    </mc:Choice>
    <mc:Fallback>
      <p:transition spd="slow">
        <p:pull dir="lu"/>
      </p:transition>
    </mc:Fallback>
  </mc:AlternateContent>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467544" y="836712"/>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探究点一</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8" name="矩形 7">
            <a:hlinkClick r:id="rId3" action="ppaction://hlinksldjump"/>
          </p:cNvPr>
          <p:cNvSpPr/>
          <p:nvPr/>
        </p:nvSpPr>
        <p:spPr>
          <a:xfrm>
            <a:off x="1817787" y="836711"/>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9" name="矩形 8">
            <a:hlinkClick r:id="rId4" action="ppaction://hlinksldjump"/>
          </p:cNvPr>
          <p:cNvSpPr/>
          <p:nvPr/>
        </p:nvSpPr>
        <p:spPr>
          <a:xfrm>
            <a:off x="3168030" y="836710"/>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708603"/>
            <a:ext cx="8128000" cy="3694794"/>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互动探究</a:t>
            </a: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史料一中</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二种生活方式</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指的是什么</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重大责任加于吾人之身</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表明美国对外政策的目标是什么</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史料二中马歇尔所说</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协助世界回复至经济健全的常态</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的含义是什么</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他所说的</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自由制度</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是什么制度</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(3)</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从目的角度看</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如何理解史料三反映的历史信息</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提示</a:t>
            </a:r>
            <a:r>
              <a:rPr lang="en-US"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a:t>
            </a: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方式</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社会主义和资本主义。目标</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遏制社会主义</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称霸世界。</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含义</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帮助战后的欧洲恢复经济。制度</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资本主义制度。</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(3)</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两者目的是一致的</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都是扶持和控制西欧资本主义国家</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为美国遏制苏联、称霸世界服务。</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mc:Choice xmlns:p14="http://schemas.microsoft.com/office/powerpoint/2010/main" Requires="p14">
      <p:transition spd="slow" p14:dur="2000">
        <p:pull dir="lu"/>
      </p:transition>
    </mc:Choice>
    <mc:Fallback>
      <p:transition spd="slow">
        <p:pull dir="lu"/>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nodeType="clickEffect">
                                  <p:stCondLst>
                                    <p:cond delay="0"/>
                                  </p:stCondLst>
                                  <p:childTnLst>
                                    <p:set>
                                      <p:cBhvr>
                                        <p:cTn id="6" dur="1" fill="hold">
                                          <p:stCondLst>
                                            <p:cond delay="0"/>
                                          </p:stCondLst>
                                        </p:cTn>
                                        <p:tgtEl>
                                          <p:spTgt spid="2">
                                            <p:txEl>
                                              <p:pRg st="3" end="3"/>
                                            </p:txEl>
                                          </p:spTgt>
                                        </p:tgtEl>
                                        <p:attrNameLst>
                                          <p:attrName>style.visibility</p:attrName>
                                        </p:attrNameLst>
                                      </p:cBhvr>
                                      <p:to>
                                        <p:strVal val="visible"/>
                                      </p:to>
                                    </p:set>
                                    <p:animEffect transition="in" filter="wipe(down)">
                                      <p:cBhvr>
                                        <p:cTn id="7" dur="500"/>
                                        <p:tgtEl>
                                          <p:spTgt spid="2">
                                            <p:txEl>
                                              <p:pRg st="3" end="3"/>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2">
                                            <p:txEl>
                                              <p:pRg st="4" end="4"/>
                                            </p:txEl>
                                          </p:spTgt>
                                        </p:tgtEl>
                                        <p:attrNameLst>
                                          <p:attrName>style.visibility</p:attrName>
                                        </p:attrNameLst>
                                      </p:cBhvr>
                                      <p:to>
                                        <p:strVal val="visible"/>
                                      </p:to>
                                    </p:set>
                                    <p:animEffect transition="in" filter="wipe(down)">
                                      <p:cBhvr>
                                        <p:cTn id="10" dur="500"/>
                                        <p:tgtEl>
                                          <p:spTgt spid="2">
                                            <p:txEl>
                                              <p:pRg st="4" end="4"/>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2">
                                            <p:txEl>
                                              <p:pRg st="5" end="5"/>
                                            </p:txEl>
                                          </p:spTgt>
                                        </p:tgtEl>
                                        <p:attrNameLst>
                                          <p:attrName>style.visibility</p:attrName>
                                        </p:attrNameLst>
                                      </p:cBhvr>
                                      <p:to>
                                        <p:strVal val="visible"/>
                                      </p:to>
                                    </p:set>
                                    <p:animEffect transition="in" filter="wipe(down)">
                                      <p:cBhvr>
                                        <p:cTn id="13" dur="500"/>
                                        <p:tgtEl>
                                          <p:spTgt spid="2">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467544" y="836712"/>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探究点一</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8" name="矩形 7">
            <a:hlinkClick r:id="rId3" action="ppaction://hlinksldjump"/>
          </p:cNvPr>
          <p:cNvSpPr/>
          <p:nvPr/>
        </p:nvSpPr>
        <p:spPr>
          <a:xfrm>
            <a:off x="1817787" y="836711"/>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9" name="矩形 8">
            <a:hlinkClick r:id="rId4" action="ppaction://hlinksldjump"/>
          </p:cNvPr>
          <p:cNvSpPr/>
          <p:nvPr/>
        </p:nvSpPr>
        <p:spPr>
          <a:xfrm>
            <a:off x="3168030" y="836710"/>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2107334"/>
            <a:ext cx="8128000" cy="2897332"/>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Times New Roman" panose="02020603050405020304" pitchFamily="18" charset="0"/>
                <a:ea typeface="黑体" panose="02010609060101010101" pitchFamily="2" charset="-122"/>
                <a:cs typeface="Times New Roman" panose="02020603050405020304" pitchFamily="18" charset="0"/>
              </a:rPr>
              <a:t>历史解释</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杜鲁门主义与马歇尔计划比较</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cs typeface="Times New Roman" panose="02020603050405020304" pitchFamily="18" charset="0"/>
              </a:rPr>
              <a:t>相同点</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NEU-BZ-S92"/>
                <a:cs typeface="宋体" panose="02010600030101010101" pitchFamily="2" charset="-122"/>
              </a:rPr>
              <a:t>①</a:t>
            </a:r>
            <a:r>
              <a:rPr lang="zh-CN" altLang="zh-CN" sz="2200">
                <a:solidFill>
                  <a:srgbClr val="000000"/>
                </a:solidFill>
                <a:latin typeface="Times New Roman" panose="02020603050405020304" pitchFamily="18" charset="0"/>
                <a:cs typeface="Times New Roman" panose="02020603050405020304" pitchFamily="18" charset="0"/>
              </a:rPr>
              <a:t>背景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都出现在第二次世界大战后初期</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美苏由战时同盟关系走向对抗。</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NEU-BZ-S92"/>
                <a:cs typeface="宋体" panose="02010600030101010101" pitchFamily="2" charset="-122"/>
              </a:rPr>
              <a:t>②</a:t>
            </a:r>
            <a:r>
              <a:rPr lang="zh-CN" altLang="zh-CN" sz="2200">
                <a:solidFill>
                  <a:srgbClr val="000000"/>
                </a:solidFill>
                <a:latin typeface="Times New Roman" panose="02020603050405020304" pitchFamily="18" charset="0"/>
                <a:cs typeface="Times New Roman" panose="02020603050405020304" pitchFamily="18" charset="0"/>
              </a:rPr>
              <a:t>实质</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两者在本质上是一致的</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都是为了遏制苏联等社会主义国家</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稳定资本主义统治秩序</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确立和巩固美国的霸权地位。</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mc:Choice xmlns:p14="http://schemas.microsoft.com/office/powerpoint/2010/main" Requires="p14">
      <p:transition spd="slow" p14:dur="2000">
        <p:pull dir="lu"/>
      </p:transition>
    </mc:Choice>
    <mc:Fallback>
      <p:transition spd="slow">
        <p:pull dir="lu"/>
      </p:transition>
    </mc:Fallback>
  </mc:AlternateContent>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467544" y="836712"/>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探究点一</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8" name="矩形 7">
            <a:hlinkClick r:id="rId3" action="ppaction://hlinksldjump"/>
          </p:cNvPr>
          <p:cNvSpPr/>
          <p:nvPr/>
        </p:nvSpPr>
        <p:spPr>
          <a:xfrm>
            <a:off x="1817787" y="836711"/>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9" name="矩形 8">
            <a:hlinkClick r:id="rId4" action="ppaction://hlinksldjump"/>
          </p:cNvPr>
          <p:cNvSpPr/>
          <p:nvPr/>
        </p:nvSpPr>
        <p:spPr>
          <a:xfrm>
            <a:off x="3168030" y="836710"/>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268760"/>
            <a:ext cx="1431802" cy="498598"/>
          </a:xfrm>
          <a:prstGeom prst="rect">
            <a:avLst/>
          </a:prstGeom>
        </p:spPr>
        <p:txBody>
          <a:bodyPr wrap="none">
            <a:spAutoFit/>
          </a:bodyPr>
          <a:lstStyle/>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smtClean="0">
                <a:solidFill>
                  <a:srgbClr val="000000"/>
                </a:solidFill>
                <a:latin typeface="Times New Roman" panose="02020603050405020304" pitchFamily="18" charset="0"/>
                <a:cs typeface="Times New Roman" panose="02020603050405020304" pitchFamily="18" charset="0"/>
              </a:rPr>
              <a:t>不同点</a:t>
            </a:r>
            <a:r>
              <a:rPr lang="en-US" altLang="zh-CN" sz="2200" smtClean="0">
                <a:solidFill>
                  <a:srgbClr val="000000"/>
                </a:solidFill>
                <a:latin typeface="Times New Roman" panose="02020603050405020304" pitchFamily="18" charset="0"/>
                <a:cs typeface="Times New Roman" panose="02020603050405020304" pitchFamily="18" charset="0"/>
              </a:rPr>
              <a:t> </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graphicFrame>
        <p:nvGraphicFramePr>
          <p:cNvPr id="3" name="表格 2"/>
          <p:cNvGraphicFramePr>
            <a:graphicFrameLocks noGrp="1"/>
          </p:cNvGraphicFramePr>
          <p:nvPr/>
        </p:nvGraphicFramePr>
        <p:xfrm>
          <a:off x="540970" y="1767358"/>
          <a:ext cx="7728966" cy="4023360"/>
        </p:xfrm>
        <a:graphic>
          <a:graphicData uri="http://schemas.openxmlformats.org/drawingml/2006/table">
            <a:tbl>
              <a:tblPr firstRow="1" firstCol="1" bandRow="1"/>
              <a:tblGrid>
                <a:gridCol w="840147"/>
                <a:gridCol w="3334899"/>
                <a:gridCol w="3553920"/>
              </a:tblGrid>
              <a:tr h="0">
                <a:tc>
                  <a:txBody>
                    <a:bodyPr vert="horz" wrap="square"/>
                    <a:lstStyle/>
                    <a:p>
                      <a:pPr algn="ctr">
                        <a:spcAft>
                          <a:spcPct val="0"/>
                        </a:spcAft>
                        <a:tabLst>
                          <a:tab pos="1188085"/>
                          <a:tab pos="2163445"/>
                          <a:tab pos="3142615"/>
                          <a:tab pos="4190365"/>
                        </a:tabLst>
                      </a:pPr>
                      <a:r>
                        <a:rPr lang="en-US" sz="2200">
                          <a:solidFill>
                            <a:srgbClr val="000000"/>
                          </a:solidFill>
                          <a:effectLst/>
                          <a:latin typeface="NEU-BZ-S92"/>
                          <a:ea typeface="方正书宋_GBK" panose="03000509000000000000" pitchFamily="65" charset="-122"/>
                          <a:cs typeface="Times New Roman" panose="02020603050405020304" pitchFamily="18" charset="0"/>
                        </a:rPr>
                        <a:t> </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杜鲁门主义</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马歇尔计划</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vert="horz" wrap="square"/>
                    <a:lstStyle/>
                    <a:p>
                      <a:pPr algn="just">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提出</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针对</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希腊、土耳其危机</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针对第二次世界大战后西欧经济凋敝、政局动荡</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资本主义统治秩序面临威胁</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vert="horz" wrap="square"/>
                    <a:lstStyle/>
                    <a:p>
                      <a:pPr algn="just">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内容</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既包括经济上的援助</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也包括军事上的援助</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经济援助计划</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vert="horz" wrap="square"/>
                    <a:lstStyle/>
                    <a:p>
                      <a:pPr algn="just">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形式</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公开地反共反苏</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采取隐蔽的经济手段达到联合西欧各国共同反共反苏的目的</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vert="horz" wrap="square"/>
                    <a:lstStyle/>
                    <a:p>
                      <a:pPr algn="just">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影响</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是美国争夺世界霸权的宣言书</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标志着美苏全面</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冷战</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的开始</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一方面有利于西欧经济的恢复和政局的稳定</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另一方面也有利于美国控制西欧</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mc:AlternateContent>
    <mc:Choice xmlns:p14="http://schemas.microsoft.com/office/powerpoint/2010/main" Requires="p14">
      <p:transition spd="slow" p14:dur="2000">
        <p:pull dir="lu"/>
      </p:transition>
    </mc:Choice>
    <mc:Fallback>
      <p:transition spd="slow">
        <p:pull dir="lu"/>
      </p:transition>
    </mc:Fallback>
  </mc:AlternateContent>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467544" y="836712"/>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探究点一</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8" name="矩形 7">
            <a:hlinkClick r:id="rId3" action="ppaction://hlinksldjump"/>
          </p:cNvPr>
          <p:cNvSpPr/>
          <p:nvPr/>
        </p:nvSpPr>
        <p:spPr>
          <a:xfrm>
            <a:off x="1817787" y="836711"/>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9" name="矩形 8">
            <a:hlinkClick r:id="rId4" action="ppaction://hlinksldjump"/>
          </p:cNvPr>
          <p:cNvSpPr/>
          <p:nvPr/>
        </p:nvSpPr>
        <p:spPr>
          <a:xfrm>
            <a:off x="3168030" y="836710"/>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294804"/>
            <a:ext cx="8128000" cy="4522392"/>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Times New Roman" panose="02020603050405020304" pitchFamily="18" charset="0"/>
                <a:ea typeface="黑体" panose="02010609060101010101" pitchFamily="2" charset="-122"/>
                <a:cs typeface="Times New Roman" panose="02020603050405020304" pitchFamily="18" charset="0"/>
              </a:rPr>
              <a:t>典例剖析</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Times New Roman" panose="02020603050405020304" pitchFamily="18" charset="0"/>
                <a:ea typeface="黑体" panose="02010609060101010101" pitchFamily="2" charset="-122"/>
                <a:cs typeface="Times New Roman" panose="02020603050405020304" pitchFamily="18" charset="0"/>
              </a:rPr>
              <a:t>例题</a:t>
            </a:r>
            <a:r>
              <a:rPr lang="en-US" altLang="zh-CN" sz="2200" b="1">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cs typeface="Times New Roman" panose="02020603050405020304" pitchFamily="18" charset="0"/>
              </a:rPr>
              <a:t>第二次世界大战结束后初期</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美国先后推出了援助希腊、土耳其计划</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后称杜鲁门主义</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和欧洲复兴计划</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即马歇尔计划</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。这两个计划的本质相同之处是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　　</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cs typeface="Times New Roman" panose="02020603050405020304" pitchFamily="18" charset="0"/>
              </a:rPr>
              <a:t>具有军事援助的性质</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B.</a:t>
            </a:r>
            <a:r>
              <a:rPr lang="zh-CN" altLang="zh-CN" sz="2200">
                <a:solidFill>
                  <a:srgbClr val="000000"/>
                </a:solidFill>
                <a:latin typeface="Times New Roman" panose="02020603050405020304" pitchFamily="18" charset="0"/>
                <a:cs typeface="Times New Roman" panose="02020603050405020304" pitchFamily="18" charset="0"/>
              </a:rPr>
              <a:t>具有意识形态的色彩</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C.</a:t>
            </a:r>
            <a:r>
              <a:rPr lang="zh-CN" altLang="zh-CN" sz="2200">
                <a:solidFill>
                  <a:srgbClr val="000000"/>
                </a:solidFill>
                <a:latin typeface="Times New Roman" panose="02020603050405020304" pitchFamily="18" charset="0"/>
                <a:cs typeface="Times New Roman" panose="02020603050405020304" pitchFamily="18" charset="0"/>
              </a:rPr>
              <a:t>促进欧洲经济的恢复</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D.</a:t>
            </a:r>
            <a:r>
              <a:rPr lang="zh-CN" altLang="zh-CN" sz="2200">
                <a:solidFill>
                  <a:srgbClr val="000000"/>
                </a:solidFill>
                <a:latin typeface="Times New Roman" panose="02020603050405020304" pitchFamily="18" charset="0"/>
                <a:cs typeface="Times New Roman" panose="02020603050405020304" pitchFamily="18" charset="0"/>
              </a:rPr>
              <a:t>缓和受援国社会矛盾</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题目立意</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本题以第二次世界大战后初期美国提出的杜鲁门主义和马歇尔计划的比较作为切入点</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旨在考查对美国冷战措施本质的准确理解</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同时也考查了历史解释和比较分析历史问题的能力。</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mc:Choice xmlns:p14="http://schemas.microsoft.com/office/powerpoint/2010/main" Requires="p14">
      <p:transition spd="slow" p14:dur="2000">
        <p:pull dir="lu"/>
      </p:transition>
    </mc:Choice>
    <mc:Fallback>
      <p:transition spd="slow">
        <p:pull dir="lu"/>
      </p:transition>
    </mc:Fallback>
  </mc:AlternateContent>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467544" y="836712"/>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探究点一</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8" name="矩形 7">
            <a:hlinkClick r:id="rId3" action="ppaction://hlinksldjump"/>
          </p:cNvPr>
          <p:cNvSpPr/>
          <p:nvPr/>
        </p:nvSpPr>
        <p:spPr>
          <a:xfrm>
            <a:off x="1817787" y="836711"/>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9" name="矩形 8">
            <a:hlinkClick r:id="rId4" action="ppaction://hlinksldjump"/>
          </p:cNvPr>
          <p:cNvSpPr/>
          <p:nvPr/>
        </p:nvSpPr>
        <p:spPr>
          <a:xfrm>
            <a:off x="3168030" y="836710"/>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268760"/>
            <a:ext cx="1470274" cy="498598"/>
          </a:xfrm>
          <a:prstGeom prst="rect">
            <a:avLst/>
          </a:prstGeom>
        </p:spPr>
        <p:txBody>
          <a:bodyPr wrap="none">
            <a:spAutoFit/>
          </a:bodyPr>
          <a:lstStyle/>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解题指导</a:t>
            </a:r>
            <a:r>
              <a:rPr lang="en-US" altLang="zh-CN" sz="2200" smtClean="0">
                <a:solidFill>
                  <a:srgbClr val="FF0000"/>
                </a:solidFill>
                <a:latin typeface="Arial" panose="020b0604020202020204" pitchFamily="34" charset="0"/>
                <a:ea typeface="黑体" panose="02010609060101010101" pitchFamily="2" charset="-122"/>
                <a:cs typeface="Times New Roman" panose="02020603050405020304" pitchFamily="18" charset="0"/>
              </a:rPr>
              <a:t>: </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graphicFrame>
        <p:nvGraphicFramePr>
          <p:cNvPr id="3" name="表格 2"/>
          <p:cNvGraphicFramePr>
            <a:graphicFrameLocks noGrp="1"/>
          </p:cNvGraphicFramePr>
          <p:nvPr/>
        </p:nvGraphicFramePr>
        <p:xfrm>
          <a:off x="617600" y="1798531"/>
          <a:ext cx="7728966" cy="3688080"/>
        </p:xfrm>
        <a:graphic>
          <a:graphicData uri="http://schemas.openxmlformats.org/drawingml/2006/table">
            <a:tbl>
              <a:tblPr firstRow="1" firstCol="1" bandRow="1"/>
              <a:tblGrid>
                <a:gridCol w="714040"/>
                <a:gridCol w="7014926"/>
              </a:tblGrid>
              <a:tr h="0">
                <a:tc>
                  <a:txBody>
                    <a:bodyPr vert="horz" wrap="square"/>
                    <a:lstStyle/>
                    <a:p>
                      <a:pPr algn="just">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选项</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分析</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vert="horz" wrap="square"/>
                    <a:lstStyle/>
                    <a:p>
                      <a:pPr algn="just">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杜鲁门主义具有军事援助的性质</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但是马歇尔计划是一个经济援助计划</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故</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项错误</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vert="horz" wrap="square"/>
                    <a:lstStyle/>
                    <a:p>
                      <a:pPr algn="just">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B</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第二次世界大战后以美国为首的西方资本主义国家为遏制共产主义</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稳定资本主义</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对苏联等东欧社会主义国家实行冷战政策</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而杜鲁门主义和马歇尔计划都是美国冷战的组成部分</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本质上体现的是意识形态的对抗</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故</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B</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项正确</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vert="horz" wrap="square"/>
                    <a:lstStyle/>
                    <a:p>
                      <a:pPr algn="just">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C</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杜鲁门主义的主要意图是通过军事援助</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遏制共产主义势力的扩张</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对欧洲经济的恢复没有起到明显的作用</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故</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C</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项错误</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vert="horz" wrap="square"/>
                    <a:lstStyle/>
                    <a:p>
                      <a:pPr algn="just">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D</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缓和受援国的社会矛盾只是表面现象</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故</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D</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项错误</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4" name="矩形 3"/>
          <p:cNvSpPr>
            <a:spLocks noChangeAspect="1"/>
          </p:cNvSpPr>
          <p:nvPr/>
        </p:nvSpPr>
        <p:spPr>
          <a:xfrm>
            <a:off x="508000" y="5589240"/>
            <a:ext cx="1085554" cy="498598"/>
          </a:xfrm>
          <a:prstGeom prst="rect">
            <a:avLst/>
          </a:prstGeom>
        </p:spPr>
        <p:txBody>
          <a:bodyPr wrap="none">
            <a:spAutoFit/>
          </a:bodyPr>
          <a:lstStyle/>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答案</a:t>
            </a:r>
            <a:r>
              <a:rPr lang="en-US"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a:t>
            </a:r>
            <a:r>
              <a:rPr lang="en-US" altLang="zh-CN" sz="2200" smtClean="0">
                <a:solidFill>
                  <a:srgbClr val="000000"/>
                </a:solidFill>
                <a:latin typeface="Times New Roman" panose="02020603050405020304" pitchFamily="18" charset="0"/>
                <a:cs typeface="Times New Roman" panose="02020603050405020304" pitchFamily="18" charset="0"/>
              </a:rPr>
              <a:t>B </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mc:Choice xmlns:p14="http://schemas.microsoft.com/office/powerpoint/2010/main" Requires="p14">
      <p:transition spd="slow" p14:dur="2000">
        <p:pull dir="lu"/>
      </p:transition>
    </mc:Choice>
    <mc:Fallback>
      <p:transition spd="slow">
        <p:pull dir="lu"/>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1"/>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探究点二</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4" name="矩形 3">
            <a:hlinkClick r:id="rId4" action="ppaction://hlinksldjump"/>
          </p:cNvPr>
          <p:cNvSpPr/>
          <p:nvPr/>
        </p:nvSpPr>
        <p:spPr>
          <a:xfrm>
            <a:off x="3168030" y="836710"/>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701069"/>
            <a:ext cx="8128000" cy="3709862"/>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b="1">
                <a:solidFill>
                  <a:srgbClr val="000000"/>
                </a:solidFill>
                <a:latin typeface="Times New Roman" panose="02020603050405020304" pitchFamily="18" charset="0"/>
                <a:cs typeface="Times New Roman" panose="02020603050405020304" pitchFamily="18" charset="0"/>
              </a:rPr>
              <a:t>欧洲的联合</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Times New Roman" panose="02020603050405020304" pitchFamily="18" charset="0"/>
                <a:ea typeface="黑体" panose="02010609060101010101" pitchFamily="2" charset="-122"/>
                <a:cs typeface="Times New Roman" panose="02020603050405020304" pitchFamily="18" charset="0"/>
              </a:rPr>
              <a:t>史料实证</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史料一</a:t>
            </a:r>
            <a:r>
              <a:rPr lang="zh-CN" altLang="zh-CN" sz="2200">
                <a:solidFill>
                  <a:srgbClr val="000000"/>
                </a:solidFill>
                <a:latin typeface="Times New Roman" panose="02020603050405020304" pitchFamily="18" charset="0"/>
                <a:cs typeface="Times New Roman" panose="02020603050405020304" pitchFamily="18" charset="0"/>
              </a:rPr>
              <a:t>　</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如果我们欧洲人不想在起了根本变化的世界里走下坡路的话</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我们就必须从起了变化的形势中作出必要的结论</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欧洲的联合是绝对迫切需要的。必须在联合起来的欧洲建立一个第三种力量。</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gn="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摘编自</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德</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康拉德</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阿登纳《阿登纳回忆录》</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史料二</a:t>
            </a:r>
            <a:r>
              <a:rPr lang="zh-CN" altLang="zh-CN" sz="2200">
                <a:solidFill>
                  <a:srgbClr val="000000"/>
                </a:solidFill>
                <a:latin typeface="Times New Roman" panose="02020603050405020304" pitchFamily="18" charset="0"/>
                <a:cs typeface="Times New Roman" panose="02020603050405020304" pitchFamily="18" charset="0"/>
              </a:rPr>
              <a:t>　</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法国和德国并肩站在一起</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这确实对大家都是更有好处的。</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gn="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——1963</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年法国总统戴高乐</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mc:Choice xmlns:p14="http://schemas.microsoft.com/office/powerpoint/2010/main" Requires="p14">
      <p:transition spd="slow" p14:dur="2000">
        <p:pull dir="lu"/>
      </p:transition>
    </mc:Choice>
    <mc:Fallback>
      <p:transition spd="slow">
        <p:pull dir="lu"/>
      </p:transition>
    </mc:Fallback>
  </mc:AlternateContent>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1"/>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探究点二</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4" name="矩形 3">
            <a:hlinkClick r:id="rId4" action="ppaction://hlinksldjump"/>
          </p:cNvPr>
          <p:cNvSpPr/>
          <p:nvPr/>
        </p:nvSpPr>
        <p:spPr>
          <a:xfrm>
            <a:off x="3168030" y="836710"/>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2114868"/>
            <a:ext cx="8128000" cy="2882264"/>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史料三</a:t>
            </a:r>
            <a:r>
              <a:rPr lang="zh-CN" altLang="zh-CN" sz="2200">
                <a:solidFill>
                  <a:srgbClr val="000000"/>
                </a:solidFill>
                <a:latin typeface="Times New Roman" panose="02020603050405020304" pitchFamily="18" charset="0"/>
                <a:cs typeface="Times New Roman" panose="02020603050405020304" pitchFamily="18" charset="0"/>
              </a:rPr>
              <a:t>　</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实现欧洲各国的联合</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建立统一的欧洲</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这是欧洲早已存在的一种思潮。早在</a:t>
            </a:r>
            <a:r>
              <a:rPr lang="en-US" altLang="zh-CN" sz="2200">
                <a:solidFill>
                  <a:srgbClr val="000000"/>
                </a:solidFill>
                <a:latin typeface="Times New Roman" panose="02020603050405020304" pitchFamily="18" charset="0"/>
                <a:cs typeface="Times New Roman" panose="02020603050405020304" pitchFamily="18" charset="0"/>
              </a:rPr>
              <a:t>17</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世纪</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法国亨利四世就曾提出过建立欧洲联邦的计划。近代欧洲历史上众多学者</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如伏尔泰、康德、雨果等也都主张欧洲统一的理念。</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读史技巧</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根据史料一中关键信息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根本变化</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进行提炼。根据史料二出处中的时间提示</a:t>
            </a:r>
            <a:r>
              <a:rPr lang="en-US" altLang="zh-CN" sz="2200">
                <a:solidFill>
                  <a:srgbClr val="000000"/>
                </a:solidFill>
                <a:latin typeface="Times New Roman" panose="02020603050405020304" pitchFamily="18" charset="0"/>
                <a:cs typeface="Times New Roman" panose="02020603050405020304" pitchFamily="18" charset="0"/>
              </a:rPr>
              <a:t>“1963</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联系欧洲一体化进程的作用回答。史料三反映的是欧洲统一的思想由来已久。</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mc:Choice xmlns:p14="http://schemas.microsoft.com/office/powerpoint/2010/main" Requires="p14">
      <p:transition spd="slow" p14:dur="2000">
        <p:pull dir="lu"/>
      </p:transition>
    </mc:Choice>
    <mc:Fallback>
      <p:transition spd="slow">
        <p:pull dir="lu"/>
      </p:transition>
    </mc:Fallback>
  </mc:AlternateContent>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1"/>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探究点二</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4" name="矩形 3">
            <a:hlinkClick r:id="rId4" action="ppaction://hlinksldjump"/>
          </p:cNvPr>
          <p:cNvSpPr/>
          <p:nvPr/>
        </p:nvSpPr>
        <p:spPr>
          <a:xfrm>
            <a:off x="3168030" y="836710"/>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302338"/>
            <a:ext cx="8128000" cy="4507324"/>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互动探究</a:t>
            </a: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为什么阿登纳说</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必须在联合起来的欧洲建立一个第三种力量</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根据史料二并结合所学知识</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指出法德和解有何影响。</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(3)</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史料三所反映的历史现象对第二次世界大战后欧洲的联合有何影响</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提示</a:t>
            </a:r>
            <a:r>
              <a:rPr lang="en-US"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a:t>
            </a: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第二次世界大战后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欧洲国际地位下降</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美苏两极对峙局面出现。</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法德和解为欧洲走向一体化扫清了障碍</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有利于欧洲和世界的和平发展。</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(3)</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欧洲统一的思想源远流长</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有利于推动第二次世界大战后欧洲的联合。</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mc:Choice xmlns:p14="http://schemas.microsoft.com/office/powerpoint/2010/main" Requires="p14">
      <p:transition spd="slow" p14:dur="2000">
        <p:pull dir="lu"/>
      </p:transition>
    </mc:Choice>
    <mc:Fallback>
      <p:transition spd="slow">
        <p:pull dir="lu"/>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nodeType="clickEffect">
                                  <p:stCondLst>
                                    <p:cond delay="0"/>
                                  </p:stCondLst>
                                  <p:childTnLst>
                                    <p:set>
                                      <p:cBhvr>
                                        <p:cTn id="6" dur="1" fill="hold">
                                          <p:stCondLst>
                                            <p:cond delay="0"/>
                                          </p:stCondLst>
                                        </p:cTn>
                                        <p:tgtEl>
                                          <p:spTgt spid="2">
                                            <p:txEl>
                                              <p:pRg st="3" end="3"/>
                                            </p:txEl>
                                          </p:spTgt>
                                        </p:tgtEl>
                                        <p:attrNameLst>
                                          <p:attrName>style.visibility</p:attrName>
                                        </p:attrNameLst>
                                      </p:cBhvr>
                                      <p:to>
                                        <p:strVal val="visible"/>
                                      </p:to>
                                    </p:set>
                                    <p:animEffect transition="in" filter="wipe(down)">
                                      <p:cBhvr>
                                        <p:cTn id="7" dur="500"/>
                                        <p:tgtEl>
                                          <p:spTgt spid="2">
                                            <p:txEl>
                                              <p:pRg st="3" end="3"/>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2">
                                            <p:txEl>
                                              <p:pRg st="4" end="4"/>
                                            </p:txEl>
                                          </p:spTgt>
                                        </p:tgtEl>
                                        <p:attrNameLst>
                                          <p:attrName>style.visibility</p:attrName>
                                        </p:attrNameLst>
                                      </p:cBhvr>
                                      <p:to>
                                        <p:strVal val="visible"/>
                                      </p:to>
                                    </p:set>
                                    <p:animEffect transition="in" filter="wipe(down)">
                                      <p:cBhvr>
                                        <p:cTn id="10" dur="500"/>
                                        <p:tgtEl>
                                          <p:spTgt spid="2">
                                            <p:txEl>
                                              <p:pRg st="4" end="4"/>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2">
                                            <p:txEl>
                                              <p:pRg st="5" end="5"/>
                                            </p:txEl>
                                          </p:spTgt>
                                        </p:tgtEl>
                                        <p:attrNameLst>
                                          <p:attrName>style.visibility</p:attrName>
                                        </p:attrNameLst>
                                      </p:cBhvr>
                                      <p:to>
                                        <p:strVal val="visible"/>
                                      </p:to>
                                    </p:set>
                                    <p:animEffect transition="in" filter="wipe(down)">
                                      <p:cBhvr>
                                        <p:cTn id="13" dur="500"/>
                                        <p:tgtEl>
                                          <p:spTgt spid="2">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1"/>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探究点二</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4" name="矩形 3">
            <a:hlinkClick r:id="rId4" action="ppaction://hlinksldjump"/>
          </p:cNvPr>
          <p:cNvSpPr/>
          <p:nvPr/>
        </p:nvSpPr>
        <p:spPr>
          <a:xfrm>
            <a:off x="3168030" y="836710"/>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302338"/>
            <a:ext cx="8128000" cy="4507324"/>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Times New Roman" panose="02020603050405020304" pitchFamily="18" charset="0"/>
                <a:ea typeface="黑体" panose="02010609060101010101" pitchFamily="2" charset="-122"/>
                <a:cs typeface="Times New Roman" panose="02020603050405020304" pitchFamily="18" charset="0"/>
              </a:rPr>
              <a:t>历史解释</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欧洲走向联合的必要性和可能性</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cs typeface="Times New Roman" panose="02020603050405020304" pitchFamily="18" charset="0"/>
              </a:rPr>
              <a:t>必要性</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NEU-BZ-S92"/>
                <a:cs typeface="宋体" panose="02010600030101010101" pitchFamily="2" charset="-122"/>
              </a:rPr>
              <a:t>①</a:t>
            </a:r>
            <a:r>
              <a:rPr lang="zh-CN" altLang="zh-CN" sz="2200">
                <a:solidFill>
                  <a:srgbClr val="000000"/>
                </a:solidFill>
                <a:latin typeface="Times New Roman" panose="02020603050405020304" pitchFamily="18" charset="0"/>
                <a:cs typeface="Times New Roman" panose="02020603050405020304" pitchFamily="18" charset="0"/>
              </a:rPr>
              <a:t>战后西欧任何一个国家都失去了在世界格局中的主导作用</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谁也无力单独与美苏抗衡</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唯一的出路就是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联合</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NEU-BZ-S92"/>
                <a:cs typeface="宋体" panose="02010600030101010101" pitchFamily="2" charset="-122"/>
              </a:rPr>
              <a:t>②</a:t>
            </a:r>
            <a:r>
              <a:rPr lang="zh-CN" altLang="zh-CN" sz="2200">
                <a:solidFill>
                  <a:srgbClr val="000000"/>
                </a:solidFill>
                <a:latin typeface="Times New Roman" panose="02020603050405020304" pitchFamily="18" charset="0"/>
                <a:cs typeface="Times New Roman" panose="02020603050405020304" pitchFamily="18" charset="0"/>
              </a:rPr>
              <a:t>两次世界大战使西欧人民反战情绪强烈</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迫切希望有一个和平的环境恢复和发展经济。</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NEU-BZ-S92"/>
                <a:cs typeface="宋体" panose="02010600030101010101" pitchFamily="2" charset="-122"/>
              </a:rPr>
              <a:t>③</a:t>
            </a:r>
            <a:r>
              <a:rPr lang="zh-CN" altLang="zh-CN" sz="2200">
                <a:solidFill>
                  <a:srgbClr val="000000"/>
                </a:solidFill>
                <a:latin typeface="Times New Roman" panose="02020603050405020304" pitchFamily="18" charset="0"/>
                <a:cs typeface="Times New Roman" panose="02020603050405020304" pitchFamily="18" charset="0"/>
              </a:rPr>
              <a:t>西欧各国面积狭小</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资源相对匮乏</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原有的殖民地与半殖民地纷纷独立。</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NEU-BZ-S92"/>
                <a:cs typeface="宋体" panose="02010600030101010101" pitchFamily="2" charset="-122"/>
              </a:rPr>
              <a:t>④</a:t>
            </a:r>
            <a:r>
              <a:rPr lang="zh-CN" altLang="zh-CN" sz="2200">
                <a:solidFill>
                  <a:srgbClr val="000000"/>
                </a:solidFill>
                <a:latin typeface="Times New Roman" panose="02020603050405020304" pitchFamily="18" charset="0"/>
                <a:cs typeface="Times New Roman" panose="02020603050405020304" pitchFamily="18" charset="0"/>
              </a:rPr>
              <a:t>第二次世界大战后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西欧既面临来自苏联的威胁</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又受到美国的经济渗透、政治控制的压力。</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mc:Choice xmlns:p14="http://schemas.microsoft.com/office/powerpoint/2010/main" Requires="p14">
      <p:transition spd="slow" p14:dur="2000">
        <p:pull dir="lu"/>
      </p:transition>
    </mc:Choice>
    <mc:Fallback>
      <p:transition spd="slow">
        <p:pull dir="lu"/>
      </p:transition>
    </mc:Fallback>
  </mc:AlternateContent>
  <p:timing/>
</p:sld>
</file>

<file path=ppt/slides/slide2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1"/>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探究点二</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4" name="矩形 3">
            <a:hlinkClick r:id="rId4" action="ppaction://hlinksldjump"/>
          </p:cNvPr>
          <p:cNvSpPr/>
          <p:nvPr/>
        </p:nvSpPr>
        <p:spPr>
          <a:xfrm>
            <a:off x="3168030" y="836710"/>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2318000"/>
            <a:ext cx="8128000" cy="2475999"/>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cs typeface="Times New Roman" panose="02020603050405020304" pitchFamily="18" charset="0"/>
              </a:rPr>
              <a:t>可能性</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NEU-BZ-S92"/>
                <a:cs typeface="宋体" panose="02010600030101010101" pitchFamily="2" charset="-122"/>
              </a:rPr>
              <a:t>①</a:t>
            </a:r>
            <a:r>
              <a:rPr lang="zh-CN" altLang="zh-CN" sz="2200">
                <a:solidFill>
                  <a:srgbClr val="000000"/>
                </a:solidFill>
                <a:latin typeface="Times New Roman" panose="02020603050405020304" pitchFamily="18" charset="0"/>
                <a:cs typeface="Times New Roman" panose="02020603050405020304" pitchFamily="18" charset="0"/>
              </a:rPr>
              <a:t>西欧各国经济发展水平没有太大差异</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经济联系比较密切。</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NEU-BZ-S92"/>
                <a:cs typeface="宋体" panose="02010600030101010101" pitchFamily="2" charset="-122"/>
              </a:rPr>
              <a:t>②</a:t>
            </a:r>
            <a:r>
              <a:rPr lang="zh-CN" altLang="zh-CN" sz="2200">
                <a:solidFill>
                  <a:srgbClr val="000000"/>
                </a:solidFill>
                <a:latin typeface="Times New Roman" panose="02020603050405020304" pitchFamily="18" charset="0"/>
                <a:cs typeface="Times New Roman" panose="02020603050405020304" pitchFamily="18" charset="0"/>
              </a:rPr>
              <a:t>西欧各国普遍实行资产阶级的议会民主制。</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NEU-BZ-S92"/>
                <a:cs typeface="宋体" panose="02010600030101010101" pitchFamily="2" charset="-122"/>
              </a:rPr>
              <a:t>③</a:t>
            </a:r>
            <a:r>
              <a:rPr lang="zh-CN" altLang="zh-CN" sz="2200">
                <a:solidFill>
                  <a:srgbClr val="000000"/>
                </a:solidFill>
                <a:latin typeface="Times New Roman" panose="02020603050405020304" pitchFamily="18" charset="0"/>
                <a:cs typeface="Times New Roman" panose="02020603050405020304" pitchFamily="18" charset="0"/>
              </a:rPr>
              <a:t>西欧各国有相同或相近的历史传统、文化、宗教和意识形态。</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NEU-BZ-S92"/>
                <a:cs typeface="宋体" panose="02010600030101010101" pitchFamily="2" charset="-122"/>
              </a:rPr>
              <a:t>④</a:t>
            </a:r>
            <a:r>
              <a:rPr lang="zh-CN" altLang="zh-CN" sz="2200">
                <a:solidFill>
                  <a:srgbClr val="000000"/>
                </a:solidFill>
                <a:latin typeface="Times New Roman" panose="02020603050405020304" pitchFamily="18" charset="0"/>
                <a:cs typeface="Times New Roman" panose="02020603050405020304" pitchFamily="18" charset="0"/>
              </a:rPr>
              <a:t>西欧各国都强烈要求恢复它们在国际事务中的地位。</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NEU-BZ-S92"/>
                <a:cs typeface="宋体" panose="02010600030101010101" pitchFamily="2" charset="-122"/>
              </a:rPr>
              <a:t>⑤</a:t>
            </a:r>
            <a:r>
              <a:rPr lang="zh-CN" altLang="zh-CN" sz="2200">
                <a:solidFill>
                  <a:srgbClr val="000000"/>
                </a:solidFill>
                <a:latin typeface="Times New Roman" panose="02020603050405020304" pitchFamily="18" charset="0"/>
                <a:cs typeface="Times New Roman" panose="02020603050405020304" pitchFamily="18" charset="0"/>
              </a:rPr>
              <a:t>法德两国逐渐实现和解。</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mc:Choice xmlns:p14="http://schemas.microsoft.com/office/powerpoint/2010/main" Requires="p14">
      <p:transition spd="slow" p14:dur="2000">
        <p:pull dir="lu"/>
      </p:transition>
    </mc:Choice>
    <mc:Fallback>
      <p:transition spd="slow">
        <p:pull dir="lu"/>
      </p:transition>
    </mc:Fallback>
  </mc:AlternateContent>
  <p:timing/>
</p:sld>
</file>

<file path=ppt/slides/slide2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1"/>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探究点二</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4" name="矩形 3">
            <a:hlinkClick r:id="rId4" action="ppaction://hlinksldjump"/>
          </p:cNvPr>
          <p:cNvSpPr/>
          <p:nvPr/>
        </p:nvSpPr>
        <p:spPr>
          <a:xfrm>
            <a:off x="3168030" y="836710"/>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467544" y="1340768"/>
            <a:ext cx="8128000" cy="4913589"/>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Times New Roman" panose="02020603050405020304" pitchFamily="18" charset="0"/>
                <a:ea typeface="黑体" panose="02010609060101010101" pitchFamily="2" charset="-122"/>
                <a:cs typeface="Times New Roman" panose="02020603050405020304" pitchFamily="18" charset="0"/>
              </a:rPr>
              <a:t>典例剖析</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Times New Roman" panose="02020603050405020304" pitchFamily="18" charset="0"/>
                <a:ea typeface="黑体" panose="02010609060101010101" pitchFamily="2" charset="-122"/>
                <a:cs typeface="Times New Roman" panose="02020603050405020304" pitchFamily="18" charset="0"/>
              </a:rPr>
              <a:t>例题</a:t>
            </a:r>
            <a:r>
              <a:rPr lang="en-US" altLang="zh-CN" sz="2200" b="1">
                <a:solidFill>
                  <a:srgbClr val="000000"/>
                </a:solidFill>
                <a:latin typeface="Times New Roman" panose="02020603050405020304" pitchFamily="18" charset="0"/>
                <a:cs typeface="Times New Roman" panose="02020603050405020304" pitchFamily="18" charset="0"/>
              </a:rPr>
              <a:t>2</a:t>
            </a:r>
            <a:r>
              <a:rPr lang="en-US" altLang="zh-CN" sz="2200">
                <a:solidFill>
                  <a:srgbClr val="000000"/>
                </a:solidFill>
                <a:latin typeface="Times New Roman" panose="02020603050405020304" pitchFamily="18" charset="0"/>
                <a:cs typeface="Times New Roman" panose="02020603050405020304" pitchFamily="18" charset="0"/>
              </a:rPr>
              <a:t> </a:t>
            </a:r>
            <a:r>
              <a:rPr lang="zh-CN" altLang="zh-CN" sz="2200">
                <a:solidFill>
                  <a:srgbClr val="000000"/>
                </a:solidFill>
                <a:latin typeface="Times New Roman" panose="02020603050405020304" pitchFamily="18" charset="0"/>
                <a:cs typeface="Times New Roman" panose="02020603050405020304" pitchFamily="18" charset="0"/>
              </a:rPr>
              <a:t>戴高乐曾说</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无论是从政治、经济的意义出发</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或是出自战略上的考虑</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欧洲都应该自成一体</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这是一个把莱茵河、阿尔卑斯山和比利牛斯山所覆盖的国家联合成一片的欧洲</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它应该成为苏联和美国之间的</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世界三大势力之一</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戴高乐认为欧洲联合的出发点是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　　</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cs typeface="Times New Roman" panose="02020603050405020304" pitchFamily="18" charset="0"/>
              </a:rPr>
              <a:t>反对霸权主义</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维护世界和平</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B.</a:t>
            </a:r>
            <a:r>
              <a:rPr lang="zh-CN" altLang="zh-CN" sz="2200">
                <a:solidFill>
                  <a:srgbClr val="000000"/>
                </a:solidFill>
                <a:latin typeface="Times New Roman" panose="02020603050405020304" pitchFamily="18" charset="0"/>
                <a:cs typeface="Times New Roman" panose="02020603050405020304" pitchFamily="18" charset="0"/>
              </a:rPr>
              <a:t>增强欧洲国家的整体竞争力</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C.</a:t>
            </a:r>
            <a:r>
              <a:rPr lang="zh-CN" altLang="zh-CN" sz="2200">
                <a:solidFill>
                  <a:srgbClr val="000000"/>
                </a:solidFill>
                <a:latin typeface="Times New Roman" panose="02020603050405020304" pitchFamily="18" charset="0"/>
                <a:cs typeface="Times New Roman" panose="02020603050405020304" pitchFamily="18" charset="0"/>
              </a:rPr>
              <a:t>促进欧洲成为一个主权国家</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D.</a:t>
            </a:r>
            <a:r>
              <a:rPr lang="zh-CN" altLang="zh-CN" sz="2200">
                <a:solidFill>
                  <a:srgbClr val="000000"/>
                </a:solidFill>
                <a:latin typeface="Times New Roman" panose="02020603050405020304" pitchFamily="18" charset="0"/>
                <a:cs typeface="Times New Roman" panose="02020603050405020304" pitchFamily="18" charset="0"/>
              </a:rPr>
              <a:t>形成资本主义世界三足鼎立</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题目立意</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本题旨在考查对世界多极化趋势出现的准确理解</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同时也考查了史料实证、历史解释等历史学科核心素养。</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mc:Choice xmlns:p14="http://schemas.microsoft.com/office/powerpoint/2010/main" Requires="p14">
      <p:transition spd="slow" p14:dur="2000">
        <p:pull dir="lu"/>
      </p:transition>
    </mc:Choice>
    <mc:Fallback>
      <p:transition spd="slow">
        <p:pull dir="lu"/>
      </p:transition>
    </mc:Fallback>
  </mc:AlternateContent>
  <p:timing/>
</p:sld>
</file>

<file path=ppt/slides/slide3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1"/>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探究点二</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4" name="矩形 3">
            <a:hlinkClick r:id="rId4" action="ppaction://hlinksldjump"/>
          </p:cNvPr>
          <p:cNvSpPr/>
          <p:nvPr/>
        </p:nvSpPr>
        <p:spPr>
          <a:xfrm>
            <a:off x="3168030" y="836710"/>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095939"/>
            <a:ext cx="1470274" cy="498598"/>
          </a:xfrm>
          <a:prstGeom prst="rect">
            <a:avLst/>
          </a:prstGeom>
        </p:spPr>
        <p:txBody>
          <a:bodyPr wrap="none">
            <a:spAutoFit/>
          </a:bodyPr>
          <a:lstStyle/>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解题指导</a:t>
            </a:r>
            <a:r>
              <a:rPr lang="en-US" altLang="zh-CN" sz="2200" smtClean="0">
                <a:solidFill>
                  <a:srgbClr val="FF0000"/>
                </a:solidFill>
                <a:latin typeface="Arial" panose="020b0604020202020204" pitchFamily="34" charset="0"/>
                <a:ea typeface="黑体" panose="02010609060101010101" pitchFamily="2" charset="-122"/>
                <a:cs typeface="Times New Roman" panose="02020603050405020304" pitchFamily="18" charset="0"/>
              </a:rPr>
              <a:t>: </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graphicFrame>
        <p:nvGraphicFramePr>
          <p:cNvPr id="5" name="表格 4"/>
          <p:cNvGraphicFramePr>
            <a:graphicFrameLocks noGrp="1"/>
          </p:cNvGraphicFramePr>
          <p:nvPr/>
        </p:nvGraphicFramePr>
        <p:xfrm>
          <a:off x="617600" y="1594537"/>
          <a:ext cx="7728966" cy="4358640"/>
        </p:xfrm>
        <a:graphic>
          <a:graphicData uri="http://schemas.openxmlformats.org/drawingml/2006/table">
            <a:tbl>
              <a:tblPr firstRow="1" firstCol="1" bandRow="1"/>
              <a:tblGrid>
                <a:gridCol w="714040"/>
                <a:gridCol w="7014926"/>
              </a:tblGrid>
              <a:tr h="0">
                <a:tc>
                  <a:txBody>
                    <a:bodyPr vert="horz" wrap="square"/>
                    <a:lstStyle/>
                    <a:p>
                      <a:pPr algn="ctr">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选项</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分析</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vert="horz" wrap="square"/>
                    <a:lstStyle/>
                    <a:p>
                      <a:pPr algn="just">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材料没有涉及反对霸权主义</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维护世界和平</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排除</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项</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vert="horz" wrap="square"/>
                    <a:lstStyle/>
                    <a:p>
                      <a:pPr algn="just">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B</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根据材料中</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无论是从政治、经济的意义出发</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或是出自战略上的考虑</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欧洲都应该自成一体</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这是一个把莱茵河、阿尔卑斯山和比利牛斯山所覆盖的国家联合成一片的欧洲</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它应该成为苏联和美国之间的</a:t>
                      </a:r>
                      <a:r>
                        <a:rPr lang="en-US"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世界三大势力之一</a:t>
                      </a:r>
                      <a:r>
                        <a:rPr lang="en-US"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可知</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戴高乐认为欧洲应该结合战后自身实际情况</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加强欧洲之间的联合</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从而使欧洲在世界上保持优势地位</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故</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B</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项正确</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vert="horz" wrap="square"/>
                    <a:lstStyle/>
                    <a:p>
                      <a:pPr algn="just">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C</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材料中</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联合成一片的欧洲</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并不是要使欧洲成为一个主权国家</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排除</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C</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项</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vert="horz" wrap="square"/>
                    <a:lstStyle/>
                    <a:p>
                      <a:pPr algn="just">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D</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just">
                        <a:spcAft>
                          <a:spcPct val="0"/>
                        </a:spcAft>
                        <a:tabLst>
                          <a:tab pos="1188085"/>
                          <a:tab pos="2163445"/>
                          <a:tab pos="3142615"/>
                          <a:tab pos="4190365"/>
                        </a:tabLst>
                      </a:pP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苏联是社会主义国家</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与</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形成资本主义世界三足鼎立</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不符</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排除</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D</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项</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6" name="矩形 5"/>
          <p:cNvSpPr>
            <a:spLocks noChangeAspect="1"/>
          </p:cNvSpPr>
          <p:nvPr/>
        </p:nvSpPr>
        <p:spPr>
          <a:xfrm>
            <a:off x="508000" y="6021288"/>
            <a:ext cx="1085554" cy="498598"/>
          </a:xfrm>
          <a:prstGeom prst="rect">
            <a:avLst/>
          </a:prstGeom>
        </p:spPr>
        <p:txBody>
          <a:bodyPr wrap="none">
            <a:spAutoFit/>
          </a:bodyPr>
          <a:lstStyle/>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答案</a:t>
            </a:r>
            <a:r>
              <a:rPr lang="en-US"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a:t>
            </a:r>
            <a:r>
              <a:rPr lang="en-US" altLang="zh-CN" sz="2200" smtClean="0">
                <a:solidFill>
                  <a:srgbClr val="000000"/>
                </a:solidFill>
                <a:latin typeface="Times New Roman" panose="02020603050405020304" pitchFamily="18" charset="0"/>
                <a:cs typeface="Times New Roman" panose="02020603050405020304" pitchFamily="18" charset="0"/>
              </a:rPr>
              <a:t>B </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mc:Choice xmlns:p14="http://schemas.microsoft.com/office/powerpoint/2010/main" Requires="p14">
      <p:transition spd="slow" p14:dur="2000">
        <p:pull dir="lu"/>
      </p:transition>
    </mc:Choice>
    <mc:Fallback>
      <p:transition spd="slow">
        <p:pull dir="lu"/>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1"/>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4" name="矩形 3">
            <a:hlinkClick r:id="rId4" action="ppaction://hlinksldjump"/>
          </p:cNvPr>
          <p:cNvSpPr/>
          <p:nvPr/>
        </p:nvSpPr>
        <p:spPr>
          <a:xfrm>
            <a:off x="3168030" y="836710"/>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701069"/>
            <a:ext cx="8128000" cy="3748719"/>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anose="02020603050405020304" pitchFamily="18" charset="0"/>
                <a:cs typeface="Times New Roman" panose="02020603050405020304" pitchFamily="18" charset="0"/>
              </a:rPr>
              <a:t>1</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第二次世界大战后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美国总统杜鲁门指出</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世界已分为</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极权政体</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和</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自由国家</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两个敌对堡垒。</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他把世界分成</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两个敌对堡垒</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的标准是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　　</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cs typeface="Times New Roman" panose="02020603050405020304" pitchFamily="18" charset="0"/>
              </a:rPr>
              <a:t>社会制度</a:t>
            </a:r>
            <a:r>
              <a:rPr lang="en-US" altLang="zh-CN" sz="2200">
                <a:solidFill>
                  <a:srgbClr val="000000"/>
                </a:solidFill>
                <a:latin typeface="Times New Roman" panose="02020603050405020304" pitchFamily="18" charset="0"/>
                <a:cs typeface="Times New Roman" panose="02020603050405020304" pitchFamily="18" charset="0"/>
              </a:rPr>
              <a:t>	</a:t>
            </a:r>
            <a:r>
              <a:rPr lang="en-US" altLang="zh-CN" sz="2200" smtClean="0">
                <a:solidFill>
                  <a:srgbClr val="000000"/>
                </a:solidFill>
                <a:latin typeface="Times New Roman" panose="02020603050405020304" pitchFamily="18" charset="0"/>
                <a:cs typeface="Times New Roman" panose="02020603050405020304" pitchFamily="18" charset="0"/>
              </a:rPr>
              <a:t>              B</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社会经济发展水平</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C.</a:t>
            </a:r>
            <a:r>
              <a:rPr lang="zh-CN" altLang="zh-CN" sz="2200">
                <a:solidFill>
                  <a:srgbClr val="000000"/>
                </a:solidFill>
                <a:latin typeface="Times New Roman" panose="02020603050405020304" pitchFamily="18" charset="0"/>
                <a:cs typeface="Times New Roman" panose="02020603050405020304" pitchFamily="18" charset="0"/>
              </a:rPr>
              <a:t>在国际舞台上的作用</a:t>
            </a:r>
            <a:r>
              <a:rPr lang="en-US" altLang="zh-CN" sz="2200">
                <a:solidFill>
                  <a:srgbClr val="000000"/>
                </a:solidFill>
                <a:latin typeface="Times New Roman" panose="02020603050405020304" pitchFamily="18" charset="0"/>
                <a:cs typeface="Times New Roman" panose="02020603050405020304" pitchFamily="18" charset="0"/>
              </a:rPr>
              <a:t>	D.</a:t>
            </a:r>
            <a:r>
              <a:rPr lang="zh-CN" altLang="zh-CN" sz="2200">
                <a:solidFill>
                  <a:srgbClr val="000000"/>
                </a:solidFill>
                <a:latin typeface="Times New Roman" panose="02020603050405020304" pitchFamily="18" charset="0"/>
                <a:cs typeface="Times New Roman" panose="02020603050405020304" pitchFamily="18" charset="0"/>
              </a:rPr>
              <a:t>是否推行霸权政策</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答案</a:t>
            </a:r>
            <a:r>
              <a:rPr lang="en-US"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a:t>
            </a:r>
            <a:r>
              <a:rPr lang="en-US" altLang="zh-CN" sz="2200">
                <a:solidFill>
                  <a:srgbClr val="000000"/>
                </a:solidFill>
                <a:latin typeface="Times New Roman" panose="02020603050405020304" pitchFamily="18" charset="0"/>
                <a:cs typeface="Times New Roman" panose="02020603050405020304" pitchFamily="18" charset="0"/>
              </a:rPr>
              <a:t>A</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解析</a:t>
            </a:r>
            <a:r>
              <a:rPr lang="en-US"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杜鲁门划分的世界中</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极权政体</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指的是以苏联为首的社会主义国家</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自由国家</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指的是以美国为首的资本主义国家。所以他把世界分成</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两个敌对堡垒</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的标准是社会制度</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故</a:t>
            </a: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项正确。</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mc:Choice xmlns:p14="http://schemas.microsoft.com/office/powerpoint/2010/main" Requires="p14">
      <p:transition spd="slow" p14:dur="2000">
        <p:pull dir="lu"/>
      </p:transition>
    </mc:Choice>
    <mc:Fallback>
      <p:transition spd="slow">
        <p:pull dir="lu"/>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nodeType="clickEffect">
                                  <p:stCondLst>
                                    <p:cond delay="0"/>
                                  </p:stCondLst>
                                  <p:childTnLst>
                                    <p:set>
                                      <p:cBhvr>
                                        <p:cTn id="6" dur="1" fill="hold">
                                          <p:stCondLst>
                                            <p:cond delay="0"/>
                                          </p:stCondLst>
                                        </p:cTn>
                                        <p:tgtEl>
                                          <p:spTgt spid="2">
                                            <p:txEl>
                                              <p:pRg st="3" end="3"/>
                                            </p:txEl>
                                          </p:spTgt>
                                        </p:tgtEl>
                                        <p:attrNameLst>
                                          <p:attrName>style.visibility</p:attrName>
                                        </p:attrNameLst>
                                      </p:cBhvr>
                                      <p:to>
                                        <p:strVal val="visible"/>
                                      </p:to>
                                    </p:set>
                                    <p:animEffect transition="in" filter="wipe(down)">
                                      <p:cBhvr>
                                        <p:cTn id="7" dur="500"/>
                                        <p:tgtEl>
                                          <p:spTgt spid="2">
                                            <p:txEl>
                                              <p:pRg st="3" end="3"/>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4" fill="hold" nodeType="clickEffect">
                                  <p:stCondLst>
                                    <p:cond delay="0"/>
                                  </p:stCondLst>
                                  <p:childTnLst>
                                    <p:set>
                                      <p:cBhvr>
                                        <p:cTn id="11" dur="1" fill="hold">
                                          <p:stCondLst>
                                            <p:cond delay="0"/>
                                          </p:stCondLst>
                                        </p:cTn>
                                        <p:tgtEl>
                                          <p:spTgt spid="2">
                                            <p:txEl>
                                              <p:pRg st="4" end="4"/>
                                            </p:txEl>
                                          </p:spTgt>
                                        </p:tgtEl>
                                        <p:attrNameLst>
                                          <p:attrName>style.visibility</p:attrName>
                                        </p:attrNameLst>
                                      </p:cBhvr>
                                      <p:to>
                                        <p:strVal val="visible"/>
                                      </p:to>
                                    </p:set>
                                    <p:animEffect transition="in" filter="wipe(down)">
                                      <p:cBhvr>
                                        <p:cTn id="12" dur="500"/>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1"/>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4" name="矩形 3">
            <a:hlinkClick r:id="rId4" action="ppaction://hlinksldjump"/>
          </p:cNvPr>
          <p:cNvSpPr/>
          <p:nvPr/>
        </p:nvSpPr>
        <p:spPr>
          <a:xfrm>
            <a:off x="3168030" y="836710"/>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497936"/>
            <a:ext cx="8128000" cy="4116127"/>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anose="02020603050405020304" pitchFamily="18" charset="0"/>
                <a:cs typeface="Times New Roman" panose="02020603050405020304" pitchFamily="18" charset="0"/>
              </a:rPr>
              <a:t>2</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沃尔特</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拉费伯尔在《美国、俄国的冷战》一书中写道</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杜鲁门</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进入白宫仅</a:t>
            </a:r>
            <a:r>
              <a:rPr lang="en-US" altLang="zh-CN" sz="2200">
                <a:solidFill>
                  <a:srgbClr val="000000"/>
                </a:solidFill>
                <a:latin typeface="Times New Roman" panose="02020603050405020304" pitchFamily="18" charset="0"/>
                <a:cs typeface="Times New Roman" panose="02020603050405020304" pitchFamily="18" charset="0"/>
              </a:rPr>
              <a:t>24</a:t>
            </a:r>
            <a:r>
              <a:rPr lang="zh-CN" altLang="zh-CN" sz="2200">
                <a:solidFill>
                  <a:srgbClr val="000000"/>
                </a:solidFill>
                <a:latin typeface="Times New Roman" panose="02020603050405020304" pitchFamily="18" charset="0"/>
                <a:cs typeface="Times New Roman" panose="02020603050405020304" pitchFamily="18" charset="0"/>
              </a:rPr>
              <a:t>小时</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这位新总统就自信满满地告知国务卿</a:t>
            </a:r>
            <a:r>
              <a:rPr lang="en-US" altLang="zh-CN" sz="2200">
                <a:solidFill>
                  <a:srgbClr val="000000"/>
                </a:solidFill>
                <a:latin typeface="Times New Roman" panose="02020603050405020304" pitchFamily="18" charset="0"/>
                <a:cs typeface="Times New Roman" panose="02020603050405020304" pitchFamily="18" charset="0"/>
              </a:rPr>
              <a:t>,</a:t>
            </a:r>
            <a:r>
              <a:rPr lang="en-US" altLang="zh-CN" sz="2200">
                <a:solidFill>
                  <a:srgbClr val="000000"/>
                </a:solidFill>
                <a:latin typeface="宋体" panose="02010600030101010101" pitchFamily="2" charset="-122"/>
                <a:ea typeface="方正书宋_GBK" panose="03000509000000000000" pitchFamily="65" charset="-122"/>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我们必须针锋相对地对付俄国人</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。此后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美国最先采取的对付苏联的措施是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　　</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cs typeface="Times New Roman" panose="02020603050405020304" pitchFamily="18" charset="0"/>
              </a:rPr>
              <a:t>出台杜鲁门主义</a:t>
            </a:r>
            <a:r>
              <a:rPr lang="en-US" altLang="zh-CN" sz="2200">
                <a:solidFill>
                  <a:srgbClr val="000000"/>
                </a:solidFill>
                <a:latin typeface="Times New Roman" panose="02020603050405020304" pitchFamily="18" charset="0"/>
                <a:cs typeface="Times New Roman" panose="02020603050405020304" pitchFamily="18" charset="0"/>
              </a:rPr>
              <a:t>	B.</a:t>
            </a:r>
            <a:r>
              <a:rPr lang="zh-CN" altLang="zh-CN" sz="2200">
                <a:solidFill>
                  <a:srgbClr val="000000"/>
                </a:solidFill>
                <a:latin typeface="Times New Roman" panose="02020603050405020304" pitchFamily="18" charset="0"/>
                <a:cs typeface="Times New Roman" panose="02020603050405020304" pitchFamily="18" charset="0"/>
              </a:rPr>
              <a:t>实施马歇尔计划</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C.</a:t>
            </a:r>
            <a:r>
              <a:rPr lang="zh-CN" altLang="zh-CN" sz="2200">
                <a:solidFill>
                  <a:srgbClr val="000000"/>
                </a:solidFill>
                <a:latin typeface="Times New Roman" panose="02020603050405020304" pitchFamily="18" charset="0"/>
                <a:cs typeface="Times New Roman" panose="02020603050405020304" pitchFamily="18" charset="0"/>
              </a:rPr>
              <a:t>建立北约</a:t>
            </a:r>
            <a:r>
              <a:rPr lang="en-US" altLang="zh-CN" sz="2200">
                <a:solidFill>
                  <a:srgbClr val="000000"/>
                </a:solidFill>
                <a:latin typeface="Times New Roman" panose="02020603050405020304" pitchFamily="18" charset="0"/>
                <a:cs typeface="Times New Roman" panose="02020603050405020304" pitchFamily="18" charset="0"/>
              </a:rPr>
              <a:t>	</a:t>
            </a:r>
            <a:r>
              <a:rPr lang="en-US" altLang="zh-CN" sz="2200" smtClean="0">
                <a:solidFill>
                  <a:srgbClr val="000000"/>
                </a:solidFill>
                <a:latin typeface="Times New Roman" panose="02020603050405020304" pitchFamily="18" charset="0"/>
                <a:cs typeface="Times New Roman" panose="02020603050405020304" pitchFamily="18" charset="0"/>
              </a:rPr>
              <a:t>              D</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发动朝鲜战争</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答案</a:t>
            </a:r>
            <a:r>
              <a:rPr lang="en-US"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a:t>
            </a:r>
            <a:r>
              <a:rPr lang="en-US" altLang="zh-CN" sz="2200">
                <a:solidFill>
                  <a:srgbClr val="000000"/>
                </a:solidFill>
                <a:latin typeface="Times New Roman" panose="02020603050405020304" pitchFamily="18" charset="0"/>
                <a:cs typeface="Times New Roman" panose="02020603050405020304" pitchFamily="18" charset="0"/>
              </a:rPr>
              <a:t>A</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解析</a:t>
            </a:r>
            <a:r>
              <a:rPr lang="en-US"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a:t>
            </a:r>
            <a:r>
              <a:rPr lang="en-US" altLang="zh-CN" sz="2200">
                <a:solidFill>
                  <a:srgbClr val="000000"/>
                </a:solidFill>
                <a:latin typeface="Times New Roman" panose="02020603050405020304" pitchFamily="18" charset="0"/>
                <a:cs typeface="Times New Roman" panose="02020603050405020304" pitchFamily="18" charset="0"/>
              </a:rPr>
              <a:t>1947</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a:t>
            </a:r>
            <a:r>
              <a:rPr lang="en-US" altLang="zh-CN" sz="2200">
                <a:solidFill>
                  <a:srgbClr val="000000"/>
                </a:solidFill>
                <a:latin typeface="Times New Roman" panose="02020603050405020304" pitchFamily="18" charset="0"/>
                <a:cs typeface="Times New Roman" panose="02020603050405020304" pitchFamily="18" charset="0"/>
              </a:rPr>
              <a:t>3</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月</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美国首次公开发表反苏、反共的国情咨文</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即杜鲁门主义</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故</a:t>
            </a: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项正确</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马歇尔计划是扶持西欧的措施</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故</a:t>
            </a:r>
            <a:r>
              <a:rPr lang="en-US" altLang="zh-CN" sz="2200">
                <a:solidFill>
                  <a:srgbClr val="000000"/>
                </a:solidFill>
                <a:latin typeface="Times New Roman" panose="02020603050405020304" pitchFamily="18" charset="0"/>
                <a:cs typeface="Times New Roman" panose="02020603050405020304" pitchFamily="18" charset="0"/>
              </a:rPr>
              <a:t>B</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项错误</a:t>
            </a:r>
            <a:r>
              <a:rPr lang="en-US" altLang="zh-CN" sz="2200">
                <a:solidFill>
                  <a:srgbClr val="000000"/>
                </a:solidFill>
                <a:latin typeface="Times New Roman" panose="02020603050405020304" pitchFamily="18" charset="0"/>
                <a:cs typeface="Times New Roman" panose="02020603050405020304" pitchFamily="18" charset="0"/>
              </a:rPr>
              <a:t>;1949</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年北约成立</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故</a:t>
            </a:r>
            <a:r>
              <a:rPr lang="en-US" altLang="zh-CN" sz="2200">
                <a:solidFill>
                  <a:srgbClr val="000000"/>
                </a:solidFill>
                <a:latin typeface="Times New Roman" panose="02020603050405020304" pitchFamily="18" charset="0"/>
                <a:cs typeface="Times New Roman" panose="02020603050405020304" pitchFamily="18" charset="0"/>
              </a:rPr>
              <a:t>C</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项错误</a:t>
            </a:r>
            <a:r>
              <a:rPr lang="en-US" altLang="zh-CN" sz="2200">
                <a:solidFill>
                  <a:srgbClr val="000000"/>
                </a:solidFill>
                <a:latin typeface="Times New Roman" panose="02020603050405020304" pitchFamily="18" charset="0"/>
                <a:cs typeface="Times New Roman" panose="02020603050405020304" pitchFamily="18" charset="0"/>
              </a:rPr>
              <a:t>;1950</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年朝鲜战争爆发</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故</a:t>
            </a:r>
            <a:r>
              <a:rPr lang="en-US" altLang="zh-CN" sz="2200">
                <a:solidFill>
                  <a:srgbClr val="000000"/>
                </a:solidFill>
                <a:latin typeface="Times New Roman" panose="02020603050405020304" pitchFamily="18" charset="0"/>
                <a:cs typeface="Times New Roman" panose="02020603050405020304" pitchFamily="18" charset="0"/>
              </a:rPr>
              <a:t>D</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项错误。</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mc:Choice xmlns:p14="http://schemas.microsoft.com/office/powerpoint/2010/main" Requires="p14">
      <p:transition spd="slow" p14:dur="2000">
        <p:pull dir="lu"/>
      </p:transition>
    </mc:Choice>
    <mc:Fallback>
      <p:transition spd="slow">
        <p:pull dir="lu"/>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nodeType="clickEffect">
                                  <p:stCondLst>
                                    <p:cond delay="0"/>
                                  </p:stCondLst>
                                  <p:childTnLst>
                                    <p:set>
                                      <p:cBhvr>
                                        <p:cTn id="6" dur="1" fill="hold">
                                          <p:stCondLst>
                                            <p:cond delay="0"/>
                                          </p:stCondLst>
                                        </p:cTn>
                                        <p:tgtEl>
                                          <p:spTgt spid="2">
                                            <p:txEl>
                                              <p:pRg st="3" end="3"/>
                                            </p:txEl>
                                          </p:spTgt>
                                        </p:tgtEl>
                                        <p:attrNameLst>
                                          <p:attrName>style.visibility</p:attrName>
                                        </p:attrNameLst>
                                      </p:cBhvr>
                                      <p:to>
                                        <p:strVal val="visible"/>
                                      </p:to>
                                    </p:set>
                                    <p:animEffect transition="in" filter="wipe(down)">
                                      <p:cBhvr>
                                        <p:cTn id="7" dur="500"/>
                                        <p:tgtEl>
                                          <p:spTgt spid="2">
                                            <p:txEl>
                                              <p:pRg st="3" end="3"/>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4" fill="hold" nodeType="clickEffect">
                                  <p:stCondLst>
                                    <p:cond delay="0"/>
                                  </p:stCondLst>
                                  <p:childTnLst>
                                    <p:set>
                                      <p:cBhvr>
                                        <p:cTn id="11" dur="1" fill="hold">
                                          <p:stCondLst>
                                            <p:cond delay="0"/>
                                          </p:stCondLst>
                                        </p:cTn>
                                        <p:tgtEl>
                                          <p:spTgt spid="2">
                                            <p:txEl>
                                              <p:pRg st="4" end="4"/>
                                            </p:txEl>
                                          </p:spTgt>
                                        </p:tgtEl>
                                        <p:attrNameLst>
                                          <p:attrName>style.visibility</p:attrName>
                                        </p:attrNameLst>
                                      </p:cBhvr>
                                      <p:to>
                                        <p:strVal val="visible"/>
                                      </p:to>
                                    </p:set>
                                    <p:animEffect transition="in" filter="wipe(down)">
                                      <p:cBhvr>
                                        <p:cTn id="12" dur="500"/>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1"/>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4" name="矩形 3">
            <a:hlinkClick r:id="rId4" action="ppaction://hlinksldjump"/>
          </p:cNvPr>
          <p:cNvSpPr/>
          <p:nvPr/>
        </p:nvSpPr>
        <p:spPr>
          <a:xfrm>
            <a:off x="3168030" y="836710"/>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340768"/>
            <a:ext cx="8128000" cy="4928657"/>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anose="02020603050405020304" pitchFamily="18" charset="0"/>
                <a:cs typeface="Times New Roman" panose="02020603050405020304" pitchFamily="18" charset="0"/>
              </a:rPr>
              <a:t>3</a:t>
            </a:r>
            <a:r>
              <a:rPr lang="en-US" altLang="zh-CN" sz="2200">
                <a:solidFill>
                  <a:srgbClr val="000000"/>
                </a:solidFill>
                <a:latin typeface="Times New Roman" panose="02020603050405020304" pitchFamily="18" charset="0"/>
                <a:cs typeface="Times New Roman" panose="02020603050405020304" pitchFamily="18" charset="0"/>
              </a:rPr>
              <a:t>.“2001</a:t>
            </a:r>
            <a:r>
              <a:rPr lang="zh-CN" altLang="zh-CN" sz="2200">
                <a:solidFill>
                  <a:srgbClr val="000000"/>
                </a:solidFill>
                <a:latin typeface="Times New Roman" panose="02020603050405020304" pitchFamily="18" charset="0"/>
                <a:cs typeface="Times New Roman" panose="02020603050405020304" pitchFamily="18" charset="0"/>
              </a:rPr>
              <a:t>年</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日本首相向联合国声明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日本担负了联合国会费的两成</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但日本所希望的安理会改革却迟迟不能实现</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对此在国民中间有不满情绪。</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该材料表明日本</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　　</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cs typeface="Times New Roman" panose="02020603050405020304" pitchFamily="18" charset="0"/>
              </a:rPr>
              <a:t>国民经济获得持续增长</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B.</a:t>
            </a:r>
            <a:r>
              <a:rPr lang="zh-CN" altLang="zh-CN" sz="2200">
                <a:solidFill>
                  <a:srgbClr val="000000"/>
                </a:solidFill>
                <a:latin typeface="Times New Roman" panose="02020603050405020304" pitchFamily="18" charset="0"/>
                <a:cs typeface="Times New Roman" panose="02020603050405020304" pitchFamily="18" charset="0"/>
              </a:rPr>
              <a:t>企图谋求政治大国地位</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C.</a:t>
            </a:r>
            <a:r>
              <a:rPr lang="zh-CN" altLang="zh-CN" sz="2200">
                <a:solidFill>
                  <a:srgbClr val="000000"/>
                </a:solidFill>
                <a:latin typeface="Times New Roman" panose="02020603050405020304" pitchFamily="18" charset="0"/>
                <a:cs typeface="Times New Roman" panose="02020603050405020304" pitchFamily="18" charset="0"/>
              </a:rPr>
              <a:t>要求获得安理会非常任理事国席位</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D.</a:t>
            </a:r>
            <a:r>
              <a:rPr lang="zh-CN" altLang="zh-CN" sz="2200">
                <a:solidFill>
                  <a:srgbClr val="000000"/>
                </a:solidFill>
                <a:latin typeface="Times New Roman" panose="02020603050405020304" pitchFamily="18" charset="0"/>
                <a:cs typeface="Times New Roman" panose="02020603050405020304" pitchFamily="18" charset="0"/>
              </a:rPr>
              <a:t>日本民众与国际社会对立情绪增长</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答案</a:t>
            </a:r>
            <a:r>
              <a:rPr lang="en-US"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a:t>
            </a:r>
            <a:r>
              <a:rPr lang="en-US" altLang="zh-CN" sz="2200">
                <a:solidFill>
                  <a:srgbClr val="000000"/>
                </a:solidFill>
                <a:latin typeface="Times New Roman" panose="02020603050405020304" pitchFamily="18" charset="0"/>
                <a:cs typeface="Times New Roman" panose="02020603050405020304" pitchFamily="18" charset="0"/>
              </a:rPr>
              <a:t>B</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解析</a:t>
            </a:r>
            <a:r>
              <a:rPr lang="en-US"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材料没有反映日本经济持续增长</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排除</a:t>
            </a: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材料反映日本希望安理会改革</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使日本成为安理会常任理事国</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以谋求政治大国地位</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故选</a:t>
            </a:r>
            <a:r>
              <a:rPr lang="en-US" altLang="zh-CN" sz="2200">
                <a:solidFill>
                  <a:srgbClr val="000000"/>
                </a:solidFill>
                <a:latin typeface="Times New Roman" panose="02020603050405020304" pitchFamily="18" charset="0"/>
                <a:cs typeface="Times New Roman" panose="02020603050405020304" pitchFamily="18" charset="0"/>
              </a:rPr>
              <a:t>B</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日本要求获得安理会常任理事国席位</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排除</a:t>
            </a:r>
            <a:r>
              <a:rPr lang="en-US" altLang="zh-CN" sz="2200">
                <a:solidFill>
                  <a:srgbClr val="000000"/>
                </a:solidFill>
                <a:latin typeface="Times New Roman" panose="02020603050405020304" pitchFamily="18" charset="0"/>
                <a:cs typeface="Times New Roman" panose="02020603050405020304" pitchFamily="18" charset="0"/>
              </a:rPr>
              <a:t>C</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国民中间有不满情绪</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但没有反映与国际社会对立情绪增长</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排除</a:t>
            </a:r>
            <a:r>
              <a:rPr lang="en-US" altLang="zh-CN" sz="2200">
                <a:solidFill>
                  <a:srgbClr val="000000"/>
                </a:solidFill>
                <a:latin typeface="Times New Roman" panose="02020603050405020304" pitchFamily="18" charset="0"/>
                <a:cs typeface="Times New Roman" panose="02020603050405020304" pitchFamily="18" charset="0"/>
              </a:rPr>
              <a:t>D</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mc:Choice xmlns:p14="http://schemas.microsoft.com/office/powerpoint/2010/main" Requires="p14">
      <p:transition spd="slow" p14:dur="2000">
        <p:pull dir="lu"/>
      </p:transition>
    </mc:Choice>
    <mc:Fallback>
      <p:transition spd="slow">
        <p:pull dir="lu"/>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nodeType="clickEffect">
                                  <p:stCondLst>
                                    <p:cond delay="0"/>
                                  </p:stCondLst>
                                  <p:childTnLst>
                                    <p:set>
                                      <p:cBhvr>
                                        <p:cTn id="6" dur="1" fill="hold">
                                          <p:stCondLst>
                                            <p:cond delay="0"/>
                                          </p:stCondLst>
                                        </p:cTn>
                                        <p:tgtEl>
                                          <p:spTgt spid="2">
                                            <p:txEl>
                                              <p:pRg st="5" end="5"/>
                                            </p:txEl>
                                          </p:spTgt>
                                        </p:tgtEl>
                                        <p:attrNameLst>
                                          <p:attrName>style.visibility</p:attrName>
                                        </p:attrNameLst>
                                      </p:cBhvr>
                                      <p:to>
                                        <p:strVal val="visible"/>
                                      </p:to>
                                    </p:set>
                                    <p:animEffect transition="in" filter="wipe(down)">
                                      <p:cBhvr>
                                        <p:cTn id="7" dur="500"/>
                                        <p:tgtEl>
                                          <p:spTgt spid="2">
                                            <p:txEl>
                                              <p:pRg st="5" end="5"/>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4" fill="hold" nodeType="clickEffect">
                                  <p:stCondLst>
                                    <p:cond delay="0"/>
                                  </p:stCondLst>
                                  <p:childTnLst>
                                    <p:set>
                                      <p:cBhvr>
                                        <p:cTn id="11" dur="1" fill="hold">
                                          <p:stCondLst>
                                            <p:cond delay="0"/>
                                          </p:stCondLst>
                                        </p:cTn>
                                        <p:tgtEl>
                                          <p:spTgt spid="2">
                                            <p:txEl>
                                              <p:pRg st="6" end="6"/>
                                            </p:txEl>
                                          </p:spTgt>
                                        </p:tgtEl>
                                        <p:attrNameLst>
                                          <p:attrName>style.visibility</p:attrName>
                                        </p:attrNameLst>
                                      </p:cBhvr>
                                      <p:to>
                                        <p:strVal val="visible"/>
                                      </p:to>
                                    </p:set>
                                    <p:animEffect transition="in" filter="wipe(down)">
                                      <p:cBhvr>
                                        <p:cTn id="12" dur="500"/>
                                        <p:tgtEl>
                                          <p:spTgt spid="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1"/>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4" name="矩形 3">
            <a:hlinkClick r:id="rId4" action="ppaction://hlinksldjump"/>
          </p:cNvPr>
          <p:cNvSpPr/>
          <p:nvPr/>
        </p:nvSpPr>
        <p:spPr>
          <a:xfrm>
            <a:off x="3168030" y="836710"/>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294804"/>
            <a:ext cx="8128000" cy="4522392"/>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anose="02020603050405020304" pitchFamily="18" charset="0"/>
                <a:cs typeface="Times New Roman" panose="02020603050405020304" pitchFamily="18" charset="0"/>
              </a:rPr>
              <a:t>4</a:t>
            </a:r>
            <a:r>
              <a:rPr lang="en-US" altLang="zh-CN" sz="2200">
                <a:solidFill>
                  <a:srgbClr val="000000"/>
                </a:solidFill>
                <a:latin typeface="Times New Roman" panose="02020603050405020304" pitchFamily="18" charset="0"/>
                <a:cs typeface="Times New Roman" panose="02020603050405020304" pitchFamily="18" charset="0"/>
              </a:rPr>
              <a:t>.2016</a:t>
            </a:r>
            <a:r>
              <a:rPr lang="zh-CN" altLang="zh-CN" sz="2200">
                <a:solidFill>
                  <a:srgbClr val="000000"/>
                </a:solidFill>
                <a:latin typeface="Times New Roman" panose="02020603050405020304" pitchFamily="18" charset="0"/>
                <a:cs typeface="Times New Roman" panose="02020603050405020304" pitchFamily="18" charset="0"/>
              </a:rPr>
              <a:t>年</a:t>
            </a:r>
            <a:r>
              <a:rPr lang="en-US" altLang="zh-CN" sz="2200">
                <a:solidFill>
                  <a:srgbClr val="000000"/>
                </a:solidFill>
                <a:latin typeface="Times New Roman" panose="02020603050405020304" pitchFamily="18" charset="0"/>
                <a:cs typeface="Times New Roman" panose="02020603050405020304" pitchFamily="18" charset="0"/>
              </a:rPr>
              <a:t>6</a:t>
            </a:r>
            <a:r>
              <a:rPr lang="zh-CN" altLang="zh-CN" sz="2200">
                <a:solidFill>
                  <a:srgbClr val="000000"/>
                </a:solidFill>
                <a:latin typeface="Times New Roman" panose="02020603050405020304" pitchFamily="18" charset="0"/>
                <a:cs typeface="Times New Roman" panose="02020603050405020304" pitchFamily="18" charset="0"/>
              </a:rPr>
              <a:t>月</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英国</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脱欧</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沉重打击了面临欧元、难民、恐怖袭击等诸多危机的欧盟</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欧洲一体化遭遇重大危机。欧洲一体化开始于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　　</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cs typeface="Times New Roman" panose="02020603050405020304" pitchFamily="18" charset="0"/>
              </a:rPr>
              <a:t>欧洲经济共同体的建立</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B.</a:t>
            </a:r>
            <a:r>
              <a:rPr lang="zh-CN" altLang="zh-CN" sz="2200">
                <a:solidFill>
                  <a:srgbClr val="000000"/>
                </a:solidFill>
                <a:latin typeface="Times New Roman" panose="02020603050405020304" pitchFamily="18" charset="0"/>
                <a:cs typeface="Times New Roman" panose="02020603050405020304" pitchFamily="18" charset="0"/>
              </a:rPr>
              <a:t>欧洲原子能共同体的建立</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C.</a:t>
            </a:r>
            <a:r>
              <a:rPr lang="zh-CN" altLang="zh-CN" sz="2200">
                <a:solidFill>
                  <a:srgbClr val="000000"/>
                </a:solidFill>
                <a:latin typeface="Times New Roman" panose="02020603050405020304" pitchFamily="18" charset="0"/>
                <a:cs typeface="Times New Roman" panose="02020603050405020304" pitchFamily="18" charset="0"/>
              </a:rPr>
              <a:t>欧洲煤钢共同体的建立</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D.</a:t>
            </a:r>
            <a:r>
              <a:rPr lang="zh-CN" altLang="zh-CN" sz="2200">
                <a:solidFill>
                  <a:srgbClr val="000000"/>
                </a:solidFill>
                <a:latin typeface="Times New Roman" panose="02020603050405020304" pitchFamily="18" charset="0"/>
                <a:cs typeface="Times New Roman" panose="02020603050405020304" pitchFamily="18" charset="0"/>
              </a:rPr>
              <a:t>欧洲共同体的建立</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答案</a:t>
            </a:r>
            <a:r>
              <a:rPr lang="en-US"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a:t>
            </a:r>
            <a:r>
              <a:rPr lang="en-US" altLang="zh-CN" sz="2200">
                <a:solidFill>
                  <a:srgbClr val="000000"/>
                </a:solidFill>
                <a:latin typeface="Times New Roman" panose="02020603050405020304" pitchFamily="18" charset="0"/>
                <a:cs typeface="Times New Roman" panose="02020603050405020304" pitchFamily="18" charset="0"/>
              </a:rPr>
              <a:t>C</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解析</a:t>
            </a:r>
            <a:r>
              <a:rPr lang="en-US"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结合所学知识可知</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欧洲煤钢共同体建立于</a:t>
            </a:r>
            <a:r>
              <a:rPr lang="en-US" altLang="zh-CN" sz="2200">
                <a:solidFill>
                  <a:srgbClr val="000000"/>
                </a:solidFill>
                <a:latin typeface="Times New Roman" panose="02020603050405020304" pitchFamily="18" charset="0"/>
                <a:cs typeface="Times New Roman" panose="02020603050405020304" pitchFamily="18" charset="0"/>
              </a:rPr>
              <a:t>1952</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开启了欧洲一体化</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故选</a:t>
            </a:r>
            <a:r>
              <a:rPr lang="en-US" altLang="zh-CN" sz="2200">
                <a:solidFill>
                  <a:srgbClr val="000000"/>
                </a:solidFill>
                <a:latin typeface="Times New Roman" panose="02020603050405020304" pitchFamily="18" charset="0"/>
                <a:cs typeface="Times New Roman" panose="02020603050405020304" pitchFamily="18" charset="0"/>
              </a:rPr>
              <a:t>C</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欧洲经济共同体和欧洲原子能共同体建立于</a:t>
            </a:r>
            <a:r>
              <a:rPr lang="en-US" altLang="zh-CN" sz="2200">
                <a:solidFill>
                  <a:srgbClr val="000000"/>
                </a:solidFill>
                <a:latin typeface="Times New Roman" panose="02020603050405020304" pitchFamily="18" charset="0"/>
                <a:cs typeface="Times New Roman" panose="02020603050405020304" pitchFamily="18" charset="0"/>
              </a:rPr>
              <a:t>1957</a:t>
            </a:r>
            <a:r>
              <a:rPr lang="en-US"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 </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排除</a:t>
            </a: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a:t>
            </a:r>
            <a:r>
              <a:rPr lang="en-US" altLang="zh-CN" sz="2200">
                <a:solidFill>
                  <a:srgbClr val="000000"/>
                </a:solidFill>
                <a:latin typeface="Times New Roman" panose="02020603050405020304" pitchFamily="18" charset="0"/>
                <a:cs typeface="Times New Roman" panose="02020603050405020304" pitchFamily="18" charset="0"/>
              </a:rPr>
              <a:t>B</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两项</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欧洲共同体建立于</a:t>
            </a:r>
            <a:r>
              <a:rPr lang="en-US" altLang="zh-CN" sz="2200">
                <a:solidFill>
                  <a:srgbClr val="000000"/>
                </a:solidFill>
                <a:latin typeface="Times New Roman" panose="02020603050405020304" pitchFamily="18" charset="0"/>
                <a:cs typeface="Times New Roman" panose="02020603050405020304" pitchFamily="18" charset="0"/>
              </a:rPr>
              <a:t>1967</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排除</a:t>
            </a:r>
            <a:r>
              <a:rPr lang="en-US" altLang="zh-CN" sz="2200">
                <a:solidFill>
                  <a:srgbClr val="000000"/>
                </a:solidFill>
                <a:latin typeface="Times New Roman" panose="02020603050405020304" pitchFamily="18" charset="0"/>
                <a:cs typeface="Times New Roman" panose="02020603050405020304" pitchFamily="18" charset="0"/>
              </a:rPr>
              <a:t>D</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mc:Choice xmlns:p14="http://schemas.microsoft.com/office/powerpoint/2010/main" Requires="p14">
      <p:transition spd="slow" p14:dur="2000">
        <p:pull dir="lu"/>
      </p:transition>
    </mc:Choice>
    <mc:Fallback>
      <p:transition spd="slow">
        <p:pull dir="lu"/>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nodeType="clickEffect">
                                  <p:stCondLst>
                                    <p:cond delay="0"/>
                                  </p:stCondLst>
                                  <p:childTnLst>
                                    <p:set>
                                      <p:cBhvr>
                                        <p:cTn id="6" dur="1" fill="hold">
                                          <p:stCondLst>
                                            <p:cond delay="0"/>
                                          </p:stCondLst>
                                        </p:cTn>
                                        <p:tgtEl>
                                          <p:spTgt spid="2">
                                            <p:txEl>
                                              <p:pRg st="5" end="5"/>
                                            </p:txEl>
                                          </p:spTgt>
                                        </p:tgtEl>
                                        <p:attrNameLst>
                                          <p:attrName>style.visibility</p:attrName>
                                        </p:attrNameLst>
                                      </p:cBhvr>
                                      <p:to>
                                        <p:strVal val="visible"/>
                                      </p:to>
                                    </p:set>
                                    <p:animEffect transition="in" filter="wipe(down)">
                                      <p:cBhvr>
                                        <p:cTn id="7" dur="500"/>
                                        <p:tgtEl>
                                          <p:spTgt spid="2">
                                            <p:txEl>
                                              <p:pRg st="5" end="5"/>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4" fill="hold" nodeType="clickEffect">
                                  <p:stCondLst>
                                    <p:cond delay="0"/>
                                  </p:stCondLst>
                                  <p:childTnLst>
                                    <p:set>
                                      <p:cBhvr>
                                        <p:cTn id="11" dur="1" fill="hold">
                                          <p:stCondLst>
                                            <p:cond delay="0"/>
                                          </p:stCondLst>
                                        </p:cTn>
                                        <p:tgtEl>
                                          <p:spTgt spid="2">
                                            <p:txEl>
                                              <p:pRg st="6" end="6"/>
                                            </p:txEl>
                                          </p:spTgt>
                                        </p:tgtEl>
                                        <p:attrNameLst>
                                          <p:attrName>style.visibility</p:attrName>
                                        </p:attrNameLst>
                                      </p:cBhvr>
                                      <p:to>
                                        <p:strVal val="visible"/>
                                      </p:to>
                                    </p:set>
                                    <p:animEffect transition="in" filter="wipe(down)">
                                      <p:cBhvr>
                                        <p:cTn id="12" dur="500"/>
                                        <p:tgtEl>
                                          <p:spTgt spid="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1"/>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4" name="矩形 3">
            <a:hlinkClick r:id="rId4" action="ppaction://hlinksldjump"/>
          </p:cNvPr>
          <p:cNvSpPr/>
          <p:nvPr/>
        </p:nvSpPr>
        <p:spPr>
          <a:xfrm>
            <a:off x="3168030" y="836710"/>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2107334"/>
            <a:ext cx="8128000" cy="2897332"/>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anose="02020603050405020304" pitchFamily="18" charset="0"/>
                <a:cs typeface="Times New Roman" panose="02020603050405020304" pitchFamily="18" charset="0"/>
              </a:rPr>
              <a:t>5</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世界格局的多极化是一种共同利益不断增多</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相互依存不断深化</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从而合作不断加强的新模式。它有利于抑制、减少或避免对抗和冲突。由此可以得出的结论是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　　</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cs typeface="Times New Roman" panose="02020603050405020304" pitchFamily="18" charset="0"/>
              </a:rPr>
              <a:t>和平与发展已成为时代的主题</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B.</a:t>
            </a:r>
            <a:r>
              <a:rPr lang="zh-CN" altLang="zh-CN" sz="2200">
                <a:solidFill>
                  <a:srgbClr val="000000"/>
                </a:solidFill>
                <a:latin typeface="Times New Roman" panose="02020603050405020304" pitchFamily="18" charset="0"/>
                <a:cs typeface="Times New Roman" panose="02020603050405020304" pitchFamily="18" charset="0"/>
              </a:rPr>
              <a:t>维护和平必然导致多极格局形成</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C.</a:t>
            </a:r>
            <a:r>
              <a:rPr lang="zh-CN" altLang="zh-CN" sz="2200">
                <a:solidFill>
                  <a:srgbClr val="000000"/>
                </a:solidFill>
                <a:latin typeface="Times New Roman" panose="02020603050405020304" pitchFamily="18" charset="0"/>
                <a:cs typeface="Times New Roman" panose="02020603050405020304" pitchFamily="18" charset="0"/>
              </a:rPr>
              <a:t>多极化的发展将最终消除战争威胁</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D.</a:t>
            </a:r>
            <a:r>
              <a:rPr lang="zh-CN" altLang="zh-CN" sz="2200">
                <a:solidFill>
                  <a:srgbClr val="000000"/>
                </a:solidFill>
                <a:latin typeface="Times New Roman" panose="02020603050405020304" pitchFamily="18" charset="0"/>
                <a:cs typeface="Times New Roman" panose="02020603050405020304" pitchFamily="18" charset="0"/>
              </a:rPr>
              <a:t>推动多极化是维护世界和平的重要渠道</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mc:Choice xmlns:p14="http://schemas.microsoft.com/office/powerpoint/2010/main" Requires="p14">
      <p:transition spd="slow" p14:dur="2000">
        <p:pull dir="lu"/>
      </p:transition>
    </mc:Choice>
    <mc:Fallback>
      <p:transition spd="slow">
        <p:pull dir="lu"/>
      </p:transition>
    </mc:Fallback>
  </mc:AlternateContent>
  <p:timing/>
</p:sld>
</file>

<file path=ppt/slides/slide36.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1"/>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4" name="矩形 3">
            <a:hlinkClick r:id="rId4" action="ppaction://hlinksldjump"/>
          </p:cNvPr>
          <p:cNvSpPr/>
          <p:nvPr/>
        </p:nvSpPr>
        <p:spPr>
          <a:xfrm>
            <a:off x="3168030" y="836710"/>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904201"/>
            <a:ext cx="8128000" cy="3303597"/>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答案</a:t>
            </a:r>
            <a:r>
              <a:rPr lang="en-US"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a:t>
            </a:r>
            <a:r>
              <a:rPr lang="en-US" altLang="zh-CN" sz="2200">
                <a:solidFill>
                  <a:srgbClr val="000000"/>
                </a:solidFill>
                <a:latin typeface="Times New Roman" panose="02020603050405020304" pitchFamily="18" charset="0"/>
                <a:cs typeface="Times New Roman" panose="02020603050405020304" pitchFamily="18" charset="0"/>
              </a:rPr>
              <a:t>D</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解析</a:t>
            </a:r>
            <a:r>
              <a:rPr lang="en-US"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根据材料</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世界格局的多极化是一种共同利益不断增多</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相互依存不断深化</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从而合作不断加强的新模式。它有利于抑制、减少或避免对抗和冲突</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可知</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世界格局的多极化有利于抑制、减少或避免对抗和冲突</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维护世界和平</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故</a:t>
            </a:r>
            <a:r>
              <a:rPr lang="en-US" altLang="zh-CN" sz="2200">
                <a:solidFill>
                  <a:srgbClr val="000000"/>
                </a:solidFill>
                <a:latin typeface="Times New Roman" panose="02020603050405020304" pitchFamily="18" charset="0"/>
                <a:cs typeface="Times New Roman" panose="02020603050405020304" pitchFamily="18" charset="0"/>
              </a:rPr>
              <a:t>D</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项符合题意</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和平与发展是时代的主题</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但与材料无关</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故</a:t>
            </a: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项错误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多极格局形成源于经济力量的多极化</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故</a:t>
            </a:r>
            <a:r>
              <a:rPr lang="en-US" altLang="zh-CN" sz="2200">
                <a:solidFill>
                  <a:srgbClr val="000000"/>
                </a:solidFill>
                <a:latin typeface="Times New Roman" panose="02020603050405020304" pitchFamily="18" charset="0"/>
                <a:cs typeface="Times New Roman" panose="02020603050405020304" pitchFamily="18" charset="0"/>
              </a:rPr>
              <a:t>B</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项错误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多极化的发展有利于制约战争</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但不能最终消除战争威胁</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故</a:t>
            </a:r>
            <a:r>
              <a:rPr lang="en-US" altLang="zh-CN" sz="2200">
                <a:solidFill>
                  <a:srgbClr val="000000"/>
                </a:solidFill>
                <a:latin typeface="Times New Roman" panose="02020603050405020304" pitchFamily="18" charset="0"/>
                <a:cs typeface="Times New Roman" panose="02020603050405020304" pitchFamily="18" charset="0"/>
              </a:rPr>
              <a:t>C</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项错误。</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mc:Choice xmlns:p14="http://schemas.microsoft.com/office/powerpoint/2010/main" Requires="p14">
      <p:transition spd="slow" p14:dur="2000">
        <p:pull dir="lu"/>
      </p:transition>
    </mc:Choice>
    <mc:Fallback>
      <p:transition spd="slow">
        <p:pull dir="lu"/>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wipe(down)">
                                      <p:cBhvr>
                                        <p:cTn id="7" dur="50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1"/>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4" name="矩形 3">
            <a:hlinkClick r:id="rId4" action="ppaction://hlinksldjump"/>
          </p:cNvPr>
          <p:cNvSpPr/>
          <p:nvPr/>
        </p:nvSpPr>
        <p:spPr>
          <a:xfrm>
            <a:off x="3168030" y="836710"/>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701069"/>
            <a:ext cx="8128000" cy="3709862"/>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b="1">
                <a:solidFill>
                  <a:srgbClr val="000000"/>
                </a:solidFill>
                <a:latin typeface="Times New Roman" panose="02020603050405020304" pitchFamily="18" charset="0"/>
                <a:cs typeface="Times New Roman" panose="02020603050405020304" pitchFamily="18" charset="0"/>
              </a:rPr>
              <a:t>6</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阅读材料</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完成下列要求。</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材料一</a:t>
            </a:r>
            <a:r>
              <a:rPr lang="zh-CN" altLang="zh-CN" sz="2200">
                <a:solidFill>
                  <a:srgbClr val="000000"/>
                </a:solidFill>
                <a:latin typeface="Times New Roman" panose="02020603050405020304" pitchFamily="18" charset="0"/>
                <a:cs typeface="Times New Roman" panose="02020603050405020304" pitchFamily="18" charset="0"/>
              </a:rPr>
              <a:t>　</a:t>
            </a:r>
            <a:r>
              <a:rPr lang="en-US" altLang="zh-CN" sz="2200">
                <a:solidFill>
                  <a:srgbClr val="000000"/>
                </a:solidFill>
                <a:latin typeface="Times New Roman" panose="02020603050405020304" pitchFamily="18" charset="0"/>
                <a:cs typeface="Times New Roman" panose="02020603050405020304" pitchFamily="18" charset="0"/>
              </a:rPr>
              <a:t>20</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世纪</a:t>
            </a:r>
            <a:r>
              <a:rPr lang="en-US" altLang="zh-CN" sz="2200">
                <a:solidFill>
                  <a:srgbClr val="000000"/>
                </a:solidFill>
                <a:latin typeface="Times New Roman" panose="02020603050405020304" pitchFamily="18" charset="0"/>
                <a:cs typeface="Times New Roman" panose="02020603050405020304" pitchFamily="18" charset="0"/>
              </a:rPr>
              <a:t>50</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年代</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在资本主义世界中</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美国在工业生产、出口贸易、黄金外汇储备各方面所占的比重都显著下降</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而西欧六国</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法、西德、意、荷、比、卢</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所占的比重则大大上升。</a:t>
            </a:r>
            <a:r>
              <a:rPr lang="en-US" altLang="zh-CN" sz="2200">
                <a:solidFill>
                  <a:srgbClr val="000000"/>
                </a:solidFill>
                <a:latin typeface="Times New Roman" panose="02020603050405020304" pitchFamily="18" charset="0"/>
                <a:cs typeface="Times New Roman" panose="02020603050405020304" pitchFamily="18" charset="0"/>
              </a:rPr>
              <a:t>50</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年代中期以后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阿登纳说</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如果我们欧洲人不想在起了根本变化的世界上走下坡路的话</a:t>
            </a:r>
            <a:r>
              <a:rPr lang="en-US"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欧洲的联合是绝对必要的。没有政治上的一致</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欧洲各国人民将沦为超级大国的附庸</a:t>
            </a:r>
            <a:r>
              <a:rPr lang="en-US"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a:t>
            </a:r>
            <a:r>
              <a:rPr lang="en-US" altLang="zh-CN" sz="2200">
                <a:solidFill>
                  <a:srgbClr val="000000"/>
                </a:solidFill>
                <a:latin typeface="Times New Roman" panose="02020603050405020304" pitchFamily="18" charset="0"/>
                <a:cs typeface="Times New Roman" panose="02020603050405020304" pitchFamily="18" charset="0"/>
              </a:rPr>
              <a:t>”(1955</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年西欧六国召开会议决定建立一个共同市场和逐步协调他们的社会政策</a:t>
            </a:r>
            <a:r>
              <a:rPr lang="en-US"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a:t>
            </a:r>
            <a:r>
              <a:rPr lang="en-US" altLang="zh-CN" sz="2200">
                <a:solidFill>
                  <a:srgbClr val="000000"/>
                </a:solidFill>
                <a:latin typeface="Times New Roman" panose="02020603050405020304" pitchFamily="18" charset="0"/>
                <a:cs typeface="Times New Roman" panose="02020603050405020304" pitchFamily="18" charset="0"/>
              </a:rPr>
              <a:t>1967</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a:t>
            </a:r>
            <a:r>
              <a:rPr lang="en-US" altLang="zh-CN" sz="2200">
                <a:solidFill>
                  <a:srgbClr val="000000"/>
                </a:solidFill>
                <a:latin typeface="Times New Roman" panose="02020603050405020304" pitchFamily="18" charset="0"/>
                <a:cs typeface="Times New Roman" panose="02020603050405020304" pitchFamily="18" charset="0"/>
              </a:rPr>
              <a:t>7</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月</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六国正式成立欧洲共同体</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mc:Choice xmlns:p14="http://schemas.microsoft.com/office/powerpoint/2010/main" Requires="p14">
      <p:transition spd="slow" p14:dur="2000">
        <p:pull dir="lu"/>
      </p:transition>
    </mc:Choice>
    <mc:Fallback>
      <p:transition spd="slow">
        <p:pull dir="lu"/>
      </p:transition>
    </mc:Fallback>
  </mc:AlternateContent>
  <p:timing/>
</p:sld>
</file>

<file path=ppt/slides/slide38.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1"/>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4" name="矩形 3">
            <a:hlinkClick r:id="rId4" action="ppaction://hlinksldjump"/>
          </p:cNvPr>
          <p:cNvSpPr/>
          <p:nvPr/>
        </p:nvSpPr>
        <p:spPr>
          <a:xfrm>
            <a:off x="3168030" y="836710"/>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340768"/>
            <a:ext cx="8128000" cy="850939"/>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材料二</a:t>
            </a:r>
            <a:r>
              <a:rPr lang="zh-CN" altLang="zh-CN" sz="2200">
                <a:solidFill>
                  <a:srgbClr val="000000"/>
                </a:solidFill>
                <a:latin typeface="Times New Roman" panose="02020603050405020304" pitchFamily="18" charset="0"/>
                <a:cs typeface="Times New Roman" panose="02020603050405020304" pitchFamily="18" charset="0"/>
              </a:rPr>
              <a:t>　</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下表是美国、欧共体和日本的国民经济占世界经济总量的比例表</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graphicFrame>
        <p:nvGraphicFramePr>
          <p:cNvPr id="5" name="表格 4"/>
          <p:cNvGraphicFramePr>
            <a:graphicFrameLocks noGrp="1"/>
          </p:cNvGraphicFramePr>
          <p:nvPr/>
        </p:nvGraphicFramePr>
        <p:xfrm>
          <a:off x="740797" y="2191707"/>
          <a:ext cx="7482572" cy="1005840"/>
        </p:xfrm>
        <a:graphic>
          <a:graphicData uri="http://schemas.openxmlformats.org/drawingml/2006/table">
            <a:tbl>
              <a:tblPr firstRow="1" firstCol="1" bandRow="1"/>
              <a:tblGrid>
                <a:gridCol w="1870643"/>
                <a:gridCol w="1870643"/>
                <a:gridCol w="1870643"/>
                <a:gridCol w="1870643"/>
              </a:tblGrid>
              <a:tr h="210425">
                <a:tc>
                  <a:txBody>
                    <a:bodyPr vert="horz" wrap="square"/>
                    <a:lstStyle/>
                    <a:p>
                      <a:pPr algn="ctr">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年份</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美国</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欧共体</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tabLst>
                          <a:tab pos="1188085"/>
                          <a:tab pos="2163445"/>
                          <a:tab pos="3142615"/>
                          <a:tab pos="4190365"/>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日本</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10425">
                <a:tc>
                  <a:txBody>
                    <a:bodyPr vert="horz" wrap="square"/>
                    <a:lstStyle/>
                    <a:p>
                      <a:pPr algn="ctr">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1956</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34.88%</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15.85%</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4.26%</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10425">
                <a:tc>
                  <a:txBody>
                    <a:bodyPr vert="horz" wrap="square"/>
                    <a:lstStyle/>
                    <a:p>
                      <a:pPr algn="ctr">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1973</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27.08%</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27.017%</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vert="horz" wrap="square"/>
                    <a:lstStyle/>
                    <a:p>
                      <a:pPr algn="ctr">
                        <a:spcAft>
                          <a:spcPct val="0"/>
                        </a:spcAft>
                        <a:tabLst>
                          <a:tab pos="1188085"/>
                          <a:tab pos="2163445"/>
                          <a:tab pos="3142615"/>
                          <a:tab pos="4190365"/>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18.023%</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6" name="矩形 5"/>
          <p:cNvSpPr>
            <a:spLocks noChangeAspect="1"/>
          </p:cNvSpPr>
          <p:nvPr/>
        </p:nvSpPr>
        <p:spPr>
          <a:xfrm>
            <a:off x="508000" y="3356992"/>
            <a:ext cx="8128000" cy="2084801"/>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材料三</a:t>
            </a:r>
            <a:r>
              <a:rPr lang="zh-CN" altLang="zh-CN" sz="2200">
                <a:solidFill>
                  <a:srgbClr val="000000"/>
                </a:solidFill>
                <a:latin typeface="Times New Roman" panose="02020603050405020304" pitchFamily="18" charset="0"/>
                <a:cs typeface="Times New Roman" panose="02020603050405020304" pitchFamily="18" charset="0"/>
              </a:rPr>
              <a:t>　</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进入</a:t>
            </a:r>
            <a:r>
              <a:rPr lang="en-US" altLang="zh-CN" sz="2200">
                <a:solidFill>
                  <a:srgbClr val="000000"/>
                </a:solidFill>
                <a:latin typeface="Times New Roman" panose="02020603050405020304" pitchFamily="18" charset="0"/>
                <a:cs typeface="Times New Roman" panose="02020603050405020304" pitchFamily="18" charset="0"/>
              </a:rPr>
              <a:t>70</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年代</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西欧六国和日本不可避免导致美国同盟国政治关系的变化</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表现在西欧六国和日本外交上的独立自主倾向日益发展</a:t>
            </a:r>
            <a:r>
              <a:rPr lang="en-US"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美国再也不能像战后初期和</a:t>
            </a:r>
            <a:r>
              <a:rPr lang="en-US" altLang="zh-CN" sz="2200">
                <a:solidFill>
                  <a:srgbClr val="000000"/>
                </a:solidFill>
                <a:latin typeface="Times New Roman" panose="02020603050405020304" pitchFamily="18" charset="0"/>
                <a:cs typeface="Times New Roman" panose="02020603050405020304" pitchFamily="18" charset="0"/>
              </a:rPr>
              <a:t>50</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年代那样</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在西方阵营颐指气使</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发号施令。</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gn="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以上材料均摘自何春超主编《国际关系史》</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mc:Choice xmlns:p14="http://schemas.microsoft.com/office/powerpoint/2010/main" Requires="p14">
      <p:transition spd="slow" p14:dur="2000">
        <p:pull dir="lu"/>
      </p:transition>
    </mc:Choice>
    <mc:Fallback>
      <p:transition spd="slow">
        <p:pull dir="lu"/>
      </p:transition>
    </mc:Fallback>
  </mc:AlternateContent>
  <p:timing/>
</p:sld>
</file>

<file path=ppt/slides/slide39.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1"/>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4" name="矩形 3">
            <a:hlinkClick r:id="rId4" action="ppaction://hlinksldjump"/>
          </p:cNvPr>
          <p:cNvSpPr/>
          <p:nvPr/>
        </p:nvSpPr>
        <p:spPr>
          <a:xfrm>
            <a:off x="3168030" y="836710"/>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2724265"/>
            <a:ext cx="8128000" cy="1663469"/>
          </a:xfrm>
          <a:prstGeom prst="rect">
            <a:avLst/>
          </a:prstGeom>
        </p:spPr>
        <p:txBody>
          <a:bodyPr>
            <a:spAutoFit/>
          </a:bodyPr>
          <a:lstStyle/>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cs typeface="Times New Roman" panose="02020603050405020304" pitchFamily="18" charset="0"/>
              </a:rPr>
              <a:t>根据材料一</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概括分析西欧六国走向联合的原因。</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cs typeface="Times New Roman" panose="02020603050405020304" pitchFamily="18" charset="0"/>
              </a:rPr>
              <a:t>根据材料二、三</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指出</a:t>
            </a:r>
            <a:r>
              <a:rPr lang="en-US" altLang="zh-CN" sz="2200">
                <a:solidFill>
                  <a:srgbClr val="000000"/>
                </a:solidFill>
                <a:latin typeface="Times New Roman" panose="02020603050405020304" pitchFamily="18" charset="0"/>
                <a:cs typeface="Times New Roman" panose="02020603050405020304" pitchFamily="18" charset="0"/>
              </a:rPr>
              <a:t>20</a:t>
            </a:r>
            <a:r>
              <a:rPr lang="zh-CN" altLang="zh-CN" sz="2200">
                <a:solidFill>
                  <a:srgbClr val="000000"/>
                </a:solidFill>
                <a:latin typeface="Times New Roman" panose="02020603050405020304" pitchFamily="18" charset="0"/>
                <a:cs typeface="Times New Roman" panose="02020603050405020304" pitchFamily="18" charset="0"/>
              </a:rPr>
              <a:t>世纪</a:t>
            </a:r>
            <a:r>
              <a:rPr lang="en-US" altLang="zh-CN" sz="2200">
                <a:solidFill>
                  <a:srgbClr val="000000"/>
                </a:solidFill>
                <a:latin typeface="Times New Roman" panose="02020603050405020304" pitchFamily="18" charset="0"/>
                <a:cs typeface="Times New Roman" panose="02020603050405020304" pitchFamily="18" charset="0"/>
              </a:rPr>
              <a:t>70</a:t>
            </a:r>
            <a:r>
              <a:rPr lang="zh-CN" altLang="zh-CN" sz="2200">
                <a:solidFill>
                  <a:srgbClr val="000000"/>
                </a:solidFill>
                <a:latin typeface="Times New Roman" panose="02020603050405020304" pitchFamily="18" charset="0"/>
                <a:cs typeface="Times New Roman" panose="02020603050405020304" pitchFamily="18" charset="0"/>
              </a:rPr>
              <a:t>年代资本主义世界经济力量对比和经济格局发生了怎样的变化。简要分析这种变化对政治格局的影响。</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mc:Choice xmlns:p14="http://schemas.microsoft.com/office/powerpoint/2010/main" Requires="p14">
      <p:transition spd="slow" p14:dur="2000">
        <p:pull dir="lu"/>
      </p:transition>
    </mc:Choice>
    <mc:Fallback>
      <p:transition spd="slow">
        <p:pull dir="lu"/>
      </p:transition>
    </mc:Fallback>
  </mc:AlternateContent>
  <p:timing/>
</p:sld>
</file>

<file path=ppt/slides/slide40.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1"/>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4" name="矩形 3">
            <a:hlinkClick r:id="rId4" action="ppaction://hlinksldjump"/>
          </p:cNvPr>
          <p:cNvSpPr/>
          <p:nvPr/>
        </p:nvSpPr>
        <p:spPr>
          <a:xfrm>
            <a:off x="3168030" y="836710"/>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911735"/>
            <a:ext cx="8128000" cy="3288529"/>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参考答案</a:t>
            </a:r>
            <a:r>
              <a:rPr lang="en-US"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a:t>
            </a: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cs typeface="Times New Roman" panose="02020603050405020304" pitchFamily="18" charset="0"/>
              </a:rPr>
              <a:t>西欧六国经济力量增强</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对美国的经济依赖减弱</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通过联合</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摆脱超级大国政治附庸的地位</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通过联合</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建立一个共同市场和逐步协调他们的社会政策</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促进经济发展。</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cs typeface="Times New Roman" panose="02020603050405020304" pitchFamily="18" charset="0"/>
              </a:rPr>
              <a:t>变化</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美国经济实力下降</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西欧、日本经济实力不断增强</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资本主义世界逐渐形成美、日、西欧三足鼎立的经济格局。</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ct val="0"/>
              </a:spcAft>
              <a:tabLst>
                <a:tab pos="1188085"/>
                <a:tab pos="2163445"/>
                <a:tab pos="3142615"/>
                <a:tab pos="4190365"/>
              </a:tabLst>
            </a:pPr>
            <a:r>
              <a:rPr lang="zh-CN" altLang="zh-CN" sz="2200">
                <a:solidFill>
                  <a:srgbClr val="000000"/>
                </a:solidFill>
                <a:latin typeface="Times New Roman" panose="02020603050405020304" pitchFamily="18" charset="0"/>
                <a:cs typeface="Times New Roman" panose="02020603050405020304" pitchFamily="18" charset="0"/>
              </a:rPr>
              <a:t>影响</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西欧、日本在政治上日益摆脱美国的控制</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严重动摇了美国在资本主义世界的霸主地位</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冲击了以美苏为首的两极格局</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促进了世界政治格局向多极化方向发展。</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mc:Choice xmlns:p14="http://schemas.microsoft.com/office/powerpoint/2010/main" Requires="p14">
      <p:transition spd="slow" p14:dur="2000">
        <p:pull dir="lu"/>
      </p:transition>
    </mc:Choice>
    <mc:Fallback>
      <p:transition spd="slow">
        <p:pull dir="lu"/>
      </p:transition>
    </mc:Fallback>
  </mc:AlternateContent>
  <p:timing/>
</p:sld>
</file>

<file path=ppt/slides/slide41.xml><?xml version="1.0" encoding="utf-8"?>
<p:sld xmlns:a="http://schemas.openxmlformats.org/drawingml/2006/main" xmlns:r="http://schemas.openxmlformats.org/officeDocument/2006/relationships" xmlns:m="http://schemas.openxmlformats.org/officeDocument/2006/math" xmlns:w="http://schemas.openxmlformats.org/wordprocessingml/2006/main"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1"/>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a:solidFill>
                <a:srgbClr val="333333"/>
              </a:solidFill>
              <a:latin typeface="微软雅黑" panose="020b0503020204020204" pitchFamily="34" charset="-122"/>
              <a:ea typeface="微软雅黑" panose="020b0503020204020204" pitchFamily="34" charset="-122"/>
            </a:endParaRPr>
          </a:p>
        </p:txBody>
      </p:sp>
      <p:sp>
        <p:nvSpPr>
          <p:cNvPr id="4" name="矩形 3">
            <a:hlinkClick r:id="rId4" action="ppaction://hlinksldjump"/>
          </p:cNvPr>
          <p:cNvSpPr/>
          <p:nvPr/>
        </p:nvSpPr>
        <p:spPr>
          <a:xfrm>
            <a:off x="3168030" y="836710"/>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2318000"/>
            <a:ext cx="8128000" cy="2475999"/>
          </a:xfrm>
          <a:prstGeom prst="rect">
            <a:avLst/>
          </a:prstGeom>
        </p:spPr>
        <p:txBody>
          <a:bodyPr>
            <a:spAutoFit/>
          </a:bodyPr>
          <a:lstStyle/>
          <a:p>
            <a:pPr>
              <a:lnSpc>
                <a:spcPct val="120000"/>
              </a:lnSpc>
              <a:spcAft>
                <a:spcPct val="0"/>
              </a:spcAft>
              <a:tabLst>
                <a:tab pos="1188085"/>
                <a:tab pos="2163445"/>
                <a:tab pos="3142615"/>
                <a:tab pos="4190365"/>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解析</a:t>
            </a:r>
            <a:r>
              <a:rPr lang="en-US"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第</a:t>
            </a: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问原因</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根据材料可从西欧与美国经济实力变化、西欧摆脱美国控制的需要、促进自身经济发展等角度概括。第</a:t>
            </a: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问变化</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从材料中的数据可以看出</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美国经济实力下降</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西欧、日本经济实力增强</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进而得出资本主义世界经济格局从美国独霸到美、日、西欧三足鼎立的变化。然后根据材料三</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从冲击美苏两极格局、促进多极化两个角度分析其影响。</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pic>
        <p:nvPicPr>
          <p:cNvPr id="11" name="New picture"/>
          <p:cNvPicPr/>
          <p:nvPr/>
        </p:nvPicPr>
        <p:blipFill>
          <a:blip r:embed="rId5"/>
          <a:stretch>
            <a:fillRect/>
          </a:stretch>
        </p:blipFill>
        <p:spPr>
          <a:xfrm>
            <a:off x="11518900" y="10922000"/>
            <a:ext cx="317500" cy="228600"/>
          </a:xfrm>
          <a:prstGeom prst="cube">
            <a:avLst/>
          </a:prstGeom>
        </p:spPr>
      </p:pic>
    </p:spTree>
  </p:cSld>
  <p:clrMapOvr>
    <a:masterClrMapping/>
  </p:clrMapOvr>
  <mc:AlternateContent>
    <mc:Choice xmlns:p14="http://schemas.microsoft.com/office/powerpoint/2010/main" Requires="p14">
      <p:transition spd="slow" p14:dur="2000">
        <p:pull dir="lu"/>
      </p:transition>
    </mc:Choice>
    <mc:Fallback>
      <p:transition spd="slow">
        <p:pull dir="lu"/>
      </p:transition>
    </mc:Fallback>
  </mc:AlternateContent>
  <p:timing/>
</p:sld>
</file>

<file path=ppt/tags/tag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3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3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3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4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7.xml><?xml version="1.0" encoding="utf-8"?>
<p:tagLst xmlns:p="http://schemas.openxmlformats.org/presentationml/2006/main">
  <p:tag name="KSO_WM_BEAUTIFY_FLAG" val="#wm#"/>
  <p:tag name="KSO_WM_TAG_VERSION" val="1.0"/>
  <p:tag name="KSO_WM_TEMPLATE_CATEGORY" val="custom"/>
  <p:tag name="KSO_WM_TEMPLATE_INDEX" val="20205081"/>
  <p:tag name="KSO_WM_UNIT_COMPATIBLE" val="0"/>
  <p:tag name="KSO_WM_UNIT_DIAGRAM_ISNUMVISUAL" val="0"/>
  <p:tag name="KSO_WM_UNIT_DIAGRAM_ISREFERUNIT" val="0"/>
  <p:tag name="KSO_WM_UNIT_HIGHLIGHT" val="0"/>
  <p:tag name="KSO_WM_UNIT_ID" val="_0**"/>
  <p:tag name="KSO_WM_UNIT_LAYERLEVEL" val="1"/>
</p:tagLst>
</file>

<file path=ppt/tags/tag58.xml><?xml version="1.0" encoding="utf-8"?>
<p:tagLst xmlns:p="http://schemas.openxmlformats.org/presentationml/2006/main">
  <p:tag name="KSO_WM_BEAUTIFY_FLAG" val="#wm#"/>
  <p:tag name="KSO_WM_TAG_VERSION" val="1.0"/>
  <p:tag name="KSO_WM_TEMPLATE_CATEGORY" val="custom"/>
  <p:tag name="KSO_WM_TEMPLATE_INDEX" val="20205081"/>
  <p:tag name="KSO_WM_UNIT_COMPATIBLE" val="0"/>
  <p:tag name="KSO_WM_UNIT_DIAGRAM_ISNUMVISUAL" val="0"/>
  <p:tag name="KSO_WM_UNIT_DIAGRAM_ISREFERUNIT" val="0"/>
  <p:tag name="KSO_WM_UNIT_HIGHLIGHT" val="0"/>
  <p:tag name="KSO_WM_UNIT_ID" val="_0**"/>
  <p:tag name="KSO_WM_UNIT_LAYERLEVEL" val="1"/>
</p:tagLst>
</file>

<file path=ppt/tags/tag5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2.xml><?xml version="1.0" encoding="utf-8"?>
<p:tagLst xmlns:p="http://schemas.openxmlformats.org/presentationml/2006/main">
  <p:tag name="KSO_WM_BEAUTIFY_FLAG" val="#wm#"/>
  <p:tag name="KSO_WM_TAG_VERSION" val="1.0"/>
  <p:tag name="KSO_WM_TEMPLATE_CATEGORY" val="custom"/>
  <p:tag name="KSO_WM_TEMPLATE_COLOR_TYPE" val="1"/>
  <p:tag name="KSO_WM_TEMPLATE_INDEX" val="20205081"/>
  <p:tag name="KSO_WM_TEMPLATE_MASTER_TYPE" val="0"/>
  <p:tag name="KSO_WM_TEMPLATE_SUBCATEGORY" val="19"/>
  <p:tag name="KSO_WM_TEMPLATE_THUMBS_INDEX" val="1、4、7、12、13、14、15、16、17、18、20、24、25、28、33、36、40、43、44"/>
  <p:tag name="KSO_WM_UNIT_SHOW_EDIT_AREA_INDICATION" val="1"/>
</p:tagLst>
</file>

<file path=ppt/tags/tag63.xml><?xml version="1.0" encoding="utf-8"?>
<p:tagLst xmlns:p="http://schemas.openxmlformats.org/presentationml/2006/main">
  <p:tag name="AS_OS" val="Unix 3.10 unknown"/>
  <p:tag name="AS_RELEASE_DATE" val="2020.11.30"/>
  <p:tag name="AS_TITLE" val="Aspose.Slides for Java"/>
  <p:tag name="AS_VERSION" val="20.11"/>
</p:tagLst>
</file>

<file path=ppt/theme/theme1.xml><?xml version="1.0" encoding="utf-8"?>
<a:theme xmlns:r="http://schemas.openxmlformats.org/officeDocument/2006/relationships" xmlns:a="http://schemas.openxmlformats.org/drawingml/2006/main" name="自定义设计方案">
  <a:themeElements>
    <a:clrScheme name="新版空白演示配色">
      <a:dk1>
        <a:srgbClr val="000000"/>
      </a:dk1>
      <a:lt1>
        <a:srgbClr val="FFFFFF"/>
      </a:lt1>
      <a:dk2>
        <a:srgbClr val="0F1423"/>
      </a:dk2>
      <a:lt2>
        <a:srgbClr val="FFFFFF"/>
      </a:lt2>
      <a:accent1>
        <a:srgbClr val="6096E6"/>
      </a:accent1>
      <a:accent2>
        <a:srgbClr val="58B6E5"/>
      </a:accent2>
      <a:accent3>
        <a:srgbClr val="56CA95"/>
      </a:accent3>
      <a:accent4>
        <a:srgbClr val="FFBA55"/>
      </a:accent4>
      <a:accent5>
        <a:srgbClr val="F18870"/>
      </a:accent5>
      <a:accent6>
        <a:srgbClr val="EC5F74"/>
      </a:accent6>
      <a:hlink>
        <a:srgbClr val="0563C1"/>
      </a:hlink>
      <a:folHlink>
        <a:srgbClr val="954D72"/>
      </a:folHlink>
    </a:clrScheme>
    <a:fontScheme name="自定义 9">
      <a:majorFont>
        <a:latin typeface="Arial"/>
        <a:ea typeface="微软雅黑"/>
        <a:cs typeface="Arial"/>
      </a:majorFont>
      <a:minorFont>
        <a:latin typeface="Arial"/>
        <a:ea typeface="微软雅黑"/>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学科网</Company>
  <PresentationFormat>On-screen Show (4:3)</PresentationFormat>
  <Paragraphs>215</Paragraphs>
  <Slides>41</Slides>
  <Notes>0</Notes>
  <TotalTime>0</TotalTime>
  <HiddenSlides>0</HiddenSlides>
  <MMClips>0</MMClips>
  <ScaleCrop>0</ScaleCrop>
  <HeadingPairs>
    <vt:vector baseType="variant" size="6">
      <vt:variant>
        <vt:lpstr>Fonts used</vt:lpstr>
      </vt:variant>
      <vt:variant>
        <vt:i4>11</vt:i4>
      </vt:variant>
      <vt:variant>
        <vt:lpstr>Theme</vt:lpstr>
      </vt:variant>
      <vt:variant>
        <vt:i4>1</vt:i4>
      </vt:variant>
      <vt:variant>
        <vt:lpstr>Slide Titles</vt:lpstr>
      </vt:variant>
      <vt:variant>
        <vt:i4>41</vt:i4>
      </vt:variant>
    </vt:vector>
  </HeadingPairs>
  <TitlesOfParts>
    <vt:vector baseType="lpstr" size="53">
      <vt:lpstr>Arial</vt:lpstr>
      <vt:lpstr>微软雅黑</vt:lpstr>
      <vt:lpstr>Wingdings</vt:lpstr>
      <vt:lpstr>Calibri</vt:lpstr>
      <vt:lpstr>Times New Roman</vt:lpstr>
      <vt:lpstr>NEU-BZ-S92</vt:lpstr>
      <vt:lpstr>方正书宋_GBK</vt:lpstr>
      <vt:lpstr>宋体</vt:lpstr>
      <vt:lpstr>黑体</vt:lpstr>
      <vt:lpstr>楷体</vt:lpstr>
      <vt:lpstr>仿宋</vt:lpstr>
      <vt:lpstr>自定义设计方案</vt:lpstr>
      <vt:lpstr>第八单元  20世纪下半叶世界的新变化</vt:lpstr>
      <vt:lpstr>PowerPoint Presentation</vt:lpstr>
      <vt:lpstr>PowerPoint Presentation</vt:lpstr>
      <vt:lpstr>PowerPoint Presentation</vt:lpstr>
      <vt:lpstr>第18课　冷战与国际格局的演变</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Java</Application>
  <AppVersion>20.1100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creator>rbm.xkw.com</dc:creator>
  <cp:revision>1</cp:revision>
  <cp:lastPrinted>2021-01-19T16:47:44.042</cp:lastPrinted>
  <dcterms:created xsi:type="dcterms:W3CDTF">2021-01-19T16:47:44Z</dcterms:created>
  <dcterms:modified xsi:type="dcterms:W3CDTF">2021-01-19T08:47:44Z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