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50"/>
  </p:handoutMasterIdLst>
  <p:sldIdLst>
    <p:sldId id="256" r:id="rId3"/>
    <p:sldId id="257" r:id="rId5"/>
    <p:sldId id="260" r:id="rId6"/>
    <p:sldId id="258" r:id="rId7"/>
    <p:sldId id="259" r:id="rId8"/>
    <p:sldId id="261" r:id="rId9"/>
    <p:sldId id="262" r:id="rId10"/>
    <p:sldId id="263" r:id="rId11"/>
    <p:sldId id="264" r:id="rId12"/>
    <p:sldId id="265" r:id="rId13"/>
    <p:sldId id="267" r:id="rId14"/>
    <p:sldId id="268" r:id="rId15"/>
    <p:sldId id="269" r:id="rId16"/>
    <p:sldId id="270" r:id="rId17"/>
    <p:sldId id="271" r:id="rId18"/>
    <p:sldId id="266" r:id="rId19"/>
    <p:sldId id="272" r:id="rId20"/>
    <p:sldId id="273" r:id="rId21"/>
    <p:sldId id="275" r:id="rId22"/>
    <p:sldId id="274" r:id="rId23"/>
    <p:sldId id="276" r:id="rId24"/>
    <p:sldId id="277" r:id="rId25"/>
    <p:sldId id="278" r:id="rId26"/>
    <p:sldId id="280" r:id="rId27"/>
    <p:sldId id="281" r:id="rId28"/>
    <p:sldId id="282" r:id="rId29"/>
    <p:sldId id="283" r:id="rId30"/>
    <p:sldId id="285" r:id="rId31"/>
    <p:sldId id="286" r:id="rId32"/>
    <p:sldId id="287" r:id="rId33"/>
    <p:sldId id="288" r:id="rId34"/>
    <p:sldId id="289" r:id="rId35"/>
    <p:sldId id="291" r:id="rId36"/>
    <p:sldId id="292" r:id="rId37"/>
    <p:sldId id="293" r:id="rId38"/>
    <p:sldId id="294" r:id="rId39"/>
    <p:sldId id="295" r:id="rId40"/>
    <p:sldId id="296" r:id="rId41"/>
    <p:sldId id="297" r:id="rId42"/>
    <p:sldId id="298" r:id="rId43"/>
    <p:sldId id="299" r:id="rId44"/>
    <p:sldId id="300" r:id="rId45"/>
    <p:sldId id="304" r:id="rId46"/>
    <p:sldId id="301" r:id="rId47"/>
    <p:sldId id="302" r:id="rId48"/>
    <p:sldId id="303" r:id="rId49"/>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李 连" initials="李" lastIdx="0"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179"/>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4" Type="http://schemas.openxmlformats.org/officeDocument/2006/relationships/commentAuthors" Target="commentAuthors.xml"/><Relationship Id="rId53" Type="http://schemas.openxmlformats.org/officeDocument/2006/relationships/tableStyles" Target="tableStyles.xml"/><Relationship Id="rId52" Type="http://schemas.openxmlformats.org/officeDocument/2006/relationships/viewProps" Target="viewProps.xml"/><Relationship Id="rId51" Type="http://schemas.openxmlformats.org/officeDocument/2006/relationships/presProps" Target="presProps.xml"/><Relationship Id="rId50" Type="http://schemas.openxmlformats.org/officeDocument/2006/relationships/handoutMaster" Target="handoutMasters/handoutMaster1.xml"/><Relationship Id="rId5" Type="http://schemas.openxmlformats.org/officeDocument/2006/relationships/slide" Target="slides/slide2.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D6CBE1-B0E5-4AA1-A36B-9FDFFEAAA881}"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750">
        <p:random/>
      </p:transition>
    </mc:Choice>
    <mc:Fallback>
      <p:transition spd="med">
        <p:random/>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0" Type="http://schemas.openxmlformats.org/officeDocument/2006/relationships/theme" Target="../theme/theme1.xml"/><Relationship Id="rId2" Type="http://schemas.openxmlformats.org/officeDocument/2006/relationships/slideLayout" Target="../slideLayouts/slideLayout2.xml"/><Relationship Id="rId19" Type="http://schemas.openxmlformats.org/officeDocument/2006/relationships/tags" Target="../tags/tag61.xml"/><Relationship Id="rId18" Type="http://schemas.openxmlformats.org/officeDocument/2006/relationships/tags" Target="../tags/tag60.xml"/><Relationship Id="rId17" Type="http://schemas.openxmlformats.org/officeDocument/2006/relationships/tags" Target="../tags/tag59.xml"/><Relationship Id="rId16" Type="http://schemas.openxmlformats.org/officeDocument/2006/relationships/tags" Target="../tags/tag58.xml"/><Relationship Id="rId15" Type="http://schemas.openxmlformats.org/officeDocument/2006/relationships/tags" Target="../tags/tag57.xml"/><Relationship Id="rId14" Type="http://schemas.openxmlformats.org/officeDocument/2006/relationships/tags" Target="../tags/tag56.xml"/><Relationship Id="rId13" Type="http://schemas.openxmlformats.org/officeDocument/2006/relationships/image" Target="../media/image1.pn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3"/>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4"/>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5"/>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6"/>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7"/>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8"/>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9"/>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1.xml"/><Relationship Id="rId3" Type="http://schemas.openxmlformats.org/officeDocument/2006/relationships/tags" Target="../tags/tag64.xml"/><Relationship Id="rId2" Type="http://schemas.openxmlformats.org/officeDocument/2006/relationships/tags" Target="../tags/tag63.xml"/><Relationship Id="rId1" Type="http://schemas.openxmlformats.org/officeDocument/2006/relationships/tags" Target="../tags/tag62.xml"/></Relationships>
</file>

<file path=ppt/slides/_rels/slide2.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tags" Target="../tags/tag65.xml"/><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6.xml"/><Relationship Id="rId1" Type="http://schemas.openxmlformats.org/officeDocument/2006/relationships/image" Target="../media/image6.png"/></Relationships>
</file>

<file path=ppt/slides/_rels/slide5.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tags" Target="../tags/tag67.xml"/><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png"/></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68.xml"/><Relationship Id="rId2" Type="http://schemas.openxmlformats.org/officeDocument/2006/relationships/image" Target="../media/image11.png"/><Relationship Id="rId1" Type="http://schemas.openxmlformats.org/officeDocument/2006/relationships/image" Target="../media/image10.png"/></Relationships>
</file>

<file path=ppt/slides/_rels/slide7.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tags" Target="../tags/tag69.xml"/><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16.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22.jpeg"/><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image" Target="../media/image19.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5.jpeg"/><Relationship Id="rId1" Type="http://schemas.openxmlformats.org/officeDocument/2006/relationships/image" Target="../media/image24.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6.jpeg"/><Relationship Id="rId1" Type="http://schemas.openxmlformats.org/officeDocument/2006/relationships/hyperlink" Target="http://img.tesoon.com/up/2014/1219/19201412155340613.jpg" TargetMode="Externa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8.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9.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2.xml"/><Relationship Id="rId1" Type="http://schemas.openxmlformats.org/officeDocument/2006/relationships/image" Target="../media/image3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2.png"/><Relationship Id="rId1" Type="http://schemas.openxmlformats.org/officeDocument/2006/relationships/image" Target="../media/image3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4.jpeg"/><Relationship Id="rId1" Type="http://schemas.openxmlformats.org/officeDocument/2006/relationships/image" Target="../media/image33.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5.jpe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6.jpe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7.jpe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9.jpe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7.jpeg"/><Relationship Id="rId1" Type="http://schemas.openxmlformats.org/officeDocument/2006/relationships/image" Target="../media/image40.jpe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1.jpeg"/></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2.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3.png"/></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4.png"/></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5.png"/></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6.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7.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8.png"/></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9.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336550" y="307975"/>
            <a:ext cx="11518900" cy="2279650"/>
          </a:xfrm>
        </p:spPr>
        <p:txBody>
          <a:bodyPr/>
          <a:lstStyle/>
          <a:p>
            <a:r>
              <a:rPr lang="zh-CN" altLang="en-US" b="1">
                <a:solidFill>
                  <a:srgbClr val="FF0000"/>
                </a:solidFill>
                <a:effectLst/>
              </a:rPr>
              <a:t>第</a:t>
            </a:r>
            <a:r>
              <a:rPr lang="en-US" altLang="zh-CN" b="1">
                <a:solidFill>
                  <a:srgbClr val="FF0000"/>
                </a:solidFill>
                <a:effectLst/>
              </a:rPr>
              <a:t>11</a:t>
            </a:r>
            <a:r>
              <a:rPr lang="zh-CN" altLang="en-US" b="1">
                <a:solidFill>
                  <a:srgbClr val="FF0000"/>
                </a:solidFill>
                <a:effectLst/>
              </a:rPr>
              <a:t>课  </a:t>
            </a:r>
            <a:br>
              <a:rPr lang="zh-CN" altLang="en-US" b="1">
                <a:solidFill>
                  <a:srgbClr val="FF0000"/>
                </a:solidFill>
                <a:effectLst/>
              </a:rPr>
            </a:br>
            <a:r>
              <a:rPr lang="zh-CN" altLang="en-US" b="1">
                <a:solidFill>
                  <a:srgbClr val="FF0000"/>
                </a:solidFill>
                <a:effectLst/>
              </a:rPr>
              <a:t>辽宋夏金元的经济与社会</a:t>
            </a:r>
            <a:endParaRPr lang="zh-CN" altLang="en-US" b="1">
              <a:solidFill>
                <a:srgbClr val="FF0000"/>
              </a:solidFill>
              <a:effectLst/>
            </a:endParaRPr>
          </a:p>
        </p:txBody>
      </p:sp>
      <p:sp>
        <p:nvSpPr>
          <p:cNvPr id="3" name="副标题 2"/>
          <p:cNvSpPr>
            <a:spLocks noGrp="1"/>
          </p:cNvSpPr>
          <p:nvPr>
            <p:ph type="subTitle" idx="1"/>
            <p:custDataLst>
              <p:tags r:id="rId2"/>
            </p:custDataLst>
          </p:nvPr>
        </p:nvSpPr>
        <p:spPr>
          <a:xfrm>
            <a:off x="781685" y="3469640"/>
            <a:ext cx="10852150" cy="2612390"/>
          </a:xfrm>
        </p:spPr>
        <p:txBody>
          <a:bodyPr/>
          <a:lstStyle/>
          <a:p>
            <a:pPr algn="l"/>
            <a:r>
              <a:rPr lang="zh-CN" altLang="en-US" sz="3200">
                <a:solidFill>
                  <a:srgbClr val="FF0000"/>
                </a:solidFill>
              </a:rPr>
              <a:t>课程目标：</a:t>
            </a:r>
            <a:endParaRPr lang="zh-CN" altLang="en-US" sz="3200">
              <a:solidFill>
                <a:srgbClr val="FF0000"/>
              </a:solidFill>
            </a:endParaRPr>
          </a:p>
          <a:p>
            <a:pPr algn="l"/>
            <a:r>
              <a:rPr lang="en-US" altLang="zh-CN" sz="3200"/>
              <a:t>1.</a:t>
            </a:r>
            <a:r>
              <a:rPr lang="zh-CN" altLang="en-US" sz="3200"/>
              <a:t>了解这一时期农业和手工业发展取得的成就</a:t>
            </a:r>
            <a:endParaRPr lang="zh-CN" altLang="en-US" sz="3200"/>
          </a:p>
          <a:p>
            <a:pPr algn="l"/>
            <a:r>
              <a:rPr lang="en-US" altLang="zh-CN" sz="3200"/>
              <a:t>2.</a:t>
            </a:r>
            <a:r>
              <a:rPr lang="zh-CN" altLang="en-US" sz="3200"/>
              <a:t>了解这一时期社会变化的原因及特点</a:t>
            </a:r>
            <a:endParaRPr lang="zh-CN" altLang="en-US" sz="3200"/>
          </a:p>
        </p:txBody>
      </p:sp>
    </p:spTree>
    <p:custDataLst>
      <p:tags r:id="rId3"/>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8" name="副标题 2"/>
          <p:cNvSpPr>
            <a:spLocks noGrp="1"/>
          </p:cNvSpPr>
          <p:nvPr/>
        </p:nvSpPr>
        <p:spPr>
          <a:xfrm>
            <a:off x="250825" y="692150"/>
            <a:ext cx="11899900" cy="1493520"/>
          </a:xfrm>
          <a:prstGeom prst="rect">
            <a:avLst/>
          </a:prstGeom>
          <a:noFill/>
          <a:ln w="9525">
            <a:noFill/>
          </a:ln>
        </p:spPr>
        <p:txBody>
          <a:bodyPr vert="horz" wrap="square" lIns="91440" tIns="45720" rIns="91440" bIns="45720" anchor="t"/>
          <a:lstStyle>
            <a:lvl1pPr marL="0" indent="0" algn="ctr" rtl="0" eaLnBrk="0" fontAlgn="base" hangingPunct="0">
              <a:spcBef>
                <a:spcPct val="20000"/>
              </a:spcBef>
              <a:spcAft>
                <a:spcPct val="0"/>
              </a:spcAft>
              <a:buClr>
                <a:schemeClr val="tx2"/>
              </a:buClr>
              <a:buSzPct val="50000"/>
              <a:buFont typeface="Wingdings 2" panose="05020102010507070707" pitchFamily="18" charset="2"/>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Clr>
                <a:schemeClr val="tx2"/>
              </a:buClr>
              <a:buSzPct val="50000"/>
              <a:buFont typeface="Wingdings 2" panose="05020102010507070707" pitchFamily="18" charset="2"/>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Clr>
                <a:schemeClr val="tx2"/>
              </a:buClr>
              <a:buSzPct val="50000"/>
              <a:buFont typeface="Wingdings 2" panose="05020102010507070707" pitchFamily="18" charset="2"/>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Clr>
                <a:schemeClr val="tx2"/>
              </a:buClr>
              <a:buSzPct val="50000"/>
              <a:buFont typeface="Wingdings 2" panose="05020102010507070707" pitchFamily="18" charset="2"/>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Clr>
                <a:schemeClr val="tx2"/>
              </a:buClr>
              <a:buSzPct val="50000"/>
              <a:buFont typeface="Wingdings 2" panose="05020102010507070707" pitchFamily="18" charset="2"/>
              <a:buNone/>
              <a:defRPr sz="2000" kern="1200">
                <a:solidFill>
                  <a:schemeClr val="tx1">
                    <a:tint val="75000"/>
                  </a:schemeClr>
                </a:solidFill>
                <a:latin typeface="+mn-lt"/>
                <a:ea typeface="+mn-ea"/>
                <a:cs typeface="+mn-cs"/>
              </a:defRPr>
            </a:lvl5pPr>
            <a:lvl6pPr marL="2286000" indent="0" algn="ctr" rtl="0" eaLnBrk="1" latinLnBrk="0" hangingPunct="1">
              <a:spcBef>
                <a:spcPct val="20000"/>
              </a:spcBef>
              <a:buFont typeface="Arial" panose="020B0604020202020204"/>
              <a:buNone/>
              <a:defRPr kumimoji="0" sz="2000" kern="1200">
                <a:solidFill>
                  <a:schemeClr val="tx1">
                    <a:tint val="75000"/>
                  </a:schemeClr>
                </a:solidFill>
                <a:latin typeface="+mn-lt"/>
                <a:ea typeface="+mn-ea"/>
                <a:cs typeface="+mn-cs"/>
              </a:defRPr>
            </a:lvl6pPr>
            <a:lvl7pPr marL="2743200" indent="0" algn="ctr" rtl="0" eaLnBrk="1" latinLnBrk="0" hangingPunct="1">
              <a:spcBef>
                <a:spcPct val="20000"/>
              </a:spcBef>
              <a:buFont typeface="Arial" panose="020B0604020202020204"/>
              <a:buNone/>
              <a:defRPr kumimoji="0" sz="2000" kern="1200">
                <a:solidFill>
                  <a:schemeClr val="tx1">
                    <a:tint val="75000"/>
                  </a:schemeClr>
                </a:solidFill>
                <a:latin typeface="+mn-lt"/>
                <a:ea typeface="+mn-ea"/>
                <a:cs typeface="+mn-cs"/>
              </a:defRPr>
            </a:lvl7pPr>
            <a:lvl8pPr marL="3200400" indent="0" algn="ctr" rtl="0" eaLnBrk="1" latinLnBrk="0" hangingPunct="1">
              <a:spcBef>
                <a:spcPct val="20000"/>
              </a:spcBef>
              <a:buFont typeface="Arial" panose="020B0604020202020204"/>
              <a:buNone/>
              <a:defRPr kumimoji="0" sz="2000" kern="1200">
                <a:solidFill>
                  <a:schemeClr val="tx1">
                    <a:tint val="75000"/>
                  </a:schemeClr>
                </a:solidFill>
                <a:latin typeface="+mn-lt"/>
                <a:ea typeface="+mn-ea"/>
                <a:cs typeface="+mn-cs"/>
              </a:defRPr>
            </a:lvl8pPr>
            <a:lvl9pPr marL="3657600" indent="0" algn="ctr" rtl="0" eaLnBrk="1" latinLnBrk="0" hangingPunct="1">
              <a:spcBef>
                <a:spcPct val="20000"/>
              </a:spcBef>
              <a:buFont typeface="Arial" panose="020B0604020202020204"/>
              <a:buNone/>
              <a:defRPr kumimoji="0" sz="2000" kern="1200">
                <a:solidFill>
                  <a:schemeClr val="tx1">
                    <a:tint val="75000"/>
                  </a:schemeClr>
                </a:solidFill>
                <a:latin typeface="+mn-lt"/>
                <a:ea typeface="+mn-ea"/>
                <a:cs typeface="+mn-cs"/>
              </a:defRPr>
            </a:lvl9pPr>
          </a:lstStyle>
          <a:p>
            <a:pPr algn="l" eaLnBrk="1" hangingPunct="1">
              <a:buSzPct val="50000"/>
            </a:pPr>
            <a:r>
              <a:rPr lang="zh-CN" altLang="en-US" b="1" kern="1200" dirty="0">
                <a:solidFill>
                  <a:schemeClr val="tx1"/>
                </a:solidFill>
                <a:latin typeface="+mn-lt"/>
                <a:ea typeface="+mn-ea"/>
                <a:cs typeface="+mn-cs"/>
              </a:rPr>
              <a:t>英国史学家汤因比说：“如果让我选择，我想</a:t>
            </a:r>
            <a:r>
              <a:rPr lang="zh-CN" altLang="en-US" b="1" kern="1200" dirty="0">
                <a:solidFill>
                  <a:schemeClr val="tx1"/>
                </a:solidFill>
                <a:latin typeface="+mn-lt"/>
                <a:ea typeface="+mn-ea"/>
                <a:cs typeface="+mn-cs"/>
              </a:rPr>
              <a:t>活在中国的宋朝。”</a:t>
            </a:r>
            <a:endParaRPr lang="en-US" altLang="zh-CN" b="1" kern="1200" dirty="0">
              <a:solidFill>
                <a:schemeClr val="tx1"/>
              </a:solidFill>
              <a:latin typeface="+mn-lt"/>
              <a:ea typeface="+mn-ea"/>
              <a:cs typeface="+mn-cs"/>
            </a:endParaRPr>
          </a:p>
          <a:p>
            <a:pPr algn="l" eaLnBrk="1" hangingPunct="1">
              <a:buSzPct val="50000"/>
            </a:pPr>
            <a:r>
              <a:rPr lang="zh-CN" altLang="en-US" b="1" kern="1200" dirty="0">
                <a:solidFill>
                  <a:schemeClr val="tx1"/>
                </a:solidFill>
                <a:latin typeface="+mn-lt"/>
                <a:ea typeface="+mn-ea"/>
                <a:cs typeface="+mn-cs"/>
              </a:rPr>
              <a:t>中国学者余秋雨也说：“我最向往的朝代就是宋朝。</a:t>
            </a:r>
            <a:r>
              <a:rPr lang="zh-CN" altLang="en-US" sz="4400" b="1" kern="1200" dirty="0">
                <a:solidFill>
                  <a:schemeClr val="tx2"/>
                </a:solidFill>
                <a:latin typeface="+mn-lt"/>
                <a:ea typeface="+mn-ea"/>
                <a:cs typeface="+mn-cs"/>
              </a:rPr>
              <a:t>”</a:t>
            </a:r>
            <a:endParaRPr lang="zh-CN" altLang="en-US" sz="4400" b="1" kern="1200" dirty="0">
              <a:solidFill>
                <a:schemeClr val="tx2"/>
              </a:solidFill>
              <a:latin typeface="+mn-lt"/>
              <a:ea typeface="+mn-ea"/>
              <a:cs typeface="+mn-cs"/>
            </a:endParaRPr>
          </a:p>
        </p:txBody>
      </p:sp>
      <p:sp>
        <p:nvSpPr>
          <p:cNvPr id="4" name="文本框 3"/>
          <p:cNvSpPr txBox="1"/>
          <p:nvPr/>
        </p:nvSpPr>
        <p:spPr>
          <a:xfrm>
            <a:off x="1173480" y="2185670"/>
            <a:ext cx="9844405" cy="583565"/>
          </a:xfrm>
          <a:prstGeom prst="rect">
            <a:avLst/>
          </a:prstGeom>
          <a:noFill/>
        </p:spPr>
        <p:txBody>
          <a:bodyPr wrap="square" rtlCol="0">
            <a:spAutoFit/>
          </a:bodyPr>
          <a:p>
            <a:r>
              <a:rPr lang="zh-CN" altLang="en-US" sz="3200">
                <a:gradFill>
                  <a:gsLst>
                    <a:gs pos="0">
                      <a:srgbClr val="7B32B2"/>
                    </a:gs>
                    <a:gs pos="100000">
                      <a:srgbClr val="401A5D"/>
                    </a:gs>
                  </a:gsLst>
                  <a:lin scaled="0"/>
                </a:gradFill>
              </a:rPr>
              <a:t>同学们，想想两位为何这么喜欢宋朝？</a:t>
            </a:r>
            <a:endParaRPr lang="zh-CN" altLang="en-US" sz="3200">
              <a:gradFill>
                <a:gsLst>
                  <a:gs pos="0">
                    <a:srgbClr val="7B32B2"/>
                  </a:gs>
                  <a:gs pos="100000">
                    <a:srgbClr val="401A5D"/>
                  </a:gs>
                </a:gsLst>
                <a:lin scaled="0"/>
              </a:gradFill>
            </a:endParaRPr>
          </a:p>
        </p:txBody>
      </p:sp>
      <p:pic>
        <p:nvPicPr>
          <p:cNvPr id="5" name="图片 4"/>
          <p:cNvPicPr>
            <a:picLocks noChangeAspect="1"/>
          </p:cNvPicPr>
          <p:nvPr/>
        </p:nvPicPr>
        <p:blipFill>
          <a:blip r:embed="rId1"/>
          <a:stretch>
            <a:fillRect/>
          </a:stretch>
        </p:blipFill>
        <p:spPr>
          <a:xfrm>
            <a:off x="681990" y="118745"/>
            <a:ext cx="10238740" cy="6560185"/>
          </a:xfrm>
          <a:prstGeom prst="rect">
            <a:avLst/>
          </a:prstGeom>
        </p:spPr>
      </p:pic>
      <p:pic>
        <p:nvPicPr>
          <p:cNvPr id="6" name="图片 5"/>
          <p:cNvPicPr>
            <a:picLocks noChangeAspect="1"/>
          </p:cNvPicPr>
          <p:nvPr/>
        </p:nvPicPr>
        <p:blipFill>
          <a:blip r:embed="rId2"/>
          <a:stretch>
            <a:fillRect/>
          </a:stretch>
        </p:blipFill>
        <p:spPr>
          <a:xfrm>
            <a:off x="250825" y="118745"/>
            <a:ext cx="11875770" cy="6560185"/>
          </a:xfrm>
          <a:prstGeom prst="rect">
            <a:avLst/>
          </a:prstGeom>
        </p:spPr>
      </p:pic>
      <p:pic>
        <p:nvPicPr>
          <p:cNvPr id="7" name="图片 6"/>
          <p:cNvPicPr>
            <a:picLocks noChangeAspect="1"/>
          </p:cNvPicPr>
          <p:nvPr/>
        </p:nvPicPr>
        <p:blipFill>
          <a:blip r:embed="rId3"/>
          <a:stretch>
            <a:fillRect/>
          </a:stretch>
        </p:blipFill>
        <p:spPr>
          <a:xfrm>
            <a:off x="1757680" y="425450"/>
            <a:ext cx="8886825" cy="6007100"/>
          </a:xfrm>
          <a:prstGeom prst="rect">
            <a:avLst/>
          </a:prstGeom>
        </p:spPr>
      </p:pic>
    </p:spTree>
    <p:custDataLst>
      <p:tags r:id="rId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8" name="文本框 6151"/>
          <p:cNvSpPr txBox="1">
            <a:spLocks noChangeArrowheads="1"/>
          </p:cNvSpPr>
          <p:nvPr/>
        </p:nvSpPr>
        <p:spPr bwMode="auto">
          <a:xfrm>
            <a:off x="1666875" y="884617"/>
            <a:ext cx="2329815" cy="521970"/>
          </a:xfrm>
          <a:prstGeom prst="rect">
            <a:avLst/>
          </a:prstGeom>
          <a:no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dirty="0">
                <a:latin typeface="黑体" panose="02010609060101010101" pitchFamily="49" charset="-122"/>
                <a:ea typeface="黑体" panose="02010609060101010101" pitchFamily="49" charset="-122"/>
                <a:cs typeface="黑体" panose="02010609060101010101" pitchFamily="49" charset="-122"/>
                <a:sym typeface="宋体" panose="02010600030101010101" pitchFamily="2" charset="-122"/>
              </a:rPr>
              <a:t>1.</a:t>
            </a:r>
            <a:r>
              <a:rPr lang="zh-CN" altLang="en-US" sz="2800" b="1" dirty="0">
                <a:latin typeface="黑体" panose="02010609060101010101" pitchFamily="49" charset="-122"/>
                <a:ea typeface="黑体" panose="02010609060101010101" pitchFamily="49" charset="-122"/>
                <a:cs typeface="黑体" panose="02010609060101010101" pitchFamily="49" charset="-122"/>
                <a:sym typeface="宋体" panose="02010600030101010101" pitchFamily="2" charset="-122"/>
              </a:rPr>
              <a:t>农业发展</a:t>
            </a:r>
            <a:r>
              <a:rPr lang="zh-CN" altLang="en-US" sz="2800" b="1" dirty="0">
                <a:latin typeface="黑体" panose="02010609060101010101" pitchFamily="49" charset="-122"/>
                <a:ea typeface="黑体" panose="02010609060101010101" pitchFamily="49" charset="-122"/>
                <a:cs typeface="黑体" panose="02010609060101010101" pitchFamily="49" charset="-122"/>
                <a:sym typeface="宋体" panose="02010600030101010101" pitchFamily="2" charset="-122"/>
              </a:rPr>
              <a:t>：</a:t>
            </a:r>
            <a:endParaRPr lang="zh-CN" altLang="en-US" sz="2800" b="1" dirty="0">
              <a:latin typeface="黑体" panose="02010609060101010101" pitchFamily="49" charset="-122"/>
              <a:ea typeface="黑体" panose="02010609060101010101" pitchFamily="49" charset="-122"/>
              <a:cs typeface="黑体" panose="02010609060101010101" pitchFamily="49" charset="-122"/>
              <a:sym typeface="宋体" panose="02010600030101010101" pitchFamily="2" charset="-122"/>
            </a:endParaRPr>
          </a:p>
        </p:txBody>
      </p:sp>
      <p:sp>
        <p:nvSpPr>
          <p:cNvPr id="2" name="文本框 1"/>
          <p:cNvSpPr txBox="1">
            <a:spLocks noChangeArrowheads="1"/>
          </p:cNvSpPr>
          <p:nvPr/>
        </p:nvSpPr>
        <p:spPr bwMode="auto">
          <a:xfrm>
            <a:off x="1828165" y="1581785"/>
            <a:ext cx="3350895" cy="521970"/>
          </a:xfrm>
          <a:prstGeom prst="rect">
            <a:avLst/>
          </a:prstGeom>
          <a:noFill/>
          <a:ln>
            <a:noFill/>
          </a:ln>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b="1" dirty="0">
                <a:latin typeface="黑体" panose="02010609060101010101" pitchFamily="49" charset="-122"/>
                <a:ea typeface="黑体" panose="02010609060101010101" pitchFamily="49" charset="-122"/>
                <a:cs typeface="黑体" panose="02010609060101010101" pitchFamily="49" charset="-122"/>
              </a:rPr>
              <a:t>（</a:t>
            </a:r>
            <a:r>
              <a:rPr lang="en-US" altLang="zh-CN" sz="2800" b="1" dirty="0">
                <a:latin typeface="黑体" panose="02010609060101010101" pitchFamily="49" charset="-122"/>
                <a:ea typeface="黑体" panose="02010609060101010101" pitchFamily="49" charset="-122"/>
                <a:cs typeface="黑体" panose="02010609060101010101" pitchFamily="49" charset="-122"/>
              </a:rPr>
              <a:t>1</a:t>
            </a:r>
            <a:r>
              <a:rPr lang="zh-CN" altLang="en-US" sz="2800" b="1" dirty="0">
                <a:latin typeface="黑体" panose="02010609060101010101" pitchFamily="49" charset="-122"/>
                <a:ea typeface="黑体" panose="02010609060101010101" pitchFamily="49" charset="-122"/>
                <a:cs typeface="黑体" panose="02010609060101010101" pitchFamily="49" charset="-122"/>
              </a:rPr>
              <a:t>）</a:t>
            </a:r>
            <a:r>
              <a:rPr lang="en-US" altLang="zh-CN" sz="2800" b="1" dirty="0">
                <a:latin typeface="黑体" panose="02010609060101010101" pitchFamily="49" charset="-122"/>
                <a:ea typeface="黑体" panose="02010609060101010101" pitchFamily="49" charset="-122"/>
                <a:cs typeface="黑体" panose="02010609060101010101" pitchFamily="49" charset="-122"/>
              </a:rPr>
              <a:t>.</a:t>
            </a:r>
            <a:r>
              <a:rPr lang="zh-CN" altLang="en-US" sz="2800" b="1" dirty="0">
                <a:latin typeface="黑体" panose="02010609060101010101" pitchFamily="49" charset="-122"/>
                <a:ea typeface="黑体" panose="02010609060101010101" pitchFamily="49" charset="-122"/>
                <a:cs typeface="黑体" panose="02010609060101010101" pitchFamily="49" charset="-122"/>
              </a:rPr>
              <a:t>原因</a:t>
            </a:r>
            <a:endParaRPr lang="zh-CN" altLang="en-US" sz="2800" b="1" dirty="0">
              <a:latin typeface="黑体" panose="02010609060101010101" pitchFamily="49" charset="-122"/>
              <a:ea typeface="黑体" panose="02010609060101010101" pitchFamily="49" charset="-122"/>
              <a:cs typeface="黑体" panose="02010609060101010101" pitchFamily="49" charset="-122"/>
            </a:endParaRPr>
          </a:p>
        </p:txBody>
      </p:sp>
      <p:sp>
        <p:nvSpPr>
          <p:cNvPr id="5" name="文本框 4"/>
          <p:cNvSpPr txBox="1">
            <a:spLocks noChangeArrowheads="1"/>
          </p:cNvSpPr>
          <p:nvPr/>
        </p:nvSpPr>
        <p:spPr bwMode="auto">
          <a:xfrm>
            <a:off x="1862455" y="3753485"/>
            <a:ext cx="2085340" cy="521970"/>
          </a:xfrm>
          <a:prstGeom prst="rect">
            <a:avLst/>
          </a:prstGeom>
          <a:noFill/>
          <a:ln>
            <a:noFill/>
          </a:ln>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b="1" dirty="0">
                <a:latin typeface="黑体" panose="02010609060101010101" pitchFamily="49" charset="-122"/>
                <a:ea typeface="黑体" panose="02010609060101010101" pitchFamily="49" charset="-122"/>
                <a:cs typeface="黑体" panose="02010609060101010101" pitchFamily="49" charset="-122"/>
              </a:rPr>
              <a:t>（</a:t>
            </a:r>
            <a:r>
              <a:rPr lang="en-US" altLang="zh-CN" sz="2800" b="1" dirty="0">
                <a:latin typeface="黑体" panose="02010609060101010101" pitchFamily="49" charset="-122"/>
                <a:ea typeface="黑体" panose="02010609060101010101" pitchFamily="49" charset="-122"/>
                <a:cs typeface="黑体" panose="02010609060101010101" pitchFamily="49" charset="-122"/>
              </a:rPr>
              <a:t>2</a:t>
            </a:r>
            <a:r>
              <a:rPr lang="zh-CN" altLang="en-US" sz="2800" b="1" dirty="0">
                <a:latin typeface="黑体" panose="02010609060101010101" pitchFamily="49" charset="-122"/>
                <a:ea typeface="黑体" panose="02010609060101010101" pitchFamily="49" charset="-122"/>
                <a:cs typeface="黑体" panose="02010609060101010101" pitchFamily="49" charset="-122"/>
              </a:rPr>
              <a:t>）</a:t>
            </a:r>
            <a:r>
              <a:rPr lang="en-US" altLang="zh-CN" sz="2800" b="1" dirty="0">
                <a:latin typeface="黑体" panose="02010609060101010101" pitchFamily="49" charset="-122"/>
                <a:ea typeface="黑体" panose="02010609060101010101" pitchFamily="49" charset="-122"/>
                <a:cs typeface="黑体" panose="02010609060101010101" pitchFamily="49" charset="-122"/>
              </a:rPr>
              <a:t>.</a:t>
            </a:r>
            <a:r>
              <a:rPr lang="zh-CN" altLang="en-US" sz="2800" b="1" dirty="0">
                <a:latin typeface="黑体" panose="02010609060101010101" pitchFamily="49" charset="-122"/>
                <a:ea typeface="黑体" panose="02010609060101010101" pitchFamily="49" charset="-122"/>
                <a:cs typeface="黑体" panose="02010609060101010101" pitchFamily="49" charset="-122"/>
              </a:rPr>
              <a:t>结果</a:t>
            </a:r>
            <a:endParaRPr lang="zh-CN" altLang="en-US" sz="2800" b="1" dirty="0">
              <a:latin typeface="黑体" panose="02010609060101010101" pitchFamily="49" charset="-122"/>
              <a:ea typeface="黑体" panose="02010609060101010101" pitchFamily="49" charset="-122"/>
              <a:cs typeface="黑体" panose="02010609060101010101" pitchFamily="49" charset="-122"/>
            </a:endParaRPr>
          </a:p>
        </p:txBody>
      </p:sp>
      <p:sp>
        <p:nvSpPr>
          <p:cNvPr id="6" name="文本框 5"/>
          <p:cNvSpPr txBox="1">
            <a:spLocks noChangeArrowheads="1"/>
          </p:cNvSpPr>
          <p:nvPr/>
        </p:nvSpPr>
        <p:spPr bwMode="auto">
          <a:xfrm>
            <a:off x="1827848" y="2206369"/>
            <a:ext cx="8364537" cy="1383665"/>
          </a:xfrm>
          <a:prstGeom prst="rect">
            <a:avLst/>
          </a:prstGeom>
          <a:noFill/>
          <a:ln>
            <a:noFill/>
          </a:ln>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b="1" dirty="0">
                <a:latin typeface="黑体" panose="02010609060101010101" pitchFamily="49" charset="-122"/>
                <a:ea typeface="黑体" panose="02010609060101010101" pitchFamily="49" charset="-122"/>
                <a:cs typeface="黑体" panose="02010609060101010101" pitchFamily="49" charset="-122"/>
              </a:rPr>
              <a:t>（</a:t>
            </a:r>
            <a:r>
              <a:rPr lang="en-US" altLang="zh-CN" sz="2800" b="1" dirty="0">
                <a:latin typeface="黑体" panose="02010609060101010101" pitchFamily="49" charset="-122"/>
                <a:ea typeface="黑体" panose="02010609060101010101" pitchFamily="49" charset="-122"/>
                <a:cs typeface="黑体" panose="02010609060101010101" pitchFamily="49" charset="-122"/>
              </a:rPr>
              <a:t>1</a:t>
            </a:r>
            <a:r>
              <a:rPr lang="zh-CN" altLang="en-US" sz="2800" b="1" dirty="0">
                <a:latin typeface="黑体" panose="02010609060101010101" pitchFamily="49" charset="-122"/>
                <a:ea typeface="黑体" panose="02010609060101010101" pitchFamily="49" charset="-122"/>
                <a:cs typeface="黑体" panose="02010609060101010101" pitchFamily="49" charset="-122"/>
              </a:rPr>
              <a:t>）自东汉后期开始，江南社会经济逐步得到发展</a:t>
            </a:r>
            <a:endParaRPr lang="zh-CN" altLang="en-US" sz="2800" b="1" dirty="0">
              <a:latin typeface="黑体" panose="02010609060101010101" pitchFamily="49" charset="-122"/>
              <a:ea typeface="黑体" panose="02010609060101010101" pitchFamily="49" charset="-122"/>
              <a:cs typeface="黑体" panose="02010609060101010101" pitchFamily="49" charset="-122"/>
            </a:endParaRPr>
          </a:p>
          <a:p>
            <a:r>
              <a:rPr lang="zh-CN" altLang="en-US" sz="2800" b="1" dirty="0">
                <a:latin typeface="黑体" panose="02010609060101010101" pitchFamily="49" charset="-122"/>
                <a:ea typeface="黑体" panose="02010609060101010101" pitchFamily="49" charset="-122"/>
                <a:cs typeface="黑体" panose="02010609060101010101" pitchFamily="49" charset="-122"/>
              </a:rPr>
              <a:t>（</a:t>
            </a:r>
            <a:r>
              <a:rPr lang="en-US" altLang="zh-CN" sz="2800" b="1" dirty="0">
                <a:latin typeface="黑体" panose="02010609060101010101" pitchFamily="49" charset="-122"/>
                <a:ea typeface="黑体" panose="02010609060101010101" pitchFamily="49" charset="-122"/>
                <a:cs typeface="黑体" panose="02010609060101010101" pitchFamily="49" charset="-122"/>
              </a:rPr>
              <a:t>2</a:t>
            </a:r>
            <a:r>
              <a:rPr lang="zh-CN" altLang="en-US" sz="2800" b="1" dirty="0">
                <a:latin typeface="黑体" panose="02010609060101010101" pitchFamily="49" charset="-122"/>
                <a:ea typeface="黑体" panose="02010609060101010101" pitchFamily="49" charset="-122"/>
                <a:cs typeface="黑体" panose="02010609060101010101" pitchFamily="49" charset="-122"/>
              </a:rPr>
              <a:t>）唐朝中晚期至两宋时期，南方战乱较少</a:t>
            </a:r>
            <a:endParaRPr lang="zh-CN" altLang="en-US" sz="2800" b="1" dirty="0">
              <a:latin typeface="黑体" panose="02010609060101010101" pitchFamily="49" charset="-122"/>
              <a:ea typeface="黑体" panose="02010609060101010101" pitchFamily="49" charset="-122"/>
              <a:cs typeface="黑体" panose="02010609060101010101" pitchFamily="49" charset="-122"/>
            </a:endParaRPr>
          </a:p>
          <a:p>
            <a:r>
              <a:rPr lang="zh-CN" altLang="en-US" sz="2800" b="1" dirty="0">
                <a:latin typeface="黑体" panose="02010609060101010101" pitchFamily="49" charset="-122"/>
                <a:ea typeface="黑体" panose="02010609060101010101" pitchFamily="49" charset="-122"/>
                <a:cs typeface="黑体" panose="02010609060101010101" pitchFamily="49" charset="-122"/>
              </a:rPr>
              <a:t>（</a:t>
            </a:r>
            <a:r>
              <a:rPr lang="en-US" altLang="zh-CN" sz="2800" b="1" dirty="0">
                <a:latin typeface="黑体" panose="02010609060101010101" pitchFamily="49" charset="-122"/>
                <a:ea typeface="黑体" panose="02010609060101010101" pitchFamily="49" charset="-122"/>
                <a:cs typeface="黑体" panose="02010609060101010101" pitchFamily="49" charset="-122"/>
              </a:rPr>
              <a:t>3</a:t>
            </a:r>
            <a:r>
              <a:rPr lang="zh-CN" altLang="en-US" sz="2800" b="1" dirty="0">
                <a:latin typeface="黑体" panose="02010609060101010101" pitchFamily="49" charset="-122"/>
                <a:ea typeface="黑体" panose="02010609060101010101" pitchFamily="49" charset="-122"/>
                <a:cs typeface="黑体" panose="02010609060101010101" pitchFamily="49" charset="-122"/>
              </a:rPr>
              <a:t>）北方人口大批南迁，带去了先进生产技术</a:t>
            </a:r>
            <a:endParaRPr lang="zh-CN" altLang="en-US" sz="2800" b="1" dirty="0">
              <a:latin typeface="黑体" panose="02010609060101010101" pitchFamily="49" charset="-122"/>
              <a:ea typeface="黑体" panose="02010609060101010101" pitchFamily="49" charset="-122"/>
              <a:cs typeface="黑体" panose="02010609060101010101" pitchFamily="49" charset="-122"/>
            </a:endParaRPr>
          </a:p>
        </p:txBody>
      </p:sp>
      <p:sp>
        <p:nvSpPr>
          <p:cNvPr id="8" name="文本框 7"/>
          <p:cNvSpPr txBox="1">
            <a:spLocks noChangeArrowheads="1"/>
          </p:cNvSpPr>
          <p:nvPr/>
        </p:nvSpPr>
        <p:spPr bwMode="auto">
          <a:xfrm>
            <a:off x="1827848" y="4531739"/>
            <a:ext cx="9025031" cy="1383665"/>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b="1" dirty="0">
                <a:latin typeface="黑体" panose="02010609060101010101" pitchFamily="49" charset="-122"/>
                <a:ea typeface="黑体" panose="02010609060101010101" pitchFamily="49" charset="-122"/>
                <a:cs typeface="黑体" panose="02010609060101010101" pitchFamily="49" charset="-122"/>
              </a:rPr>
              <a:t>（</a:t>
            </a:r>
            <a:r>
              <a:rPr lang="en-US" altLang="zh-CN" sz="2800" b="1" dirty="0">
                <a:latin typeface="黑体" panose="02010609060101010101" pitchFamily="49" charset="-122"/>
                <a:ea typeface="黑体" panose="02010609060101010101" pitchFamily="49" charset="-122"/>
                <a:cs typeface="黑体" panose="02010609060101010101" pitchFamily="49" charset="-122"/>
              </a:rPr>
              <a:t>1</a:t>
            </a:r>
            <a:r>
              <a:rPr lang="zh-CN" altLang="en-US" sz="2800" b="1" dirty="0">
                <a:latin typeface="黑体" panose="02010609060101010101" pitchFamily="49" charset="-122"/>
                <a:ea typeface="黑体" panose="02010609060101010101" pitchFamily="49" charset="-122"/>
                <a:cs typeface="黑体" panose="02010609060101010101" pitchFamily="49" charset="-122"/>
              </a:rPr>
              <a:t>）南方农业发展速度加快，逐渐超过北方</a:t>
            </a:r>
            <a:endParaRPr lang="zh-CN" altLang="en-US" sz="2800" b="1" dirty="0">
              <a:latin typeface="黑体" panose="02010609060101010101" pitchFamily="49" charset="-122"/>
              <a:ea typeface="黑体" panose="02010609060101010101" pitchFamily="49" charset="-122"/>
              <a:cs typeface="黑体" panose="02010609060101010101" pitchFamily="49" charset="-122"/>
            </a:endParaRPr>
          </a:p>
          <a:p>
            <a:r>
              <a:rPr lang="zh-CN" altLang="en-US" sz="2800" b="1" dirty="0">
                <a:latin typeface="黑体" panose="02010609060101010101" pitchFamily="49" charset="-122"/>
                <a:ea typeface="黑体" panose="02010609060101010101" pitchFamily="49" charset="-122"/>
                <a:cs typeface="黑体" panose="02010609060101010101" pitchFamily="49" charset="-122"/>
              </a:rPr>
              <a:t>（</a:t>
            </a:r>
            <a:r>
              <a:rPr lang="en-US" altLang="zh-CN" sz="2800" b="1" dirty="0">
                <a:latin typeface="黑体" panose="02010609060101010101" pitchFamily="49" charset="-122"/>
                <a:ea typeface="黑体" panose="02010609060101010101" pitchFamily="49" charset="-122"/>
                <a:cs typeface="黑体" panose="02010609060101010101" pitchFamily="49" charset="-122"/>
              </a:rPr>
              <a:t>2</a:t>
            </a:r>
            <a:r>
              <a:rPr lang="zh-CN" altLang="en-US" sz="2800" b="1" dirty="0">
                <a:latin typeface="黑体" panose="02010609060101010101" pitchFamily="49" charset="-122"/>
                <a:ea typeface="黑体" panose="02010609060101010101" pitchFamily="49" charset="-122"/>
                <a:cs typeface="黑体" panose="02010609060101010101" pitchFamily="49" charset="-122"/>
              </a:rPr>
              <a:t>）自宋代开始，经济的发展进一步向湘西以西拓展，</a:t>
            </a:r>
            <a:endParaRPr lang="zh-CN" altLang="en-US" sz="2800" b="1" dirty="0">
              <a:latin typeface="黑体" panose="02010609060101010101" pitchFamily="49" charset="-122"/>
              <a:ea typeface="黑体" panose="02010609060101010101" pitchFamily="49" charset="-122"/>
              <a:cs typeface="黑体" panose="02010609060101010101" pitchFamily="49" charset="-122"/>
            </a:endParaRPr>
          </a:p>
          <a:p>
            <a:r>
              <a:rPr lang="zh-CN" altLang="en-US" sz="2800" b="1" dirty="0">
                <a:latin typeface="黑体" panose="02010609060101010101" pitchFamily="49" charset="-122"/>
                <a:ea typeface="黑体" panose="02010609060101010101" pitchFamily="49" charset="-122"/>
                <a:cs typeface="黑体" panose="02010609060101010101" pitchFamily="49" charset="-122"/>
              </a:rPr>
              <a:t>     同时，江西、福建和两广地区也得到很大开发</a:t>
            </a:r>
            <a:endParaRPr lang="zh-CN" altLang="en-US" sz="2800" b="1" dirty="0">
              <a:latin typeface="黑体" panose="02010609060101010101" pitchFamily="49" charset="-122"/>
              <a:ea typeface="黑体" panose="02010609060101010101" pitchFamily="49" charset="-122"/>
              <a:cs typeface="黑体" panose="02010609060101010101" pitchFamily="49" charset="-122"/>
            </a:endParaRPr>
          </a:p>
        </p:txBody>
      </p:sp>
      <p:sp>
        <p:nvSpPr>
          <p:cNvPr id="3" name="矩形: 圆角 2"/>
          <p:cNvSpPr/>
          <p:nvPr/>
        </p:nvSpPr>
        <p:spPr bwMode="auto">
          <a:xfrm>
            <a:off x="370349" y="-27878"/>
            <a:ext cx="5302849" cy="714974"/>
          </a:xfrm>
          <a:prstGeom prst="round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t" anchorCtr="0" compatLnSpc="1">
            <a:spAutoFit/>
          </a:bodyPr>
          <a:lstStyle/>
          <a:p>
            <a:pPr marL="0" marR="0" indent="0" algn="l" defTabSz="914400" rtl="0" eaLnBrk="0" fontAlgn="base" latinLnBrk="0" hangingPunct="0">
              <a:lnSpc>
                <a:spcPct val="100000"/>
              </a:lnSpc>
              <a:spcBef>
                <a:spcPct val="0"/>
              </a:spcBef>
              <a:spcAft>
                <a:spcPct val="0"/>
              </a:spcAft>
              <a:buClrTx/>
              <a:buSzTx/>
              <a:buFontTx/>
              <a:buNone/>
            </a:pPr>
            <a:r>
              <a:rPr kumimoji="0" lang="zh-CN" altLang="en-US" sz="3600" b="1" i="0" u="none" strike="noStrike" cap="none" normalizeH="0" baseline="0" dirty="0">
                <a:ln>
                  <a:noFill/>
                </a:ln>
                <a:solidFill>
                  <a:srgbClr val="FF0000"/>
                </a:solidFill>
                <a:effectLst/>
                <a:latin typeface="宋体" panose="02010600030101010101" pitchFamily="2" charset="-122"/>
                <a:ea typeface="宋体" panose="02010600030101010101" pitchFamily="2" charset="-122"/>
                <a:cs typeface="Times New Roman" panose="02020603050405020304" pitchFamily="18" charset="0"/>
              </a:rPr>
              <a:t>一、农业和手工业的发展</a:t>
            </a:r>
            <a:endParaRPr kumimoji="0" lang="zh-CN" altLang="en-US" sz="3600" b="1" i="0" u="none" strike="noStrike" cap="none" normalizeH="0" baseline="0" dirty="0">
              <a:ln>
                <a:noFill/>
              </a:ln>
              <a:solidFill>
                <a:srgbClr val="FF0000"/>
              </a:solidFill>
              <a:effectLst/>
              <a:latin typeface="宋体" panose="02010600030101010101" pitchFamily="2" charset="-122"/>
              <a:ea typeface="宋体" panose="02010600030101010101" pitchFamily="2" charset="-122"/>
              <a:cs typeface="Times New Roman" panose="02020603050405020304" pitchFamily="18" charset="0"/>
            </a:endParaRPr>
          </a:p>
        </p:txBody>
      </p:sp>
      <p:pic>
        <p:nvPicPr>
          <p:cNvPr id="4" name="图片 3"/>
          <p:cNvPicPr>
            <a:picLocks noChangeAspect="1"/>
          </p:cNvPicPr>
          <p:nvPr/>
        </p:nvPicPr>
        <p:blipFill>
          <a:blip r:embed="rId1"/>
          <a:stretch>
            <a:fillRect/>
          </a:stretch>
        </p:blipFill>
        <p:spPr>
          <a:xfrm>
            <a:off x="1514475" y="687070"/>
            <a:ext cx="9652635" cy="6090920"/>
          </a:xfrm>
          <a:prstGeom prst="rect">
            <a:avLst/>
          </a:prstGeom>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9"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000" fill="hold"/>
                                        <p:tgtEl>
                                          <p:spTgt spid="6"/>
                                        </p:tgtEl>
                                        <p:attrNameLst>
                                          <p:attrName>ppt_x</p:attrName>
                                        </p:attrNameLst>
                                      </p:cBhvr>
                                      <p:tavLst>
                                        <p:tav tm="0">
                                          <p:val>
                                            <p:strVal val="#ppt_x-.2"/>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7" dur="1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8"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0-#ppt_w/2"/>
                                          </p:val>
                                        </p:tav>
                                        <p:tav tm="100000">
                                          <p:val>
                                            <p:strVal val="#ppt_x"/>
                                          </p:val>
                                        </p:tav>
                                      </p:tavLst>
                                    </p:anim>
                                    <p:anim calcmode="lin" valueType="num">
                                      <p:cBhvr additive="base">
                                        <p:cTn id="29"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500" fill="hold"/>
                                        <p:tgtEl>
                                          <p:spTgt spid="4"/>
                                        </p:tgtEl>
                                        <p:attrNameLst>
                                          <p:attrName>ppt_x</p:attrName>
                                        </p:attrNameLst>
                                      </p:cBhvr>
                                      <p:tavLst>
                                        <p:tav tm="0">
                                          <p:val>
                                            <p:strVal val="#ppt_x"/>
                                          </p:val>
                                        </p:tav>
                                        <p:tav tm="100000">
                                          <p:val>
                                            <p:strVal val="#ppt_x"/>
                                          </p:val>
                                        </p:tav>
                                      </p:tavLst>
                                    </p:anim>
                                    <p:anim calcmode="lin" valueType="num">
                                      <p:cBhvr additive="base">
                                        <p:cTn id="3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bldLvl="0" animBg="1"/>
      <p:bldP spid="8"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矩形 6"/>
          <p:cNvSpPr/>
          <p:nvPr/>
        </p:nvSpPr>
        <p:spPr>
          <a:xfrm>
            <a:off x="1225176" y="706264"/>
            <a:ext cx="9530080" cy="583565"/>
          </a:xfrm>
          <a:prstGeom prst="rect">
            <a:avLst/>
          </a:prstGeom>
          <a:noFill/>
        </p:spPr>
        <p:style>
          <a:lnRef idx="2">
            <a:schemeClr val="dk1"/>
          </a:lnRef>
          <a:fillRef idx="1">
            <a:schemeClr val="lt1"/>
          </a:fillRef>
          <a:effectRef idx="0">
            <a:schemeClr val="dk1"/>
          </a:effectRef>
          <a:fontRef idx="minor">
            <a:schemeClr val="dk1"/>
          </a:fontRef>
        </p:style>
        <p:txBody>
          <a:bodyPr wrap="none">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solidFill>
                  <a:schemeClr val="tx1"/>
                </a:solidFill>
                <a:effectLst>
                  <a:outerShdw blurRad="38100" dist="19050" dir="2700000" algn="tl" rotWithShape="0">
                    <a:schemeClr val="dk1">
                      <a:alpha val="40000"/>
                    </a:schemeClr>
                  </a:outerShdw>
                </a:effectLst>
                <a:uLnTx/>
                <a:uFillTx/>
                <a:latin typeface="+mn-lt"/>
                <a:ea typeface="+mn-ea"/>
                <a:cs typeface="+mn-cs"/>
              </a:rPr>
              <a:t>粮食作物：</a:t>
            </a:r>
            <a:r>
              <a:rPr kumimoji="0" lang="zh-CN" altLang="en-US" sz="3200" b="1" i="0" u="none" strike="noStrike" kern="1200" cap="none" spc="0" normalizeH="0" baseline="0" noProof="0" dirty="0">
                <a:ln w="18000">
                  <a:solidFill>
                    <a:schemeClr val="accent2">
                      <a:satMod val="140000"/>
                    </a:schemeClr>
                  </a:solidFill>
                  <a:prstDash val="solid"/>
                  <a:miter lim="800000"/>
                </a:ln>
                <a:gradFill>
                  <a:gsLst>
                    <a:gs pos="0">
                      <a:srgbClr val="7B32B2"/>
                    </a:gs>
                    <a:gs pos="100000">
                      <a:srgbClr val="401A5D"/>
                    </a:gs>
                  </a:gsLst>
                  <a:lin scaled="0"/>
                </a:gradFill>
                <a:effectLst/>
                <a:uLnTx/>
                <a:uFillTx/>
                <a:latin typeface="+mn-lt"/>
                <a:ea typeface="+mn-ea"/>
                <a:cs typeface="+mn-cs"/>
              </a:rPr>
              <a:t>一年两熟或一年三熟，粮食产量大大提高</a:t>
            </a:r>
            <a:endParaRPr kumimoji="0" lang="zh-CN" altLang="en-US" sz="3200" b="1" i="0" u="none" strike="noStrike" kern="1200" cap="none" spc="0" normalizeH="0" baseline="0" noProof="0" dirty="0">
              <a:ln w="18000">
                <a:solidFill>
                  <a:schemeClr val="accent2">
                    <a:satMod val="140000"/>
                  </a:schemeClr>
                </a:solidFill>
                <a:prstDash val="solid"/>
                <a:miter lim="800000"/>
              </a:ln>
              <a:gradFill>
                <a:gsLst>
                  <a:gs pos="0">
                    <a:srgbClr val="7B32B2"/>
                  </a:gs>
                  <a:gs pos="100000">
                    <a:srgbClr val="401A5D"/>
                  </a:gs>
                </a:gsLst>
                <a:lin scaled="0"/>
              </a:gradFill>
              <a:effectLst/>
              <a:uLnTx/>
              <a:uFillTx/>
              <a:latin typeface="+mn-lt"/>
              <a:ea typeface="+mn-ea"/>
              <a:cs typeface="+mn-cs"/>
            </a:endParaRPr>
          </a:p>
        </p:txBody>
      </p:sp>
      <p:sp>
        <p:nvSpPr>
          <p:cNvPr id="6" name="矩形 5"/>
          <p:cNvSpPr/>
          <p:nvPr/>
        </p:nvSpPr>
        <p:spPr>
          <a:xfrm>
            <a:off x="1180465" y="2044065"/>
            <a:ext cx="5571490" cy="3046095"/>
          </a:xfrm>
          <a:prstGeom prst="rect">
            <a:avLst/>
          </a:prstGeom>
          <a:noFill/>
          <a:ln w="9525">
            <a:noFill/>
          </a:ln>
        </p:spPr>
        <p:txBody>
          <a:bodyPr wrap="square">
            <a:spAutoFit/>
          </a:bodyPr>
          <a:p>
            <a:pPr eaLnBrk="1" hangingPunct="1"/>
            <a:r>
              <a:rPr lang="zh-CN" altLang="en-US" sz="3200" dirty="0">
                <a:latin typeface="Franklin Gothic Book" panose="020B0503020102020204" pitchFamily="34" charset="0"/>
                <a:ea typeface="黑体" panose="02010609060101010101" pitchFamily="49" charset="-122"/>
              </a:rPr>
              <a:t>稻麦复种制就是以稻</a:t>
            </a:r>
            <a:r>
              <a:rPr lang="en-US" altLang="zh-CN" sz="3200" dirty="0">
                <a:latin typeface="Franklin Gothic Book" panose="020B0503020102020204" pitchFamily="34" charset="0"/>
                <a:ea typeface="黑体" panose="02010609060101010101" pitchFamily="49" charset="-122"/>
              </a:rPr>
              <a:t>,</a:t>
            </a:r>
            <a:r>
              <a:rPr lang="zh-CN" altLang="en-US" sz="3200" dirty="0">
                <a:latin typeface="Franklin Gothic Book" panose="020B0503020102020204" pitchFamily="34" charset="0"/>
                <a:ea typeface="黑体" panose="02010609060101010101" pitchFamily="49" charset="-122"/>
              </a:rPr>
              <a:t>麦两种粮食作物轮种的复种方式。每年六月份种水稻</a:t>
            </a:r>
            <a:r>
              <a:rPr lang="en-US" altLang="zh-CN" sz="3200" dirty="0">
                <a:latin typeface="Franklin Gothic Book" panose="020B0503020102020204" pitchFamily="34" charset="0"/>
                <a:ea typeface="黑体" panose="02010609060101010101" pitchFamily="49" charset="-122"/>
              </a:rPr>
              <a:t>,</a:t>
            </a:r>
            <a:r>
              <a:rPr lang="zh-CN" altLang="en-US" sz="3200" dirty="0">
                <a:latin typeface="Franklin Gothic Book" panose="020B0503020102020204" pitchFamily="34" charset="0"/>
                <a:ea typeface="黑体" panose="02010609060101010101" pitchFamily="49" charset="-122"/>
              </a:rPr>
              <a:t>十一月份水稻收获后</a:t>
            </a:r>
            <a:r>
              <a:rPr lang="en-US" altLang="zh-CN" sz="3200" dirty="0">
                <a:latin typeface="Franklin Gothic Book" panose="020B0503020102020204" pitchFamily="34" charset="0"/>
                <a:ea typeface="黑体" panose="02010609060101010101" pitchFamily="49" charset="-122"/>
              </a:rPr>
              <a:t>,</a:t>
            </a:r>
            <a:r>
              <a:rPr lang="zh-CN" altLang="en-US" sz="3200" dirty="0">
                <a:latin typeface="Franklin Gothic Book" panose="020B0503020102020204" pitchFamily="34" charset="0"/>
                <a:ea typeface="黑体" panose="02010609060101010101" pitchFamily="49" charset="-122"/>
              </a:rPr>
              <a:t>翻耕播种三麦</a:t>
            </a:r>
            <a:r>
              <a:rPr lang="en-US" altLang="zh-CN" sz="3200" dirty="0">
                <a:latin typeface="Franklin Gothic Book" panose="020B0503020102020204" pitchFamily="34" charset="0"/>
                <a:ea typeface="黑体" panose="02010609060101010101" pitchFamily="49" charset="-122"/>
              </a:rPr>
              <a:t>,</a:t>
            </a:r>
            <a:r>
              <a:rPr lang="zh-CN" altLang="en-US" sz="3200" dirty="0">
                <a:latin typeface="Franklin Gothic Book" panose="020B0503020102020204" pitchFamily="34" charset="0"/>
                <a:ea typeface="黑体" panose="02010609060101010101" pitchFamily="49" charset="-122"/>
              </a:rPr>
              <a:t>越冬至来年五月收获</a:t>
            </a:r>
            <a:r>
              <a:rPr lang="en-US" altLang="zh-CN" sz="3200" dirty="0">
                <a:latin typeface="Franklin Gothic Book" panose="020B0503020102020204" pitchFamily="34" charset="0"/>
                <a:ea typeface="黑体" panose="02010609060101010101" pitchFamily="49" charset="-122"/>
              </a:rPr>
              <a:t>,</a:t>
            </a:r>
            <a:r>
              <a:rPr lang="zh-CN" altLang="en-US" sz="3200" dirty="0">
                <a:latin typeface="Franklin Gothic Book" panose="020B0503020102020204" pitchFamily="34" charset="0"/>
                <a:ea typeface="黑体" panose="02010609060101010101" pitchFamily="49" charset="-122"/>
              </a:rPr>
              <a:t>麦茬翻耕灌溉后再种水稻。</a:t>
            </a:r>
            <a:endParaRPr lang="zh-CN" altLang="en-US" sz="3200" dirty="0">
              <a:latin typeface="Franklin Gothic Book" panose="020B0503020102020204" pitchFamily="34" charset="0"/>
              <a:ea typeface="黑体" panose="02010609060101010101" pitchFamily="49" charset="-122"/>
            </a:endParaRPr>
          </a:p>
        </p:txBody>
      </p:sp>
      <p:pic>
        <p:nvPicPr>
          <p:cNvPr id="4" name="图片 3"/>
          <p:cNvPicPr>
            <a:picLocks noChangeAspect="1"/>
          </p:cNvPicPr>
          <p:nvPr/>
        </p:nvPicPr>
        <p:blipFill>
          <a:blip r:embed="rId1"/>
          <a:stretch>
            <a:fillRect/>
          </a:stretch>
        </p:blipFill>
        <p:spPr>
          <a:xfrm>
            <a:off x="6960870" y="2044065"/>
            <a:ext cx="4762500" cy="3571875"/>
          </a:xfrm>
          <a:prstGeom prst="rect">
            <a:avLst/>
          </a:prstGeom>
        </p:spPr>
      </p:pic>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38100" y="-31750"/>
            <a:ext cx="4237990" cy="3481070"/>
          </a:xfrm>
          <a:prstGeom prst="rect">
            <a:avLst/>
          </a:prstGeom>
        </p:spPr>
      </p:pic>
      <p:pic>
        <p:nvPicPr>
          <p:cNvPr id="7" name="图片 6"/>
          <p:cNvPicPr>
            <a:picLocks noChangeAspect="1"/>
          </p:cNvPicPr>
          <p:nvPr/>
        </p:nvPicPr>
        <p:blipFill>
          <a:blip r:embed="rId2"/>
          <a:stretch>
            <a:fillRect/>
          </a:stretch>
        </p:blipFill>
        <p:spPr>
          <a:xfrm>
            <a:off x="4554220" y="309245"/>
            <a:ext cx="7505700" cy="5629275"/>
          </a:xfrm>
          <a:prstGeom prst="rect">
            <a:avLst/>
          </a:prstGeom>
        </p:spPr>
      </p:pic>
      <p:pic>
        <p:nvPicPr>
          <p:cNvPr id="8" name="图片 7"/>
          <p:cNvPicPr>
            <a:picLocks noChangeAspect="1"/>
          </p:cNvPicPr>
          <p:nvPr/>
        </p:nvPicPr>
        <p:blipFill>
          <a:blip r:embed="rId3"/>
          <a:stretch>
            <a:fillRect/>
          </a:stretch>
        </p:blipFill>
        <p:spPr>
          <a:xfrm>
            <a:off x="38100" y="3449320"/>
            <a:ext cx="4376420" cy="3282315"/>
          </a:xfrm>
          <a:prstGeom prst="rect">
            <a:avLst/>
          </a:prstGeom>
        </p:spPr>
      </p:pic>
    </p:spTree>
    <p:custDataLst>
      <p:tags r:id="rId4"/>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0400" y="260985"/>
            <a:ext cx="3607435" cy="647700"/>
          </a:xfrm>
        </p:spPr>
        <p:txBody>
          <a:bodyPr/>
          <a:p>
            <a:r>
              <a:rPr>
                <a:sym typeface="+mn-ea"/>
              </a:rPr>
              <a:t>经济作物的发展</a:t>
            </a:r>
            <a:endParaRPr lang="zh-CN" altLang="en-US"/>
          </a:p>
        </p:txBody>
      </p:sp>
      <p:sp>
        <p:nvSpPr>
          <p:cNvPr id="3" name="内容占位符 2"/>
          <p:cNvSpPr>
            <a:spLocks noGrp="1"/>
          </p:cNvSpPr>
          <p:nvPr>
            <p:ph idx="1"/>
          </p:nvPr>
        </p:nvSpPr>
        <p:spPr>
          <a:xfrm>
            <a:off x="417195" y="908685"/>
            <a:ext cx="11357610" cy="2383155"/>
          </a:xfrm>
        </p:spPr>
        <p:txBody>
          <a:bodyPr/>
          <a:p>
            <a:pPr eaLnBrk="1" hangingPunct="1">
              <a:buNone/>
            </a:pPr>
            <a:r>
              <a:rPr sz="3200">
                <a:sym typeface="+mn-ea"/>
              </a:rPr>
              <a:t>北宋至南宋初，</a:t>
            </a:r>
            <a:r>
              <a:rPr sz="3200">
                <a:solidFill>
                  <a:srgbClr val="FF0000"/>
                </a:solidFill>
                <a:sym typeface="+mn-ea"/>
              </a:rPr>
              <a:t>棉花种植</a:t>
            </a:r>
            <a:r>
              <a:rPr sz="3200">
                <a:sym typeface="+mn-ea"/>
              </a:rPr>
              <a:t>地区限于广东和福建；到南宋后期，</a:t>
            </a:r>
            <a:r>
              <a:rPr sz="3200">
                <a:solidFill>
                  <a:srgbClr val="FF0000"/>
                </a:solidFill>
                <a:sym typeface="+mn-ea"/>
              </a:rPr>
              <a:t>棉花种植</a:t>
            </a:r>
            <a:r>
              <a:rPr sz="3200">
                <a:sym typeface="+mn-ea"/>
              </a:rPr>
              <a:t>区向北推进到江淮和川蜀一带；</a:t>
            </a:r>
            <a:endParaRPr lang="en-US" altLang="zh-CN" sz="3200" dirty="0"/>
          </a:p>
          <a:p>
            <a:pPr eaLnBrk="1" hangingPunct="1">
              <a:buNone/>
            </a:pPr>
            <a:r>
              <a:rPr sz="3200">
                <a:sym typeface="+mn-ea"/>
              </a:rPr>
              <a:t>元朝得到大力推广，南方植棉普遍。</a:t>
            </a:r>
            <a:endParaRPr lang="zh-CN" altLang="en-US" sz="3200">
              <a:sym typeface="+mn-ea"/>
            </a:endParaRPr>
          </a:p>
        </p:txBody>
      </p:sp>
      <p:pic>
        <p:nvPicPr>
          <p:cNvPr id="6" name="Picture 2"/>
          <p:cNvPicPr>
            <a:picLocks noChangeAspect="1"/>
          </p:cNvPicPr>
          <p:nvPr/>
        </p:nvPicPr>
        <p:blipFill>
          <a:blip r:embed="rId1"/>
          <a:stretch>
            <a:fillRect/>
          </a:stretch>
        </p:blipFill>
        <p:spPr>
          <a:xfrm>
            <a:off x="6090920" y="3031490"/>
            <a:ext cx="5496560" cy="3701415"/>
          </a:xfrm>
          <a:prstGeom prst="rect">
            <a:avLst/>
          </a:prstGeom>
          <a:noFill/>
          <a:ln w="9525">
            <a:noFill/>
          </a:ln>
        </p:spPr>
      </p:pic>
      <p:pic>
        <p:nvPicPr>
          <p:cNvPr id="4" name="图片 3"/>
          <p:cNvPicPr>
            <a:picLocks noChangeAspect="1"/>
          </p:cNvPicPr>
          <p:nvPr/>
        </p:nvPicPr>
        <p:blipFill>
          <a:blip r:embed="rId2"/>
          <a:stretch>
            <a:fillRect/>
          </a:stretch>
        </p:blipFill>
        <p:spPr>
          <a:xfrm>
            <a:off x="949325" y="3130550"/>
            <a:ext cx="4762500" cy="3381375"/>
          </a:xfrm>
          <a:prstGeom prst="rect">
            <a:avLst/>
          </a:prstGeom>
        </p:spPr>
      </p:pic>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231775" y="99695"/>
            <a:ext cx="5803900" cy="4352925"/>
          </a:xfrm>
          <a:prstGeom prst="rect">
            <a:avLst/>
          </a:prstGeom>
        </p:spPr>
      </p:pic>
      <p:pic>
        <p:nvPicPr>
          <p:cNvPr id="5" name="图片 4"/>
          <p:cNvPicPr>
            <a:picLocks noChangeAspect="1"/>
          </p:cNvPicPr>
          <p:nvPr/>
        </p:nvPicPr>
        <p:blipFill>
          <a:blip r:embed="rId2"/>
          <a:stretch>
            <a:fillRect/>
          </a:stretch>
        </p:blipFill>
        <p:spPr>
          <a:xfrm>
            <a:off x="6279515" y="339725"/>
            <a:ext cx="4257675" cy="2844165"/>
          </a:xfrm>
          <a:prstGeom prst="rect">
            <a:avLst/>
          </a:prstGeom>
        </p:spPr>
      </p:pic>
      <p:sp>
        <p:nvSpPr>
          <p:cNvPr id="44039" name="Rectangle 7"/>
          <p:cNvSpPr>
            <a:spLocks noChangeArrowheads="1"/>
          </p:cNvSpPr>
          <p:nvPr/>
        </p:nvSpPr>
        <p:spPr bwMode="auto">
          <a:xfrm>
            <a:off x="6279515" y="3183890"/>
            <a:ext cx="4777740" cy="460375"/>
          </a:xfrm>
          <a:prstGeom prst="rect">
            <a:avLst/>
          </a:prstGeom>
          <a:noFill/>
          <a:ln w="9525" algn="ctr">
            <a:noFill/>
            <a:miter lim="800000"/>
          </a:ln>
          <a:effectLst/>
        </p:spPr>
        <p:txBody>
          <a:bodyPr wrap="square">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1" lang="zh-CN" altLang="en-US" sz="2400" b="1" i="0" u="none" strike="noStrike" kern="1200" cap="none" spc="0" normalizeH="0" baseline="0" noProof="0">
                <a:ln>
                  <a:noFill/>
                </a:ln>
                <a:solidFill>
                  <a:schemeClr val="tx1"/>
                </a:solidFill>
                <a:effectLst/>
                <a:uLnTx/>
                <a:uFillTx/>
                <a:latin typeface="+mn-lt"/>
                <a:ea typeface="+mn-ea"/>
                <a:cs typeface="+mn-cs"/>
              </a:rPr>
              <a:t>元代脚踏三锭棉纺车 </a:t>
            </a:r>
            <a:endParaRPr kumimoji="1" lang="zh-CN" altLang="en-US" sz="2400" b="1" i="0" u="none" strike="noStrike" kern="1200" cap="none" spc="0" normalizeH="0" baseline="0" noProof="0">
              <a:ln>
                <a:noFill/>
              </a:ln>
              <a:solidFill>
                <a:schemeClr val="tx1"/>
              </a:solidFill>
              <a:effectLst/>
              <a:uLnTx/>
              <a:uFillTx/>
              <a:latin typeface="+mn-lt"/>
              <a:ea typeface="+mn-ea"/>
              <a:cs typeface="+mn-cs"/>
            </a:endParaRPr>
          </a:p>
        </p:txBody>
      </p:sp>
      <p:pic>
        <p:nvPicPr>
          <p:cNvPr id="11269" name="图片 153601" descr="南宋棉毯"/>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5613" y="3644265"/>
            <a:ext cx="3724275" cy="3117850"/>
          </a:xfrm>
          <a:prstGeom prst="rect">
            <a:avLst/>
          </a:prstGeom>
          <a:noFill/>
          <a:ln w="9525">
            <a:solidFill>
              <a:schemeClr val="tx2"/>
            </a:solidFill>
            <a:miter lim="800000"/>
            <a:headEnd/>
            <a:tailEnd/>
          </a:ln>
          <a:extLst>
            <a:ext uri="{909E8E84-426E-40DD-AFC4-6F175D3DCCD1}">
              <a14:hiddenFill xmlns:a14="http://schemas.microsoft.com/office/drawing/2010/main">
                <a:solidFill>
                  <a:srgbClr val="FFFFFF"/>
                </a:solidFill>
              </a14:hiddenFill>
            </a:ext>
          </a:extLst>
        </p:spPr>
      </p:pic>
    </p:spTree>
    <p:custDataLst>
      <p:tags r:id="rId4"/>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8" name="标题 1"/>
          <p:cNvSpPr>
            <a:spLocks noGrp="1"/>
          </p:cNvSpPr>
          <p:nvPr>
            <p:ph type="title"/>
          </p:nvPr>
        </p:nvSpPr>
        <p:spPr>
          <a:xfrm>
            <a:off x="3326765" y="182245"/>
            <a:ext cx="4559300" cy="588010"/>
          </a:xfrm>
        </p:spPr>
        <p:txBody>
          <a:bodyPr vert="horz" wrap="square" lIns="91440" tIns="45720" rIns="91440" bIns="45720" anchor="ctr"/>
          <a:p>
            <a:pPr eaLnBrk="1" hangingPunct="1"/>
            <a:r>
              <a:rPr lang="zh-CN" altLang="en-US" dirty="0"/>
              <a:t>历史纵横北宋的人口</a:t>
            </a:r>
            <a:endParaRPr lang="zh-CN" altLang="en-US" dirty="0"/>
          </a:p>
        </p:txBody>
      </p:sp>
      <p:pic>
        <p:nvPicPr>
          <p:cNvPr id="19460" name="Picture 1"/>
          <p:cNvPicPr>
            <a:picLocks noChangeAspect="1"/>
          </p:cNvPicPr>
          <p:nvPr/>
        </p:nvPicPr>
        <p:blipFill>
          <a:blip r:embed="rId1"/>
          <a:stretch>
            <a:fillRect/>
          </a:stretch>
        </p:blipFill>
        <p:spPr>
          <a:xfrm>
            <a:off x="687070" y="1005205"/>
            <a:ext cx="11126470" cy="5623560"/>
          </a:xfrm>
          <a:prstGeom prst="rect">
            <a:avLst/>
          </a:prstGeom>
          <a:noFill/>
          <a:ln w="9525">
            <a:noFill/>
          </a:ln>
        </p:spPr>
      </p:pic>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3" name="内容占位符 2"/>
          <p:cNvSpPr>
            <a:spLocks noGrp="1"/>
          </p:cNvSpPr>
          <p:nvPr/>
        </p:nvSpPr>
        <p:spPr>
          <a:xfrm>
            <a:off x="466725" y="334010"/>
            <a:ext cx="11423015" cy="1365250"/>
          </a:xfrm>
          <a:prstGeom prst="rect">
            <a:avLst/>
          </a:prstGeom>
          <a:noFill/>
          <a:ln w="9525">
            <a:noFill/>
          </a:ln>
        </p:spPr>
        <p:txBody>
          <a:bodyPr vert="horz" wrap="square" lIns="91440" tIns="45720" rIns="91440" bIns="45720" anchor="t"/>
          <a:lstStyle>
            <a:lvl1pPr marL="342900" indent="-342900" algn="l" rtl="0" eaLnBrk="0" fontAlgn="base" hangingPunct="0">
              <a:spcBef>
                <a:spcPct val="20000"/>
              </a:spcBef>
              <a:spcAft>
                <a:spcPct val="0"/>
              </a:spcAft>
              <a:buClr>
                <a:schemeClr val="tx2"/>
              </a:buClr>
              <a:buSzPct val="50000"/>
              <a:buFont typeface="Wingdings 2" panose="05020102010507070707" pitchFamily="18" charset="2"/>
              <a:buChar char="ß"/>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tx2"/>
              </a:buClr>
              <a:buSzPct val="50000"/>
              <a:buFont typeface="Wingdings 2" panose="05020102010507070707" pitchFamily="18" charset="2"/>
              <a:buChar char="Þ"/>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tx2"/>
              </a:buClr>
              <a:buSzPct val="50000"/>
              <a:buFont typeface="Wingdings 2" panose="05020102010507070707" pitchFamily="18" charset="2"/>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tx2"/>
              </a:buClr>
              <a:buSzPct val="50000"/>
              <a:buFont typeface="Wingdings 2" panose="05020102010507070707" pitchFamily="18" charset="2"/>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tx2"/>
              </a:buClr>
              <a:buSzPct val="50000"/>
              <a:buFont typeface="Wingdings 2" panose="05020102010507070707" pitchFamily="18" charset="2"/>
              <a:buChar char=""/>
              <a:defRPr sz="2000" kern="1200">
                <a:solidFill>
                  <a:schemeClr val="tx1"/>
                </a:solidFill>
                <a:latin typeface="+mn-lt"/>
                <a:ea typeface="+mn-ea"/>
                <a:cs typeface="+mn-cs"/>
              </a:defRPr>
            </a:lvl5pPr>
            <a:lvl6pPr marL="2514600" indent="-228600" algn="l" rtl="0" eaLnBrk="1" latinLnBrk="0" hangingPunct="1">
              <a:spcBef>
                <a:spcPct val="20000"/>
              </a:spcBef>
              <a:buFont typeface="Arial" panose="020B0604020202020204"/>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panose="020B0604020202020204"/>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panose="020B0604020202020204"/>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panose="020B0604020202020204"/>
              <a:buChar char="•"/>
              <a:defRPr kumimoji="0" sz="2000" kern="1200">
                <a:solidFill>
                  <a:schemeClr val="tx1"/>
                </a:solidFill>
                <a:latin typeface="+mn-lt"/>
                <a:ea typeface="+mn-ea"/>
                <a:cs typeface="+mn-cs"/>
              </a:defRPr>
            </a:lvl9pPr>
          </a:lstStyle>
          <a:p>
            <a:pPr eaLnBrk="1" hangingPunct="1">
              <a:buNone/>
            </a:pPr>
            <a:r>
              <a:rPr lang="zh-CN" altLang="en-US" dirty="0"/>
              <a:t>         </a:t>
            </a:r>
            <a:r>
              <a:rPr lang="zh-CN" altLang="en-US" dirty="0">
                <a:solidFill>
                  <a:srgbClr val="FF0000"/>
                </a:solidFill>
              </a:rPr>
              <a:t>辽夏金元</a:t>
            </a:r>
            <a:r>
              <a:rPr lang="zh-CN" altLang="en-US" dirty="0"/>
              <a:t>时期，边疆地区获得进一步开发，</a:t>
            </a:r>
            <a:r>
              <a:rPr lang="zh-CN" altLang="en-US" dirty="0">
                <a:solidFill>
                  <a:srgbClr val="FF0000"/>
                </a:solidFill>
              </a:rPr>
              <a:t>漠北、东北、西北、云南</a:t>
            </a:r>
            <a:r>
              <a:rPr lang="zh-CN" altLang="en-US" dirty="0"/>
              <a:t>等地农业都有显著进步。</a:t>
            </a:r>
            <a:endParaRPr lang="zh-CN" altLang="en-US" dirty="0"/>
          </a:p>
        </p:txBody>
      </p:sp>
      <p:sp>
        <p:nvSpPr>
          <p:cNvPr id="4" name="文本框 3"/>
          <p:cNvSpPr txBox="1"/>
          <p:nvPr/>
        </p:nvSpPr>
        <p:spPr>
          <a:xfrm>
            <a:off x="664210" y="2159000"/>
            <a:ext cx="11319510" cy="3538220"/>
          </a:xfrm>
          <a:prstGeom prst="rect">
            <a:avLst/>
          </a:prstGeom>
          <a:noFill/>
        </p:spPr>
        <p:txBody>
          <a:bodyPr wrap="square" rtlCol="0">
            <a:spAutoFit/>
          </a:bodyPr>
          <a:p>
            <a:pPr indent="0">
              <a:buFont typeface="Wingdings" panose="05000000000000000000" pitchFamily="2" charset="2"/>
              <a:buNone/>
            </a:pPr>
            <a:r>
              <a:rPr lang="zh-CN" altLang="en-US" sz="3200" dirty="0">
                <a:solidFill>
                  <a:schemeClr val="tx1"/>
                </a:solidFill>
                <a:latin typeface="+mn-ea"/>
                <a:ea typeface="+mn-ea"/>
              </a:rPr>
              <a:t>辽代统治者采取赐贫农耕牛、垦荒免赋等措施，大力发展农业。</a:t>
            </a:r>
            <a:endParaRPr lang="en-US" altLang="zh-CN" sz="3200" dirty="0">
              <a:solidFill>
                <a:schemeClr val="tx1"/>
              </a:solidFill>
              <a:latin typeface="+mn-ea"/>
              <a:ea typeface="+mn-ea"/>
            </a:endParaRPr>
          </a:p>
          <a:p>
            <a:pPr indent="0">
              <a:buFont typeface="Wingdings" panose="05000000000000000000" pitchFamily="2" charset="2"/>
              <a:buNone/>
            </a:pPr>
            <a:r>
              <a:rPr lang="zh-CN" altLang="en-US" sz="3200" dirty="0">
                <a:solidFill>
                  <a:schemeClr val="tx1"/>
                </a:solidFill>
                <a:latin typeface="+mn-ea"/>
                <a:ea typeface="+mn-ea"/>
              </a:rPr>
              <a:t>西夏河套和河西走廊地区有完善的的灌溉系统，是主要的粮食生产基地。</a:t>
            </a:r>
            <a:endParaRPr lang="en-US" altLang="zh-CN" sz="3200" dirty="0">
              <a:solidFill>
                <a:schemeClr val="tx1"/>
              </a:solidFill>
              <a:latin typeface="+mn-ea"/>
              <a:ea typeface="+mn-ea"/>
            </a:endParaRPr>
          </a:p>
          <a:p>
            <a:pPr indent="0">
              <a:buFont typeface="Wingdings" panose="05000000000000000000" pitchFamily="2" charset="2"/>
              <a:buNone/>
            </a:pPr>
            <a:r>
              <a:rPr lang="zh-CN" altLang="en-US" sz="3200" dirty="0">
                <a:solidFill>
                  <a:schemeClr val="tx1"/>
                </a:solidFill>
                <a:latin typeface="+mn-ea"/>
                <a:ea typeface="+mn-ea"/>
              </a:rPr>
              <a:t>金统治者进入中原以后，将具有先进农业文明的汉人迁至东北各地，充实人口，开垦荒地。</a:t>
            </a:r>
            <a:endParaRPr lang="en-US" altLang="zh-CN" sz="3200" dirty="0">
              <a:solidFill>
                <a:schemeClr val="tx1"/>
              </a:solidFill>
              <a:latin typeface="+mn-ea"/>
              <a:ea typeface="+mn-ea"/>
            </a:endParaRPr>
          </a:p>
          <a:p>
            <a:pPr indent="0">
              <a:buFont typeface="Wingdings" panose="05000000000000000000" pitchFamily="2" charset="2"/>
              <a:buNone/>
            </a:pPr>
            <a:r>
              <a:rPr lang="zh-CN" altLang="en-US" sz="3200" dirty="0">
                <a:solidFill>
                  <a:schemeClr val="tx1"/>
                </a:solidFill>
                <a:latin typeface="+mn-ea"/>
                <a:ea typeface="+mn-ea"/>
              </a:rPr>
              <a:t>元世祖对农业十分重视。中央设立负责农业和水泥机构大司农司，向全国颁布</a:t>
            </a:r>
            <a:r>
              <a:rPr lang="en-US" altLang="zh-CN" sz="3200" dirty="0">
                <a:solidFill>
                  <a:schemeClr val="tx1"/>
                </a:solidFill>
                <a:latin typeface="+mn-ea"/>
                <a:ea typeface="+mn-ea"/>
              </a:rPr>
              <a:t>《</a:t>
            </a:r>
            <a:r>
              <a:rPr lang="zh-CN" altLang="en-US" sz="3200" dirty="0">
                <a:solidFill>
                  <a:schemeClr val="tx1"/>
                </a:solidFill>
                <a:latin typeface="+mn-ea"/>
                <a:ea typeface="+mn-ea"/>
              </a:rPr>
              <a:t>农桑辑要</a:t>
            </a:r>
            <a:r>
              <a:rPr lang="en-US" altLang="zh-CN" sz="3200" dirty="0">
                <a:solidFill>
                  <a:schemeClr val="tx1"/>
                </a:solidFill>
                <a:latin typeface="+mn-ea"/>
                <a:ea typeface="+mn-ea"/>
              </a:rPr>
              <a:t>》</a:t>
            </a:r>
            <a:r>
              <a:rPr lang="zh-CN" altLang="en-US" sz="3200" dirty="0">
                <a:solidFill>
                  <a:schemeClr val="tx1"/>
                </a:solidFill>
                <a:latin typeface="+mn-ea"/>
                <a:ea typeface="+mn-ea"/>
              </a:rPr>
              <a:t>一书指导农业生产。</a:t>
            </a:r>
            <a:endParaRPr lang="zh-CN" altLang="en-US" sz="3200" dirty="0">
              <a:solidFill>
                <a:schemeClr val="tx1"/>
              </a:solidFill>
              <a:latin typeface="+mn-ea"/>
              <a:ea typeface="+mn-ea"/>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标题 1"/>
          <p:cNvSpPr>
            <a:spLocks noGrp="1"/>
          </p:cNvSpPr>
          <p:nvPr>
            <p:ph type="title"/>
          </p:nvPr>
        </p:nvSpPr>
        <p:spPr>
          <a:xfrm>
            <a:off x="669925" y="431800"/>
            <a:ext cx="3626485" cy="647700"/>
          </a:xfrm>
        </p:spPr>
        <p:txBody>
          <a:bodyPr vert="horz" wrap="square" lIns="91440" tIns="45720" rIns="91440" bIns="45720" anchor="ctr"/>
          <a:p>
            <a:pPr eaLnBrk="1" hangingPunct="1"/>
            <a:r>
              <a:rPr lang="en-US" altLang="zh-CN" sz="3200" dirty="0">
                <a:solidFill>
                  <a:srgbClr val="FF0000"/>
                </a:solidFill>
              </a:rPr>
              <a:t>2.</a:t>
            </a:r>
            <a:r>
              <a:rPr lang="zh-CN" altLang="en-US" sz="3200" dirty="0">
                <a:solidFill>
                  <a:srgbClr val="FF0000"/>
                </a:solidFill>
              </a:rPr>
              <a:t>手工业发展</a:t>
            </a:r>
            <a:endParaRPr lang="zh-CN" altLang="en-US" sz="3200" dirty="0">
              <a:solidFill>
                <a:srgbClr val="FF0000"/>
              </a:solidFill>
            </a:endParaRPr>
          </a:p>
        </p:txBody>
      </p:sp>
      <p:sp>
        <p:nvSpPr>
          <p:cNvPr id="3" name="内容占位符 2"/>
          <p:cNvSpPr>
            <a:spLocks noGrp="1"/>
          </p:cNvSpPr>
          <p:nvPr>
            <p:ph idx="1"/>
          </p:nvPr>
        </p:nvSpPr>
        <p:spPr>
          <a:xfrm>
            <a:off x="1137285" y="1821815"/>
            <a:ext cx="3733800" cy="2850515"/>
          </a:xfrm>
        </p:spPr>
        <p:txBody>
          <a:bodyPr vert="horz" wrap="square" lIns="91440" tIns="45720" rIns="91440" bIns="45720" anchor="t"/>
          <a:p>
            <a:pPr eaLnBrk="1" hangingPunct="1">
              <a:buNone/>
            </a:pPr>
            <a:r>
              <a:rPr lang="zh-CN" altLang="en-US" sz="3200" b="1" dirty="0"/>
              <a:t>（</a:t>
            </a:r>
            <a:r>
              <a:rPr lang="en-US" altLang="zh-CN" sz="3200" b="1" dirty="0"/>
              <a:t>1</a:t>
            </a:r>
            <a:r>
              <a:rPr lang="zh-CN" altLang="en-US" sz="3200" b="1" dirty="0"/>
              <a:t>）制瓷业</a:t>
            </a:r>
            <a:endParaRPr lang="en-US" altLang="zh-CN" sz="3200" b="1" dirty="0"/>
          </a:p>
          <a:p>
            <a:pPr eaLnBrk="1" hangingPunct="1">
              <a:buNone/>
            </a:pPr>
            <a:r>
              <a:rPr lang="zh-CN" altLang="en-US" sz="3200" b="1" dirty="0"/>
              <a:t>（</a:t>
            </a:r>
            <a:r>
              <a:rPr lang="en-US" altLang="zh-CN" sz="3200" b="1" dirty="0"/>
              <a:t>2</a:t>
            </a:r>
            <a:r>
              <a:rPr lang="zh-CN" altLang="en-US" sz="3200" b="1" dirty="0"/>
              <a:t>）矿冶业</a:t>
            </a:r>
            <a:endParaRPr lang="en-US" altLang="zh-CN" sz="3200" b="1" dirty="0"/>
          </a:p>
          <a:p>
            <a:pPr eaLnBrk="1" hangingPunct="1">
              <a:buNone/>
            </a:pPr>
            <a:r>
              <a:rPr lang="zh-CN" altLang="en-US" sz="3200" b="1" dirty="0"/>
              <a:t>（</a:t>
            </a:r>
            <a:r>
              <a:rPr lang="en-US" altLang="zh-CN" sz="3200" b="1" dirty="0"/>
              <a:t>3</a:t>
            </a:r>
            <a:r>
              <a:rPr lang="zh-CN" altLang="en-US" sz="3200" b="1" dirty="0"/>
              <a:t>）印刷业</a:t>
            </a:r>
            <a:endParaRPr lang="zh-CN" altLang="en-US" sz="3200" b="1"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7894" name="Picture 6"/>
          <p:cNvPicPr>
            <a:picLocks noChangeAspect="1"/>
          </p:cNvPicPr>
          <p:nvPr/>
        </p:nvPicPr>
        <p:blipFill>
          <a:blip r:embed="rId1"/>
          <a:stretch>
            <a:fillRect/>
          </a:stretch>
        </p:blipFill>
        <p:spPr>
          <a:xfrm>
            <a:off x="349250" y="812165"/>
            <a:ext cx="6444615" cy="6011545"/>
          </a:xfrm>
          <a:prstGeom prst="rect">
            <a:avLst/>
          </a:prstGeom>
          <a:noFill/>
          <a:ln w="9525">
            <a:noFill/>
          </a:ln>
        </p:spPr>
      </p:pic>
      <p:pic>
        <p:nvPicPr>
          <p:cNvPr id="37890" name="Picture 5" descr="宋代瓷窑遗址"/>
          <p:cNvPicPr>
            <a:picLocks noChangeAspect="1"/>
          </p:cNvPicPr>
          <p:nvPr/>
        </p:nvPicPr>
        <p:blipFill>
          <a:blip r:embed="rId2"/>
          <a:stretch>
            <a:fillRect/>
          </a:stretch>
        </p:blipFill>
        <p:spPr>
          <a:xfrm>
            <a:off x="6861810" y="549275"/>
            <a:ext cx="5269865" cy="2787015"/>
          </a:xfrm>
          <a:prstGeom prst="rect">
            <a:avLst/>
          </a:prstGeom>
          <a:noFill/>
          <a:ln w="9525">
            <a:noFill/>
          </a:ln>
        </p:spPr>
      </p:pic>
      <p:sp>
        <p:nvSpPr>
          <p:cNvPr id="37891" name="Text Box 4"/>
          <p:cNvSpPr txBox="1"/>
          <p:nvPr/>
        </p:nvSpPr>
        <p:spPr>
          <a:xfrm>
            <a:off x="7626985" y="2967990"/>
            <a:ext cx="2844800" cy="368300"/>
          </a:xfrm>
          <a:prstGeom prst="rect">
            <a:avLst/>
          </a:prstGeom>
          <a:solidFill>
            <a:srgbClr val="FFC000"/>
          </a:solidFill>
          <a:ln w="9525">
            <a:noFill/>
          </a:ln>
        </p:spPr>
        <p:txBody>
          <a:bodyPr wrap="square">
            <a:spAutoFit/>
          </a:bodyPr>
          <a:p>
            <a:r>
              <a:rPr lang="zh-CN" altLang="en-US" b="1" dirty="0">
                <a:latin typeface="Cambria" panose="02040503050406030204" pitchFamily="18" charset="0"/>
                <a:ea typeface="华文中宋" panose="02010600040101010101" pitchFamily="2" charset="-122"/>
              </a:rPr>
              <a:t>宋代瓷窑遗址（四川成都）</a:t>
            </a:r>
            <a:endParaRPr lang="zh-CN" altLang="en-US" b="1" dirty="0">
              <a:latin typeface="Cambria" panose="02040503050406030204" pitchFamily="18" charset="0"/>
              <a:ea typeface="华文中宋" panose="02010600040101010101" pitchFamily="2" charset="-122"/>
            </a:endParaRPr>
          </a:p>
        </p:txBody>
      </p:sp>
      <p:pic>
        <p:nvPicPr>
          <p:cNvPr id="37892" name="Picture 2" descr="bwg2">
            <a:hlinkClick r:id="" action="ppaction://noaction"/>
          </p:cNvPr>
          <p:cNvPicPr>
            <a:picLocks noChangeAspect="1"/>
          </p:cNvPicPr>
          <p:nvPr/>
        </p:nvPicPr>
        <p:blipFill>
          <a:blip r:embed="rId3"/>
          <a:stretch>
            <a:fillRect/>
          </a:stretch>
        </p:blipFill>
        <p:spPr>
          <a:xfrm>
            <a:off x="7016750" y="3598545"/>
            <a:ext cx="5115560" cy="3128010"/>
          </a:xfrm>
          <a:prstGeom prst="rect">
            <a:avLst/>
          </a:prstGeom>
          <a:noFill/>
          <a:ln w="9525">
            <a:noFill/>
          </a:ln>
        </p:spPr>
      </p:pic>
      <p:sp>
        <p:nvSpPr>
          <p:cNvPr id="37893" name="Text Box 3"/>
          <p:cNvSpPr txBox="1"/>
          <p:nvPr/>
        </p:nvSpPr>
        <p:spPr>
          <a:xfrm>
            <a:off x="7626985" y="6221730"/>
            <a:ext cx="2748280" cy="368300"/>
          </a:xfrm>
          <a:prstGeom prst="rect">
            <a:avLst/>
          </a:prstGeom>
          <a:solidFill>
            <a:srgbClr val="FFC000"/>
          </a:solidFill>
          <a:ln w="9525">
            <a:noFill/>
          </a:ln>
        </p:spPr>
        <p:txBody>
          <a:bodyPr wrap="square">
            <a:spAutoFit/>
          </a:bodyPr>
          <a:p>
            <a:pPr algn="ctr"/>
            <a:r>
              <a:rPr lang="zh-CN" altLang="en-US" b="1" dirty="0">
                <a:latin typeface="宋体" panose="02010600030101010101" pitchFamily="2" charset="-122"/>
                <a:ea typeface="华文中宋" panose="02010600040101010101" pitchFamily="2" charset="-122"/>
              </a:rPr>
              <a:t>耀州出土的宋代窑炉遗迹</a:t>
            </a:r>
            <a:endParaRPr lang="zh-CN" altLang="en-US" b="1" dirty="0">
              <a:latin typeface="宋体" panose="02010600030101010101" pitchFamily="2" charset="-122"/>
              <a:ea typeface="华文中宋" panose="02010600040101010101" pitchFamily="2" charset="-122"/>
            </a:endParaRPr>
          </a:p>
        </p:txBody>
      </p:sp>
      <p:sp>
        <p:nvSpPr>
          <p:cNvPr id="2" name="文本框 1"/>
          <p:cNvSpPr txBox="1"/>
          <p:nvPr/>
        </p:nvSpPr>
        <p:spPr>
          <a:xfrm>
            <a:off x="593090" y="117475"/>
            <a:ext cx="4002405" cy="583565"/>
          </a:xfrm>
          <a:prstGeom prst="rect">
            <a:avLst/>
          </a:prstGeom>
          <a:noFill/>
        </p:spPr>
        <p:txBody>
          <a:bodyPr wrap="square" rtlCol="0">
            <a:spAutoFit/>
          </a:bodyPr>
          <a:p>
            <a:r>
              <a:rPr lang="zh-CN" altLang="en-US" sz="3200">
                <a:solidFill>
                  <a:srgbClr val="FF0000"/>
                </a:solidFill>
              </a:rPr>
              <a:t>制瓷业</a:t>
            </a:r>
            <a:endParaRPr lang="zh-CN" altLang="en-US" sz="3200">
              <a:solidFill>
                <a:srgbClr val="FF000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5779" name="Text Box 3"/>
          <p:cNvSpPr txBox="1"/>
          <p:nvPr/>
        </p:nvSpPr>
        <p:spPr>
          <a:xfrm>
            <a:off x="156845" y="1532890"/>
            <a:ext cx="11617960" cy="4030980"/>
          </a:xfrm>
          <a:prstGeom prst="rect">
            <a:avLst/>
          </a:prstGeom>
          <a:noFill/>
          <a:ln w="9525">
            <a:noFill/>
          </a:ln>
        </p:spPr>
        <p:txBody>
          <a:bodyPr wrap="square">
            <a:spAutoFit/>
          </a:bodyPr>
          <a:p>
            <a:pPr algn="l" fontAlgn="b"/>
            <a:r>
              <a:rPr lang="zh-CN" altLang="en-US" sz="3200" b="1" dirty="0">
                <a:solidFill>
                  <a:srgbClr val="990099"/>
                </a:solidFill>
                <a:latin typeface="宋体" panose="02010600030101010101" pitchFamily="2" charset="-122"/>
                <a:ea typeface="宋体" panose="02010600030101010101" pitchFamily="2" charset="-122"/>
                <a:cs typeface="宋体" panose="02010600030101010101" pitchFamily="2" charset="-122"/>
              </a:rPr>
              <a:t>定窑：</a:t>
            </a:r>
            <a:r>
              <a:rPr lang="zh-CN" altLang="en-US" sz="3200" b="1" dirty="0">
                <a:latin typeface="宋体" panose="02010600030101010101" pitchFamily="2" charset="-122"/>
                <a:ea typeface="宋体" panose="02010600030101010101" pitchFamily="2" charset="-122"/>
                <a:cs typeface="宋体" panose="02010600030101010101" pitchFamily="2" charset="-122"/>
              </a:rPr>
              <a:t>在河北曲阳，以烧造白釉瓷器为主，胎质薄而坚硬，瓷釉洁白莹润。装饰方法有划花、刻花、印花和捏塑等。                 </a:t>
            </a:r>
            <a:endParaRPr lang="zh-CN" altLang="en-US" sz="3200" b="1" dirty="0">
              <a:latin typeface="宋体" panose="02010600030101010101" pitchFamily="2" charset="-122"/>
              <a:ea typeface="宋体" panose="02010600030101010101" pitchFamily="2" charset="-122"/>
              <a:cs typeface="宋体" panose="02010600030101010101" pitchFamily="2" charset="-122"/>
            </a:endParaRPr>
          </a:p>
          <a:p>
            <a:pPr algn="l" fontAlgn="b"/>
            <a:r>
              <a:rPr lang="zh-CN" altLang="en-US" sz="3200" b="1" dirty="0">
                <a:solidFill>
                  <a:srgbClr val="990099"/>
                </a:solidFill>
                <a:latin typeface="宋体" panose="02010600030101010101" pitchFamily="2" charset="-122"/>
                <a:ea typeface="宋体" panose="02010600030101010101" pitchFamily="2" charset="-122"/>
                <a:cs typeface="宋体" panose="02010600030101010101" pitchFamily="2" charset="-122"/>
              </a:rPr>
              <a:t>汝窑：</a:t>
            </a:r>
            <a:r>
              <a:rPr lang="zh-CN" altLang="en-US" sz="3200" b="1" dirty="0">
                <a:latin typeface="宋体" panose="02010600030101010101" pitchFamily="2" charset="-122"/>
                <a:ea typeface="宋体" panose="02010600030101010101" pitchFamily="2" charset="-122"/>
                <a:cs typeface="宋体" panose="02010600030101010101" pitchFamily="2" charset="-122"/>
              </a:rPr>
              <a:t>在河南宝丰，以烧制青釉瓷器著称。釉面有细小的纹片，称为“蟹爪纹”。                  </a:t>
            </a:r>
            <a:endParaRPr lang="zh-CN" altLang="en-US" sz="3200" b="1" dirty="0">
              <a:latin typeface="宋体" panose="02010600030101010101" pitchFamily="2" charset="-122"/>
              <a:ea typeface="宋体" panose="02010600030101010101" pitchFamily="2" charset="-122"/>
              <a:cs typeface="宋体" panose="02010600030101010101" pitchFamily="2" charset="-122"/>
            </a:endParaRPr>
          </a:p>
          <a:p>
            <a:pPr algn="l" fontAlgn="b"/>
            <a:r>
              <a:rPr lang="zh-CN" altLang="en-US" sz="3200" b="1" dirty="0">
                <a:solidFill>
                  <a:srgbClr val="990099"/>
                </a:solidFill>
                <a:latin typeface="宋体" panose="02010600030101010101" pitchFamily="2" charset="-122"/>
                <a:ea typeface="宋体" panose="02010600030101010101" pitchFamily="2" charset="-122"/>
                <a:cs typeface="宋体" panose="02010600030101010101" pitchFamily="2" charset="-122"/>
              </a:rPr>
              <a:t>哥窑：</a:t>
            </a:r>
            <a:r>
              <a:rPr lang="zh-CN" altLang="en-US" sz="3200" b="1" dirty="0">
                <a:latin typeface="宋体" panose="02010600030101010101" pitchFamily="2" charset="-122"/>
                <a:ea typeface="宋体" panose="02010600030101010101" pitchFamily="2" charset="-122"/>
                <a:cs typeface="宋体" panose="02010600030101010101" pitchFamily="2" charset="-122"/>
              </a:rPr>
              <a:t>相传在浙江龙泉，开片较大，为冰裂纹或形成一种无规则的蜘蛛网线，叫百圾碎。           </a:t>
            </a:r>
            <a:endParaRPr lang="zh-CN" altLang="en-US" sz="3200" b="1" dirty="0">
              <a:latin typeface="宋体" panose="02010600030101010101" pitchFamily="2" charset="-122"/>
              <a:ea typeface="宋体" panose="02010600030101010101" pitchFamily="2" charset="-122"/>
              <a:cs typeface="宋体" panose="02010600030101010101" pitchFamily="2" charset="-122"/>
            </a:endParaRPr>
          </a:p>
          <a:p>
            <a:pPr algn="l" fontAlgn="b"/>
            <a:r>
              <a:rPr lang="zh-CN" altLang="en-US" sz="3200" b="1" dirty="0">
                <a:solidFill>
                  <a:srgbClr val="990099"/>
                </a:solidFill>
                <a:latin typeface="宋体" panose="02010600030101010101" pitchFamily="2" charset="-122"/>
                <a:ea typeface="宋体" panose="02010600030101010101" pitchFamily="2" charset="-122"/>
                <a:cs typeface="宋体" panose="02010600030101010101" pitchFamily="2" charset="-122"/>
              </a:rPr>
              <a:t>官窑：</a:t>
            </a:r>
            <a:r>
              <a:rPr lang="zh-CN" altLang="en-US" sz="3200" b="1" dirty="0">
                <a:latin typeface="宋体" panose="02010600030101010101" pitchFamily="2" charset="-122"/>
                <a:ea typeface="宋体" panose="02010600030101010101" pitchFamily="2" charset="-122"/>
                <a:cs typeface="宋体" panose="02010600030101010101" pitchFamily="2" charset="-122"/>
              </a:rPr>
              <a:t>在河南开封，以烧制青釉瓷器著称于世 ，釉面多有开片。</a:t>
            </a:r>
            <a:endParaRPr lang="zh-CN" altLang="en-US" sz="3200" b="1" dirty="0">
              <a:latin typeface="宋体" panose="02010600030101010101" pitchFamily="2" charset="-122"/>
              <a:ea typeface="宋体" panose="02010600030101010101" pitchFamily="2" charset="-122"/>
              <a:cs typeface="宋体" panose="02010600030101010101" pitchFamily="2" charset="-122"/>
            </a:endParaRPr>
          </a:p>
          <a:p>
            <a:pPr algn="l" fontAlgn="b"/>
            <a:r>
              <a:rPr lang="zh-CN" altLang="en-US" sz="3200" b="1" dirty="0">
                <a:solidFill>
                  <a:srgbClr val="990099"/>
                </a:solidFill>
                <a:latin typeface="宋体" panose="02010600030101010101" pitchFamily="2" charset="-122"/>
                <a:ea typeface="宋体" panose="02010600030101010101" pitchFamily="2" charset="-122"/>
                <a:cs typeface="宋体" panose="02010600030101010101" pitchFamily="2" charset="-122"/>
              </a:rPr>
              <a:t>钧窑：</a:t>
            </a:r>
            <a:r>
              <a:rPr lang="zh-CN" altLang="en-US" sz="3200" b="1" dirty="0">
                <a:latin typeface="宋体" panose="02010600030101010101" pitchFamily="2" charset="-122"/>
                <a:ea typeface="宋体" panose="02010600030101010101" pitchFamily="2" charset="-122"/>
                <a:cs typeface="宋体" panose="02010600030101010101" pitchFamily="2" charset="-122"/>
              </a:rPr>
              <a:t>在河南禹州，产品有的青中带红，华而不俗，称为钧红；</a:t>
            </a:r>
            <a:endParaRPr lang="zh-CN" altLang="en-US" sz="3200" b="1" dirty="0">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Group 54"/>
          <p:cNvGrpSpPr/>
          <p:nvPr/>
        </p:nvGrpSpPr>
        <p:grpSpPr bwMode="auto">
          <a:xfrm>
            <a:off x="1285875" y="557530"/>
            <a:ext cx="9422130" cy="5715000"/>
            <a:chOff x="192" y="336"/>
            <a:chExt cx="5391" cy="3600"/>
          </a:xfrm>
        </p:grpSpPr>
        <p:grpSp>
          <p:nvGrpSpPr>
            <p:cNvPr id="50" name="Group 56"/>
            <p:cNvGrpSpPr/>
            <p:nvPr/>
          </p:nvGrpSpPr>
          <p:grpSpPr bwMode="auto">
            <a:xfrm>
              <a:off x="192" y="801"/>
              <a:ext cx="1872" cy="1526"/>
              <a:chOff x="0" y="759"/>
              <a:chExt cx="2336" cy="1719"/>
            </a:xfrm>
          </p:grpSpPr>
          <p:pic>
            <p:nvPicPr>
              <p:cNvPr id="64" name="Picture 57" descr="2005091909190433545"/>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0" y="759"/>
                <a:ext cx="2336" cy="1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 name="Text Box 58"/>
              <p:cNvSpPr txBox="1">
                <a:spLocks noChangeArrowheads="1"/>
              </p:cNvSpPr>
              <p:nvPr/>
            </p:nvSpPr>
            <p:spPr bwMode="auto">
              <a:xfrm>
                <a:off x="217" y="2064"/>
                <a:ext cx="1893" cy="4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pPr>
                <a:r>
                  <a:rPr kumimoji="1" lang="zh-CN" altLang="en-US" sz="2400" b="1" smtClean="0">
                    <a:solidFill>
                      <a:srgbClr val="FF0000"/>
                    </a:solidFill>
                    <a:latin typeface="黑体" panose="02010609060101010101" pitchFamily="49" charset="-122"/>
                    <a:ea typeface="黑体" panose="02010609060101010101" pitchFamily="49" charset="-122"/>
                  </a:rPr>
                  <a:t>钧窑 月白釉碗</a:t>
                </a:r>
                <a:r>
                  <a:rPr kumimoji="1" lang="zh-CN" altLang="en-US" sz="3200" b="1" smtClean="0">
                    <a:solidFill>
                      <a:srgbClr val="FFFFFF"/>
                    </a:solidFill>
                    <a:latin typeface="黑体" panose="02010609060101010101" pitchFamily="49" charset="-122"/>
                    <a:ea typeface="黑体" panose="02010609060101010101" pitchFamily="49" charset="-122"/>
                  </a:rPr>
                  <a:t> </a:t>
                </a:r>
                <a:endParaRPr kumimoji="1" lang="zh-CN" altLang="en-US" sz="3200" b="1" smtClean="0">
                  <a:solidFill>
                    <a:srgbClr val="FFFFFF"/>
                  </a:solidFill>
                  <a:latin typeface="黑体" panose="02010609060101010101" pitchFamily="49" charset="-122"/>
                  <a:ea typeface="黑体" panose="02010609060101010101" pitchFamily="49" charset="-122"/>
                </a:endParaRPr>
              </a:p>
            </p:txBody>
          </p:sp>
        </p:grpSp>
        <p:grpSp>
          <p:nvGrpSpPr>
            <p:cNvPr id="51" name="Group 59"/>
            <p:cNvGrpSpPr/>
            <p:nvPr/>
          </p:nvGrpSpPr>
          <p:grpSpPr bwMode="auto">
            <a:xfrm>
              <a:off x="4032" y="768"/>
              <a:ext cx="1551" cy="1776"/>
              <a:chOff x="4128" y="481"/>
              <a:chExt cx="1551" cy="2063"/>
            </a:xfrm>
          </p:grpSpPr>
          <p:pic>
            <p:nvPicPr>
              <p:cNvPr id="62" name="Picture 60" descr="small30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28" y="481"/>
                <a:ext cx="1551" cy="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 name="Text Box 61"/>
              <p:cNvSpPr txBox="1">
                <a:spLocks noChangeArrowheads="1"/>
              </p:cNvSpPr>
              <p:nvPr/>
            </p:nvSpPr>
            <p:spPr bwMode="auto">
              <a:xfrm>
                <a:off x="4131" y="2130"/>
                <a:ext cx="1548" cy="3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pPr>
                <a:r>
                  <a:rPr kumimoji="1" lang="zh-CN" altLang="en-US" sz="2800" b="1" smtClean="0">
                    <a:solidFill>
                      <a:srgbClr val="CC0000"/>
                    </a:solidFill>
                    <a:latin typeface="黑体" panose="02010609060101010101" pitchFamily="49" charset="-122"/>
                    <a:ea typeface="黑体" panose="02010609060101010101" pitchFamily="49" charset="-122"/>
                  </a:rPr>
                  <a:t>官窑  穿戴瓶</a:t>
                </a:r>
                <a:r>
                  <a:rPr kumimoji="1" lang="zh-CN" altLang="en-US" sz="2000" b="1" smtClean="0">
                    <a:solidFill>
                      <a:srgbClr val="FF0000"/>
                    </a:solidFill>
                    <a:latin typeface="黑体" panose="02010609060101010101" pitchFamily="49" charset="-122"/>
                    <a:ea typeface="黑体" panose="02010609060101010101" pitchFamily="49" charset="-122"/>
                  </a:rPr>
                  <a:t> </a:t>
                </a:r>
                <a:endParaRPr kumimoji="1" lang="zh-CN" altLang="en-US" sz="2000" b="1" smtClean="0">
                  <a:solidFill>
                    <a:srgbClr val="FF0000"/>
                  </a:solidFill>
                  <a:latin typeface="黑体" panose="02010609060101010101" pitchFamily="49" charset="-122"/>
                  <a:ea typeface="黑体" panose="02010609060101010101" pitchFamily="49" charset="-122"/>
                </a:endParaRPr>
              </a:p>
            </p:txBody>
          </p:sp>
        </p:grpSp>
        <p:pic>
          <p:nvPicPr>
            <p:cNvPr id="52" name="Picture 62" descr="宋代汝窑瓷器精品 www.myknots.c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6" y="1008"/>
              <a:ext cx="1584" cy="2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 name="Text Box 63"/>
            <p:cNvSpPr txBox="1">
              <a:spLocks noChangeArrowheads="1"/>
            </p:cNvSpPr>
            <p:nvPr/>
          </p:nvSpPr>
          <p:spPr bwMode="auto">
            <a:xfrm>
              <a:off x="3524" y="1169"/>
              <a:ext cx="316" cy="2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r" eaLnBrk="1" fontAlgn="base" hangingPunct="1">
                <a:spcBef>
                  <a:spcPct val="0"/>
                </a:spcBef>
                <a:spcAft>
                  <a:spcPct val="0"/>
                </a:spcAft>
              </a:pPr>
              <a:r>
                <a:rPr kumimoji="1" lang="zh-CN" altLang="en-US" sz="2400" b="1" smtClean="0">
                  <a:solidFill>
                    <a:srgbClr val="FF0000"/>
                  </a:solidFill>
                  <a:latin typeface="黑体" panose="02010609060101010101" pitchFamily="49" charset="-122"/>
                  <a:ea typeface="黑体" panose="02010609060101010101" pitchFamily="49" charset="-122"/>
                </a:rPr>
                <a:t>汝窑  天蓝釉长颈镶金瓶</a:t>
              </a:r>
              <a:r>
                <a:rPr kumimoji="1" lang="zh-CN" altLang="en-US" sz="2000" b="1" smtClean="0">
                  <a:solidFill>
                    <a:srgbClr val="FF0000"/>
                  </a:solidFill>
                  <a:latin typeface="黑体" panose="02010609060101010101" pitchFamily="49" charset="-122"/>
                  <a:ea typeface="黑体" panose="02010609060101010101" pitchFamily="49" charset="-122"/>
                </a:rPr>
                <a:t> </a:t>
              </a:r>
              <a:endParaRPr kumimoji="1" lang="zh-CN" altLang="en-US" sz="2000" b="1" smtClean="0">
                <a:solidFill>
                  <a:srgbClr val="FF0000"/>
                </a:solidFill>
                <a:latin typeface="黑体" panose="02010609060101010101" pitchFamily="49" charset="-122"/>
                <a:ea typeface="黑体" panose="02010609060101010101" pitchFamily="49" charset="-122"/>
              </a:endParaRPr>
            </a:p>
          </p:txBody>
        </p:sp>
        <p:grpSp>
          <p:nvGrpSpPr>
            <p:cNvPr id="54" name="Group 64"/>
            <p:cNvGrpSpPr/>
            <p:nvPr/>
          </p:nvGrpSpPr>
          <p:grpSpPr bwMode="auto">
            <a:xfrm>
              <a:off x="4032" y="2623"/>
              <a:ext cx="1536" cy="1313"/>
              <a:chOff x="4128" y="2677"/>
              <a:chExt cx="1536" cy="1547"/>
            </a:xfrm>
          </p:grpSpPr>
          <p:pic>
            <p:nvPicPr>
              <p:cNvPr id="60" name="Picture 65" descr="200509190912373315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28" y="2677"/>
                <a:ext cx="1536" cy="1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 name="Text Box 66"/>
              <p:cNvSpPr txBox="1">
                <a:spLocks noChangeArrowheads="1"/>
              </p:cNvSpPr>
              <p:nvPr/>
            </p:nvSpPr>
            <p:spPr bwMode="auto">
              <a:xfrm>
                <a:off x="4177" y="3882"/>
                <a:ext cx="1438" cy="3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pPr>
                <a:r>
                  <a:rPr kumimoji="1" lang="zh-CN" altLang="en-US" sz="2400" b="1" smtClean="0">
                    <a:solidFill>
                      <a:srgbClr val="FF0000"/>
                    </a:solidFill>
                    <a:latin typeface="黑体" panose="02010609060101010101" pitchFamily="49" charset="-122"/>
                    <a:ea typeface="黑体" panose="02010609060101010101" pitchFamily="49" charset="-122"/>
                  </a:rPr>
                  <a:t>定窑  孩儿枕</a:t>
                </a:r>
                <a:endParaRPr kumimoji="1" lang="zh-CN" altLang="en-US" sz="2400" b="1" smtClean="0">
                  <a:solidFill>
                    <a:srgbClr val="FF0000"/>
                  </a:solidFill>
                  <a:latin typeface="黑体" panose="02010609060101010101" pitchFamily="49" charset="-122"/>
                  <a:ea typeface="黑体" panose="02010609060101010101" pitchFamily="49" charset="-122"/>
                </a:endParaRPr>
              </a:p>
            </p:txBody>
          </p:sp>
        </p:grpSp>
        <p:grpSp>
          <p:nvGrpSpPr>
            <p:cNvPr id="55" name="Group 67"/>
            <p:cNvGrpSpPr/>
            <p:nvPr/>
          </p:nvGrpSpPr>
          <p:grpSpPr bwMode="auto">
            <a:xfrm>
              <a:off x="192" y="2352"/>
              <a:ext cx="1872" cy="1541"/>
              <a:chOff x="-1" y="2355"/>
              <a:chExt cx="2459" cy="1971"/>
            </a:xfrm>
          </p:grpSpPr>
          <p:pic>
            <p:nvPicPr>
              <p:cNvPr id="58" name="Picture 68" descr="GDZCD19020h"/>
              <p:cNvPicPr>
                <a:picLocks noChangeAspect="1" noChangeArrowheads="1"/>
              </p:cNvPicPr>
              <p:nvPr/>
            </p:nvPicPr>
            <p:blipFill>
              <a:blip r:embed="rId5">
                <a:extLst>
                  <a:ext uri="{28A0092B-C50C-407E-A947-70E740481C1C}">
                    <a14:useLocalDpi xmlns:a14="http://schemas.microsoft.com/office/drawing/2010/main" val="0"/>
                  </a:ext>
                </a:extLst>
              </a:blip>
              <a:srcRect l="1889" t="5815" r="1889"/>
              <a:stretch>
                <a:fillRect/>
              </a:stretch>
            </p:blipFill>
            <p:spPr bwMode="auto">
              <a:xfrm>
                <a:off x="-1" y="2355"/>
                <a:ext cx="2459" cy="1965"/>
              </a:xfrm>
              <a:prstGeom prst="rect">
                <a:avLst/>
              </a:prstGeom>
              <a:noFill/>
              <a:ln w="19050">
                <a:solidFill>
                  <a:srgbClr val="808080"/>
                </a:solidFill>
                <a:miter lim="800000"/>
                <a:headEnd/>
                <a:tailEnd/>
              </a:ln>
              <a:extLst>
                <a:ext uri="{909E8E84-426E-40DD-AFC4-6F175D3DCCD1}">
                  <a14:hiddenFill xmlns:a14="http://schemas.microsoft.com/office/drawing/2010/main">
                    <a:solidFill>
                      <a:srgbClr val="FFFFFF"/>
                    </a:solidFill>
                  </a14:hiddenFill>
                </a:ext>
              </a:extLst>
            </p:spPr>
          </p:pic>
          <p:sp>
            <p:nvSpPr>
              <p:cNvPr id="59" name="Text Box 69"/>
              <p:cNvSpPr txBox="1">
                <a:spLocks noChangeArrowheads="1"/>
              </p:cNvSpPr>
              <p:nvPr/>
            </p:nvSpPr>
            <p:spPr bwMode="auto">
              <a:xfrm>
                <a:off x="-1" y="3955"/>
                <a:ext cx="2449" cy="371"/>
              </a:xfrm>
              <a:prstGeom prst="rect">
                <a:avLst/>
              </a:prstGeom>
              <a:solidFill>
                <a:schemeClr val="bg1"/>
              </a:solidFill>
              <a:ln>
                <a:noFill/>
              </a:ln>
              <a:effectLst/>
              <a:extLs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50000"/>
                  </a:spcBef>
                  <a:spcAft>
                    <a:spcPct val="0"/>
                  </a:spcAft>
                </a:pPr>
                <a:r>
                  <a:rPr lang="zh-CN" altLang="en-US" sz="2400" b="1" smtClean="0">
                    <a:solidFill>
                      <a:srgbClr val="FF0000"/>
                    </a:solidFill>
                    <a:ea typeface="黑体" panose="02010609060101010101" pitchFamily="49" charset="-122"/>
                  </a:rPr>
                  <a:t>　哥窑海棠式花盆</a:t>
                </a:r>
                <a:endParaRPr lang="zh-CN" altLang="en-US" sz="2400" b="1" smtClean="0">
                  <a:solidFill>
                    <a:srgbClr val="FF0000"/>
                  </a:solidFill>
                  <a:ea typeface="黑体" panose="02010609060101010101" pitchFamily="49" charset="-122"/>
                </a:endParaRPr>
              </a:p>
            </p:txBody>
          </p:sp>
        </p:grpSp>
        <p:sp>
          <p:nvSpPr>
            <p:cNvPr id="56" name="Rectangle 70"/>
            <p:cNvSpPr>
              <a:spLocks noChangeArrowheads="1"/>
            </p:cNvSpPr>
            <p:nvPr/>
          </p:nvSpPr>
          <p:spPr bwMode="auto">
            <a:xfrm>
              <a:off x="1968" y="336"/>
              <a:ext cx="2352"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pPr>
              <a:r>
                <a:rPr kumimoji="1" lang="zh-CN" altLang="en-US" sz="3200" b="1" smtClean="0">
                  <a:solidFill>
                    <a:srgbClr val="FF0000"/>
                  </a:solidFill>
                  <a:latin typeface="黑体" panose="02010609060101010101" pitchFamily="49" charset="-122"/>
                  <a:ea typeface="黑体" panose="02010609060101010101" pitchFamily="49" charset="-122"/>
                </a:rPr>
                <a:t>宋朝五大名窑</a:t>
              </a:r>
              <a:endParaRPr kumimoji="1" lang="zh-CN" altLang="en-US" sz="3200" b="1" smtClean="0">
                <a:solidFill>
                  <a:srgbClr val="FF0000"/>
                </a:solidFill>
                <a:latin typeface="黑体" panose="02010609060101010101" pitchFamily="49" charset="-122"/>
                <a:ea typeface="黑体" panose="02010609060101010101" pitchFamily="49" charset="-122"/>
              </a:endParaRPr>
            </a:p>
          </p:txBody>
        </p:sp>
      </p:gr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23" name="Picture 11" descr="元釉里红缠枝菊玉壶春瓶"/>
          <p:cNvPicPr>
            <a:picLocks noChangeAspect="1"/>
          </p:cNvPicPr>
          <p:nvPr/>
        </p:nvPicPr>
        <p:blipFill>
          <a:blip r:embed="rId1">
            <a:lum bright="17999"/>
          </a:blip>
          <a:stretch>
            <a:fillRect/>
          </a:stretch>
        </p:blipFill>
        <p:spPr>
          <a:xfrm>
            <a:off x="6976110" y="424815"/>
            <a:ext cx="4838700" cy="6248400"/>
          </a:xfrm>
          <a:prstGeom prst="rect">
            <a:avLst/>
          </a:prstGeom>
          <a:noFill/>
          <a:ln w="9525">
            <a:noFill/>
          </a:ln>
        </p:spPr>
      </p:pic>
      <p:pic>
        <p:nvPicPr>
          <p:cNvPr id="30724" name="Picture 12" descr="yuan_shougong_taoci_3-19-1"/>
          <p:cNvPicPr>
            <a:picLocks noChangeAspect="1"/>
          </p:cNvPicPr>
          <p:nvPr/>
        </p:nvPicPr>
        <p:blipFill>
          <a:blip r:embed="rId2">
            <a:lum bright="29999" contrast="30000"/>
          </a:blip>
          <a:stretch>
            <a:fillRect/>
          </a:stretch>
        </p:blipFill>
        <p:spPr>
          <a:xfrm>
            <a:off x="553085" y="304800"/>
            <a:ext cx="3644900" cy="6248400"/>
          </a:xfrm>
          <a:prstGeom prst="rect">
            <a:avLst/>
          </a:prstGeom>
          <a:noFill/>
          <a:ln w="9525">
            <a:noFill/>
          </a:ln>
        </p:spPr>
      </p:pic>
      <p:sp>
        <p:nvSpPr>
          <p:cNvPr id="30725" name="Text Box 13"/>
          <p:cNvSpPr txBox="1"/>
          <p:nvPr/>
        </p:nvSpPr>
        <p:spPr>
          <a:xfrm>
            <a:off x="4572000" y="838200"/>
            <a:ext cx="2228850" cy="2061210"/>
          </a:xfrm>
          <a:prstGeom prst="rect">
            <a:avLst/>
          </a:prstGeom>
          <a:noFill/>
          <a:ln w="9525">
            <a:noFill/>
          </a:ln>
        </p:spPr>
        <p:txBody>
          <a:bodyPr wrap="square">
            <a:spAutoFit/>
          </a:bodyPr>
          <a:p>
            <a:pPr eaLnBrk="1" hangingPunct="1"/>
            <a:r>
              <a:rPr lang="zh-CN" altLang="en-US" sz="3200" dirty="0">
                <a:solidFill>
                  <a:srgbClr val="FF0000"/>
                </a:solidFill>
                <a:latin typeface="Tahoma" panose="020B0604030504040204" pitchFamily="34" charset="0"/>
                <a:ea typeface="隶书" panose="02010509060101010101" pitchFamily="49" charset="-122"/>
              </a:rPr>
              <a:t>元代瓷器的代表产品：</a:t>
            </a:r>
            <a:endParaRPr lang="zh-CN" altLang="en-US" sz="3200" dirty="0">
              <a:solidFill>
                <a:srgbClr val="FF0000"/>
              </a:solidFill>
              <a:latin typeface="Tahoma" panose="020B0604030504040204" pitchFamily="34" charset="0"/>
              <a:ea typeface="隶书" panose="02010509060101010101" pitchFamily="49" charset="-122"/>
            </a:endParaRPr>
          </a:p>
          <a:p>
            <a:pPr eaLnBrk="1" hangingPunct="1"/>
            <a:r>
              <a:rPr lang="zh-CN" altLang="en-US" sz="3200" dirty="0">
                <a:solidFill>
                  <a:srgbClr val="FF0000"/>
                </a:solidFill>
                <a:latin typeface="Tahoma" panose="020B0604030504040204" pitchFamily="34" charset="0"/>
                <a:ea typeface="隶书" panose="02010509060101010101" pitchFamily="49" charset="-122"/>
              </a:rPr>
              <a:t>青花瓷和釉里红</a:t>
            </a:r>
            <a:endParaRPr lang="zh-CN" altLang="en-US" sz="3200" dirty="0">
              <a:solidFill>
                <a:srgbClr val="FF0000"/>
              </a:solidFill>
              <a:latin typeface="Tahoma" panose="020B0604030504040204" pitchFamily="34" charset="0"/>
              <a:ea typeface="隶书" panose="02010509060101010101" pitchFamily="49" charset="-122"/>
            </a:endParaRP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122" name="Picture 2" descr="点击放大">
            <a:hlinkClick r:id="rId1"/>
          </p:cNvPr>
          <p:cNvPicPr>
            <a:picLocks noChangeAspect="1"/>
          </p:cNvPicPr>
          <p:nvPr/>
        </p:nvPicPr>
        <p:blipFill>
          <a:blip r:embed="rId2"/>
          <a:stretch>
            <a:fillRect/>
          </a:stretch>
        </p:blipFill>
        <p:spPr>
          <a:xfrm>
            <a:off x="41910" y="80645"/>
            <a:ext cx="12064365" cy="6657975"/>
          </a:xfrm>
          <a:prstGeom prst="rect">
            <a:avLst/>
          </a:prstGeom>
          <a:noFill/>
          <a:ln w="9525">
            <a:noFill/>
          </a:ln>
        </p:spPr>
      </p:pic>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872490" y="310515"/>
            <a:ext cx="10299065" cy="598805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标题 2"/>
          <p:cNvSpPr/>
          <p:nvPr>
            <p:ph type="title"/>
          </p:nvPr>
        </p:nvSpPr>
        <p:spPr>
          <a:xfrm>
            <a:off x="669925" y="431800"/>
            <a:ext cx="2000250" cy="647700"/>
          </a:xfrm>
        </p:spPr>
        <p:txBody>
          <a:bodyPr/>
          <a:p>
            <a:r>
              <a:rPr lang="zh-CN" altLang="en-US" sz="3200">
                <a:solidFill>
                  <a:srgbClr val="FF0000"/>
                </a:solidFill>
              </a:rPr>
              <a:t>冶矿业</a:t>
            </a:r>
            <a:endParaRPr lang="zh-CN" altLang="en-US" sz="3200">
              <a:solidFill>
                <a:srgbClr val="FF0000"/>
              </a:solidFill>
            </a:endParaRPr>
          </a:p>
        </p:txBody>
      </p:sp>
      <p:sp>
        <p:nvSpPr>
          <p:cNvPr id="6" name="文本框 5"/>
          <p:cNvSpPr txBox="1"/>
          <p:nvPr/>
        </p:nvSpPr>
        <p:spPr>
          <a:xfrm>
            <a:off x="881380" y="1280795"/>
            <a:ext cx="11119485" cy="5507990"/>
          </a:xfrm>
          <a:prstGeom prst="rect">
            <a:avLst/>
          </a:prstGeom>
          <a:noFill/>
        </p:spPr>
        <p:txBody>
          <a:bodyPr wrap="square" rtlCol="0" anchor="t">
            <a:spAutoFit/>
          </a:bodyPr>
          <a:p>
            <a:pPr eaLnBrk="1" hangingPunct="1"/>
            <a:r>
              <a:rPr lang="zh-CN" altLang="en-US" sz="3200" dirty="0">
                <a:sym typeface="+mn-ea"/>
              </a:rPr>
              <a:t>“昔汴都数百万家，尽仰石炭，无一家燃薪者。”</a:t>
            </a:r>
            <a:endParaRPr lang="zh-CN" altLang="en-US" sz="3200" dirty="0">
              <a:sym typeface="+mn-ea"/>
            </a:endParaRPr>
          </a:p>
          <a:p>
            <a:pPr eaLnBrk="1" hangingPunct="1"/>
            <a:r>
              <a:rPr lang="zh-CN" altLang="en-US" sz="3200" dirty="0">
                <a:sym typeface="+mn-ea"/>
              </a:rPr>
              <a:t>                         </a:t>
            </a:r>
            <a:endParaRPr lang="en-US" altLang="zh-CN" sz="3200" dirty="0"/>
          </a:p>
          <a:p>
            <a:pPr eaLnBrk="1" hangingPunct="1"/>
            <a:r>
              <a:rPr lang="zh-CN" altLang="en-US" sz="3200" dirty="0">
                <a:sym typeface="+mn-ea"/>
              </a:rPr>
              <a:t>“官卖石炭增二十余场，而天下市易务，炭皆官自卖”</a:t>
            </a:r>
            <a:endParaRPr lang="zh-CN" altLang="en-US" sz="3200" dirty="0">
              <a:sym typeface="+mn-ea"/>
            </a:endParaRPr>
          </a:p>
          <a:p>
            <a:pPr eaLnBrk="1" hangingPunct="1"/>
            <a:endParaRPr lang="zh-CN" altLang="en-US" sz="3200" dirty="0">
              <a:sym typeface="+mn-ea"/>
            </a:endParaRPr>
          </a:p>
          <a:p>
            <a:pPr eaLnBrk="1" hangingPunct="1"/>
            <a:r>
              <a:rPr lang="zh-CN" altLang="en-US" sz="3200" dirty="0">
                <a:latin typeface="+mn-ea"/>
                <a:sym typeface="+mn-ea"/>
              </a:rPr>
              <a:t>意大利人马可</a:t>
            </a:r>
            <a:r>
              <a:rPr lang="en-US" altLang="zh-CN" sz="3200" dirty="0">
                <a:latin typeface="+mn-ea"/>
                <a:sym typeface="+mn-ea"/>
              </a:rPr>
              <a:t>·</a:t>
            </a:r>
            <a:r>
              <a:rPr lang="zh-CN" altLang="en-US" sz="3200" dirty="0">
                <a:latin typeface="+mn-ea"/>
                <a:sym typeface="+mn-ea"/>
              </a:rPr>
              <a:t>波罗于</a:t>
            </a:r>
            <a:r>
              <a:rPr lang="en-US" altLang="zh-CN" sz="3200" dirty="0">
                <a:latin typeface="+mn-ea"/>
                <a:sym typeface="+mn-ea"/>
              </a:rPr>
              <a:t>1275</a:t>
            </a:r>
            <a:r>
              <a:rPr lang="zh-CN" altLang="en-US" sz="3200" dirty="0">
                <a:latin typeface="+mn-ea"/>
                <a:sym typeface="+mn-ea"/>
              </a:rPr>
              <a:t>年来到中国，看见中国人烧煤炼铁，这是他生平第一次看到煤做燃料。马可</a:t>
            </a:r>
            <a:r>
              <a:rPr lang="en-US" altLang="zh-CN" sz="3200" dirty="0">
                <a:latin typeface="+mn-ea"/>
                <a:sym typeface="+mn-ea"/>
              </a:rPr>
              <a:t>·</a:t>
            </a:r>
            <a:r>
              <a:rPr lang="zh-CN" altLang="en-US" sz="3200" dirty="0">
                <a:latin typeface="+mn-ea"/>
                <a:sym typeface="+mn-ea"/>
              </a:rPr>
              <a:t>波罗在他的游记里记载了这件新鲜事。书中写道，中国有一种黑石头，能够燃烧，着起火来象木柴一样，而且终夜不灭。当时，欧洲人读了马可</a:t>
            </a:r>
            <a:r>
              <a:rPr lang="en-US" altLang="zh-CN" sz="3200" dirty="0">
                <a:latin typeface="+mn-ea"/>
                <a:sym typeface="+mn-ea"/>
              </a:rPr>
              <a:t>·</a:t>
            </a:r>
            <a:r>
              <a:rPr lang="zh-CN" altLang="en-US" sz="3200" dirty="0">
                <a:latin typeface="+mn-ea"/>
                <a:sym typeface="+mn-ea"/>
              </a:rPr>
              <a:t>波罗的游记，都觉得十分新奇，他们哪里知道，中国人用煤做燃料，都已经有一千二三百年了，我们的祖先在世界上最早发现了煤这种燃料。</a:t>
            </a:r>
            <a:r>
              <a:rPr lang="zh-CN" altLang="en-US" sz="3200" dirty="0">
                <a:sym typeface="+mn-ea"/>
              </a:rPr>
              <a:t>                                   </a:t>
            </a:r>
            <a:endParaRPr lang="zh-CN" altLang="en-US" sz="3200" dirty="0">
              <a:sym typeface="+mn-ea"/>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pic>
        <p:nvPicPr>
          <p:cNvPr id="33796" name="Picture 2"/>
          <p:cNvPicPr>
            <a:picLocks noChangeAspect="1"/>
          </p:cNvPicPr>
          <p:nvPr/>
        </p:nvPicPr>
        <p:blipFill>
          <a:blip r:embed="rId1"/>
          <a:stretch>
            <a:fillRect/>
          </a:stretch>
        </p:blipFill>
        <p:spPr>
          <a:xfrm>
            <a:off x="2047875" y="255270"/>
            <a:ext cx="8899525" cy="4895850"/>
          </a:xfrm>
          <a:prstGeom prst="rect">
            <a:avLst/>
          </a:prstGeom>
          <a:noFill/>
          <a:ln w="9525">
            <a:noFill/>
          </a:ln>
        </p:spPr>
      </p:pic>
      <p:sp>
        <p:nvSpPr>
          <p:cNvPr id="33797" name="矩形 4"/>
          <p:cNvSpPr/>
          <p:nvPr/>
        </p:nvSpPr>
        <p:spPr>
          <a:xfrm>
            <a:off x="2424113" y="5373688"/>
            <a:ext cx="7559675" cy="1322070"/>
          </a:xfrm>
          <a:prstGeom prst="rect">
            <a:avLst/>
          </a:prstGeom>
          <a:noFill/>
          <a:ln w="9525">
            <a:noFill/>
          </a:ln>
        </p:spPr>
        <p:txBody>
          <a:bodyPr>
            <a:spAutoFit/>
          </a:bodyPr>
          <a:p>
            <a:pPr eaLnBrk="1" hangingPunct="1"/>
            <a:r>
              <a:rPr lang="en-US" altLang="zh-CN" sz="2000" dirty="0">
                <a:latin typeface="Franklin Gothic Book" panose="020B0503020102020204" pitchFamily="34" charset="0"/>
                <a:ea typeface="黑体" panose="02010609060101010101" pitchFamily="49" charset="-122"/>
              </a:rPr>
              <a:t>1959 </a:t>
            </a:r>
            <a:r>
              <a:rPr lang="zh-CN" altLang="en-US" sz="2000" dirty="0">
                <a:latin typeface="Franklin Gothic Book" panose="020B0503020102020204" pitchFamily="34" charset="0"/>
                <a:ea typeface="黑体" panose="02010609060101010101" pitchFamily="49" charset="-122"/>
              </a:rPr>
              <a:t>年，考古工作者在河南鹤壁（宋代相州）发掘了北宋时期的一个大型采煤遗址，发现这个煤矿井深</a:t>
            </a:r>
            <a:r>
              <a:rPr lang="en-US" altLang="zh-CN" sz="2000" dirty="0">
                <a:latin typeface="Franklin Gothic Book" panose="020B0503020102020204" pitchFamily="34" charset="0"/>
                <a:ea typeface="黑体" panose="02010609060101010101" pitchFamily="49" charset="-122"/>
              </a:rPr>
              <a:t>46 </a:t>
            </a:r>
            <a:r>
              <a:rPr lang="zh-CN" altLang="en-US" sz="2000" dirty="0">
                <a:latin typeface="Franklin Gothic Book" panose="020B0503020102020204" pitchFamily="34" charset="0"/>
                <a:ea typeface="黑体" panose="02010609060101010101" pitchFamily="49" charset="-122"/>
              </a:rPr>
              <a:t>米，有</a:t>
            </a:r>
            <a:r>
              <a:rPr lang="en-US" altLang="zh-CN" sz="2000" dirty="0">
                <a:latin typeface="Franklin Gothic Book" panose="020B0503020102020204" pitchFamily="34" charset="0"/>
                <a:ea typeface="黑体" panose="02010609060101010101" pitchFamily="49" charset="-122"/>
              </a:rPr>
              <a:t>10</a:t>
            </a:r>
            <a:r>
              <a:rPr lang="zh-CN" altLang="en-US" sz="2000" dirty="0">
                <a:latin typeface="Franklin Gothic Book" panose="020B0503020102020204" pitchFamily="34" charset="0"/>
                <a:ea typeface="黑体" panose="02010609060101010101" pitchFamily="49" charset="-122"/>
              </a:rPr>
              <a:t>个回采工作面，井下有完整的巷道和排水系统。这也是人类历史上最早的大型采煤遗址，可见宋朝人的挖煤技术已达到相当高的水平。</a:t>
            </a:r>
            <a:endParaRPr lang="zh-CN" altLang="en-US" sz="2000" dirty="0">
              <a:latin typeface="Franklin Gothic Book" panose="020B0503020102020204" pitchFamily="34" charset="0"/>
              <a:ea typeface="黑体" panose="02010609060101010101" pitchFamily="49" charset="-122"/>
            </a:endParaRP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5061" name="图片 194565" descr="1"/>
          <p:cNvPicPr>
            <a:picLocks noChangeAspect="1"/>
          </p:cNvPicPr>
          <p:nvPr>
            <p:ph idx="1"/>
          </p:nvPr>
        </p:nvPicPr>
        <p:blipFill>
          <a:blip r:embed="rId1"/>
          <a:stretch>
            <a:fillRect/>
          </a:stretch>
        </p:blipFill>
        <p:spPr>
          <a:xfrm>
            <a:off x="1327150" y="43180"/>
            <a:ext cx="4121785" cy="6416040"/>
          </a:xfrm>
          <a:prstGeom prst="rect">
            <a:avLst/>
          </a:prstGeom>
          <a:noFill/>
          <a:ln w="9525">
            <a:noFill/>
          </a:ln>
        </p:spPr>
      </p:pic>
      <p:sp>
        <p:nvSpPr>
          <p:cNvPr id="4" name="文本框 3"/>
          <p:cNvSpPr txBox="1"/>
          <p:nvPr/>
        </p:nvSpPr>
        <p:spPr>
          <a:xfrm>
            <a:off x="2139950" y="6459220"/>
            <a:ext cx="2711450" cy="368300"/>
          </a:xfrm>
          <a:prstGeom prst="rect">
            <a:avLst/>
          </a:prstGeom>
          <a:noFill/>
        </p:spPr>
        <p:txBody>
          <a:bodyPr wrap="none" rtlCol="0" anchor="t">
            <a:spAutoFit/>
          </a:bodyPr>
          <a:p>
            <a:r>
              <a:rPr lang="en-US" altLang="zh-CN" b="1" dirty="0">
                <a:solidFill>
                  <a:srgbClr val="000000"/>
                </a:solidFill>
                <a:latin typeface="Times New Roman" panose="02020603050405020304" pitchFamily="18" charset="0"/>
                <a:ea typeface="楷体_GB2312" panose="02010609030101010101" pitchFamily="49" charset="-122"/>
                <a:sym typeface="+mn-ea"/>
              </a:rPr>
              <a:t>《</a:t>
            </a:r>
            <a:r>
              <a:rPr lang="zh-CN" altLang="en-US" b="1" dirty="0">
                <a:solidFill>
                  <a:srgbClr val="000000"/>
                </a:solidFill>
                <a:latin typeface="Times New Roman" panose="02020603050405020304" pitchFamily="18" charset="0"/>
                <a:ea typeface="楷体_GB2312" panose="02010609030101010101" pitchFamily="49" charset="-122"/>
                <a:sym typeface="+mn-ea"/>
              </a:rPr>
              <a:t>天工开物</a:t>
            </a:r>
            <a:r>
              <a:rPr lang="en-US" altLang="zh-CN" b="1" dirty="0">
                <a:solidFill>
                  <a:srgbClr val="000000"/>
                </a:solidFill>
                <a:latin typeface="Times New Roman" panose="02020603050405020304" pitchFamily="18" charset="0"/>
                <a:ea typeface="楷体_GB2312" panose="02010609030101010101" pitchFamily="49" charset="-122"/>
                <a:sym typeface="+mn-ea"/>
              </a:rPr>
              <a:t>》</a:t>
            </a:r>
            <a:r>
              <a:rPr lang="zh-CN" altLang="en-US" b="1" dirty="0">
                <a:solidFill>
                  <a:srgbClr val="000000"/>
                </a:solidFill>
                <a:latin typeface="Times New Roman" panose="02020603050405020304" pitchFamily="18" charset="0"/>
                <a:ea typeface="楷体_GB2312" panose="02010609030101010101" pitchFamily="49" charset="-122"/>
                <a:sym typeface="+mn-ea"/>
              </a:rPr>
              <a:t>南方挖煤图</a:t>
            </a:r>
            <a:endParaRPr lang="zh-CN" alt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8" name="内容占位符 2"/>
          <p:cNvSpPr>
            <a:spLocks noGrp="1"/>
          </p:cNvSpPr>
          <p:nvPr>
            <p:ph idx="1"/>
          </p:nvPr>
        </p:nvSpPr>
        <p:spPr>
          <a:xfrm>
            <a:off x="1038860" y="935990"/>
            <a:ext cx="10314940" cy="4686300"/>
          </a:xfrm>
        </p:spPr>
        <p:txBody>
          <a:bodyPr vert="horz" wrap="square" lIns="91440" tIns="45720" rIns="91440" bIns="45720" anchor="t"/>
          <a:p>
            <a:pPr eaLnBrk="1" hangingPunct="1">
              <a:buNone/>
            </a:pPr>
            <a:r>
              <a:rPr lang="zh-CN" altLang="en-US" dirty="0"/>
              <a:t>       </a:t>
            </a:r>
            <a:r>
              <a:rPr lang="zh-CN" altLang="en-US" sz="3200" dirty="0"/>
              <a:t> 到</a:t>
            </a:r>
            <a:r>
              <a:rPr lang="en-US" altLang="zh-CN" sz="3200" dirty="0"/>
              <a:t>1078</a:t>
            </a:r>
            <a:r>
              <a:rPr lang="zh-CN" altLang="en-US" sz="3200" dirty="0"/>
              <a:t>年，北宋生铁年产量已经达到７</a:t>
            </a:r>
            <a:r>
              <a:rPr lang="en-US" altLang="zh-CN" sz="3200" dirty="0"/>
              <a:t>.5</a:t>
            </a:r>
            <a:r>
              <a:rPr lang="zh-CN" altLang="en-US" sz="3200" dirty="0"/>
              <a:t>到</a:t>
            </a:r>
            <a:r>
              <a:rPr lang="en-US" altLang="zh-CN" sz="3200" dirty="0"/>
              <a:t>15</a:t>
            </a:r>
            <a:r>
              <a:rPr lang="zh-CN" altLang="en-US" sz="3200" dirty="0"/>
              <a:t>万吨，这一产量是</a:t>
            </a:r>
            <a:r>
              <a:rPr lang="en-US" altLang="zh-CN" sz="3200" dirty="0"/>
              <a:t>1640</a:t>
            </a:r>
            <a:r>
              <a:rPr lang="zh-CN" altLang="en-US" sz="3200" dirty="0"/>
              <a:t>年英国本土生铁产量的两倍半至五倍。</a:t>
            </a:r>
            <a:endParaRPr lang="en-US" altLang="zh-CN" sz="3200" dirty="0"/>
          </a:p>
          <a:p>
            <a:pPr eaLnBrk="1" hangingPunct="1">
              <a:buNone/>
            </a:pPr>
            <a:r>
              <a:rPr lang="en-US" altLang="zh-CN" sz="3200" dirty="0"/>
              <a:t>                 </a:t>
            </a:r>
            <a:r>
              <a:rPr lang="en-US" altLang="zh-CN" sz="2000" dirty="0"/>
              <a:t>——</a:t>
            </a:r>
            <a:r>
              <a:rPr lang="zh-CN" altLang="en-US" sz="2000" dirty="0"/>
              <a:t>罗伯特</a:t>
            </a:r>
            <a:r>
              <a:rPr lang="en-US" altLang="zh-CN" sz="2000" dirty="0"/>
              <a:t>·</a:t>
            </a:r>
            <a:r>
              <a:rPr lang="zh-CN" altLang="en-US" sz="2000" dirty="0"/>
              <a:t>哈特威尔（美国）</a:t>
            </a:r>
            <a:r>
              <a:rPr lang="en-US" altLang="zh-CN" sz="2000" dirty="0"/>
              <a:t>《</a:t>
            </a:r>
            <a:r>
              <a:rPr lang="zh-CN" altLang="en-US" sz="2000" dirty="0"/>
              <a:t>北宋中期中国铁与煤工业的革命</a:t>
            </a:r>
            <a:r>
              <a:rPr lang="en-US" altLang="zh-CN" sz="2000" dirty="0"/>
              <a:t>》</a:t>
            </a:r>
            <a:endParaRPr lang="en-US" altLang="zh-CN" sz="20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66775" y="1106170"/>
            <a:ext cx="7536815" cy="583565"/>
          </a:xfrm>
          <a:prstGeom prst="rect">
            <a:avLst/>
          </a:prstGeom>
        </p:spPr>
        <p:txBody>
          <a:bodyPr wrap="square">
            <a:spAutoFit/>
          </a:bodyPr>
          <a:lstStyle/>
          <a:p>
            <a:r>
              <a:rPr lang="zh-CN" altLang="en-US" sz="3200" b="1" dirty="0">
                <a:latin typeface="宋体" panose="02010600030101010101" pitchFamily="2" charset="-122"/>
                <a:ea typeface="宋体" panose="02010600030101010101" pitchFamily="2" charset="-122"/>
                <a:cs typeface="宋体" panose="02010600030101010101" pitchFamily="2" charset="-122"/>
              </a:rPr>
              <a:t>北宋毕昇发明活字印刷术</a:t>
            </a:r>
            <a:endParaRPr lang="zh-CN" altLang="en-US" sz="3200" b="1" dirty="0">
              <a:latin typeface="宋体" panose="02010600030101010101" pitchFamily="2" charset="-122"/>
              <a:ea typeface="宋体" panose="02010600030101010101" pitchFamily="2" charset="-122"/>
              <a:cs typeface="宋体" panose="02010600030101010101" pitchFamily="2" charset="-122"/>
            </a:endParaRPr>
          </a:p>
        </p:txBody>
      </p:sp>
      <p:pic>
        <p:nvPicPr>
          <p:cNvPr id="17410" name="Picture 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272540" y="1809115"/>
            <a:ext cx="2765425" cy="347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矩形 2"/>
          <p:cNvSpPr/>
          <p:nvPr/>
        </p:nvSpPr>
        <p:spPr>
          <a:xfrm>
            <a:off x="4850130" y="1809115"/>
            <a:ext cx="5876925" cy="3538220"/>
          </a:xfrm>
          <a:prstGeom prst="rect">
            <a:avLst/>
          </a:prstGeom>
        </p:spPr>
        <p:txBody>
          <a:bodyPr wrap="square">
            <a:spAutoFit/>
          </a:bodyPr>
          <a:lstStyle/>
          <a:p>
            <a:pPr>
              <a:spcBef>
                <a:spcPct val="50000"/>
              </a:spcBef>
            </a:pPr>
            <a:r>
              <a:rPr lang="en-US" altLang="zh-CN" sz="3200" b="1" dirty="0">
                <a:solidFill>
                  <a:srgbClr val="0070C0"/>
                </a:solidFill>
                <a:latin typeface="楷体" panose="02010609060101010101" pitchFamily="49" charset="-122"/>
                <a:ea typeface="楷体" panose="02010609060101010101" pitchFamily="49" charset="-122"/>
                <a:sym typeface="楷体" panose="02010609060101010101" pitchFamily="49" charset="-122"/>
              </a:rPr>
              <a:t>1965</a:t>
            </a:r>
            <a:r>
              <a:rPr lang="zh-CN" altLang="en-US" sz="3200" b="1" dirty="0">
                <a:solidFill>
                  <a:srgbClr val="0070C0"/>
                </a:solidFill>
                <a:latin typeface="楷体" panose="02010609060101010101" pitchFamily="49" charset="-122"/>
                <a:ea typeface="楷体" panose="02010609060101010101" pitchFamily="49" charset="-122"/>
                <a:sym typeface="楷体" panose="02010609060101010101" pitchFamily="49" charset="-122"/>
              </a:rPr>
              <a:t>年，浙江温州市郊白象塔内出土佛经印本残页</a:t>
            </a:r>
            <a:r>
              <a:rPr lang="en-US" altLang="zh-CN" sz="3200" b="1" dirty="0">
                <a:solidFill>
                  <a:srgbClr val="0070C0"/>
                </a:solidFill>
                <a:latin typeface="楷体" panose="02010609060101010101" pitchFamily="49" charset="-122"/>
                <a:ea typeface="楷体" panose="02010609060101010101" pitchFamily="49" charset="-122"/>
                <a:sym typeface="楷体" panose="02010609060101010101" pitchFamily="49" charset="-122"/>
              </a:rPr>
              <a:t>《</a:t>
            </a:r>
            <a:r>
              <a:rPr lang="zh-CN" altLang="en-US" sz="3200" b="1" dirty="0">
                <a:solidFill>
                  <a:srgbClr val="0070C0"/>
                </a:solidFill>
                <a:latin typeface="楷体" panose="02010609060101010101" pitchFamily="49" charset="-122"/>
                <a:ea typeface="楷体" panose="02010609060101010101" pitchFamily="49" charset="-122"/>
                <a:sym typeface="楷体" panose="02010609060101010101" pitchFamily="49" charset="-122"/>
              </a:rPr>
              <a:t>佛说观无量寿佛经</a:t>
            </a:r>
            <a:r>
              <a:rPr lang="en-US" altLang="zh-CN" sz="3200" b="1" dirty="0">
                <a:solidFill>
                  <a:srgbClr val="0070C0"/>
                </a:solidFill>
                <a:latin typeface="楷体" panose="02010609060101010101" pitchFamily="49" charset="-122"/>
                <a:ea typeface="楷体" panose="02010609060101010101" pitchFamily="49" charset="-122"/>
                <a:sym typeface="楷体" panose="02010609060101010101" pitchFamily="49" charset="-122"/>
              </a:rPr>
              <a:t>》</a:t>
            </a:r>
            <a:r>
              <a:rPr lang="zh-CN" altLang="en-US" sz="3200" b="1" dirty="0">
                <a:solidFill>
                  <a:srgbClr val="0070C0"/>
                </a:solidFill>
                <a:latin typeface="楷体" panose="02010609060101010101" pitchFamily="49" charset="-122"/>
                <a:ea typeface="楷体" panose="02010609060101010101" pitchFamily="49" charset="-122"/>
                <a:sym typeface="楷体" panose="02010609060101010101" pitchFamily="49" charset="-122"/>
              </a:rPr>
              <a:t>，经有关专家考证认定为是毕昇之后大约</a:t>
            </a:r>
            <a:r>
              <a:rPr lang="en-US" altLang="zh-CN" sz="3200" b="1" dirty="0">
                <a:solidFill>
                  <a:srgbClr val="0070C0"/>
                </a:solidFill>
                <a:latin typeface="楷体" panose="02010609060101010101" pitchFamily="49" charset="-122"/>
                <a:ea typeface="楷体" panose="02010609060101010101" pitchFamily="49" charset="-122"/>
                <a:sym typeface="楷体" panose="02010609060101010101" pitchFamily="49" charset="-122"/>
              </a:rPr>
              <a:t>50</a:t>
            </a:r>
            <a:r>
              <a:rPr lang="zh-CN" altLang="en-US" sz="3200" b="1" dirty="0">
                <a:solidFill>
                  <a:srgbClr val="0070C0"/>
                </a:solidFill>
                <a:latin typeface="楷体" panose="02010609060101010101" pitchFamily="49" charset="-122"/>
                <a:ea typeface="楷体" panose="02010609060101010101" pitchFamily="49" charset="-122"/>
                <a:sym typeface="楷体" panose="02010609060101010101" pitchFamily="49" charset="-122"/>
              </a:rPr>
              <a:t>年（</a:t>
            </a:r>
            <a:r>
              <a:rPr lang="en-US" altLang="zh-CN" sz="3200" b="1" dirty="0">
                <a:solidFill>
                  <a:srgbClr val="0070C0"/>
                </a:solidFill>
                <a:latin typeface="楷体" panose="02010609060101010101" pitchFamily="49" charset="-122"/>
                <a:ea typeface="楷体" panose="02010609060101010101" pitchFamily="49" charset="-122"/>
                <a:sym typeface="楷体" panose="02010609060101010101" pitchFamily="49" charset="-122"/>
              </a:rPr>
              <a:t>1103</a:t>
            </a:r>
            <a:r>
              <a:rPr lang="zh-CN" altLang="en-US" sz="3200" b="1" dirty="0">
                <a:solidFill>
                  <a:srgbClr val="0070C0"/>
                </a:solidFill>
                <a:latin typeface="楷体" panose="02010609060101010101" pitchFamily="49" charset="-122"/>
                <a:ea typeface="楷体" panose="02010609060101010101" pitchFamily="49" charset="-122"/>
                <a:sym typeface="楷体" panose="02010609060101010101" pitchFamily="49" charset="-122"/>
              </a:rPr>
              <a:t>）北宋时期的泥活字印本，应是迄今发现存世最早的活字印刷品。</a:t>
            </a:r>
            <a:endParaRPr lang="zh-CN" altLang="en-US" sz="3200" dirty="0">
              <a:latin typeface="Calibri" panose="020F0502020204030204" pitchFamily="34" charset="0"/>
            </a:endParaRPr>
          </a:p>
        </p:txBody>
      </p:sp>
    </p:spTree>
  </p:cSld>
  <p:clrMapOvr>
    <a:masterClrMapping/>
  </p:clrMapOvr>
  <mc:AlternateContent xmlns:mc="http://schemas.openxmlformats.org/markup-compatibility/2006">
    <mc:Choice xmlns:p14="http://schemas.microsoft.com/office/powerpoint/2010/main" Requires="p14">
      <p:transition spd="med" p14:dur="750">
        <p:random/>
      </p:transition>
    </mc:Choice>
    <mc:Fallback>
      <p:transition spd="med">
        <p:random/>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751840" y="320675"/>
            <a:ext cx="3576320" cy="821690"/>
          </a:xfrm>
        </p:spPr>
        <p:txBody>
          <a:bodyPr/>
          <a:lstStyle/>
          <a:p>
            <a:r>
              <a:rPr lang="zh-CN" altLang="en-US" sz="3600" cap="none" spc="0" dirty="0">
                <a:ln>
                  <a:noFill/>
                </a:ln>
                <a:solidFill>
                  <a:srgbClr val="002060"/>
                </a:solidFill>
                <a:effectLst/>
                <a:latin typeface="宋体" panose="02010600030101010101" pitchFamily="2" charset="-122"/>
                <a:ea typeface="宋体" panose="02010600030101010101" pitchFamily="2" charset="-122"/>
                <a:cs typeface="+mn-cs"/>
              </a:rPr>
              <a:t>印刷术的</a:t>
            </a:r>
            <a:r>
              <a:rPr lang="zh-CN" altLang="en-US" sz="3600" cap="none" spc="0" dirty="0" smtClean="0">
                <a:ln>
                  <a:noFill/>
                </a:ln>
                <a:solidFill>
                  <a:srgbClr val="002060"/>
                </a:solidFill>
                <a:effectLst/>
                <a:latin typeface="宋体" panose="02010600030101010101" pitchFamily="2" charset="-122"/>
                <a:ea typeface="宋体" panose="02010600030101010101" pitchFamily="2" charset="-122"/>
                <a:cs typeface="+mn-cs"/>
              </a:rPr>
              <a:t>传播</a:t>
            </a:r>
            <a:endParaRPr lang="zh-CN" altLang="en-US" sz="3600" cap="none" spc="0" dirty="0" smtClean="0">
              <a:ln>
                <a:noFill/>
              </a:ln>
              <a:solidFill>
                <a:srgbClr val="002060"/>
              </a:solidFill>
              <a:effectLst/>
              <a:latin typeface="宋体" panose="02010600030101010101" pitchFamily="2" charset="-122"/>
              <a:ea typeface="宋体" panose="02010600030101010101" pitchFamily="2" charset="-122"/>
              <a:cs typeface="+mn-cs"/>
            </a:endParaRPr>
          </a:p>
        </p:txBody>
      </p:sp>
      <p:sp>
        <p:nvSpPr>
          <p:cNvPr id="3" name="矩形 2"/>
          <p:cNvSpPr/>
          <p:nvPr/>
        </p:nvSpPr>
        <p:spPr>
          <a:xfrm>
            <a:off x="688975" y="1142365"/>
            <a:ext cx="11379200" cy="953135"/>
          </a:xfrm>
          <a:prstGeom prst="rect">
            <a:avLst/>
          </a:prstGeom>
        </p:spPr>
        <p:txBody>
          <a:bodyPr wrap="square">
            <a:spAutoFit/>
          </a:bodyPr>
          <a:lstStyle/>
          <a:p>
            <a:r>
              <a:rPr lang="zh-CN" altLang="en-US" sz="2800" dirty="0" smtClean="0"/>
              <a:t>在汉字文化圈内的朝鲜、日本、越南等东方邻国，很早就接受了中国的印刷术，并且在书籍版式、字体、装订等方面，都仿照中国的习惯。</a:t>
            </a:r>
            <a:endParaRPr lang="zh-CN" altLang="en-US" sz="2800" dirty="0"/>
          </a:p>
        </p:txBody>
      </p:sp>
      <p:sp>
        <p:nvSpPr>
          <p:cNvPr id="5" name="矩形 4"/>
          <p:cNvSpPr/>
          <p:nvPr/>
        </p:nvSpPr>
        <p:spPr>
          <a:xfrm>
            <a:off x="751840" y="2212975"/>
            <a:ext cx="11109960" cy="1814830"/>
          </a:xfrm>
          <a:prstGeom prst="rect">
            <a:avLst/>
          </a:prstGeom>
        </p:spPr>
        <p:txBody>
          <a:bodyPr wrap="square">
            <a:spAutoFit/>
          </a:bodyPr>
          <a:lstStyle/>
          <a:p>
            <a:pPr lvl="0"/>
            <a:r>
              <a:rPr lang="zh-CN" altLang="en-US" sz="2800" dirty="0">
                <a:solidFill>
                  <a:prstClr val="black"/>
                </a:solidFill>
              </a:rPr>
              <a:t>印刷术的西传是通过陆、海丝绸之路逐步推进的，先传到中亚、西亚和北非，再传到欧洲。</a:t>
            </a:r>
            <a:r>
              <a:rPr lang="en-US" altLang="zh-CN" sz="2800" dirty="0">
                <a:solidFill>
                  <a:prstClr val="black"/>
                </a:solidFill>
              </a:rPr>
              <a:t>……15</a:t>
            </a:r>
            <a:r>
              <a:rPr lang="zh-CN" altLang="en-US" sz="2800" dirty="0">
                <a:solidFill>
                  <a:prstClr val="black"/>
                </a:solidFill>
              </a:rPr>
              <a:t>世纪中叶，德国人约翰</a:t>
            </a:r>
            <a:r>
              <a:rPr lang="en-US" altLang="zh-CN" sz="2800" dirty="0">
                <a:solidFill>
                  <a:prstClr val="black"/>
                </a:solidFill>
              </a:rPr>
              <a:t>·</a:t>
            </a:r>
            <a:r>
              <a:rPr lang="zh-CN" altLang="en-US" sz="2800" dirty="0">
                <a:solidFill>
                  <a:prstClr val="black"/>
                </a:solidFill>
              </a:rPr>
              <a:t>古腾堡用铅、锡、锑合金制造西方字母活字，开创了欧洲文明史的新纪元</a:t>
            </a:r>
            <a:r>
              <a:rPr lang="zh-CN" altLang="en-US" sz="2800" dirty="0" smtClean="0">
                <a:solidFill>
                  <a:prstClr val="black"/>
                </a:solidFill>
              </a:rPr>
              <a:t>。</a:t>
            </a:r>
            <a:endParaRPr lang="zh-CN" altLang="en-US" sz="2800" dirty="0" smtClean="0">
              <a:solidFill>
                <a:prstClr val="black"/>
              </a:solidFill>
            </a:endParaRPr>
          </a:p>
          <a:p>
            <a:pPr lvl="0"/>
            <a:r>
              <a:rPr lang="zh-CN" altLang="en-US" sz="2800" dirty="0" smtClean="0">
                <a:solidFill>
                  <a:prstClr val="black"/>
                </a:solidFill>
              </a:rPr>
              <a:t>                                                </a:t>
            </a:r>
            <a:r>
              <a:rPr lang="en-US" altLang="zh-CN" dirty="0" smtClean="0">
                <a:solidFill>
                  <a:prstClr val="black"/>
                </a:solidFill>
              </a:rPr>
              <a:t>——</a:t>
            </a:r>
            <a:r>
              <a:rPr lang="zh-CN" altLang="en-US" dirty="0" smtClean="0">
                <a:solidFill>
                  <a:prstClr val="black"/>
                </a:solidFill>
              </a:rPr>
              <a:t>袁行霈、邓小南</a:t>
            </a:r>
            <a:r>
              <a:rPr lang="en-US" altLang="zh-CN" dirty="0" smtClean="0">
                <a:solidFill>
                  <a:prstClr val="black"/>
                </a:solidFill>
              </a:rPr>
              <a:t>《</a:t>
            </a:r>
            <a:r>
              <a:rPr lang="zh-CN" altLang="en-US" dirty="0" smtClean="0">
                <a:solidFill>
                  <a:prstClr val="black"/>
                </a:solidFill>
              </a:rPr>
              <a:t>中华文明史（第</a:t>
            </a:r>
            <a:r>
              <a:rPr lang="en-US" altLang="zh-CN" dirty="0" smtClean="0">
                <a:solidFill>
                  <a:prstClr val="black"/>
                </a:solidFill>
              </a:rPr>
              <a:t>3</a:t>
            </a:r>
            <a:r>
              <a:rPr lang="zh-CN" altLang="en-US" dirty="0" smtClean="0">
                <a:solidFill>
                  <a:prstClr val="black"/>
                </a:solidFill>
              </a:rPr>
              <a:t>卷）</a:t>
            </a:r>
            <a:r>
              <a:rPr lang="en-US" altLang="zh-CN" dirty="0" smtClean="0">
                <a:solidFill>
                  <a:prstClr val="black"/>
                </a:solidFill>
              </a:rPr>
              <a:t>》</a:t>
            </a:r>
            <a:endParaRPr lang="zh-CN" altLang="en-US" sz="2800" dirty="0">
              <a:solidFill>
                <a:prstClr val="black"/>
              </a:solidFill>
            </a:endParaRPr>
          </a:p>
        </p:txBody>
      </p:sp>
      <p:sp>
        <p:nvSpPr>
          <p:cNvPr id="6" name="文本框 5"/>
          <p:cNvSpPr txBox="1"/>
          <p:nvPr/>
        </p:nvSpPr>
        <p:spPr>
          <a:xfrm>
            <a:off x="4415790" y="440055"/>
            <a:ext cx="3566795" cy="583565"/>
          </a:xfrm>
          <a:prstGeom prst="rect">
            <a:avLst/>
          </a:prstGeom>
          <a:noFill/>
        </p:spPr>
        <p:txBody>
          <a:bodyPr wrap="square" rtlCol="0">
            <a:spAutoFit/>
          </a:bodyPr>
          <a:p>
            <a:r>
              <a:rPr lang="zh-CN" altLang="en-US" sz="3200" b="1">
                <a:solidFill>
                  <a:srgbClr val="FF0000"/>
                </a:solidFill>
              </a:rPr>
              <a:t>经由波斯传往西方，</a:t>
            </a:r>
            <a:endParaRPr lang="zh-CN" altLang="en-US" sz="3200" b="1">
              <a:solidFill>
                <a:srgbClr val="FF0000"/>
              </a:solidFill>
            </a:endParaRPr>
          </a:p>
        </p:txBody>
      </p:sp>
      <p:sp>
        <p:nvSpPr>
          <p:cNvPr id="119814" name="Rectangle 6"/>
          <p:cNvSpPr>
            <a:spLocks noChangeArrowheads="1"/>
          </p:cNvSpPr>
          <p:nvPr/>
        </p:nvSpPr>
        <p:spPr bwMode="auto">
          <a:xfrm>
            <a:off x="495300" y="4761865"/>
            <a:ext cx="11366500" cy="1814830"/>
          </a:xfrm>
          <a:prstGeom prst="rect">
            <a:avLst/>
          </a:prstGeom>
          <a:noFill/>
          <a:ln>
            <a:noFill/>
          </a:ln>
          <a:effectLst/>
        </p:spPr>
        <p:txBody>
          <a:bodyPr wrap="square">
            <a:spAutoFit/>
          </a:bodyPr>
          <a:p>
            <a:pPr eaLnBrk="1" hangingPunct="1">
              <a:spcBef>
                <a:spcPct val="50000"/>
              </a:spcBef>
            </a:pPr>
            <a:r>
              <a:rPr lang="en-US" altLang="zh-CN" sz="2800" b="1" dirty="0">
                <a:solidFill>
                  <a:srgbClr val="002060"/>
                </a:solidFill>
                <a:latin typeface="Arial" panose="020B0604020202020204" pitchFamily="34" charset="0"/>
                <a:ea typeface="华文新魏" panose="02010800040101010101" pitchFamily="2" charset="-122"/>
              </a:rPr>
              <a:t> </a:t>
            </a:r>
            <a:r>
              <a:rPr lang="zh-CN" altLang="en-US" sz="3200" dirty="0">
                <a:solidFill>
                  <a:schemeClr val="tx1"/>
                </a:solidFill>
                <a:latin typeface="+mj-ea"/>
                <a:ea typeface="+mj-ea"/>
                <a:cs typeface="+mj-ea"/>
              </a:rPr>
              <a:t>（</a:t>
            </a:r>
            <a:r>
              <a:rPr lang="en-US" altLang="zh-CN" sz="3200" dirty="0">
                <a:solidFill>
                  <a:schemeClr val="tx1"/>
                </a:solidFill>
                <a:latin typeface="+mj-ea"/>
                <a:ea typeface="+mj-ea"/>
                <a:cs typeface="+mj-ea"/>
              </a:rPr>
              <a:t>1</a:t>
            </a:r>
            <a:r>
              <a:rPr lang="zh-CN" altLang="en-US" sz="3200" dirty="0">
                <a:solidFill>
                  <a:schemeClr val="tx1"/>
                </a:solidFill>
                <a:latin typeface="+mj-ea"/>
                <a:ea typeface="+mj-ea"/>
                <a:cs typeface="+mj-ea"/>
              </a:rPr>
              <a:t>）提高印制效率，以经济、方便的形式推进了文化的普及</a:t>
            </a:r>
            <a:r>
              <a:rPr lang="zh-CN" altLang="en-US" sz="3200" dirty="0">
                <a:solidFill>
                  <a:schemeClr val="tx1"/>
                </a:solidFill>
                <a:latin typeface="+mj-ea"/>
                <a:ea typeface="+mj-ea"/>
                <a:cs typeface="+mj-ea"/>
              </a:rPr>
              <a:t>；</a:t>
            </a:r>
            <a:endParaRPr lang="en-US" altLang="zh-CN" sz="3200" dirty="0">
              <a:solidFill>
                <a:schemeClr val="tx1"/>
              </a:solidFill>
              <a:latin typeface="+mj-ea"/>
              <a:ea typeface="+mj-ea"/>
              <a:cs typeface="+mj-ea"/>
            </a:endParaRPr>
          </a:p>
          <a:p>
            <a:pPr eaLnBrk="1" hangingPunct="1">
              <a:spcBef>
                <a:spcPct val="50000"/>
              </a:spcBef>
            </a:pPr>
            <a:r>
              <a:rPr lang="en-US" altLang="zh-CN" sz="3200" dirty="0">
                <a:solidFill>
                  <a:schemeClr val="tx1"/>
                </a:solidFill>
                <a:latin typeface="+mj-ea"/>
                <a:ea typeface="+mj-ea"/>
                <a:cs typeface="+mj-ea"/>
              </a:rPr>
              <a:t> </a:t>
            </a:r>
            <a:r>
              <a:rPr lang="zh-CN" altLang="en-US" sz="3200" dirty="0">
                <a:solidFill>
                  <a:schemeClr val="tx1"/>
                </a:solidFill>
                <a:latin typeface="+mj-ea"/>
                <a:ea typeface="+mj-ea"/>
                <a:cs typeface="+mj-ea"/>
              </a:rPr>
              <a:t>（</a:t>
            </a:r>
            <a:r>
              <a:rPr lang="en-US" altLang="zh-CN" sz="3200" dirty="0">
                <a:solidFill>
                  <a:schemeClr val="tx1"/>
                </a:solidFill>
                <a:latin typeface="+mj-ea"/>
                <a:ea typeface="+mj-ea"/>
                <a:cs typeface="+mj-ea"/>
              </a:rPr>
              <a:t>2</a:t>
            </a:r>
            <a:r>
              <a:rPr lang="zh-CN" altLang="en-US" sz="3200" dirty="0">
                <a:solidFill>
                  <a:schemeClr val="tx1"/>
                </a:solidFill>
                <a:latin typeface="+mj-ea"/>
                <a:ea typeface="+mj-ea"/>
                <a:cs typeface="+mj-ea"/>
              </a:rPr>
              <a:t>）印刷术传到欧洲后，为欧洲走出黑暗的中世纪以及文艺复兴和宗教改革运动的出现准备了条件。</a:t>
            </a:r>
            <a:endParaRPr lang="zh-CN" altLang="en-US" sz="3200" dirty="0">
              <a:solidFill>
                <a:schemeClr val="tx1"/>
              </a:solidFill>
              <a:latin typeface="+mj-ea"/>
              <a:ea typeface="+mj-ea"/>
              <a:cs typeface="+mj-ea"/>
            </a:endParaRPr>
          </a:p>
        </p:txBody>
      </p:sp>
      <p:sp>
        <p:nvSpPr>
          <p:cNvPr id="9" name="Text Box 4"/>
          <p:cNvSpPr txBox="1">
            <a:spLocks noChangeArrowheads="1"/>
          </p:cNvSpPr>
          <p:nvPr/>
        </p:nvSpPr>
        <p:spPr bwMode="auto">
          <a:xfrm>
            <a:off x="688975" y="4027805"/>
            <a:ext cx="3668395" cy="645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Tahoma" panose="020B0604030504040204" pitchFamily="34" charset="0"/>
                <a:ea typeface="宋体" panose="02010600030101010101" pitchFamily="2" charset="-122"/>
              </a:defRPr>
            </a:lvl1pPr>
            <a:lvl2pPr marL="742950" indent="-285750">
              <a:defRPr>
                <a:solidFill>
                  <a:schemeClr val="tx1"/>
                </a:solidFill>
                <a:latin typeface="Tahoma" panose="020B0604030504040204" pitchFamily="34" charset="0"/>
                <a:ea typeface="宋体" panose="02010600030101010101" pitchFamily="2" charset="-122"/>
              </a:defRPr>
            </a:lvl2pPr>
            <a:lvl3pPr marL="1143000" indent="-228600">
              <a:defRPr>
                <a:solidFill>
                  <a:schemeClr val="tx1"/>
                </a:solidFill>
                <a:latin typeface="Tahoma" panose="020B0604030504040204" pitchFamily="34" charset="0"/>
                <a:ea typeface="宋体" panose="02010600030101010101" pitchFamily="2" charset="-122"/>
              </a:defRPr>
            </a:lvl3pPr>
            <a:lvl4pPr marL="1600200" indent="-228600">
              <a:defRPr>
                <a:solidFill>
                  <a:schemeClr val="tx1"/>
                </a:solidFill>
                <a:latin typeface="Tahoma" panose="020B0604030504040204" pitchFamily="34" charset="0"/>
                <a:ea typeface="宋体" panose="02010600030101010101" pitchFamily="2" charset="-122"/>
              </a:defRPr>
            </a:lvl4pPr>
            <a:lvl5pPr marL="2057400" indent="-228600">
              <a:defRPr>
                <a:solidFill>
                  <a:schemeClr val="tx1"/>
                </a:solidFill>
                <a:latin typeface="Tahom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ahom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ahom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ahom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ahoma" panose="020B0604030504040204" pitchFamily="34" charset="0"/>
                <a:ea typeface="宋体" panose="02010600030101010101" pitchFamily="2" charset="-122"/>
              </a:defRPr>
            </a:lvl9pPr>
          </a:lstStyle>
          <a:p>
            <a:pPr eaLnBrk="1" hangingPunct="1"/>
            <a:r>
              <a:rPr lang="zh-CN" altLang="en-US" sz="3600" b="1" dirty="0" smtClean="0">
                <a:solidFill>
                  <a:srgbClr val="002060"/>
                </a:solidFill>
                <a:latin typeface="宋体" panose="02010600030101010101" pitchFamily="2" charset="-122"/>
              </a:rPr>
              <a:t>印刷术的意义</a:t>
            </a:r>
            <a:endParaRPr lang="zh-CN" altLang="en-US" sz="3600" b="1" dirty="0" smtClean="0">
              <a:solidFill>
                <a:srgbClr val="00206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med" p14:dur="750">
        <p:random/>
      </p:transition>
    </mc:Choice>
    <mc:Fallback>
      <p:transition spd="med">
        <p:random/>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4542790" cy="647700"/>
          </a:xfrm>
        </p:spPr>
        <p:txBody>
          <a:bodyPr/>
          <a:p>
            <a:r>
              <a:rPr lang="zh-CN" altLang="en-US" sz="3200">
                <a:solidFill>
                  <a:srgbClr val="FF0000"/>
                </a:solidFill>
              </a:rPr>
              <a:t>二、商业和城市繁荣</a:t>
            </a:r>
            <a:endParaRPr lang="zh-CN" altLang="en-US" sz="3200">
              <a:solidFill>
                <a:srgbClr val="FF0000"/>
              </a:solidFill>
            </a:endParaRPr>
          </a:p>
        </p:txBody>
      </p:sp>
      <p:pic>
        <p:nvPicPr>
          <p:cNvPr id="4" name="内容占位符 3"/>
          <p:cNvPicPr>
            <a:picLocks noChangeAspect="1"/>
          </p:cNvPicPr>
          <p:nvPr>
            <p:ph idx="1"/>
          </p:nvPr>
        </p:nvPicPr>
        <p:blipFill>
          <a:blip r:embed="rId1"/>
          <a:stretch>
            <a:fillRect/>
          </a:stretch>
        </p:blipFill>
        <p:spPr>
          <a:xfrm>
            <a:off x="1010285" y="1579245"/>
            <a:ext cx="5067300" cy="2857500"/>
          </a:xfrm>
          <a:prstGeom prst="rect">
            <a:avLst/>
          </a:prstGeom>
        </p:spPr>
      </p:pic>
      <p:pic>
        <p:nvPicPr>
          <p:cNvPr id="5" name="图片 4"/>
          <p:cNvPicPr>
            <a:picLocks noChangeAspect="1"/>
          </p:cNvPicPr>
          <p:nvPr/>
        </p:nvPicPr>
        <p:blipFill>
          <a:blip r:embed="rId2"/>
          <a:stretch>
            <a:fillRect/>
          </a:stretch>
        </p:blipFill>
        <p:spPr>
          <a:xfrm>
            <a:off x="6597650" y="1514475"/>
            <a:ext cx="4762500" cy="3146425"/>
          </a:xfrm>
          <a:prstGeom prst="rect">
            <a:avLst/>
          </a:prstGeom>
        </p:spPr>
      </p:pic>
      <p:sp>
        <p:nvSpPr>
          <p:cNvPr id="6" name="文本框 5"/>
          <p:cNvSpPr txBox="1"/>
          <p:nvPr/>
        </p:nvSpPr>
        <p:spPr>
          <a:xfrm>
            <a:off x="916940" y="5055870"/>
            <a:ext cx="9573895" cy="583565"/>
          </a:xfrm>
          <a:prstGeom prst="rect">
            <a:avLst/>
          </a:prstGeom>
          <a:noFill/>
        </p:spPr>
        <p:txBody>
          <a:bodyPr wrap="none" rtlCol="0" anchor="t">
            <a:spAutoFit/>
          </a:bodyPr>
          <a:p>
            <a:pPr eaLnBrk="1" hangingPunct="1"/>
            <a:r>
              <a:rPr lang="zh-CN" altLang="en-US" sz="3200" b="1" dirty="0">
                <a:latin typeface="Franklin Gothic Book" panose="020B0503020102020204" pitchFamily="34" charset="0"/>
                <a:ea typeface="黑体" panose="02010609060101010101" pitchFamily="49" charset="-122"/>
                <a:sym typeface="+mn-ea"/>
              </a:rPr>
              <a:t>榷场是宋辽夏金元各在边境所设的互市交易的场所。</a:t>
            </a:r>
            <a:endParaRPr lang="zh-CN" altLang="en-US" sz="3200" b="1" dirty="0">
              <a:latin typeface="Franklin Gothic Book" panose="020B0503020102020204" pitchFamily="34" charset="0"/>
              <a:ea typeface="黑体" panose="02010609060101010101" pitchFamily="49" charset="-122"/>
              <a:sym typeface="+mn-ea"/>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文本框 9217"/>
          <p:cNvSpPr txBox="1"/>
          <p:nvPr/>
        </p:nvSpPr>
        <p:spPr>
          <a:xfrm>
            <a:off x="786130" y="524510"/>
            <a:ext cx="10332720" cy="583565"/>
          </a:xfrm>
          <a:prstGeom prst="rect">
            <a:avLst/>
          </a:prstGeom>
          <a:solidFill>
            <a:srgbClr val="FFFF00"/>
          </a:solidFill>
          <a:ln w="9525">
            <a:noFill/>
          </a:ln>
        </p:spPr>
        <p:txBody>
          <a:bodyPr wrap="square" anchor="t">
            <a:spAutoFit/>
          </a:bodyPr>
          <a:p>
            <a:r>
              <a:rPr lang="en-US" altLang="zh-CN" sz="3200" b="1" dirty="0">
                <a:latin typeface="宋体" panose="02010600030101010101" pitchFamily="2" charset="-122"/>
                <a:ea typeface="宋体" panose="02010600030101010101" pitchFamily="2" charset="-122"/>
                <a:cs typeface="宋体" panose="02010600030101010101" pitchFamily="2" charset="-122"/>
              </a:rPr>
              <a:t> </a:t>
            </a:r>
            <a:r>
              <a:rPr lang="zh-CN" altLang="en-US" sz="3200" b="1" dirty="0">
                <a:latin typeface="宋体" panose="02010600030101010101" pitchFamily="2" charset="-122"/>
                <a:ea typeface="宋体" panose="02010600030101010101" pitchFamily="2" charset="-122"/>
                <a:cs typeface="宋体" panose="02010600030101010101" pitchFamily="2" charset="-122"/>
              </a:rPr>
              <a:t>1、商业产生的根源何在？它与农业、手工业关系如何？</a:t>
            </a:r>
            <a:endParaRPr lang="zh-CN" altLang="en-US" sz="3200" b="1" dirty="0">
              <a:latin typeface="宋体" panose="02010600030101010101" pitchFamily="2" charset="-122"/>
              <a:ea typeface="宋体" panose="02010600030101010101" pitchFamily="2" charset="-122"/>
              <a:cs typeface="宋体" panose="02010600030101010101" pitchFamily="2" charset="-122"/>
            </a:endParaRPr>
          </a:p>
        </p:txBody>
      </p:sp>
      <p:sp>
        <p:nvSpPr>
          <p:cNvPr id="9219" name="文本框 9218"/>
          <p:cNvSpPr txBox="1"/>
          <p:nvPr/>
        </p:nvSpPr>
        <p:spPr>
          <a:xfrm>
            <a:off x="654685" y="1249680"/>
            <a:ext cx="11252200" cy="2061210"/>
          </a:xfrm>
          <a:prstGeom prst="rect">
            <a:avLst/>
          </a:prstGeom>
          <a:noFill/>
          <a:ln w="9525">
            <a:noFill/>
          </a:ln>
        </p:spPr>
        <p:txBody>
          <a:bodyPr wrap="square" anchor="t">
            <a:spAutoFit/>
          </a:bodyPr>
          <a:p>
            <a:r>
              <a:rPr lang="zh-CN" altLang="en-US" sz="3200" b="1" dirty="0">
                <a:solidFill>
                  <a:srgbClr val="080808"/>
                </a:solidFill>
                <a:latin typeface="宋体" panose="02010600030101010101" pitchFamily="2" charset="-122"/>
                <a:ea typeface="宋体" panose="02010600030101010101" pitchFamily="2" charset="-122"/>
                <a:cs typeface="宋体" panose="02010600030101010101" pitchFamily="2" charset="-122"/>
              </a:rPr>
              <a:t>①</a:t>
            </a:r>
            <a:r>
              <a:rPr lang="zh-CN" altLang="en-US" sz="3200" b="1" dirty="0">
                <a:solidFill>
                  <a:srgbClr val="0000FF"/>
                </a:solidFill>
                <a:latin typeface="宋体" panose="02010600030101010101" pitchFamily="2" charset="-122"/>
                <a:ea typeface="宋体" panose="02010600030101010101" pitchFamily="2" charset="-122"/>
                <a:cs typeface="宋体" panose="02010600030101010101" pitchFamily="2" charset="-122"/>
              </a:rPr>
              <a:t>根源：</a:t>
            </a:r>
            <a:r>
              <a:rPr lang="zh-CN" altLang="en-US" sz="3200" b="1" dirty="0">
                <a:solidFill>
                  <a:srgbClr val="080808"/>
                </a:solidFill>
                <a:latin typeface="宋体" panose="02010600030101010101" pitchFamily="2" charset="-122"/>
                <a:ea typeface="宋体" panose="02010600030101010101" pitchFamily="2" charset="-122"/>
                <a:cs typeface="宋体" panose="02010600030101010101" pitchFamily="2" charset="-122"/>
              </a:rPr>
              <a:t>剩余产品的出现和社会分工的发展都是</a:t>
            </a:r>
            <a:r>
              <a:rPr lang="zh-CN" altLang="en-US" sz="3200" b="1" u="sng" dirty="0">
                <a:solidFill>
                  <a:srgbClr val="FF0000"/>
                </a:solidFill>
                <a:latin typeface="宋体" panose="02010600030101010101" pitchFamily="2" charset="-122"/>
                <a:ea typeface="宋体" panose="02010600030101010101" pitchFamily="2" charset="-122"/>
                <a:cs typeface="宋体" panose="02010600030101010101" pitchFamily="2" charset="-122"/>
              </a:rPr>
              <a:t>生产力的发展</a:t>
            </a:r>
            <a:r>
              <a:rPr lang="zh-CN" altLang="en-US" sz="3200" b="1" dirty="0">
                <a:solidFill>
                  <a:srgbClr val="080808"/>
                </a:solidFill>
                <a:latin typeface="宋体" panose="02010600030101010101" pitchFamily="2" charset="-122"/>
                <a:ea typeface="宋体" panose="02010600030101010101" pitchFamily="2" charset="-122"/>
                <a:cs typeface="宋体" panose="02010600030101010101" pitchFamily="2" charset="-122"/>
              </a:rPr>
              <a:t>，</a:t>
            </a:r>
            <a:endParaRPr lang="zh-CN" altLang="en-US" sz="3200" b="1" dirty="0">
              <a:solidFill>
                <a:srgbClr val="080808"/>
              </a:solidFill>
              <a:latin typeface="宋体" panose="02010600030101010101" pitchFamily="2" charset="-122"/>
              <a:ea typeface="宋体" panose="02010600030101010101" pitchFamily="2" charset="-122"/>
              <a:cs typeface="宋体" panose="02010600030101010101" pitchFamily="2" charset="-122"/>
            </a:endParaRPr>
          </a:p>
          <a:p>
            <a:r>
              <a:rPr lang="zh-CN" altLang="en-US" sz="3200" b="1" dirty="0">
                <a:solidFill>
                  <a:srgbClr val="080808"/>
                </a:solidFill>
                <a:latin typeface="宋体" panose="02010600030101010101" pitchFamily="2" charset="-122"/>
                <a:ea typeface="宋体" panose="02010600030101010101" pitchFamily="2" charset="-122"/>
                <a:cs typeface="宋体" panose="02010600030101010101" pitchFamily="2" charset="-122"/>
              </a:rPr>
              <a:t>        商业是自然经济发展的必然产物。</a:t>
            </a:r>
            <a:endParaRPr lang="zh-CN" altLang="en-US" sz="3200" b="1" dirty="0">
              <a:solidFill>
                <a:srgbClr val="080808"/>
              </a:solidFill>
              <a:latin typeface="宋体" panose="02010600030101010101" pitchFamily="2" charset="-122"/>
              <a:ea typeface="宋体" panose="02010600030101010101" pitchFamily="2" charset="-122"/>
              <a:cs typeface="宋体" panose="02010600030101010101" pitchFamily="2" charset="-122"/>
            </a:endParaRPr>
          </a:p>
          <a:p>
            <a:r>
              <a:rPr lang="zh-CN" altLang="en-US" sz="3200" b="1" dirty="0">
                <a:solidFill>
                  <a:srgbClr val="080808"/>
                </a:solidFill>
                <a:latin typeface="宋体" panose="02010600030101010101" pitchFamily="2" charset="-122"/>
                <a:ea typeface="宋体" panose="02010600030101010101" pitchFamily="2" charset="-122"/>
                <a:cs typeface="宋体" panose="02010600030101010101" pitchFamily="2" charset="-122"/>
              </a:rPr>
              <a:t>②</a:t>
            </a:r>
            <a:r>
              <a:rPr lang="zh-CN" altLang="en-US" sz="3200" b="1" dirty="0">
                <a:solidFill>
                  <a:srgbClr val="FF0000"/>
                </a:solidFill>
                <a:latin typeface="宋体" panose="02010600030101010101" pitchFamily="2" charset="-122"/>
                <a:ea typeface="宋体" panose="02010600030101010101" pitchFamily="2" charset="-122"/>
                <a:cs typeface="宋体" panose="02010600030101010101" pitchFamily="2" charset="-122"/>
              </a:rPr>
              <a:t>农业、手工业是商业发展的基础</a:t>
            </a:r>
            <a:r>
              <a:rPr lang="zh-CN" altLang="en-US" sz="3200" b="1" dirty="0">
                <a:solidFill>
                  <a:srgbClr val="080808"/>
                </a:solidFill>
                <a:latin typeface="宋体" panose="02010600030101010101" pitchFamily="2" charset="-122"/>
                <a:ea typeface="宋体" panose="02010600030101010101" pitchFamily="2" charset="-122"/>
                <a:cs typeface="宋体" panose="02010600030101010101" pitchFamily="2" charset="-122"/>
              </a:rPr>
              <a:t>，商业的发展有力促进农业和手工业的发展，即</a:t>
            </a:r>
            <a:r>
              <a:rPr lang="zh-CN" altLang="en-US" sz="3200" b="1" dirty="0">
                <a:solidFill>
                  <a:srgbClr val="CC0099"/>
                </a:solidFill>
                <a:latin typeface="宋体" panose="02010600030101010101" pitchFamily="2" charset="-122"/>
                <a:ea typeface="宋体" panose="02010600030101010101" pitchFamily="2" charset="-122"/>
                <a:cs typeface="宋体" panose="02010600030101010101" pitchFamily="2" charset="-122"/>
              </a:rPr>
              <a:t>“无农不稳”“无工不富”“无商不活”。</a:t>
            </a:r>
            <a:endParaRPr lang="zh-CN" altLang="en-US" sz="3200" b="1" dirty="0">
              <a:solidFill>
                <a:srgbClr val="CC0099"/>
              </a:solidFill>
              <a:latin typeface="宋体" panose="02010600030101010101" pitchFamily="2" charset="-122"/>
              <a:ea typeface="宋体" panose="02010600030101010101" pitchFamily="2" charset="-122"/>
              <a:cs typeface="宋体" panose="02010600030101010101" pitchFamily="2" charset="-122"/>
            </a:endParaRPr>
          </a:p>
        </p:txBody>
      </p:sp>
      <p:sp>
        <p:nvSpPr>
          <p:cNvPr id="9220" name="矩形 9219"/>
          <p:cNvSpPr>
            <a:spLocks noGrp="1"/>
          </p:cNvSpPr>
          <p:nvPr/>
        </p:nvSpPr>
        <p:spPr>
          <a:xfrm>
            <a:off x="786130" y="3403600"/>
            <a:ext cx="6260465" cy="508000"/>
          </a:xfrm>
          <a:prstGeom prst="rect">
            <a:avLst/>
          </a:prstGeom>
          <a:solidFill>
            <a:srgbClr val="FFFF00"/>
          </a:solidFill>
          <a:ln w="9525">
            <a:noFill/>
          </a:ln>
        </p:spPr>
        <p:txBody>
          <a:bodyPr wrap="square" anchor="t"/>
          <a:p>
            <a:pPr marL="342900" indent="-342900">
              <a:spcBef>
                <a:spcPct val="20000"/>
              </a:spcBef>
              <a:buClr>
                <a:schemeClr val="tx1"/>
              </a:buClr>
              <a:buFont typeface="Wingdings" panose="05000000000000000000" pitchFamily="2" charset="2"/>
            </a:pPr>
            <a:r>
              <a:rPr lang="en-US" altLang="zh-CN" sz="3200" b="1" dirty="0">
                <a:latin typeface="宋体" panose="02010600030101010101" pitchFamily="2" charset="-122"/>
                <a:ea typeface="宋体" panose="02010600030101010101" pitchFamily="2" charset="-122"/>
                <a:cs typeface="宋体" panose="02010600030101010101" pitchFamily="2" charset="-122"/>
              </a:rPr>
              <a:t> </a:t>
            </a:r>
            <a:r>
              <a:rPr lang="zh-CN" altLang="en-US" sz="3200" b="1" dirty="0">
                <a:latin typeface="宋体" panose="02010600030101010101" pitchFamily="2" charset="-122"/>
                <a:ea typeface="宋体" panose="02010600030101010101" pitchFamily="2" charset="-122"/>
                <a:cs typeface="宋体" panose="02010600030101010101" pitchFamily="2" charset="-122"/>
              </a:rPr>
              <a:t>2、影响商业发展的因素有哪些？</a:t>
            </a:r>
            <a:endParaRPr lang="zh-CN" altLang="en-US" sz="3200" b="1" dirty="0">
              <a:latin typeface="宋体" panose="02010600030101010101" pitchFamily="2" charset="-122"/>
              <a:ea typeface="宋体" panose="02010600030101010101" pitchFamily="2" charset="-122"/>
              <a:cs typeface="宋体" panose="02010600030101010101" pitchFamily="2" charset="-122"/>
            </a:endParaRPr>
          </a:p>
        </p:txBody>
      </p:sp>
      <p:sp>
        <p:nvSpPr>
          <p:cNvPr id="9221" name="文本框 9220"/>
          <p:cNvSpPr txBox="1"/>
          <p:nvPr/>
        </p:nvSpPr>
        <p:spPr>
          <a:xfrm>
            <a:off x="786130" y="3996055"/>
            <a:ext cx="10758805" cy="2061210"/>
          </a:xfrm>
          <a:prstGeom prst="rect">
            <a:avLst/>
          </a:prstGeom>
          <a:noFill/>
          <a:ln w="9525">
            <a:noFill/>
          </a:ln>
        </p:spPr>
        <p:txBody>
          <a:bodyPr wrap="square" anchor="t">
            <a:spAutoFit/>
          </a:bodyPr>
          <a:p>
            <a:pPr>
              <a:lnSpc>
                <a:spcPct val="100000"/>
              </a:lnSpc>
            </a:pPr>
            <a:r>
              <a:rPr lang="zh-CN" altLang="en-US" sz="3200" b="1" dirty="0">
                <a:solidFill>
                  <a:srgbClr val="000404"/>
                </a:solidFill>
                <a:latin typeface="宋体" panose="02010600030101010101" pitchFamily="2" charset="-122"/>
                <a:ea typeface="宋体" panose="02010600030101010101" pitchFamily="2" charset="-122"/>
              </a:rPr>
              <a:t>①</a:t>
            </a:r>
            <a:r>
              <a:rPr lang="zh-CN" altLang="en-US" sz="3200" b="1" dirty="0">
                <a:solidFill>
                  <a:srgbClr val="0000FF"/>
                </a:solidFill>
                <a:latin typeface="宋体" panose="02010600030101010101" pitchFamily="2" charset="-122"/>
                <a:ea typeface="宋体" panose="02010600030101010101" pitchFamily="2" charset="-122"/>
              </a:rPr>
              <a:t>经济：</a:t>
            </a:r>
            <a:r>
              <a:rPr lang="zh-CN" altLang="en-US" sz="3200" b="1" dirty="0">
                <a:solidFill>
                  <a:srgbClr val="000404"/>
                </a:solidFill>
                <a:latin typeface="宋体" panose="02010600030101010101" pitchFamily="2" charset="-122"/>
                <a:ea typeface="宋体" panose="02010600030101010101" pitchFamily="2" charset="-122"/>
              </a:rPr>
              <a:t>生产力的发展（农业、手工业发展）</a:t>
            </a:r>
            <a:endParaRPr lang="en-US" altLang="zh-CN" sz="3200" b="1" dirty="0">
              <a:solidFill>
                <a:srgbClr val="000404"/>
              </a:solidFill>
              <a:latin typeface="宋体" panose="02010600030101010101" pitchFamily="2" charset="-122"/>
              <a:ea typeface="宋体" panose="02010600030101010101" pitchFamily="2" charset="-122"/>
            </a:endParaRPr>
          </a:p>
          <a:p>
            <a:pPr>
              <a:lnSpc>
                <a:spcPct val="100000"/>
              </a:lnSpc>
            </a:pPr>
            <a:r>
              <a:rPr lang="zh-CN" altLang="en-US" sz="3200" b="1" dirty="0">
                <a:solidFill>
                  <a:srgbClr val="000404"/>
                </a:solidFill>
                <a:latin typeface="宋体" panose="02010600030101010101" pitchFamily="2" charset="-122"/>
                <a:ea typeface="宋体" panose="02010600030101010101" pitchFamily="2" charset="-122"/>
              </a:rPr>
              <a:t>②</a:t>
            </a:r>
            <a:r>
              <a:rPr lang="zh-CN" altLang="en-US" sz="3200" b="1" dirty="0">
                <a:solidFill>
                  <a:srgbClr val="0000FF"/>
                </a:solidFill>
                <a:latin typeface="宋体" panose="02010600030101010101" pitchFamily="2" charset="-122"/>
                <a:ea typeface="宋体" panose="02010600030101010101" pitchFamily="2" charset="-122"/>
              </a:rPr>
              <a:t>政治：</a:t>
            </a:r>
            <a:r>
              <a:rPr lang="zh-CN" altLang="en-US" sz="3200" b="1" dirty="0">
                <a:solidFill>
                  <a:srgbClr val="000404"/>
                </a:solidFill>
                <a:latin typeface="宋体" panose="02010600030101010101" pitchFamily="2" charset="-122"/>
                <a:ea typeface="宋体" panose="02010600030101010101" pitchFamily="2" charset="-122"/>
              </a:rPr>
              <a:t>国家统一，社会稳定，政治清明，政府政策等</a:t>
            </a:r>
            <a:endParaRPr lang="zh-CN" altLang="en-US" sz="3200" b="1" dirty="0">
              <a:solidFill>
                <a:srgbClr val="000404"/>
              </a:solidFill>
              <a:latin typeface="宋体" panose="02010600030101010101" pitchFamily="2" charset="-122"/>
              <a:ea typeface="宋体" panose="02010600030101010101" pitchFamily="2" charset="-122"/>
            </a:endParaRPr>
          </a:p>
          <a:p>
            <a:pPr>
              <a:lnSpc>
                <a:spcPct val="100000"/>
              </a:lnSpc>
            </a:pPr>
            <a:r>
              <a:rPr lang="zh-CN" altLang="en-US" sz="3200" b="1" dirty="0">
                <a:solidFill>
                  <a:srgbClr val="000404"/>
                </a:solidFill>
                <a:latin typeface="宋体" panose="02010600030101010101" pitchFamily="2" charset="-122"/>
                <a:ea typeface="宋体" panose="02010600030101010101" pitchFamily="2" charset="-122"/>
              </a:rPr>
              <a:t>③</a:t>
            </a:r>
            <a:r>
              <a:rPr lang="zh-CN" altLang="en-US" sz="3200" b="1" dirty="0">
                <a:solidFill>
                  <a:srgbClr val="0000FF"/>
                </a:solidFill>
                <a:latin typeface="宋体" panose="02010600030101010101" pitchFamily="2" charset="-122"/>
                <a:ea typeface="宋体" panose="02010600030101010101" pitchFamily="2" charset="-122"/>
              </a:rPr>
              <a:t>交通：</a:t>
            </a:r>
            <a:r>
              <a:rPr lang="zh-CN" altLang="en-US" sz="3200" b="1" dirty="0">
                <a:solidFill>
                  <a:srgbClr val="000404"/>
                </a:solidFill>
                <a:latin typeface="宋体" panose="02010600030101010101" pitchFamily="2" charset="-122"/>
                <a:ea typeface="宋体" panose="02010600030101010101" pitchFamily="2" charset="-122"/>
              </a:rPr>
              <a:t>交通便利</a:t>
            </a:r>
            <a:endParaRPr lang="zh-CN" altLang="en-US" sz="3200" b="1" dirty="0">
              <a:solidFill>
                <a:srgbClr val="000404"/>
              </a:solidFill>
              <a:latin typeface="宋体" panose="02010600030101010101" pitchFamily="2" charset="-122"/>
              <a:ea typeface="宋体" panose="02010600030101010101" pitchFamily="2" charset="-122"/>
            </a:endParaRPr>
          </a:p>
          <a:p>
            <a:pPr>
              <a:lnSpc>
                <a:spcPct val="100000"/>
              </a:lnSpc>
            </a:pPr>
            <a:r>
              <a:rPr lang="zh-CN" altLang="en-US" sz="3200" b="1" dirty="0">
                <a:solidFill>
                  <a:srgbClr val="000404"/>
                </a:solidFill>
                <a:latin typeface="宋体" panose="02010600030101010101" pitchFamily="2" charset="-122"/>
                <a:ea typeface="宋体" panose="02010600030101010101" pitchFamily="2" charset="-122"/>
              </a:rPr>
              <a:t>④</a:t>
            </a:r>
            <a:r>
              <a:rPr lang="zh-CN" altLang="en-US" sz="3200" b="1" dirty="0">
                <a:solidFill>
                  <a:srgbClr val="0000FF"/>
                </a:solidFill>
                <a:latin typeface="宋体" panose="02010600030101010101" pitchFamily="2" charset="-122"/>
                <a:ea typeface="宋体" panose="02010600030101010101" pitchFamily="2" charset="-122"/>
              </a:rPr>
              <a:t>货币：</a:t>
            </a:r>
            <a:r>
              <a:rPr lang="zh-CN" altLang="en-US" sz="3200" b="1" dirty="0">
                <a:solidFill>
                  <a:srgbClr val="000404"/>
                </a:solidFill>
                <a:latin typeface="宋体" panose="02010600030101010101" pitchFamily="2" charset="-122"/>
                <a:ea typeface="宋体" panose="02010600030101010101" pitchFamily="2" charset="-122"/>
              </a:rPr>
              <a:t>货币统一</a:t>
            </a:r>
            <a:endParaRPr lang="zh-CN" altLang="en-US" sz="3200" b="1" dirty="0">
              <a:solidFill>
                <a:srgbClr val="000404"/>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9219"/>
                                        </p:tgtEl>
                                        <p:attrNameLst>
                                          <p:attrName>style.visibility</p:attrName>
                                        </p:attrNameLst>
                                      </p:cBhvr>
                                      <p:to>
                                        <p:strVal val="visible"/>
                                      </p:to>
                                    </p:set>
                                    <p:animEffect transition="in" filter="randombar(horizontal)">
                                      <p:cBhvr>
                                        <p:cTn id="7" dur="500"/>
                                        <p:tgtEl>
                                          <p:spTgt spid="921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221"/>
                                        </p:tgtEl>
                                        <p:attrNameLst>
                                          <p:attrName>style.visibility</p:attrName>
                                        </p:attrNameLst>
                                      </p:cBhvr>
                                      <p:to>
                                        <p:strVal val="visible"/>
                                      </p:to>
                                    </p:set>
                                    <p:anim calcmode="lin" valueType="num">
                                      <p:cBhvr additive="base">
                                        <p:cTn id="12" dur="500" fill="hold"/>
                                        <p:tgtEl>
                                          <p:spTgt spid="9221"/>
                                        </p:tgtEl>
                                        <p:attrNameLst>
                                          <p:attrName>ppt_x</p:attrName>
                                        </p:attrNameLst>
                                      </p:cBhvr>
                                      <p:tavLst>
                                        <p:tav tm="0">
                                          <p:val>
                                            <p:strVal val="#ppt_x"/>
                                          </p:val>
                                        </p:tav>
                                        <p:tav tm="100000">
                                          <p:val>
                                            <p:strVal val="#ppt_x"/>
                                          </p:val>
                                        </p:tav>
                                      </p:tavLst>
                                    </p:anim>
                                    <p:anim calcmode="lin" valueType="num">
                                      <p:cBhvr additive="base">
                                        <p:cTn id="13" dur="500" fill="hold"/>
                                        <p:tgtEl>
                                          <p:spTgt spid="92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p:bldP spid="922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文本框 3"/>
          <p:cNvSpPr txBox="1">
            <a:spLocks noChangeArrowheads="1"/>
          </p:cNvSpPr>
          <p:nvPr/>
        </p:nvSpPr>
        <p:spPr bwMode="auto">
          <a:xfrm>
            <a:off x="1765618" y="875665"/>
            <a:ext cx="1558925" cy="521970"/>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dirty="0">
                <a:latin typeface="黑体" panose="02010609060101010101" pitchFamily="49" charset="-122"/>
                <a:ea typeface="黑体" panose="02010609060101010101" pitchFamily="49" charset="-122"/>
                <a:cs typeface="黑体" panose="02010609060101010101" pitchFamily="49" charset="-122"/>
              </a:rPr>
              <a:t>3.</a:t>
            </a:r>
            <a:r>
              <a:rPr lang="zh-CN" altLang="en-US" sz="2800" dirty="0">
                <a:latin typeface="黑体" panose="02010609060101010101" pitchFamily="49" charset="-122"/>
                <a:ea typeface="黑体" panose="02010609060101010101" pitchFamily="49" charset="-122"/>
                <a:cs typeface="黑体" panose="02010609060101010101" pitchFamily="49" charset="-122"/>
              </a:rPr>
              <a:t>纸币</a:t>
            </a:r>
            <a:endParaRPr lang="zh-CN" altLang="en-US" sz="2800" dirty="0">
              <a:latin typeface="黑体" panose="02010609060101010101" pitchFamily="49" charset="-122"/>
              <a:ea typeface="黑体" panose="02010609060101010101" pitchFamily="49" charset="-122"/>
              <a:cs typeface="黑体" panose="02010609060101010101" pitchFamily="49" charset="-122"/>
            </a:endParaRPr>
          </a:p>
        </p:txBody>
      </p:sp>
      <p:sp>
        <p:nvSpPr>
          <p:cNvPr id="2" name="文本框 1"/>
          <p:cNvSpPr txBox="1">
            <a:spLocks noChangeArrowheads="1"/>
          </p:cNvSpPr>
          <p:nvPr/>
        </p:nvSpPr>
        <p:spPr bwMode="auto">
          <a:xfrm>
            <a:off x="1539875" y="1631633"/>
            <a:ext cx="3054350" cy="521970"/>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pitchFamily="49" charset="-122"/>
                <a:ea typeface="黑体" panose="02010609060101010101" pitchFamily="49" charset="-122"/>
                <a:cs typeface="黑体" panose="02010609060101010101" pitchFamily="49" charset="-122"/>
              </a:rPr>
              <a:t>（</a:t>
            </a:r>
            <a:r>
              <a:rPr lang="en-US" altLang="zh-CN" sz="2800" dirty="0">
                <a:latin typeface="黑体" panose="02010609060101010101" pitchFamily="49" charset="-122"/>
                <a:ea typeface="黑体" panose="02010609060101010101" pitchFamily="49" charset="-122"/>
                <a:cs typeface="黑体" panose="02010609060101010101" pitchFamily="49" charset="-122"/>
              </a:rPr>
              <a:t>1</a:t>
            </a:r>
            <a:r>
              <a:rPr lang="zh-CN" altLang="en-US" sz="2800" dirty="0">
                <a:latin typeface="黑体" panose="02010609060101010101" pitchFamily="49" charset="-122"/>
                <a:ea typeface="黑体" panose="02010609060101010101" pitchFamily="49" charset="-122"/>
                <a:cs typeface="黑体" panose="02010609060101010101" pitchFamily="49" charset="-122"/>
              </a:rPr>
              <a:t>）出现原因</a:t>
            </a:r>
            <a:endParaRPr lang="zh-CN" altLang="en-US" sz="2800" dirty="0">
              <a:latin typeface="黑体" panose="02010609060101010101" pitchFamily="49" charset="-122"/>
              <a:ea typeface="黑体" panose="02010609060101010101" pitchFamily="49" charset="-122"/>
              <a:cs typeface="黑体" panose="02010609060101010101" pitchFamily="49" charset="-122"/>
            </a:endParaRPr>
          </a:p>
        </p:txBody>
      </p:sp>
      <p:sp>
        <p:nvSpPr>
          <p:cNvPr id="3" name="圆角矩形 2"/>
          <p:cNvSpPr/>
          <p:nvPr/>
        </p:nvSpPr>
        <p:spPr>
          <a:xfrm>
            <a:off x="4072255" y="1216660"/>
            <a:ext cx="6367145" cy="1289050"/>
          </a:xfrm>
          <a:prstGeom prst="roundRect">
            <a:avLst/>
          </a:prstGeom>
          <a:noFill/>
        </p:spPr>
        <p:style>
          <a:lnRef idx="2">
            <a:schemeClr val="accent2"/>
          </a:lnRef>
          <a:fillRef idx="1">
            <a:schemeClr val="lt1"/>
          </a:fillRef>
          <a:effectRef idx="0">
            <a:schemeClr val="accent2"/>
          </a:effectRef>
          <a:fontRef idx="minor">
            <a:schemeClr val="dk1"/>
          </a:fontRef>
        </p:style>
        <p:txBody>
          <a:bodyPr anchor="ctr"/>
          <a:lstStyle/>
          <a:p>
            <a:pPr algn="ctr"/>
            <a:endParaRPr lang="en-US" altLang="zh-CN" noProof="1">
              <a:solidFill>
                <a:schemeClr val="tx1"/>
              </a:solidFill>
              <a:latin typeface="黑体" panose="02010609060101010101" pitchFamily="49" charset="-122"/>
              <a:ea typeface="黑体" panose="02010609060101010101" pitchFamily="49" charset="-122"/>
            </a:endParaRPr>
          </a:p>
        </p:txBody>
      </p:sp>
      <p:sp>
        <p:nvSpPr>
          <p:cNvPr id="6" name="文本框 5"/>
          <p:cNvSpPr txBox="1">
            <a:spLocks noChangeArrowheads="1"/>
          </p:cNvSpPr>
          <p:nvPr/>
        </p:nvSpPr>
        <p:spPr bwMode="auto">
          <a:xfrm>
            <a:off x="4180840" y="1356360"/>
            <a:ext cx="6487160" cy="953135"/>
          </a:xfrm>
          <a:prstGeom prst="rect">
            <a:avLst/>
          </a:prstGeom>
          <a:noFill/>
          <a:ln>
            <a:noFill/>
          </a:ln>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pitchFamily="49" charset="-122"/>
                <a:ea typeface="黑体" panose="02010609060101010101" pitchFamily="49" charset="-122"/>
              </a:rPr>
              <a:t>①商贸的繁荣促进了货币交易量的增长</a:t>
            </a:r>
            <a:endParaRPr lang="zh-CN" altLang="en-US" sz="2800" dirty="0">
              <a:latin typeface="黑体" panose="02010609060101010101" pitchFamily="49" charset="-122"/>
              <a:ea typeface="黑体" panose="02010609060101010101" pitchFamily="49" charset="-122"/>
            </a:endParaRPr>
          </a:p>
          <a:p>
            <a:r>
              <a:rPr lang="zh-CN" altLang="en-US" sz="2800" dirty="0">
                <a:latin typeface="黑体" panose="02010609060101010101" pitchFamily="49" charset="-122"/>
                <a:ea typeface="黑体" panose="02010609060101010101" pitchFamily="49" charset="-122"/>
              </a:rPr>
              <a:t>②金属货币携带不便</a:t>
            </a:r>
            <a:endParaRPr lang="zh-CN" altLang="en-US" sz="2800" dirty="0">
              <a:latin typeface="黑体" panose="02010609060101010101" pitchFamily="49" charset="-122"/>
              <a:ea typeface="黑体" panose="02010609060101010101" pitchFamily="49" charset="-122"/>
            </a:endParaRPr>
          </a:p>
        </p:txBody>
      </p:sp>
      <p:sp>
        <p:nvSpPr>
          <p:cNvPr id="7" name="圆角矩形 6"/>
          <p:cNvSpPr/>
          <p:nvPr/>
        </p:nvSpPr>
        <p:spPr>
          <a:xfrm>
            <a:off x="1759585" y="3919855"/>
            <a:ext cx="3877945" cy="2098040"/>
          </a:xfrm>
          <a:prstGeom prst="roundRect">
            <a:avLst/>
          </a:prstGeom>
          <a:noFill/>
        </p:spPr>
        <p:style>
          <a:lnRef idx="2">
            <a:schemeClr val="accent2"/>
          </a:lnRef>
          <a:fillRef idx="1">
            <a:schemeClr val="lt1"/>
          </a:fillRef>
          <a:effectRef idx="0">
            <a:schemeClr val="accent2"/>
          </a:effectRef>
          <a:fontRef idx="minor">
            <a:schemeClr val="dk1"/>
          </a:fontRef>
        </p:style>
        <p:txBody>
          <a:bodyPr anchor="ctr"/>
          <a:lstStyle/>
          <a:p>
            <a:pPr algn="ctr"/>
            <a:endParaRPr lang="en-US" altLang="zh-CN" noProof="1">
              <a:solidFill>
                <a:schemeClr val="tx1"/>
              </a:solidFill>
              <a:latin typeface="黑体" panose="02010609060101010101" pitchFamily="49" charset="-122"/>
              <a:ea typeface="黑体" panose="02010609060101010101" pitchFamily="49" charset="-122"/>
            </a:endParaRPr>
          </a:p>
        </p:txBody>
      </p:sp>
      <p:sp>
        <p:nvSpPr>
          <p:cNvPr id="8" name="文本框 7"/>
          <p:cNvSpPr txBox="1">
            <a:spLocks noChangeArrowheads="1"/>
          </p:cNvSpPr>
          <p:nvPr/>
        </p:nvSpPr>
        <p:spPr bwMode="auto">
          <a:xfrm>
            <a:off x="1828165" y="4176078"/>
            <a:ext cx="3760788" cy="1814830"/>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pitchFamily="49" charset="-122"/>
                <a:ea typeface="黑体" panose="02010609060101010101" pitchFamily="49" charset="-122"/>
                <a:cs typeface="黑体" panose="02010609060101010101" pitchFamily="49" charset="-122"/>
              </a:rPr>
              <a:t>①北宋前期，四川地区</a:t>
            </a:r>
            <a:endParaRPr lang="zh-CN" altLang="en-US" sz="2800" dirty="0">
              <a:latin typeface="黑体" panose="02010609060101010101" pitchFamily="49" charset="-122"/>
              <a:ea typeface="黑体" panose="02010609060101010101" pitchFamily="49" charset="-122"/>
              <a:cs typeface="黑体" panose="02010609060101010101" pitchFamily="49" charset="-122"/>
            </a:endParaRPr>
          </a:p>
          <a:p>
            <a:r>
              <a:rPr lang="zh-CN" altLang="en-US" sz="2800" dirty="0">
                <a:latin typeface="黑体" panose="02010609060101010101" pitchFamily="49" charset="-122"/>
                <a:ea typeface="黑体" panose="02010609060101010101" pitchFamily="49" charset="-122"/>
                <a:cs typeface="黑体" panose="02010609060101010101" pitchFamily="49" charset="-122"/>
              </a:rPr>
              <a:t>  出现</a:t>
            </a:r>
            <a:r>
              <a:rPr lang="en-US" altLang="zh-CN" sz="2800" dirty="0">
                <a:latin typeface="黑体" panose="02010609060101010101" pitchFamily="49" charset="-122"/>
                <a:ea typeface="黑体" panose="02010609060101010101" pitchFamily="49" charset="-122"/>
                <a:cs typeface="黑体" panose="02010609060101010101" pitchFamily="49" charset="-122"/>
              </a:rPr>
              <a:t>“</a:t>
            </a:r>
            <a:r>
              <a:rPr lang="zh-CN" altLang="en-US" sz="2800" dirty="0">
                <a:latin typeface="黑体" panose="02010609060101010101" pitchFamily="49" charset="-122"/>
                <a:ea typeface="黑体" panose="02010609060101010101" pitchFamily="49" charset="-122"/>
                <a:cs typeface="黑体" panose="02010609060101010101" pitchFamily="49" charset="-122"/>
              </a:rPr>
              <a:t>交子</a:t>
            </a:r>
            <a:r>
              <a:rPr lang="en-US" altLang="zh-CN" sz="2800" dirty="0">
                <a:latin typeface="黑体" panose="02010609060101010101" pitchFamily="49" charset="-122"/>
                <a:ea typeface="黑体" panose="02010609060101010101" pitchFamily="49" charset="-122"/>
                <a:cs typeface="黑体" panose="02010609060101010101" pitchFamily="49" charset="-122"/>
              </a:rPr>
              <a:t>”</a:t>
            </a:r>
            <a:endParaRPr lang="en-US" altLang="zh-CN" sz="2800" dirty="0">
              <a:latin typeface="黑体" panose="02010609060101010101" pitchFamily="49" charset="-122"/>
              <a:ea typeface="黑体" panose="02010609060101010101" pitchFamily="49" charset="-122"/>
              <a:cs typeface="黑体" panose="02010609060101010101" pitchFamily="49" charset="-122"/>
            </a:endParaRPr>
          </a:p>
          <a:p>
            <a:r>
              <a:rPr lang="zh-CN" altLang="en-US" sz="2800" dirty="0">
                <a:latin typeface="黑体" panose="02010609060101010101" pitchFamily="49" charset="-122"/>
                <a:ea typeface="黑体" panose="02010609060101010101" pitchFamily="49" charset="-122"/>
                <a:cs typeface="黑体" panose="02010609060101010101" pitchFamily="49" charset="-122"/>
              </a:rPr>
              <a:t>②南宋时，纸币发展成</a:t>
            </a:r>
            <a:endParaRPr lang="zh-CN" altLang="en-US" sz="2800" dirty="0">
              <a:latin typeface="黑体" panose="02010609060101010101" pitchFamily="49" charset="-122"/>
              <a:ea typeface="黑体" panose="02010609060101010101" pitchFamily="49" charset="-122"/>
              <a:cs typeface="黑体" panose="02010609060101010101" pitchFamily="49" charset="-122"/>
            </a:endParaRPr>
          </a:p>
          <a:p>
            <a:r>
              <a:rPr lang="zh-CN" altLang="en-US" sz="2800" dirty="0">
                <a:latin typeface="黑体" panose="02010609060101010101" pitchFamily="49" charset="-122"/>
                <a:ea typeface="黑体" panose="02010609060101010101" pitchFamily="49" charset="-122"/>
                <a:cs typeface="黑体" panose="02010609060101010101" pitchFamily="49" charset="-122"/>
              </a:rPr>
              <a:t>  与铜钱并行的货币</a:t>
            </a:r>
            <a:endParaRPr lang="zh-CN" altLang="en-US" sz="2800" dirty="0">
              <a:latin typeface="黑体" panose="02010609060101010101" pitchFamily="49" charset="-122"/>
              <a:ea typeface="黑体" panose="02010609060101010101" pitchFamily="49" charset="-122"/>
              <a:cs typeface="黑体" panose="02010609060101010101" pitchFamily="49" charset="-122"/>
            </a:endParaRPr>
          </a:p>
        </p:txBody>
      </p:sp>
      <p:sp>
        <p:nvSpPr>
          <p:cNvPr id="5" name="文本框 4"/>
          <p:cNvSpPr txBox="1">
            <a:spLocks noChangeArrowheads="1"/>
          </p:cNvSpPr>
          <p:nvPr/>
        </p:nvSpPr>
        <p:spPr bwMode="auto">
          <a:xfrm>
            <a:off x="1524000" y="3049270"/>
            <a:ext cx="3054350" cy="521970"/>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pitchFamily="49" charset="-122"/>
                <a:ea typeface="黑体" panose="02010609060101010101" pitchFamily="49" charset="-122"/>
                <a:cs typeface="黑体" panose="02010609060101010101" pitchFamily="49" charset="-122"/>
              </a:rPr>
              <a:t>（</a:t>
            </a:r>
            <a:r>
              <a:rPr lang="en-US" altLang="zh-CN" sz="2800" dirty="0">
                <a:latin typeface="黑体" panose="02010609060101010101" pitchFamily="49" charset="-122"/>
                <a:ea typeface="黑体" panose="02010609060101010101" pitchFamily="49" charset="-122"/>
                <a:cs typeface="黑体" panose="02010609060101010101" pitchFamily="49" charset="-122"/>
              </a:rPr>
              <a:t>2</a:t>
            </a:r>
            <a:r>
              <a:rPr lang="zh-CN" altLang="en-US" sz="2800" dirty="0">
                <a:latin typeface="黑体" panose="02010609060101010101" pitchFamily="49" charset="-122"/>
                <a:ea typeface="黑体" panose="02010609060101010101" pitchFamily="49" charset="-122"/>
                <a:cs typeface="黑体" panose="02010609060101010101" pitchFamily="49" charset="-122"/>
              </a:rPr>
              <a:t>）出现及发展</a:t>
            </a:r>
            <a:endParaRPr lang="zh-CN" altLang="en-US" sz="2800" dirty="0">
              <a:latin typeface="黑体" panose="02010609060101010101" pitchFamily="49" charset="-122"/>
              <a:ea typeface="黑体" panose="02010609060101010101" pitchFamily="49" charset="-122"/>
              <a:cs typeface="黑体" panose="02010609060101010101" pitchFamily="49" charset="-122"/>
            </a:endParaRPr>
          </a:p>
        </p:txBody>
      </p:sp>
      <p:pic>
        <p:nvPicPr>
          <p:cNvPr id="9" name="图片 8"/>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683250" y="2903538"/>
            <a:ext cx="2305050" cy="3105150"/>
          </a:xfrm>
          <a:prstGeom prst="rect">
            <a:avLst/>
          </a:prstGeom>
          <a:noFill/>
          <a:ln>
            <a:noFill/>
          </a:ln>
        </p:spPr>
      </p:pic>
      <p:sp>
        <p:nvSpPr>
          <p:cNvPr id="11" name="Text Box 2"/>
          <p:cNvSpPr txBox="1">
            <a:spLocks noChangeArrowheads="1"/>
          </p:cNvSpPr>
          <p:nvPr/>
        </p:nvSpPr>
        <p:spPr bwMode="auto">
          <a:xfrm>
            <a:off x="6238875" y="6016625"/>
            <a:ext cx="1028700" cy="521970"/>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800" dirty="0">
                <a:latin typeface="黑体" panose="02010609060101010101" pitchFamily="49" charset="-122"/>
                <a:ea typeface="黑体" panose="02010609060101010101" pitchFamily="49" charset="-122"/>
              </a:rPr>
              <a:t>交子</a:t>
            </a:r>
            <a:endParaRPr lang="zh-CN" altLang="en-US" sz="2800" dirty="0">
              <a:latin typeface="黑体" panose="02010609060101010101" pitchFamily="49" charset="-122"/>
              <a:ea typeface="黑体" panose="02010609060101010101" pitchFamily="49" charset="-122"/>
            </a:endParaRPr>
          </a:p>
        </p:txBody>
      </p:sp>
      <p:sp>
        <p:nvSpPr>
          <p:cNvPr id="12" name="Text Box 2"/>
          <p:cNvSpPr txBox="1">
            <a:spLocks noChangeArrowheads="1"/>
          </p:cNvSpPr>
          <p:nvPr/>
        </p:nvSpPr>
        <p:spPr bwMode="auto">
          <a:xfrm>
            <a:off x="8683625" y="6016625"/>
            <a:ext cx="1270000" cy="521970"/>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800" dirty="0">
                <a:latin typeface="黑体" panose="02010609060101010101" pitchFamily="49" charset="-122"/>
                <a:ea typeface="黑体" panose="02010609060101010101" pitchFamily="49" charset="-122"/>
              </a:rPr>
              <a:t>会子</a:t>
            </a:r>
            <a:endParaRPr lang="zh-CN" altLang="en-US" sz="2800" dirty="0">
              <a:latin typeface="黑体" panose="02010609060101010101" pitchFamily="49" charset="-122"/>
              <a:ea typeface="黑体" panose="02010609060101010101" pitchFamily="49" charset="-122"/>
            </a:endParaRPr>
          </a:p>
        </p:txBody>
      </p:sp>
      <p:pic>
        <p:nvPicPr>
          <p:cNvPr id="31747" name="图片 41987" descr="b2"/>
          <p:cNvPicPr>
            <a:picLocks noChangeAspect="1"/>
          </p:cNvPicPr>
          <p:nvPr/>
        </p:nvPicPr>
        <p:blipFill>
          <a:blip r:embed="rId2">
            <a:lum bright="-6000" contrast="12000"/>
          </a:blip>
          <a:stretch>
            <a:fillRect/>
          </a:stretch>
        </p:blipFill>
        <p:spPr>
          <a:xfrm>
            <a:off x="8286750" y="2903855"/>
            <a:ext cx="2063115" cy="3114040"/>
          </a:xfrm>
          <a:prstGeom prst="rect">
            <a:avLst/>
          </a:prstGeom>
          <a:noFill/>
          <a:ln w="9525" cap="flat" cmpd="sng">
            <a:solidFill>
              <a:srgbClr val="FFFF66"/>
            </a:solidFill>
            <a:prstDash val="solid"/>
            <a:miter/>
            <a:headEnd type="none" w="med" len="med"/>
            <a:tailEnd type="none" w="med" len="me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9"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ppt_x</p:attrName>
                                        </p:attrNameLst>
                                      </p:cBhvr>
                                      <p:tavLst>
                                        <p:tav tm="0">
                                          <p:val>
                                            <p:strVal val="#ppt_x-.2"/>
                                          </p:val>
                                        </p:tav>
                                        <p:tav tm="100000">
                                          <p:val>
                                            <p:strVal val="#ppt_x"/>
                                          </p:val>
                                        </p:tav>
                                      </p:tavLst>
                                    </p:anim>
                                    <p:anim calcmode="lin" valueType="num">
                                      <p:cBhvr>
                                        <p:cTn id="13"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4" dur="1000"/>
                                        <p:tgtEl>
                                          <p:spTgt spid="6"/>
                                        </p:tgtEl>
                                      </p:cBhvr>
                                    </p:animEffect>
                                  </p:childTnLst>
                                </p:cTn>
                              </p:par>
                              <p:par>
                                <p:cTn id="15" presetID="29"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1000" fill="hold"/>
                                        <p:tgtEl>
                                          <p:spTgt spid="3"/>
                                        </p:tgtEl>
                                        <p:attrNameLst>
                                          <p:attrName>ppt_x</p:attrName>
                                        </p:attrNameLst>
                                      </p:cBhvr>
                                      <p:tavLst>
                                        <p:tav tm="0">
                                          <p:val>
                                            <p:strVal val="#ppt_x-.2"/>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9" dur="10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5" presetClass="entr" presetSubtype="10"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checkerboard(across)">
                                      <p:cBhvr>
                                        <p:cTn id="24" dur="5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500" fill="hold"/>
                                        <p:tgtEl>
                                          <p:spTgt spid="8"/>
                                        </p:tgtEl>
                                        <p:attrNameLst>
                                          <p:attrName>ppt_x</p:attrName>
                                        </p:attrNameLst>
                                      </p:cBhvr>
                                      <p:tavLst>
                                        <p:tav tm="0">
                                          <p:val>
                                            <p:strVal val="0-#ppt_w/2"/>
                                          </p:val>
                                        </p:tav>
                                        <p:tav tm="100000">
                                          <p:val>
                                            <p:strVal val="#ppt_x"/>
                                          </p:val>
                                        </p:tav>
                                      </p:tavLst>
                                    </p:anim>
                                    <p:anim calcmode="lin" valueType="num">
                                      <p:cBhvr>
                                        <p:cTn id="30" dur="5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ppt_x</p:attrName>
                                        </p:attrNameLst>
                                      </p:cBhvr>
                                      <p:tavLst>
                                        <p:tav tm="0">
                                          <p:val>
                                            <p:strVal val="0-#ppt_w/2"/>
                                          </p:val>
                                        </p:tav>
                                        <p:tav tm="100000">
                                          <p:val>
                                            <p:strVal val="#ppt_x"/>
                                          </p:val>
                                        </p:tav>
                                      </p:tavLst>
                                    </p:anim>
                                    <p:anim calcmode="lin" valueType="num">
                                      <p:cBhvr>
                                        <p:cTn id="34" dur="500" fill="hold"/>
                                        <p:tgtEl>
                                          <p:spTgt spid="7"/>
                                        </p:tgtEl>
                                        <p:attrNameLst>
                                          <p:attrName>ppt_y</p:attrName>
                                        </p:attrNameLst>
                                      </p:cBhvr>
                                      <p:tavLst>
                                        <p:tav tm="0">
                                          <p:val>
                                            <p:strVal val="#ppt_y"/>
                                          </p:val>
                                        </p:tav>
                                        <p:tav tm="100000">
                                          <p:val>
                                            <p:strVal val="#ppt_y"/>
                                          </p:val>
                                        </p:tav>
                                      </p:tavLst>
                                    </p:anim>
                                  </p:childTnLst>
                                </p:cTn>
                              </p:par>
                              <p:par>
                                <p:cTn id="35" presetID="6" presetClass="entr" presetSubtype="16"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circle(in)">
                                      <p:cBhvr>
                                        <p:cTn id="37" dur="2000"/>
                                        <p:tgtEl>
                                          <p:spTgt spid="9"/>
                                        </p:tgtEl>
                                      </p:cBhvr>
                                    </p:animEffect>
                                  </p:childTnLst>
                                </p:cTn>
                              </p:par>
                              <p:par>
                                <p:cTn id="38" presetID="6"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circle(in)">
                                      <p:cBhvr>
                                        <p:cTn id="40" dur="2000"/>
                                        <p:tgtEl>
                                          <p:spTgt spid="11"/>
                                        </p:tgtEl>
                                      </p:cBhvr>
                                    </p:animEffect>
                                  </p:childTnLst>
                                </p:cTn>
                              </p:par>
                              <p:par>
                                <p:cTn id="41" presetID="6" presetClass="entr" presetSubtype="16"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circle(in)">
                                      <p:cBhvr>
                                        <p:cTn id="43"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nimBg="1"/>
      <p:bldP spid="6" grpId="0"/>
      <p:bldP spid="7" grpId="0" bldLvl="0" animBg="1"/>
      <p:bldP spid="8" grpId="0"/>
      <p:bldP spid="5" grpId="0"/>
      <p:bldP spid="11" grpId="0"/>
      <p:bldP spid="1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8915" name="Picture 25" descr="yuan_shangye_huobi_4-75-2"/>
          <p:cNvPicPr>
            <a:picLocks noChangeAspect="1"/>
          </p:cNvPicPr>
          <p:nvPr/>
        </p:nvPicPr>
        <p:blipFill>
          <a:blip r:embed="rId1">
            <a:lum bright="17999" contrast="30000"/>
          </a:blip>
          <a:stretch>
            <a:fillRect/>
          </a:stretch>
        </p:blipFill>
        <p:spPr>
          <a:xfrm>
            <a:off x="2780983" y="257175"/>
            <a:ext cx="6873875" cy="4457700"/>
          </a:xfrm>
          <a:prstGeom prst="rect">
            <a:avLst/>
          </a:prstGeom>
          <a:noFill/>
          <a:ln w="9525">
            <a:noFill/>
          </a:ln>
        </p:spPr>
      </p:pic>
      <p:sp>
        <p:nvSpPr>
          <p:cNvPr id="15386" name="Text Box 26"/>
          <p:cNvSpPr txBox="1">
            <a:spLocks noChangeArrowheads="1"/>
          </p:cNvSpPr>
          <p:nvPr/>
        </p:nvSpPr>
        <p:spPr bwMode="auto">
          <a:xfrm>
            <a:off x="3094355" y="4933315"/>
            <a:ext cx="2911475" cy="583565"/>
          </a:xfrm>
          <a:prstGeom prst="rect">
            <a:avLst/>
          </a:prstGeom>
          <a:noFill/>
          <a:ln w="9525">
            <a:noFill/>
            <a:miter lim="800000"/>
          </a:ln>
          <a:effectLst/>
        </p:spPr>
        <p:txBody>
          <a:bodyPr>
            <a:spAutoFit/>
          </a:bodyPr>
          <a:lstStyle/>
          <a:p>
            <a:pPr marR="0" defTabSz="914400" eaLnBrk="1" fontAlgn="auto" hangingPunct="1">
              <a:spcBef>
                <a:spcPts val="0"/>
              </a:spcBef>
              <a:spcAft>
                <a:spcPts val="0"/>
              </a:spcAft>
              <a:buClrTx/>
              <a:buSzTx/>
              <a:buFontTx/>
              <a:defRPr/>
            </a:pPr>
            <a:r>
              <a:rPr kumimoji="0" lang="zh-CN" altLang="en-US" sz="3200" kern="1200" cap="none" spc="0" normalizeH="0" baseline="0" noProof="0" dirty="0">
                <a:effectLst>
                  <a:outerShdw blurRad="38100" dist="38100" dir="2700000" algn="tl">
                    <a:srgbClr val="C0C0C0"/>
                  </a:outerShdw>
                </a:effectLst>
                <a:latin typeface="+mn-lt"/>
                <a:ea typeface="隶书" panose="02010509060101010101" pitchFamily="49" charset="-122"/>
                <a:cs typeface="+mn-cs"/>
              </a:rPr>
              <a:t>中统元宝交钞</a:t>
            </a:r>
            <a:endParaRPr kumimoji="0" lang="zh-CN" altLang="en-US" sz="3200" kern="1200" cap="none" spc="0" normalizeH="0" baseline="0" noProof="0" dirty="0">
              <a:effectLst>
                <a:outerShdw blurRad="38100" dist="38100" dir="2700000" algn="tl">
                  <a:srgbClr val="C0C0C0"/>
                </a:outerShdw>
              </a:effectLst>
              <a:latin typeface="+mn-lt"/>
              <a:ea typeface="隶书" panose="02010509060101010101" pitchFamily="49" charset="-122"/>
              <a:cs typeface="+mn-cs"/>
            </a:endParaRPr>
          </a:p>
        </p:txBody>
      </p:sp>
      <p:sp>
        <p:nvSpPr>
          <p:cNvPr id="15387" name="Text Box 27"/>
          <p:cNvSpPr txBox="1">
            <a:spLocks noChangeArrowheads="1"/>
          </p:cNvSpPr>
          <p:nvPr/>
        </p:nvSpPr>
        <p:spPr bwMode="auto">
          <a:xfrm>
            <a:off x="6743700" y="4933315"/>
            <a:ext cx="2911475" cy="583565"/>
          </a:xfrm>
          <a:prstGeom prst="rect">
            <a:avLst/>
          </a:prstGeom>
          <a:noFill/>
          <a:ln w="9525">
            <a:noFill/>
            <a:miter lim="800000"/>
          </a:ln>
          <a:effectLst/>
        </p:spPr>
        <p:txBody>
          <a:bodyPr>
            <a:spAutoFit/>
          </a:bodyPr>
          <a:lstStyle/>
          <a:p>
            <a:pPr marR="0" defTabSz="914400" eaLnBrk="1" fontAlgn="auto" hangingPunct="1">
              <a:spcBef>
                <a:spcPts val="0"/>
              </a:spcBef>
              <a:spcAft>
                <a:spcPts val="0"/>
              </a:spcAft>
              <a:buClrTx/>
              <a:buSzTx/>
              <a:buFontTx/>
              <a:defRPr/>
            </a:pPr>
            <a:r>
              <a:rPr kumimoji="0" lang="zh-CN" altLang="en-US" sz="3200" kern="1200" cap="none" spc="0" normalizeH="0" baseline="0" noProof="0" dirty="0">
                <a:effectLst>
                  <a:outerShdw blurRad="38100" dist="38100" dir="2700000" algn="tl">
                    <a:srgbClr val="C0C0C0"/>
                  </a:outerShdw>
                </a:effectLst>
                <a:latin typeface="+mn-lt"/>
                <a:ea typeface="隶书" panose="02010509060101010101" pitchFamily="49" charset="-122"/>
                <a:cs typeface="+mn-cs"/>
              </a:rPr>
              <a:t>至元通行宝钞</a:t>
            </a:r>
            <a:endParaRPr kumimoji="0" lang="zh-CN" altLang="en-US" sz="3200" kern="1200" cap="none" spc="0" normalizeH="0" baseline="0" noProof="0" dirty="0">
              <a:effectLst>
                <a:outerShdw blurRad="38100" dist="38100" dir="2700000" algn="tl">
                  <a:srgbClr val="C0C0C0"/>
                </a:outerShdw>
              </a:effectLst>
              <a:latin typeface="+mn-lt"/>
              <a:ea typeface="隶书" panose="02010509060101010101" pitchFamily="49" charset="-122"/>
              <a:cs typeface="+mn-cs"/>
            </a:endParaRPr>
          </a:p>
        </p:txBody>
      </p:sp>
      <p:sp>
        <p:nvSpPr>
          <p:cNvPr id="38918" name="矩形 5"/>
          <p:cNvSpPr/>
          <p:nvPr/>
        </p:nvSpPr>
        <p:spPr>
          <a:xfrm>
            <a:off x="2855913" y="5516563"/>
            <a:ext cx="6553200" cy="1076325"/>
          </a:xfrm>
          <a:prstGeom prst="rect">
            <a:avLst/>
          </a:prstGeom>
          <a:noFill/>
          <a:ln w="9525">
            <a:noFill/>
          </a:ln>
        </p:spPr>
        <p:txBody>
          <a:bodyPr>
            <a:spAutoFit/>
          </a:bodyPr>
          <a:p>
            <a:pPr eaLnBrk="1" hangingPunct="1"/>
            <a:r>
              <a:rPr lang="zh-CN" altLang="en-US" sz="3200" dirty="0">
                <a:latin typeface="Franklin Gothic Book" panose="020B0503020102020204" pitchFamily="34" charset="0"/>
                <a:ea typeface="黑体" panose="02010609060101010101" pitchFamily="49" charset="-122"/>
              </a:rPr>
              <a:t>元朝将纸币作为主体货币，纸币在全国大范围流通。</a:t>
            </a:r>
            <a:endParaRPr lang="zh-CN" altLang="en-US" sz="3200" dirty="0">
              <a:latin typeface="Franklin Gothic Book" panose="020B0503020102020204" pitchFamily="34" charset="0"/>
              <a:ea typeface="黑体" panose="02010609060101010101" pitchFamily="49" charset="-122"/>
            </a:endParaRP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9939" name="内容占位符 3"/>
          <p:cNvPicPr>
            <a:picLocks noGrp="1" noChangeAspect="1"/>
          </p:cNvPicPr>
          <p:nvPr>
            <p:ph idx="1"/>
          </p:nvPr>
        </p:nvPicPr>
        <p:blipFill>
          <a:blip r:embed="rId1"/>
          <a:srcRect/>
          <a:stretch>
            <a:fillRect/>
          </a:stretch>
        </p:blipFill>
        <p:spPr>
          <a:xfrm>
            <a:off x="197485" y="165100"/>
            <a:ext cx="8713788" cy="5905500"/>
          </a:xfrm>
        </p:spPr>
      </p:pic>
      <p:sp>
        <p:nvSpPr>
          <p:cNvPr id="5" name="文本框 4"/>
          <p:cNvSpPr txBox="1"/>
          <p:nvPr/>
        </p:nvSpPr>
        <p:spPr>
          <a:xfrm>
            <a:off x="9081770" y="711200"/>
            <a:ext cx="2540000" cy="4399915"/>
          </a:xfrm>
          <a:prstGeom prst="rect">
            <a:avLst/>
          </a:prstGeom>
          <a:noFill/>
        </p:spPr>
        <p:txBody>
          <a:bodyPr wrap="square" rtlCol="0" anchor="t">
            <a:spAutoFit/>
          </a:bodyPr>
          <a:p>
            <a:r>
              <a:rPr lang="zh-CN" altLang="en-US" sz="2800"/>
              <a:t>市舶司是中国在宋、元、及明初在各海港设立的管理海上对外贸易的官府，相当于现在的海关。是中国古代管理对外贸易的机关。</a:t>
            </a:r>
            <a:endParaRPr lang="zh-CN" altLang="en-US" sz="2800"/>
          </a:p>
        </p:txBody>
      </p:sp>
      <p:sp>
        <p:nvSpPr>
          <p:cNvPr id="10" name="圆角矩形 9"/>
          <p:cNvSpPr/>
          <p:nvPr/>
        </p:nvSpPr>
        <p:spPr>
          <a:xfrm>
            <a:off x="1184910" y="6241415"/>
            <a:ext cx="8410575" cy="576580"/>
          </a:xfrm>
          <a:prstGeom prst="roundRect">
            <a:avLst/>
          </a:prstGeom>
          <a:noFill/>
        </p:spPr>
        <p:style>
          <a:lnRef idx="2">
            <a:schemeClr val="dk1"/>
          </a:lnRef>
          <a:fillRef idx="1">
            <a:schemeClr val="lt1"/>
          </a:fillRef>
          <a:effectRef idx="0">
            <a:schemeClr val="dk1"/>
          </a:effectRef>
          <a:fontRef idx="minor">
            <a:schemeClr val="dk1"/>
          </a:fontRef>
        </p:style>
        <p:txBody>
          <a:bodyPr anchor="ctr"/>
          <a:p>
            <a:pPr algn="ctr"/>
            <a:r>
              <a:rPr lang="zh-CN" altLang="en-US" sz="2800" noProof="1">
                <a:solidFill>
                  <a:srgbClr val="FF0000"/>
                </a:solidFill>
                <a:latin typeface="黑体" panose="02010609060101010101" pitchFamily="49" charset="-122"/>
                <a:ea typeface="黑体" panose="02010609060101010101" pitchFamily="49" charset="-122"/>
              </a:rPr>
              <a:t>作用：外贸税收成为宋元国库重要财政来源</a:t>
            </a:r>
            <a:endParaRPr lang="zh-CN" altLang="en-US" sz="2800" noProof="1">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1985" name="图片 38913" descr="北京东京城"/>
          <p:cNvPicPr>
            <a:picLocks noChangeAspect="1"/>
          </p:cNvPicPr>
          <p:nvPr>
            <p:ph idx="1"/>
          </p:nvPr>
        </p:nvPicPr>
        <p:blipFill>
          <a:blip r:embed="rId1"/>
          <a:stretch>
            <a:fillRect/>
          </a:stretch>
        </p:blipFill>
        <p:spPr>
          <a:xfrm>
            <a:off x="1840230" y="215900"/>
            <a:ext cx="8277225" cy="620776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1985"/>
                                        </p:tgtEl>
                                        <p:attrNameLst>
                                          <p:attrName>style.visibility</p:attrName>
                                        </p:attrNameLst>
                                      </p:cBhvr>
                                      <p:to>
                                        <p:strVal val="visible"/>
                                      </p:to>
                                    </p:set>
                                    <p:animEffect transition="in" filter="blinds(horizontal)">
                                      <p:cBhvr>
                                        <p:cTn id="7" dur="500"/>
                                        <p:tgtEl>
                                          <p:spTgt spid="41985"/>
                                        </p:tgtEl>
                                      </p:cBhvr>
                                    </p:animEffect>
                                  </p:childTnLst>
                                  <p:subTnLst>
                                    <p:set>
                                      <p:cBhvr override="childStyle">
                                        <p:cTn dur="65" fill="hold" display="1" masterRel="nextClick" afterEffect="1"/>
                                        <p:tgtEl>
                                          <p:spTgt spid="41985"/>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3010" name="内容占位符 2"/>
          <p:cNvSpPr>
            <a:spLocks noGrp="1"/>
          </p:cNvSpPr>
          <p:nvPr>
            <p:ph idx="1"/>
          </p:nvPr>
        </p:nvSpPr>
        <p:spPr>
          <a:xfrm>
            <a:off x="1919288" y="620713"/>
            <a:ext cx="4330700" cy="5832475"/>
          </a:xfrm>
        </p:spPr>
        <p:txBody>
          <a:bodyPr vert="horz" wrap="square" lIns="91440" tIns="45720" rIns="91440" bIns="45720" anchor="t"/>
          <a:p>
            <a:pPr eaLnBrk="1" hangingPunct="1"/>
            <a:r>
              <a:rPr lang="zh-CN" altLang="en-US" sz="2800" dirty="0"/>
              <a:t>北宋的东京城内的许多娱乐兼经营商业的场所叫做“瓦子”。瓦子中圈出许多专供演出的圈子，有说书、唱曲、耍杂剧、踢球的。摊位有卖饮食、药材、古玩、字画剃头、剪头、相面、算卦的。大的瓦子，可容几千人。昼夜不歇，热闹非凡。</a:t>
            </a:r>
            <a:endParaRPr lang="zh-CN" altLang="en-US" sz="2800" dirty="0"/>
          </a:p>
        </p:txBody>
      </p:sp>
      <p:pic>
        <p:nvPicPr>
          <p:cNvPr id="43011" name="Picture 1"/>
          <p:cNvPicPr>
            <a:picLocks noChangeAspect="1"/>
          </p:cNvPicPr>
          <p:nvPr/>
        </p:nvPicPr>
        <p:blipFill>
          <a:blip r:embed="rId1"/>
          <a:stretch>
            <a:fillRect/>
          </a:stretch>
        </p:blipFill>
        <p:spPr>
          <a:xfrm>
            <a:off x="6470968" y="981710"/>
            <a:ext cx="4033837" cy="5111750"/>
          </a:xfrm>
          <a:prstGeom prst="rect">
            <a:avLst/>
          </a:prstGeom>
          <a:noFill/>
          <a:ln w="9525">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文本框 18433"/>
          <p:cNvSpPr txBox="1"/>
          <p:nvPr/>
        </p:nvSpPr>
        <p:spPr>
          <a:xfrm>
            <a:off x="1238885" y="208280"/>
            <a:ext cx="7449820" cy="583565"/>
          </a:xfrm>
          <a:prstGeom prst="rect">
            <a:avLst/>
          </a:prstGeom>
          <a:noFill/>
          <a:ln w="9525">
            <a:noFill/>
          </a:ln>
        </p:spPr>
        <p:txBody>
          <a:bodyPr vert="horz" wrap="square" anchor="t">
            <a:spAutoFit/>
          </a:bodyPr>
          <a:p>
            <a:pPr>
              <a:spcBef>
                <a:spcPct val="50000"/>
              </a:spcBef>
            </a:pPr>
            <a:r>
              <a:rPr lang="zh-CN" altLang="en-US" sz="3200" b="1">
                <a:solidFill>
                  <a:srgbClr val="FF0000"/>
                </a:solidFill>
                <a:latin typeface="Arial" panose="020B0604020202020204" pitchFamily="34" charset="0"/>
              </a:rPr>
              <a:t>课堂拓展：周秦至唐代城市的特点：</a:t>
            </a:r>
            <a:endParaRPr lang="zh-CN" altLang="en-US" sz="3200" b="1">
              <a:solidFill>
                <a:srgbClr val="FF0000"/>
              </a:solidFill>
              <a:latin typeface="Arial" panose="020B0604020202020204" pitchFamily="34" charset="0"/>
            </a:endParaRPr>
          </a:p>
        </p:txBody>
      </p:sp>
      <p:sp>
        <p:nvSpPr>
          <p:cNvPr id="18435" name="文本框 18434"/>
          <p:cNvSpPr txBox="1"/>
          <p:nvPr/>
        </p:nvSpPr>
        <p:spPr>
          <a:xfrm>
            <a:off x="1239520" y="927100"/>
            <a:ext cx="10407015" cy="4030980"/>
          </a:xfrm>
          <a:prstGeom prst="rect">
            <a:avLst/>
          </a:prstGeom>
          <a:noFill/>
          <a:ln w="9525">
            <a:noFill/>
          </a:ln>
        </p:spPr>
        <p:txBody>
          <a:bodyPr vert="horz" wrap="square" anchor="t">
            <a:spAutoFit/>
          </a:bodyPr>
          <a:p>
            <a:pPr>
              <a:spcBef>
                <a:spcPct val="50000"/>
              </a:spcBef>
            </a:pPr>
            <a:r>
              <a:rPr lang="zh-CN" altLang="en-US" sz="3200" dirty="0">
                <a:solidFill>
                  <a:srgbClr val="0000FF"/>
                </a:solidFill>
                <a:latin typeface="Arial" panose="020B0604020202020204" pitchFamily="34" charset="0"/>
              </a:rPr>
              <a:t>材料一：</a:t>
            </a:r>
            <a:r>
              <a:rPr lang="zh-CN" altLang="en-US" sz="3200" dirty="0">
                <a:latin typeface="Arial" panose="020B0604020202020204" pitchFamily="34" charset="0"/>
              </a:rPr>
              <a:t>凡县治以上的城市，都有官设的</a:t>
            </a:r>
            <a:r>
              <a:rPr lang="zh-CN" altLang="en-US" sz="3200" dirty="0">
                <a:solidFill>
                  <a:srgbClr val="FF3300"/>
                </a:solidFill>
                <a:latin typeface="Arial" panose="020B0604020202020204" pitchFamily="34" charset="0"/>
              </a:rPr>
              <a:t>市</a:t>
            </a:r>
            <a:r>
              <a:rPr lang="zh-CN" altLang="en-US" sz="3200" dirty="0">
                <a:latin typeface="Arial" panose="020B0604020202020204" pitchFamily="34" charset="0"/>
              </a:rPr>
              <a:t>作为交易场所，县城以下，禁止设市。市设在城中特定位置，用围墙与居民区隔开（“市”与“坊”分开---</a:t>
            </a:r>
            <a:r>
              <a:rPr lang="zh-CN" altLang="en-US" sz="3200" dirty="0">
                <a:solidFill>
                  <a:srgbClr val="FF3300"/>
                </a:solidFill>
                <a:latin typeface="Arial" panose="020B0604020202020204" pitchFamily="34" charset="0"/>
              </a:rPr>
              <a:t>坊市制</a:t>
            </a:r>
            <a:r>
              <a:rPr lang="zh-CN" altLang="en-US" sz="3200" dirty="0">
                <a:latin typeface="Arial" panose="020B0604020202020204" pitchFamily="34" charset="0"/>
              </a:rPr>
              <a:t>）</a:t>
            </a:r>
            <a:endParaRPr lang="zh-CN" altLang="en-US" sz="3200" dirty="0">
              <a:latin typeface="Arial" panose="020B0604020202020204" pitchFamily="34" charset="0"/>
            </a:endParaRPr>
          </a:p>
          <a:p>
            <a:pPr>
              <a:spcBef>
                <a:spcPct val="50000"/>
              </a:spcBef>
            </a:pPr>
            <a:r>
              <a:rPr lang="zh-CN" altLang="en-US" sz="3200" dirty="0">
                <a:solidFill>
                  <a:srgbClr val="0000FF"/>
                </a:solidFill>
                <a:latin typeface="Arial" panose="020B0604020202020204" pitchFamily="34" charset="0"/>
              </a:rPr>
              <a:t>材料二：</a:t>
            </a:r>
            <a:r>
              <a:rPr lang="zh-CN" altLang="en-US" sz="3200" dirty="0">
                <a:latin typeface="Arial" panose="020B0604020202020204" pitchFamily="34" charset="0"/>
              </a:rPr>
              <a:t>凡市,以日午击鼓三百声,而众以会;日入前七刻,击钲三百声,而众以散.                                   ——《唐六典》</a:t>
            </a:r>
            <a:endParaRPr lang="zh-CN" altLang="en-US" sz="3200" dirty="0">
              <a:latin typeface="Arial" panose="020B0604020202020204" pitchFamily="34" charset="0"/>
            </a:endParaRPr>
          </a:p>
          <a:p>
            <a:pPr>
              <a:spcBef>
                <a:spcPct val="50000"/>
              </a:spcBef>
            </a:pPr>
            <a:r>
              <a:rPr lang="zh-CN" altLang="en-US" sz="3200" dirty="0">
                <a:solidFill>
                  <a:srgbClr val="0000FF"/>
                </a:solidFill>
                <a:latin typeface="Arial" panose="020B0604020202020204" pitchFamily="34" charset="0"/>
              </a:rPr>
              <a:t>材料三：</a:t>
            </a:r>
            <a:r>
              <a:rPr lang="zh-CN" altLang="en-US" sz="3200" dirty="0">
                <a:latin typeface="Arial" panose="020B0604020202020204" pitchFamily="34" charset="0"/>
              </a:rPr>
              <a:t>这时的城市主要是政治中心，军事重镇，商业贸易和市场规模不大。</a:t>
            </a:r>
            <a:endParaRPr lang="zh-CN" altLang="en-US" sz="3200" dirty="0">
              <a:latin typeface="Arial" panose="020B0604020202020204" pitchFamily="34" charset="0"/>
            </a:endParaRPr>
          </a:p>
        </p:txBody>
      </p:sp>
      <p:sp>
        <p:nvSpPr>
          <p:cNvPr id="18436" name="文本框 18435"/>
          <p:cNvSpPr txBox="1"/>
          <p:nvPr/>
        </p:nvSpPr>
        <p:spPr>
          <a:xfrm>
            <a:off x="1012190" y="3639820"/>
            <a:ext cx="10510520" cy="2922905"/>
          </a:xfrm>
          <a:prstGeom prst="rect">
            <a:avLst/>
          </a:prstGeom>
          <a:solidFill>
            <a:schemeClr val="bg2">
              <a:lumMod val="20000"/>
              <a:lumOff val="80000"/>
            </a:schemeClr>
          </a:solidFill>
          <a:ln w="9525">
            <a:noFill/>
          </a:ln>
        </p:spPr>
        <p:txBody>
          <a:bodyPr vert="horz" wrap="square" anchor="ctr">
            <a:spAutoFit/>
          </a:bodyPr>
          <a:p>
            <a:r>
              <a:rPr lang="zh-CN" altLang="en-US" sz="4000" b="1" dirty="0">
                <a:solidFill>
                  <a:srgbClr val="009900"/>
                </a:solidFill>
                <a:latin typeface="Arial" panose="020B0604020202020204" pitchFamily="34" charset="0"/>
              </a:rPr>
              <a:t>特点：</a:t>
            </a:r>
            <a:endParaRPr lang="zh-CN" altLang="en-US" sz="4000" b="1" dirty="0">
              <a:solidFill>
                <a:srgbClr val="009900"/>
              </a:solidFill>
              <a:latin typeface="Arial" panose="020B0604020202020204" pitchFamily="34" charset="0"/>
            </a:endParaRPr>
          </a:p>
          <a:p>
            <a:r>
              <a:rPr lang="zh-CN" altLang="en-US" sz="3600" b="1" dirty="0">
                <a:solidFill>
                  <a:srgbClr val="FF3300"/>
                </a:solidFill>
                <a:latin typeface="Arial" panose="020B0604020202020204" pitchFamily="34" charset="0"/>
              </a:rPr>
              <a:t>严格的空间限制（</a:t>
            </a:r>
            <a:r>
              <a:rPr lang="zh-CN" altLang="en-US" sz="3600" b="1" dirty="0">
                <a:solidFill>
                  <a:schemeClr val="tx2"/>
                </a:solidFill>
                <a:latin typeface="Arial" panose="020B0604020202020204" pitchFamily="34" charset="0"/>
              </a:rPr>
              <a:t>坊市制</a:t>
            </a:r>
            <a:r>
              <a:rPr lang="zh-CN" altLang="en-US" sz="3600" b="1" dirty="0">
                <a:solidFill>
                  <a:srgbClr val="FF3300"/>
                </a:solidFill>
                <a:latin typeface="Arial" panose="020B0604020202020204" pitchFamily="34" charset="0"/>
              </a:rPr>
              <a:t>）；</a:t>
            </a:r>
            <a:endParaRPr lang="zh-CN" altLang="en-US" sz="3600" b="1" dirty="0">
              <a:solidFill>
                <a:srgbClr val="FF3300"/>
              </a:solidFill>
              <a:latin typeface="Arial" panose="020B0604020202020204" pitchFamily="34" charset="0"/>
            </a:endParaRPr>
          </a:p>
          <a:p>
            <a:r>
              <a:rPr lang="zh-CN" altLang="en-US" sz="3600" b="1" dirty="0">
                <a:solidFill>
                  <a:srgbClr val="FF3300"/>
                </a:solidFill>
                <a:latin typeface="Arial" panose="020B0604020202020204" pitchFamily="34" charset="0"/>
              </a:rPr>
              <a:t>严格的时间限制；</a:t>
            </a:r>
            <a:endParaRPr lang="zh-CN" altLang="en-US" sz="3600" b="1" dirty="0">
              <a:solidFill>
                <a:srgbClr val="FF3300"/>
              </a:solidFill>
              <a:latin typeface="Arial" panose="020B0604020202020204" pitchFamily="34" charset="0"/>
            </a:endParaRPr>
          </a:p>
          <a:p>
            <a:r>
              <a:rPr lang="zh-CN" altLang="en-US" sz="3600" b="1" dirty="0">
                <a:solidFill>
                  <a:srgbClr val="FF3300"/>
                </a:solidFill>
                <a:latin typeface="Arial" panose="020B0604020202020204" pitchFamily="34" charset="0"/>
              </a:rPr>
              <a:t>官府管理严格；</a:t>
            </a:r>
            <a:endParaRPr lang="zh-CN" altLang="en-US" sz="3600" b="1" dirty="0">
              <a:solidFill>
                <a:srgbClr val="FF3300"/>
              </a:solidFill>
              <a:latin typeface="Arial" panose="020B0604020202020204" pitchFamily="34" charset="0"/>
            </a:endParaRPr>
          </a:p>
          <a:p>
            <a:r>
              <a:rPr lang="zh-CN" altLang="en-US" sz="3600" b="1" dirty="0">
                <a:solidFill>
                  <a:srgbClr val="FF3300"/>
                </a:solidFill>
                <a:latin typeface="Arial" panose="020B0604020202020204" pitchFamily="34" charset="0"/>
              </a:rPr>
              <a:t>城市功能以政治军事、功能为主，经济功能不显著。</a:t>
            </a:r>
            <a:endParaRPr lang="zh-CN" altLang="en-US"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9">
        <p:wipe dir="u"/>
      </p:transition>
    </mc:Choice>
    <mc:Fallback>
      <p:transition>
        <p:wipe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436"/>
                                        </p:tgtEl>
                                        <p:attrNameLst>
                                          <p:attrName>style.visibility</p:attrName>
                                        </p:attrNameLst>
                                      </p:cBhvr>
                                      <p:to>
                                        <p:strVal val="visible"/>
                                      </p:to>
                                    </p:set>
                                    <p:animEffect transition="in" filter="blinds(horizontal)">
                                      <p:cBhvr>
                                        <p:cTn id="7" dur="500"/>
                                        <p:tgtEl>
                                          <p:spTgt spid="18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bldLvl="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9875" name="Picture 3" descr="F:\f14d2571d85940a1b9a203564a8c1fc8.jpg"/>
          <p:cNvPicPr>
            <a:picLocks noChangeAspect="1" noChangeArrowheads="1"/>
          </p:cNvPicPr>
          <p:nvPr/>
        </p:nvPicPr>
        <p:blipFill>
          <a:blip r:embed="rId1"/>
          <a:srcRect/>
          <a:stretch>
            <a:fillRect/>
          </a:stretch>
        </p:blipFill>
        <p:spPr bwMode="auto">
          <a:xfrm>
            <a:off x="512445" y="0"/>
            <a:ext cx="7575550" cy="6279515"/>
          </a:xfrm>
          <a:prstGeom prst="rect">
            <a:avLst/>
          </a:prstGeom>
          <a:solidFill>
            <a:schemeClr val="bg1">
              <a:lumMod val="50000"/>
            </a:schemeClr>
          </a:solidFill>
          <a:ln w="19050">
            <a:solidFill>
              <a:schemeClr val="bg2">
                <a:lumMod val="10000"/>
              </a:schemeClr>
            </a:solidFill>
          </a:ln>
        </p:spPr>
      </p:pic>
      <p:sp>
        <p:nvSpPr>
          <p:cNvPr id="5" name="TextBox 4"/>
          <p:cNvSpPr txBox="1"/>
          <p:nvPr/>
        </p:nvSpPr>
        <p:spPr>
          <a:xfrm>
            <a:off x="1276350" y="0"/>
            <a:ext cx="6257290" cy="2061210"/>
          </a:xfrm>
          <a:prstGeom prst="rect">
            <a:avLst/>
          </a:prstGeom>
          <a:solidFill>
            <a:schemeClr val="bg1">
              <a:lumMod val="40000"/>
              <a:lumOff val="60000"/>
              <a:alpha val="60000"/>
            </a:schemeClr>
          </a:solidFill>
        </p:spPr>
        <p:txBody>
          <a:bodyPr wrap="square">
            <a:spAutoFit/>
          </a:bodyPr>
          <a:lstStyle/>
          <a:p>
            <a:pPr marR="0" algn="just" defTabSz="914400">
              <a:buClrTx/>
              <a:buSzTx/>
              <a:buFontTx/>
              <a:buNone/>
              <a:defRPr/>
            </a:pPr>
            <a:r>
              <a:rPr kumimoji="0" lang="zh-CN" altLang="en-US" sz="2400" b="1" kern="1200" cap="none" spc="0" normalizeH="0" baseline="0" noProof="0" dirty="0">
                <a:solidFill>
                  <a:srgbClr val="000099"/>
                </a:solidFill>
                <a:latin typeface="华文中宋" panose="02010600040101010101" pitchFamily="2" charset="-122"/>
                <a:ea typeface="华文中宋" panose="02010600040101010101" pitchFamily="2" charset="-122"/>
                <a:cs typeface="+mn-cs"/>
              </a:rPr>
              <a:t>       </a:t>
            </a:r>
            <a:r>
              <a:rPr kumimoji="0" lang="zh-CN" altLang="en-US" sz="2400" b="1" kern="1200" cap="none" spc="0" normalizeH="0" baseline="0" noProof="0" dirty="0">
                <a:solidFill>
                  <a:srgbClr val="FF0000"/>
                </a:solidFill>
                <a:effectLst/>
                <a:latin typeface="华文中宋" panose="02010600040101010101" pitchFamily="2" charset="-122"/>
                <a:ea typeface="华文中宋" panose="02010600040101010101" pitchFamily="2" charset="-122"/>
                <a:cs typeface="+mn-cs"/>
              </a:rPr>
              <a:t> </a:t>
            </a:r>
            <a:r>
              <a:rPr kumimoji="0" lang="zh-CN" altLang="en-US" sz="3200" b="1" kern="1200" cap="none" spc="0" normalizeH="0" baseline="0" noProof="0" dirty="0">
                <a:solidFill>
                  <a:srgbClr val="FF0000"/>
                </a:solidFill>
                <a:effectLst/>
                <a:latin typeface="华文中宋" panose="02010600040101010101" pitchFamily="2" charset="-122"/>
                <a:ea typeface="华文中宋" panose="02010600040101010101" pitchFamily="2" charset="-122"/>
                <a:cs typeface="+mn-cs"/>
              </a:rPr>
              <a:t>凡市，以日午击鼓三百声，而众以会；日入前七刻，击钲三百声，而众以散。</a:t>
            </a:r>
            <a:endParaRPr kumimoji="0" lang="en-US" altLang="zh-CN" sz="3200" b="1" kern="1200" cap="none" spc="0" normalizeH="0" baseline="0" noProof="0" dirty="0">
              <a:solidFill>
                <a:srgbClr val="FF0000"/>
              </a:solidFill>
              <a:effectLst/>
              <a:latin typeface="华文中宋" panose="02010600040101010101" pitchFamily="2" charset="-122"/>
              <a:ea typeface="华文中宋" panose="02010600040101010101" pitchFamily="2" charset="-122"/>
              <a:cs typeface="+mn-cs"/>
            </a:endParaRPr>
          </a:p>
          <a:p>
            <a:pPr marR="0" defTabSz="914400">
              <a:buClrTx/>
              <a:buSzTx/>
              <a:buFontTx/>
              <a:buNone/>
              <a:defRPr/>
            </a:pPr>
            <a:r>
              <a:rPr kumimoji="0" lang="en-US" altLang="zh-CN" sz="3200" b="1" kern="1200" cap="none" spc="0" normalizeH="0" baseline="0" noProof="0" dirty="0">
                <a:solidFill>
                  <a:srgbClr val="FF0000"/>
                </a:solidFill>
                <a:effectLst/>
                <a:latin typeface="华文中宋" panose="02010600040101010101" pitchFamily="2" charset="-122"/>
                <a:ea typeface="华文中宋" panose="02010600040101010101" pitchFamily="2" charset="-122"/>
                <a:cs typeface="+mn-cs"/>
              </a:rPr>
              <a:t>                 ——《</a:t>
            </a:r>
            <a:r>
              <a:rPr kumimoji="0" lang="zh-CN" altLang="en-US" sz="3200" b="1" kern="1200" cap="none" spc="0" normalizeH="0" baseline="0" noProof="0" dirty="0">
                <a:solidFill>
                  <a:srgbClr val="FF0000"/>
                </a:solidFill>
                <a:effectLst/>
                <a:latin typeface="华文中宋" panose="02010600040101010101" pitchFamily="2" charset="-122"/>
                <a:ea typeface="华文中宋" panose="02010600040101010101" pitchFamily="2" charset="-122"/>
                <a:cs typeface="+mn-cs"/>
              </a:rPr>
              <a:t>唐六典</a:t>
            </a:r>
            <a:r>
              <a:rPr kumimoji="0" lang="en-US" altLang="zh-CN" sz="3200" b="1" kern="1200" cap="none" spc="0" normalizeH="0" baseline="0" noProof="0" dirty="0">
                <a:solidFill>
                  <a:srgbClr val="FF0000"/>
                </a:solidFill>
                <a:effectLst/>
                <a:latin typeface="华文中宋" panose="02010600040101010101" pitchFamily="2" charset="-122"/>
                <a:ea typeface="华文中宋" panose="02010600040101010101" pitchFamily="2" charset="-122"/>
                <a:cs typeface="+mn-cs"/>
              </a:rPr>
              <a:t>》</a:t>
            </a:r>
            <a:endParaRPr kumimoji="0" lang="en-US" altLang="zh-CN" sz="3200" b="1" kern="1200" cap="none" spc="0" normalizeH="0" baseline="0" noProof="0" dirty="0">
              <a:solidFill>
                <a:srgbClr val="FF0000"/>
              </a:solidFill>
              <a:effectLst/>
              <a:latin typeface="华文中宋" panose="02010600040101010101" pitchFamily="2" charset="-122"/>
              <a:ea typeface="华文中宋" panose="02010600040101010101" pitchFamily="2" charset="-122"/>
              <a:cs typeface="+mn-cs"/>
            </a:endParaRPr>
          </a:p>
        </p:txBody>
      </p:sp>
      <p:sp>
        <p:nvSpPr>
          <p:cNvPr id="3" name="TextBox 2"/>
          <p:cNvSpPr txBox="1"/>
          <p:nvPr/>
        </p:nvSpPr>
        <p:spPr>
          <a:xfrm>
            <a:off x="8298815" y="1443355"/>
            <a:ext cx="2663825" cy="2306955"/>
          </a:xfrm>
          <a:prstGeom prst="rect">
            <a:avLst/>
          </a:prstGeom>
          <a:noFill/>
        </p:spPr>
        <p:txBody>
          <a:bodyPr>
            <a:spAutoFit/>
          </a:bodyPr>
          <a:lstStyle/>
          <a:p>
            <a:pPr marR="0" defTabSz="914400">
              <a:buClrTx/>
              <a:buSzTx/>
              <a:buFontTx/>
              <a:buNone/>
              <a:defRPr/>
            </a:pPr>
            <a:r>
              <a:rPr kumimoji="0" lang="zh-CN" altLang="en-US" sz="3600" kern="1200" cap="none" spc="0" normalizeH="0" baseline="0" noProof="0" smtClean="0">
                <a:solidFill>
                  <a:srgbClr val="800000"/>
                </a:solidFill>
                <a:effectLst/>
                <a:latin typeface="华文新魏" panose="02010800040101010101" pitchFamily="2" charset="-122"/>
                <a:ea typeface="华文新魏" panose="02010800040101010101" pitchFamily="2" charset="-122"/>
                <a:cs typeface="+mn-cs"/>
              </a:rPr>
              <a:t>结合课本和材料回答唐朝的“市”有何特点？</a:t>
            </a:r>
            <a:endParaRPr kumimoji="0" lang="zh-CN" altLang="en-US" sz="3600" kern="1200" cap="none" spc="0" normalizeH="0" baseline="0" noProof="0" smtClean="0">
              <a:solidFill>
                <a:srgbClr val="800000"/>
              </a:solidFill>
              <a:effectLst/>
              <a:latin typeface="华文新魏" panose="02010800040101010101" pitchFamily="2" charset="-122"/>
              <a:ea typeface="华文新魏" panose="02010800040101010101" pitchFamily="2" charset="-122"/>
              <a:cs typeface="+mn-cs"/>
            </a:endParaRPr>
          </a:p>
        </p:txBody>
      </p:sp>
      <p:sp>
        <p:nvSpPr>
          <p:cNvPr id="2" name="TextBox 1"/>
          <p:cNvSpPr txBox="1"/>
          <p:nvPr/>
        </p:nvSpPr>
        <p:spPr>
          <a:xfrm>
            <a:off x="3586798" y="5911215"/>
            <a:ext cx="1871663" cy="368300"/>
          </a:xfrm>
          <a:prstGeom prst="rect">
            <a:avLst/>
          </a:prstGeom>
          <a:noFill/>
        </p:spPr>
        <p:txBody>
          <a:bodyPr>
            <a:spAutoFit/>
          </a:bodyPr>
          <a:lstStyle/>
          <a:p>
            <a:pPr marR="0" defTabSz="914400">
              <a:buClrTx/>
              <a:buSzTx/>
              <a:buFontTx/>
              <a:buNone/>
              <a:defRPr/>
            </a:pPr>
            <a:r>
              <a:rPr kumimoji="0" lang="zh-CN" altLang="en-US" b="1" kern="1200" cap="none" spc="0" normalizeH="0" baseline="0" noProof="0" dirty="0">
                <a:solidFill>
                  <a:schemeClr val="tx1">
                    <a:lumMod val="95000"/>
                    <a:lumOff val="5000"/>
                  </a:schemeClr>
                </a:solidFill>
                <a:latin typeface="华文中宋" panose="02010600040101010101" pitchFamily="2" charset="-122"/>
                <a:ea typeface="华文中宋" panose="02010600040101010101" pitchFamily="2" charset="-122"/>
                <a:cs typeface="+mn-cs"/>
              </a:rPr>
              <a:t>唐长安城平面图</a:t>
            </a:r>
            <a:endParaRPr kumimoji="0" lang="zh-CN" altLang="en-US" b="1" kern="1200" cap="none" spc="0" normalizeH="0" baseline="0" noProof="0" dirty="0">
              <a:solidFill>
                <a:schemeClr val="tx1">
                  <a:lumMod val="95000"/>
                  <a:lumOff val="5000"/>
                </a:schemeClr>
              </a:solidFill>
              <a:latin typeface="华文中宋" panose="02010600040101010101" pitchFamily="2" charset="-122"/>
              <a:ea typeface="华文中宋" panose="02010600040101010101" pitchFamily="2" charset="-122"/>
              <a:cs typeface="+mn-cs"/>
            </a:endParaRPr>
          </a:p>
        </p:txBody>
      </p:sp>
      <p:sp>
        <p:nvSpPr>
          <p:cNvPr id="26629" name="Text Box 5"/>
          <p:cNvSpPr txBox="1"/>
          <p:nvPr/>
        </p:nvSpPr>
        <p:spPr>
          <a:xfrm>
            <a:off x="8298815" y="4508500"/>
            <a:ext cx="2770188" cy="1198880"/>
          </a:xfrm>
          <a:prstGeom prst="rect">
            <a:avLst/>
          </a:prstGeom>
          <a:noFill/>
          <a:ln w="9525">
            <a:noFill/>
          </a:ln>
        </p:spPr>
        <p:txBody>
          <a:bodyPr>
            <a:spAutoFit/>
          </a:bodyPr>
          <a:p>
            <a:r>
              <a:rPr lang="zh-CN" altLang="en-US" sz="3600" b="1" dirty="0">
                <a:solidFill>
                  <a:srgbClr val="000099"/>
                </a:solidFill>
                <a:latin typeface="Times New Roman" panose="02020603050405020304" pitchFamily="18" charset="0"/>
                <a:ea typeface="黑体" panose="02010609060101010101" pitchFamily="49" charset="-122"/>
              </a:rPr>
              <a:t>有严格的时间空间限制</a:t>
            </a:r>
            <a:endParaRPr lang="zh-CN" altLang="en-US" sz="3600" b="1" dirty="0">
              <a:solidFill>
                <a:srgbClr val="000099"/>
              </a:solidFill>
              <a:latin typeface="Times New Roman" panose="02020603050405020304" pitchFamily="18" charset="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6629"/>
                                        </p:tgtEl>
                                        <p:attrNameLst>
                                          <p:attrName>style.visibility</p:attrName>
                                        </p:attrNameLst>
                                      </p:cBhvr>
                                      <p:to>
                                        <p:strVal val="visible"/>
                                      </p:to>
                                    </p:set>
                                    <p:animEffect transition="in" filter="dissolve">
                                      <p:cBhvr>
                                        <p:cTn id="7" dur="500"/>
                                        <p:tgtEl>
                                          <p:spTgt spid="266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3009" name="图片 39937" descr="唐长安城"/>
          <p:cNvPicPr>
            <a:picLocks noChangeAspect="1"/>
          </p:cNvPicPr>
          <p:nvPr/>
        </p:nvPicPr>
        <p:blipFill>
          <a:blip r:embed="rId1"/>
          <a:stretch>
            <a:fillRect/>
          </a:stretch>
        </p:blipFill>
        <p:spPr>
          <a:xfrm>
            <a:off x="716915" y="1558925"/>
            <a:ext cx="5379085" cy="5241290"/>
          </a:xfrm>
          <a:prstGeom prst="rect">
            <a:avLst/>
          </a:prstGeom>
          <a:noFill/>
          <a:ln w="9525">
            <a:noFill/>
          </a:ln>
        </p:spPr>
      </p:pic>
      <p:pic>
        <p:nvPicPr>
          <p:cNvPr id="43010" name="图片 39938" descr="北京东京城"/>
          <p:cNvPicPr>
            <a:picLocks noChangeAspect="1"/>
          </p:cNvPicPr>
          <p:nvPr/>
        </p:nvPicPr>
        <p:blipFill>
          <a:blip r:embed="rId2"/>
          <a:stretch>
            <a:fillRect/>
          </a:stretch>
        </p:blipFill>
        <p:spPr>
          <a:xfrm>
            <a:off x="6240780" y="1558925"/>
            <a:ext cx="5616575" cy="5241290"/>
          </a:xfrm>
          <a:prstGeom prst="rect">
            <a:avLst/>
          </a:prstGeom>
          <a:noFill/>
          <a:ln w="9525">
            <a:noFill/>
          </a:ln>
        </p:spPr>
      </p:pic>
      <p:sp>
        <p:nvSpPr>
          <p:cNvPr id="43011" name="Text Box 8"/>
          <p:cNvSpPr txBox="1"/>
          <p:nvPr/>
        </p:nvSpPr>
        <p:spPr>
          <a:xfrm>
            <a:off x="1356360" y="320675"/>
            <a:ext cx="10501630" cy="1076325"/>
          </a:xfrm>
          <a:prstGeom prst="rect">
            <a:avLst/>
          </a:prstGeom>
          <a:noFill/>
          <a:ln w="9525">
            <a:noFill/>
          </a:ln>
        </p:spPr>
        <p:txBody>
          <a:bodyPr wrap="square" anchor="t">
            <a:spAutoFit/>
          </a:bodyPr>
          <a:p>
            <a:pPr>
              <a:lnSpc>
                <a:spcPct val="100000"/>
              </a:lnSpc>
              <a:spcBef>
                <a:spcPct val="50000"/>
              </a:spcBef>
            </a:pPr>
            <a:r>
              <a:rPr lang="zh-CN" altLang="en-US" sz="3200" b="1" dirty="0">
                <a:latin typeface="黑体" panose="02010609060101010101" pitchFamily="49" charset="-122"/>
                <a:ea typeface="黑体" panose="02010609060101010101" pitchFamily="49" charset="-122"/>
              </a:rPr>
              <a:t>对比唐代长安城，想一想，北宋汴京有哪些不同？导致这种变化的原因是什么？</a:t>
            </a:r>
            <a:endParaRPr lang="zh-CN" altLang="en-US" sz="3200" b="1" dirty="0">
              <a:latin typeface="黑体" panose="02010609060101010101" pitchFamily="49" charset="-122"/>
              <a:ea typeface="黑体" panose="02010609060101010101" pitchFamily="49" charset="-122"/>
            </a:endParaRPr>
          </a:p>
        </p:txBody>
      </p:sp>
      <p:sp>
        <p:nvSpPr>
          <p:cNvPr id="39941" name="Text Box 9"/>
          <p:cNvSpPr txBox="1"/>
          <p:nvPr/>
        </p:nvSpPr>
        <p:spPr>
          <a:xfrm>
            <a:off x="99060" y="4143375"/>
            <a:ext cx="12005945" cy="1630045"/>
          </a:xfrm>
          <a:prstGeom prst="rect">
            <a:avLst/>
          </a:prstGeom>
          <a:solidFill>
            <a:schemeClr val="bg1"/>
          </a:solidFill>
          <a:ln w="9525">
            <a:noFill/>
          </a:ln>
        </p:spPr>
        <p:txBody>
          <a:bodyPr wrap="square" anchor="t">
            <a:spAutoFit/>
          </a:bodyPr>
          <a:p>
            <a:pPr fontAlgn="auto">
              <a:lnSpc>
                <a:spcPts val="4000"/>
              </a:lnSpc>
              <a:spcBef>
                <a:spcPts val="0"/>
              </a:spcBef>
            </a:pPr>
            <a:r>
              <a:rPr lang="zh-CN" altLang="en-US" sz="3200" b="1" u="sng" dirty="0">
                <a:solidFill>
                  <a:srgbClr val="FF0000"/>
                </a:solidFill>
                <a:latin typeface="黑体" panose="02010609060101010101" pitchFamily="49" charset="-122"/>
                <a:ea typeface="黑体" panose="02010609060101010101" pitchFamily="49" charset="-122"/>
              </a:rPr>
              <a:t>宋汴京城：</a:t>
            </a:r>
            <a:r>
              <a:rPr lang="zh-CN" altLang="en-US" sz="3200" b="1" dirty="0">
                <a:solidFill>
                  <a:srgbClr val="080808"/>
                </a:solidFill>
                <a:latin typeface="黑体" panose="02010609060101010101" pitchFamily="49" charset="-122"/>
                <a:ea typeface="黑体" panose="02010609060101010101" pitchFamily="49" charset="-122"/>
              </a:rPr>
              <a:t>“市”突破了时间和空间上的限制，形成了商业街，</a:t>
            </a:r>
            <a:endParaRPr lang="zh-CN" altLang="en-US" sz="3200" b="1" dirty="0">
              <a:solidFill>
                <a:srgbClr val="080808"/>
              </a:solidFill>
              <a:latin typeface="黑体" panose="02010609060101010101" pitchFamily="49" charset="-122"/>
              <a:ea typeface="黑体" panose="02010609060101010101" pitchFamily="49" charset="-122"/>
            </a:endParaRPr>
          </a:p>
          <a:p>
            <a:pPr fontAlgn="auto">
              <a:lnSpc>
                <a:spcPts val="4000"/>
              </a:lnSpc>
              <a:spcBef>
                <a:spcPts val="0"/>
              </a:spcBef>
            </a:pPr>
            <a:r>
              <a:rPr lang="zh-CN" altLang="en-US" sz="3200" b="1" dirty="0">
                <a:solidFill>
                  <a:srgbClr val="080808"/>
                </a:solidFill>
                <a:latin typeface="黑体" panose="02010609060101010101" pitchFamily="49" charset="-122"/>
                <a:ea typeface="黑体" panose="02010609060101010101" pitchFamily="49" charset="-122"/>
              </a:rPr>
              <a:t>           出现了前所未有的繁荣。</a:t>
            </a:r>
            <a:endParaRPr lang="zh-CN" altLang="en-US" sz="3200" b="1" dirty="0">
              <a:solidFill>
                <a:srgbClr val="080808"/>
              </a:solidFill>
              <a:latin typeface="黑体" panose="02010609060101010101" pitchFamily="49" charset="-122"/>
              <a:ea typeface="黑体" panose="02010609060101010101" pitchFamily="49" charset="-122"/>
            </a:endParaRPr>
          </a:p>
          <a:p>
            <a:pPr fontAlgn="auto">
              <a:lnSpc>
                <a:spcPts val="4000"/>
              </a:lnSpc>
              <a:spcBef>
                <a:spcPts val="0"/>
              </a:spcBef>
            </a:pPr>
            <a:r>
              <a:rPr lang="zh-CN" altLang="en-US" sz="3600" b="1" dirty="0">
                <a:solidFill>
                  <a:srgbClr val="080808"/>
                </a:solidFill>
                <a:latin typeface="黑体" panose="02010609060101010101" pitchFamily="49" charset="-122"/>
                <a:ea typeface="黑体" panose="02010609060101010101" pitchFamily="49" charset="-122"/>
              </a:rPr>
              <a:t>反映了</a:t>
            </a:r>
            <a:r>
              <a:rPr lang="zh-CN" altLang="en-US" sz="3600" b="1" dirty="0">
                <a:solidFill>
                  <a:srgbClr val="FF0000"/>
                </a:solidFill>
                <a:latin typeface="黑体" panose="02010609060101010101" pitchFamily="49" charset="-122"/>
                <a:ea typeface="黑体" panose="02010609060101010101" pitchFamily="49" charset="-122"/>
              </a:rPr>
              <a:t>商品经济的不断发展和城市经济的繁荣</a:t>
            </a:r>
            <a:r>
              <a:rPr lang="zh-CN" altLang="en-US" sz="3600" b="1" dirty="0">
                <a:solidFill>
                  <a:srgbClr val="080808"/>
                </a:solidFill>
                <a:latin typeface="黑体" panose="02010609060101010101" pitchFamily="49" charset="-122"/>
                <a:ea typeface="黑体" panose="02010609060101010101" pitchFamily="49" charset="-122"/>
              </a:rPr>
              <a:t>。</a:t>
            </a:r>
            <a:endParaRPr lang="zh-CN" altLang="en-US" sz="3600" b="1" dirty="0">
              <a:solidFill>
                <a:srgbClr val="080808"/>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9941"/>
                                        </p:tgtEl>
                                        <p:attrNameLst>
                                          <p:attrName>style.visibility</p:attrName>
                                        </p:attrNameLst>
                                      </p:cBhvr>
                                      <p:to>
                                        <p:strVal val="visible"/>
                                      </p:to>
                                    </p:set>
                                    <p:animEffect transition="in" filter="diamond(in)">
                                      <p:cBhvr>
                                        <p:cTn id="7" dur="2000"/>
                                        <p:tgtEl>
                                          <p:spTgt spid="399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1" grpId="0" bldLvl="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4036" name="Picture 15" descr="PICT0020"/>
          <p:cNvPicPr>
            <a:picLocks noChangeAspect="1"/>
          </p:cNvPicPr>
          <p:nvPr/>
        </p:nvPicPr>
        <p:blipFill>
          <a:blip r:embed="rId1"/>
          <a:stretch>
            <a:fillRect/>
          </a:stretch>
        </p:blipFill>
        <p:spPr>
          <a:xfrm>
            <a:off x="705485" y="386080"/>
            <a:ext cx="5334000" cy="6248400"/>
          </a:xfrm>
          <a:prstGeom prst="rect">
            <a:avLst/>
          </a:prstGeom>
          <a:noFill/>
          <a:ln w="9525">
            <a:noFill/>
          </a:ln>
        </p:spPr>
      </p:pic>
      <p:sp>
        <p:nvSpPr>
          <p:cNvPr id="9241" name="Text Box 25"/>
          <p:cNvSpPr txBox="1">
            <a:spLocks noChangeArrowheads="1"/>
          </p:cNvSpPr>
          <p:nvPr/>
        </p:nvSpPr>
        <p:spPr bwMode="auto">
          <a:xfrm>
            <a:off x="7239000" y="5445125"/>
            <a:ext cx="3429000" cy="645160"/>
          </a:xfrm>
          <a:prstGeom prst="rect">
            <a:avLst/>
          </a:prstGeom>
          <a:noFill/>
          <a:ln w="12700" cap="sq">
            <a:noFill/>
            <a:miter lim="800000"/>
            <a:headEnd type="none" w="sm" len="sm"/>
            <a:tailEnd type="none" w="sm" len="sm"/>
          </a:ln>
          <a:effectLst/>
        </p:spPr>
        <p:txBody>
          <a:bodyPr>
            <a:spAutoFit/>
          </a:bodyPr>
          <a:lstStyle/>
          <a:p>
            <a:pPr marR="0" defTabSz="914400" fontAlgn="auto">
              <a:spcBef>
                <a:spcPts val="0"/>
              </a:spcBef>
              <a:spcAft>
                <a:spcPts val="0"/>
              </a:spcAft>
              <a:buClrTx/>
              <a:buSzTx/>
              <a:buFontTx/>
              <a:defRPr/>
            </a:pPr>
            <a:r>
              <a:rPr kumimoji="0" lang="en-US" altLang="zh-CN" sz="3600" b="1" kern="1200" cap="none" spc="0" normalizeH="0" baseline="0" noProof="0" dirty="0">
                <a:effectLst>
                  <a:outerShdw blurRad="38100" dist="38100" dir="2700000" algn="tl">
                    <a:srgbClr val="C0C0C0"/>
                  </a:outerShdw>
                </a:effectLst>
                <a:latin typeface="仿宋_GB2312" pitchFamily="49" charset="-122"/>
                <a:ea typeface="仿宋_GB2312" pitchFamily="49" charset="-122"/>
                <a:cs typeface="+mn-cs"/>
              </a:rPr>
              <a:t>  </a:t>
            </a:r>
            <a:r>
              <a:rPr kumimoji="0" lang="zh-CN" altLang="en-US" sz="3600" b="1" kern="1200" cap="none" spc="0" normalizeH="0" baseline="0" noProof="0" dirty="0">
                <a:effectLst>
                  <a:outerShdw blurRad="38100" dist="38100" dir="2700000" algn="tl">
                    <a:srgbClr val="C0C0C0"/>
                  </a:outerShdw>
                </a:effectLst>
                <a:latin typeface="仿宋_GB2312" pitchFamily="49" charset="-122"/>
                <a:ea typeface="仿宋_GB2312" pitchFamily="49" charset="-122"/>
                <a:cs typeface="+mn-cs"/>
              </a:rPr>
              <a:t>元大都</a:t>
            </a:r>
            <a:endParaRPr kumimoji="0" lang="zh-CN" altLang="en-US" sz="3600" b="1" kern="1200" cap="none" spc="0" normalizeH="0" baseline="0" noProof="0" dirty="0">
              <a:effectLst>
                <a:outerShdw blurRad="38100" dist="38100" dir="2700000" algn="tl">
                  <a:srgbClr val="C0C0C0"/>
                </a:outerShdw>
              </a:effectLst>
              <a:latin typeface="仿宋_GB2312" pitchFamily="49" charset="-122"/>
              <a:ea typeface="仿宋_GB2312" pitchFamily="49" charset="-122"/>
              <a:cs typeface="+mn-cs"/>
            </a:endParaRPr>
          </a:p>
        </p:txBody>
      </p:sp>
      <p:sp>
        <p:nvSpPr>
          <p:cNvPr id="8" name="Text Box 20"/>
          <p:cNvSpPr txBox="1">
            <a:spLocks noChangeArrowheads="1"/>
          </p:cNvSpPr>
          <p:nvPr/>
        </p:nvSpPr>
        <p:spPr bwMode="auto">
          <a:xfrm>
            <a:off x="6888163" y="1196975"/>
            <a:ext cx="3635375" cy="4329430"/>
          </a:xfrm>
          <a:prstGeom prst="rect">
            <a:avLst/>
          </a:prstGeom>
          <a:noFill/>
          <a:ln w="28575" cap="sq">
            <a:noFill/>
            <a:miter lim="800000"/>
            <a:headEnd type="none" w="sm" len="sm"/>
            <a:tailEnd type="none" w="sm" len="sm"/>
          </a:ln>
          <a:effectLst/>
        </p:spPr>
        <p:txBody>
          <a:bodyPr>
            <a:spAutoFit/>
          </a:bodyPr>
          <a:lstStyle/>
          <a:p>
            <a:pPr marR="0" algn="just" defTabSz="914400" eaLnBrk="1" fontAlgn="auto" hangingPunct="1">
              <a:lnSpc>
                <a:spcPct val="130000"/>
              </a:lnSpc>
              <a:spcBef>
                <a:spcPts val="0"/>
              </a:spcBef>
              <a:spcAft>
                <a:spcPts val="0"/>
              </a:spcAft>
              <a:buClrTx/>
              <a:buSzTx/>
              <a:buFontTx/>
              <a:defRPr/>
            </a:pPr>
            <a:r>
              <a:rPr kumimoji="0" lang="en-US" altLang="zh-CN" sz="2000" b="1" kern="1200" cap="none" spc="0" normalizeH="0" baseline="0" noProof="0" dirty="0">
                <a:solidFill>
                  <a:srgbClr val="CCFFFF"/>
                </a:solidFill>
                <a:latin typeface="+mn-lt"/>
                <a:ea typeface="仿宋_GB2312" pitchFamily="49" charset="-122"/>
                <a:cs typeface="+mn-cs"/>
              </a:rPr>
              <a:t>    </a:t>
            </a:r>
            <a:endParaRPr kumimoji="0" lang="zh-CN" altLang="en-US" sz="2400" b="1" kern="1200" cap="none" spc="0" normalizeH="0" baseline="0" noProof="0" dirty="0">
              <a:solidFill>
                <a:srgbClr val="FF0000"/>
              </a:solidFill>
              <a:effectLst>
                <a:outerShdw blurRad="38100" dist="38100" dir="2700000" algn="tl">
                  <a:srgbClr val="C0C0C0"/>
                </a:outerShdw>
              </a:effectLst>
              <a:latin typeface="+mn-lt"/>
              <a:ea typeface="幼圆" panose="02010509060101010101" pitchFamily="1" charset="-122"/>
              <a:cs typeface="+mn-cs"/>
            </a:endParaRPr>
          </a:p>
          <a:p>
            <a:pPr marR="0" algn="just" defTabSz="914400" eaLnBrk="1" fontAlgn="auto" hangingPunct="1">
              <a:lnSpc>
                <a:spcPct val="130000"/>
              </a:lnSpc>
              <a:spcBef>
                <a:spcPts val="0"/>
              </a:spcBef>
              <a:spcAft>
                <a:spcPts val="0"/>
              </a:spcAft>
              <a:buClrTx/>
              <a:buSzTx/>
              <a:buFontTx/>
              <a:defRPr/>
            </a:pPr>
            <a:r>
              <a:rPr kumimoji="0" lang="zh-CN" altLang="en-US" sz="2800" b="1" kern="1200" cap="none" spc="0" normalizeH="0" baseline="0" noProof="0" dirty="0">
                <a:solidFill>
                  <a:srgbClr val="FF0000"/>
                </a:solidFill>
                <a:effectLst/>
                <a:latin typeface="+mn-lt"/>
                <a:ea typeface="幼圆" panose="02010509060101010101" pitchFamily="1" charset="-122"/>
                <a:cs typeface="+mn-cs"/>
              </a:rPr>
              <a:t>外国巨价异物及百物之输入此城者，世界诸城无能与比。</a:t>
            </a:r>
            <a:r>
              <a:rPr kumimoji="0" lang="en-US" altLang="zh-CN" sz="2800" b="1" kern="1200" cap="none" spc="0" normalizeH="0" baseline="0" noProof="0" dirty="0">
                <a:solidFill>
                  <a:srgbClr val="FF0000"/>
                </a:solidFill>
                <a:effectLst/>
                <a:latin typeface="+mn-lt"/>
                <a:ea typeface="幼圆" panose="02010509060101010101" pitchFamily="1" charset="-122"/>
                <a:cs typeface="+mn-cs"/>
              </a:rPr>
              <a:t>…</a:t>
            </a:r>
            <a:r>
              <a:rPr kumimoji="0" lang="zh-CN" altLang="en-US" sz="2800" b="1" kern="1200" cap="none" spc="0" normalizeH="0" baseline="0" noProof="0" dirty="0">
                <a:solidFill>
                  <a:srgbClr val="FF0000"/>
                </a:solidFill>
                <a:effectLst/>
                <a:latin typeface="+mn-lt"/>
                <a:ea typeface="幼圆" panose="02010509060101010101" pitchFamily="1" charset="-122"/>
                <a:cs typeface="+mn-cs"/>
              </a:rPr>
              <a:t>百物输入之众，有如川流之不息。仅丝一项，每日入城者计有千车。</a:t>
            </a:r>
            <a:endParaRPr kumimoji="0" lang="zh-CN" altLang="en-US" sz="2800" b="1" kern="1200" cap="none" spc="0" normalizeH="0" baseline="0" noProof="0" dirty="0">
              <a:solidFill>
                <a:srgbClr val="FF0000"/>
              </a:solidFill>
              <a:effectLst/>
              <a:latin typeface="+mn-lt"/>
              <a:ea typeface="幼圆" panose="02010509060101010101" pitchFamily="1" charset="-122"/>
              <a:cs typeface="+mn-cs"/>
            </a:endParaRPr>
          </a:p>
          <a:p>
            <a:pPr marR="0" algn="just" defTabSz="914400" eaLnBrk="1" fontAlgn="auto" hangingPunct="1">
              <a:lnSpc>
                <a:spcPct val="130000"/>
              </a:lnSpc>
              <a:spcBef>
                <a:spcPts val="0"/>
              </a:spcBef>
              <a:spcAft>
                <a:spcPts val="0"/>
              </a:spcAft>
              <a:buClrTx/>
              <a:buSzTx/>
              <a:buFontTx/>
              <a:defRPr/>
            </a:pPr>
            <a:endParaRPr kumimoji="0" lang="zh-CN" altLang="en-US" sz="2800" b="1" kern="1200" cap="none" spc="0" normalizeH="0" baseline="0" noProof="0" dirty="0">
              <a:solidFill>
                <a:srgbClr val="FF0000"/>
              </a:solidFill>
              <a:effectLst/>
              <a:latin typeface="+mn-lt"/>
              <a:ea typeface="幼圆" panose="02010509060101010101" pitchFamily="1" charset="-122"/>
              <a:cs typeface="+mn-cs"/>
            </a:endParaRPr>
          </a:p>
        </p:txBody>
      </p: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5058" name="标题 1"/>
          <p:cNvSpPr txBox="1"/>
          <p:nvPr/>
        </p:nvSpPr>
        <p:spPr>
          <a:xfrm>
            <a:off x="-1681162" y="1196975"/>
            <a:ext cx="8229600" cy="1143000"/>
          </a:xfrm>
          <a:prstGeom prst="rect">
            <a:avLst/>
          </a:prstGeom>
          <a:noFill/>
          <a:ln w="9525">
            <a:noFill/>
          </a:ln>
        </p:spPr>
        <p:txBody>
          <a:bodyPr anchor="ctr"/>
          <a:p>
            <a:pPr algn="ctr" eaLnBrk="1" hangingPunct="1"/>
            <a:r>
              <a:rPr lang="zh-CN" altLang="en-US" sz="4400" dirty="0">
                <a:solidFill>
                  <a:schemeClr val="tx2"/>
                </a:solidFill>
                <a:latin typeface="Franklin Gothic Medium" panose="020B0603020102020204" pitchFamily="34" charset="0"/>
                <a:ea typeface="微软雅黑" panose="020B0503020204020204" charset="-122"/>
              </a:rPr>
              <a:t>材料一</a:t>
            </a:r>
            <a:endParaRPr lang="zh-CN" altLang="en-US" sz="4400" dirty="0">
              <a:solidFill>
                <a:schemeClr val="tx2"/>
              </a:solidFill>
              <a:latin typeface="Franklin Gothic Medium" panose="020B0603020102020204" pitchFamily="34" charset="0"/>
              <a:ea typeface="微软雅黑" panose="020B0503020204020204" charset="-122"/>
            </a:endParaRPr>
          </a:p>
        </p:txBody>
      </p:sp>
      <p:pic>
        <p:nvPicPr>
          <p:cNvPr id="45059" name="Picture 2"/>
          <p:cNvPicPr>
            <a:picLocks noChangeAspect="1"/>
          </p:cNvPicPr>
          <p:nvPr/>
        </p:nvPicPr>
        <p:blipFill>
          <a:blip r:embed="rId1"/>
          <a:stretch>
            <a:fillRect/>
          </a:stretch>
        </p:blipFill>
        <p:spPr>
          <a:xfrm>
            <a:off x="1992313" y="2133600"/>
            <a:ext cx="8397875" cy="4362450"/>
          </a:xfrm>
          <a:prstGeom prst="rect">
            <a:avLst/>
          </a:prstGeom>
          <a:noFill/>
          <a:ln w="9525">
            <a:noFill/>
          </a:ln>
        </p:spPr>
      </p:pic>
      <p:sp>
        <p:nvSpPr>
          <p:cNvPr id="45060" name="标题 4"/>
          <p:cNvSpPr>
            <a:spLocks noGrp="1"/>
          </p:cNvSpPr>
          <p:nvPr>
            <p:ph type="title"/>
          </p:nvPr>
        </p:nvSpPr>
        <p:spPr/>
        <p:txBody>
          <a:bodyPr vert="horz" wrap="square" lIns="91440" tIns="45720" rIns="91440" bIns="45720" anchor="ctr"/>
          <a:p>
            <a:pPr eaLnBrk="1" hangingPunct="1"/>
            <a:r>
              <a:rPr lang="zh-CN" altLang="en-US" dirty="0"/>
              <a:t>阅读史料，分析经济现象？</a:t>
            </a:r>
            <a:endParaRPr lang="zh-CN" alt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a:spLocks noChangeArrowheads="1"/>
          </p:cNvSpPr>
          <p:nvPr/>
        </p:nvSpPr>
        <p:spPr bwMode="auto">
          <a:xfrm>
            <a:off x="825500" y="1452880"/>
            <a:ext cx="9446895"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dirty="0">
                <a:latin typeface="+mn-ea"/>
                <a:ea typeface="+mn-ea"/>
                <a:cs typeface="黑体" panose="02010609060101010101" pitchFamily="49" charset="-122"/>
              </a:rPr>
              <a:t>（</a:t>
            </a:r>
            <a:r>
              <a:rPr lang="en-US" altLang="zh-CN" sz="3200" dirty="0">
                <a:latin typeface="+mn-ea"/>
                <a:ea typeface="+mn-ea"/>
                <a:cs typeface="黑体" panose="02010609060101010101" pitchFamily="49" charset="-122"/>
              </a:rPr>
              <a:t>1</a:t>
            </a:r>
            <a:r>
              <a:rPr lang="zh-CN" altLang="en-US" sz="3200" dirty="0">
                <a:latin typeface="+mn-ea"/>
                <a:ea typeface="+mn-ea"/>
                <a:cs typeface="黑体" panose="02010609060101010101" pitchFamily="49" charset="-122"/>
              </a:rPr>
              <a:t>）开始：唐朝中期</a:t>
            </a:r>
            <a:r>
              <a:rPr lang="zh-CN" altLang="en-US" sz="3200" dirty="0">
                <a:latin typeface="+mn-ea"/>
                <a:ea typeface="+mn-ea"/>
              </a:rPr>
              <a:t>南方的经济实力渐渐超过北方</a:t>
            </a:r>
            <a:endParaRPr lang="zh-CN" altLang="en-US" sz="3200" dirty="0">
              <a:latin typeface="+mn-ea"/>
              <a:ea typeface="+mn-ea"/>
              <a:cs typeface="黑体" panose="02010609060101010101" pitchFamily="49" charset="-122"/>
            </a:endParaRPr>
          </a:p>
        </p:txBody>
      </p:sp>
      <p:sp>
        <p:nvSpPr>
          <p:cNvPr id="6" name="文本框 5"/>
          <p:cNvSpPr txBox="1">
            <a:spLocks noChangeArrowheads="1"/>
          </p:cNvSpPr>
          <p:nvPr/>
        </p:nvSpPr>
        <p:spPr bwMode="auto">
          <a:xfrm>
            <a:off x="757555" y="2254250"/>
            <a:ext cx="11085195" cy="1137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000" dirty="0">
                <a:latin typeface="+mn-ea"/>
                <a:ea typeface="+mn-ea"/>
                <a:cs typeface="黑体" panose="02010609060101010101" pitchFamily="49" charset="-122"/>
              </a:rPr>
              <a:t>（</a:t>
            </a:r>
            <a:r>
              <a:rPr lang="en-US" altLang="zh-CN" sz="3200" dirty="0">
                <a:latin typeface="+mn-ea"/>
                <a:ea typeface="+mn-ea"/>
                <a:cs typeface="黑体" panose="02010609060101010101" pitchFamily="49" charset="-122"/>
              </a:rPr>
              <a:t>2</a:t>
            </a:r>
            <a:r>
              <a:rPr lang="zh-CN" altLang="en-US" sz="3200" dirty="0">
                <a:latin typeface="+mn-ea"/>
                <a:ea typeface="+mn-ea"/>
                <a:cs typeface="黑体" panose="02010609060101010101" pitchFamily="49" charset="-122"/>
              </a:rPr>
              <a:t>）结束：南宋</a:t>
            </a:r>
            <a:r>
              <a:rPr lang="zh-CN" altLang="zh-CN" sz="3600" dirty="0">
                <a:latin typeface="+mn-ea"/>
                <a:ea typeface="+mn-ea"/>
              </a:rPr>
              <a:t>经济上</a:t>
            </a:r>
            <a:r>
              <a:rPr lang="zh-CN" altLang="zh-CN" sz="3200" dirty="0">
                <a:latin typeface="+mn-ea"/>
                <a:ea typeface="+mn-ea"/>
              </a:rPr>
              <a:t>对南方依赖明显，南多北寡的格局也已定型</a:t>
            </a:r>
            <a:endParaRPr lang="zh-CN" altLang="zh-CN" sz="3200" dirty="0">
              <a:latin typeface="+mn-ea"/>
              <a:ea typeface="+mn-ea"/>
            </a:endParaRPr>
          </a:p>
        </p:txBody>
      </p:sp>
      <p:sp>
        <p:nvSpPr>
          <p:cNvPr id="7" name="文本框 6"/>
          <p:cNvSpPr txBox="1">
            <a:spLocks noChangeArrowheads="1"/>
          </p:cNvSpPr>
          <p:nvPr/>
        </p:nvSpPr>
        <p:spPr bwMode="auto">
          <a:xfrm>
            <a:off x="962281" y="4431656"/>
            <a:ext cx="10106025"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dirty="0">
                <a:latin typeface="+mn-ea"/>
                <a:ea typeface="+mn-ea"/>
                <a:cs typeface="黑体" panose="02010609060101010101" pitchFamily="49" charset="-122"/>
              </a:rPr>
              <a:t>（</a:t>
            </a:r>
            <a:r>
              <a:rPr lang="en-US" altLang="zh-CN" sz="3200" dirty="0">
                <a:latin typeface="+mn-ea"/>
                <a:ea typeface="+mn-ea"/>
                <a:cs typeface="黑体" panose="02010609060101010101" pitchFamily="49" charset="-122"/>
              </a:rPr>
              <a:t>4</a:t>
            </a:r>
            <a:r>
              <a:rPr lang="zh-CN" altLang="en-US" sz="3200" dirty="0">
                <a:latin typeface="+mn-ea"/>
                <a:ea typeface="+mn-ea"/>
                <a:cs typeface="黑体" panose="02010609060101010101" pitchFamily="49" charset="-122"/>
              </a:rPr>
              <a:t>）表现：中央的财政收入，主要来自南方，特别是东南地区</a:t>
            </a:r>
            <a:endParaRPr lang="zh-CN" altLang="en-US" sz="3200" dirty="0">
              <a:latin typeface="+mn-ea"/>
              <a:ea typeface="+mn-ea"/>
              <a:cs typeface="黑体" panose="02010609060101010101" pitchFamily="49" charset="-122"/>
            </a:endParaRPr>
          </a:p>
        </p:txBody>
      </p:sp>
      <p:sp>
        <p:nvSpPr>
          <p:cNvPr id="8" name="矩形: 圆角 7"/>
          <p:cNvSpPr/>
          <p:nvPr/>
        </p:nvSpPr>
        <p:spPr bwMode="auto">
          <a:xfrm>
            <a:off x="452264" y="264222"/>
            <a:ext cx="4373209" cy="714974"/>
          </a:xfrm>
          <a:prstGeom prst="round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t" anchorCtr="0" compatLnSpc="1">
            <a:spAutoFit/>
          </a:bodyPr>
          <a:lstStyle/>
          <a:p>
            <a:pPr marL="0" marR="0" indent="0" algn="l" defTabSz="914400" rtl="0" eaLnBrk="0" fontAlgn="base" latinLnBrk="0" hangingPunct="0">
              <a:lnSpc>
                <a:spcPct val="100000"/>
              </a:lnSpc>
              <a:spcBef>
                <a:spcPct val="0"/>
              </a:spcBef>
              <a:spcAft>
                <a:spcPct val="0"/>
              </a:spcAft>
              <a:buClrTx/>
              <a:buSzTx/>
              <a:buFontTx/>
              <a:buNone/>
            </a:pPr>
            <a:r>
              <a:rPr kumimoji="0" lang="zh-CN" altLang="en-US" sz="3600" b="1" i="0" u="none" strike="noStrike" cap="none" normalizeH="0" baseline="0" dirty="0">
                <a:ln>
                  <a:noFill/>
                </a:ln>
                <a:solidFill>
                  <a:srgbClr val="FF0000"/>
                </a:solidFill>
                <a:effectLst/>
                <a:latin typeface="华文琥珀" panose="02010800040101010101" charset="-122"/>
                <a:ea typeface="华文琥珀" panose="02010800040101010101" charset="-122"/>
                <a:cs typeface="Times New Roman" panose="02020603050405020304" pitchFamily="18" charset="0"/>
              </a:rPr>
              <a:t>三、经济重心的南移</a:t>
            </a:r>
            <a:endParaRPr kumimoji="0" lang="zh-CN" altLang="en-US" sz="3600" b="1" i="0" u="none" strike="noStrike" cap="none" normalizeH="0" baseline="0" dirty="0">
              <a:ln>
                <a:noFill/>
              </a:ln>
              <a:solidFill>
                <a:srgbClr val="FF0000"/>
              </a:solidFill>
              <a:effectLst/>
              <a:latin typeface="华文琥珀" panose="02010800040101010101" charset="-122"/>
              <a:ea typeface="华文琥珀" panose="02010800040101010101" charset="-122"/>
              <a:cs typeface="Times New Roman" panose="02020603050405020304" pitchFamily="18" charset="0"/>
            </a:endParaRPr>
          </a:p>
        </p:txBody>
      </p:sp>
      <p:sp>
        <p:nvSpPr>
          <p:cNvPr id="3" name="矩形 2"/>
          <p:cNvSpPr/>
          <p:nvPr/>
        </p:nvSpPr>
        <p:spPr>
          <a:xfrm>
            <a:off x="757811" y="3325840"/>
            <a:ext cx="12206605" cy="1076325"/>
          </a:xfrm>
          <a:prstGeom prst="rect">
            <a:avLst/>
          </a:prstGeom>
        </p:spPr>
        <p:txBody>
          <a:bodyPr wrap="none">
            <a:spAutoFit/>
          </a:bodyPr>
          <a:lstStyle/>
          <a:p>
            <a:r>
              <a:rPr lang="zh-CN" altLang="en-US" sz="3200" dirty="0">
                <a:solidFill>
                  <a:schemeClr val="tx1"/>
                </a:solidFill>
                <a:latin typeface="+mn-ea"/>
                <a:ea typeface="+mn-ea"/>
              </a:rPr>
              <a:t>（</a:t>
            </a:r>
            <a:r>
              <a:rPr lang="en-US" altLang="zh-CN" sz="3200" dirty="0">
                <a:solidFill>
                  <a:schemeClr val="tx1"/>
                </a:solidFill>
                <a:latin typeface="+mn-ea"/>
                <a:ea typeface="+mn-ea"/>
              </a:rPr>
              <a:t>3</a:t>
            </a:r>
            <a:r>
              <a:rPr lang="zh-CN" altLang="en-US" sz="3200" dirty="0">
                <a:solidFill>
                  <a:schemeClr val="tx1"/>
                </a:solidFill>
                <a:latin typeface="+mn-ea"/>
                <a:ea typeface="+mn-ea"/>
              </a:rPr>
              <a:t>）扩大：元朝的南北经济差距继续扩大，全国大部分人口和税收</a:t>
            </a:r>
            <a:endParaRPr lang="zh-CN" altLang="en-US" sz="3200" dirty="0">
              <a:solidFill>
                <a:schemeClr val="tx1"/>
              </a:solidFill>
              <a:latin typeface="+mn-ea"/>
              <a:ea typeface="+mn-ea"/>
            </a:endParaRPr>
          </a:p>
          <a:p>
            <a:r>
              <a:rPr lang="zh-CN" altLang="en-US" sz="3200" dirty="0">
                <a:solidFill>
                  <a:schemeClr val="tx1"/>
                </a:solidFill>
                <a:latin typeface="+mn-ea"/>
                <a:ea typeface="+mn-ea"/>
              </a:rPr>
              <a:t>集中在江南</a:t>
            </a:r>
            <a:endParaRPr lang="zh-CN" altLang="en-US" sz="3200" dirty="0">
              <a:solidFill>
                <a:schemeClr val="tx1"/>
              </a:solidFill>
              <a:latin typeface="+mn-ea"/>
              <a:ea typeface="+mn-ea"/>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1221740" y="173355"/>
            <a:ext cx="8822690" cy="6616700"/>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1670050" y="372745"/>
            <a:ext cx="8608060" cy="6456680"/>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1736090" y="274320"/>
            <a:ext cx="10069195" cy="6245860"/>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940621" y="803237"/>
            <a:ext cx="4397713" cy="4031873"/>
          </a:xfrm>
          <a:prstGeom prst="rect">
            <a:avLst/>
          </a:prstGeom>
        </p:spPr>
        <p:txBody>
          <a:bodyPr wrap="square">
            <a:spAutoFit/>
          </a:bodyPr>
          <a:lstStyle/>
          <a:p>
            <a:r>
              <a:rPr lang="en-US" altLang="zh-CN" sz="3200" dirty="0">
                <a:solidFill>
                  <a:schemeClr val="tx1"/>
                </a:solidFill>
                <a:latin typeface="黑体" panose="02010609060101010101" pitchFamily="49" charset="-122"/>
                <a:ea typeface="黑体" panose="02010609060101010101" pitchFamily="49" charset="-122"/>
              </a:rPr>
              <a:t>	</a:t>
            </a:r>
            <a:r>
              <a:rPr lang="zh-CN" altLang="en-US" sz="3200" dirty="0">
                <a:solidFill>
                  <a:schemeClr val="tx1"/>
                </a:solidFill>
                <a:latin typeface="黑体" panose="02010609060101010101" pitchFamily="49" charset="-122"/>
                <a:ea typeface="黑体" panose="02010609060101010101" pitchFamily="49" charset="-122"/>
              </a:rPr>
              <a:t>为将南方财赋顺利北运，元朝重新开通了大运河，改变隋唐时迂回曲折的航线，大大缩短了航程。元朝还创造性地开辟了长途海运航线，主要任务也是运输江南的粮食。</a:t>
            </a:r>
            <a:endParaRPr lang="zh-CN" altLang="en-US" sz="3200" dirty="0">
              <a:solidFill>
                <a:schemeClr val="tx1"/>
              </a:solidFill>
              <a:latin typeface="黑体" panose="02010609060101010101" pitchFamily="49" charset="-122"/>
              <a:ea typeface="黑体" panose="02010609060101010101" pitchFamily="49" charset="-122"/>
            </a:endParaRPr>
          </a:p>
        </p:txBody>
      </p:sp>
      <p:sp>
        <p:nvSpPr>
          <p:cNvPr id="4" name="矩形 3"/>
          <p:cNvSpPr/>
          <p:nvPr/>
        </p:nvSpPr>
        <p:spPr>
          <a:xfrm>
            <a:off x="2059484" y="5819614"/>
            <a:ext cx="3278462" cy="461665"/>
          </a:xfrm>
          <a:prstGeom prst="rect">
            <a:avLst/>
          </a:prstGeom>
        </p:spPr>
        <p:txBody>
          <a:bodyPr wrap="none">
            <a:spAutoFit/>
          </a:bodyPr>
          <a:lstStyle/>
          <a:p>
            <a:r>
              <a:rPr lang="zh-CN" altLang="zh-CN" dirty="0">
                <a:solidFill>
                  <a:srgbClr val="231F20"/>
                </a:solidFill>
                <a:ea typeface="宋体" panose="02010600030101010101" pitchFamily="2" charset="-122"/>
                <a:cs typeface="宋体" panose="02010600030101010101" pitchFamily="2" charset="-122"/>
              </a:rPr>
              <a:t>元朝运河、海运路线图</a:t>
            </a:r>
            <a:endParaRPr lang="zh-CN" altLang="en-US" sz="6600" dirty="0"/>
          </a:p>
        </p:txBody>
      </p:sp>
      <p:pic>
        <p:nvPicPr>
          <p:cNvPr id="6" name="Picture 4" descr="2"/>
          <p:cNvPicPr>
            <a:picLocks noChangeAspect="1"/>
          </p:cNvPicPr>
          <p:nvPr/>
        </p:nvPicPr>
        <p:blipFill>
          <a:blip r:embed="rId1"/>
          <a:srcRect b="-82"/>
          <a:stretch>
            <a:fillRect/>
          </a:stretch>
        </p:blipFill>
        <p:spPr>
          <a:xfrm>
            <a:off x="194628" y="200343"/>
            <a:ext cx="6480175" cy="4897437"/>
          </a:xfrm>
          <a:prstGeom prst="rect">
            <a:avLst/>
          </a:prstGeom>
          <a:noFill/>
          <a:ln w="9525">
            <a:noFill/>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59174" y="2013627"/>
            <a:ext cx="3442741" cy="3539430"/>
          </a:xfrm>
          <a:prstGeom prst="rect">
            <a:avLst/>
          </a:prstGeom>
        </p:spPr>
        <p:txBody>
          <a:bodyPr wrap="square">
            <a:spAutoFit/>
          </a:bodyPr>
          <a:lstStyle/>
          <a:p>
            <a:r>
              <a:rPr lang="zh-CN" altLang="en-US" sz="2800" dirty="0">
                <a:solidFill>
                  <a:schemeClr val="tx1"/>
                </a:solidFill>
                <a:latin typeface="黑体" panose="02010609060101010101" pitchFamily="49" charset="-122"/>
                <a:ea typeface="黑体" panose="02010609060101010101" pitchFamily="49" charset="-122"/>
              </a:rPr>
              <a:t>北宋时，南方人在全国统一的科举考试中优势明显，朝廷被迫采取南北分卷制度，各自分配名额，分别录取。自南宋起，江浙一带尤其成为人才集中的地区。</a:t>
            </a:r>
            <a:endParaRPr lang="zh-CN" altLang="en-US" sz="2800" dirty="0">
              <a:solidFill>
                <a:schemeClr val="tx1"/>
              </a:solidFill>
              <a:latin typeface="黑体" panose="02010609060101010101" pitchFamily="49" charset="-122"/>
              <a:ea typeface="黑体" panose="02010609060101010101" pitchFamily="49" charset="-122"/>
            </a:endParaRPr>
          </a:p>
        </p:txBody>
      </p:sp>
      <p:sp>
        <p:nvSpPr>
          <p:cNvPr id="3" name="矩形 2"/>
          <p:cNvSpPr/>
          <p:nvPr/>
        </p:nvSpPr>
        <p:spPr>
          <a:xfrm>
            <a:off x="3339565" y="889444"/>
            <a:ext cx="5929828" cy="584775"/>
          </a:xfrm>
          <a:prstGeom prst="rect">
            <a:avLst/>
          </a:prstGeom>
        </p:spPr>
        <p:txBody>
          <a:bodyPr wrap="none">
            <a:spAutoFit/>
          </a:bodyPr>
          <a:lstStyle/>
          <a:p>
            <a:r>
              <a:rPr lang="zh-CN" altLang="en-US" sz="3200" dirty="0"/>
              <a:t>南方经济发展带动了文化的进步</a:t>
            </a:r>
            <a:endParaRPr lang="zh-CN" altLang="en-US" sz="3200" dirty="0"/>
          </a:p>
        </p:txBody>
      </p:sp>
      <p:sp>
        <p:nvSpPr>
          <p:cNvPr id="4" name="矩形 3"/>
          <p:cNvSpPr/>
          <p:nvPr/>
        </p:nvSpPr>
        <p:spPr>
          <a:xfrm>
            <a:off x="5386465" y="1890516"/>
            <a:ext cx="6096000" cy="4831080"/>
          </a:xfrm>
          <a:prstGeom prst="rect">
            <a:avLst/>
          </a:prstGeom>
        </p:spPr>
        <p:txBody>
          <a:bodyPr>
            <a:spAutoFit/>
          </a:bodyPr>
          <a:lstStyle/>
          <a:p>
            <a:r>
              <a:rPr lang="zh-CN" altLang="en-US" sz="2800" dirty="0">
                <a:solidFill>
                  <a:schemeClr val="tx1"/>
                </a:solidFill>
                <a:latin typeface="Adobe 仿宋 Std R" panose="02020400000000000000" pitchFamily="18" charset="-122"/>
                <a:ea typeface="Adobe 仿宋 Std R" panose="02020400000000000000" pitchFamily="18" charset="-122"/>
              </a:rPr>
              <a:t>北宋后期，科举考试采取南北分卷的制度，特许北方五路分别考试，单独录取，以维持南北地区间取士人数之大体均衡。明宣德年间，科举考试正式实行南北分卷录取制度：应天及苏、松诸府，浙江、江西、福建、湖广、广东归入南卷；顺天、山东、山西、河南、陕西归入北卷；一些文化较落后、士子登第困难的地区归入中卷。每录取百人，南卷取</a:t>
            </a:r>
            <a:r>
              <a:rPr lang="en-US" altLang="zh-CN" sz="2800" dirty="0">
                <a:solidFill>
                  <a:schemeClr val="tx1"/>
                </a:solidFill>
                <a:latin typeface="Adobe 仿宋 Std R" panose="02020400000000000000" pitchFamily="18" charset="-122"/>
                <a:ea typeface="Adobe 仿宋 Std R" panose="02020400000000000000" pitchFamily="18" charset="-122"/>
              </a:rPr>
              <a:t>55</a:t>
            </a:r>
            <a:r>
              <a:rPr lang="zh-CN" altLang="en-US" sz="2800" dirty="0">
                <a:solidFill>
                  <a:schemeClr val="tx1"/>
                </a:solidFill>
                <a:latin typeface="Adobe 仿宋 Std R" panose="02020400000000000000" pitchFamily="18" charset="-122"/>
                <a:ea typeface="Adobe 仿宋 Std R" panose="02020400000000000000" pitchFamily="18" charset="-122"/>
              </a:rPr>
              <a:t>人，北卷取</a:t>
            </a:r>
            <a:r>
              <a:rPr lang="en-US" altLang="zh-CN" sz="2800" dirty="0">
                <a:solidFill>
                  <a:schemeClr val="tx1"/>
                </a:solidFill>
                <a:latin typeface="Adobe 仿宋 Std R" panose="02020400000000000000" pitchFamily="18" charset="-122"/>
                <a:ea typeface="Adobe 仿宋 Std R" panose="02020400000000000000" pitchFamily="18" charset="-122"/>
              </a:rPr>
              <a:t>35</a:t>
            </a:r>
            <a:r>
              <a:rPr lang="zh-CN" altLang="en-US" sz="2800" dirty="0">
                <a:solidFill>
                  <a:schemeClr val="tx1"/>
                </a:solidFill>
                <a:latin typeface="Adobe 仿宋 Std R" panose="02020400000000000000" pitchFamily="18" charset="-122"/>
                <a:ea typeface="Adobe 仿宋 Std R" panose="02020400000000000000" pitchFamily="18" charset="-122"/>
              </a:rPr>
              <a:t>人，中卷取</a:t>
            </a:r>
            <a:r>
              <a:rPr lang="en-US" altLang="zh-CN" sz="2800" dirty="0">
                <a:solidFill>
                  <a:schemeClr val="tx1"/>
                </a:solidFill>
                <a:latin typeface="Adobe 仿宋 Std R" panose="02020400000000000000" pitchFamily="18" charset="-122"/>
                <a:ea typeface="Adobe 仿宋 Std R" panose="02020400000000000000" pitchFamily="18" charset="-122"/>
              </a:rPr>
              <a:t>10</a:t>
            </a:r>
            <a:r>
              <a:rPr lang="zh-CN" altLang="en-US" sz="2800" dirty="0">
                <a:solidFill>
                  <a:schemeClr val="tx1"/>
                </a:solidFill>
                <a:latin typeface="Adobe 仿宋 Std R" panose="02020400000000000000" pitchFamily="18" charset="-122"/>
                <a:ea typeface="Adobe 仿宋 Std R" panose="02020400000000000000" pitchFamily="18" charset="-122"/>
              </a:rPr>
              <a:t>人。</a:t>
            </a:r>
            <a:endParaRPr lang="zh-CN" altLang="en-US" sz="2800" dirty="0">
              <a:solidFill>
                <a:schemeClr val="tx1"/>
              </a:solidFill>
              <a:latin typeface="Adobe 仿宋 Std R" panose="02020400000000000000" pitchFamily="18" charset="-122"/>
              <a:ea typeface="Adobe 仿宋 Std R" panose="02020400000000000000" pitchFamily="18" charset="-122"/>
            </a:endParaRPr>
          </a:p>
        </p:txBody>
      </p:sp>
    </p:spTree>
  </p:cSld>
  <p:clrMapOvr>
    <a:masterClrMapping/>
  </p:clrMapOvr>
  <p:transition>
    <p:zoom/>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10235" y="366395"/>
            <a:ext cx="11565890" cy="2553335"/>
          </a:xfrm>
          <a:prstGeom prst="rect">
            <a:avLst/>
          </a:prstGeom>
          <a:noFill/>
        </p:spPr>
        <p:txBody>
          <a:bodyPr wrap="square" rtlCol="0" anchor="t">
            <a:spAutoFit/>
          </a:bodyPr>
          <a:p>
            <a:r>
              <a:rPr lang="zh-CN" altLang="en-US" sz="3200"/>
              <a:t>糊名：科举考试中防止舞弊的措施之一。凡试卷均糊其姓名，使试官难于徇私作弊。 唐 刘餗 《隋唐嘉话》卷下：“ 武后 以吏部选人多不实，乃令试日自糊其名，暗考以定等第。判之糊名，自此始也。” 宋 王安石 《送陈谔》诗：“有司昔者患不公，糊名誊书今故密。”</a:t>
            </a:r>
            <a:endParaRPr lang="zh-CN" altLang="en-US" sz="3200"/>
          </a:p>
        </p:txBody>
      </p:sp>
      <p:pic>
        <p:nvPicPr>
          <p:cNvPr id="3" name="图片 2"/>
          <p:cNvPicPr>
            <a:picLocks noChangeAspect="1"/>
          </p:cNvPicPr>
          <p:nvPr/>
        </p:nvPicPr>
        <p:blipFill>
          <a:blip r:embed="rId1"/>
          <a:stretch>
            <a:fillRect/>
          </a:stretch>
        </p:blipFill>
        <p:spPr>
          <a:xfrm>
            <a:off x="4495800" y="2414270"/>
            <a:ext cx="6326505" cy="4010660"/>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359410" y="176530"/>
            <a:ext cx="3759200" cy="645160"/>
          </a:xfrm>
          <a:prstGeom prst="rect">
            <a:avLst/>
          </a:prstGeom>
          <a:noFill/>
        </p:spPr>
        <p:txBody>
          <a:bodyPr wrap="square" rtlCol="0">
            <a:spAutoFit/>
          </a:bodyPr>
          <a:p>
            <a:r>
              <a:rPr lang="zh-CN" altLang="en-US" sz="3600">
                <a:solidFill>
                  <a:srgbClr val="FF0000"/>
                </a:solidFill>
              </a:rPr>
              <a:t>四、社会的变化</a:t>
            </a:r>
            <a:endParaRPr lang="zh-CN" altLang="en-US" sz="3600">
              <a:solidFill>
                <a:srgbClr val="FF0000"/>
              </a:solidFill>
            </a:endParaRPr>
          </a:p>
        </p:txBody>
      </p:sp>
      <p:sp>
        <p:nvSpPr>
          <p:cNvPr id="51203" name="内容占位符 2"/>
          <p:cNvSpPr>
            <a:spLocks noGrp="1"/>
          </p:cNvSpPr>
          <p:nvPr/>
        </p:nvSpPr>
        <p:spPr>
          <a:xfrm>
            <a:off x="776605" y="2097405"/>
            <a:ext cx="8893175" cy="1190625"/>
          </a:xfrm>
          <a:prstGeom prst="rect">
            <a:avLst/>
          </a:prstGeom>
          <a:noFill/>
          <a:ln w="9525">
            <a:noFill/>
          </a:ln>
        </p:spPr>
        <p:txBody>
          <a:bodyPr vert="horz" wrap="square" lIns="91440" tIns="45720" rIns="91440" bIns="45720" anchor="t"/>
          <a:lstStyle>
            <a:lvl1pPr marL="342900" indent="-342900" algn="l" rtl="0" eaLnBrk="0" fontAlgn="base" hangingPunct="0">
              <a:spcBef>
                <a:spcPct val="20000"/>
              </a:spcBef>
              <a:spcAft>
                <a:spcPct val="0"/>
              </a:spcAft>
              <a:buClr>
                <a:schemeClr val="tx2"/>
              </a:buClr>
              <a:buSzPct val="50000"/>
              <a:buFont typeface="Wingdings 2" panose="05020102010507070707" pitchFamily="18" charset="2"/>
              <a:buChar char="ß"/>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tx2"/>
              </a:buClr>
              <a:buSzPct val="50000"/>
              <a:buFont typeface="Wingdings 2" panose="05020102010507070707" pitchFamily="18" charset="2"/>
              <a:buChar char="Þ"/>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tx2"/>
              </a:buClr>
              <a:buSzPct val="50000"/>
              <a:buFont typeface="Wingdings 2" panose="05020102010507070707" pitchFamily="18" charset="2"/>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tx2"/>
              </a:buClr>
              <a:buSzPct val="50000"/>
              <a:buFont typeface="Wingdings 2" panose="05020102010507070707" pitchFamily="18" charset="2"/>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tx2"/>
              </a:buClr>
              <a:buSzPct val="50000"/>
              <a:buFont typeface="Wingdings 2" panose="05020102010507070707" pitchFamily="18" charset="2"/>
              <a:buChar char=""/>
              <a:defRPr sz="2000" kern="1200">
                <a:solidFill>
                  <a:schemeClr val="tx1"/>
                </a:solidFill>
                <a:latin typeface="+mn-lt"/>
                <a:ea typeface="+mn-ea"/>
                <a:cs typeface="+mn-cs"/>
              </a:defRPr>
            </a:lvl5pPr>
            <a:lvl6pPr marL="2514600" indent="-228600" algn="l" rtl="0" eaLnBrk="1" latinLnBrk="0" hangingPunct="1">
              <a:spcBef>
                <a:spcPct val="20000"/>
              </a:spcBef>
              <a:buFont typeface="Arial" panose="020B0604020202020204"/>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panose="020B0604020202020204"/>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panose="020B0604020202020204"/>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panose="020B0604020202020204"/>
              <a:buChar char="•"/>
              <a:defRPr kumimoji="0" sz="2000" kern="1200">
                <a:solidFill>
                  <a:schemeClr val="tx1"/>
                </a:solidFill>
                <a:latin typeface="+mn-lt"/>
                <a:ea typeface="+mn-ea"/>
                <a:cs typeface="+mn-cs"/>
              </a:defRPr>
            </a:lvl9pPr>
          </a:lstStyle>
          <a:p>
            <a:pPr eaLnBrk="1" hangingPunct="1">
              <a:buNone/>
            </a:pPr>
            <a:r>
              <a:rPr lang="zh-CN" altLang="en-US" dirty="0"/>
              <a:t>“观今之俗，娶其妻不顾门户，直求资财。”</a:t>
            </a:r>
            <a:endParaRPr lang="en-US" altLang="zh-CN" dirty="0"/>
          </a:p>
          <a:p>
            <a:pPr eaLnBrk="1" hangingPunct="1">
              <a:buNone/>
            </a:pPr>
            <a:r>
              <a:rPr lang="en-US" altLang="zh-CN" dirty="0"/>
              <a:t>                                        ——</a:t>
            </a:r>
            <a:r>
              <a:rPr lang="zh-CN" altLang="en-US" dirty="0"/>
              <a:t>蔡襄（北宋）</a:t>
            </a:r>
            <a:endParaRPr lang="en-US" altLang="zh-CN" dirty="0"/>
          </a:p>
        </p:txBody>
      </p:sp>
      <p:sp>
        <p:nvSpPr>
          <p:cNvPr id="51206" name="矩形 8"/>
          <p:cNvSpPr/>
          <p:nvPr/>
        </p:nvSpPr>
        <p:spPr>
          <a:xfrm>
            <a:off x="640715" y="3458210"/>
            <a:ext cx="10664190" cy="2553335"/>
          </a:xfrm>
          <a:prstGeom prst="rect">
            <a:avLst/>
          </a:prstGeom>
          <a:noFill/>
          <a:ln w="9525">
            <a:noFill/>
          </a:ln>
        </p:spPr>
        <p:txBody>
          <a:bodyPr wrap="square">
            <a:spAutoFit/>
          </a:bodyPr>
          <a:p>
            <a:pPr eaLnBrk="1" hangingPunct="1"/>
            <a:r>
              <a:rPr lang="zh-CN" altLang="en-US" sz="3200" dirty="0">
                <a:latin typeface="Franklin Gothic Book" panose="020B0503020102020204" pitchFamily="34" charset="0"/>
                <a:ea typeface="黑体" panose="02010609060101010101" pitchFamily="49" charset="-122"/>
              </a:rPr>
              <a:t>榜下捉婿</a:t>
            </a:r>
            <a:endParaRPr lang="zh-CN" altLang="en-US" sz="3200" dirty="0">
              <a:latin typeface="Franklin Gothic Book" panose="020B0503020102020204" pitchFamily="34" charset="0"/>
              <a:ea typeface="黑体" panose="02010609060101010101" pitchFamily="49" charset="-122"/>
            </a:endParaRPr>
          </a:p>
          <a:p>
            <a:pPr eaLnBrk="1" hangingPunct="1"/>
            <a:r>
              <a:rPr lang="en-US" altLang="zh-CN" sz="3200" dirty="0">
                <a:latin typeface="Franklin Gothic Book" panose="020B0503020102020204" pitchFamily="34" charset="0"/>
                <a:ea typeface="黑体" panose="02010609060101010101" pitchFamily="49" charset="-122"/>
              </a:rPr>
              <a:t>《</a:t>
            </a:r>
            <a:r>
              <a:rPr lang="zh-CN" altLang="en-US" sz="3200" dirty="0">
                <a:latin typeface="Franklin Gothic Book" panose="020B0503020102020204" pitchFamily="34" charset="0"/>
                <a:ea typeface="黑体" panose="02010609060101010101" pitchFamily="49" charset="-122"/>
              </a:rPr>
              <a:t>宋史</a:t>
            </a:r>
            <a:r>
              <a:rPr lang="en-US" altLang="zh-CN" sz="3200" dirty="0">
                <a:latin typeface="Franklin Gothic Book" panose="020B0503020102020204" pitchFamily="34" charset="0"/>
                <a:ea typeface="黑体" panose="02010609060101010101" pitchFamily="49" charset="-122"/>
              </a:rPr>
              <a:t>》</a:t>
            </a:r>
            <a:r>
              <a:rPr lang="zh-CN" altLang="en-US" sz="3200" dirty="0">
                <a:latin typeface="Franklin Gothic Book" panose="020B0503020102020204" pitchFamily="34" charset="0"/>
                <a:ea typeface="黑体" panose="02010609060101010101" pitchFamily="49" charset="-122"/>
              </a:rPr>
              <a:t>卷</a:t>
            </a:r>
            <a:r>
              <a:rPr lang="en-US" altLang="zh-CN" sz="3200" dirty="0">
                <a:latin typeface="Franklin Gothic Book" panose="020B0503020102020204" pitchFamily="34" charset="0"/>
                <a:ea typeface="黑体" panose="02010609060101010101" pitchFamily="49" charset="-122"/>
              </a:rPr>
              <a:t>317《</a:t>
            </a:r>
            <a:r>
              <a:rPr lang="zh-CN" altLang="en-US" sz="3200" dirty="0">
                <a:latin typeface="Franklin Gothic Book" panose="020B0503020102020204" pitchFamily="34" charset="0"/>
                <a:ea typeface="黑体" panose="02010609060101010101" pitchFamily="49" charset="-122"/>
              </a:rPr>
              <a:t>冯京传</a:t>
            </a:r>
            <a:r>
              <a:rPr lang="en-US" altLang="zh-CN" sz="3200" dirty="0">
                <a:latin typeface="Franklin Gothic Book" panose="020B0503020102020204" pitchFamily="34" charset="0"/>
                <a:ea typeface="黑体" panose="02010609060101010101" pitchFamily="49" charset="-122"/>
              </a:rPr>
              <a:t>》</a:t>
            </a:r>
            <a:r>
              <a:rPr lang="zh-CN" altLang="en-US" sz="3200" dirty="0">
                <a:latin typeface="Franklin Gothic Book" panose="020B0503020102020204" pitchFamily="34" charset="0"/>
                <a:ea typeface="黑体" panose="02010609060101010101" pitchFamily="49" charset="-122"/>
              </a:rPr>
              <a:t>载，冯京“登进士”，外戚张尧佐“方负宫掖势，欲妻以女”，派人将他拖至家中，当即“束之以金带”，声称：“此上意也。”并“出奁具目示之”，冯京无动于衷，“笑不视，力辞”。</a:t>
            </a:r>
            <a:endParaRPr lang="zh-CN" altLang="en-US" sz="3200" dirty="0">
              <a:latin typeface="Franklin Gothic Book" panose="020B0503020102020204" pitchFamily="34" charset="0"/>
              <a:ea typeface="黑体" panose="02010609060101010101" pitchFamily="49" charset="-122"/>
            </a:endParaRPr>
          </a:p>
        </p:txBody>
      </p:sp>
      <p:sp>
        <p:nvSpPr>
          <p:cNvPr id="3" name="文本框 2"/>
          <p:cNvSpPr txBox="1"/>
          <p:nvPr/>
        </p:nvSpPr>
        <p:spPr>
          <a:xfrm>
            <a:off x="964565" y="1092200"/>
            <a:ext cx="11155680" cy="583565"/>
          </a:xfrm>
          <a:prstGeom prst="rect">
            <a:avLst/>
          </a:prstGeom>
          <a:noFill/>
        </p:spPr>
        <p:txBody>
          <a:bodyPr wrap="none" rtlCol="0" anchor="t">
            <a:spAutoFit/>
          </a:bodyPr>
          <a:p>
            <a:pPr indent="0">
              <a:buFont typeface="Wingdings" panose="05000000000000000000" pitchFamily="2" charset="2"/>
              <a:buNone/>
            </a:pPr>
            <a:r>
              <a:rPr lang="zh-CN" altLang="en-US" sz="3200" dirty="0">
                <a:latin typeface="仿宋" panose="02010609060101010101" charset="-122"/>
                <a:ea typeface="仿宋" panose="02010609060101010101" charset="-122"/>
                <a:sym typeface="+mn-ea"/>
              </a:rPr>
              <a:t>隋唐时期，士族阶层重视家族背景的门第观念仍然十分流行。</a:t>
            </a:r>
            <a:endParaRPr lang="zh-CN" altLang="en-US" sz="3200" dirty="0">
              <a:latin typeface="仿宋" panose="02010609060101010101" charset="-122"/>
              <a:ea typeface="仿宋" panose="02010609060101010101" charset="-122"/>
              <a:sym typeface="+mn-ea"/>
            </a:endParaRPr>
          </a:p>
        </p:txBody>
      </p:sp>
      <p:sp>
        <p:nvSpPr>
          <p:cNvPr id="4" name="文本框 3"/>
          <p:cNvSpPr txBox="1"/>
          <p:nvPr/>
        </p:nvSpPr>
        <p:spPr>
          <a:xfrm>
            <a:off x="4973320" y="6263640"/>
            <a:ext cx="6685280" cy="583565"/>
          </a:xfrm>
          <a:prstGeom prst="rect">
            <a:avLst/>
          </a:prstGeom>
          <a:noFill/>
        </p:spPr>
        <p:txBody>
          <a:bodyPr wrap="none" rtlCol="0" anchor="t">
            <a:spAutoFit/>
          </a:bodyPr>
          <a:p>
            <a:r>
              <a:rPr lang="zh-CN" altLang="en-US" sz="3200" b="1" dirty="0">
                <a:solidFill>
                  <a:srgbClr val="FF0000"/>
                </a:solidFill>
                <a:latin typeface="微软雅黑" panose="020B0503020204020204" charset="-122"/>
                <a:ea typeface="微软雅黑" panose="020B0503020204020204" charset="-122"/>
                <a:cs typeface="微软雅黑" panose="020B0503020204020204" charset="-122"/>
                <a:sym typeface="+mn-ea"/>
              </a:rPr>
              <a:t>“取士不问家世，婚姻不尚阀阅”。</a:t>
            </a:r>
            <a:endParaRPr lang="zh-CN" altLang="en-US" sz="3200" b="1" dirty="0">
              <a:solidFill>
                <a:srgbClr val="FF0000"/>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33799" y="649404"/>
            <a:ext cx="7000406" cy="6123940"/>
          </a:xfrm>
          <a:prstGeom prst="rect">
            <a:avLst/>
          </a:prstGeom>
        </p:spPr>
        <p:txBody>
          <a:bodyPr wrap="square">
            <a:spAutoFit/>
          </a:bodyPr>
          <a:lstStyle/>
          <a:p>
            <a:pPr marL="342900" indent="-342900">
              <a:buFont typeface="Wingdings" panose="05000000000000000000" pitchFamily="2" charset="2"/>
              <a:buChar char="l"/>
            </a:pPr>
            <a:r>
              <a:rPr lang="zh-CN" altLang="en-US" sz="2800" dirty="0">
                <a:solidFill>
                  <a:schemeClr val="tx1"/>
                </a:solidFill>
                <a:latin typeface="仿宋" panose="02010609060101010101" charset="-122"/>
                <a:ea typeface="仿宋" panose="02010609060101010101" charset="-122"/>
              </a:rPr>
              <a:t>宋以前，社会上长期存在人身不完全自由，并且受到歧视的贱民阶层。</a:t>
            </a:r>
            <a:endParaRPr lang="en-US" altLang="zh-CN" sz="2800" dirty="0">
              <a:solidFill>
                <a:schemeClr val="tx1"/>
              </a:solidFill>
              <a:latin typeface="仿宋" panose="02010609060101010101" charset="-122"/>
              <a:ea typeface="仿宋" panose="02010609060101010101" charset="-122"/>
            </a:endParaRPr>
          </a:p>
          <a:p>
            <a:pPr marL="342900" indent="-342900">
              <a:buFont typeface="Wingdings" panose="05000000000000000000" pitchFamily="2" charset="2"/>
              <a:buChar char="l"/>
            </a:pPr>
            <a:r>
              <a:rPr lang="zh-CN" altLang="en-US" sz="2800" dirty="0">
                <a:solidFill>
                  <a:schemeClr val="tx1"/>
                </a:solidFill>
                <a:latin typeface="仿宋" panose="02010609060101010101" charset="-122"/>
                <a:ea typeface="仿宋" panose="02010609060101010101" charset="-122"/>
              </a:rPr>
              <a:t>到宋朝： </a:t>
            </a:r>
            <a:endParaRPr lang="en-US" altLang="zh-CN" sz="2800" dirty="0">
              <a:solidFill>
                <a:schemeClr val="tx1"/>
              </a:solidFill>
              <a:latin typeface="仿宋" panose="02010609060101010101" charset="-122"/>
              <a:ea typeface="仿宋" panose="02010609060101010101" charset="-122"/>
            </a:endParaRPr>
          </a:p>
          <a:p>
            <a:r>
              <a:rPr lang="zh-CN" altLang="en-US" sz="2800" dirty="0">
                <a:solidFill>
                  <a:schemeClr val="tx1"/>
                </a:solidFill>
                <a:latin typeface="仿宋" panose="02010609060101010101" charset="-122"/>
                <a:ea typeface="仿宋" panose="02010609060101010101" charset="-122"/>
              </a:rPr>
              <a:t>①他们的数量显著减少。宋朝家内服役更多地来自雇佣。</a:t>
            </a:r>
            <a:endParaRPr lang="en-US" altLang="zh-CN" sz="2800" dirty="0">
              <a:solidFill>
                <a:schemeClr val="tx1"/>
              </a:solidFill>
              <a:latin typeface="仿宋" panose="02010609060101010101" charset="-122"/>
              <a:ea typeface="仿宋" panose="02010609060101010101" charset="-122"/>
            </a:endParaRPr>
          </a:p>
          <a:p>
            <a:r>
              <a:rPr lang="zh-CN" altLang="en-US" sz="2800" dirty="0">
                <a:solidFill>
                  <a:schemeClr val="tx1"/>
                </a:solidFill>
                <a:latin typeface="仿宋" panose="02010609060101010101" charset="-122"/>
                <a:ea typeface="仿宋" panose="02010609060101010101" charset="-122"/>
              </a:rPr>
              <a:t>②宋朝无地农民通常与地主签订契约，租种土地，也较少受到契约关系以外的人身束缚。</a:t>
            </a:r>
            <a:endParaRPr lang="zh-CN" altLang="en-US" sz="2800" dirty="0">
              <a:solidFill>
                <a:schemeClr val="tx1"/>
              </a:solidFill>
              <a:latin typeface="仿宋" panose="02010609060101010101" charset="-122"/>
              <a:ea typeface="仿宋" panose="02010609060101010101" charset="-122"/>
            </a:endParaRPr>
          </a:p>
          <a:p>
            <a:pPr marL="342900" indent="-342900">
              <a:buFont typeface="Wingdings" panose="05000000000000000000" pitchFamily="2" charset="2"/>
              <a:buChar char="l"/>
            </a:pPr>
            <a:r>
              <a:rPr lang="zh-CN" altLang="en-US" sz="2800" dirty="0">
                <a:solidFill>
                  <a:schemeClr val="tx1"/>
                </a:solidFill>
                <a:latin typeface="仿宋" panose="02010609060101010101" charset="-122"/>
                <a:ea typeface="仿宋" panose="02010609060101010101" charset="-122"/>
              </a:rPr>
              <a:t>国家对社会的控制在宋朝有比较明显的松解。</a:t>
            </a:r>
            <a:endParaRPr lang="en-US" altLang="zh-CN" sz="2800" dirty="0">
              <a:solidFill>
                <a:schemeClr val="tx1"/>
              </a:solidFill>
              <a:latin typeface="仿宋" panose="02010609060101010101" charset="-122"/>
              <a:ea typeface="仿宋" panose="02010609060101010101" charset="-122"/>
            </a:endParaRPr>
          </a:p>
          <a:p>
            <a:r>
              <a:rPr lang="zh-CN" altLang="en-US" sz="2800" dirty="0">
                <a:solidFill>
                  <a:schemeClr val="tx1"/>
                </a:solidFill>
                <a:latin typeface="仿宋" panose="02010609060101010101" charset="-122"/>
                <a:ea typeface="仿宋" panose="02010609060101010101" charset="-122"/>
              </a:rPr>
              <a:t>①朝廷对土地买卖、典当基本不加干预，仅办理法律手续，缴纳交易税即可。“</a:t>
            </a:r>
            <a:r>
              <a:rPr lang="zh-CN" altLang="en-US" sz="2800" dirty="0">
                <a:latin typeface="仿宋" panose="02010609060101010101" charset="-122"/>
                <a:ea typeface="仿宋" panose="02010609060101010101" charset="-122"/>
              </a:rPr>
              <a:t>贫富无定势，田宅无定主</a:t>
            </a:r>
            <a:r>
              <a:rPr lang="zh-CN" altLang="en-US" sz="2800" dirty="0">
                <a:solidFill>
                  <a:schemeClr val="tx1"/>
                </a:solidFill>
                <a:latin typeface="仿宋" panose="02010609060101010101" charset="-122"/>
                <a:ea typeface="仿宋" panose="02010609060101010101" charset="-122"/>
              </a:rPr>
              <a:t>”成为普遍现象。</a:t>
            </a:r>
            <a:endParaRPr lang="en-US" altLang="zh-CN" sz="2800" dirty="0">
              <a:solidFill>
                <a:schemeClr val="tx1"/>
              </a:solidFill>
              <a:latin typeface="仿宋" panose="02010609060101010101" charset="-122"/>
              <a:ea typeface="仿宋" panose="02010609060101010101" charset="-122"/>
            </a:endParaRPr>
          </a:p>
          <a:p>
            <a:r>
              <a:rPr lang="zh-CN" altLang="en-US" sz="2800" dirty="0">
                <a:solidFill>
                  <a:schemeClr val="tx1"/>
                </a:solidFill>
                <a:latin typeface="仿宋" panose="02010609060101010101" charset="-122"/>
                <a:ea typeface="仿宋" panose="02010609060101010101" charset="-122"/>
              </a:rPr>
              <a:t>②对于百姓迁移住所、更换职业，以及日常生活标准，官府的限制也比前代更为松弛。</a:t>
            </a:r>
            <a:endParaRPr lang="zh-CN" altLang="en-US" sz="2800" dirty="0">
              <a:solidFill>
                <a:schemeClr val="tx1"/>
              </a:solidFill>
              <a:latin typeface="仿宋" panose="02010609060101010101" charset="-122"/>
              <a:ea typeface="仿宋" panose="02010609060101010101" charset="-122"/>
            </a:endParaRPr>
          </a:p>
        </p:txBody>
      </p:sp>
      <p:pic>
        <p:nvPicPr>
          <p:cNvPr id="3" name="图片 2"/>
          <p:cNvPicPr>
            <a:picLocks noChangeAspect="1"/>
          </p:cNvPicPr>
          <p:nvPr/>
        </p:nvPicPr>
        <p:blipFill>
          <a:blip r:embed="rId1"/>
          <a:stretch>
            <a:fillRect/>
          </a:stretch>
        </p:blipFill>
        <p:spPr>
          <a:xfrm>
            <a:off x="7880401" y="1447599"/>
            <a:ext cx="3780334" cy="4741993"/>
          </a:xfrm>
          <a:prstGeom prst="rect">
            <a:avLst/>
          </a:prstGeom>
        </p:spPr>
      </p:pic>
    </p:spTree>
  </p:cSld>
  <p:clrMapOvr>
    <a:masterClrMapping/>
  </p:clrMapOvr>
  <p:transition>
    <p:zoom/>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3252" name="Picture 2"/>
          <p:cNvPicPr>
            <a:picLocks noChangeAspect="1"/>
          </p:cNvPicPr>
          <p:nvPr/>
        </p:nvPicPr>
        <p:blipFill>
          <a:blip r:embed="rId1"/>
          <a:stretch>
            <a:fillRect/>
          </a:stretch>
        </p:blipFill>
        <p:spPr>
          <a:xfrm>
            <a:off x="2334578" y="416560"/>
            <a:ext cx="7791450" cy="5048250"/>
          </a:xfrm>
          <a:prstGeom prst="rect">
            <a:avLst/>
          </a:prstGeom>
          <a:noFill/>
          <a:ln w="9525">
            <a:noFill/>
          </a:ln>
        </p:spPr>
      </p:pic>
      <p:sp>
        <p:nvSpPr>
          <p:cNvPr id="53253" name="矩形 4"/>
          <p:cNvSpPr/>
          <p:nvPr/>
        </p:nvSpPr>
        <p:spPr>
          <a:xfrm>
            <a:off x="3882073" y="5808980"/>
            <a:ext cx="5059680" cy="583565"/>
          </a:xfrm>
          <a:prstGeom prst="rect">
            <a:avLst/>
          </a:prstGeom>
          <a:noFill/>
          <a:ln w="9525">
            <a:noFill/>
          </a:ln>
        </p:spPr>
        <p:txBody>
          <a:bodyPr wrap="none">
            <a:spAutoFit/>
          </a:bodyPr>
          <a:p>
            <a:pPr eaLnBrk="1" hangingPunct="1"/>
            <a:r>
              <a:rPr lang="zh-CN" altLang="en-US" sz="3200" dirty="0">
                <a:solidFill>
                  <a:srgbClr val="FF0000"/>
                </a:solidFill>
                <a:latin typeface="Franklin Gothic Book" panose="020B0503020102020204" pitchFamily="34" charset="0"/>
                <a:ea typeface="黑体" panose="02010609060101010101" pitchFamily="49" charset="-122"/>
              </a:rPr>
              <a:t>国家对社会的控制相对松懈</a:t>
            </a:r>
            <a:endParaRPr lang="zh-CN" altLang="en-US" sz="3200" dirty="0">
              <a:solidFill>
                <a:srgbClr val="FF0000"/>
              </a:solidFill>
              <a:latin typeface="Franklin Gothic Book" panose="020B0503020102020204" pitchFamily="34" charset="0"/>
              <a:ea typeface="黑体" panose="02010609060101010101" pitchFamily="49" charset="-122"/>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28700" y="337820"/>
            <a:ext cx="10553700" cy="4523105"/>
          </a:xfrm>
          <a:prstGeom prst="rect">
            <a:avLst/>
          </a:prstGeom>
        </p:spPr>
        <p:txBody>
          <a:bodyPr wrap="square">
            <a:spAutoFit/>
          </a:bodyPr>
          <a:lstStyle/>
          <a:p>
            <a:pPr algn="ct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史料阅读</a:t>
            </a:r>
            <a:endPar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endParaRPr>
          </a:p>
          <a:p>
            <a:endPar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endParaRPr>
          </a:p>
          <a:p>
            <a:pPr defTabSz="900430"/>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       明朝后期人陈邦瞻撰有史书</a:t>
            </a:r>
            <a:r>
              <a:rPr lang="en-US" altLang="zh-CN" sz="3200" dirty="0">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宋史纪事本末</a:t>
            </a:r>
            <a:r>
              <a:rPr lang="en-US" altLang="zh-CN" sz="3200" dirty="0">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。在自序中，他这样评价宋朝社会变化对后世的影响：</a:t>
            </a:r>
            <a:endPar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endParaRPr>
          </a:p>
          <a:p>
            <a:pPr defTabSz="630555"/>
            <a:r>
              <a:rPr lang="en-US" altLang="zh-CN" sz="3200" dirty="0">
                <a:solidFill>
                  <a:schemeClr val="tx1"/>
                </a:solidFill>
                <a:latin typeface="宋体" panose="02010600030101010101" pitchFamily="2" charset="-122"/>
                <a:ea typeface="宋体" panose="02010600030101010101" pitchFamily="2" charset="-122"/>
                <a:cs typeface="宋体" panose="02010600030101010101" pitchFamily="2" charset="-122"/>
              </a:rPr>
              <a:t>	</a:t>
            </a:r>
            <a:r>
              <a:rPr lang="zh-CN" altLang="en-US" sz="3200" b="0" dirty="0">
                <a:solidFill>
                  <a:schemeClr val="tx1"/>
                </a:solidFill>
                <a:latin typeface="宋体" panose="02010600030101010101" pitchFamily="2" charset="-122"/>
                <a:ea typeface="宋体" panose="02010600030101010101" pitchFamily="2" charset="-122"/>
                <a:cs typeface="宋体" panose="02010600030101010101" pitchFamily="2" charset="-122"/>
              </a:rPr>
              <a:t>宇宙风气，其变之大者有三。鸿荒一变而为唐、虞，以至于周，七国为极。再变而为汉，以至于唐，五季为极。宋其三变，而吾未睹其极也。变未极，则治不得不相为因。今国家之制、民间之俗、官司之所行、儒者之所守，有一不与宋近者乎？非慕宋而乐趋之，而势固然已！</a:t>
            </a:r>
            <a:endParaRPr lang="zh-CN" altLang="en-US" sz="3200" b="0" dirty="0">
              <a:solidFill>
                <a:schemeClr val="tx1"/>
              </a:solidFill>
              <a:latin typeface="宋体" panose="02010600030101010101" pitchFamily="2" charset="-122"/>
              <a:ea typeface="宋体" panose="02010600030101010101" pitchFamily="2" charset="-122"/>
              <a:cs typeface="宋体" panose="02010600030101010101" pitchFamily="2" charset="-122"/>
            </a:endParaRPr>
          </a:p>
        </p:txBody>
      </p:sp>
      <p:sp>
        <p:nvSpPr>
          <p:cNvPr id="3" name="文本框 2"/>
          <p:cNvSpPr txBox="1"/>
          <p:nvPr/>
        </p:nvSpPr>
        <p:spPr>
          <a:xfrm>
            <a:off x="1409075" y="5276537"/>
            <a:ext cx="9983449" cy="1076325"/>
          </a:xfrm>
          <a:prstGeom prst="rect">
            <a:avLst/>
          </a:prstGeom>
          <a:noFill/>
        </p:spPr>
        <p:txBody>
          <a:bodyPr wrap="square" rtlCol="0">
            <a:spAutoFit/>
          </a:bodyPr>
          <a:lstStyle/>
          <a:p>
            <a:r>
              <a:rPr lang="zh-CN" altLang="en-US" sz="3200" dirty="0"/>
              <a:t>阅读史料，结合宋朝经济发展谈谈宋朝社会变化对后世的深远影响？</a:t>
            </a:r>
            <a:endParaRPr lang="zh-CN" altLang="en-US" sz="3200" dirty="0"/>
          </a:p>
        </p:txBody>
      </p:sp>
    </p:spTree>
  </p:cSld>
  <p:clrMapOvr>
    <a:masterClrMapping/>
  </p:clrMapOvr>
  <p:transition>
    <p:zoom/>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154729" y="1412930"/>
            <a:ext cx="8248444" cy="4401205"/>
          </a:xfrm>
          <a:prstGeom prst="rect">
            <a:avLst/>
          </a:prstGeom>
          <a:noFill/>
        </p:spPr>
        <p:txBody>
          <a:bodyPr wrap="square" rtlCol="0">
            <a:spAutoFit/>
          </a:bodyPr>
          <a:lstStyle/>
          <a:p>
            <a:pPr algn="ctr"/>
            <a:r>
              <a:rPr lang="zh-CN" altLang="en-US" sz="2800" dirty="0"/>
              <a:t>辽宋夏金元时期，我国经济继续发展</a:t>
            </a:r>
            <a:endParaRPr lang="en-US" altLang="zh-CN" sz="2800" dirty="0"/>
          </a:p>
          <a:p>
            <a:r>
              <a:rPr lang="zh-CN" altLang="en-US" sz="2800" dirty="0">
                <a:solidFill>
                  <a:schemeClr val="tx1"/>
                </a:solidFill>
              </a:rPr>
              <a:t>主要特点有：</a:t>
            </a:r>
            <a:endParaRPr lang="en-US" altLang="zh-CN" sz="2800" dirty="0">
              <a:solidFill>
                <a:schemeClr val="tx1"/>
              </a:solidFill>
            </a:endParaRPr>
          </a:p>
          <a:p>
            <a:r>
              <a:rPr lang="zh-CN" altLang="en-US" sz="2800" dirty="0">
                <a:solidFill>
                  <a:schemeClr val="tx1"/>
                </a:solidFill>
              </a:rPr>
              <a:t>一、</a:t>
            </a:r>
            <a:r>
              <a:rPr lang="zh-CN" altLang="en-US" sz="2800" dirty="0"/>
              <a:t>农业有重大发展</a:t>
            </a:r>
            <a:r>
              <a:rPr lang="zh-CN" altLang="en-US" sz="2800" dirty="0">
                <a:solidFill>
                  <a:schemeClr val="tx1"/>
                </a:solidFill>
              </a:rPr>
              <a:t>。北宋时，土地得到充分利用，南北农作物品种更多地得到交流，农产品的商品化加强；全国的经济重心南移完成。</a:t>
            </a:r>
            <a:endParaRPr lang="en-US" altLang="zh-CN" sz="2800" dirty="0">
              <a:solidFill>
                <a:schemeClr val="tx1"/>
              </a:solidFill>
            </a:endParaRPr>
          </a:p>
          <a:p>
            <a:r>
              <a:rPr lang="zh-CN" altLang="en-US" sz="2800" dirty="0">
                <a:solidFill>
                  <a:schemeClr val="tx1"/>
                </a:solidFill>
              </a:rPr>
              <a:t>二、</a:t>
            </a:r>
            <a:r>
              <a:rPr lang="zh-CN" altLang="en-US" sz="2800" dirty="0"/>
              <a:t>手工业生产技术和癸末有进一步发展。</a:t>
            </a:r>
            <a:endParaRPr lang="en-US" altLang="zh-CN" sz="2800" dirty="0"/>
          </a:p>
          <a:p>
            <a:r>
              <a:rPr lang="zh-CN" altLang="en-US" sz="2800" dirty="0">
                <a:solidFill>
                  <a:schemeClr val="tx1"/>
                </a:solidFill>
              </a:rPr>
              <a:t>三、</a:t>
            </a:r>
            <a:r>
              <a:rPr lang="zh-CN" altLang="en-US" sz="2800" dirty="0"/>
              <a:t>商品经济活跃。</a:t>
            </a:r>
            <a:r>
              <a:rPr lang="zh-CN" altLang="en-US" sz="2800" dirty="0">
                <a:solidFill>
                  <a:schemeClr val="tx1"/>
                </a:solidFill>
              </a:rPr>
              <a:t>宋代城市和商业兴盛，出现了纸币。</a:t>
            </a:r>
            <a:endParaRPr lang="en-US" altLang="zh-CN" sz="2800" dirty="0">
              <a:solidFill>
                <a:schemeClr val="tx1"/>
              </a:solidFill>
            </a:endParaRPr>
          </a:p>
          <a:p>
            <a:r>
              <a:rPr lang="zh-CN" altLang="en-US" sz="2800" dirty="0">
                <a:solidFill>
                  <a:schemeClr val="tx1"/>
                </a:solidFill>
              </a:rPr>
              <a:t>四、</a:t>
            </a:r>
            <a:r>
              <a:rPr lang="zh-CN" altLang="en-US" sz="2800" dirty="0"/>
              <a:t>对外贸易繁荣。</a:t>
            </a:r>
            <a:r>
              <a:rPr lang="zh-CN" altLang="en-US" sz="2800" dirty="0">
                <a:solidFill>
                  <a:schemeClr val="tx1"/>
                </a:solidFill>
              </a:rPr>
              <a:t>宋代设置专门机构管理对外贸易；元代的外贸港口扬名海外。</a:t>
            </a:r>
            <a:endParaRPr lang="zh-CN" altLang="en-US" sz="2800" dirty="0">
              <a:solidFill>
                <a:schemeClr val="tx1"/>
              </a:solidFill>
            </a:endParaRPr>
          </a:p>
        </p:txBody>
      </p:sp>
      <p:sp>
        <p:nvSpPr>
          <p:cNvPr id="3" name="文本框 2"/>
          <p:cNvSpPr txBox="1"/>
          <p:nvPr/>
        </p:nvSpPr>
        <p:spPr>
          <a:xfrm>
            <a:off x="1124262" y="689548"/>
            <a:ext cx="1678899" cy="461665"/>
          </a:xfrm>
          <a:prstGeom prst="rect">
            <a:avLst/>
          </a:prstGeom>
          <a:noFill/>
        </p:spPr>
        <p:txBody>
          <a:bodyPr wrap="square" rtlCol="0">
            <a:spAutoFit/>
          </a:bodyPr>
          <a:lstStyle/>
          <a:p>
            <a:r>
              <a:rPr lang="zh-CN" altLang="en-US" dirty="0"/>
              <a:t>课程小结</a:t>
            </a:r>
            <a:endParaRPr lang="zh-CN" altLang="en-US" dirty="0"/>
          </a:p>
        </p:txBody>
      </p:sp>
    </p:spTree>
  </p:cSld>
  <p:clrMapOvr>
    <a:masterClrMapping/>
  </p:clrMapOvr>
  <p:transition>
    <p:zoom/>
  </p:transition>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62.xml><?xml version="1.0" encoding="utf-8"?>
<p:tagLst xmlns:p="http://schemas.openxmlformats.org/presentationml/2006/main">
  <p:tag name="KSO_WM_UNIT_ISCONTENTSTITLE" val="0"/>
  <p:tag name="KSO_WM_UNIT_PRESET_TEXT" val="空白演示"/>
  <p:tag name="KSO_WM_UNIT_NOCLEAR" val="0"/>
  <p:tag name="KSO_WM_UNIT_VALUE" val="13"/>
  <p:tag name="KSO_WM_UNIT_HIGHLIGHT" val="0"/>
  <p:tag name="KSO_WM_UNIT_COMPATIBLE" val="0"/>
  <p:tag name="KSO_WM_UNIT_DIAGRAM_ISNUMVISUAL" val="0"/>
  <p:tag name="KSO_WM_UNIT_DIAGRAM_ISREFERUNIT" val="0"/>
  <p:tag name="KSO_WM_UNIT_TYPE" val="a"/>
  <p:tag name="KSO_WM_UNIT_INDEX" val="1"/>
  <p:tag name="KSO_WM_UNIT_ID" val="custom20187308_1*a*1"/>
  <p:tag name="KSO_WM_TEMPLATE_CATEGORY" val="custom"/>
  <p:tag name="KSO_WM_TEMPLATE_INDEX" val="20187308"/>
  <p:tag name="KSO_WM_UNIT_LAYERLEVEL" val="1"/>
  <p:tag name="KSO_WM_TAG_VERSION" val="1.0"/>
  <p:tag name="KSO_WM_BEAUTIFY_FLAG" val="#wm#"/>
</p:tagLst>
</file>

<file path=ppt/tags/tag63.xml><?xml version="1.0" encoding="utf-8"?>
<p:tagLst xmlns:p="http://schemas.openxmlformats.org/presentationml/2006/main">
  <p:tag name="KSO_WM_UNIT_ISCONTENTSTITLE" val="0"/>
  <p:tag name="KSO_WM_UNIT_PRESET_TEXT" val="在此输入您的封面副标题"/>
  <p:tag name="KSO_WM_UNIT_NOCLEAR" val="0"/>
  <p:tag name="KSO_WM_UNIT_VALUE" val="156"/>
  <p:tag name="KSO_WM_UNIT_HIGHLIGHT" val="0"/>
  <p:tag name="KSO_WM_UNIT_COMPATIBLE" val="0"/>
  <p:tag name="KSO_WM_UNIT_DIAGRAM_ISNUMVISUAL" val="0"/>
  <p:tag name="KSO_WM_UNIT_DIAGRAM_ISREFERUNIT" val="0"/>
  <p:tag name="KSO_WM_UNIT_TYPE" val="b"/>
  <p:tag name="KSO_WM_UNIT_INDEX" val="1"/>
  <p:tag name="KSO_WM_UNIT_ID" val="custom20187308_1*b*1"/>
  <p:tag name="KSO_WM_TEMPLATE_CATEGORY" val="custom"/>
  <p:tag name="KSO_WM_TEMPLATE_INDEX" val="20187308"/>
  <p:tag name="KSO_WM_UNIT_LAYERLEVEL" val="1"/>
  <p:tag name="KSO_WM_TAG_VERSION" val="1.0"/>
  <p:tag name="KSO_WM_BEAUTIFY_FLAG" val="#wm#"/>
</p:tagLst>
</file>

<file path=ppt/tags/tag64.xml><?xml version="1.0" encoding="utf-8"?>
<p:tagLst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 name="KSO_WM_SLIDE_MODEL_TYPE" val="cover"/>
</p:tagLst>
</file>

<file path=ppt/tags/tag65.xml><?xml version="1.0" encoding="utf-8"?>
<p:tagLst xmlns:p="http://schemas.openxmlformats.org/presentationml/2006/main">
  <p:tag name="KSO_WM_BEAUTIFY_FLAG" val="#wm#"/>
  <p:tag name="KSO_WM_TEMPLATE_CATEGORY" val="custom"/>
  <p:tag name="KSO_WM_TEMPLATE_INDEX" val="20187308"/>
</p:tagLst>
</file>

<file path=ppt/tags/tag66.xml><?xml version="1.0" encoding="utf-8"?>
<p:tagLst xmlns:p="http://schemas.openxmlformats.org/presentationml/2006/main">
  <p:tag name="KSO_WM_BEAUTIFY_FLAG" val="#wm#"/>
  <p:tag name="KSO_WM_TEMPLATE_CATEGORY" val="custom"/>
  <p:tag name="KSO_WM_TEMPLATE_INDEX" val="20187308"/>
</p:tagLst>
</file>

<file path=ppt/tags/tag67.xml><?xml version="1.0" encoding="utf-8"?>
<p:tagLst xmlns:p="http://schemas.openxmlformats.org/presentationml/2006/main">
  <p:tag name="KSO_WM_BEAUTIFY_FLAG" val="#wm#"/>
  <p:tag name="KSO_WM_TEMPLATE_CATEGORY" val="custom"/>
  <p:tag name="KSO_WM_TEMPLATE_INDEX" val="20187308"/>
</p:tagLst>
</file>

<file path=ppt/tags/tag68.xml><?xml version="1.0" encoding="utf-8"?>
<p:tagLst xmlns:p="http://schemas.openxmlformats.org/presentationml/2006/main">
  <p:tag name="KSO_WM_BEAUTIFY_FLAG" val="#wm#"/>
  <p:tag name="KSO_WM_TEMPLATE_CATEGORY" val="custom"/>
  <p:tag name="KSO_WM_TEMPLATE_INDEX" val="20187308"/>
</p:tagLst>
</file>

<file path=ppt/tags/tag69.xml><?xml version="1.0" encoding="utf-8"?>
<p:tagLst xmlns:p="http://schemas.openxmlformats.org/presentationml/2006/main">
  <p:tag name="KSO_WM_BEAUTIFY_FLAG" val="#wm#"/>
  <p:tag name="KSO_WM_TEMPLATE_CATEGORY" val="custom"/>
  <p:tag name="KSO_WM_TEMPLATE_INDEX" val="2018730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4450</Words>
  <Application>WPS 演示</Application>
  <PresentationFormat>宽屏</PresentationFormat>
  <Paragraphs>258</Paragraphs>
  <Slides>46</Slides>
  <Notes>1</Notes>
  <HiddenSlides>0</HiddenSlides>
  <MMClips>0</MMClips>
  <ScaleCrop>false</ScaleCrop>
  <HeadingPairs>
    <vt:vector size="6" baseType="variant">
      <vt:variant>
        <vt:lpstr>已用的字体</vt:lpstr>
      </vt:variant>
      <vt:variant>
        <vt:i4>26</vt:i4>
      </vt:variant>
      <vt:variant>
        <vt:lpstr>主题</vt:lpstr>
      </vt:variant>
      <vt:variant>
        <vt:i4>1</vt:i4>
      </vt:variant>
      <vt:variant>
        <vt:lpstr>幻灯片标题</vt:lpstr>
      </vt:variant>
      <vt:variant>
        <vt:i4>46</vt:i4>
      </vt:variant>
    </vt:vector>
  </HeadingPairs>
  <TitlesOfParts>
    <vt:vector size="73" baseType="lpstr">
      <vt:lpstr>Arial</vt:lpstr>
      <vt:lpstr>宋体</vt:lpstr>
      <vt:lpstr>Wingdings</vt:lpstr>
      <vt:lpstr>微软雅黑</vt:lpstr>
      <vt:lpstr>Arial Unicode MS</vt:lpstr>
      <vt:lpstr>Wingdings 2</vt:lpstr>
      <vt:lpstr>Arial</vt:lpstr>
      <vt:lpstr>Franklin Gothic Book</vt:lpstr>
      <vt:lpstr>黑体</vt:lpstr>
      <vt:lpstr>Times New Roman</vt:lpstr>
      <vt:lpstr>仿宋_GB2312</vt:lpstr>
      <vt:lpstr>仿宋</vt:lpstr>
      <vt:lpstr>Cambria</vt:lpstr>
      <vt:lpstr>华文中宋</vt:lpstr>
      <vt:lpstr>Tahoma</vt:lpstr>
      <vt:lpstr>隶书</vt:lpstr>
      <vt:lpstr>楷体_GB2312</vt:lpstr>
      <vt:lpstr>新宋体</vt:lpstr>
      <vt:lpstr>楷体</vt:lpstr>
      <vt:lpstr>Calibri</vt:lpstr>
      <vt:lpstr>华文新魏</vt:lpstr>
      <vt:lpstr>方正水柱简体</vt:lpstr>
      <vt:lpstr>幼圆</vt:lpstr>
      <vt:lpstr>Franklin Gothic Medium</vt:lpstr>
      <vt:lpstr>华文琥珀</vt:lpstr>
      <vt:lpstr>Adobe 仿宋 Std R</vt:lpstr>
      <vt:lpstr>Office 主题​​</vt:lpstr>
      <vt:lpstr>空白演示</vt:lpstr>
      <vt:lpstr>PowerPoint 演示文稿</vt:lpstr>
      <vt:lpstr>PowerPoint 演示文稿</vt:lpstr>
      <vt:lpstr>PowerPoint 演示文稿</vt:lpstr>
      <vt:lpstr>PowerPoint 演示文稿</vt:lpstr>
      <vt:lpstr>PowerPoint 演示文稿</vt:lpstr>
      <vt:lpstr>PowerPoint 演示文稿</vt:lpstr>
      <vt:lpstr>历史资料</vt:lpstr>
      <vt:lpstr>PowerPoint 演示文稿</vt:lpstr>
      <vt:lpstr>2.手工业发展</vt:lpstr>
      <vt:lpstr>PowerPoint 演示文稿</vt:lpstr>
      <vt:lpstr>PowerPoint 演示文稿</vt:lpstr>
      <vt:lpstr>PowerPoint 演示文稿</vt:lpstr>
      <vt:lpstr>PowerPoint 演示文稿</vt:lpstr>
      <vt:lpstr>PowerPoint 演示文稿</vt:lpstr>
      <vt:lpstr>PowerPoint 演示文稿</vt:lpstr>
      <vt:lpstr>（2）矿冶业 </vt:lpstr>
      <vt:lpstr>PowerPoint 演示文稿</vt:lpstr>
      <vt:lpstr>PowerPoint 演示文稿</vt:lpstr>
      <vt:lpstr>PowerPoint 演示文稿</vt:lpstr>
      <vt:lpstr>PowerPoint 演示文稿</vt:lpstr>
      <vt:lpstr>印刷术的传播</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阅读史料，分析经济现象？</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dcterms:created xsi:type="dcterms:W3CDTF">2019-06-19T02:08:00Z</dcterms:created>
  <dcterms:modified xsi:type="dcterms:W3CDTF">2019-09-22T04:41:08Z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2052-11.1.0.8986</vt:lpwstr>
  </property>
</Properties>
</file>