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320" r:id="rId3"/>
    <p:sldId id="273" r:id="rId4"/>
    <p:sldId id="289" r:id="rId5"/>
    <p:sldId id="290" r:id="rId6"/>
    <p:sldId id="272" r:id="rId7"/>
    <p:sldId id="271" r:id="rId9"/>
    <p:sldId id="270" r:id="rId10"/>
    <p:sldId id="269" r:id="rId11"/>
    <p:sldId id="291" r:id="rId12"/>
    <p:sldId id="267" r:id="rId13"/>
    <p:sldId id="321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93" r:id="rId22"/>
    <p:sldId id="300" r:id="rId23"/>
    <p:sldId id="295" r:id="rId24"/>
    <p:sldId id="302" r:id="rId25"/>
    <p:sldId id="301" r:id="rId26"/>
    <p:sldId id="294" r:id="rId27"/>
    <p:sldId id="296" r:id="rId28"/>
    <p:sldId id="304" r:id="rId29"/>
    <p:sldId id="305" r:id="rId30"/>
    <p:sldId id="306" r:id="rId31"/>
    <p:sldId id="307" r:id="rId32"/>
    <p:sldId id="308" r:id="rId33"/>
    <p:sldId id="297" r:id="rId34"/>
    <p:sldId id="303" r:id="rId35"/>
    <p:sldId id="259" r:id="rId36"/>
    <p:sldId id="258" r:id="rId37"/>
  </p:sldIdLst>
  <p:sldSz cx="12192635" cy="6858000"/>
  <p:notesSz cx="7103745" cy="10234295"/>
  <p:embeddedFontLst>
    <p:embeddedFont>
      <p:font typeface="方正隶变_GBK" panose="02000000000000000000" charset="-122"/>
      <p:regular r:id="rId41"/>
    </p:embeddedFont>
    <p:embeddedFont>
      <p:font typeface="Calibri" panose="020F0502020204030204" charset="0"/>
      <p:regular r:id="rId42"/>
      <p:bold r:id="rId43"/>
      <p:italic r:id="rId44"/>
      <p:boldItalic r:id="rId4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5" Type="http://schemas.openxmlformats.org/officeDocument/2006/relationships/font" Target="fonts/font5.fntdata"/><Relationship Id="rId44" Type="http://schemas.openxmlformats.org/officeDocument/2006/relationships/font" Target="fonts/font4.fntdata"/><Relationship Id="rId43" Type="http://schemas.openxmlformats.org/officeDocument/2006/relationships/font" Target="fonts/font3.fntdata"/><Relationship Id="rId42" Type="http://schemas.openxmlformats.org/officeDocument/2006/relationships/font" Target="fonts/font2.fntdata"/><Relationship Id="rId41" Type="http://schemas.openxmlformats.org/officeDocument/2006/relationships/font" Target="fonts/font1.fntdata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150" y="1122363"/>
            <a:ext cx="91449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150" y="3602038"/>
            <a:ext cx="91449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932" y="1709738"/>
            <a:ext cx="1051663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932" y="4589463"/>
            <a:ext cx="1051663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83" y="1825625"/>
            <a:ext cx="518211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808" y="1825625"/>
            <a:ext cx="518211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71" y="365125"/>
            <a:ext cx="10516635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891" y="1778438"/>
            <a:ext cx="487405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891" y="2665379"/>
            <a:ext cx="487405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7554" y="1778438"/>
            <a:ext cx="4898058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7554" y="2665379"/>
            <a:ext cx="4898058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71" y="457200"/>
            <a:ext cx="416575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698" y="457201"/>
            <a:ext cx="6172808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871" y="2057400"/>
            <a:ext cx="416575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5759" y="365125"/>
            <a:ext cx="2629159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83" y="365125"/>
            <a:ext cx="7735062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83" y="365125"/>
            <a:ext cx="10516635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83" y="365125"/>
            <a:ext cx="1051663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83" y="1825625"/>
            <a:ext cx="1051663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83" y="6356350"/>
            <a:ext cx="27434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998" y="6356350"/>
            <a:ext cx="4115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448" y="6356350"/>
            <a:ext cx="27434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audio" Target="../media/audio1.wav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jpeg"/><Relationship Id="rId1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jpeg"/><Relationship Id="rId2" Type="http://schemas.openxmlformats.org/officeDocument/2006/relationships/hyperlink" Target="http://www.xuncai.com/toolbar/pic2_to/imagedown.asp?imageUrl=http%3A%2F%2Fwww.zqihua.com%2Fdimg2%2Fgl127.jpg&amp;publisher=pic0510_A" TargetMode="External"/><Relationship Id="rId1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jpeg"/><Relationship Id="rId2" Type="http://schemas.openxmlformats.org/officeDocument/2006/relationships/hyperlink" Target="http://www.easykan.com/bbs/UploadFile/2006-4/200642912325135146.jpg" TargetMode="External"/><Relationship Id="rId1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5.jpeg"/><Relationship Id="rId2" Type="http://schemas.openxmlformats.org/officeDocument/2006/relationships/hyperlink" Target="http://www.easykan.com/bbs/UploadFile/2006-4/200642912321693247.jpg" TargetMode="External"/><Relationship Id="rId1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1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0.jpeg"/><Relationship Id="rId1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0.jpeg"/><Relationship Id="rId1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0.jpeg"/><Relationship Id="rId1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0.jpeg"/><Relationship Id="rId1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1952" t="1785" r="1936" b="12514"/>
          <a:stretch>
            <a:fillRect/>
          </a:stretch>
        </p:blipFill>
        <p:spPr>
          <a:xfrm>
            <a:off x="-6032" y="-24765"/>
            <a:ext cx="12197715" cy="68910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-23177" y="-15875"/>
            <a:ext cx="12212320" cy="6890385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3177" y="1655445"/>
            <a:ext cx="12222480" cy="301371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60" y="470535"/>
            <a:ext cx="11028680" cy="8382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985" y="4952365"/>
            <a:ext cx="6704965" cy="8382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765" y="1869440"/>
            <a:ext cx="4288155" cy="25857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1370" y="1869440"/>
            <a:ext cx="3905885" cy="258572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3310" y="1869440"/>
            <a:ext cx="3291205" cy="25850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9254" name="文本框 9253"/>
          <p:cNvSpPr txBox="1"/>
          <p:nvPr/>
        </p:nvSpPr>
        <p:spPr>
          <a:xfrm>
            <a:off x="582930" y="1136650"/>
            <a:ext cx="1101661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1853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年，拥有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3.6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亿人口的中国人均消费英国棉纺织品价值只有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0.75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便士，而仅有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14600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人的洪都拉斯，却人均消费英国棉纺织品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934.5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便士，恰好是中国的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1246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倍。他们把英国棉纺织品在中国滞销的原因归结为中国开放的口岸太少，英国在中国享受的特权太少。</a:t>
            </a:r>
            <a:endParaRPr lang="zh-CN" altLang="en-US" sz="40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27120" y="2365375"/>
            <a:ext cx="1902460" cy="1524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7247890" y="3021330"/>
            <a:ext cx="2248535" cy="381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82930" y="5658485"/>
            <a:ext cx="108007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4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英国人的目的达到了吗？</a:t>
            </a:r>
            <a:endParaRPr lang="zh-CN" altLang="zh-CN" sz="4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7355" y="1117600"/>
            <a:ext cx="11322685" cy="4157980"/>
          </a:xfrm>
          <a:prstGeom prst="rect">
            <a:avLst/>
          </a:prstGeom>
          <a:noFill/>
          <a:ln w="44450" cmpd="sng"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254" grpId="1"/>
      <p:bldP spid="9" grpId="1" animBg="1"/>
      <p:bldP spid="9254" grpId="2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9254" name="文本框 9253"/>
          <p:cNvSpPr txBox="1"/>
          <p:nvPr/>
        </p:nvSpPr>
        <p:spPr>
          <a:xfrm>
            <a:off x="582930" y="1136650"/>
            <a:ext cx="1101661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1853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年，拥有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3.6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亿人口的中国人均消费英国棉纺织品价值只有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0.75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便士，而仅有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14600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人的洪都拉斯，却人均消费英国棉纺织品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934.5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便士，恰好是中国的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1246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倍。他们把英国棉纺织品在中国滞销的原因归结为中国开放的口岸太少，英国在中国享受的特权太少。</a:t>
            </a:r>
            <a:endParaRPr lang="zh-CN" altLang="en-US" sz="40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771900" y="4244340"/>
            <a:ext cx="7742555" cy="8255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749300" y="4934585"/>
            <a:ext cx="3651885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82930" y="5658485"/>
            <a:ext cx="108007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4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英国人认为根源在哪？</a:t>
            </a:r>
            <a:endParaRPr lang="zh-CN" altLang="zh-CN" sz="4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7355" y="1117600"/>
            <a:ext cx="11322685" cy="4157980"/>
          </a:xfrm>
          <a:prstGeom prst="rect">
            <a:avLst/>
          </a:prstGeom>
          <a:noFill/>
          <a:ln w="44450" cmpd="sng"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9254" name="文本框 9253"/>
          <p:cNvSpPr txBox="1"/>
          <p:nvPr/>
        </p:nvSpPr>
        <p:spPr>
          <a:xfrm>
            <a:off x="582930" y="1136650"/>
            <a:ext cx="1101661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1853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年，拥有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3.6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亿人口的中国人均消费英国棉纺织品价值只有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0.75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便士，而仅有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14600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人的洪都拉斯，却人均消费英国棉纺织品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934.5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便士，恰好是中国的</a:t>
            </a:r>
            <a:r>
              <a:rPr lang="en-US" altLang="zh-CN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1246</a:t>
            </a:r>
            <a:r>
              <a:rPr lang="zh-CN" altLang="en-US" sz="40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倍。他们把英国棉纺织品在中国滞销的原因归结为中国开放的口岸太少，英国在中国享受的特权太少。</a:t>
            </a:r>
            <a:endParaRPr lang="zh-CN" altLang="en-US" sz="40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2930" y="5658485"/>
            <a:ext cx="81159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4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你认为英国接下来会怎么做呢？</a:t>
            </a:r>
            <a:endParaRPr lang="zh-CN" altLang="zh-CN" sz="4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7355" y="1117600"/>
            <a:ext cx="11322685" cy="4157980"/>
          </a:xfrm>
          <a:prstGeom prst="rect">
            <a:avLst/>
          </a:prstGeom>
          <a:noFill/>
          <a:ln w="44450" cmpd="sng">
            <a:solidFill>
              <a:schemeClr val="accent2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180" y="1310005"/>
            <a:ext cx="5767705" cy="45897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499985" y="2495550"/>
            <a:ext cx="3896995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 b="1">
                <a:solidFill>
                  <a:schemeClr val="tx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1850</a:t>
            </a:r>
            <a:r>
              <a:rPr lang="zh-CN" altLang="en-US" sz="4400" b="1">
                <a:solidFill>
                  <a:schemeClr val="tx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年，时年</a:t>
            </a:r>
            <a:r>
              <a:rPr lang="en-US" altLang="zh-CN" sz="4400" b="1">
                <a:solidFill>
                  <a:schemeClr val="tx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19</a:t>
            </a:r>
            <a:r>
              <a:rPr lang="zh-CN" altLang="en-US" sz="4400" b="1">
                <a:solidFill>
                  <a:schemeClr val="tx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岁的咸丰帝继位。</a:t>
            </a:r>
            <a:endParaRPr lang="zh-CN" altLang="en-US" sz="4400" b="1">
              <a:solidFill>
                <a:schemeClr val="tx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b="3907"/>
          <a:stretch>
            <a:fillRect/>
          </a:stretch>
        </p:blipFill>
        <p:spPr>
          <a:xfrm>
            <a:off x="716915" y="1969135"/>
            <a:ext cx="5911850" cy="41382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4155" y="1005840"/>
            <a:ext cx="51847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48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亚罗号</a:t>
            </a:r>
            <a:r>
              <a:rPr lang="en-US" altLang="zh-CN" sz="48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r>
              <a:rPr lang="zh-CN" altLang="en-US" sz="48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事件</a:t>
            </a:r>
            <a:endParaRPr lang="zh-CN" altLang="en-US" sz="48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8930" y="1211580"/>
            <a:ext cx="3060700" cy="443484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684135" y="5840095"/>
            <a:ext cx="359029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0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马神甫事件</a:t>
            </a:r>
            <a:endParaRPr lang="zh-CN" altLang="en-US" sz="40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4155" y="1005840"/>
            <a:ext cx="71780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第二次鸦片战争爆发的原因</a:t>
            </a:r>
            <a:endParaRPr lang="zh-CN" altLang="en-US" sz="4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02360" y="231521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英法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53195" y="232029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中国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54600" y="1858010"/>
            <a:ext cx="141160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5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修约</a:t>
            </a:r>
            <a:endParaRPr lang="zh-CN" altLang="en-US" sz="5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2675255" y="2520315"/>
            <a:ext cx="2485390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右箭头 8"/>
          <p:cNvSpPr/>
          <p:nvPr/>
        </p:nvSpPr>
        <p:spPr>
          <a:xfrm rot="10800000">
            <a:off x="6466205" y="2520950"/>
            <a:ext cx="2485390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185795" y="2037715"/>
            <a:ext cx="1196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提出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06310" y="2037715"/>
            <a:ext cx="10128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拒绝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72080" y="2832735"/>
            <a:ext cx="22244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扩大特权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47155" y="2832735"/>
            <a:ext cx="2730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担心危及统治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054600" y="542417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战争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6" name="右箭头 15"/>
          <p:cNvSpPr/>
          <p:nvPr/>
        </p:nvSpPr>
        <p:spPr>
          <a:xfrm rot="2340000">
            <a:off x="1525905" y="4287520"/>
            <a:ext cx="3783965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 rot="19080000">
            <a:off x="6304280" y="4262755"/>
            <a:ext cx="3783965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 rot="2340000">
            <a:off x="2008505" y="3933190"/>
            <a:ext cx="3217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亚罗号</a:t>
            </a:r>
            <a:r>
              <a:rPr lang="en-US" altLang="zh-CN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事件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 rot="2340000">
            <a:off x="1492885" y="4558665"/>
            <a:ext cx="3217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马神甫事件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 rot="19080000">
            <a:off x="6746875" y="4558665"/>
            <a:ext cx="3217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迫使清政府屈服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23" name="爆炸形 1 22"/>
          <p:cNvSpPr/>
          <p:nvPr/>
        </p:nvSpPr>
        <p:spPr>
          <a:xfrm>
            <a:off x="4535170" y="1602740"/>
            <a:ext cx="2581910" cy="195453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latin typeface="方正隶变_GBK" panose="02000000000000000000" charset="-122"/>
                <a:ea typeface="方正隶变_GBK" panose="02000000000000000000" charset="-122"/>
              </a:rPr>
              <a:t>矛盾</a:t>
            </a:r>
            <a:endParaRPr lang="zh-CN" altLang="en-US" sz="48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353945" y="1971040"/>
            <a:ext cx="2861310" cy="152971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圆角矩形标注 27"/>
          <p:cNvSpPr/>
          <p:nvPr/>
        </p:nvSpPr>
        <p:spPr>
          <a:xfrm>
            <a:off x="325120" y="5663565"/>
            <a:ext cx="5320665" cy="953770"/>
          </a:xfrm>
          <a:prstGeom prst="wedgeRoundRectCallout">
            <a:avLst>
              <a:gd name="adj1" fmla="val -1127"/>
              <a:gd name="adj2" fmla="val -289547"/>
              <a:gd name="adj3" fmla="val 16667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600" b="1">
                <a:latin typeface="方正隶变_GBK" panose="02000000000000000000" charset="-122"/>
                <a:ea typeface="方正隶变_GBK" panose="02000000000000000000" charset="-122"/>
              </a:rPr>
              <a:t>战争爆发的根源在哪？</a:t>
            </a:r>
            <a:endParaRPr lang="zh-CN" altLang="en-US" sz="36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8" grpId="0" animBg="1"/>
      <p:bldP spid="10" grpId="0"/>
      <p:bldP spid="7" grpId="0"/>
      <p:bldP spid="13" grpId="0"/>
      <p:bldP spid="6" grpId="0"/>
      <p:bldP spid="9" grpId="0" animBg="1"/>
      <p:bldP spid="11" grpId="0"/>
      <p:bldP spid="14" grpId="0"/>
      <p:bldP spid="23" grpId="0" animBg="1"/>
      <p:bldP spid="23" grpId="1" animBg="1"/>
      <p:bldP spid="23" grpId="2" animBg="1"/>
      <p:bldP spid="23" grpId="3" animBg="1"/>
      <p:bldP spid="23" grpId="4" animBg="1"/>
      <p:bldP spid="16" grpId="0" animBg="1"/>
      <p:bldP spid="19" grpId="0"/>
      <p:bldP spid="20" grpId="0"/>
      <p:bldP spid="15" grpId="0"/>
      <p:bldP spid="15" grpId="1"/>
      <p:bldP spid="15" grpId="2"/>
      <p:bldP spid="15" grpId="3"/>
      <p:bldP spid="15" grpId="4"/>
      <p:bldP spid="15" grpId="5"/>
      <p:bldP spid="15" grpId="6"/>
      <p:bldP spid="15" grpId="7"/>
      <p:bldP spid="15" grpId="8"/>
      <p:bldP spid="18" grpId="0" animBg="1"/>
      <p:bldP spid="22" grpId="0"/>
      <p:bldP spid="24" grpId="0" animBg="1"/>
      <p:bldP spid="2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4155" y="1005840"/>
            <a:ext cx="71748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第二次鸦片战争爆发的原因</a:t>
            </a:r>
            <a:endParaRPr lang="zh-CN" altLang="en-US" sz="4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73125" y="242951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英法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580880" y="242951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中国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3060065" y="2571750"/>
            <a:ext cx="5451475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 rot="10800000">
            <a:off x="3060065" y="3119755"/>
            <a:ext cx="5344795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-153035" y="3259455"/>
            <a:ext cx="32124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方正隶变_GBK" panose="02000000000000000000" charset="-122"/>
                <a:ea typeface="方正隶变_GBK" panose="02000000000000000000" charset="-122"/>
              </a:rPr>
              <a:t>（资本主义发展）</a:t>
            </a:r>
            <a:endParaRPr lang="zh-CN" altLang="en-US" sz="32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04860" y="3259455"/>
            <a:ext cx="3763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方正隶变_GBK" panose="02000000000000000000" charset="-122"/>
                <a:ea typeface="方正隶变_GBK" panose="02000000000000000000" charset="-122"/>
              </a:rPr>
              <a:t>（自然经济占主体）</a:t>
            </a:r>
            <a:endParaRPr lang="zh-CN" altLang="en-US" sz="32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22270" y="2093595"/>
            <a:ext cx="56197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要求进一步打开中国市场</a:t>
            </a:r>
            <a:endParaRPr lang="zh-CN" altLang="en-US" sz="36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84650" y="3549015"/>
            <a:ext cx="30962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抵制商品倾销</a:t>
            </a:r>
            <a:endParaRPr lang="zh-CN" altLang="en-US" sz="36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7754620" y="1582420"/>
            <a:ext cx="718820" cy="550545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473440" y="1582420"/>
            <a:ext cx="887095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9498330" y="1245870"/>
            <a:ext cx="22948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accent5"/>
                </a:solidFill>
                <a:latin typeface="方正隶变_GBK" panose="02000000000000000000" charset="-122"/>
                <a:ea typeface="方正隶变_GBK" panose="02000000000000000000" charset="-122"/>
              </a:rPr>
              <a:t>根本原因</a:t>
            </a:r>
            <a:endParaRPr lang="zh-CN" altLang="en-US" sz="3600" b="1">
              <a:solidFill>
                <a:schemeClr val="accent5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8" grpId="0" animBg="1"/>
      <p:bldP spid="12" grpId="0"/>
      <p:bldP spid="6" grpId="0"/>
      <p:bldP spid="7" grpId="0" animBg="1"/>
      <p:bldP spid="13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4155" y="1005840"/>
            <a:ext cx="71780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第二次鸦片战争爆发的原因</a:t>
            </a:r>
            <a:endParaRPr lang="zh-CN" altLang="en-US" sz="4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02360" y="231521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英法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53195" y="232029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中国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54600" y="1858010"/>
            <a:ext cx="141160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54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修约</a:t>
            </a:r>
            <a:endParaRPr lang="zh-CN" altLang="en-US" sz="54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2675255" y="2520315"/>
            <a:ext cx="2485390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右箭头 8"/>
          <p:cNvSpPr/>
          <p:nvPr/>
        </p:nvSpPr>
        <p:spPr>
          <a:xfrm rot="10800000">
            <a:off x="6466205" y="2520950"/>
            <a:ext cx="2485390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185795" y="2037715"/>
            <a:ext cx="1196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提出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06310" y="2037715"/>
            <a:ext cx="10128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拒绝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72080" y="2832735"/>
            <a:ext cx="22244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扩大特权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47155" y="2832735"/>
            <a:ext cx="2730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担心危及统治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054600" y="5424170"/>
            <a:ext cx="14116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8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战争</a:t>
            </a:r>
            <a:endParaRPr lang="zh-CN" altLang="en-US" sz="48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6" name="右箭头 15"/>
          <p:cNvSpPr/>
          <p:nvPr/>
        </p:nvSpPr>
        <p:spPr>
          <a:xfrm rot="2340000">
            <a:off x="1525905" y="4287520"/>
            <a:ext cx="3783965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 rot="19080000">
            <a:off x="6304280" y="4262755"/>
            <a:ext cx="3783965" cy="429260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 rot="2340000">
            <a:off x="2008505" y="3933190"/>
            <a:ext cx="3217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亚罗号</a:t>
            </a:r>
            <a:r>
              <a:rPr lang="en-US" altLang="zh-CN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事件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 rot="2340000">
            <a:off x="1492885" y="4558665"/>
            <a:ext cx="3217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马神甫事件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 rot="19080000">
            <a:off x="6746875" y="4558665"/>
            <a:ext cx="3217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  <a:sym typeface="+mn-ea"/>
              </a:rPr>
              <a:t>迫使清政府屈服</a:t>
            </a:r>
            <a:endParaRPr lang="zh-CN" altLang="en-US" sz="32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  <a:sym typeface="+mn-ea"/>
            </a:endParaRPr>
          </a:p>
        </p:txBody>
      </p:sp>
      <p:sp>
        <p:nvSpPr>
          <p:cNvPr id="23" name="爆炸形 1 22"/>
          <p:cNvSpPr/>
          <p:nvPr/>
        </p:nvSpPr>
        <p:spPr>
          <a:xfrm>
            <a:off x="4469130" y="1758315"/>
            <a:ext cx="2581910" cy="195453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latin typeface="方正隶变_GBK" panose="02000000000000000000" charset="-122"/>
                <a:ea typeface="方正隶变_GBK" panose="02000000000000000000" charset="-122"/>
              </a:rPr>
              <a:t>矛盾</a:t>
            </a:r>
            <a:endParaRPr lang="zh-CN" altLang="en-US" sz="48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rot="2400000">
            <a:off x="1693545" y="3760470"/>
            <a:ext cx="3324860" cy="1414145"/>
          </a:xfrm>
          <a:prstGeom prst="roundRect">
            <a:avLst/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1665605" y="4947920"/>
            <a:ext cx="111696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878840" y="4390390"/>
            <a:ext cx="7493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accent5"/>
                </a:solidFill>
                <a:latin typeface="方正隶变_GBK" panose="02000000000000000000" charset="-122"/>
                <a:ea typeface="方正隶变_GBK" panose="02000000000000000000" charset="-122"/>
              </a:rPr>
              <a:t>导</a:t>
            </a:r>
            <a:endParaRPr lang="zh-CN" altLang="en-US" sz="3600" b="1">
              <a:solidFill>
                <a:schemeClr val="accent5"/>
              </a:solidFill>
              <a:latin typeface="方正隶变_GBK" panose="02000000000000000000" charset="-122"/>
              <a:ea typeface="方正隶变_GBK" panose="02000000000000000000" charset="-122"/>
            </a:endParaRPr>
          </a:p>
          <a:p>
            <a:r>
              <a:rPr lang="zh-CN" altLang="en-US" sz="3600" b="1">
                <a:solidFill>
                  <a:schemeClr val="accent5"/>
                </a:solidFill>
                <a:latin typeface="方正隶变_GBK" panose="02000000000000000000" charset="-122"/>
                <a:ea typeface="方正隶变_GBK" panose="02000000000000000000" charset="-122"/>
              </a:rPr>
              <a:t>火</a:t>
            </a:r>
            <a:endParaRPr lang="zh-CN" altLang="en-US" sz="3600" b="1">
              <a:solidFill>
                <a:schemeClr val="accent5"/>
              </a:solidFill>
              <a:latin typeface="方正隶变_GBK" panose="02000000000000000000" charset="-122"/>
              <a:ea typeface="方正隶变_GBK" panose="02000000000000000000" charset="-122"/>
            </a:endParaRPr>
          </a:p>
          <a:p>
            <a:r>
              <a:rPr lang="zh-CN" altLang="en-US" sz="3600" b="1">
                <a:solidFill>
                  <a:schemeClr val="accent5"/>
                </a:solidFill>
                <a:latin typeface="方正隶变_GBK" panose="02000000000000000000" charset="-122"/>
                <a:ea typeface="方正隶变_GBK" panose="02000000000000000000" charset="-122"/>
              </a:rPr>
              <a:t>线</a:t>
            </a:r>
            <a:endParaRPr lang="zh-CN" altLang="en-US" sz="3600" b="1">
              <a:solidFill>
                <a:schemeClr val="accent5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72705" descr="ls03283"/>
          <p:cNvPicPr preferRelativeResize="0">
            <a:picLocks noChangeAspect="1"/>
          </p:cNvPicPr>
          <p:nvPr/>
        </p:nvPicPr>
        <p:blipFill>
          <a:blip r:embed="rId1">
            <a:clrChange>
              <a:clrFrom>
                <a:srgbClr val="FEE547"/>
              </a:clrFrom>
              <a:clrTo>
                <a:srgbClr val="FEE547">
                  <a:alpha val="0"/>
                </a:srgbClr>
              </a:clrTo>
            </a:clrChange>
          </a:blip>
          <a:srcRect t="4685" b="4685"/>
          <a:stretch>
            <a:fillRect/>
          </a:stretch>
        </p:blipFill>
        <p:spPr>
          <a:xfrm>
            <a:off x="14605" y="-23495"/>
            <a:ext cx="8001000" cy="6904355"/>
          </a:xfrm>
          <a:prstGeom prst="rect">
            <a:avLst/>
          </a:prstGeom>
          <a:noFill/>
          <a:ln w="9525" cap="flat" cmpd="sng">
            <a:solidFill>
              <a:srgbClr val="8C05B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" name="任意多边形 3"/>
          <p:cNvSpPr/>
          <p:nvPr/>
        </p:nvSpPr>
        <p:spPr>
          <a:xfrm>
            <a:off x="1972945" y="5687060"/>
            <a:ext cx="949960" cy="984250"/>
          </a:xfrm>
          <a:custGeom>
            <a:avLst/>
            <a:gdLst>
              <a:gd name="connisteX0" fmla="*/ 0 w 950205"/>
              <a:gd name="connsiteY0" fmla="*/ 984041 h 984041"/>
              <a:gd name="connisteX1" fmla="*/ 627380 w 950205"/>
              <a:gd name="connsiteY1" fmla="*/ 739566 h 984041"/>
              <a:gd name="connisteX2" fmla="*/ 917575 w 950205"/>
              <a:gd name="connsiteY2" fmla="*/ 463976 h 984041"/>
              <a:gd name="connisteX3" fmla="*/ 932815 w 950205"/>
              <a:gd name="connsiteY3" fmla="*/ 35351 h 984041"/>
              <a:gd name="connisteX4" fmla="*/ 902335 w 950205"/>
              <a:gd name="connsiteY4" fmla="*/ 50591 h 98404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950205" h="984042">
                <a:moveTo>
                  <a:pt x="0" y="984042"/>
                </a:moveTo>
                <a:cubicBezTo>
                  <a:pt x="119380" y="940862"/>
                  <a:pt x="443865" y="843707"/>
                  <a:pt x="627380" y="739567"/>
                </a:cubicBezTo>
                <a:cubicBezTo>
                  <a:pt x="810895" y="635427"/>
                  <a:pt x="856615" y="604947"/>
                  <a:pt x="917575" y="463977"/>
                </a:cubicBezTo>
                <a:cubicBezTo>
                  <a:pt x="978535" y="323007"/>
                  <a:pt x="935990" y="117902"/>
                  <a:pt x="932815" y="35352"/>
                </a:cubicBezTo>
                <a:cubicBezTo>
                  <a:pt x="929640" y="-47198"/>
                  <a:pt x="908685" y="39162"/>
                  <a:pt x="902335" y="50592"/>
                </a:cubicBezTo>
              </a:path>
            </a:pathLst>
          </a:custGeom>
          <a:noFill/>
          <a:ln w="825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2936875" y="3542665"/>
            <a:ext cx="3545840" cy="2533650"/>
          </a:xfrm>
          <a:custGeom>
            <a:avLst/>
            <a:gdLst>
              <a:gd name="connisteX0" fmla="*/ 0 w 3545647"/>
              <a:gd name="connsiteY0" fmla="*/ 2104037 h 2533569"/>
              <a:gd name="connisteX1" fmla="*/ 443230 w 3545647"/>
              <a:gd name="connsiteY1" fmla="*/ 2455827 h 2533569"/>
              <a:gd name="connisteX2" fmla="*/ 795020 w 3545647"/>
              <a:gd name="connsiteY2" fmla="*/ 2532027 h 2533569"/>
              <a:gd name="connisteX3" fmla="*/ 1055370 w 3545647"/>
              <a:gd name="connsiteY3" fmla="*/ 2440587 h 2533569"/>
              <a:gd name="connisteX4" fmla="*/ 1238885 w 3545647"/>
              <a:gd name="connsiteY4" fmla="*/ 2348512 h 2533569"/>
              <a:gd name="connisteX5" fmla="*/ 1560195 w 3545647"/>
              <a:gd name="connsiteY5" fmla="*/ 2302792 h 2533569"/>
              <a:gd name="connisteX6" fmla="*/ 2860675 w 3545647"/>
              <a:gd name="connsiteY6" fmla="*/ 1400457 h 2533569"/>
              <a:gd name="connisteX7" fmla="*/ 3273425 w 3545647"/>
              <a:gd name="connsiteY7" fmla="*/ 834037 h 2533569"/>
              <a:gd name="connisteX8" fmla="*/ 3487420 w 3545647"/>
              <a:gd name="connsiteY8" fmla="*/ 574322 h 2533569"/>
              <a:gd name="connisteX9" fmla="*/ 3533775 w 3545647"/>
              <a:gd name="connsiteY9" fmla="*/ 283492 h 2533569"/>
              <a:gd name="connisteX10" fmla="*/ 3350260 w 3545647"/>
              <a:gd name="connsiteY10" fmla="*/ 23142 h 2533569"/>
              <a:gd name="connisteX11" fmla="*/ 3212465 w 3545647"/>
              <a:gd name="connsiteY11" fmla="*/ 23142 h 2533569"/>
              <a:gd name="connisteX12" fmla="*/ 3120390 w 3545647"/>
              <a:gd name="connsiteY12" fmla="*/ 23142 h 2533569"/>
              <a:gd name="connisteX13" fmla="*/ 3028950 w 3545647"/>
              <a:gd name="connsiteY13" fmla="*/ 23142 h 253356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</a:cxnLst>
            <a:rect l="l" t="t" r="r" b="b"/>
            <a:pathLst>
              <a:path w="3545647" h="2533570">
                <a:moveTo>
                  <a:pt x="0" y="2104037"/>
                </a:moveTo>
                <a:cubicBezTo>
                  <a:pt x="81915" y="2172617"/>
                  <a:pt x="284480" y="2370102"/>
                  <a:pt x="443230" y="2455827"/>
                </a:cubicBezTo>
                <a:cubicBezTo>
                  <a:pt x="601980" y="2541552"/>
                  <a:pt x="672465" y="2535202"/>
                  <a:pt x="795020" y="2532027"/>
                </a:cubicBezTo>
                <a:cubicBezTo>
                  <a:pt x="917575" y="2528852"/>
                  <a:pt x="966470" y="2477417"/>
                  <a:pt x="1055370" y="2440587"/>
                </a:cubicBezTo>
                <a:cubicBezTo>
                  <a:pt x="1144270" y="2403757"/>
                  <a:pt x="1137920" y="2375817"/>
                  <a:pt x="1238885" y="2348512"/>
                </a:cubicBezTo>
                <a:cubicBezTo>
                  <a:pt x="1339850" y="2321207"/>
                  <a:pt x="1235710" y="2492657"/>
                  <a:pt x="1560195" y="2302792"/>
                </a:cubicBezTo>
                <a:cubicBezTo>
                  <a:pt x="1884680" y="2112927"/>
                  <a:pt x="2517775" y="1694462"/>
                  <a:pt x="2860675" y="1400457"/>
                </a:cubicBezTo>
                <a:cubicBezTo>
                  <a:pt x="3203575" y="1106452"/>
                  <a:pt x="3148330" y="999137"/>
                  <a:pt x="3273425" y="834037"/>
                </a:cubicBezTo>
                <a:cubicBezTo>
                  <a:pt x="3398520" y="668937"/>
                  <a:pt x="3435350" y="684177"/>
                  <a:pt x="3487420" y="574322"/>
                </a:cubicBezTo>
                <a:cubicBezTo>
                  <a:pt x="3539490" y="464467"/>
                  <a:pt x="3561080" y="393982"/>
                  <a:pt x="3533775" y="283492"/>
                </a:cubicBezTo>
                <a:cubicBezTo>
                  <a:pt x="3506470" y="173002"/>
                  <a:pt x="3414395" y="75212"/>
                  <a:pt x="3350260" y="23142"/>
                </a:cubicBezTo>
                <a:cubicBezTo>
                  <a:pt x="3286125" y="-28928"/>
                  <a:pt x="3258185" y="23142"/>
                  <a:pt x="3212465" y="23142"/>
                </a:cubicBezTo>
                <a:cubicBezTo>
                  <a:pt x="3166745" y="23142"/>
                  <a:pt x="3157220" y="23142"/>
                  <a:pt x="3120390" y="23142"/>
                </a:cubicBezTo>
                <a:cubicBezTo>
                  <a:pt x="3083560" y="23142"/>
                  <a:pt x="3045460" y="23142"/>
                  <a:pt x="3028950" y="23142"/>
                </a:cubicBezTo>
              </a:path>
            </a:pathLst>
          </a:cu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4283075" y="799465"/>
            <a:ext cx="2306955" cy="2743200"/>
          </a:xfrm>
          <a:custGeom>
            <a:avLst/>
            <a:gdLst>
              <a:gd name="connisteX0" fmla="*/ 1810024 w 2307151"/>
              <a:gd name="connsiteY0" fmla="*/ 2743264 h 2743264"/>
              <a:gd name="connisteX1" fmla="*/ 1947819 w 2307151"/>
              <a:gd name="connsiteY1" fmla="*/ 2574989 h 2743264"/>
              <a:gd name="connisteX2" fmla="*/ 2024019 w 2307151"/>
              <a:gd name="connsiteY2" fmla="*/ 2498789 h 2743264"/>
              <a:gd name="connisteX3" fmla="*/ 2100854 w 2307151"/>
              <a:gd name="connsiteY3" fmla="*/ 2330514 h 2743264"/>
              <a:gd name="connisteX4" fmla="*/ 2100854 w 2307151"/>
              <a:gd name="connsiteY4" fmla="*/ 2146999 h 2743264"/>
              <a:gd name="connisteX5" fmla="*/ 2146574 w 2307151"/>
              <a:gd name="connsiteY5" fmla="*/ 417894 h 2743264"/>
              <a:gd name="connisteX6" fmla="*/ 188234 w 2307151"/>
              <a:gd name="connsiteY6" fmla="*/ 35624 h 2743264"/>
              <a:gd name="connisteX7" fmla="*/ 172994 w 2307151"/>
              <a:gd name="connsiteY7" fmla="*/ 35624 h 2743264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</a:cxnLst>
            <a:rect l="l" t="t" r="r" b="b"/>
            <a:pathLst>
              <a:path w="2307151" h="2743264">
                <a:moveTo>
                  <a:pt x="1810025" y="2743264"/>
                </a:moveTo>
                <a:cubicBezTo>
                  <a:pt x="1836060" y="2710879"/>
                  <a:pt x="1905275" y="2623884"/>
                  <a:pt x="1947820" y="2574989"/>
                </a:cubicBezTo>
                <a:cubicBezTo>
                  <a:pt x="1990365" y="2526094"/>
                  <a:pt x="1993540" y="2547684"/>
                  <a:pt x="2024020" y="2498789"/>
                </a:cubicBezTo>
                <a:cubicBezTo>
                  <a:pt x="2054500" y="2449894"/>
                  <a:pt x="2085615" y="2400999"/>
                  <a:pt x="2100855" y="2330514"/>
                </a:cubicBezTo>
                <a:cubicBezTo>
                  <a:pt x="2116095" y="2260029"/>
                  <a:pt x="2091965" y="2529269"/>
                  <a:pt x="2100855" y="2146999"/>
                </a:cubicBezTo>
                <a:cubicBezTo>
                  <a:pt x="2109745" y="1764729"/>
                  <a:pt x="2528845" y="840169"/>
                  <a:pt x="2146575" y="417894"/>
                </a:cubicBezTo>
                <a:cubicBezTo>
                  <a:pt x="1764305" y="-4381"/>
                  <a:pt x="583205" y="111824"/>
                  <a:pt x="188235" y="35624"/>
                </a:cubicBezTo>
                <a:cubicBezTo>
                  <a:pt x="-206735" y="-40576"/>
                  <a:pt x="136800" y="28004"/>
                  <a:pt x="172995" y="35624"/>
                </a:cubicBezTo>
              </a:path>
            </a:pathLst>
          </a:cu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4022725" y="536575"/>
            <a:ext cx="168275" cy="260350"/>
          </a:xfrm>
          <a:custGeom>
            <a:avLst/>
            <a:gdLst>
              <a:gd name="connisteX0" fmla="*/ 168275 w 168275"/>
              <a:gd name="connsiteY0" fmla="*/ 260350 h 260350"/>
              <a:gd name="connisteX1" fmla="*/ 0 w 168275"/>
              <a:gd name="connsiteY1" fmla="*/ 0 h 26035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168275" h="260350">
                <a:moveTo>
                  <a:pt x="168275" y="260350"/>
                </a:moveTo>
                <a:cubicBezTo>
                  <a:pt x="112395" y="173355"/>
                  <a:pt x="55880" y="86995"/>
                  <a:pt x="0" y="0"/>
                </a:cubicBezTo>
              </a:path>
            </a:pathLst>
          </a:cu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263140" y="5090160"/>
            <a:ext cx="1346200" cy="5969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>
                <a:latin typeface="方正隶变_GBK" panose="02000000000000000000" charset="-122"/>
                <a:ea typeface="方正隶变_GBK" panose="02000000000000000000" charset="-122"/>
              </a:rPr>
              <a:t>广州</a:t>
            </a:r>
            <a:endParaRPr lang="zh-CN" altLang="en-US" sz="32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2010" y="3304540"/>
            <a:ext cx="1346200" cy="5969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>
                <a:latin typeface="方正隶变_GBK" panose="02000000000000000000" charset="-122"/>
                <a:ea typeface="方正隶变_GBK" panose="02000000000000000000" charset="-122"/>
              </a:rPr>
              <a:t>定海</a:t>
            </a:r>
            <a:endParaRPr lang="zh-CN" altLang="en-US" sz="32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36875" y="799465"/>
            <a:ext cx="1346200" cy="5969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>
                <a:latin typeface="方正隶变_GBK" panose="02000000000000000000" charset="-122"/>
                <a:ea typeface="方正隶变_GBK" panose="02000000000000000000" charset="-122"/>
              </a:rPr>
              <a:t>天津</a:t>
            </a:r>
            <a:endParaRPr lang="zh-CN" altLang="en-US" sz="32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676525" y="179705"/>
            <a:ext cx="1346200" cy="5969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>
                <a:latin typeface="方正隶变_GBK" panose="02000000000000000000" charset="-122"/>
                <a:ea typeface="方正隶变_GBK" panose="02000000000000000000" charset="-122"/>
              </a:rPr>
              <a:t>北京</a:t>
            </a:r>
            <a:endParaRPr lang="zh-CN" altLang="en-US" sz="3200" b="1"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5" grpId="0" animBg="1"/>
      <p:bldP spid="9" grpId="0" animBg="1"/>
      <p:bldP spid="6" grpId="0" bldLvl="0" animBg="1"/>
      <p:bldP spid="10" grpId="0" bldLvl="0" animBg="1"/>
      <p:bldP spid="7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10184130" y="-12700"/>
            <a:ext cx="1882140" cy="8299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第一单元</a:t>
            </a:r>
            <a:endParaRPr kumimoji="0" lang="zh-CN" altLang="en-US" sz="24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列强的侵略</a:t>
            </a:r>
            <a:endParaRPr kumimoji="0" lang="zh-CN" altLang="en-US" sz="24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</p:txBody>
      </p:sp>
      <p:sp>
        <p:nvSpPr>
          <p:cNvPr id="5155" name="文本框 6"/>
          <p:cNvSpPr txBox="1"/>
          <p:nvPr/>
        </p:nvSpPr>
        <p:spPr>
          <a:xfrm>
            <a:off x="164986" y="77884"/>
            <a:ext cx="729059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/>
            <a:r>
              <a:rPr lang="zh-CN" altLang="en-US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第</a:t>
            </a:r>
            <a:r>
              <a:rPr lang="en-US" altLang="zh-CN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课 第二次</a:t>
            </a:r>
            <a:r>
              <a:rPr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鸦片战争</a:t>
            </a:r>
            <a:endParaRPr sz="3200" b="1" dirty="0">
              <a:solidFill>
                <a:schemeClr val="bg1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960" y="1122045"/>
            <a:ext cx="4165600" cy="52406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50560" y="1975485"/>
            <a:ext cx="582866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2">
                    <a:lumMod val="75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爱新觉罗·奕訢，号乐道堂主人，清末政治家、洋务运动主要领导者，清朝十二家铁帽子王之一。道光帝第六子，咸丰帝同父异母兄弟，道光帝遗诏封“恭亲王”。</a:t>
            </a:r>
            <a:endParaRPr lang="zh-CN" altLang="en-US" sz="3200" b="1">
              <a:solidFill>
                <a:schemeClr val="accent2">
                  <a:lumMod val="75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9870" y="1829435"/>
            <a:ext cx="3901440" cy="3825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7171" name="Picture 8" descr="20120114112745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1450" y="-35560"/>
            <a:ext cx="12387580" cy="6901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-31115" y="301625"/>
            <a:ext cx="668464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b="1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侵华暴行之一：</a:t>
            </a:r>
            <a:endParaRPr lang="zh-CN" altLang="en-US" sz="6000" b="1">
              <a:solidFill>
                <a:schemeClr val="bg1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72870" y="2519680"/>
            <a:ext cx="950023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880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火烧圆明园</a:t>
            </a:r>
            <a:endParaRPr lang="zh-CN" altLang="en-US" sz="880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50825" y="915035"/>
            <a:ext cx="11348720" cy="11988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圆明园，位于北京西北郊。由圆明园、长春园、万春园组成，总称圆明三园；占地面积约五千二百亩。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</p:txBody>
      </p:sp>
      <p:pic>
        <p:nvPicPr>
          <p:cNvPr id="8197" name="Picture 6" descr="photo3"/>
          <p:cNvPicPr>
            <a:picLocks noChangeAspect="1"/>
          </p:cNvPicPr>
          <p:nvPr/>
        </p:nvPicPr>
        <p:blipFill>
          <a:blip r:embed="rId3"/>
          <a:srcRect l="1775" t="3119" r="1775" b="2090"/>
          <a:stretch>
            <a:fillRect/>
          </a:stretch>
        </p:blipFill>
        <p:spPr>
          <a:xfrm>
            <a:off x="2806065" y="2226310"/>
            <a:ext cx="8793480" cy="4235450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" name="文本框 3"/>
          <p:cNvSpPr txBox="1"/>
          <p:nvPr/>
        </p:nvSpPr>
        <p:spPr>
          <a:xfrm>
            <a:off x="688975" y="2302510"/>
            <a:ext cx="154559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800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圆</a:t>
            </a:r>
            <a:endParaRPr lang="zh-CN" altLang="en-US" sz="800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  <a:p>
            <a:r>
              <a:rPr lang="zh-CN" altLang="en-US" sz="800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明</a:t>
            </a:r>
            <a:endParaRPr lang="zh-CN" altLang="en-US" sz="800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  <a:p>
            <a:r>
              <a:rPr lang="zh-CN" altLang="en-US" sz="800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园</a:t>
            </a:r>
            <a:endParaRPr lang="zh-CN" altLang="en-US" sz="800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9217" name="图片 95233" descr="《圆明园》盛景重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2620" y="978535"/>
            <a:ext cx="8278495" cy="44551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235" name="矩形 95234"/>
          <p:cNvSpPr/>
          <p:nvPr/>
        </p:nvSpPr>
        <p:spPr>
          <a:xfrm>
            <a:off x="382905" y="5574665"/>
            <a:ext cx="1162875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base"/>
            <a:r>
              <a:rPr lang="en-US" altLang="zh-CN" sz="28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   </a:t>
            </a:r>
            <a:r>
              <a:rPr lang="zh-CN" altLang="en-US" sz="3600" b="1" strike="noStrike" noProof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它利用当地优越的自然环境，开凿湖泊，堆积土山，再点缀些亭台楼榭，形成许多秀丽的景点。</a:t>
            </a:r>
            <a:endParaRPr lang="zh-CN" altLang="en-US" sz="3600" b="1" strike="noStrike" noProof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>
                  <a:srgbClr val="C0C0C0"/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10241" name="图片 96257" descr="sdds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" y="1139190"/>
            <a:ext cx="10025380" cy="4579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59" name="矩形 96258"/>
          <p:cNvSpPr/>
          <p:nvPr/>
        </p:nvSpPr>
        <p:spPr>
          <a:xfrm>
            <a:off x="198755" y="5931853"/>
            <a:ext cx="113385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 fontAlgn="base"/>
            <a:r>
              <a:rPr lang="en-US" altLang="zh-CN" sz="28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</a:t>
            </a:r>
            <a:r>
              <a:rPr lang="en-US" altLang="zh-CN" sz="32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 </a:t>
            </a:r>
            <a:r>
              <a:rPr lang="zh-CN" altLang="en-US" sz="32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乾隆先后六下江南，每见美景名胜便命人在圆明园中仿造。</a:t>
            </a:r>
            <a:r>
              <a:rPr lang="zh-CN" altLang="en-US" sz="28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</a:t>
            </a:r>
            <a:endParaRPr lang="zh-CN" altLang="en-US" sz="2800" b="1" strike="noStrike" noProof="1" dirty="0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11265" name="图片 97281" descr="极富梦幻色彩的皇家园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2955" y="848360"/>
            <a:ext cx="8565515" cy="4651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7283" name="矩形 97282"/>
          <p:cNvSpPr/>
          <p:nvPr/>
        </p:nvSpPr>
        <p:spPr>
          <a:xfrm>
            <a:off x="133985" y="5601970"/>
            <a:ext cx="1191641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base"/>
            <a:r>
              <a:rPr lang="en-US" altLang="zh-CN" sz="32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    </a:t>
            </a:r>
            <a:r>
              <a:rPr lang="zh-CN" altLang="en-US" sz="32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在这里人们可以观赏类似庐山飞流直下的瀑布，类似杭州西湖的波光水色，也可以领略神话传说中仙人出没的海岛宫阙。</a:t>
            </a:r>
            <a:endParaRPr lang="zh-CN" altLang="en-US" sz="3200" b="1" strike="noStrike" noProof="1" dirty="0">
              <a:effectLst>
                <a:outerShdw blurRad="38100" dist="38100" dir="2700000">
                  <a:srgbClr val="C0C0C0"/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12289" name="图片 98305" descr="U1584P28T3D1195184F326DT200608101541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75" y="1223010"/>
            <a:ext cx="8266430" cy="480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8307" name="矩形 98306"/>
          <p:cNvSpPr/>
          <p:nvPr/>
        </p:nvSpPr>
        <p:spPr>
          <a:xfrm>
            <a:off x="8832215" y="1084580"/>
            <a:ext cx="306260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 fontAlgn="base"/>
            <a:r>
              <a:rPr lang="zh-CN" altLang="en-US" sz="3600" b="1" strike="noStrike" noProof="1" dirty="0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长春园最北边有一组西式宫殿建筑</a:t>
            </a:r>
            <a:r>
              <a:rPr lang="en-US" altLang="zh-CN" sz="3600" b="1" strike="noStrike" noProof="1" dirty="0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——</a:t>
            </a:r>
            <a:r>
              <a:rPr lang="zh-CN" altLang="en-US" sz="3600" b="1" strike="noStrike" noProof="1" dirty="0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西洋楼，是乾隆时期根据西方传教士朗世宁的设计，由中国匠师精心建造的。 </a:t>
            </a:r>
            <a:endParaRPr lang="zh-CN" altLang="en-US" sz="3600" b="1" strike="noStrike" noProof="1" dirty="0">
              <a:solidFill>
                <a:srgbClr val="C00000"/>
              </a:solidFill>
              <a:effectLst>
                <a:outerShdw blurRad="38100" dist="38100" dir="2700000">
                  <a:srgbClr val="C0C0C0"/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13313" name="图片 99329" descr="0511261554569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65" y="1319530"/>
            <a:ext cx="8324215" cy="4627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9331" name="文本框 99330"/>
          <p:cNvSpPr txBox="1"/>
          <p:nvPr/>
        </p:nvSpPr>
        <p:spPr>
          <a:xfrm>
            <a:off x="9082405" y="1649095"/>
            <a:ext cx="29362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noProof="1" dirty="0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+mn-ea"/>
              </a:rPr>
              <a:t>西洋风格的大理石和上面雕刻的中国传统图案，显露出中西合璧的风格。</a:t>
            </a:r>
            <a:endParaRPr lang="zh-CN" altLang="en-US" sz="3600" b="1" noProof="1" dirty="0">
              <a:solidFill>
                <a:srgbClr val="C00000"/>
              </a:solidFill>
              <a:effectLst>
                <a:outerShdw blurRad="38100" dist="38100" dir="2700000">
                  <a:srgbClr val="C0C0C0"/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+mn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10260" y="1261110"/>
            <a:ext cx="1072388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“</a:t>
            </a:r>
            <a:r>
              <a:rPr lang="zh-CN" altLang="en-US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据估计，被掠夺和破坏的财产，</a:t>
            </a:r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总值超过</a:t>
            </a:r>
            <a:r>
              <a:rPr lang="en-US" altLang="zh-CN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600</a:t>
            </a:r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万英镑</a:t>
            </a:r>
            <a:r>
              <a:rPr lang="zh-CN" altLang="en-US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，在场的每个军队都掠夺了很多，在进入皇宫的宫殿后，谁也不知道该拿什么，为了拿金子，而把银子丢了；为了拿镶有珠玉的首饰和宝石，又把金子丢了；物价的瓷器和珐琅器，因为</a:t>
            </a:r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大得不能运走，竟被打碎</a:t>
            </a:r>
            <a:r>
              <a:rPr lang="zh-CN" altLang="en-US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……</a:t>
            </a:r>
            <a:r>
              <a:rPr lang="en-US" altLang="zh-CN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”</a:t>
            </a:r>
            <a:endParaRPr lang="en-US" altLang="zh-CN" sz="36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  <a:p>
            <a:r>
              <a:rPr lang="en-US" altLang="zh-CN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                                                          ——</a:t>
            </a:r>
            <a:r>
              <a:rPr lang="zh-CN" altLang="en-US" sz="3600" b="1">
                <a:solidFill>
                  <a:schemeClr val="accent2">
                    <a:lumMod val="50000"/>
                  </a:schemeClr>
                </a:solidFill>
                <a:latin typeface="方正隶变_GBK" panose="02000000000000000000" charset="-122"/>
                <a:ea typeface="方正隶变_GBK" panose="02000000000000000000" charset="-122"/>
              </a:rPr>
              <a:t>英国《泰晤士报》</a:t>
            </a:r>
            <a:endParaRPr lang="zh-CN" altLang="en-US" sz="3600" b="1">
              <a:solidFill>
                <a:schemeClr val="accent2">
                  <a:lumMod val="50000"/>
                </a:schemeClr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2529" name="图片 19457" descr="11481237969297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-31115"/>
            <a:ext cx="12201525" cy="68872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3553" name="Picture 1028" descr="点击！下载图片发送到手机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115" y="-35560"/>
            <a:ext cx="12219305" cy="69043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4577" name="Picture 3" descr="按此在新窗口浏览图片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8819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5601" name="Picture 1027" descr="按此在新窗口浏览图片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8819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grpSp>
        <p:nvGrpSpPr>
          <p:cNvPr id="28674" name="Group 5"/>
          <p:cNvGrpSpPr/>
          <p:nvPr/>
        </p:nvGrpSpPr>
        <p:grpSpPr>
          <a:xfrm>
            <a:off x="1543685" y="1259833"/>
            <a:ext cx="8550275" cy="3276600"/>
            <a:chOff x="240" y="1057"/>
            <a:chExt cx="5386" cy="2208"/>
          </a:xfrm>
        </p:grpSpPr>
        <p:pic>
          <p:nvPicPr>
            <p:cNvPr id="28675" name="Picture 6" descr="200885914573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0" y="1057"/>
              <a:ext cx="2496" cy="216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76" name="Picture 7" descr="french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90" y="1057"/>
              <a:ext cx="2736" cy="22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77" name="Rectangle 8"/>
            <p:cNvSpPr/>
            <p:nvPr/>
          </p:nvSpPr>
          <p:spPr>
            <a:xfrm>
              <a:off x="3043" y="1127"/>
              <a:ext cx="2430" cy="3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方正隶变_GBK" panose="02000000000000000000" charset="-122"/>
                  <a:ea typeface="方正隶变_GBK" panose="02000000000000000000" charset="-122"/>
                </a:rPr>
                <a:t>法国巴黎枫丹白露宫</a:t>
              </a:r>
              <a:endParaRPr lang="zh-CN" altLang="en-US" sz="3200" b="1" dirty="0">
                <a:solidFill>
                  <a:srgbClr val="FF0000"/>
                </a:solidFill>
                <a:latin typeface="方正隶变_GBK" panose="02000000000000000000" charset="-122"/>
                <a:ea typeface="方正隶变_GBK" panose="02000000000000000000" charset="-122"/>
              </a:endParaRPr>
            </a:p>
          </p:txBody>
        </p:sp>
        <p:sp>
          <p:nvSpPr>
            <p:cNvPr id="28678" name="Rectangle 9"/>
            <p:cNvSpPr/>
            <p:nvPr/>
          </p:nvSpPr>
          <p:spPr>
            <a:xfrm>
              <a:off x="864" y="1127"/>
              <a:ext cx="1556" cy="39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方正隶变_GBK" panose="02000000000000000000" charset="-122"/>
                  <a:ea typeface="方正隶变_GBK" panose="02000000000000000000" charset="-122"/>
                </a:rPr>
                <a:t>大英博物馆</a:t>
              </a:r>
              <a:endParaRPr lang="zh-CN" altLang="en-US" sz="3200" b="1" dirty="0">
                <a:solidFill>
                  <a:srgbClr val="FF0000"/>
                </a:solidFill>
                <a:latin typeface="方正隶变_GBK" panose="02000000000000000000" charset="-122"/>
                <a:ea typeface="方正隶变_GBK" panose="02000000000000000000" charset="-122"/>
              </a:endParaRPr>
            </a:p>
          </p:txBody>
        </p:sp>
      </p:grpSp>
      <p:sp>
        <p:nvSpPr>
          <p:cNvPr id="28679" name="Rectangle 10"/>
          <p:cNvSpPr/>
          <p:nvPr/>
        </p:nvSpPr>
        <p:spPr>
          <a:xfrm>
            <a:off x="381000" y="4706303"/>
            <a:ext cx="1143952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3200" b="1" dirty="0">
                <a:latin typeface="方正隶变_GBK" panose="02000000000000000000" charset="-122"/>
                <a:ea typeface="方正隶变_GBK" panose="02000000000000000000" charset="-122"/>
              </a:rPr>
              <a:t>从目前所存信息看，散失在国内外的各类圆明园文物至少有</a:t>
            </a:r>
            <a:r>
              <a:rPr lang="zh-CN" altLang="en-US" sz="3200" b="1" dirty="0">
                <a:solidFill>
                  <a:srgbClr val="FF0000"/>
                </a:solidFill>
                <a:latin typeface="方正隶变_GBK" panose="02000000000000000000" charset="-122"/>
                <a:ea typeface="方正隶变_GBK" panose="02000000000000000000" charset="-122"/>
              </a:rPr>
              <a:t>１５０万（件）</a:t>
            </a:r>
            <a:r>
              <a:rPr lang="zh-CN" altLang="en-US" sz="3200" b="1" dirty="0">
                <a:latin typeface="方正隶变_GBK" panose="02000000000000000000" charset="-122"/>
                <a:ea typeface="方正隶变_GBK" panose="02000000000000000000" charset="-122"/>
              </a:rPr>
              <a:t>。记录圆明园摆设的“陈设清册”可能毁于战火，没有留存下来，因而失去了精确排查圆明园流失文物的依据，这个数字也只是一个估算。 </a:t>
            </a:r>
            <a:endParaRPr lang="zh-CN" altLang="en-US" sz="3200" b="1" dirty="0"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095" y="1426845"/>
            <a:ext cx="7013575" cy="48317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984490" y="2362200"/>
            <a:ext cx="365633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1860</a:t>
            </a:r>
            <a:r>
              <a:rPr lang="zh-CN" altLang="en-US" sz="40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年，恭亲王奕䜣被迫与英、法、俄签订《北京条约》。</a:t>
            </a:r>
            <a:endParaRPr lang="zh-CN" altLang="en-US" sz="40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9699" name="Picture 5" descr="458F27~1"/>
          <p:cNvPicPr>
            <a:picLocks noChangeAspect="1"/>
          </p:cNvPicPr>
          <p:nvPr/>
        </p:nvPicPr>
        <p:blipFill>
          <a:blip r:embed="rId2"/>
          <a:srcRect b="7796"/>
          <a:stretch>
            <a:fillRect/>
          </a:stretch>
        </p:blipFill>
        <p:spPr>
          <a:xfrm>
            <a:off x="0" y="0"/>
            <a:ext cx="12187555" cy="68795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224155" y="286385"/>
            <a:ext cx="668464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b="1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侵华暴行之二：</a:t>
            </a:r>
            <a:endParaRPr lang="zh-CN" altLang="en-US" sz="6000" b="1">
              <a:solidFill>
                <a:schemeClr val="bg1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13360" y="1671955"/>
            <a:ext cx="11810365" cy="3702050"/>
          </a:xfrm>
          <a:prstGeom prst="roundRect">
            <a:avLst/>
          </a:prstGeom>
          <a:solidFill>
            <a:schemeClr val="bg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84860" y="2778760"/>
            <a:ext cx="1061720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80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沙俄侵占我国大量领土</a:t>
            </a:r>
            <a:endParaRPr lang="zh-CN" altLang="en-US" sz="80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6627" name="Picture 2" descr="import22070_1"/>
          <p:cNvPicPr preferRelativeResize="0">
            <a:picLocks noChangeAspect="1"/>
          </p:cNvPicPr>
          <p:nvPr/>
        </p:nvPicPr>
        <p:blipFill>
          <a:blip r:embed="rId2"/>
          <a:srcRect l="6458" t="32974" r="4056" b="43372"/>
          <a:stretch>
            <a:fillRect/>
          </a:stretch>
        </p:blipFill>
        <p:spPr>
          <a:xfrm>
            <a:off x="10160" y="28575"/>
            <a:ext cx="12143105" cy="4894580"/>
          </a:xfrm>
          <a:prstGeom prst="rect">
            <a:avLst/>
          </a:prstGeom>
          <a:solidFill>
            <a:srgbClr val="FF66FF">
              <a:alpha val="50195"/>
            </a:srgbClr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515151"/>
            </a:outerShdw>
          </a:effectLst>
        </p:spPr>
      </p:pic>
      <p:sp>
        <p:nvSpPr>
          <p:cNvPr id="118788" name="Freeform 4" descr="大纸屑"/>
          <p:cNvSpPr/>
          <p:nvPr/>
        </p:nvSpPr>
        <p:spPr>
          <a:xfrm>
            <a:off x="8114030" y="185420"/>
            <a:ext cx="3051810" cy="1871980"/>
          </a:xfrm>
          <a:custGeom>
            <a:avLst/>
            <a:gdLst/>
            <a:ahLst/>
            <a:cxnLst>
              <a:cxn ang="0">
                <a:pos x="76147" y="649287"/>
              </a:cxn>
              <a:cxn ang="0">
                <a:pos x="80457" y="698500"/>
              </a:cxn>
              <a:cxn ang="0">
                <a:pos x="196833" y="649287"/>
              </a:cxn>
              <a:cxn ang="0">
                <a:pos x="329013" y="617537"/>
              </a:cxn>
              <a:cxn ang="0">
                <a:pos x="558891" y="584200"/>
              </a:cxn>
              <a:cxn ang="0">
                <a:pos x="616361" y="569912"/>
              </a:cxn>
              <a:cxn ang="0">
                <a:pos x="670957" y="592137"/>
              </a:cxn>
              <a:cxn ang="0">
                <a:pos x="711185" y="630237"/>
              </a:cxn>
              <a:cxn ang="0">
                <a:pos x="797389" y="754062"/>
              </a:cxn>
              <a:cxn ang="0">
                <a:pos x="843365" y="833437"/>
              </a:cxn>
              <a:cxn ang="0">
                <a:pos x="895088" y="935037"/>
              </a:cxn>
              <a:cxn ang="0">
                <a:pos x="903708" y="984250"/>
              </a:cxn>
              <a:cxn ang="0">
                <a:pos x="955431" y="993775"/>
              </a:cxn>
              <a:cxn ang="0">
                <a:pos x="1078990" y="1071562"/>
              </a:cxn>
              <a:cxn ang="0">
                <a:pos x="1239905" y="1144587"/>
              </a:cxn>
              <a:cxn ang="0">
                <a:pos x="1308868" y="1184275"/>
              </a:cxn>
              <a:cxn ang="0">
                <a:pos x="1308868" y="1255712"/>
              </a:cxn>
              <a:cxn ang="0">
                <a:pos x="1334729" y="1289050"/>
              </a:cxn>
              <a:cxn ang="0">
                <a:pos x="1451105" y="1298575"/>
              </a:cxn>
              <a:cxn ang="0">
                <a:pos x="1554550" y="1227137"/>
              </a:cxn>
              <a:cxn ang="0">
                <a:pos x="1614893" y="1189037"/>
              </a:cxn>
              <a:cxn ang="0">
                <a:pos x="1705408" y="1090612"/>
              </a:cxn>
              <a:cxn ang="0">
                <a:pos x="1787302" y="841375"/>
              </a:cxn>
              <a:cxn ang="0">
                <a:pos x="1788739" y="712787"/>
              </a:cxn>
              <a:cxn ang="0">
                <a:pos x="1837588" y="677862"/>
              </a:cxn>
              <a:cxn ang="0">
                <a:pos x="1907988" y="527050"/>
              </a:cxn>
              <a:cxn ang="0">
                <a:pos x="2020053" y="412750"/>
              </a:cxn>
              <a:cxn ang="0">
                <a:pos x="1929539" y="284162"/>
              </a:cxn>
              <a:cxn ang="0">
                <a:pos x="1969767" y="204787"/>
              </a:cxn>
              <a:cxn ang="0">
                <a:pos x="2015743" y="131762"/>
              </a:cxn>
              <a:cxn ang="0">
                <a:pos x="1975514" y="134937"/>
              </a:cxn>
              <a:cxn ang="0">
                <a:pos x="1920918" y="117475"/>
              </a:cxn>
              <a:cxn ang="0">
                <a:pos x="1847645" y="103187"/>
              </a:cxn>
              <a:cxn ang="0">
                <a:pos x="1795922" y="127000"/>
              </a:cxn>
              <a:cxn ang="0">
                <a:pos x="1761441" y="188912"/>
              </a:cxn>
              <a:cxn ang="0">
                <a:pos x="1614893" y="236537"/>
              </a:cxn>
              <a:cxn ang="0">
                <a:pos x="1498517" y="153987"/>
              </a:cxn>
              <a:cxn ang="0">
                <a:pos x="1468346" y="293687"/>
              </a:cxn>
              <a:cxn ang="0">
                <a:pos x="1395072" y="388937"/>
              </a:cxn>
              <a:cxn ang="0">
                <a:pos x="1326109" y="427037"/>
              </a:cxn>
              <a:cxn ang="0">
                <a:pos x="1244215" y="460375"/>
              </a:cxn>
              <a:cxn ang="0">
                <a:pos x="1183872" y="465137"/>
              </a:cxn>
              <a:cxn ang="0">
                <a:pos x="1166631" y="412750"/>
              </a:cxn>
              <a:cxn ang="0">
                <a:pos x="1058876" y="403225"/>
              </a:cxn>
              <a:cxn ang="0">
                <a:pos x="1081864" y="334962"/>
              </a:cxn>
              <a:cxn ang="0">
                <a:pos x="1080427" y="269875"/>
              </a:cxn>
              <a:cxn ang="0">
                <a:pos x="1101978" y="165100"/>
              </a:cxn>
              <a:cxn ang="0">
                <a:pos x="1106288" y="65087"/>
              </a:cxn>
              <a:cxn ang="0">
                <a:pos x="1058876" y="26987"/>
              </a:cxn>
              <a:cxn ang="0">
                <a:pos x="968361" y="122237"/>
              </a:cxn>
              <a:cxn ang="0">
                <a:pos x="916639" y="146050"/>
              </a:cxn>
              <a:cxn ang="0">
                <a:pos x="757161" y="198437"/>
              </a:cxn>
              <a:cxn ang="0">
                <a:pos x="541650" y="227012"/>
              </a:cxn>
              <a:cxn ang="0">
                <a:pos x="478434" y="325437"/>
              </a:cxn>
              <a:cxn ang="0">
                <a:pos x="352001" y="455612"/>
              </a:cxn>
              <a:cxn ang="0">
                <a:pos x="87641" y="588962"/>
              </a:cxn>
            </a:cxnLst>
            <a:pathLst>
              <a:path w="1411" h="833">
                <a:moveTo>
                  <a:pt x="61" y="371"/>
                </a:moveTo>
                <a:cubicBezTo>
                  <a:pt x="45" y="383"/>
                  <a:pt x="56" y="397"/>
                  <a:pt x="53" y="409"/>
                </a:cubicBezTo>
                <a:cubicBezTo>
                  <a:pt x="50" y="421"/>
                  <a:pt x="45" y="436"/>
                  <a:pt x="45" y="441"/>
                </a:cubicBezTo>
                <a:cubicBezTo>
                  <a:pt x="45" y="446"/>
                  <a:pt x="48" y="443"/>
                  <a:pt x="56" y="440"/>
                </a:cubicBezTo>
                <a:cubicBezTo>
                  <a:pt x="57" y="445"/>
                  <a:pt x="88" y="424"/>
                  <a:pt x="95" y="421"/>
                </a:cubicBezTo>
                <a:cubicBezTo>
                  <a:pt x="108" y="418"/>
                  <a:pt x="122" y="410"/>
                  <a:pt x="137" y="409"/>
                </a:cubicBezTo>
                <a:cubicBezTo>
                  <a:pt x="152" y="408"/>
                  <a:pt x="170" y="419"/>
                  <a:pt x="185" y="416"/>
                </a:cubicBezTo>
                <a:cubicBezTo>
                  <a:pt x="208" y="414"/>
                  <a:pt x="200" y="399"/>
                  <a:pt x="229" y="389"/>
                </a:cubicBezTo>
                <a:cubicBezTo>
                  <a:pt x="258" y="379"/>
                  <a:pt x="332" y="356"/>
                  <a:pt x="359" y="353"/>
                </a:cubicBezTo>
                <a:cubicBezTo>
                  <a:pt x="370" y="350"/>
                  <a:pt x="378" y="364"/>
                  <a:pt x="389" y="368"/>
                </a:cubicBezTo>
                <a:cubicBezTo>
                  <a:pt x="397" y="370"/>
                  <a:pt x="396" y="367"/>
                  <a:pt x="407" y="365"/>
                </a:cubicBezTo>
                <a:cubicBezTo>
                  <a:pt x="414" y="364"/>
                  <a:pt x="421" y="361"/>
                  <a:pt x="429" y="359"/>
                </a:cubicBezTo>
                <a:cubicBezTo>
                  <a:pt x="437" y="357"/>
                  <a:pt x="449" y="351"/>
                  <a:pt x="455" y="353"/>
                </a:cubicBezTo>
                <a:cubicBezTo>
                  <a:pt x="461" y="355"/>
                  <a:pt x="461" y="368"/>
                  <a:pt x="467" y="373"/>
                </a:cubicBezTo>
                <a:cubicBezTo>
                  <a:pt x="471" y="376"/>
                  <a:pt x="488" y="381"/>
                  <a:pt x="493" y="385"/>
                </a:cubicBezTo>
                <a:cubicBezTo>
                  <a:pt x="498" y="389"/>
                  <a:pt x="489" y="391"/>
                  <a:pt x="495" y="397"/>
                </a:cubicBezTo>
                <a:cubicBezTo>
                  <a:pt x="501" y="403"/>
                  <a:pt x="519" y="410"/>
                  <a:pt x="529" y="423"/>
                </a:cubicBezTo>
                <a:cubicBezTo>
                  <a:pt x="539" y="445"/>
                  <a:pt x="543" y="460"/>
                  <a:pt x="555" y="475"/>
                </a:cubicBezTo>
                <a:cubicBezTo>
                  <a:pt x="562" y="488"/>
                  <a:pt x="570" y="493"/>
                  <a:pt x="575" y="501"/>
                </a:cubicBezTo>
                <a:cubicBezTo>
                  <a:pt x="580" y="509"/>
                  <a:pt x="582" y="516"/>
                  <a:pt x="587" y="525"/>
                </a:cubicBezTo>
                <a:cubicBezTo>
                  <a:pt x="592" y="534"/>
                  <a:pt x="597" y="544"/>
                  <a:pt x="603" y="555"/>
                </a:cubicBezTo>
                <a:cubicBezTo>
                  <a:pt x="612" y="575"/>
                  <a:pt x="618" y="580"/>
                  <a:pt x="623" y="589"/>
                </a:cubicBezTo>
                <a:cubicBezTo>
                  <a:pt x="628" y="598"/>
                  <a:pt x="631" y="603"/>
                  <a:pt x="632" y="608"/>
                </a:cubicBezTo>
                <a:cubicBezTo>
                  <a:pt x="634" y="611"/>
                  <a:pt x="626" y="618"/>
                  <a:pt x="629" y="620"/>
                </a:cubicBezTo>
                <a:cubicBezTo>
                  <a:pt x="636" y="624"/>
                  <a:pt x="632" y="620"/>
                  <a:pt x="638" y="626"/>
                </a:cubicBezTo>
                <a:cubicBezTo>
                  <a:pt x="645" y="633"/>
                  <a:pt x="660" y="618"/>
                  <a:pt x="665" y="626"/>
                </a:cubicBezTo>
                <a:cubicBezTo>
                  <a:pt x="673" y="638"/>
                  <a:pt x="664" y="659"/>
                  <a:pt x="686" y="671"/>
                </a:cubicBezTo>
                <a:cubicBezTo>
                  <a:pt x="700" y="679"/>
                  <a:pt x="731" y="673"/>
                  <a:pt x="751" y="675"/>
                </a:cubicBezTo>
                <a:cubicBezTo>
                  <a:pt x="771" y="677"/>
                  <a:pt x="788" y="677"/>
                  <a:pt x="807" y="685"/>
                </a:cubicBezTo>
                <a:cubicBezTo>
                  <a:pt x="837" y="693"/>
                  <a:pt x="852" y="715"/>
                  <a:pt x="863" y="721"/>
                </a:cubicBezTo>
                <a:cubicBezTo>
                  <a:pt x="874" y="727"/>
                  <a:pt x="867" y="717"/>
                  <a:pt x="875" y="721"/>
                </a:cubicBezTo>
                <a:cubicBezTo>
                  <a:pt x="888" y="729"/>
                  <a:pt x="905" y="734"/>
                  <a:pt x="911" y="746"/>
                </a:cubicBezTo>
                <a:cubicBezTo>
                  <a:pt x="918" y="756"/>
                  <a:pt x="915" y="776"/>
                  <a:pt x="915" y="783"/>
                </a:cubicBezTo>
                <a:cubicBezTo>
                  <a:pt x="915" y="790"/>
                  <a:pt x="906" y="785"/>
                  <a:pt x="911" y="791"/>
                </a:cubicBezTo>
                <a:cubicBezTo>
                  <a:pt x="912" y="802"/>
                  <a:pt x="937" y="810"/>
                  <a:pt x="944" y="818"/>
                </a:cubicBezTo>
                <a:cubicBezTo>
                  <a:pt x="947" y="825"/>
                  <a:pt x="931" y="809"/>
                  <a:pt x="929" y="812"/>
                </a:cubicBezTo>
                <a:cubicBezTo>
                  <a:pt x="927" y="815"/>
                  <a:pt x="919" y="832"/>
                  <a:pt x="932" y="833"/>
                </a:cubicBezTo>
                <a:cubicBezTo>
                  <a:pt x="958" y="833"/>
                  <a:pt x="986" y="826"/>
                  <a:pt x="1010" y="818"/>
                </a:cubicBezTo>
                <a:cubicBezTo>
                  <a:pt x="1046" y="806"/>
                  <a:pt x="1033" y="822"/>
                  <a:pt x="1070" y="785"/>
                </a:cubicBezTo>
                <a:cubicBezTo>
                  <a:pt x="1073" y="782"/>
                  <a:pt x="1080" y="777"/>
                  <a:pt x="1082" y="773"/>
                </a:cubicBezTo>
                <a:cubicBezTo>
                  <a:pt x="1084" y="769"/>
                  <a:pt x="1087" y="764"/>
                  <a:pt x="1091" y="761"/>
                </a:cubicBezTo>
                <a:cubicBezTo>
                  <a:pt x="1100" y="754"/>
                  <a:pt x="1114" y="752"/>
                  <a:pt x="1124" y="749"/>
                </a:cubicBezTo>
                <a:cubicBezTo>
                  <a:pt x="1131" y="743"/>
                  <a:pt x="1137" y="736"/>
                  <a:pt x="1145" y="731"/>
                </a:cubicBezTo>
                <a:cubicBezTo>
                  <a:pt x="1155" y="721"/>
                  <a:pt x="1176" y="698"/>
                  <a:pt x="1187" y="687"/>
                </a:cubicBezTo>
                <a:cubicBezTo>
                  <a:pt x="1192" y="679"/>
                  <a:pt x="1200" y="693"/>
                  <a:pt x="1209" y="667"/>
                </a:cubicBezTo>
                <a:cubicBezTo>
                  <a:pt x="1220" y="622"/>
                  <a:pt x="1229" y="574"/>
                  <a:pt x="1244" y="530"/>
                </a:cubicBezTo>
                <a:cubicBezTo>
                  <a:pt x="1249" y="500"/>
                  <a:pt x="1243" y="496"/>
                  <a:pt x="1245" y="485"/>
                </a:cubicBezTo>
                <a:cubicBezTo>
                  <a:pt x="1245" y="472"/>
                  <a:pt x="1240" y="457"/>
                  <a:pt x="1245" y="449"/>
                </a:cubicBezTo>
                <a:cubicBezTo>
                  <a:pt x="1245" y="448"/>
                  <a:pt x="1270" y="439"/>
                  <a:pt x="1274" y="437"/>
                </a:cubicBezTo>
                <a:cubicBezTo>
                  <a:pt x="1279" y="434"/>
                  <a:pt x="1273" y="428"/>
                  <a:pt x="1279" y="427"/>
                </a:cubicBezTo>
                <a:cubicBezTo>
                  <a:pt x="1282" y="422"/>
                  <a:pt x="1271" y="415"/>
                  <a:pt x="1279" y="399"/>
                </a:cubicBezTo>
                <a:cubicBezTo>
                  <a:pt x="1287" y="383"/>
                  <a:pt x="1312" y="349"/>
                  <a:pt x="1328" y="332"/>
                </a:cubicBezTo>
                <a:cubicBezTo>
                  <a:pt x="1339" y="317"/>
                  <a:pt x="1364" y="304"/>
                  <a:pt x="1379" y="293"/>
                </a:cubicBezTo>
                <a:cubicBezTo>
                  <a:pt x="1392" y="283"/>
                  <a:pt x="1393" y="269"/>
                  <a:pt x="1406" y="260"/>
                </a:cubicBezTo>
                <a:cubicBezTo>
                  <a:pt x="1404" y="243"/>
                  <a:pt x="1405" y="225"/>
                  <a:pt x="1400" y="209"/>
                </a:cubicBezTo>
                <a:cubicBezTo>
                  <a:pt x="1399" y="206"/>
                  <a:pt x="1361" y="197"/>
                  <a:pt x="1343" y="179"/>
                </a:cubicBezTo>
                <a:cubicBezTo>
                  <a:pt x="1344" y="171"/>
                  <a:pt x="1325" y="156"/>
                  <a:pt x="1328" y="149"/>
                </a:cubicBezTo>
                <a:cubicBezTo>
                  <a:pt x="1336" y="142"/>
                  <a:pt x="1360" y="133"/>
                  <a:pt x="1371" y="129"/>
                </a:cubicBezTo>
                <a:cubicBezTo>
                  <a:pt x="1382" y="125"/>
                  <a:pt x="1392" y="133"/>
                  <a:pt x="1397" y="125"/>
                </a:cubicBezTo>
                <a:cubicBezTo>
                  <a:pt x="1407" y="110"/>
                  <a:pt x="1411" y="100"/>
                  <a:pt x="1403" y="83"/>
                </a:cubicBezTo>
                <a:cubicBezTo>
                  <a:pt x="1402" y="77"/>
                  <a:pt x="1405" y="68"/>
                  <a:pt x="1400" y="65"/>
                </a:cubicBezTo>
                <a:cubicBezTo>
                  <a:pt x="1395" y="63"/>
                  <a:pt x="1384" y="83"/>
                  <a:pt x="1375" y="85"/>
                </a:cubicBezTo>
                <a:cubicBezTo>
                  <a:pt x="1366" y="87"/>
                  <a:pt x="1352" y="79"/>
                  <a:pt x="1346" y="77"/>
                </a:cubicBezTo>
                <a:cubicBezTo>
                  <a:pt x="1343" y="76"/>
                  <a:pt x="1339" y="76"/>
                  <a:pt x="1337" y="74"/>
                </a:cubicBezTo>
                <a:cubicBezTo>
                  <a:pt x="1334" y="71"/>
                  <a:pt x="1335" y="63"/>
                  <a:pt x="1331" y="62"/>
                </a:cubicBezTo>
                <a:cubicBezTo>
                  <a:pt x="1316" y="59"/>
                  <a:pt x="1301" y="64"/>
                  <a:pt x="1286" y="65"/>
                </a:cubicBezTo>
                <a:cubicBezTo>
                  <a:pt x="1275" y="67"/>
                  <a:pt x="1273" y="61"/>
                  <a:pt x="1267" y="63"/>
                </a:cubicBezTo>
                <a:cubicBezTo>
                  <a:pt x="1261" y="65"/>
                  <a:pt x="1256" y="75"/>
                  <a:pt x="1250" y="80"/>
                </a:cubicBezTo>
                <a:cubicBezTo>
                  <a:pt x="1246" y="86"/>
                  <a:pt x="1236" y="88"/>
                  <a:pt x="1232" y="95"/>
                </a:cubicBezTo>
                <a:cubicBezTo>
                  <a:pt x="1228" y="102"/>
                  <a:pt x="1230" y="112"/>
                  <a:pt x="1226" y="119"/>
                </a:cubicBezTo>
                <a:cubicBezTo>
                  <a:pt x="1208" y="147"/>
                  <a:pt x="1203" y="145"/>
                  <a:pt x="1178" y="152"/>
                </a:cubicBezTo>
                <a:cubicBezTo>
                  <a:pt x="1159" y="119"/>
                  <a:pt x="1141" y="104"/>
                  <a:pt x="1124" y="149"/>
                </a:cubicBezTo>
                <a:cubicBezTo>
                  <a:pt x="1119" y="84"/>
                  <a:pt x="1141" y="81"/>
                  <a:pt x="1073" y="86"/>
                </a:cubicBezTo>
                <a:cubicBezTo>
                  <a:pt x="1065" y="90"/>
                  <a:pt x="1048" y="90"/>
                  <a:pt x="1043" y="97"/>
                </a:cubicBezTo>
                <a:cubicBezTo>
                  <a:pt x="1036" y="106"/>
                  <a:pt x="1042" y="118"/>
                  <a:pt x="1037" y="128"/>
                </a:cubicBezTo>
                <a:cubicBezTo>
                  <a:pt x="1034" y="149"/>
                  <a:pt x="1035" y="168"/>
                  <a:pt x="1022" y="185"/>
                </a:cubicBezTo>
                <a:cubicBezTo>
                  <a:pt x="1016" y="222"/>
                  <a:pt x="1036" y="185"/>
                  <a:pt x="992" y="209"/>
                </a:cubicBezTo>
                <a:cubicBezTo>
                  <a:pt x="982" y="215"/>
                  <a:pt x="979" y="236"/>
                  <a:pt x="971" y="245"/>
                </a:cubicBezTo>
                <a:cubicBezTo>
                  <a:pt x="964" y="254"/>
                  <a:pt x="934" y="252"/>
                  <a:pt x="929" y="255"/>
                </a:cubicBezTo>
                <a:cubicBezTo>
                  <a:pt x="921" y="259"/>
                  <a:pt x="926" y="267"/>
                  <a:pt x="923" y="269"/>
                </a:cubicBezTo>
                <a:cubicBezTo>
                  <a:pt x="920" y="271"/>
                  <a:pt x="921" y="265"/>
                  <a:pt x="911" y="269"/>
                </a:cubicBezTo>
                <a:cubicBezTo>
                  <a:pt x="893" y="277"/>
                  <a:pt x="880" y="286"/>
                  <a:pt x="866" y="290"/>
                </a:cubicBezTo>
                <a:cubicBezTo>
                  <a:pt x="855" y="293"/>
                  <a:pt x="852" y="287"/>
                  <a:pt x="845" y="287"/>
                </a:cubicBezTo>
                <a:cubicBezTo>
                  <a:pt x="838" y="287"/>
                  <a:pt x="827" y="296"/>
                  <a:pt x="824" y="293"/>
                </a:cubicBezTo>
                <a:cubicBezTo>
                  <a:pt x="817" y="289"/>
                  <a:pt x="826" y="274"/>
                  <a:pt x="824" y="269"/>
                </a:cubicBezTo>
                <a:cubicBezTo>
                  <a:pt x="822" y="264"/>
                  <a:pt x="821" y="261"/>
                  <a:pt x="812" y="260"/>
                </a:cubicBezTo>
                <a:cubicBezTo>
                  <a:pt x="799" y="251"/>
                  <a:pt x="789" y="261"/>
                  <a:pt x="773" y="260"/>
                </a:cubicBezTo>
                <a:cubicBezTo>
                  <a:pt x="761" y="260"/>
                  <a:pt x="749" y="256"/>
                  <a:pt x="737" y="254"/>
                </a:cubicBezTo>
                <a:cubicBezTo>
                  <a:pt x="731" y="249"/>
                  <a:pt x="745" y="240"/>
                  <a:pt x="746" y="233"/>
                </a:cubicBezTo>
                <a:cubicBezTo>
                  <a:pt x="749" y="226"/>
                  <a:pt x="747" y="217"/>
                  <a:pt x="753" y="211"/>
                </a:cubicBezTo>
                <a:cubicBezTo>
                  <a:pt x="763" y="203"/>
                  <a:pt x="770" y="208"/>
                  <a:pt x="783" y="199"/>
                </a:cubicBezTo>
                <a:cubicBezTo>
                  <a:pt x="747" y="198"/>
                  <a:pt x="728" y="185"/>
                  <a:pt x="752" y="170"/>
                </a:cubicBezTo>
                <a:cubicBezTo>
                  <a:pt x="762" y="160"/>
                  <a:pt x="760" y="159"/>
                  <a:pt x="770" y="149"/>
                </a:cubicBezTo>
                <a:cubicBezTo>
                  <a:pt x="769" y="134"/>
                  <a:pt x="770" y="119"/>
                  <a:pt x="767" y="104"/>
                </a:cubicBezTo>
                <a:cubicBezTo>
                  <a:pt x="766" y="96"/>
                  <a:pt x="759" y="88"/>
                  <a:pt x="758" y="80"/>
                </a:cubicBezTo>
                <a:cubicBezTo>
                  <a:pt x="756" y="67"/>
                  <a:pt x="770" y="41"/>
                  <a:pt x="770" y="41"/>
                </a:cubicBezTo>
                <a:cubicBezTo>
                  <a:pt x="769" y="29"/>
                  <a:pt x="779" y="9"/>
                  <a:pt x="767" y="5"/>
                </a:cubicBezTo>
                <a:cubicBezTo>
                  <a:pt x="759" y="0"/>
                  <a:pt x="748" y="15"/>
                  <a:pt x="737" y="17"/>
                </a:cubicBezTo>
                <a:cubicBezTo>
                  <a:pt x="727" y="21"/>
                  <a:pt x="715" y="19"/>
                  <a:pt x="704" y="29"/>
                </a:cubicBezTo>
                <a:cubicBezTo>
                  <a:pt x="708" y="56"/>
                  <a:pt x="707" y="66"/>
                  <a:pt x="674" y="77"/>
                </a:cubicBezTo>
                <a:cubicBezTo>
                  <a:pt x="666" y="87"/>
                  <a:pt x="661" y="73"/>
                  <a:pt x="655" y="75"/>
                </a:cubicBezTo>
                <a:cubicBezTo>
                  <a:pt x="649" y="77"/>
                  <a:pt x="645" y="86"/>
                  <a:pt x="638" y="92"/>
                </a:cubicBezTo>
                <a:cubicBezTo>
                  <a:pt x="626" y="97"/>
                  <a:pt x="629" y="108"/>
                  <a:pt x="611" y="113"/>
                </a:cubicBezTo>
                <a:cubicBezTo>
                  <a:pt x="593" y="118"/>
                  <a:pt x="550" y="122"/>
                  <a:pt x="527" y="125"/>
                </a:cubicBezTo>
                <a:cubicBezTo>
                  <a:pt x="495" y="133"/>
                  <a:pt x="498" y="131"/>
                  <a:pt x="473" y="134"/>
                </a:cubicBezTo>
                <a:cubicBezTo>
                  <a:pt x="448" y="137"/>
                  <a:pt x="394" y="137"/>
                  <a:pt x="377" y="143"/>
                </a:cubicBezTo>
                <a:cubicBezTo>
                  <a:pt x="357" y="148"/>
                  <a:pt x="377" y="160"/>
                  <a:pt x="369" y="169"/>
                </a:cubicBezTo>
                <a:cubicBezTo>
                  <a:pt x="362" y="179"/>
                  <a:pt x="348" y="188"/>
                  <a:pt x="333" y="205"/>
                </a:cubicBezTo>
                <a:cubicBezTo>
                  <a:pt x="314" y="221"/>
                  <a:pt x="294" y="256"/>
                  <a:pt x="278" y="275"/>
                </a:cubicBezTo>
                <a:cubicBezTo>
                  <a:pt x="266" y="288"/>
                  <a:pt x="262" y="280"/>
                  <a:pt x="245" y="287"/>
                </a:cubicBezTo>
                <a:cubicBezTo>
                  <a:pt x="215" y="299"/>
                  <a:pt x="171" y="330"/>
                  <a:pt x="140" y="335"/>
                </a:cubicBezTo>
                <a:cubicBezTo>
                  <a:pt x="128" y="346"/>
                  <a:pt x="0" y="395"/>
                  <a:pt x="61" y="371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</a:ln>
          <a:effectLst>
            <a:prstShdw prst="shdw17" dist="17961" dir="13499999">
              <a:srgbClr val="138A4C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18808" name="Text Box 24"/>
          <p:cNvSpPr txBox="1"/>
          <p:nvPr/>
        </p:nvSpPr>
        <p:spPr>
          <a:xfrm>
            <a:off x="1363980" y="5433695"/>
            <a:ext cx="9465310" cy="645160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1858</a:t>
            </a:r>
            <a:r>
              <a:rPr lang="zh-CN" altLang="en-US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年中俄</a:t>
            </a:r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《</a:t>
            </a:r>
            <a:r>
              <a:rPr lang="zh-CN" altLang="en-US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瑷珲条约</a:t>
            </a:r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》</a:t>
            </a:r>
            <a:r>
              <a:rPr lang="zh-CN" altLang="en-US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割占</a:t>
            </a:r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60</a:t>
            </a:r>
            <a:r>
              <a:rPr lang="zh-CN" altLang="en-US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多万平方公里。</a:t>
            </a:r>
            <a:endParaRPr lang="zh-CN" altLang="en-US" sz="3600" b="1" dirty="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18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80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7651" name="Picture 2" descr="import22070_1"/>
          <p:cNvPicPr preferRelativeResize="0">
            <a:picLocks noChangeAspect="1"/>
          </p:cNvPicPr>
          <p:nvPr/>
        </p:nvPicPr>
        <p:blipFill>
          <a:blip r:embed="rId2"/>
          <a:srcRect l="6458" t="32974" r="4056" b="43372"/>
          <a:stretch>
            <a:fillRect/>
          </a:stretch>
        </p:blipFill>
        <p:spPr>
          <a:xfrm>
            <a:off x="-12065" y="36195"/>
            <a:ext cx="12164060" cy="4886960"/>
          </a:xfrm>
          <a:prstGeom prst="rect">
            <a:avLst/>
          </a:prstGeom>
          <a:solidFill>
            <a:srgbClr val="FF66FF">
              <a:alpha val="50195"/>
            </a:srgbClr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515151"/>
            </a:outerShdw>
          </a:effectLst>
        </p:spPr>
      </p:pic>
      <p:sp>
        <p:nvSpPr>
          <p:cNvPr id="120845" name="Rectangle 13"/>
          <p:cNvSpPr/>
          <p:nvPr/>
        </p:nvSpPr>
        <p:spPr>
          <a:xfrm>
            <a:off x="1145540" y="5565775"/>
            <a:ext cx="9848850" cy="645160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p>
            <a:pPr lvl="0" algn="ctr" eaLnBrk="1" hangingPunct="1"/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1860年中俄《北京条约》割占40多万平方公里。</a:t>
            </a:r>
            <a:endParaRPr lang="en-US" altLang="zh-CN" sz="3600" b="1" dirty="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  <p:sp>
        <p:nvSpPr>
          <p:cNvPr id="120837" name="Freeform 5" descr="小棋盘"/>
          <p:cNvSpPr/>
          <p:nvPr/>
        </p:nvSpPr>
        <p:spPr>
          <a:xfrm>
            <a:off x="10373995" y="87630"/>
            <a:ext cx="1686560" cy="3110865"/>
          </a:xfrm>
          <a:custGeom>
            <a:avLst/>
            <a:gdLst/>
            <a:ahLst/>
            <a:cxnLst>
              <a:cxn ang="0">
                <a:pos x="306073" y="1046162"/>
              </a:cxn>
              <a:cxn ang="0">
                <a:pos x="211233" y="1208087"/>
              </a:cxn>
              <a:cxn ang="0">
                <a:pos x="211233" y="1550987"/>
              </a:cxn>
              <a:cxn ang="0">
                <a:pos x="172435" y="1760537"/>
              </a:cxn>
              <a:cxn ang="0">
                <a:pos x="120705" y="1741487"/>
              </a:cxn>
              <a:cxn ang="0">
                <a:pos x="8622" y="1931987"/>
              </a:cxn>
              <a:cxn ang="0">
                <a:pos x="12933" y="2160587"/>
              </a:cxn>
              <a:cxn ang="0">
                <a:pos x="64663" y="2227262"/>
              </a:cxn>
              <a:cxn ang="0">
                <a:pos x="81907" y="2189162"/>
              </a:cxn>
              <a:cxn ang="0">
                <a:pos x="267275" y="2155825"/>
              </a:cxn>
              <a:cxn ang="0">
                <a:pos x="379358" y="2027237"/>
              </a:cxn>
              <a:cxn ang="0">
                <a:pos x="569037" y="1603375"/>
              </a:cxn>
              <a:cxn ang="0">
                <a:pos x="702674" y="1031875"/>
              </a:cxn>
              <a:cxn ang="0">
                <a:pos x="711296" y="908050"/>
              </a:cxn>
              <a:cxn ang="0">
                <a:pos x="694053" y="817562"/>
              </a:cxn>
              <a:cxn ang="0">
                <a:pos x="655255" y="407987"/>
              </a:cxn>
              <a:cxn ang="0">
                <a:pos x="763027" y="588962"/>
              </a:cxn>
              <a:cxn ang="0">
                <a:pos x="875110" y="869950"/>
              </a:cxn>
              <a:cxn ang="0">
                <a:pos x="918219" y="1055687"/>
              </a:cxn>
              <a:cxn ang="0">
                <a:pos x="918219" y="1136650"/>
              </a:cxn>
              <a:cxn ang="0">
                <a:pos x="995815" y="1336675"/>
              </a:cxn>
              <a:cxn ang="0">
                <a:pos x="1025991" y="1312862"/>
              </a:cxn>
              <a:cxn ang="0">
                <a:pos x="1077721" y="1189037"/>
              </a:cxn>
              <a:cxn ang="0">
                <a:pos x="1151006" y="1236662"/>
              </a:cxn>
              <a:cxn ang="0">
                <a:pos x="1107898" y="1146175"/>
              </a:cxn>
              <a:cxn ang="0">
                <a:pos x="1025991" y="1079500"/>
              </a:cxn>
              <a:cxn ang="0">
                <a:pos x="957017" y="836612"/>
              </a:cxn>
              <a:cxn ang="0">
                <a:pos x="1064789" y="841375"/>
              </a:cxn>
              <a:cxn ang="0">
                <a:pos x="1086343" y="784225"/>
              </a:cxn>
              <a:cxn ang="0">
                <a:pos x="1034613" y="698500"/>
              </a:cxn>
              <a:cxn ang="0">
                <a:pos x="922529" y="517525"/>
              </a:cxn>
              <a:cxn ang="0">
                <a:pos x="814757" y="317500"/>
              </a:cxn>
              <a:cxn ang="0">
                <a:pos x="806136" y="222250"/>
              </a:cxn>
              <a:cxn ang="0">
                <a:pos x="702674" y="36512"/>
              </a:cxn>
              <a:cxn ang="0">
                <a:pos x="655255" y="22225"/>
              </a:cxn>
              <a:cxn ang="0">
                <a:pos x="663876" y="122237"/>
              </a:cxn>
              <a:cxn ang="0">
                <a:pos x="629389" y="355600"/>
              </a:cxn>
              <a:cxn ang="0">
                <a:pos x="569037" y="284162"/>
              </a:cxn>
              <a:cxn ang="0">
                <a:pos x="474197" y="317500"/>
              </a:cxn>
              <a:cxn ang="0">
                <a:pos x="560415" y="412750"/>
              </a:cxn>
              <a:cxn ang="0">
                <a:pos x="482819" y="565150"/>
              </a:cxn>
              <a:cxn ang="0">
                <a:pos x="392291" y="674687"/>
              </a:cxn>
              <a:cxn ang="0">
                <a:pos x="340560" y="798512"/>
              </a:cxn>
            </a:cxnLst>
            <a:pathLst>
              <a:path w="812" h="1415">
                <a:moveTo>
                  <a:pt x="225" y="626"/>
                </a:moveTo>
                <a:cubicBezTo>
                  <a:pt x="223" y="631"/>
                  <a:pt x="217" y="648"/>
                  <a:pt x="213" y="659"/>
                </a:cubicBezTo>
                <a:cubicBezTo>
                  <a:pt x="207" y="670"/>
                  <a:pt x="206" y="683"/>
                  <a:pt x="201" y="695"/>
                </a:cubicBezTo>
                <a:cubicBezTo>
                  <a:pt x="192" y="718"/>
                  <a:pt x="175" y="752"/>
                  <a:pt x="147" y="761"/>
                </a:cubicBezTo>
                <a:cubicBezTo>
                  <a:pt x="136" y="794"/>
                  <a:pt x="143" y="847"/>
                  <a:pt x="132" y="881"/>
                </a:cubicBezTo>
                <a:cubicBezTo>
                  <a:pt x="134" y="917"/>
                  <a:pt x="141" y="942"/>
                  <a:pt x="147" y="977"/>
                </a:cubicBezTo>
                <a:cubicBezTo>
                  <a:pt x="147" y="1007"/>
                  <a:pt x="145" y="1036"/>
                  <a:pt x="141" y="1058"/>
                </a:cubicBezTo>
                <a:cubicBezTo>
                  <a:pt x="137" y="1080"/>
                  <a:pt x="126" y="1104"/>
                  <a:pt x="120" y="1109"/>
                </a:cubicBezTo>
                <a:cubicBezTo>
                  <a:pt x="114" y="1114"/>
                  <a:pt x="111" y="1093"/>
                  <a:pt x="105" y="1091"/>
                </a:cubicBezTo>
                <a:cubicBezTo>
                  <a:pt x="99" y="1089"/>
                  <a:pt x="101" y="1093"/>
                  <a:pt x="84" y="1097"/>
                </a:cubicBezTo>
                <a:cubicBezTo>
                  <a:pt x="67" y="1101"/>
                  <a:pt x="13" y="1098"/>
                  <a:pt x="0" y="1118"/>
                </a:cubicBezTo>
                <a:cubicBezTo>
                  <a:pt x="2" y="1151"/>
                  <a:pt x="5" y="1184"/>
                  <a:pt x="6" y="1217"/>
                </a:cubicBezTo>
                <a:cubicBezTo>
                  <a:pt x="7" y="1247"/>
                  <a:pt x="26" y="1283"/>
                  <a:pt x="27" y="1307"/>
                </a:cubicBezTo>
                <a:cubicBezTo>
                  <a:pt x="28" y="1331"/>
                  <a:pt x="9" y="1343"/>
                  <a:pt x="9" y="1361"/>
                </a:cubicBezTo>
                <a:cubicBezTo>
                  <a:pt x="10" y="1382"/>
                  <a:pt x="22" y="1395"/>
                  <a:pt x="27" y="1415"/>
                </a:cubicBezTo>
                <a:cubicBezTo>
                  <a:pt x="32" y="1407"/>
                  <a:pt x="41" y="1412"/>
                  <a:pt x="45" y="1403"/>
                </a:cubicBezTo>
                <a:cubicBezTo>
                  <a:pt x="47" y="1397"/>
                  <a:pt x="44" y="1390"/>
                  <a:pt x="48" y="1385"/>
                </a:cubicBezTo>
                <a:cubicBezTo>
                  <a:pt x="55" y="1376"/>
                  <a:pt x="47" y="1381"/>
                  <a:pt x="57" y="1379"/>
                </a:cubicBezTo>
                <a:cubicBezTo>
                  <a:pt x="67" y="1376"/>
                  <a:pt x="84" y="1334"/>
                  <a:pt x="105" y="1331"/>
                </a:cubicBezTo>
                <a:cubicBezTo>
                  <a:pt x="126" y="1328"/>
                  <a:pt x="167" y="1358"/>
                  <a:pt x="186" y="1358"/>
                </a:cubicBezTo>
                <a:cubicBezTo>
                  <a:pt x="205" y="1348"/>
                  <a:pt x="186" y="1355"/>
                  <a:pt x="219" y="1331"/>
                </a:cubicBezTo>
                <a:cubicBezTo>
                  <a:pt x="233" y="1317"/>
                  <a:pt x="245" y="1300"/>
                  <a:pt x="264" y="1277"/>
                </a:cubicBezTo>
                <a:cubicBezTo>
                  <a:pt x="283" y="1254"/>
                  <a:pt x="308" y="1237"/>
                  <a:pt x="330" y="1193"/>
                </a:cubicBezTo>
                <a:cubicBezTo>
                  <a:pt x="352" y="1149"/>
                  <a:pt x="377" y="1057"/>
                  <a:pt x="396" y="1010"/>
                </a:cubicBezTo>
                <a:cubicBezTo>
                  <a:pt x="415" y="963"/>
                  <a:pt x="429" y="971"/>
                  <a:pt x="444" y="911"/>
                </a:cubicBezTo>
                <a:cubicBezTo>
                  <a:pt x="459" y="851"/>
                  <a:pt x="482" y="699"/>
                  <a:pt x="489" y="650"/>
                </a:cubicBezTo>
                <a:cubicBezTo>
                  <a:pt x="491" y="644"/>
                  <a:pt x="490" y="620"/>
                  <a:pt x="489" y="614"/>
                </a:cubicBezTo>
                <a:cubicBezTo>
                  <a:pt x="489" y="602"/>
                  <a:pt x="497" y="581"/>
                  <a:pt x="495" y="572"/>
                </a:cubicBezTo>
                <a:cubicBezTo>
                  <a:pt x="493" y="563"/>
                  <a:pt x="479" y="566"/>
                  <a:pt x="477" y="557"/>
                </a:cubicBezTo>
                <a:cubicBezTo>
                  <a:pt x="475" y="548"/>
                  <a:pt x="488" y="545"/>
                  <a:pt x="483" y="515"/>
                </a:cubicBezTo>
                <a:cubicBezTo>
                  <a:pt x="481" y="485"/>
                  <a:pt x="451" y="420"/>
                  <a:pt x="447" y="377"/>
                </a:cubicBezTo>
                <a:cubicBezTo>
                  <a:pt x="443" y="334"/>
                  <a:pt x="447" y="268"/>
                  <a:pt x="456" y="257"/>
                </a:cubicBezTo>
                <a:cubicBezTo>
                  <a:pt x="473" y="283"/>
                  <a:pt x="473" y="306"/>
                  <a:pt x="501" y="311"/>
                </a:cubicBezTo>
                <a:cubicBezTo>
                  <a:pt x="510" y="341"/>
                  <a:pt x="511" y="342"/>
                  <a:pt x="531" y="371"/>
                </a:cubicBezTo>
                <a:cubicBezTo>
                  <a:pt x="542" y="416"/>
                  <a:pt x="534" y="428"/>
                  <a:pt x="570" y="464"/>
                </a:cubicBezTo>
                <a:cubicBezTo>
                  <a:pt x="582" y="493"/>
                  <a:pt x="601" y="526"/>
                  <a:pt x="609" y="548"/>
                </a:cubicBezTo>
                <a:cubicBezTo>
                  <a:pt x="617" y="570"/>
                  <a:pt x="613" y="580"/>
                  <a:pt x="618" y="599"/>
                </a:cubicBezTo>
                <a:cubicBezTo>
                  <a:pt x="626" y="624"/>
                  <a:pt x="623" y="643"/>
                  <a:pt x="639" y="665"/>
                </a:cubicBezTo>
                <a:cubicBezTo>
                  <a:pt x="651" y="713"/>
                  <a:pt x="608" y="666"/>
                  <a:pt x="636" y="698"/>
                </a:cubicBezTo>
                <a:cubicBezTo>
                  <a:pt x="640" y="703"/>
                  <a:pt x="638" y="710"/>
                  <a:pt x="639" y="716"/>
                </a:cubicBezTo>
                <a:cubicBezTo>
                  <a:pt x="644" y="737"/>
                  <a:pt x="653" y="769"/>
                  <a:pt x="672" y="782"/>
                </a:cubicBezTo>
                <a:cubicBezTo>
                  <a:pt x="675" y="799"/>
                  <a:pt x="673" y="850"/>
                  <a:pt x="693" y="842"/>
                </a:cubicBezTo>
                <a:cubicBezTo>
                  <a:pt x="699" y="816"/>
                  <a:pt x="689" y="840"/>
                  <a:pt x="711" y="836"/>
                </a:cubicBezTo>
                <a:cubicBezTo>
                  <a:pt x="714" y="835"/>
                  <a:pt x="700" y="836"/>
                  <a:pt x="714" y="827"/>
                </a:cubicBezTo>
                <a:cubicBezTo>
                  <a:pt x="708" y="796"/>
                  <a:pt x="702" y="770"/>
                  <a:pt x="711" y="740"/>
                </a:cubicBezTo>
                <a:cubicBezTo>
                  <a:pt x="725" y="695"/>
                  <a:pt x="744" y="741"/>
                  <a:pt x="750" y="749"/>
                </a:cubicBezTo>
                <a:cubicBezTo>
                  <a:pt x="753" y="770"/>
                  <a:pt x="765" y="790"/>
                  <a:pt x="786" y="797"/>
                </a:cubicBezTo>
                <a:cubicBezTo>
                  <a:pt x="791" y="791"/>
                  <a:pt x="808" y="789"/>
                  <a:pt x="801" y="779"/>
                </a:cubicBezTo>
                <a:cubicBezTo>
                  <a:pt x="803" y="772"/>
                  <a:pt x="812" y="764"/>
                  <a:pt x="807" y="755"/>
                </a:cubicBezTo>
                <a:cubicBezTo>
                  <a:pt x="802" y="746"/>
                  <a:pt x="781" y="732"/>
                  <a:pt x="771" y="722"/>
                </a:cubicBezTo>
                <a:cubicBezTo>
                  <a:pt x="759" y="708"/>
                  <a:pt x="753" y="699"/>
                  <a:pt x="744" y="692"/>
                </a:cubicBezTo>
                <a:cubicBezTo>
                  <a:pt x="735" y="685"/>
                  <a:pt x="724" y="687"/>
                  <a:pt x="714" y="680"/>
                </a:cubicBezTo>
                <a:cubicBezTo>
                  <a:pt x="710" y="641"/>
                  <a:pt x="721" y="646"/>
                  <a:pt x="681" y="650"/>
                </a:cubicBezTo>
                <a:cubicBezTo>
                  <a:pt x="682" y="607"/>
                  <a:pt x="664" y="570"/>
                  <a:pt x="666" y="527"/>
                </a:cubicBezTo>
                <a:cubicBezTo>
                  <a:pt x="667" y="512"/>
                  <a:pt x="658" y="472"/>
                  <a:pt x="672" y="467"/>
                </a:cubicBezTo>
                <a:cubicBezTo>
                  <a:pt x="740" y="478"/>
                  <a:pt x="697" y="486"/>
                  <a:pt x="741" y="530"/>
                </a:cubicBezTo>
                <a:cubicBezTo>
                  <a:pt x="743" y="532"/>
                  <a:pt x="752" y="535"/>
                  <a:pt x="744" y="521"/>
                </a:cubicBezTo>
                <a:cubicBezTo>
                  <a:pt x="745" y="515"/>
                  <a:pt x="759" y="505"/>
                  <a:pt x="756" y="494"/>
                </a:cubicBezTo>
                <a:cubicBezTo>
                  <a:pt x="753" y="483"/>
                  <a:pt x="729" y="461"/>
                  <a:pt x="723" y="452"/>
                </a:cubicBezTo>
                <a:cubicBezTo>
                  <a:pt x="722" y="448"/>
                  <a:pt x="732" y="457"/>
                  <a:pt x="720" y="440"/>
                </a:cubicBezTo>
                <a:cubicBezTo>
                  <a:pt x="698" y="409"/>
                  <a:pt x="670" y="382"/>
                  <a:pt x="648" y="350"/>
                </a:cubicBezTo>
                <a:cubicBezTo>
                  <a:pt x="610" y="294"/>
                  <a:pt x="671" y="350"/>
                  <a:pt x="642" y="326"/>
                </a:cubicBezTo>
                <a:cubicBezTo>
                  <a:pt x="639" y="323"/>
                  <a:pt x="661" y="372"/>
                  <a:pt x="630" y="320"/>
                </a:cubicBezTo>
                <a:cubicBezTo>
                  <a:pt x="620" y="300"/>
                  <a:pt x="578" y="230"/>
                  <a:pt x="567" y="200"/>
                </a:cubicBezTo>
                <a:cubicBezTo>
                  <a:pt x="558" y="176"/>
                  <a:pt x="574" y="183"/>
                  <a:pt x="573" y="173"/>
                </a:cubicBezTo>
                <a:cubicBezTo>
                  <a:pt x="572" y="163"/>
                  <a:pt x="568" y="156"/>
                  <a:pt x="561" y="140"/>
                </a:cubicBezTo>
                <a:cubicBezTo>
                  <a:pt x="554" y="124"/>
                  <a:pt x="543" y="96"/>
                  <a:pt x="531" y="77"/>
                </a:cubicBezTo>
                <a:cubicBezTo>
                  <a:pt x="519" y="58"/>
                  <a:pt x="498" y="34"/>
                  <a:pt x="489" y="23"/>
                </a:cubicBezTo>
                <a:cubicBezTo>
                  <a:pt x="480" y="12"/>
                  <a:pt x="482" y="9"/>
                  <a:pt x="477" y="8"/>
                </a:cubicBezTo>
                <a:cubicBezTo>
                  <a:pt x="472" y="7"/>
                  <a:pt x="460" y="14"/>
                  <a:pt x="456" y="14"/>
                </a:cubicBezTo>
                <a:cubicBezTo>
                  <a:pt x="452" y="6"/>
                  <a:pt x="485" y="0"/>
                  <a:pt x="453" y="8"/>
                </a:cubicBezTo>
                <a:cubicBezTo>
                  <a:pt x="455" y="43"/>
                  <a:pt x="455" y="50"/>
                  <a:pt x="462" y="77"/>
                </a:cubicBezTo>
                <a:cubicBezTo>
                  <a:pt x="456" y="95"/>
                  <a:pt x="449" y="115"/>
                  <a:pt x="444" y="134"/>
                </a:cubicBezTo>
                <a:cubicBezTo>
                  <a:pt x="445" y="164"/>
                  <a:pt x="457" y="247"/>
                  <a:pt x="438" y="224"/>
                </a:cubicBezTo>
                <a:cubicBezTo>
                  <a:pt x="427" y="211"/>
                  <a:pt x="449" y="205"/>
                  <a:pt x="429" y="200"/>
                </a:cubicBezTo>
                <a:cubicBezTo>
                  <a:pt x="421" y="184"/>
                  <a:pt x="412" y="191"/>
                  <a:pt x="396" y="179"/>
                </a:cubicBezTo>
                <a:cubicBezTo>
                  <a:pt x="384" y="177"/>
                  <a:pt x="365" y="167"/>
                  <a:pt x="354" y="170"/>
                </a:cubicBezTo>
                <a:cubicBezTo>
                  <a:pt x="343" y="173"/>
                  <a:pt x="328" y="190"/>
                  <a:pt x="330" y="200"/>
                </a:cubicBezTo>
                <a:cubicBezTo>
                  <a:pt x="325" y="232"/>
                  <a:pt x="340" y="228"/>
                  <a:pt x="366" y="233"/>
                </a:cubicBezTo>
                <a:cubicBezTo>
                  <a:pt x="378" y="241"/>
                  <a:pt x="384" y="247"/>
                  <a:pt x="390" y="260"/>
                </a:cubicBezTo>
                <a:cubicBezTo>
                  <a:pt x="391" y="273"/>
                  <a:pt x="400" y="290"/>
                  <a:pt x="387" y="311"/>
                </a:cubicBezTo>
                <a:cubicBezTo>
                  <a:pt x="378" y="327"/>
                  <a:pt x="349" y="344"/>
                  <a:pt x="336" y="356"/>
                </a:cubicBezTo>
                <a:cubicBezTo>
                  <a:pt x="323" y="368"/>
                  <a:pt x="322" y="372"/>
                  <a:pt x="312" y="383"/>
                </a:cubicBezTo>
                <a:cubicBezTo>
                  <a:pt x="291" y="404"/>
                  <a:pt x="295" y="405"/>
                  <a:pt x="273" y="425"/>
                </a:cubicBezTo>
                <a:cubicBezTo>
                  <a:pt x="265" y="438"/>
                  <a:pt x="273" y="454"/>
                  <a:pt x="267" y="467"/>
                </a:cubicBezTo>
                <a:cubicBezTo>
                  <a:pt x="261" y="480"/>
                  <a:pt x="243" y="495"/>
                  <a:pt x="237" y="503"/>
                </a:cubicBezTo>
              </a:path>
            </a:pathLst>
          </a:custGeom>
          <a:solidFill>
            <a:schemeClr val="accent4"/>
          </a:solidFill>
          <a:ln w="9525">
            <a:noFill/>
          </a:ln>
          <a:effectLst>
            <a:prstShdw prst="shdw17" dist="17961" dir="13499999">
              <a:srgbClr val="49278C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0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5" grpId="0"/>
      <p:bldP spid="120837" grpId="0" bldLvl="0" animBg="1"/>
      <p:bldP spid="120837" grpId="1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28675" name="Picture 2" descr="import22070_1"/>
          <p:cNvPicPr preferRelativeResize="0">
            <a:picLocks noChangeAspect="1"/>
          </p:cNvPicPr>
          <p:nvPr/>
        </p:nvPicPr>
        <p:blipFill>
          <a:blip r:embed="rId2"/>
          <a:srcRect l="6458" t="32974" r="4056" b="43372"/>
          <a:stretch>
            <a:fillRect/>
          </a:stretch>
        </p:blipFill>
        <p:spPr>
          <a:xfrm>
            <a:off x="18415" y="54610"/>
            <a:ext cx="12119610" cy="4853305"/>
          </a:xfrm>
          <a:prstGeom prst="rect">
            <a:avLst/>
          </a:prstGeom>
          <a:solidFill>
            <a:srgbClr val="FF66FF">
              <a:alpha val="50195"/>
            </a:srgbClr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515151"/>
            </a:outerShdw>
          </a:effectLst>
        </p:spPr>
      </p:pic>
      <p:sp>
        <p:nvSpPr>
          <p:cNvPr id="121862" name="Freeform 6" descr="苏格兰方格呢"/>
          <p:cNvSpPr/>
          <p:nvPr/>
        </p:nvSpPr>
        <p:spPr bwMode="auto">
          <a:xfrm>
            <a:off x="492760" y="1057275"/>
            <a:ext cx="3755390" cy="2425700"/>
          </a:xfrm>
          <a:custGeom>
            <a:avLst/>
            <a:gdLst>
              <a:gd name="T0" fmla="*/ 1552 w 1604"/>
              <a:gd name="T1" fmla="*/ 43 h 1075"/>
              <a:gd name="T2" fmla="*/ 1438 w 1604"/>
              <a:gd name="T3" fmla="*/ 13 h 1075"/>
              <a:gd name="T4" fmla="*/ 1255 w 1604"/>
              <a:gd name="T5" fmla="*/ 49 h 1075"/>
              <a:gd name="T6" fmla="*/ 1105 w 1604"/>
              <a:gd name="T7" fmla="*/ 118 h 1075"/>
              <a:gd name="T8" fmla="*/ 1054 w 1604"/>
              <a:gd name="T9" fmla="*/ 274 h 1075"/>
              <a:gd name="T10" fmla="*/ 913 w 1604"/>
              <a:gd name="T11" fmla="*/ 367 h 1075"/>
              <a:gd name="T12" fmla="*/ 817 w 1604"/>
              <a:gd name="T13" fmla="*/ 414 h 1075"/>
              <a:gd name="T14" fmla="*/ 733 w 1604"/>
              <a:gd name="T15" fmla="*/ 508 h 1075"/>
              <a:gd name="T16" fmla="*/ 595 w 1604"/>
              <a:gd name="T17" fmla="*/ 475 h 1075"/>
              <a:gd name="T18" fmla="*/ 522 w 1604"/>
              <a:gd name="T19" fmla="*/ 417 h 1075"/>
              <a:gd name="T20" fmla="*/ 436 w 1604"/>
              <a:gd name="T21" fmla="*/ 424 h 1075"/>
              <a:gd name="T22" fmla="*/ 345 w 1604"/>
              <a:gd name="T23" fmla="*/ 472 h 1075"/>
              <a:gd name="T24" fmla="*/ 94 w 1604"/>
              <a:gd name="T25" fmla="*/ 529 h 1075"/>
              <a:gd name="T26" fmla="*/ 7 w 1604"/>
              <a:gd name="T27" fmla="*/ 562 h 1075"/>
              <a:gd name="T28" fmla="*/ 28 w 1604"/>
              <a:gd name="T29" fmla="*/ 643 h 1075"/>
              <a:gd name="T30" fmla="*/ 39 w 1604"/>
              <a:gd name="T31" fmla="*/ 730 h 1075"/>
              <a:gd name="T32" fmla="*/ 46 w 1604"/>
              <a:gd name="T33" fmla="*/ 775 h 1075"/>
              <a:gd name="T34" fmla="*/ 148 w 1604"/>
              <a:gd name="T35" fmla="*/ 817 h 1075"/>
              <a:gd name="T36" fmla="*/ 223 w 1604"/>
              <a:gd name="T37" fmla="*/ 871 h 1075"/>
              <a:gd name="T38" fmla="*/ 169 w 1604"/>
              <a:gd name="T39" fmla="*/ 916 h 1075"/>
              <a:gd name="T40" fmla="*/ 100 w 1604"/>
              <a:gd name="T41" fmla="*/ 982 h 1075"/>
              <a:gd name="T42" fmla="*/ 106 w 1604"/>
              <a:gd name="T43" fmla="*/ 1066 h 1075"/>
              <a:gd name="T44" fmla="*/ 174 w 1604"/>
              <a:gd name="T45" fmla="*/ 1044 h 1075"/>
              <a:gd name="T46" fmla="*/ 225 w 1604"/>
              <a:gd name="T47" fmla="*/ 1035 h 1075"/>
              <a:gd name="T48" fmla="*/ 334 w 1604"/>
              <a:gd name="T49" fmla="*/ 1000 h 1075"/>
              <a:gd name="T50" fmla="*/ 445 w 1604"/>
              <a:gd name="T51" fmla="*/ 1015 h 1075"/>
              <a:gd name="T52" fmla="*/ 571 w 1604"/>
              <a:gd name="T53" fmla="*/ 937 h 1075"/>
              <a:gd name="T54" fmla="*/ 649 w 1604"/>
              <a:gd name="T55" fmla="*/ 880 h 1075"/>
              <a:gd name="T56" fmla="*/ 682 w 1604"/>
              <a:gd name="T57" fmla="*/ 820 h 1075"/>
              <a:gd name="T58" fmla="*/ 736 w 1604"/>
              <a:gd name="T59" fmla="*/ 688 h 1075"/>
              <a:gd name="T60" fmla="*/ 919 w 1604"/>
              <a:gd name="T61" fmla="*/ 676 h 1075"/>
              <a:gd name="T62" fmla="*/ 985 w 1604"/>
              <a:gd name="T63" fmla="*/ 571 h 1075"/>
              <a:gd name="T64" fmla="*/ 1057 w 1604"/>
              <a:gd name="T65" fmla="*/ 556 h 1075"/>
              <a:gd name="T66" fmla="*/ 1156 w 1604"/>
              <a:gd name="T67" fmla="*/ 556 h 1075"/>
              <a:gd name="T68" fmla="*/ 1096 w 1604"/>
              <a:gd name="T69" fmla="*/ 460 h 1075"/>
              <a:gd name="T70" fmla="*/ 1153 w 1604"/>
              <a:gd name="T71" fmla="*/ 412 h 1075"/>
              <a:gd name="T72" fmla="*/ 1302 w 1604"/>
              <a:gd name="T73" fmla="*/ 364 h 1075"/>
              <a:gd name="T74" fmla="*/ 1365 w 1604"/>
              <a:gd name="T75" fmla="*/ 382 h 1075"/>
              <a:gd name="T76" fmla="*/ 1495 w 1604"/>
              <a:gd name="T77" fmla="*/ 349 h 1075"/>
              <a:gd name="T78" fmla="*/ 1531 w 1604"/>
              <a:gd name="T79" fmla="*/ 313 h 1075"/>
              <a:gd name="T80" fmla="*/ 1495 w 1604"/>
              <a:gd name="T81" fmla="*/ 231 h 1075"/>
              <a:gd name="T82" fmla="*/ 1546 w 1604"/>
              <a:gd name="T83" fmla="*/ 178 h 1075"/>
              <a:gd name="T84" fmla="*/ 1591 w 1604"/>
              <a:gd name="T85" fmla="*/ 115 h 1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604" h="1075">
                <a:moveTo>
                  <a:pt x="1591" y="115"/>
                </a:moveTo>
                <a:cubicBezTo>
                  <a:pt x="1577" y="66"/>
                  <a:pt x="1597" y="123"/>
                  <a:pt x="1564" y="76"/>
                </a:cubicBezTo>
                <a:cubicBezTo>
                  <a:pt x="1557" y="66"/>
                  <a:pt x="1563" y="46"/>
                  <a:pt x="1552" y="43"/>
                </a:cubicBezTo>
                <a:cubicBezTo>
                  <a:pt x="1550" y="37"/>
                  <a:pt x="1556" y="52"/>
                  <a:pt x="1549" y="52"/>
                </a:cubicBezTo>
                <a:cubicBezTo>
                  <a:pt x="1541" y="53"/>
                  <a:pt x="1519" y="54"/>
                  <a:pt x="1501" y="48"/>
                </a:cubicBezTo>
                <a:cubicBezTo>
                  <a:pt x="1475" y="43"/>
                  <a:pt x="1465" y="21"/>
                  <a:pt x="1438" y="13"/>
                </a:cubicBezTo>
                <a:cubicBezTo>
                  <a:pt x="1416" y="8"/>
                  <a:pt x="1403" y="0"/>
                  <a:pt x="1378" y="1"/>
                </a:cubicBezTo>
                <a:cubicBezTo>
                  <a:pt x="1353" y="2"/>
                  <a:pt x="1305" y="14"/>
                  <a:pt x="1285" y="22"/>
                </a:cubicBezTo>
                <a:cubicBezTo>
                  <a:pt x="1273" y="24"/>
                  <a:pt x="1255" y="49"/>
                  <a:pt x="1255" y="49"/>
                </a:cubicBezTo>
                <a:cubicBezTo>
                  <a:pt x="1230" y="71"/>
                  <a:pt x="1210" y="83"/>
                  <a:pt x="1177" y="88"/>
                </a:cubicBezTo>
                <a:cubicBezTo>
                  <a:pt x="1162" y="90"/>
                  <a:pt x="1123" y="109"/>
                  <a:pt x="1123" y="109"/>
                </a:cubicBezTo>
                <a:cubicBezTo>
                  <a:pt x="1106" y="126"/>
                  <a:pt x="1111" y="101"/>
                  <a:pt x="1105" y="118"/>
                </a:cubicBezTo>
                <a:cubicBezTo>
                  <a:pt x="1101" y="129"/>
                  <a:pt x="1106" y="161"/>
                  <a:pt x="1102" y="181"/>
                </a:cubicBezTo>
                <a:cubicBezTo>
                  <a:pt x="1098" y="201"/>
                  <a:pt x="1086" y="226"/>
                  <a:pt x="1078" y="241"/>
                </a:cubicBezTo>
                <a:cubicBezTo>
                  <a:pt x="1071" y="256"/>
                  <a:pt x="1065" y="266"/>
                  <a:pt x="1054" y="274"/>
                </a:cubicBezTo>
                <a:cubicBezTo>
                  <a:pt x="1044" y="285"/>
                  <a:pt x="1038" y="293"/>
                  <a:pt x="1018" y="304"/>
                </a:cubicBezTo>
                <a:cubicBezTo>
                  <a:pt x="999" y="317"/>
                  <a:pt x="948" y="332"/>
                  <a:pt x="931" y="343"/>
                </a:cubicBezTo>
                <a:cubicBezTo>
                  <a:pt x="914" y="353"/>
                  <a:pt x="921" y="355"/>
                  <a:pt x="913" y="367"/>
                </a:cubicBezTo>
                <a:cubicBezTo>
                  <a:pt x="902" y="375"/>
                  <a:pt x="892" y="406"/>
                  <a:pt x="882" y="415"/>
                </a:cubicBezTo>
                <a:cubicBezTo>
                  <a:pt x="872" y="424"/>
                  <a:pt x="861" y="420"/>
                  <a:pt x="850" y="420"/>
                </a:cubicBezTo>
                <a:cubicBezTo>
                  <a:pt x="839" y="420"/>
                  <a:pt x="827" y="415"/>
                  <a:pt x="817" y="414"/>
                </a:cubicBezTo>
                <a:cubicBezTo>
                  <a:pt x="807" y="413"/>
                  <a:pt x="797" y="407"/>
                  <a:pt x="790" y="412"/>
                </a:cubicBezTo>
                <a:cubicBezTo>
                  <a:pt x="784" y="414"/>
                  <a:pt x="772" y="442"/>
                  <a:pt x="772" y="442"/>
                </a:cubicBezTo>
                <a:cubicBezTo>
                  <a:pt x="767" y="469"/>
                  <a:pt x="762" y="498"/>
                  <a:pt x="733" y="508"/>
                </a:cubicBezTo>
                <a:cubicBezTo>
                  <a:pt x="711" y="517"/>
                  <a:pt x="659" y="489"/>
                  <a:pt x="643" y="487"/>
                </a:cubicBezTo>
                <a:cubicBezTo>
                  <a:pt x="626" y="484"/>
                  <a:pt x="641" y="492"/>
                  <a:pt x="633" y="490"/>
                </a:cubicBezTo>
                <a:cubicBezTo>
                  <a:pt x="615" y="488"/>
                  <a:pt x="615" y="478"/>
                  <a:pt x="595" y="475"/>
                </a:cubicBezTo>
                <a:cubicBezTo>
                  <a:pt x="583" y="468"/>
                  <a:pt x="570" y="473"/>
                  <a:pt x="562" y="466"/>
                </a:cubicBezTo>
                <a:cubicBezTo>
                  <a:pt x="554" y="459"/>
                  <a:pt x="553" y="443"/>
                  <a:pt x="546" y="435"/>
                </a:cubicBezTo>
                <a:cubicBezTo>
                  <a:pt x="538" y="419"/>
                  <a:pt x="531" y="420"/>
                  <a:pt x="522" y="417"/>
                </a:cubicBezTo>
                <a:cubicBezTo>
                  <a:pt x="513" y="414"/>
                  <a:pt x="502" y="416"/>
                  <a:pt x="493" y="414"/>
                </a:cubicBezTo>
                <a:cubicBezTo>
                  <a:pt x="484" y="414"/>
                  <a:pt x="477" y="404"/>
                  <a:pt x="468" y="406"/>
                </a:cubicBezTo>
                <a:cubicBezTo>
                  <a:pt x="459" y="408"/>
                  <a:pt x="446" y="421"/>
                  <a:pt x="436" y="424"/>
                </a:cubicBezTo>
                <a:cubicBezTo>
                  <a:pt x="426" y="427"/>
                  <a:pt x="418" y="422"/>
                  <a:pt x="406" y="427"/>
                </a:cubicBezTo>
                <a:cubicBezTo>
                  <a:pt x="381" y="437"/>
                  <a:pt x="371" y="446"/>
                  <a:pt x="361" y="453"/>
                </a:cubicBezTo>
                <a:cubicBezTo>
                  <a:pt x="351" y="460"/>
                  <a:pt x="352" y="465"/>
                  <a:pt x="345" y="472"/>
                </a:cubicBezTo>
                <a:cubicBezTo>
                  <a:pt x="338" y="478"/>
                  <a:pt x="342" y="495"/>
                  <a:pt x="318" y="493"/>
                </a:cubicBezTo>
                <a:cubicBezTo>
                  <a:pt x="282" y="535"/>
                  <a:pt x="221" y="526"/>
                  <a:pt x="169" y="532"/>
                </a:cubicBezTo>
                <a:cubicBezTo>
                  <a:pt x="134" y="543"/>
                  <a:pt x="120" y="527"/>
                  <a:pt x="94" y="529"/>
                </a:cubicBezTo>
                <a:cubicBezTo>
                  <a:pt x="73" y="529"/>
                  <a:pt x="56" y="530"/>
                  <a:pt x="43" y="532"/>
                </a:cubicBezTo>
                <a:cubicBezTo>
                  <a:pt x="30" y="534"/>
                  <a:pt x="21" y="539"/>
                  <a:pt x="15" y="544"/>
                </a:cubicBezTo>
                <a:cubicBezTo>
                  <a:pt x="0" y="551"/>
                  <a:pt x="9" y="555"/>
                  <a:pt x="7" y="562"/>
                </a:cubicBezTo>
                <a:cubicBezTo>
                  <a:pt x="5" y="569"/>
                  <a:pt x="1" y="574"/>
                  <a:pt x="3" y="585"/>
                </a:cubicBezTo>
                <a:cubicBezTo>
                  <a:pt x="5" y="596"/>
                  <a:pt x="15" y="618"/>
                  <a:pt x="19" y="628"/>
                </a:cubicBezTo>
                <a:cubicBezTo>
                  <a:pt x="23" y="638"/>
                  <a:pt x="26" y="639"/>
                  <a:pt x="28" y="643"/>
                </a:cubicBezTo>
                <a:cubicBezTo>
                  <a:pt x="27" y="659"/>
                  <a:pt x="29" y="647"/>
                  <a:pt x="31" y="655"/>
                </a:cubicBezTo>
                <a:cubicBezTo>
                  <a:pt x="33" y="663"/>
                  <a:pt x="36" y="679"/>
                  <a:pt x="37" y="691"/>
                </a:cubicBezTo>
                <a:cubicBezTo>
                  <a:pt x="38" y="703"/>
                  <a:pt x="39" y="721"/>
                  <a:pt x="39" y="730"/>
                </a:cubicBezTo>
                <a:cubicBezTo>
                  <a:pt x="39" y="739"/>
                  <a:pt x="38" y="740"/>
                  <a:pt x="37" y="744"/>
                </a:cubicBezTo>
                <a:cubicBezTo>
                  <a:pt x="42" y="750"/>
                  <a:pt x="27" y="749"/>
                  <a:pt x="34" y="754"/>
                </a:cubicBezTo>
                <a:cubicBezTo>
                  <a:pt x="40" y="758"/>
                  <a:pt x="37" y="769"/>
                  <a:pt x="46" y="775"/>
                </a:cubicBezTo>
                <a:cubicBezTo>
                  <a:pt x="55" y="781"/>
                  <a:pt x="73" y="788"/>
                  <a:pt x="88" y="793"/>
                </a:cubicBezTo>
                <a:cubicBezTo>
                  <a:pt x="103" y="799"/>
                  <a:pt x="128" y="804"/>
                  <a:pt x="138" y="808"/>
                </a:cubicBezTo>
                <a:cubicBezTo>
                  <a:pt x="148" y="812"/>
                  <a:pt x="139" y="811"/>
                  <a:pt x="148" y="817"/>
                </a:cubicBezTo>
                <a:cubicBezTo>
                  <a:pt x="154" y="835"/>
                  <a:pt x="174" y="836"/>
                  <a:pt x="190" y="841"/>
                </a:cubicBezTo>
                <a:cubicBezTo>
                  <a:pt x="201" y="848"/>
                  <a:pt x="205" y="863"/>
                  <a:pt x="211" y="868"/>
                </a:cubicBezTo>
                <a:cubicBezTo>
                  <a:pt x="217" y="873"/>
                  <a:pt x="229" y="868"/>
                  <a:pt x="223" y="871"/>
                </a:cubicBezTo>
                <a:cubicBezTo>
                  <a:pt x="220" y="880"/>
                  <a:pt x="186" y="883"/>
                  <a:pt x="174" y="886"/>
                </a:cubicBezTo>
                <a:cubicBezTo>
                  <a:pt x="162" y="889"/>
                  <a:pt x="152" y="887"/>
                  <a:pt x="151" y="892"/>
                </a:cubicBezTo>
                <a:cubicBezTo>
                  <a:pt x="142" y="901"/>
                  <a:pt x="164" y="904"/>
                  <a:pt x="169" y="916"/>
                </a:cubicBezTo>
                <a:cubicBezTo>
                  <a:pt x="174" y="928"/>
                  <a:pt x="184" y="954"/>
                  <a:pt x="181" y="964"/>
                </a:cubicBezTo>
                <a:cubicBezTo>
                  <a:pt x="176" y="978"/>
                  <a:pt x="159" y="965"/>
                  <a:pt x="148" y="979"/>
                </a:cubicBezTo>
                <a:cubicBezTo>
                  <a:pt x="135" y="982"/>
                  <a:pt x="109" y="974"/>
                  <a:pt x="100" y="982"/>
                </a:cubicBezTo>
                <a:cubicBezTo>
                  <a:pt x="91" y="990"/>
                  <a:pt x="92" y="1016"/>
                  <a:pt x="94" y="1027"/>
                </a:cubicBezTo>
                <a:cubicBezTo>
                  <a:pt x="96" y="1038"/>
                  <a:pt x="110" y="1044"/>
                  <a:pt x="112" y="1051"/>
                </a:cubicBezTo>
                <a:cubicBezTo>
                  <a:pt x="114" y="1058"/>
                  <a:pt x="104" y="1062"/>
                  <a:pt x="106" y="1066"/>
                </a:cubicBezTo>
                <a:cubicBezTo>
                  <a:pt x="108" y="1070"/>
                  <a:pt x="116" y="1075"/>
                  <a:pt x="124" y="1075"/>
                </a:cubicBezTo>
                <a:cubicBezTo>
                  <a:pt x="132" y="1075"/>
                  <a:pt x="148" y="1070"/>
                  <a:pt x="156" y="1065"/>
                </a:cubicBezTo>
                <a:cubicBezTo>
                  <a:pt x="164" y="1060"/>
                  <a:pt x="167" y="1047"/>
                  <a:pt x="174" y="1044"/>
                </a:cubicBezTo>
                <a:cubicBezTo>
                  <a:pt x="181" y="1041"/>
                  <a:pt x="190" y="1046"/>
                  <a:pt x="196" y="1045"/>
                </a:cubicBezTo>
                <a:cubicBezTo>
                  <a:pt x="202" y="1044"/>
                  <a:pt x="203" y="1037"/>
                  <a:pt x="208" y="1035"/>
                </a:cubicBezTo>
                <a:cubicBezTo>
                  <a:pt x="213" y="1033"/>
                  <a:pt x="219" y="1037"/>
                  <a:pt x="225" y="1035"/>
                </a:cubicBezTo>
                <a:cubicBezTo>
                  <a:pt x="231" y="1033"/>
                  <a:pt x="237" y="1025"/>
                  <a:pt x="247" y="1023"/>
                </a:cubicBezTo>
                <a:cubicBezTo>
                  <a:pt x="257" y="1021"/>
                  <a:pt x="272" y="1025"/>
                  <a:pt x="286" y="1021"/>
                </a:cubicBezTo>
                <a:cubicBezTo>
                  <a:pt x="300" y="1017"/>
                  <a:pt x="321" y="1004"/>
                  <a:pt x="334" y="1000"/>
                </a:cubicBezTo>
                <a:cubicBezTo>
                  <a:pt x="347" y="996"/>
                  <a:pt x="350" y="998"/>
                  <a:pt x="364" y="997"/>
                </a:cubicBezTo>
                <a:cubicBezTo>
                  <a:pt x="378" y="996"/>
                  <a:pt x="408" y="988"/>
                  <a:pt x="421" y="991"/>
                </a:cubicBezTo>
                <a:cubicBezTo>
                  <a:pt x="434" y="990"/>
                  <a:pt x="420" y="1024"/>
                  <a:pt x="445" y="1015"/>
                </a:cubicBezTo>
                <a:cubicBezTo>
                  <a:pt x="455" y="1019"/>
                  <a:pt x="470" y="1024"/>
                  <a:pt x="484" y="1015"/>
                </a:cubicBezTo>
                <a:cubicBezTo>
                  <a:pt x="498" y="1006"/>
                  <a:pt x="515" y="971"/>
                  <a:pt x="529" y="958"/>
                </a:cubicBezTo>
                <a:cubicBezTo>
                  <a:pt x="543" y="945"/>
                  <a:pt x="557" y="944"/>
                  <a:pt x="571" y="937"/>
                </a:cubicBezTo>
                <a:cubicBezTo>
                  <a:pt x="606" y="927"/>
                  <a:pt x="594" y="928"/>
                  <a:pt x="616" y="913"/>
                </a:cubicBezTo>
                <a:cubicBezTo>
                  <a:pt x="633" y="887"/>
                  <a:pt x="610" y="918"/>
                  <a:pt x="631" y="901"/>
                </a:cubicBezTo>
                <a:cubicBezTo>
                  <a:pt x="642" y="892"/>
                  <a:pt x="634" y="885"/>
                  <a:pt x="649" y="880"/>
                </a:cubicBezTo>
                <a:cubicBezTo>
                  <a:pt x="638" y="876"/>
                  <a:pt x="626" y="861"/>
                  <a:pt x="637" y="850"/>
                </a:cubicBezTo>
                <a:cubicBezTo>
                  <a:pt x="643" y="844"/>
                  <a:pt x="659" y="838"/>
                  <a:pt x="667" y="835"/>
                </a:cubicBezTo>
                <a:cubicBezTo>
                  <a:pt x="671" y="829"/>
                  <a:pt x="678" y="826"/>
                  <a:pt x="682" y="820"/>
                </a:cubicBezTo>
                <a:cubicBezTo>
                  <a:pt x="685" y="815"/>
                  <a:pt x="679" y="802"/>
                  <a:pt x="679" y="802"/>
                </a:cubicBezTo>
                <a:cubicBezTo>
                  <a:pt x="683" y="696"/>
                  <a:pt x="668" y="727"/>
                  <a:pt x="727" y="712"/>
                </a:cubicBezTo>
                <a:cubicBezTo>
                  <a:pt x="730" y="704"/>
                  <a:pt x="729" y="693"/>
                  <a:pt x="736" y="688"/>
                </a:cubicBezTo>
                <a:cubicBezTo>
                  <a:pt x="765" y="669"/>
                  <a:pt x="879" y="706"/>
                  <a:pt x="910" y="706"/>
                </a:cubicBezTo>
                <a:cubicBezTo>
                  <a:pt x="921" y="704"/>
                  <a:pt x="916" y="694"/>
                  <a:pt x="925" y="688"/>
                </a:cubicBezTo>
                <a:cubicBezTo>
                  <a:pt x="929" y="686"/>
                  <a:pt x="919" y="680"/>
                  <a:pt x="919" y="676"/>
                </a:cubicBezTo>
                <a:cubicBezTo>
                  <a:pt x="918" y="666"/>
                  <a:pt x="920" y="656"/>
                  <a:pt x="922" y="646"/>
                </a:cubicBezTo>
                <a:cubicBezTo>
                  <a:pt x="927" y="625"/>
                  <a:pt x="944" y="601"/>
                  <a:pt x="961" y="589"/>
                </a:cubicBezTo>
                <a:cubicBezTo>
                  <a:pt x="967" y="571"/>
                  <a:pt x="959" y="586"/>
                  <a:pt x="985" y="571"/>
                </a:cubicBezTo>
                <a:cubicBezTo>
                  <a:pt x="999" y="562"/>
                  <a:pt x="991" y="558"/>
                  <a:pt x="1003" y="544"/>
                </a:cubicBezTo>
                <a:cubicBezTo>
                  <a:pt x="1010" y="536"/>
                  <a:pt x="1023" y="539"/>
                  <a:pt x="1033" y="538"/>
                </a:cubicBezTo>
                <a:cubicBezTo>
                  <a:pt x="1054" y="545"/>
                  <a:pt x="1046" y="540"/>
                  <a:pt x="1057" y="556"/>
                </a:cubicBezTo>
                <a:cubicBezTo>
                  <a:pt x="1076" y="583"/>
                  <a:pt x="1072" y="567"/>
                  <a:pt x="1096" y="571"/>
                </a:cubicBezTo>
                <a:cubicBezTo>
                  <a:pt x="1110" y="570"/>
                  <a:pt x="1125" y="580"/>
                  <a:pt x="1138" y="574"/>
                </a:cubicBezTo>
                <a:cubicBezTo>
                  <a:pt x="1167" y="561"/>
                  <a:pt x="1149" y="582"/>
                  <a:pt x="1156" y="556"/>
                </a:cubicBezTo>
                <a:cubicBezTo>
                  <a:pt x="1153" y="539"/>
                  <a:pt x="1155" y="529"/>
                  <a:pt x="1138" y="523"/>
                </a:cubicBezTo>
                <a:cubicBezTo>
                  <a:pt x="1116" y="507"/>
                  <a:pt x="1129" y="516"/>
                  <a:pt x="1114" y="493"/>
                </a:cubicBezTo>
                <a:cubicBezTo>
                  <a:pt x="1115" y="484"/>
                  <a:pt x="1094" y="469"/>
                  <a:pt x="1096" y="460"/>
                </a:cubicBezTo>
                <a:cubicBezTo>
                  <a:pt x="1099" y="449"/>
                  <a:pt x="1106" y="450"/>
                  <a:pt x="1114" y="445"/>
                </a:cubicBezTo>
                <a:cubicBezTo>
                  <a:pt x="1119" y="441"/>
                  <a:pt x="1101" y="447"/>
                  <a:pt x="1117" y="439"/>
                </a:cubicBezTo>
                <a:cubicBezTo>
                  <a:pt x="1123" y="434"/>
                  <a:pt x="1137" y="419"/>
                  <a:pt x="1153" y="412"/>
                </a:cubicBezTo>
                <a:cubicBezTo>
                  <a:pt x="1169" y="405"/>
                  <a:pt x="1194" y="396"/>
                  <a:pt x="1213" y="394"/>
                </a:cubicBezTo>
                <a:cubicBezTo>
                  <a:pt x="1257" y="383"/>
                  <a:pt x="1231" y="405"/>
                  <a:pt x="1267" y="400"/>
                </a:cubicBezTo>
                <a:cubicBezTo>
                  <a:pt x="1282" y="399"/>
                  <a:pt x="1267" y="367"/>
                  <a:pt x="1302" y="364"/>
                </a:cubicBezTo>
                <a:cubicBezTo>
                  <a:pt x="1311" y="358"/>
                  <a:pt x="1313" y="359"/>
                  <a:pt x="1321" y="361"/>
                </a:cubicBezTo>
                <a:cubicBezTo>
                  <a:pt x="1329" y="363"/>
                  <a:pt x="1341" y="373"/>
                  <a:pt x="1348" y="376"/>
                </a:cubicBezTo>
                <a:cubicBezTo>
                  <a:pt x="1355" y="379"/>
                  <a:pt x="1346" y="381"/>
                  <a:pt x="1365" y="382"/>
                </a:cubicBezTo>
                <a:cubicBezTo>
                  <a:pt x="1384" y="383"/>
                  <a:pt x="1441" y="385"/>
                  <a:pt x="1462" y="382"/>
                </a:cubicBezTo>
                <a:cubicBezTo>
                  <a:pt x="1481" y="378"/>
                  <a:pt x="1489" y="368"/>
                  <a:pt x="1494" y="363"/>
                </a:cubicBezTo>
                <a:cubicBezTo>
                  <a:pt x="1499" y="358"/>
                  <a:pt x="1493" y="352"/>
                  <a:pt x="1495" y="349"/>
                </a:cubicBezTo>
                <a:cubicBezTo>
                  <a:pt x="1496" y="346"/>
                  <a:pt x="1504" y="350"/>
                  <a:pt x="1507" y="346"/>
                </a:cubicBezTo>
                <a:cubicBezTo>
                  <a:pt x="1512" y="343"/>
                  <a:pt x="1521" y="335"/>
                  <a:pt x="1525" y="330"/>
                </a:cubicBezTo>
                <a:cubicBezTo>
                  <a:pt x="1529" y="323"/>
                  <a:pt x="1533" y="320"/>
                  <a:pt x="1531" y="313"/>
                </a:cubicBezTo>
                <a:cubicBezTo>
                  <a:pt x="1530" y="306"/>
                  <a:pt x="1521" y="295"/>
                  <a:pt x="1518" y="288"/>
                </a:cubicBezTo>
                <a:cubicBezTo>
                  <a:pt x="1513" y="277"/>
                  <a:pt x="1518" y="281"/>
                  <a:pt x="1513" y="271"/>
                </a:cubicBezTo>
                <a:cubicBezTo>
                  <a:pt x="1509" y="262"/>
                  <a:pt x="1500" y="243"/>
                  <a:pt x="1495" y="231"/>
                </a:cubicBezTo>
                <a:cubicBezTo>
                  <a:pt x="1490" y="219"/>
                  <a:pt x="1481" y="206"/>
                  <a:pt x="1480" y="196"/>
                </a:cubicBezTo>
                <a:cubicBezTo>
                  <a:pt x="1479" y="186"/>
                  <a:pt x="1478" y="175"/>
                  <a:pt x="1489" y="172"/>
                </a:cubicBezTo>
                <a:cubicBezTo>
                  <a:pt x="1495" y="158"/>
                  <a:pt x="1531" y="177"/>
                  <a:pt x="1546" y="178"/>
                </a:cubicBezTo>
                <a:cubicBezTo>
                  <a:pt x="1566" y="176"/>
                  <a:pt x="1556" y="144"/>
                  <a:pt x="1576" y="139"/>
                </a:cubicBezTo>
                <a:cubicBezTo>
                  <a:pt x="1585" y="137"/>
                  <a:pt x="1604" y="128"/>
                  <a:pt x="1596" y="123"/>
                </a:cubicBezTo>
                <a:cubicBezTo>
                  <a:pt x="1583" y="116"/>
                  <a:pt x="1577" y="122"/>
                  <a:pt x="1591" y="1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prstShdw prst="shdw18" dist="17961" dir="13500000">
              <a:schemeClr val="hlink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</a:ex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1869" name="Rectangle 13"/>
          <p:cNvSpPr/>
          <p:nvPr/>
        </p:nvSpPr>
        <p:spPr>
          <a:xfrm>
            <a:off x="442595" y="5424805"/>
            <a:ext cx="11307445" cy="645160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p>
            <a:pPr lvl="0" algn="ctr" eaLnBrk="1" hangingPunct="1"/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1864年中俄《中俄勘分西北界约记》割占44万平方公里。</a:t>
            </a:r>
            <a:endParaRPr lang="en-US" altLang="zh-CN" sz="3600" b="1" dirty="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1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1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2" grpId="0" bldLvl="0" animBg="1"/>
      <p:bldP spid="121862" grpId="1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122882" name="Picture 2" descr="import22070_1"/>
          <p:cNvPicPr preferRelativeResize="0">
            <a:picLocks noChangeAspect="1"/>
          </p:cNvPicPr>
          <p:nvPr/>
        </p:nvPicPr>
        <p:blipFill>
          <a:blip r:embed="rId2"/>
          <a:srcRect l="6458" t="32974" r="4056" b="43372"/>
          <a:stretch>
            <a:fillRect/>
          </a:stretch>
        </p:blipFill>
        <p:spPr>
          <a:xfrm>
            <a:off x="13335" y="52705"/>
            <a:ext cx="12119610" cy="4914265"/>
          </a:xfrm>
          <a:prstGeom prst="rect">
            <a:avLst/>
          </a:prstGeom>
          <a:solidFill>
            <a:srgbClr val="FF66FF">
              <a:alpha val="50195"/>
            </a:srgbClr>
          </a:solidFill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rgbClr val="515151"/>
            </a:outerShdw>
          </a:effectLst>
        </p:spPr>
      </p:pic>
      <p:sp>
        <p:nvSpPr>
          <p:cNvPr id="122887" name="Freeform 7" descr="窄竖线"/>
          <p:cNvSpPr/>
          <p:nvPr/>
        </p:nvSpPr>
        <p:spPr>
          <a:xfrm>
            <a:off x="2338705" y="2586355"/>
            <a:ext cx="160020" cy="403225"/>
          </a:xfrm>
          <a:custGeom>
            <a:avLst/>
            <a:gdLst/>
            <a:ahLst/>
            <a:cxnLst>
              <a:cxn ang="0">
                <a:pos x="136000" y="23813"/>
              </a:cxn>
              <a:cxn ang="0">
                <a:pos x="134569" y="22225"/>
              </a:cxn>
              <a:cxn ang="0">
                <a:pos x="97347" y="28575"/>
              </a:cxn>
              <a:cxn ang="0">
                <a:pos x="75874" y="36513"/>
              </a:cxn>
              <a:cxn ang="0">
                <a:pos x="67284" y="61913"/>
              </a:cxn>
              <a:cxn ang="0">
                <a:pos x="65853" y="117475"/>
              </a:cxn>
              <a:cxn ang="0">
                <a:pos x="75874" y="142875"/>
              </a:cxn>
              <a:cxn ang="0">
                <a:pos x="70147" y="150813"/>
              </a:cxn>
              <a:cxn ang="0">
                <a:pos x="71579" y="185738"/>
              </a:cxn>
              <a:cxn ang="0">
                <a:pos x="41516" y="214313"/>
              </a:cxn>
              <a:cxn ang="0">
                <a:pos x="2863" y="236538"/>
              </a:cxn>
              <a:cxn ang="0">
                <a:pos x="2863" y="252413"/>
              </a:cxn>
              <a:cxn ang="0">
                <a:pos x="20042" y="290513"/>
              </a:cxn>
              <a:cxn ang="0">
                <a:pos x="61558" y="327025"/>
              </a:cxn>
              <a:cxn ang="0">
                <a:pos x="45811" y="361950"/>
              </a:cxn>
              <a:cxn ang="0">
                <a:pos x="71579" y="400050"/>
              </a:cxn>
              <a:cxn ang="0">
                <a:pos x="110232" y="381000"/>
              </a:cxn>
              <a:cxn ang="0">
                <a:pos x="131705" y="319088"/>
              </a:cxn>
              <a:cxn ang="0">
                <a:pos x="157474" y="252413"/>
              </a:cxn>
              <a:cxn ang="0">
                <a:pos x="153179" y="171450"/>
              </a:cxn>
              <a:cxn ang="0">
                <a:pos x="138863" y="93663"/>
              </a:cxn>
              <a:cxn ang="0">
                <a:pos x="148884" y="65088"/>
              </a:cxn>
              <a:cxn ang="0">
                <a:pos x="136000" y="23813"/>
              </a:cxn>
            </a:cxnLst>
            <a:pathLst>
              <a:path w="112" h="254">
                <a:moveTo>
                  <a:pt x="95" y="15"/>
                </a:moveTo>
                <a:cubicBezTo>
                  <a:pt x="92" y="0"/>
                  <a:pt x="98" y="14"/>
                  <a:pt x="94" y="14"/>
                </a:cubicBezTo>
                <a:cubicBezTo>
                  <a:pt x="90" y="14"/>
                  <a:pt x="75" y="17"/>
                  <a:pt x="68" y="18"/>
                </a:cubicBezTo>
                <a:cubicBezTo>
                  <a:pt x="62" y="20"/>
                  <a:pt x="56" y="20"/>
                  <a:pt x="53" y="23"/>
                </a:cubicBezTo>
                <a:cubicBezTo>
                  <a:pt x="50" y="26"/>
                  <a:pt x="48" y="31"/>
                  <a:pt x="47" y="39"/>
                </a:cubicBezTo>
                <a:cubicBezTo>
                  <a:pt x="44" y="48"/>
                  <a:pt x="45" y="66"/>
                  <a:pt x="46" y="74"/>
                </a:cubicBezTo>
                <a:cubicBezTo>
                  <a:pt x="47" y="82"/>
                  <a:pt x="53" y="87"/>
                  <a:pt x="53" y="90"/>
                </a:cubicBezTo>
                <a:cubicBezTo>
                  <a:pt x="53" y="93"/>
                  <a:pt x="49" y="91"/>
                  <a:pt x="49" y="95"/>
                </a:cubicBezTo>
                <a:cubicBezTo>
                  <a:pt x="49" y="99"/>
                  <a:pt x="53" y="110"/>
                  <a:pt x="50" y="117"/>
                </a:cubicBezTo>
                <a:cubicBezTo>
                  <a:pt x="47" y="124"/>
                  <a:pt x="37" y="130"/>
                  <a:pt x="29" y="135"/>
                </a:cubicBezTo>
                <a:cubicBezTo>
                  <a:pt x="27" y="142"/>
                  <a:pt x="6" y="143"/>
                  <a:pt x="2" y="149"/>
                </a:cubicBezTo>
                <a:cubicBezTo>
                  <a:pt x="0" y="152"/>
                  <a:pt x="2" y="156"/>
                  <a:pt x="2" y="159"/>
                </a:cubicBezTo>
                <a:cubicBezTo>
                  <a:pt x="2" y="162"/>
                  <a:pt x="7" y="176"/>
                  <a:pt x="14" y="183"/>
                </a:cubicBezTo>
                <a:cubicBezTo>
                  <a:pt x="21" y="191"/>
                  <a:pt x="40" y="199"/>
                  <a:pt x="43" y="206"/>
                </a:cubicBezTo>
                <a:cubicBezTo>
                  <a:pt x="46" y="213"/>
                  <a:pt x="31" y="220"/>
                  <a:pt x="32" y="228"/>
                </a:cubicBezTo>
                <a:cubicBezTo>
                  <a:pt x="30" y="235"/>
                  <a:pt x="43" y="250"/>
                  <a:pt x="50" y="252"/>
                </a:cubicBezTo>
                <a:cubicBezTo>
                  <a:pt x="57" y="254"/>
                  <a:pt x="70" y="248"/>
                  <a:pt x="77" y="240"/>
                </a:cubicBezTo>
                <a:cubicBezTo>
                  <a:pt x="80" y="220"/>
                  <a:pt x="79" y="214"/>
                  <a:pt x="92" y="201"/>
                </a:cubicBezTo>
                <a:cubicBezTo>
                  <a:pt x="96" y="187"/>
                  <a:pt x="108" y="174"/>
                  <a:pt x="110" y="159"/>
                </a:cubicBezTo>
                <a:cubicBezTo>
                  <a:pt x="112" y="144"/>
                  <a:pt x="109" y="125"/>
                  <a:pt x="107" y="108"/>
                </a:cubicBezTo>
                <a:cubicBezTo>
                  <a:pt x="105" y="91"/>
                  <a:pt x="97" y="70"/>
                  <a:pt x="97" y="59"/>
                </a:cubicBezTo>
                <a:cubicBezTo>
                  <a:pt x="97" y="48"/>
                  <a:pt x="104" y="48"/>
                  <a:pt x="104" y="41"/>
                </a:cubicBezTo>
                <a:cubicBezTo>
                  <a:pt x="104" y="34"/>
                  <a:pt x="97" y="20"/>
                  <a:pt x="95" y="15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</a:ln>
          <a:effectLst>
            <a:prstShdw prst="shdw17" dist="17961" dir="13499999">
              <a:srgbClr val="993D99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2888" name="Freeform 8" descr="窄竖线"/>
          <p:cNvSpPr/>
          <p:nvPr/>
        </p:nvSpPr>
        <p:spPr>
          <a:xfrm>
            <a:off x="1731645" y="3192780"/>
            <a:ext cx="283210" cy="209550"/>
          </a:xfrm>
          <a:custGeom>
            <a:avLst/>
            <a:gdLst/>
            <a:ahLst/>
            <a:cxnLst>
              <a:cxn ang="0">
                <a:pos x="269665" y="25400"/>
              </a:cxn>
              <a:cxn ang="0">
                <a:pos x="249584" y="31750"/>
              </a:cxn>
              <a:cxn ang="0">
                <a:pos x="202249" y="3175"/>
              </a:cxn>
              <a:cxn ang="0">
                <a:pos x="137702" y="20638"/>
              </a:cxn>
              <a:cxn ang="0">
                <a:pos x="106145" y="44450"/>
              </a:cxn>
              <a:cxn ang="0">
                <a:pos x="86063" y="46038"/>
              </a:cxn>
              <a:cxn ang="0">
                <a:pos x="45901" y="84138"/>
              </a:cxn>
              <a:cxn ang="0">
                <a:pos x="43032" y="88900"/>
              </a:cxn>
              <a:cxn ang="0">
                <a:pos x="24385" y="107950"/>
              </a:cxn>
              <a:cxn ang="0">
                <a:pos x="12910" y="117475"/>
              </a:cxn>
              <a:cxn ang="0">
                <a:pos x="8606" y="141288"/>
              </a:cxn>
              <a:cxn ang="0">
                <a:pos x="68851" y="198438"/>
              </a:cxn>
              <a:cxn ang="0">
                <a:pos x="77457" y="169863"/>
              </a:cxn>
              <a:cxn ang="0">
                <a:pos x="142005" y="146050"/>
              </a:cxn>
              <a:cxn ang="0">
                <a:pos x="185036" y="150813"/>
              </a:cxn>
              <a:cxn ang="0">
                <a:pos x="215159" y="127000"/>
              </a:cxn>
              <a:cxn ang="0">
                <a:pos x="249584" y="98425"/>
              </a:cxn>
              <a:cxn ang="0">
                <a:pos x="279706" y="50800"/>
              </a:cxn>
              <a:cxn ang="0">
                <a:pos x="269665" y="25400"/>
              </a:cxn>
            </a:cxnLst>
            <a:pathLst>
              <a:path w="197" h="132">
                <a:moveTo>
                  <a:pt x="188" y="16"/>
                </a:moveTo>
                <a:cubicBezTo>
                  <a:pt x="183" y="20"/>
                  <a:pt x="174" y="20"/>
                  <a:pt x="174" y="20"/>
                </a:cubicBezTo>
                <a:cubicBezTo>
                  <a:pt x="166" y="20"/>
                  <a:pt x="160" y="0"/>
                  <a:pt x="141" y="2"/>
                </a:cubicBezTo>
                <a:cubicBezTo>
                  <a:pt x="128" y="1"/>
                  <a:pt x="107" y="9"/>
                  <a:pt x="96" y="13"/>
                </a:cubicBezTo>
                <a:cubicBezTo>
                  <a:pt x="85" y="17"/>
                  <a:pt x="80" y="25"/>
                  <a:pt x="74" y="28"/>
                </a:cubicBezTo>
                <a:cubicBezTo>
                  <a:pt x="68" y="31"/>
                  <a:pt x="67" y="25"/>
                  <a:pt x="60" y="29"/>
                </a:cubicBezTo>
                <a:cubicBezTo>
                  <a:pt x="52" y="36"/>
                  <a:pt x="37" y="34"/>
                  <a:pt x="32" y="53"/>
                </a:cubicBezTo>
                <a:cubicBezTo>
                  <a:pt x="27" y="57"/>
                  <a:pt x="34" y="53"/>
                  <a:pt x="30" y="56"/>
                </a:cubicBezTo>
                <a:cubicBezTo>
                  <a:pt x="28" y="58"/>
                  <a:pt x="21" y="65"/>
                  <a:pt x="17" y="68"/>
                </a:cubicBezTo>
                <a:cubicBezTo>
                  <a:pt x="13" y="71"/>
                  <a:pt x="11" y="71"/>
                  <a:pt x="9" y="74"/>
                </a:cubicBezTo>
                <a:cubicBezTo>
                  <a:pt x="7" y="77"/>
                  <a:pt x="0" y="81"/>
                  <a:pt x="6" y="89"/>
                </a:cubicBezTo>
                <a:cubicBezTo>
                  <a:pt x="16" y="113"/>
                  <a:pt x="26" y="130"/>
                  <a:pt x="48" y="125"/>
                </a:cubicBezTo>
                <a:cubicBezTo>
                  <a:pt x="55" y="132"/>
                  <a:pt x="45" y="113"/>
                  <a:pt x="54" y="107"/>
                </a:cubicBezTo>
                <a:cubicBezTo>
                  <a:pt x="63" y="101"/>
                  <a:pt x="87" y="94"/>
                  <a:pt x="99" y="92"/>
                </a:cubicBezTo>
                <a:cubicBezTo>
                  <a:pt x="111" y="90"/>
                  <a:pt x="121" y="97"/>
                  <a:pt x="129" y="95"/>
                </a:cubicBezTo>
                <a:cubicBezTo>
                  <a:pt x="148" y="87"/>
                  <a:pt x="135" y="92"/>
                  <a:pt x="150" y="80"/>
                </a:cubicBezTo>
                <a:cubicBezTo>
                  <a:pt x="158" y="74"/>
                  <a:pt x="174" y="62"/>
                  <a:pt x="174" y="62"/>
                </a:cubicBezTo>
                <a:cubicBezTo>
                  <a:pt x="180" y="54"/>
                  <a:pt x="192" y="40"/>
                  <a:pt x="195" y="32"/>
                </a:cubicBezTo>
                <a:cubicBezTo>
                  <a:pt x="197" y="24"/>
                  <a:pt x="191" y="18"/>
                  <a:pt x="188" y="16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</a:ln>
          <a:effectLst>
            <a:prstShdw prst="shdw17" dist="17961" dir="13499999">
              <a:srgbClr val="993D99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2889" name="Freeform 9" descr="窄竖线"/>
          <p:cNvSpPr/>
          <p:nvPr/>
        </p:nvSpPr>
        <p:spPr>
          <a:xfrm>
            <a:off x="570865" y="3437255"/>
            <a:ext cx="288290" cy="304800"/>
          </a:xfrm>
          <a:custGeom>
            <a:avLst/>
            <a:gdLst/>
            <a:ahLst/>
            <a:cxnLst>
              <a:cxn ang="0">
                <a:pos x="63214" y="52388"/>
              </a:cxn>
              <a:cxn ang="0">
                <a:pos x="67524" y="123825"/>
              </a:cxn>
              <a:cxn ang="0">
                <a:pos x="7183" y="204788"/>
              </a:cxn>
              <a:cxn ang="0">
                <a:pos x="110625" y="300038"/>
              </a:cxn>
              <a:cxn ang="0">
                <a:pos x="147979" y="217488"/>
              </a:cxn>
              <a:cxn ang="0">
                <a:pos x="145106" y="161925"/>
              </a:cxn>
              <a:cxn ang="0">
                <a:pos x="145106" y="171450"/>
              </a:cxn>
              <a:cxn ang="0">
                <a:pos x="175276" y="161925"/>
              </a:cxn>
              <a:cxn ang="0">
                <a:pos x="195390" y="136525"/>
              </a:cxn>
              <a:cxn ang="0">
                <a:pos x="204010" y="128588"/>
              </a:cxn>
              <a:cxn ang="0">
                <a:pos x="244237" y="103188"/>
              </a:cxn>
              <a:cxn ang="0">
                <a:pos x="287338" y="36513"/>
              </a:cxn>
              <a:cxn ang="0">
                <a:pos x="260041" y="31750"/>
              </a:cxn>
              <a:cxn ang="0">
                <a:pos x="226997" y="9525"/>
              </a:cxn>
              <a:cxn ang="0">
                <a:pos x="196827" y="4763"/>
              </a:cxn>
              <a:cxn ang="0">
                <a:pos x="166656" y="28575"/>
              </a:cxn>
              <a:cxn ang="0">
                <a:pos x="114935" y="38100"/>
              </a:cxn>
              <a:cxn ang="0">
                <a:pos x="63214" y="52388"/>
              </a:cxn>
            </a:cxnLst>
            <a:pathLst>
              <a:path w="200" h="192">
                <a:moveTo>
                  <a:pt x="44" y="33"/>
                </a:moveTo>
                <a:cubicBezTo>
                  <a:pt x="37" y="42"/>
                  <a:pt x="53" y="62"/>
                  <a:pt x="47" y="78"/>
                </a:cubicBezTo>
                <a:cubicBezTo>
                  <a:pt x="41" y="94"/>
                  <a:pt x="0" y="111"/>
                  <a:pt x="5" y="129"/>
                </a:cubicBezTo>
                <a:cubicBezTo>
                  <a:pt x="2" y="171"/>
                  <a:pt x="4" y="192"/>
                  <a:pt x="77" y="189"/>
                </a:cubicBezTo>
                <a:cubicBezTo>
                  <a:pt x="91" y="190"/>
                  <a:pt x="99" y="151"/>
                  <a:pt x="103" y="137"/>
                </a:cubicBezTo>
                <a:cubicBezTo>
                  <a:pt x="107" y="123"/>
                  <a:pt x="101" y="107"/>
                  <a:pt x="101" y="102"/>
                </a:cubicBezTo>
                <a:cubicBezTo>
                  <a:pt x="110" y="108"/>
                  <a:pt x="73" y="111"/>
                  <a:pt x="101" y="108"/>
                </a:cubicBezTo>
                <a:cubicBezTo>
                  <a:pt x="103" y="107"/>
                  <a:pt x="118" y="106"/>
                  <a:pt x="122" y="102"/>
                </a:cubicBezTo>
                <a:cubicBezTo>
                  <a:pt x="128" y="98"/>
                  <a:pt x="133" y="89"/>
                  <a:pt x="136" y="86"/>
                </a:cubicBezTo>
                <a:cubicBezTo>
                  <a:pt x="139" y="83"/>
                  <a:pt x="136" y="84"/>
                  <a:pt x="142" y="81"/>
                </a:cubicBezTo>
                <a:cubicBezTo>
                  <a:pt x="148" y="78"/>
                  <a:pt x="160" y="75"/>
                  <a:pt x="170" y="65"/>
                </a:cubicBezTo>
                <a:cubicBezTo>
                  <a:pt x="180" y="55"/>
                  <a:pt x="198" y="30"/>
                  <a:pt x="200" y="23"/>
                </a:cubicBezTo>
                <a:cubicBezTo>
                  <a:pt x="198" y="20"/>
                  <a:pt x="184" y="22"/>
                  <a:pt x="181" y="20"/>
                </a:cubicBezTo>
                <a:cubicBezTo>
                  <a:pt x="174" y="15"/>
                  <a:pt x="164" y="12"/>
                  <a:pt x="158" y="6"/>
                </a:cubicBezTo>
                <a:cubicBezTo>
                  <a:pt x="150" y="5"/>
                  <a:pt x="150" y="0"/>
                  <a:pt x="137" y="3"/>
                </a:cubicBezTo>
                <a:cubicBezTo>
                  <a:pt x="130" y="5"/>
                  <a:pt x="125" y="15"/>
                  <a:pt x="116" y="18"/>
                </a:cubicBezTo>
                <a:cubicBezTo>
                  <a:pt x="107" y="21"/>
                  <a:pt x="92" y="22"/>
                  <a:pt x="80" y="24"/>
                </a:cubicBezTo>
                <a:cubicBezTo>
                  <a:pt x="44" y="28"/>
                  <a:pt x="52" y="17"/>
                  <a:pt x="44" y="33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</a:ln>
          <a:effectLst>
            <a:prstShdw prst="shdw17" dist="17961" dir="13499999">
              <a:srgbClr val="993D99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2890" name="Freeform 10" descr="窄竖线"/>
          <p:cNvSpPr/>
          <p:nvPr/>
        </p:nvSpPr>
        <p:spPr>
          <a:xfrm>
            <a:off x="2014220" y="3075305"/>
            <a:ext cx="237490" cy="117475"/>
          </a:xfrm>
          <a:custGeom>
            <a:avLst/>
            <a:gdLst/>
            <a:ahLst/>
            <a:cxnLst>
              <a:cxn ang="0">
                <a:pos x="10096" y="79375"/>
              </a:cxn>
              <a:cxn ang="0">
                <a:pos x="31731" y="103188"/>
              </a:cxn>
              <a:cxn ang="0">
                <a:pos x="178846" y="117475"/>
              </a:cxn>
              <a:cxn ang="0">
                <a:pos x="230769" y="69850"/>
              </a:cxn>
              <a:cxn ang="0">
                <a:pos x="216346" y="50800"/>
              </a:cxn>
              <a:cxn ang="0">
                <a:pos x="191827" y="44450"/>
              </a:cxn>
              <a:cxn ang="0">
                <a:pos x="183173" y="11113"/>
              </a:cxn>
              <a:cxn ang="0">
                <a:pos x="142788" y="11113"/>
              </a:cxn>
              <a:cxn ang="0">
                <a:pos x="100961" y="3175"/>
              </a:cxn>
              <a:cxn ang="0">
                <a:pos x="23077" y="26988"/>
              </a:cxn>
              <a:cxn ang="0">
                <a:pos x="1442" y="55563"/>
              </a:cxn>
              <a:cxn ang="0">
                <a:pos x="10096" y="79375"/>
              </a:cxn>
            </a:cxnLst>
            <a:pathLst>
              <a:path w="164" h="74">
                <a:moveTo>
                  <a:pt x="7" y="50"/>
                </a:moveTo>
                <a:cubicBezTo>
                  <a:pt x="13" y="54"/>
                  <a:pt x="15" y="63"/>
                  <a:pt x="22" y="65"/>
                </a:cubicBezTo>
                <a:cubicBezTo>
                  <a:pt x="55" y="74"/>
                  <a:pt x="90" y="71"/>
                  <a:pt x="124" y="74"/>
                </a:cubicBezTo>
                <a:cubicBezTo>
                  <a:pt x="146" y="72"/>
                  <a:pt x="157" y="50"/>
                  <a:pt x="160" y="44"/>
                </a:cubicBezTo>
                <a:cubicBezTo>
                  <a:pt x="164" y="37"/>
                  <a:pt x="154" y="35"/>
                  <a:pt x="150" y="32"/>
                </a:cubicBezTo>
                <a:cubicBezTo>
                  <a:pt x="147" y="28"/>
                  <a:pt x="137" y="32"/>
                  <a:pt x="133" y="28"/>
                </a:cubicBezTo>
                <a:cubicBezTo>
                  <a:pt x="129" y="24"/>
                  <a:pt x="133" y="10"/>
                  <a:pt x="127" y="7"/>
                </a:cubicBezTo>
                <a:cubicBezTo>
                  <a:pt x="121" y="4"/>
                  <a:pt x="108" y="8"/>
                  <a:pt x="99" y="7"/>
                </a:cubicBezTo>
                <a:cubicBezTo>
                  <a:pt x="90" y="6"/>
                  <a:pt x="84" y="0"/>
                  <a:pt x="70" y="2"/>
                </a:cubicBezTo>
                <a:cubicBezTo>
                  <a:pt x="56" y="5"/>
                  <a:pt x="27" y="12"/>
                  <a:pt x="16" y="17"/>
                </a:cubicBezTo>
                <a:cubicBezTo>
                  <a:pt x="5" y="22"/>
                  <a:pt x="2" y="30"/>
                  <a:pt x="1" y="35"/>
                </a:cubicBezTo>
                <a:cubicBezTo>
                  <a:pt x="0" y="40"/>
                  <a:pt x="6" y="47"/>
                  <a:pt x="7" y="50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</a:ln>
          <a:effectLst>
            <a:prstShdw prst="shdw17" dist="17961" dir="13499999">
              <a:srgbClr val="993D99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2891" name="Freeform 11" descr="窄竖线"/>
          <p:cNvSpPr/>
          <p:nvPr/>
        </p:nvSpPr>
        <p:spPr>
          <a:xfrm>
            <a:off x="1485900" y="3627755"/>
            <a:ext cx="246380" cy="114300"/>
          </a:xfrm>
          <a:custGeom>
            <a:avLst/>
            <a:gdLst/>
            <a:ahLst/>
            <a:cxnLst>
              <a:cxn ang="0">
                <a:pos x="71948" y="7938"/>
              </a:cxn>
              <a:cxn ang="0">
                <a:pos x="37413" y="36513"/>
              </a:cxn>
              <a:cxn ang="0">
                <a:pos x="2878" y="98425"/>
              </a:cxn>
              <a:cxn ang="0">
                <a:pos x="15829" y="98425"/>
              </a:cxn>
              <a:cxn ang="0">
                <a:pos x="80582" y="112713"/>
              </a:cxn>
              <a:cxn ang="0">
                <a:pos x="184187" y="88900"/>
              </a:cxn>
              <a:cxn ang="0">
                <a:pos x="235989" y="41275"/>
              </a:cxn>
              <a:cxn ang="0">
                <a:pos x="123750" y="7938"/>
              </a:cxn>
              <a:cxn ang="0">
                <a:pos x="71948" y="7938"/>
              </a:cxn>
            </a:cxnLst>
            <a:pathLst>
              <a:path w="171" h="72">
                <a:moveTo>
                  <a:pt x="50" y="5"/>
                </a:moveTo>
                <a:cubicBezTo>
                  <a:pt x="42" y="10"/>
                  <a:pt x="34" y="14"/>
                  <a:pt x="26" y="23"/>
                </a:cubicBezTo>
                <a:cubicBezTo>
                  <a:pt x="18" y="32"/>
                  <a:pt x="4" y="56"/>
                  <a:pt x="2" y="62"/>
                </a:cubicBezTo>
                <a:cubicBezTo>
                  <a:pt x="0" y="68"/>
                  <a:pt x="2" y="61"/>
                  <a:pt x="11" y="62"/>
                </a:cubicBezTo>
                <a:cubicBezTo>
                  <a:pt x="20" y="63"/>
                  <a:pt x="37" y="72"/>
                  <a:pt x="56" y="71"/>
                </a:cubicBezTo>
                <a:cubicBezTo>
                  <a:pt x="75" y="70"/>
                  <a:pt x="110" y="63"/>
                  <a:pt x="128" y="56"/>
                </a:cubicBezTo>
                <a:cubicBezTo>
                  <a:pt x="142" y="52"/>
                  <a:pt x="171" y="34"/>
                  <a:pt x="164" y="26"/>
                </a:cubicBezTo>
                <a:cubicBezTo>
                  <a:pt x="157" y="18"/>
                  <a:pt x="105" y="9"/>
                  <a:pt x="86" y="5"/>
                </a:cubicBezTo>
                <a:cubicBezTo>
                  <a:pt x="67" y="1"/>
                  <a:pt x="58" y="0"/>
                  <a:pt x="50" y="5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</a:ln>
          <a:effectLst>
            <a:prstShdw prst="shdw17" dist="17961" dir="13499999">
              <a:srgbClr val="993D99">
                <a:alpha val="100000"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2893" name="Rectangle 13"/>
          <p:cNvSpPr/>
          <p:nvPr/>
        </p:nvSpPr>
        <p:spPr>
          <a:xfrm>
            <a:off x="512445" y="5259705"/>
            <a:ext cx="11167110" cy="1198880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en-US" altLang="zh-CN" sz="3600" b="1" dirty="0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19世纪80年代中俄《改订条约》以及五个勘界议定书割占7万平方公里。</a:t>
            </a:r>
            <a:endParaRPr lang="en-US" altLang="zh-CN" sz="3600" b="1" dirty="0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2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2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2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7" grpId="0" bldLvl="0" animBg="1"/>
      <p:bldP spid="122888" grpId="0" bldLvl="0" animBg="1"/>
      <p:bldP spid="122889" grpId="0" bldLvl="0" animBg="1"/>
      <p:bldP spid="122890" grpId="0" bldLvl="0" animBg="1"/>
      <p:bldP spid="122891" grpId="0" bldLvl="0" animBg="1"/>
      <p:bldP spid="12289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1920" y="-35560"/>
            <a:ext cx="1885950" cy="8382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07695" y="2560320"/>
            <a:ext cx="10907395" cy="1753235"/>
          </a:xfrm>
          <a:prstGeom prst="rect">
            <a:avLst/>
          </a:prstGeom>
          <a:noFill/>
          <a:ln w="50800">
            <a:solidFill>
              <a:srgbClr val="C00000"/>
            </a:solidFill>
          </a:ln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第二次鸦片战争期间不费一兵一卒，强占中国领土最多的国家，共达</a:t>
            </a:r>
            <a:r>
              <a:rPr lang="en-US" altLang="zh-CN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150</a:t>
            </a:r>
            <a:r>
              <a:rPr lang="zh-CN" altLang="en-US" sz="3600" b="1">
                <a:solidFill>
                  <a:srgbClr val="C00000"/>
                </a:solidFill>
                <a:latin typeface="方正隶变_GBK" panose="02000000000000000000" charset="-122"/>
                <a:ea typeface="方正隶变_GBK" panose="02000000000000000000" charset="-122"/>
              </a:rPr>
              <a:t>多万平方千米，侵害中国利益最多的国家</a:t>
            </a:r>
            <a:endParaRPr lang="zh-CN" altLang="en-US" sz="3600" b="1">
              <a:solidFill>
                <a:srgbClr val="C00000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88265"/>
            <a:ext cx="7295515" cy="5905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10184130" y="-12700"/>
            <a:ext cx="1882140" cy="8299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第一单元</a:t>
            </a:r>
            <a:endParaRPr kumimoji="0" lang="zh-CN" altLang="en-US" sz="24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列强的侵略</a:t>
            </a:r>
            <a:endParaRPr kumimoji="0" lang="zh-CN" altLang="en-US" sz="24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</p:txBody>
      </p:sp>
      <p:sp>
        <p:nvSpPr>
          <p:cNvPr id="5155" name="文本框 6"/>
          <p:cNvSpPr txBox="1"/>
          <p:nvPr/>
        </p:nvSpPr>
        <p:spPr>
          <a:xfrm>
            <a:off x="164986" y="77884"/>
            <a:ext cx="729059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/>
            <a:r>
              <a:rPr lang="zh-CN" altLang="en-US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第</a:t>
            </a:r>
            <a:r>
              <a:rPr lang="en-US" altLang="zh-CN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课 第二次</a:t>
            </a:r>
            <a:r>
              <a:rPr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鸦片战争</a:t>
            </a:r>
            <a:endParaRPr sz="3200" b="1" dirty="0">
              <a:solidFill>
                <a:schemeClr val="bg1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/>
        </p:nvSpPr>
        <p:spPr>
          <a:xfrm>
            <a:off x="-31417" y="-12698"/>
            <a:ext cx="12247215" cy="79238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8275051" y="-12698"/>
            <a:ext cx="3940747" cy="791536"/>
            <a:chOff x="0" y="-12903"/>
            <a:chExt cx="1377726" cy="709563"/>
          </a:xfrm>
          <a:solidFill>
            <a:schemeClr val="accent5">
              <a:lumMod val="20000"/>
              <a:lumOff val="80000"/>
              <a:alpha val="93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157" y="-12903"/>
              <a:ext cx="669569" cy="70956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-12903"/>
              <a:ext cx="708157" cy="70956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10184130" y="-12700"/>
            <a:ext cx="1882140" cy="8299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第一单元</a:t>
            </a:r>
            <a:endParaRPr kumimoji="0" lang="zh-CN" altLang="en-US" sz="24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方正隶变_GBK" panose="02000000000000000000" charset="-122"/>
                <a:ea typeface="方正隶变_GBK" panose="02000000000000000000" charset="-122"/>
                <a:cs typeface="+mn-cs"/>
              </a:rPr>
              <a:t>列强的侵略</a:t>
            </a:r>
            <a:endParaRPr kumimoji="0" lang="zh-CN" altLang="en-US" sz="2400" b="1" i="0" u="none" strike="noStrike" kern="1200" cap="none" spc="0" normalizeH="0" baseline="0" noProof="1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方正隶变_GBK" panose="02000000000000000000" charset="-122"/>
              <a:ea typeface="方正隶变_GBK" panose="02000000000000000000" charset="-122"/>
              <a:cs typeface="+mn-cs"/>
            </a:endParaRPr>
          </a:p>
        </p:txBody>
      </p:sp>
      <p:sp>
        <p:nvSpPr>
          <p:cNvPr id="5155" name="文本框 6"/>
          <p:cNvSpPr txBox="1"/>
          <p:nvPr/>
        </p:nvSpPr>
        <p:spPr>
          <a:xfrm>
            <a:off x="164986" y="77884"/>
            <a:ext cx="729059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algn="l"/>
            <a:r>
              <a:rPr lang="zh-CN" altLang="en-US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第</a:t>
            </a:r>
            <a:r>
              <a:rPr lang="en-US" altLang="zh-CN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课 第二次</a:t>
            </a:r>
            <a:r>
              <a:rPr sz="3200" b="1" dirty="0">
                <a:solidFill>
                  <a:schemeClr val="bg1"/>
                </a:solidFill>
                <a:latin typeface="方正隶变_GBK" panose="02000000000000000000" charset="-122"/>
                <a:ea typeface="方正隶变_GBK" panose="02000000000000000000" charset="-122"/>
              </a:rPr>
              <a:t>鸦片战争</a:t>
            </a:r>
            <a:endParaRPr sz="3200" b="1" dirty="0">
              <a:solidFill>
                <a:schemeClr val="bg1"/>
              </a:solidFill>
              <a:latin typeface="方正隶变_GBK" panose="02000000000000000000" charset="-122"/>
              <a:ea typeface="方正隶变_GBK" panose="02000000000000000000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1569</Words>
  <Application>WPS 演示</Application>
  <PresentationFormat>宽屏</PresentationFormat>
  <Paragraphs>206</Paragraphs>
  <Slides>34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4" baseType="lpstr">
      <vt:lpstr>Arial</vt:lpstr>
      <vt:lpstr>宋体</vt:lpstr>
      <vt:lpstr>Wingdings</vt:lpstr>
      <vt:lpstr>微软雅黑</vt:lpstr>
      <vt:lpstr>方正隶变_GBK</vt:lpstr>
      <vt:lpstr>Calibri</vt:lpstr>
      <vt:lpstr>Arial Unicode MS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2017-08-03T16:04:00Z</dcterms:created>
  <dcterms:modified xsi:type="dcterms:W3CDTF">2017-09-17T15:18:31Z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