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698" r:id="rId5"/>
  </p:sldMasterIdLst>
  <p:notesMasterIdLst>
    <p:notesMasterId r:id="rId31"/>
  </p:notesMasterIdLst>
  <p:handoutMasterIdLst>
    <p:handoutMasterId r:id="rId32"/>
  </p:handoutMasterIdLst>
  <p:sldIdLst>
    <p:sldId id="319" r:id="rId6"/>
    <p:sldId id="478" r:id="rId7"/>
    <p:sldId id="473" r:id="rId8"/>
    <p:sldId id="474" r:id="rId9"/>
    <p:sldId id="475" r:id="rId10"/>
    <p:sldId id="476" r:id="rId11"/>
    <p:sldId id="449" r:id="rId12"/>
    <p:sldId id="384" r:id="rId13"/>
    <p:sldId id="428" r:id="rId14"/>
    <p:sldId id="427" r:id="rId15"/>
    <p:sldId id="430" r:id="rId16"/>
    <p:sldId id="431" r:id="rId17"/>
    <p:sldId id="429" r:id="rId18"/>
    <p:sldId id="432" r:id="rId19"/>
    <p:sldId id="433" r:id="rId20"/>
    <p:sldId id="435" r:id="rId21"/>
    <p:sldId id="436" r:id="rId22"/>
    <p:sldId id="439" r:id="rId23"/>
    <p:sldId id="438" r:id="rId24"/>
    <p:sldId id="437" r:id="rId25"/>
    <p:sldId id="477" r:id="rId26"/>
    <p:sldId id="417" r:id="rId27"/>
    <p:sldId id="450" r:id="rId28"/>
    <p:sldId id="385" r:id="rId29"/>
    <p:sldId id="378" r:id="rId30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xmlns="" type="true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C" initials="P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570" y="-96"/>
      </p:cViewPr>
      <p:guideLst>
        <p:guide orient="horz" pos="217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CACA9-3B75-4A77-8484-86B883392984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4A9256-7595-4931-AC8B-3AB430CEB73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印第安文明长期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独立发展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，与外界尤其是与文明发展较早的欧亚大陆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缺乏交流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三大文明之间也没有交流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。因此印第安文明发展相对缓慢。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阿拉伯帝国？奥斯曼帝国？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58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3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8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8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8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71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71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48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2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8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8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7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61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61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64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3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9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9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历史教师陈锡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8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77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77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8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50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92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92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 userDrawn="1"/>
        </p:nvGrpSpPr>
        <p:grpSpPr bwMode="auto">
          <a:xfrm>
            <a:off x="0" y="498475"/>
            <a:ext cx="12192000" cy="215900"/>
            <a:chOff x="0" y="357166"/>
            <a:chExt cx="9144064" cy="215902"/>
          </a:xfrm>
        </p:grpSpPr>
        <p:pic>
          <p:nvPicPr>
            <p:cNvPr id="3" name="Picture 4" descr="C:\Users\WYC\Desktop\02.jp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97010"/>
              <a:ext cx="9144064" cy="174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" name="直接连接符 3"/>
            <p:cNvCxnSpPr/>
            <p:nvPr/>
          </p:nvCxnSpPr>
          <p:spPr>
            <a:xfrm>
              <a:off x="0" y="571481"/>
              <a:ext cx="9144064" cy="1587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357166"/>
              <a:ext cx="9144064" cy="1588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29" y="130710"/>
            <a:ext cx="3143231" cy="386914"/>
          </a:xfrm>
          <a:prstGeom prst="rect">
            <a:avLst/>
          </a:prstGeom>
          <a:noFill/>
          <a:ln>
            <a:noFill/>
          </a:ln>
        </p:spPr>
        <p:txBody>
          <a:bodyPr lIns="108852" tIns="54426" rIns="108852" bIns="54426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ln w="12700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srgbClr val="E7E6E6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古 代 非 洲 与 美 洲</a:t>
            </a:r>
          </a:p>
        </p:txBody>
      </p:sp>
      <p:cxnSp>
        <p:nvCxnSpPr>
          <p:cNvPr id="7" name="直接连接符 6"/>
          <p:cNvCxnSpPr/>
          <p:nvPr/>
        </p:nvCxnSpPr>
        <p:spPr>
          <a:xfrm rot="10800000">
            <a:off x="4953001" y="6500858"/>
            <a:ext cx="5429251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10" descr="https://timgsa.baidu.com/timg?image&amp;quality=80&amp;size=b9999_10000&amp;sec=1558464051028&amp;di=c304f68e0b038894cd1d6a1dbb663d44&amp;imgtype=0&amp;src=http%3A%2F%2Fimg1.juimg.com%2F141113%2F330425-14111311055551.jpg"/>
          <p:cNvPicPr>
            <a:picLocks noChangeAspect="1" noChangeArrowheads="1"/>
          </p:cNvPicPr>
          <p:nvPr userDrawn="1"/>
        </p:nvPicPr>
        <p:blipFill>
          <a:blip r:embed="rId3" cstate="print"/>
          <a:srcRect r="51334" b="50574"/>
          <a:stretch>
            <a:fillRect/>
          </a:stretch>
        </p:blipFill>
        <p:spPr bwMode="auto">
          <a:xfrm>
            <a:off x="10477530" y="5857920"/>
            <a:ext cx="1428751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EF417-CA28-4475-B1B7-5A1BFC5B5694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 userDrawn="1"/>
        </p:nvGrpSpPr>
        <p:grpSpPr bwMode="auto">
          <a:xfrm>
            <a:off x="0" y="498475"/>
            <a:ext cx="12192000" cy="215900"/>
            <a:chOff x="0" y="357166"/>
            <a:chExt cx="9144064" cy="215902"/>
          </a:xfrm>
        </p:grpSpPr>
        <p:pic>
          <p:nvPicPr>
            <p:cNvPr id="3" name="Picture 4" descr="C:\Users\WYC\Desktop\02.jp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97010"/>
              <a:ext cx="9144064" cy="174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" name="直接连接符 3"/>
            <p:cNvCxnSpPr/>
            <p:nvPr/>
          </p:nvCxnSpPr>
          <p:spPr>
            <a:xfrm>
              <a:off x="0" y="571481"/>
              <a:ext cx="9144064" cy="1587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357166"/>
              <a:ext cx="9144064" cy="1588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29" y="130710"/>
            <a:ext cx="3143231" cy="386914"/>
          </a:xfrm>
          <a:prstGeom prst="rect">
            <a:avLst/>
          </a:prstGeom>
          <a:noFill/>
          <a:ln>
            <a:noFill/>
          </a:ln>
        </p:spPr>
        <p:txBody>
          <a:bodyPr lIns="108852" tIns="54426" rIns="108852" bIns="54426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ln w="12700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srgbClr val="E7E6E6">
                    <a:lumMod val="5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古 代 非 洲 与 美 洲</a:t>
            </a:r>
          </a:p>
        </p:txBody>
      </p:sp>
      <p:cxnSp>
        <p:nvCxnSpPr>
          <p:cNvPr id="7" name="直接连接符 6"/>
          <p:cNvCxnSpPr/>
          <p:nvPr/>
        </p:nvCxnSpPr>
        <p:spPr>
          <a:xfrm rot="10800000">
            <a:off x="4953001" y="6500858"/>
            <a:ext cx="5429251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10" descr="https://timgsa.baidu.com/timg?image&amp;quality=80&amp;size=b9999_10000&amp;sec=1558464051028&amp;di=c304f68e0b038894cd1d6a1dbb663d44&amp;imgtype=0&amp;src=http%3A%2F%2Fimg1.juimg.com%2F141113%2F330425-14111311055551.jpg"/>
          <p:cNvPicPr>
            <a:picLocks noChangeAspect="1" noChangeArrowheads="1"/>
          </p:cNvPicPr>
          <p:nvPr userDrawn="1"/>
        </p:nvPicPr>
        <p:blipFill>
          <a:blip r:embed="rId3" cstate="print"/>
          <a:srcRect r="51334" b="50574"/>
          <a:stretch>
            <a:fillRect/>
          </a:stretch>
        </p:blipFill>
        <p:spPr bwMode="auto">
          <a:xfrm>
            <a:off x="10477530" y="5857920"/>
            <a:ext cx="1428751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D4DED-9B80-4D3F-9C42-2902F097AE21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A8528-6CDA-4B2C-A683-0E8D5EA45697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历史教师陈锡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2020/6/23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 userDrawn="1"/>
        </p:nvGrpSpPr>
        <p:grpSpPr bwMode="auto">
          <a:xfrm>
            <a:off x="0" y="498475"/>
            <a:ext cx="12192000" cy="215900"/>
            <a:chOff x="0" y="357166"/>
            <a:chExt cx="9144064" cy="215902"/>
          </a:xfrm>
        </p:grpSpPr>
        <p:pic>
          <p:nvPicPr>
            <p:cNvPr id="3" name="Picture 4" descr="C:\Users\WYC\Desktop\02.jp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97010"/>
              <a:ext cx="9144064" cy="174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" name="直接连接符 3"/>
            <p:cNvCxnSpPr/>
            <p:nvPr/>
          </p:nvCxnSpPr>
          <p:spPr>
            <a:xfrm>
              <a:off x="0" y="571481"/>
              <a:ext cx="9144064" cy="1587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0" y="357166"/>
              <a:ext cx="9144064" cy="1588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29" y="130710"/>
            <a:ext cx="3143231" cy="386914"/>
          </a:xfrm>
          <a:prstGeom prst="rect">
            <a:avLst/>
          </a:prstGeom>
          <a:noFill/>
          <a:ln>
            <a:noFill/>
          </a:ln>
        </p:spPr>
        <p:txBody>
          <a:bodyPr lIns="108852" tIns="54426" rIns="108852" bIns="54426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古 代 非 洲 与 美 洲</a:t>
            </a:r>
          </a:p>
        </p:txBody>
      </p:sp>
      <p:cxnSp>
        <p:nvCxnSpPr>
          <p:cNvPr id="7" name="直接连接符 6"/>
          <p:cNvCxnSpPr/>
          <p:nvPr/>
        </p:nvCxnSpPr>
        <p:spPr>
          <a:xfrm rot="10800000">
            <a:off x="4953001" y="6500858"/>
            <a:ext cx="5429251" cy="158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10" descr="https://timgsa.baidu.com/timg?image&amp;quality=80&amp;size=b9999_10000&amp;sec=1558464051028&amp;di=c304f68e0b038894cd1d6a1dbb663d44&amp;imgtype=0&amp;src=http%3A%2F%2Fimg1.juimg.com%2F141113%2F330425-14111311055551.jpg"/>
          <p:cNvPicPr>
            <a:picLocks noChangeAspect="1" noChangeArrowheads="1"/>
          </p:cNvPicPr>
          <p:nvPr userDrawn="1"/>
        </p:nvPicPr>
        <p:blipFill>
          <a:blip r:embed="rId3" cstate="print"/>
          <a:srcRect r="51334" b="50574"/>
          <a:stretch>
            <a:fillRect/>
          </a:stretch>
        </p:blipFill>
        <p:spPr bwMode="auto">
          <a:xfrm>
            <a:off x="10477530" y="5857920"/>
            <a:ext cx="1428751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EF417-CA28-4475-B1B7-5A1BFC5B56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A8528-6CDA-4B2C-A683-0E8D5EA4569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8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8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8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7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7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7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8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8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8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9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9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9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7F1EB-A1A9-4DF9-836F-1C522BB7853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2020/6/23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D6D09-5D8C-46B9-AA0A-B3446F9010E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4396" y="5337673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64758" y="5250872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28345" y="1763171"/>
            <a:ext cx="10848975" cy="107759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/>
            </a:r>
            <a:b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</a:t>
            </a: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古代非洲与美洲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5240" y="1204595"/>
          <a:ext cx="11861800" cy="544322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383030"/>
                <a:gridCol w="2670175"/>
                <a:gridCol w="2372360"/>
                <a:gridCol w="2569210"/>
                <a:gridCol w="2867025"/>
              </a:tblGrid>
              <a:tr h="7797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区域</a:t>
                      </a: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国家</a:t>
                      </a: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存在</a:t>
                      </a:r>
                      <a:endParaRPr lang="en-US" altLang="zh-CN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兴盛时间</a:t>
                      </a: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国家形态</a:t>
                      </a: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其他特征</a:t>
                      </a:r>
                    </a:p>
                  </a:txBody>
                  <a:tcPr marL="121920" marR="121920" anchor="ctr" anchorCtr="1"/>
                </a:tc>
              </a:tr>
              <a:tr h="109093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dirty="0"/>
                        <a:t>东非</a:t>
                      </a:r>
                      <a:endParaRPr lang="zh-CN" altLang="en-US" sz="2800" b="1" dirty="0">
                        <a:solidFill>
                          <a:srgbClr val="0070C0"/>
                        </a:solidFill>
                      </a:endParaRP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</a:tr>
              <a:tr h="8718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</a:tr>
              <a:tr h="14439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dirty="0"/>
                        <a:t>西非</a:t>
                      </a:r>
                      <a:endParaRPr lang="zh-CN" altLang="en-US" sz="2800" b="1" dirty="0">
                        <a:solidFill>
                          <a:srgbClr val="0070C0"/>
                        </a:solidFill>
                      </a:endParaRP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 marL="121920" marR="121920" anchor="ctr" anchorCtr="1"/>
                </a:tc>
              </a:tr>
              <a:tr h="10915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dirty="0"/>
                        <a:t>南非</a:t>
                      </a:r>
                      <a:endParaRPr lang="zh-CN" altLang="en-US" sz="2800" b="1" dirty="0">
                        <a:solidFill>
                          <a:srgbClr val="0070C0"/>
                        </a:solidFill>
                      </a:endParaRPr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 marL="121920" marR="121920" anchor="ctr" anchorCtr="1"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 marL="121920" marR="121920" anchor="ctr" anchorCtr="1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02993" y="2220900"/>
            <a:ext cx="268829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阿克苏姆</a:t>
            </a:r>
            <a:endParaRPr lang="en-US" altLang="zh-CN" sz="28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50316" y="3102894"/>
            <a:ext cx="268829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摩加迪沙等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19222" y="4272502"/>
            <a:ext cx="2056134" cy="121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buClrTx/>
              <a:buSzTx/>
              <a:buFontTx/>
            </a:pPr>
            <a:r>
              <a:rPr lang="zh-CN" altLang="en-US" sz="2800" b="1" dirty="0">
                <a:solidFill>
                  <a:srgbClr val="FF0000"/>
                </a:solidFill>
              </a:rPr>
              <a:t>加纳、马里、桑海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9221" y="5715016"/>
            <a:ext cx="268829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大津巴布韦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8615" y="2220898"/>
            <a:ext cx="2208245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70C0"/>
                </a:solidFill>
              </a:rPr>
              <a:t>4</a:t>
            </a:r>
            <a:r>
              <a:rPr lang="zh-CN" altLang="en-US" sz="2800" b="1" dirty="0">
                <a:solidFill>
                  <a:srgbClr val="0070C0"/>
                </a:solidFill>
              </a:rPr>
              <a:t>世纪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38612" y="3102924"/>
            <a:ext cx="2208245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10--15</a:t>
            </a:r>
            <a:r>
              <a:rPr lang="zh-CN" altLang="en-US" sz="2800" b="1" dirty="0">
                <a:solidFill>
                  <a:srgbClr val="FF0000"/>
                </a:solidFill>
              </a:rPr>
              <a:t>世纪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86239" y="4321975"/>
            <a:ext cx="2208245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8--15</a:t>
            </a:r>
            <a:r>
              <a:rPr lang="zh-CN" altLang="en-US" sz="2800" b="1" dirty="0">
                <a:solidFill>
                  <a:srgbClr val="FF0000"/>
                </a:solidFill>
              </a:rPr>
              <a:t>世纪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6240" y="5502509"/>
            <a:ext cx="2208245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rgbClr val="0070C0"/>
                </a:solidFill>
              </a:rPr>
              <a:t>14--15</a:t>
            </a:r>
            <a:r>
              <a:rPr lang="zh-CN" altLang="en-US" sz="2800" b="1" dirty="0">
                <a:solidFill>
                  <a:srgbClr val="0070C0"/>
                </a:solidFill>
              </a:rPr>
              <a:t>世纪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49724" y="1940862"/>
            <a:ext cx="2208245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地域广大的王国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39272" y="1940763"/>
            <a:ext cx="2208245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外贸兴盛</a:t>
            </a:r>
            <a:endParaRPr lang="en-US" altLang="zh-CN" sz="2800" b="1" dirty="0">
              <a:solidFill>
                <a:srgbClr val="0070C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文化繁荣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5083" y="3153656"/>
            <a:ext cx="2208245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城市国家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11001" y="3153704"/>
            <a:ext cx="2208245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外贸兴盛    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67504" y="4270688"/>
            <a:ext cx="22082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>
              <a:lnSpc>
                <a:spcPct val="10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中央集权大帝国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8431" y="3898133"/>
            <a:ext cx="220824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>
              <a:lnSpc>
                <a:spcPct val="10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官僚政治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latinLnBrk="0">
              <a:lnSpc>
                <a:spcPct val="10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外贸兴盛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latinLnBrk="0">
              <a:lnSpc>
                <a:spcPct val="100000"/>
              </a:lnSpc>
            </a:pPr>
            <a:r>
              <a:rPr lang="zh-CN" altLang="en-US" sz="2800" b="1" dirty="0">
                <a:solidFill>
                  <a:srgbClr val="FF0000"/>
                </a:solidFill>
              </a:rPr>
              <a:t>文化繁荣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67500" y="5483225"/>
            <a:ext cx="239839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>
              <a:lnSpc>
                <a:spcPct val="10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地域广大的王国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39272" y="5785588"/>
            <a:ext cx="2208245" cy="650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70C0"/>
                </a:solidFill>
              </a:rPr>
              <a:t>巨石建筑群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495675" y="436245"/>
            <a:ext cx="61728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/>
                </a:solidFill>
              </a:rPr>
              <a:t> </a:t>
            </a:r>
            <a:endParaRPr lang="zh-CN" altLang="en-US" sz="4400" b="1" dirty="0">
              <a:solidFill>
                <a:schemeClr val="tx1"/>
              </a:solidFill>
            </a:endParaRPr>
          </a:p>
        </p:txBody>
      </p:sp>
      <p:sp>
        <p:nvSpPr>
          <p:cNvPr id="20" name="标题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41033"/>
          </a:xfrm>
        </p:spPr>
        <p:txBody>
          <a:bodyPr>
            <a:normAutofit/>
          </a:bodyPr>
          <a:lstStyle/>
          <a:p>
            <a:pPr algn="ctr"/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一、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古代非洲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文明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49555" y="147320"/>
            <a:ext cx="6576060" cy="5219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algn="l"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课堂探究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：非洲不同地区文明的特征</a:t>
            </a:r>
            <a:endParaRPr kumimoji="0" lang="zh-CN" altLang="en-US" sz="2800" kern="1200" cap="none" spc="0" normalizeH="0" baseline="0" noProof="1">
              <a:latin typeface="Calibri" panose="020F050202020403020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9435" y="147320"/>
            <a:ext cx="3865245" cy="5211445"/>
          </a:xfrm>
          <a:prstGeom prst="rect">
            <a:avLst/>
          </a:prstGeom>
        </p:spPr>
      </p:pic>
      <p:sp>
        <p:nvSpPr>
          <p:cNvPr id="146434" name="矩形 2"/>
          <p:cNvSpPr/>
          <p:nvPr/>
        </p:nvSpPr>
        <p:spPr>
          <a:xfrm>
            <a:off x="249555" y="908050"/>
            <a:ext cx="7556500" cy="23234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 lIns="108842" tIns="54420" rIns="108842" bIns="54420">
            <a:spAutoFit/>
          </a:bodyPr>
          <a:lstStyle/>
          <a:p>
            <a:pPr algn="just" defTabSz="777875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材料一：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［摩加迪沙］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是一个大得没边的</a:t>
            </a:r>
            <a:r>
              <a:rPr lang="zh-CN" altLang="en-US" sz="2400" b="1" u="sng" dirty="0">
                <a:solidFill>
                  <a:srgbClr val="EF5A1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城镇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。它的居民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有很多骆驼和绵羊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，他们每天要杀上百头骆驼。它的居民是有能力的商人。这座城市有无与伦比的手工制作的布匹，这些布匹以这个城市命名，</a:t>
            </a:r>
            <a:r>
              <a:rPr lang="zh-CN" altLang="en-US" sz="2400" b="1" u="sng" dirty="0">
                <a:solidFill>
                  <a:srgbClr val="EF5A1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被运到远至埃及和其他地区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algn="just" defTabSz="777875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伊本白图泰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伊本白图泰游记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24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9555" y="3448685"/>
            <a:ext cx="57372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）根据材料一并结合所学知识，归纳摩加迪沙等东非国家的特征。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18845" y="622935"/>
            <a:ext cx="2077720" cy="4603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/>
              <a:t>畜牧业和农业</a:t>
            </a:r>
          </a:p>
        </p:txBody>
      </p:sp>
      <p:sp>
        <p:nvSpPr>
          <p:cNvPr id="146447" name="矩形 146446"/>
          <p:cNvSpPr/>
          <p:nvPr/>
        </p:nvSpPr>
        <p:spPr>
          <a:xfrm>
            <a:off x="5276850" y="622935"/>
            <a:ext cx="1638300" cy="36703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城市国家</a:t>
            </a:r>
          </a:p>
        </p:txBody>
      </p:sp>
      <p:sp>
        <p:nvSpPr>
          <p:cNvPr id="146448" name="矩形 146447"/>
          <p:cNvSpPr/>
          <p:nvPr/>
        </p:nvSpPr>
        <p:spPr>
          <a:xfrm>
            <a:off x="5245735" y="2373630"/>
            <a:ext cx="1965960" cy="52451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对外贸易发达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4660" y="4714240"/>
            <a:ext cx="5196840" cy="18148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特征：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城市国家形式存在</a:t>
            </a: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农业发达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环印度洋贸易发达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深受伊斯兰教影响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6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6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6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6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animBg="1"/>
      <p:bldP spid="146447" grpId="0" bldLvl="0" animBg="1"/>
      <p:bldP spid="146448" grpId="0" bldLvl="0" animBg="1"/>
      <p:bldP spid="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图片 9"/>
          <p:cNvPicPr>
            <a:picLocks noChangeAspect="1"/>
          </p:cNvPicPr>
          <p:nvPr/>
        </p:nvPicPr>
        <p:blipFill>
          <a:blip r:embed="rId2"/>
          <a:srcRect t="22668" r="48705" b="49048"/>
          <a:stretch>
            <a:fillRect/>
          </a:stretch>
        </p:blipFill>
        <p:spPr>
          <a:xfrm>
            <a:off x="7472680" y="294958"/>
            <a:ext cx="4464050" cy="3427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Rectangle 2"/>
          <p:cNvSpPr/>
          <p:nvPr/>
        </p:nvSpPr>
        <p:spPr>
          <a:xfrm>
            <a:off x="254000" y="873125"/>
            <a:ext cx="6696075" cy="15684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lIns="91440" tIns="45720" rIns="91440" bIns="45720" anchor="ctr">
            <a:spAutoFit/>
          </a:bodyPr>
          <a:lstStyle/>
          <a:p>
            <a:pPr defTabSz="914400"/>
            <a:r>
              <a:rPr lang="en-US" altLang="zh-CN" sz="2400" b="1" dirty="0">
                <a:solidFill>
                  <a:srgbClr val="19191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400" b="1" dirty="0">
                <a:solidFill>
                  <a:srgbClr val="19191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材料二 </a:t>
            </a:r>
            <a:r>
              <a:rPr lang="en-US" altLang="zh-CN" sz="2400" b="1" dirty="0">
                <a:solidFill>
                  <a:srgbClr val="19191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400" b="1" u="sng" dirty="0">
                <a:solidFill>
                  <a:srgbClr val="19191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altLang="en-US" sz="2400" b="1" u="sng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世纪的马里</a:t>
            </a:r>
            <a:r>
              <a:rPr lang="zh-CN" altLang="en-US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，无论是国土面积还是国家财富，</a:t>
            </a:r>
            <a:r>
              <a:rPr lang="zh-CN" altLang="en-US" sz="2400" b="1" u="sng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都可以说是世界大国之一</a:t>
            </a:r>
            <a:r>
              <a:rPr lang="zh-CN" altLang="en-US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；</a:t>
            </a:r>
            <a:r>
              <a:rPr lang="zh-CN" altLang="en-US" sz="2400" b="1" u="sng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廷巴克图</a:t>
            </a:r>
            <a:r>
              <a:rPr lang="zh-CN" altLang="en-US" sz="2400" b="1" u="sng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更是可以与当时世界上任何国家的首都相媲美</a:t>
            </a:r>
            <a:r>
              <a:rPr lang="zh-CN" altLang="en-US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r" defTabSz="914400" eaLnBrk="0" hangingPunct="0"/>
            <a:r>
              <a:rPr lang="en-US" altLang="zh-CN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      —</a:t>
            </a:r>
            <a:r>
              <a:rPr lang="zh-CN" altLang="en-US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郑家馨</a:t>
            </a:r>
            <a:r>
              <a:rPr lang="en-US" altLang="zh-CN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十三</a:t>
            </a:r>
            <a:r>
              <a:rPr lang="en-US" altLang="zh-CN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---</a:t>
            </a:r>
            <a:r>
              <a:rPr lang="zh-CN" altLang="en-US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十五世纪马里国家的兴衰</a:t>
            </a:r>
            <a:r>
              <a:rPr lang="en-US" altLang="zh-CN" sz="2400" b="1" dirty="0">
                <a:solidFill>
                  <a:srgbClr val="191919"/>
                </a:solidFill>
                <a:latin typeface="Calibri" panose="020F0502020204030204" charset="0"/>
                <a:ea typeface="宋体" panose="02010600030101010101" pitchFamily="2" charset="-122"/>
              </a:rPr>
              <a:t>》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434" name="矩形 2"/>
          <p:cNvSpPr/>
          <p:nvPr/>
        </p:nvSpPr>
        <p:spPr>
          <a:xfrm>
            <a:off x="224790" y="2709545"/>
            <a:ext cx="6754495" cy="306260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wrap="square" lIns="108842" tIns="54420" rIns="108842" bIns="54420">
            <a:spAutoFit/>
          </a:bodyPr>
          <a:lstStyle/>
          <a:p>
            <a:pPr algn="just" defTabSz="777875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材料三  </a:t>
            </a:r>
            <a:r>
              <a:rPr lang="zh-CN" altLang="en-US" sz="2400" b="1" u="sng" dirty="0">
                <a:solidFill>
                  <a:srgbClr val="EF5A1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伊斯兰教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促进苏丹（黑人之国）的文化生活，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随着</a:t>
            </a:r>
            <a:r>
              <a:rPr lang="en-US" altLang="zh-CN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古兰经</a:t>
            </a:r>
            <a:r>
              <a:rPr lang="en-US" altLang="zh-CN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学校的建立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识字的人越来越多，学者们在</a:t>
            </a:r>
            <a:r>
              <a:rPr lang="zh-CN" altLang="en-US" sz="24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廷巴克图</a:t>
            </a:r>
            <a:r>
              <a:rPr lang="zh-CN" altLang="en-US" sz="24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的大学里从事高深研究，自由出入穆斯林世界的其他大学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此外，西非帝国的</a:t>
            </a:r>
            <a:r>
              <a:rPr lang="zh-CN" altLang="en-US" sz="2400" b="1" u="sng" dirty="0">
                <a:solidFill>
                  <a:srgbClr val="EF5A1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行政管理较为先进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，其中，桑海帝国最为突出，它</a:t>
            </a:r>
            <a:r>
              <a:rPr lang="zh-CN" altLang="en-US" sz="2400" b="1" u="sng" dirty="0">
                <a:solidFill>
                  <a:srgbClr val="EF5A1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划分为界限明确的几个省，各省均设有总督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algn="just" defTabSz="777875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斯塔夫里阿诺斯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全球通史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9555" y="147320"/>
            <a:ext cx="6576060" cy="5219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algn="l"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课堂探究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：非洲不同地区文明的特征</a:t>
            </a:r>
            <a:endParaRPr kumimoji="0" lang="zh-CN" altLang="en-US" sz="2800" kern="1200" cap="none" spc="0" normalizeH="0" baseline="0" noProof="1">
              <a:latin typeface="Calibri" panose="020F050202020403020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53225" y="3399155"/>
            <a:ext cx="1504315" cy="4603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文化繁荣</a:t>
            </a:r>
          </a:p>
        </p:txBody>
      </p:sp>
      <p:sp>
        <p:nvSpPr>
          <p:cNvPr id="146445" name="矩形 146444"/>
          <p:cNvSpPr/>
          <p:nvPr/>
        </p:nvSpPr>
        <p:spPr>
          <a:xfrm>
            <a:off x="3517265" y="2502535"/>
            <a:ext cx="2250440" cy="36639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伊斯兰教影响</a:t>
            </a:r>
          </a:p>
        </p:txBody>
      </p:sp>
      <p:sp>
        <p:nvSpPr>
          <p:cNvPr id="146449" name="矩形 146448"/>
          <p:cNvSpPr/>
          <p:nvPr/>
        </p:nvSpPr>
        <p:spPr>
          <a:xfrm>
            <a:off x="2107565" y="5019675"/>
            <a:ext cx="4429125" cy="42608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帝国，中央集权制有效治理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49555" y="5831840"/>
            <a:ext cx="66998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）根据材料二、三并结合所学知识，归纳马里、桑海等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西非</a:t>
            </a:r>
            <a:r>
              <a:rPr lang="zh-CN" altLang="en-US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国家的特征。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272020" y="4676140"/>
            <a:ext cx="4627245" cy="18148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特征：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帝国形式存在</a:t>
            </a: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中央集权有效治理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对外贸易发达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深受伊斯兰教影响</a:t>
            </a:r>
          </a:p>
        </p:txBody>
      </p:sp>
      <p:sp>
        <p:nvSpPr>
          <p:cNvPr id="8" name="矩形 7"/>
          <p:cNvSpPr/>
          <p:nvPr/>
        </p:nvSpPr>
        <p:spPr>
          <a:xfrm>
            <a:off x="5167630" y="669290"/>
            <a:ext cx="1497330" cy="36639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大国帝国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767705" y="1778635"/>
            <a:ext cx="1504315" cy="4603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文化繁荣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6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6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6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6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146445" grpId="0" bldLvl="0" animBg="1"/>
      <p:bldP spid="146449" grpId="0" bldLvl="0" animBg="1"/>
      <p:bldP spid="7" grpId="0" bldLvl="0" animBg="1"/>
      <p:bldP spid="8" grpId="0" bldLvl="0" animBg="1"/>
      <p:bldP spid="9" grpId="0" bldLvl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6"/>
          <p:cNvPicPr>
            <a:picLocks noChangeAspect="1"/>
          </p:cNvPicPr>
          <p:nvPr/>
        </p:nvPicPr>
        <p:blipFill>
          <a:blip r:embed="rId2"/>
          <a:srcRect l="36034" t="38817" r="7176" b="13451"/>
          <a:stretch>
            <a:fillRect/>
          </a:stretch>
        </p:blipFill>
        <p:spPr>
          <a:xfrm>
            <a:off x="7454265" y="659765"/>
            <a:ext cx="3007360" cy="29406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8014335" y="2453005"/>
            <a:ext cx="1226820" cy="4502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9460" name="Rectangle 1"/>
          <p:cNvSpPr/>
          <p:nvPr/>
        </p:nvSpPr>
        <p:spPr>
          <a:xfrm>
            <a:off x="337185" y="1990090"/>
            <a:ext cx="6441440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lIns="91440" tIns="45720" rIns="91440" bIns="45720" anchor="ctr">
            <a:spAutoFit/>
          </a:bodyPr>
          <a:lstStyle/>
          <a:p>
            <a:pPr defTabSz="914400" eaLnBrk="0" hangingPunct="0"/>
            <a:r>
              <a:rPr lang="zh-CN" altLang="en-US" sz="2800" b="1" dirty="0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r>
              <a:rPr lang="zh-CN" sz="2800" b="1" dirty="0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根据右图说明南非文明的特征。</a:t>
            </a:r>
            <a:r>
              <a:rPr lang="en-US" altLang="zh-CN" sz="2800" b="1" dirty="0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</a:t>
            </a:r>
          </a:p>
        </p:txBody>
      </p:sp>
      <p:pic>
        <p:nvPicPr>
          <p:cNvPr id="9831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265" y="3837305"/>
            <a:ext cx="3006725" cy="20847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81915" y="137795"/>
            <a:ext cx="6576060" cy="5219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algn="l"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课堂探究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：非洲不同地区文明的特征</a:t>
            </a:r>
            <a:endParaRPr kumimoji="0" lang="zh-CN" altLang="en-US" sz="2800" kern="1200" cap="none" spc="0" normalizeH="0" baseline="0" noProof="1">
              <a:latin typeface="Calibri" panose="020F050202020403020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62290" y="6119495"/>
            <a:ext cx="171323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大津巴布韦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480185" y="3160395"/>
            <a:ext cx="3042920" cy="5219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lstStyle/>
          <a:p>
            <a:pPr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特征：巨石建筑群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矩形 7"/>
          <p:cNvSpPr/>
          <p:nvPr/>
        </p:nvSpPr>
        <p:spPr>
          <a:xfrm>
            <a:off x="249238" y="1098233"/>
            <a:ext cx="11474450" cy="22453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</a:ln>
        </p:spPr>
        <p:txBody>
          <a:bodyPr lIns="92548" tIns="46274" rIns="92548" bIns="46274">
            <a:spAutoFit/>
          </a:bodyPr>
          <a:lstStyle/>
          <a:p>
            <a:pPr algn="just" defTabSz="777875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东非：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城市国家，园艺业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和环印度洋贸易发达，受伊斯兰教影响；</a:t>
            </a:r>
          </a:p>
          <a:p>
            <a:pPr algn="just" defTabSz="777875"/>
            <a:endParaRPr lang="en-US" altLang="zh-CN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defTabSz="777875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西非：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多为内陆帝国，实行中央集权，发展对外贸易；受伊斯兰教影响。</a:t>
            </a:r>
          </a:p>
          <a:p>
            <a:pPr algn="just" defTabSz="777875"/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defTabSz="777875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南非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：建筑先进，巨石建筑群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1275" y="4417695"/>
            <a:ext cx="12110085" cy="1568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结论：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非洲地区文明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特征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、具有多元性：各文明独立产生，多元发展，建立独特制度。</a:t>
            </a:r>
          </a:p>
          <a:p>
            <a:pPr algn="l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、具有统一性：深受伊斯兰教影响。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49555" y="147320"/>
            <a:ext cx="6576060" cy="5219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algn="l"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★非洲不同地区文明的特征</a:t>
            </a:r>
            <a:endParaRPr kumimoji="0" lang="zh-CN" altLang="en-US" sz="2800" kern="1200" cap="none" spc="0" normalizeH="0" baseline="0" noProof="1">
              <a:latin typeface="Calibri" panose="020F050202020403020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63930" y="356870"/>
            <a:ext cx="10168890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1</a:t>
            </a:r>
            <a:r>
              <a:rPr lang="zh-CN" altLang="en-US" sz="2400"/>
              <a:t>、非洲是古代农业一个重要发生地，西非居民培育出甜高粱、西瓜和棉花等重要农作物，成为当地的主要居民的是（    ）</a:t>
            </a:r>
          </a:p>
          <a:p>
            <a:r>
              <a:rPr lang="en-US" altLang="zh-CN" sz="2400"/>
              <a:t>A.</a:t>
            </a:r>
            <a:r>
              <a:rPr lang="zh-CN" altLang="en-US" sz="2400"/>
              <a:t>埃及人                              </a:t>
            </a:r>
            <a:r>
              <a:rPr lang="en-US" altLang="zh-CN" sz="2400"/>
              <a:t>B.</a:t>
            </a:r>
            <a:r>
              <a:rPr lang="zh-CN" altLang="en-US" sz="2400"/>
              <a:t>班图人</a:t>
            </a:r>
          </a:p>
          <a:p>
            <a:r>
              <a:rPr lang="en-US" altLang="zh-CN" sz="2400"/>
              <a:t>C.</a:t>
            </a:r>
            <a:r>
              <a:rPr lang="zh-CN" altLang="en-US" sz="2400"/>
              <a:t>加纳人                              </a:t>
            </a:r>
            <a:r>
              <a:rPr lang="en-US" altLang="zh-CN" sz="2400"/>
              <a:t>D.</a:t>
            </a:r>
            <a:r>
              <a:rPr lang="zh-CN" altLang="en-US" sz="2400"/>
              <a:t>马里人</a:t>
            </a:r>
            <a:endParaRPr lang="en-US" altLang="zh-CN" sz="2400"/>
          </a:p>
          <a:p>
            <a:r>
              <a:rPr lang="en-US" altLang="zh-CN" sz="2400"/>
              <a:t>2</a:t>
            </a:r>
            <a:r>
              <a:rPr lang="zh-CN" altLang="en-US" sz="2400"/>
              <a:t>、古代的西非地区先后出现加纳、马里、桑海三大帝国，下面关于三大帝国的描述正确的有（    ）</a:t>
            </a:r>
          </a:p>
          <a:p>
            <a:r>
              <a:rPr lang="zh-CN" altLang="en-US" sz="2400"/>
              <a:t>①地理位置相对优越</a:t>
            </a:r>
          </a:p>
          <a:p>
            <a:r>
              <a:rPr lang="zh-CN" altLang="en-US" sz="2400"/>
              <a:t>②农业进步，海洋贸易发达</a:t>
            </a:r>
          </a:p>
          <a:p>
            <a:r>
              <a:rPr lang="zh-CN" altLang="en-US" sz="2400"/>
              <a:t>③黄金资源丰富</a:t>
            </a:r>
          </a:p>
          <a:p>
            <a:r>
              <a:rPr lang="zh-CN" altLang="en-US" sz="2400"/>
              <a:t>④因外敌入侵而灭亡</a:t>
            </a:r>
          </a:p>
          <a:p>
            <a:r>
              <a:rPr lang="zh-CN" altLang="en-US" sz="2400"/>
              <a:t>A. ①②③     		B. ①②       		C. ①④     		D. ②③</a:t>
            </a:r>
          </a:p>
          <a:p>
            <a:r>
              <a:rPr lang="en-US" altLang="zh-CN" sz="2400"/>
              <a:t>3</a:t>
            </a:r>
            <a:r>
              <a:rPr lang="zh-CN" altLang="en-US" sz="2400"/>
              <a:t>、大津巴布韦是古津巴布韦国家都城的遗迹，由石块垒砌而成。大津巴布韦是（   ）</a:t>
            </a:r>
          </a:p>
          <a:p>
            <a:r>
              <a:rPr lang="en-US" altLang="zh-CN" sz="2400"/>
              <a:t>A.</a:t>
            </a:r>
            <a:r>
              <a:rPr lang="zh-CN" altLang="en-US" sz="2400"/>
              <a:t>古代北非文明的代表                   </a:t>
            </a:r>
            <a:r>
              <a:rPr lang="en-US" altLang="zh-CN" sz="2400"/>
              <a:t>B.</a:t>
            </a:r>
            <a:r>
              <a:rPr lang="zh-CN" altLang="en-US" sz="2400"/>
              <a:t>古代西非文明的代表</a:t>
            </a:r>
          </a:p>
          <a:p>
            <a:r>
              <a:rPr lang="en-US" altLang="zh-CN" sz="2400"/>
              <a:t>C.</a:t>
            </a:r>
            <a:r>
              <a:rPr lang="zh-CN" altLang="en-US" sz="2400"/>
              <a:t>古代东非文明的代表                   </a:t>
            </a:r>
            <a:r>
              <a:rPr lang="en-US" altLang="zh-CN" sz="2400"/>
              <a:t>D.</a:t>
            </a:r>
            <a:r>
              <a:rPr lang="zh-CN" altLang="en-US" sz="2400"/>
              <a:t>古代南非文明的代表</a:t>
            </a:r>
          </a:p>
          <a:p>
            <a:endParaRPr lang="zh-CN" altLang="en-US" sz="2400"/>
          </a:p>
        </p:txBody>
      </p:sp>
      <p:sp>
        <p:nvSpPr>
          <p:cNvPr id="5" name="矩形 4"/>
          <p:cNvSpPr/>
          <p:nvPr/>
        </p:nvSpPr>
        <p:spPr>
          <a:xfrm>
            <a:off x="9156065" y="4758055"/>
            <a:ext cx="75946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</a:t>
            </a:r>
          </a:p>
        </p:txBody>
      </p:sp>
      <p:sp>
        <p:nvSpPr>
          <p:cNvPr id="6" name="矩形 5"/>
          <p:cNvSpPr/>
          <p:nvPr/>
        </p:nvSpPr>
        <p:spPr>
          <a:xfrm>
            <a:off x="5418773" y="2204085"/>
            <a:ext cx="73723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</a:t>
            </a:r>
          </a:p>
        </p:txBody>
      </p:sp>
      <p:sp>
        <p:nvSpPr>
          <p:cNvPr id="7" name="矩形 6"/>
          <p:cNvSpPr/>
          <p:nvPr/>
        </p:nvSpPr>
        <p:spPr>
          <a:xfrm>
            <a:off x="8360728" y="811530"/>
            <a:ext cx="69532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273" y="1853213"/>
            <a:ext cx="6096000" cy="4572000"/>
          </a:xfrm>
          <a:prstGeom prst="rect">
            <a:avLst/>
          </a:prstGeom>
        </p:spPr>
      </p:pic>
      <p:sp>
        <p:nvSpPr>
          <p:cNvPr id="10" name="矩形: 圆角 9"/>
          <p:cNvSpPr/>
          <p:nvPr/>
        </p:nvSpPr>
        <p:spPr>
          <a:xfrm>
            <a:off x="499264" y="127838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1.</a:t>
            </a:r>
            <a:r>
              <a:rPr lang="zh-CN" altLang="en-US" sz="3200" b="1" dirty="0">
                <a:solidFill>
                  <a:schemeClr val="tx1"/>
                </a:solidFill>
              </a:rPr>
              <a:t>印第安人文明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6230" y="2503503"/>
            <a:ext cx="5070628" cy="310854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古代美洲的印第安人创造了灿烂的文明，独立培育出其他大陆没有的很多农作物，包括</a:t>
            </a:r>
            <a:r>
              <a:rPr lang="zh-CN" altLang="en-US" sz="2800" b="1" dirty="0">
                <a:solidFill>
                  <a:srgbClr val="FF0000"/>
                </a:solidFill>
              </a:rPr>
              <a:t>马铃薯、玉米、番茄和花生</a:t>
            </a:r>
            <a:r>
              <a:rPr lang="zh-CN" altLang="en-US" sz="2800" b="1" dirty="0"/>
              <a:t>等。在农业和贸易发展的基础上，印第安人先后在中南美洲创造了</a:t>
            </a:r>
            <a:r>
              <a:rPr lang="zh-CN" altLang="en-US" sz="2800" b="1" dirty="0">
                <a:solidFill>
                  <a:srgbClr val="00B050"/>
                </a:solidFill>
              </a:rPr>
              <a:t>玛雅、阿兹特克和印加文明</a:t>
            </a:r>
            <a:r>
              <a:rPr lang="zh-CN" altLang="en-US" sz="2800" b="1" dirty="0"/>
              <a:t>。</a:t>
            </a:r>
          </a:p>
        </p:txBody>
      </p:sp>
      <p:sp>
        <p:nvSpPr>
          <p:cNvPr id="12" name="椭圆 11"/>
          <p:cNvSpPr/>
          <p:nvPr/>
        </p:nvSpPr>
        <p:spPr>
          <a:xfrm>
            <a:off x="5865180" y="2696595"/>
            <a:ext cx="1509204" cy="34622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374384" y="2339432"/>
            <a:ext cx="1509204" cy="34622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096216" y="4613983"/>
            <a:ext cx="1509204" cy="34622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5591175" y="1852930"/>
            <a:ext cx="375920" cy="13836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</a:t>
            </a:r>
          </a:p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美</a:t>
            </a:r>
          </a:p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洲</a:t>
            </a:r>
          </a:p>
        </p:txBody>
      </p:sp>
      <p:sp>
        <p:nvSpPr>
          <p:cNvPr id="3" name="矩形 2"/>
          <p:cNvSpPr/>
          <p:nvPr/>
        </p:nvSpPr>
        <p:spPr>
          <a:xfrm>
            <a:off x="8742680" y="4408805"/>
            <a:ext cx="375920" cy="13836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南 </a:t>
            </a:r>
          </a:p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美</a:t>
            </a:r>
          </a:p>
          <a:p>
            <a:pPr algn="ctr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洲</a:t>
            </a:r>
          </a:p>
        </p:txBody>
      </p:sp>
      <p:pic>
        <p:nvPicPr>
          <p:cNvPr id="7" name="内容占位符 3"/>
          <p:cNvPicPr>
            <a:picLocks noGrp="1"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54352" y="1028526"/>
            <a:ext cx="3503552" cy="229197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7205" y="828354"/>
            <a:ext cx="2768847" cy="2492143"/>
          </a:xfrm>
          <a:prstGeom prst="rect">
            <a:avLst/>
          </a:prstGeom>
        </p:spPr>
      </p:pic>
      <p:pic>
        <p:nvPicPr>
          <p:cNvPr id="2050" name="Picture 2" descr="https://timgsa.baidu.com/timg?image&amp;quality=80&amp;size=b9999_10000&amp;sec=1580395380759&amp;di=95f8d4d361ccbf4eb0b11d9b97b9e52e&amp;imgtype=0&amp;src=http%3A%2F%2Fpic.baike.soso.com%2Fp%2F20130518%2F20130518132851-142542438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7417" y="3236878"/>
            <a:ext cx="3246603" cy="318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487199" y="127838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</a:rPr>
              <a:t>玛雅文明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7199" y="3080105"/>
            <a:ext cx="5193436" cy="18158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）在中美洲的尤卡坦半岛，古代玛雅文明曾非常繁荣。玛雅人发展了以种植玉米为主的农业，建立了众多</a:t>
            </a:r>
            <a:r>
              <a:rPr lang="zh-CN" altLang="en-US" sz="2800" b="1" dirty="0">
                <a:solidFill>
                  <a:srgbClr val="00B050"/>
                </a:solidFill>
              </a:rPr>
              <a:t>城市国家</a:t>
            </a:r>
            <a:r>
              <a:rPr lang="zh-CN" altLang="en-US" sz="2800" b="1" dirty="0"/>
              <a:t>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926454"/>
            <a:ext cx="5548738" cy="3961799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10038715" y="3640455"/>
            <a:ext cx="64516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463704" y="127838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</a:rPr>
              <a:t>玛雅文明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3704" y="3071673"/>
            <a:ext cx="5175682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）氏族首领、贵族和祭司构成了</a:t>
            </a:r>
            <a:r>
              <a:rPr lang="zh-CN" altLang="en-US" sz="2800" b="1" dirty="0">
                <a:solidFill>
                  <a:srgbClr val="00B050"/>
                </a:solidFill>
              </a:rPr>
              <a:t>统治阶级</a:t>
            </a:r>
            <a:r>
              <a:rPr lang="zh-CN" altLang="en-US" sz="2800" b="1" dirty="0"/>
              <a:t>；一般氏族成员成为平民，从事农业和手工业。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6910" y="1926590"/>
            <a:ext cx="6038850" cy="29813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620" y="4832985"/>
            <a:ext cx="2720340" cy="11842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435129" y="127838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</a:rPr>
              <a:t>玛雅文明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76611" y="3416935"/>
            <a:ext cx="5113538" cy="18158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）玛雅人的</a:t>
            </a:r>
            <a:r>
              <a:rPr lang="zh-CN" altLang="en-US" sz="2800" b="1" dirty="0">
                <a:solidFill>
                  <a:srgbClr val="FF0000"/>
                </a:solidFill>
              </a:rPr>
              <a:t>城市建筑精美</a:t>
            </a:r>
            <a:r>
              <a:rPr lang="zh-CN" altLang="en-US" sz="2800" b="1" dirty="0"/>
              <a:t>，有些城市的中心面积可能达到 </a:t>
            </a:r>
            <a:r>
              <a:rPr lang="en-US" altLang="zh-CN" sz="2800" b="1" dirty="0"/>
              <a:t>15</a:t>
            </a:r>
            <a:r>
              <a:rPr lang="zh-CN" altLang="en-US" sz="2800" b="1" dirty="0"/>
              <a:t>平方千米，城内有 </a:t>
            </a:r>
            <a:r>
              <a:rPr lang="en-US" altLang="zh-CN" sz="2800" b="1" dirty="0"/>
              <a:t>300</a:t>
            </a:r>
            <a:r>
              <a:rPr lang="zh-CN" altLang="en-US" sz="2800" b="1" dirty="0"/>
              <a:t>多座用于祭祀的</a:t>
            </a:r>
            <a:r>
              <a:rPr lang="zh-CN" altLang="en-US" sz="2800" b="1" dirty="0">
                <a:solidFill>
                  <a:srgbClr val="00B050"/>
                </a:solidFill>
              </a:rPr>
              <a:t>金字塔庙宇</a:t>
            </a:r>
            <a:r>
              <a:rPr lang="zh-CN" altLang="en-US" sz="2800" b="1" dirty="0"/>
              <a:t>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278384"/>
            <a:ext cx="4762500" cy="31813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626866"/>
            <a:ext cx="4762500" cy="29527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507975"/>
            <a:ext cx="4762500" cy="3162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534824" y="127838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</a:rPr>
              <a:t>玛雅文明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34824" y="3115665"/>
            <a:ext cx="5033639" cy="22453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）他们制造</a:t>
            </a:r>
            <a:r>
              <a:rPr lang="zh-CN" altLang="en-US" sz="2800" b="1" dirty="0">
                <a:solidFill>
                  <a:srgbClr val="FF0000"/>
                </a:solidFill>
              </a:rPr>
              <a:t>精美陶器</a:t>
            </a:r>
            <a:r>
              <a:rPr lang="zh-CN" altLang="en-US" sz="2800" b="1" dirty="0"/>
              <a:t>，发明了独特的</a:t>
            </a:r>
            <a:r>
              <a:rPr lang="zh-CN" altLang="en-US" sz="2800" b="1" dirty="0">
                <a:solidFill>
                  <a:srgbClr val="FF0000"/>
                </a:solidFill>
              </a:rPr>
              <a:t>文字，</a:t>
            </a:r>
            <a:r>
              <a:rPr lang="zh-CN" altLang="en-US" sz="2800" b="1" dirty="0"/>
              <a:t>用复杂的</a:t>
            </a:r>
            <a:r>
              <a:rPr lang="zh-CN" altLang="en-US" sz="2800" b="1" dirty="0">
                <a:solidFill>
                  <a:srgbClr val="FF0000"/>
                </a:solidFill>
              </a:rPr>
              <a:t>历法纪年</a:t>
            </a:r>
            <a:r>
              <a:rPr lang="zh-CN" altLang="en-US" sz="2800" b="1" dirty="0"/>
              <a:t>，并采用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20</a:t>
            </a:r>
            <a:r>
              <a:rPr lang="zh-CN" altLang="en-US" sz="2800" b="1" dirty="0">
                <a:solidFill>
                  <a:srgbClr val="FF0000"/>
                </a:solidFill>
              </a:rPr>
              <a:t>进位制</a:t>
            </a:r>
            <a:r>
              <a:rPr lang="zh-CN" altLang="en-US" sz="2800" b="1" dirty="0"/>
              <a:t>，也知道 零的概念。</a:t>
            </a:r>
          </a:p>
          <a:p>
            <a:r>
              <a:rPr lang="zh-CN" altLang="en-US" sz="2800" b="1" dirty="0"/>
              <a:t>    </a:t>
            </a:r>
            <a:r>
              <a:rPr lang="en-US" altLang="zh-CN" sz="2800" b="1" dirty="0"/>
              <a:t>15</a:t>
            </a:r>
            <a:r>
              <a:rPr lang="zh-CN" altLang="en-US" sz="2800" b="1" dirty="0"/>
              <a:t>世纪中期，玛雅文明衰落。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9982" y="1139903"/>
            <a:ext cx="2928707" cy="26384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803" y="1139903"/>
            <a:ext cx="3082583" cy="26384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7553" y="3778328"/>
            <a:ext cx="4762500" cy="279612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770409" y="134950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3.</a:t>
            </a:r>
            <a:r>
              <a:rPr lang="zh-CN" altLang="en-US" sz="3200" b="1" dirty="0">
                <a:solidFill>
                  <a:schemeClr val="tx1"/>
                </a:solidFill>
              </a:rPr>
              <a:t>阿兹特克文明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81815" y="2562558"/>
            <a:ext cx="4847208" cy="224676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14</a:t>
            </a:r>
            <a:r>
              <a:rPr lang="zh-CN" altLang="en-US" sz="2800" b="1" dirty="0"/>
              <a:t>世纪，阿兹特克人兴起于今墨西哥地区。 </a:t>
            </a:r>
            <a:r>
              <a:rPr lang="en-US" altLang="zh-CN" sz="2800" b="1" dirty="0">
                <a:solidFill>
                  <a:srgbClr val="FF0000"/>
                </a:solidFill>
              </a:rPr>
              <a:t>16</a:t>
            </a:r>
            <a:r>
              <a:rPr lang="zh-CN" altLang="en-US" sz="2800" b="1" dirty="0">
                <a:solidFill>
                  <a:srgbClr val="FF0000"/>
                </a:solidFill>
              </a:rPr>
              <a:t>世纪初</a:t>
            </a:r>
            <a:r>
              <a:rPr lang="zh-CN" altLang="en-US" sz="2800" b="1" dirty="0"/>
              <a:t>，阿兹特克人国家进入鼎盛时期，控制了整个墨西哥谷地及其周边部落，人口有 </a:t>
            </a:r>
            <a:r>
              <a:rPr lang="en-US" altLang="zh-CN" sz="2800" b="1" dirty="0"/>
              <a:t>600</a:t>
            </a:r>
            <a:r>
              <a:rPr lang="zh-CN" altLang="en-US" sz="2800" b="1" dirty="0"/>
              <a:t>余万。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17102" r="47602"/>
          <a:stretch>
            <a:fillRect/>
          </a:stretch>
        </p:blipFill>
        <p:spPr>
          <a:xfrm>
            <a:off x="6418555" y="1349405"/>
            <a:ext cx="4492103" cy="267217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8555" y="3228975"/>
            <a:ext cx="4762500" cy="36290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640869" y="126695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3.</a:t>
            </a:r>
            <a:r>
              <a:rPr lang="zh-CN" altLang="en-US" sz="3200" b="1" dirty="0">
                <a:solidFill>
                  <a:schemeClr val="tx1"/>
                </a:solidFill>
              </a:rPr>
              <a:t>阿兹特克文明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6410" y="2556510"/>
            <a:ext cx="5293995" cy="3538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）在阿兹特克人国家中，</a:t>
            </a:r>
            <a:r>
              <a:rPr lang="zh-CN" altLang="en-US" sz="2800" b="1" dirty="0">
                <a:solidFill>
                  <a:srgbClr val="FF0000"/>
                </a:solidFill>
              </a:rPr>
              <a:t>上层阶级</a:t>
            </a:r>
            <a:r>
              <a:rPr lang="zh-CN" altLang="en-US" sz="2800" b="1" dirty="0"/>
              <a:t>垄断官职，掌握军队。被征服者由原来的部落首领管理，但需向阿兹特克人缴纳贡赋（粮食、服装、宝石、老鹰）。阿兹特克人的经济基础是农业。他们发明了</a:t>
            </a:r>
            <a:r>
              <a:rPr lang="zh-CN" altLang="en-US" sz="2800" b="1" dirty="0">
                <a:solidFill>
                  <a:srgbClr val="FF0000"/>
                </a:solidFill>
              </a:rPr>
              <a:t>“浮动园地”</a:t>
            </a:r>
            <a:r>
              <a:rPr lang="zh-CN" altLang="en-US" sz="2800" b="1" dirty="0"/>
              <a:t>，扩大了耕地面积。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2153" y="2082215"/>
            <a:ext cx="4972050" cy="40576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687859" y="123139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3.</a:t>
            </a:r>
            <a:r>
              <a:rPr lang="zh-CN" altLang="en-US" sz="3200" b="1" dirty="0">
                <a:solidFill>
                  <a:schemeClr val="tx1"/>
                </a:solidFill>
              </a:rPr>
              <a:t>阿兹特克文明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6097" y="2556769"/>
            <a:ext cx="6110012" cy="3538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）阿兹特克人国家的都城</a:t>
            </a:r>
            <a:r>
              <a:rPr lang="zh-CN" altLang="en-US" sz="2800" b="1" dirty="0">
                <a:solidFill>
                  <a:srgbClr val="FF0000"/>
                </a:solidFill>
              </a:rPr>
              <a:t>特诺奇蒂特兰</a:t>
            </a:r>
            <a:r>
              <a:rPr lang="zh-CN" altLang="en-US" sz="2800" b="1" dirty="0"/>
              <a:t>位于特斯科科湖中心的</a:t>
            </a:r>
            <a:r>
              <a:rPr lang="zh-CN" altLang="en-US" sz="2800" b="1" u="sng" dirty="0"/>
              <a:t>小岛</a:t>
            </a:r>
            <a:r>
              <a:rPr lang="zh-CN" altLang="en-US" sz="2800" b="1" dirty="0"/>
              <a:t>上，面积约</a:t>
            </a:r>
            <a:r>
              <a:rPr lang="en-US" altLang="zh-CN" sz="2800" b="1" dirty="0"/>
              <a:t>10</a:t>
            </a:r>
            <a:r>
              <a:rPr lang="zh-CN" altLang="en-US" sz="2800" b="1" dirty="0"/>
              <a:t>平方千米，人口</a:t>
            </a:r>
            <a:r>
              <a:rPr lang="en-US" altLang="zh-CN" sz="2800" b="1" dirty="0"/>
              <a:t>20</a:t>
            </a:r>
            <a:r>
              <a:rPr lang="zh-CN" altLang="en-US" sz="2800" b="1" dirty="0"/>
              <a:t>万</a:t>
            </a:r>
            <a:r>
              <a:rPr lang="en-US" altLang="zh-CN" sz="2800" b="1" dirty="0"/>
              <a:t>—30</a:t>
            </a:r>
            <a:r>
              <a:rPr lang="zh-CN" altLang="en-US" sz="2800" b="1" dirty="0"/>
              <a:t>万。它有三条堤道与陆地相连，并有引水渠供应全城淡水。为方便交通，渠上架设了多座桥梁。全城水渠和道路纵横交错，承担着城市的交通和运输。城内最著名的建筑是太阳金字塔。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783" y="1431710"/>
            <a:ext cx="5238750" cy="52197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096433" y="5943524"/>
            <a:ext cx="308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特斯科科湖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6336" y="1769277"/>
            <a:ext cx="5566156" cy="4174617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891706" y="5943763"/>
            <a:ext cx="3293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太阳金字塔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487199" y="1278384"/>
            <a:ext cx="3187084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4.</a:t>
            </a:r>
            <a:r>
              <a:rPr lang="zh-CN" altLang="en-US" sz="3200" b="1" dirty="0">
                <a:solidFill>
                  <a:schemeClr val="tx1"/>
                </a:solidFill>
              </a:rPr>
              <a:t>印加帝国文明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35000" y="2887345"/>
            <a:ext cx="5208270" cy="26765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12</a:t>
            </a:r>
            <a:r>
              <a:rPr lang="zh-CN" altLang="en-US" sz="2800" b="1" dirty="0"/>
              <a:t>世纪，印加人以库斯科为都城建立国家。</a:t>
            </a:r>
            <a:r>
              <a:rPr lang="en-US" altLang="zh-CN" sz="2800" b="1" dirty="0"/>
              <a:t>13</a:t>
            </a:r>
            <a:r>
              <a:rPr lang="zh-CN" altLang="en-US" sz="2800" b="1" dirty="0"/>
              <a:t>世纪，逐渐崛起。 </a:t>
            </a:r>
            <a:r>
              <a:rPr lang="en-US" altLang="zh-CN" sz="2800" b="1" dirty="0"/>
              <a:t>15</a:t>
            </a:r>
            <a:r>
              <a:rPr lang="zh-CN" altLang="en-US" sz="2800" b="1" dirty="0"/>
              <a:t>世纪末 </a:t>
            </a:r>
            <a:r>
              <a:rPr lang="en-US" altLang="zh-CN" sz="2800" b="1" dirty="0"/>
              <a:t>16</a:t>
            </a:r>
            <a:r>
              <a:rPr lang="zh-CN" altLang="en-US" sz="2800" b="1" dirty="0"/>
              <a:t>世纪初，印加国家发展到</a:t>
            </a:r>
            <a:r>
              <a:rPr lang="zh-CN" altLang="en-US" sz="2800" b="1" dirty="0">
                <a:solidFill>
                  <a:srgbClr val="FF0000"/>
                </a:solidFill>
              </a:rPr>
              <a:t>鼎盛时期</a:t>
            </a:r>
            <a:r>
              <a:rPr lang="zh-CN" altLang="en-US" sz="2800" b="1" dirty="0"/>
              <a:t>。帝国疆域达到</a:t>
            </a:r>
            <a:r>
              <a:rPr lang="en-US" altLang="zh-CN" sz="2800" b="1" dirty="0"/>
              <a:t>100</a:t>
            </a:r>
            <a:r>
              <a:rPr lang="zh-CN" altLang="en-US" sz="2800" b="1" dirty="0"/>
              <a:t>万平方千米，人口约 </a:t>
            </a:r>
            <a:r>
              <a:rPr lang="en-US" altLang="zh-CN" sz="2800" b="1" dirty="0"/>
              <a:t>600</a:t>
            </a:r>
            <a:r>
              <a:rPr lang="zh-CN" altLang="en-US" sz="2800" b="1" dirty="0"/>
              <a:t>万，</a:t>
            </a:r>
            <a:r>
              <a:rPr lang="zh-CN" altLang="en-US" sz="2800" b="1" dirty="0">
                <a:solidFill>
                  <a:srgbClr val="FF0000"/>
                </a:solidFill>
              </a:rPr>
              <a:t>是当时最为强大的印第安人国家</a:t>
            </a:r>
            <a:r>
              <a:rPr lang="zh-CN" altLang="en-US" sz="2800" b="1" dirty="0"/>
              <a:t>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892" y="1424867"/>
            <a:ext cx="3772487" cy="521466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82880" y="3009530"/>
            <a:ext cx="852256" cy="5770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346229" y="1278384"/>
            <a:ext cx="4305670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4.</a:t>
            </a:r>
            <a:r>
              <a:rPr lang="zh-CN" altLang="en-US" sz="3200" b="1" dirty="0">
                <a:solidFill>
                  <a:schemeClr val="tx1"/>
                </a:solidFill>
              </a:rPr>
              <a:t>印加帝国文明政治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6229" y="2407648"/>
            <a:ext cx="11496583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）它的最高统治者是</a:t>
            </a:r>
            <a:r>
              <a:rPr lang="zh-CN" altLang="en-US" sz="2800" b="1" dirty="0">
                <a:solidFill>
                  <a:srgbClr val="FF0000"/>
                </a:solidFill>
              </a:rPr>
              <a:t>国王</a:t>
            </a:r>
            <a:r>
              <a:rPr lang="zh-CN" altLang="en-US" sz="2800" b="1" dirty="0"/>
              <a:t>，世袭继承，拥有行政、立法和军事大权。土地、矿藏和牲畜归国家所有。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939" y="3392714"/>
            <a:ext cx="3490960" cy="312091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1945" y="3361755"/>
            <a:ext cx="2737328" cy="336499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511329" y="1231394"/>
            <a:ext cx="4341181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4.</a:t>
            </a:r>
            <a:r>
              <a:rPr lang="zh-CN" altLang="en-US" sz="3200" b="1" dirty="0">
                <a:solidFill>
                  <a:schemeClr val="tx1"/>
                </a:solidFill>
              </a:rPr>
              <a:t>印加帝国文明政治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93879" y="3123250"/>
            <a:ext cx="4717002" cy="224676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）印加帝国将全国划分为</a:t>
            </a:r>
            <a:r>
              <a:rPr lang="zh-CN" altLang="en-US" sz="2800" b="1" dirty="0">
                <a:solidFill>
                  <a:srgbClr val="FF0000"/>
                </a:solidFill>
              </a:rPr>
              <a:t>四大政区</a:t>
            </a:r>
            <a:r>
              <a:rPr lang="zh-CN" altLang="en-US" sz="2800" b="1" dirty="0"/>
              <a:t>，每个政区设立一个长官，以贵族充任。政区之下，再按照人口多少设置各级官员。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5492" y="2198194"/>
            <a:ext cx="4762500" cy="31718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499899" y="1290449"/>
            <a:ext cx="4128117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4.</a:t>
            </a:r>
            <a:r>
              <a:rPr lang="zh-CN" altLang="en-US" sz="3200" b="1" dirty="0">
                <a:solidFill>
                  <a:schemeClr val="tx1"/>
                </a:solidFill>
              </a:rPr>
              <a:t>印加帝国文明政治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30315" y="2363260"/>
            <a:ext cx="10164932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）为征税和征兵，政府编制了详细的</a:t>
            </a:r>
            <a:r>
              <a:rPr lang="zh-CN" altLang="en-US" sz="2800" b="1" dirty="0">
                <a:solidFill>
                  <a:srgbClr val="FF0000"/>
                </a:solidFill>
              </a:rPr>
              <a:t>人口调查表</a:t>
            </a:r>
            <a:r>
              <a:rPr lang="zh-CN" altLang="en-US" sz="2800" b="1" dirty="0"/>
              <a:t>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882" y="3348326"/>
            <a:ext cx="9553575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941388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二、古代美洲文明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346228" y="1278384"/>
            <a:ext cx="3906175" cy="6480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</a:rPr>
              <a:t>4.</a:t>
            </a:r>
            <a:r>
              <a:rPr lang="zh-CN" altLang="en-US" sz="3200" b="1" dirty="0">
                <a:solidFill>
                  <a:schemeClr val="tx1"/>
                </a:solidFill>
              </a:rPr>
              <a:t>印加帝国文明政治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6228" y="2587522"/>
            <a:ext cx="5663954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5</a:t>
            </a:r>
            <a:r>
              <a:rPr lang="zh-CN" altLang="en-US" sz="2800" b="1" dirty="0"/>
              <a:t>）帝国修建了完善的</a:t>
            </a:r>
            <a:r>
              <a:rPr lang="zh-CN" altLang="en-US" sz="2800" b="1" dirty="0">
                <a:solidFill>
                  <a:srgbClr val="FF0000"/>
                </a:solidFill>
              </a:rPr>
              <a:t>道路系统</a:t>
            </a:r>
            <a:r>
              <a:rPr lang="zh-CN" altLang="en-US" sz="2800" b="1" dirty="0"/>
              <a:t>，用于传递政府的命令和情报，以及调动军队。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647" y="2824421"/>
            <a:ext cx="4762500" cy="298132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46229" y="4540921"/>
            <a:ext cx="5663954" cy="13849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（</a:t>
            </a:r>
            <a:r>
              <a:rPr lang="en-US" altLang="zh-CN" sz="2800" b="1" dirty="0"/>
              <a:t>6</a:t>
            </a:r>
            <a:r>
              <a:rPr lang="zh-CN" altLang="en-US" sz="2800" b="1" dirty="0"/>
              <a:t>）政府还将征服地区的部分或全部居民迁移到新地区，</a:t>
            </a:r>
            <a:r>
              <a:rPr lang="zh-CN" altLang="en-US" sz="2800" b="1" dirty="0">
                <a:solidFill>
                  <a:srgbClr val="FF0000"/>
                </a:solidFill>
              </a:rPr>
              <a:t>以防止他们反抗。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0035" y="789940"/>
            <a:ext cx="11318240" cy="526097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7500" lnSpcReduction="10000"/>
          </a:bodyPr>
          <a:lstStyle/>
          <a:p>
            <a:pPr marL="0" indent="0">
              <a:buNone/>
            </a:pP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材料一</a:t>
            </a: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西班牙人征服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时，许多珍贵的玛雅文字写本被当作“魔鬼的作品”焚毁，祭司遭受掳杀，仅有部分作品传之后世。</a:t>
            </a:r>
          </a:p>
          <a:p>
            <a:pPr marL="0" indent="0" algn="r">
              <a:buNone/>
            </a:pP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  --------《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世界通史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》(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王斯德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材料二</a:t>
            </a: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据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估计，在哥伦布到来后的一两个世纪中，</a:t>
            </a:r>
            <a:r>
              <a:rPr lang="zh-CN" altLang="en-US" sz="24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印第安人口减少了</a:t>
            </a:r>
            <a:r>
              <a:rPr lang="en-US" altLang="zh-CN" sz="24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95</a:t>
            </a:r>
            <a:r>
              <a:rPr lang="zh-CN" altLang="en-US" sz="24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％，主要的杀手是旧大陆来的病菌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。印第安人以前从来没有接触过这些病菌，因此对它们既没有免疫力，也没有遗传抵抗力。天花、麻疹、流行性感冒和斑疹伤寒争先恐后地要坐杀手的头把交椅。</a:t>
            </a:r>
          </a:p>
          <a:p>
            <a:pPr marL="0" indent="0">
              <a:buNone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         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---- [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美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]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贾雷德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·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戴蒙德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枪炮、病菌与钢铁</a:t>
            </a: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</a:p>
          <a:p>
            <a:pPr marL="0" indent="0">
              <a:buNone/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材料三   关于秘鲁和中美洲之间的相互关系，完全可以说，人们已经承认，在从形成时期（约公元前1000年）到西班牙人入侵这段漫长的时期内，所有证明</a:t>
            </a:r>
            <a:r>
              <a:rPr lang="en-US" altLang="zh-CN" sz="24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这些地区之间存在着相互影响或接触的实物或记录，都是不可靠的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marL="0" indent="0">
              <a:buNone/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材料四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……人类学家博厄斯认为:“人类的历史证明，一个社会群体，其</a:t>
            </a:r>
            <a:r>
              <a:rPr lang="en-US" altLang="zh-CN" sz="24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文化的进步往往取决于它是否有机会吸取邻近社会群体的经验。……彼此之间的交流愈多样化，相互学习的机会也就愈多。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           ——《全球通史》（斯塔夫里阿诺斯）</a:t>
            </a:r>
          </a:p>
        </p:txBody>
      </p:sp>
      <p:sp>
        <p:nvSpPr>
          <p:cNvPr id="2" name="矩形 1"/>
          <p:cNvSpPr/>
          <p:nvPr/>
        </p:nvSpPr>
        <p:spPr>
          <a:xfrm>
            <a:off x="1456055" y="1405890"/>
            <a:ext cx="3069590" cy="6451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西方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殖民者的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侵略</a:t>
            </a:r>
          </a:p>
        </p:txBody>
      </p:sp>
      <p:sp>
        <p:nvSpPr>
          <p:cNvPr id="6" name="矩形 5"/>
          <p:cNvSpPr/>
          <p:nvPr/>
        </p:nvSpPr>
        <p:spPr>
          <a:xfrm>
            <a:off x="210185" y="2862580"/>
            <a:ext cx="2804795" cy="6451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疾病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、瘟疫等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灾害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915" y="137795"/>
            <a:ext cx="7129145" cy="5219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algn="l"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课堂探究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：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印第安文明衰亡的原因及启示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330440" y="5041900"/>
            <a:ext cx="4267835" cy="6451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孤立发展，内部之间缺乏交往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10185" y="5890895"/>
            <a:ext cx="7332980" cy="52197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1F2DA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根据材料概括印第安文明灭亡的原因及启示。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206875" y="6336030"/>
            <a:ext cx="7602855" cy="5219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启示：文化的交流是促进文明发展的重要因素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 bldLvl="0" animBg="1"/>
      <p:bldP spid="8" grpId="0" bldLvl="0" animBg="1"/>
      <p:bldP spid="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66" y="2002817"/>
            <a:ext cx="12073467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2"/>
          <p:cNvSpPr/>
          <p:nvPr/>
        </p:nvSpPr>
        <p:spPr bwMode="auto">
          <a:xfrm rot="16200000">
            <a:off x="4692527" y="1214531"/>
            <a:ext cx="523220" cy="9034816"/>
          </a:xfrm>
          <a:prstGeom prst="leftBrace">
            <a:avLst>
              <a:gd name="adj1" fmla="val 80464"/>
              <a:gd name="adj2" fmla="val 48269"/>
            </a:avLst>
          </a:prstGeom>
          <a:noFill/>
          <a:ln w="762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1pPr>
            <a:lvl2pPr marL="742950" indent="-28575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2pPr>
            <a:lvl3pPr marL="11430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3pPr>
            <a:lvl4pPr marL="16002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4pPr>
            <a:lvl5pPr marL="20574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080680" y="6182828"/>
            <a:ext cx="1746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玛雅文明</a:t>
            </a:r>
          </a:p>
        </p:txBody>
      </p:sp>
      <p:sp>
        <p:nvSpPr>
          <p:cNvPr id="8" name="AutoShape 2"/>
          <p:cNvSpPr/>
          <p:nvPr/>
        </p:nvSpPr>
        <p:spPr bwMode="auto">
          <a:xfrm rot="16200000">
            <a:off x="8956394" y="3549976"/>
            <a:ext cx="349778" cy="3138982"/>
          </a:xfrm>
          <a:prstGeom prst="leftBrace">
            <a:avLst>
              <a:gd name="adj1" fmla="val 80464"/>
              <a:gd name="adj2" fmla="val 48269"/>
            </a:avLst>
          </a:prstGeom>
          <a:noFill/>
          <a:ln w="762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1pPr>
            <a:lvl2pPr marL="742950" indent="-28575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2pPr>
            <a:lvl3pPr marL="11430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3pPr>
            <a:lvl4pPr marL="16002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4pPr>
            <a:lvl5pPr marL="20574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114444" y="5165261"/>
            <a:ext cx="1746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印加文明</a:t>
            </a:r>
          </a:p>
        </p:txBody>
      </p:sp>
      <p:sp>
        <p:nvSpPr>
          <p:cNvPr id="10" name="AutoShape 2"/>
          <p:cNvSpPr/>
          <p:nvPr/>
        </p:nvSpPr>
        <p:spPr bwMode="auto">
          <a:xfrm rot="16200000">
            <a:off x="9261182" y="4793914"/>
            <a:ext cx="380925" cy="2688606"/>
          </a:xfrm>
          <a:prstGeom prst="leftBrace">
            <a:avLst>
              <a:gd name="adj1" fmla="val 80464"/>
              <a:gd name="adj2" fmla="val 48269"/>
            </a:avLst>
          </a:prstGeom>
          <a:noFill/>
          <a:ln w="762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1pPr>
            <a:lvl2pPr marL="742950" indent="-28575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2pPr>
            <a:lvl3pPr marL="11430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3pPr>
            <a:lvl4pPr marL="16002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4pPr>
            <a:lvl5pPr marL="2057400" indent="-228600" eaLnBrk="0" hangingPunct="0"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4400">
                <a:solidFill>
                  <a:srgbClr val="003366"/>
                </a:solidFill>
                <a:latin typeface="Times New Roman" panose="02020603050405020304" pitchFamily="18" charset="0"/>
                <a:ea typeface="华文新魏" panose="0201080004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476399" y="6080174"/>
            <a:ext cx="2399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阿兹特克文明</a:t>
            </a:r>
          </a:p>
        </p:txBody>
      </p:sp>
      <p:sp>
        <p:nvSpPr>
          <p:cNvPr id="13" name="标题 1"/>
          <p:cNvSpPr txBox="1"/>
          <p:nvPr/>
        </p:nvSpPr>
        <p:spPr>
          <a:xfrm>
            <a:off x="0" y="-1"/>
            <a:ext cx="12192000" cy="2121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古代非洲、美洲文明时间轴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8" grpId="0" animBg="1"/>
      <p:bldP spid="9" grpId="0"/>
      <p:bldP spid="10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19810" y="583565"/>
            <a:ext cx="957453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1</a:t>
            </a:r>
            <a:r>
              <a:rPr lang="zh-CN" altLang="en-US" sz="2400"/>
              <a:t>、“在农业生产中他们培育了对人类有重大贡献的粮食新品种，如玉米、西红柿、南瓜、豆子、甘薯、辣椒、可可、香兰草和烟草等，其中玉米的培植对人类贡献最大。”“他们”是指（ ）</a:t>
            </a:r>
          </a:p>
          <a:p>
            <a:r>
              <a:rPr lang="zh-CN" altLang="en-US" sz="2400"/>
              <a:t>A．玛雅人	                             B．阿兹特克人	</a:t>
            </a:r>
          </a:p>
          <a:p>
            <a:r>
              <a:rPr lang="zh-CN" altLang="en-US" sz="2400"/>
              <a:t>C．印加人	                              D．雅利安人</a:t>
            </a:r>
          </a:p>
          <a:p>
            <a:r>
              <a:rPr lang="en-US" altLang="zh-CN" sz="2400"/>
              <a:t>2</a:t>
            </a:r>
            <a:r>
              <a:rPr lang="zh-CN" altLang="en-US" sz="2400"/>
              <a:t>、古代美洲的印第安人创造了灿烂的文明，下列不属于古代美洲文明的是（  ）</a:t>
            </a:r>
          </a:p>
          <a:p>
            <a:r>
              <a:rPr lang="en-US" altLang="zh-CN" sz="2400"/>
              <a:t>A.   </a:t>
            </a:r>
            <a:r>
              <a:rPr lang="zh-CN" altLang="en-US" sz="2400"/>
              <a:t>玛雅文明                                </a:t>
            </a:r>
            <a:r>
              <a:rPr lang="en-US" altLang="zh-CN" sz="2400"/>
              <a:t>B.   </a:t>
            </a:r>
            <a:r>
              <a:rPr lang="zh-CN" altLang="en-US" sz="2400"/>
              <a:t>阿兹特克文明      </a:t>
            </a:r>
          </a:p>
          <a:p>
            <a:r>
              <a:rPr lang="en-US" altLang="zh-CN" sz="2400"/>
              <a:t>C.   </a:t>
            </a:r>
            <a:r>
              <a:rPr lang="zh-CN" altLang="en-US" sz="2400"/>
              <a:t>印加文明                                </a:t>
            </a:r>
            <a:r>
              <a:rPr lang="en-US" altLang="zh-CN" sz="2400"/>
              <a:t>D.   </a:t>
            </a:r>
            <a:r>
              <a:rPr lang="zh-CN" altLang="en-US" sz="2400"/>
              <a:t>两河流域文明</a:t>
            </a:r>
          </a:p>
          <a:p>
            <a:r>
              <a:rPr lang="en-US" altLang="zh-CN" sz="2400"/>
              <a:t>3</a:t>
            </a:r>
            <a:r>
              <a:rPr lang="zh-CN" altLang="en-US" sz="2400"/>
              <a:t>、古代美洲，用复杂的历法纪年，并采用</a:t>
            </a:r>
            <a:r>
              <a:rPr lang="en-US" altLang="zh-CN" sz="2400"/>
              <a:t>20</a:t>
            </a:r>
            <a:r>
              <a:rPr lang="zh-CN" altLang="en-US" sz="2400"/>
              <a:t>进位制的是（   ）</a:t>
            </a:r>
          </a:p>
          <a:p>
            <a:r>
              <a:rPr lang="en-US" altLang="zh-CN" sz="2400"/>
              <a:t>A.    </a:t>
            </a:r>
            <a:r>
              <a:rPr lang="zh-CN" altLang="en-US" sz="2400"/>
              <a:t>玛雅人                                    </a:t>
            </a:r>
            <a:r>
              <a:rPr lang="en-US" altLang="zh-CN" sz="2400"/>
              <a:t>B.   </a:t>
            </a:r>
            <a:r>
              <a:rPr lang="zh-CN" altLang="en-US" sz="2400"/>
              <a:t>阿兹特克人</a:t>
            </a:r>
          </a:p>
          <a:p>
            <a:r>
              <a:rPr lang="en-US" altLang="zh-CN" sz="2400"/>
              <a:t>C.    </a:t>
            </a:r>
            <a:r>
              <a:rPr lang="zh-CN" altLang="en-US" sz="2400"/>
              <a:t>印加人                                    </a:t>
            </a:r>
            <a:r>
              <a:rPr lang="en-US" altLang="zh-CN" sz="2400"/>
              <a:t>D.</a:t>
            </a:r>
            <a:r>
              <a:rPr lang="zh-CN" altLang="en-US" sz="2400"/>
              <a:t>津巴布韦人</a:t>
            </a:r>
          </a:p>
        </p:txBody>
      </p:sp>
      <p:sp>
        <p:nvSpPr>
          <p:cNvPr id="5" name="矩形 4"/>
          <p:cNvSpPr/>
          <p:nvPr/>
        </p:nvSpPr>
        <p:spPr>
          <a:xfrm>
            <a:off x="8532813" y="1094740"/>
            <a:ext cx="73723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</a:t>
            </a:r>
          </a:p>
        </p:txBody>
      </p:sp>
      <p:sp>
        <p:nvSpPr>
          <p:cNvPr id="4" name="矩形 3"/>
          <p:cNvSpPr/>
          <p:nvPr/>
        </p:nvSpPr>
        <p:spPr>
          <a:xfrm>
            <a:off x="8533130" y="2599690"/>
            <a:ext cx="75946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</a:t>
            </a:r>
          </a:p>
        </p:txBody>
      </p:sp>
      <p:sp>
        <p:nvSpPr>
          <p:cNvPr id="6" name="矩形 5"/>
          <p:cNvSpPr/>
          <p:nvPr/>
        </p:nvSpPr>
        <p:spPr>
          <a:xfrm>
            <a:off x="9303703" y="3907790"/>
            <a:ext cx="73723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内容占位符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1" name="图片 3" descr="BD_{QK09LMIJ2YQY]D46{5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0" y="1388130"/>
            <a:ext cx="12176125" cy="527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线形标注 1 5"/>
          <p:cNvSpPr/>
          <p:nvPr/>
        </p:nvSpPr>
        <p:spPr>
          <a:xfrm>
            <a:off x="3505620" y="2913202"/>
            <a:ext cx="2092325" cy="409575"/>
          </a:xfrm>
          <a:prstGeom prst="borderCallout1">
            <a:avLst>
              <a:gd name="adj1" fmla="val 98148"/>
              <a:gd name="adj2" fmla="val 99118"/>
              <a:gd name="adj3" fmla="val 127861"/>
              <a:gd name="adj4" fmla="val 13382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zh-CN" sz="2400" b="1" noProof="1">
                <a:solidFill>
                  <a:prstClr val="black"/>
                </a:solidFill>
              </a:rPr>
              <a:t>古代非洲文明</a:t>
            </a:r>
          </a:p>
        </p:txBody>
      </p:sp>
      <p:sp>
        <p:nvSpPr>
          <p:cNvPr id="7" name="线形标注 1 6"/>
          <p:cNvSpPr/>
          <p:nvPr/>
        </p:nvSpPr>
        <p:spPr>
          <a:xfrm>
            <a:off x="323878" y="1855788"/>
            <a:ext cx="2292351" cy="411162"/>
          </a:xfrm>
          <a:prstGeom prst="borderCallout1">
            <a:avLst>
              <a:gd name="adj1" fmla="val 98148"/>
              <a:gd name="adj2" fmla="val 99118"/>
              <a:gd name="adj3" fmla="val 451124"/>
              <a:gd name="adj4" fmla="val 1152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zh-CN" sz="2400" b="1" noProof="1">
                <a:solidFill>
                  <a:prstClr val="black"/>
                </a:solidFill>
              </a:rPr>
              <a:t>古代美洲文明</a:t>
            </a:r>
          </a:p>
        </p:txBody>
      </p:sp>
      <p:sp>
        <p:nvSpPr>
          <p:cNvPr id="8" name="线形标注 1 7"/>
          <p:cNvSpPr/>
          <p:nvPr/>
        </p:nvSpPr>
        <p:spPr>
          <a:xfrm>
            <a:off x="4337078" y="2183835"/>
            <a:ext cx="2292351" cy="411163"/>
          </a:xfrm>
          <a:prstGeom prst="borderCallout1">
            <a:avLst>
              <a:gd name="adj1" fmla="val 83126"/>
              <a:gd name="adj2" fmla="val 45968"/>
              <a:gd name="adj3" fmla="val 212848"/>
              <a:gd name="adj4" fmla="val 909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zh-CN" sz="2400" b="1" noProof="1">
                <a:solidFill>
                  <a:prstClr val="black"/>
                </a:solidFill>
              </a:rPr>
              <a:t>古代希腊文明</a:t>
            </a:r>
          </a:p>
        </p:txBody>
      </p:sp>
      <p:sp>
        <p:nvSpPr>
          <p:cNvPr id="9" name="线形标注 1 8"/>
          <p:cNvSpPr/>
          <p:nvPr/>
        </p:nvSpPr>
        <p:spPr>
          <a:xfrm>
            <a:off x="9600233" y="2510663"/>
            <a:ext cx="2290763" cy="409575"/>
          </a:xfrm>
          <a:prstGeom prst="borderCallout1">
            <a:avLst>
              <a:gd name="adj1" fmla="val 89164"/>
              <a:gd name="adj2" fmla="val 51454"/>
              <a:gd name="adj3" fmla="val 141814"/>
              <a:gd name="adj4" fmla="val -677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zh-CN" sz="2400" b="1" noProof="1">
                <a:solidFill>
                  <a:prstClr val="black"/>
                </a:solidFill>
              </a:rPr>
              <a:t>古代中国文明</a:t>
            </a:r>
          </a:p>
        </p:txBody>
      </p:sp>
      <p:sp>
        <p:nvSpPr>
          <p:cNvPr id="10" name="线形标注 1 9"/>
          <p:cNvSpPr/>
          <p:nvPr/>
        </p:nvSpPr>
        <p:spPr>
          <a:xfrm>
            <a:off x="7312054" y="2160765"/>
            <a:ext cx="2292351" cy="411163"/>
          </a:xfrm>
          <a:prstGeom prst="borderCallout1">
            <a:avLst>
              <a:gd name="adj1" fmla="val 89164"/>
              <a:gd name="adj2" fmla="val 51454"/>
              <a:gd name="adj3" fmla="val 287789"/>
              <a:gd name="adj4" fmla="val 4797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zh-CN" sz="2400" b="1" noProof="1">
                <a:solidFill>
                  <a:prstClr val="black"/>
                </a:solidFill>
              </a:rPr>
              <a:t>古代印度文明</a:t>
            </a:r>
          </a:p>
        </p:txBody>
      </p:sp>
      <p:sp>
        <p:nvSpPr>
          <p:cNvPr id="12" name="线形标注 1 11"/>
          <p:cNvSpPr/>
          <p:nvPr/>
        </p:nvSpPr>
        <p:spPr>
          <a:xfrm>
            <a:off x="527154" y="3502539"/>
            <a:ext cx="1761935" cy="503237"/>
          </a:xfrm>
          <a:prstGeom prst="borderCallout1">
            <a:avLst>
              <a:gd name="adj1" fmla="val 48362"/>
              <a:gd name="adj2" fmla="val 100823"/>
              <a:gd name="adj3" fmla="val -18366"/>
              <a:gd name="adj4" fmla="val 1388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玛雅文明</a:t>
            </a:r>
          </a:p>
        </p:txBody>
      </p:sp>
      <p:sp>
        <p:nvSpPr>
          <p:cNvPr id="13" name="线形标注 1 12"/>
          <p:cNvSpPr/>
          <p:nvPr/>
        </p:nvSpPr>
        <p:spPr>
          <a:xfrm>
            <a:off x="30" y="2926169"/>
            <a:ext cx="2060575" cy="504825"/>
          </a:xfrm>
          <a:prstGeom prst="borderCallout1">
            <a:avLst>
              <a:gd name="adj1" fmla="val 48362"/>
              <a:gd name="adj2" fmla="val 100823"/>
              <a:gd name="adj3" fmla="val 88936"/>
              <a:gd name="adj4" fmla="val 11833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阿兹特克文明</a:t>
            </a:r>
          </a:p>
        </p:txBody>
      </p:sp>
      <p:sp>
        <p:nvSpPr>
          <p:cNvPr id="14" name="线形标注 1 13"/>
          <p:cNvSpPr/>
          <p:nvPr/>
        </p:nvSpPr>
        <p:spPr>
          <a:xfrm>
            <a:off x="688491" y="4163806"/>
            <a:ext cx="1810236" cy="504825"/>
          </a:xfrm>
          <a:prstGeom prst="borderCallout1">
            <a:avLst>
              <a:gd name="adj1" fmla="val 48362"/>
              <a:gd name="adj2" fmla="val 100823"/>
              <a:gd name="adj3" fmla="val 67112"/>
              <a:gd name="adj4" fmla="val 14933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印加文明</a:t>
            </a:r>
          </a:p>
        </p:txBody>
      </p:sp>
      <p:sp>
        <p:nvSpPr>
          <p:cNvPr id="15" name="线形标注 1 14"/>
          <p:cNvSpPr/>
          <p:nvPr/>
        </p:nvSpPr>
        <p:spPr>
          <a:xfrm>
            <a:off x="3787209" y="3733807"/>
            <a:ext cx="1614487" cy="504825"/>
          </a:xfrm>
          <a:prstGeom prst="borderCallout1">
            <a:avLst>
              <a:gd name="adj1" fmla="val 48362"/>
              <a:gd name="adj2" fmla="val 100823"/>
              <a:gd name="adj3" fmla="val -15617"/>
              <a:gd name="adj4" fmla="val 1159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西非文明</a:t>
            </a:r>
          </a:p>
        </p:txBody>
      </p:sp>
      <p:sp>
        <p:nvSpPr>
          <p:cNvPr id="16" name="线形标注 1 15"/>
          <p:cNvSpPr/>
          <p:nvPr/>
        </p:nvSpPr>
        <p:spPr>
          <a:xfrm>
            <a:off x="4426143" y="5032538"/>
            <a:ext cx="1612900" cy="504825"/>
          </a:xfrm>
          <a:prstGeom prst="borderCallout1">
            <a:avLst>
              <a:gd name="adj1" fmla="val 48362"/>
              <a:gd name="adj2" fmla="val 100823"/>
              <a:gd name="adj3" fmla="val -30893"/>
              <a:gd name="adj4" fmla="val 12962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南非文明</a:t>
            </a:r>
          </a:p>
        </p:txBody>
      </p:sp>
      <p:sp>
        <p:nvSpPr>
          <p:cNvPr id="17" name="线形标注 1 16"/>
          <p:cNvSpPr/>
          <p:nvPr/>
        </p:nvSpPr>
        <p:spPr>
          <a:xfrm>
            <a:off x="7079418" y="4118387"/>
            <a:ext cx="1614487" cy="503237"/>
          </a:xfrm>
          <a:prstGeom prst="borderCallout1">
            <a:avLst>
              <a:gd name="adj1" fmla="val -881"/>
              <a:gd name="adj2" fmla="val 47697"/>
              <a:gd name="adj3" fmla="val -31749"/>
              <a:gd name="adj4" fmla="val -92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东非文明</a:t>
            </a:r>
          </a:p>
        </p:txBody>
      </p:sp>
      <p:sp>
        <p:nvSpPr>
          <p:cNvPr id="18" name="线形标注 1 17"/>
          <p:cNvSpPr/>
          <p:nvPr/>
        </p:nvSpPr>
        <p:spPr>
          <a:xfrm>
            <a:off x="5441951" y="2583981"/>
            <a:ext cx="2146300" cy="503237"/>
          </a:xfrm>
          <a:prstGeom prst="borderCallout1">
            <a:avLst>
              <a:gd name="adj1" fmla="val 107430"/>
              <a:gd name="adj2" fmla="val 49232"/>
              <a:gd name="adj3" fmla="val 117120"/>
              <a:gd name="adj4" fmla="val 4905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prstClr val="black"/>
                </a:solidFill>
              </a:rPr>
              <a:t>北非埃及文明</a:t>
            </a:r>
          </a:p>
        </p:txBody>
      </p:sp>
      <p:sp>
        <p:nvSpPr>
          <p:cNvPr id="19" name="矩形 18"/>
          <p:cNvSpPr/>
          <p:nvPr/>
        </p:nvSpPr>
        <p:spPr>
          <a:xfrm>
            <a:off x="89545" y="145680"/>
            <a:ext cx="12136967" cy="1002467"/>
          </a:xfrm>
          <a:prstGeom prst="rect">
            <a:avLst/>
          </a:prstGeom>
          <a:solidFill>
            <a:srgbClr val="92D050"/>
          </a:solidFill>
        </p:spPr>
        <p:txBody>
          <a:bodyPr wrap="square" lIns="108852" tIns="54426" rIns="108852" bIns="54426">
            <a:spAutoFit/>
          </a:bodyPr>
          <a:lstStyle/>
          <a:p>
            <a:pPr algn="just">
              <a:defRPr/>
            </a:pPr>
            <a:r>
              <a:rPr lang="zh-CN" altLang="en-US" sz="29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回顾本单元所有内容，简述中古时期欧洲、亚洲、非洲与美洲的各自历史发展状况？（参考单元引言）</a:t>
            </a:r>
            <a:endParaRPr lang="zh-CN" altLang="en-US" sz="2900" b="1" kern="1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9" grpId="0" animBg="1"/>
      <p:bldP spid="10" grpId="0" bldLvl="0" animBg="1"/>
      <p:bldP spid="12" grpId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82864" y="2247577"/>
            <a:ext cx="1137123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欧洲：</a:t>
            </a:r>
            <a:r>
              <a:rPr lang="zh-CN" altLang="en-US" sz="2400" b="1" dirty="0"/>
              <a:t>在罗马帝国的废墟上，产生了西欧的封建社会，基本特征是封君封臣制度、庄园和农奴制度。封建经济的发展，  城市的产生，推动了王权的强化和主要封建国家的形成。  由东罗马发展而来的拜占庭帝国一度繁荣，俄罗斯在反抗 蒙古的斗争中逐渐崛起。</a:t>
            </a:r>
            <a:endParaRPr lang="en-US" altLang="zh-CN" sz="2400" b="1" dirty="0"/>
          </a:p>
          <a:p>
            <a:r>
              <a:rPr lang="zh-CN" altLang="en-US" sz="2800" b="1" dirty="0">
                <a:solidFill>
                  <a:srgbClr val="FF0000"/>
                </a:solidFill>
              </a:rPr>
              <a:t>亚洲：</a:t>
            </a:r>
            <a:r>
              <a:rPr lang="zh-CN" altLang="en-US" sz="2400" b="1" dirty="0"/>
              <a:t>阿拉伯帝国政治稳定、  经济繁荣，成为东西文化交流的桥梁；突厥人在印度建立 了德里苏丹国家；日本大化改新后初步形成律令制国家，  后来幕府掌握了实权。</a:t>
            </a:r>
            <a:endParaRPr lang="en-US" altLang="zh-CN" sz="2400" b="1" dirty="0"/>
          </a:p>
          <a:p>
            <a:r>
              <a:rPr lang="zh-CN" altLang="en-US" sz="2800" b="1" dirty="0">
                <a:solidFill>
                  <a:srgbClr val="FF0000"/>
                </a:solidFill>
              </a:rPr>
              <a:t>西非：</a:t>
            </a:r>
            <a:r>
              <a:rPr lang="zh-CN" altLang="en-US" sz="2400" b="1" dirty="0"/>
              <a:t>加纳、马里和桑海等古国 先后兴起。</a:t>
            </a:r>
            <a:endParaRPr lang="en-US" altLang="zh-CN" sz="2400" b="1" dirty="0"/>
          </a:p>
          <a:p>
            <a:r>
              <a:rPr lang="zh-CN" altLang="en-US" sz="2800" b="1" dirty="0">
                <a:solidFill>
                  <a:srgbClr val="FF0000"/>
                </a:solidFill>
              </a:rPr>
              <a:t>美洲：</a:t>
            </a:r>
            <a:r>
              <a:rPr lang="zh-CN" altLang="en-US" sz="2400" b="1" dirty="0"/>
              <a:t>印第安人独立发明了农业，创造了灿  烂的文明，阿兹特克人和印加人建立了美洲历史上空前强 大的帝国，并成功维持了数百年的统治。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428752"/>
            <a:ext cx="12136966" cy="1217911"/>
          </a:xfrm>
          <a:prstGeom prst="rect">
            <a:avLst/>
          </a:prstGeom>
          <a:solidFill>
            <a:srgbClr val="FFFF00"/>
          </a:solidFill>
        </p:spPr>
        <p:txBody>
          <a:bodyPr wrap="square" lIns="108852" tIns="54426" rIns="108852" bIns="54426">
            <a:spAutoFit/>
          </a:bodyPr>
          <a:lstStyle/>
          <a:p>
            <a:pPr algn="just">
              <a:defRPr/>
            </a:pPr>
            <a:r>
              <a:rPr lang="zh-CN" altLang="en-US" sz="3600" b="1" kern="10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世界文明具有多元性、不平衡性，但是都共同推动了人类文明的进步。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b2a666de-5bfd-4b93-a05a-e6d21556b896}"/>
</p:tagLst>
</file>

<file path=ppt/theme/theme1.xml><?xml version="1.0" encoding="utf-8"?>
<a:theme xmlns:a="http://schemas.openxmlformats.org/drawingml/2006/main" name="历史教师陈锡慧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历史教师陈锡慧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历史教师陈锡慧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历史教师陈锡慧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历史教师陈锡慧5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1896</Words>
  <Application>WPS 演示</Application>
  <PresentationFormat>自定义</PresentationFormat>
  <Paragraphs>183</Paragraphs>
  <Slides>25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5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历史教师陈锡慧</vt:lpstr>
      <vt:lpstr>历史教师陈锡慧1</vt:lpstr>
      <vt:lpstr>历史教师陈锡慧2</vt:lpstr>
      <vt:lpstr>历史教师陈锡慧4</vt:lpstr>
      <vt:lpstr>历史教师陈锡慧5</vt:lpstr>
      <vt:lpstr>   第5课  古代非洲与美洲</vt:lpstr>
      <vt:lpstr>一、古代非洲文明</vt:lpstr>
      <vt:lpstr>幻灯片 3</vt:lpstr>
      <vt:lpstr>幻灯片 4</vt:lpstr>
      <vt:lpstr>幻灯片 5</vt:lpstr>
      <vt:lpstr>幻灯片 6</vt:lpstr>
      <vt:lpstr>幻灯片 7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二、古代美洲文明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常海燕</cp:lastModifiedBy>
  <cp:revision>471</cp:revision>
  <dcterms:created xsi:type="dcterms:W3CDTF">2019-10-27T07:23:00Z</dcterms:created>
  <dcterms:modified xsi:type="dcterms:W3CDTF">2020-06-22T19:45:48Z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2052-11.1.0.9341</vt:lpwstr>
  </property>
</Properties>
</file>