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346" r:id="rId3"/>
    <p:sldId id="268" r:id="rId4"/>
    <p:sldId id="320" r:id="rId5"/>
    <p:sldId id="284" r:id="rId6"/>
    <p:sldId id="257" r:id="rId8"/>
    <p:sldId id="322" r:id="rId9"/>
    <p:sldId id="323" r:id="rId10"/>
    <p:sldId id="286" r:id="rId11"/>
    <p:sldId id="341" r:id="rId12"/>
    <p:sldId id="325" r:id="rId13"/>
    <p:sldId id="328" r:id="rId14"/>
    <p:sldId id="329" r:id="rId15"/>
    <p:sldId id="330" r:id="rId16"/>
    <p:sldId id="331" r:id="rId17"/>
    <p:sldId id="332" r:id="rId18"/>
    <p:sldId id="324" r:id="rId19"/>
    <p:sldId id="334" r:id="rId20"/>
    <p:sldId id="335" r:id="rId21"/>
    <p:sldId id="336" r:id="rId22"/>
    <p:sldId id="337" r:id="rId23"/>
    <p:sldId id="338" r:id="rId24"/>
    <p:sldId id="283" r:id="rId25"/>
    <p:sldId id="344" r:id="rId26"/>
    <p:sldId id="339" r:id="rId27"/>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a:srgbClr val="008000"/>
    <a:srgbClr val="C91B51"/>
    <a:srgbClr val="FFFF00"/>
    <a:srgbClr val="D70D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413" autoAdjust="0"/>
  </p:normalViewPr>
  <p:slideViewPr>
    <p:cSldViewPr snapToGrid="0">
      <p:cViewPr>
        <p:scale>
          <a:sx n="66" d="100"/>
          <a:sy n="66" d="100"/>
        </p:scale>
        <p:origin x="-876"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AC656122-5C73-4827-8053-B26E589DE871}" type="datetimeFigureOut">
              <a:rPr lang="zh-CN" altLang="en-US"/>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6725AE0-7485-4D43-A0D7-96B86CC889FA}"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p:cNvSpPr>
          <p:nvPr>
            <p:ph type="sldImg"/>
          </p:nvPr>
        </p:nvSpPr>
        <p:spPr bwMode="auto">
          <a:noFill/>
          <a:ln>
            <a:solidFill>
              <a:srgbClr val="000000"/>
            </a:solidFill>
            <a:miter lim="800000"/>
          </a:ln>
        </p:spPr>
      </p:sp>
      <p:sp>
        <p:nvSpPr>
          <p:cNvPr id="18434" name="备注占位符 2"/>
          <p:cNvSpPr>
            <a:spLocks noGrp="1"/>
          </p:cNvSpPr>
          <p:nvPr>
            <p:ph type="body" idx="1"/>
          </p:nvPr>
        </p:nvSpPr>
        <p:spPr bwMode="auto">
          <a:noFill/>
        </p:spPr>
        <p:txBody>
          <a:bodyPr wrap="square" numCol="1" anchor="t" anchorCtr="0" compatLnSpc="1"/>
          <a:lstStyle/>
          <a:p>
            <a:endParaRPr lang="zh-CN" altLang="en-US" smtClean="0"/>
          </a:p>
        </p:txBody>
      </p:sp>
      <p:sp>
        <p:nvSpPr>
          <p:cNvPr id="4" name="灯片编号占位符 3"/>
          <p:cNvSpPr>
            <a:spLocks noGrp="1"/>
          </p:cNvSpPr>
          <p:nvPr>
            <p:ph type="sldNum" sz="quarter" idx="5"/>
          </p:nvPr>
        </p:nvSpPr>
        <p:spPr/>
        <p:txBody>
          <a:bodyPr/>
          <a:lstStyle/>
          <a:p>
            <a:pPr>
              <a:defRPr/>
            </a:pPr>
            <a:fld id="{CE8E3CF2-820B-45CC-951A-759264405C3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40CFA329-1977-47D4-B72E-6CA51F620C77}"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C46646E-549D-47CC-8137-E130EA57DD4F}"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7C6193E-FB68-4169-84BE-D894E3EEE0A3}"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BC718B0-8CC3-4B64-B671-913BD272D6E1}"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fld id="{B7369378-D793-4F7E-9355-7AA8609EF1B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E48C7D9-1542-4154-92EC-1880DA9128F6}"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9E996AFC-725F-41E3-BF01-FBF6592853EA}"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6628152-4A1C-4288-8B8F-CB399A02595D}"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AD248D17-726A-484A-A7B3-4C2F23F5FA4F}"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12E395B5-AB6B-4F08-AC9E-B095334581BA}"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4E51251F-06AA-4997-9411-7076CF2E7F1F}"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35370AC6-A6A9-4F66-BF00-428FEB2C410B}"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9464A791-9164-45BE-A35B-8CF1714D581C}"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87F07C61-62D2-4F44-A6AB-27AAF49B6ED5}"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3"/>
          <p:cNvSpPr>
            <a:spLocks noGrp="1"/>
          </p:cNvSpPr>
          <p:nvPr>
            <p:ph type="dt" sz="half" idx="10"/>
          </p:nvPr>
        </p:nvSpPr>
        <p:spPr/>
        <p:txBody>
          <a:bodyPr/>
          <a:lstStyle>
            <a:lvl1pPr>
              <a:defRPr/>
            </a:lvl1pPr>
          </a:lstStyle>
          <a:p>
            <a:pPr>
              <a:defRPr/>
            </a:pPr>
            <a:fld id="{5EDF5701-958F-48BD-95EC-E99645DE4B48}"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6DAA4B5B-1F4F-4E83-B0AA-2A2EBE32805B}"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3"/>
          <p:cNvSpPr>
            <a:spLocks noGrp="1"/>
          </p:cNvSpPr>
          <p:nvPr>
            <p:ph type="dt" sz="half" idx="10"/>
          </p:nvPr>
        </p:nvSpPr>
        <p:spPr/>
        <p:txBody>
          <a:bodyPr/>
          <a:lstStyle>
            <a:lvl1pPr>
              <a:defRPr/>
            </a:lvl1pPr>
          </a:lstStyle>
          <a:p>
            <a:pPr>
              <a:defRPr/>
            </a:pPr>
            <a:fld id="{41B47F3A-6B27-4F06-BB9B-507C407764C8}"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66DBAEE-C975-4A1E-8399-95575502A17E}"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7094034E-B6A4-464E-9FDD-B0A30FD66A14}"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33110032-2358-4168-A87D-83C315B64DAA}"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1A1C4B21-918B-4D14-AA78-ACFDD78DD66B}"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A06FF27-D9BA-43B4-A5B3-10C1A2A8DC9F}"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B97945EB-199F-417B-8FBD-834A3B87FAF0}" type="datetimeFigureOut">
              <a:rPr lang="zh-CN" altLang="en-US"/>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5300B8A0-148F-4C57-B887-B72E687D3B8E}"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hyperlink" Target="http://image.baidu.com/i?ct=503316480&amp;z=0&amp;tn=baiduimagedetail&amp;word=%CC%A8%CD%E5%C3%F1%D6%DA%B7%B4%B7%D6%C1%D1%BB%EE%B6%AF&amp;in=27372&amp;cl=2&amp;cm=1&amp;sc=0&amp;lm=-1&amp;pn=274&amp;rn=1&amp;di=4391634375&amp;ln=2000&amp;fr=&amp;ic=0&amp;s=0" TargetMode="Externa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hyperlink" Target="http://pics.nbip.net/addnews/ReadNews.asp?NewsID=306718&amp;BigClassName=&#35270;&#37326;&amp;BigClassID=13&amp;SmallClassID=50&amp;SmallClassName=&#25506;&#32034;&amp;SpecialID=0"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jpeg"/><Relationship Id="rId1"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图片 2"/>
          <p:cNvPicPr>
            <a:picLocks noChangeAspect="1"/>
          </p:cNvPicPr>
          <p:nvPr/>
        </p:nvPicPr>
        <p:blipFill>
          <a:blip r:embed="rId1"/>
          <a:srcRect/>
          <a:stretch>
            <a:fillRect/>
          </a:stretch>
        </p:blipFill>
        <p:spPr bwMode="auto">
          <a:xfrm>
            <a:off x="1387475" y="1304925"/>
            <a:ext cx="2032000" cy="2670175"/>
          </a:xfrm>
          <a:prstGeom prst="rect">
            <a:avLst/>
          </a:prstGeom>
          <a:noFill/>
          <a:ln w="9525">
            <a:noFill/>
            <a:miter lim="800000"/>
            <a:headEnd/>
            <a:tailEnd/>
          </a:ln>
        </p:spPr>
      </p:pic>
      <p:pic>
        <p:nvPicPr>
          <p:cNvPr id="14338" name="图片 3"/>
          <p:cNvPicPr>
            <a:picLocks noChangeAspect="1"/>
          </p:cNvPicPr>
          <p:nvPr/>
        </p:nvPicPr>
        <p:blipFill>
          <a:blip r:embed="rId2"/>
          <a:srcRect/>
          <a:stretch>
            <a:fillRect/>
          </a:stretch>
        </p:blipFill>
        <p:spPr bwMode="auto">
          <a:xfrm>
            <a:off x="5064125" y="1246188"/>
            <a:ext cx="2181225" cy="2728912"/>
          </a:xfrm>
          <a:prstGeom prst="rect">
            <a:avLst/>
          </a:prstGeom>
          <a:noFill/>
          <a:ln w="9525">
            <a:noFill/>
            <a:miter lim="800000"/>
            <a:headEnd/>
            <a:tailEnd/>
          </a:ln>
        </p:spPr>
      </p:pic>
      <p:pic>
        <p:nvPicPr>
          <p:cNvPr id="14339" name="图片 4"/>
          <p:cNvPicPr>
            <a:picLocks noChangeAspect="1"/>
          </p:cNvPicPr>
          <p:nvPr/>
        </p:nvPicPr>
        <p:blipFill>
          <a:blip r:embed="rId3"/>
          <a:srcRect/>
          <a:stretch>
            <a:fillRect/>
          </a:stretch>
        </p:blipFill>
        <p:spPr bwMode="auto">
          <a:xfrm>
            <a:off x="8323263" y="1317625"/>
            <a:ext cx="2127250" cy="2657475"/>
          </a:xfrm>
          <a:prstGeom prst="rect">
            <a:avLst/>
          </a:prstGeom>
          <a:noFill/>
          <a:ln w="9525">
            <a:noFill/>
            <a:miter lim="800000"/>
            <a:headEnd/>
            <a:tailEnd/>
          </a:ln>
        </p:spPr>
      </p:pic>
      <p:sp>
        <p:nvSpPr>
          <p:cNvPr id="14340" name="文本框 6"/>
          <p:cNvSpPr txBox="1">
            <a:spLocks noChangeArrowheads="1"/>
          </p:cNvSpPr>
          <p:nvPr/>
        </p:nvSpPr>
        <p:spPr bwMode="auto">
          <a:xfrm>
            <a:off x="1489075" y="4013200"/>
            <a:ext cx="1724025" cy="461963"/>
          </a:xfrm>
          <a:prstGeom prst="rect">
            <a:avLst/>
          </a:prstGeom>
          <a:noFill/>
          <a:ln w="9525">
            <a:noFill/>
            <a:miter lim="800000"/>
          </a:ln>
        </p:spPr>
        <p:txBody>
          <a:bodyPr wrap="none">
            <a:spAutoFit/>
          </a:bodyPr>
          <a:lstStyle/>
          <a:p>
            <a:r>
              <a:rPr lang="zh-CN" altLang="en-US" sz="2400" b="1">
                <a:solidFill>
                  <a:srgbClr val="0000CC"/>
                </a:solidFill>
                <a:latin typeface="华文仿宋" pitchFamily="2" charset="-122"/>
                <a:ea typeface="华文仿宋" pitchFamily="2" charset="-122"/>
              </a:rPr>
              <a:t>大流士一世</a:t>
            </a:r>
            <a:endParaRPr lang="zh-CN" altLang="en-US" sz="2400" b="1">
              <a:solidFill>
                <a:srgbClr val="0000CC"/>
              </a:solidFill>
              <a:latin typeface="华文仿宋" pitchFamily="2" charset="-122"/>
              <a:ea typeface="华文仿宋" pitchFamily="2" charset="-122"/>
            </a:endParaRPr>
          </a:p>
        </p:txBody>
      </p:sp>
      <p:sp>
        <p:nvSpPr>
          <p:cNvPr id="14341" name="文本框 7"/>
          <p:cNvSpPr txBox="1">
            <a:spLocks noChangeArrowheads="1"/>
          </p:cNvSpPr>
          <p:nvPr/>
        </p:nvSpPr>
        <p:spPr bwMode="auto">
          <a:xfrm>
            <a:off x="5138738" y="4029075"/>
            <a:ext cx="2032000" cy="461963"/>
          </a:xfrm>
          <a:prstGeom prst="rect">
            <a:avLst/>
          </a:prstGeom>
          <a:noFill/>
          <a:ln w="9525">
            <a:noFill/>
            <a:miter lim="800000"/>
          </a:ln>
        </p:spPr>
        <p:txBody>
          <a:bodyPr wrap="none">
            <a:spAutoFit/>
          </a:bodyPr>
          <a:lstStyle/>
          <a:p>
            <a:r>
              <a:rPr lang="zh-CN" altLang="en-US" sz="2400" b="1">
                <a:solidFill>
                  <a:srgbClr val="0000CC"/>
                </a:solidFill>
                <a:latin typeface="华文仿宋" pitchFamily="2" charset="-122"/>
                <a:ea typeface="华文仿宋" pitchFamily="2" charset="-122"/>
              </a:rPr>
              <a:t>亚历山大大帝</a:t>
            </a:r>
            <a:endParaRPr lang="zh-CN" altLang="en-US" sz="2400" b="1">
              <a:solidFill>
                <a:srgbClr val="0000CC"/>
              </a:solidFill>
              <a:latin typeface="华文仿宋" pitchFamily="2" charset="-122"/>
              <a:ea typeface="华文仿宋" pitchFamily="2" charset="-122"/>
            </a:endParaRPr>
          </a:p>
        </p:txBody>
      </p:sp>
      <p:sp>
        <p:nvSpPr>
          <p:cNvPr id="14342" name="文本框 8"/>
          <p:cNvSpPr txBox="1">
            <a:spLocks noChangeArrowheads="1"/>
          </p:cNvSpPr>
          <p:nvPr/>
        </p:nvSpPr>
        <p:spPr bwMode="auto">
          <a:xfrm>
            <a:off x="9104313" y="4000500"/>
            <a:ext cx="1098550" cy="457200"/>
          </a:xfrm>
          <a:prstGeom prst="rect">
            <a:avLst/>
          </a:prstGeom>
          <a:noFill/>
          <a:ln w="9525">
            <a:noFill/>
            <a:miter lim="800000"/>
          </a:ln>
        </p:spPr>
        <p:txBody>
          <a:bodyPr wrap="none">
            <a:spAutoFit/>
          </a:bodyPr>
          <a:lstStyle/>
          <a:p>
            <a:r>
              <a:rPr lang="zh-CN" altLang="en-US" sz="2400" b="1">
                <a:solidFill>
                  <a:srgbClr val="0000CC"/>
                </a:solidFill>
                <a:latin typeface="华文仿宋" pitchFamily="2" charset="-122"/>
                <a:ea typeface="华文仿宋" pitchFamily="2" charset="-122"/>
              </a:rPr>
              <a:t>屋大维</a:t>
            </a:r>
            <a:endParaRPr lang="zh-CN" altLang="en-US" sz="2400" b="1">
              <a:solidFill>
                <a:srgbClr val="0000CC"/>
              </a:solidFill>
              <a:latin typeface="华文仿宋" pitchFamily="2" charset="-122"/>
              <a:ea typeface="华文仿宋" pitchFamily="2" charset="-122"/>
            </a:endParaRPr>
          </a:p>
        </p:txBody>
      </p:sp>
      <p:sp>
        <p:nvSpPr>
          <p:cNvPr id="14343" name="文本框 3"/>
          <p:cNvSpPr txBox="1">
            <a:spLocks noChangeArrowheads="1"/>
          </p:cNvSpPr>
          <p:nvPr/>
        </p:nvSpPr>
        <p:spPr bwMode="auto">
          <a:xfrm>
            <a:off x="373063" y="268288"/>
            <a:ext cx="11880850" cy="1016000"/>
          </a:xfrm>
          <a:prstGeom prst="rect">
            <a:avLst/>
          </a:prstGeom>
          <a:solidFill>
            <a:schemeClr val="bg1"/>
          </a:solidFill>
          <a:ln w="9525">
            <a:noFill/>
            <a:miter lim="800000"/>
          </a:ln>
        </p:spPr>
        <p:txBody>
          <a:bodyPr wrap="none">
            <a:spAutoFit/>
          </a:bodyPr>
          <a:lstStyle/>
          <a:p>
            <a:r>
              <a:rPr lang="zh-CN" altLang="en-US" sz="5400" b="1">
                <a:solidFill>
                  <a:srgbClr val="0000CC"/>
                </a:solidFill>
                <a:latin typeface="华文隶书" pitchFamily="2" charset="-122"/>
                <a:ea typeface="华文隶书" pitchFamily="2" charset="-122"/>
              </a:rPr>
              <a:t>第</a:t>
            </a:r>
            <a:r>
              <a:rPr lang="en-US" altLang="zh-CN" sz="5400" b="1">
                <a:solidFill>
                  <a:srgbClr val="0000CC"/>
                </a:solidFill>
                <a:latin typeface="华文隶书" pitchFamily="2" charset="-122"/>
                <a:ea typeface="华文隶书" pitchFamily="2" charset="-122"/>
              </a:rPr>
              <a:t>2 </a:t>
            </a:r>
            <a:r>
              <a:rPr lang="zh-CN" altLang="en-US" sz="5400" b="1">
                <a:solidFill>
                  <a:srgbClr val="0000CC"/>
                </a:solidFill>
                <a:latin typeface="华文隶书" pitchFamily="2" charset="-122"/>
                <a:ea typeface="华文隶书" pitchFamily="2" charset="-122"/>
              </a:rPr>
              <a:t>课    古代世界的</a:t>
            </a:r>
            <a:r>
              <a:rPr lang="zh-CN" altLang="en-US" sz="6000" b="1">
                <a:solidFill>
                  <a:srgbClr val="FF0000"/>
                </a:solidFill>
                <a:latin typeface="华文隶书" pitchFamily="2" charset="-122"/>
                <a:ea typeface="华文隶书" pitchFamily="2" charset="-122"/>
              </a:rPr>
              <a:t>帝国</a:t>
            </a:r>
            <a:r>
              <a:rPr lang="zh-CN" altLang="en-US" sz="5400" b="1">
                <a:solidFill>
                  <a:srgbClr val="0000CC"/>
                </a:solidFill>
                <a:latin typeface="华文隶书" pitchFamily="2" charset="-122"/>
                <a:ea typeface="华文隶书" pitchFamily="2" charset="-122"/>
              </a:rPr>
              <a:t>和文明的交流</a:t>
            </a:r>
            <a:endParaRPr lang="zh-CN" altLang="en-US" sz="5400" b="1">
              <a:solidFill>
                <a:srgbClr val="0000CC"/>
              </a:solidFill>
              <a:latin typeface="华文隶书" pitchFamily="2" charset="-122"/>
              <a:ea typeface="华文隶书" pitchFamily="2" charset="-122"/>
            </a:endParaRPr>
          </a:p>
        </p:txBody>
      </p:sp>
      <p:sp>
        <p:nvSpPr>
          <p:cNvPr id="14344" name="内容占位符 2"/>
          <p:cNvSpPr txBox="1">
            <a:spLocks noChangeArrowheads="1"/>
          </p:cNvSpPr>
          <p:nvPr/>
        </p:nvSpPr>
        <p:spPr bwMode="auto">
          <a:xfrm>
            <a:off x="588963" y="4487863"/>
            <a:ext cx="11022012" cy="1173162"/>
          </a:xfrm>
          <a:prstGeom prst="rect">
            <a:avLst/>
          </a:prstGeom>
          <a:solidFill>
            <a:schemeClr val="bg1"/>
          </a:solidFill>
          <a:ln w="9525">
            <a:solidFill>
              <a:srgbClr val="172AB7"/>
            </a:solidFill>
            <a:miter lim="800000"/>
          </a:ln>
        </p:spPr>
        <p:txBody>
          <a:bodyPr/>
          <a:lstStyle/>
          <a:p>
            <a:pPr>
              <a:lnSpc>
                <a:spcPct val="90000"/>
              </a:lnSpc>
              <a:spcBef>
                <a:spcPts val="1000"/>
              </a:spcBef>
            </a:pPr>
            <a:r>
              <a:rPr lang="zh-CN" altLang="en-US" sz="2800" b="1">
                <a:latin typeface="仿宋" panose="02010609060101010101" charset="-122"/>
                <a:ea typeface="仿宋" panose="02010609060101010101" charset="-122"/>
              </a:rPr>
              <a:t>课标要求</a:t>
            </a:r>
            <a:r>
              <a:rPr lang="en-US" altLang="zh-CN" sz="2800" b="1">
                <a:latin typeface="仿宋" panose="02010609060101010101" charset="-122"/>
                <a:ea typeface="仿宋" panose="02010609060101010101" charset="-122"/>
              </a:rPr>
              <a:t>:</a:t>
            </a:r>
            <a:endParaRPr lang="zh-CN" altLang="en-US" sz="2800" b="1">
              <a:solidFill>
                <a:srgbClr val="172AB7"/>
              </a:solidFill>
              <a:latin typeface="仿宋" panose="02010609060101010101" charset="-122"/>
              <a:ea typeface="仿宋" panose="02010609060101010101" charset="-122"/>
            </a:endParaRPr>
          </a:p>
          <a:p>
            <a:pPr>
              <a:lnSpc>
                <a:spcPct val="90000"/>
              </a:lnSpc>
              <a:spcBef>
                <a:spcPts val="1000"/>
              </a:spcBef>
            </a:pPr>
            <a:r>
              <a:rPr lang="zh-CN" altLang="en-US" sz="2800" b="1">
                <a:latin typeface="仿宋" panose="02010609060101010101" charset="-122"/>
                <a:ea typeface="仿宋" panose="02010609060101010101" charset="-122"/>
              </a:rPr>
              <a:t>    认识古代各大帝国的</a:t>
            </a:r>
            <a:r>
              <a:rPr lang="zh-CN" altLang="en-US" sz="2800" b="1">
                <a:solidFill>
                  <a:srgbClr val="0000CC"/>
                </a:solidFill>
                <a:latin typeface="仿宋" panose="02010609060101010101" charset="-122"/>
                <a:ea typeface="仿宋" panose="02010609060101010101" charset="-122"/>
              </a:rPr>
              <a:t>区域性影响</a:t>
            </a:r>
            <a:r>
              <a:rPr lang="zh-CN" altLang="en-US" sz="2800" b="1">
                <a:latin typeface="仿宋" panose="02010609060101010101" charset="-122"/>
                <a:ea typeface="仿宋" panose="02010609060101010101" charset="-122"/>
              </a:rPr>
              <a:t>和不同文明之间的</a:t>
            </a:r>
            <a:r>
              <a:rPr lang="zh-CN" altLang="en-US" sz="2800" b="1">
                <a:solidFill>
                  <a:srgbClr val="0000CC"/>
                </a:solidFill>
                <a:latin typeface="仿宋" panose="02010609060101010101" charset="-122"/>
                <a:ea typeface="仿宋" panose="02010609060101010101" charset="-122"/>
              </a:rPr>
              <a:t>早期联系</a:t>
            </a:r>
            <a:r>
              <a:rPr lang="zh-CN" altLang="en-US" sz="2800" b="1">
                <a:latin typeface="仿宋" panose="02010609060101010101" charset="-122"/>
                <a:ea typeface="仿宋" panose="02010609060101010101" charset="-122"/>
              </a:rPr>
              <a:t>。</a:t>
            </a:r>
            <a:endParaRPr lang="zh-CN" altLang="en-US" sz="2800" b="1">
              <a:latin typeface="仿宋" panose="02010609060101010101" charset="-122"/>
              <a:ea typeface="仿宋" panose="02010609060101010101" charset="-122"/>
            </a:endParaRPr>
          </a:p>
        </p:txBody>
      </p:sp>
      <p:cxnSp>
        <p:nvCxnSpPr>
          <p:cNvPr id="2" name="Straight Connector 6"/>
          <p:cNvCxnSpPr/>
          <p:nvPr/>
        </p:nvCxnSpPr>
        <p:spPr>
          <a:xfrm>
            <a:off x="1243013" y="1184275"/>
            <a:ext cx="9713912" cy="0"/>
          </a:xfrm>
          <a:prstGeom prst="line">
            <a:avLst/>
          </a:prstGeom>
          <a:ln w="41275" cmpd="dbl">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矩形 9"/>
          <p:cNvSpPr>
            <a:spLocks noChangeArrowheads="1"/>
          </p:cNvSpPr>
          <p:nvPr/>
        </p:nvSpPr>
        <p:spPr bwMode="auto">
          <a:xfrm>
            <a:off x="525463" y="5692775"/>
            <a:ext cx="1416050" cy="584200"/>
          </a:xfrm>
          <a:prstGeom prst="rect">
            <a:avLst/>
          </a:prstGeom>
          <a:noFill/>
          <a:ln w="9525">
            <a:noFill/>
            <a:miter lim="800000"/>
          </a:ln>
        </p:spPr>
        <p:txBody>
          <a:bodyPr wrap="none">
            <a:spAutoFit/>
          </a:bodyPr>
          <a:lstStyle/>
          <a:p>
            <a:r>
              <a:rPr lang="zh-CN" altLang="en-US" sz="3200" b="1">
                <a:solidFill>
                  <a:srgbClr val="FF0000"/>
                </a:solidFill>
                <a:latin typeface="华文隶书" pitchFamily="2" charset="-122"/>
                <a:ea typeface="华文隶书" pitchFamily="2" charset="-122"/>
              </a:rPr>
              <a:t>帝国：</a:t>
            </a:r>
            <a:endParaRPr lang="zh-CN" altLang="en-US" sz="3200"/>
          </a:p>
        </p:txBody>
      </p:sp>
      <p:sp>
        <p:nvSpPr>
          <p:cNvPr id="14" name="矩形 13"/>
          <p:cNvSpPr>
            <a:spLocks noChangeArrowheads="1"/>
          </p:cNvSpPr>
          <p:nvPr/>
        </p:nvSpPr>
        <p:spPr bwMode="auto">
          <a:xfrm>
            <a:off x="1628775" y="5743575"/>
            <a:ext cx="8864600" cy="1052513"/>
          </a:xfrm>
          <a:prstGeom prst="rect">
            <a:avLst/>
          </a:prstGeom>
          <a:solidFill>
            <a:srgbClr val="FFFF00"/>
          </a:solidFill>
          <a:ln w="9525">
            <a:noFill/>
            <a:miter lim="800000"/>
          </a:ln>
        </p:spPr>
        <p:txBody>
          <a:bodyPr>
            <a:spAutoFit/>
          </a:bodyPr>
          <a:lstStyle/>
          <a:p>
            <a:r>
              <a:rPr lang="zh-CN" altLang="en-US" sz="3200" b="1">
                <a:latin typeface="华文楷体" pitchFamily="2" charset="-122"/>
                <a:ea typeface="华文楷体" pitchFamily="2" charset="-122"/>
              </a:rPr>
              <a:t>狭义上</a:t>
            </a:r>
            <a:r>
              <a:rPr lang="en-US" altLang="zh-CN" sz="3200" b="1">
                <a:latin typeface="华文楷体" pitchFamily="2" charset="-122"/>
                <a:ea typeface="华文楷体" pitchFamily="2" charset="-122"/>
              </a:rPr>
              <a:t>,</a:t>
            </a:r>
            <a:r>
              <a:rPr lang="zh-CN" altLang="en-US" sz="3200" b="1">
                <a:latin typeface="华文楷体" pitchFamily="2" charset="-122"/>
                <a:ea typeface="华文楷体" pitchFamily="2" charset="-122"/>
              </a:rPr>
              <a:t>指由君主（皇帝）统治的强大国家；</a:t>
            </a:r>
            <a:endParaRPr lang="zh-CN" altLang="en-US" sz="3200" b="1">
              <a:latin typeface="华文楷体" pitchFamily="2" charset="-122"/>
              <a:ea typeface="华文楷体" pitchFamily="2" charset="-122"/>
            </a:endParaRPr>
          </a:p>
          <a:p>
            <a:pPr>
              <a:lnSpc>
                <a:spcPct val="95000"/>
              </a:lnSpc>
            </a:pPr>
            <a:r>
              <a:rPr lang="zh-CN" altLang="en-US" sz="3200" b="1">
                <a:latin typeface="华文楷体" pitchFamily="2" charset="-122"/>
                <a:ea typeface="华文楷体" pitchFamily="2" charset="-122"/>
              </a:rPr>
              <a:t>广义上</a:t>
            </a:r>
            <a:r>
              <a:rPr lang="en-US" altLang="zh-CN" sz="3200" b="1">
                <a:latin typeface="华文楷体" pitchFamily="2" charset="-122"/>
                <a:ea typeface="华文楷体" pitchFamily="2" charset="-122"/>
              </a:rPr>
              <a:t>,</a:t>
            </a:r>
            <a:r>
              <a:rPr lang="zh-CN" altLang="en-US" sz="3200" b="1">
                <a:latin typeface="华文楷体" pitchFamily="2" charset="-122"/>
                <a:ea typeface="华文楷体" pitchFamily="2" charset="-122"/>
              </a:rPr>
              <a:t>指国力强大的国家，不限于君主制国家。</a:t>
            </a:r>
            <a:endParaRPr lang="zh-CN" altLang="en-US" sz="3200" b="1">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036" name="Picture 44" descr="https://ss0.bdstatic.com/70cFuHSh_Q1YnxGkpoWK1HF6hhy/it/u=2540208149,263307221&amp;fm=26&amp;gp=0.jpg"/>
          <p:cNvPicPr>
            <a:picLocks noChangeAspect="1" noChangeArrowheads="1"/>
          </p:cNvPicPr>
          <p:nvPr/>
        </p:nvPicPr>
        <p:blipFill>
          <a:blip r:embed="rId1"/>
          <a:srcRect/>
          <a:stretch>
            <a:fillRect/>
          </a:stretch>
        </p:blipFill>
        <p:spPr bwMode="auto">
          <a:xfrm>
            <a:off x="0" y="0"/>
            <a:ext cx="7715250" cy="3251200"/>
          </a:xfrm>
          <a:prstGeom prst="rect">
            <a:avLst/>
          </a:prstGeom>
          <a:noFill/>
          <a:ln w="9525">
            <a:noFill/>
            <a:miter lim="800000"/>
            <a:headEnd/>
            <a:tailEnd/>
          </a:ln>
        </p:spPr>
      </p:pic>
      <p:pic>
        <p:nvPicPr>
          <p:cNvPr id="85038" name="Picture 46" descr="https://timgsa.baidu.com/timg?image&amp;quality=80&amp;size=b9999_10000&amp;sec=1537531309543&amp;di=10848519cc4119df07bcc8166ddbb729&amp;imgtype=0&amp;src=http%3A%2F%2Fa0.att.hudong.com%2F51%2F95%2F01300000307427124495958437226.jpg"/>
          <p:cNvPicPr>
            <a:picLocks noChangeAspect="1" noChangeArrowheads="1"/>
          </p:cNvPicPr>
          <p:nvPr/>
        </p:nvPicPr>
        <p:blipFill>
          <a:blip r:embed="rId2"/>
          <a:srcRect/>
          <a:stretch>
            <a:fillRect/>
          </a:stretch>
        </p:blipFill>
        <p:spPr bwMode="auto">
          <a:xfrm>
            <a:off x="0" y="1700213"/>
            <a:ext cx="7524750" cy="3201987"/>
          </a:xfrm>
          <a:prstGeom prst="rect">
            <a:avLst/>
          </a:prstGeom>
          <a:noFill/>
          <a:ln w="9525">
            <a:noFill/>
            <a:miter lim="800000"/>
            <a:headEnd/>
            <a:tailEnd/>
          </a:ln>
        </p:spPr>
      </p:pic>
      <p:pic>
        <p:nvPicPr>
          <p:cNvPr id="85040" name="Picture 48" descr="https://timgsa.baidu.com/timg?image&amp;quality=80&amp;size=b9999_10000&amp;sec=1537531479865&amp;di=5081795f74194c2506c354743f6201b2&amp;imgtype=0&amp;src=http%3A%2F%2Fb.hiphotos.baidu.com%2Fzhidao%2Fpic%2Fitem%2F838ba61ea8d3fd1fe8b39d35304e251f95ca5f02.jpg"/>
          <p:cNvPicPr>
            <a:picLocks noChangeAspect="1" noChangeArrowheads="1"/>
          </p:cNvPicPr>
          <p:nvPr/>
        </p:nvPicPr>
        <p:blipFill>
          <a:blip r:embed="rId3"/>
          <a:srcRect/>
          <a:stretch>
            <a:fillRect/>
          </a:stretch>
        </p:blipFill>
        <p:spPr bwMode="auto">
          <a:xfrm>
            <a:off x="0" y="3497263"/>
            <a:ext cx="7524750" cy="3360737"/>
          </a:xfrm>
          <a:prstGeom prst="rect">
            <a:avLst/>
          </a:prstGeom>
          <a:noFill/>
          <a:ln w="9525">
            <a:noFill/>
            <a:miter lim="800000"/>
            <a:headEnd/>
            <a:tailEnd/>
          </a:ln>
        </p:spPr>
      </p:pic>
      <p:sp>
        <p:nvSpPr>
          <p:cNvPr id="29" name="TextBox 28"/>
          <p:cNvSpPr txBox="1"/>
          <p:nvPr/>
        </p:nvSpPr>
        <p:spPr>
          <a:xfrm>
            <a:off x="7429467" y="836712"/>
            <a:ext cx="4762533" cy="4832092"/>
          </a:xfrm>
          <a:prstGeom prst="rect">
            <a:avLst/>
          </a:prstGeom>
          <a:noFill/>
        </p:spPr>
        <p:txBody>
          <a:bodyPr>
            <a:spAutoFit/>
          </a:bodyPr>
          <a:lstStyle/>
          <a:p>
            <a:pPr algn="ctr">
              <a:lnSpc>
                <a:spcPct val="150000"/>
              </a:lnSpc>
              <a:defRPr/>
            </a:pPr>
            <a:r>
              <a:rPr lang="zh-CN" altLang="en-US" sz="2800" dirty="0">
                <a:ln>
                  <a:solidFill>
                    <a:srgbClr val="0000FF"/>
                  </a:solidFill>
                </a:ln>
                <a:solidFill>
                  <a:srgbClr val="FF0000"/>
                </a:solidFill>
                <a:latin typeface="黑体" panose="02010609060101010101" pitchFamily="2" charset="-122"/>
                <a:ea typeface="黑体" panose="02010609060101010101" pitchFamily="2" charset="-122"/>
              </a:rPr>
              <a:t>古代文明的扩展</a:t>
            </a: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r>
              <a:rPr lang="zh-CN" altLang="en-US" sz="2800" dirty="0">
                <a:ln>
                  <a:solidFill>
                    <a:srgbClr val="0000FF"/>
                  </a:solidFill>
                </a:ln>
                <a:solidFill>
                  <a:srgbClr val="FF0000"/>
                </a:solidFill>
                <a:latin typeface="黑体" panose="02010609060101010101" pitchFamily="2" charset="-122"/>
                <a:ea typeface="黑体" panose="02010609060101010101" pitchFamily="2" charset="-122"/>
              </a:rPr>
              <a:t>古代世界的帝国</a:t>
            </a: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endParaRPr lang="en-US" altLang="zh-CN" sz="2800" dirty="0">
              <a:ln>
                <a:solidFill>
                  <a:srgbClr val="0000FF"/>
                </a:solidFill>
              </a:ln>
              <a:solidFill>
                <a:srgbClr val="FF0000"/>
              </a:solidFill>
              <a:latin typeface="黑体" panose="02010609060101010101" pitchFamily="2" charset="-122"/>
              <a:ea typeface="黑体" panose="02010609060101010101" pitchFamily="2" charset="-122"/>
            </a:endParaRPr>
          </a:p>
          <a:p>
            <a:pPr algn="ctr">
              <a:lnSpc>
                <a:spcPct val="150000"/>
              </a:lnSpc>
              <a:defRPr/>
            </a:pPr>
            <a:r>
              <a:rPr lang="zh-CN" altLang="en-US" sz="2800" dirty="0">
                <a:ln>
                  <a:solidFill>
                    <a:srgbClr val="0000FF"/>
                  </a:solidFill>
                </a:ln>
                <a:solidFill>
                  <a:srgbClr val="FF0000"/>
                </a:solidFill>
                <a:latin typeface="黑体" panose="02010609060101010101" pitchFamily="2" charset="-122"/>
                <a:ea typeface="黑体" panose="02010609060101010101" pitchFamily="2" charset="-122"/>
              </a:rPr>
              <a:t>古代文明的交流</a:t>
            </a:r>
            <a:endParaRPr lang="zh-CN" altLang="en-US" dirty="0">
              <a:ln>
                <a:solidFill>
                  <a:srgbClr val="0000FF"/>
                </a:solidFill>
              </a:ln>
              <a:solidFill>
                <a:srgbClr val="0000FF"/>
              </a:solidFill>
              <a:latin typeface="黑体" panose="02010609060101010101" pitchFamily="2" charset="-122"/>
              <a:ea typeface="黑体" panose="02010609060101010101" pitchFamily="2" charset="-122"/>
            </a:endParaRPr>
          </a:p>
          <a:p>
            <a:pPr>
              <a:defRPr/>
            </a:pPr>
            <a:endParaRPr lang="zh-CN" altLang="en-US" sz="1400" dirty="0"/>
          </a:p>
        </p:txBody>
      </p:sp>
      <p:pic>
        <p:nvPicPr>
          <p:cNvPr id="15365" name="Picture 7" descr="001">
            <a:hlinkClick r:id="rId4"/>
          </p:cNvPr>
          <p:cNvPicPr>
            <a:picLocks noChangeAspect="1" noChangeArrowheads="1"/>
          </p:cNvPicPr>
          <p:nvPr/>
        </p:nvPicPr>
        <p:blipFill>
          <a:blip r:embed="rId5"/>
          <a:srcRect/>
          <a:stretch>
            <a:fillRect/>
          </a:stretch>
        </p:blipFill>
        <p:spPr bwMode="auto">
          <a:xfrm>
            <a:off x="7727950" y="1125538"/>
            <a:ext cx="366713" cy="273050"/>
          </a:xfrm>
          <a:prstGeom prst="rect">
            <a:avLst/>
          </a:prstGeom>
          <a:noFill/>
          <a:ln w="9525">
            <a:noFill/>
            <a:miter lim="800000"/>
            <a:headEnd/>
            <a:tailEnd/>
          </a:ln>
        </p:spPr>
      </p:pic>
      <p:pic>
        <p:nvPicPr>
          <p:cNvPr id="15366" name="Picture 7" descr="001">
            <a:hlinkClick r:id="rId4"/>
          </p:cNvPr>
          <p:cNvPicPr>
            <a:picLocks noChangeAspect="1" noChangeArrowheads="1"/>
          </p:cNvPicPr>
          <p:nvPr/>
        </p:nvPicPr>
        <p:blipFill>
          <a:blip r:embed="rId5"/>
          <a:srcRect/>
          <a:stretch>
            <a:fillRect/>
          </a:stretch>
        </p:blipFill>
        <p:spPr bwMode="auto">
          <a:xfrm>
            <a:off x="7727950" y="3068638"/>
            <a:ext cx="366713" cy="274637"/>
          </a:xfrm>
          <a:prstGeom prst="rect">
            <a:avLst/>
          </a:prstGeom>
          <a:noFill/>
          <a:ln w="9525">
            <a:noFill/>
            <a:miter lim="800000"/>
            <a:headEnd/>
            <a:tailEnd/>
          </a:ln>
        </p:spPr>
      </p:pic>
      <p:pic>
        <p:nvPicPr>
          <p:cNvPr id="15367" name="Picture 7" descr="001">
            <a:hlinkClick r:id="rId4"/>
          </p:cNvPr>
          <p:cNvPicPr>
            <a:picLocks noChangeAspect="1" noChangeArrowheads="1"/>
          </p:cNvPicPr>
          <p:nvPr/>
        </p:nvPicPr>
        <p:blipFill>
          <a:blip r:embed="rId5"/>
          <a:srcRect/>
          <a:stretch>
            <a:fillRect/>
          </a:stretch>
        </p:blipFill>
        <p:spPr bwMode="auto">
          <a:xfrm>
            <a:off x="7727950" y="4941888"/>
            <a:ext cx="366713" cy="2746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5036"/>
                                        </p:tgtEl>
                                        <p:attrNameLst>
                                          <p:attrName>style.visibility</p:attrName>
                                        </p:attrNameLst>
                                      </p:cBhvr>
                                      <p:to>
                                        <p:strVal val="visible"/>
                                      </p:to>
                                    </p:set>
                                    <p:animEffect transition="in" filter="blinds(horizontal)">
                                      <p:cBhvr>
                                        <p:cTn id="7" dur="500"/>
                                        <p:tgtEl>
                                          <p:spTgt spid="8503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5038"/>
                                        </p:tgtEl>
                                        <p:attrNameLst>
                                          <p:attrName>style.visibility</p:attrName>
                                        </p:attrNameLst>
                                      </p:cBhvr>
                                      <p:to>
                                        <p:strVal val="visible"/>
                                      </p:to>
                                    </p:set>
                                    <p:animEffect transition="in" filter="blinds(horizontal)">
                                      <p:cBhvr>
                                        <p:cTn id="12" dur="500"/>
                                        <p:tgtEl>
                                          <p:spTgt spid="8503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5040"/>
                                        </p:tgtEl>
                                        <p:attrNameLst>
                                          <p:attrName>style.visibility</p:attrName>
                                        </p:attrNameLst>
                                      </p:cBhvr>
                                      <p:to>
                                        <p:strVal val="visible"/>
                                      </p:to>
                                    </p:set>
                                    <p:animEffect transition="in" filter="blinds(horizontal)">
                                      <p:cBhvr>
                                        <p:cTn id="17" dur="500"/>
                                        <p:tgtEl>
                                          <p:spTgt spid="8504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horizontal)">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p:cNvPicPr>
            <a:picLocks noChangeAspect="1" noChangeArrowheads="1"/>
          </p:cNvPicPr>
          <p:nvPr/>
        </p:nvPicPr>
        <p:blipFill>
          <a:blip r:embed="rId1">
            <a:lum bright="-36000" contrast="36000"/>
          </a:blip>
          <a:srcRect/>
          <a:stretch>
            <a:fillRect/>
          </a:stretch>
        </p:blipFill>
        <p:spPr bwMode="auto">
          <a:xfrm>
            <a:off x="0" y="620713"/>
            <a:ext cx="12192000" cy="5402262"/>
          </a:xfrm>
          <a:prstGeom prst="rect">
            <a:avLst/>
          </a:prstGeom>
          <a:noFill/>
          <a:ln w="9525">
            <a:noFill/>
            <a:miter lim="800000"/>
            <a:headEnd/>
            <a:tailEnd/>
          </a:ln>
        </p:spPr>
      </p:pic>
      <p:grpSp>
        <p:nvGrpSpPr>
          <p:cNvPr id="17410" name="Group 3"/>
          <p:cNvGrpSpPr/>
          <p:nvPr/>
        </p:nvGrpSpPr>
        <p:grpSpPr bwMode="auto">
          <a:xfrm>
            <a:off x="1487488" y="3113088"/>
            <a:ext cx="768350" cy="2808287"/>
            <a:chOff x="703" y="1570"/>
            <a:chExt cx="363" cy="1769"/>
          </a:xfrm>
        </p:grpSpPr>
        <p:sp>
          <p:nvSpPr>
            <p:cNvPr id="17477" name="Freeform 4"/>
            <p:cNvSpPr>
              <a:spLocks noChangeArrowheads="1"/>
            </p:cNvSpPr>
            <p:nvPr/>
          </p:nvSpPr>
          <p:spPr bwMode="auto">
            <a:xfrm>
              <a:off x="839" y="1570"/>
              <a:ext cx="227" cy="1769"/>
            </a:xfrm>
            <a:custGeom>
              <a:avLst/>
              <a:gdLst>
                <a:gd name="T0" fmla="*/ 91 w 227"/>
                <a:gd name="T1" fmla="*/ 0 h 1769"/>
                <a:gd name="T2" fmla="*/ 91 w 227"/>
                <a:gd name="T3" fmla="*/ 272 h 1769"/>
                <a:gd name="T4" fmla="*/ 181 w 227"/>
                <a:gd name="T5" fmla="*/ 409 h 1769"/>
                <a:gd name="T6" fmla="*/ 181 w 227"/>
                <a:gd name="T7" fmla="*/ 635 h 1769"/>
                <a:gd name="T8" fmla="*/ 45 w 227"/>
                <a:gd name="T9" fmla="*/ 817 h 1769"/>
                <a:gd name="T10" fmla="*/ 91 w 227"/>
                <a:gd name="T11" fmla="*/ 953 h 1769"/>
                <a:gd name="T12" fmla="*/ 181 w 227"/>
                <a:gd name="T13" fmla="*/ 862 h 1769"/>
                <a:gd name="T14" fmla="*/ 227 w 227"/>
                <a:gd name="T15" fmla="*/ 998 h 1769"/>
                <a:gd name="T16" fmla="*/ 181 w 227"/>
                <a:gd name="T17" fmla="*/ 1134 h 1769"/>
                <a:gd name="T18" fmla="*/ 136 w 227"/>
                <a:gd name="T19" fmla="*/ 1225 h 1769"/>
                <a:gd name="T20" fmla="*/ 227 w 227"/>
                <a:gd name="T21" fmla="*/ 1361 h 1769"/>
                <a:gd name="T22" fmla="*/ 136 w 227"/>
                <a:gd name="T23" fmla="*/ 1543 h 1769"/>
                <a:gd name="T24" fmla="*/ 0 w 227"/>
                <a:gd name="T25" fmla="*/ 1543 h 1769"/>
                <a:gd name="T26" fmla="*/ 136 w 227"/>
                <a:gd name="T27" fmla="*/ 1769 h 17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7"/>
                <a:gd name="T43" fmla="*/ 0 h 1769"/>
                <a:gd name="T44" fmla="*/ 227 w 227"/>
                <a:gd name="T45" fmla="*/ 1769 h 176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7" h="1769">
                  <a:moveTo>
                    <a:pt x="91" y="0"/>
                  </a:moveTo>
                  <a:cubicBezTo>
                    <a:pt x="83" y="102"/>
                    <a:pt x="76" y="204"/>
                    <a:pt x="91" y="272"/>
                  </a:cubicBezTo>
                  <a:cubicBezTo>
                    <a:pt x="106" y="340"/>
                    <a:pt x="166" y="349"/>
                    <a:pt x="181" y="409"/>
                  </a:cubicBezTo>
                  <a:cubicBezTo>
                    <a:pt x="196" y="469"/>
                    <a:pt x="204" y="567"/>
                    <a:pt x="181" y="635"/>
                  </a:cubicBezTo>
                  <a:cubicBezTo>
                    <a:pt x="158" y="703"/>
                    <a:pt x="60" y="764"/>
                    <a:pt x="45" y="817"/>
                  </a:cubicBezTo>
                  <a:cubicBezTo>
                    <a:pt x="30" y="870"/>
                    <a:pt x="68" y="946"/>
                    <a:pt x="91" y="953"/>
                  </a:cubicBezTo>
                  <a:cubicBezTo>
                    <a:pt x="114" y="960"/>
                    <a:pt x="158" y="855"/>
                    <a:pt x="181" y="862"/>
                  </a:cubicBezTo>
                  <a:cubicBezTo>
                    <a:pt x="204" y="869"/>
                    <a:pt x="227" y="953"/>
                    <a:pt x="227" y="998"/>
                  </a:cubicBezTo>
                  <a:cubicBezTo>
                    <a:pt x="227" y="1043"/>
                    <a:pt x="196" y="1096"/>
                    <a:pt x="181" y="1134"/>
                  </a:cubicBezTo>
                  <a:cubicBezTo>
                    <a:pt x="166" y="1172"/>
                    <a:pt x="128" y="1187"/>
                    <a:pt x="136" y="1225"/>
                  </a:cubicBezTo>
                  <a:cubicBezTo>
                    <a:pt x="144" y="1263"/>
                    <a:pt x="227" y="1308"/>
                    <a:pt x="227" y="1361"/>
                  </a:cubicBezTo>
                  <a:cubicBezTo>
                    <a:pt x="227" y="1414"/>
                    <a:pt x="174" y="1513"/>
                    <a:pt x="136" y="1543"/>
                  </a:cubicBezTo>
                  <a:cubicBezTo>
                    <a:pt x="98" y="1573"/>
                    <a:pt x="0" y="1505"/>
                    <a:pt x="0" y="1543"/>
                  </a:cubicBezTo>
                  <a:cubicBezTo>
                    <a:pt x="0" y="1581"/>
                    <a:pt x="113" y="1732"/>
                    <a:pt x="136" y="1769"/>
                  </a:cubicBezTo>
                </a:path>
              </a:pathLst>
            </a:custGeom>
            <a:noFill/>
            <a:ln w="63500">
              <a:solidFill>
                <a:srgbClr val="0000FF"/>
              </a:solidFill>
              <a:round/>
            </a:ln>
          </p:spPr>
          <p:txBody>
            <a:bodyPr/>
            <a:lstStyle/>
            <a:p>
              <a:endParaRPr lang="zh-CN" altLang="en-US"/>
            </a:p>
          </p:txBody>
        </p:sp>
        <p:sp>
          <p:nvSpPr>
            <p:cNvPr id="17478" name="Oval 5"/>
            <p:cNvSpPr>
              <a:spLocks noChangeArrowheads="1"/>
            </p:cNvSpPr>
            <p:nvPr/>
          </p:nvSpPr>
          <p:spPr bwMode="auto">
            <a:xfrm>
              <a:off x="703" y="1616"/>
              <a:ext cx="362" cy="362"/>
            </a:xfrm>
            <a:prstGeom prst="ellipse">
              <a:avLst/>
            </a:prstGeom>
            <a:solidFill>
              <a:srgbClr val="FFFF00"/>
            </a:solidFill>
            <a:ln w="9525">
              <a:solidFill>
                <a:srgbClr val="FF0000"/>
              </a:solidFill>
              <a:round/>
            </a:ln>
          </p:spPr>
          <p:txBody>
            <a:bodyPr wrap="none" anchor="ctr"/>
            <a:lstStyle/>
            <a:p>
              <a:pPr algn="ctr">
                <a:buFont typeface="Arial" panose="020B0604020202020204" pitchFamily="34" charset="0"/>
                <a:buNone/>
              </a:pPr>
              <a:r>
                <a:rPr lang="en-US" altLang="zh-CN" sz="3200"/>
                <a:t>A</a:t>
              </a:r>
              <a:endParaRPr lang="en-US" altLang="zh-CN" sz="3200"/>
            </a:p>
          </p:txBody>
        </p:sp>
      </p:grpSp>
      <p:grpSp>
        <p:nvGrpSpPr>
          <p:cNvPr id="3" name="Group 66"/>
          <p:cNvGrpSpPr/>
          <p:nvPr/>
        </p:nvGrpSpPr>
        <p:grpSpPr bwMode="auto">
          <a:xfrm>
            <a:off x="2159000" y="3544888"/>
            <a:ext cx="1919288" cy="527050"/>
            <a:chOff x="1020" y="1842"/>
            <a:chExt cx="907" cy="332"/>
          </a:xfrm>
        </p:grpSpPr>
        <p:sp>
          <p:nvSpPr>
            <p:cNvPr id="17475" name="Rectangle 7"/>
            <p:cNvSpPr>
              <a:spLocks noChangeArrowheads="1"/>
            </p:cNvSpPr>
            <p:nvPr/>
          </p:nvSpPr>
          <p:spPr bwMode="auto">
            <a:xfrm>
              <a:off x="1020" y="1842"/>
              <a:ext cx="907" cy="332"/>
            </a:xfrm>
            <a:prstGeom prst="rect">
              <a:avLst/>
            </a:prstGeom>
            <a:solidFill>
              <a:srgbClr val="00FFFF"/>
            </a:solidFill>
            <a:ln w="9525">
              <a:solidFill>
                <a:schemeClr val="tx1"/>
              </a:solidFill>
              <a:miter lim="800000"/>
            </a:ln>
          </p:spPr>
          <p:txBody>
            <a:bodyPr wrap="none" anchor="ctr"/>
            <a:lstStyle/>
            <a:p>
              <a:pPr algn="ctr">
                <a:buFont typeface="Arial" panose="020B0604020202020204" pitchFamily="34" charset="0"/>
                <a:buNone/>
              </a:pPr>
              <a:endParaRPr lang="zh-CN" altLang="zh-CN" sz="3200"/>
            </a:p>
          </p:txBody>
        </p:sp>
        <p:sp>
          <p:nvSpPr>
            <p:cNvPr id="17476" name="WordArt 8"/>
            <p:cNvSpPr>
              <a:spLocks noChangeArrowheads="1" noChangeShapeType="1" noTextEdit="1"/>
            </p:cNvSpPr>
            <p:nvPr/>
          </p:nvSpPr>
          <p:spPr bwMode="auto">
            <a:xfrm>
              <a:off x="1037" y="1851"/>
              <a:ext cx="851" cy="218"/>
            </a:xfrm>
            <a:prstGeom prst="rect">
              <a:avLst/>
            </a:prstGeom>
          </p:spPr>
          <p:txBody>
            <a:bodyPr wrap="none" fromWordArt="1">
              <a:prstTxWarp prst="textPlain">
                <a:avLst>
                  <a:gd name="adj" fmla="val 50000"/>
                </a:avLst>
              </a:prstTxWarp>
            </a:bodyPr>
            <a:lstStyle/>
            <a:p>
              <a:pPr algn="ctr"/>
              <a:r>
                <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rPr>
                <a:t>古代埃及文明</a:t>
              </a:r>
              <a:endPar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endParaRPr>
            </a:p>
          </p:txBody>
        </p:sp>
      </p:grpSp>
      <p:grpSp>
        <p:nvGrpSpPr>
          <p:cNvPr id="17412" name="Group 9"/>
          <p:cNvGrpSpPr/>
          <p:nvPr/>
        </p:nvGrpSpPr>
        <p:grpSpPr bwMode="auto">
          <a:xfrm>
            <a:off x="2782888" y="2068513"/>
            <a:ext cx="1966912" cy="1403350"/>
            <a:chOff x="1315" y="912"/>
            <a:chExt cx="929" cy="884"/>
          </a:xfrm>
        </p:grpSpPr>
        <p:sp>
          <p:nvSpPr>
            <p:cNvPr id="17473" name="Freeform 10"/>
            <p:cNvSpPr>
              <a:spLocks noChangeArrowheads="1"/>
            </p:cNvSpPr>
            <p:nvPr/>
          </p:nvSpPr>
          <p:spPr bwMode="auto">
            <a:xfrm>
              <a:off x="1315" y="912"/>
              <a:ext cx="597" cy="704"/>
            </a:xfrm>
            <a:custGeom>
              <a:avLst/>
              <a:gdLst>
                <a:gd name="T0" fmla="*/ 159 w 597"/>
                <a:gd name="T1" fmla="*/ 23 h 704"/>
                <a:gd name="T2" fmla="*/ 23 w 597"/>
                <a:gd name="T3" fmla="*/ 23 h 704"/>
                <a:gd name="T4" fmla="*/ 23 w 597"/>
                <a:gd name="T5" fmla="*/ 159 h 704"/>
                <a:gd name="T6" fmla="*/ 23 w 597"/>
                <a:gd name="T7" fmla="*/ 250 h 704"/>
                <a:gd name="T8" fmla="*/ 159 w 597"/>
                <a:gd name="T9" fmla="*/ 386 h 704"/>
                <a:gd name="T10" fmla="*/ 250 w 597"/>
                <a:gd name="T11" fmla="*/ 522 h 704"/>
                <a:gd name="T12" fmla="*/ 340 w 597"/>
                <a:gd name="T13" fmla="*/ 658 h 704"/>
                <a:gd name="T14" fmla="*/ 567 w 597"/>
                <a:gd name="T15" fmla="*/ 704 h 704"/>
                <a:gd name="T16" fmla="*/ 522 w 597"/>
                <a:gd name="T17" fmla="*/ 658 h 704"/>
                <a:gd name="T18" fmla="*/ 431 w 597"/>
                <a:gd name="T19" fmla="*/ 522 h 704"/>
                <a:gd name="T20" fmla="*/ 340 w 597"/>
                <a:gd name="T21" fmla="*/ 522 h 704"/>
                <a:gd name="T22" fmla="*/ 295 w 597"/>
                <a:gd name="T23" fmla="*/ 386 h 704"/>
                <a:gd name="T24" fmla="*/ 295 w 597"/>
                <a:gd name="T25" fmla="*/ 295 h 704"/>
                <a:gd name="T26" fmla="*/ 204 w 597"/>
                <a:gd name="T27" fmla="*/ 159 h 704"/>
                <a:gd name="T28" fmla="*/ 68 w 597"/>
                <a:gd name="T29" fmla="*/ 114 h 70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97"/>
                <a:gd name="T46" fmla="*/ 0 h 704"/>
                <a:gd name="T47" fmla="*/ 597 w 597"/>
                <a:gd name="T48" fmla="*/ 704 h 70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97" h="704">
                  <a:moveTo>
                    <a:pt x="159" y="23"/>
                  </a:moveTo>
                  <a:cubicBezTo>
                    <a:pt x="102" y="11"/>
                    <a:pt x="46" y="0"/>
                    <a:pt x="23" y="23"/>
                  </a:cubicBezTo>
                  <a:cubicBezTo>
                    <a:pt x="0" y="46"/>
                    <a:pt x="23" y="121"/>
                    <a:pt x="23" y="159"/>
                  </a:cubicBezTo>
                  <a:cubicBezTo>
                    <a:pt x="23" y="197"/>
                    <a:pt x="0" y="212"/>
                    <a:pt x="23" y="250"/>
                  </a:cubicBezTo>
                  <a:cubicBezTo>
                    <a:pt x="46" y="288"/>
                    <a:pt x="121" y="341"/>
                    <a:pt x="159" y="386"/>
                  </a:cubicBezTo>
                  <a:cubicBezTo>
                    <a:pt x="197" y="431"/>
                    <a:pt x="220" y="477"/>
                    <a:pt x="250" y="522"/>
                  </a:cubicBezTo>
                  <a:cubicBezTo>
                    <a:pt x="280" y="567"/>
                    <a:pt x="287" y="628"/>
                    <a:pt x="340" y="658"/>
                  </a:cubicBezTo>
                  <a:cubicBezTo>
                    <a:pt x="393" y="688"/>
                    <a:pt x="537" y="704"/>
                    <a:pt x="567" y="704"/>
                  </a:cubicBezTo>
                  <a:cubicBezTo>
                    <a:pt x="597" y="704"/>
                    <a:pt x="545" y="688"/>
                    <a:pt x="522" y="658"/>
                  </a:cubicBezTo>
                  <a:cubicBezTo>
                    <a:pt x="499" y="628"/>
                    <a:pt x="461" y="545"/>
                    <a:pt x="431" y="522"/>
                  </a:cubicBezTo>
                  <a:cubicBezTo>
                    <a:pt x="401" y="499"/>
                    <a:pt x="363" y="545"/>
                    <a:pt x="340" y="522"/>
                  </a:cubicBezTo>
                  <a:cubicBezTo>
                    <a:pt x="317" y="499"/>
                    <a:pt x="302" y="424"/>
                    <a:pt x="295" y="386"/>
                  </a:cubicBezTo>
                  <a:cubicBezTo>
                    <a:pt x="288" y="348"/>
                    <a:pt x="310" y="333"/>
                    <a:pt x="295" y="295"/>
                  </a:cubicBezTo>
                  <a:cubicBezTo>
                    <a:pt x="280" y="257"/>
                    <a:pt x="242" y="189"/>
                    <a:pt x="204" y="159"/>
                  </a:cubicBezTo>
                  <a:cubicBezTo>
                    <a:pt x="166" y="129"/>
                    <a:pt x="91" y="121"/>
                    <a:pt x="68" y="114"/>
                  </a:cubicBezTo>
                </a:path>
              </a:pathLst>
            </a:custGeom>
            <a:noFill/>
            <a:ln w="63500">
              <a:solidFill>
                <a:srgbClr val="0000FF"/>
              </a:solidFill>
              <a:round/>
            </a:ln>
          </p:spPr>
          <p:txBody>
            <a:bodyPr/>
            <a:lstStyle/>
            <a:p>
              <a:endParaRPr lang="zh-CN" altLang="en-US"/>
            </a:p>
          </p:txBody>
        </p:sp>
        <p:sp>
          <p:nvSpPr>
            <p:cNvPr id="17474" name="Oval 11"/>
            <p:cNvSpPr>
              <a:spLocks noChangeArrowheads="1"/>
            </p:cNvSpPr>
            <p:nvPr/>
          </p:nvSpPr>
          <p:spPr bwMode="auto">
            <a:xfrm>
              <a:off x="1882" y="1434"/>
              <a:ext cx="362" cy="362"/>
            </a:xfrm>
            <a:prstGeom prst="ellipse">
              <a:avLst/>
            </a:prstGeom>
            <a:solidFill>
              <a:srgbClr val="FFFF00"/>
            </a:solidFill>
            <a:ln w="9525">
              <a:solidFill>
                <a:srgbClr val="FF0000"/>
              </a:solidFill>
              <a:round/>
            </a:ln>
          </p:spPr>
          <p:txBody>
            <a:bodyPr wrap="none" anchor="ctr"/>
            <a:lstStyle/>
            <a:p>
              <a:pPr algn="ctr">
                <a:buFont typeface="Arial" panose="020B0604020202020204" pitchFamily="34" charset="0"/>
                <a:buNone/>
              </a:pPr>
              <a:r>
                <a:rPr lang="en-US" altLang="zh-CN" sz="3200"/>
                <a:t>B</a:t>
              </a:r>
              <a:endParaRPr lang="en-US" altLang="zh-CN" sz="3200"/>
            </a:p>
          </p:txBody>
        </p:sp>
      </p:grpSp>
      <p:grpSp>
        <p:nvGrpSpPr>
          <p:cNvPr id="17413" name="Group 18"/>
          <p:cNvGrpSpPr/>
          <p:nvPr/>
        </p:nvGrpSpPr>
        <p:grpSpPr bwMode="auto">
          <a:xfrm>
            <a:off x="6000750" y="2320925"/>
            <a:ext cx="2687638" cy="1728788"/>
            <a:chOff x="2835" y="1071"/>
            <a:chExt cx="1270" cy="1089"/>
          </a:xfrm>
        </p:grpSpPr>
        <p:sp>
          <p:nvSpPr>
            <p:cNvPr id="17470" name="Freeform 19"/>
            <p:cNvSpPr>
              <a:spLocks noChangeArrowheads="1"/>
            </p:cNvSpPr>
            <p:nvPr/>
          </p:nvSpPr>
          <p:spPr bwMode="auto">
            <a:xfrm>
              <a:off x="3001" y="1071"/>
              <a:ext cx="559" cy="756"/>
            </a:xfrm>
            <a:custGeom>
              <a:avLst/>
              <a:gdLst>
                <a:gd name="T0" fmla="*/ 378 w 559"/>
                <a:gd name="T1" fmla="*/ 499 h 756"/>
                <a:gd name="T2" fmla="*/ 287 w 559"/>
                <a:gd name="T3" fmla="*/ 499 h 756"/>
                <a:gd name="T4" fmla="*/ 242 w 559"/>
                <a:gd name="T5" fmla="*/ 545 h 756"/>
                <a:gd name="T6" fmla="*/ 106 w 559"/>
                <a:gd name="T7" fmla="*/ 635 h 756"/>
                <a:gd name="T8" fmla="*/ 15 w 559"/>
                <a:gd name="T9" fmla="*/ 635 h 756"/>
                <a:gd name="T10" fmla="*/ 15 w 559"/>
                <a:gd name="T11" fmla="*/ 726 h 756"/>
                <a:gd name="T12" fmla="*/ 106 w 559"/>
                <a:gd name="T13" fmla="*/ 454 h 756"/>
                <a:gd name="T14" fmla="*/ 106 w 559"/>
                <a:gd name="T15" fmla="*/ 227 h 756"/>
                <a:gd name="T16" fmla="*/ 151 w 559"/>
                <a:gd name="T17" fmla="*/ 182 h 756"/>
                <a:gd name="T18" fmla="*/ 197 w 559"/>
                <a:gd name="T19" fmla="*/ 91 h 756"/>
                <a:gd name="T20" fmla="*/ 559 w 559"/>
                <a:gd name="T21" fmla="*/ 0 h 7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59"/>
                <a:gd name="T34" fmla="*/ 0 h 756"/>
                <a:gd name="T35" fmla="*/ 559 w 559"/>
                <a:gd name="T36" fmla="*/ 756 h 75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59" h="756">
                  <a:moveTo>
                    <a:pt x="378" y="499"/>
                  </a:moveTo>
                  <a:cubicBezTo>
                    <a:pt x="344" y="495"/>
                    <a:pt x="310" y="491"/>
                    <a:pt x="287" y="499"/>
                  </a:cubicBezTo>
                  <a:cubicBezTo>
                    <a:pt x="264" y="507"/>
                    <a:pt x="272" y="522"/>
                    <a:pt x="242" y="545"/>
                  </a:cubicBezTo>
                  <a:cubicBezTo>
                    <a:pt x="212" y="568"/>
                    <a:pt x="144" y="620"/>
                    <a:pt x="106" y="635"/>
                  </a:cubicBezTo>
                  <a:cubicBezTo>
                    <a:pt x="68" y="650"/>
                    <a:pt x="30" y="620"/>
                    <a:pt x="15" y="635"/>
                  </a:cubicBezTo>
                  <a:cubicBezTo>
                    <a:pt x="0" y="650"/>
                    <a:pt x="0" y="756"/>
                    <a:pt x="15" y="726"/>
                  </a:cubicBezTo>
                  <a:cubicBezTo>
                    <a:pt x="30" y="696"/>
                    <a:pt x="91" y="537"/>
                    <a:pt x="106" y="454"/>
                  </a:cubicBezTo>
                  <a:cubicBezTo>
                    <a:pt x="121" y="371"/>
                    <a:pt x="99" y="272"/>
                    <a:pt x="106" y="227"/>
                  </a:cubicBezTo>
                  <a:cubicBezTo>
                    <a:pt x="113" y="182"/>
                    <a:pt x="136" y="205"/>
                    <a:pt x="151" y="182"/>
                  </a:cubicBezTo>
                  <a:cubicBezTo>
                    <a:pt x="166" y="159"/>
                    <a:pt x="129" y="121"/>
                    <a:pt x="197" y="91"/>
                  </a:cubicBezTo>
                  <a:cubicBezTo>
                    <a:pt x="265" y="61"/>
                    <a:pt x="499" y="15"/>
                    <a:pt x="559" y="0"/>
                  </a:cubicBezTo>
                </a:path>
              </a:pathLst>
            </a:custGeom>
            <a:noFill/>
            <a:ln w="63500">
              <a:solidFill>
                <a:srgbClr val="0000FF"/>
              </a:solidFill>
              <a:round/>
            </a:ln>
          </p:spPr>
          <p:txBody>
            <a:bodyPr/>
            <a:lstStyle/>
            <a:p>
              <a:endParaRPr lang="zh-CN" altLang="en-US"/>
            </a:p>
          </p:txBody>
        </p:sp>
        <p:sp>
          <p:nvSpPr>
            <p:cNvPr id="17471" name="Oval 20"/>
            <p:cNvSpPr>
              <a:spLocks noChangeArrowheads="1"/>
            </p:cNvSpPr>
            <p:nvPr/>
          </p:nvSpPr>
          <p:spPr bwMode="auto">
            <a:xfrm>
              <a:off x="2835" y="1661"/>
              <a:ext cx="362" cy="362"/>
            </a:xfrm>
            <a:prstGeom prst="ellipse">
              <a:avLst/>
            </a:prstGeom>
            <a:solidFill>
              <a:srgbClr val="FFFF00"/>
            </a:solidFill>
            <a:ln w="9525">
              <a:solidFill>
                <a:srgbClr val="FF0000"/>
              </a:solidFill>
              <a:round/>
            </a:ln>
          </p:spPr>
          <p:txBody>
            <a:bodyPr wrap="none" anchor="ctr"/>
            <a:lstStyle/>
            <a:p>
              <a:pPr algn="ctr">
                <a:buFont typeface="Arial" panose="020B0604020202020204" pitchFamily="34" charset="0"/>
                <a:buNone/>
              </a:pPr>
              <a:r>
                <a:rPr lang="en-US" altLang="zh-CN" sz="3200"/>
                <a:t>C</a:t>
              </a:r>
              <a:endParaRPr lang="en-US" altLang="zh-CN" sz="3200"/>
            </a:p>
          </p:txBody>
        </p:sp>
        <p:sp>
          <p:nvSpPr>
            <p:cNvPr id="17472" name="Freeform 21"/>
            <p:cNvSpPr>
              <a:spLocks noChangeArrowheads="1"/>
            </p:cNvSpPr>
            <p:nvPr/>
          </p:nvSpPr>
          <p:spPr bwMode="auto">
            <a:xfrm>
              <a:off x="3470" y="1661"/>
              <a:ext cx="635" cy="499"/>
            </a:xfrm>
            <a:custGeom>
              <a:avLst/>
              <a:gdLst>
                <a:gd name="T0" fmla="*/ 635 w 635"/>
                <a:gd name="T1" fmla="*/ 499 h 499"/>
                <a:gd name="T2" fmla="*/ 544 w 635"/>
                <a:gd name="T3" fmla="*/ 408 h 499"/>
                <a:gd name="T4" fmla="*/ 499 w 635"/>
                <a:gd name="T5" fmla="*/ 318 h 499"/>
                <a:gd name="T6" fmla="*/ 317 w 635"/>
                <a:gd name="T7" fmla="*/ 318 h 499"/>
                <a:gd name="T8" fmla="*/ 181 w 635"/>
                <a:gd name="T9" fmla="*/ 318 h 499"/>
                <a:gd name="T10" fmla="*/ 90 w 635"/>
                <a:gd name="T11" fmla="*/ 136 h 499"/>
                <a:gd name="T12" fmla="*/ 0 w 635"/>
                <a:gd name="T13" fmla="*/ 0 h 499"/>
                <a:gd name="T14" fmla="*/ 0 60000 65536"/>
                <a:gd name="T15" fmla="*/ 0 60000 65536"/>
                <a:gd name="T16" fmla="*/ 0 60000 65536"/>
                <a:gd name="T17" fmla="*/ 0 60000 65536"/>
                <a:gd name="T18" fmla="*/ 0 60000 65536"/>
                <a:gd name="T19" fmla="*/ 0 60000 65536"/>
                <a:gd name="T20" fmla="*/ 0 60000 65536"/>
                <a:gd name="T21" fmla="*/ 0 w 635"/>
                <a:gd name="T22" fmla="*/ 0 h 499"/>
                <a:gd name="T23" fmla="*/ 635 w 635"/>
                <a:gd name="T24" fmla="*/ 499 h 4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5" h="499">
                  <a:moveTo>
                    <a:pt x="635" y="499"/>
                  </a:moveTo>
                  <a:cubicBezTo>
                    <a:pt x="601" y="468"/>
                    <a:pt x="567" y="438"/>
                    <a:pt x="544" y="408"/>
                  </a:cubicBezTo>
                  <a:cubicBezTo>
                    <a:pt x="521" y="378"/>
                    <a:pt x="537" y="333"/>
                    <a:pt x="499" y="318"/>
                  </a:cubicBezTo>
                  <a:cubicBezTo>
                    <a:pt x="461" y="303"/>
                    <a:pt x="370" y="318"/>
                    <a:pt x="317" y="318"/>
                  </a:cubicBezTo>
                  <a:cubicBezTo>
                    <a:pt x="264" y="318"/>
                    <a:pt x="219" y="348"/>
                    <a:pt x="181" y="318"/>
                  </a:cubicBezTo>
                  <a:cubicBezTo>
                    <a:pt x="143" y="288"/>
                    <a:pt x="120" y="189"/>
                    <a:pt x="90" y="136"/>
                  </a:cubicBezTo>
                  <a:cubicBezTo>
                    <a:pt x="60" y="83"/>
                    <a:pt x="15" y="30"/>
                    <a:pt x="0" y="0"/>
                  </a:cubicBezTo>
                </a:path>
              </a:pathLst>
            </a:custGeom>
            <a:noFill/>
            <a:ln w="63500">
              <a:solidFill>
                <a:srgbClr val="0000FF"/>
              </a:solidFill>
              <a:round/>
            </a:ln>
          </p:spPr>
          <p:txBody>
            <a:bodyPr/>
            <a:lstStyle/>
            <a:p>
              <a:endParaRPr lang="zh-CN" altLang="en-US"/>
            </a:p>
          </p:txBody>
        </p:sp>
      </p:grpSp>
      <p:grpSp>
        <p:nvGrpSpPr>
          <p:cNvPr id="17414" name="Group 22"/>
          <p:cNvGrpSpPr/>
          <p:nvPr/>
        </p:nvGrpSpPr>
        <p:grpSpPr bwMode="auto">
          <a:xfrm>
            <a:off x="9264650" y="1828800"/>
            <a:ext cx="2782888" cy="1993900"/>
            <a:chOff x="4377" y="761"/>
            <a:chExt cx="1315" cy="1256"/>
          </a:xfrm>
        </p:grpSpPr>
        <p:sp>
          <p:nvSpPr>
            <p:cNvPr id="17467" name="Freeform 23"/>
            <p:cNvSpPr>
              <a:spLocks noChangeArrowheads="1"/>
            </p:cNvSpPr>
            <p:nvPr/>
          </p:nvSpPr>
          <p:spPr bwMode="auto">
            <a:xfrm>
              <a:off x="4468" y="761"/>
              <a:ext cx="1134" cy="560"/>
            </a:xfrm>
            <a:custGeom>
              <a:avLst/>
              <a:gdLst>
                <a:gd name="T0" fmla="*/ 0 w 1134"/>
                <a:gd name="T1" fmla="*/ 356 h 560"/>
                <a:gd name="T2" fmla="*/ 226 w 1134"/>
                <a:gd name="T3" fmla="*/ 537 h 560"/>
                <a:gd name="T4" fmla="*/ 317 w 1134"/>
                <a:gd name="T5" fmla="*/ 356 h 560"/>
                <a:gd name="T6" fmla="*/ 499 w 1134"/>
                <a:gd name="T7" fmla="*/ 310 h 560"/>
                <a:gd name="T8" fmla="*/ 544 w 1134"/>
                <a:gd name="T9" fmla="*/ 38 h 560"/>
                <a:gd name="T10" fmla="*/ 771 w 1134"/>
                <a:gd name="T11" fmla="*/ 84 h 560"/>
                <a:gd name="T12" fmla="*/ 725 w 1134"/>
                <a:gd name="T13" fmla="*/ 174 h 560"/>
                <a:gd name="T14" fmla="*/ 680 w 1134"/>
                <a:gd name="T15" fmla="*/ 401 h 560"/>
                <a:gd name="T16" fmla="*/ 680 w 1134"/>
                <a:gd name="T17" fmla="*/ 537 h 560"/>
                <a:gd name="T18" fmla="*/ 861 w 1134"/>
                <a:gd name="T19" fmla="*/ 537 h 560"/>
                <a:gd name="T20" fmla="*/ 907 w 1134"/>
                <a:gd name="T21" fmla="*/ 492 h 560"/>
                <a:gd name="T22" fmla="*/ 1134 w 1134"/>
                <a:gd name="T23" fmla="*/ 265 h 5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34"/>
                <a:gd name="T37" fmla="*/ 0 h 560"/>
                <a:gd name="T38" fmla="*/ 1134 w 1134"/>
                <a:gd name="T39" fmla="*/ 560 h 5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34" h="560">
                  <a:moveTo>
                    <a:pt x="0" y="356"/>
                  </a:moveTo>
                  <a:cubicBezTo>
                    <a:pt x="86" y="446"/>
                    <a:pt x="173" y="537"/>
                    <a:pt x="226" y="537"/>
                  </a:cubicBezTo>
                  <a:cubicBezTo>
                    <a:pt x="279" y="537"/>
                    <a:pt x="272" y="394"/>
                    <a:pt x="317" y="356"/>
                  </a:cubicBezTo>
                  <a:cubicBezTo>
                    <a:pt x="362" y="318"/>
                    <a:pt x="461" y="363"/>
                    <a:pt x="499" y="310"/>
                  </a:cubicBezTo>
                  <a:cubicBezTo>
                    <a:pt x="537" y="257"/>
                    <a:pt x="499" y="76"/>
                    <a:pt x="544" y="38"/>
                  </a:cubicBezTo>
                  <a:cubicBezTo>
                    <a:pt x="589" y="0"/>
                    <a:pt x="741" y="61"/>
                    <a:pt x="771" y="84"/>
                  </a:cubicBezTo>
                  <a:cubicBezTo>
                    <a:pt x="801" y="107"/>
                    <a:pt x="740" y="121"/>
                    <a:pt x="725" y="174"/>
                  </a:cubicBezTo>
                  <a:cubicBezTo>
                    <a:pt x="710" y="227"/>
                    <a:pt x="688" y="341"/>
                    <a:pt x="680" y="401"/>
                  </a:cubicBezTo>
                  <a:cubicBezTo>
                    <a:pt x="672" y="461"/>
                    <a:pt x="650" y="514"/>
                    <a:pt x="680" y="537"/>
                  </a:cubicBezTo>
                  <a:cubicBezTo>
                    <a:pt x="710" y="560"/>
                    <a:pt x="823" y="544"/>
                    <a:pt x="861" y="537"/>
                  </a:cubicBezTo>
                  <a:cubicBezTo>
                    <a:pt x="899" y="530"/>
                    <a:pt x="862" y="537"/>
                    <a:pt x="907" y="492"/>
                  </a:cubicBezTo>
                  <a:cubicBezTo>
                    <a:pt x="952" y="447"/>
                    <a:pt x="1096" y="303"/>
                    <a:pt x="1134" y="265"/>
                  </a:cubicBezTo>
                </a:path>
              </a:pathLst>
            </a:custGeom>
            <a:noFill/>
            <a:ln w="63500">
              <a:solidFill>
                <a:srgbClr val="0000FF"/>
              </a:solidFill>
              <a:round/>
            </a:ln>
          </p:spPr>
          <p:txBody>
            <a:bodyPr/>
            <a:lstStyle/>
            <a:p>
              <a:endParaRPr lang="zh-CN" altLang="en-US"/>
            </a:p>
          </p:txBody>
        </p:sp>
        <p:sp>
          <p:nvSpPr>
            <p:cNvPr id="17468" name="Freeform 24"/>
            <p:cNvSpPr>
              <a:spLocks noChangeArrowheads="1"/>
            </p:cNvSpPr>
            <p:nvPr/>
          </p:nvSpPr>
          <p:spPr bwMode="auto">
            <a:xfrm>
              <a:off x="4377" y="1480"/>
              <a:ext cx="1315" cy="537"/>
            </a:xfrm>
            <a:custGeom>
              <a:avLst/>
              <a:gdLst>
                <a:gd name="T0" fmla="*/ 0 w 1315"/>
                <a:gd name="T1" fmla="*/ 272 h 537"/>
                <a:gd name="T2" fmla="*/ 181 w 1315"/>
                <a:gd name="T3" fmla="*/ 499 h 537"/>
                <a:gd name="T4" fmla="*/ 499 w 1315"/>
                <a:gd name="T5" fmla="*/ 499 h 537"/>
                <a:gd name="T6" fmla="*/ 499 w 1315"/>
                <a:gd name="T7" fmla="*/ 362 h 537"/>
                <a:gd name="T8" fmla="*/ 590 w 1315"/>
                <a:gd name="T9" fmla="*/ 226 h 537"/>
                <a:gd name="T10" fmla="*/ 726 w 1315"/>
                <a:gd name="T11" fmla="*/ 226 h 537"/>
                <a:gd name="T12" fmla="*/ 862 w 1315"/>
                <a:gd name="T13" fmla="*/ 317 h 537"/>
                <a:gd name="T14" fmla="*/ 952 w 1315"/>
                <a:gd name="T15" fmla="*/ 226 h 537"/>
                <a:gd name="T16" fmla="*/ 1043 w 1315"/>
                <a:gd name="T17" fmla="*/ 136 h 537"/>
                <a:gd name="T18" fmla="*/ 1179 w 1315"/>
                <a:gd name="T19" fmla="*/ 181 h 537"/>
                <a:gd name="T20" fmla="*/ 1315 w 1315"/>
                <a:gd name="T21" fmla="*/ 0 h 53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5"/>
                <a:gd name="T34" fmla="*/ 0 h 537"/>
                <a:gd name="T35" fmla="*/ 1315 w 1315"/>
                <a:gd name="T36" fmla="*/ 537 h 53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5" h="537">
                  <a:moveTo>
                    <a:pt x="0" y="272"/>
                  </a:moveTo>
                  <a:cubicBezTo>
                    <a:pt x="49" y="366"/>
                    <a:pt x="98" y="461"/>
                    <a:pt x="181" y="499"/>
                  </a:cubicBezTo>
                  <a:cubicBezTo>
                    <a:pt x="264" y="537"/>
                    <a:pt x="446" y="522"/>
                    <a:pt x="499" y="499"/>
                  </a:cubicBezTo>
                  <a:cubicBezTo>
                    <a:pt x="552" y="476"/>
                    <a:pt x="484" y="407"/>
                    <a:pt x="499" y="362"/>
                  </a:cubicBezTo>
                  <a:cubicBezTo>
                    <a:pt x="514" y="317"/>
                    <a:pt x="552" y="249"/>
                    <a:pt x="590" y="226"/>
                  </a:cubicBezTo>
                  <a:cubicBezTo>
                    <a:pt x="628" y="203"/>
                    <a:pt x="681" y="211"/>
                    <a:pt x="726" y="226"/>
                  </a:cubicBezTo>
                  <a:cubicBezTo>
                    <a:pt x="771" y="241"/>
                    <a:pt x="824" y="317"/>
                    <a:pt x="862" y="317"/>
                  </a:cubicBezTo>
                  <a:cubicBezTo>
                    <a:pt x="900" y="317"/>
                    <a:pt x="922" y="256"/>
                    <a:pt x="952" y="226"/>
                  </a:cubicBezTo>
                  <a:cubicBezTo>
                    <a:pt x="982" y="196"/>
                    <a:pt x="1005" y="143"/>
                    <a:pt x="1043" y="136"/>
                  </a:cubicBezTo>
                  <a:cubicBezTo>
                    <a:pt x="1081" y="129"/>
                    <a:pt x="1134" y="204"/>
                    <a:pt x="1179" y="181"/>
                  </a:cubicBezTo>
                  <a:cubicBezTo>
                    <a:pt x="1224" y="158"/>
                    <a:pt x="1292" y="30"/>
                    <a:pt x="1315" y="0"/>
                  </a:cubicBezTo>
                </a:path>
              </a:pathLst>
            </a:custGeom>
            <a:noFill/>
            <a:ln w="63500">
              <a:solidFill>
                <a:srgbClr val="0000FF"/>
              </a:solidFill>
              <a:round/>
            </a:ln>
          </p:spPr>
          <p:txBody>
            <a:bodyPr/>
            <a:lstStyle/>
            <a:p>
              <a:endParaRPr lang="zh-CN" altLang="en-US"/>
            </a:p>
          </p:txBody>
        </p:sp>
        <p:sp>
          <p:nvSpPr>
            <p:cNvPr id="17469" name="Oval 25"/>
            <p:cNvSpPr>
              <a:spLocks noChangeArrowheads="1"/>
            </p:cNvSpPr>
            <p:nvPr/>
          </p:nvSpPr>
          <p:spPr bwMode="auto">
            <a:xfrm>
              <a:off x="4604" y="1207"/>
              <a:ext cx="362" cy="362"/>
            </a:xfrm>
            <a:prstGeom prst="ellipse">
              <a:avLst/>
            </a:prstGeom>
            <a:solidFill>
              <a:srgbClr val="FFFF00"/>
            </a:solidFill>
            <a:ln w="9525">
              <a:solidFill>
                <a:srgbClr val="FF0000"/>
              </a:solidFill>
              <a:round/>
            </a:ln>
          </p:spPr>
          <p:txBody>
            <a:bodyPr wrap="none" anchor="ctr"/>
            <a:lstStyle/>
            <a:p>
              <a:pPr algn="ctr">
                <a:buFont typeface="Arial" panose="020B0604020202020204" pitchFamily="34" charset="0"/>
                <a:buNone/>
              </a:pPr>
              <a:r>
                <a:rPr lang="en-US" altLang="zh-CN" sz="3200"/>
                <a:t>D</a:t>
              </a:r>
              <a:endParaRPr lang="en-US" altLang="zh-CN" sz="3200"/>
            </a:p>
          </p:txBody>
        </p:sp>
      </p:grpSp>
      <p:grpSp>
        <p:nvGrpSpPr>
          <p:cNvPr id="17415" name="Group 32"/>
          <p:cNvGrpSpPr/>
          <p:nvPr/>
        </p:nvGrpSpPr>
        <p:grpSpPr bwMode="auto">
          <a:xfrm>
            <a:off x="2446338" y="2105025"/>
            <a:ext cx="1377950" cy="1322388"/>
            <a:chOff x="1156" y="935"/>
            <a:chExt cx="651" cy="833"/>
          </a:xfrm>
        </p:grpSpPr>
        <p:sp>
          <p:nvSpPr>
            <p:cNvPr id="17462" name="WordArt 33"/>
            <p:cNvSpPr>
              <a:spLocks noChangeArrowheads="1" noChangeShapeType="1" noTextEdit="1"/>
            </p:cNvSpPr>
            <p:nvPr/>
          </p:nvSpPr>
          <p:spPr bwMode="auto">
            <a:xfrm>
              <a:off x="1156" y="935"/>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幼</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3" name="WordArt 34"/>
            <p:cNvSpPr>
              <a:spLocks noChangeArrowheads="1" noChangeShapeType="1" noTextEdit="1"/>
            </p:cNvSpPr>
            <p:nvPr/>
          </p:nvSpPr>
          <p:spPr bwMode="auto">
            <a:xfrm>
              <a:off x="1202" y="1162"/>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发</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4" name="WordArt 35"/>
            <p:cNvSpPr>
              <a:spLocks noChangeArrowheads="1" noChangeShapeType="1" noTextEdit="1"/>
            </p:cNvSpPr>
            <p:nvPr/>
          </p:nvSpPr>
          <p:spPr bwMode="auto">
            <a:xfrm>
              <a:off x="1338" y="1298"/>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拉</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5" name="WordArt 36"/>
            <p:cNvSpPr>
              <a:spLocks noChangeArrowheads="1" noChangeShapeType="1" noTextEdit="1"/>
            </p:cNvSpPr>
            <p:nvPr/>
          </p:nvSpPr>
          <p:spPr bwMode="auto">
            <a:xfrm>
              <a:off x="1655" y="1616"/>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6" name="WordArt 37"/>
            <p:cNvSpPr>
              <a:spLocks noChangeArrowheads="1" noChangeShapeType="1" noTextEdit="1"/>
            </p:cNvSpPr>
            <p:nvPr/>
          </p:nvSpPr>
          <p:spPr bwMode="auto">
            <a:xfrm>
              <a:off x="1429" y="1480"/>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底</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16" name="Group 38"/>
          <p:cNvGrpSpPr/>
          <p:nvPr/>
        </p:nvGrpSpPr>
        <p:grpSpPr bwMode="auto">
          <a:xfrm>
            <a:off x="3024188" y="2033588"/>
            <a:ext cx="1089025" cy="962025"/>
            <a:chOff x="1429" y="890"/>
            <a:chExt cx="514" cy="606"/>
          </a:xfrm>
        </p:grpSpPr>
        <p:sp>
          <p:nvSpPr>
            <p:cNvPr id="17457" name="WordArt 39"/>
            <p:cNvSpPr>
              <a:spLocks noChangeArrowheads="1" noChangeShapeType="1" noTextEdit="1"/>
            </p:cNvSpPr>
            <p:nvPr/>
          </p:nvSpPr>
          <p:spPr bwMode="auto">
            <a:xfrm>
              <a:off x="1429" y="890"/>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底</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8" name="WordArt 40"/>
            <p:cNvSpPr>
              <a:spLocks noChangeArrowheads="1" noChangeShapeType="1" noTextEdit="1"/>
            </p:cNvSpPr>
            <p:nvPr/>
          </p:nvSpPr>
          <p:spPr bwMode="auto">
            <a:xfrm>
              <a:off x="1565" y="981"/>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格</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9" name="WordArt 41"/>
            <p:cNvSpPr>
              <a:spLocks noChangeArrowheads="1" noChangeShapeType="1" noTextEdit="1"/>
            </p:cNvSpPr>
            <p:nvPr/>
          </p:nvSpPr>
          <p:spPr bwMode="auto">
            <a:xfrm>
              <a:off x="1610" y="1117"/>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里</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0" name="WordArt 42"/>
            <p:cNvSpPr>
              <a:spLocks noChangeArrowheads="1" noChangeShapeType="1" noTextEdit="1"/>
            </p:cNvSpPr>
            <p:nvPr/>
          </p:nvSpPr>
          <p:spPr bwMode="auto">
            <a:xfrm>
              <a:off x="1655" y="1269"/>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斯</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61" name="WordArt 43"/>
            <p:cNvSpPr>
              <a:spLocks noChangeArrowheads="1" noChangeShapeType="1" noTextEdit="1"/>
            </p:cNvSpPr>
            <p:nvPr/>
          </p:nvSpPr>
          <p:spPr bwMode="auto">
            <a:xfrm>
              <a:off x="1791" y="1344"/>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17" name="Group 44"/>
          <p:cNvGrpSpPr/>
          <p:nvPr/>
        </p:nvGrpSpPr>
        <p:grpSpPr bwMode="auto">
          <a:xfrm>
            <a:off x="6621463" y="2127250"/>
            <a:ext cx="565150" cy="795338"/>
            <a:chOff x="3128" y="949"/>
            <a:chExt cx="267" cy="501"/>
          </a:xfrm>
        </p:grpSpPr>
        <p:sp>
          <p:nvSpPr>
            <p:cNvPr id="17454" name="WordArt 45"/>
            <p:cNvSpPr>
              <a:spLocks noChangeArrowheads="1" noChangeShapeType="1" noTextEdit="1"/>
            </p:cNvSpPr>
            <p:nvPr/>
          </p:nvSpPr>
          <p:spPr bwMode="auto">
            <a:xfrm>
              <a:off x="3243" y="1133"/>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度</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5" name="WordArt 46"/>
            <p:cNvSpPr>
              <a:spLocks noChangeArrowheads="1" noChangeShapeType="1" noTextEdit="1"/>
            </p:cNvSpPr>
            <p:nvPr/>
          </p:nvSpPr>
          <p:spPr bwMode="auto">
            <a:xfrm>
              <a:off x="3243" y="949"/>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印</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6" name="WordArt 47"/>
            <p:cNvSpPr>
              <a:spLocks noChangeArrowheads="1" noChangeShapeType="1" noTextEdit="1"/>
            </p:cNvSpPr>
            <p:nvPr/>
          </p:nvSpPr>
          <p:spPr bwMode="auto">
            <a:xfrm>
              <a:off x="3128" y="1298"/>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18" name="Group 48"/>
          <p:cNvGrpSpPr/>
          <p:nvPr/>
        </p:nvGrpSpPr>
        <p:grpSpPr bwMode="auto">
          <a:xfrm>
            <a:off x="7202488" y="3424238"/>
            <a:ext cx="1135062" cy="650875"/>
            <a:chOff x="3403" y="1766"/>
            <a:chExt cx="536" cy="410"/>
          </a:xfrm>
        </p:grpSpPr>
        <p:sp>
          <p:nvSpPr>
            <p:cNvPr id="17452" name="WordArt 49"/>
            <p:cNvSpPr>
              <a:spLocks noChangeArrowheads="1" noChangeShapeType="1" noTextEdit="1"/>
            </p:cNvSpPr>
            <p:nvPr/>
          </p:nvSpPr>
          <p:spPr bwMode="auto">
            <a:xfrm>
              <a:off x="3403" y="1766"/>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恒</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3" name="WordArt 50"/>
            <p:cNvSpPr>
              <a:spLocks noChangeArrowheads="1" noChangeShapeType="1" noTextEdit="1"/>
            </p:cNvSpPr>
            <p:nvPr/>
          </p:nvSpPr>
          <p:spPr bwMode="auto">
            <a:xfrm>
              <a:off x="3787" y="2024"/>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19" name="Group 51"/>
          <p:cNvGrpSpPr/>
          <p:nvPr/>
        </p:nvGrpSpPr>
        <p:grpSpPr bwMode="auto">
          <a:xfrm>
            <a:off x="10223500" y="2033588"/>
            <a:ext cx="1187450" cy="312737"/>
            <a:chOff x="4830" y="890"/>
            <a:chExt cx="561" cy="197"/>
          </a:xfrm>
        </p:grpSpPr>
        <p:sp>
          <p:nvSpPr>
            <p:cNvPr id="17450" name="WordArt 52"/>
            <p:cNvSpPr>
              <a:spLocks noChangeArrowheads="1" noChangeShapeType="1" noTextEdit="1"/>
            </p:cNvSpPr>
            <p:nvPr/>
          </p:nvSpPr>
          <p:spPr bwMode="auto">
            <a:xfrm>
              <a:off x="4830" y="890"/>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黄</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51" name="WordArt 53"/>
            <p:cNvSpPr>
              <a:spLocks noChangeArrowheads="1" noChangeShapeType="1" noTextEdit="1"/>
            </p:cNvSpPr>
            <p:nvPr/>
          </p:nvSpPr>
          <p:spPr bwMode="auto">
            <a:xfrm>
              <a:off x="5239" y="935"/>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20" name="Group 54"/>
          <p:cNvGrpSpPr/>
          <p:nvPr/>
        </p:nvGrpSpPr>
        <p:grpSpPr bwMode="auto">
          <a:xfrm>
            <a:off x="1390650" y="4121150"/>
            <a:ext cx="704850" cy="1754188"/>
            <a:chOff x="657" y="2205"/>
            <a:chExt cx="333" cy="1105"/>
          </a:xfrm>
        </p:grpSpPr>
        <p:sp>
          <p:nvSpPr>
            <p:cNvPr id="17447" name="WordArt 55"/>
            <p:cNvSpPr>
              <a:spLocks noChangeArrowheads="1" noChangeShapeType="1" noTextEdit="1"/>
            </p:cNvSpPr>
            <p:nvPr/>
          </p:nvSpPr>
          <p:spPr bwMode="auto">
            <a:xfrm>
              <a:off x="703" y="2205"/>
              <a:ext cx="197" cy="243"/>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尼</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48" name="WordArt 56"/>
            <p:cNvSpPr>
              <a:spLocks noChangeArrowheads="1" noChangeShapeType="1" noTextEdit="1"/>
            </p:cNvSpPr>
            <p:nvPr/>
          </p:nvSpPr>
          <p:spPr bwMode="auto">
            <a:xfrm>
              <a:off x="793" y="2614"/>
              <a:ext cx="197" cy="243"/>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罗</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49" name="WordArt 57"/>
            <p:cNvSpPr>
              <a:spLocks noChangeArrowheads="1" noChangeShapeType="1" noTextEdit="1"/>
            </p:cNvSpPr>
            <p:nvPr/>
          </p:nvSpPr>
          <p:spPr bwMode="auto">
            <a:xfrm>
              <a:off x="657" y="3067"/>
              <a:ext cx="197" cy="243"/>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河</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7421" name="Group 58"/>
          <p:cNvGrpSpPr/>
          <p:nvPr/>
        </p:nvGrpSpPr>
        <p:grpSpPr bwMode="auto">
          <a:xfrm>
            <a:off x="9840913" y="3328988"/>
            <a:ext cx="1760537" cy="457200"/>
            <a:chOff x="4649" y="1706"/>
            <a:chExt cx="832" cy="288"/>
          </a:xfrm>
        </p:grpSpPr>
        <p:sp>
          <p:nvSpPr>
            <p:cNvPr id="17445" name="WordArt 59"/>
            <p:cNvSpPr>
              <a:spLocks noChangeArrowheads="1" noChangeShapeType="1" noTextEdit="1"/>
            </p:cNvSpPr>
            <p:nvPr/>
          </p:nvSpPr>
          <p:spPr bwMode="auto">
            <a:xfrm>
              <a:off x="4649" y="1842"/>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长</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sp>
          <p:nvSpPr>
            <p:cNvPr id="17446" name="WordArt 60"/>
            <p:cNvSpPr>
              <a:spLocks noChangeArrowheads="1" noChangeShapeType="1" noTextEdit="1"/>
            </p:cNvSpPr>
            <p:nvPr/>
          </p:nvSpPr>
          <p:spPr bwMode="auto">
            <a:xfrm>
              <a:off x="5329" y="1706"/>
              <a:ext cx="152" cy="152"/>
            </a:xfrm>
            <a:prstGeom prst="rect">
              <a:avLst/>
            </a:prstGeom>
          </p:spPr>
          <p:txBody>
            <a:bodyPr wrap="none" fromWordArt="1">
              <a:prstTxWarp prst="textPlain">
                <a:avLst>
                  <a:gd name="adj" fmla="val 50000"/>
                </a:avLst>
              </a:prstTxWarp>
            </a:bodyPr>
            <a:lstStyle/>
            <a:p>
              <a:pPr algn="ctr"/>
              <a:r>
                <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rPr>
                <a:t>江</a:t>
              </a:r>
              <a:endParaRPr lang="zh-CN" altLang="en-US" sz="3600" kern="10">
                <a:ln w="9525">
                  <a:solidFill>
                    <a:srgbClr val="00FFFF"/>
                  </a:solidFill>
                  <a:round/>
                </a:ln>
                <a:solidFill>
                  <a:srgbClr val="00FFFF"/>
                </a:solidFill>
                <a:latin typeface="黑体" panose="02010609060101010101" pitchFamily="2" charset="-122"/>
                <a:ea typeface="黑体" panose="02010609060101010101" pitchFamily="2" charset="-122"/>
              </a:endParaRPr>
            </a:p>
          </p:txBody>
        </p:sp>
      </p:grpSp>
      <p:grpSp>
        <p:nvGrpSpPr>
          <p:cNvPr id="15" name="Group 67"/>
          <p:cNvGrpSpPr/>
          <p:nvPr/>
        </p:nvGrpSpPr>
        <p:grpSpPr bwMode="auto">
          <a:xfrm>
            <a:off x="4000500" y="2286000"/>
            <a:ext cx="1919288" cy="539750"/>
            <a:chOff x="846" y="2092"/>
            <a:chExt cx="907" cy="340"/>
          </a:xfrm>
        </p:grpSpPr>
        <p:sp>
          <p:nvSpPr>
            <p:cNvPr id="17443" name="Rectangle 68"/>
            <p:cNvSpPr>
              <a:spLocks noChangeArrowheads="1"/>
            </p:cNvSpPr>
            <p:nvPr/>
          </p:nvSpPr>
          <p:spPr bwMode="auto">
            <a:xfrm>
              <a:off x="846" y="2092"/>
              <a:ext cx="907" cy="340"/>
            </a:xfrm>
            <a:prstGeom prst="rect">
              <a:avLst/>
            </a:prstGeom>
            <a:solidFill>
              <a:srgbClr val="00FFFF"/>
            </a:solidFill>
            <a:ln w="9525">
              <a:solidFill>
                <a:schemeClr val="tx1"/>
              </a:solidFill>
              <a:miter lim="800000"/>
            </a:ln>
          </p:spPr>
          <p:txBody>
            <a:bodyPr wrap="none" anchor="ctr"/>
            <a:lstStyle/>
            <a:p>
              <a:pPr algn="ctr">
                <a:buFont typeface="Arial" panose="020B0604020202020204" pitchFamily="34" charset="0"/>
                <a:buNone/>
              </a:pPr>
              <a:endParaRPr lang="zh-CN" altLang="zh-CN" sz="3200"/>
            </a:p>
          </p:txBody>
        </p:sp>
        <p:sp>
          <p:nvSpPr>
            <p:cNvPr id="17444" name="WordArt 69"/>
            <p:cNvSpPr>
              <a:spLocks noChangeArrowheads="1" noChangeShapeType="1" noTextEdit="1"/>
            </p:cNvSpPr>
            <p:nvPr/>
          </p:nvSpPr>
          <p:spPr bwMode="auto">
            <a:xfrm>
              <a:off x="846" y="2137"/>
              <a:ext cx="851" cy="218"/>
            </a:xfrm>
            <a:prstGeom prst="rect">
              <a:avLst/>
            </a:prstGeom>
          </p:spPr>
          <p:txBody>
            <a:bodyPr wrap="none" fromWordArt="1">
              <a:prstTxWarp prst="textPlain">
                <a:avLst>
                  <a:gd name="adj" fmla="val 50000"/>
                </a:avLst>
              </a:prstTxWarp>
            </a:bodyPr>
            <a:lstStyle/>
            <a:p>
              <a:pPr algn="ctr"/>
              <a:r>
                <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rPr>
                <a:t>古代两河流域文明</a:t>
              </a:r>
              <a:endPar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endParaRPr>
            </a:p>
          </p:txBody>
        </p:sp>
      </p:grpSp>
      <p:grpSp>
        <p:nvGrpSpPr>
          <p:cNvPr id="16" name="Group 71"/>
          <p:cNvGrpSpPr/>
          <p:nvPr/>
        </p:nvGrpSpPr>
        <p:grpSpPr bwMode="auto">
          <a:xfrm>
            <a:off x="6762750" y="2857500"/>
            <a:ext cx="1919288" cy="536575"/>
            <a:chOff x="829" y="2180"/>
            <a:chExt cx="907" cy="338"/>
          </a:xfrm>
        </p:grpSpPr>
        <p:sp>
          <p:nvSpPr>
            <p:cNvPr id="17441" name="Rectangle 72"/>
            <p:cNvSpPr>
              <a:spLocks noChangeArrowheads="1"/>
            </p:cNvSpPr>
            <p:nvPr/>
          </p:nvSpPr>
          <p:spPr bwMode="auto">
            <a:xfrm>
              <a:off x="829" y="2180"/>
              <a:ext cx="907" cy="338"/>
            </a:xfrm>
            <a:prstGeom prst="rect">
              <a:avLst/>
            </a:prstGeom>
            <a:solidFill>
              <a:srgbClr val="00FFFF"/>
            </a:solidFill>
            <a:ln w="9525">
              <a:solidFill>
                <a:schemeClr val="tx1"/>
              </a:solidFill>
              <a:miter lim="800000"/>
            </a:ln>
          </p:spPr>
          <p:txBody>
            <a:bodyPr wrap="none" anchor="ctr"/>
            <a:lstStyle/>
            <a:p>
              <a:pPr algn="ctr">
                <a:buFont typeface="Arial" panose="020B0604020202020204" pitchFamily="34" charset="0"/>
                <a:buNone/>
              </a:pPr>
              <a:endParaRPr lang="zh-CN" altLang="zh-CN" sz="3200"/>
            </a:p>
          </p:txBody>
        </p:sp>
        <p:sp>
          <p:nvSpPr>
            <p:cNvPr id="17442" name="WordArt 73"/>
            <p:cNvSpPr>
              <a:spLocks noChangeArrowheads="1" noChangeShapeType="1" noTextEdit="1"/>
            </p:cNvSpPr>
            <p:nvPr/>
          </p:nvSpPr>
          <p:spPr bwMode="auto">
            <a:xfrm>
              <a:off x="874" y="2225"/>
              <a:ext cx="851" cy="218"/>
            </a:xfrm>
            <a:prstGeom prst="rect">
              <a:avLst/>
            </a:prstGeom>
          </p:spPr>
          <p:txBody>
            <a:bodyPr wrap="none" fromWordArt="1">
              <a:prstTxWarp prst="textPlain">
                <a:avLst>
                  <a:gd name="adj" fmla="val 50000"/>
                </a:avLst>
              </a:prstTxWarp>
            </a:bodyPr>
            <a:lstStyle/>
            <a:p>
              <a:pPr algn="ctr"/>
              <a:r>
                <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rPr>
                <a:t>古代印度文明</a:t>
              </a:r>
              <a:endPar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endParaRPr>
            </a:p>
          </p:txBody>
        </p:sp>
      </p:grpSp>
      <p:grpSp>
        <p:nvGrpSpPr>
          <p:cNvPr id="17" name="Group 75"/>
          <p:cNvGrpSpPr/>
          <p:nvPr/>
        </p:nvGrpSpPr>
        <p:grpSpPr bwMode="auto">
          <a:xfrm>
            <a:off x="9429750" y="3071813"/>
            <a:ext cx="1919288" cy="469900"/>
            <a:chOff x="580" y="2273"/>
            <a:chExt cx="907" cy="296"/>
          </a:xfrm>
        </p:grpSpPr>
        <p:sp>
          <p:nvSpPr>
            <p:cNvPr id="17439" name="Rectangle 76"/>
            <p:cNvSpPr>
              <a:spLocks noChangeArrowheads="1"/>
            </p:cNvSpPr>
            <p:nvPr/>
          </p:nvSpPr>
          <p:spPr bwMode="auto">
            <a:xfrm>
              <a:off x="580" y="2273"/>
              <a:ext cx="907" cy="296"/>
            </a:xfrm>
            <a:prstGeom prst="rect">
              <a:avLst/>
            </a:prstGeom>
            <a:solidFill>
              <a:srgbClr val="00FFFF"/>
            </a:solidFill>
            <a:ln w="9525">
              <a:solidFill>
                <a:schemeClr val="tx1"/>
              </a:solidFill>
              <a:miter lim="800000"/>
            </a:ln>
          </p:spPr>
          <p:txBody>
            <a:bodyPr wrap="none" anchor="ctr"/>
            <a:lstStyle/>
            <a:p>
              <a:pPr algn="ctr">
                <a:buFont typeface="Arial" panose="020B0604020202020204" pitchFamily="34" charset="0"/>
                <a:buNone/>
              </a:pPr>
              <a:endParaRPr lang="zh-CN" altLang="zh-CN" sz="3200"/>
            </a:p>
          </p:txBody>
        </p:sp>
        <p:sp>
          <p:nvSpPr>
            <p:cNvPr id="17440" name="WordArt 77"/>
            <p:cNvSpPr>
              <a:spLocks noChangeArrowheads="1" noChangeShapeType="1" noTextEdit="1"/>
            </p:cNvSpPr>
            <p:nvPr/>
          </p:nvSpPr>
          <p:spPr bwMode="auto">
            <a:xfrm>
              <a:off x="580" y="2273"/>
              <a:ext cx="851" cy="218"/>
            </a:xfrm>
            <a:prstGeom prst="rect">
              <a:avLst/>
            </a:prstGeom>
          </p:spPr>
          <p:txBody>
            <a:bodyPr wrap="none" fromWordArt="1">
              <a:prstTxWarp prst="textPlain">
                <a:avLst>
                  <a:gd name="adj" fmla="val 50000"/>
                </a:avLst>
              </a:prstTxWarp>
            </a:bodyPr>
            <a:lstStyle/>
            <a:p>
              <a:pPr algn="ctr"/>
              <a:r>
                <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rPr>
                <a:t>中国古代文明</a:t>
              </a:r>
              <a:endPar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endParaRPr>
            </a:p>
          </p:txBody>
        </p:sp>
      </p:grpSp>
      <p:sp>
        <p:nvSpPr>
          <p:cNvPr id="17425" name="TextBox 69"/>
          <p:cNvSpPr txBox="1">
            <a:spLocks noChangeArrowheads="1"/>
          </p:cNvSpPr>
          <p:nvPr/>
        </p:nvSpPr>
        <p:spPr bwMode="auto">
          <a:xfrm>
            <a:off x="0" y="2428875"/>
            <a:ext cx="1905000" cy="461963"/>
          </a:xfrm>
          <a:prstGeom prst="rect">
            <a:avLst/>
          </a:prstGeom>
          <a:noFill/>
          <a:ln w="9525">
            <a:noFill/>
            <a:miter lim="800000"/>
          </a:ln>
        </p:spPr>
        <p:txBody>
          <a:bodyPr>
            <a:spAutoFit/>
          </a:bodyPr>
          <a:lstStyle/>
          <a:p>
            <a:pPr>
              <a:buFont typeface="Arial" panose="020B0604020202020204" pitchFamily="34" charset="0"/>
              <a:buNone/>
            </a:pPr>
            <a:r>
              <a:rPr lang="zh-CN" altLang="en-US" sz="2400" b="1">
                <a:solidFill>
                  <a:srgbClr val="0000FF"/>
                </a:solidFill>
                <a:latin typeface="黑体" panose="02010609060101010101" pitchFamily="2" charset="-122"/>
                <a:ea typeface="黑体" panose="02010609060101010101" pitchFamily="2" charset="-122"/>
              </a:rPr>
              <a:t>地中海</a:t>
            </a:r>
            <a:endParaRPr lang="zh-CN" altLang="en-US" sz="2400" b="1">
              <a:solidFill>
                <a:srgbClr val="0000FF"/>
              </a:solidFill>
              <a:latin typeface="黑体" panose="02010609060101010101" pitchFamily="2" charset="-122"/>
              <a:ea typeface="黑体" panose="02010609060101010101" pitchFamily="2" charset="-122"/>
            </a:endParaRPr>
          </a:p>
        </p:txBody>
      </p:sp>
      <p:sp>
        <p:nvSpPr>
          <p:cNvPr id="17426" name="TextBox 70"/>
          <p:cNvSpPr txBox="1">
            <a:spLocks noChangeArrowheads="1"/>
          </p:cNvSpPr>
          <p:nvPr/>
        </p:nvSpPr>
        <p:spPr bwMode="auto">
          <a:xfrm>
            <a:off x="1714500" y="1285875"/>
            <a:ext cx="1238250" cy="461963"/>
          </a:xfrm>
          <a:prstGeom prst="rect">
            <a:avLst/>
          </a:prstGeom>
          <a:noFill/>
          <a:ln w="9525">
            <a:noFill/>
            <a:miter lim="800000"/>
          </a:ln>
        </p:spPr>
        <p:txBody>
          <a:bodyPr>
            <a:spAutoFit/>
          </a:bodyPr>
          <a:lstStyle/>
          <a:p>
            <a:pPr>
              <a:buFont typeface="Arial" panose="020B0604020202020204" pitchFamily="34" charset="0"/>
              <a:buNone/>
            </a:pPr>
            <a:r>
              <a:rPr lang="zh-CN" altLang="en-US" sz="2400" b="1">
                <a:solidFill>
                  <a:srgbClr val="0000FF"/>
                </a:solidFill>
                <a:latin typeface="黑体" panose="02010609060101010101" pitchFamily="2" charset="-122"/>
                <a:ea typeface="黑体" panose="02010609060101010101" pitchFamily="2" charset="-122"/>
              </a:rPr>
              <a:t>黑海</a:t>
            </a:r>
            <a:endParaRPr lang="zh-CN" altLang="en-US" sz="2400" b="1">
              <a:solidFill>
                <a:srgbClr val="0000FF"/>
              </a:solidFill>
              <a:latin typeface="黑体" panose="02010609060101010101" pitchFamily="2" charset="-122"/>
              <a:ea typeface="黑体" panose="02010609060101010101" pitchFamily="2" charset="-122"/>
            </a:endParaRPr>
          </a:p>
        </p:txBody>
      </p:sp>
      <p:sp>
        <p:nvSpPr>
          <p:cNvPr id="17427" name="Oval 25"/>
          <p:cNvSpPr>
            <a:spLocks noChangeArrowheads="1"/>
          </p:cNvSpPr>
          <p:nvPr/>
        </p:nvSpPr>
        <p:spPr bwMode="auto">
          <a:xfrm>
            <a:off x="666750" y="1500188"/>
            <a:ext cx="766763" cy="574675"/>
          </a:xfrm>
          <a:prstGeom prst="ellipse">
            <a:avLst/>
          </a:prstGeom>
          <a:solidFill>
            <a:srgbClr val="FFFF00"/>
          </a:solidFill>
          <a:ln w="9525">
            <a:solidFill>
              <a:srgbClr val="FF0000"/>
            </a:solidFill>
            <a:round/>
          </a:ln>
        </p:spPr>
        <p:txBody>
          <a:bodyPr wrap="none" anchor="ctr"/>
          <a:lstStyle/>
          <a:p>
            <a:pPr algn="ctr">
              <a:buFont typeface="Arial" panose="020B0604020202020204" pitchFamily="34" charset="0"/>
              <a:buNone/>
            </a:pPr>
            <a:r>
              <a:rPr lang="en-US" altLang="zh-CN" sz="3200"/>
              <a:t>E</a:t>
            </a:r>
            <a:endParaRPr lang="en-US" altLang="zh-CN" sz="3200"/>
          </a:p>
        </p:txBody>
      </p:sp>
      <p:grpSp>
        <p:nvGrpSpPr>
          <p:cNvPr id="18" name="Group 75"/>
          <p:cNvGrpSpPr/>
          <p:nvPr/>
        </p:nvGrpSpPr>
        <p:grpSpPr bwMode="auto">
          <a:xfrm>
            <a:off x="285750" y="2071688"/>
            <a:ext cx="1919288" cy="469900"/>
            <a:chOff x="580" y="2273"/>
            <a:chExt cx="907" cy="296"/>
          </a:xfrm>
        </p:grpSpPr>
        <p:sp>
          <p:nvSpPr>
            <p:cNvPr id="17437" name="Rectangle 76"/>
            <p:cNvSpPr>
              <a:spLocks noChangeArrowheads="1"/>
            </p:cNvSpPr>
            <p:nvPr/>
          </p:nvSpPr>
          <p:spPr bwMode="auto">
            <a:xfrm>
              <a:off x="580" y="2273"/>
              <a:ext cx="907" cy="296"/>
            </a:xfrm>
            <a:prstGeom prst="rect">
              <a:avLst/>
            </a:prstGeom>
            <a:solidFill>
              <a:srgbClr val="00FFFF"/>
            </a:solidFill>
            <a:ln w="9525">
              <a:solidFill>
                <a:schemeClr val="tx1"/>
              </a:solidFill>
              <a:miter lim="800000"/>
            </a:ln>
          </p:spPr>
          <p:txBody>
            <a:bodyPr wrap="none" anchor="ctr"/>
            <a:lstStyle/>
            <a:p>
              <a:pPr algn="ctr">
                <a:buFont typeface="Arial" panose="020B0604020202020204" pitchFamily="34" charset="0"/>
                <a:buNone/>
              </a:pPr>
              <a:endParaRPr lang="zh-CN" altLang="zh-CN" sz="3200"/>
            </a:p>
          </p:txBody>
        </p:sp>
        <p:sp>
          <p:nvSpPr>
            <p:cNvPr id="17438" name="WordArt 77"/>
            <p:cNvSpPr>
              <a:spLocks noChangeArrowheads="1" noChangeShapeType="1" noTextEdit="1"/>
            </p:cNvSpPr>
            <p:nvPr/>
          </p:nvSpPr>
          <p:spPr bwMode="auto">
            <a:xfrm>
              <a:off x="580" y="2273"/>
              <a:ext cx="851" cy="218"/>
            </a:xfrm>
            <a:prstGeom prst="rect">
              <a:avLst/>
            </a:prstGeom>
          </p:spPr>
          <p:txBody>
            <a:bodyPr wrap="none" fromWordArt="1">
              <a:prstTxWarp prst="textPlain">
                <a:avLst>
                  <a:gd name="adj" fmla="val 50000"/>
                </a:avLst>
              </a:prstTxWarp>
            </a:bodyPr>
            <a:lstStyle/>
            <a:p>
              <a:pPr algn="ctr"/>
              <a:r>
                <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rPr>
                <a:t>古希腊文明</a:t>
              </a:r>
              <a:endParaRPr lang="zh-CN" altLang="en-US" sz="3600" b="1" kern="10">
                <a:ln w="9525">
                  <a:solidFill>
                    <a:srgbClr val="FF0000"/>
                  </a:solidFill>
                  <a:round/>
                </a:ln>
                <a:solidFill>
                  <a:srgbClr val="FF0000"/>
                </a:solidFill>
                <a:latin typeface="黑体" panose="02010609060101010101" pitchFamily="2" charset="-122"/>
                <a:ea typeface="黑体" panose="02010609060101010101" pitchFamily="2" charset="-122"/>
              </a:endParaRPr>
            </a:p>
          </p:txBody>
        </p:sp>
      </p:grpSp>
      <p:sp>
        <p:nvSpPr>
          <p:cNvPr id="17429" name="Text Box 72"/>
          <p:cNvSpPr txBox="1">
            <a:spLocks noChangeArrowheads="1"/>
          </p:cNvSpPr>
          <p:nvPr/>
        </p:nvSpPr>
        <p:spPr bwMode="auto">
          <a:xfrm>
            <a:off x="31750" y="20638"/>
            <a:ext cx="7394575" cy="519112"/>
          </a:xfrm>
          <a:prstGeom prst="rect">
            <a:avLst/>
          </a:prstGeom>
          <a:noFill/>
          <a:ln w="9525">
            <a:noFill/>
            <a:miter lim="800000"/>
          </a:ln>
        </p:spPr>
        <p:txBody>
          <a:bodyPr>
            <a:spAutoFit/>
          </a:bodyPr>
          <a:lstStyle/>
          <a:p>
            <a:r>
              <a:rPr lang="zh-CN" altLang="en-US" b="1"/>
              <a:t>◇</a:t>
            </a:r>
            <a:r>
              <a:rPr lang="zh-CN" altLang="en-US" sz="2800" b="1">
                <a:latin typeface="华文楷体" pitchFamily="2" charset="-122"/>
                <a:ea typeface="华文楷体" pitchFamily="2" charset="-122"/>
              </a:rPr>
              <a:t>回顾 ：世界人类早期文明呈现的时空知识</a:t>
            </a:r>
            <a:endParaRPr lang="zh-CN" altLang="en-US" sz="2800" b="1">
              <a:latin typeface="华文楷体" pitchFamily="2" charset="-122"/>
              <a:ea typeface="华文楷体" pitchFamily="2" charset="-122"/>
            </a:endParaRPr>
          </a:p>
        </p:txBody>
      </p:sp>
      <p:sp>
        <p:nvSpPr>
          <p:cNvPr id="33866" name="Text Box 74"/>
          <p:cNvSpPr txBox="1">
            <a:spLocks noChangeArrowheads="1"/>
          </p:cNvSpPr>
          <p:nvPr/>
        </p:nvSpPr>
        <p:spPr bwMode="auto">
          <a:xfrm>
            <a:off x="863600" y="4067175"/>
            <a:ext cx="4432300" cy="396875"/>
          </a:xfrm>
          <a:prstGeom prst="rect">
            <a:avLst/>
          </a:prstGeom>
          <a:solidFill>
            <a:schemeClr val="bg1"/>
          </a:solidFill>
          <a:ln w="9525">
            <a:noFill/>
            <a:miter lim="800000"/>
          </a:ln>
        </p:spPr>
        <p:txBody>
          <a:bodyPr>
            <a:spAutoFit/>
          </a:bodyPr>
          <a:lstStyle/>
          <a:p>
            <a:r>
              <a:rPr lang="zh-CN" altLang="en-US" sz="2000"/>
              <a:t>   </a:t>
            </a:r>
            <a:r>
              <a:rPr lang="zh-CN" altLang="en-US" sz="2000" b="1"/>
              <a:t>前</a:t>
            </a:r>
            <a:r>
              <a:rPr lang="en-US" altLang="zh-CN" sz="2000" b="1"/>
              <a:t>3100</a:t>
            </a:r>
            <a:r>
              <a:rPr lang="zh-CN" altLang="en-US" sz="2000" b="1"/>
              <a:t>年左右，初步实现统一</a:t>
            </a:r>
            <a:endParaRPr lang="zh-CN" altLang="en-US" sz="2000" b="1"/>
          </a:p>
        </p:txBody>
      </p:sp>
      <p:sp>
        <p:nvSpPr>
          <p:cNvPr id="33867" name="Text Box 75"/>
          <p:cNvSpPr txBox="1">
            <a:spLocks noChangeArrowheads="1"/>
          </p:cNvSpPr>
          <p:nvPr/>
        </p:nvSpPr>
        <p:spPr bwMode="auto">
          <a:xfrm>
            <a:off x="4479925" y="1377950"/>
            <a:ext cx="4876800" cy="708025"/>
          </a:xfrm>
          <a:prstGeom prst="rect">
            <a:avLst/>
          </a:prstGeom>
          <a:solidFill>
            <a:schemeClr val="bg1"/>
          </a:solidFill>
          <a:ln w="9525">
            <a:noFill/>
            <a:miter lim="800000"/>
          </a:ln>
        </p:spPr>
        <p:txBody>
          <a:bodyPr>
            <a:spAutoFit/>
          </a:bodyPr>
          <a:lstStyle/>
          <a:p>
            <a:r>
              <a:rPr lang="zh-CN" altLang="en-US" sz="2000" b="1">
                <a:latin typeface="华文楷体" pitchFamily="2" charset="-122"/>
                <a:ea typeface="华文楷体" pitchFamily="2" charset="-122"/>
              </a:rPr>
              <a:t>前</a:t>
            </a:r>
            <a:r>
              <a:rPr lang="en-US" altLang="zh-CN" sz="2000" b="1">
                <a:latin typeface="华文楷体" pitchFamily="2" charset="-122"/>
                <a:ea typeface="华文楷体" pitchFamily="2" charset="-122"/>
              </a:rPr>
              <a:t>2900</a:t>
            </a:r>
            <a:r>
              <a:rPr lang="zh-CN" altLang="en-US" sz="2000" b="1">
                <a:latin typeface="华文楷体" pitchFamily="2" charset="-122"/>
                <a:ea typeface="华文楷体" pitchFamily="2" charset="-122"/>
              </a:rPr>
              <a:t>年，苏美尔地区出现系列城市国家</a:t>
            </a:r>
            <a:endParaRPr lang="zh-CN" altLang="en-US" sz="2000" b="1">
              <a:latin typeface="华文楷体" pitchFamily="2" charset="-122"/>
              <a:ea typeface="华文楷体" pitchFamily="2" charset="-122"/>
            </a:endParaRPr>
          </a:p>
          <a:p>
            <a:r>
              <a:rPr lang="zh-CN" altLang="en-US" sz="2000" b="1">
                <a:latin typeface="华文楷体" pitchFamily="2" charset="-122"/>
                <a:ea typeface="华文楷体" pitchFamily="2" charset="-122"/>
              </a:rPr>
              <a:t>前</a:t>
            </a:r>
            <a:r>
              <a:rPr lang="en-US" altLang="zh-CN" sz="2000" b="1">
                <a:latin typeface="华文楷体" pitchFamily="2" charset="-122"/>
                <a:ea typeface="华文楷体" pitchFamily="2" charset="-122"/>
              </a:rPr>
              <a:t>18</a:t>
            </a:r>
            <a:r>
              <a:rPr lang="zh-CN" altLang="en-US" sz="2000" b="1">
                <a:latin typeface="华文楷体" pitchFamily="2" charset="-122"/>
                <a:ea typeface="华文楷体" pitchFamily="2" charset="-122"/>
              </a:rPr>
              <a:t>世纪古巴比伦，汉谟拉比基本统一  </a:t>
            </a:r>
            <a:endParaRPr lang="zh-CN" altLang="en-US" sz="2000" b="1">
              <a:latin typeface="华文楷体" pitchFamily="2" charset="-122"/>
              <a:ea typeface="华文楷体" pitchFamily="2" charset="-122"/>
            </a:endParaRPr>
          </a:p>
        </p:txBody>
      </p:sp>
      <p:sp>
        <p:nvSpPr>
          <p:cNvPr id="33868" name="Text Box 76"/>
          <p:cNvSpPr txBox="1">
            <a:spLocks noChangeArrowheads="1"/>
          </p:cNvSpPr>
          <p:nvPr/>
        </p:nvSpPr>
        <p:spPr bwMode="auto">
          <a:xfrm>
            <a:off x="5795963" y="3941763"/>
            <a:ext cx="3489325" cy="701675"/>
          </a:xfrm>
          <a:prstGeom prst="rect">
            <a:avLst/>
          </a:prstGeom>
          <a:solidFill>
            <a:schemeClr val="bg1"/>
          </a:solidFill>
          <a:ln w="9525">
            <a:noFill/>
            <a:miter lim="800000"/>
          </a:ln>
        </p:spPr>
        <p:txBody>
          <a:bodyPr>
            <a:spAutoFit/>
          </a:bodyPr>
          <a:lstStyle/>
          <a:p>
            <a:r>
              <a:rPr lang="zh-CN" altLang="en-US" sz="2000" b="1">
                <a:solidFill>
                  <a:srgbClr val="D70D2F"/>
                </a:solidFill>
                <a:latin typeface="华文楷体" pitchFamily="2" charset="-122"/>
                <a:ea typeface="华文楷体" pitchFamily="2" charset="-122"/>
              </a:rPr>
              <a:t>前</a:t>
            </a:r>
            <a:r>
              <a:rPr lang="en-US" altLang="zh-CN" sz="2000" b="1">
                <a:solidFill>
                  <a:srgbClr val="D70D2F"/>
                </a:solidFill>
                <a:latin typeface="华文楷体" pitchFamily="2" charset="-122"/>
                <a:ea typeface="华文楷体" pitchFamily="2" charset="-122"/>
              </a:rPr>
              <a:t>6</a:t>
            </a:r>
            <a:r>
              <a:rPr lang="zh-CN" altLang="en-US" sz="2000" b="1">
                <a:solidFill>
                  <a:srgbClr val="D70D2F"/>
                </a:solidFill>
                <a:latin typeface="华文楷体" pitchFamily="2" charset="-122"/>
                <a:ea typeface="华文楷体" pitchFamily="2" charset="-122"/>
              </a:rPr>
              <a:t>世纪，</a:t>
            </a:r>
            <a:endParaRPr lang="zh-CN" altLang="en-US" sz="2000" b="1">
              <a:solidFill>
                <a:srgbClr val="D70D2F"/>
              </a:solidFill>
              <a:latin typeface="华文楷体" pitchFamily="2" charset="-122"/>
              <a:ea typeface="华文楷体" pitchFamily="2" charset="-122"/>
            </a:endParaRPr>
          </a:p>
          <a:p>
            <a:r>
              <a:rPr lang="zh-CN" altLang="en-US" sz="2000" b="1">
                <a:solidFill>
                  <a:srgbClr val="D70D2F"/>
                </a:solidFill>
                <a:latin typeface="华文楷体" pitchFamily="2" charset="-122"/>
                <a:ea typeface="华文楷体" pitchFamily="2" charset="-122"/>
              </a:rPr>
              <a:t>恒河流域一系列国家呈现</a:t>
            </a:r>
            <a:endParaRPr lang="zh-CN" altLang="en-US" sz="2000" b="1">
              <a:solidFill>
                <a:srgbClr val="D70D2F"/>
              </a:solidFill>
              <a:latin typeface="华文楷体" pitchFamily="2" charset="-122"/>
              <a:ea typeface="华文楷体" pitchFamily="2" charset="-122"/>
            </a:endParaRPr>
          </a:p>
        </p:txBody>
      </p:sp>
      <p:sp>
        <p:nvSpPr>
          <p:cNvPr id="33869" name="Text Box 77"/>
          <p:cNvSpPr txBox="1">
            <a:spLocks noChangeArrowheads="1"/>
          </p:cNvSpPr>
          <p:nvPr/>
        </p:nvSpPr>
        <p:spPr bwMode="auto">
          <a:xfrm>
            <a:off x="7197725" y="4921250"/>
            <a:ext cx="4994275" cy="701675"/>
          </a:xfrm>
          <a:prstGeom prst="rect">
            <a:avLst/>
          </a:prstGeom>
          <a:solidFill>
            <a:schemeClr val="bg1"/>
          </a:solidFill>
          <a:ln w="9525">
            <a:noFill/>
            <a:miter lim="800000"/>
          </a:ln>
        </p:spPr>
        <p:txBody>
          <a:bodyPr wrap="none">
            <a:spAutoFit/>
          </a:bodyPr>
          <a:lstStyle/>
          <a:p>
            <a:r>
              <a:rPr lang="zh-CN" altLang="en-US" sz="2000" b="1">
                <a:latin typeface="华文楷体" pitchFamily="2" charset="-122"/>
                <a:ea typeface="华文楷体" pitchFamily="2" charset="-122"/>
              </a:rPr>
              <a:t>前</a:t>
            </a:r>
            <a:r>
              <a:rPr lang="en-US" altLang="zh-CN" sz="2000" b="1">
                <a:latin typeface="华文楷体" pitchFamily="2" charset="-122"/>
                <a:ea typeface="华文楷体" pitchFamily="2" charset="-122"/>
              </a:rPr>
              <a:t>21</a:t>
            </a:r>
            <a:r>
              <a:rPr lang="zh-CN" altLang="en-US" sz="2000" b="1">
                <a:latin typeface="华文楷体" pitchFamily="2" charset="-122"/>
                <a:ea typeface="华文楷体" pitchFamily="2" charset="-122"/>
              </a:rPr>
              <a:t>世纪，夏国建立</a:t>
            </a:r>
            <a:endParaRPr lang="zh-CN" altLang="en-US" sz="2000" b="1">
              <a:latin typeface="华文楷体" pitchFamily="2" charset="-122"/>
              <a:ea typeface="华文楷体" pitchFamily="2" charset="-122"/>
            </a:endParaRPr>
          </a:p>
          <a:p>
            <a:r>
              <a:rPr lang="zh-CN" altLang="en-US" sz="2000" b="1">
                <a:latin typeface="华文楷体" pitchFamily="2" charset="-122"/>
                <a:ea typeface="华文楷体" pitchFamily="2" charset="-122"/>
              </a:rPr>
              <a:t>前</a:t>
            </a:r>
            <a:r>
              <a:rPr lang="en-US" altLang="zh-CN" sz="2000" b="1">
                <a:latin typeface="华文楷体" pitchFamily="2" charset="-122"/>
                <a:ea typeface="华文楷体" pitchFamily="2" charset="-122"/>
              </a:rPr>
              <a:t>16</a:t>
            </a:r>
            <a:r>
              <a:rPr lang="zh-CN" altLang="en-US" sz="2000" b="1">
                <a:latin typeface="华文楷体" pitchFamily="2" charset="-122"/>
                <a:ea typeface="华文楷体" pitchFamily="2" charset="-122"/>
              </a:rPr>
              <a:t>世纪左右，商朝有成熟文字（甲骨文）</a:t>
            </a:r>
            <a:endParaRPr lang="zh-CN" altLang="en-US" sz="2000" b="1">
              <a:latin typeface="华文楷体" pitchFamily="2" charset="-122"/>
              <a:ea typeface="华文楷体" pitchFamily="2" charset="-122"/>
            </a:endParaRPr>
          </a:p>
        </p:txBody>
      </p:sp>
      <p:sp>
        <p:nvSpPr>
          <p:cNvPr id="33870" name="Text Box 78"/>
          <p:cNvSpPr txBox="1">
            <a:spLocks noChangeArrowheads="1"/>
          </p:cNvSpPr>
          <p:nvPr/>
        </p:nvSpPr>
        <p:spPr bwMode="auto">
          <a:xfrm>
            <a:off x="193675" y="1011238"/>
            <a:ext cx="4229100" cy="701675"/>
          </a:xfrm>
          <a:prstGeom prst="rect">
            <a:avLst/>
          </a:prstGeom>
          <a:solidFill>
            <a:schemeClr val="bg1"/>
          </a:solidFill>
          <a:ln w="9525">
            <a:noFill/>
            <a:miter lim="800000"/>
          </a:ln>
        </p:spPr>
        <p:txBody>
          <a:bodyPr>
            <a:spAutoFit/>
          </a:bodyPr>
          <a:lstStyle/>
          <a:p>
            <a:r>
              <a:rPr lang="zh-CN" altLang="en-US" sz="2000" b="1">
                <a:solidFill>
                  <a:schemeClr val="folHlink"/>
                </a:solidFill>
                <a:latin typeface="华文楷体" pitchFamily="2" charset="-122"/>
                <a:ea typeface="华文楷体" pitchFamily="2" charset="-122"/>
              </a:rPr>
              <a:t>前</a:t>
            </a:r>
            <a:r>
              <a:rPr lang="en-US" altLang="zh-CN" sz="2000" b="1">
                <a:solidFill>
                  <a:schemeClr val="folHlink"/>
                </a:solidFill>
                <a:latin typeface="华文楷体" pitchFamily="2" charset="-122"/>
                <a:ea typeface="华文楷体" pitchFamily="2" charset="-122"/>
              </a:rPr>
              <a:t>8—</a:t>
            </a:r>
            <a:r>
              <a:rPr lang="zh-CN" altLang="en-US" sz="2000" b="1">
                <a:solidFill>
                  <a:schemeClr val="folHlink"/>
                </a:solidFill>
                <a:latin typeface="华文楷体" pitchFamily="2" charset="-122"/>
                <a:ea typeface="华文楷体" pitchFamily="2" charset="-122"/>
              </a:rPr>
              <a:t>前</a:t>
            </a:r>
            <a:r>
              <a:rPr lang="en-US" altLang="zh-CN" sz="2000" b="1">
                <a:solidFill>
                  <a:schemeClr val="folHlink"/>
                </a:solidFill>
                <a:latin typeface="华文楷体" pitchFamily="2" charset="-122"/>
                <a:ea typeface="华文楷体" pitchFamily="2" charset="-122"/>
              </a:rPr>
              <a:t>6</a:t>
            </a:r>
            <a:r>
              <a:rPr lang="zh-CN" altLang="en-US" sz="2000" b="1">
                <a:solidFill>
                  <a:schemeClr val="folHlink"/>
                </a:solidFill>
                <a:latin typeface="华文楷体" pitchFamily="2" charset="-122"/>
                <a:ea typeface="华文楷体" pitchFamily="2" charset="-122"/>
              </a:rPr>
              <a:t>世纪  城邦体制形成</a:t>
            </a:r>
            <a:endParaRPr lang="zh-CN" altLang="en-US" sz="2000" b="1">
              <a:solidFill>
                <a:schemeClr val="folHlink"/>
              </a:solidFill>
              <a:latin typeface="华文楷体" pitchFamily="2" charset="-122"/>
              <a:ea typeface="华文楷体" pitchFamily="2" charset="-122"/>
            </a:endParaRPr>
          </a:p>
          <a:p>
            <a:r>
              <a:rPr lang="zh-CN" altLang="en-US" sz="2000" b="1">
                <a:solidFill>
                  <a:schemeClr val="folHlink"/>
                </a:solidFill>
                <a:latin typeface="华文楷体" pitchFamily="2" charset="-122"/>
                <a:ea typeface="华文楷体" pitchFamily="2" charset="-122"/>
              </a:rPr>
              <a:t>前</a:t>
            </a:r>
            <a:r>
              <a:rPr lang="en-US" altLang="zh-CN" sz="2000" b="1">
                <a:solidFill>
                  <a:schemeClr val="folHlink"/>
                </a:solidFill>
                <a:latin typeface="华文楷体" pitchFamily="2" charset="-122"/>
                <a:ea typeface="华文楷体" pitchFamily="2" charset="-122"/>
              </a:rPr>
              <a:t>6</a:t>
            </a:r>
            <a:r>
              <a:rPr lang="zh-CN" altLang="en-US" sz="2000" b="1">
                <a:solidFill>
                  <a:schemeClr val="folHlink"/>
                </a:solidFill>
                <a:latin typeface="华文楷体" pitchFamily="2" charset="-122"/>
                <a:ea typeface="华文楷体" pitchFamily="2" charset="-122"/>
              </a:rPr>
              <a:t>世纪</a:t>
            </a:r>
            <a:r>
              <a:rPr lang="en-US" altLang="zh-CN" sz="2000" b="1">
                <a:solidFill>
                  <a:schemeClr val="folHlink"/>
                </a:solidFill>
                <a:latin typeface="华文楷体" pitchFamily="2" charset="-122"/>
                <a:ea typeface="华文楷体" pitchFamily="2" charset="-122"/>
              </a:rPr>
              <a:t>—</a:t>
            </a:r>
            <a:r>
              <a:rPr lang="zh-CN" altLang="en-US" sz="2000" b="1">
                <a:solidFill>
                  <a:schemeClr val="folHlink"/>
                </a:solidFill>
                <a:latin typeface="华文楷体" pitchFamily="2" charset="-122"/>
                <a:ea typeface="华文楷体" pitchFamily="2" charset="-122"/>
              </a:rPr>
              <a:t>前世纪  雅典 民主制兴盛</a:t>
            </a:r>
            <a:r>
              <a:rPr lang="zh-CN" altLang="en-US" sz="2000" b="1">
                <a:solidFill>
                  <a:srgbClr val="FFFF00"/>
                </a:solidFill>
                <a:latin typeface="华文楷体" pitchFamily="2" charset="-122"/>
                <a:ea typeface="华文楷体" pitchFamily="2" charset="-122"/>
              </a:rPr>
              <a:t> </a:t>
            </a:r>
            <a:endParaRPr lang="zh-CN" altLang="en-US" sz="2000" b="1">
              <a:solidFill>
                <a:srgbClr val="FFFF00"/>
              </a:solidFill>
              <a:latin typeface="华文楷体" pitchFamily="2" charset="-122"/>
              <a:ea typeface="华文楷体" pitchFamily="2" charset="-122"/>
            </a:endParaRPr>
          </a:p>
        </p:txBody>
      </p:sp>
      <p:sp>
        <p:nvSpPr>
          <p:cNvPr id="17435" name="Text Box 79"/>
          <p:cNvSpPr txBox="1">
            <a:spLocks noChangeArrowheads="1"/>
          </p:cNvSpPr>
          <p:nvPr/>
        </p:nvSpPr>
        <p:spPr bwMode="auto">
          <a:xfrm>
            <a:off x="1100138" y="6326188"/>
            <a:ext cx="184150" cy="366712"/>
          </a:xfrm>
          <a:prstGeom prst="rect">
            <a:avLst/>
          </a:prstGeom>
          <a:noFill/>
          <a:ln w="9525">
            <a:noFill/>
            <a:miter lim="800000"/>
          </a:ln>
        </p:spPr>
        <p:txBody>
          <a:bodyPr wrap="none">
            <a:spAutoFit/>
          </a:bodyPr>
          <a:lstStyle/>
          <a:p>
            <a:endParaRPr lang="zh-CN" altLang="en-US"/>
          </a:p>
        </p:txBody>
      </p:sp>
      <p:sp>
        <p:nvSpPr>
          <p:cNvPr id="33873" name="Rectangle 81"/>
          <p:cNvSpPr>
            <a:spLocks noChangeArrowheads="1"/>
          </p:cNvSpPr>
          <p:nvPr/>
        </p:nvSpPr>
        <p:spPr bwMode="auto">
          <a:xfrm>
            <a:off x="0" y="6088063"/>
            <a:ext cx="12047538" cy="708025"/>
          </a:xfrm>
          <a:prstGeom prst="rect">
            <a:avLst/>
          </a:prstGeom>
          <a:solidFill>
            <a:schemeClr val="accent4">
              <a:lumMod val="20000"/>
              <a:lumOff val="80000"/>
            </a:schemeClr>
          </a:solidFill>
          <a:ln w="9525">
            <a:solidFill>
              <a:srgbClr val="00B0F0"/>
            </a:solidFill>
            <a:miter lim="800000"/>
          </a:ln>
        </p:spPr>
        <p:txBody>
          <a:bodyPr>
            <a:spAutoFit/>
          </a:bodyPr>
          <a:lstStyle/>
          <a:p>
            <a:pPr>
              <a:defRPr/>
            </a:pPr>
            <a:r>
              <a:rPr lang="zh-CN" altLang="en-US" sz="2000" b="1" dirty="0"/>
              <a:t>◇问题</a:t>
            </a:r>
            <a:r>
              <a:rPr lang="en-US" altLang="zh-CN" sz="2000" b="1" dirty="0"/>
              <a:t>1.</a:t>
            </a:r>
            <a:r>
              <a:rPr lang="zh-CN" altLang="en-US" sz="2000" b="1" dirty="0"/>
              <a:t>根据课本第一段，从</a:t>
            </a:r>
            <a:r>
              <a:rPr lang="zh-CN" altLang="en-US" sz="2000" b="1" dirty="0">
                <a:solidFill>
                  <a:srgbClr val="FF0000"/>
                </a:solidFill>
                <a:latin typeface="华文楷体" pitchFamily="2" charset="-122"/>
                <a:ea typeface="华文楷体" pitchFamily="2" charset="-122"/>
              </a:rPr>
              <a:t>自然环境、文明类型和发展水平</a:t>
            </a:r>
            <a:r>
              <a:rPr lang="zh-CN" altLang="en-US" sz="2000" b="1" dirty="0">
                <a:latin typeface="华文楷体" pitchFamily="2" charset="-122"/>
                <a:ea typeface="华文楷体" pitchFamily="2" charset="-122"/>
              </a:rPr>
              <a:t>等方面找出</a:t>
            </a:r>
            <a:r>
              <a:rPr lang="en-US" altLang="zh-CN" sz="2000" b="1" dirty="0">
                <a:latin typeface="华文楷体" pitchFamily="2" charset="-122"/>
                <a:ea typeface="华文楷体" pitchFamily="2" charset="-122"/>
              </a:rPr>
              <a:t>ABCD</a:t>
            </a:r>
            <a:r>
              <a:rPr lang="zh-CN" altLang="en-US" sz="2000" b="1" dirty="0">
                <a:latin typeface="华文楷体" pitchFamily="2" charset="-122"/>
                <a:ea typeface="华文楷体" pitchFamily="2" charset="-122"/>
              </a:rPr>
              <a:t>四大文明古国文明得以扩展的条件？</a:t>
            </a:r>
            <a:endParaRPr lang="zh-CN" altLang="en-US" sz="2000" b="1"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linds(horizontal)">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3870"/>
                                        </p:tgtEl>
                                        <p:attrNameLst>
                                          <p:attrName>style.visibility</p:attrName>
                                        </p:attrNameLst>
                                      </p:cBhvr>
                                      <p:to>
                                        <p:strVal val="visible"/>
                                      </p:to>
                                    </p:set>
                                    <p:anim calcmode="lin" valueType="num">
                                      <p:cBhvr additive="base">
                                        <p:cTn id="32" dur="500" fill="hold"/>
                                        <p:tgtEl>
                                          <p:spTgt spid="33870"/>
                                        </p:tgtEl>
                                        <p:attrNameLst>
                                          <p:attrName>ppt_x</p:attrName>
                                        </p:attrNameLst>
                                      </p:cBhvr>
                                      <p:tavLst>
                                        <p:tav tm="0">
                                          <p:val>
                                            <p:strVal val="#ppt_x"/>
                                          </p:val>
                                        </p:tav>
                                        <p:tav tm="100000">
                                          <p:val>
                                            <p:strVal val="#ppt_x"/>
                                          </p:val>
                                        </p:tav>
                                      </p:tavLst>
                                    </p:anim>
                                    <p:anim calcmode="lin" valueType="num">
                                      <p:cBhvr additive="base">
                                        <p:cTn id="33" dur="500" fill="hold"/>
                                        <p:tgtEl>
                                          <p:spTgt spid="33870"/>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3867"/>
                                        </p:tgtEl>
                                        <p:attrNameLst>
                                          <p:attrName>style.visibility</p:attrName>
                                        </p:attrNameLst>
                                      </p:cBhvr>
                                      <p:to>
                                        <p:strVal val="visible"/>
                                      </p:to>
                                    </p:set>
                                    <p:anim calcmode="lin" valueType="num">
                                      <p:cBhvr additive="base">
                                        <p:cTn id="38" dur="500" fill="hold"/>
                                        <p:tgtEl>
                                          <p:spTgt spid="33867"/>
                                        </p:tgtEl>
                                        <p:attrNameLst>
                                          <p:attrName>ppt_x</p:attrName>
                                        </p:attrNameLst>
                                      </p:cBhvr>
                                      <p:tavLst>
                                        <p:tav tm="0">
                                          <p:val>
                                            <p:strVal val="#ppt_x"/>
                                          </p:val>
                                        </p:tav>
                                        <p:tav tm="100000">
                                          <p:val>
                                            <p:strVal val="#ppt_x"/>
                                          </p:val>
                                        </p:tav>
                                      </p:tavLst>
                                    </p:anim>
                                    <p:anim calcmode="lin" valueType="num">
                                      <p:cBhvr additive="base">
                                        <p:cTn id="39" dur="500" fill="hold"/>
                                        <p:tgtEl>
                                          <p:spTgt spid="3386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3866"/>
                                        </p:tgtEl>
                                        <p:attrNameLst>
                                          <p:attrName>style.visibility</p:attrName>
                                        </p:attrNameLst>
                                      </p:cBhvr>
                                      <p:to>
                                        <p:strVal val="visible"/>
                                      </p:to>
                                    </p:set>
                                    <p:anim calcmode="lin" valueType="num">
                                      <p:cBhvr additive="base">
                                        <p:cTn id="44" dur="500" fill="hold"/>
                                        <p:tgtEl>
                                          <p:spTgt spid="33866"/>
                                        </p:tgtEl>
                                        <p:attrNameLst>
                                          <p:attrName>ppt_x</p:attrName>
                                        </p:attrNameLst>
                                      </p:cBhvr>
                                      <p:tavLst>
                                        <p:tav tm="0">
                                          <p:val>
                                            <p:strVal val="#ppt_x"/>
                                          </p:val>
                                        </p:tav>
                                        <p:tav tm="100000">
                                          <p:val>
                                            <p:strVal val="#ppt_x"/>
                                          </p:val>
                                        </p:tav>
                                      </p:tavLst>
                                    </p:anim>
                                    <p:anim calcmode="lin" valueType="num">
                                      <p:cBhvr additive="base">
                                        <p:cTn id="45" dur="500" fill="hold"/>
                                        <p:tgtEl>
                                          <p:spTgt spid="3386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3869"/>
                                        </p:tgtEl>
                                        <p:attrNameLst>
                                          <p:attrName>style.visibility</p:attrName>
                                        </p:attrNameLst>
                                      </p:cBhvr>
                                      <p:to>
                                        <p:strVal val="visible"/>
                                      </p:to>
                                    </p:set>
                                    <p:anim calcmode="lin" valueType="num">
                                      <p:cBhvr additive="base">
                                        <p:cTn id="50" dur="500" fill="hold"/>
                                        <p:tgtEl>
                                          <p:spTgt spid="33869"/>
                                        </p:tgtEl>
                                        <p:attrNameLst>
                                          <p:attrName>ppt_x</p:attrName>
                                        </p:attrNameLst>
                                      </p:cBhvr>
                                      <p:tavLst>
                                        <p:tav tm="0">
                                          <p:val>
                                            <p:strVal val="#ppt_x"/>
                                          </p:val>
                                        </p:tav>
                                        <p:tav tm="100000">
                                          <p:val>
                                            <p:strVal val="#ppt_x"/>
                                          </p:val>
                                        </p:tav>
                                      </p:tavLst>
                                    </p:anim>
                                    <p:anim calcmode="lin" valueType="num">
                                      <p:cBhvr additive="base">
                                        <p:cTn id="51" dur="500" fill="hold"/>
                                        <p:tgtEl>
                                          <p:spTgt spid="3386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3868"/>
                                        </p:tgtEl>
                                        <p:attrNameLst>
                                          <p:attrName>style.visibility</p:attrName>
                                        </p:attrNameLst>
                                      </p:cBhvr>
                                      <p:to>
                                        <p:strVal val="visible"/>
                                      </p:to>
                                    </p:set>
                                    <p:anim calcmode="lin" valueType="num">
                                      <p:cBhvr additive="base">
                                        <p:cTn id="56" dur="500" fill="hold"/>
                                        <p:tgtEl>
                                          <p:spTgt spid="33868"/>
                                        </p:tgtEl>
                                        <p:attrNameLst>
                                          <p:attrName>ppt_x</p:attrName>
                                        </p:attrNameLst>
                                      </p:cBhvr>
                                      <p:tavLst>
                                        <p:tav tm="0">
                                          <p:val>
                                            <p:strVal val="#ppt_x"/>
                                          </p:val>
                                        </p:tav>
                                        <p:tav tm="100000">
                                          <p:val>
                                            <p:strVal val="#ppt_x"/>
                                          </p:val>
                                        </p:tav>
                                      </p:tavLst>
                                    </p:anim>
                                    <p:anim calcmode="lin" valueType="num">
                                      <p:cBhvr additive="base">
                                        <p:cTn id="57" dur="500" fill="hold"/>
                                        <p:tgtEl>
                                          <p:spTgt spid="33868"/>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3873"/>
                                        </p:tgtEl>
                                        <p:attrNameLst>
                                          <p:attrName>style.visibility</p:attrName>
                                        </p:attrNameLst>
                                      </p:cBhvr>
                                      <p:to>
                                        <p:strVal val="visible"/>
                                      </p:to>
                                    </p:set>
                                    <p:anim calcmode="lin" valueType="num">
                                      <p:cBhvr additive="base">
                                        <p:cTn id="62" dur="500" fill="hold"/>
                                        <p:tgtEl>
                                          <p:spTgt spid="33873"/>
                                        </p:tgtEl>
                                        <p:attrNameLst>
                                          <p:attrName>ppt_x</p:attrName>
                                        </p:attrNameLst>
                                      </p:cBhvr>
                                      <p:tavLst>
                                        <p:tav tm="0">
                                          <p:val>
                                            <p:strVal val="#ppt_x"/>
                                          </p:val>
                                        </p:tav>
                                        <p:tav tm="100000">
                                          <p:val>
                                            <p:strVal val="#ppt_x"/>
                                          </p:val>
                                        </p:tav>
                                      </p:tavLst>
                                    </p:anim>
                                    <p:anim calcmode="lin" valueType="num">
                                      <p:cBhvr additive="base">
                                        <p:cTn id="63" dur="500" fill="hold"/>
                                        <p:tgtEl>
                                          <p:spTgt spid="338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66" grpId="0" animBg="1"/>
      <p:bldP spid="33867" grpId="0" animBg="1"/>
      <p:bldP spid="33868" grpId="0" animBg="1"/>
      <p:bldP spid="33869" grpId="0" animBg="1"/>
      <p:bldP spid="33870" grpId="0" animBg="1"/>
      <p:bldP spid="3387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文本框 4"/>
          <p:cNvSpPr txBox="1">
            <a:spLocks noChangeArrowheads="1"/>
          </p:cNvSpPr>
          <p:nvPr/>
        </p:nvSpPr>
        <p:spPr bwMode="auto">
          <a:xfrm>
            <a:off x="3968750" y="1931988"/>
            <a:ext cx="4289425" cy="1200150"/>
          </a:xfrm>
          <a:prstGeom prst="rect">
            <a:avLst/>
          </a:prstGeom>
          <a:noFill/>
          <a:ln w="9525">
            <a:noFill/>
            <a:miter lim="800000"/>
          </a:ln>
        </p:spPr>
        <p:txBody>
          <a:bodyPr>
            <a:spAutoFit/>
          </a:bodyPr>
          <a:lstStyle/>
          <a:p>
            <a:r>
              <a:rPr lang="zh-CN" altLang="en-US" sz="2400" b="1">
                <a:solidFill>
                  <a:srgbClr val="FF0000"/>
                </a:solidFill>
                <a:latin typeface="华文楷体" pitchFamily="2" charset="-122"/>
                <a:ea typeface="华文楷体" pitchFamily="2" charset="-122"/>
              </a:rPr>
              <a:t>     社会分工较发达  </a:t>
            </a:r>
            <a:endParaRPr lang="zh-CN" altLang="en-US" sz="2400" b="1">
              <a:solidFill>
                <a:srgbClr val="FF0000"/>
              </a:solidFill>
              <a:latin typeface="华文楷体" pitchFamily="2" charset="-122"/>
              <a:ea typeface="华文楷体" pitchFamily="2" charset="-122"/>
            </a:endParaRPr>
          </a:p>
          <a:p>
            <a:r>
              <a:rPr lang="zh-CN" altLang="en-US" sz="2400" b="1">
                <a:solidFill>
                  <a:srgbClr val="FF0000"/>
                </a:solidFill>
                <a:latin typeface="华文楷体" pitchFamily="2" charset="-122"/>
                <a:ea typeface="华文楷体" pitchFamily="2" charset="-122"/>
              </a:rPr>
              <a:t>     生产效率相对高</a:t>
            </a:r>
            <a:endParaRPr lang="zh-CN" altLang="en-US" sz="2400" b="1">
              <a:solidFill>
                <a:srgbClr val="FF0000"/>
              </a:solidFill>
              <a:latin typeface="华文楷体" pitchFamily="2" charset="-122"/>
              <a:ea typeface="华文楷体" pitchFamily="2" charset="-122"/>
            </a:endParaRPr>
          </a:p>
          <a:p>
            <a:r>
              <a:rPr lang="zh-CN" altLang="en-US" sz="2400" b="1">
                <a:solidFill>
                  <a:srgbClr val="FF0000"/>
                </a:solidFill>
                <a:latin typeface="华文楷体" pitchFamily="2" charset="-122"/>
                <a:ea typeface="华文楷体" pitchFamily="2" charset="-122"/>
              </a:rPr>
              <a:t>     社会组织和管理系统较完备</a:t>
            </a:r>
            <a:endParaRPr lang="zh-CN" altLang="en-US" sz="2400" b="1">
              <a:solidFill>
                <a:srgbClr val="FF0000"/>
              </a:solidFill>
              <a:latin typeface="华文楷体" pitchFamily="2" charset="-122"/>
              <a:ea typeface="华文楷体" pitchFamily="2" charset="-122"/>
            </a:endParaRPr>
          </a:p>
        </p:txBody>
      </p:sp>
      <p:sp>
        <p:nvSpPr>
          <p:cNvPr id="16389" name="文本框 11"/>
          <p:cNvSpPr txBox="1">
            <a:spLocks noChangeArrowheads="1"/>
          </p:cNvSpPr>
          <p:nvPr/>
        </p:nvSpPr>
        <p:spPr bwMode="auto">
          <a:xfrm>
            <a:off x="431800" y="3559175"/>
            <a:ext cx="11368088" cy="1570038"/>
          </a:xfrm>
          <a:prstGeom prst="rect">
            <a:avLst/>
          </a:prstGeom>
          <a:noFill/>
          <a:ln w="9525">
            <a:solidFill>
              <a:srgbClr val="FF0000"/>
            </a:solidFill>
            <a:miter lim="800000"/>
          </a:ln>
        </p:spPr>
        <p:txBody>
          <a:bodyPr>
            <a:spAutoFit/>
          </a:bodyPr>
          <a:lstStyle/>
          <a:p>
            <a:r>
              <a:rPr lang="zh-CN" altLang="en-US" sz="2400" b="1">
                <a:latin typeface="华文楷体" pitchFamily="2" charset="-122"/>
                <a:ea typeface="华文楷体" pitchFamily="2" charset="-122"/>
              </a:rPr>
              <a:t>        由于有了</a:t>
            </a:r>
            <a:r>
              <a:rPr lang="zh-CN" altLang="en-US" sz="2400" b="1">
                <a:solidFill>
                  <a:srgbClr val="FF0000"/>
                </a:solidFill>
                <a:latin typeface="华文楷体" pitchFamily="2" charset="-122"/>
                <a:ea typeface="华文楷体" pitchFamily="2" charset="-122"/>
              </a:rPr>
              <a:t>农业，食物</a:t>
            </a:r>
            <a:r>
              <a:rPr lang="zh-CN" altLang="en-US" sz="2400" b="1">
                <a:latin typeface="华文楷体" pitchFamily="2" charset="-122"/>
                <a:ea typeface="华文楷体" pitchFamily="2" charset="-122"/>
              </a:rPr>
              <a:t>有了</a:t>
            </a:r>
            <a:r>
              <a:rPr lang="zh-CN" altLang="en-US" sz="2400" b="1">
                <a:solidFill>
                  <a:srgbClr val="FF0000"/>
                </a:solidFill>
                <a:latin typeface="华文楷体" pitchFamily="2" charset="-122"/>
                <a:ea typeface="华文楷体" pitchFamily="2" charset="-122"/>
              </a:rPr>
              <a:t>保障，</a:t>
            </a:r>
            <a:r>
              <a:rPr lang="zh-CN" altLang="en-US" sz="2400" b="1">
                <a:latin typeface="华文楷体" pitchFamily="2" charset="-122"/>
                <a:ea typeface="华文楷体" pitchFamily="2" charset="-122"/>
              </a:rPr>
              <a:t>人们</a:t>
            </a:r>
            <a:r>
              <a:rPr lang="zh-CN" altLang="en-US" sz="2400" b="1">
                <a:solidFill>
                  <a:srgbClr val="008000"/>
                </a:solidFill>
                <a:latin typeface="华文楷体" pitchFamily="2" charset="-122"/>
                <a:ea typeface="华文楷体" pitchFamily="2" charset="-122"/>
              </a:rPr>
              <a:t>定居</a:t>
            </a:r>
            <a:r>
              <a:rPr lang="zh-CN" altLang="en-US" sz="2400" b="1">
                <a:latin typeface="华文楷体" pitchFamily="2" charset="-122"/>
                <a:ea typeface="华文楷体" pitchFamily="2" charset="-122"/>
              </a:rPr>
              <a:t>下来</a:t>
            </a:r>
            <a:r>
              <a:rPr lang="zh-CN" altLang="en-US" sz="2400" b="1">
                <a:solidFill>
                  <a:srgbClr val="FF0000"/>
                </a:solidFill>
                <a:latin typeface="华文楷体" pitchFamily="2" charset="-122"/>
                <a:ea typeface="华文楷体" pitchFamily="2" charset="-122"/>
              </a:rPr>
              <a:t>，生活比较</a:t>
            </a:r>
            <a:r>
              <a:rPr lang="zh-CN" altLang="en-US" sz="2400" b="1">
                <a:latin typeface="华文楷体" pitchFamily="2" charset="-122"/>
                <a:ea typeface="华文楷体" pitchFamily="2" charset="-122"/>
              </a:rPr>
              <a:t>安定了，可以养 活更多的</a:t>
            </a:r>
            <a:r>
              <a:rPr lang="zh-CN" altLang="en-US" sz="2400" b="1">
                <a:solidFill>
                  <a:srgbClr val="008000"/>
                </a:solidFill>
                <a:latin typeface="华文楷体" pitchFamily="2" charset="-122"/>
                <a:ea typeface="华文楷体" pitchFamily="2" charset="-122"/>
              </a:rPr>
              <a:t>孩子</a:t>
            </a:r>
            <a:r>
              <a:rPr lang="zh-CN" altLang="en-US" sz="2400" b="1">
                <a:latin typeface="华文楷体" pitchFamily="2" charset="-122"/>
                <a:ea typeface="华文楷体" pitchFamily="2" charset="-122"/>
              </a:rPr>
              <a:t>。为了养活这些人，人们就必须</a:t>
            </a:r>
            <a:r>
              <a:rPr lang="zh-CN" altLang="en-US" sz="2400" b="1">
                <a:solidFill>
                  <a:srgbClr val="008000"/>
                </a:solidFill>
                <a:latin typeface="华文楷体" pitchFamily="2" charset="-122"/>
                <a:ea typeface="华文楷体" pitchFamily="2" charset="-122"/>
              </a:rPr>
              <a:t>开垦</a:t>
            </a:r>
            <a:r>
              <a:rPr lang="zh-CN" altLang="en-US" sz="2400" b="1">
                <a:latin typeface="华文楷体" pitchFamily="2" charset="-122"/>
                <a:ea typeface="华文楷体" pitchFamily="2" charset="-122"/>
              </a:rPr>
              <a:t>更多的</a:t>
            </a:r>
            <a:r>
              <a:rPr lang="zh-CN" altLang="en-US" sz="2400" b="1">
                <a:solidFill>
                  <a:srgbClr val="008000"/>
                </a:solidFill>
                <a:latin typeface="华文楷体" pitchFamily="2" charset="-122"/>
                <a:ea typeface="华文楷体" pitchFamily="2" charset="-122"/>
              </a:rPr>
              <a:t>土地</a:t>
            </a:r>
            <a:r>
              <a:rPr lang="zh-CN" altLang="en-US" sz="2400" b="1">
                <a:latin typeface="华文楷体" pitchFamily="2" charset="-122"/>
                <a:ea typeface="华文楷体" pitchFamily="2" charset="-122"/>
              </a:rPr>
              <a:t>，于是在</a:t>
            </a:r>
            <a:r>
              <a:rPr lang="zh-CN" altLang="en-US" sz="2400" b="1">
                <a:solidFill>
                  <a:srgbClr val="FF0000"/>
                </a:solidFill>
                <a:latin typeface="华文楷体" pitchFamily="2" charset="-122"/>
                <a:ea typeface="华文楷体" pitchFamily="2" charset="-122"/>
              </a:rPr>
              <a:t>更多的地方出现农业。</a:t>
            </a:r>
            <a:r>
              <a:rPr lang="zh-CN" altLang="en-US" sz="2400" b="1">
                <a:latin typeface="华文楷体" pitchFamily="2" charset="-122"/>
                <a:ea typeface="华文楷体" pitchFamily="2" charset="-122"/>
              </a:rPr>
              <a:t>所以，</a:t>
            </a:r>
            <a:r>
              <a:rPr lang="zh-CN" altLang="en-US" sz="2400" b="1">
                <a:solidFill>
                  <a:srgbClr val="FF0000"/>
                </a:solidFill>
                <a:latin typeface="华文楷体" pitchFamily="2" charset="-122"/>
                <a:ea typeface="华文楷体" pitchFamily="2" charset="-122"/>
              </a:rPr>
              <a:t>农业是一种扩张的力量</a:t>
            </a:r>
            <a:r>
              <a:rPr lang="zh-CN" altLang="en-US" sz="2400" b="1">
                <a:latin typeface="华文楷体" pitchFamily="2" charset="-122"/>
                <a:ea typeface="华文楷体" pitchFamily="2" charset="-122"/>
              </a:rPr>
              <a:t>，它要求越来越多的</a:t>
            </a:r>
            <a:r>
              <a:rPr lang="zh-CN" altLang="en-US" sz="2400" b="1">
                <a:solidFill>
                  <a:srgbClr val="FF0000"/>
                </a:solidFill>
                <a:latin typeface="华文楷体" pitchFamily="2" charset="-122"/>
                <a:ea typeface="华文楷体" pitchFamily="2" charset="-122"/>
              </a:rPr>
              <a:t>土地</a:t>
            </a:r>
            <a:r>
              <a:rPr lang="zh-CN" altLang="en-US" sz="2400" b="1">
                <a:latin typeface="华文楷体" pitchFamily="2" charset="-122"/>
                <a:ea typeface="华文楷体" pitchFamily="2" charset="-122"/>
              </a:rPr>
              <a:t>。</a:t>
            </a:r>
            <a:endParaRPr lang="en-US" altLang="zh-CN" sz="2400" b="1">
              <a:latin typeface="华文楷体" pitchFamily="2" charset="-122"/>
              <a:ea typeface="华文楷体" pitchFamily="2" charset="-122"/>
            </a:endParaRPr>
          </a:p>
          <a:p>
            <a:r>
              <a:rPr lang="en-US" altLang="zh-CN" sz="2400" b="1">
                <a:latin typeface="华文楷体" pitchFamily="2" charset="-122"/>
                <a:ea typeface="华文楷体" pitchFamily="2" charset="-122"/>
              </a:rPr>
              <a:t>                                                                                               ——</a:t>
            </a:r>
            <a:r>
              <a:rPr lang="zh-CN" altLang="en-US" sz="2400" b="1">
                <a:latin typeface="华文楷体" pitchFamily="2" charset="-122"/>
                <a:ea typeface="华文楷体" pitchFamily="2" charset="-122"/>
              </a:rPr>
              <a:t>钱乘旦</a:t>
            </a:r>
            <a:r>
              <a:rPr lang="en-US" altLang="zh-CN" sz="2400" b="1">
                <a:latin typeface="华文楷体" pitchFamily="2" charset="-122"/>
                <a:ea typeface="华文楷体" pitchFamily="2" charset="-122"/>
              </a:rPr>
              <a:t>《</a:t>
            </a:r>
            <a:r>
              <a:rPr lang="zh-CN" altLang="en-US" sz="2400" b="1">
                <a:latin typeface="华文楷体" pitchFamily="2" charset="-122"/>
                <a:ea typeface="华文楷体" pitchFamily="2" charset="-122"/>
              </a:rPr>
              <a:t>西方那块土</a:t>
            </a:r>
            <a:r>
              <a:rPr lang="en-US" altLang="zh-CN" sz="2400" b="1">
                <a:latin typeface="华文楷体" pitchFamily="2" charset="-122"/>
                <a:ea typeface="华文楷体" pitchFamily="2" charset="-122"/>
              </a:rPr>
              <a:t>》</a:t>
            </a:r>
            <a:endParaRPr lang="zh-CN" altLang="en-US" sz="2400" b="1">
              <a:latin typeface="华文楷体" pitchFamily="2" charset="-122"/>
              <a:ea typeface="华文楷体" pitchFamily="2" charset="-122"/>
            </a:endParaRPr>
          </a:p>
        </p:txBody>
      </p:sp>
      <p:sp>
        <p:nvSpPr>
          <p:cNvPr id="16392" name="文本框 5"/>
          <p:cNvSpPr txBox="1">
            <a:spLocks noChangeArrowheads="1"/>
          </p:cNvSpPr>
          <p:nvPr/>
        </p:nvSpPr>
        <p:spPr bwMode="auto">
          <a:xfrm>
            <a:off x="976313" y="2063750"/>
            <a:ext cx="1590675" cy="830263"/>
          </a:xfrm>
          <a:prstGeom prst="rect">
            <a:avLst/>
          </a:prstGeom>
          <a:noFill/>
          <a:ln w="9525">
            <a:noFill/>
            <a:miter lim="800000"/>
          </a:ln>
        </p:spPr>
        <p:txBody>
          <a:bodyPr>
            <a:spAutoFit/>
          </a:bodyPr>
          <a:lstStyle/>
          <a:p>
            <a:r>
              <a:rPr lang="en-US" altLang="zh-CN" sz="2400" b="1">
                <a:solidFill>
                  <a:srgbClr val="FF0000"/>
                </a:solidFill>
                <a:latin typeface="华文楷体" pitchFamily="2" charset="-122"/>
                <a:ea typeface="华文楷体" pitchFamily="2" charset="-122"/>
              </a:rPr>
              <a:t>1</a:t>
            </a:r>
            <a:r>
              <a:rPr lang="zh-CN" altLang="en-US" sz="2400" b="1">
                <a:solidFill>
                  <a:srgbClr val="FF0000"/>
                </a:solidFill>
                <a:latin typeface="华文楷体" pitchFamily="2" charset="-122"/>
                <a:ea typeface="华文楷体" pitchFamily="2" charset="-122"/>
              </a:rPr>
              <a:t>大河流域    </a:t>
            </a:r>
            <a:endParaRPr lang="zh-CN" altLang="en-US" sz="2400" b="1">
              <a:solidFill>
                <a:srgbClr val="FF0000"/>
              </a:solidFill>
              <a:latin typeface="华文楷体" pitchFamily="2" charset="-122"/>
              <a:ea typeface="华文楷体" pitchFamily="2" charset="-122"/>
            </a:endParaRPr>
          </a:p>
          <a:p>
            <a:r>
              <a:rPr lang="zh-CN" altLang="en-US" sz="2400" b="1">
                <a:solidFill>
                  <a:srgbClr val="FF0000"/>
                </a:solidFill>
                <a:latin typeface="华文楷体" pitchFamily="2" charset="-122"/>
                <a:ea typeface="华文楷体" pitchFamily="2" charset="-122"/>
              </a:rPr>
              <a:t>农耕文明</a:t>
            </a:r>
            <a:endParaRPr lang="zh-CN" altLang="en-US" sz="2400" b="1">
              <a:solidFill>
                <a:srgbClr val="FF0000"/>
              </a:solidFill>
              <a:latin typeface="华文楷体" pitchFamily="2" charset="-122"/>
              <a:ea typeface="华文楷体" pitchFamily="2" charset="-122"/>
            </a:endParaRPr>
          </a:p>
        </p:txBody>
      </p:sp>
      <p:sp>
        <p:nvSpPr>
          <p:cNvPr id="19460" name="Line 10"/>
          <p:cNvSpPr>
            <a:spLocks noChangeShapeType="1"/>
          </p:cNvSpPr>
          <p:nvPr/>
        </p:nvSpPr>
        <p:spPr bwMode="auto">
          <a:xfrm>
            <a:off x="2681288" y="2525713"/>
            <a:ext cx="1514475" cy="0"/>
          </a:xfrm>
          <a:prstGeom prst="line">
            <a:avLst/>
          </a:prstGeom>
          <a:noFill/>
          <a:ln w="9525">
            <a:solidFill>
              <a:schemeClr val="tx1"/>
            </a:solidFill>
            <a:round/>
            <a:tailEnd type="triangle" w="med" len="med"/>
          </a:ln>
        </p:spPr>
        <p:txBody>
          <a:bodyPr/>
          <a:lstStyle/>
          <a:p>
            <a:endParaRPr lang="zh-CN" altLang="en-US"/>
          </a:p>
        </p:txBody>
      </p:sp>
      <p:sp>
        <p:nvSpPr>
          <p:cNvPr id="16395" name="Text Box 11"/>
          <p:cNvSpPr txBox="1">
            <a:spLocks noChangeArrowheads="1"/>
          </p:cNvSpPr>
          <p:nvPr/>
        </p:nvSpPr>
        <p:spPr bwMode="auto">
          <a:xfrm>
            <a:off x="2725738" y="2087563"/>
            <a:ext cx="1649412" cy="368300"/>
          </a:xfrm>
          <a:prstGeom prst="rect">
            <a:avLst/>
          </a:prstGeom>
          <a:noFill/>
          <a:ln w="9525">
            <a:noFill/>
            <a:miter lim="800000"/>
          </a:ln>
        </p:spPr>
        <p:txBody>
          <a:bodyPr>
            <a:spAutoFit/>
          </a:bodyPr>
          <a:lstStyle/>
          <a:p>
            <a:r>
              <a:rPr lang="zh-CN" altLang="en-US" b="1">
                <a:solidFill>
                  <a:schemeClr val="folHlink"/>
                </a:solidFill>
              </a:rPr>
              <a:t>发展水平高</a:t>
            </a:r>
            <a:endParaRPr lang="zh-CN" altLang="en-US" b="1">
              <a:solidFill>
                <a:schemeClr val="folHlink"/>
              </a:solidFill>
            </a:endParaRPr>
          </a:p>
        </p:txBody>
      </p:sp>
      <p:sp>
        <p:nvSpPr>
          <p:cNvPr id="16396" name="Text Box 12"/>
          <p:cNvSpPr txBox="1">
            <a:spLocks noChangeArrowheads="1"/>
          </p:cNvSpPr>
          <p:nvPr/>
        </p:nvSpPr>
        <p:spPr bwMode="auto">
          <a:xfrm>
            <a:off x="2640013" y="2671763"/>
            <a:ext cx="1555750" cy="366712"/>
          </a:xfrm>
          <a:prstGeom prst="rect">
            <a:avLst/>
          </a:prstGeom>
          <a:noFill/>
          <a:ln w="9525">
            <a:noFill/>
            <a:miter lim="800000"/>
          </a:ln>
        </p:spPr>
        <p:txBody>
          <a:bodyPr wrap="none">
            <a:spAutoFit/>
          </a:bodyPr>
          <a:lstStyle/>
          <a:p>
            <a:r>
              <a:rPr lang="zh-CN" altLang="en-US" b="1">
                <a:ea typeface="华文楷体" pitchFamily="2" charset="-122"/>
              </a:rPr>
              <a:t>具备扩张潜能</a:t>
            </a:r>
            <a:endParaRPr lang="zh-CN" altLang="en-US" b="1">
              <a:ea typeface="华文楷体" pitchFamily="2" charset="-122"/>
            </a:endParaRPr>
          </a:p>
        </p:txBody>
      </p:sp>
      <p:sp>
        <p:nvSpPr>
          <p:cNvPr id="16394" name="Text Box 14"/>
          <p:cNvSpPr txBox="1">
            <a:spLocks noChangeArrowheads="1"/>
          </p:cNvSpPr>
          <p:nvPr/>
        </p:nvSpPr>
        <p:spPr bwMode="auto">
          <a:xfrm>
            <a:off x="465138" y="3100388"/>
            <a:ext cx="9971087" cy="400050"/>
          </a:xfrm>
          <a:prstGeom prst="rect">
            <a:avLst/>
          </a:prstGeom>
          <a:noFill/>
          <a:ln w="9525">
            <a:noFill/>
            <a:miter lim="800000"/>
          </a:ln>
        </p:spPr>
        <p:txBody>
          <a:bodyPr>
            <a:spAutoFit/>
          </a:bodyPr>
          <a:lstStyle/>
          <a:p>
            <a:r>
              <a:rPr lang="zh-CN" altLang="en-US" sz="2000" b="1">
                <a:latin typeface="宋体" panose="02010600030101010101" pitchFamily="2" charset="-122"/>
              </a:rPr>
              <a:t>问题</a:t>
            </a:r>
            <a:r>
              <a:rPr lang="en-US" altLang="zh-CN" sz="2000" b="1">
                <a:latin typeface="宋体" panose="02010600030101010101" pitchFamily="2" charset="-122"/>
              </a:rPr>
              <a:t>2.</a:t>
            </a:r>
            <a:r>
              <a:rPr lang="zh-CN" altLang="en-US" sz="2000" b="1">
                <a:latin typeface="华文楷体" pitchFamily="2" charset="-122"/>
                <a:ea typeface="华文楷体" pitchFamily="2" charset="-122"/>
              </a:rPr>
              <a:t>有哪些因素促使世界农耕文明的影响和范围不断扩大由可能变成现实了呢？</a:t>
            </a:r>
            <a:endParaRPr lang="zh-CN" altLang="en-US" sz="2000" b="1">
              <a:latin typeface="华文楷体" pitchFamily="2" charset="-122"/>
              <a:ea typeface="华文楷体" pitchFamily="2" charset="-122"/>
            </a:endParaRPr>
          </a:p>
        </p:txBody>
      </p:sp>
      <p:sp>
        <p:nvSpPr>
          <p:cNvPr id="17419" name="Text Box 15"/>
          <p:cNvSpPr txBox="1">
            <a:spLocks noChangeArrowheads="1"/>
          </p:cNvSpPr>
          <p:nvPr/>
        </p:nvSpPr>
        <p:spPr bwMode="auto">
          <a:xfrm>
            <a:off x="884238" y="5691188"/>
            <a:ext cx="4551362" cy="366712"/>
          </a:xfrm>
          <a:prstGeom prst="rect">
            <a:avLst/>
          </a:prstGeom>
          <a:noFill/>
          <a:ln w="9525">
            <a:noFill/>
            <a:miter lim="800000"/>
          </a:ln>
        </p:spPr>
        <p:txBody>
          <a:bodyPr>
            <a:spAutoFit/>
          </a:bodyPr>
          <a:lstStyle/>
          <a:p>
            <a:r>
              <a:rPr lang="en-US" altLang="zh-CN" b="1">
                <a:solidFill>
                  <a:srgbClr val="D70D2F"/>
                </a:solidFill>
                <a:ea typeface="华文楷体" pitchFamily="2" charset="-122"/>
              </a:rPr>
              <a:t>3.</a:t>
            </a:r>
            <a:r>
              <a:rPr lang="zh-CN" altLang="en-US" b="1">
                <a:solidFill>
                  <a:srgbClr val="D70D2F"/>
                </a:solidFill>
                <a:ea typeface="华文楷体" pitchFamily="2" charset="-122"/>
              </a:rPr>
              <a:t>古代各文明间的扩张及争霸战争客观促进</a:t>
            </a:r>
            <a:endParaRPr lang="zh-CN" altLang="en-US" b="1">
              <a:solidFill>
                <a:srgbClr val="D70D2F"/>
              </a:solidFill>
              <a:ea typeface="华文楷体" pitchFamily="2" charset="-122"/>
            </a:endParaRPr>
          </a:p>
        </p:txBody>
      </p:sp>
      <p:sp>
        <p:nvSpPr>
          <p:cNvPr id="17420" name="Text Box 16"/>
          <p:cNvSpPr txBox="1">
            <a:spLocks noChangeArrowheads="1"/>
          </p:cNvSpPr>
          <p:nvPr/>
        </p:nvSpPr>
        <p:spPr bwMode="auto">
          <a:xfrm>
            <a:off x="869950" y="5200650"/>
            <a:ext cx="4283075" cy="461963"/>
          </a:xfrm>
          <a:prstGeom prst="rect">
            <a:avLst/>
          </a:prstGeom>
          <a:solidFill>
            <a:schemeClr val="accent4">
              <a:lumMod val="40000"/>
              <a:lumOff val="60000"/>
            </a:schemeClr>
          </a:solidFill>
          <a:ln w="9525">
            <a:noFill/>
            <a:miter lim="800000"/>
          </a:ln>
        </p:spPr>
        <p:txBody>
          <a:bodyPr>
            <a:spAutoFit/>
          </a:bodyPr>
          <a:lstStyle/>
          <a:p>
            <a:pPr>
              <a:defRPr/>
            </a:pPr>
            <a:r>
              <a:rPr lang="en-US" altLang="zh-CN" sz="2400" b="1" dirty="0">
                <a:solidFill>
                  <a:srgbClr val="FF0000"/>
                </a:solidFill>
                <a:latin typeface="华文楷体" pitchFamily="2" charset="-122"/>
                <a:ea typeface="华文楷体" pitchFamily="2" charset="-122"/>
              </a:rPr>
              <a:t>2</a:t>
            </a:r>
            <a:r>
              <a:rPr lang="zh-CN" altLang="en-US" sz="2400" b="1" dirty="0">
                <a:solidFill>
                  <a:srgbClr val="FF0000"/>
                </a:solidFill>
                <a:latin typeface="华文楷体" pitchFamily="2" charset="-122"/>
                <a:ea typeface="华文楷体" pitchFamily="2" charset="-122"/>
              </a:rPr>
              <a:t>农业的发展需要更多的土地</a:t>
            </a:r>
            <a:endParaRPr lang="zh-CN" altLang="en-US" sz="2400" b="1" dirty="0">
              <a:solidFill>
                <a:srgbClr val="FF0000"/>
              </a:solidFill>
              <a:latin typeface="华文楷体" pitchFamily="2" charset="-122"/>
              <a:ea typeface="华文楷体" pitchFamily="2" charset="-122"/>
            </a:endParaRPr>
          </a:p>
        </p:txBody>
      </p:sp>
      <p:sp>
        <p:nvSpPr>
          <p:cNvPr id="19466" name="文本框 57"/>
          <p:cNvSpPr txBox="1">
            <a:spLocks noChangeArrowheads="1"/>
          </p:cNvSpPr>
          <p:nvPr/>
        </p:nvSpPr>
        <p:spPr bwMode="auto">
          <a:xfrm>
            <a:off x="-6350" y="19050"/>
            <a:ext cx="4802188" cy="461963"/>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一、帝国的缘起</a:t>
            </a:r>
            <a:r>
              <a:rPr lang="en-US" altLang="zh-CN" sz="2400" b="1">
                <a:solidFill>
                  <a:srgbClr val="FF0000"/>
                </a:solidFill>
                <a:latin typeface="黑体" panose="02010609060101010101" pitchFamily="2" charset="-122"/>
                <a:ea typeface="黑体" panose="02010609060101010101" pitchFamily="2" charset="-122"/>
              </a:rPr>
              <a:t>》</a:t>
            </a:r>
            <a:r>
              <a:rPr lang="zh-CN" altLang="en-US" sz="2400" b="1">
                <a:solidFill>
                  <a:srgbClr val="FF0000"/>
                </a:solidFill>
                <a:latin typeface="黑体" panose="02010609060101010101" pitchFamily="2" charset="-122"/>
                <a:ea typeface="黑体" panose="02010609060101010101" pitchFamily="2" charset="-122"/>
              </a:rPr>
              <a:t>古代文明的扩展</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19467" name="矩形 2"/>
          <p:cNvSpPr>
            <a:spLocks noChangeArrowheads="1"/>
          </p:cNvSpPr>
          <p:nvPr/>
        </p:nvSpPr>
        <p:spPr bwMode="auto">
          <a:xfrm>
            <a:off x="576263" y="450850"/>
            <a:ext cx="11037887" cy="1014413"/>
          </a:xfrm>
          <a:prstGeom prst="rect">
            <a:avLst/>
          </a:prstGeom>
          <a:noFill/>
          <a:ln w="9525">
            <a:solidFill>
              <a:srgbClr val="FF0000"/>
            </a:solidFill>
            <a:miter lim="800000"/>
          </a:ln>
        </p:spPr>
        <p:txBody>
          <a:bodyPr>
            <a:spAutoFit/>
          </a:bodyPr>
          <a:lstStyle/>
          <a:p>
            <a:r>
              <a:rPr lang="zh-CN" altLang="en-US" b="1">
                <a:solidFill>
                  <a:srgbClr val="0000CC"/>
                </a:solidFill>
              </a:rPr>
              <a:t>        </a:t>
            </a:r>
            <a:r>
              <a:rPr lang="zh-CN" altLang="en-US" sz="2000" b="1">
                <a:solidFill>
                  <a:srgbClr val="0000CC"/>
                </a:solidFill>
              </a:rPr>
              <a:t>人类最初的文明仅限于亚非欧大陆的若干地区，犹如 茫茫大海中的几座孤岛，相互之间联系甚少。但农耕文明区 比较发达的社会分工、相对较高的劳动生产率、复杂的社会 组织和管理系统，使其具备了稳步扩大范围和影响的潜能。 </a:t>
            </a:r>
            <a:r>
              <a:rPr lang="en-US" altLang="zh-CN" sz="2000" b="1">
                <a:solidFill>
                  <a:srgbClr val="0000CC"/>
                </a:solidFill>
              </a:rPr>
              <a:t>                                              ——</a:t>
            </a:r>
            <a:r>
              <a:rPr lang="zh-CN" altLang="en-US" sz="2000" b="1">
                <a:solidFill>
                  <a:srgbClr val="0000CC"/>
                </a:solidFill>
              </a:rPr>
              <a:t>教材</a:t>
            </a:r>
            <a:endParaRPr lang="zh-CN" altLang="en-US" sz="2000" b="1">
              <a:solidFill>
                <a:srgbClr val="0000CC"/>
              </a:solidFill>
            </a:endParaRPr>
          </a:p>
        </p:txBody>
      </p:sp>
      <p:sp>
        <p:nvSpPr>
          <p:cNvPr id="19468" name="矩形 3"/>
          <p:cNvSpPr>
            <a:spLocks noChangeArrowheads="1"/>
          </p:cNvSpPr>
          <p:nvPr/>
        </p:nvSpPr>
        <p:spPr bwMode="auto">
          <a:xfrm>
            <a:off x="479425" y="1533525"/>
            <a:ext cx="11320463" cy="368300"/>
          </a:xfrm>
          <a:prstGeom prst="rect">
            <a:avLst/>
          </a:prstGeom>
          <a:noFill/>
          <a:ln w="9525">
            <a:noFill/>
            <a:miter lim="800000"/>
          </a:ln>
        </p:spPr>
        <p:txBody>
          <a:bodyPr>
            <a:spAutoFit/>
          </a:bodyPr>
          <a:lstStyle/>
          <a:p>
            <a:r>
              <a:rPr lang="zh-CN" altLang="en-US" b="1"/>
              <a:t>问题</a:t>
            </a:r>
            <a:r>
              <a:rPr lang="en-US" altLang="zh-CN" b="1"/>
              <a:t>1.</a:t>
            </a:r>
            <a:r>
              <a:rPr lang="zh-CN" altLang="en-US" b="1"/>
              <a:t>根据课本第一段，从</a:t>
            </a:r>
            <a:r>
              <a:rPr lang="zh-CN" altLang="en-US" b="1">
                <a:solidFill>
                  <a:srgbClr val="FF0000"/>
                </a:solidFill>
                <a:latin typeface="华文楷体" pitchFamily="2" charset="-122"/>
                <a:ea typeface="华文楷体" pitchFamily="2" charset="-122"/>
              </a:rPr>
              <a:t>自然环境、文明类型和发展水平</a:t>
            </a:r>
            <a:r>
              <a:rPr lang="zh-CN" altLang="en-US" b="1">
                <a:latin typeface="华文楷体" pitchFamily="2" charset="-122"/>
                <a:ea typeface="华文楷体" pitchFamily="2" charset="-122"/>
              </a:rPr>
              <a:t>等方面找出</a:t>
            </a:r>
            <a:r>
              <a:rPr lang="en-US" altLang="zh-CN" b="1">
                <a:latin typeface="华文楷体" pitchFamily="2" charset="-122"/>
                <a:ea typeface="华文楷体" pitchFamily="2" charset="-122"/>
              </a:rPr>
              <a:t>ABCD</a:t>
            </a:r>
            <a:r>
              <a:rPr lang="zh-CN" altLang="en-US" b="1">
                <a:latin typeface="华文楷体" pitchFamily="2" charset="-122"/>
                <a:ea typeface="华文楷体" pitchFamily="2" charset="-122"/>
              </a:rPr>
              <a:t>四大文明古国文明得以扩展的条件？</a:t>
            </a:r>
            <a:endParaRPr lang="zh-CN" altLang="en-US" b="1">
              <a:latin typeface="华文楷体" pitchFamily="2" charset="-122"/>
              <a:ea typeface="华文楷体" pitchFamily="2" charset="-122"/>
            </a:endParaRPr>
          </a:p>
        </p:txBody>
      </p:sp>
      <p:sp>
        <p:nvSpPr>
          <p:cNvPr id="19469" name="矩形 19"/>
          <p:cNvSpPr>
            <a:spLocks noChangeArrowheads="1"/>
          </p:cNvSpPr>
          <p:nvPr/>
        </p:nvSpPr>
        <p:spPr bwMode="auto">
          <a:xfrm>
            <a:off x="4705350" y="96838"/>
            <a:ext cx="1347788" cy="369887"/>
          </a:xfrm>
          <a:prstGeom prst="rect">
            <a:avLst/>
          </a:prstGeom>
          <a:noFill/>
          <a:ln w="9525">
            <a:noFill/>
            <a:miter lim="800000"/>
          </a:ln>
        </p:spPr>
        <p:txBody>
          <a:bodyPr wrap="none">
            <a:spAutoFit/>
          </a:bodyPr>
          <a:lstStyle/>
          <a:p>
            <a:r>
              <a:rPr lang="en-US" altLang="zh-CN" b="1">
                <a:solidFill>
                  <a:srgbClr val="FF0000"/>
                </a:solidFill>
              </a:rPr>
              <a:t>》</a:t>
            </a:r>
            <a:r>
              <a:rPr lang="zh-CN" altLang="en-US" b="1">
                <a:solidFill>
                  <a:srgbClr val="FF0000"/>
                </a:solidFill>
              </a:rPr>
              <a:t>农耕文明</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2" nodeType="clickEffect">
                                  <p:stCondLst>
                                    <p:cond delay="0"/>
                                  </p:stCondLst>
                                  <p:childTnLst>
                                    <p:set>
                                      <p:cBhvr>
                                        <p:cTn id="6" dur="1" fill="hold">
                                          <p:stCondLst>
                                            <p:cond delay="0"/>
                                          </p:stCondLst>
                                        </p:cTn>
                                        <p:tgtEl>
                                          <p:spTgt spid="163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6387"/>
                                        </p:tgtEl>
                                        <p:attrNameLst>
                                          <p:attrName>style.visibility</p:attrName>
                                        </p:attrNameLst>
                                      </p:cBhvr>
                                      <p:to>
                                        <p:strVal val="visible"/>
                                      </p:to>
                                    </p:set>
                                    <p:animEffect transition="in" filter="fade">
                                      <p:cBhvr>
                                        <p:cTn id="11" dur="1000"/>
                                        <p:tgtEl>
                                          <p:spTgt spid="16387"/>
                                        </p:tgtEl>
                                      </p:cBhvr>
                                    </p:animEffect>
                                    <p:anim calcmode="lin" valueType="num">
                                      <p:cBhvr>
                                        <p:cTn id="12" dur="1000" fill="hold"/>
                                        <p:tgtEl>
                                          <p:spTgt spid="16387"/>
                                        </p:tgtEl>
                                        <p:attrNameLst>
                                          <p:attrName>ppt_x</p:attrName>
                                        </p:attrNameLst>
                                      </p:cBhvr>
                                      <p:tavLst>
                                        <p:tav tm="0">
                                          <p:val>
                                            <p:strVal val="#ppt_x"/>
                                          </p:val>
                                        </p:tav>
                                        <p:tav tm="100000">
                                          <p:val>
                                            <p:strVal val="#ppt_x"/>
                                          </p:val>
                                        </p:tav>
                                      </p:tavLst>
                                    </p:anim>
                                    <p:anim calcmode="lin" valueType="num">
                                      <p:cBhvr>
                                        <p:cTn id="13" dur="1000" fill="hold"/>
                                        <p:tgtEl>
                                          <p:spTgt spid="16387"/>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95"/>
                                        </p:tgtEl>
                                        <p:attrNameLst>
                                          <p:attrName>style.visibility</p:attrName>
                                        </p:attrNameLst>
                                      </p:cBhvr>
                                      <p:to>
                                        <p:strVal val="visible"/>
                                      </p:to>
                                    </p:set>
                                    <p:anim calcmode="lin" valueType="num">
                                      <p:cBhvr additive="base">
                                        <p:cTn id="18" dur="500" fill="hold"/>
                                        <p:tgtEl>
                                          <p:spTgt spid="16395"/>
                                        </p:tgtEl>
                                        <p:attrNameLst>
                                          <p:attrName>ppt_x</p:attrName>
                                        </p:attrNameLst>
                                      </p:cBhvr>
                                      <p:tavLst>
                                        <p:tav tm="0">
                                          <p:val>
                                            <p:strVal val="#ppt_x"/>
                                          </p:val>
                                        </p:tav>
                                        <p:tav tm="100000">
                                          <p:val>
                                            <p:strVal val="#ppt_x"/>
                                          </p:val>
                                        </p:tav>
                                      </p:tavLst>
                                    </p:anim>
                                    <p:anim calcmode="lin" valueType="num">
                                      <p:cBhvr additive="base">
                                        <p:cTn id="19" dur="500" fill="hold"/>
                                        <p:tgtEl>
                                          <p:spTgt spid="1639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396"/>
                                        </p:tgtEl>
                                        <p:attrNameLst>
                                          <p:attrName>style.visibility</p:attrName>
                                        </p:attrNameLst>
                                      </p:cBhvr>
                                      <p:to>
                                        <p:strVal val="visible"/>
                                      </p:to>
                                    </p:set>
                                    <p:anim calcmode="lin" valueType="num">
                                      <p:cBhvr additive="base">
                                        <p:cTn id="24" dur="500" fill="hold"/>
                                        <p:tgtEl>
                                          <p:spTgt spid="16396"/>
                                        </p:tgtEl>
                                        <p:attrNameLst>
                                          <p:attrName>ppt_x</p:attrName>
                                        </p:attrNameLst>
                                      </p:cBhvr>
                                      <p:tavLst>
                                        <p:tav tm="0">
                                          <p:val>
                                            <p:strVal val="#ppt_x"/>
                                          </p:val>
                                        </p:tav>
                                        <p:tav tm="100000">
                                          <p:val>
                                            <p:strVal val="#ppt_x"/>
                                          </p:val>
                                        </p:tav>
                                      </p:tavLst>
                                    </p:anim>
                                    <p:anim calcmode="lin" valueType="num">
                                      <p:cBhvr additive="base">
                                        <p:cTn id="25" dur="500" fill="hold"/>
                                        <p:tgtEl>
                                          <p:spTgt spid="1639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6394"/>
                                        </p:tgtEl>
                                        <p:attrNameLst>
                                          <p:attrName>style.visibility</p:attrName>
                                        </p:attrNameLst>
                                      </p:cBhvr>
                                      <p:to>
                                        <p:strVal val="visible"/>
                                      </p:to>
                                    </p:set>
                                    <p:animEffect transition="in" filter="fade">
                                      <p:cBhvr>
                                        <p:cTn id="30" dur="500"/>
                                        <p:tgtEl>
                                          <p:spTgt spid="16394"/>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389"/>
                                        </p:tgtEl>
                                        <p:attrNameLst>
                                          <p:attrName>style.visibility</p:attrName>
                                        </p:attrNameLst>
                                      </p:cBhvr>
                                      <p:to>
                                        <p:strVal val="visible"/>
                                      </p:to>
                                    </p:set>
                                    <p:animEffect transition="in" filter="fade">
                                      <p:cBhvr>
                                        <p:cTn id="35" dur="1000"/>
                                        <p:tgtEl>
                                          <p:spTgt spid="16389"/>
                                        </p:tgtEl>
                                      </p:cBhvr>
                                    </p:animEffect>
                                    <p:anim calcmode="lin" valueType="num">
                                      <p:cBhvr>
                                        <p:cTn id="36" dur="1000" fill="hold"/>
                                        <p:tgtEl>
                                          <p:spTgt spid="16389"/>
                                        </p:tgtEl>
                                        <p:attrNameLst>
                                          <p:attrName>ppt_x</p:attrName>
                                        </p:attrNameLst>
                                      </p:cBhvr>
                                      <p:tavLst>
                                        <p:tav tm="0">
                                          <p:val>
                                            <p:strVal val="#ppt_x"/>
                                          </p:val>
                                        </p:tav>
                                        <p:tav tm="100000">
                                          <p:val>
                                            <p:strVal val="#ppt_x"/>
                                          </p:val>
                                        </p:tav>
                                      </p:tavLst>
                                    </p:anim>
                                    <p:anim calcmode="lin" valueType="num">
                                      <p:cBhvr>
                                        <p:cTn id="37" dur="1000" fill="hold"/>
                                        <p:tgtEl>
                                          <p:spTgt spid="1638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7420"/>
                                        </p:tgtEl>
                                        <p:attrNameLst>
                                          <p:attrName>style.visibility</p:attrName>
                                        </p:attrNameLst>
                                      </p:cBhvr>
                                      <p:to>
                                        <p:strVal val="visible"/>
                                      </p:to>
                                    </p:set>
                                    <p:anim calcmode="lin" valueType="num">
                                      <p:cBhvr additive="base">
                                        <p:cTn id="42" dur="500" fill="hold"/>
                                        <p:tgtEl>
                                          <p:spTgt spid="17420"/>
                                        </p:tgtEl>
                                        <p:attrNameLst>
                                          <p:attrName>ppt_x</p:attrName>
                                        </p:attrNameLst>
                                      </p:cBhvr>
                                      <p:tavLst>
                                        <p:tav tm="0">
                                          <p:val>
                                            <p:strVal val="#ppt_x"/>
                                          </p:val>
                                        </p:tav>
                                        <p:tav tm="100000">
                                          <p:val>
                                            <p:strVal val="#ppt_x"/>
                                          </p:val>
                                        </p:tav>
                                      </p:tavLst>
                                    </p:anim>
                                    <p:anim calcmode="lin" valueType="num">
                                      <p:cBhvr additive="base">
                                        <p:cTn id="43" dur="500" fill="hold"/>
                                        <p:tgtEl>
                                          <p:spTgt spid="1742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7419"/>
                                        </p:tgtEl>
                                        <p:attrNameLst>
                                          <p:attrName>style.visibility</p:attrName>
                                        </p:attrNameLst>
                                      </p:cBhvr>
                                      <p:to>
                                        <p:strVal val="visible"/>
                                      </p:to>
                                    </p:set>
                                    <p:anim calcmode="lin" valueType="num">
                                      <p:cBhvr additive="base">
                                        <p:cTn id="48" dur="500" fill="hold"/>
                                        <p:tgtEl>
                                          <p:spTgt spid="17419"/>
                                        </p:tgtEl>
                                        <p:attrNameLst>
                                          <p:attrName>ppt_x</p:attrName>
                                        </p:attrNameLst>
                                      </p:cBhvr>
                                      <p:tavLst>
                                        <p:tav tm="0">
                                          <p:val>
                                            <p:strVal val="#ppt_x"/>
                                          </p:val>
                                        </p:tav>
                                        <p:tav tm="100000">
                                          <p:val>
                                            <p:strVal val="#ppt_x"/>
                                          </p:val>
                                        </p:tav>
                                      </p:tavLst>
                                    </p:anim>
                                    <p:anim calcmode="lin" valueType="num">
                                      <p:cBhvr additive="base">
                                        <p:cTn id="49" dur="500" fill="hold"/>
                                        <p:tgtEl>
                                          <p:spTgt spid="174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9" grpId="0" animBg="1"/>
      <p:bldP spid="16392" grpId="1"/>
      <p:bldP spid="16392" grpId="2"/>
      <p:bldP spid="16395" grpId="0"/>
      <p:bldP spid="16396" grpId="0"/>
      <p:bldP spid="16394" grpId="0"/>
      <p:bldP spid="17419" grpId="0"/>
      <p:bldP spid="174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57"/>
          <p:cNvSpPr txBox="1">
            <a:spLocks noChangeArrowheads="1"/>
          </p:cNvSpPr>
          <p:nvPr/>
        </p:nvSpPr>
        <p:spPr bwMode="auto">
          <a:xfrm>
            <a:off x="-6350" y="19050"/>
            <a:ext cx="4802188" cy="461963"/>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一、帝国的缘起</a:t>
            </a:r>
            <a:r>
              <a:rPr lang="en-US" altLang="zh-CN" sz="2400" b="1">
                <a:solidFill>
                  <a:srgbClr val="FF0000"/>
                </a:solidFill>
                <a:latin typeface="黑体" panose="02010609060101010101" pitchFamily="2" charset="-122"/>
                <a:ea typeface="黑体" panose="02010609060101010101" pitchFamily="2" charset="-122"/>
              </a:rPr>
              <a:t>》</a:t>
            </a:r>
            <a:r>
              <a:rPr lang="zh-CN" altLang="en-US" sz="2400" b="1">
                <a:solidFill>
                  <a:srgbClr val="FF0000"/>
                </a:solidFill>
                <a:latin typeface="黑体" panose="02010609060101010101" pitchFamily="2" charset="-122"/>
                <a:ea typeface="黑体" panose="02010609060101010101" pitchFamily="2" charset="-122"/>
              </a:rPr>
              <a:t>古代文明的扩展</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0482" name="文本框 57"/>
          <p:cNvSpPr txBox="1">
            <a:spLocks noChangeArrowheads="1"/>
          </p:cNvSpPr>
          <p:nvPr/>
        </p:nvSpPr>
        <p:spPr bwMode="auto">
          <a:xfrm>
            <a:off x="74613" y="503238"/>
            <a:ext cx="1422400" cy="461962"/>
          </a:xfrm>
          <a:prstGeom prst="rect">
            <a:avLst/>
          </a:prstGeom>
          <a:noFill/>
          <a:ln w="9525">
            <a:noFill/>
            <a:miter lim="800000"/>
          </a:ln>
        </p:spPr>
        <p:txBody>
          <a:bodyPr wrap="none">
            <a:spAutoFit/>
          </a:bodyPr>
          <a:lstStyle/>
          <a:p>
            <a:r>
              <a:rPr lang="en-US" altLang="zh-CN" sz="2400" b="1">
                <a:solidFill>
                  <a:srgbClr val="FF0000"/>
                </a:solidFill>
                <a:latin typeface="黑体" panose="02010609060101010101" pitchFamily="2" charset="-122"/>
                <a:ea typeface="黑体" panose="02010609060101010101" pitchFamily="2" charset="-122"/>
              </a:rPr>
              <a:t>1.</a:t>
            </a:r>
            <a:r>
              <a:rPr lang="zh-CN" altLang="en-US" sz="2400" b="1">
                <a:solidFill>
                  <a:srgbClr val="FF0000"/>
                </a:solidFill>
                <a:latin typeface="黑体" panose="02010609060101010101" pitchFamily="2" charset="-122"/>
                <a:ea typeface="黑体" panose="02010609060101010101" pitchFamily="2" charset="-122"/>
              </a:rPr>
              <a:t>条件：</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0483" name="矩形 3"/>
          <p:cNvSpPr>
            <a:spLocks noChangeArrowheads="1"/>
          </p:cNvSpPr>
          <p:nvPr/>
        </p:nvSpPr>
        <p:spPr bwMode="auto">
          <a:xfrm>
            <a:off x="1192213" y="439738"/>
            <a:ext cx="10652125" cy="922337"/>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rPr>
              <a:t>农耕文明区比较发达的社会分工、相对较高的劳动生产率、复杂的社会 组织和管理系统（可能）</a:t>
            </a:r>
            <a:endParaRPr lang="en-US" altLang="zh-CN" b="1">
              <a:solidFill>
                <a:srgbClr val="FF0000"/>
              </a:solidFill>
            </a:endParaRPr>
          </a:p>
          <a:p>
            <a:r>
              <a:rPr lang="zh-CN" altLang="en-US" b="1">
                <a:solidFill>
                  <a:srgbClr val="FF0000"/>
                </a:solidFill>
                <a:latin typeface="宋体" panose="02010600030101010101" pitchFamily="2" charset="-122"/>
              </a:rPr>
              <a:t>②</a:t>
            </a:r>
            <a:r>
              <a:rPr lang="zh-CN" altLang="en-US" b="1">
                <a:solidFill>
                  <a:srgbClr val="FF0000"/>
                </a:solidFill>
                <a:latin typeface="华文楷体" pitchFamily="2" charset="-122"/>
                <a:ea typeface="华文楷体" pitchFamily="2" charset="-122"/>
              </a:rPr>
              <a:t>农业的发展需要更多的土地（必要）</a:t>
            </a:r>
            <a:endParaRPr lang="zh-CN" altLang="en-US" b="1">
              <a:solidFill>
                <a:srgbClr val="FF0000"/>
              </a:solidFill>
              <a:latin typeface="华文楷体" pitchFamily="2" charset="-122"/>
              <a:ea typeface="华文楷体" pitchFamily="2" charset="-122"/>
            </a:endParaRPr>
          </a:p>
          <a:p>
            <a:r>
              <a:rPr lang="zh-CN" altLang="en-US" b="1">
                <a:solidFill>
                  <a:srgbClr val="FF0000"/>
                </a:solidFill>
                <a:latin typeface="宋体" panose="02010600030101010101" pitchFamily="2" charset="-122"/>
              </a:rPr>
              <a:t>③</a:t>
            </a:r>
            <a:r>
              <a:rPr lang="zh-CN" altLang="en-US" b="1">
                <a:solidFill>
                  <a:srgbClr val="FF0000"/>
                </a:solidFill>
                <a:ea typeface="华文楷体" pitchFamily="2" charset="-122"/>
              </a:rPr>
              <a:t>古代各文明间的扩张及争霸战争客观推动</a:t>
            </a:r>
            <a:endParaRPr lang="zh-CN" altLang="en-US" b="1">
              <a:solidFill>
                <a:srgbClr val="FF0000"/>
              </a:solidFill>
              <a:ea typeface="华文楷体" pitchFamily="2" charset="-122"/>
            </a:endParaRPr>
          </a:p>
        </p:txBody>
      </p:sp>
      <p:sp>
        <p:nvSpPr>
          <p:cNvPr id="20484" name="文本框 57"/>
          <p:cNvSpPr txBox="1">
            <a:spLocks noChangeArrowheads="1"/>
          </p:cNvSpPr>
          <p:nvPr/>
        </p:nvSpPr>
        <p:spPr bwMode="auto">
          <a:xfrm>
            <a:off x="80963" y="1250950"/>
            <a:ext cx="1423987" cy="461963"/>
          </a:xfrm>
          <a:prstGeom prst="rect">
            <a:avLst/>
          </a:prstGeom>
          <a:noFill/>
          <a:ln w="9525">
            <a:noFill/>
            <a:miter lim="800000"/>
          </a:ln>
        </p:spPr>
        <p:txBody>
          <a:bodyPr wrap="none">
            <a:spAutoFit/>
          </a:bodyPr>
          <a:lstStyle/>
          <a:p>
            <a:r>
              <a:rPr lang="en-US" altLang="zh-CN" sz="2400" b="1">
                <a:solidFill>
                  <a:srgbClr val="FF0000"/>
                </a:solidFill>
                <a:latin typeface="黑体" panose="02010609060101010101" pitchFamily="2" charset="-122"/>
                <a:ea typeface="黑体" panose="02010609060101010101" pitchFamily="2" charset="-122"/>
              </a:rPr>
              <a:t>2.</a:t>
            </a:r>
            <a:r>
              <a:rPr lang="zh-CN" altLang="en-US" sz="2400" b="1">
                <a:solidFill>
                  <a:srgbClr val="FF0000"/>
                </a:solidFill>
                <a:latin typeface="黑体" panose="02010609060101010101" pitchFamily="2" charset="-122"/>
                <a:ea typeface="黑体" panose="02010609060101010101" pitchFamily="2" charset="-122"/>
              </a:rPr>
              <a:t>表现：</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0485" name="矩形 5"/>
          <p:cNvSpPr>
            <a:spLocks noChangeArrowheads="1"/>
          </p:cNvSpPr>
          <p:nvPr/>
        </p:nvSpPr>
        <p:spPr bwMode="auto">
          <a:xfrm>
            <a:off x="1074738" y="1441450"/>
            <a:ext cx="4562475" cy="4524375"/>
          </a:xfrm>
          <a:prstGeom prst="rect">
            <a:avLst/>
          </a:prstGeom>
          <a:noFill/>
          <a:ln w="9525">
            <a:solidFill>
              <a:srgbClr val="FF0000"/>
            </a:solidFill>
            <a:miter lim="800000"/>
          </a:ln>
        </p:spPr>
        <p:txBody>
          <a:bodyPr>
            <a:spAutoFit/>
          </a:bodyPr>
          <a:lstStyle/>
          <a:p>
            <a:r>
              <a:rPr lang="zh-CN" altLang="en-US" sz="2400" b="1">
                <a:solidFill>
                  <a:srgbClr val="0000CC"/>
                </a:solidFill>
              </a:rPr>
              <a:t>     由于尼罗河南部高山深谷的阻隔，古代埃及文明主要向叙利亚和巴勒斯坦扩展。埃及文明鼎盛时期，势力曾达到两河流域，并与西亚地区的大国争霸。西亚文明从两河流域南部向周边地区扩张，古巴比伦王国首次实现了两河流域的统一，把势力伸展到地中海东岸；亚述帝国不仅统 一了整个两河流域地区和小亚细亚的一部分，而且一度征服埃及，建立了历史上空前的大帝国。</a:t>
            </a:r>
            <a:endParaRPr lang="zh-CN" altLang="en-US" sz="2400" b="1">
              <a:solidFill>
                <a:srgbClr val="0000CC"/>
              </a:solidFill>
            </a:endParaRPr>
          </a:p>
        </p:txBody>
      </p:sp>
      <p:grpSp>
        <p:nvGrpSpPr>
          <p:cNvPr id="20486" name="组合 11"/>
          <p:cNvGrpSpPr/>
          <p:nvPr/>
        </p:nvGrpSpPr>
        <p:grpSpPr bwMode="auto">
          <a:xfrm>
            <a:off x="5724525" y="1250950"/>
            <a:ext cx="6264275" cy="4789488"/>
            <a:chOff x="309563" y="627063"/>
            <a:chExt cx="5894387" cy="4557712"/>
          </a:xfrm>
        </p:grpSpPr>
        <p:pic>
          <p:nvPicPr>
            <p:cNvPr id="20494" name="图片 1"/>
            <p:cNvPicPr>
              <a:picLocks noChangeAspect="1"/>
            </p:cNvPicPr>
            <p:nvPr/>
          </p:nvPicPr>
          <p:blipFill>
            <a:blip r:embed="rId1"/>
            <a:srcRect l="339" t="-2" b="575"/>
            <a:stretch>
              <a:fillRect/>
            </a:stretch>
          </p:blipFill>
          <p:spPr bwMode="auto">
            <a:xfrm>
              <a:off x="309563" y="627063"/>
              <a:ext cx="5894387" cy="4557712"/>
            </a:xfrm>
            <a:prstGeom prst="rect">
              <a:avLst/>
            </a:prstGeom>
            <a:noFill/>
            <a:ln w="28575">
              <a:solidFill>
                <a:schemeClr val="accent2"/>
              </a:solidFill>
              <a:miter lim="800000"/>
              <a:headEnd/>
              <a:tailEnd/>
            </a:ln>
          </p:spPr>
        </p:pic>
        <p:sp>
          <p:nvSpPr>
            <p:cNvPr id="14" name="燕尾形箭头 13"/>
            <p:cNvSpPr/>
            <p:nvPr/>
          </p:nvSpPr>
          <p:spPr>
            <a:xfrm rot="18960000">
              <a:off x="1624074" y="2161911"/>
              <a:ext cx="1324968" cy="409394"/>
            </a:xfrm>
            <a:prstGeom prst="notchedRightArrow">
              <a:avLst/>
            </a:prstGeom>
            <a:solidFill>
              <a:schemeClr val="accent2">
                <a:lumMod val="7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496" name="燕尾形箭头 6"/>
            <p:cNvSpPr>
              <a:spLocks noChangeArrowheads="1"/>
            </p:cNvSpPr>
            <p:nvPr/>
          </p:nvSpPr>
          <p:spPr bwMode="auto">
            <a:xfrm rot="8100000">
              <a:off x="2017713" y="2744788"/>
              <a:ext cx="1344612" cy="411162"/>
            </a:xfrm>
            <a:prstGeom prst="notchedRightArrow">
              <a:avLst>
                <a:gd name="adj1" fmla="val 50000"/>
                <a:gd name="adj2" fmla="val 39001"/>
              </a:avLst>
            </a:prstGeom>
            <a:solidFill>
              <a:srgbClr val="548235"/>
            </a:solidFill>
            <a:ln w="12700" algn="ctr">
              <a:solidFill>
                <a:srgbClr val="F4B183"/>
              </a:solidFill>
              <a:miter lim="800000"/>
            </a:ln>
          </p:spPr>
          <p:txBody>
            <a:bodyPr rot="10800000" anchor="ctr"/>
            <a:lstStyle/>
            <a:p>
              <a:pPr algn="ctr"/>
              <a:endParaRPr lang="zh-CN" altLang="en-US">
                <a:solidFill>
                  <a:srgbClr val="FFFFFF"/>
                </a:solidFill>
                <a:latin typeface="Calibri" panose="020F0502020204030204" pitchFamily="34" charset="0"/>
              </a:endParaRPr>
            </a:p>
          </p:txBody>
        </p:sp>
      </p:grpSp>
      <p:sp>
        <p:nvSpPr>
          <p:cNvPr id="20487" name="Text Box 10"/>
          <p:cNvSpPr txBox="1">
            <a:spLocks noChangeArrowheads="1"/>
          </p:cNvSpPr>
          <p:nvPr/>
        </p:nvSpPr>
        <p:spPr bwMode="auto">
          <a:xfrm>
            <a:off x="5653088" y="3184525"/>
            <a:ext cx="1831975" cy="641350"/>
          </a:xfrm>
          <a:prstGeom prst="rect">
            <a:avLst/>
          </a:prstGeom>
          <a:noFill/>
          <a:ln w="9525">
            <a:noFill/>
            <a:miter lim="800000"/>
          </a:ln>
        </p:spPr>
        <p:txBody>
          <a:bodyPr>
            <a:spAutoFit/>
          </a:bodyPr>
          <a:lstStyle/>
          <a:p>
            <a:r>
              <a:rPr lang="zh-CN" altLang="en-US" b="1">
                <a:ea typeface="华文楷体" pitchFamily="2" charset="-122"/>
              </a:rPr>
              <a:t>  埃及扩张方向</a:t>
            </a:r>
            <a:endParaRPr lang="zh-CN" altLang="en-US" b="1">
              <a:ea typeface="华文楷体" pitchFamily="2" charset="-122"/>
            </a:endParaRPr>
          </a:p>
          <a:p>
            <a:r>
              <a:rPr lang="zh-CN" altLang="en-US" b="1">
                <a:ea typeface="华文楷体" pitchFamily="2" charset="-122"/>
              </a:rPr>
              <a:t>         </a:t>
            </a:r>
            <a:r>
              <a:rPr lang="zh-CN" altLang="en-US" b="1">
                <a:solidFill>
                  <a:schemeClr val="accent2"/>
                </a:solidFill>
                <a:ea typeface="华文楷体" pitchFamily="2" charset="-122"/>
              </a:rPr>
              <a:t>巴勒斯坦</a:t>
            </a:r>
            <a:endParaRPr lang="zh-CN" altLang="en-US" b="1">
              <a:solidFill>
                <a:schemeClr val="accent2"/>
              </a:solidFill>
              <a:ea typeface="华文楷体" pitchFamily="2" charset="-122"/>
            </a:endParaRPr>
          </a:p>
        </p:txBody>
      </p:sp>
      <p:sp>
        <p:nvSpPr>
          <p:cNvPr id="20488" name="Text Box 11"/>
          <p:cNvSpPr txBox="1">
            <a:spLocks noChangeArrowheads="1"/>
          </p:cNvSpPr>
          <p:nvPr/>
        </p:nvSpPr>
        <p:spPr bwMode="auto">
          <a:xfrm>
            <a:off x="8105775" y="3760788"/>
            <a:ext cx="2114550" cy="366712"/>
          </a:xfrm>
          <a:prstGeom prst="rect">
            <a:avLst/>
          </a:prstGeom>
          <a:noFill/>
          <a:ln w="9525">
            <a:noFill/>
            <a:miter lim="800000"/>
          </a:ln>
        </p:spPr>
        <p:txBody>
          <a:bodyPr>
            <a:spAutoFit/>
          </a:bodyPr>
          <a:lstStyle/>
          <a:p>
            <a:r>
              <a:rPr lang="zh-CN" altLang="en-US" b="1">
                <a:solidFill>
                  <a:srgbClr val="0000CC"/>
                </a:solidFill>
                <a:ea typeface="华文楷体" pitchFamily="2" charset="-122"/>
              </a:rPr>
              <a:t>亚述扩张方向</a:t>
            </a:r>
            <a:endParaRPr lang="zh-CN" altLang="en-US" b="1">
              <a:solidFill>
                <a:srgbClr val="0000CC"/>
              </a:solidFill>
              <a:ea typeface="华文楷体" pitchFamily="2" charset="-122"/>
            </a:endParaRPr>
          </a:p>
        </p:txBody>
      </p:sp>
      <p:sp>
        <p:nvSpPr>
          <p:cNvPr id="18" name="文本框 57"/>
          <p:cNvSpPr txBox="1">
            <a:spLocks noChangeArrowheads="1"/>
          </p:cNvSpPr>
          <p:nvPr/>
        </p:nvSpPr>
        <p:spPr bwMode="auto">
          <a:xfrm>
            <a:off x="74613" y="6024563"/>
            <a:ext cx="1422400" cy="461962"/>
          </a:xfrm>
          <a:prstGeom prst="rect">
            <a:avLst/>
          </a:prstGeom>
          <a:noFill/>
          <a:ln w="9525">
            <a:noFill/>
            <a:miter lim="800000"/>
          </a:ln>
        </p:spPr>
        <p:txBody>
          <a:bodyPr wrap="none">
            <a:spAutoFit/>
          </a:bodyPr>
          <a:lstStyle/>
          <a:p>
            <a:r>
              <a:rPr lang="en-US" altLang="zh-CN" sz="2400" b="1">
                <a:solidFill>
                  <a:srgbClr val="FF0000"/>
                </a:solidFill>
                <a:latin typeface="黑体" panose="02010609060101010101" pitchFamily="2" charset="-122"/>
                <a:ea typeface="黑体" panose="02010609060101010101" pitchFamily="2" charset="-122"/>
              </a:rPr>
              <a:t>3.</a:t>
            </a:r>
            <a:r>
              <a:rPr lang="zh-CN" altLang="en-US" sz="2400" b="1">
                <a:solidFill>
                  <a:srgbClr val="FF0000"/>
                </a:solidFill>
                <a:latin typeface="黑体" panose="02010609060101010101" pitchFamily="2" charset="-122"/>
                <a:ea typeface="黑体" panose="02010609060101010101" pitchFamily="2" charset="-122"/>
              </a:rPr>
              <a:t>方式：</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19" name="左大括号 18"/>
          <p:cNvSpPr/>
          <p:nvPr/>
        </p:nvSpPr>
        <p:spPr>
          <a:xfrm>
            <a:off x="1160463" y="503238"/>
            <a:ext cx="76200" cy="747712"/>
          </a:xfrm>
          <a:prstGeom prst="leftBrace">
            <a:avLst/>
          </a:prstGeom>
          <a:solidFill>
            <a:schemeClr val="tx1"/>
          </a:solidFill>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solidFill>
                <a:srgbClr val="0000CC"/>
              </a:solidFill>
            </a:endParaRPr>
          </a:p>
        </p:txBody>
      </p:sp>
      <p:sp>
        <p:nvSpPr>
          <p:cNvPr id="20" name="文本框 57"/>
          <p:cNvSpPr txBox="1">
            <a:spLocks noChangeArrowheads="1"/>
          </p:cNvSpPr>
          <p:nvPr/>
        </p:nvSpPr>
        <p:spPr bwMode="auto">
          <a:xfrm>
            <a:off x="1301750" y="6024563"/>
            <a:ext cx="1422400" cy="461962"/>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武力征服</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0492" name="矩形 20"/>
          <p:cNvSpPr>
            <a:spLocks noChangeArrowheads="1"/>
          </p:cNvSpPr>
          <p:nvPr/>
        </p:nvSpPr>
        <p:spPr bwMode="auto">
          <a:xfrm>
            <a:off x="4705350" y="96838"/>
            <a:ext cx="1347788" cy="369887"/>
          </a:xfrm>
          <a:prstGeom prst="rect">
            <a:avLst/>
          </a:prstGeom>
          <a:noFill/>
          <a:ln w="9525">
            <a:noFill/>
            <a:miter lim="800000"/>
          </a:ln>
        </p:spPr>
        <p:txBody>
          <a:bodyPr wrap="none">
            <a:spAutoFit/>
          </a:bodyPr>
          <a:lstStyle/>
          <a:p>
            <a:r>
              <a:rPr lang="en-US" altLang="zh-CN" b="1">
                <a:solidFill>
                  <a:srgbClr val="FF0000"/>
                </a:solidFill>
              </a:rPr>
              <a:t>》</a:t>
            </a:r>
            <a:r>
              <a:rPr lang="zh-CN" altLang="en-US" b="1">
                <a:solidFill>
                  <a:srgbClr val="FF0000"/>
                </a:solidFill>
              </a:rPr>
              <a:t>农耕文明</a:t>
            </a:r>
            <a:endParaRPr lang="zh-CN" altLang="en-US"/>
          </a:p>
        </p:txBody>
      </p:sp>
      <p:sp>
        <p:nvSpPr>
          <p:cNvPr id="20493" name="Text Box 14"/>
          <p:cNvSpPr txBox="1">
            <a:spLocks noChangeArrowheads="1"/>
          </p:cNvSpPr>
          <p:nvPr/>
        </p:nvSpPr>
        <p:spPr bwMode="auto">
          <a:xfrm>
            <a:off x="7337425" y="6119813"/>
            <a:ext cx="3040063" cy="366712"/>
          </a:xfrm>
          <a:prstGeom prst="rect">
            <a:avLst/>
          </a:prstGeom>
          <a:noFill/>
          <a:ln w="9525">
            <a:noFill/>
            <a:miter lim="800000"/>
          </a:ln>
        </p:spPr>
        <p:txBody>
          <a:bodyPr>
            <a:spAutoFit/>
          </a:bodyPr>
          <a:lstStyle/>
          <a:p>
            <a:r>
              <a:rPr lang="zh-CN" altLang="en-US"/>
              <a:t>    ▼</a:t>
            </a:r>
            <a:r>
              <a:rPr lang="zh-CN" altLang="en-US" b="1">
                <a:ea typeface="华文楷体" pitchFamily="2" charset="-122"/>
              </a:rPr>
              <a:t>古代农耕文明的扩展</a:t>
            </a:r>
            <a:endParaRPr lang="zh-CN" altLang="en-US" b="1">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文本框 57"/>
          <p:cNvSpPr txBox="1">
            <a:spLocks noChangeArrowheads="1"/>
          </p:cNvSpPr>
          <p:nvPr/>
        </p:nvSpPr>
        <p:spPr bwMode="auto">
          <a:xfrm>
            <a:off x="-6350" y="19050"/>
            <a:ext cx="4802188" cy="461963"/>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一、帝国的缘起</a:t>
            </a:r>
            <a:r>
              <a:rPr lang="en-US" altLang="zh-CN" sz="2400" b="1">
                <a:solidFill>
                  <a:srgbClr val="FF0000"/>
                </a:solidFill>
                <a:latin typeface="黑体" panose="02010609060101010101" pitchFamily="2" charset="-122"/>
                <a:ea typeface="黑体" panose="02010609060101010101" pitchFamily="2" charset="-122"/>
              </a:rPr>
              <a:t>》</a:t>
            </a:r>
            <a:r>
              <a:rPr lang="zh-CN" altLang="en-US" sz="2400" b="1">
                <a:solidFill>
                  <a:srgbClr val="FF0000"/>
                </a:solidFill>
                <a:latin typeface="黑体" panose="02010609060101010101" pitchFamily="2" charset="-122"/>
                <a:ea typeface="黑体" panose="02010609060101010101" pitchFamily="2" charset="-122"/>
              </a:rPr>
              <a:t>古代文明的扩展</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1506" name="矩形 2"/>
          <p:cNvSpPr>
            <a:spLocks noChangeArrowheads="1"/>
          </p:cNvSpPr>
          <p:nvPr/>
        </p:nvSpPr>
        <p:spPr bwMode="auto">
          <a:xfrm>
            <a:off x="4705350" y="96838"/>
            <a:ext cx="1347788" cy="369887"/>
          </a:xfrm>
          <a:prstGeom prst="rect">
            <a:avLst/>
          </a:prstGeom>
          <a:noFill/>
          <a:ln w="9525">
            <a:noFill/>
            <a:miter lim="800000"/>
          </a:ln>
        </p:spPr>
        <p:txBody>
          <a:bodyPr wrap="none">
            <a:spAutoFit/>
          </a:bodyPr>
          <a:lstStyle/>
          <a:p>
            <a:r>
              <a:rPr lang="en-US" altLang="zh-CN" b="1">
                <a:solidFill>
                  <a:srgbClr val="FF0000"/>
                </a:solidFill>
              </a:rPr>
              <a:t>》</a:t>
            </a:r>
            <a:r>
              <a:rPr lang="zh-CN" altLang="en-US" b="1">
                <a:solidFill>
                  <a:srgbClr val="FF0000"/>
                </a:solidFill>
              </a:rPr>
              <a:t>海洋文明</a:t>
            </a:r>
            <a:endParaRPr lang="zh-CN" altLang="en-US" b="1"/>
          </a:p>
        </p:txBody>
      </p:sp>
      <p:pic>
        <p:nvPicPr>
          <p:cNvPr id="21507" name="Picture 2" descr="http://y2.ifengimg.com/cd844fd4972cc0cb/2012/0802/rdn_501a19c0e69db.jpg"/>
          <p:cNvPicPr>
            <a:picLocks noChangeAspect="1" noChangeArrowheads="1"/>
          </p:cNvPicPr>
          <p:nvPr/>
        </p:nvPicPr>
        <p:blipFill>
          <a:blip r:embed="rId1"/>
          <a:srcRect/>
          <a:stretch>
            <a:fillRect/>
          </a:stretch>
        </p:blipFill>
        <p:spPr bwMode="auto">
          <a:xfrm>
            <a:off x="7847013" y="96838"/>
            <a:ext cx="4164012" cy="3000375"/>
          </a:xfrm>
          <a:prstGeom prst="rect">
            <a:avLst/>
          </a:prstGeom>
          <a:noFill/>
          <a:ln w="9525">
            <a:noFill/>
            <a:miter lim="800000"/>
            <a:headEnd/>
            <a:tailEnd/>
          </a:ln>
        </p:spPr>
      </p:pic>
      <p:sp>
        <p:nvSpPr>
          <p:cNvPr id="21508" name="TextBox 6"/>
          <p:cNvSpPr txBox="1">
            <a:spLocks noChangeArrowheads="1"/>
          </p:cNvSpPr>
          <p:nvPr/>
        </p:nvSpPr>
        <p:spPr bwMode="auto">
          <a:xfrm>
            <a:off x="25400" y="3560763"/>
            <a:ext cx="7551738" cy="400050"/>
          </a:xfrm>
          <a:prstGeom prst="rect">
            <a:avLst/>
          </a:prstGeom>
          <a:solidFill>
            <a:schemeClr val="bg1"/>
          </a:solidFill>
          <a:ln w="9525">
            <a:noFill/>
            <a:miter lim="800000"/>
          </a:ln>
        </p:spPr>
        <p:txBody>
          <a:bodyPr>
            <a:spAutoFit/>
          </a:bodyPr>
          <a:lstStyle/>
          <a:p>
            <a:r>
              <a:rPr lang="zh-CN" altLang="en-US" sz="2000" b="1">
                <a:solidFill>
                  <a:srgbClr val="FF0000"/>
                </a:solidFill>
                <a:latin typeface="黑体" panose="02010609060101010101" pitchFamily="2" charset="-122"/>
                <a:ea typeface="黑体" panose="02010609060101010101" pitchFamily="2" charset="-122"/>
              </a:rPr>
              <a:t>依据上述材料概况希腊文明扩展的条件、区域、方式及扩展特点。</a:t>
            </a:r>
            <a:endParaRPr lang="zh-CN" altLang="en-US" sz="2000" b="1">
              <a:solidFill>
                <a:srgbClr val="FF0000"/>
              </a:solidFill>
              <a:latin typeface="黑体" panose="02010609060101010101" pitchFamily="2" charset="-122"/>
              <a:ea typeface="黑体" panose="02010609060101010101" pitchFamily="2" charset="-122"/>
            </a:endParaRPr>
          </a:p>
        </p:txBody>
      </p:sp>
      <p:pic>
        <p:nvPicPr>
          <p:cNvPr id="21509" name="图片 16"/>
          <p:cNvPicPr>
            <a:picLocks noChangeAspect="1"/>
          </p:cNvPicPr>
          <p:nvPr/>
        </p:nvPicPr>
        <p:blipFill>
          <a:blip r:embed="rId2"/>
          <a:srcRect l="8929" t="23334" r="11070" b="16191"/>
          <a:stretch>
            <a:fillRect/>
          </a:stretch>
        </p:blipFill>
        <p:spPr bwMode="auto">
          <a:xfrm>
            <a:off x="7735888" y="3492500"/>
            <a:ext cx="4384675" cy="3227388"/>
          </a:xfrm>
          <a:prstGeom prst="rect">
            <a:avLst/>
          </a:prstGeom>
          <a:noFill/>
          <a:ln w="9525">
            <a:noFill/>
            <a:miter lim="800000"/>
            <a:headEnd/>
            <a:tailEnd/>
          </a:ln>
        </p:spPr>
      </p:pic>
      <p:sp>
        <p:nvSpPr>
          <p:cNvPr id="21510" name="矩形 8"/>
          <p:cNvSpPr>
            <a:spLocks noChangeArrowheads="1"/>
          </p:cNvSpPr>
          <p:nvPr/>
        </p:nvSpPr>
        <p:spPr bwMode="auto">
          <a:xfrm>
            <a:off x="165100" y="422275"/>
            <a:ext cx="7681913" cy="3170238"/>
          </a:xfrm>
          <a:prstGeom prst="rect">
            <a:avLst/>
          </a:prstGeom>
          <a:noFill/>
          <a:ln w="9525">
            <a:solidFill>
              <a:srgbClr val="FF0000"/>
            </a:solidFill>
            <a:miter lim="800000"/>
          </a:ln>
        </p:spPr>
        <p:txBody>
          <a:bodyPr>
            <a:spAutoFit/>
          </a:bodyPr>
          <a:lstStyle/>
          <a:p>
            <a:r>
              <a:rPr lang="zh-CN" altLang="en-US" sz="2000" b="1">
                <a:solidFill>
                  <a:srgbClr val="0000CC"/>
                </a:solidFill>
                <a:latin typeface="黑体" panose="02010609060101010101" pitchFamily="2" charset="-122"/>
                <a:ea typeface="黑体" panose="02010609060101010101" pitchFamily="2" charset="-122"/>
              </a:rPr>
              <a:t>教材一：古代希腊人以移民方式扩大影响。他们利用自己的组织能力、航海技术和武器，向地中海和黑海周边地区殖民。 在</a:t>
            </a:r>
            <a:r>
              <a:rPr lang="en-US" altLang="zh-CN" sz="2000" b="1">
                <a:solidFill>
                  <a:srgbClr val="0000CC"/>
                </a:solidFill>
                <a:latin typeface="黑体" panose="02010609060101010101" pitchFamily="2" charset="-122"/>
                <a:ea typeface="黑体" panose="02010609060101010101" pitchFamily="2" charset="-122"/>
              </a:rPr>
              <a:t>200</a:t>
            </a:r>
            <a:r>
              <a:rPr lang="zh-CN" altLang="en-US" sz="2000" b="1">
                <a:solidFill>
                  <a:srgbClr val="0000CC"/>
                </a:solidFill>
                <a:latin typeface="黑体" panose="02010609060101010101" pitchFamily="2" charset="-122"/>
                <a:ea typeface="黑体" panose="02010609060101010101" pitchFamily="2" charset="-122"/>
              </a:rPr>
              <a:t>年左右的时间里，他们在东起黑海东岸、西到西班牙的广大地区建立了数量众多的城邦国家。</a:t>
            </a:r>
            <a:endParaRPr lang="zh-CN" altLang="en-US" sz="2000" b="1">
              <a:solidFill>
                <a:srgbClr val="0000CC"/>
              </a:solidFill>
              <a:latin typeface="黑体" panose="02010609060101010101" pitchFamily="2" charset="-122"/>
              <a:ea typeface="黑体" panose="02010609060101010101" pitchFamily="2" charset="-122"/>
            </a:endParaRPr>
          </a:p>
          <a:p>
            <a:r>
              <a:rPr lang="zh-CN" altLang="en-US" sz="2000" b="1">
                <a:latin typeface="黑体" panose="02010609060101010101" pitchFamily="2" charset="-122"/>
                <a:ea typeface="黑体" panose="02010609060101010101" pitchFamily="2" charset="-122"/>
              </a:rPr>
              <a:t>史料二：据古希腊历史学家希罗多德记载，约公元前</a:t>
            </a:r>
            <a:r>
              <a:rPr lang="en-US" altLang="zh-CN" sz="2000" b="1">
                <a:latin typeface="黑体" panose="02010609060101010101" pitchFamily="2" charset="-122"/>
                <a:ea typeface="黑体" panose="02010609060101010101" pitchFamily="2" charset="-122"/>
              </a:rPr>
              <a:t>630</a:t>
            </a:r>
            <a:r>
              <a:rPr lang="zh-CN" altLang="en-US" sz="2000" b="1">
                <a:latin typeface="黑体" panose="02010609060101010101" pitchFamily="2" charset="-122"/>
                <a:ea typeface="黑体" panose="02010609060101010101" pitchFamily="2" charset="-122"/>
              </a:rPr>
              <a:t>年前后，铁拉岛七年无雨，颗粒无收，于是铁拉人用抽签的办法从每两兄弟中选一人到非洲殖民。中签者泪流满面地离开家乡，结成生死与共的患难弟兄，终于在异乡开辟出一片新天地。</a:t>
            </a:r>
            <a:endParaRPr lang="en-US" altLang="zh-CN" sz="2000" b="1">
              <a:latin typeface="黑体" panose="02010609060101010101" pitchFamily="2" charset="-122"/>
              <a:ea typeface="黑体" panose="02010609060101010101" pitchFamily="2" charset="-122"/>
            </a:endParaRPr>
          </a:p>
          <a:p>
            <a:r>
              <a:rPr lang="zh-CN" altLang="en-US" sz="2000" b="1">
                <a:latin typeface="黑体" panose="02010609060101010101" pitchFamily="2" charset="-122"/>
                <a:ea typeface="黑体" panose="02010609060101010101" pitchFamily="2" charset="-122"/>
              </a:rPr>
              <a:t>史料三：我们沿着大海生活，就像蚂蚁或青蛙围绕着一个池塘。</a:t>
            </a:r>
            <a:endParaRPr lang="en-US" altLang="zh-CN" sz="2000" b="1">
              <a:latin typeface="黑体" panose="02010609060101010101" pitchFamily="2" charset="-122"/>
              <a:ea typeface="黑体" panose="02010609060101010101" pitchFamily="2" charset="-122"/>
            </a:endParaRPr>
          </a:p>
          <a:p>
            <a:r>
              <a:rPr lang="en-US" altLang="zh-CN" sz="2000" b="1">
                <a:latin typeface="黑体" panose="02010609060101010101" pitchFamily="2" charset="-122"/>
                <a:ea typeface="黑体" panose="02010609060101010101" pitchFamily="2" charset="-122"/>
              </a:rPr>
              <a:t>                                             ——</a:t>
            </a:r>
            <a:r>
              <a:rPr lang="zh-CN" altLang="en-US" sz="2000" b="1">
                <a:latin typeface="黑体" panose="02010609060101010101" pitchFamily="2" charset="-122"/>
                <a:ea typeface="黑体" panose="02010609060101010101" pitchFamily="2" charset="-122"/>
              </a:rPr>
              <a:t>柏拉图</a:t>
            </a:r>
            <a:endParaRPr lang="zh-CN" altLang="en-US" sz="2000" b="1">
              <a:latin typeface="黑体" panose="02010609060101010101" pitchFamily="2" charset="-122"/>
              <a:ea typeface="黑体" panose="02010609060101010101" pitchFamily="2" charset="-122"/>
            </a:endParaRPr>
          </a:p>
        </p:txBody>
      </p:sp>
      <p:sp>
        <p:nvSpPr>
          <p:cNvPr id="21511" name="Text Box 9"/>
          <p:cNvSpPr txBox="1">
            <a:spLocks noChangeArrowheads="1"/>
          </p:cNvSpPr>
          <p:nvPr/>
        </p:nvSpPr>
        <p:spPr bwMode="auto">
          <a:xfrm>
            <a:off x="7577138" y="3055938"/>
            <a:ext cx="5151437" cy="366712"/>
          </a:xfrm>
          <a:prstGeom prst="rect">
            <a:avLst/>
          </a:prstGeom>
          <a:noFill/>
          <a:ln w="9525">
            <a:noFill/>
            <a:miter lim="800000"/>
          </a:ln>
        </p:spPr>
        <p:txBody>
          <a:bodyPr>
            <a:spAutoFit/>
          </a:bodyPr>
          <a:lstStyle/>
          <a:p>
            <a:r>
              <a:rPr lang="zh-CN" altLang="en-US" b="1"/>
              <a:t>▼</a:t>
            </a:r>
            <a:r>
              <a:rPr lang="zh-CN" altLang="en-US" b="1">
                <a:ea typeface="华文楷体" pitchFamily="2" charset="-122"/>
              </a:rPr>
              <a:t>古希腊人在地中海和墨海地区的殖民</a:t>
            </a:r>
            <a:endParaRPr lang="zh-CN" altLang="en-US" b="1">
              <a:ea typeface="华文楷体" pitchFamily="2" charset="-122"/>
            </a:endParaRPr>
          </a:p>
        </p:txBody>
      </p:sp>
      <p:sp>
        <p:nvSpPr>
          <p:cNvPr id="11" name="矩形 10"/>
          <p:cNvSpPr>
            <a:spLocks noChangeArrowheads="1"/>
          </p:cNvSpPr>
          <p:nvPr/>
        </p:nvSpPr>
        <p:spPr bwMode="auto">
          <a:xfrm>
            <a:off x="76200" y="4505325"/>
            <a:ext cx="881063" cy="369888"/>
          </a:xfrm>
          <a:prstGeom prst="rect">
            <a:avLst/>
          </a:prstGeom>
          <a:noFill/>
          <a:ln w="9525">
            <a:noFill/>
            <a:miter lim="800000"/>
          </a:ln>
        </p:spPr>
        <p:txBody>
          <a:bodyPr wrap="none">
            <a:spAutoFit/>
          </a:bodyPr>
          <a:lstStyle/>
          <a:p>
            <a:r>
              <a:rPr lang="zh-CN" altLang="en-US" b="1">
                <a:solidFill>
                  <a:srgbClr val="FF0000"/>
                </a:solidFill>
                <a:latin typeface="黑体" panose="02010609060101010101" pitchFamily="2" charset="-122"/>
                <a:ea typeface="黑体" panose="02010609060101010101" pitchFamily="2" charset="-122"/>
              </a:rPr>
              <a:t>方式：</a:t>
            </a:r>
            <a:endParaRPr lang="en-US" altLang="zh-CN" b="1">
              <a:solidFill>
                <a:srgbClr val="FF0000"/>
              </a:solidFill>
              <a:latin typeface="黑体" panose="02010609060101010101" pitchFamily="2" charset="-122"/>
              <a:ea typeface="黑体" panose="02010609060101010101" pitchFamily="2" charset="-122"/>
            </a:endParaRPr>
          </a:p>
        </p:txBody>
      </p:sp>
      <p:sp>
        <p:nvSpPr>
          <p:cNvPr id="12" name="矩形 11"/>
          <p:cNvSpPr>
            <a:spLocks noChangeArrowheads="1"/>
          </p:cNvSpPr>
          <p:nvPr/>
        </p:nvSpPr>
        <p:spPr bwMode="auto">
          <a:xfrm>
            <a:off x="554038" y="4076700"/>
            <a:ext cx="7472362" cy="369888"/>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0000CC"/>
                </a:solidFill>
                <a:latin typeface="黑体" panose="02010609060101010101" pitchFamily="2" charset="-122"/>
                <a:ea typeface="黑体" panose="02010609060101010101" pitchFamily="2" charset="-122"/>
              </a:rPr>
              <a:t>组织能力强</a:t>
            </a:r>
            <a:r>
              <a:rPr lang="zh-CN" altLang="en-US" b="1">
                <a:solidFill>
                  <a:srgbClr val="FF0000"/>
                </a:solidFill>
                <a:latin typeface="宋体" panose="02010600030101010101" pitchFamily="2" charset="-122"/>
              </a:rPr>
              <a:t>②</a:t>
            </a:r>
            <a:r>
              <a:rPr lang="zh-CN" altLang="en-US" b="1">
                <a:solidFill>
                  <a:srgbClr val="0000CC"/>
                </a:solidFill>
                <a:latin typeface="黑体" panose="02010609060101010101" pitchFamily="2" charset="-122"/>
                <a:ea typeface="黑体" panose="02010609060101010101" pitchFamily="2" charset="-122"/>
              </a:rPr>
              <a:t>航海技术和武器先进 </a:t>
            </a:r>
            <a:r>
              <a:rPr lang="zh-CN" altLang="en-US" b="1">
                <a:solidFill>
                  <a:srgbClr val="FF0000"/>
                </a:solidFill>
                <a:latin typeface="宋体" panose="02010600030101010101" pitchFamily="2" charset="-122"/>
              </a:rPr>
              <a:t>③环海，山多地少，为了生存</a:t>
            </a:r>
            <a:endParaRPr lang="en-US" altLang="zh-CN" b="1">
              <a:solidFill>
                <a:srgbClr val="FF0000"/>
              </a:solidFill>
              <a:latin typeface="黑体" panose="02010609060101010101" pitchFamily="2" charset="-122"/>
              <a:ea typeface="黑体" panose="02010609060101010101" pitchFamily="2" charset="-122"/>
            </a:endParaRPr>
          </a:p>
        </p:txBody>
      </p:sp>
      <p:sp>
        <p:nvSpPr>
          <p:cNvPr id="13" name="矩形 12"/>
          <p:cNvSpPr>
            <a:spLocks noChangeArrowheads="1"/>
          </p:cNvSpPr>
          <p:nvPr/>
        </p:nvSpPr>
        <p:spPr bwMode="auto">
          <a:xfrm>
            <a:off x="752475" y="4519613"/>
            <a:ext cx="1641475" cy="369887"/>
          </a:xfrm>
          <a:prstGeom prst="rect">
            <a:avLst/>
          </a:prstGeom>
          <a:solidFill>
            <a:srgbClr val="FFFF00"/>
          </a:solidFill>
          <a:ln w="9525">
            <a:noFill/>
            <a:miter lim="800000"/>
          </a:ln>
        </p:spPr>
        <p:txBody>
          <a:bodyPr>
            <a:spAutoFit/>
          </a:bodyPr>
          <a:lstStyle/>
          <a:p>
            <a:r>
              <a:rPr lang="zh-CN" altLang="en-US" b="1">
                <a:solidFill>
                  <a:srgbClr val="FF0000"/>
                </a:solidFill>
                <a:latin typeface="黑体" panose="02010609060101010101" pitchFamily="2" charset="-122"/>
                <a:ea typeface="黑体" panose="02010609060101010101" pitchFamily="2" charset="-122"/>
              </a:rPr>
              <a:t>移民（殖民）</a:t>
            </a:r>
            <a:endParaRPr lang="en-US" altLang="zh-CN" b="1">
              <a:solidFill>
                <a:srgbClr val="FF0000"/>
              </a:solidFill>
              <a:latin typeface="黑体" panose="02010609060101010101" pitchFamily="2" charset="-122"/>
              <a:ea typeface="黑体" panose="02010609060101010101" pitchFamily="2" charset="-122"/>
            </a:endParaRPr>
          </a:p>
        </p:txBody>
      </p:sp>
      <p:sp>
        <p:nvSpPr>
          <p:cNvPr id="14" name="矩形 13"/>
          <p:cNvSpPr>
            <a:spLocks noChangeArrowheads="1"/>
          </p:cNvSpPr>
          <p:nvPr/>
        </p:nvSpPr>
        <p:spPr bwMode="auto">
          <a:xfrm>
            <a:off x="77788" y="4062413"/>
            <a:ext cx="649287" cy="369887"/>
          </a:xfrm>
          <a:prstGeom prst="rect">
            <a:avLst/>
          </a:prstGeom>
          <a:noFill/>
          <a:ln w="9525">
            <a:noFill/>
            <a:miter lim="800000"/>
          </a:ln>
        </p:spPr>
        <p:txBody>
          <a:bodyPr wrap="none">
            <a:spAutoFit/>
          </a:bodyPr>
          <a:lstStyle/>
          <a:p>
            <a:r>
              <a:rPr lang="zh-CN" altLang="en-US" b="1">
                <a:solidFill>
                  <a:srgbClr val="FF0000"/>
                </a:solidFill>
                <a:latin typeface="黑体" panose="02010609060101010101" pitchFamily="2" charset="-122"/>
                <a:ea typeface="黑体" panose="02010609060101010101" pitchFamily="2" charset="-122"/>
              </a:rPr>
              <a:t>条件</a:t>
            </a:r>
            <a:endParaRPr lang="en-US" altLang="zh-CN" b="1">
              <a:solidFill>
                <a:srgbClr val="FF0000"/>
              </a:solidFill>
              <a:latin typeface="黑体" panose="02010609060101010101" pitchFamily="2" charset="-122"/>
              <a:ea typeface="黑体" panose="02010609060101010101" pitchFamily="2" charset="-122"/>
            </a:endParaRPr>
          </a:p>
        </p:txBody>
      </p:sp>
      <p:sp>
        <p:nvSpPr>
          <p:cNvPr id="15" name="文本框 2"/>
          <p:cNvSpPr txBox="1">
            <a:spLocks noChangeArrowheads="1"/>
          </p:cNvSpPr>
          <p:nvPr/>
        </p:nvSpPr>
        <p:spPr bwMode="auto">
          <a:xfrm>
            <a:off x="827088" y="5334000"/>
            <a:ext cx="3686175" cy="400050"/>
          </a:xfrm>
          <a:prstGeom prst="rect">
            <a:avLst/>
          </a:prstGeom>
          <a:solidFill>
            <a:srgbClr val="FFFF00"/>
          </a:solidFill>
          <a:ln w="9525">
            <a:noFill/>
            <a:miter lim="800000"/>
          </a:ln>
        </p:spPr>
        <p:txBody>
          <a:bodyPr>
            <a:spAutoFit/>
          </a:bodyPr>
          <a:lstStyle/>
          <a:p>
            <a:r>
              <a:rPr lang="zh-CN" altLang="en-US" sz="2000" b="1">
                <a:solidFill>
                  <a:srgbClr val="FF0000"/>
                </a:solidFill>
                <a:ea typeface="华文楷体" pitchFamily="2" charset="-122"/>
              </a:rPr>
              <a:t>沿海岸线建城邦，</a:t>
            </a:r>
            <a:r>
              <a:rPr lang="zh-CN" altLang="en-US" sz="2000" b="1">
                <a:solidFill>
                  <a:srgbClr val="FF0000"/>
                </a:solidFill>
                <a:latin typeface="楷体" panose="02010609060101010101" pitchFamily="49" charset="-122"/>
                <a:ea typeface="楷体" panose="02010609060101010101" pitchFamily="49" charset="-122"/>
              </a:rPr>
              <a:t>呈线状分布</a:t>
            </a:r>
            <a:endParaRPr lang="zh-CN" altLang="en-US" sz="2000" b="1">
              <a:solidFill>
                <a:srgbClr val="FF0000"/>
              </a:solidFill>
              <a:latin typeface="楷体" panose="02010609060101010101" pitchFamily="49" charset="-122"/>
              <a:ea typeface="楷体" panose="02010609060101010101" pitchFamily="49" charset="-122"/>
            </a:endParaRPr>
          </a:p>
        </p:txBody>
      </p:sp>
      <p:sp>
        <p:nvSpPr>
          <p:cNvPr id="16" name="矩形 15"/>
          <p:cNvSpPr>
            <a:spLocks noChangeArrowheads="1"/>
          </p:cNvSpPr>
          <p:nvPr/>
        </p:nvSpPr>
        <p:spPr bwMode="auto">
          <a:xfrm>
            <a:off x="119063" y="5357813"/>
            <a:ext cx="882650" cy="368300"/>
          </a:xfrm>
          <a:prstGeom prst="rect">
            <a:avLst/>
          </a:prstGeom>
          <a:noFill/>
          <a:ln w="9525">
            <a:noFill/>
            <a:miter lim="800000"/>
          </a:ln>
        </p:spPr>
        <p:txBody>
          <a:bodyPr wrap="none">
            <a:spAutoFit/>
          </a:bodyPr>
          <a:lstStyle/>
          <a:p>
            <a:r>
              <a:rPr lang="zh-CN" altLang="en-US" b="1">
                <a:solidFill>
                  <a:srgbClr val="FF0000"/>
                </a:solidFill>
                <a:latin typeface="黑体" panose="02010609060101010101" pitchFamily="2" charset="-122"/>
                <a:ea typeface="黑体" panose="02010609060101010101" pitchFamily="2" charset="-122"/>
              </a:rPr>
              <a:t>特点：</a:t>
            </a:r>
            <a:endParaRPr lang="en-US" altLang="zh-CN" b="1">
              <a:solidFill>
                <a:srgbClr val="FF0000"/>
              </a:solidFill>
              <a:latin typeface="黑体" panose="02010609060101010101" pitchFamily="2" charset="-122"/>
              <a:ea typeface="黑体" panose="02010609060101010101" pitchFamily="2" charset="-122"/>
            </a:endParaRPr>
          </a:p>
        </p:txBody>
      </p:sp>
      <p:sp>
        <p:nvSpPr>
          <p:cNvPr id="18" name="矩形 17"/>
          <p:cNvSpPr>
            <a:spLocks noChangeArrowheads="1"/>
          </p:cNvSpPr>
          <p:nvPr/>
        </p:nvSpPr>
        <p:spPr bwMode="auto">
          <a:xfrm>
            <a:off x="2349500" y="4532313"/>
            <a:ext cx="3906838" cy="369887"/>
          </a:xfrm>
          <a:prstGeom prst="rect">
            <a:avLst/>
          </a:prstGeom>
          <a:noFill/>
          <a:ln w="9525">
            <a:noFill/>
            <a:miter lim="800000"/>
          </a:ln>
        </p:spPr>
        <p:txBody>
          <a:bodyPr>
            <a:spAutoFit/>
          </a:bodyPr>
          <a:lstStyle/>
          <a:p>
            <a:r>
              <a:rPr lang="zh-CN" altLang="en-US" b="1">
                <a:solidFill>
                  <a:srgbClr val="FF0000"/>
                </a:solidFill>
                <a:latin typeface="黑体" panose="02010609060101010101" pitchFamily="2" charset="-122"/>
                <a:ea typeface="黑体" panose="02010609060101010101" pitchFamily="2" charset="-122"/>
              </a:rPr>
              <a:t>母邦和子邦在政治经济上是平等的</a:t>
            </a:r>
            <a:endParaRPr lang="en-US" altLang="zh-CN" b="1">
              <a:solidFill>
                <a:srgbClr val="FF0000"/>
              </a:solidFill>
              <a:latin typeface="黑体" panose="02010609060101010101" pitchFamily="2" charset="-122"/>
              <a:ea typeface="黑体" panose="02010609060101010101" pitchFamily="2" charset="-122"/>
            </a:endParaRPr>
          </a:p>
        </p:txBody>
      </p:sp>
      <p:sp>
        <p:nvSpPr>
          <p:cNvPr id="19" name="矩形 18"/>
          <p:cNvSpPr>
            <a:spLocks noChangeArrowheads="1"/>
          </p:cNvSpPr>
          <p:nvPr/>
        </p:nvSpPr>
        <p:spPr bwMode="auto">
          <a:xfrm>
            <a:off x="107950" y="4953000"/>
            <a:ext cx="806450" cy="369888"/>
          </a:xfrm>
          <a:prstGeom prst="rect">
            <a:avLst/>
          </a:prstGeom>
          <a:noFill/>
          <a:ln w="9525">
            <a:noFill/>
            <a:miter lim="800000"/>
          </a:ln>
        </p:spPr>
        <p:txBody>
          <a:bodyPr>
            <a:spAutoFit/>
          </a:bodyPr>
          <a:lstStyle/>
          <a:p>
            <a:r>
              <a:rPr lang="zh-CN" altLang="en-US" b="1">
                <a:solidFill>
                  <a:srgbClr val="FF0000"/>
                </a:solidFill>
                <a:latin typeface="黑体" panose="02010609060101010101" pitchFamily="2" charset="-122"/>
                <a:ea typeface="黑体" panose="02010609060101010101" pitchFamily="2" charset="-122"/>
              </a:rPr>
              <a:t>区域：</a:t>
            </a:r>
            <a:endParaRPr lang="en-US" altLang="zh-CN" b="1">
              <a:solidFill>
                <a:srgbClr val="FF0000"/>
              </a:solidFill>
              <a:latin typeface="黑体" panose="02010609060101010101" pitchFamily="2" charset="-122"/>
              <a:ea typeface="黑体" panose="02010609060101010101" pitchFamily="2" charset="-122"/>
            </a:endParaRPr>
          </a:p>
        </p:txBody>
      </p:sp>
      <p:sp>
        <p:nvSpPr>
          <p:cNvPr id="20" name="矩形 19"/>
          <p:cNvSpPr>
            <a:spLocks noChangeArrowheads="1"/>
          </p:cNvSpPr>
          <p:nvPr/>
        </p:nvSpPr>
        <p:spPr bwMode="auto">
          <a:xfrm>
            <a:off x="827088" y="4953000"/>
            <a:ext cx="2973387" cy="369888"/>
          </a:xfrm>
          <a:prstGeom prst="rect">
            <a:avLst/>
          </a:prstGeom>
          <a:noFill/>
          <a:ln w="9525">
            <a:noFill/>
            <a:miter lim="800000"/>
          </a:ln>
        </p:spPr>
        <p:txBody>
          <a:bodyPr wrap="none">
            <a:spAutoFit/>
          </a:bodyPr>
          <a:lstStyle/>
          <a:p>
            <a:r>
              <a:rPr lang="zh-CN" altLang="en-US" b="1">
                <a:solidFill>
                  <a:srgbClr val="0000CC"/>
                </a:solidFill>
                <a:latin typeface="黑体" panose="02010609060101010101" pitchFamily="2" charset="-122"/>
                <a:ea typeface="黑体" panose="02010609060101010101" pitchFamily="2" charset="-122"/>
              </a:rPr>
              <a:t>东起黑海东岸、西到西班牙</a:t>
            </a:r>
            <a:endParaRPr lang="zh-CN" altLang="en-US"/>
          </a:p>
        </p:txBody>
      </p:sp>
      <p:sp>
        <p:nvSpPr>
          <p:cNvPr id="21" name="左大括号 20"/>
          <p:cNvSpPr/>
          <p:nvPr/>
        </p:nvSpPr>
        <p:spPr>
          <a:xfrm>
            <a:off x="119063" y="4203700"/>
            <a:ext cx="46037" cy="14859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barn(inVertical)">
                                      <p:cBhvr>
                                        <p:cTn id="48" dur="500"/>
                                        <p:tgtEl>
                                          <p:spTgt spid="20"/>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p:bldP spid="15" grpId="0" animBg="1"/>
      <p:bldP spid="16"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30" name="Group 190"/>
          <p:cNvGraphicFramePr>
            <a:graphicFrameLocks noGrp="1"/>
          </p:cNvGraphicFramePr>
          <p:nvPr/>
        </p:nvGraphicFramePr>
        <p:xfrm>
          <a:off x="141288" y="569913"/>
          <a:ext cx="11760865" cy="5434134"/>
        </p:xfrm>
        <a:graphic>
          <a:graphicData uri="http://schemas.openxmlformats.org/drawingml/2006/table">
            <a:tbl>
              <a:tblPr/>
              <a:tblGrid>
                <a:gridCol w="846122"/>
                <a:gridCol w="609600"/>
                <a:gridCol w="943429"/>
                <a:gridCol w="2148114"/>
                <a:gridCol w="5050972"/>
                <a:gridCol w="812800"/>
                <a:gridCol w="1349828"/>
              </a:tblGrid>
              <a:tr h="449927">
                <a:tc>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类型</a:t>
                      </a:r>
                      <a:endPar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代表</a:t>
                      </a:r>
                      <a:endPar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条    件</a:t>
                      </a:r>
                      <a:endPar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表     现</a:t>
                      </a:r>
                      <a:endPar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方式</a:t>
                      </a:r>
                      <a:endParaRPr kumimoji="0" lang="en-US" altLang="zh-CN"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rPr>
                        <a:t>影响</a:t>
                      </a:r>
                      <a:endParaRPr kumimoji="0" lang="zh-CN" altLang="en-US" sz="2400" b="0" i="0" u="none" strike="noStrike" cap="none" normalizeH="0" baseline="0" dirty="0" smtClean="0">
                        <a:ln>
                          <a:noFill/>
                        </a:ln>
                        <a:solidFill>
                          <a:schemeClr val="tx1"/>
                        </a:solidFill>
                        <a:effectLst/>
                        <a:latin typeface="黑体" panose="02010609060101010101" pitchFamily="2" charset="-122"/>
                        <a:ea typeface="黑体" panose="0201060906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81018">
                <a:tc rowSpan="4">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2000" b="0"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农耕文明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en-US" altLang="zh-CN"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古埃及文明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rowSpan="4">
                  <a:txBody>
                    <a:bodyPr/>
                    <a:lstStyle/>
                    <a:p>
                      <a:r>
                        <a:rPr lang="zh-CN" altLang="en-US" sz="1600" b="1" dirty="0" smtClean="0">
                          <a:solidFill>
                            <a:srgbClr val="FF0000"/>
                          </a:solidFill>
                          <a:latin typeface="宋体" panose="02010600030101010101" pitchFamily="2" charset="-122"/>
                          <a:ea typeface="+mn-ea"/>
                        </a:rPr>
                        <a:t>①</a:t>
                      </a:r>
                      <a:r>
                        <a:rPr lang="zh-CN" altLang="en-US" sz="1800" b="1" dirty="0" smtClean="0">
                          <a:solidFill>
                            <a:srgbClr val="FF0000"/>
                          </a:solidFill>
                        </a:rPr>
                        <a:t>农耕文明水平高（可能）</a:t>
                      </a:r>
                      <a:endParaRPr lang="en-US" altLang="zh-CN" sz="1800" b="1" dirty="0" smtClean="0">
                        <a:solidFill>
                          <a:srgbClr val="FF0000"/>
                        </a:solidFill>
                      </a:endParaRPr>
                    </a:p>
                    <a:p>
                      <a:r>
                        <a:rPr lang="zh-CN" altLang="en-US" sz="1800" b="1" dirty="0" smtClean="0">
                          <a:solidFill>
                            <a:srgbClr val="FF0000"/>
                          </a:solidFill>
                          <a:latin typeface="宋体" panose="02010600030101010101" pitchFamily="2" charset="-122"/>
                          <a:ea typeface="+mn-ea"/>
                        </a:rPr>
                        <a:t>②</a:t>
                      </a:r>
                      <a:r>
                        <a:rPr lang="zh-CN" altLang="en-US" sz="1800" b="1" dirty="0" smtClean="0">
                          <a:solidFill>
                            <a:srgbClr val="FF0000"/>
                          </a:solidFill>
                          <a:latin typeface="华文楷体" pitchFamily="2" charset="-122"/>
                          <a:ea typeface="华文楷体" pitchFamily="2" charset="-122"/>
                        </a:rPr>
                        <a:t>农业的发展需求（必要）</a:t>
                      </a:r>
                      <a:endParaRPr lang="zh-CN" altLang="en-US" sz="1800" b="1" dirty="0" smtClean="0">
                        <a:solidFill>
                          <a:srgbClr val="FF0000"/>
                        </a:solidFill>
                        <a:latin typeface="华文楷体" pitchFamily="2" charset="-122"/>
                        <a:ea typeface="华文楷体" pitchFamily="2" charset="-122"/>
                      </a:endParaRPr>
                    </a:p>
                    <a:p>
                      <a:r>
                        <a:rPr lang="zh-CN" altLang="en-US" sz="1800" b="1" dirty="0" smtClean="0">
                          <a:solidFill>
                            <a:srgbClr val="FF0000"/>
                          </a:solidFill>
                          <a:latin typeface="宋体" panose="02010600030101010101" pitchFamily="2" charset="-122"/>
                          <a:ea typeface="+mn-ea"/>
                        </a:rPr>
                        <a:t>③</a:t>
                      </a:r>
                      <a:r>
                        <a:rPr lang="zh-CN" altLang="en-US" sz="1800" b="1" dirty="0" smtClean="0">
                          <a:solidFill>
                            <a:srgbClr val="FF0000"/>
                          </a:solidFill>
                          <a:ea typeface="华文楷体" pitchFamily="2" charset="-122"/>
                        </a:rPr>
                        <a:t>扩张及争霸战争推动</a:t>
                      </a:r>
                      <a:endParaRPr lang="zh-CN" altLang="en-US" sz="1800" b="1" dirty="0" smtClean="0">
                        <a:solidFill>
                          <a:srgbClr val="FF0000"/>
                        </a:solidFill>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zh-CN" altLang="en-US" sz="2000" b="1" i="0" u="none" strike="noStrike" cap="none" normalizeH="0" baseline="0" dirty="0" smtClean="0">
                        <a:ln>
                          <a:noFill/>
                        </a:ln>
                        <a:solidFill>
                          <a:srgbClr val="C91B51"/>
                        </a:solidFill>
                        <a:effectLst/>
                        <a:latin typeface="华文楷体" pitchFamily="2" charset="-122"/>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4">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r>
                        <a:rPr lang="zh-CN" altLang="en-US" sz="2000" b="1" dirty="0" smtClean="0">
                          <a:solidFill>
                            <a:srgbClr val="0000CC"/>
                          </a:solidFill>
                          <a:ea typeface="华文楷体" pitchFamily="2" charset="-122"/>
                        </a:rPr>
                        <a:t>武力扩张</a:t>
                      </a:r>
                      <a:endParaRPr lang="zh-CN" altLang="en-US" sz="2000" b="1" dirty="0" smtClean="0">
                        <a:solidFill>
                          <a:srgbClr val="0000CC"/>
                        </a:solidFill>
                        <a:ea typeface="华文楷体" pitchFamily="2" charset="-122"/>
                      </a:endParaRPr>
                    </a:p>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2000" b="0"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5">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2400" b="0"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30629">
                <a:tc vMerge="1">
                  <a:tcPr/>
                </a:tc>
                <a:tc rowSpan="3">
                  <a:txBody>
                    <a:bodyPr/>
                    <a:lstStyle/>
                    <a:p>
                      <a:pPr marL="0" marR="0" lvl="0" indent="0" algn="ctr" defTabSz="914400" rtl="0" eaLnBrk="0" fontAlgn="base" latinLnBrk="0" hangingPunct="0">
                        <a:lnSpc>
                          <a:spcPct val="95000"/>
                        </a:lnSpc>
                        <a:spcBef>
                          <a:spcPct val="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古</a:t>
                      </a:r>
                      <a:endParaRPr kumimoji="0" lang="en-US" altLang="zh-CN"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p>
                      <a:pPr marL="0" marR="0" lvl="0" indent="0" algn="ctr" defTabSz="914400" rtl="0" eaLnBrk="0" fontAlgn="base" latinLnBrk="0" hangingPunct="0">
                        <a:lnSpc>
                          <a:spcPct val="95000"/>
                        </a:lnSpc>
                        <a:spcBef>
                          <a:spcPct val="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西亚</a:t>
                      </a:r>
                      <a:endParaRPr kumimoji="0" lang="en-US" altLang="zh-CN"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p>
                      <a:pPr marL="0" marR="0" lvl="0" indent="0" algn="ctr" defTabSz="914400" rtl="0" eaLnBrk="0" fontAlgn="base" latinLnBrk="0" hangingPunct="0">
                        <a:lnSpc>
                          <a:spcPct val="95000"/>
                        </a:lnSpc>
                        <a:spcBef>
                          <a:spcPct val="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两河</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p>
                      <a:pPr marL="0" marR="0" lvl="0" indent="0" algn="ctr" defTabSz="914400" rtl="0" eaLnBrk="0" fontAlgn="base" latinLnBrk="0" hangingPunct="0">
                        <a:lnSpc>
                          <a:spcPct val="95000"/>
                        </a:lnSpc>
                        <a:spcBef>
                          <a:spcPct val="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古巴比伦文明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c vMerge="1">
                  <a:tcPr/>
                </a:tc>
                <a:tc vMerge="1">
                  <a:tcPr/>
                </a:tc>
                <a:tc vMerge="1">
                  <a:tcPr/>
                </a:tc>
              </a:tr>
              <a:tr h="1001486">
                <a:tc vMerge="1">
                  <a:tcPr/>
                </a:tc>
                <a:tc vMerge="1">
                  <a:tcPr/>
                </a:tc>
                <a:tc vMerge="1">
                  <a:tcPr/>
                </a:tc>
                <a:tc vMerge="1">
                  <a:tcPr/>
                </a:tc>
                <a:tc>
                  <a:txBody>
                    <a:bodyPr/>
                    <a:lstStyle/>
                    <a:p>
                      <a:endParaRPr lang="zh-CN" altLang="en-US"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c vMerge="1">
                  <a:tcPr/>
                </a:tc>
              </a:tr>
              <a:tr h="1233714">
                <a:tc vMerge="1">
                  <a:tcPr/>
                </a:tc>
                <a:tc vMerge="1">
                  <a:tcPr/>
                </a:tc>
                <a:tc>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亚述帝国</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c>
                  <a:txBody>
                    <a:bodyPr/>
                    <a:lstStyle/>
                    <a:p>
                      <a:endParaRPr lang="zh-CN" altLang="en-US"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cPr/>
                </a:tc>
                <a:tc vMerge="1">
                  <a:tcPr/>
                </a:tc>
              </a:tr>
              <a:tr h="1640114">
                <a:tc>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海洋文明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pPr>
                      <a:r>
                        <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rPr>
                        <a:t>古希腊文明</a:t>
                      </a:r>
                      <a:endParaRPr kumimoji="0" lang="zh-CN" altLang="en-US" sz="2000" b="1" i="0" u="none" strike="noStrike" cap="none" normalizeH="0" baseline="0" dirty="0" smtClean="0">
                        <a:ln>
                          <a:noFill/>
                        </a:ln>
                        <a:solidFill>
                          <a:schemeClr val="tx1"/>
                        </a:solidFill>
                        <a:effectLst/>
                        <a:latin typeface="Calibri" panose="020F0502020204030204" pitchFamily="34" charset="0"/>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b="1" dirty="0" smtClean="0">
                          <a:solidFill>
                            <a:srgbClr val="FF0000"/>
                          </a:solidFill>
                          <a:latin typeface="宋体" panose="02010600030101010101" pitchFamily="2" charset="-122"/>
                          <a:ea typeface="+mn-ea"/>
                        </a:rPr>
                        <a:t>①</a:t>
                      </a:r>
                      <a:r>
                        <a:rPr lang="zh-CN" altLang="en-US" b="1" dirty="0" smtClean="0">
                          <a:solidFill>
                            <a:srgbClr val="0000CC"/>
                          </a:solidFill>
                          <a:latin typeface="黑体" panose="02010609060101010101" pitchFamily="2" charset="-122"/>
                          <a:ea typeface="黑体" panose="02010609060101010101" pitchFamily="2" charset="-122"/>
                        </a:rPr>
                        <a:t>组织能力强</a:t>
                      </a:r>
                      <a:endParaRPr lang="en-US" altLang="zh-CN" b="1" dirty="0" smtClean="0">
                        <a:solidFill>
                          <a:srgbClr val="0000CC"/>
                        </a:solidFill>
                        <a:latin typeface="黑体" panose="02010609060101010101" pitchFamily="2" charset="-122"/>
                        <a:ea typeface="黑体" panose="02010609060101010101" pitchFamily="2" charset="-122"/>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b="1" dirty="0" smtClean="0">
                          <a:solidFill>
                            <a:srgbClr val="FF0000"/>
                          </a:solidFill>
                          <a:latin typeface="宋体" panose="02010600030101010101" pitchFamily="2" charset="-122"/>
                          <a:ea typeface="+mn-ea"/>
                        </a:rPr>
                        <a:t>②</a:t>
                      </a:r>
                      <a:r>
                        <a:rPr lang="zh-CN" altLang="en-US" b="1" dirty="0" smtClean="0">
                          <a:solidFill>
                            <a:srgbClr val="0000CC"/>
                          </a:solidFill>
                          <a:latin typeface="黑体" panose="02010609060101010101" pitchFamily="2" charset="-122"/>
                          <a:ea typeface="黑体" panose="02010609060101010101" pitchFamily="2" charset="-122"/>
                        </a:rPr>
                        <a:t>航海技术和武器先进 </a:t>
                      </a:r>
                      <a:endParaRPr lang="en-US" altLang="zh-CN" b="1" dirty="0" smtClean="0">
                        <a:solidFill>
                          <a:srgbClr val="0000CC"/>
                        </a:solidFill>
                        <a:latin typeface="黑体" panose="02010609060101010101" pitchFamily="2" charset="-122"/>
                        <a:ea typeface="黑体" panose="02010609060101010101" pitchFamily="2" charset="-122"/>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b="1" dirty="0" smtClean="0">
                          <a:solidFill>
                            <a:srgbClr val="FF0000"/>
                          </a:solidFill>
                          <a:latin typeface="宋体" panose="02010600030101010101" pitchFamily="2" charset="-122"/>
                          <a:ea typeface="+mn-ea"/>
                        </a:rPr>
                        <a:t>③环海，山多地少，为了生存</a:t>
                      </a:r>
                      <a:endParaRPr lang="en-US" altLang="zh-CN" b="1" dirty="0" smtClean="0">
                        <a:solidFill>
                          <a:srgbClr val="FF0000"/>
                        </a:solidFill>
                        <a:latin typeface="黑体" panose="02010609060101010101" pitchFamily="2" charset="-122"/>
                        <a:ea typeface="黑体" panose="02010609060101010101" pitchFamily="2" charset="-122"/>
                      </a:endParaRPr>
                    </a:p>
                    <a:p>
                      <a:endParaRPr lang="zh-CN" altLang="en-US"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 typeface="Arial" panose="020B0604020202020204" pitchFamily="34" charset="0"/>
                        <a:buNone/>
                      </a:pPr>
                      <a:endParaRPr kumimoji="0" lang="zh-CN" altLang="en-US" sz="2000" b="1" i="0" u="none" strike="noStrike" cap="none" normalizeH="0" baseline="0" dirty="0" smtClean="0">
                        <a:ln>
                          <a:noFill/>
                        </a:ln>
                        <a:solidFill>
                          <a:srgbClr val="C91B51"/>
                        </a:solidFill>
                        <a:effectLst/>
                        <a:latin typeface="华文楷体" pitchFamily="2" charset="-122"/>
                        <a:ea typeface="华文楷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r>
                        <a:rPr lang="zh-CN" altLang="en-US" sz="2000" b="1" dirty="0" smtClean="0">
                          <a:ea typeface="华文楷体" pitchFamily="2" charset="-122"/>
                        </a:rPr>
                        <a:t>移民殖民</a:t>
                      </a:r>
                      <a:endParaRPr kumimoji="0" lang="zh-CN" altLang="en-US" sz="2000" b="0" i="0" u="none" strike="noStrike" cap="none" normalizeH="0" baseline="0" dirty="0" smtClean="0">
                        <a:ln>
                          <a:noFill/>
                        </a:ln>
                        <a:solidFill>
                          <a:schemeClr val="tx1"/>
                        </a:solidFill>
                        <a:effectLst/>
                        <a:latin typeface="Calibri" panose="020F050202020403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cPr/>
                </a:tc>
              </a:tr>
            </a:tbl>
          </a:graphicData>
        </a:graphic>
      </p:graphicFrame>
      <p:sp>
        <p:nvSpPr>
          <p:cNvPr id="22568" name="Text Box 191"/>
          <p:cNvSpPr txBox="1">
            <a:spLocks noChangeArrowheads="1"/>
          </p:cNvSpPr>
          <p:nvPr/>
        </p:nvSpPr>
        <p:spPr bwMode="auto">
          <a:xfrm>
            <a:off x="7485063" y="4927600"/>
            <a:ext cx="184150" cy="366713"/>
          </a:xfrm>
          <a:prstGeom prst="rect">
            <a:avLst/>
          </a:prstGeom>
          <a:noFill/>
          <a:ln w="9525">
            <a:noFill/>
            <a:miter lim="800000"/>
          </a:ln>
        </p:spPr>
        <p:txBody>
          <a:bodyPr wrap="none">
            <a:spAutoFit/>
          </a:bodyPr>
          <a:lstStyle/>
          <a:p>
            <a:endParaRPr lang="zh-CN" altLang="en-US"/>
          </a:p>
        </p:txBody>
      </p:sp>
      <p:sp>
        <p:nvSpPr>
          <p:cNvPr id="36035" name="Text Box 195"/>
          <p:cNvSpPr txBox="1">
            <a:spLocks noChangeArrowheads="1"/>
          </p:cNvSpPr>
          <p:nvPr/>
        </p:nvSpPr>
        <p:spPr bwMode="auto">
          <a:xfrm>
            <a:off x="10614025" y="2133600"/>
            <a:ext cx="1171575" cy="2308225"/>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ea typeface="华文楷体" pitchFamily="2" charset="-122"/>
              </a:rPr>
              <a:t>使不同文明区相互连接起来。</a:t>
            </a:r>
            <a:endParaRPr lang="zh-CN" altLang="en-US" b="1">
              <a:solidFill>
                <a:srgbClr val="FF0000"/>
              </a:solidFill>
              <a:ea typeface="华文楷体" pitchFamily="2" charset="-122"/>
            </a:endParaRPr>
          </a:p>
          <a:p>
            <a:r>
              <a:rPr lang="zh-CN" altLang="en-US" b="1">
                <a:solidFill>
                  <a:srgbClr val="FF0000"/>
                </a:solidFill>
                <a:latin typeface="宋体" panose="02010600030101010101" pitchFamily="2" charset="-122"/>
              </a:rPr>
              <a:t>②</a:t>
            </a:r>
            <a:r>
              <a:rPr lang="zh-CN" altLang="en-US" b="1">
                <a:solidFill>
                  <a:srgbClr val="FF0000"/>
                </a:solidFill>
                <a:ea typeface="华文楷体" pitchFamily="2" charset="-122"/>
              </a:rPr>
              <a:t>推动奴隶制帝国兴起。</a:t>
            </a:r>
            <a:endParaRPr lang="zh-CN" altLang="en-US" b="1">
              <a:solidFill>
                <a:srgbClr val="FF0000"/>
              </a:solidFill>
              <a:ea typeface="华文楷体" pitchFamily="2" charset="-122"/>
            </a:endParaRPr>
          </a:p>
          <a:p>
            <a:endParaRPr lang="zh-CN" altLang="en-US" b="1"/>
          </a:p>
        </p:txBody>
      </p:sp>
      <p:sp>
        <p:nvSpPr>
          <p:cNvPr id="22570" name="Rectangle 202"/>
          <p:cNvSpPr>
            <a:spLocks noChangeArrowheads="1"/>
          </p:cNvSpPr>
          <p:nvPr/>
        </p:nvSpPr>
        <p:spPr bwMode="auto">
          <a:xfrm>
            <a:off x="14288" y="6118225"/>
            <a:ext cx="11771312" cy="954088"/>
          </a:xfrm>
          <a:prstGeom prst="rect">
            <a:avLst/>
          </a:prstGeom>
          <a:noFill/>
          <a:ln w="9525">
            <a:noFill/>
            <a:miter lim="800000"/>
          </a:ln>
        </p:spPr>
        <p:txBody>
          <a:bodyPr>
            <a:spAutoFit/>
          </a:bodyPr>
          <a:lstStyle/>
          <a:p>
            <a:r>
              <a:rPr lang="zh-CN" altLang="en-US" sz="1600" b="1">
                <a:solidFill>
                  <a:srgbClr val="0000CC"/>
                </a:solidFill>
                <a:latin typeface="华文楷体" pitchFamily="2" charset="-122"/>
                <a:ea typeface="华文楷体" pitchFamily="2" charset="-122"/>
              </a:rPr>
              <a:t>    注：亚述帝国，公元前</a:t>
            </a:r>
            <a:r>
              <a:rPr lang="en-US" altLang="zh-CN" sz="1600" b="1">
                <a:solidFill>
                  <a:srgbClr val="0000CC"/>
                </a:solidFill>
                <a:latin typeface="华文楷体" pitchFamily="2" charset="-122"/>
                <a:ea typeface="华文楷体" pitchFamily="2" charset="-122"/>
              </a:rPr>
              <a:t>24</a:t>
            </a:r>
            <a:r>
              <a:rPr lang="zh-CN" altLang="en-US" sz="1600" b="1">
                <a:solidFill>
                  <a:srgbClr val="0000CC"/>
                </a:solidFill>
                <a:latin typeface="华文楷体" pitchFamily="2" charset="-122"/>
                <a:ea typeface="华文楷体" pitchFamily="2" charset="-122"/>
              </a:rPr>
              <a:t>世纪，亚述人在底格里斯河中游建立的奴隶制城邦。前</a:t>
            </a:r>
            <a:r>
              <a:rPr lang="en-US" altLang="zh-CN" sz="1600" b="1">
                <a:solidFill>
                  <a:srgbClr val="0000CC"/>
                </a:solidFill>
                <a:latin typeface="华文楷体" pitchFamily="2" charset="-122"/>
                <a:ea typeface="华文楷体" pitchFamily="2" charset="-122"/>
              </a:rPr>
              <a:t>9—</a:t>
            </a:r>
            <a:r>
              <a:rPr lang="zh-CN" altLang="en-US" sz="1600" b="1">
                <a:solidFill>
                  <a:srgbClr val="0000CC"/>
                </a:solidFill>
                <a:latin typeface="华文楷体" pitchFamily="2" charset="-122"/>
                <a:ea typeface="华文楷体" pitchFamily="2" charset="-122"/>
              </a:rPr>
              <a:t>前</a:t>
            </a:r>
            <a:r>
              <a:rPr lang="en-US" altLang="zh-CN" sz="1600" b="1">
                <a:solidFill>
                  <a:srgbClr val="0000CC"/>
                </a:solidFill>
                <a:latin typeface="华文楷体" pitchFamily="2" charset="-122"/>
                <a:ea typeface="华文楷体" pitchFamily="2" charset="-122"/>
              </a:rPr>
              <a:t>8</a:t>
            </a:r>
            <a:r>
              <a:rPr lang="zh-CN" altLang="en-US" sz="1600" b="1">
                <a:solidFill>
                  <a:srgbClr val="0000CC"/>
                </a:solidFill>
                <a:latin typeface="华文楷体" pitchFamily="2" charset="-122"/>
                <a:ea typeface="华文楷体" pitchFamily="2" charset="-122"/>
              </a:rPr>
              <a:t>世纪末，逐渐统一两河流域、征服了小亚细来 、埃及北等。  公元前</a:t>
            </a:r>
            <a:r>
              <a:rPr lang="en-US" altLang="zh-CN" sz="1600" b="1">
                <a:solidFill>
                  <a:srgbClr val="0000CC"/>
                </a:solidFill>
                <a:latin typeface="华文楷体" pitchFamily="2" charset="-122"/>
                <a:ea typeface="华文楷体" pitchFamily="2" charset="-122"/>
              </a:rPr>
              <a:t>7</a:t>
            </a:r>
            <a:r>
              <a:rPr lang="zh-CN" altLang="en-US" sz="1600" b="1">
                <a:solidFill>
                  <a:srgbClr val="0000CC"/>
                </a:solidFill>
                <a:latin typeface="华文楷体" pitchFamily="2" charset="-122"/>
                <a:ea typeface="华文楷体" pitchFamily="2" charset="-122"/>
              </a:rPr>
              <a:t>世纪末 覆灭，从历史中消失。</a:t>
            </a:r>
            <a:endParaRPr lang="zh-CN" altLang="en-US" sz="1600" b="1">
              <a:solidFill>
                <a:srgbClr val="0000CC"/>
              </a:solidFill>
              <a:latin typeface="华文楷体" pitchFamily="2" charset="-122"/>
              <a:ea typeface="华文楷体" pitchFamily="2" charset="-122"/>
            </a:endParaRPr>
          </a:p>
          <a:p>
            <a:pPr>
              <a:spcBef>
                <a:spcPct val="50000"/>
              </a:spcBef>
            </a:pPr>
            <a:endParaRPr lang="zh-CN" altLang="en-US" sz="1600" b="1">
              <a:solidFill>
                <a:srgbClr val="0000CC"/>
              </a:solidFill>
              <a:latin typeface="华文楷体" pitchFamily="2" charset="-122"/>
              <a:ea typeface="华文楷体" pitchFamily="2" charset="-122"/>
            </a:endParaRPr>
          </a:p>
        </p:txBody>
      </p:sp>
      <p:sp>
        <p:nvSpPr>
          <p:cNvPr id="22571" name="文本框 57"/>
          <p:cNvSpPr txBox="1">
            <a:spLocks noChangeArrowheads="1"/>
          </p:cNvSpPr>
          <p:nvPr/>
        </p:nvSpPr>
        <p:spPr bwMode="auto">
          <a:xfrm>
            <a:off x="-6350" y="19050"/>
            <a:ext cx="4802188" cy="461963"/>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一、帝国的缘起</a:t>
            </a:r>
            <a:r>
              <a:rPr lang="en-US" altLang="zh-CN" sz="2400" b="1">
                <a:solidFill>
                  <a:srgbClr val="FF0000"/>
                </a:solidFill>
                <a:latin typeface="黑体" panose="02010609060101010101" pitchFamily="2" charset="-122"/>
                <a:ea typeface="黑体" panose="02010609060101010101" pitchFamily="2" charset="-122"/>
              </a:rPr>
              <a:t>》</a:t>
            </a:r>
            <a:r>
              <a:rPr lang="zh-CN" altLang="en-US" sz="2400" b="1">
                <a:solidFill>
                  <a:srgbClr val="FF0000"/>
                </a:solidFill>
                <a:latin typeface="黑体" panose="02010609060101010101" pitchFamily="2" charset="-122"/>
                <a:ea typeface="黑体" panose="02010609060101010101" pitchFamily="2" charset="-122"/>
              </a:rPr>
              <a:t>古代文明的扩展</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22572" name="矩形 1"/>
          <p:cNvSpPr>
            <a:spLocks noChangeArrowheads="1"/>
          </p:cNvSpPr>
          <p:nvPr/>
        </p:nvSpPr>
        <p:spPr bwMode="auto">
          <a:xfrm>
            <a:off x="4795838" y="1190625"/>
            <a:ext cx="6096000" cy="368300"/>
          </a:xfrm>
          <a:prstGeom prst="rect">
            <a:avLst/>
          </a:prstGeom>
          <a:noFill/>
          <a:ln w="9525">
            <a:noFill/>
            <a:miter lim="800000"/>
          </a:ln>
        </p:spPr>
        <p:txBody>
          <a:bodyPr>
            <a:spAutoFit/>
          </a:bodyPr>
          <a:lstStyle/>
          <a:p>
            <a:r>
              <a:rPr lang="zh-CN" altLang="en-US" b="1">
                <a:solidFill>
                  <a:srgbClr val="0000CC"/>
                </a:solidFill>
              </a:rPr>
              <a:t>向叙利亚和巴勒斯坦扩展，达到两河流域</a:t>
            </a:r>
            <a:endParaRPr lang="zh-CN" altLang="en-US"/>
          </a:p>
        </p:txBody>
      </p:sp>
      <p:sp>
        <p:nvSpPr>
          <p:cNvPr id="22573" name="矩形 2"/>
          <p:cNvSpPr>
            <a:spLocks noChangeArrowheads="1"/>
          </p:cNvSpPr>
          <p:nvPr/>
        </p:nvSpPr>
        <p:spPr bwMode="auto">
          <a:xfrm>
            <a:off x="4795838" y="2133600"/>
            <a:ext cx="4870450" cy="646113"/>
          </a:xfrm>
          <a:prstGeom prst="rect">
            <a:avLst/>
          </a:prstGeom>
          <a:noFill/>
          <a:ln w="9525">
            <a:noFill/>
            <a:miter lim="800000"/>
          </a:ln>
        </p:spPr>
        <p:txBody>
          <a:bodyPr>
            <a:spAutoFit/>
          </a:bodyPr>
          <a:lstStyle/>
          <a:p>
            <a:r>
              <a:rPr lang="zh-CN" altLang="en-US" b="1">
                <a:solidFill>
                  <a:srgbClr val="0000CC"/>
                </a:solidFill>
              </a:rPr>
              <a:t>向周边地区扩张，实现两河流域的统一，势力伸展到地中海东岸</a:t>
            </a:r>
            <a:endParaRPr lang="zh-CN" altLang="en-US"/>
          </a:p>
        </p:txBody>
      </p:sp>
      <p:sp>
        <p:nvSpPr>
          <p:cNvPr id="22574" name="矩形 3"/>
          <p:cNvSpPr>
            <a:spLocks noChangeArrowheads="1"/>
          </p:cNvSpPr>
          <p:nvPr/>
        </p:nvSpPr>
        <p:spPr bwMode="auto">
          <a:xfrm>
            <a:off x="4795838" y="3267075"/>
            <a:ext cx="4695825" cy="646113"/>
          </a:xfrm>
          <a:prstGeom prst="rect">
            <a:avLst/>
          </a:prstGeom>
          <a:noFill/>
          <a:ln w="9525">
            <a:noFill/>
            <a:miter lim="800000"/>
          </a:ln>
        </p:spPr>
        <p:txBody>
          <a:bodyPr>
            <a:spAutoFit/>
          </a:bodyPr>
          <a:lstStyle/>
          <a:p>
            <a:r>
              <a:rPr lang="zh-CN" altLang="en-US" b="1">
                <a:solidFill>
                  <a:srgbClr val="0000CC"/>
                </a:solidFill>
              </a:rPr>
              <a:t>统 一了整个两河流域和小亚细亚的一部分，一度征服埃及</a:t>
            </a:r>
            <a:endParaRPr lang="zh-CN" altLang="en-US"/>
          </a:p>
        </p:txBody>
      </p:sp>
      <p:sp>
        <p:nvSpPr>
          <p:cNvPr id="22575" name="矩形 16"/>
          <p:cNvSpPr>
            <a:spLocks noChangeArrowheads="1"/>
          </p:cNvSpPr>
          <p:nvPr/>
        </p:nvSpPr>
        <p:spPr bwMode="auto">
          <a:xfrm>
            <a:off x="4789488" y="4881563"/>
            <a:ext cx="2973387" cy="369887"/>
          </a:xfrm>
          <a:prstGeom prst="rect">
            <a:avLst/>
          </a:prstGeom>
          <a:noFill/>
          <a:ln w="9525">
            <a:noFill/>
            <a:miter lim="800000"/>
          </a:ln>
        </p:spPr>
        <p:txBody>
          <a:bodyPr wrap="none">
            <a:spAutoFit/>
          </a:bodyPr>
          <a:lstStyle/>
          <a:p>
            <a:r>
              <a:rPr lang="zh-CN" altLang="en-US" b="1">
                <a:solidFill>
                  <a:srgbClr val="0000CC"/>
                </a:solidFill>
                <a:latin typeface="黑体" panose="02010609060101010101" pitchFamily="2" charset="-122"/>
                <a:ea typeface="黑体" panose="02010609060101010101" pitchFamily="2" charset="-122"/>
              </a:rPr>
              <a:t>东起黑海东岸、西到西班牙</a:t>
            </a:r>
            <a:endParaRPr lang="zh-CN" altLang="en-US"/>
          </a:p>
        </p:txBody>
      </p:sp>
      <p:sp>
        <p:nvSpPr>
          <p:cNvPr id="18" name="TextBox 17"/>
          <p:cNvSpPr txBox="1">
            <a:spLocks noChangeArrowheads="1"/>
          </p:cNvSpPr>
          <p:nvPr/>
        </p:nvSpPr>
        <p:spPr bwMode="auto">
          <a:xfrm>
            <a:off x="365125" y="5602288"/>
            <a:ext cx="9733755" cy="400110"/>
          </a:xfrm>
          <a:prstGeom prst="rect">
            <a:avLst/>
          </a:prstGeom>
          <a:solidFill>
            <a:srgbClr val="FFFF00"/>
          </a:solidFill>
          <a:ln w="9525">
            <a:noFill/>
            <a:miter lim="800000"/>
          </a:ln>
        </p:spPr>
        <p:txBody>
          <a:bodyPr wrap="none">
            <a:spAutoFit/>
          </a:bodyPr>
          <a:lstStyle/>
          <a:p>
            <a:r>
              <a:rPr lang="zh-CN" altLang="en-US" sz="2000" b="1" dirty="0">
                <a:solidFill>
                  <a:srgbClr val="FF0000"/>
                </a:solidFill>
                <a:latin typeface="黑体" panose="02010609060101010101" pitchFamily="2" charset="-122"/>
                <a:ea typeface="黑体" panose="02010609060101010101" pitchFamily="2" charset="-122"/>
              </a:rPr>
              <a:t>感悟：古代文明扩展的</a:t>
            </a:r>
            <a:r>
              <a:rPr lang="zh-CN" altLang="en-US" sz="2000" b="1" dirty="0" smtClean="0">
                <a:solidFill>
                  <a:srgbClr val="FF0000"/>
                </a:solidFill>
                <a:latin typeface="黑体" panose="02010609060101010101" pitchFamily="2" charset="-122"/>
                <a:ea typeface="黑体" panose="02010609060101010101" pitchFamily="2" charset="-122"/>
              </a:rPr>
              <a:t>根原在于</a:t>
            </a:r>
            <a:r>
              <a:rPr lang="zh-CN" altLang="en-US" sz="2000" b="1" dirty="0">
                <a:solidFill>
                  <a:srgbClr val="FF0000"/>
                </a:solidFill>
                <a:latin typeface="黑体" panose="02010609060101010101" pitchFamily="2" charset="-122"/>
                <a:ea typeface="黑体" panose="02010609060101010101" pitchFamily="2" charset="-122"/>
              </a:rPr>
              <a:t>生产力的发展，所以发展是解决问题的基础和关键。</a:t>
            </a:r>
            <a:endParaRPr lang="zh-CN" altLang="en-US" sz="20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0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1000"/>
                                        <p:tgtEl>
                                          <p:spTgt spid="18"/>
                                        </p:tgtEl>
                                      </p:cBhvr>
                                    </p:animEffect>
                                    <p:anim calcmode="lin" valueType="num">
                                      <p:cBhvr>
                                        <p:cTn id="12" dur="1000" fill="hold"/>
                                        <p:tgtEl>
                                          <p:spTgt spid="18"/>
                                        </p:tgtEl>
                                        <p:attrNameLst>
                                          <p:attrName>ppt_x</p:attrName>
                                        </p:attrNameLst>
                                      </p:cBhvr>
                                      <p:tavLst>
                                        <p:tav tm="0">
                                          <p:val>
                                            <p:strVal val="#ppt_x"/>
                                          </p:val>
                                        </p:tav>
                                        <p:tav tm="100000">
                                          <p:val>
                                            <p:strVal val="#ppt_x"/>
                                          </p:val>
                                        </p:tav>
                                      </p:tavLst>
                                    </p:anim>
                                    <p:anim calcmode="lin" valueType="num">
                                      <p:cBhvr>
                                        <p:cTn id="1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35" grpId="0"/>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04800" y="560388"/>
          <a:ext cx="11466286" cy="3962400"/>
        </p:xfrm>
        <a:graphic>
          <a:graphicData uri="http://schemas.openxmlformats.org/drawingml/2006/table">
            <a:tbl>
              <a:tblPr firstRow="1" bandRow="1">
                <a:tableStyleId>{5C22544A-7EE6-4342-B048-85BDC9FD1C3A}</a:tableStyleId>
              </a:tblPr>
              <a:tblGrid>
                <a:gridCol w="740229"/>
                <a:gridCol w="2714171"/>
                <a:gridCol w="3193143"/>
                <a:gridCol w="1494971"/>
                <a:gridCol w="3323772"/>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bl>
          </a:graphicData>
        </a:graphic>
      </p:graphicFrame>
      <p:sp>
        <p:nvSpPr>
          <p:cNvPr id="25633"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04800" y="560388"/>
          <a:ext cx="11466286" cy="3962400"/>
        </p:xfrm>
        <a:graphic>
          <a:graphicData uri="http://schemas.openxmlformats.org/drawingml/2006/table">
            <a:tbl>
              <a:tblPr firstRow="1" bandRow="1">
                <a:tableStyleId>{5C22544A-7EE6-4342-B048-85BDC9FD1C3A}</a:tableStyleId>
              </a:tblPr>
              <a:tblGrid>
                <a:gridCol w="740229"/>
                <a:gridCol w="2714171"/>
                <a:gridCol w="3193143"/>
                <a:gridCol w="1494971"/>
                <a:gridCol w="3323772"/>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bl>
          </a:graphicData>
        </a:graphic>
      </p:graphicFrame>
      <p:sp>
        <p:nvSpPr>
          <p:cNvPr id="26657"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grpSp>
        <p:nvGrpSpPr>
          <p:cNvPr id="26658" name="Group 2"/>
          <p:cNvGrpSpPr/>
          <p:nvPr/>
        </p:nvGrpSpPr>
        <p:grpSpPr bwMode="auto">
          <a:xfrm>
            <a:off x="3892550" y="252413"/>
            <a:ext cx="8013700" cy="4289425"/>
            <a:chOff x="-40" y="-30"/>
            <a:chExt cx="5307" cy="2984"/>
          </a:xfrm>
        </p:grpSpPr>
        <p:sp>
          <p:nvSpPr>
            <p:cNvPr id="26664" name="AutoShape 3"/>
            <p:cNvSpPr>
              <a:spLocks noChangeArrowheads="1"/>
            </p:cNvSpPr>
            <p:nvPr/>
          </p:nvSpPr>
          <p:spPr bwMode="auto">
            <a:xfrm>
              <a:off x="34" y="107"/>
              <a:ext cx="5136" cy="2784"/>
            </a:xfrm>
            <a:prstGeom prst="flowChartAlternateProcess">
              <a:avLst/>
            </a:prstGeom>
            <a:solidFill>
              <a:schemeClr val="bg1"/>
            </a:solidFill>
            <a:ln w="9525">
              <a:solidFill>
                <a:schemeClr val="bg1"/>
              </a:solidFill>
              <a:miter lim="800000"/>
            </a:ln>
          </p:spPr>
          <p:txBody>
            <a:bodyPr wrap="none" anchor="ctr"/>
            <a:lstStyle/>
            <a:p>
              <a:pPr algn="ctr"/>
              <a:endParaRPr lang="zh-CN" altLang="en-US" sz="1600"/>
            </a:p>
          </p:txBody>
        </p:sp>
        <p:pic>
          <p:nvPicPr>
            <p:cNvPr id="26665" name="Picture 4" descr="910302"/>
            <p:cNvPicPr>
              <a:picLocks noChangeAspect="1" noChangeArrowheads="1"/>
            </p:cNvPicPr>
            <p:nvPr/>
          </p:nvPicPr>
          <p:blipFill>
            <a:blip r:embed="rId1">
              <a:clrChange>
                <a:clrFrom>
                  <a:srgbClr val="FFFFFF"/>
                </a:clrFrom>
                <a:clrTo>
                  <a:srgbClr val="FFFFFF">
                    <a:alpha val="0"/>
                  </a:srgbClr>
                </a:clrTo>
              </a:clrChange>
            </a:blip>
            <a:srcRect/>
            <a:stretch>
              <a:fillRect/>
            </a:stretch>
          </p:blipFill>
          <p:spPr bwMode="auto">
            <a:xfrm>
              <a:off x="-40" y="-30"/>
              <a:ext cx="5307" cy="2984"/>
            </a:xfrm>
            <a:prstGeom prst="rect">
              <a:avLst/>
            </a:prstGeom>
            <a:noFill/>
            <a:ln w="9525">
              <a:noFill/>
              <a:miter lim="800000"/>
              <a:headEnd/>
              <a:tailEnd/>
            </a:ln>
          </p:spPr>
        </p:pic>
      </p:grpSp>
      <p:sp>
        <p:nvSpPr>
          <p:cNvPr id="26659" name="矩形 6"/>
          <p:cNvSpPr>
            <a:spLocks noChangeArrowheads="1"/>
          </p:cNvSpPr>
          <p:nvPr/>
        </p:nvSpPr>
        <p:spPr bwMode="auto">
          <a:xfrm>
            <a:off x="0" y="4600575"/>
            <a:ext cx="12003088" cy="2308225"/>
          </a:xfrm>
          <a:prstGeom prst="rect">
            <a:avLst/>
          </a:prstGeom>
          <a:noFill/>
          <a:ln w="9525">
            <a:solidFill>
              <a:srgbClr val="FF0000"/>
            </a:solidFill>
            <a:miter lim="800000"/>
          </a:ln>
        </p:spPr>
        <p:txBody>
          <a:bodyPr>
            <a:spAutoFit/>
          </a:bodyPr>
          <a:lstStyle/>
          <a:p>
            <a:r>
              <a:rPr lang="zh-CN" altLang="en-US" b="1">
                <a:solidFill>
                  <a:srgbClr val="0000CC"/>
                </a:solidFill>
              </a:rPr>
              <a:t>      公元前</a:t>
            </a:r>
            <a:r>
              <a:rPr lang="en-US" altLang="zh-CN" b="1">
                <a:solidFill>
                  <a:srgbClr val="0000CC"/>
                </a:solidFill>
              </a:rPr>
              <a:t>6</a:t>
            </a:r>
            <a:r>
              <a:rPr lang="zh-CN" altLang="en-US" b="1">
                <a:solidFill>
                  <a:srgbClr val="0000CC"/>
                </a:solidFill>
              </a:rPr>
              <a:t>世纪，波斯兴起于伊朗高原，迅速征服了包 括两河流域、埃及、小亚细亚和巴尔干半岛北部在内的广 大地区，建立起地跨亚非欧三大洲的帝国。它继承了西亚 地区传统的君主专制制度。国王是整个政权的核心和最高 主宰，他的权力被认为来自神授。地方实行行省制，行省 总督和军事长官相互监督和制约。帝国建立了从中央到地 方比较完善的官僚体系和税收系统，波斯人担任最重要的 职务，以统治社会发展水平和风俗都非常不同的广大地区。 </a:t>
            </a:r>
            <a:endParaRPr lang="en-US" altLang="zh-CN" b="1">
              <a:solidFill>
                <a:srgbClr val="0000CC"/>
              </a:solidFill>
            </a:endParaRPr>
          </a:p>
          <a:p>
            <a:r>
              <a:rPr lang="en-US" altLang="zh-CN" b="1">
                <a:solidFill>
                  <a:srgbClr val="0000CC"/>
                </a:solidFill>
              </a:rPr>
              <a:t>      </a:t>
            </a:r>
            <a:r>
              <a:rPr lang="zh-CN" altLang="en-US" b="1">
                <a:solidFill>
                  <a:srgbClr val="0000CC"/>
                </a:solidFill>
              </a:rPr>
              <a:t>公元前</a:t>
            </a:r>
            <a:r>
              <a:rPr lang="en-US" altLang="zh-CN" b="1">
                <a:solidFill>
                  <a:srgbClr val="0000CC"/>
                </a:solidFill>
              </a:rPr>
              <a:t>4</a:t>
            </a:r>
            <a:r>
              <a:rPr lang="zh-CN" altLang="en-US" b="1">
                <a:solidFill>
                  <a:srgbClr val="0000CC"/>
                </a:solidFill>
              </a:rPr>
              <a:t>世纪末，马其顿亚历山大入侵波斯帝国。历经 </a:t>
            </a:r>
            <a:r>
              <a:rPr lang="en-US" altLang="zh-CN" b="1">
                <a:solidFill>
                  <a:srgbClr val="0000CC"/>
                </a:solidFill>
              </a:rPr>
              <a:t>10</a:t>
            </a:r>
            <a:r>
              <a:rPr lang="zh-CN" altLang="en-US" b="1">
                <a:solidFill>
                  <a:srgbClr val="0000CC"/>
                </a:solidFill>
              </a:rPr>
              <a:t>年征战，亚历山大击败波斯军队的抵抗，先后占领小亚细 亚、埃及、两河流域和伊朗高原，灭亡了波斯帝国，并进一步向东扩张，征服了印度河流域，继波斯之后再次建立了地 跨亚非欧三洲的大帝国。亚历山大继承波斯帝国的基本制度， 宣布君权神授，将政治、军事等大权集于一身。地方实行行 省制，任用马其顿人和希腊人担任主要职务，推广希腊文化。  </a:t>
            </a:r>
            <a:endParaRPr lang="en-US" altLang="zh-CN" b="1">
              <a:solidFill>
                <a:srgbClr val="0000CC"/>
              </a:solidFill>
            </a:endParaRPr>
          </a:p>
        </p:txBody>
      </p:sp>
      <p:sp>
        <p:nvSpPr>
          <p:cNvPr id="8" name="矩形 7"/>
          <p:cNvSpPr>
            <a:spLocks noChangeArrowheads="1"/>
          </p:cNvSpPr>
          <p:nvPr/>
        </p:nvSpPr>
        <p:spPr bwMode="auto">
          <a:xfrm>
            <a:off x="1117600" y="1009650"/>
            <a:ext cx="1939925" cy="646113"/>
          </a:xfrm>
          <a:prstGeom prst="rect">
            <a:avLst/>
          </a:prstGeom>
          <a:noFill/>
          <a:ln w="9525">
            <a:noFill/>
            <a:miter lim="800000"/>
          </a:ln>
        </p:spPr>
        <p:txBody>
          <a:bodyPr wrap="none">
            <a:spAutoFit/>
          </a:bodyPr>
          <a:lstStyle/>
          <a:p>
            <a:r>
              <a:rPr lang="zh-CN" altLang="en-US" b="1">
                <a:solidFill>
                  <a:srgbClr val="0000CC"/>
                </a:solidFill>
              </a:rPr>
              <a:t> 公元前</a:t>
            </a:r>
            <a:r>
              <a:rPr lang="en-US" altLang="zh-CN" b="1">
                <a:solidFill>
                  <a:srgbClr val="0000CC"/>
                </a:solidFill>
              </a:rPr>
              <a:t>6</a:t>
            </a:r>
            <a:r>
              <a:rPr lang="zh-CN" altLang="en-US" b="1">
                <a:solidFill>
                  <a:srgbClr val="0000CC"/>
                </a:solidFill>
              </a:rPr>
              <a:t>世纪兴</a:t>
            </a:r>
            <a:endParaRPr lang="en-US" altLang="zh-CN" b="1">
              <a:solidFill>
                <a:srgbClr val="0000CC"/>
              </a:solidFill>
            </a:endParaRPr>
          </a:p>
          <a:p>
            <a:r>
              <a:rPr lang="zh-CN" altLang="en-US" b="1">
                <a:solidFill>
                  <a:srgbClr val="0000CC"/>
                </a:solidFill>
              </a:rPr>
              <a:t>公元前</a:t>
            </a:r>
            <a:r>
              <a:rPr lang="en-US" altLang="zh-CN" b="1">
                <a:solidFill>
                  <a:srgbClr val="0000CC"/>
                </a:solidFill>
              </a:rPr>
              <a:t>4</a:t>
            </a:r>
            <a:r>
              <a:rPr lang="zh-CN" altLang="en-US" b="1">
                <a:solidFill>
                  <a:srgbClr val="0000CC"/>
                </a:solidFill>
              </a:rPr>
              <a:t>世纪末灭</a:t>
            </a:r>
            <a:endParaRPr lang="zh-CN" altLang="en-US"/>
          </a:p>
        </p:txBody>
      </p:sp>
      <p:sp>
        <p:nvSpPr>
          <p:cNvPr id="9" name="矩形 8"/>
          <p:cNvSpPr>
            <a:spLocks noChangeArrowheads="1"/>
          </p:cNvSpPr>
          <p:nvPr/>
        </p:nvSpPr>
        <p:spPr bwMode="auto">
          <a:xfrm>
            <a:off x="1001713" y="1878013"/>
            <a:ext cx="2811462" cy="1200150"/>
          </a:xfrm>
          <a:prstGeom prst="rect">
            <a:avLst/>
          </a:prstGeom>
          <a:noFill/>
          <a:ln w="9525">
            <a:noFill/>
            <a:miter lim="800000"/>
          </a:ln>
        </p:spPr>
        <p:txBody>
          <a:bodyPr>
            <a:spAutoFit/>
          </a:bodyPr>
          <a:lstStyle/>
          <a:p>
            <a:r>
              <a:rPr lang="zh-CN" altLang="en-US" b="1">
                <a:solidFill>
                  <a:srgbClr val="0000CC"/>
                </a:solidFill>
              </a:rPr>
              <a:t>征服了包 括两河流域、埃及、小亚细亚和巴尔干半岛北部在内的广 大地区，地跨亚非欧三大洲的帝国</a:t>
            </a:r>
            <a:endParaRPr lang="zh-CN" altLang="en-US"/>
          </a:p>
        </p:txBody>
      </p:sp>
      <p:sp>
        <p:nvSpPr>
          <p:cNvPr id="10" name="矩形 9"/>
          <p:cNvSpPr>
            <a:spLocks noChangeArrowheads="1"/>
          </p:cNvSpPr>
          <p:nvPr/>
        </p:nvSpPr>
        <p:spPr bwMode="auto">
          <a:xfrm>
            <a:off x="1001713" y="3228975"/>
            <a:ext cx="2811462" cy="1077913"/>
          </a:xfrm>
          <a:prstGeom prst="rect">
            <a:avLst/>
          </a:prstGeom>
          <a:noFill/>
          <a:ln w="9525">
            <a:noFill/>
            <a:miter lim="800000"/>
          </a:ln>
        </p:spPr>
        <p:txBody>
          <a:bodyPr>
            <a:spAutoFit/>
          </a:bodyPr>
          <a:lstStyle/>
          <a:p>
            <a:r>
              <a:rPr lang="zh-CN" altLang="en-US" sz="1600" b="1">
                <a:solidFill>
                  <a:srgbClr val="0000CC"/>
                </a:solidFill>
                <a:latin typeface="宋体" panose="02010600030101010101" pitchFamily="2" charset="-122"/>
              </a:rPr>
              <a:t>①继承西亚</a:t>
            </a:r>
            <a:r>
              <a:rPr lang="zh-CN" altLang="en-US" sz="1600" b="1">
                <a:solidFill>
                  <a:srgbClr val="0000CC"/>
                </a:solidFill>
              </a:rPr>
              <a:t>君主专制制度</a:t>
            </a:r>
            <a:endParaRPr lang="en-US" altLang="zh-CN" sz="1600" b="1">
              <a:solidFill>
                <a:srgbClr val="0000CC"/>
              </a:solidFill>
            </a:endParaRPr>
          </a:p>
          <a:p>
            <a:r>
              <a:rPr lang="zh-CN" altLang="en-US" sz="1600" b="1">
                <a:solidFill>
                  <a:srgbClr val="0000CC"/>
                </a:solidFill>
                <a:latin typeface="宋体" panose="02010600030101010101" pitchFamily="2" charset="-122"/>
              </a:rPr>
              <a:t>②</a:t>
            </a:r>
            <a:r>
              <a:rPr lang="zh-CN" altLang="en-US" sz="1600" b="1">
                <a:solidFill>
                  <a:srgbClr val="0000CC"/>
                </a:solidFill>
              </a:rPr>
              <a:t>地方实行行省制</a:t>
            </a:r>
            <a:endParaRPr lang="en-US" altLang="zh-CN" sz="1600" b="1">
              <a:solidFill>
                <a:srgbClr val="0000CC"/>
              </a:solidFill>
            </a:endParaRPr>
          </a:p>
          <a:p>
            <a:r>
              <a:rPr lang="zh-CN" altLang="en-US" sz="1600" b="1">
                <a:solidFill>
                  <a:srgbClr val="0000CC"/>
                </a:solidFill>
                <a:latin typeface="宋体" panose="02010600030101010101" pitchFamily="2" charset="-122"/>
              </a:rPr>
              <a:t>③</a:t>
            </a:r>
            <a:r>
              <a:rPr lang="zh-CN" altLang="en-US" sz="1600" b="1">
                <a:solidFill>
                  <a:srgbClr val="0000CC"/>
                </a:solidFill>
              </a:rPr>
              <a:t>建立较完善的官僚体系和税收系统</a:t>
            </a:r>
            <a:endParaRPr lang="zh-CN" altLang="en-US" sz="1600"/>
          </a:p>
        </p:txBody>
      </p:sp>
      <p:sp>
        <p:nvSpPr>
          <p:cNvPr id="11" name="矩形 10"/>
          <p:cNvSpPr>
            <a:spLocks noChangeArrowheads="1"/>
          </p:cNvSpPr>
          <p:nvPr/>
        </p:nvSpPr>
        <p:spPr bwMode="auto">
          <a:xfrm>
            <a:off x="4003675" y="2517775"/>
            <a:ext cx="6330950" cy="1322388"/>
          </a:xfrm>
          <a:prstGeom prst="rect">
            <a:avLst/>
          </a:prstGeom>
          <a:solidFill>
            <a:srgbClr val="FFFF00"/>
          </a:solidFill>
          <a:ln w="9525">
            <a:noFill/>
            <a:miter lim="800000"/>
          </a:ln>
        </p:spPr>
        <p:txBody>
          <a:bodyPr>
            <a:spAutoFit/>
          </a:bodyPr>
          <a:lstStyle/>
          <a:p>
            <a:r>
              <a:rPr lang="zh-CN" altLang="en-US" sz="2000" b="1"/>
              <a:t>波斯国王大流士宣称： “凡忠信之士，我赐予 恩典；凡不义之人，</a:t>
            </a:r>
            <a:r>
              <a:rPr lang="zh-CN" altLang="en-US" sz="2000" b="1">
                <a:solidFill>
                  <a:srgbClr val="FF0000"/>
                </a:solidFill>
              </a:rPr>
              <a:t>我</a:t>
            </a:r>
            <a:r>
              <a:rPr lang="zh-CN" altLang="en-US" sz="2000" b="1"/>
              <a:t>严 惩不贷</a:t>
            </a:r>
            <a:r>
              <a:rPr lang="en-US" altLang="zh-CN" sz="2000" b="1"/>
              <a:t>……</a:t>
            </a:r>
            <a:r>
              <a:rPr lang="zh-CN" altLang="en-US" sz="2000" b="1"/>
              <a:t>凡我给他们的 命令，他们都遵行不误。 </a:t>
            </a:r>
            <a:r>
              <a:rPr lang="en-US" altLang="zh-CN" sz="2000" b="1"/>
              <a:t>……</a:t>
            </a:r>
            <a:r>
              <a:rPr lang="zh-CN" altLang="en-US" sz="2000" b="1"/>
              <a:t>靠</a:t>
            </a:r>
            <a:r>
              <a:rPr lang="zh-CN" altLang="en-US" sz="2000" b="1">
                <a:solidFill>
                  <a:srgbClr val="FF0000"/>
                </a:solidFill>
              </a:rPr>
              <a:t>阿胡拉马兹达</a:t>
            </a:r>
            <a:r>
              <a:rPr lang="zh-CN" altLang="en-US" sz="2000" b="1"/>
              <a:t> 之佑，我统治了这个王国。” </a:t>
            </a:r>
            <a:r>
              <a:rPr lang="en-US" altLang="zh-CN" sz="2000" b="1"/>
              <a:t>——</a:t>
            </a:r>
            <a:r>
              <a:rPr lang="zh-CN" altLang="en-US" sz="2000" b="1"/>
              <a:t>李铁匠选译</a:t>
            </a:r>
            <a:r>
              <a:rPr lang="en-US" altLang="zh-CN" sz="2000" b="1"/>
              <a:t>《</a:t>
            </a:r>
            <a:r>
              <a:rPr lang="zh-CN" altLang="en-US" sz="2000" b="1"/>
              <a:t>古 代伊朗史料选辑</a:t>
            </a:r>
            <a:r>
              <a:rPr lang="en-US" altLang="zh-CN" sz="2000" b="1"/>
              <a:t>》</a:t>
            </a:r>
            <a:endParaRPr lang="en-US" altLang="zh-CN" sz="20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04800" y="560388"/>
          <a:ext cx="11466286" cy="3962400"/>
        </p:xfrm>
        <a:graphic>
          <a:graphicData uri="http://schemas.openxmlformats.org/drawingml/2006/table">
            <a:tbl>
              <a:tblPr firstRow="1" bandRow="1">
                <a:tableStyleId>{5C22544A-7EE6-4342-B048-85BDC9FD1C3A}</a:tableStyleId>
              </a:tblPr>
              <a:tblGrid>
                <a:gridCol w="740229"/>
                <a:gridCol w="2714171"/>
                <a:gridCol w="3193143"/>
                <a:gridCol w="1494971"/>
                <a:gridCol w="3323772"/>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dirty="0"/>
                    </a:p>
                  </a:txBody>
                  <a:tcPr/>
                </a:tc>
                <a:tc>
                  <a:txBody>
                    <a:bodyPr/>
                    <a:lstStyle/>
                    <a:p>
                      <a:endParaRPr lang="zh-CN" altLang="en-US"/>
                    </a:p>
                  </a:txBody>
                  <a:tcPr/>
                </a:tc>
                <a:tc>
                  <a:txBody>
                    <a:bodyPr/>
                    <a:lstStyle/>
                    <a:p>
                      <a:endParaRPr lang="zh-CN" altLang="en-US" dirty="0"/>
                    </a:p>
                  </a:txBody>
                  <a:tcPr/>
                </a:tc>
              </a:tr>
            </a:tbl>
          </a:graphicData>
        </a:graphic>
      </p:graphicFrame>
      <p:sp>
        <p:nvSpPr>
          <p:cNvPr id="27681"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
        <p:nvSpPr>
          <p:cNvPr id="27682" name="矩形 6"/>
          <p:cNvSpPr>
            <a:spLocks noChangeArrowheads="1"/>
          </p:cNvSpPr>
          <p:nvPr/>
        </p:nvSpPr>
        <p:spPr bwMode="auto">
          <a:xfrm>
            <a:off x="0" y="4600575"/>
            <a:ext cx="12003088" cy="2308225"/>
          </a:xfrm>
          <a:prstGeom prst="rect">
            <a:avLst/>
          </a:prstGeom>
          <a:noFill/>
          <a:ln w="9525">
            <a:solidFill>
              <a:srgbClr val="FF0000"/>
            </a:solidFill>
            <a:miter lim="800000"/>
          </a:ln>
        </p:spPr>
        <p:txBody>
          <a:bodyPr>
            <a:spAutoFit/>
          </a:bodyPr>
          <a:lstStyle/>
          <a:p>
            <a:r>
              <a:rPr lang="zh-CN" altLang="en-US" b="1">
                <a:solidFill>
                  <a:srgbClr val="0000CC"/>
                </a:solidFill>
              </a:rPr>
              <a:t>      公元前</a:t>
            </a:r>
            <a:r>
              <a:rPr lang="en-US" altLang="zh-CN" b="1">
                <a:solidFill>
                  <a:srgbClr val="0000CC"/>
                </a:solidFill>
              </a:rPr>
              <a:t>6</a:t>
            </a:r>
            <a:r>
              <a:rPr lang="zh-CN" altLang="en-US" b="1">
                <a:solidFill>
                  <a:srgbClr val="0000CC"/>
                </a:solidFill>
              </a:rPr>
              <a:t>世纪，波斯兴起于伊朗高原，迅速征服了包 括两河流域、埃及、小亚细亚和巴尔干半岛北部在内的广 大地区，建立起地跨亚非欧三大洲的帝国。它继承了西亚 地区传统的君主专制制度。国王是整个政权的核心和最高 主宰，他的权力被认为来自神授。地方实行行省制，行省 总督和军事长官相互监督和制约。帝国建立了从中央到地 方比较完善的官僚体系和税收系统，波斯人担任最重要的 职务，以统治社会发展水平和风俗都非常不同的广大地区。 </a:t>
            </a:r>
            <a:endParaRPr lang="en-US" altLang="zh-CN" b="1">
              <a:solidFill>
                <a:srgbClr val="0000CC"/>
              </a:solidFill>
            </a:endParaRPr>
          </a:p>
          <a:p>
            <a:r>
              <a:rPr lang="en-US" altLang="zh-CN" b="1">
                <a:solidFill>
                  <a:srgbClr val="0000CC"/>
                </a:solidFill>
              </a:rPr>
              <a:t>      </a:t>
            </a:r>
            <a:r>
              <a:rPr lang="zh-CN" altLang="en-US" b="1">
                <a:solidFill>
                  <a:srgbClr val="0000CC"/>
                </a:solidFill>
              </a:rPr>
              <a:t>公元前</a:t>
            </a:r>
            <a:r>
              <a:rPr lang="en-US" altLang="zh-CN" b="1">
                <a:solidFill>
                  <a:srgbClr val="0000CC"/>
                </a:solidFill>
              </a:rPr>
              <a:t>4</a:t>
            </a:r>
            <a:r>
              <a:rPr lang="zh-CN" altLang="en-US" b="1">
                <a:solidFill>
                  <a:srgbClr val="0000CC"/>
                </a:solidFill>
              </a:rPr>
              <a:t>世纪末，马其顿亚历山大入侵波斯帝国。历经 </a:t>
            </a:r>
            <a:r>
              <a:rPr lang="en-US" altLang="zh-CN" b="1">
                <a:solidFill>
                  <a:srgbClr val="0000CC"/>
                </a:solidFill>
              </a:rPr>
              <a:t>10</a:t>
            </a:r>
            <a:r>
              <a:rPr lang="zh-CN" altLang="en-US" b="1">
                <a:solidFill>
                  <a:srgbClr val="0000CC"/>
                </a:solidFill>
              </a:rPr>
              <a:t>年征战，亚历山大击败波斯军队的抵抗，先后占领小亚细 亚、埃及、两河流域和伊朗高原，灭亡了波斯帝国，并进一步向东扩张，征服了印度河流域，继波斯之后再次建立了地 跨亚非欧三洲的大帝国。亚历山大继承波斯帝国的基本制度， 宣布君权神授，将政治、军事等大权集于一身。地方实行行省制，任用马其顿人和希腊人担任主要职务，推广希腊文化。  </a:t>
            </a:r>
            <a:endParaRPr lang="en-US" altLang="zh-CN" b="1">
              <a:solidFill>
                <a:srgbClr val="0000CC"/>
              </a:solidFill>
            </a:endParaRPr>
          </a:p>
        </p:txBody>
      </p:sp>
      <p:sp>
        <p:nvSpPr>
          <p:cNvPr id="27683" name="矩形 7"/>
          <p:cNvSpPr>
            <a:spLocks noChangeArrowheads="1"/>
          </p:cNvSpPr>
          <p:nvPr/>
        </p:nvSpPr>
        <p:spPr bwMode="auto">
          <a:xfrm>
            <a:off x="1117600" y="1009650"/>
            <a:ext cx="1474788" cy="646113"/>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6</a:t>
            </a:r>
            <a:r>
              <a:rPr lang="zh-CN" altLang="en-US" b="1">
                <a:solidFill>
                  <a:srgbClr val="0000CC"/>
                </a:solidFill>
              </a:rPr>
              <a:t>世纪兴</a:t>
            </a:r>
            <a:endParaRPr lang="en-US" altLang="zh-CN" b="1">
              <a:solidFill>
                <a:srgbClr val="0000CC"/>
              </a:solidFill>
            </a:endParaRPr>
          </a:p>
          <a:p>
            <a:r>
              <a:rPr lang="zh-CN" altLang="en-US" b="1">
                <a:solidFill>
                  <a:srgbClr val="0000CC"/>
                </a:solidFill>
              </a:rPr>
              <a:t>前</a:t>
            </a:r>
            <a:r>
              <a:rPr lang="en-US" altLang="zh-CN" b="1">
                <a:solidFill>
                  <a:srgbClr val="0000CC"/>
                </a:solidFill>
              </a:rPr>
              <a:t>4</a:t>
            </a:r>
            <a:r>
              <a:rPr lang="zh-CN" altLang="en-US" b="1">
                <a:solidFill>
                  <a:srgbClr val="0000CC"/>
                </a:solidFill>
              </a:rPr>
              <a:t>世纪末灭</a:t>
            </a:r>
            <a:endParaRPr lang="zh-CN" altLang="en-US"/>
          </a:p>
        </p:txBody>
      </p:sp>
      <p:sp>
        <p:nvSpPr>
          <p:cNvPr id="27684" name="矩形 8"/>
          <p:cNvSpPr>
            <a:spLocks noChangeArrowheads="1"/>
          </p:cNvSpPr>
          <p:nvPr/>
        </p:nvSpPr>
        <p:spPr bwMode="auto">
          <a:xfrm>
            <a:off x="1001713" y="1878013"/>
            <a:ext cx="2811462" cy="1200150"/>
          </a:xfrm>
          <a:prstGeom prst="rect">
            <a:avLst/>
          </a:prstGeom>
          <a:noFill/>
          <a:ln w="9525">
            <a:noFill/>
            <a:miter lim="800000"/>
          </a:ln>
        </p:spPr>
        <p:txBody>
          <a:bodyPr>
            <a:spAutoFit/>
          </a:bodyPr>
          <a:lstStyle/>
          <a:p>
            <a:r>
              <a:rPr lang="zh-CN" altLang="en-US" b="1">
                <a:solidFill>
                  <a:srgbClr val="0000CC"/>
                </a:solidFill>
              </a:rPr>
              <a:t>征服了包 括两河流域、埃及、小亚细亚和巴尔干半岛北部在内的广 大地区，地跨亚非欧三大洲的帝国</a:t>
            </a:r>
            <a:endParaRPr lang="zh-CN" altLang="en-US"/>
          </a:p>
        </p:txBody>
      </p:sp>
      <p:sp>
        <p:nvSpPr>
          <p:cNvPr id="27685" name="矩形 9"/>
          <p:cNvSpPr>
            <a:spLocks noChangeArrowheads="1"/>
          </p:cNvSpPr>
          <p:nvPr/>
        </p:nvSpPr>
        <p:spPr bwMode="auto">
          <a:xfrm>
            <a:off x="1001713" y="3228975"/>
            <a:ext cx="2698750" cy="1077913"/>
          </a:xfrm>
          <a:prstGeom prst="rect">
            <a:avLst/>
          </a:prstGeom>
          <a:noFill/>
          <a:ln w="9525">
            <a:noFill/>
            <a:miter lim="800000"/>
          </a:ln>
        </p:spPr>
        <p:txBody>
          <a:bodyPr>
            <a:spAutoFit/>
          </a:bodyPr>
          <a:lstStyle/>
          <a:p>
            <a:r>
              <a:rPr lang="zh-CN" altLang="en-US" sz="1600" b="1">
                <a:solidFill>
                  <a:srgbClr val="FF0000"/>
                </a:solidFill>
                <a:latin typeface="宋体" panose="02010600030101010101" pitchFamily="2" charset="-122"/>
              </a:rPr>
              <a:t>①继承</a:t>
            </a:r>
            <a:r>
              <a:rPr lang="zh-CN" altLang="en-US" sz="1600" b="1">
                <a:solidFill>
                  <a:srgbClr val="0000CC"/>
                </a:solidFill>
                <a:latin typeface="宋体" panose="02010600030101010101" pitchFamily="2" charset="-122"/>
              </a:rPr>
              <a:t>西亚</a:t>
            </a:r>
            <a:r>
              <a:rPr lang="zh-CN" altLang="en-US" sz="1600" b="1">
                <a:solidFill>
                  <a:srgbClr val="0000CC"/>
                </a:solidFill>
              </a:rPr>
              <a:t>君主专制制度</a:t>
            </a:r>
            <a:endParaRPr lang="en-US" altLang="zh-CN" sz="1600" b="1">
              <a:solidFill>
                <a:srgbClr val="0000CC"/>
              </a:solidFill>
            </a:endParaRPr>
          </a:p>
          <a:p>
            <a:r>
              <a:rPr lang="zh-CN" altLang="en-US" sz="1600" b="1">
                <a:solidFill>
                  <a:srgbClr val="0000CC"/>
                </a:solidFill>
                <a:latin typeface="宋体" panose="02010600030101010101" pitchFamily="2" charset="-122"/>
              </a:rPr>
              <a:t>②</a:t>
            </a:r>
            <a:r>
              <a:rPr lang="zh-CN" altLang="en-US" sz="1600" b="1">
                <a:solidFill>
                  <a:srgbClr val="0000CC"/>
                </a:solidFill>
              </a:rPr>
              <a:t>地方实行行省制</a:t>
            </a:r>
            <a:endParaRPr lang="en-US" altLang="zh-CN" sz="1600" b="1">
              <a:solidFill>
                <a:srgbClr val="0000CC"/>
              </a:solidFill>
            </a:endParaRPr>
          </a:p>
          <a:p>
            <a:r>
              <a:rPr lang="zh-CN" altLang="en-US" sz="1600" b="1">
                <a:solidFill>
                  <a:srgbClr val="0000CC"/>
                </a:solidFill>
                <a:latin typeface="宋体" panose="02010600030101010101" pitchFamily="2" charset="-122"/>
              </a:rPr>
              <a:t>③</a:t>
            </a:r>
            <a:r>
              <a:rPr lang="zh-CN" altLang="en-US" sz="1600" b="1">
                <a:solidFill>
                  <a:srgbClr val="0000CC"/>
                </a:solidFill>
              </a:rPr>
              <a:t>建立较完善的官僚体系和税收系统</a:t>
            </a:r>
            <a:endParaRPr lang="zh-CN" altLang="en-US" sz="1600"/>
          </a:p>
        </p:txBody>
      </p:sp>
      <p:pic>
        <p:nvPicPr>
          <p:cNvPr id="27686" name="Picture 2" descr="http://a1.att.hudong.com/33/23/01200000033404115442325402433.jpg"/>
          <p:cNvPicPr>
            <a:picLocks noChangeAspect="1" noChangeArrowheads="1"/>
          </p:cNvPicPr>
          <p:nvPr/>
        </p:nvPicPr>
        <p:blipFill>
          <a:blip r:embed="rId1"/>
          <a:srcRect/>
          <a:stretch>
            <a:fillRect/>
          </a:stretch>
        </p:blipFill>
        <p:spPr bwMode="auto">
          <a:xfrm>
            <a:off x="6996113" y="1009650"/>
            <a:ext cx="5195887" cy="3590925"/>
          </a:xfrm>
          <a:prstGeom prst="rect">
            <a:avLst/>
          </a:prstGeom>
          <a:noFill/>
          <a:ln w="9525">
            <a:noFill/>
            <a:miter lim="800000"/>
            <a:headEnd/>
            <a:tailEnd/>
          </a:ln>
        </p:spPr>
      </p:pic>
      <p:sp>
        <p:nvSpPr>
          <p:cNvPr id="12" name="矩形 11"/>
          <p:cNvSpPr>
            <a:spLocks noChangeArrowheads="1"/>
          </p:cNvSpPr>
          <p:nvPr/>
        </p:nvSpPr>
        <p:spPr bwMode="auto">
          <a:xfrm>
            <a:off x="3933825" y="1103313"/>
            <a:ext cx="1708150" cy="647700"/>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4</a:t>
            </a:r>
            <a:r>
              <a:rPr lang="zh-CN" altLang="en-US" b="1">
                <a:solidFill>
                  <a:srgbClr val="0000CC"/>
                </a:solidFill>
              </a:rPr>
              <a:t>世纪晚期兴</a:t>
            </a:r>
            <a:endParaRPr lang="en-US" altLang="zh-CN" b="1">
              <a:solidFill>
                <a:srgbClr val="0000CC"/>
              </a:solidFill>
            </a:endParaRPr>
          </a:p>
          <a:p>
            <a:r>
              <a:rPr lang="zh-CN" altLang="en-US" b="1">
                <a:solidFill>
                  <a:srgbClr val="0000CC"/>
                </a:solidFill>
              </a:rPr>
              <a:t>亚亡解体</a:t>
            </a:r>
            <a:endParaRPr lang="zh-CN" altLang="en-US"/>
          </a:p>
        </p:txBody>
      </p:sp>
      <p:sp>
        <p:nvSpPr>
          <p:cNvPr id="13" name="矩形 12"/>
          <p:cNvSpPr>
            <a:spLocks noChangeArrowheads="1"/>
          </p:cNvSpPr>
          <p:nvPr/>
        </p:nvSpPr>
        <p:spPr bwMode="auto">
          <a:xfrm>
            <a:off x="3768725" y="1897063"/>
            <a:ext cx="3182938" cy="1077912"/>
          </a:xfrm>
          <a:prstGeom prst="rect">
            <a:avLst/>
          </a:prstGeom>
          <a:noFill/>
          <a:ln w="9525">
            <a:noFill/>
            <a:miter lim="800000"/>
          </a:ln>
        </p:spPr>
        <p:txBody>
          <a:bodyPr>
            <a:spAutoFit/>
          </a:bodyPr>
          <a:lstStyle/>
          <a:p>
            <a:r>
              <a:rPr lang="zh-CN" altLang="en-US" sz="1600" b="1">
                <a:solidFill>
                  <a:srgbClr val="0000CC"/>
                </a:solidFill>
              </a:rPr>
              <a:t>击败波斯，占领小亚细 亚、埃及、两河流域和伊朗高原，灭亡波斯，征服了印度河流域，建立地 跨亚非欧三洲的大帝国</a:t>
            </a:r>
            <a:endParaRPr lang="zh-CN" altLang="en-US" sz="1600"/>
          </a:p>
        </p:txBody>
      </p:sp>
      <p:sp>
        <p:nvSpPr>
          <p:cNvPr id="14" name="矩形 13"/>
          <p:cNvSpPr>
            <a:spLocks noChangeArrowheads="1"/>
          </p:cNvSpPr>
          <p:nvPr/>
        </p:nvSpPr>
        <p:spPr bwMode="auto">
          <a:xfrm>
            <a:off x="3740150" y="3321050"/>
            <a:ext cx="3140075" cy="923925"/>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rPr>
              <a:t>继承</a:t>
            </a:r>
            <a:r>
              <a:rPr lang="zh-CN" altLang="en-US" b="1">
                <a:solidFill>
                  <a:srgbClr val="0000CC"/>
                </a:solidFill>
              </a:rPr>
              <a:t>波斯制度， 君权神授</a:t>
            </a:r>
            <a:endParaRPr lang="en-US" altLang="zh-CN" b="1">
              <a:solidFill>
                <a:srgbClr val="0000CC"/>
              </a:solidFill>
            </a:endParaRPr>
          </a:p>
          <a:p>
            <a:r>
              <a:rPr lang="zh-CN" altLang="en-US" b="1">
                <a:solidFill>
                  <a:srgbClr val="0000CC"/>
                </a:solidFill>
                <a:latin typeface="宋体" panose="02010600030101010101" pitchFamily="2" charset="-122"/>
              </a:rPr>
              <a:t>②</a:t>
            </a:r>
            <a:r>
              <a:rPr lang="zh-CN" altLang="en-US" b="1">
                <a:solidFill>
                  <a:srgbClr val="0000CC"/>
                </a:solidFill>
              </a:rPr>
              <a:t>地方实行行省制</a:t>
            </a:r>
            <a:endParaRPr lang="en-US" altLang="zh-CN" b="1">
              <a:solidFill>
                <a:srgbClr val="0000CC"/>
              </a:solidFill>
            </a:endParaRPr>
          </a:p>
          <a:p>
            <a:r>
              <a:rPr lang="zh-CN" altLang="en-US" b="1">
                <a:solidFill>
                  <a:srgbClr val="0000CC"/>
                </a:solidFill>
                <a:latin typeface="宋体" panose="02010600030101010101" pitchFamily="2" charset="-122"/>
              </a:rPr>
              <a:t>③</a:t>
            </a:r>
            <a:r>
              <a:rPr lang="zh-CN" altLang="en-US" b="1">
                <a:solidFill>
                  <a:srgbClr val="0000CC"/>
                </a:solidFill>
              </a:rPr>
              <a:t>推广希腊文化。  </a:t>
            </a:r>
            <a:endParaRPr lang="en-US" altLang="zh-CN" b="1">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90513" y="498475"/>
          <a:ext cx="11785600" cy="3962400"/>
        </p:xfrm>
        <a:graphic>
          <a:graphicData uri="http://schemas.openxmlformats.org/drawingml/2006/table">
            <a:tbl>
              <a:tblPr firstRow="1" bandRow="1">
                <a:tableStyleId>{5C22544A-7EE6-4342-B048-85BDC9FD1C3A}</a:tableStyleId>
              </a:tblPr>
              <a:tblGrid>
                <a:gridCol w="740229"/>
                <a:gridCol w="2714171"/>
                <a:gridCol w="3193143"/>
                <a:gridCol w="1335314"/>
                <a:gridCol w="3802743"/>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dirty="0"/>
                    </a:p>
                  </a:txBody>
                  <a:tcPr/>
                </a:tc>
                <a:tc>
                  <a:txBody>
                    <a:bodyPr/>
                    <a:lstStyle/>
                    <a:p>
                      <a:r>
                        <a:rPr lang="zh-CN" altLang="en-US" b="1" dirty="0" smtClean="0">
                          <a:solidFill>
                            <a:srgbClr val="0000CC"/>
                          </a:solidFill>
                        </a:rPr>
                        <a:t>佛 教得到传播，成为世界性宗教。 </a:t>
                      </a:r>
                      <a:endParaRPr lang="zh-CN" altLang="en-US" dirty="0"/>
                    </a:p>
                  </a:txBody>
                  <a:tcPr/>
                </a:tc>
                <a:tc>
                  <a:txBody>
                    <a:bodyPr/>
                    <a:lstStyle/>
                    <a:p>
                      <a:endParaRPr lang="zh-CN" altLang="en-US" dirty="0"/>
                    </a:p>
                  </a:txBody>
                  <a:tcPr/>
                </a:tc>
              </a:tr>
            </a:tbl>
          </a:graphicData>
        </a:graphic>
      </p:graphicFrame>
      <p:sp>
        <p:nvSpPr>
          <p:cNvPr id="28705"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
        <p:nvSpPr>
          <p:cNvPr id="28706" name="矩形 6"/>
          <p:cNvSpPr>
            <a:spLocks noChangeArrowheads="1"/>
          </p:cNvSpPr>
          <p:nvPr/>
        </p:nvSpPr>
        <p:spPr bwMode="auto">
          <a:xfrm>
            <a:off x="0" y="4411663"/>
            <a:ext cx="12192000" cy="2586037"/>
          </a:xfrm>
          <a:prstGeom prst="rect">
            <a:avLst/>
          </a:prstGeom>
          <a:noFill/>
          <a:ln w="9525">
            <a:solidFill>
              <a:srgbClr val="FF0000"/>
            </a:solidFill>
            <a:miter lim="800000"/>
          </a:ln>
        </p:spPr>
        <p:txBody>
          <a:bodyPr>
            <a:spAutoFit/>
          </a:bodyPr>
          <a:lstStyle/>
          <a:p>
            <a:r>
              <a:rPr lang="en-US" altLang="zh-CN" b="1">
                <a:solidFill>
                  <a:srgbClr val="0000CC"/>
                </a:solidFill>
              </a:rPr>
              <a:t>      </a:t>
            </a:r>
            <a:r>
              <a:rPr lang="zh-CN" altLang="en-US" b="1">
                <a:solidFill>
                  <a:srgbClr val="0000CC"/>
                </a:solidFill>
              </a:rPr>
              <a:t>公元前</a:t>
            </a:r>
            <a:r>
              <a:rPr lang="en-US" altLang="zh-CN" b="1">
                <a:solidFill>
                  <a:srgbClr val="0000CC"/>
                </a:solidFill>
              </a:rPr>
              <a:t>3</a:t>
            </a:r>
            <a:r>
              <a:rPr lang="zh-CN" altLang="en-US" b="1">
                <a:solidFill>
                  <a:srgbClr val="0000CC"/>
                </a:solidFill>
              </a:rPr>
              <a:t>世纪，孔雀帝国初步把整个南亚统一起来。佛 教在孔雀帝国时期得到广泛传播，逐渐演变为世界性宗教。 </a:t>
            </a:r>
            <a:endParaRPr lang="en-US" altLang="zh-CN" b="1">
              <a:solidFill>
                <a:srgbClr val="0000CC"/>
              </a:solidFill>
            </a:endParaRPr>
          </a:p>
          <a:p>
            <a:r>
              <a:rPr lang="en-US" altLang="zh-CN" b="1">
                <a:solidFill>
                  <a:srgbClr val="0000CC"/>
                </a:solidFill>
              </a:rPr>
              <a:t>      </a:t>
            </a:r>
            <a:r>
              <a:rPr lang="zh-CN" altLang="en-US" b="1">
                <a:solidFill>
                  <a:srgbClr val="0000CC"/>
                </a:solidFill>
              </a:rPr>
              <a:t>罗马原是意大利中部的一个蕞尔小邦。在成功解决内 部矛盾后，它凭借强大的由公民组成的军队首先征服了意 大利，接着向地中海地区扩张，先后征服了从西班牙到两 河流域的整个地中海周边地区，其中包括马其顿亚历山大 帝国解体后形成的一系列国家，以及今天的法国和英格兰， 把整个地中海变成了罗马的内海。在扩张过程中，罗马把 被征服地区的大量居民卖为奴隶，奴隶制迅速发展起来。 </a:t>
            </a:r>
            <a:endParaRPr lang="en-US" altLang="zh-CN" b="1">
              <a:solidFill>
                <a:srgbClr val="0000CC"/>
              </a:solidFill>
            </a:endParaRPr>
          </a:p>
          <a:p>
            <a:r>
              <a:rPr lang="en-US" altLang="zh-CN" b="1">
                <a:solidFill>
                  <a:srgbClr val="0000CC"/>
                </a:solidFill>
              </a:rPr>
              <a:t>     </a:t>
            </a:r>
            <a:r>
              <a:rPr lang="zh-CN" altLang="en-US" b="1">
                <a:solidFill>
                  <a:srgbClr val="0000CC"/>
                </a:solidFill>
              </a:rPr>
              <a:t>在罗马帝国统治下，地中海地区保持了</a:t>
            </a:r>
            <a:r>
              <a:rPr lang="en-US" altLang="zh-CN" b="1">
                <a:solidFill>
                  <a:srgbClr val="0000CC"/>
                </a:solidFill>
              </a:rPr>
              <a:t>200</a:t>
            </a:r>
            <a:r>
              <a:rPr lang="zh-CN" altLang="en-US" b="1">
                <a:solidFill>
                  <a:srgbClr val="0000CC"/>
                </a:solidFill>
              </a:rPr>
              <a:t>多年的和平。由 于奴隶和广大平民的辛勤劳动、地中海不同地区经济联系的加 强，以及贸易的发展，帝国在 </a:t>
            </a:r>
            <a:r>
              <a:rPr lang="en-US" altLang="zh-CN" b="1">
                <a:solidFill>
                  <a:srgbClr val="0000CC"/>
                </a:solidFill>
              </a:rPr>
              <a:t>1—2</a:t>
            </a:r>
            <a:r>
              <a:rPr lang="zh-CN" altLang="en-US" b="1">
                <a:solidFill>
                  <a:srgbClr val="0000CC"/>
                </a:solidFill>
              </a:rPr>
              <a:t>世纪达到繁荣的顶峰。</a:t>
            </a:r>
            <a:r>
              <a:rPr lang="en-US" altLang="zh-CN" b="1">
                <a:solidFill>
                  <a:srgbClr val="0000CC"/>
                </a:solidFill>
              </a:rPr>
              <a:t>3</a:t>
            </a:r>
            <a:r>
              <a:rPr lang="zh-CN" altLang="en-US" b="1">
                <a:solidFill>
                  <a:srgbClr val="0000CC"/>
                </a:solidFill>
              </a:rPr>
              <a:t>世纪 之后，官僚体系和职业军队使人民的负担不断加重，边境压力 逐渐加大，罗马帝国陷入危机。</a:t>
            </a:r>
            <a:r>
              <a:rPr lang="en-US" altLang="zh-CN" b="1">
                <a:solidFill>
                  <a:srgbClr val="0000CC"/>
                </a:solidFill>
              </a:rPr>
              <a:t>4</a:t>
            </a:r>
            <a:r>
              <a:rPr lang="zh-CN" altLang="en-US" b="1">
                <a:solidFill>
                  <a:srgbClr val="0000CC"/>
                </a:solidFill>
              </a:rPr>
              <a:t>世纪末，帝国分裂为东西两 部分。</a:t>
            </a:r>
            <a:r>
              <a:rPr lang="en-US" altLang="zh-CN" b="1">
                <a:solidFill>
                  <a:srgbClr val="0000CC"/>
                </a:solidFill>
              </a:rPr>
              <a:t>5</a:t>
            </a:r>
            <a:r>
              <a:rPr lang="zh-CN" altLang="en-US" b="1">
                <a:solidFill>
                  <a:srgbClr val="0000CC"/>
                </a:solidFill>
              </a:rPr>
              <a:t>世纪后期，在内外矛盾的夹击下，西罗马帝国灭亡。</a:t>
            </a:r>
            <a:endParaRPr lang="en-US" altLang="zh-CN" b="1">
              <a:solidFill>
                <a:srgbClr val="0000CC"/>
              </a:solidFill>
            </a:endParaRPr>
          </a:p>
        </p:txBody>
      </p:sp>
      <p:sp>
        <p:nvSpPr>
          <p:cNvPr id="28707" name="矩形 7"/>
          <p:cNvSpPr>
            <a:spLocks noChangeArrowheads="1"/>
          </p:cNvSpPr>
          <p:nvPr/>
        </p:nvSpPr>
        <p:spPr bwMode="auto">
          <a:xfrm>
            <a:off x="1117600" y="1009650"/>
            <a:ext cx="1474788" cy="646113"/>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6</a:t>
            </a:r>
            <a:r>
              <a:rPr lang="zh-CN" altLang="en-US" b="1">
                <a:solidFill>
                  <a:srgbClr val="0000CC"/>
                </a:solidFill>
              </a:rPr>
              <a:t>世纪兴</a:t>
            </a:r>
            <a:endParaRPr lang="en-US" altLang="zh-CN" b="1">
              <a:solidFill>
                <a:srgbClr val="0000CC"/>
              </a:solidFill>
            </a:endParaRPr>
          </a:p>
          <a:p>
            <a:r>
              <a:rPr lang="zh-CN" altLang="en-US" b="1">
                <a:solidFill>
                  <a:srgbClr val="0000CC"/>
                </a:solidFill>
              </a:rPr>
              <a:t>前</a:t>
            </a:r>
            <a:r>
              <a:rPr lang="en-US" altLang="zh-CN" b="1">
                <a:solidFill>
                  <a:srgbClr val="0000CC"/>
                </a:solidFill>
              </a:rPr>
              <a:t>4</a:t>
            </a:r>
            <a:r>
              <a:rPr lang="zh-CN" altLang="en-US" b="1">
                <a:solidFill>
                  <a:srgbClr val="0000CC"/>
                </a:solidFill>
              </a:rPr>
              <a:t>世纪末灭</a:t>
            </a:r>
            <a:endParaRPr lang="zh-CN" altLang="en-US"/>
          </a:p>
        </p:txBody>
      </p:sp>
      <p:sp>
        <p:nvSpPr>
          <p:cNvPr id="28708" name="矩形 8"/>
          <p:cNvSpPr>
            <a:spLocks noChangeArrowheads="1"/>
          </p:cNvSpPr>
          <p:nvPr/>
        </p:nvSpPr>
        <p:spPr bwMode="auto">
          <a:xfrm>
            <a:off x="1001713" y="1878013"/>
            <a:ext cx="2811462" cy="1200150"/>
          </a:xfrm>
          <a:prstGeom prst="rect">
            <a:avLst/>
          </a:prstGeom>
          <a:noFill/>
          <a:ln w="9525">
            <a:noFill/>
            <a:miter lim="800000"/>
          </a:ln>
        </p:spPr>
        <p:txBody>
          <a:bodyPr>
            <a:spAutoFit/>
          </a:bodyPr>
          <a:lstStyle/>
          <a:p>
            <a:r>
              <a:rPr lang="zh-CN" altLang="en-US" b="1">
                <a:solidFill>
                  <a:srgbClr val="0000CC"/>
                </a:solidFill>
              </a:rPr>
              <a:t>征服了包 括两河流域、埃及、小亚细亚和巴尔干半岛北部在内的广 大地区，地跨亚非欧三大洲的帝国</a:t>
            </a:r>
            <a:endParaRPr lang="zh-CN" altLang="en-US"/>
          </a:p>
        </p:txBody>
      </p:sp>
      <p:sp>
        <p:nvSpPr>
          <p:cNvPr id="28709" name="矩形 9"/>
          <p:cNvSpPr>
            <a:spLocks noChangeArrowheads="1"/>
          </p:cNvSpPr>
          <p:nvPr/>
        </p:nvSpPr>
        <p:spPr bwMode="auto">
          <a:xfrm>
            <a:off x="1001713" y="3228975"/>
            <a:ext cx="2698750" cy="1077913"/>
          </a:xfrm>
          <a:prstGeom prst="rect">
            <a:avLst/>
          </a:prstGeom>
          <a:noFill/>
          <a:ln w="9525">
            <a:noFill/>
            <a:miter lim="800000"/>
          </a:ln>
        </p:spPr>
        <p:txBody>
          <a:bodyPr>
            <a:spAutoFit/>
          </a:bodyPr>
          <a:lstStyle/>
          <a:p>
            <a:r>
              <a:rPr lang="zh-CN" altLang="en-US" sz="1600" b="1">
                <a:solidFill>
                  <a:srgbClr val="FF0000"/>
                </a:solidFill>
                <a:latin typeface="宋体" panose="02010600030101010101" pitchFamily="2" charset="-122"/>
              </a:rPr>
              <a:t>①继承</a:t>
            </a:r>
            <a:r>
              <a:rPr lang="zh-CN" altLang="en-US" sz="1600" b="1">
                <a:solidFill>
                  <a:srgbClr val="0000CC"/>
                </a:solidFill>
                <a:latin typeface="宋体" panose="02010600030101010101" pitchFamily="2" charset="-122"/>
              </a:rPr>
              <a:t>西亚</a:t>
            </a:r>
            <a:r>
              <a:rPr lang="zh-CN" altLang="en-US" sz="1600" b="1">
                <a:solidFill>
                  <a:srgbClr val="0000CC"/>
                </a:solidFill>
              </a:rPr>
              <a:t>君主专制制度</a:t>
            </a:r>
            <a:endParaRPr lang="en-US" altLang="zh-CN" sz="1600" b="1">
              <a:solidFill>
                <a:srgbClr val="0000CC"/>
              </a:solidFill>
            </a:endParaRPr>
          </a:p>
          <a:p>
            <a:r>
              <a:rPr lang="zh-CN" altLang="en-US" sz="1600" b="1">
                <a:solidFill>
                  <a:srgbClr val="0000CC"/>
                </a:solidFill>
                <a:latin typeface="宋体" panose="02010600030101010101" pitchFamily="2" charset="-122"/>
              </a:rPr>
              <a:t>②</a:t>
            </a:r>
            <a:r>
              <a:rPr lang="zh-CN" altLang="en-US" sz="1600" b="1">
                <a:solidFill>
                  <a:srgbClr val="0000CC"/>
                </a:solidFill>
              </a:rPr>
              <a:t>地方实行行省制</a:t>
            </a:r>
            <a:endParaRPr lang="en-US" altLang="zh-CN" sz="1600" b="1">
              <a:solidFill>
                <a:srgbClr val="0000CC"/>
              </a:solidFill>
            </a:endParaRPr>
          </a:p>
          <a:p>
            <a:r>
              <a:rPr lang="zh-CN" altLang="en-US" sz="1600" b="1">
                <a:solidFill>
                  <a:srgbClr val="0000CC"/>
                </a:solidFill>
                <a:latin typeface="宋体" panose="02010600030101010101" pitchFamily="2" charset="-122"/>
              </a:rPr>
              <a:t>③</a:t>
            </a:r>
            <a:r>
              <a:rPr lang="zh-CN" altLang="en-US" sz="1600" b="1">
                <a:solidFill>
                  <a:srgbClr val="0000CC"/>
                </a:solidFill>
              </a:rPr>
              <a:t>建立较完善的官僚体系和税收系统</a:t>
            </a:r>
            <a:endParaRPr lang="zh-CN" altLang="en-US" sz="1600"/>
          </a:p>
        </p:txBody>
      </p:sp>
      <p:sp>
        <p:nvSpPr>
          <p:cNvPr id="28710" name="矩形 11"/>
          <p:cNvSpPr>
            <a:spLocks noChangeArrowheads="1"/>
          </p:cNvSpPr>
          <p:nvPr/>
        </p:nvSpPr>
        <p:spPr bwMode="auto">
          <a:xfrm>
            <a:off x="4035425" y="1103313"/>
            <a:ext cx="1708150" cy="647700"/>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4</a:t>
            </a:r>
            <a:r>
              <a:rPr lang="zh-CN" altLang="en-US" b="1">
                <a:solidFill>
                  <a:srgbClr val="0000CC"/>
                </a:solidFill>
              </a:rPr>
              <a:t>世纪晚期兴</a:t>
            </a:r>
            <a:endParaRPr lang="en-US" altLang="zh-CN" b="1">
              <a:solidFill>
                <a:srgbClr val="0000CC"/>
              </a:solidFill>
            </a:endParaRPr>
          </a:p>
          <a:p>
            <a:r>
              <a:rPr lang="zh-CN" altLang="en-US" b="1">
                <a:solidFill>
                  <a:srgbClr val="0000CC"/>
                </a:solidFill>
              </a:rPr>
              <a:t>亚亡解体</a:t>
            </a:r>
            <a:endParaRPr lang="zh-CN" altLang="en-US"/>
          </a:p>
        </p:txBody>
      </p:sp>
      <p:sp>
        <p:nvSpPr>
          <p:cNvPr id="28711" name="矩形 12"/>
          <p:cNvSpPr>
            <a:spLocks noChangeArrowheads="1"/>
          </p:cNvSpPr>
          <p:nvPr/>
        </p:nvSpPr>
        <p:spPr bwMode="auto">
          <a:xfrm>
            <a:off x="3768725" y="1897063"/>
            <a:ext cx="3182938" cy="1077912"/>
          </a:xfrm>
          <a:prstGeom prst="rect">
            <a:avLst/>
          </a:prstGeom>
          <a:noFill/>
          <a:ln w="9525">
            <a:noFill/>
            <a:miter lim="800000"/>
          </a:ln>
        </p:spPr>
        <p:txBody>
          <a:bodyPr>
            <a:spAutoFit/>
          </a:bodyPr>
          <a:lstStyle/>
          <a:p>
            <a:r>
              <a:rPr lang="zh-CN" altLang="en-US" sz="1600" b="1">
                <a:solidFill>
                  <a:srgbClr val="0000CC"/>
                </a:solidFill>
              </a:rPr>
              <a:t>击败波斯，占领小亚细 亚、埃及、两河流域和伊朗高原，灭亡波斯，征服了印度河流域，建立地 跨亚非欧三洲的大帝国</a:t>
            </a:r>
            <a:endParaRPr lang="zh-CN" altLang="en-US" sz="1600"/>
          </a:p>
        </p:txBody>
      </p:sp>
      <p:sp>
        <p:nvSpPr>
          <p:cNvPr id="28712" name="矩形 13"/>
          <p:cNvSpPr>
            <a:spLocks noChangeArrowheads="1"/>
          </p:cNvSpPr>
          <p:nvPr/>
        </p:nvSpPr>
        <p:spPr bwMode="auto">
          <a:xfrm>
            <a:off x="3740150" y="3321050"/>
            <a:ext cx="3140075" cy="923925"/>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rPr>
              <a:t>继承</a:t>
            </a:r>
            <a:r>
              <a:rPr lang="zh-CN" altLang="en-US" b="1">
                <a:solidFill>
                  <a:srgbClr val="0000CC"/>
                </a:solidFill>
              </a:rPr>
              <a:t>波斯制度， 君权神授</a:t>
            </a:r>
            <a:endParaRPr lang="en-US" altLang="zh-CN" b="1">
              <a:solidFill>
                <a:srgbClr val="0000CC"/>
              </a:solidFill>
            </a:endParaRPr>
          </a:p>
          <a:p>
            <a:r>
              <a:rPr lang="zh-CN" altLang="en-US" b="1">
                <a:solidFill>
                  <a:srgbClr val="0000CC"/>
                </a:solidFill>
                <a:latin typeface="宋体" panose="02010600030101010101" pitchFamily="2" charset="-122"/>
              </a:rPr>
              <a:t>②</a:t>
            </a:r>
            <a:r>
              <a:rPr lang="zh-CN" altLang="en-US" b="1">
                <a:solidFill>
                  <a:srgbClr val="0000CC"/>
                </a:solidFill>
              </a:rPr>
              <a:t>地方实行行省制</a:t>
            </a:r>
            <a:endParaRPr lang="en-US" altLang="zh-CN" b="1">
              <a:solidFill>
                <a:srgbClr val="0000CC"/>
              </a:solidFill>
            </a:endParaRPr>
          </a:p>
          <a:p>
            <a:r>
              <a:rPr lang="zh-CN" altLang="en-US" b="1">
                <a:solidFill>
                  <a:srgbClr val="0000CC"/>
                </a:solidFill>
                <a:latin typeface="宋体" panose="02010600030101010101" pitchFamily="2" charset="-122"/>
              </a:rPr>
              <a:t>③</a:t>
            </a:r>
            <a:r>
              <a:rPr lang="zh-CN" altLang="en-US" b="1">
                <a:solidFill>
                  <a:srgbClr val="0000CC"/>
                </a:solidFill>
              </a:rPr>
              <a:t>推广希腊文化。  </a:t>
            </a:r>
            <a:endParaRPr lang="en-US" altLang="zh-CN" b="1">
              <a:solidFill>
                <a:srgbClr val="0000CC"/>
              </a:solidFill>
            </a:endParaRPr>
          </a:p>
        </p:txBody>
      </p:sp>
      <p:sp>
        <p:nvSpPr>
          <p:cNvPr id="28713" name="矩形 3"/>
          <p:cNvSpPr>
            <a:spLocks noChangeArrowheads="1"/>
          </p:cNvSpPr>
          <p:nvPr/>
        </p:nvSpPr>
        <p:spPr bwMode="auto">
          <a:xfrm>
            <a:off x="7115175" y="1103313"/>
            <a:ext cx="1009650" cy="369887"/>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3</a:t>
            </a:r>
            <a:r>
              <a:rPr lang="zh-CN" altLang="en-US" b="1">
                <a:solidFill>
                  <a:srgbClr val="0000CC"/>
                </a:solidFill>
              </a:rPr>
              <a:t>世纪</a:t>
            </a:r>
            <a:endParaRPr lang="zh-CN" altLang="en-US"/>
          </a:p>
        </p:txBody>
      </p:sp>
      <p:sp>
        <p:nvSpPr>
          <p:cNvPr id="28714" name="矩形 4"/>
          <p:cNvSpPr>
            <a:spLocks noChangeArrowheads="1"/>
          </p:cNvSpPr>
          <p:nvPr/>
        </p:nvSpPr>
        <p:spPr bwMode="auto">
          <a:xfrm>
            <a:off x="7083425" y="2051050"/>
            <a:ext cx="881063" cy="646113"/>
          </a:xfrm>
          <a:prstGeom prst="rect">
            <a:avLst/>
          </a:prstGeom>
          <a:noFill/>
          <a:ln w="9525">
            <a:noFill/>
            <a:miter lim="800000"/>
          </a:ln>
        </p:spPr>
        <p:txBody>
          <a:bodyPr wrap="none">
            <a:spAutoFit/>
          </a:bodyPr>
          <a:lstStyle/>
          <a:p>
            <a:r>
              <a:rPr lang="zh-CN" altLang="en-US" b="1">
                <a:solidFill>
                  <a:srgbClr val="0000CC"/>
                </a:solidFill>
              </a:rPr>
              <a:t>统一整</a:t>
            </a:r>
            <a:endParaRPr lang="en-US" altLang="zh-CN" b="1">
              <a:solidFill>
                <a:srgbClr val="0000CC"/>
              </a:solidFill>
            </a:endParaRPr>
          </a:p>
          <a:p>
            <a:r>
              <a:rPr lang="zh-CN" altLang="en-US" b="1">
                <a:solidFill>
                  <a:srgbClr val="0000CC"/>
                </a:solidFill>
              </a:rPr>
              <a:t>个南亚</a:t>
            </a:r>
            <a:endParaRPr lang="zh-CN" altLang="en-US"/>
          </a:p>
        </p:txBody>
      </p:sp>
      <p:pic>
        <p:nvPicPr>
          <p:cNvPr id="15" name="Picture 2" descr="http://03.imgmini.eastday.com/mobile/20160530/20160530033422_39dac6c6382503522f6c7751da64e35d_2.jpeg"/>
          <p:cNvPicPr>
            <a:picLocks noChangeAspect="1" noChangeArrowheads="1"/>
          </p:cNvPicPr>
          <p:nvPr/>
        </p:nvPicPr>
        <p:blipFill>
          <a:blip r:embed="rId1"/>
          <a:srcRect/>
          <a:stretch>
            <a:fillRect/>
          </a:stretch>
        </p:blipFill>
        <p:spPr bwMode="auto">
          <a:xfrm>
            <a:off x="1052513" y="468313"/>
            <a:ext cx="5899150" cy="3871912"/>
          </a:xfrm>
          <a:prstGeom prst="rect">
            <a:avLst/>
          </a:prstGeom>
          <a:noFill/>
          <a:ln>
            <a:solidFill>
              <a:schemeClr val="accent4">
                <a:shade val="50000"/>
                <a:satMod val="120000"/>
              </a:schemeClr>
            </a:solidFill>
          </a:ln>
        </p:spPr>
      </p:pic>
      <p:sp>
        <p:nvSpPr>
          <p:cNvPr id="6" name="矩形 5"/>
          <p:cNvSpPr>
            <a:spLocks noChangeArrowheads="1"/>
          </p:cNvSpPr>
          <p:nvPr/>
        </p:nvSpPr>
        <p:spPr bwMode="auto">
          <a:xfrm>
            <a:off x="8313738" y="942975"/>
            <a:ext cx="3514725" cy="646113"/>
          </a:xfrm>
          <a:prstGeom prst="rect">
            <a:avLst/>
          </a:prstGeom>
          <a:noFill/>
          <a:ln w="9525">
            <a:noFill/>
            <a:miter lim="800000"/>
          </a:ln>
        </p:spPr>
        <p:txBody>
          <a:bodyPr>
            <a:spAutoFit/>
          </a:bodyPr>
          <a:lstStyle/>
          <a:p>
            <a:r>
              <a:rPr lang="zh-CN" altLang="en-US" b="1">
                <a:solidFill>
                  <a:srgbClr val="008000"/>
                </a:solidFill>
                <a:latin typeface="华文楷体" pitchFamily="2" charset="-122"/>
                <a:ea typeface="华文楷体" pitchFamily="2" charset="-122"/>
              </a:rPr>
              <a:t>前</a:t>
            </a:r>
            <a:r>
              <a:rPr lang="en-US" altLang="zh-CN" b="1">
                <a:solidFill>
                  <a:srgbClr val="008000"/>
                </a:solidFill>
                <a:latin typeface="华文楷体" pitchFamily="2" charset="-122"/>
                <a:ea typeface="华文楷体" pitchFamily="2" charset="-122"/>
              </a:rPr>
              <a:t>27</a:t>
            </a:r>
            <a:r>
              <a:rPr lang="zh-CN" altLang="en-US" b="1">
                <a:solidFill>
                  <a:srgbClr val="008000"/>
                </a:solidFill>
                <a:latin typeface="华文楷体" pitchFamily="2" charset="-122"/>
                <a:ea typeface="华文楷体" pitchFamily="2" charset="-122"/>
              </a:rPr>
              <a:t>年形成，  </a:t>
            </a:r>
            <a:r>
              <a:rPr lang="en-US" altLang="zh-CN" b="1">
                <a:solidFill>
                  <a:srgbClr val="C91B51"/>
                </a:solidFill>
                <a:latin typeface="华文楷体" pitchFamily="2" charset="-122"/>
                <a:ea typeface="华文楷体" pitchFamily="2" charset="-122"/>
              </a:rPr>
              <a:t>1—2</a:t>
            </a:r>
            <a:r>
              <a:rPr lang="zh-CN" altLang="en-US" b="1">
                <a:solidFill>
                  <a:srgbClr val="C91B51"/>
                </a:solidFill>
                <a:latin typeface="华文楷体" pitchFamily="2" charset="-122"/>
                <a:ea typeface="华文楷体" pitchFamily="2" charset="-122"/>
              </a:rPr>
              <a:t>世纪兴盛</a:t>
            </a:r>
            <a:endParaRPr lang="zh-CN" altLang="en-US" b="1">
              <a:solidFill>
                <a:srgbClr val="C91B51"/>
              </a:solidFill>
              <a:latin typeface="华文楷体" pitchFamily="2" charset="-122"/>
              <a:ea typeface="华文楷体" pitchFamily="2" charset="-122"/>
            </a:endParaRPr>
          </a:p>
          <a:p>
            <a:r>
              <a:rPr lang="zh-CN" altLang="en-US" b="1">
                <a:solidFill>
                  <a:srgbClr val="008000"/>
                </a:solidFill>
                <a:latin typeface="华文楷体" pitchFamily="2" charset="-122"/>
                <a:ea typeface="华文楷体" pitchFamily="2" charset="-122"/>
              </a:rPr>
              <a:t>，</a:t>
            </a:r>
            <a:r>
              <a:rPr lang="en-US" altLang="zh-CN" b="1">
                <a:solidFill>
                  <a:srgbClr val="008000"/>
                </a:solidFill>
                <a:latin typeface="华文楷体" pitchFamily="2" charset="-122"/>
                <a:ea typeface="华文楷体" pitchFamily="2" charset="-122"/>
              </a:rPr>
              <a:t>4</a:t>
            </a:r>
            <a:r>
              <a:rPr lang="zh-CN" altLang="en-US" b="1">
                <a:solidFill>
                  <a:srgbClr val="008000"/>
                </a:solidFill>
                <a:latin typeface="华文楷体" pitchFamily="2" charset="-122"/>
                <a:ea typeface="华文楷体" pitchFamily="2" charset="-122"/>
              </a:rPr>
              <a:t>世纪末分裂，</a:t>
            </a:r>
            <a:r>
              <a:rPr lang="en-US" altLang="zh-CN" b="1">
                <a:solidFill>
                  <a:srgbClr val="008000"/>
                </a:solidFill>
                <a:latin typeface="华文楷体" pitchFamily="2" charset="-122"/>
                <a:ea typeface="华文楷体" pitchFamily="2" charset="-122"/>
              </a:rPr>
              <a:t>5</a:t>
            </a:r>
            <a:r>
              <a:rPr lang="zh-CN" altLang="en-US" b="1">
                <a:solidFill>
                  <a:srgbClr val="008000"/>
                </a:solidFill>
                <a:latin typeface="华文楷体" pitchFamily="2" charset="-122"/>
                <a:ea typeface="华文楷体" pitchFamily="2" charset="-122"/>
              </a:rPr>
              <a:t>世纪后灭</a:t>
            </a:r>
            <a:endParaRPr lang="zh-CN" altLang="en-US" b="1">
              <a:solidFill>
                <a:srgbClr val="008000"/>
              </a:solidFill>
              <a:latin typeface="华文楷体" pitchFamily="2" charset="-122"/>
              <a:ea typeface="华文楷体" pitchFamily="2" charset="-122"/>
            </a:endParaRPr>
          </a:p>
        </p:txBody>
      </p:sp>
      <p:sp>
        <p:nvSpPr>
          <p:cNvPr id="16" name="矩形 15"/>
          <p:cNvSpPr>
            <a:spLocks noChangeArrowheads="1"/>
          </p:cNvSpPr>
          <p:nvPr/>
        </p:nvSpPr>
        <p:spPr bwMode="auto">
          <a:xfrm>
            <a:off x="8221663" y="1765300"/>
            <a:ext cx="3927475" cy="1322388"/>
          </a:xfrm>
          <a:prstGeom prst="rect">
            <a:avLst/>
          </a:prstGeom>
          <a:noFill/>
          <a:ln w="9525">
            <a:noFill/>
            <a:miter lim="800000"/>
          </a:ln>
        </p:spPr>
        <p:txBody>
          <a:bodyPr>
            <a:spAutoFit/>
          </a:bodyPr>
          <a:lstStyle/>
          <a:p>
            <a:r>
              <a:rPr lang="zh-CN" altLang="en-US" sz="1600" b="1">
                <a:solidFill>
                  <a:srgbClr val="0000CC"/>
                </a:solidFill>
              </a:rPr>
              <a:t>先征服意 大利，接着向地中海地区扩张，先后征服了从西班牙到两河流域的整个地中海周边地区，包括马其顿帝国解体后形成的一系列国家，以及今天的法国和英格兰， 把整个地中海变成罗马的内海</a:t>
            </a:r>
            <a:endParaRPr lang="zh-CN" altLang="en-US" sz="1600"/>
          </a:p>
        </p:txBody>
      </p:sp>
      <p:sp>
        <p:nvSpPr>
          <p:cNvPr id="17" name="矩形 16"/>
          <p:cNvSpPr/>
          <p:nvPr/>
        </p:nvSpPr>
        <p:spPr>
          <a:xfrm>
            <a:off x="8313738" y="3321050"/>
            <a:ext cx="2339975" cy="646113"/>
          </a:xfrm>
          <a:prstGeom prst="rect">
            <a:avLst/>
          </a:prstGeom>
        </p:spPr>
        <p:txBody>
          <a:bodyPr>
            <a:spAutoFit/>
          </a:bodyPr>
          <a:lstStyle/>
          <a:p>
            <a:pPr>
              <a:defRPr/>
            </a:pPr>
            <a:r>
              <a:rPr lang="zh-CN" altLang="en-US" b="1" dirty="0">
                <a:solidFill>
                  <a:srgbClr val="0000CC"/>
                </a:solidFill>
                <a:latin typeface="黑体" panose="02010609060101010101" pitchFamily="2" charset="-122"/>
                <a:ea typeface="黑体" panose="02010609060101010101" pitchFamily="2" charset="-122"/>
              </a:rPr>
              <a:t>①</a:t>
            </a:r>
            <a:r>
              <a:rPr lang="zh-CN" altLang="en-US" b="1" dirty="0">
                <a:solidFill>
                  <a:srgbClr val="0000CC"/>
                </a:solidFill>
                <a:latin typeface="Calibri" panose="020F0502020204030204" pitchFamily="34" charset="0"/>
                <a:ea typeface="华文楷体" pitchFamily="2" charset="-122"/>
              </a:rPr>
              <a:t>奴隶制发展</a:t>
            </a:r>
            <a:endParaRPr lang="en-US" altLang="zh-CN" b="1" dirty="0">
              <a:solidFill>
                <a:srgbClr val="0000CC"/>
              </a:solidFill>
              <a:latin typeface="Calibri" panose="020F0502020204030204" pitchFamily="34" charset="0"/>
              <a:ea typeface="华文楷体" pitchFamily="2" charset="-122"/>
            </a:endParaRPr>
          </a:p>
          <a:p>
            <a:pPr>
              <a:defRPr/>
            </a:pPr>
            <a:r>
              <a:rPr lang="zh-CN" altLang="en-US" b="1" dirty="0">
                <a:solidFill>
                  <a:srgbClr val="0000CC"/>
                </a:solidFill>
                <a:latin typeface="宋体" panose="02010600030101010101" pitchFamily="2" charset="-122"/>
                <a:ea typeface="+mn-ea"/>
              </a:rPr>
              <a:t>②</a:t>
            </a:r>
            <a:r>
              <a:rPr lang="zh-CN" altLang="en-US" b="1" dirty="0">
                <a:solidFill>
                  <a:srgbClr val="0000CC"/>
                </a:solidFill>
                <a:latin typeface="Calibri" panose="020F0502020204030204" pitchFamily="34" charset="0"/>
                <a:ea typeface="华文楷体" pitchFamily="2" charset="-122"/>
              </a:rPr>
              <a:t>以基督教为国教</a:t>
            </a:r>
            <a:endParaRPr lang="zh-CN" altLang="en-US" b="1" dirty="0">
              <a:solidFill>
                <a:srgbClr val="0000CC"/>
              </a:solidFill>
              <a:latin typeface="Calibri" panose="020F0502020204030204" pitchFamily="34" charset="0"/>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90513" y="498475"/>
          <a:ext cx="11785600" cy="3962400"/>
        </p:xfrm>
        <a:graphic>
          <a:graphicData uri="http://schemas.openxmlformats.org/drawingml/2006/table">
            <a:tbl>
              <a:tblPr firstRow="1" bandRow="1">
                <a:tableStyleId>{5C22544A-7EE6-4342-B048-85BDC9FD1C3A}</a:tableStyleId>
              </a:tblPr>
              <a:tblGrid>
                <a:gridCol w="740229"/>
                <a:gridCol w="2714171"/>
                <a:gridCol w="3193143"/>
                <a:gridCol w="1335314"/>
                <a:gridCol w="3802743"/>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dirty="0"/>
                    </a:p>
                  </a:txBody>
                  <a:tcPr/>
                </a:tc>
                <a:tc>
                  <a:txBody>
                    <a:bodyPr/>
                    <a:lstStyle/>
                    <a:p>
                      <a:r>
                        <a:rPr lang="zh-CN" altLang="en-US" b="1" dirty="0" smtClean="0">
                          <a:solidFill>
                            <a:srgbClr val="0000CC"/>
                          </a:solidFill>
                        </a:rPr>
                        <a:t>佛 教得到传播，成为世界性宗教。 </a:t>
                      </a:r>
                      <a:endParaRPr lang="zh-CN" altLang="en-US" dirty="0"/>
                    </a:p>
                  </a:txBody>
                  <a:tcPr/>
                </a:tc>
                <a:tc>
                  <a:txBody>
                    <a:bodyPr/>
                    <a:lstStyle/>
                    <a:p>
                      <a:endParaRPr lang="zh-CN" altLang="en-US" dirty="0"/>
                    </a:p>
                  </a:txBody>
                  <a:tcPr/>
                </a:tc>
              </a:tr>
            </a:tbl>
          </a:graphicData>
        </a:graphic>
      </p:graphicFrame>
      <p:sp>
        <p:nvSpPr>
          <p:cNvPr id="29729"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
        <p:nvSpPr>
          <p:cNvPr id="29730" name="矩形 7"/>
          <p:cNvSpPr>
            <a:spLocks noChangeArrowheads="1"/>
          </p:cNvSpPr>
          <p:nvPr/>
        </p:nvSpPr>
        <p:spPr bwMode="auto">
          <a:xfrm>
            <a:off x="1117600" y="1009650"/>
            <a:ext cx="1474788" cy="676275"/>
          </a:xfrm>
          <a:prstGeom prst="rect">
            <a:avLst/>
          </a:prstGeom>
          <a:noFill/>
          <a:ln w="9525">
            <a:noFill/>
            <a:miter lim="800000"/>
          </a:ln>
        </p:spPr>
        <p:txBody>
          <a:bodyPr wrap="none">
            <a:spAutoFit/>
          </a:bodyPr>
          <a:lstStyle/>
          <a:p>
            <a:r>
              <a:rPr lang="zh-CN" altLang="en-US" sz="2000" b="1">
                <a:solidFill>
                  <a:srgbClr val="FF0000"/>
                </a:solidFill>
              </a:rPr>
              <a:t>前</a:t>
            </a:r>
            <a:r>
              <a:rPr lang="en-US" altLang="zh-CN" sz="2000" b="1">
                <a:solidFill>
                  <a:srgbClr val="FF0000"/>
                </a:solidFill>
              </a:rPr>
              <a:t>6</a:t>
            </a:r>
            <a:r>
              <a:rPr lang="zh-CN" altLang="en-US" sz="2000" b="1">
                <a:solidFill>
                  <a:srgbClr val="FF0000"/>
                </a:solidFill>
              </a:rPr>
              <a:t>世纪</a:t>
            </a:r>
            <a:r>
              <a:rPr lang="zh-CN" altLang="en-US" b="1">
                <a:solidFill>
                  <a:srgbClr val="0000CC"/>
                </a:solidFill>
              </a:rPr>
              <a:t>兴</a:t>
            </a:r>
            <a:endParaRPr lang="en-US" altLang="zh-CN" b="1">
              <a:solidFill>
                <a:srgbClr val="0000CC"/>
              </a:solidFill>
            </a:endParaRPr>
          </a:p>
          <a:p>
            <a:r>
              <a:rPr lang="zh-CN" altLang="en-US" b="1">
                <a:solidFill>
                  <a:srgbClr val="0000CC"/>
                </a:solidFill>
              </a:rPr>
              <a:t>前</a:t>
            </a:r>
            <a:r>
              <a:rPr lang="en-US" altLang="zh-CN" b="1">
                <a:solidFill>
                  <a:srgbClr val="0000CC"/>
                </a:solidFill>
              </a:rPr>
              <a:t>4</a:t>
            </a:r>
            <a:r>
              <a:rPr lang="zh-CN" altLang="en-US" b="1">
                <a:solidFill>
                  <a:srgbClr val="0000CC"/>
                </a:solidFill>
              </a:rPr>
              <a:t>世纪末灭</a:t>
            </a:r>
            <a:endParaRPr lang="zh-CN" altLang="en-US"/>
          </a:p>
        </p:txBody>
      </p:sp>
      <p:sp>
        <p:nvSpPr>
          <p:cNvPr id="29731" name="矩形 8"/>
          <p:cNvSpPr>
            <a:spLocks noChangeArrowheads="1"/>
          </p:cNvSpPr>
          <p:nvPr/>
        </p:nvSpPr>
        <p:spPr bwMode="auto">
          <a:xfrm>
            <a:off x="1001713" y="1878013"/>
            <a:ext cx="2811462" cy="1200150"/>
          </a:xfrm>
          <a:prstGeom prst="rect">
            <a:avLst/>
          </a:prstGeom>
          <a:noFill/>
          <a:ln w="9525">
            <a:noFill/>
            <a:miter lim="800000"/>
          </a:ln>
        </p:spPr>
        <p:txBody>
          <a:bodyPr>
            <a:spAutoFit/>
          </a:bodyPr>
          <a:lstStyle/>
          <a:p>
            <a:r>
              <a:rPr lang="zh-CN" altLang="en-US" b="1">
                <a:solidFill>
                  <a:srgbClr val="0000CC"/>
                </a:solidFill>
              </a:rPr>
              <a:t>征服了包 括两河流域、埃及、小亚细亚和巴尔干半岛北部在内的广 大地区，地跨亚非欧三大洲的帝国</a:t>
            </a:r>
            <a:endParaRPr lang="zh-CN" altLang="en-US"/>
          </a:p>
        </p:txBody>
      </p:sp>
      <p:sp>
        <p:nvSpPr>
          <p:cNvPr id="29732" name="矩形 9"/>
          <p:cNvSpPr>
            <a:spLocks noChangeArrowheads="1"/>
          </p:cNvSpPr>
          <p:nvPr/>
        </p:nvSpPr>
        <p:spPr bwMode="auto">
          <a:xfrm>
            <a:off x="1001713" y="3228975"/>
            <a:ext cx="2698750" cy="1077913"/>
          </a:xfrm>
          <a:prstGeom prst="rect">
            <a:avLst/>
          </a:prstGeom>
          <a:noFill/>
          <a:ln w="9525">
            <a:noFill/>
            <a:miter lim="800000"/>
          </a:ln>
        </p:spPr>
        <p:txBody>
          <a:bodyPr>
            <a:spAutoFit/>
          </a:bodyPr>
          <a:lstStyle/>
          <a:p>
            <a:r>
              <a:rPr lang="zh-CN" altLang="en-US" sz="1600" b="1">
                <a:solidFill>
                  <a:srgbClr val="FF0000"/>
                </a:solidFill>
                <a:latin typeface="宋体" panose="02010600030101010101" pitchFamily="2" charset="-122"/>
              </a:rPr>
              <a:t>①继承</a:t>
            </a:r>
            <a:r>
              <a:rPr lang="zh-CN" altLang="en-US" sz="1600" b="1">
                <a:solidFill>
                  <a:srgbClr val="0000CC"/>
                </a:solidFill>
                <a:latin typeface="宋体" panose="02010600030101010101" pitchFamily="2" charset="-122"/>
              </a:rPr>
              <a:t>西亚</a:t>
            </a:r>
            <a:r>
              <a:rPr lang="zh-CN" altLang="en-US" sz="1600" b="1">
                <a:solidFill>
                  <a:srgbClr val="0000CC"/>
                </a:solidFill>
              </a:rPr>
              <a:t>君主专制制度</a:t>
            </a:r>
            <a:endParaRPr lang="en-US" altLang="zh-CN" sz="1600" b="1">
              <a:solidFill>
                <a:srgbClr val="0000CC"/>
              </a:solidFill>
            </a:endParaRPr>
          </a:p>
          <a:p>
            <a:r>
              <a:rPr lang="zh-CN" altLang="en-US" sz="1600" b="1">
                <a:solidFill>
                  <a:srgbClr val="0000CC"/>
                </a:solidFill>
                <a:latin typeface="宋体" panose="02010600030101010101" pitchFamily="2" charset="-122"/>
              </a:rPr>
              <a:t>②</a:t>
            </a:r>
            <a:r>
              <a:rPr lang="zh-CN" altLang="en-US" sz="1600" b="1">
                <a:solidFill>
                  <a:srgbClr val="0000CC"/>
                </a:solidFill>
              </a:rPr>
              <a:t>地方实行行省制</a:t>
            </a:r>
            <a:endParaRPr lang="en-US" altLang="zh-CN" sz="1600" b="1">
              <a:solidFill>
                <a:srgbClr val="0000CC"/>
              </a:solidFill>
            </a:endParaRPr>
          </a:p>
          <a:p>
            <a:r>
              <a:rPr lang="zh-CN" altLang="en-US" sz="1600" b="1">
                <a:solidFill>
                  <a:srgbClr val="0000CC"/>
                </a:solidFill>
                <a:latin typeface="宋体" panose="02010600030101010101" pitchFamily="2" charset="-122"/>
              </a:rPr>
              <a:t>③</a:t>
            </a:r>
            <a:r>
              <a:rPr lang="zh-CN" altLang="en-US" sz="1600" b="1">
                <a:solidFill>
                  <a:srgbClr val="0000CC"/>
                </a:solidFill>
              </a:rPr>
              <a:t>建立较完善的官僚体系和税收系统</a:t>
            </a:r>
            <a:endParaRPr lang="zh-CN" altLang="en-US" sz="1600"/>
          </a:p>
        </p:txBody>
      </p:sp>
      <p:sp>
        <p:nvSpPr>
          <p:cNvPr id="29733" name="矩形 11"/>
          <p:cNvSpPr>
            <a:spLocks noChangeArrowheads="1"/>
          </p:cNvSpPr>
          <p:nvPr/>
        </p:nvSpPr>
        <p:spPr bwMode="auto">
          <a:xfrm>
            <a:off x="4035425" y="1103313"/>
            <a:ext cx="1708150" cy="647700"/>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4</a:t>
            </a:r>
            <a:r>
              <a:rPr lang="zh-CN" altLang="en-US" b="1">
                <a:solidFill>
                  <a:srgbClr val="0000CC"/>
                </a:solidFill>
              </a:rPr>
              <a:t>世纪晚期兴</a:t>
            </a:r>
            <a:endParaRPr lang="en-US" altLang="zh-CN" b="1">
              <a:solidFill>
                <a:srgbClr val="0000CC"/>
              </a:solidFill>
            </a:endParaRPr>
          </a:p>
          <a:p>
            <a:r>
              <a:rPr lang="zh-CN" altLang="en-US" b="1">
                <a:solidFill>
                  <a:srgbClr val="0000CC"/>
                </a:solidFill>
              </a:rPr>
              <a:t>亚亡解体</a:t>
            </a:r>
            <a:endParaRPr lang="zh-CN" altLang="en-US"/>
          </a:p>
        </p:txBody>
      </p:sp>
      <p:sp>
        <p:nvSpPr>
          <p:cNvPr id="29734" name="矩形 12"/>
          <p:cNvSpPr>
            <a:spLocks noChangeArrowheads="1"/>
          </p:cNvSpPr>
          <p:nvPr/>
        </p:nvSpPr>
        <p:spPr bwMode="auto">
          <a:xfrm>
            <a:off x="3768725" y="1897063"/>
            <a:ext cx="3182938" cy="1077912"/>
          </a:xfrm>
          <a:prstGeom prst="rect">
            <a:avLst/>
          </a:prstGeom>
          <a:noFill/>
          <a:ln w="9525">
            <a:noFill/>
            <a:miter lim="800000"/>
          </a:ln>
        </p:spPr>
        <p:txBody>
          <a:bodyPr>
            <a:spAutoFit/>
          </a:bodyPr>
          <a:lstStyle/>
          <a:p>
            <a:r>
              <a:rPr lang="zh-CN" altLang="en-US" sz="1600" b="1">
                <a:solidFill>
                  <a:srgbClr val="0000CC"/>
                </a:solidFill>
              </a:rPr>
              <a:t>击败波斯，占领小亚细 亚、埃及、两河流域和伊朗高原，灭亡波斯，征服了印度河流域，建立地 跨亚非欧三洲的大帝国</a:t>
            </a:r>
            <a:endParaRPr lang="zh-CN" altLang="en-US" sz="1600"/>
          </a:p>
        </p:txBody>
      </p:sp>
      <p:sp>
        <p:nvSpPr>
          <p:cNvPr id="29735" name="矩形 13"/>
          <p:cNvSpPr>
            <a:spLocks noChangeArrowheads="1"/>
          </p:cNvSpPr>
          <p:nvPr/>
        </p:nvSpPr>
        <p:spPr bwMode="auto">
          <a:xfrm>
            <a:off x="3740150" y="3321050"/>
            <a:ext cx="3140075" cy="923925"/>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rPr>
              <a:t>继承</a:t>
            </a:r>
            <a:r>
              <a:rPr lang="zh-CN" altLang="en-US" b="1">
                <a:solidFill>
                  <a:srgbClr val="0000CC"/>
                </a:solidFill>
              </a:rPr>
              <a:t>波斯制度， 君权神授</a:t>
            </a:r>
            <a:endParaRPr lang="en-US" altLang="zh-CN" b="1">
              <a:solidFill>
                <a:srgbClr val="0000CC"/>
              </a:solidFill>
            </a:endParaRPr>
          </a:p>
          <a:p>
            <a:r>
              <a:rPr lang="zh-CN" altLang="en-US" b="1">
                <a:solidFill>
                  <a:srgbClr val="0000CC"/>
                </a:solidFill>
                <a:latin typeface="宋体" panose="02010600030101010101" pitchFamily="2" charset="-122"/>
              </a:rPr>
              <a:t>②</a:t>
            </a:r>
            <a:r>
              <a:rPr lang="zh-CN" altLang="en-US" b="1">
                <a:solidFill>
                  <a:srgbClr val="0000CC"/>
                </a:solidFill>
              </a:rPr>
              <a:t>地方实行行省制</a:t>
            </a:r>
            <a:endParaRPr lang="en-US" altLang="zh-CN" b="1">
              <a:solidFill>
                <a:srgbClr val="0000CC"/>
              </a:solidFill>
            </a:endParaRPr>
          </a:p>
          <a:p>
            <a:r>
              <a:rPr lang="zh-CN" altLang="en-US" b="1">
                <a:solidFill>
                  <a:srgbClr val="0000CC"/>
                </a:solidFill>
                <a:latin typeface="宋体" panose="02010600030101010101" pitchFamily="2" charset="-122"/>
              </a:rPr>
              <a:t>③</a:t>
            </a:r>
            <a:r>
              <a:rPr lang="zh-CN" altLang="en-US" b="1">
                <a:solidFill>
                  <a:srgbClr val="0000CC"/>
                </a:solidFill>
              </a:rPr>
              <a:t>推广希腊文化。  </a:t>
            </a:r>
            <a:endParaRPr lang="en-US" altLang="zh-CN" b="1">
              <a:solidFill>
                <a:srgbClr val="0000CC"/>
              </a:solidFill>
            </a:endParaRPr>
          </a:p>
        </p:txBody>
      </p:sp>
      <p:sp>
        <p:nvSpPr>
          <p:cNvPr id="29736" name="矩形 3"/>
          <p:cNvSpPr>
            <a:spLocks noChangeArrowheads="1"/>
          </p:cNvSpPr>
          <p:nvPr/>
        </p:nvSpPr>
        <p:spPr bwMode="auto">
          <a:xfrm>
            <a:off x="7115175" y="1103313"/>
            <a:ext cx="1009650" cy="369887"/>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3</a:t>
            </a:r>
            <a:r>
              <a:rPr lang="zh-CN" altLang="en-US" b="1">
                <a:solidFill>
                  <a:srgbClr val="0000CC"/>
                </a:solidFill>
              </a:rPr>
              <a:t>世纪</a:t>
            </a:r>
            <a:endParaRPr lang="zh-CN" altLang="en-US"/>
          </a:p>
        </p:txBody>
      </p:sp>
      <p:sp>
        <p:nvSpPr>
          <p:cNvPr id="29737" name="矩形 4"/>
          <p:cNvSpPr>
            <a:spLocks noChangeArrowheads="1"/>
          </p:cNvSpPr>
          <p:nvPr/>
        </p:nvSpPr>
        <p:spPr bwMode="auto">
          <a:xfrm>
            <a:off x="7083425" y="2051050"/>
            <a:ext cx="881063" cy="646113"/>
          </a:xfrm>
          <a:prstGeom prst="rect">
            <a:avLst/>
          </a:prstGeom>
          <a:noFill/>
          <a:ln w="9525">
            <a:noFill/>
            <a:miter lim="800000"/>
          </a:ln>
        </p:spPr>
        <p:txBody>
          <a:bodyPr wrap="none">
            <a:spAutoFit/>
          </a:bodyPr>
          <a:lstStyle/>
          <a:p>
            <a:r>
              <a:rPr lang="zh-CN" altLang="en-US" b="1">
                <a:solidFill>
                  <a:srgbClr val="0000CC"/>
                </a:solidFill>
              </a:rPr>
              <a:t>统一整</a:t>
            </a:r>
            <a:endParaRPr lang="en-US" altLang="zh-CN" b="1">
              <a:solidFill>
                <a:srgbClr val="0000CC"/>
              </a:solidFill>
            </a:endParaRPr>
          </a:p>
          <a:p>
            <a:r>
              <a:rPr lang="zh-CN" altLang="en-US" b="1">
                <a:solidFill>
                  <a:srgbClr val="0000CC"/>
                </a:solidFill>
              </a:rPr>
              <a:t>个南亚</a:t>
            </a:r>
            <a:endParaRPr lang="zh-CN" altLang="en-US"/>
          </a:p>
        </p:txBody>
      </p:sp>
      <p:sp>
        <p:nvSpPr>
          <p:cNvPr id="29738" name="矩形 5"/>
          <p:cNvSpPr>
            <a:spLocks noChangeArrowheads="1"/>
          </p:cNvSpPr>
          <p:nvPr/>
        </p:nvSpPr>
        <p:spPr bwMode="auto">
          <a:xfrm>
            <a:off x="8356600" y="942975"/>
            <a:ext cx="3516313" cy="676275"/>
          </a:xfrm>
          <a:prstGeom prst="rect">
            <a:avLst/>
          </a:prstGeom>
          <a:noFill/>
          <a:ln w="9525">
            <a:noFill/>
            <a:miter lim="800000"/>
          </a:ln>
        </p:spPr>
        <p:txBody>
          <a:bodyPr>
            <a:spAutoFit/>
          </a:bodyPr>
          <a:lstStyle/>
          <a:p>
            <a:r>
              <a:rPr lang="zh-CN" altLang="en-US" b="1">
                <a:solidFill>
                  <a:srgbClr val="008000"/>
                </a:solidFill>
                <a:latin typeface="华文楷体" pitchFamily="2" charset="-122"/>
                <a:ea typeface="华文楷体" pitchFamily="2" charset="-122"/>
              </a:rPr>
              <a:t>前</a:t>
            </a:r>
            <a:r>
              <a:rPr lang="en-US" altLang="zh-CN" b="1">
                <a:solidFill>
                  <a:srgbClr val="008000"/>
                </a:solidFill>
                <a:latin typeface="华文楷体" pitchFamily="2" charset="-122"/>
                <a:ea typeface="华文楷体" pitchFamily="2" charset="-122"/>
              </a:rPr>
              <a:t>27</a:t>
            </a:r>
            <a:r>
              <a:rPr lang="zh-CN" altLang="en-US" b="1">
                <a:solidFill>
                  <a:srgbClr val="008000"/>
                </a:solidFill>
                <a:latin typeface="华文楷体" pitchFamily="2" charset="-122"/>
                <a:ea typeface="华文楷体" pitchFamily="2" charset="-122"/>
              </a:rPr>
              <a:t>年形成，  </a:t>
            </a:r>
            <a:r>
              <a:rPr lang="en-US" altLang="zh-CN" b="1">
                <a:solidFill>
                  <a:srgbClr val="C91B51"/>
                </a:solidFill>
                <a:latin typeface="华文楷体" pitchFamily="2" charset="-122"/>
                <a:ea typeface="华文楷体" pitchFamily="2" charset="-122"/>
              </a:rPr>
              <a:t>1—2</a:t>
            </a:r>
            <a:r>
              <a:rPr lang="zh-CN" altLang="en-US" b="1">
                <a:solidFill>
                  <a:srgbClr val="C91B51"/>
                </a:solidFill>
                <a:latin typeface="华文楷体" pitchFamily="2" charset="-122"/>
                <a:ea typeface="华文楷体" pitchFamily="2" charset="-122"/>
              </a:rPr>
              <a:t>世纪兴盛</a:t>
            </a:r>
            <a:endParaRPr lang="zh-CN" altLang="en-US" b="1">
              <a:solidFill>
                <a:srgbClr val="C91B51"/>
              </a:solidFill>
              <a:latin typeface="华文楷体" pitchFamily="2" charset="-122"/>
              <a:ea typeface="华文楷体" pitchFamily="2" charset="-122"/>
            </a:endParaRPr>
          </a:p>
          <a:p>
            <a:r>
              <a:rPr lang="zh-CN" altLang="en-US" b="1">
                <a:solidFill>
                  <a:srgbClr val="008000"/>
                </a:solidFill>
                <a:latin typeface="华文楷体" pitchFamily="2" charset="-122"/>
                <a:ea typeface="华文楷体" pitchFamily="2" charset="-122"/>
              </a:rPr>
              <a:t>，</a:t>
            </a:r>
            <a:r>
              <a:rPr lang="en-US" altLang="zh-CN" b="1">
                <a:solidFill>
                  <a:srgbClr val="008000"/>
                </a:solidFill>
                <a:latin typeface="华文楷体" pitchFamily="2" charset="-122"/>
                <a:ea typeface="华文楷体" pitchFamily="2" charset="-122"/>
              </a:rPr>
              <a:t>4</a:t>
            </a:r>
            <a:r>
              <a:rPr lang="zh-CN" altLang="en-US" b="1">
                <a:solidFill>
                  <a:srgbClr val="008000"/>
                </a:solidFill>
                <a:latin typeface="华文楷体" pitchFamily="2" charset="-122"/>
                <a:ea typeface="华文楷体" pitchFamily="2" charset="-122"/>
              </a:rPr>
              <a:t>世纪末分裂，</a:t>
            </a:r>
            <a:r>
              <a:rPr lang="en-US" altLang="zh-CN" sz="2000" b="1">
                <a:solidFill>
                  <a:srgbClr val="FF0000"/>
                </a:solidFill>
                <a:latin typeface="华文楷体" pitchFamily="2" charset="-122"/>
                <a:ea typeface="华文楷体" pitchFamily="2" charset="-122"/>
              </a:rPr>
              <a:t>5</a:t>
            </a:r>
            <a:r>
              <a:rPr lang="zh-CN" altLang="en-US" sz="2000" b="1">
                <a:solidFill>
                  <a:srgbClr val="FF0000"/>
                </a:solidFill>
                <a:latin typeface="华文楷体" pitchFamily="2" charset="-122"/>
                <a:ea typeface="华文楷体" pitchFamily="2" charset="-122"/>
              </a:rPr>
              <a:t>世纪后</a:t>
            </a:r>
            <a:r>
              <a:rPr lang="zh-CN" altLang="en-US" b="1">
                <a:solidFill>
                  <a:srgbClr val="008000"/>
                </a:solidFill>
                <a:latin typeface="华文楷体" pitchFamily="2" charset="-122"/>
                <a:ea typeface="华文楷体" pitchFamily="2" charset="-122"/>
              </a:rPr>
              <a:t>灭</a:t>
            </a:r>
            <a:endParaRPr lang="zh-CN" altLang="en-US" b="1">
              <a:solidFill>
                <a:srgbClr val="008000"/>
              </a:solidFill>
              <a:latin typeface="华文楷体" pitchFamily="2" charset="-122"/>
              <a:ea typeface="华文楷体" pitchFamily="2" charset="-122"/>
            </a:endParaRPr>
          </a:p>
        </p:txBody>
      </p:sp>
      <p:sp>
        <p:nvSpPr>
          <p:cNvPr id="29739" name="矩形 15"/>
          <p:cNvSpPr>
            <a:spLocks noChangeArrowheads="1"/>
          </p:cNvSpPr>
          <p:nvPr/>
        </p:nvSpPr>
        <p:spPr bwMode="auto">
          <a:xfrm>
            <a:off x="8221663" y="1765300"/>
            <a:ext cx="3927475" cy="1322388"/>
          </a:xfrm>
          <a:prstGeom prst="rect">
            <a:avLst/>
          </a:prstGeom>
          <a:noFill/>
          <a:ln w="9525">
            <a:noFill/>
            <a:miter lim="800000"/>
          </a:ln>
        </p:spPr>
        <p:txBody>
          <a:bodyPr>
            <a:spAutoFit/>
          </a:bodyPr>
          <a:lstStyle/>
          <a:p>
            <a:r>
              <a:rPr lang="zh-CN" altLang="en-US" sz="1600" b="1">
                <a:solidFill>
                  <a:srgbClr val="0000CC"/>
                </a:solidFill>
              </a:rPr>
              <a:t>先征服意 大利，接着向地中海地区扩张，先后征服了从西班牙到两河流域的整个地中海周边地区，包括马其顿帝国解体后形成的一系列国家，以及今天的法国和英格兰， 把整个地中海变成罗马的内海</a:t>
            </a:r>
            <a:endParaRPr lang="zh-CN" altLang="en-US" sz="1600"/>
          </a:p>
        </p:txBody>
      </p:sp>
      <p:sp>
        <p:nvSpPr>
          <p:cNvPr id="17" name="矩形 16"/>
          <p:cNvSpPr/>
          <p:nvPr/>
        </p:nvSpPr>
        <p:spPr>
          <a:xfrm>
            <a:off x="8313738" y="3321050"/>
            <a:ext cx="2339975" cy="646113"/>
          </a:xfrm>
          <a:prstGeom prst="rect">
            <a:avLst/>
          </a:prstGeom>
        </p:spPr>
        <p:txBody>
          <a:bodyPr>
            <a:spAutoFit/>
          </a:bodyPr>
          <a:lstStyle/>
          <a:p>
            <a:pPr>
              <a:defRPr/>
            </a:pPr>
            <a:r>
              <a:rPr lang="zh-CN" altLang="en-US" b="1" dirty="0">
                <a:solidFill>
                  <a:srgbClr val="0000CC"/>
                </a:solidFill>
                <a:latin typeface="黑体" panose="02010609060101010101" pitchFamily="2" charset="-122"/>
                <a:ea typeface="黑体" panose="02010609060101010101" pitchFamily="2" charset="-122"/>
              </a:rPr>
              <a:t>①</a:t>
            </a:r>
            <a:r>
              <a:rPr lang="zh-CN" altLang="en-US" b="1" dirty="0">
                <a:solidFill>
                  <a:srgbClr val="0000CC"/>
                </a:solidFill>
                <a:latin typeface="Calibri" panose="020F0502020204030204" pitchFamily="34" charset="0"/>
                <a:ea typeface="华文楷体" pitchFamily="2" charset="-122"/>
              </a:rPr>
              <a:t>奴隶制发展</a:t>
            </a:r>
            <a:endParaRPr lang="en-US" altLang="zh-CN" b="1" dirty="0">
              <a:solidFill>
                <a:srgbClr val="0000CC"/>
              </a:solidFill>
              <a:latin typeface="Calibri" panose="020F0502020204030204" pitchFamily="34" charset="0"/>
              <a:ea typeface="华文楷体" pitchFamily="2" charset="-122"/>
            </a:endParaRPr>
          </a:p>
          <a:p>
            <a:pPr>
              <a:defRPr/>
            </a:pPr>
            <a:r>
              <a:rPr lang="zh-CN" altLang="en-US" b="1" dirty="0">
                <a:solidFill>
                  <a:srgbClr val="0000CC"/>
                </a:solidFill>
                <a:latin typeface="宋体" panose="02010600030101010101" pitchFamily="2" charset="-122"/>
                <a:ea typeface="+mn-ea"/>
              </a:rPr>
              <a:t>②</a:t>
            </a:r>
            <a:r>
              <a:rPr lang="zh-CN" altLang="en-US" b="1" dirty="0">
                <a:solidFill>
                  <a:srgbClr val="0000CC"/>
                </a:solidFill>
                <a:latin typeface="Calibri" panose="020F0502020204030204" pitchFamily="34" charset="0"/>
                <a:ea typeface="华文楷体" pitchFamily="2" charset="-122"/>
              </a:rPr>
              <a:t>以基督教为国教</a:t>
            </a:r>
            <a:endParaRPr lang="zh-CN" altLang="en-US" b="1" dirty="0">
              <a:solidFill>
                <a:srgbClr val="0000CC"/>
              </a:solidFill>
              <a:latin typeface="Calibri" panose="020F0502020204030204" pitchFamily="34" charset="0"/>
              <a:ea typeface="华文楷体" pitchFamily="2" charset="-122"/>
            </a:endParaRPr>
          </a:p>
        </p:txBody>
      </p:sp>
      <p:sp>
        <p:nvSpPr>
          <p:cNvPr id="18" name="矩形 17"/>
          <p:cNvSpPr>
            <a:spLocks noChangeArrowheads="1"/>
          </p:cNvSpPr>
          <p:nvPr/>
        </p:nvSpPr>
        <p:spPr bwMode="auto">
          <a:xfrm>
            <a:off x="249238" y="4527550"/>
            <a:ext cx="3613150" cy="523875"/>
          </a:xfrm>
          <a:prstGeom prst="rect">
            <a:avLst/>
          </a:prstGeom>
          <a:solidFill>
            <a:srgbClr val="FFFF00"/>
          </a:solidFill>
          <a:ln w="9525">
            <a:solidFill>
              <a:srgbClr val="FF0000"/>
            </a:solid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a:t>
            </a:r>
            <a:r>
              <a:rPr lang="zh-CN" altLang="en-US" sz="2800" b="1">
                <a:solidFill>
                  <a:srgbClr val="FF0000"/>
                </a:solidFill>
                <a:latin typeface="黑体" panose="02010609060101010101" pitchFamily="2" charset="-122"/>
                <a:ea typeface="黑体" panose="02010609060101010101" pitchFamily="2" charset="-122"/>
              </a:rPr>
              <a:t>古代世界帝国特点</a:t>
            </a:r>
            <a:endParaRPr lang="zh-CN" altLang="en-US" sz="2800" b="1">
              <a:solidFill>
                <a:srgbClr val="FF0000"/>
              </a:solidFill>
              <a:latin typeface="黑体" panose="02010609060101010101" pitchFamily="2" charset="-122"/>
              <a:ea typeface="黑体" panose="02010609060101010101" pitchFamily="2" charset="-122"/>
            </a:endParaRPr>
          </a:p>
        </p:txBody>
      </p:sp>
      <p:sp>
        <p:nvSpPr>
          <p:cNvPr id="19" name="矩形 18"/>
          <p:cNvSpPr>
            <a:spLocks noChangeArrowheads="1"/>
          </p:cNvSpPr>
          <p:nvPr/>
        </p:nvSpPr>
        <p:spPr bwMode="auto">
          <a:xfrm>
            <a:off x="1135063" y="1096963"/>
            <a:ext cx="4152900" cy="522287"/>
          </a:xfrm>
          <a:prstGeom prst="rect">
            <a:avLst/>
          </a:prstGeom>
          <a:solidFill>
            <a:srgbClr val="FFFF00"/>
          </a:solidFill>
          <a:ln w="9525">
            <a:no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1.</a:t>
            </a:r>
            <a:r>
              <a:rPr lang="zh-CN" altLang="en-US" sz="2800" b="1">
                <a:solidFill>
                  <a:srgbClr val="FF0000"/>
                </a:solidFill>
                <a:latin typeface="黑体" panose="02010609060101010101" pitchFamily="2" charset="-122"/>
                <a:ea typeface="黑体" panose="02010609060101010101" pitchFamily="2" charset="-122"/>
              </a:rPr>
              <a:t>时间跨度长，历史悠久</a:t>
            </a:r>
            <a:endParaRPr lang="zh-CN" altLang="en-US" sz="2800" b="1">
              <a:solidFill>
                <a:srgbClr val="FF0000"/>
              </a:solidFill>
              <a:latin typeface="黑体" panose="02010609060101010101" pitchFamily="2" charset="-122"/>
              <a:ea typeface="黑体" panose="02010609060101010101" pitchFamily="2" charset="-122"/>
            </a:endParaRPr>
          </a:p>
        </p:txBody>
      </p:sp>
      <p:pic>
        <p:nvPicPr>
          <p:cNvPr id="29743" name="图片 2"/>
          <p:cNvPicPr>
            <a:picLocks noChangeAspect="1"/>
          </p:cNvPicPr>
          <p:nvPr/>
        </p:nvPicPr>
        <p:blipFill>
          <a:blip r:embed="rId1"/>
          <a:srcRect t="3027" r="2754" b="3400"/>
          <a:stretch>
            <a:fillRect/>
          </a:stretch>
        </p:blipFill>
        <p:spPr bwMode="auto">
          <a:xfrm>
            <a:off x="685800" y="5072063"/>
            <a:ext cx="3478213" cy="1785937"/>
          </a:xfrm>
          <a:prstGeom prst="rect">
            <a:avLst/>
          </a:prstGeom>
          <a:noFill/>
          <a:ln w="9525">
            <a:noFill/>
            <a:miter lim="800000"/>
            <a:headEnd/>
            <a:tailEnd/>
          </a:ln>
        </p:spPr>
      </p:pic>
      <p:pic>
        <p:nvPicPr>
          <p:cNvPr id="29744" name="图片 3"/>
          <p:cNvPicPr>
            <a:picLocks noChangeAspect="1"/>
          </p:cNvPicPr>
          <p:nvPr/>
        </p:nvPicPr>
        <p:blipFill>
          <a:blip r:embed="rId2"/>
          <a:srcRect/>
          <a:stretch>
            <a:fillRect/>
          </a:stretch>
        </p:blipFill>
        <p:spPr bwMode="auto">
          <a:xfrm>
            <a:off x="4376738" y="5006975"/>
            <a:ext cx="3359150" cy="1865313"/>
          </a:xfrm>
          <a:prstGeom prst="rect">
            <a:avLst/>
          </a:prstGeom>
          <a:noFill/>
          <a:ln w="9525">
            <a:noFill/>
            <a:miter lim="800000"/>
            <a:headEnd/>
            <a:tailEnd/>
          </a:ln>
        </p:spPr>
      </p:pic>
      <p:pic>
        <p:nvPicPr>
          <p:cNvPr id="29745" name="图片 4"/>
          <p:cNvPicPr>
            <a:picLocks noChangeAspect="1"/>
          </p:cNvPicPr>
          <p:nvPr/>
        </p:nvPicPr>
        <p:blipFill>
          <a:blip r:embed="rId3"/>
          <a:srcRect/>
          <a:stretch>
            <a:fillRect/>
          </a:stretch>
        </p:blipFill>
        <p:spPr bwMode="auto">
          <a:xfrm>
            <a:off x="8694738" y="5162550"/>
            <a:ext cx="2916237" cy="1709738"/>
          </a:xfrm>
          <a:prstGeom prst="rect">
            <a:avLst/>
          </a:prstGeom>
          <a:noFill/>
          <a:ln w="9525">
            <a:noFill/>
            <a:miter lim="800000"/>
            <a:headEnd/>
            <a:tailEnd/>
          </a:ln>
        </p:spPr>
      </p:pic>
      <p:sp>
        <p:nvSpPr>
          <p:cNvPr id="24" name="矩形 23"/>
          <p:cNvSpPr>
            <a:spLocks noChangeArrowheads="1"/>
          </p:cNvSpPr>
          <p:nvPr/>
        </p:nvSpPr>
        <p:spPr bwMode="auto">
          <a:xfrm>
            <a:off x="1098550" y="2051050"/>
            <a:ext cx="4152900" cy="522288"/>
          </a:xfrm>
          <a:prstGeom prst="rect">
            <a:avLst/>
          </a:prstGeom>
          <a:solidFill>
            <a:srgbClr val="FFFF00"/>
          </a:solidFill>
          <a:ln w="9525">
            <a:no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2.</a:t>
            </a:r>
            <a:r>
              <a:rPr lang="zh-CN" altLang="en-US" sz="2800" b="1">
                <a:solidFill>
                  <a:srgbClr val="FF0000"/>
                </a:solidFill>
                <a:latin typeface="黑体" panose="02010609060101010101" pitchFamily="2" charset="-122"/>
                <a:ea typeface="黑体" panose="02010609060101010101" pitchFamily="2" charset="-122"/>
              </a:rPr>
              <a:t>疆域辽阔，地跨欧亚非</a:t>
            </a:r>
            <a:endParaRPr lang="zh-CN" altLang="en-US" sz="2800" b="1">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down)">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1"/>
          <p:cNvSpPr>
            <a:spLocks noChangeArrowheads="1"/>
          </p:cNvSpPr>
          <p:nvPr/>
        </p:nvSpPr>
        <p:spPr bwMode="auto">
          <a:xfrm>
            <a:off x="550863" y="922338"/>
            <a:ext cx="11466512" cy="3476625"/>
          </a:xfrm>
          <a:prstGeom prst="rect">
            <a:avLst/>
          </a:prstGeom>
          <a:noFill/>
          <a:ln w="9525">
            <a:noFill/>
            <a:miter lim="800000"/>
          </a:ln>
        </p:spPr>
        <p:txBody>
          <a:bodyPr>
            <a:spAutoFit/>
          </a:bodyPr>
          <a:lstStyle/>
          <a:p>
            <a:r>
              <a:rPr lang="en-US" altLang="zh-CN" sz="2000" b="1"/>
              <a:t>【</a:t>
            </a:r>
            <a:r>
              <a:rPr lang="zh-CN" altLang="en-US" sz="2000" b="1"/>
              <a:t>史料一</a:t>
            </a:r>
            <a:r>
              <a:rPr lang="en-US" altLang="zh-CN" sz="2000" b="1"/>
              <a:t>】</a:t>
            </a:r>
            <a:r>
              <a:rPr lang="zh-CN" altLang="en-US" sz="2000" b="1"/>
              <a:t>公元前</a:t>
            </a:r>
            <a:r>
              <a:rPr lang="en-US" altLang="zh-CN" sz="2000" b="1"/>
              <a:t>3</a:t>
            </a:r>
            <a:r>
              <a:rPr lang="zh-CN" altLang="en-US" sz="2000" b="1"/>
              <a:t>世纪至公元前</a:t>
            </a:r>
            <a:r>
              <a:rPr lang="en-US" altLang="zh-CN" sz="2000" b="1"/>
              <a:t>2</a:t>
            </a:r>
            <a:r>
              <a:rPr lang="zh-CN" altLang="en-US" sz="2000" b="1"/>
              <a:t>世纪罗马从家内奴隶制发展到发达的奴隶制“即由家长制的以生产直接生活资料为目的的奴隶制度转化为以生产剩余价值为目的的奴隶制度。”</a:t>
            </a:r>
            <a:r>
              <a:rPr lang="en-US" altLang="zh-CN" sz="2000" b="1"/>
              <a:t>…</a:t>
            </a:r>
            <a:r>
              <a:rPr lang="zh-CN" altLang="en-US" sz="2000" b="1"/>
              <a:t>奴隶广泛使用于农业，畜牧业，采矿业和手工业，逐渐成为罗马社会的主要生产者，其他各种手工业也使用奴隶劳动。</a:t>
            </a:r>
            <a:endParaRPr lang="en-US" altLang="zh-CN" sz="2000" b="1"/>
          </a:p>
          <a:p>
            <a:r>
              <a:rPr lang="en-US" altLang="zh-CN" sz="2000" b="1"/>
              <a:t>【</a:t>
            </a:r>
            <a:r>
              <a:rPr lang="zh-CN" altLang="en-US" sz="2000" b="1"/>
              <a:t>史料二</a:t>
            </a:r>
            <a:r>
              <a:rPr lang="en-US" altLang="zh-CN" sz="2000" b="1"/>
              <a:t>】</a:t>
            </a:r>
            <a:r>
              <a:rPr lang="zh-CN" altLang="en-US" sz="2000" b="1"/>
              <a:t>屋大维改善行省管理制度，调整的对行省的统治政策，他继承凯撒的政策，在行省中推行自治制度，把罗马公民权授予行省上层分子，这措施加速行省的罗化进程，促进了行省的稳定和发展。            吴于廑齐世荣</a:t>
            </a:r>
            <a:r>
              <a:rPr lang="en-US" altLang="zh-CN" sz="2000" b="1"/>
              <a:t>《</a:t>
            </a:r>
            <a:r>
              <a:rPr lang="zh-CN" altLang="en-US" sz="2000" b="1"/>
              <a:t>世界史</a:t>
            </a:r>
            <a:r>
              <a:rPr lang="en-US" altLang="zh-CN" sz="2000" b="1"/>
              <a:t>》</a:t>
            </a:r>
            <a:endParaRPr lang="en-US" altLang="zh-CN" sz="2000" b="1"/>
          </a:p>
          <a:p>
            <a:r>
              <a:rPr lang="zh-CN" altLang="en-US" sz="2000" b="1"/>
              <a:t>史料三 </a:t>
            </a:r>
            <a:r>
              <a:rPr lang="en-US" altLang="zh-CN" sz="2000" b="1"/>
              <a:t> 2</a:t>
            </a:r>
            <a:r>
              <a:rPr lang="zh-CN" altLang="en-US" sz="2000" b="1"/>
              <a:t>世纪的演说家阿利斯提德对罗马城作为商品汇聚地的描绘“所有的货物，所有现在的和曾经存在的东西，贸易、航海、农业、金属加工，任何曾经创造出来的东西，都在这里汇合。这里看不到的东西，肯定不存在于这个世界上。                                     </a:t>
            </a:r>
            <a:r>
              <a:rPr lang="en-US" altLang="zh-CN" sz="2000" b="1"/>
              <a:t>《</a:t>
            </a:r>
            <a:r>
              <a:rPr lang="zh-CN" altLang="en-US" sz="2000" b="1"/>
              <a:t>世界上古史</a:t>
            </a:r>
            <a:r>
              <a:rPr lang="en-US" altLang="zh-CN" sz="2000" b="1"/>
              <a:t>》</a:t>
            </a:r>
            <a:endParaRPr lang="en-US" altLang="zh-CN" sz="2000" b="1"/>
          </a:p>
          <a:p>
            <a:r>
              <a:rPr lang="en-US" altLang="zh-CN" sz="2000" b="1"/>
              <a:t>【</a:t>
            </a:r>
            <a:r>
              <a:rPr lang="zh-CN" altLang="en-US" sz="2000" b="1"/>
              <a:t>史料四</a:t>
            </a:r>
            <a:r>
              <a:rPr lang="en-US" altLang="zh-CN" sz="2000" b="1"/>
              <a:t>】19</a:t>
            </a:r>
            <a:r>
              <a:rPr lang="zh-CN" altLang="en-US" sz="2000" b="1"/>
              <a:t>世纪德国著名罗马法专家耶林在他所著的</a:t>
            </a:r>
            <a:r>
              <a:rPr lang="en-US" altLang="zh-CN" sz="2000" b="1"/>
              <a:t>《</a:t>
            </a:r>
            <a:r>
              <a:rPr lang="zh-CN" altLang="en-US" sz="2000" b="1"/>
              <a:t>罗马法精神</a:t>
            </a:r>
            <a:r>
              <a:rPr lang="en-US" altLang="zh-CN" sz="2000" b="1"/>
              <a:t>》</a:t>
            </a:r>
            <a:r>
              <a:rPr lang="zh-CN" altLang="en-US" sz="2000" b="1"/>
              <a:t>说，“罗马三次征服世界，第一次以武力，第二次以宗教，第三次以法律，而这第三次征服也是其中最为平和最为久的征服。</a:t>
            </a:r>
            <a:endParaRPr lang="zh-CN" altLang="en-US" sz="2000" b="1"/>
          </a:p>
        </p:txBody>
      </p:sp>
      <p:sp>
        <p:nvSpPr>
          <p:cNvPr id="30722"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
        <p:nvSpPr>
          <p:cNvPr id="30723" name="矩形 3"/>
          <p:cNvSpPr>
            <a:spLocks noChangeArrowheads="1"/>
          </p:cNvSpPr>
          <p:nvPr/>
        </p:nvSpPr>
        <p:spPr bwMode="auto">
          <a:xfrm>
            <a:off x="188913" y="381000"/>
            <a:ext cx="2338387" cy="523875"/>
          </a:xfrm>
          <a:prstGeom prst="rect">
            <a:avLst/>
          </a:prstGeom>
          <a:noFill/>
          <a:ln w="9525">
            <a:noFill/>
            <a:miter lim="800000"/>
          </a:ln>
        </p:spPr>
        <p:txBody>
          <a:bodyPr wrap="none">
            <a:spAutoFit/>
          </a:bodyPr>
          <a:lstStyle/>
          <a:p>
            <a:r>
              <a:rPr lang="en-US" altLang="zh-CN" sz="2800" b="1">
                <a:solidFill>
                  <a:srgbClr val="000000"/>
                </a:solidFill>
              </a:rPr>
              <a:t>【</a:t>
            </a:r>
            <a:r>
              <a:rPr lang="zh-CN" altLang="en-US" sz="2800" b="1">
                <a:solidFill>
                  <a:srgbClr val="000000"/>
                </a:solidFill>
              </a:rPr>
              <a:t>探究分析</a:t>
            </a:r>
            <a:r>
              <a:rPr lang="en-US" altLang="zh-CN" sz="2800" b="1">
                <a:solidFill>
                  <a:srgbClr val="000000"/>
                </a:solidFill>
              </a:rPr>
              <a:t>】</a:t>
            </a:r>
            <a:endParaRPr lang="zh-CN" altLang="en-US" sz="2800" b="1"/>
          </a:p>
        </p:txBody>
      </p:sp>
      <p:sp>
        <p:nvSpPr>
          <p:cNvPr id="5" name="矩形 4"/>
          <p:cNvSpPr/>
          <p:nvPr/>
        </p:nvSpPr>
        <p:spPr>
          <a:xfrm>
            <a:off x="304800" y="4830763"/>
            <a:ext cx="11568113" cy="1076325"/>
          </a:xfrm>
          <a:prstGeom prst="rect">
            <a:avLst/>
          </a:prstGeom>
          <a:solidFill>
            <a:schemeClr val="accent4">
              <a:lumMod val="40000"/>
              <a:lumOff val="60000"/>
            </a:schemeClr>
          </a:solidFill>
        </p:spPr>
        <p:txBody>
          <a:bodyPr>
            <a:spAutoFit/>
          </a:bodyPr>
          <a:lstStyle/>
          <a:p>
            <a:pPr>
              <a:defRPr/>
            </a:pPr>
            <a:r>
              <a:rPr lang="zh-CN" altLang="en-US" sz="3200" b="1" dirty="0">
                <a:solidFill>
                  <a:prstClr val="black"/>
                </a:solidFill>
                <a:latin typeface="仿宋" panose="02010609060101010101" charset="-122"/>
                <a:ea typeface="仿宋" panose="02010609060101010101" charset="-122"/>
              </a:rPr>
              <a:t>根据材料概括罗马帝国</a:t>
            </a:r>
            <a:r>
              <a:rPr lang="en-US" altLang="zh-CN" sz="3200" b="1" dirty="0">
                <a:solidFill>
                  <a:prstClr val="black"/>
                </a:solidFill>
                <a:latin typeface="仿宋" panose="02010609060101010101" charset="-122"/>
                <a:ea typeface="仿宋" panose="02010609060101010101" charset="-122"/>
              </a:rPr>
              <a:t>1-2</a:t>
            </a:r>
            <a:r>
              <a:rPr lang="zh-CN" altLang="en-US" sz="3200" b="1" dirty="0">
                <a:solidFill>
                  <a:prstClr val="black"/>
                </a:solidFill>
                <a:latin typeface="仿宋" panose="02010609060101010101" charset="-122"/>
                <a:ea typeface="仿宋" panose="02010609060101010101" charset="-122"/>
              </a:rPr>
              <a:t>世纪的繁荣原因，并理解</a:t>
            </a:r>
            <a:r>
              <a:rPr lang="en-US" altLang="zh-CN" sz="3200" b="1" dirty="0">
                <a:solidFill>
                  <a:prstClr val="black"/>
                </a:solidFill>
                <a:latin typeface="仿宋" panose="02010609060101010101" charset="-122"/>
                <a:ea typeface="仿宋" panose="02010609060101010101" charset="-122"/>
              </a:rPr>
              <a:t>(</a:t>
            </a:r>
            <a:r>
              <a:rPr lang="zh-CN" altLang="en-US" sz="3200" b="1" dirty="0">
                <a:solidFill>
                  <a:prstClr val="black"/>
                </a:solidFill>
                <a:latin typeface="仿宋" panose="02010609060101010101" charset="-122"/>
                <a:ea typeface="仿宋" panose="02010609060101010101" charset="-122"/>
              </a:rPr>
              <a:t>罗马帝国</a:t>
            </a:r>
            <a:r>
              <a:rPr lang="en-US" altLang="zh-CN" sz="3200" b="1" dirty="0">
                <a:solidFill>
                  <a:prstClr val="black"/>
                </a:solidFill>
                <a:latin typeface="仿宋" panose="02010609060101010101" charset="-122"/>
                <a:ea typeface="仿宋" panose="02010609060101010101" charset="-122"/>
              </a:rPr>
              <a:t>)</a:t>
            </a:r>
            <a:r>
              <a:rPr lang="zh-CN" altLang="en-US" sz="3200" b="1" dirty="0">
                <a:solidFill>
                  <a:prstClr val="black"/>
                </a:solidFill>
                <a:latin typeface="仿宋" panose="02010609060101010101" charset="-122"/>
                <a:ea typeface="仿宋" panose="02010609060101010101" charset="-122"/>
              </a:rPr>
              <a:t>对文明的传承、发展。</a:t>
            </a:r>
            <a:endParaRPr lang="zh-CN" altLang="en-US" sz="3200" b="1" dirty="0">
              <a:latin typeface="仿宋" panose="02010609060101010101" charset="-122"/>
              <a:ea typeface="仿宋" panose="02010609060101010101" charset="-122"/>
            </a:endParaRPr>
          </a:p>
        </p:txBody>
      </p:sp>
      <p:sp>
        <p:nvSpPr>
          <p:cNvPr id="6" name="矩形 5"/>
          <p:cNvSpPr>
            <a:spLocks noChangeArrowheads="1"/>
          </p:cNvSpPr>
          <p:nvPr/>
        </p:nvSpPr>
        <p:spPr bwMode="auto">
          <a:xfrm>
            <a:off x="0" y="1741488"/>
            <a:ext cx="550863" cy="2062162"/>
          </a:xfrm>
          <a:prstGeom prst="rect">
            <a:avLst/>
          </a:prstGeom>
          <a:solidFill>
            <a:srgbClr val="92D050"/>
          </a:solidFill>
          <a:ln w="9525">
            <a:noFill/>
            <a:miter lim="800000"/>
          </a:ln>
        </p:spPr>
        <p:txBody>
          <a:bodyPr>
            <a:spAutoFit/>
          </a:bodyPr>
          <a:lstStyle/>
          <a:p>
            <a:r>
              <a:rPr lang="zh-CN" altLang="en-US" sz="3200" b="1">
                <a:solidFill>
                  <a:srgbClr val="FF0000"/>
                </a:solidFill>
                <a:latin typeface="仿宋" panose="02010609060101010101" charset="-122"/>
                <a:ea typeface="仿宋" panose="02010609060101010101" charset="-122"/>
              </a:rPr>
              <a:t>繁荣原因</a:t>
            </a:r>
            <a:endParaRPr lang="zh-CN" altLang="en-US">
              <a:solidFill>
                <a:srgbClr val="FF0000"/>
              </a:solidFill>
            </a:endParaRPr>
          </a:p>
        </p:txBody>
      </p:sp>
      <p:sp>
        <p:nvSpPr>
          <p:cNvPr id="8" name="矩形 7"/>
          <p:cNvSpPr>
            <a:spLocks noChangeArrowheads="1"/>
          </p:cNvSpPr>
          <p:nvPr/>
        </p:nvSpPr>
        <p:spPr bwMode="auto">
          <a:xfrm>
            <a:off x="638175" y="1216025"/>
            <a:ext cx="5646738" cy="461963"/>
          </a:xfrm>
          <a:prstGeom prst="rect">
            <a:avLst/>
          </a:prstGeom>
          <a:solidFill>
            <a:srgbClr val="FFFF00"/>
          </a:solidFill>
          <a:ln w="9525">
            <a:noFill/>
            <a:miter lim="800000"/>
          </a:ln>
        </p:spPr>
        <p:txBody>
          <a:bodyPr>
            <a:spAutoFit/>
          </a:bodyPr>
          <a:lstStyle/>
          <a:p>
            <a:r>
              <a:rPr lang="zh-CN" altLang="en-US" sz="2400" b="1">
                <a:solidFill>
                  <a:srgbClr val="FF0000"/>
                </a:solidFill>
                <a:latin typeface="黑体" panose="02010609060101010101" pitchFamily="2" charset="-122"/>
                <a:ea typeface="黑体" panose="02010609060101010101" pitchFamily="2" charset="-122"/>
              </a:rPr>
              <a:t>①政治：奴隶制的发展</a:t>
            </a:r>
            <a:r>
              <a:rPr lang="zh-CN" altLang="en-US" sz="2400" b="1">
                <a:solidFill>
                  <a:srgbClr val="0000CC"/>
                </a:solidFill>
                <a:latin typeface="黑体" panose="02010609060101010101" pitchFamily="2" charset="-122"/>
                <a:ea typeface="黑体" panose="02010609060101010101" pitchFamily="2" charset="-122"/>
              </a:rPr>
              <a:t>及奴隶辛勤劳作</a:t>
            </a:r>
            <a:endParaRPr lang="en-US" altLang="zh-CN" sz="2400" b="1">
              <a:solidFill>
                <a:srgbClr val="0000CC"/>
              </a:solidFill>
              <a:latin typeface="黑体" panose="02010609060101010101" pitchFamily="2" charset="-122"/>
              <a:ea typeface="黑体" panose="02010609060101010101" pitchFamily="2" charset="-122"/>
            </a:endParaRPr>
          </a:p>
        </p:txBody>
      </p:sp>
      <p:sp>
        <p:nvSpPr>
          <p:cNvPr id="9" name="矩形 8"/>
          <p:cNvSpPr>
            <a:spLocks noChangeArrowheads="1"/>
          </p:cNvSpPr>
          <p:nvPr/>
        </p:nvSpPr>
        <p:spPr bwMode="auto">
          <a:xfrm>
            <a:off x="660400" y="2341563"/>
            <a:ext cx="4840288" cy="461962"/>
          </a:xfrm>
          <a:prstGeom prst="rect">
            <a:avLst/>
          </a:prstGeom>
          <a:solidFill>
            <a:srgbClr val="FFFF00"/>
          </a:solidFill>
          <a:ln w="9525">
            <a:noFill/>
            <a:miter lim="800000"/>
          </a:ln>
        </p:spPr>
        <p:txBody>
          <a:bodyPr>
            <a:spAutoFit/>
          </a:bodyPr>
          <a:lstStyle/>
          <a:p>
            <a:r>
              <a:rPr lang="zh-CN" altLang="en-US" sz="2400" b="1">
                <a:solidFill>
                  <a:srgbClr val="000000"/>
                </a:solidFill>
                <a:latin typeface="宋体" panose="02010600030101010101" pitchFamily="2" charset="-122"/>
              </a:rPr>
              <a:t>②政治</a:t>
            </a:r>
            <a:r>
              <a:rPr lang="zh-CN" altLang="en-US" sz="2400" b="1">
                <a:solidFill>
                  <a:srgbClr val="FF0000"/>
                </a:solidFill>
                <a:latin typeface="黑体" panose="02010609060101010101" pitchFamily="2" charset="-122"/>
                <a:ea typeface="黑体" panose="02010609060101010101" pitchFamily="2" charset="-122"/>
              </a:rPr>
              <a:t>：行省制的发展，社会稳定</a:t>
            </a:r>
            <a:endParaRPr lang="en-US" altLang="zh-CN" sz="2400" b="1">
              <a:solidFill>
                <a:srgbClr val="0000CC"/>
              </a:solidFill>
              <a:latin typeface="黑体" panose="02010609060101010101" pitchFamily="2" charset="-122"/>
              <a:ea typeface="黑体" panose="02010609060101010101" pitchFamily="2" charset="-122"/>
            </a:endParaRPr>
          </a:p>
        </p:txBody>
      </p:sp>
      <p:sp>
        <p:nvSpPr>
          <p:cNvPr id="10" name="矩形 9"/>
          <p:cNvSpPr>
            <a:spLocks noChangeArrowheads="1"/>
          </p:cNvSpPr>
          <p:nvPr/>
        </p:nvSpPr>
        <p:spPr bwMode="auto">
          <a:xfrm>
            <a:off x="666750" y="3292475"/>
            <a:ext cx="4441825" cy="461963"/>
          </a:xfrm>
          <a:prstGeom prst="rect">
            <a:avLst/>
          </a:prstGeom>
          <a:solidFill>
            <a:srgbClr val="FFFF00"/>
          </a:solidFill>
          <a:ln w="9525">
            <a:noFill/>
            <a:miter lim="800000"/>
          </a:ln>
        </p:spPr>
        <p:txBody>
          <a:bodyPr>
            <a:spAutoFit/>
          </a:bodyPr>
          <a:lstStyle/>
          <a:p>
            <a:r>
              <a:rPr lang="zh-CN" altLang="en-US" sz="2400" b="1">
                <a:solidFill>
                  <a:srgbClr val="000000"/>
                </a:solidFill>
                <a:latin typeface="宋体" panose="02010600030101010101" pitchFamily="2" charset="-122"/>
              </a:rPr>
              <a:t>③经济</a:t>
            </a:r>
            <a:r>
              <a:rPr lang="zh-CN" altLang="en-US" sz="2400" b="1">
                <a:solidFill>
                  <a:srgbClr val="FF0000"/>
                </a:solidFill>
                <a:latin typeface="黑体" panose="02010609060101010101" pitchFamily="2" charset="-122"/>
                <a:ea typeface="黑体" panose="02010609060101010101" pitchFamily="2" charset="-122"/>
              </a:rPr>
              <a:t>：经济联系加强、发展</a:t>
            </a:r>
            <a:endParaRPr lang="en-US" altLang="zh-CN" sz="2400" b="1">
              <a:solidFill>
                <a:srgbClr val="0000CC"/>
              </a:solidFill>
              <a:latin typeface="黑体" panose="02010609060101010101" pitchFamily="2" charset="-122"/>
              <a:ea typeface="黑体" panose="02010609060101010101" pitchFamily="2" charset="-122"/>
            </a:endParaRPr>
          </a:p>
        </p:txBody>
      </p:sp>
      <p:sp>
        <p:nvSpPr>
          <p:cNvPr id="11" name="矩形 10"/>
          <p:cNvSpPr>
            <a:spLocks noChangeArrowheads="1"/>
          </p:cNvSpPr>
          <p:nvPr/>
        </p:nvSpPr>
        <p:spPr bwMode="auto">
          <a:xfrm>
            <a:off x="703263" y="4197350"/>
            <a:ext cx="3681412" cy="461963"/>
          </a:xfrm>
          <a:prstGeom prst="rect">
            <a:avLst/>
          </a:prstGeom>
          <a:solidFill>
            <a:srgbClr val="FFFF00"/>
          </a:solidFill>
          <a:ln w="9525">
            <a:noFill/>
            <a:miter lim="800000"/>
          </a:ln>
        </p:spPr>
        <p:txBody>
          <a:bodyPr>
            <a:spAutoFit/>
          </a:bodyPr>
          <a:lstStyle/>
          <a:p>
            <a:r>
              <a:rPr lang="zh-CN" altLang="en-US" sz="2400" b="1">
                <a:solidFill>
                  <a:srgbClr val="000000"/>
                </a:solidFill>
                <a:latin typeface="宋体" panose="02010600030101010101" pitchFamily="2" charset="-122"/>
              </a:rPr>
              <a:t>④思想</a:t>
            </a:r>
            <a:r>
              <a:rPr lang="zh-CN" altLang="en-US" sz="2400" b="1">
                <a:solidFill>
                  <a:srgbClr val="FF0000"/>
                </a:solidFill>
                <a:latin typeface="黑体" panose="02010609060101010101" pitchFamily="2" charset="-122"/>
                <a:ea typeface="黑体" panose="02010609060101010101" pitchFamily="2" charset="-122"/>
              </a:rPr>
              <a:t>：罗马法的推进</a:t>
            </a:r>
            <a:endParaRPr lang="en-US" altLang="zh-CN" sz="2400" b="1">
              <a:solidFill>
                <a:srgbClr val="0000CC"/>
              </a:solidFill>
              <a:latin typeface="黑体" panose="02010609060101010101" pitchFamily="2" charset="-122"/>
              <a:ea typeface="黑体" panose="02010609060101010101" pitchFamily="2" charset="-122"/>
            </a:endParaRPr>
          </a:p>
        </p:txBody>
      </p:sp>
      <p:sp>
        <p:nvSpPr>
          <p:cNvPr id="12" name="矩形 11"/>
          <p:cNvSpPr/>
          <p:nvPr/>
        </p:nvSpPr>
        <p:spPr>
          <a:xfrm>
            <a:off x="5949950" y="1258888"/>
            <a:ext cx="3063875" cy="460375"/>
          </a:xfrm>
          <a:prstGeom prst="rect">
            <a:avLst/>
          </a:prstGeom>
          <a:solidFill>
            <a:schemeClr val="accent4">
              <a:lumMod val="40000"/>
              <a:lumOff val="60000"/>
            </a:schemeClr>
          </a:solidFill>
        </p:spPr>
        <p:txBody>
          <a:bodyPr>
            <a:spAutoFit/>
          </a:bodyPr>
          <a:lstStyle/>
          <a:p>
            <a:pPr>
              <a:defRPr/>
            </a:pPr>
            <a:r>
              <a:rPr lang="zh-CN" altLang="en-US" sz="2400" b="1" dirty="0">
                <a:solidFill>
                  <a:srgbClr val="FF0000"/>
                </a:solidFill>
                <a:latin typeface="黑体" panose="02010609060101010101" pitchFamily="2" charset="-122"/>
                <a:ea typeface="黑体" panose="02010609060101010101" pitchFamily="2" charset="-122"/>
              </a:rPr>
              <a:t>社会制度的传承发展</a:t>
            </a:r>
            <a:endParaRPr lang="en-US" altLang="zh-CN" sz="2400" b="1" dirty="0">
              <a:solidFill>
                <a:srgbClr val="FF0000"/>
              </a:solidFill>
              <a:latin typeface="黑体" panose="02010609060101010101" pitchFamily="2" charset="-122"/>
              <a:ea typeface="黑体" panose="02010609060101010101" pitchFamily="2" charset="-122"/>
            </a:endParaRPr>
          </a:p>
        </p:txBody>
      </p:sp>
      <p:sp>
        <p:nvSpPr>
          <p:cNvPr id="13" name="矩形 12"/>
          <p:cNvSpPr/>
          <p:nvPr/>
        </p:nvSpPr>
        <p:spPr>
          <a:xfrm>
            <a:off x="5949950" y="2327275"/>
            <a:ext cx="3063875" cy="461963"/>
          </a:xfrm>
          <a:prstGeom prst="rect">
            <a:avLst/>
          </a:prstGeom>
          <a:solidFill>
            <a:schemeClr val="accent4">
              <a:lumMod val="40000"/>
              <a:lumOff val="60000"/>
            </a:schemeClr>
          </a:solidFill>
        </p:spPr>
        <p:txBody>
          <a:bodyPr>
            <a:spAutoFit/>
          </a:bodyPr>
          <a:lstStyle/>
          <a:p>
            <a:pPr>
              <a:defRPr/>
            </a:pPr>
            <a:r>
              <a:rPr lang="zh-CN" altLang="en-US" sz="2400" b="1" dirty="0">
                <a:solidFill>
                  <a:srgbClr val="FF0000"/>
                </a:solidFill>
                <a:latin typeface="黑体" panose="02010609060101010101" pitchFamily="2" charset="-122"/>
                <a:ea typeface="黑体" panose="02010609060101010101" pitchFamily="2" charset="-122"/>
              </a:rPr>
              <a:t>行政制度的传承发展</a:t>
            </a:r>
            <a:endParaRPr lang="en-US" altLang="zh-CN" sz="2400" b="1" dirty="0">
              <a:solidFill>
                <a:srgbClr val="FF0000"/>
              </a:solidFill>
              <a:latin typeface="黑体" panose="02010609060101010101" pitchFamily="2" charset="-122"/>
              <a:ea typeface="黑体" panose="02010609060101010101" pitchFamily="2" charset="-122"/>
            </a:endParaRPr>
          </a:p>
        </p:txBody>
      </p:sp>
      <p:sp>
        <p:nvSpPr>
          <p:cNvPr id="14" name="矩形 13"/>
          <p:cNvSpPr/>
          <p:nvPr/>
        </p:nvSpPr>
        <p:spPr>
          <a:xfrm>
            <a:off x="5949950" y="3302000"/>
            <a:ext cx="2395538" cy="461963"/>
          </a:xfrm>
          <a:prstGeom prst="rect">
            <a:avLst/>
          </a:prstGeom>
          <a:solidFill>
            <a:schemeClr val="accent4">
              <a:lumMod val="40000"/>
              <a:lumOff val="60000"/>
            </a:schemeClr>
          </a:solidFill>
        </p:spPr>
        <p:txBody>
          <a:bodyPr>
            <a:spAutoFit/>
          </a:bodyPr>
          <a:lstStyle/>
          <a:p>
            <a:pPr>
              <a:defRPr/>
            </a:pPr>
            <a:r>
              <a:rPr lang="zh-CN" altLang="en-US" sz="2400" b="1" dirty="0">
                <a:solidFill>
                  <a:srgbClr val="FF0000"/>
                </a:solidFill>
                <a:latin typeface="黑体" panose="02010609060101010101" pitchFamily="2" charset="-122"/>
                <a:ea typeface="黑体" panose="02010609060101010101" pitchFamily="2" charset="-122"/>
              </a:rPr>
              <a:t>经济的传承发展</a:t>
            </a:r>
            <a:endParaRPr lang="en-US" altLang="zh-CN" sz="2400" b="1" dirty="0">
              <a:solidFill>
                <a:srgbClr val="FF0000"/>
              </a:solidFill>
              <a:latin typeface="黑体" panose="02010609060101010101" pitchFamily="2" charset="-122"/>
              <a:ea typeface="黑体" panose="02010609060101010101" pitchFamily="2" charset="-122"/>
            </a:endParaRPr>
          </a:p>
        </p:txBody>
      </p:sp>
      <p:sp>
        <p:nvSpPr>
          <p:cNvPr id="15" name="矩形 14"/>
          <p:cNvSpPr/>
          <p:nvPr/>
        </p:nvSpPr>
        <p:spPr>
          <a:xfrm>
            <a:off x="5921375" y="4197350"/>
            <a:ext cx="3062288" cy="461963"/>
          </a:xfrm>
          <a:prstGeom prst="rect">
            <a:avLst/>
          </a:prstGeom>
          <a:solidFill>
            <a:schemeClr val="accent4">
              <a:lumMod val="40000"/>
              <a:lumOff val="60000"/>
            </a:schemeClr>
          </a:solidFill>
        </p:spPr>
        <p:txBody>
          <a:bodyPr>
            <a:spAutoFit/>
          </a:bodyPr>
          <a:lstStyle/>
          <a:p>
            <a:pPr>
              <a:defRPr/>
            </a:pPr>
            <a:r>
              <a:rPr lang="zh-CN" altLang="en-US" sz="2400" b="1" dirty="0">
                <a:solidFill>
                  <a:srgbClr val="FF0000"/>
                </a:solidFill>
                <a:latin typeface="黑体" panose="02010609060101010101" pitchFamily="2" charset="-122"/>
                <a:ea typeface="黑体" panose="02010609060101010101" pitchFamily="2" charset="-122"/>
              </a:rPr>
              <a:t>思想理念的传承发展</a:t>
            </a:r>
            <a:endParaRPr lang="en-US" altLang="zh-CN" sz="2400" b="1" dirty="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90513" y="498475"/>
          <a:ext cx="11785600" cy="3962400"/>
        </p:xfrm>
        <a:graphic>
          <a:graphicData uri="http://schemas.openxmlformats.org/drawingml/2006/table">
            <a:tbl>
              <a:tblPr firstRow="1" bandRow="1">
                <a:tableStyleId>{5C22544A-7EE6-4342-B048-85BDC9FD1C3A}</a:tableStyleId>
              </a:tblPr>
              <a:tblGrid>
                <a:gridCol w="740229"/>
                <a:gridCol w="2714171"/>
                <a:gridCol w="3193143"/>
                <a:gridCol w="1335314"/>
                <a:gridCol w="3802743"/>
              </a:tblGrid>
              <a:tr h="238277">
                <a:tc>
                  <a:txBody>
                    <a:bodyPr/>
                    <a:lstStyle/>
                    <a:p>
                      <a:pPr algn="ctr"/>
                      <a:r>
                        <a:rPr lang="zh-CN" altLang="en-US" sz="2000" dirty="0" smtClean="0">
                          <a:solidFill>
                            <a:srgbClr val="FF0000"/>
                          </a:solidFill>
                        </a:rPr>
                        <a:t>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波斯帝国</a:t>
                      </a:r>
                      <a:endParaRPr lang="zh-CN" altLang="en-US" sz="2000" dirty="0">
                        <a:solidFill>
                          <a:srgbClr val="FF0000"/>
                        </a:solidFill>
                      </a:endParaRPr>
                    </a:p>
                  </a:txBody>
                  <a:tcPr/>
                </a:tc>
                <a:tc>
                  <a:txBody>
                    <a:bodyPr/>
                    <a:lstStyle/>
                    <a:p>
                      <a:pPr algn="ctr"/>
                      <a:r>
                        <a:rPr lang="zh-CN" altLang="en-US" sz="2000" dirty="0" smtClean="0">
                          <a:solidFill>
                            <a:srgbClr val="FF0000"/>
                          </a:solidFill>
                        </a:rPr>
                        <a:t>马其顿亚历山大帝国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孔雀帝国</a:t>
                      </a:r>
                      <a:endParaRPr lang="zh-CN" altLang="en-US" sz="2000" dirty="0">
                        <a:solidFill>
                          <a:srgbClr val="FF0000"/>
                        </a:solidFill>
                      </a:endParaRPr>
                    </a:p>
                  </a:txBody>
                  <a:tcPr/>
                </a:tc>
                <a:tc>
                  <a:txBody>
                    <a:bodyPr/>
                    <a:lstStyle/>
                    <a:p>
                      <a:pPr algn="ctr"/>
                      <a:r>
                        <a:rPr lang="zh-CN" altLang="en-US" sz="2000" b="1" dirty="0" smtClean="0">
                          <a:solidFill>
                            <a:srgbClr val="FF0000"/>
                          </a:solidFill>
                        </a:rPr>
                        <a:t>罗马帝国</a:t>
                      </a:r>
                      <a:endParaRPr lang="zh-CN" altLang="en-US" sz="2000" dirty="0">
                        <a:solidFill>
                          <a:srgbClr val="FF0000"/>
                        </a:solidFill>
                      </a:endParaRPr>
                    </a:p>
                  </a:txBody>
                  <a:tcPr/>
                </a:tc>
              </a:tr>
              <a:tr h="370840">
                <a:tc>
                  <a:txBody>
                    <a:bodyPr/>
                    <a:lstStyle/>
                    <a:p>
                      <a:r>
                        <a:rPr lang="zh-CN" altLang="en-US" b="1" dirty="0" smtClean="0"/>
                        <a:t>兴衰</a:t>
                      </a:r>
                      <a:endParaRPr lang="en-US" altLang="zh-CN" b="1" dirty="0" smtClean="0"/>
                    </a:p>
                    <a:p>
                      <a:r>
                        <a:rPr lang="zh-CN" altLang="en-US" b="1" dirty="0" smtClean="0"/>
                        <a:t>时间</a:t>
                      </a:r>
                      <a:endParaRPr lang="zh-CN" altLang="en-US" b="1" dirty="0"/>
                    </a:p>
                  </a:txBody>
                  <a:tcPr/>
                </a:tc>
                <a:tc>
                  <a:txBody>
                    <a:bodyPr/>
                    <a:lstStyle/>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r>
              <a:tr h="370840">
                <a:tc>
                  <a:txBody>
                    <a:bodyPr/>
                    <a:lstStyle/>
                    <a:p>
                      <a:endParaRPr lang="en-US" altLang="zh-CN" b="1" dirty="0" smtClean="0"/>
                    </a:p>
                    <a:p>
                      <a:r>
                        <a:rPr lang="zh-CN" altLang="en-US" b="1" dirty="0" smtClean="0"/>
                        <a:t>扩张</a:t>
                      </a:r>
                      <a:endParaRPr lang="en-US" altLang="zh-CN" b="1" dirty="0" smtClean="0"/>
                    </a:p>
                    <a:p>
                      <a:r>
                        <a:rPr lang="zh-CN" altLang="en-US" b="1" dirty="0" smtClean="0"/>
                        <a:t>版图</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r>
              <a:tr h="370840">
                <a:tc>
                  <a:txBody>
                    <a:bodyPr/>
                    <a:lstStyle/>
                    <a:p>
                      <a:endParaRPr lang="en-US" altLang="zh-CN" b="1" dirty="0" smtClean="0"/>
                    </a:p>
                    <a:p>
                      <a:r>
                        <a:rPr lang="zh-CN" altLang="en-US" b="1" dirty="0" smtClean="0"/>
                        <a:t>政治</a:t>
                      </a:r>
                      <a:endParaRPr lang="en-US" altLang="zh-CN" b="1" dirty="0" smtClean="0"/>
                    </a:p>
                    <a:p>
                      <a:endParaRPr lang="en-US" altLang="zh-CN" b="1" dirty="0" smtClean="0"/>
                    </a:p>
                    <a:p>
                      <a:r>
                        <a:rPr lang="zh-CN" altLang="en-US" b="1" dirty="0" smtClean="0"/>
                        <a:t>思想</a:t>
                      </a:r>
                      <a:endParaRPr lang="zh-CN" altLang="en-US" b="1" dirty="0"/>
                    </a:p>
                  </a:txBody>
                  <a:tcPr/>
                </a:tc>
                <a:tc>
                  <a:txBody>
                    <a:bodyPr/>
                    <a:lstStyle/>
                    <a:p>
                      <a:endParaRPr lang="en-US" altLang="zh-CN" dirty="0" smtClean="0"/>
                    </a:p>
                    <a:p>
                      <a:endParaRPr lang="en-US" altLang="zh-CN" dirty="0" smtClean="0"/>
                    </a:p>
                    <a:p>
                      <a:endParaRPr lang="en-US" altLang="zh-CN" dirty="0" smtClean="0"/>
                    </a:p>
                    <a:p>
                      <a:endParaRPr lang="en-US" altLang="zh-CN" dirty="0" smtClean="0"/>
                    </a:p>
                    <a:p>
                      <a:endParaRPr lang="zh-CN" altLang="en-US" dirty="0"/>
                    </a:p>
                  </a:txBody>
                  <a:tcPr/>
                </a:tc>
                <a:tc>
                  <a:txBody>
                    <a:bodyPr/>
                    <a:lstStyle/>
                    <a:p>
                      <a:endParaRPr lang="zh-CN" altLang="en-US" dirty="0"/>
                    </a:p>
                  </a:txBody>
                  <a:tcPr/>
                </a:tc>
                <a:tc>
                  <a:txBody>
                    <a:bodyPr/>
                    <a:lstStyle/>
                    <a:p>
                      <a:r>
                        <a:rPr lang="zh-CN" altLang="en-US" b="1" dirty="0" smtClean="0">
                          <a:solidFill>
                            <a:srgbClr val="0000CC"/>
                          </a:solidFill>
                        </a:rPr>
                        <a:t>佛 教得到传播，成为世界性宗教。 </a:t>
                      </a:r>
                      <a:endParaRPr lang="zh-CN" altLang="en-US" dirty="0"/>
                    </a:p>
                  </a:txBody>
                  <a:tcPr/>
                </a:tc>
                <a:tc>
                  <a:txBody>
                    <a:bodyPr/>
                    <a:lstStyle/>
                    <a:p>
                      <a:endParaRPr lang="zh-CN" altLang="en-US" dirty="0"/>
                    </a:p>
                  </a:txBody>
                  <a:tcPr/>
                </a:tc>
              </a:tr>
            </a:tbl>
          </a:graphicData>
        </a:graphic>
      </p:graphicFrame>
      <p:sp>
        <p:nvSpPr>
          <p:cNvPr id="31777" name="文本框 57"/>
          <p:cNvSpPr txBox="1">
            <a:spLocks noChangeArrowheads="1"/>
          </p:cNvSpPr>
          <p:nvPr/>
        </p:nvSpPr>
        <p:spPr bwMode="auto">
          <a:xfrm>
            <a:off x="87313" y="6350"/>
            <a:ext cx="4802187" cy="461963"/>
          </a:xfrm>
          <a:prstGeom prst="rect">
            <a:avLst/>
          </a:prstGeom>
          <a:noFill/>
          <a:ln w="9525">
            <a:noFill/>
            <a:miter lim="800000"/>
          </a:ln>
        </p:spPr>
        <p:txBody>
          <a:bodyPr wrap="none">
            <a:spAutoFit/>
          </a:bodyPr>
          <a:lstStyle/>
          <a:p>
            <a:r>
              <a:rPr lang="zh-CN" altLang="en-US" sz="2400" b="1">
                <a:solidFill>
                  <a:srgbClr val="FF0000"/>
                </a:solidFill>
                <a:latin typeface="华文隶书" pitchFamily="2" charset="-122"/>
                <a:ea typeface="华文隶书" pitchFamily="2" charset="-122"/>
              </a:rPr>
              <a:t>二、征服与传承</a:t>
            </a:r>
            <a:r>
              <a:rPr lang="en-US" altLang="zh-CN" sz="2400" b="1">
                <a:solidFill>
                  <a:srgbClr val="FF0000"/>
                </a:solidFill>
                <a:latin typeface="华文隶书" pitchFamily="2" charset="-122"/>
                <a:ea typeface="华文隶书" pitchFamily="2" charset="-122"/>
              </a:rPr>
              <a:t>》</a:t>
            </a:r>
            <a:r>
              <a:rPr lang="zh-CN" altLang="en-US" sz="2400" b="1">
                <a:solidFill>
                  <a:srgbClr val="FF0000"/>
                </a:solidFill>
                <a:latin typeface="华文隶书" pitchFamily="2" charset="-122"/>
                <a:ea typeface="华文隶书" pitchFamily="2" charset="-122"/>
              </a:rPr>
              <a:t>古代世界的帝国</a:t>
            </a:r>
            <a:endParaRPr lang="zh-CN" altLang="en-US" sz="2400" b="1">
              <a:solidFill>
                <a:srgbClr val="FF0000"/>
              </a:solidFill>
              <a:latin typeface="华文隶书" pitchFamily="2" charset="-122"/>
              <a:ea typeface="华文隶书" pitchFamily="2" charset="-122"/>
            </a:endParaRPr>
          </a:p>
        </p:txBody>
      </p:sp>
      <p:sp>
        <p:nvSpPr>
          <p:cNvPr id="31778" name="矩形 7"/>
          <p:cNvSpPr>
            <a:spLocks noChangeArrowheads="1"/>
          </p:cNvSpPr>
          <p:nvPr/>
        </p:nvSpPr>
        <p:spPr bwMode="auto">
          <a:xfrm>
            <a:off x="1117600" y="1009650"/>
            <a:ext cx="1474788" cy="676275"/>
          </a:xfrm>
          <a:prstGeom prst="rect">
            <a:avLst/>
          </a:prstGeom>
          <a:noFill/>
          <a:ln w="9525">
            <a:noFill/>
            <a:miter lim="800000"/>
          </a:ln>
        </p:spPr>
        <p:txBody>
          <a:bodyPr wrap="none">
            <a:spAutoFit/>
          </a:bodyPr>
          <a:lstStyle/>
          <a:p>
            <a:r>
              <a:rPr lang="zh-CN" altLang="en-US" sz="2000" b="1">
                <a:solidFill>
                  <a:srgbClr val="FF0000"/>
                </a:solidFill>
              </a:rPr>
              <a:t>前</a:t>
            </a:r>
            <a:r>
              <a:rPr lang="en-US" altLang="zh-CN" sz="2000" b="1">
                <a:solidFill>
                  <a:srgbClr val="FF0000"/>
                </a:solidFill>
              </a:rPr>
              <a:t>6</a:t>
            </a:r>
            <a:r>
              <a:rPr lang="zh-CN" altLang="en-US" sz="2000" b="1">
                <a:solidFill>
                  <a:srgbClr val="FF0000"/>
                </a:solidFill>
              </a:rPr>
              <a:t>世纪</a:t>
            </a:r>
            <a:r>
              <a:rPr lang="zh-CN" altLang="en-US" b="1">
                <a:solidFill>
                  <a:srgbClr val="0000CC"/>
                </a:solidFill>
              </a:rPr>
              <a:t>兴</a:t>
            </a:r>
            <a:endParaRPr lang="en-US" altLang="zh-CN" b="1">
              <a:solidFill>
                <a:srgbClr val="0000CC"/>
              </a:solidFill>
            </a:endParaRPr>
          </a:p>
          <a:p>
            <a:r>
              <a:rPr lang="zh-CN" altLang="en-US" b="1">
                <a:solidFill>
                  <a:srgbClr val="0000CC"/>
                </a:solidFill>
              </a:rPr>
              <a:t>前</a:t>
            </a:r>
            <a:r>
              <a:rPr lang="en-US" altLang="zh-CN" b="1">
                <a:solidFill>
                  <a:srgbClr val="0000CC"/>
                </a:solidFill>
              </a:rPr>
              <a:t>4</a:t>
            </a:r>
            <a:r>
              <a:rPr lang="zh-CN" altLang="en-US" b="1">
                <a:solidFill>
                  <a:srgbClr val="0000CC"/>
                </a:solidFill>
              </a:rPr>
              <a:t>世纪末灭</a:t>
            </a:r>
            <a:endParaRPr lang="zh-CN" altLang="en-US"/>
          </a:p>
        </p:txBody>
      </p:sp>
      <p:sp>
        <p:nvSpPr>
          <p:cNvPr id="31779" name="矩形 8"/>
          <p:cNvSpPr>
            <a:spLocks noChangeArrowheads="1"/>
          </p:cNvSpPr>
          <p:nvPr/>
        </p:nvSpPr>
        <p:spPr bwMode="auto">
          <a:xfrm>
            <a:off x="1001713" y="1878013"/>
            <a:ext cx="2811462" cy="1200150"/>
          </a:xfrm>
          <a:prstGeom prst="rect">
            <a:avLst/>
          </a:prstGeom>
          <a:noFill/>
          <a:ln w="9525">
            <a:noFill/>
            <a:miter lim="800000"/>
          </a:ln>
        </p:spPr>
        <p:txBody>
          <a:bodyPr>
            <a:spAutoFit/>
          </a:bodyPr>
          <a:lstStyle/>
          <a:p>
            <a:r>
              <a:rPr lang="zh-CN" altLang="en-US" b="1">
                <a:solidFill>
                  <a:srgbClr val="0000CC"/>
                </a:solidFill>
              </a:rPr>
              <a:t>征服了包 括两河流域、埃及、小亚细亚和巴尔干半岛北部在内的广 大地区，地跨亚非欧三大洲的帝国</a:t>
            </a:r>
            <a:endParaRPr lang="zh-CN" altLang="en-US"/>
          </a:p>
        </p:txBody>
      </p:sp>
      <p:sp>
        <p:nvSpPr>
          <p:cNvPr id="31780" name="矩形 9"/>
          <p:cNvSpPr>
            <a:spLocks noChangeArrowheads="1"/>
          </p:cNvSpPr>
          <p:nvPr/>
        </p:nvSpPr>
        <p:spPr bwMode="auto">
          <a:xfrm>
            <a:off x="1001713" y="3228975"/>
            <a:ext cx="2698750" cy="1077913"/>
          </a:xfrm>
          <a:prstGeom prst="rect">
            <a:avLst/>
          </a:prstGeom>
          <a:noFill/>
          <a:ln w="9525">
            <a:noFill/>
            <a:miter lim="800000"/>
          </a:ln>
        </p:spPr>
        <p:txBody>
          <a:bodyPr>
            <a:spAutoFit/>
          </a:bodyPr>
          <a:lstStyle/>
          <a:p>
            <a:r>
              <a:rPr lang="zh-CN" altLang="en-US" sz="1600" b="1">
                <a:solidFill>
                  <a:srgbClr val="FF0000"/>
                </a:solidFill>
                <a:latin typeface="宋体" panose="02010600030101010101" pitchFamily="2" charset="-122"/>
              </a:rPr>
              <a:t>①继承</a:t>
            </a:r>
            <a:r>
              <a:rPr lang="zh-CN" altLang="en-US" sz="1600" b="1">
                <a:solidFill>
                  <a:srgbClr val="0000CC"/>
                </a:solidFill>
                <a:latin typeface="宋体" panose="02010600030101010101" pitchFamily="2" charset="-122"/>
              </a:rPr>
              <a:t>西亚</a:t>
            </a:r>
            <a:r>
              <a:rPr lang="zh-CN" altLang="en-US" sz="1600" b="1">
                <a:solidFill>
                  <a:srgbClr val="0000CC"/>
                </a:solidFill>
              </a:rPr>
              <a:t>君主专制制度</a:t>
            </a:r>
            <a:endParaRPr lang="en-US" altLang="zh-CN" sz="1600" b="1">
              <a:solidFill>
                <a:srgbClr val="0000CC"/>
              </a:solidFill>
            </a:endParaRPr>
          </a:p>
          <a:p>
            <a:r>
              <a:rPr lang="zh-CN" altLang="en-US" sz="1600" b="1">
                <a:solidFill>
                  <a:srgbClr val="0000CC"/>
                </a:solidFill>
                <a:latin typeface="宋体" panose="02010600030101010101" pitchFamily="2" charset="-122"/>
              </a:rPr>
              <a:t>②</a:t>
            </a:r>
            <a:r>
              <a:rPr lang="zh-CN" altLang="en-US" sz="1600" b="1">
                <a:solidFill>
                  <a:srgbClr val="0000CC"/>
                </a:solidFill>
              </a:rPr>
              <a:t>地方实行行省制</a:t>
            </a:r>
            <a:endParaRPr lang="en-US" altLang="zh-CN" sz="1600" b="1">
              <a:solidFill>
                <a:srgbClr val="0000CC"/>
              </a:solidFill>
            </a:endParaRPr>
          </a:p>
          <a:p>
            <a:r>
              <a:rPr lang="zh-CN" altLang="en-US" sz="1600" b="1">
                <a:solidFill>
                  <a:srgbClr val="0000CC"/>
                </a:solidFill>
                <a:latin typeface="宋体" panose="02010600030101010101" pitchFamily="2" charset="-122"/>
              </a:rPr>
              <a:t>③</a:t>
            </a:r>
            <a:r>
              <a:rPr lang="zh-CN" altLang="en-US" sz="1600" b="1">
                <a:solidFill>
                  <a:srgbClr val="0000CC"/>
                </a:solidFill>
              </a:rPr>
              <a:t>建立较完善的官僚体系和税收系统</a:t>
            </a:r>
            <a:endParaRPr lang="zh-CN" altLang="en-US" sz="1600"/>
          </a:p>
        </p:txBody>
      </p:sp>
      <p:sp>
        <p:nvSpPr>
          <p:cNvPr id="31781" name="矩形 11"/>
          <p:cNvSpPr>
            <a:spLocks noChangeArrowheads="1"/>
          </p:cNvSpPr>
          <p:nvPr/>
        </p:nvSpPr>
        <p:spPr bwMode="auto">
          <a:xfrm>
            <a:off x="4035425" y="1103313"/>
            <a:ext cx="1708150" cy="647700"/>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4</a:t>
            </a:r>
            <a:r>
              <a:rPr lang="zh-CN" altLang="en-US" b="1">
                <a:solidFill>
                  <a:srgbClr val="0000CC"/>
                </a:solidFill>
              </a:rPr>
              <a:t>世纪晚期兴</a:t>
            </a:r>
            <a:endParaRPr lang="en-US" altLang="zh-CN" b="1">
              <a:solidFill>
                <a:srgbClr val="0000CC"/>
              </a:solidFill>
            </a:endParaRPr>
          </a:p>
          <a:p>
            <a:r>
              <a:rPr lang="zh-CN" altLang="en-US" b="1">
                <a:solidFill>
                  <a:srgbClr val="0000CC"/>
                </a:solidFill>
              </a:rPr>
              <a:t>亚亡解体</a:t>
            </a:r>
            <a:endParaRPr lang="zh-CN" altLang="en-US"/>
          </a:p>
        </p:txBody>
      </p:sp>
      <p:sp>
        <p:nvSpPr>
          <p:cNvPr id="31782" name="矩形 12"/>
          <p:cNvSpPr>
            <a:spLocks noChangeArrowheads="1"/>
          </p:cNvSpPr>
          <p:nvPr/>
        </p:nvSpPr>
        <p:spPr bwMode="auto">
          <a:xfrm>
            <a:off x="3768725" y="1897063"/>
            <a:ext cx="3182938" cy="1077912"/>
          </a:xfrm>
          <a:prstGeom prst="rect">
            <a:avLst/>
          </a:prstGeom>
          <a:noFill/>
          <a:ln w="9525">
            <a:noFill/>
            <a:miter lim="800000"/>
          </a:ln>
        </p:spPr>
        <p:txBody>
          <a:bodyPr>
            <a:spAutoFit/>
          </a:bodyPr>
          <a:lstStyle/>
          <a:p>
            <a:r>
              <a:rPr lang="zh-CN" altLang="en-US" sz="1600" b="1">
                <a:solidFill>
                  <a:srgbClr val="0000CC"/>
                </a:solidFill>
              </a:rPr>
              <a:t>击败波斯，占领小亚细 亚、埃及、两河流域和伊朗高原，灭亡波斯，征服了印度河流域，建立地 跨亚非欧三洲的大帝国</a:t>
            </a:r>
            <a:endParaRPr lang="zh-CN" altLang="en-US" sz="1600"/>
          </a:p>
        </p:txBody>
      </p:sp>
      <p:sp>
        <p:nvSpPr>
          <p:cNvPr id="31783" name="矩形 13"/>
          <p:cNvSpPr>
            <a:spLocks noChangeArrowheads="1"/>
          </p:cNvSpPr>
          <p:nvPr/>
        </p:nvSpPr>
        <p:spPr bwMode="auto">
          <a:xfrm>
            <a:off x="3740150" y="3321050"/>
            <a:ext cx="3140075" cy="923925"/>
          </a:xfrm>
          <a:prstGeom prst="rect">
            <a:avLst/>
          </a:prstGeom>
          <a:noFill/>
          <a:ln w="9525">
            <a:noFill/>
            <a:miter lim="800000"/>
          </a:ln>
        </p:spPr>
        <p:txBody>
          <a:bodyPr>
            <a:spAutoFit/>
          </a:bodyPr>
          <a:lstStyle/>
          <a:p>
            <a:r>
              <a:rPr lang="zh-CN" altLang="en-US" b="1">
                <a:solidFill>
                  <a:srgbClr val="FF0000"/>
                </a:solidFill>
                <a:latin typeface="宋体" panose="02010600030101010101" pitchFamily="2" charset="-122"/>
              </a:rPr>
              <a:t>①</a:t>
            </a:r>
            <a:r>
              <a:rPr lang="zh-CN" altLang="en-US" b="1">
                <a:solidFill>
                  <a:srgbClr val="FF0000"/>
                </a:solidFill>
              </a:rPr>
              <a:t>继承</a:t>
            </a:r>
            <a:r>
              <a:rPr lang="zh-CN" altLang="en-US" b="1">
                <a:solidFill>
                  <a:srgbClr val="0000CC"/>
                </a:solidFill>
              </a:rPr>
              <a:t>波斯制度， 君权神授</a:t>
            </a:r>
            <a:endParaRPr lang="en-US" altLang="zh-CN" b="1">
              <a:solidFill>
                <a:srgbClr val="0000CC"/>
              </a:solidFill>
            </a:endParaRPr>
          </a:p>
          <a:p>
            <a:r>
              <a:rPr lang="zh-CN" altLang="en-US" b="1">
                <a:solidFill>
                  <a:srgbClr val="0000CC"/>
                </a:solidFill>
                <a:latin typeface="宋体" panose="02010600030101010101" pitchFamily="2" charset="-122"/>
              </a:rPr>
              <a:t>②</a:t>
            </a:r>
            <a:r>
              <a:rPr lang="zh-CN" altLang="en-US" b="1">
                <a:solidFill>
                  <a:srgbClr val="0000CC"/>
                </a:solidFill>
              </a:rPr>
              <a:t>地方实行行省制</a:t>
            </a:r>
            <a:endParaRPr lang="en-US" altLang="zh-CN" b="1">
              <a:solidFill>
                <a:srgbClr val="0000CC"/>
              </a:solidFill>
            </a:endParaRPr>
          </a:p>
          <a:p>
            <a:r>
              <a:rPr lang="zh-CN" altLang="en-US" b="1">
                <a:solidFill>
                  <a:srgbClr val="0000CC"/>
                </a:solidFill>
                <a:latin typeface="宋体" panose="02010600030101010101" pitchFamily="2" charset="-122"/>
              </a:rPr>
              <a:t>③</a:t>
            </a:r>
            <a:r>
              <a:rPr lang="zh-CN" altLang="en-US" b="1">
                <a:solidFill>
                  <a:srgbClr val="0000CC"/>
                </a:solidFill>
              </a:rPr>
              <a:t>推广希腊文化。  </a:t>
            </a:r>
            <a:endParaRPr lang="en-US" altLang="zh-CN" b="1">
              <a:solidFill>
                <a:srgbClr val="0000CC"/>
              </a:solidFill>
            </a:endParaRPr>
          </a:p>
        </p:txBody>
      </p:sp>
      <p:sp>
        <p:nvSpPr>
          <p:cNvPr id="31784" name="矩形 3"/>
          <p:cNvSpPr>
            <a:spLocks noChangeArrowheads="1"/>
          </p:cNvSpPr>
          <p:nvPr/>
        </p:nvSpPr>
        <p:spPr bwMode="auto">
          <a:xfrm>
            <a:off x="7115175" y="1103313"/>
            <a:ext cx="1009650" cy="369887"/>
          </a:xfrm>
          <a:prstGeom prst="rect">
            <a:avLst/>
          </a:prstGeom>
          <a:noFill/>
          <a:ln w="9525">
            <a:noFill/>
            <a:miter lim="800000"/>
          </a:ln>
        </p:spPr>
        <p:txBody>
          <a:bodyPr wrap="none">
            <a:spAutoFit/>
          </a:bodyPr>
          <a:lstStyle/>
          <a:p>
            <a:r>
              <a:rPr lang="zh-CN" altLang="en-US" b="1">
                <a:solidFill>
                  <a:srgbClr val="0000CC"/>
                </a:solidFill>
              </a:rPr>
              <a:t>前</a:t>
            </a:r>
            <a:r>
              <a:rPr lang="en-US" altLang="zh-CN" b="1">
                <a:solidFill>
                  <a:srgbClr val="0000CC"/>
                </a:solidFill>
              </a:rPr>
              <a:t>3</a:t>
            </a:r>
            <a:r>
              <a:rPr lang="zh-CN" altLang="en-US" b="1">
                <a:solidFill>
                  <a:srgbClr val="0000CC"/>
                </a:solidFill>
              </a:rPr>
              <a:t>世纪</a:t>
            </a:r>
            <a:endParaRPr lang="zh-CN" altLang="en-US"/>
          </a:p>
        </p:txBody>
      </p:sp>
      <p:sp>
        <p:nvSpPr>
          <p:cNvPr id="31785" name="矩形 4"/>
          <p:cNvSpPr>
            <a:spLocks noChangeArrowheads="1"/>
          </p:cNvSpPr>
          <p:nvPr/>
        </p:nvSpPr>
        <p:spPr bwMode="auto">
          <a:xfrm>
            <a:off x="7083425" y="2051050"/>
            <a:ext cx="881063" cy="646113"/>
          </a:xfrm>
          <a:prstGeom prst="rect">
            <a:avLst/>
          </a:prstGeom>
          <a:noFill/>
          <a:ln w="9525">
            <a:noFill/>
            <a:miter lim="800000"/>
          </a:ln>
        </p:spPr>
        <p:txBody>
          <a:bodyPr wrap="none">
            <a:spAutoFit/>
          </a:bodyPr>
          <a:lstStyle/>
          <a:p>
            <a:r>
              <a:rPr lang="zh-CN" altLang="en-US" b="1">
                <a:solidFill>
                  <a:srgbClr val="0000CC"/>
                </a:solidFill>
              </a:rPr>
              <a:t>统一整</a:t>
            </a:r>
            <a:endParaRPr lang="en-US" altLang="zh-CN" b="1">
              <a:solidFill>
                <a:srgbClr val="0000CC"/>
              </a:solidFill>
            </a:endParaRPr>
          </a:p>
          <a:p>
            <a:r>
              <a:rPr lang="zh-CN" altLang="en-US" b="1">
                <a:solidFill>
                  <a:srgbClr val="0000CC"/>
                </a:solidFill>
              </a:rPr>
              <a:t>个南亚</a:t>
            </a:r>
            <a:endParaRPr lang="zh-CN" altLang="en-US"/>
          </a:p>
        </p:txBody>
      </p:sp>
      <p:sp>
        <p:nvSpPr>
          <p:cNvPr id="31786" name="矩形 5"/>
          <p:cNvSpPr>
            <a:spLocks noChangeArrowheads="1"/>
          </p:cNvSpPr>
          <p:nvPr/>
        </p:nvSpPr>
        <p:spPr bwMode="auto">
          <a:xfrm>
            <a:off x="8356600" y="942975"/>
            <a:ext cx="3516313" cy="676275"/>
          </a:xfrm>
          <a:prstGeom prst="rect">
            <a:avLst/>
          </a:prstGeom>
          <a:noFill/>
          <a:ln w="9525">
            <a:noFill/>
            <a:miter lim="800000"/>
          </a:ln>
        </p:spPr>
        <p:txBody>
          <a:bodyPr>
            <a:spAutoFit/>
          </a:bodyPr>
          <a:lstStyle/>
          <a:p>
            <a:r>
              <a:rPr lang="zh-CN" altLang="en-US" b="1">
                <a:solidFill>
                  <a:srgbClr val="008000"/>
                </a:solidFill>
                <a:latin typeface="华文楷体" pitchFamily="2" charset="-122"/>
                <a:ea typeface="华文楷体" pitchFamily="2" charset="-122"/>
              </a:rPr>
              <a:t>前</a:t>
            </a:r>
            <a:r>
              <a:rPr lang="en-US" altLang="zh-CN" b="1">
                <a:solidFill>
                  <a:srgbClr val="008000"/>
                </a:solidFill>
                <a:latin typeface="华文楷体" pitchFamily="2" charset="-122"/>
                <a:ea typeface="华文楷体" pitchFamily="2" charset="-122"/>
              </a:rPr>
              <a:t>27</a:t>
            </a:r>
            <a:r>
              <a:rPr lang="zh-CN" altLang="en-US" b="1">
                <a:solidFill>
                  <a:srgbClr val="008000"/>
                </a:solidFill>
                <a:latin typeface="华文楷体" pitchFamily="2" charset="-122"/>
                <a:ea typeface="华文楷体" pitchFamily="2" charset="-122"/>
              </a:rPr>
              <a:t>年形成，  </a:t>
            </a:r>
            <a:r>
              <a:rPr lang="en-US" altLang="zh-CN" b="1">
                <a:solidFill>
                  <a:srgbClr val="C91B51"/>
                </a:solidFill>
                <a:latin typeface="华文楷体" pitchFamily="2" charset="-122"/>
                <a:ea typeface="华文楷体" pitchFamily="2" charset="-122"/>
              </a:rPr>
              <a:t>1—2</a:t>
            </a:r>
            <a:r>
              <a:rPr lang="zh-CN" altLang="en-US" b="1">
                <a:solidFill>
                  <a:srgbClr val="C91B51"/>
                </a:solidFill>
                <a:latin typeface="华文楷体" pitchFamily="2" charset="-122"/>
                <a:ea typeface="华文楷体" pitchFamily="2" charset="-122"/>
              </a:rPr>
              <a:t>世纪兴盛</a:t>
            </a:r>
            <a:endParaRPr lang="zh-CN" altLang="en-US" b="1">
              <a:solidFill>
                <a:srgbClr val="C91B51"/>
              </a:solidFill>
              <a:latin typeface="华文楷体" pitchFamily="2" charset="-122"/>
              <a:ea typeface="华文楷体" pitchFamily="2" charset="-122"/>
            </a:endParaRPr>
          </a:p>
          <a:p>
            <a:r>
              <a:rPr lang="zh-CN" altLang="en-US" b="1">
                <a:solidFill>
                  <a:srgbClr val="008000"/>
                </a:solidFill>
                <a:latin typeface="华文楷体" pitchFamily="2" charset="-122"/>
                <a:ea typeface="华文楷体" pitchFamily="2" charset="-122"/>
              </a:rPr>
              <a:t>，</a:t>
            </a:r>
            <a:r>
              <a:rPr lang="en-US" altLang="zh-CN" b="1">
                <a:solidFill>
                  <a:srgbClr val="008000"/>
                </a:solidFill>
                <a:latin typeface="华文楷体" pitchFamily="2" charset="-122"/>
                <a:ea typeface="华文楷体" pitchFamily="2" charset="-122"/>
              </a:rPr>
              <a:t>4</a:t>
            </a:r>
            <a:r>
              <a:rPr lang="zh-CN" altLang="en-US" b="1">
                <a:solidFill>
                  <a:srgbClr val="008000"/>
                </a:solidFill>
                <a:latin typeface="华文楷体" pitchFamily="2" charset="-122"/>
                <a:ea typeface="华文楷体" pitchFamily="2" charset="-122"/>
              </a:rPr>
              <a:t>世纪末分裂，</a:t>
            </a:r>
            <a:r>
              <a:rPr lang="en-US" altLang="zh-CN" sz="2000" b="1">
                <a:solidFill>
                  <a:srgbClr val="FF0000"/>
                </a:solidFill>
                <a:latin typeface="华文楷体" pitchFamily="2" charset="-122"/>
                <a:ea typeface="华文楷体" pitchFamily="2" charset="-122"/>
              </a:rPr>
              <a:t>5</a:t>
            </a:r>
            <a:r>
              <a:rPr lang="zh-CN" altLang="en-US" sz="2000" b="1">
                <a:solidFill>
                  <a:srgbClr val="FF0000"/>
                </a:solidFill>
                <a:latin typeface="华文楷体" pitchFamily="2" charset="-122"/>
                <a:ea typeface="华文楷体" pitchFamily="2" charset="-122"/>
              </a:rPr>
              <a:t>世纪后</a:t>
            </a:r>
            <a:r>
              <a:rPr lang="zh-CN" altLang="en-US" b="1">
                <a:solidFill>
                  <a:srgbClr val="008000"/>
                </a:solidFill>
                <a:latin typeface="华文楷体" pitchFamily="2" charset="-122"/>
                <a:ea typeface="华文楷体" pitchFamily="2" charset="-122"/>
              </a:rPr>
              <a:t>灭</a:t>
            </a:r>
            <a:endParaRPr lang="zh-CN" altLang="en-US" b="1">
              <a:solidFill>
                <a:srgbClr val="008000"/>
              </a:solidFill>
              <a:latin typeface="华文楷体" pitchFamily="2" charset="-122"/>
              <a:ea typeface="华文楷体" pitchFamily="2" charset="-122"/>
            </a:endParaRPr>
          </a:p>
        </p:txBody>
      </p:sp>
      <p:sp>
        <p:nvSpPr>
          <p:cNvPr id="31787" name="矩形 15"/>
          <p:cNvSpPr>
            <a:spLocks noChangeArrowheads="1"/>
          </p:cNvSpPr>
          <p:nvPr/>
        </p:nvSpPr>
        <p:spPr bwMode="auto">
          <a:xfrm>
            <a:off x="8221663" y="1765300"/>
            <a:ext cx="3927475" cy="1322388"/>
          </a:xfrm>
          <a:prstGeom prst="rect">
            <a:avLst/>
          </a:prstGeom>
          <a:noFill/>
          <a:ln w="9525">
            <a:noFill/>
            <a:miter lim="800000"/>
          </a:ln>
        </p:spPr>
        <p:txBody>
          <a:bodyPr>
            <a:spAutoFit/>
          </a:bodyPr>
          <a:lstStyle/>
          <a:p>
            <a:r>
              <a:rPr lang="zh-CN" altLang="en-US" sz="1600" b="1">
                <a:solidFill>
                  <a:srgbClr val="0000CC"/>
                </a:solidFill>
              </a:rPr>
              <a:t>先征服意 大利，接着向地中海地区扩张，先后征服了从西班牙到两河流域的整个地中海周边地区，包括马其顿帝国解体后形成的一系列国家，以及今天的法国和英格兰， 把整个地中海变成罗马的内海</a:t>
            </a:r>
            <a:endParaRPr lang="zh-CN" altLang="en-US" sz="1600"/>
          </a:p>
        </p:txBody>
      </p:sp>
      <p:sp>
        <p:nvSpPr>
          <p:cNvPr id="17" name="矩形 16"/>
          <p:cNvSpPr/>
          <p:nvPr/>
        </p:nvSpPr>
        <p:spPr>
          <a:xfrm>
            <a:off x="8313738" y="3321050"/>
            <a:ext cx="2339975" cy="646113"/>
          </a:xfrm>
          <a:prstGeom prst="rect">
            <a:avLst/>
          </a:prstGeom>
        </p:spPr>
        <p:txBody>
          <a:bodyPr>
            <a:spAutoFit/>
          </a:bodyPr>
          <a:lstStyle/>
          <a:p>
            <a:pPr>
              <a:defRPr/>
            </a:pPr>
            <a:r>
              <a:rPr lang="zh-CN" altLang="en-US" b="1" dirty="0">
                <a:solidFill>
                  <a:srgbClr val="0000CC"/>
                </a:solidFill>
                <a:latin typeface="黑体" panose="02010609060101010101" pitchFamily="2" charset="-122"/>
                <a:ea typeface="黑体" panose="02010609060101010101" pitchFamily="2" charset="-122"/>
              </a:rPr>
              <a:t>①</a:t>
            </a:r>
            <a:r>
              <a:rPr lang="zh-CN" altLang="en-US" b="1" dirty="0">
                <a:solidFill>
                  <a:srgbClr val="0000CC"/>
                </a:solidFill>
                <a:latin typeface="Calibri" panose="020F0502020204030204" pitchFamily="34" charset="0"/>
                <a:ea typeface="华文楷体" pitchFamily="2" charset="-122"/>
              </a:rPr>
              <a:t>奴隶制</a:t>
            </a:r>
            <a:endParaRPr lang="en-US" altLang="zh-CN" b="1" dirty="0">
              <a:solidFill>
                <a:srgbClr val="0000CC"/>
              </a:solidFill>
              <a:latin typeface="Calibri" panose="020F0502020204030204" pitchFamily="34" charset="0"/>
              <a:ea typeface="华文楷体" pitchFamily="2" charset="-122"/>
            </a:endParaRPr>
          </a:p>
          <a:p>
            <a:pPr>
              <a:defRPr/>
            </a:pPr>
            <a:r>
              <a:rPr lang="zh-CN" altLang="en-US" b="1" dirty="0">
                <a:solidFill>
                  <a:srgbClr val="0000CC"/>
                </a:solidFill>
                <a:latin typeface="宋体" panose="02010600030101010101" pitchFamily="2" charset="-122"/>
                <a:ea typeface="+mn-ea"/>
              </a:rPr>
              <a:t>②</a:t>
            </a:r>
            <a:r>
              <a:rPr lang="zh-CN" altLang="en-US" b="1" dirty="0">
                <a:solidFill>
                  <a:srgbClr val="0000CC"/>
                </a:solidFill>
                <a:latin typeface="Calibri" panose="020F0502020204030204" pitchFamily="34" charset="0"/>
                <a:ea typeface="华文楷体" pitchFamily="2" charset="-122"/>
              </a:rPr>
              <a:t>以基督教为国教</a:t>
            </a:r>
            <a:endParaRPr lang="zh-CN" altLang="en-US" b="1" dirty="0">
              <a:solidFill>
                <a:srgbClr val="0000CC"/>
              </a:solidFill>
              <a:latin typeface="Calibri" panose="020F0502020204030204" pitchFamily="34" charset="0"/>
              <a:ea typeface="华文楷体" pitchFamily="2" charset="-122"/>
            </a:endParaRPr>
          </a:p>
        </p:txBody>
      </p:sp>
      <p:sp>
        <p:nvSpPr>
          <p:cNvPr id="31789" name="矩形 17"/>
          <p:cNvSpPr>
            <a:spLocks noChangeArrowheads="1"/>
          </p:cNvSpPr>
          <p:nvPr/>
        </p:nvSpPr>
        <p:spPr bwMode="auto">
          <a:xfrm>
            <a:off x="249238" y="4527550"/>
            <a:ext cx="3613150" cy="523875"/>
          </a:xfrm>
          <a:prstGeom prst="rect">
            <a:avLst/>
          </a:prstGeom>
          <a:solidFill>
            <a:srgbClr val="FFFF00"/>
          </a:solidFill>
          <a:ln w="9525">
            <a:solidFill>
              <a:srgbClr val="FF0000"/>
            </a:solid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a:t>
            </a:r>
            <a:r>
              <a:rPr lang="zh-CN" altLang="en-US" sz="2800" b="1">
                <a:solidFill>
                  <a:srgbClr val="FF0000"/>
                </a:solidFill>
                <a:latin typeface="黑体" panose="02010609060101010101" pitchFamily="2" charset="-122"/>
                <a:ea typeface="黑体" panose="02010609060101010101" pitchFamily="2" charset="-122"/>
              </a:rPr>
              <a:t>古代世界帝国特点</a:t>
            </a:r>
            <a:endParaRPr lang="zh-CN" altLang="en-US" sz="2800" b="1">
              <a:solidFill>
                <a:srgbClr val="FF0000"/>
              </a:solidFill>
              <a:latin typeface="黑体" panose="02010609060101010101" pitchFamily="2" charset="-122"/>
              <a:ea typeface="黑体" panose="02010609060101010101" pitchFamily="2" charset="-122"/>
            </a:endParaRPr>
          </a:p>
        </p:txBody>
      </p:sp>
      <p:sp>
        <p:nvSpPr>
          <p:cNvPr id="31790" name="矩形 18"/>
          <p:cNvSpPr>
            <a:spLocks noChangeArrowheads="1"/>
          </p:cNvSpPr>
          <p:nvPr/>
        </p:nvSpPr>
        <p:spPr bwMode="auto">
          <a:xfrm>
            <a:off x="1135063" y="1096963"/>
            <a:ext cx="4152900" cy="522287"/>
          </a:xfrm>
          <a:prstGeom prst="rect">
            <a:avLst/>
          </a:prstGeom>
          <a:solidFill>
            <a:srgbClr val="FFFF00"/>
          </a:solidFill>
          <a:ln w="9525">
            <a:no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1.</a:t>
            </a:r>
            <a:r>
              <a:rPr lang="zh-CN" altLang="en-US" sz="2800" b="1">
                <a:solidFill>
                  <a:srgbClr val="FF0000"/>
                </a:solidFill>
                <a:latin typeface="黑体" panose="02010609060101010101" pitchFamily="2" charset="-122"/>
                <a:ea typeface="黑体" panose="02010609060101010101" pitchFamily="2" charset="-122"/>
              </a:rPr>
              <a:t>时间跨度长，历史悠久</a:t>
            </a:r>
            <a:endParaRPr lang="zh-CN" altLang="en-US" sz="2800" b="1">
              <a:solidFill>
                <a:srgbClr val="FF0000"/>
              </a:solidFill>
              <a:latin typeface="黑体" panose="02010609060101010101" pitchFamily="2" charset="-122"/>
              <a:ea typeface="黑体" panose="02010609060101010101" pitchFamily="2" charset="-122"/>
            </a:endParaRPr>
          </a:p>
        </p:txBody>
      </p:sp>
      <p:pic>
        <p:nvPicPr>
          <p:cNvPr id="31791" name="图片 2"/>
          <p:cNvPicPr>
            <a:picLocks noChangeAspect="1"/>
          </p:cNvPicPr>
          <p:nvPr/>
        </p:nvPicPr>
        <p:blipFill>
          <a:blip r:embed="rId1"/>
          <a:srcRect t="3027" r="2754" b="3400"/>
          <a:stretch>
            <a:fillRect/>
          </a:stretch>
        </p:blipFill>
        <p:spPr bwMode="auto">
          <a:xfrm>
            <a:off x="685800" y="5072063"/>
            <a:ext cx="3478213" cy="1785937"/>
          </a:xfrm>
          <a:prstGeom prst="rect">
            <a:avLst/>
          </a:prstGeom>
          <a:noFill/>
          <a:ln w="9525">
            <a:noFill/>
            <a:miter lim="800000"/>
            <a:headEnd/>
            <a:tailEnd/>
          </a:ln>
        </p:spPr>
      </p:pic>
      <p:pic>
        <p:nvPicPr>
          <p:cNvPr id="31792" name="图片 3"/>
          <p:cNvPicPr>
            <a:picLocks noChangeAspect="1"/>
          </p:cNvPicPr>
          <p:nvPr/>
        </p:nvPicPr>
        <p:blipFill>
          <a:blip r:embed="rId2"/>
          <a:srcRect/>
          <a:stretch>
            <a:fillRect/>
          </a:stretch>
        </p:blipFill>
        <p:spPr bwMode="auto">
          <a:xfrm>
            <a:off x="4376738" y="5006975"/>
            <a:ext cx="3359150" cy="1865313"/>
          </a:xfrm>
          <a:prstGeom prst="rect">
            <a:avLst/>
          </a:prstGeom>
          <a:noFill/>
          <a:ln w="9525">
            <a:noFill/>
            <a:miter lim="800000"/>
            <a:headEnd/>
            <a:tailEnd/>
          </a:ln>
        </p:spPr>
      </p:pic>
      <p:pic>
        <p:nvPicPr>
          <p:cNvPr id="31793" name="图片 4"/>
          <p:cNvPicPr>
            <a:picLocks noChangeAspect="1"/>
          </p:cNvPicPr>
          <p:nvPr/>
        </p:nvPicPr>
        <p:blipFill>
          <a:blip r:embed="rId3"/>
          <a:srcRect/>
          <a:stretch>
            <a:fillRect/>
          </a:stretch>
        </p:blipFill>
        <p:spPr bwMode="auto">
          <a:xfrm>
            <a:off x="8694738" y="5162550"/>
            <a:ext cx="2916237" cy="1709738"/>
          </a:xfrm>
          <a:prstGeom prst="rect">
            <a:avLst/>
          </a:prstGeom>
          <a:noFill/>
          <a:ln w="9525">
            <a:noFill/>
            <a:miter lim="800000"/>
            <a:headEnd/>
            <a:tailEnd/>
          </a:ln>
        </p:spPr>
      </p:pic>
      <p:sp>
        <p:nvSpPr>
          <p:cNvPr id="31794" name="矩形 23"/>
          <p:cNvSpPr>
            <a:spLocks noChangeArrowheads="1"/>
          </p:cNvSpPr>
          <p:nvPr/>
        </p:nvSpPr>
        <p:spPr bwMode="auto">
          <a:xfrm>
            <a:off x="1098550" y="2051050"/>
            <a:ext cx="4152900" cy="522288"/>
          </a:xfrm>
          <a:prstGeom prst="rect">
            <a:avLst/>
          </a:prstGeom>
          <a:solidFill>
            <a:srgbClr val="FFFF00"/>
          </a:solidFill>
          <a:ln w="9525">
            <a:no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2.</a:t>
            </a:r>
            <a:r>
              <a:rPr lang="zh-CN" altLang="en-US" sz="2800" b="1">
                <a:solidFill>
                  <a:srgbClr val="FF0000"/>
                </a:solidFill>
                <a:latin typeface="黑体" panose="02010609060101010101" pitchFamily="2" charset="-122"/>
                <a:ea typeface="黑体" panose="02010609060101010101" pitchFamily="2" charset="-122"/>
              </a:rPr>
              <a:t>疆域辽阔，地跨欧亚非</a:t>
            </a:r>
            <a:endParaRPr lang="zh-CN" altLang="en-US" sz="2800" b="1">
              <a:solidFill>
                <a:srgbClr val="FF0000"/>
              </a:solidFill>
              <a:latin typeface="黑体" panose="02010609060101010101" pitchFamily="2" charset="-122"/>
              <a:ea typeface="黑体" panose="02010609060101010101" pitchFamily="2" charset="-122"/>
            </a:endParaRPr>
          </a:p>
        </p:txBody>
      </p:sp>
      <p:sp>
        <p:nvSpPr>
          <p:cNvPr id="25" name="矩形 24"/>
          <p:cNvSpPr>
            <a:spLocks noChangeArrowheads="1"/>
          </p:cNvSpPr>
          <p:nvPr/>
        </p:nvSpPr>
        <p:spPr bwMode="auto">
          <a:xfrm>
            <a:off x="1069975" y="3443288"/>
            <a:ext cx="4513263" cy="523875"/>
          </a:xfrm>
          <a:prstGeom prst="rect">
            <a:avLst/>
          </a:prstGeom>
          <a:solidFill>
            <a:srgbClr val="FFFF00"/>
          </a:solidFill>
          <a:ln w="9525">
            <a:noFill/>
            <a:miter lim="800000"/>
          </a:ln>
        </p:spPr>
        <p:txBody>
          <a:bodyPr wrap="none">
            <a:spAutoFit/>
          </a:bodyPr>
          <a:lstStyle/>
          <a:p>
            <a:r>
              <a:rPr lang="en-US" altLang="zh-CN" sz="2800" b="1">
                <a:solidFill>
                  <a:srgbClr val="FF0000"/>
                </a:solidFill>
                <a:latin typeface="黑体" panose="02010609060101010101" pitchFamily="2" charset="-122"/>
                <a:ea typeface="黑体" panose="02010609060101010101" pitchFamily="2" charset="-122"/>
              </a:rPr>
              <a:t>3.</a:t>
            </a:r>
            <a:r>
              <a:rPr lang="zh-CN" altLang="en-US" sz="2800" b="1">
                <a:solidFill>
                  <a:srgbClr val="FF0000"/>
                </a:solidFill>
                <a:latin typeface="黑体" panose="02010609060101010101" pitchFamily="2" charset="-122"/>
                <a:ea typeface="黑体" panose="02010609060101010101" pitchFamily="2" charset="-122"/>
              </a:rPr>
              <a:t>文明不断传承，推动发展</a:t>
            </a:r>
            <a:endParaRPr lang="zh-CN" altLang="en-US" sz="2800" b="1">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矩形 1"/>
          <p:cNvSpPr>
            <a:spLocks noChangeArrowheads="1"/>
          </p:cNvSpPr>
          <p:nvPr/>
        </p:nvSpPr>
        <p:spPr bwMode="auto">
          <a:xfrm>
            <a:off x="188913" y="958850"/>
            <a:ext cx="11726862" cy="5632450"/>
          </a:xfrm>
          <a:prstGeom prst="rect">
            <a:avLst/>
          </a:prstGeom>
          <a:noFill/>
          <a:ln w="9525">
            <a:solidFill>
              <a:srgbClr val="FF0000"/>
            </a:solidFill>
            <a:miter lim="800000"/>
          </a:ln>
        </p:spPr>
        <p:txBody>
          <a:bodyPr>
            <a:spAutoFit/>
          </a:bodyPr>
          <a:lstStyle/>
          <a:p>
            <a:r>
              <a:rPr lang="zh-CN" altLang="en-US" sz="2000" b="1">
                <a:solidFill>
                  <a:srgbClr val="0000CC"/>
                </a:solidFill>
              </a:rPr>
              <a:t>      公元前</a:t>
            </a:r>
            <a:r>
              <a:rPr lang="en-US" altLang="zh-CN" sz="2000" b="1">
                <a:solidFill>
                  <a:srgbClr val="0000CC"/>
                </a:solidFill>
              </a:rPr>
              <a:t>6</a:t>
            </a:r>
            <a:r>
              <a:rPr lang="zh-CN" altLang="en-US" sz="2000" b="1">
                <a:solidFill>
                  <a:srgbClr val="0000CC"/>
                </a:solidFill>
              </a:rPr>
              <a:t>世纪，</a:t>
            </a:r>
            <a:r>
              <a:rPr lang="zh-CN" altLang="en-US" sz="2000" b="1">
                <a:solidFill>
                  <a:srgbClr val="FF0000"/>
                </a:solidFill>
              </a:rPr>
              <a:t>波斯</a:t>
            </a:r>
            <a:r>
              <a:rPr lang="zh-CN" altLang="en-US" sz="2000" b="1">
                <a:solidFill>
                  <a:srgbClr val="0000CC"/>
                </a:solidFill>
              </a:rPr>
              <a:t>兴起于伊朗高原，迅速征服了包 括两河流域、埃及、小亚细亚和巴尔干半岛北部在内的广 大地区，建立起地跨亚非欧三大洲的帝国。它</a:t>
            </a:r>
            <a:r>
              <a:rPr lang="zh-CN" altLang="en-US" sz="2000" b="1">
                <a:solidFill>
                  <a:srgbClr val="FF0000"/>
                </a:solidFill>
              </a:rPr>
              <a:t>继承了西亚 地区传统的君主专制制度</a:t>
            </a:r>
            <a:r>
              <a:rPr lang="zh-CN" altLang="en-US" sz="2000" b="1">
                <a:solidFill>
                  <a:srgbClr val="0000CC"/>
                </a:solidFill>
              </a:rPr>
              <a:t>。国王是整个政权的核心和最高 主宰，他的权力被认为来自神授。地方实行行省制，行省 总督和军事长官相互监督和制约。帝国建立了从中央到地 方比较完善的官僚体系和税收系统，波斯人担任最重要的 职务，以统治社会发展水平和风俗都非常不同的广大地区。 </a:t>
            </a:r>
            <a:endParaRPr lang="en-US" altLang="zh-CN" sz="2000" b="1">
              <a:solidFill>
                <a:srgbClr val="0000CC"/>
              </a:solidFill>
            </a:endParaRPr>
          </a:p>
          <a:p>
            <a:r>
              <a:rPr lang="en-US" altLang="zh-CN" sz="2000" b="1">
                <a:solidFill>
                  <a:srgbClr val="0000CC"/>
                </a:solidFill>
              </a:rPr>
              <a:t>      </a:t>
            </a:r>
            <a:r>
              <a:rPr lang="zh-CN" altLang="en-US" sz="2000" b="1">
                <a:solidFill>
                  <a:srgbClr val="0000CC"/>
                </a:solidFill>
              </a:rPr>
              <a:t>公元前</a:t>
            </a:r>
            <a:r>
              <a:rPr lang="en-US" altLang="zh-CN" sz="2000" b="1">
                <a:solidFill>
                  <a:srgbClr val="0000CC"/>
                </a:solidFill>
              </a:rPr>
              <a:t>4</a:t>
            </a:r>
            <a:r>
              <a:rPr lang="zh-CN" altLang="en-US" sz="2000" b="1">
                <a:solidFill>
                  <a:srgbClr val="0000CC"/>
                </a:solidFill>
              </a:rPr>
              <a:t>世纪末，马其顿亚历山大入侵波斯帝国。历经 </a:t>
            </a:r>
            <a:r>
              <a:rPr lang="en-US" altLang="zh-CN" sz="2000" b="1">
                <a:solidFill>
                  <a:srgbClr val="0000CC"/>
                </a:solidFill>
              </a:rPr>
              <a:t>10</a:t>
            </a:r>
            <a:r>
              <a:rPr lang="zh-CN" altLang="en-US" sz="2000" b="1">
                <a:solidFill>
                  <a:srgbClr val="0000CC"/>
                </a:solidFill>
              </a:rPr>
              <a:t>年征战，亚历山大击败波斯军队的抵抗，先后占领小亚细 亚、埃及、两河流域和伊朗高原，灭亡了波斯帝国，并进一步向东扩张，征服了印度河流域，继波斯之后再次建立了地 跨亚非欧三洲的大帝国。</a:t>
            </a:r>
            <a:r>
              <a:rPr lang="zh-CN" altLang="en-US" sz="2000" b="1">
                <a:solidFill>
                  <a:srgbClr val="FF0000"/>
                </a:solidFill>
              </a:rPr>
              <a:t>亚历山大继承波斯帝国的基本制度， 宣布君权神授，将政治、军事等大权集于一身。地方实行行 省制</a:t>
            </a:r>
            <a:r>
              <a:rPr lang="zh-CN" altLang="en-US" sz="2000" b="1">
                <a:solidFill>
                  <a:srgbClr val="0000CC"/>
                </a:solidFill>
              </a:rPr>
              <a:t>，任用马其顿人和希腊人担任主要职务，推广希腊文化。 </a:t>
            </a:r>
            <a:endParaRPr lang="en-US" altLang="zh-CN" sz="2000" b="1">
              <a:solidFill>
                <a:srgbClr val="0000CC"/>
              </a:solidFill>
            </a:endParaRPr>
          </a:p>
          <a:p>
            <a:r>
              <a:rPr lang="zh-CN" altLang="en-US" sz="2000" b="1">
                <a:solidFill>
                  <a:srgbClr val="0000CC"/>
                </a:solidFill>
              </a:rPr>
              <a:t>       罗马原是意大利中部的一个蕞尔小邦。在成功解决内 部矛盾后，它凭借强大的由公民组成的军队首先征服了意 大利，接着向地中海地区扩张，先后征服了从西班牙到两 河流域的整个地中海周边地区，其中包括马其顿亚历山大 帝国解体后形成的一系列国家，以及今天的法国和英格兰， 把整个地中海变成了罗马的内海。在扩张过程中，罗马把 被征服地区的大量居民卖为奴隶，奴隶制迅速发展起来。 </a:t>
            </a:r>
            <a:endParaRPr lang="en-US" altLang="zh-CN" sz="2000" b="1">
              <a:solidFill>
                <a:srgbClr val="0000CC"/>
              </a:solidFill>
            </a:endParaRPr>
          </a:p>
          <a:p>
            <a:r>
              <a:rPr lang="en-US" altLang="zh-CN" sz="2000" b="1">
                <a:solidFill>
                  <a:srgbClr val="0000CC"/>
                </a:solidFill>
              </a:rPr>
              <a:t>     </a:t>
            </a:r>
            <a:r>
              <a:rPr lang="zh-CN" altLang="en-US" sz="2000" b="1">
                <a:solidFill>
                  <a:srgbClr val="0000CC"/>
                </a:solidFill>
              </a:rPr>
              <a:t>在罗马帝国统治下，地中海地区保持了</a:t>
            </a:r>
            <a:r>
              <a:rPr lang="en-US" altLang="zh-CN" sz="2000" b="1">
                <a:solidFill>
                  <a:srgbClr val="0000CC"/>
                </a:solidFill>
              </a:rPr>
              <a:t>200</a:t>
            </a:r>
            <a:r>
              <a:rPr lang="zh-CN" altLang="en-US" sz="2000" b="1">
                <a:solidFill>
                  <a:srgbClr val="0000CC"/>
                </a:solidFill>
              </a:rPr>
              <a:t>多年的和平。由 于奴隶和广大平民的辛勤劳动、地中海不同地区经济联系的加 强，以及贸易的发展，帝国在 </a:t>
            </a:r>
            <a:r>
              <a:rPr lang="en-US" altLang="zh-CN" sz="2000" b="1">
                <a:solidFill>
                  <a:srgbClr val="0000CC"/>
                </a:solidFill>
              </a:rPr>
              <a:t>1—2</a:t>
            </a:r>
            <a:r>
              <a:rPr lang="zh-CN" altLang="en-US" sz="2000" b="1">
                <a:solidFill>
                  <a:srgbClr val="0000CC"/>
                </a:solidFill>
              </a:rPr>
              <a:t>世纪达到繁荣的顶峰。</a:t>
            </a:r>
            <a:r>
              <a:rPr lang="en-US" altLang="zh-CN" sz="2000" b="1">
                <a:solidFill>
                  <a:srgbClr val="0000CC"/>
                </a:solidFill>
              </a:rPr>
              <a:t>3</a:t>
            </a:r>
            <a:r>
              <a:rPr lang="zh-CN" altLang="en-US" sz="2000" b="1">
                <a:solidFill>
                  <a:srgbClr val="0000CC"/>
                </a:solidFill>
              </a:rPr>
              <a:t>世纪 之后，官僚体系和职业军队使人民的负担不断加重，边境压力 逐渐加大，罗马帝国陷入危机。</a:t>
            </a:r>
            <a:r>
              <a:rPr lang="en-US" altLang="zh-CN" sz="2000" b="1">
                <a:solidFill>
                  <a:srgbClr val="0000CC"/>
                </a:solidFill>
              </a:rPr>
              <a:t>4</a:t>
            </a:r>
            <a:r>
              <a:rPr lang="zh-CN" altLang="en-US" sz="2000" b="1">
                <a:solidFill>
                  <a:srgbClr val="0000CC"/>
                </a:solidFill>
              </a:rPr>
              <a:t>世纪末，帝国分裂为东西两 部分。</a:t>
            </a:r>
            <a:r>
              <a:rPr lang="en-US" altLang="zh-CN" sz="2000" b="1">
                <a:solidFill>
                  <a:srgbClr val="0000CC"/>
                </a:solidFill>
              </a:rPr>
              <a:t>5</a:t>
            </a:r>
            <a:r>
              <a:rPr lang="zh-CN" altLang="en-US" sz="2000" b="1">
                <a:solidFill>
                  <a:srgbClr val="0000CC"/>
                </a:solidFill>
              </a:rPr>
              <a:t>世纪后期，在内外矛盾的夹击下，西罗马帝国灭亡。</a:t>
            </a:r>
            <a:endParaRPr lang="zh-CN" altLang="en-US" sz="2000" b="1">
              <a:solidFill>
                <a:srgbClr val="0000CC"/>
              </a:solidFill>
            </a:endParaRPr>
          </a:p>
        </p:txBody>
      </p:sp>
      <p:sp>
        <p:nvSpPr>
          <p:cNvPr id="3" name="矩形 2"/>
          <p:cNvSpPr>
            <a:spLocks noChangeArrowheads="1"/>
          </p:cNvSpPr>
          <p:nvPr/>
        </p:nvSpPr>
        <p:spPr bwMode="auto">
          <a:xfrm>
            <a:off x="161925" y="304800"/>
            <a:ext cx="11004550" cy="522288"/>
          </a:xfrm>
          <a:prstGeom prst="rect">
            <a:avLst/>
          </a:prstGeom>
          <a:solidFill>
            <a:srgbClr val="FFFF00"/>
          </a:solidFill>
          <a:ln w="9525">
            <a:solidFill>
              <a:srgbClr val="FF0000"/>
            </a:solidFill>
            <a:miter lim="800000"/>
          </a:ln>
        </p:spPr>
        <p:txBody>
          <a:bodyPr wrap="none">
            <a:spAutoFit/>
          </a:bodyPr>
          <a:lstStyle/>
          <a:p>
            <a:r>
              <a:rPr lang="zh-CN" altLang="en-US" sz="2800" b="1">
                <a:solidFill>
                  <a:srgbClr val="FF0000"/>
                </a:solidFill>
                <a:latin typeface="黑体" panose="02010609060101010101" pitchFamily="2" charset="-122"/>
                <a:ea typeface="黑体" panose="02010609060101010101" pitchFamily="2" charset="-122"/>
              </a:rPr>
              <a:t>？？史料实证：从教材中，试列举古代世界帝国对文明的传承与发展</a:t>
            </a:r>
            <a:endParaRPr lang="zh-CN" altLang="en-US" sz="2800" b="1">
              <a:solidFill>
                <a:srgbClr val="FF0000"/>
              </a:solidFill>
              <a:latin typeface="黑体" panose="02010609060101010101" pitchFamily="2" charset="-122"/>
              <a:ea typeface="黑体" panose="02010609060101010101" pitchFamily="2" charset="-122"/>
            </a:endParaRPr>
          </a:p>
        </p:txBody>
      </p:sp>
      <p:sp>
        <p:nvSpPr>
          <p:cNvPr id="4" name="矩形 3"/>
          <p:cNvSpPr>
            <a:spLocks noChangeArrowheads="1"/>
          </p:cNvSpPr>
          <p:nvPr/>
        </p:nvSpPr>
        <p:spPr bwMode="auto">
          <a:xfrm>
            <a:off x="188913" y="1811338"/>
            <a:ext cx="11731625" cy="954087"/>
          </a:xfrm>
          <a:prstGeom prst="rect">
            <a:avLst/>
          </a:prstGeom>
          <a:solidFill>
            <a:srgbClr val="FFFF00"/>
          </a:solidFill>
          <a:ln w="9525">
            <a:solidFill>
              <a:srgbClr val="FF0000"/>
            </a:solidFill>
            <a:miter lim="800000"/>
          </a:ln>
        </p:spPr>
        <p:txBody>
          <a:bodyPr wrap="none">
            <a:spAutoFit/>
          </a:bodyPr>
          <a:lstStyle/>
          <a:p>
            <a:r>
              <a:rPr lang="zh-CN" altLang="en-US" sz="2800" b="1">
                <a:solidFill>
                  <a:srgbClr val="FF0000"/>
                </a:solidFill>
                <a:latin typeface="黑体" panose="02010609060101010101" pitchFamily="2" charset="-122"/>
                <a:ea typeface="黑体" panose="02010609060101010101" pitchFamily="2" charset="-122"/>
              </a:rPr>
              <a:t>感悟：国家的强大，统治的巩固离不开对文明的传承。</a:t>
            </a:r>
            <a:endParaRPr lang="en-US" altLang="zh-CN" sz="2800" b="1">
              <a:solidFill>
                <a:srgbClr val="FF0000"/>
              </a:solidFill>
              <a:latin typeface="黑体" panose="02010609060101010101" pitchFamily="2" charset="-122"/>
              <a:ea typeface="黑体" panose="02010609060101010101" pitchFamily="2" charset="-122"/>
            </a:endParaRPr>
          </a:p>
          <a:p>
            <a:r>
              <a:rPr lang="en-US" altLang="zh-CN" sz="2800" b="1">
                <a:solidFill>
                  <a:srgbClr val="FF0000"/>
                </a:solidFill>
                <a:latin typeface="黑体" panose="02010609060101010101" pitchFamily="2" charset="-122"/>
                <a:ea typeface="黑体" panose="02010609060101010101" pitchFamily="2" charset="-122"/>
              </a:rPr>
              <a:t>      </a:t>
            </a:r>
            <a:r>
              <a:rPr lang="zh-CN" altLang="en-US" sz="2800" b="1">
                <a:solidFill>
                  <a:srgbClr val="FF0000"/>
                </a:solidFill>
                <a:latin typeface="黑体" panose="02010609060101010101" pitchFamily="2" charset="-122"/>
                <a:ea typeface="黑体" panose="02010609060101010101" pitchFamily="2" charset="-122"/>
              </a:rPr>
              <a:t>对前代文明辩证传承是发展的有力支撑，是实现复兴的持久力量。</a:t>
            </a:r>
            <a:endParaRPr lang="zh-CN" altLang="en-US" sz="2800" b="1">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0" y="558800"/>
            <a:ext cx="6677025" cy="1016000"/>
          </a:xfrm>
          <a:prstGeom prst="rect">
            <a:avLst/>
          </a:prstGeom>
          <a:solidFill>
            <a:schemeClr val="accent4">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1.</a:t>
            </a:r>
            <a:r>
              <a:rPr lang="zh-CN" altLang="en-US" sz="2400" b="1" dirty="0" smtClean="0">
                <a:solidFill>
                  <a:srgbClr val="0000FF"/>
                </a:solidFill>
                <a:latin typeface="黑体" panose="02010609060101010101" pitchFamily="2" charset="-122"/>
                <a:ea typeface="黑体" panose="02010609060101010101" pitchFamily="2" charset="-122"/>
              </a:rPr>
              <a:t>根据以下史料如何</a:t>
            </a:r>
            <a:r>
              <a:rPr lang="zh-CN" altLang="en-US" sz="2400" b="1" dirty="0">
                <a:solidFill>
                  <a:srgbClr val="0000FF"/>
                </a:solidFill>
                <a:latin typeface="黑体" panose="02010609060101010101" pitchFamily="2" charset="-122"/>
                <a:ea typeface="黑体" panose="02010609060101010101" pitchFamily="2" charset="-122"/>
              </a:rPr>
              <a:t>正确评价古代帝国的扩张？      </a:t>
            </a:r>
            <a:r>
              <a:rPr lang="en-US" altLang="zh-CN" sz="2400" b="1" dirty="0">
                <a:solidFill>
                  <a:srgbClr val="0000FF"/>
                </a:solidFill>
                <a:latin typeface="黑体" panose="02010609060101010101" pitchFamily="2" charset="-122"/>
                <a:ea typeface="黑体" panose="02010609060101010101" pitchFamily="2" charset="-122"/>
              </a:rPr>
              <a:t>    </a:t>
            </a:r>
            <a:endParaRPr lang="en-US" altLang="zh-CN" sz="2400" b="1" dirty="0" smtClean="0">
              <a:solidFill>
                <a:srgbClr val="0000FF"/>
              </a:solidFill>
              <a:latin typeface="黑体" panose="02010609060101010101" pitchFamily="2" charset="-122"/>
              <a:ea typeface="黑体" panose="02010609060101010101" pitchFamily="2" charset="-122"/>
            </a:endParaRPr>
          </a:p>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a:t>
            </a:r>
            <a:r>
              <a:rPr lang="zh-CN" altLang="en-US" sz="2400" b="1" dirty="0">
                <a:solidFill>
                  <a:srgbClr val="0000FF"/>
                </a:solidFill>
                <a:latin typeface="黑体" panose="02010609060101010101" pitchFamily="2" charset="-122"/>
                <a:ea typeface="黑体" panose="02010609060101010101" pitchFamily="2" charset="-122"/>
              </a:rPr>
              <a:t>以亚历山大东征为例，通过史料进行分析）</a:t>
            </a:r>
            <a:endParaRPr lang="zh-CN" altLang="en-US" sz="2400" b="1" dirty="0">
              <a:solidFill>
                <a:srgbClr val="0000FF"/>
              </a:solidFill>
              <a:latin typeface="黑体" panose="02010609060101010101" pitchFamily="2" charset="-122"/>
              <a:ea typeface="黑体" panose="02010609060101010101" pitchFamily="2" charset="-122"/>
            </a:endParaRPr>
          </a:p>
        </p:txBody>
      </p:sp>
      <p:sp>
        <p:nvSpPr>
          <p:cNvPr id="34818" name="文本框 1"/>
          <p:cNvSpPr txBox="1">
            <a:spLocks noChangeArrowheads="1"/>
          </p:cNvSpPr>
          <p:nvPr/>
        </p:nvSpPr>
        <p:spPr bwMode="auto">
          <a:xfrm>
            <a:off x="0" y="0"/>
            <a:ext cx="7439025" cy="646113"/>
          </a:xfrm>
          <a:prstGeom prst="rect">
            <a:avLst/>
          </a:prstGeom>
          <a:noFill/>
          <a:ln w="9525">
            <a:noFill/>
            <a:miter lim="800000"/>
          </a:ln>
        </p:spPr>
        <p:txBody>
          <a:bodyPr>
            <a:spAutoFit/>
          </a:bodyPr>
          <a:lstStyle/>
          <a:p>
            <a:r>
              <a:rPr lang="zh-CN" altLang="en-US" sz="3600" b="1">
                <a:solidFill>
                  <a:srgbClr val="FF0000"/>
                </a:solidFill>
                <a:latin typeface="华文隶书" pitchFamily="2" charset="-122"/>
                <a:ea typeface="华文隶书" pitchFamily="2" charset="-122"/>
              </a:rPr>
              <a:t>三、传播与共享</a:t>
            </a:r>
            <a:r>
              <a:rPr lang="en-US" altLang="zh-CN" sz="3600" b="1">
                <a:solidFill>
                  <a:srgbClr val="FF0000"/>
                </a:solidFill>
                <a:latin typeface="华文隶书" pitchFamily="2" charset="-122"/>
                <a:ea typeface="华文隶书" pitchFamily="2" charset="-122"/>
              </a:rPr>
              <a:t>》</a:t>
            </a:r>
            <a:r>
              <a:rPr lang="zh-CN" altLang="en-US" sz="3600" b="1">
                <a:solidFill>
                  <a:srgbClr val="FF0000"/>
                </a:solidFill>
                <a:latin typeface="华文隶书" pitchFamily="2" charset="-122"/>
                <a:ea typeface="华文隶书" pitchFamily="2" charset="-122"/>
              </a:rPr>
              <a:t>古代文明的交流 </a:t>
            </a:r>
            <a:endParaRPr lang="zh-CN" altLang="en-US" sz="3600" b="1">
              <a:solidFill>
                <a:srgbClr val="FF0000"/>
              </a:solidFill>
              <a:latin typeface="华文隶书" pitchFamily="2" charset="-122"/>
              <a:ea typeface="华文隶书" pitchFamily="2" charset="-122"/>
            </a:endParaRPr>
          </a:p>
        </p:txBody>
      </p:sp>
      <p:pic>
        <p:nvPicPr>
          <p:cNvPr id="34819" name="Picture 7" descr="067">
            <a:hlinkClick r:id="rId1"/>
          </p:cNvPr>
          <p:cNvPicPr>
            <a:picLocks noChangeAspect="1" noChangeArrowheads="1"/>
          </p:cNvPicPr>
          <p:nvPr/>
        </p:nvPicPr>
        <p:blipFill>
          <a:blip r:embed="rId2"/>
          <a:srcRect/>
          <a:stretch>
            <a:fillRect/>
          </a:stretch>
        </p:blipFill>
        <p:spPr bwMode="auto">
          <a:xfrm>
            <a:off x="6632575" y="484188"/>
            <a:ext cx="2735263" cy="1574800"/>
          </a:xfrm>
          <a:prstGeom prst="rect">
            <a:avLst/>
          </a:prstGeom>
          <a:noFill/>
          <a:ln w="9525">
            <a:noFill/>
            <a:miter lim="800000"/>
            <a:headEnd/>
            <a:tailEnd/>
          </a:ln>
        </p:spPr>
      </p:pic>
      <p:sp>
        <p:nvSpPr>
          <p:cNvPr id="34820" name="TextBox 5"/>
          <p:cNvSpPr txBox="1">
            <a:spLocks noChangeArrowheads="1"/>
          </p:cNvSpPr>
          <p:nvPr/>
        </p:nvSpPr>
        <p:spPr bwMode="auto">
          <a:xfrm>
            <a:off x="9337675" y="487363"/>
            <a:ext cx="2757488" cy="1630362"/>
          </a:xfrm>
          <a:prstGeom prst="rect">
            <a:avLst/>
          </a:prstGeom>
          <a:noFill/>
          <a:ln w="9525">
            <a:solidFill>
              <a:srgbClr val="00B050"/>
            </a:solidFill>
            <a:miter lim="800000"/>
          </a:ln>
        </p:spPr>
        <p:txBody>
          <a:bodyPr wrap="none">
            <a:spAutoFit/>
          </a:bodyPr>
          <a:lstStyle/>
          <a:p>
            <a:r>
              <a:rPr lang="zh-CN" altLang="en-US" sz="2000" b="1">
                <a:solidFill>
                  <a:srgbClr val="FF0000"/>
                </a:solidFill>
                <a:latin typeface="Malgun Gothic" panose="020B0503020000020004" pitchFamily="34" charset="-127"/>
                <a:ea typeface="Malgun Gothic" panose="020B0503020000020004" pitchFamily="34" charset="-127"/>
              </a:rPr>
              <a:t>亚历山大名言：</a:t>
            </a:r>
            <a:endParaRPr lang="en-US" altLang="zh-CN" sz="2000" b="1">
              <a:solidFill>
                <a:srgbClr val="FF0000"/>
              </a:solidFill>
              <a:latin typeface="Malgun Gothic" panose="020B0503020000020004" pitchFamily="34" charset="-127"/>
              <a:ea typeface="Malgun Gothic" panose="020B0503020000020004" pitchFamily="34" charset="-127"/>
            </a:endParaRPr>
          </a:p>
          <a:p>
            <a:r>
              <a:rPr lang="zh-CN" altLang="en-US" sz="2000" b="1">
                <a:solidFill>
                  <a:srgbClr val="FF0000"/>
                </a:solidFill>
                <a:latin typeface="Malgun Gothic" panose="020B0503020000020004" pitchFamily="34" charset="-127"/>
                <a:ea typeface="Malgun Gothic" panose="020B0503020000020004" pitchFamily="34" charset="-127"/>
              </a:rPr>
              <a:t>把世界当做自己的家乡</a:t>
            </a:r>
            <a:endParaRPr lang="en-US" altLang="zh-CN" sz="2000" b="1">
              <a:solidFill>
                <a:srgbClr val="FF0000"/>
              </a:solidFill>
              <a:latin typeface="Malgun Gothic" panose="020B0503020000020004" pitchFamily="34" charset="-127"/>
              <a:ea typeface="Malgun Gothic" panose="020B0503020000020004" pitchFamily="34" charset="-127"/>
            </a:endParaRPr>
          </a:p>
          <a:p>
            <a:r>
              <a:rPr lang="zh-CN" altLang="en-US" sz="2000" b="1">
                <a:solidFill>
                  <a:srgbClr val="FF0000"/>
                </a:solidFill>
                <a:latin typeface="Malgun Gothic" panose="020B0503020000020004" pitchFamily="34" charset="-127"/>
                <a:ea typeface="Malgun Gothic" panose="020B0503020000020004" pitchFamily="34" charset="-127"/>
              </a:rPr>
              <a:t>把财富分给别人，</a:t>
            </a:r>
            <a:endParaRPr lang="en-US" altLang="zh-CN" sz="2000" b="1">
              <a:solidFill>
                <a:srgbClr val="FF0000"/>
              </a:solidFill>
              <a:latin typeface="Malgun Gothic" panose="020B0503020000020004" pitchFamily="34" charset="-127"/>
              <a:ea typeface="Malgun Gothic" panose="020B0503020000020004" pitchFamily="34" charset="-127"/>
            </a:endParaRPr>
          </a:p>
          <a:p>
            <a:r>
              <a:rPr lang="zh-CN" altLang="en-US" sz="2000" b="1">
                <a:solidFill>
                  <a:srgbClr val="FF0000"/>
                </a:solidFill>
                <a:latin typeface="Malgun Gothic" panose="020B0503020000020004" pitchFamily="34" charset="-127"/>
                <a:ea typeface="Malgun Gothic" panose="020B0503020000020004" pitchFamily="34" charset="-127"/>
              </a:rPr>
              <a:t>把希望留给自己，</a:t>
            </a:r>
            <a:endParaRPr lang="en-US" altLang="zh-CN" sz="2000" b="1">
              <a:solidFill>
                <a:srgbClr val="FF0000"/>
              </a:solidFill>
              <a:latin typeface="Malgun Gothic" panose="020B0503020000020004" pitchFamily="34" charset="-127"/>
              <a:ea typeface="Malgun Gothic" panose="020B0503020000020004" pitchFamily="34" charset="-127"/>
            </a:endParaRPr>
          </a:p>
          <a:p>
            <a:r>
              <a:rPr lang="zh-CN" altLang="en-US" sz="2000" b="1">
                <a:solidFill>
                  <a:srgbClr val="FF0000"/>
                </a:solidFill>
                <a:latin typeface="Malgun Gothic" panose="020B0503020000020004" pitchFamily="34" charset="-127"/>
                <a:ea typeface="Malgun Gothic" panose="020B0503020000020004" pitchFamily="34" charset="-127"/>
              </a:rPr>
              <a:t>他将带给我无穷的财富</a:t>
            </a:r>
            <a:endParaRPr lang="en-US" altLang="zh-CN" sz="2000" b="1">
              <a:solidFill>
                <a:srgbClr val="FF0000"/>
              </a:solidFill>
              <a:latin typeface="Malgun Gothic" panose="020B0503020000020004" pitchFamily="34" charset="-127"/>
              <a:ea typeface="Malgun Gothic" panose="020B0503020000020004" pitchFamily="34" charset="-127"/>
            </a:endParaRPr>
          </a:p>
        </p:txBody>
      </p:sp>
      <p:sp>
        <p:nvSpPr>
          <p:cNvPr id="34821" name="矩形 6"/>
          <p:cNvSpPr>
            <a:spLocks noChangeArrowheads="1"/>
          </p:cNvSpPr>
          <p:nvPr/>
        </p:nvSpPr>
        <p:spPr bwMode="auto">
          <a:xfrm>
            <a:off x="0" y="1739900"/>
            <a:ext cx="6677025" cy="1323975"/>
          </a:xfrm>
          <a:prstGeom prst="rect">
            <a:avLst/>
          </a:prstGeom>
          <a:noFill/>
          <a:ln w="9525">
            <a:noFill/>
            <a:miter lim="800000"/>
          </a:ln>
        </p:spPr>
        <p:txBody>
          <a:bodyPr>
            <a:spAutoFit/>
          </a:bodyPr>
          <a:lstStyle/>
          <a:p>
            <a:pPr>
              <a:buFont typeface="Arial" panose="020B0604020202020204" pitchFamily="34" charset="0"/>
              <a:buNone/>
            </a:pPr>
            <a:r>
              <a:rPr lang="zh-CN" altLang="en-US" sz="2000" b="1">
                <a:solidFill>
                  <a:srgbClr val="FF0000"/>
                </a:solidFill>
                <a:latin typeface="华文楷体" pitchFamily="2" charset="-122"/>
                <a:ea typeface="华文楷体" pitchFamily="2" charset="-122"/>
              </a:rPr>
              <a:t>史料一：</a:t>
            </a:r>
            <a:r>
              <a:rPr lang="zh-CN" altLang="en-US" sz="2000" b="1">
                <a:latin typeface="华文楷体" pitchFamily="2" charset="-122"/>
                <a:ea typeface="华文楷体" pitchFamily="2" charset="-122"/>
              </a:rPr>
              <a:t>为了报复地中海东岸中部城市提尔的坚决抵抗，马其顿人</a:t>
            </a:r>
            <a:r>
              <a:rPr lang="zh-CN" altLang="en-US" sz="2000" b="1" u="sng">
                <a:solidFill>
                  <a:srgbClr val="0000FF"/>
                </a:solidFill>
                <a:latin typeface="华文楷体" pitchFamily="2" charset="-122"/>
                <a:ea typeface="华文楷体" pitchFamily="2" charset="-122"/>
              </a:rPr>
              <a:t>屠杀八千提尔人</a:t>
            </a:r>
            <a:r>
              <a:rPr lang="zh-CN" altLang="en-US" sz="2000" b="1" u="sng">
                <a:latin typeface="华文楷体" pitchFamily="2" charset="-122"/>
                <a:ea typeface="华文楷体" pitchFamily="2" charset="-122"/>
              </a:rPr>
              <a:t>，</a:t>
            </a:r>
            <a:r>
              <a:rPr lang="zh-CN" altLang="en-US" sz="2000" b="1">
                <a:latin typeface="华文楷体" pitchFamily="2" charset="-122"/>
                <a:ea typeface="华文楷体" pitchFamily="2" charset="-122"/>
              </a:rPr>
              <a:t>被俘当奴隶的共约三万人！公元前</a:t>
            </a:r>
            <a:r>
              <a:rPr lang="en-US" altLang="zh-CN" sz="2000" b="1">
                <a:latin typeface="华文楷体" pitchFamily="2" charset="-122"/>
                <a:ea typeface="华文楷体" pitchFamily="2" charset="-122"/>
              </a:rPr>
              <a:t>336</a:t>
            </a:r>
            <a:r>
              <a:rPr lang="zh-CN" altLang="en-US" sz="2000" b="1">
                <a:latin typeface="华文楷体" pitchFamily="2" charset="-122"/>
                <a:ea typeface="华文楷体" pitchFamily="2" charset="-122"/>
              </a:rPr>
              <a:t>年亚历山大</a:t>
            </a:r>
            <a:r>
              <a:rPr lang="zh-CN" altLang="en-US" sz="2000" b="1" u="sng">
                <a:solidFill>
                  <a:srgbClr val="0000FF"/>
                </a:solidFill>
                <a:latin typeface="华文楷体" pitchFamily="2" charset="-122"/>
                <a:ea typeface="华文楷体" pitchFamily="2" charset="-122"/>
              </a:rPr>
              <a:t>将底比斯夷为平地</a:t>
            </a:r>
            <a:r>
              <a:rPr lang="zh-CN" altLang="en-US" sz="2000" b="1">
                <a:latin typeface="华文楷体" pitchFamily="2" charset="-122"/>
                <a:ea typeface="华文楷体" pitchFamily="2" charset="-122"/>
              </a:rPr>
              <a:t>，并将所有幸存的底比斯人沦为奴隶，底比斯从此灭亡。</a:t>
            </a:r>
            <a:endParaRPr lang="en-US" altLang="zh-CN" sz="2000">
              <a:latin typeface="华文楷体" pitchFamily="2" charset="-122"/>
              <a:ea typeface="华文楷体" pitchFamily="2" charset="-122"/>
            </a:endParaRPr>
          </a:p>
        </p:txBody>
      </p:sp>
      <p:sp>
        <p:nvSpPr>
          <p:cNvPr id="34822" name="矩形 7"/>
          <p:cNvSpPr>
            <a:spLocks noChangeArrowheads="1"/>
          </p:cNvSpPr>
          <p:nvPr/>
        </p:nvSpPr>
        <p:spPr bwMode="auto">
          <a:xfrm>
            <a:off x="0" y="3021013"/>
            <a:ext cx="6632575" cy="954087"/>
          </a:xfrm>
          <a:prstGeom prst="rect">
            <a:avLst/>
          </a:prstGeom>
          <a:noFill/>
          <a:ln w="9525">
            <a:noFill/>
            <a:miter lim="800000"/>
          </a:ln>
        </p:spPr>
        <p:txBody>
          <a:bodyPr>
            <a:spAutoFit/>
          </a:bodyPr>
          <a:lstStyle/>
          <a:p>
            <a:r>
              <a:rPr lang="zh-CN" altLang="en-US" b="1">
                <a:solidFill>
                  <a:srgbClr val="FF0000"/>
                </a:solidFill>
                <a:latin typeface="黑体" panose="02010609060101010101" pitchFamily="2" charset="-122"/>
                <a:ea typeface="黑体" panose="02010609060101010101" pitchFamily="2" charset="-122"/>
              </a:rPr>
              <a:t>史料二：</a:t>
            </a:r>
            <a:r>
              <a:rPr lang="zh-CN" altLang="en-US" b="1" u="sng">
                <a:solidFill>
                  <a:srgbClr val="0000FF"/>
                </a:solidFill>
                <a:latin typeface="黑体" panose="02010609060101010101" pitchFamily="2" charset="-122"/>
                <a:ea typeface="黑体" panose="02010609060101010101" pitchFamily="2" charset="-122"/>
              </a:rPr>
              <a:t>东方的天文学和数学知识也传入西方，丰富了西方的知识宝库</a:t>
            </a:r>
            <a:r>
              <a:rPr lang="zh-CN" altLang="en-US" b="1">
                <a:solidFill>
                  <a:srgbClr val="0000FF"/>
                </a:solidFill>
                <a:latin typeface="黑体" panose="02010609060101010101" pitchFamily="2" charset="-122"/>
                <a:ea typeface="黑体" panose="02010609060101010101" pitchFamily="2" charset="-122"/>
              </a:rPr>
              <a:t>。</a:t>
            </a:r>
            <a:r>
              <a:rPr lang="zh-CN" altLang="en-US" b="1">
                <a:latin typeface="黑体" panose="02010609060101010101" pitchFamily="2" charset="-122"/>
                <a:ea typeface="黑体" panose="02010609060101010101" pitchFamily="2" charset="-122"/>
              </a:rPr>
              <a:t>如：今天人们都熟知的欧几里德的几何学，阿基米德的力学、数学和物理学。</a:t>
            </a:r>
            <a:endParaRPr lang="zh-CN" altLang="en-US" sz="2000">
              <a:latin typeface="黑体" panose="02010609060101010101" pitchFamily="2" charset="-122"/>
              <a:ea typeface="黑体" panose="02010609060101010101" pitchFamily="2" charset="-122"/>
            </a:endParaRPr>
          </a:p>
        </p:txBody>
      </p:sp>
      <p:pic>
        <p:nvPicPr>
          <p:cNvPr id="34823" name="Picture 11" descr="u=2129109176,3807750284&amp;fm=23&amp;gp=0"/>
          <p:cNvPicPr>
            <a:picLocks noChangeAspect="1" noChangeArrowheads="1"/>
          </p:cNvPicPr>
          <p:nvPr/>
        </p:nvPicPr>
        <p:blipFill>
          <a:blip r:embed="rId3"/>
          <a:srcRect/>
          <a:stretch>
            <a:fillRect/>
          </a:stretch>
        </p:blipFill>
        <p:spPr bwMode="auto">
          <a:xfrm>
            <a:off x="182563" y="3932238"/>
            <a:ext cx="6208712" cy="1728787"/>
          </a:xfrm>
          <a:prstGeom prst="rect">
            <a:avLst/>
          </a:prstGeom>
          <a:noFill/>
          <a:ln w="9525">
            <a:noFill/>
            <a:miter lim="800000"/>
            <a:headEnd/>
            <a:tailEnd/>
          </a:ln>
        </p:spPr>
      </p:pic>
      <p:sp>
        <p:nvSpPr>
          <p:cNvPr id="34824" name="Text Box 10"/>
          <p:cNvSpPr txBox="1">
            <a:spLocks noChangeArrowheads="1"/>
          </p:cNvSpPr>
          <p:nvPr/>
        </p:nvSpPr>
        <p:spPr bwMode="auto">
          <a:xfrm>
            <a:off x="58738" y="5724525"/>
            <a:ext cx="6332537" cy="954088"/>
          </a:xfrm>
          <a:prstGeom prst="rect">
            <a:avLst/>
          </a:prstGeom>
          <a:solidFill>
            <a:srgbClr val="8AEDFA"/>
          </a:solidFill>
          <a:ln w="9525">
            <a:noFill/>
            <a:miter lim="800000"/>
          </a:ln>
        </p:spPr>
        <p:txBody>
          <a:bodyPr>
            <a:spAutoFit/>
          </a:bodyPr>
          <a:lstStyle/>
          <a:p>
            <a:pPr>
              <a:buFont typeface="Arial" panose="020B0604020202020204" pitchFamily="34" charset="0"/>
              <a:buNone/>
            </a:pPr>
            <a:r>
              <a:rPr lang="zh-CN" altLang="en-US" sz="2400" b="1">
                <a:solidFill>
                  <a:srgbClr val="FF0000"/>
                </a:solidFill>
                <a:latin typeface="黑体" panose="02010609060101010101" pitchFamily="2" charset="-122"/>
                <a:ea typeface="黑体" panose="02010609060101010101" pitchFamily="2" charset="-122"/>
              </a:rPr>
              <a:t>   </a:t>
            </a:r>
            <a:r>
              <a:rPr lang="zh-CN" altLang="en-US" sz="2400" b="1">
                <a:solidFill>
                  <a:srgbClr val="FF0000"/>
                </a:solidFill>
                <a:latin typeface="华文楷体" pitchFamily="2" charset="-122"/>
                <a:ea typeface="华文楷体" pitchFamily="2" charset="-122"/>
              </a:rPr>
              <a:t>史料三：</a:t>
            </a:r>
            <a:r>
              <a:rPr lang="zh-CN" altLang="en-US" sz="2400" b="1">
                <a:latin typeface="华文楷体" pitchFamily="2" charset="-122"/>
                <a:ea typeface="华文楷体" pitchFamily="2" charset="-122"/>
              </a:rPr>
              <a:t>叙利亚境内的帕尔米兰拉</a:t>
            </a:r>
            <a:r>
              <a:rPr lang="en-US" altLang="zh-CN" sz="2400" b="1">
                <a:latin typeface="华文楷体" pitchFamily="2" charset="-122"/>
                <a:ea typeface="华文楷体" pitchFamily="2" charset="-122"/>
              </a:rPr>
              <a:t>       </a:t>
            </a:r>
            <a:endParaRPr lang="en-US" altLang="zh-CN" sz="2400" b="1">
              <a:latin typeface="华文楷体" pitchFamily="2" charset="-122"/>
              <a:ea typeface="华文楷体" pitchFamily="2" charset="-122"/>
            </a:endParaRPr>
          </a:p>
          <a:p>
            <a:pPr>
              <a:buFont typeface="Arial" panose="020B0604020202020204" pitchFamily="34" charset="0"/>
              <a:buNone/>
            </a:pPr>
            <a:r>
              <a:rPr lang="zh-CN" altLang="en-US" sz="2400" b="1">
                <a:latin typeface="华文楷体" pitchFamily="2" charset="-122"/>
                <a:ea typeface="华文楷体" pitchFamily="2" charset="-122"/>
              </a:rPr>
              <a:t>                        古城遗址（希腊风格）</a:t>
            </a:r>
            <a:r>
              <a:rPr lang="zh-CN" altLang="en-US" sz="3200" b="1">
                <a:latin typeface="黑体" panose="02010609060101010101" pitchFamily="2" charset="-122"/>
                <a:ea typeface="黑体" panose="02010609060101010101" pitchFamily="2" charset="-122"/>
              </a:rPr>
              <a:t> </a:t>
            </a:r>
            <a:endParaRPr lang="zh-CN" altLang="en-US" sz="3200" b="1">
              <a:latin typeface="黑体" panose="02010609060101010101" pitchFamily="2" charset="-122"/>
              <a:ea typeface="黑体" panose="02010609060101010101" pitchFamily="2" charset="-122"/>
            </a:endParaRPr>
          </a:p>
        </p:txBody>
      </p:sp>
      <p:sp>
        <p:nvSpPr>
          <p:cNvPr id="11" name="Text Box 9"/>
          <p:cNvSpPr txBox="1">
            <a:spLocks noChangeArrowheads="1"/>
          </p:cNvSpPr>
          <p:nvPr/>
        </p:nvSpPr>
        <p:spPr bwMode="auto">
          <a:xfrm>
            <a:off x="6662738" y="2279650"/>
            <a:ext cx="4978400" cy="461963"/>
          </a:xfrm>
          <a:prstGeom prst="rect">
            <a:avLst/>
          </a:prstGeom>
          <a:solidFill>
            <a:srgbClr val="FFFF00"/>
          </a:solidFill>
          <a:ln w="9525">
            <a:noFill/>
            <a:miter lim="800000"/>
          </a:ln>
        </p:spPr>
        <p:txBody>
          <a:bodyPr>
            <a:spAutoFit/>
          </a:bodyPr>
          <a:lstStyle/>
          <a:p>
            <a:pPr>
              <a:spcBef>
                <a:spcPct val="50000"/>
              </a:spcBef>
            </a:pPr>
            <a:r>
              <a:rPr lang="en-US" altLang="zh-CN" sz="2400" b="1">
                <a:solidFill>
                  <a:srgbClr val="008000"/>
                </a:solidFill>
                <a:latin typeface="黑体" panose="02010609060101010101" pitchFamily="2" charset="-122"/>
                <a:ea typeface="黑体" panose="02010609060101010101" pitchFamily="2" charset="-122"/>
              </a:rPr>
              <a:t>1.</a:t>
            </a:r>
            <a:r>
              <a:rPr lang="zh-CN" altLang="en-US" sz="2400" b="1">
                <a:solidFill>
                  <a:srgbClr val="008000"/>
                </a:solidFill>
                <a:latin typeface="黑体" panose="02010609060101010101" pitchFamily="2" charset="-122"/>
                <a:ea typeface="黑体" panose="02010609060101010101" pitchFamily="2" charset="-122"/>
              </a:rPr>
              <a:t>扩张给当地人民带来深重的</a:t>
            </a:r>
            <a:r>
              <a:rPr lang="zh-CN" altLang="en-US" sz="2400" b="1">
                <a:solidFill>
                  <a:srgbClr val="FF0000"/>
                </a:solidFill>
                <a:latin typeface="黑体" panose="02010609060101010101" pitchFamily="2" charset="-122"/>
                <a:ea typeface="黑体" panose="02010609060101010101" pitchFamily="2" charset="-122"/>
              </a:rPr>
              <a:t>灾难。</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12" name="矩形 11"/>
          <p:cNvSpPr>
            <a:spLocks noChangeArrowheads="1"/>
          </p:cNvSpPr>
          <p:nvPr/>
        </p:nvSpPr>
        <p:spPr bwMode="auto">
          <a:xfrm>
            <a:off x="6632575" y="3113088"/>
            <a:ext cx="1347788" cy="785812"/>
          </a:xfrm>
          <a:prstGeom prst="rect">
            <a:avLst/>
          </a:prstGeom>
          <a:solidFill>
            <a:srgbClr val="FFFF00"/>
          </a:solidFill>
          <a:ln w="9525">
            <a:noFill/>
            <a:miter lim="800000"/>
          </a:ln>
        </p:spPr>
        <p:txBody>
          <a:bodyPr wrap="none">
            <a:spAutoFit/>
          </a:bodyPr>
          <a:lstStyle/>
          <a:p>
            <a:pPr>
              <a:spcBef>
                <a:spcPct val="50000"/>
              </a:spcBef>
              <a:buFont typeface="Arial" panose="020B0604020202020204" pitchFamily="34" charset="0"/>
              <a:buNone/>
            </a:pPr>
            <a:r>
              <a:rPr lang="zh-CN" altLang="en-US" b="1">
                <a:solidFill>
                  <a:srgbClr val="FF0000"/>
                </a:solidFill>
                <a:latin typeface="黑体" panose="02010609060101010101" pitchFamily="2" charset="-122"/>
                <a:ea typeface="黑体" panose="02010609060101010101" pitchFamily="2" charset="-122"/>
              </a:rPr>
              <a:t>东方文化影</a:t>
            </a:r>
            <a:endParaRPr lang="en-US" altLang="zh-CN" b="1">
              <a:solidFill>
                <a:srgbClr val="FF0000"/>
              </a:solidFill>
              <a:latin typeface="黑体" panose="02010609060101010101" pitchFamily="2" charset="-122"/>
              <a:ea typeface="黑体" panose="02010609060101010101" pitchFamily="2" charset="-122"/>
            </a:endParaRPr>
          </a:p>
          <a:p>
            <a:pPr>
              <a:spcBef>
                <a:spcPct val="50000"/>
              </a:spcBef>
              <a:buFont typeface="Arial" panose="020B0604020202020204" pitchFamily="34" charset="0"/>
              <a:buNone/>
            </a:pPr>
            <a:r>
              <a:rPr lang="zh-CN" altLang="en-US" b="1">
                <a:solidFill>
                  <a:srgbClr val="FF0000"/>
                </a:solidFill>
                <a:latin typeface="黑体" panose="02010609060101010101" pitchFamily="2" charset="-122"/>
                <a:ea typeface="黑体" panose="02010609060101010101" pitchFamily="2" charset="-122"/>
              </a:rPr>
              <a:t>响西方文明</a:t>
            </a:r>
            <a:endParaRPr lang="zh-CN" altLang="en-US" b="1">
              <a:solidFill>
                <a:srgbClr val="FF0000"/>
              </a:solidFill>
              <a:latin typeface="黑体" panose="02010609060101010101" pitchFamily="2" charset="-122"/>
              <a:ea typeface="黑体" panose="02010609060101010101" pitchFamily="2" charset="-122"/>
            </a:endParaRPr>
          </a:p>
        </p:txBody>
      </p:sp>
      <p:sp>
        <p:nvSpPr>
          <p:cNvPr id="13" name="矩形 12"/>
          <p:cNvSpPr>
            <a:spLocks noChangeArrowheads="1"/>
          </p:cNvSpPr>
          <p:nvPr/>
        </p:nvSpPr>
        <p:spPr bwMode="auto">
          <a:xfrm>
            <a:off x="6662738" y="4800600"/>
            <a:ext cx="1346200" cy="785813"/>
          </a:xfrm>
          <a:prstGeom prst="rect">
            <a:avLst/>
          </a:prstGeom>
          <a:solidFill>
            <a:srgbClr val="FFFF00"/>
          </a:solidFill>
          <a:ln w="9525">
            <a:noFill/>
            <a:miter lim="800000"/>
          </a:ln>
        </p:spPr>
        <p:txBody>
          <a:bodyPr wrap="none">
            <a:spAutoFit/>
          </a:bodyPr>
          <a:lstStyle/>
          <a:p>
            <a:pPr>
              <a:spcBef>
                <a:spcPct val="50000"/>
              </a:spcBef>
              <a:buFont typeface="Arial" panose="020B0604020202020204" pitchFamily="34" charset="0"/>
              <a:buNone/>
            </a:pPr>
            <a:r>
              <a:rPr lang="zh-CN" altLang="en-US" b="1">
                <a:solidFill>
                  <a:srgbClr val="FF0000"/>
                </a:solidFill>
                <a:latin typeface="黑体" panose="02010609060101010101" pitchFamily="2" charset="-122"/>
                <a:ea typeface="黑体" panose="02010609060101010101" pitchFamily="2" charset="-122"/>
              </a:rPr>
              <a:t>西方文化影</a:t>
            </a:r>
            <a:endParaRPr lang="en-US" altLang="zh-CN" b="1">
              <a:solidFill>
                <a:srgbClr val="FF0000"/>
              </a:solidFill>
              <a:latin typeface="黑体" panose="02010609060101010101" pitchFamily="2" charset="-122"/>
              <a:ea typeface="黑体" panose="02010609060101010101" pitchFamily="2" charset="-122"/>
            </a:endParaRPr>
          </a:p>
          <a:p>
            <a:pPr>
              <a:spcBef>
                <a:spcPct val="50000"/>
              </a:spcBef>
              <a:buFont typeface="Arial" panose="020B0604020202020204" pitchFamily="34" charset="0"/>
              <a:buNone/>
            </a:pPr>
            <a:r>
              <a:rPr lang="zh-CN" altLang="en-US" b="1">
                <a:solidFill>
                  <a:srgbClr val="FF0000"/>
                </a:solidFill>
                <a:latin typeface="黑体" panose="02010609060101010101" pitchFamily="2" charset="-122"/>
                <a:ea typeface="黑体" panose="02010609060101010101" pitchFamily="2" charset="-122"/>
              </a:rPr>
              <a:t>响东方文明</a:t>
            </a:r>
            <a:endParaRPr lang="zh-CN" altLang="en-US" b="1">
              <a:solidFill>
                <a:srgbClr val="FF0000"/>
              </a:solidFill>
              <a:latin typeface="黑体" panose="02010609060101010101" pitchFamily="2" charset="-122"/>
              <a:ea typeface="黑体" panose="02010609060101010101" pitchFamily="2" charset="-122"/>
            </a:endParaRPr>
          </a:p>
        </p:txBody>
      </p:sp>
      <p:sp>
        <p:nvSpPr>
          <p:cNvPr id="14" name="矩形 13"/>
          <p:cNvSpPr>
            <a:spLocks noChangeArrowheads="1"/>
          </p:cNvSpPr>
          <p:nvPr/>
        </p:nvSpPr>
        <p:spPr bwMode="auto">
          <a:xfrm>
            <a:off x="8475663" y="3641725"/>
            <a:ext cx="3440112" cy="1384300"/>
          </a:xfrm>
          <a:prstGeom prst="rect">
            <a:avLst/>
          </a:prstGeom>
          <a:solidFill>
            <a:srgbClr val="FFFF00"/>
          </a:solidFill>
          <a:ln w="9525">
            <a:noFill/>
            <a:miter lim="800000"/>
          </a:ln>
        </p:spPr>
        <p:txBody>
          <a:bodyPr>
            <a:spAutoFit/>
          </a:bodyPr>
          <a:lstStyle/>
          <a:p>
            <a:r>
              <a:rPr lang="en-US" altLang="zh-CN" sz="2800" b="1">
                <a:solidFill>
                  <a:srgbClr val="FF0000"/>
                </a:solidFill>
                <a:ea typeface="楷体_GB2312"/>
                <a:cs typeface="楷体_GB2312"/>
              </a:rPr>
              <a:t>2.</a:t>
            </a:r>
            <a:r>
              <a:rPr lang="zh-CN" altLang="en-US" sz="2800" b="1">
                <a:solidFill>
                  <a:srgbClr val="FF0000"/>
                </a:solidFill>
                <a:ea typeface="楷体_GB2312"/>
                <a:cs typeface="楷体_GB2312"/>
              </a:rPr>
              <a:t>客观上促进了东西方文化的交流，促进文明发展</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文本框 1"/>
          <p:cNvSpPr txBox="1">
            <a:spLocks noChangeArrowheads="1"/>
          </p:cNvSpPr>
          <p:nvPr/>
        </p:nvSpPr>
        <p:spPr bwMode="auto">
          <a:xfrm>
            <a:off x="0" y="0"/>
            <a:ext cx="7439025" cy="646113"/>
          </a:xfrm>
          <a:prstGeom prst="rect">
            <a:avLst/>
          </a:prstGeom>
          <a:noFill/>
          <a:ln w="9525">
            <a:noFill/>
            <a:miter lim="800000"/>
          </a:ln>
        </p:spPr>
        <p:txBody>
          <a:bodyPr>
            <a:spAutoFit/>
          </a:bodyPr>
          <a:lstStyle/>
          <a:p>
            <a:r>
              <a:rPr lang="zh-CN" altLang="en-US" sz="3600" b="1">
                <a:solidFill>
                  <a:srgbClr val="FF0000"/>
                </a:solidFill>
                <a:latin typeface="华文隶书" pitchFamily="2" charset="-122"/>
                <a:ea typeface="华文隶书" pitchFamily="2" charset="-122"/>
              </a:rPr>
              <a:t>三、传播与共享</a:t>
            </a:r>
            <a:r>
              <a:rPr lang="en-US" altLang="zh-CN" sz="3600" b="1">
                <a:solidFill>
                  <a:srgbClr val="FF0000"/>
                </a:solidFill>
                <a:latin typeface="华文隶书" pitchFamily="2" charset="-122"/>
                <a:ea typeface="华文隶书" pitchFamily="2" charset="-122"/>
              </a:rPr>
              <a:t>》</a:t>
            </a:r>
            <a:r>
              <a:rPr lang="zh-CN" altLang="en-US" sz="3600" b="1">
                <a:solidFill>
                  <a:srgbClr val="FF0000"/>
                </a:solidFill>
                <a:latin typeface="华文隶书" pitchFamily="2" charset="-122"/>
                <a:ea typeface="华文隶书" pitchFamily="2" charset="-122"/>
              </a:rPr>
              <a:t>古代文明的交流 </a:t>
            </a:r>
            <a:endParaRPr lang="zh-CN" altLang="en-US" sz="3600" b="1">
              <a:solidFill>
                <a:srgbClr val="FF0000"/>
              </a:solidFill>
              <a:latin typeface="华文隶书" pitchFamily="2" charset="-122"/>
              <a:ea typeface="华文隶书" pitchFamily="2" charset="-122"/>
            </a:endParaRPr>
          </a:p>
        </p:txBody>
      </p:sp>
      <p:sp>
        <p:nvSpPr>
          <p:cNvPr id="3" name="Text Box 4"/>
          <p:cNvSpPr txBox="1">
            <a:spLocks noChangeArrowheads="1"/>
          </p:cNvSpPr>
          <p:nvPr/>
        </p:nvSpPr>
        <p:spPr bwMode="auto">
          <a:xfrm>
            <a:off x="101600" y="530225"/>
            <a:ext cx="11814175" cy="830263"/>
          </a:xfrm>
          <a:prstGeom prst="rect">
            <a:avLst/>
          </a:prstGeom>
          <a:solidFill>
            <a:schemeClr val="accent4">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2.</a:t>
            </a:r>
            <a:r>
              <a:rPr lang="zh-CN" altLang="en-US" sz="2400" b="1" dirty="0" smtClean="0">
                <a:solidFill>
                  <a:srgbClr val="0000FF"/>
                </a:solidFill>
                <a:latin typeface="黑体" panose="02010609060101010101" pitchFamily="2" charset="-122"/>
                <a:ea typeface="黑体" panose="02010609060101010101" pitchFamily="2" charset="-122"/>
              </a:rPr>
              <a:t>除了军事，</a:t>
            </a:r>
            <a:r>
              <a:rPr lang="zh-CN" altLang="en-US" sz="2400" b="1" dirty="0">
                <a:latin typeface="华文仿宋" pitchFamily="2" charset="-122"/>
                <a:ea typeface="华文仿宋" pitchFamily="2" charset="-122"/>
              </a:rPr>
              <a:t>请大家根据</a:t>
            </a:r>
            <a:r>
              <a:rPr lang="zh-CN" altLang="en-US" sz="2400" b="1" dirty="0" smtClean="0">
                <a:latin typeface="华文仿宋" pitchFamily="2" charset="-122"/>
                <a:ea typeface="华文仿宋" pitchFamily="2" charset="-122"/>
              </a:rPr>
              <a:t>课本，概括</a:t>
            </a:r>
            <a:r>
              <a:rPr lang="zh-CN" altLang="en-US" sz="2400" b="1" dirty="0" smtClean="0">
                <a:solidFill>
                  <a:srgbClr val="0000CC"/>
                </a:solidFill>
                <a:latin typeface="华文楷体" pitchFamily="2" charset="-122"/>
                <a:ea typeface="华文楷体" pitchFamily="2" charset="-122"/>
              </a:rPr>
              <a:t>古代帝国文明向</a:t>
            </a:r>
            <a:r>
              <a:rPr lang="zh-CN" altLang="en-US" sz="2400" b="1" dirty="0">
                <a:solidFill>
                  <a:srgbClr val="0000CC"/>
                </a:solidFill>
                <a:latin typeface="华文楷体" pitchFamily="2" charset="-122"/>
                <a:ea typeface="华文楷体" pitchFamily="2" charset="-122"/>
              </a:rPr>
              <a:t>外传播</a:t>
            </a:r>
            <a:r>
              <a:rPr lang="zh-CN" altLang="en-US" sz="2400" b="1" dirty="0" smtClean="0">
                <a:solidFill>
                  <a:srgbClr val="0000CC"/>
                </a:solidFill>
                <a:latin typeface="华文楷体" pitchFamily="2" charset="-122"/>
                <a:ea typeface="华文楷体" pitchFamily="2" charset="-122"/>
              </a:rPr>
              <a:t>表现；总结</a:t>
            </a:r>
            <a:r>
              <a:rPr lang="zh-CN" altLang="en-US" sz="2400" b="1" dirty="0" smtClean="0">
                <a:solidFill>
                  <a:srgbClr val="008000"/>
                </a:solidFill>
                <a:latin typeface="华文楷体" pitchFamily="2" charset="-122"/>
                <a:ea typeface="华文楷体" pitchFamily="2" charset="-122"/>
              </a:rPr>
              <a:t>不同</a:t>
            </a:r>
            <a:r>
              <a:rPr lang="zh-CN" altLang="en-US" sz="2400" b="1" dirty="0">
                <a:solidFill>
                  <a:srgbClr val="008000"/>
                </a:solidFill>
                <a:latin typeface="华文楷体" pitchFamily="2" charset="-122"/>
                <a:ea typeface="华文楷体" pitchFamily="2" charset="-122"/>
              </a:rPr>
              <a:t>文明之间交往</a:t>
            </a:r>
            <a:r>
              <a:rPr lang="zh-CN" altLang="en-US" sz="2400" b="1" dirty="0" smtClean="0">
                <a:solidFill>
                  <a:srgbClr val="008000"/>
                </a:solidFill>
                <a:latin typeface="华文楷体" pitchFamily="2" charset="-122"/>
                <a:ea typeface="华文楷体" pitchFamily="2" charset="-122"/>
              </a:rPr>
              <a:t>的主要方式</a:t>
            </a:r>
            <a:r>
              <a:rPr lang="zh-CN" altLang="en-US" sz="2400" b="1" dirty="0">
                <a:solidFill>
                  <a:srgbClr val="008000"/>
                </a:solidFill>
                <a:latin typeface="华文楷体" pitchFamily="2" charset="-122"/>
                <a:ea typeface="华文楷体" pitchFamily="2" charset="-122"/>
              </a:rPr>
              <a:t>、总趋势</a:t>
            </a:r>
            <a:r>
              <a:rPr lang="zh-CN" altLang="en-US" sz="2400" b="1" dirty="0" smtClean="0">
                <a:solidFill>
                  <a:srgbClr val="008000"/>
                </a:solidFill>
                <a:latin typeface="华文楷体" pitchFamily="2" charset="-122"/>
                <a:ea typeface="华文楷体" pitchFamily="2" charset="-122"/>
              </a:rPr>
              <a:t>。</a:t>
            </a:r>
            <a:endParaRPr lang="zh-CN" altLang="en-US" sz="2400" b="1" dirty="0">
              <a:solidFill>
                <a:srgbClr val="008000"/>
              </a:solidFill>
              <a:latin typeface="华文楷体" pitchFamily="2" charset="-122"/>
              <a:ea typeface="华文楷体" pitchFamily="2" charset="-122"/>
            </a:endParaRPr>
          </a:p>
        </p:txBody>
      </p:sp>
      <p:sp>
        <p:nvSpPr>
          <p:cNvPr id="35843" name="矩形 3"/>
          <p:cNvSpPr>
            <a:spLocks noChangeArrowheads="1"/>
          </p:cNvSpPr>
          <p:nvPr/>
        </p:nvSpPr>
        <p:spPr bwMode="auto">
          <a:xfrm>
            <a:off x="101600" y="1336675"/>
            <a:ext cx="11814175" cy="4770438"/>
          </a:xfrm>
          <a:prstGeom prst="rect">
            <a:avLst/>
          </a:prstGeom>
          <a:noFill/>
          <a:ln w="9525">
            <a:solidFill>
              <a:srgbClr val="FF0000"/>
            </a:solidFill>
            <a:miter lim="800000"/>
          </a:ln>
        </p:spPr>
        <p:txBody>
          <a:bodyPr>
            <a:spAutoFit/>
          </a:bodyPr>
          <a:lstStyle/>
          <a:p>
            <a:r>
              <a:rPr lang="zh-CN" altLang="en-US" sz="2400" b="1">
                <a:solidFill>
                  <a:srgbClr val="FF0000"/>
                </a:solidFill>
                <a:latin typeface="黑体" panose="02010609060101010101" pitchFamily="2" charset="-122"/>
                <a:ea typeface="黑体" panose="02010609060101010101" pitchFamily="2" charset="-122"/>
              </a:rPr>
              <a:t>文明的交流</a:t>
            </a:r>
            <a:endParaRPr lang="zh-CN" altLang="en-US" sz="2400" b="1">
              <a:solidFill>
                <a:srgbClr val="FF0000"/>
              </a:solidFill>
              <a:latin typeface="黑体" panose="02010609060101010101" pitchFamily="2" charset="-122"/>
              <a:ea typeface="黑体" panose="02010609060101010101" pitchFamily="2" charset="-122"/>
            </a:endParaRPr>
          </a:p>
          <a:p>
            <a:r>
              <a:rPr lang="zh-CN" altLang="en-US" sz="2000" b="1">
                <a:solidFill>
                  <a:srgbClr val="0000CC"/>
                </a:solidFill>
                <a:latin typeface="黑体" panose="02010609060101010101" pitchFamily="2" charset="-122"/>
                <a:ea typeface="黑体" panose="02010609060101010101" pitchFamily="2" charset="-122"/>
              </a:rPr>
              <a:t>     在人类文明发展过程中，不同地区之间始终存在着一定程度的联系和影响。文明之间交往的总趋势是不断增多，相互影响也不断扩大。西亚的农耕技术，向东传到伊朗高原；向西传入希腊，并进一步传到西欧和北欧；向南传入埃及和非洲。冶铁技术最初起源于西亚，从那里扩散到埃及和希腊等地，人类从此进入铁器时代。西亚的神话曾传入希腊，成为希腊神话的重要内容；希腊最初的雕刻艺术，特别 是人像雕刻，在很多方面都模仿埃及。 </a:t>
            </a:r>
            <a:endParaRPr lang="en-US" altLang="zh-CN" sz="2000" b="1">
              <a:solidFill>
                <a:srgbClr val="0000CC"/>
              </a:solidFill>
              <a:latin typeface="黑体" panose="02010609060101010101" pitchFamily="2" charset="-122"/>
              <a:ea typeface="黑体" panose="02010609060101010101" pitchFamily="2" charset="-122"/>
            </a:endParaRPr>
          </a:p>
          <a:p>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0000CC"/>
                </a:solidFill>
                <a:latin typeface="黑体" panose="02010609060101010101" pitchFamily="2" charset="-122"/>
                <a:ea typeface="黑体" panose="02010609060101010101" pitchFamily="2" charset="-122"/>
              </a:rPr>
              <a:t>字母文字最初起源于西亚地区的腓尼基。这里地处埃及和西亚文明的交汇点，商业比较发达。为方便记录，人们发明了</a:t>
            </a:r>
            <a:r>
              <a:rPr lang="en-US" altLang="zh-CN" sz="2000" b="1">
                <a:solidFill>
                  <a:srgbClr val="0000CC"/>
                </a:solidFill>
                <a:latin typeface="黑体" panose="02010609060101010101" pitchFamily="2" charset="-122"/>
                <a:ea typeface="黑体" panose="02010609060101010101" pitchFamily="2" charset="-122"/>
              </a:rPr>
              <a:t>22</a:t>
            </a:r>
            <a:r>
              <a:rPr lang="zh-CN" altLang="en-US" sz="2000" b="1">
                <a:solidFill>
                  <a:srgbClr val="0000CC"/>
                </a:solidFill>
                <a:latin typeface="黑体" panose="02010609060101010101" pitchFamily="2" charset="-122"/>
                <a:ea typeface="黑体" panose="02010609060101010101" pitchFamily="2" charset="-122"/>
              </a:rPr>
              <a:t>个字母组成的文字。字母文字具有书写简捷、易于记忆、有固定顺序和每个字母都有固定读音等优点，逐渐流行开来。它在东方演化为阿拉马字母，由阿拉马字母发展出古代西亚、埃及以及印度等地的多种字母；它向西传入希腊，形成希腊字母，再演化出拉丁字母。希腊字母和拉丁字母成为今天欧洲几乎所有字母文字的祖先。 </a:t>
            </a:r>
            <a:endParaRPr lang="en-US" altLang="zh-CN" sz="2000" b="1">
              <a:solidFill>
                <a:srgbClr val="0000CC"/>
              </a:solidFill>
              <a:latin typeface="黑体" panose="02010609060101010101" pitchFamily="2" charset="-122"/>
              <a:ea typeface="黑体" panose="02010609060101010101" pitchFamily="2" charset="-122"/>
            </a:endParaRPr>
          </a:p>
          <a:p>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0000CC"/>
                </a:solidFill>
                <a:latin typeface="黑体" panose="02010609060101010101" pitchFamily="2" charset="-122"/>
                <a:ea typeface="黑体" panose="02010609060101010101" pitchFamily="2" charset="-122"/>
              </a:rPr>
              <a:t>公元前后，秦汉王朝和罗马帝国分别兴起于亚欧大陆的东西两端。两大强国相互之间缺乏官方的直接往来，但通过丝绸之路，双方有间接的经贸和文化交流。早在波斯帝国时期，中国的丝绸已到达地中海东岸。东汉的班超为经营西域，曾派甘英出使大秦。罗马在征服地中海东 部地区后，当地商人也有意向东，尝试与汉朝建立直接联系。</a:t>
            </a:r>
            <a:r>
              <a:rPr lang="en-US" altLang="zh-CN" sz="2000" b="1">
                <a:solidFill>
                  <a:srgbClr val="0000CC"/>
                </a:solidFill>
                <a:latin typeface="黑体" panose="02010609060101010101" pitchFamily="2" charset="-122"/>
                <a:ea typeface="黑体" panose="02010609060101010101" pitchFamily="2" charset="-122"/>
              </a:rPr>
              <a:t>2</a:t>
            </a:r>
            <a:r>
              <a:rPr lang="zh-CN" altLang="en-US" sz="2000" b="1">
                <a:solidFill>
                  <a:srgbClr val="0000CC"/>
                </a:solidFill>
                <a:latin typeface="黑体" panose="02010609060101010101" pitchFamily="2" charset="-122"/>
                <a:ea typeface="黑体" panose="02010609060101010101" pitchFamily="2" charset="-122"/>
              </a:rPr>
              <a:t>世纪中前期，先后有三批来自罗马的商人分别从海</a:t>
            </a:r>
            <a:endParaRPr lang="zh-CN" altLang="en-US" sz="2000" b="1">
              <a:solidFill>
                <a:srgbClr val="0000CC"/>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1"/>
          <p:cNvSpPr txBox="1">
            <a:spLocks noChangeArrowheads="1"/>
          </p:cNvSpPr>
          <p:nvPr/>
        </p:nvSpPr>
        <p:spPr bwMode="auto">
          <a:xfrm>
            <a:off x="0" y="0"/>
            <a:ext cx="7439025" cy="646113"/>
          </a:xfrm>
          <a:prstGeom prst="rect">
            <a:avLst/>
          </a:prstGeom>
          <a:noFill/>
          <a:ln w="9525">
            <a:noFill/>
            <a:miter lim="800000"/>
          </a:ln>
        </p:spPr>
        <p:txBody>
          <a:bodyPr>
            <a:spAutoFit/>
          </a:bodyPr>
          <a:lstStyle/>
          <a:p>
            <a:r>
              <a:rPr lang="zh-CN" altLang="en-US" sz="3600" b="1">
                <a:solidFill>
                  <a:srgbClr val="FF0000"/>
                </a:solidFill>
                <a:latin typeface="华文隶书" pitchFamily="2" charset="-122"/>
                <a:ea typeface="华文隶书" pitchFamily="2" charset="-122"/>
              </a:rPr>
              <a:t>三、传播与共享</a:t>
            </a:r>
            <a:r>
              <a:rPr lang="en-US" altLang="zh-CN" sz="3600" b="1">
                <a:solidFill>
                  <a:srgbClr val="FF0000"/>
                </a:solidFill>
                <a:latin typeface="华文隶书" pitchFamily="2" charset="-122"/>
                <a:ea typeface="华文隶书" pitchFamily="2" charset="-122"/>
              </a:rPr>
              <a:t>》</a:t>
            </a:r>
            <a:r>
              <a:rPr lang="zh-CN" altLang="en-US" sz="3600" b="1">
                <a:solidFill>
                  <a:srgbClr val="FF0000"/>
                </a:solidFill>
                <a:latin typeface="华文隶书" pitchFamily="2" charset="-122"/>
                <a:ea typeface="华文隶书" pitchFamily="2" charset="-122"/>
              </a:rPr>
              <a:t>古代文明的交流 </a:t>
            </a:r>
            <a:endParaRPr lang="zh-CN" altLang="en-US" sz="3600" b="1">
              <a:solidFill>
                <a:srgbClr val="FF0000"/>
              </a:solidFill>
              <a:latin typeface="华文隶书" pitchFamily="2" charset="-122"/>
              <a:ea typeface="华文隶书" pitchFamily="2" charset="-122"/>
            </a:endParaRPr>
          </a:p>
        </p:txBody>
      </p:sp>
      <p:sp>
        <p:nvSpPr>
          <p:cNvPr id="5" name="TextBox 4"/>
          <p:cNvSpPr txBox="1">
            <a:spLocks noChangeArrowheads="1"/>
          </p:cNvSpPr>
          <p:nvPr/>
        </p:nvSpPr>
        <p:spPr bwMode="auto">
          <a:xfrm>
            <a:off x="987425" y="1295400"/>
            <a:ext cx="11320463" cy="2708275"/>
          </a:xfrm>
          <a:prstGeom prst="rect">
            <a:avLst/>
          </a:prstGeom>
          <a:noFill/>
          <a:ln w="9525">
            <a:noFill/>
            <a:miter lim="800000"/>
          </a:ln>
        </p:spPr>
        <p:txBody>
          <a:bodyPr>
            <a:spAutoFit/>
          </a:bodyPr>
          <a:lstStyle/>
          <a:p>
            <a:pPr>
              <a:lnSpc>
                <a:spcPct val="150000"/>
              </a:lnSpc>
            </a:pPr>
            <a:r>
              <a:rPr lang="en-US" altLang="zh-CN" sz="2000" b="1">
                <a:solidFill>
                  <a:srgbClr val="FF0000"/>
                </a:solidFill>
                <a:latin typeface="黑体" panose="02010609060101010101" pitchFamily="2" charset="-122"/>
                <a:ea typeface="黑体" panose="02010609060101010101" pitchFamily="2" charset="-122"/>
              </a:rPr>
              <a:t>1.</a:t>
            </a:r>
            <a:r>
              <a:rPr lang="zh-CN" altLang="en-US" sz="2000" b="1">
                <a:solidFill>
                  <a:srgbClr val="FF0000"/>
                </a:solidFill>
                <a:latin typeface="黑体" panose="02010609060101010101" pitchFamily="2" charset="-122"/>
                <a:ea typeface="黑体" panose="02010609060101010101" pitchFamily="2" charset="-122"/>
              </a:rPr>
              <a:t>技术传播：</a:t>
            </a:r>
            <a:r>
              <a:rPr lang="zh-CN" altLang="en-US" sz="2000" b="1">
                <a:solidFill>
                  <a:srgbClr val="0000CC"/>
                </a:solidFill>
                <a:latin typeface="黑体" panose="02010609060101010101" pitchFamily="2" charset="-122"/>
                <a:ea typeface="黑体" panose="02010609060101010101" pitchFamily="2" charset="-122"/>
              </a:rPr>
              <a:t>西亚</a:t>
            </a:r>
            <a:r>
              <a:rPr lang="zh-CN" altLang="en-US" sz="2000" b="1">
                <a:solidFill>
                  <a:srgbClr val="FF0000"/>
                </a:solidFill>
                <a:latin typeface="黑体" panose="02010609060101010101" pitchFamily="2" charset="-122"/>
                <a:ea typeface="黑体" panose="02010609060101010101" pitchFamily="2" charset="-122"/>
              </a:rPr>
              <a:t>农耕技术</a:t>
            </a:r>
            <a:r>
              <a:rPr lang="zh-CN" altLang="en-US" sz="2000" b="1">
                <a:solidFill>
                  <a:srgbClr val="0000CC"/>
                </a:solidFill>
                <a:latin typeface="黑体" panose="02010609060101010101" pitchFamily="2" charset="-122"/>
                <a:ea typeface="黑体" panose="02010609060101010101" pitchFamily="2" charset="-122"/>
              </a:rPr>
              <a:t>，东传伊朗高原；西传希腊，西欧和北欧；南传埃及和非洲</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zh-CN" altLang="en-US" sz="2000" b="1">
                <a:solidFill>
                  <a:srgbClr val="0000CC"/>
                </a:solidFill>
                <a:latin typeface="黑体" panose="02010609060101010101" pitchFamily="2" charset="-122"/>
                <a:ea typeface="黑体" panose="02010609060101010101" pitchFamily="2" charset="-122"/>
              </a:rPr>
              <a:t>            西亚</a:t>
            </a:r>
            <a:r>
              <a:rPr lang="zh-CN" altLang="en-US" sz="2000" b="1">
                <a:solidFill>
                  <a:srgbClr val="FF0000"/>
                </a:solidFill>
                <a:latin typeface="黑体" panose="02010609060101010101" pitchFamily="2" charset="-122"/>
                <a:ea typeface="黑体" panose="02010609060101010101" pitchFamily="2" charset="-122"/>
              </a:rPr>
              <a:t>冶铁技术</a:t>
            </a:r>
            <a:r>
              <a:rPr lang="zh-CN" altLang="en-US" sz="2000" b="1">
                <a:solidFill>
                  <a:srgbClr val="0000CC"/>
                </a:solidFill>
                <a:latin typeface="黑体" panose="02010609060101010101" pitchFamily="2" charset="-122"/>
                <a:ea typeface="黑体" panose="02010609060101010101" pitchFamily="2" charset="-122"/>
              </a:rPr>
              <a:t>扩散到埃及和希腊等地</a:t>
            </a:r>
            <a:endParaRPr lang="en-US" altLang="zh-CN" sz="2000" b="1">
              <a:solidFill>
                <a:srgbClr val="FF0000"/>
              </a:solidFill>
              <a:latin typeface="黑体" panose="02010609060101010101" pitchFamily="2" charset="-122"/>
              <a:ea typeface="黑体" panose="02010609060101010101" pitchFamily="2" charset="-122"/>
            </a:endParaRPr>
          </a:p>
          <a:p>
            <a:pPr eaLnBrk="0" hangingPunct="0"/>
            <a:r>
              <a:rPr lang="en-US" altLang="zh-CN" sz="2000" b="1">
                <a:solidFill>
                  <a:srgbClr val="FF0000"/>
                </a:solidFill>
                <a:latin typeface="黑体" panose="02010609060101010101" pitchFamily="2" charset="-122"/>
                <a:ea typeface="黑体" panose="02010609060101010101" pitchFamily="2" charset="-122"/>
              </a:rPr>
              <a:t>2.</a:t>
            </a:r>
            <a:r>
              <a:rPr lang="zh-CN" altLang="en-US" sz="2000" b="1">
                <a:solidFill>
                  <a:srgbClr val="FF0000"/>
                </a:solidFill>
                <a:latin typeface="黑体" panose="02010609060101010101" pitchFamily="2" charset="-122"/>
                <a:ea typeface="黑体" panose="02010609060101010101" pitchFamily="2" charset="-122"/>
              </a:rPr>
              <a:t>文艺交流：</a:t>
            </a:r>
            <a:r>
              <a:rPr lang="zh-CN" altLang="en-US" sz="2000" b="1">
                <a:solidFill>
                  <a:srgbClr val="0000CC"/>
                </a:solidFill>
                <a:latin typeface="黑体" panose="02010609060101010101" pitchFamily="2" charset="-122"/>
                <a:ea typeface="黑体" panose="02010609060101010101" pitchFamily="2" charset="-122"/>
              </a:rPr>
              <a:t>西亚的神话传入希腊；希腊雕刻艺术模仿埃及。 </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en-US" altLang="zh-CN" sz="2000" b="1">
                <a:solidFill>
                  <a:srgbClr val="FF0000"/>
                </a:solidFill>
                <a:latin typeface="黑体" panose="02010609060101010101" pitchFamily="2" charset="-122"/>
                <a:ea typeface="黑体" panose="02010609060101010101" pitchFamily="2" charset="-122"/>
              </a:rPr>
              <a:t>3.</a:t>
            </a:r>
            <a:r>
              <a:rPr lang="zh-CN" altLang="en-US" sz="2000" b="1">
                <a:solidFill>
                  <a:srgbClr val="FF0000"/>
                </a:solidFill>
                <a:latin typeface="黑体" panose="02010609060101010101" pitchFamily="2" charset="-122"/>
                <a:ea typeface="黑体" panose="02010609060101010101" pitchFamily="2" charset="-122"/>
              </a:rPr>
              <a:t>字母推广：</a:t>
            </a:r>
            <a:r>
              <a:rPr lang="zh-CN" altLang="en-US" sz="2000" b="1">
                <a:solidFill>
                  <a:srgbClr val="0000CC"/>
                </a:solidFill>
                <a:latin typeface="黑体" panose="02010609060101010101" pitchFamily="2" charset="-122"/>
                <a:ea typeface="黑体" panose="02010609060101010101" pitchFamily="2" charset="-122"/>
              </a:rPr>
              <a:t>西亚地区的腓尼基</a:t>
            </a:r>
            <a:r>
              <a:rPr lang="zh-CN" altLang="en-US" sz="2000" b="1">
                <a:solidFill>
                  <a:srgbClr val="FF0000"/>
                </a:solidFill>
                <a:latin typeface="黑体" panose="02010609060101010101" pitchFamily="2" charset="-122"/>
                <a:ea typeface="黑体" panose="02010609060101010101" pitchFamily="2" charset="-122"/>
              </a:rPr>
              <a:t>向东</a:t>
            </a:r>
            <a:r>
              <a:rPr lang="en-US" altLang="zh-CN" sz="2000" b="1">
                <a:solidFill>
                  <a:srgbClr val="FF0000"/>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阿拉马字母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古代西亚、埃及以及印度等地的多种字母；</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FF0000"/>
                </a:solidFill>
                <a:latin typeface="黑体" panose="02010609060101010101" pitchFamily="2" charset="-122"/>
                <a:ea typeface="黑体" panose="02010609060101010101" pitchFamily="2" charset="-122"/>
              </a:rPr>
              <a:t>向西</a:t>
            </a:r>
            <a:r>
              <a:rPr lang="en-US" altLang="zh-CN" sz="2000" b="1">
                <a:solidFill>
                  <a:srgbClr val="FF0000"/>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希腊字母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拉丁字母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FF0000"/>
                </a:solidFill>
                <a:ea typeface="华文楷体" pitchFamily="2" charset="-122"/>
              </a:rPr>
              <a:t>今欧洲字母文字的祖先 </a:t>
            </a:r>
            <a:endParaRPr lang="en-US" altLang="zh-CN" sz="2000" b="1">
              <a:solidFill>
                <a:srgbClr val="FF0000"/>
              </a:solidFill>
              <a:latin typeface="黑体" panose="02010609060101010101" pitchFamily="2" charset="-122"/>
              <a:ea typeface="黑体" panose="02010609060101010101" pitchFamily="2" charset="-122"/>
            </a:endParaRPr>
          </a:p>
          <a:p>
            <a:pPr>
              <a:lnSpc>
                <a:spcPct val="150000"/>
              </a:lnSpc>
            </a:pPr>
            <a:r>
              <a:rPr lang="en-US" altLang="zh-CN" sz="2000" b="1">
                <a:solidFill>
                  <a:srgbClr val="FF0000"/>
                </a:solidFill>
                <a:latin typeface="黑体" panose="02010609060101010101" pitchFamily="2" charset="-122"/>
                <a:ea typeface="黑体" panose="02010609060101010101" pitchFamily="2" charset="-122"/>
              </a:rPr>
              <a:t>4.</a:t>
            </a:r>
            <a:r>
              <a:rPr lang="zh-CN" altLang="en-US" sz="2000" b="1">
                <a:solidFill>
                  <a:srgbClr val="FF0000"/>
                </a:solidFill>
                <a:latin typeface="黑体" panose="02010609060101010101" pitchFamily="2" charset="-122"/>
                <a:ea typeface="黑体" panose="02010609060101010101" pitchFamily="2" charset="-122"/>
              </a:rPr>
              <a:t>经贸往来：秦汉与罗马丝绸之路</a:t>
            </a:r>
            <a:endParaRPr lang="zh-CN" altLang="en-US" sz="2000" b="1">
              <a:solidFill>
                <a:srgbClr val="FF0000"/>
              </a:solidFill>
              <a:latin typeface="黑体" panose="02010609060101010101" pitchFamily="2" charset="-122"/>
              <a:ea typeface="黑体" panose="02010609060101010101" pitchFamily="2" charset="-122"/>
            </a:endParaRPr>
          </a:p>
        </p:txBody>
      </p:sp>
      <p:sp>
        <p:nvSpPr>
          <p:cNvPr id="36867" name="矩形 5"/>
          <p:cNvSpPr>
            <a:spLocks noChangeArrowheads="1"/>
          </p:cNvSpPr>
          <p:nvPr/>
        </p:nvSpPr>
        <p:spPr bwMode="auto">
          <a:xfrm>
            <a:off x="-130175" y="2314575"/>
            <a:ext cx="1416050" cy="584200"/>
          </a:xfrm>
          <a:prstGeom prst="rect">
            <a:avLst/>
          </a:prstGeom>
          <a:noFill/>
          <a:ln w="9525">
            <a:noFill/>
            <a:miter lim="800000"/>
          </a:ln>
        </p:spPr>
        <p:txBody>
          <a:bodyPr wrap="none">
            <a:spAutoFit/>
          </a:bodyPr>
          <a:lstStyle/>
          <a:p>
            <a:r>
              <a:rPr lang="zh-CN" altLang="en-US" sz="3200" b="1">
                <a:solidFill>
                  <a:srgbClr val="FF0000"/>
                </a:solidFill>
                <a:latin typeface="华文楷体" pitchFamily="2" charset="-122"/>
                <a:ea typeface="华文楷体" pitchFamily="2" charset="-122"/>
              </a:rPr>
              <a:t>表现：</a:t>
            </a:r>
            <a:endParaRPr lang="zh-CN" altLang="en-US" sz="3200">
              <a:solidFill>
                <a:srgbClr val="FF0000"/>
              </a:solidFill>
            </a:endParaRPr>
          </a:p>
        </p:txBody>
      </p:sp>
      <p:sp>
        <p:nvSpPr>
          <p:cNvPr id="7" name="左大括号 6"/>
          <p:cNvSpPr/>
          <p:nvPr/>
        </p:nvSpPr>
        <p:spPr>
          <a:xfrm>
            <a:off x="885825" y="1582738"/>
            <a:ext cx="231775" cy="21336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13" name="矩形 12"/>
          <p:cNvSpPr>
            <a:spLocks noChangeArrowheads="1"/>
          </p:cNvSpPr>
          <p:nvPr/>
        </p:nvSpPr>
        <p:spPr bwMode="auto">
          <a:xfrm>
            <a:off x="115888" y="4148138"/>
            <a:ext cx="7759700" cy="523875"/>
          </a:xfrm>
          <a:prstGeom prst="rect">
            <a:avLst/>
          </a:prstGeom>
          <a:solidFill>
            <a:srgbClr val="FFFF00"/>
          </a:solidFill>
          <a:ln w="9525">
            <a:noFill/>
            <a:miter lim="800000"/>
          </a:ln>
        </p:spPr>
        <p:txBody>
          <a:bodyPr wrap="none">
            <a:spAutoFit/>
          </a:bodyPr>
          <a:lstStyle/>
          <a:p>
            <a:r>
              <a:rPr lang="zh-CN" altLang="en-US" sz="2800" b="1">
                <a:solidFill>
                  <a:srgbClr val="0000CC"/>
                </a:solidFill>
                <a:latin typeface="黑体" panose="02010609060101010101" pitchFamily="2" charset="-122"/>
                <a:ea typeface="黑体" panose="02010609060101010101" pitchFamily="2" charset="-122"/>
              </a:rPr>
              <a:t>？？？？腓尼基字母产生及生命力强盛的原因？</a:t>
            </a:r>
            <a:endParaRPr lang="zh-CN" altLang="en-US" sz="2800"/>
          </a:p>
        </p:txBody>
      </p:sp>
      <p:sp>
        <p:nvSpPr>
          <p:cNvPr id="14" name="Text Box 4"/>
          <p:cNvSpPr txBox="1">
            <a:spLocks noChangeArrowheads="1"/>
          </p:cNvSpPr>
          <p:nvPr/>
        </p:nvSpPr>
        <p:spPr bwMode="auto">
          <a:xfrm>
            <a:off x="115888" y="530225"/>
            <a:ext cx="12003087" cy="830263"/>
          </a:xfrm>
          <a:prstGeom prst="rect">
            <a:avLst/>
          </a:prstGeom>
          <a:solidFill>
            <a:schemeClr val="accent4">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2.</a:t>
            </a:r>
            <a:r>
              <a:rPr lang="zh-CN" altLang="en-US" sz="2400" b="1" dirty="0" smtClean="0">
                <a:solidFill>
                  <a:srgbClr val="0000FF"/>
                </a:solidFill>
                <a:latin typeface="黑体" panose="02010609060101010101" pitchFamily="2" charset="-122"/>
                <a:ea typeface="黑体" panose="02010609060101010101" pitchFamily="2" charset="-122"/>
              </a:rPr>
              <a:t>除了军事，</a:t>
            </a:r>
            <a:r>
              <a:rPr lang="zh-CN" altLang="en-US" sz="2400" b="1" dirty="0">
                <a:latin typeface="华文仿宋" pitchFamily="2" charset="-122"/>
                <a:ea typeface="华文仿宋" pitchFamily="2" charset="-122"/>
              </a:rPr>
              <a:t>请大家根据</a:t>
            </a:r>
            <a:r>
              <a:rPr lang="zh-CN" altLang="en-US" sz="2400" b="1" dirty="0" smtClean="0">
                <a:latin typeface="华文仿宋" pitchFamily="2" charset="-122"/>
                <a:ea typeface="华文仿宋" pitchFamily="2" charset="-122"/>
              </a:rPr>
              <a:t>课本，概括</a:t>
            </a:r>
            <a:r>
              <a:rPr lang="zh-CN" altLang="en-US" sz="2400" b="1" dirty="0" smtClean="0">
                <a:solidFill>
                  <a:srgbClr val="0000CC"/>
                </a:solidFill>
                <a:latin typeface="华文楷体" pitchFamily="2" charset="-122"/>
                <a:ea typeface="华文楷体" pitchFamily="2" charset="-122"/>
              </a:rPr>
              <a:t>古代帝国文明向</a:t>
            </a:r>
            <a:r>
              <a:rPr lang="zh-CN" altLang="en-US" sz="2400" b="1" dirty="0">
                <a:solidFill>
                  <a:srgbClr val="0000CC"/>
                </a:solidFill>
                <a:latin typeface="华文楷体" pitchFamily="2" charset="-122"/>
                <a:ea typeface="华文楷体" pitchFamily="2" charset="-122"/>
              </a:rPr>
              <a:t>外传播</a:t>
            </a:r>
            <a:r>
              <a:rPr lang="zh-CN" altLang="en-US" sz="2400" b="1" dirty="0" smtClean="0">
                <a:solidFill>
                  <a:srgbClr val="0000CC"/>
                </a:solidFill>
                <a:latin typeface="华文楷体" pitchFamily="2" charset="-122"/>
                <a:ea typeface="华文楷体" pitchFamily="2" charset="-122"/>
              </a:rPr>
              <a:t>表现；总结</a:t>
            </a:r>
            <a:r>
              <a:rPr lang="zh-CN" altLang="en-US" sz="2400" b="1" dirty="0" smtClean="0">
                <a:solidFill>
                  <a:srgbClr val="008000"/>
                </a:solidFill>
                <a:latin typeface="华文楷体" pitchFamily="2" charset="-122"/>
                <a:ea typeface="华文楷体" pitchFamily="2" charset="-122"/>
              </a:rPr>
              <a:t>不同</a:t>
            </a:r>
            <a:r>
              <a:rPr lang="zh-CN" altLang="en-US" sz="2400" b="1" dirty="0">
                <a:solidFill>
                  <a:srgbClr val="008000"/>
                </a:solidFill>
                <a:latin typeface="华文楷体" pitchFamily="2" charset="-122"/>
                <a:ea typeface="华文楷体" pitchFamily="2" charset="-122"/>
              </a:rPr>
              <a:t>文明之间交往</a:t>
            </a:r>
            <a:r>
              <a:rPr lang="zh-CN" altLang="en-US" sz="2400" b="1" dirty="0" smtClean="0">
                <a:solidFill>
                  <a:srgbClr val="008000"/>
                </a:solidFill>
                <a:latin typeface="华文楷体" pitchFamily="2" charset="-122"/>
                <a:ea typeface="华文楷体" pitchFamily="2" charset="-122"/>
              </a:rPr>
              <a:t>的主要方式</a:t>
            </a:r>
            <a:r>
              <a:rPr lang="zh-CN" altLang="en-US" sz="2400" b="1" dirty="0">
                <a:solidFill>
                  <a:srgbClr val="008000"/>
                </a:solidFill>
                <a:latin typeface="华文楷体" pitchFamily="2" charset="-122"/>
                <a:ea typeface="华文楷体" pitchFamily="2" charset="-122"/>
              </a:rPr>
              <a:t>、总趋势</a:t>
            </a:r>
            <a:r>
              <a:rPr lang="zh-CN" altLang="en-US" sz="2400" b="1" dirty="0" smtClean="0">
                <a:solidFill>
                  <a:srgbClr val="008000"/>
                </a:solidFill>
                <a:latin typeface="华文楷体" pitchFamily="2" charset="-122"/>
                <a:ea typeface="华文楷体" pitchFamily="2" charset="-122"/>
              </a:rPr>
              <a:t>。</a:t>
            </a:r>
            <a:endParaRPr lang="zh-CN" altLang="en-US" sz="2400" b="1" dirty="0">
              <a:solidFill>
                <a:srgbClr val="008000"/>
              </a:solidFill>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1"/>
          <p:cNvSpPr txBox="1">
            <a:spLocks noChangeArrowheads="1"/>
          </p:cNvSpPr>
          <p:nvPr/>
        </p:nvSpPr>
        <p:spPr bwMode="auto">
          <a:xfrm>
            <a:off x="0" y="0"/>
            <a:ext cx="7439025" cy="646113"/>
          </a:xfrm>
          <a:prstGeom prst="rect">
            <a:avLst/>
          </a:prstGeom>
          <a:noFill/>
          <a:ln w="9525">
            <a:noFill/>
            <a:miter lim="800000"/>
          </a:ln>
        </p:spPr>
        <p:txBody>
          <a:bodyPr>
            <a:spAutoFit/>
          </a:bodyPr>
          <a:lstStyle/>
          <a:p>
            <a:r>
              <a:rPr lang="zh-CN" altLang="en-US" sz="3600" b="1">
                <a:solidFill>
                  <a:srgbClr val="FF0000"/>
                </a:solidFill>
                <a:latin typeface="华文隶书" pitchFamily="2" charset="-122"/>
                <a:ea typeface="华文隶书" pitchFamily="2" charset="-122"/>
              </a:rPr>
              <a:t>三、传播与共享</a:t>
            </a:r>
            <a:r>
              <a:rPr lang="en-US" altLang="zh-CN" sz="3600" b="1">
                <a:solidFill>
                  <a:srgbClr val="FF0000"/>
                </a:solidFill>
                <a:latin typeface="华文隶书" pitchFamily="2" charset="-122"/>
                <a:ea typeface="华文隶书" pitchFamily="2" charset="-122"/>
              </a:rPr>
              <a:t>》</a:t>
            </a:r>
            <a:r>
              <a:rPr lang="zh-CN" altLang="en-US" sz="3600" b="1">
                <a:solidFill>
                  <a:srgbClr val="FF0000"/>
                </a:solidFill>
                <a:latin typeface="华文隶书" pitchFamily="2" charset="-122"/>
                <a:ea typeface="华文隶书" pitchFamily="2" charset="-122"/>
              </a:rPr>
              <a:t>古代文明的交流 </a:t>
            </a:r>
            <a:endParaRPr lang="zh-CN" altLang="en-US" sz="3600" b="1">
              <a:solidFill>
                <a:srgbClr val="FF0000"/>
              </a:solidFill>
              <a:latin typeface="华文隶书" pitchFamily="2" charset="-122"/>
              <a:ea typeface="华文隶书" pitchFamily="2" charset="-122"/>
            </a:endParaRPr>
          </a:p>
        </p:txBody>
      </p:sp>
      <p:sp>
        <p:nvSpPr>
          <p:cNvPr id="37890" name="矩形 3"/>
          <p:cNvSpPr>
            <a:spLocks noChangeArrowheads="1"/>
          </p:cNvSpPr>
          <p:nvPr/>
        </p:nvSpPr>
        <p:spPr bwMode="auto">
          <a:xfrm>
            <a:off x="101600" y="1336675"/>
            <a:ext cx="11814175" cy="4770438"/>
          </a:xfrm>
          <a:prstGeom prst="rect">
            <a:avLst/>
          </a:prstGeom>
          <a:noFill/>
          <a:ln w="9525">
            <a:solidFill>
              <a:srgbClr val="FF0000"/>
            </a:solidFill>
            <a:miter lim="800000"/>
          </a:ln>
        </p:spPr>
        <p:txBody>
          <a:bodyPr>
            <a:spAutoFit/>
          </a:bodyPr>
          <a:lstStyle/>
          <a:p>
            <a:r>
              <a:rPr lang="zh-CN" altLang="en-US" sz="2400" b="1">
                <a:solidFill>
                  <a:srgbClr val="FF0000"/>
                </a:solidFill>
                <a:latin typeface="黑体" panose="02010609060101010101" pitchFamily="2" charset="-122"/>
                <a:ea typeface="黑体" panose="02010609060101010101" pitchFamily="2" charset="-122"/>
              </a:rPr>
              <a:t>文明的交流</a:t>
            </a:r>
            <a:endParaRPr lang="zh-CN" altLang="en-US" sz="2400" b="1">
              <a:solidFill>
                <a:srgbClr val="FF0000"/>
              </a:solidFill>
              <a:latin typeface="黑体" panose="02010609060101010101" pitchFamily="2" charset="-122"/>
              <a:ea typeface="黑体" panose="02010609060101010101" pitchFamily="2" charset="-122"/>
            </a:endParaRPr>
          </a:p>
          <a:p>
            <a:r>
              <a:rPr lang="zh-CN" altLang="en-US" sz="2000" b="1">
                <a:solidFill>
                  <a:srgbClr val="0000CC"/>
                </a:solidFill>
                <a:latin typeface="黑体" panose="02010609060101010101" pitchFamily="2" charset="-122"/>
                <a:ea typeface="黑体" panose="02010609060101010101" pitchFamily="2" charset="-122"/>
              </a:rPr>
              <a:t>     在人类文明发展过程中，不同地区之间始终存在着一定程度的联系和影响。文明之间交往的总趋势是不断增多，相互影响也不断扩大。西亚的农耕技术，向东传到伊朗高原；向西传入希腊，并进一步传到西欧和北欧；向南传入埃及和非洲。冶铁技术最初起源于西亚，从那里扩散到埃及和希腊等地，人类从此进入铁器时代。西亚的神话曾传入希腊，成为希腊神话的重要内容；希腊最初的雕刻艺术，特别 是人像雕刻，在很多方面都模仿埃及。 </a:t>
            </a:r>
            <a:endParaRPr lang="en-US" altLang="zh-CN" sz="2000" b="1">
              <a:solidFill>
                <a:srgbClr val="0000CC"/>
              </a:solidFill>
              <a:latin typeface="黑体" panose="02010609060101010101" pitchFamily="2" charset="-122"/>
              <a:ea typeface="黑体" panose="02010609060101010101" pitchFamily="2" charset="-122"/>
            </a:endParaRPr>
          </a:p>
          <a:p>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0000CC"/>
                </a:solidFill>
                <a:latin typeface="黑体" panose="02010609060101010101" pitchFamily="2" charset="-122"/>
                <a:ea typeface="黑体" panose="02010609060101010101" pitchFamily="2" charset="-122"/>
              </a:rPr>
              <a:t>字母文字最初起源于西亚地区的腓尼基。这里地处埃及和西亚文明的交汇点，商业比较发达。为方便记录，人们发明了</a:t>
            </a:r>
            <a:r>
              <a:rPr lang="en-US" altLang="zh-CN" sz="2000" b="1">
                <a:solidFill>
                  <a:srgbClr val="0000CC"/>
                </a:solidFill>
                <a:latin typeface="黑体" panose="02010609060101010101" pitchFamily="2" charset="-122"/>
                <a:ea typeface="黑体" panose="02010609060101010101" pitchFamily="2" charset="-122"/>
              </a:rPr>
              <a:t>22</a:t>
            </a:r>
            <a:r>
              <a:rPr lang="zh-CN" altLang="en-US" sz="2000" b="1">
                <a:solidFill>
                  <a:srgbClr val="0000CC"/>
                </a:solidFill>
                <a:latin typeface="黑体" panose="02010609060101010101" pitchFamily="2" charset="-122"/>
                <a:ea typeface="黑体" panose="02010609060101010101" pitchFamily="2" charset="-122"/>
              </a:rPr>
              <a:t>个字母组成的文字。字母文字具有书写简捷、易于记忆、有固定顺序和每个字母都有固定读音等优点，逐渐流行开来。它在东方演化为阿拉马字母，由阿拉马字母发展出古代西亚、埃及以及印度等地的多种字母；它向西传入希腊，形成希腊字母，再演化出拉丁字母。希腊字母和拉丁字母成为今天欧洲几乎所有字母文字的祖先。 </a:t>
            </a:r>
            <a:endParaRPr lang="en-US" altLang="zh-CN" sz="2000" b="1">
              <a:solidFill>
                <a:srgbClr val="0000CC"/>
              </a:solidFill>
              <a:latin typeface="黑体" panose="02010609060101010101" pitchFamily="2" charset="-122"/>
              <a:ea typeface="黑体" panose="02010609060101010101" pitchFamily="2" charset="-122"/>
            </a:endParaRPr>
          </a:p>
          <a:p>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0000CC"/>
                </a:solidFill>
                <a:latin typeface="黑体" panose="02010609060101010101" pitchFamily="2" charset="-122"/>
                <a:ea typeface="黑体" panose="02010609060101010101" pitchFamily="2" charset="-122"/>
              </a:rPr>
              <a:t>公元前后，秦汉王朝和罗马帝国分别兴起于亚欧大陆的东西两端。两大强国相互之间缺乏官方的直接往来，但通过丝绸之路，双方有间接的经贸和文化交流。早在波斯帝国时期，中国的丝绸已到达地中海东岸。东汉的班超为经营西域，曾派甘英出使大秦。罗马在征服地中海东 部地区后，当地商人也有意向东，尝试与汉朝建立直接联系。</a:t>
            </a:r>
            <a:r>
              <a:rPr lang="en-US" altLang="zh-CN" sz="2000" b="1">
                <a:solidFill>
                  <a:srgbClr val="0000CC"/>
                </a:solidFill>
                <a:latin typeface="黑体" panose="02010609060101010101" pitchFamily="2" charset="-122"/>
                <a:ea typeface="黑体" panose="02010609060101010101" pitchFamily="2" charset="-122"/>
              </a:rPr>
              <a:t>2</a:t>
            </a:r>
            <a:r>
              <a:rPr lang="zh-CN" altLang="en-US" sz="2000" b="1">
                <a:solidFill>
                  <a:srgbClr val="0000CC"/>
                </a:solidFill>
                <a:latin typeface="黑体" panose="02010609060101010101" pitchFamily="2" charset="-122"/>
                <a:ea typeface="黑体" panose="02010609060101010101" pitchFamily="2" charset="-122"/>
              </a:rPr>
              <a:t>世纪中前期，先后有三批来自罗马的商人分别从海</a:t>
            </a:r>
            <a:endParaRPr lang="zh-CN" altLang="en-US" sz="2000" b="1">
              <a:solidFill>
                <a:srgbClr val="0000CC"/>
              </a:solidFill>
              <a:latin typeface="黑体" panose="02010609060101010101" pitchFamily="2" charset="-122"/>
              <a:ea typeface="黑体" panose="02010609060101010101" pitchFamily="2" charset="-122"/>
            </a:endParaRPr>
          </a:p>
        </p:txBody>
      </p:sp>
      <p:sp>
        <p:nvSpPr>
          <p:cNvPr id="5" name="Text Box 4"/>
          <p:cNvSpPr txBox="1">
            <a:spLocks noChangeArrowheads="1"/>
          </p:cNvSpPr>
          <p:nvPr/>
        </p:nvSpPr>
        <p:spPr bwMode="auto">
          <a:xfrm>
            <a:off x="101600" y="530225"/>
            <a:ext cx="11814175" cy="830263"/>
          </a:xfrm>
          <a:prstGeom prst="rect">
            <a:avLst/>
          </a:prstGeom>
          <a:solidFill>
            <a:schemeClr val="accent4">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2.</a:t>
            </a:r>
            <a:r>
              <a:rPr lang="zh-CN" altLang="en-US" sz="2400" b="1" dirty="0" smtClean="0">
                <a:solidFill>
                  <a:srgbClr val="0000FF"/>
                </a:solidFill>
                <a:latin typeface="黑体" panose="02010609060101010101" pitchFamily="2" charset="-122"/>
                <a:ea typeface="黑体" panose="02010609060101010101" pitchFamily="2" charset="-122"/>
              </a:rPr>
              <a:t>除了军事，</a:t>
            </a:r>
            <a:r>
              <a:rPr lang="zh-CN" altLang="en-US" sz="2400" b="1" dirty="0">
                <a:latin typeface="华文仿宋" pitchFamily="2" charset="-122"/>
                <a:ea typeface="华文仿宋" pitchFamily="2" charset="-122"/>
              </a:rPr>
              <a:t>请大家根据</a:t>
            </a:r>
            <a:r>
              <a:rPr lang="zh-CN" altLang="en-US" sz="2400" b="1" dirty="0" smtClean="0">
                <a:latin typeface="华文仿宋" pitchFamily="2" charset="-122"/>
                <a:ea typeface="华文仿宋" pitchFamily="2" charset="-122"/>
              </a:rPr>
              <a:t>课本，概括</a:t>
            </a:r>
            <a:r>
              <a:rPr lang="zh-CN" altLang="en-US" sz="2400" b="1" dirty="0" smtClean="0">
                <a:solidFill>
                  <a:srgbClr val="0000CC"/>
                </a:solidFill>
                <a:latin typeface="华文楷体" pitchFamily="2" charset="-122"/>
                <a:ea typeface="华文楷体" pitchFamily="2" charset="-122"/>
              </a:rPr>
              <a:t>古代帝国文明向</a:t>
            </a:r>
            <a:r>
              <a:rPr lang="zh-CN" altLang="en-US" sz="2400" b="1" dirty="0">
                <a:solidFill>
                  <a:srgbClr val="0000CC"/>
                </a:solidFill>
                <a:latin typeface="华文楷体" pitchFamily="2" charset="-122"/>
                <a:ea typeface="华文楷体" pitchFamily="2" charset="-122"/>
              </a:rPr>
              <a:t>外传播</a:t>
            </a:r>
            <a:r>
              <a:rPr lang="zh-CN" altLang="en-US" sz="2400" b="1" dirty="0" smtClean="0">
                <a:solidFill>
                  <a:srgbClr val="0000CC"/>
                </a:solidFill>
                <a:latin typeface="华文楷体" pitchFamily="2" charset="-122"/>
                <a:ea typeface="华文楷体" pitchFamily="2" charset="-122"/>
              </a:rPr>
              <a:t>表现；总结</a:t>
            </a:r>
            <a:r>
              <a:rPr lang="zh-CN" altLang="en-US" sz="2400" b="1" dirty="0" smtClean="0">
                <a:solidFill>
                  <a:srgbClr val="008000"/>
                </a:solidFill>
                <a:latin typeface="华文楷体" pitchFamily="2" charset="-122"/>
                <a:ea typeface="华文楷体" pitchFamily="2" charset="-122"/>
              </a:rPr>
              <a:t>不同</a:t>
            </a:r>
            <a:r>
              <a:rPr lang="zh-CN" altLang="en-US" sz="2400" b="1" dirty="0">
                <a:solidFill>
                  <a:srgbClr val="008000"/>
                </a:solidFill>
                <a:latin typeface="华文楷体" pitchFamily="2" charset="-122"/>
                <a:ea typeface="华文楷体" pitchFamily="2" charset="-122"/>
              </a:rPr>
              <a:t>文明之间交往</a:t>
            </a:r>
            <a:r>
              <a:rPr lang="zh-CN" altLang="en-US" sz="2400" b="1" dirty="0" smtClean="0">
                <a:solidFill>
                  <a:srgbClr val="008000"/>
                </a:solidFill>
                <a:latin typeface="华文楷体" pitchFamily="2" charset="-122"/>
                <a:ea typeface="华文楷体" pitchFamily="2" charset="-122"/>
              </a:rPr>
              <a:t>的主要方式</a:t>
            </a:r>
            <a:r>
              <a:rPr lang="zh-CN" altLang="en-US" sz="2400" b="1" dirty="0">
                <a:solidFill>
                  <a:srgbClr val="008000"/>
                </a:solidFill>
                <a:latin typeface="华文楷体" pitchFamily="2" charset="-122"/>
                <a:ea typeface="华文楷体" pitchFamily="2" charset="-122"/>
              </a:rPr>
              <a:t>、总趋势</a:t>
            </a:r>
            <a:r>
              <a:rPr lang="zh-CN" altLang="en-US" sz="2400" b="1" dirty="0" smtClean="0">
                <a:solidFill>
                  <a:srgbClr val="008000"/>
                </a:solidFill>
                <a:latin typeface="华文楷体" pitchFamily="2" charset="-122"/>
                <a:ea typeface="华文楷体" pitchFamily="2" charset="-122"/>
              </a:rPr>
              <a:t>。</a:t>
            </a:r>
            <a:endParaRPr lang="zh-CN" altLang="en-US" sz="2400" b="1" dirty="0">
              <a:solidFill>
                <a:srgbClr val="008000"/>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文本框 1"/>
          <p:cNvSpPr txBox="1">
            <a:spLocks noChangeArrowheads="1"/>
          </p:cNvSpPr>
          <p:nvPr/>
        </p:nvSpPr>
        <p:spPr bwMode="auto">
          <a:xfrm>
            <a:off x="0" y="0"/>
            <a:ext cx="7439025" cy="646113"/>
          </a:xfrm>
          <a:prstGeom prst="rect">
            <a:avLst/>
          </a:prstGeom>
          <a:noFill/>
          <a:ln w="9525">
            <a:noFill/>
            <a:miter lim="800000"/>
          </a:ln>
        </p:spPr>
        <p:txBody>
          <a:bodyPr>
            <a:spAutoFit/>
          </a:bodyPr>
          <a:lstStyle/>
          <a:p>
            <a:r>
              <a:rPr lang="zh-CN" altLang="en-US" sz="3600" b="1">
                <a:solidFill>
                  <a:srgbClr val="FF0000"/>
                </a:solidFill>
                <a:latin typeface="华文隶书" pitchFamily="2" charset="-122"/>
                <a:ea typeface="华文隶书" pitchFamily="2" charset="-122"/>
              </a:rPr>
              <a:t>三、传播与共享</a:t>
            </a:r>
            <a:r>
              <a:rPr lang="en-US" altLang="zh-CN" sz="3600" b="1">
                <a:solidFill>
                  <a:srgbClr val="FF0000"/>
                </a:solidFill>
                <a:latin typeface="华文隶书" pitchFamily="2" charset="-122"/>
                <a:ea typeface="华文隶书" pitchFamily="2" charset="-122"/>
              </a:rPr>
              <a:t>》</a:t>
            </a:r>
            <a:r>
              <a:rPr lang="zh-CN" altLang="en-US" sz="3600" b="1">
                <a:solidFill>
                  <a:srgbClr val="FF0000"/>
                </a:solidFill>
                <a:latin typeface="华文隶书" pitchFamily="2" charset="-122"/>
                <a:ea typeface="华文隶书" pitchFamily="2" charset="-122"/>
              </a:rPr>
              <a:t>古代文明的交流 </a:t>
            </a:r>
            <a:endParaRPr lang="zh-CN" altLang="en-US" sz="3600" b="1">
              <a:solidFill>
                <a:srgbClr val="FF0000"/>
              </a:solidFill>
              <a:latin typeface="华文隶书" pitchFamily="2" charset="-122"/>
              <a:ea typeface="华文隶书" pitchFamily="2" charset="-122"/>
            </a:endParaRPr>
          </a:p>
        </p:txBody>
      </p:sp>
      <p:sp>
        <p:nvSpPr>
          <p:cNvPr id="38914" name="TextBox 4"/>
          <p:cNvSpPr txBox="1">
            <a:spLocks noChangeArrowheads="1"/>
          </p:cNvSpPr>
          <p:nvPr/>
        </p:nvSpPr>
        <p:spPr bwMode="auto">
          <a:xfrm>
            <a:off x="987425" y="1295400"/>
            <a:ext cx="11320463" cy="2708275"/>
          </a:xfrm>
          <a:prstGeom prst="rect">
            <a:avLst/>
          </a:prstGeom>
          <a:noFill/>
          <a:ln w="9525">
            <a:noFill/>
            <a:miter lim="800000"/>
          </a:ln>
        </p:spPr>
        <p:txBody>
          <a:bodyPr>
            <a:spAutoFit/>
          </a:bodyPr>
          <a:lstStyle/>
          <a:p>
            <a:pPr>
              <a:lnSpc>
                <a:spcPct val="150000"/>
              </a:lnSpc>
            </a:pPr>
            <a:r>
              <a:rPr lang="en-US" altLang="zh-CN" sz="2000" b="1">
                <a:solidFill>
                  <a:srgbClr val="FF0000"/>
                </a:solidFill>
                <a:latin typeface="黑体" panose="02010609060101010101" pitchFamily="2" charset="-122"/>
                <a:ea typeface="黑体" panose="02010609060101010101" pitchFamily="2" charset="-122"/>
              </a:rPr>
              <a:t>1.</a:t>
            </a:r>
            <a:r>
              <a:rPr lang="zh-CN" altLang="en-US" sz="2000" b="1">
                <a:solidFill>
                  <a:srgbClr val="FF0000"/>
                </a:solidFill>
                <a:latin typeface="黑体" panose="02010609060101010101" pitchFamily="2" charset="-122"/>
                <a:ea typeface="黑体" panose="02010609060101010101" pitchFamily="2" charset="-122"/>
              </a:rPr>
              <a:t>技术传播：</a:t>
            </a:r>
            <a:r>
              <a:rPr lang="zh-CN" altLang="en-US" sz="2000" b="1">
                <a:solidFill>
                  <a:srgbClr val="0000CC"/>
                </a:solidFill>
                <a:latin typeface="黑体" panose="02010609060101010101" pitchFamily="2" charset="-122"/>
                <a:ea typeface="黑体" panose="02010609060101010101" pitchFamily="2" charset="-122"/>
              </a:rPr>
              <a:t>西亚</a:t>
            </a:r>
            <a:r>
              <a:rPr lang="zh-CN" altLang="en-US" sz="2000" b="1">
                <a:solidFill>
                  <a:srgbClr val="FF0000"/>
                </a:solidFill>
                <a:latin typeface="黑体" panose="02010609060101010101" pitchFamily="2" charset="-122"/>
                <a:ea typeface="黑体" panose="02010609060101010101" pitchFamily="2" charset="-122"/>
              </a:rPr>
              <a:t>农耕技术</a:t>
            </a:r>
            <a:r>
              <a:rPr lang="zh-CN" altLang="en-US" sz="2000" b="1">
                <a:solidFill>
                  <a:srgbClr val="0000CC"/>
                </a:solidFill>
                <a:latin typeface="黑体" panose="02010609060101010101" pitchFamily="2" charset="-122"/>
                <a:ea typeface="黑体" panose="02010609060101010101" pitchFamily="2" charset="-122"/>
              </a:rPr>
              <a:t>，东传伊朗高原；西传希腊，西欧和北欧；南传埃及和非洲</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zh-CN" altLang="en-US" sz="2000" b="1">
                <a:solidFill>
                  <a:srgbClr val="0000CC"/>
                </a:solidFill>
                <a:latin typeface="黑体" panose="02010609060101010101" pitchFamily="2" charset="-122"/>
                <a:ea typeface="黑体" panose="02010609060101010101" pitchFamily="2" charset="-122"/>
              </a:rPr>
              <a:t>            西亚</a:t>
            </a:r>
            <a:r>
              <a:rPr lang="zh-CN" altLang="en-US" sz="2000" b="1">
                <a:solidFill>
                  <a:srgbClr val="FF0000"/>
                </a:solidFill>
                <a:latin typeface="黑体" panose="02010609060101010101" pitchFamily="2" charset="-122"/>
                <a:ea typeface="黑体" panose="02010609060101010101" pitchFamily="2" charset="-122"/>
              </a:rPr>
              <a:t>冶铁技术</a:t>
            </a:r>
            <a:r>
              <a:rPr lang="zh-CN" altLang="en-US" sz="2000" b="1">
                <a:solidFill>
                  <a:srgbClr val="0000CC"/>
                </a:solidFill>
                <a:latin typeface="黑体" panose="02010609060101010101" pitchFamily="2" charset="-122"/>
                <a:ea typeface="黑体" panose="02010609060101010101" pitchFamily="2" charset="-122"/>
              </a:rPr>
              <a:t>扩散到埃及和希腊等地</a:t>
            </a:r>
            <a:endParaRPr lang="en-US" altLang="zh-CN" sz="2000" b="1">
              <a:solidFill>
                <a:srgbClr val="FF0000"/>
              </a:solidFill>
              <a:latin typeface="黑体" panose="02010609060101010101" pitchFamily="2" charset="-122"/>
              <a:ea typeface="黑体" panose="02010609060101010101" pitchFamily="2" charset="-122"/>
            </a:endParaRPr>
          </a:p>
          <a:p>
            <a:pPr eaLnBrk="0" hangingPunct="0"/>
            <a:r>
              <a:rPr lang="en-US" altLang="zh-CN" sz="2000" b="1">
                <a:solidFill>
                  <a:srgbClr val="FF0000"/>
                </a:solidFill>
                <a:latin typeface="黑体" panose="02010609060101010101" pitchFamily="2" charset="-122"/>
                <a:ea typeface="黑体" panose="02010609060101010101" pitchFamily="2" charset="-122"/>
              </a:rPr>
              <a:t>2.</a:t>
            </a:r>
            <a:r>
              <a:rPr lang="zh-CN" altLang="en-US" sz="2000" b="1">
                <a:solidFill>
                  <a:srgbClr val="FF0000"/>
                </a:solidFill>
                <a:latin typeface="黑体" panose="02010609060101010101" pitchFamily="2" charset="-122"/>
                <a:ea typeface="黑体" panose="02010609060101010101" pitchFamily="2" charset="-122"/>
              </a:rPr>
              <a:t>文艺交流：</a:t>
            </a:r>
            <a:r>
              <a:rPr lang="zh-CN" altLang="en-US" sz="2000" b="1">
                <a:solidFill>
                  <a:srgbClr val="0000CC"/>
                </a:solidFill>
                <a:latin typeface="黑体" panose="02010609060101010101" pitchFamily="2" charset="-122"/>
                <a:ea typeface="黑体" panose="02010609060101010101" pitchFamily="2" charset="-122"/>
              </a:rPr>
              <a:t>西亚的神话传入希腊；希腊雕刻艺术模仿埃及。 </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en-US" altLang="zh-CN" sz="2000" b="1">
                <a:solidFill>
                  <a:srgbClr val="FF0000"/>
                </a:solidFill>
                <a:latin typeface="黑体" panose="02010609060101010101" pitchFamily="2" charset="-122"/>
                <a:ea typeface="黑体" panose="02010609060101010101" pitchFamily="2" charset="-122"/>
              </a:rPr>
              <a:t>3.</a:t>
            </a:r>
            <a:r>
              <a:rPr lang="zh-CN" altLang="en-US" sz="2000" b="1">
                <a:solidFill>
                  <a:srgbClr val="FF0000"/>
                </a:solidFill>
                <a:latin typeface="黑体" panose="02010609060101010101" pitchFamily="2" charset="-122"/>
                <a:ea typeface="黑体" panose="02010609060101010101" pitchFamily="2" charset="-122"/>
              </a:rPr>
              <a:t>字母推广：</a:t>
            </a:r>
            <a:r>
              <a:rPr lang="zh-CN" altLang="en-US" sz="2000" b="1">
                <a:solidFill>
                  <a:srgbClr val="0000CC"/>
                </a:solidFill>
                <a:latin typeface="黑体" panose="02010609060101010101" pitchFamily="2" charset="-122"/>
                <a:ea typeface="黑体" panose="02010609060101010101" pitchFamily="2" charset="-122"/>
              </a:rPr>
              <a:t>西亚地区的腓尼基</a:t>
            </a:r>
            <a:r>
              <a:rPr lang="zh-CN" altLang="en-US" sz="2000" b="1">
                <a:solidFill>
                  <a:srgbClr val="FF0000"/>
                </a:solidFill>
                <a:latin typeface="黑体" panose="02010609060101010101" pitchFamily="2" charset="-122"/>
                <a:ea typeface="黑体" panose="02010609060101010101" pitchFamily="2" charset="-122"/>
              </a:rPr>
              <a:t>向东</a:t>
            </a:r>
            <a:r>
              <a:rPr lang="en-US" altLang="zh-CN" sz="2000" b="1">
                <a:solidFill>
                  <a:srgbClr val="FF0000"/>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阿拉马字母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古代西亚、埃及以及印度等地的多种字母；</a:t>
            </a:r>
            <a:endParaRPr lang="en-US" altLang="zh-CN" sz="2000" b="1">
              <a:solidFill>
                <a:srgbClr val="0000CC"/>
              </a:solidFill>
              <a:latin typeface="黑体" panose="02010609060101010101" pitchFamily="2" charset="-122"/>
              <a:ea typeface="黑体" panose="02010609060101010101" pitchFamily="2" charset="-122"/>
            </a:endParaRPr>
          </a:p>
          <a:p>
            <a:pPr>
              <a:lnSpc>
                <a:spcPct val="150000"/>
              </a:lnSpc>
            </a:pPr>
            <a:r>
              <a:rPr lang="en-US" altLang="zh-CN" sz="2000" b="1">
                <a:solidFill>
                  <a:srgbClr val="0000CC"/>
                </a:solidFill>
                <a:latin typeface="黑体" panose="02010609060101010101" pitchFamily="2" charset="-122"/>
                <a:ea typeface="黑体" panose="02010609060101010101" pitchFamily="2" charset="-122"/>
              </a:rPr>
              <a:t>                            </a:t>
            </a:r>
            <a:r>
              <a:rPr lang="zh-CN" altLang="en-US" sz="2000" b="1">
                <a:solidFill>
                  <a:srgbClr val="FF0000"/>
                </a:solidFill>
                <a:latin typeface="黑体" panose="02010609060101010101" pitchFamily="2" charset="-122"/>
                <a:ea typeface="黑体" panose="02010609060101010101" pitchFamily="2" charset="-122"/>
              </a:rPr>
              <a:t>向西</a:t>
            </a:r>
            <a:r>
              <a:rPr lang="en-US" altLang="zh-CN" sz="2000" b="1">
                <a:solidFill>
                  <a:srgbClr val="FF0000"/>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希腊字母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0000CC"/>
                </a:solidFill>
                <a:latin typeface="黑体" panose="02010609060101010101" pitchFamily="2" charset="-122"/>
                <a:ea typeface="黑体" panose="02010609060101010101" pitchFamily="2" charset="-122"/>
              </a:rPr>
              <a:t>拉丁字母</a:t>
            </a:r>
            <a:r>
              <a:rPr lang="en-US" altLang="zh-CN" sz="2000" b="1">
                <a:solidFill>
                  <a:srgbClr val="0000CC"/>
                </a:solidFill>
                <a:latin typeface="黑体" panose="02010609060101010101" pitchFamily="2" charset="-122"/>
                <a:ea typeface="黑体" panose="02010609060101010101" pitchFamily="2" charset="-122"/>
              </a:rPr>
              <a:t>》》</a:t>
            </a:r>
            <a:r>
              <a:rPr lang="zh-CN" altLang="en-US" sz="2000" b="1">
                <a:solidFill>
                  <a:srgbClr val="FF0000"/>
                </a:solidFill>
                <a:ea typeface="华文楷体" pitchFamily="2" charset="-122"/>
              </a:rPr>
              <a:t>今欧洲字母文字的祖先 </a:t>
            </a:r>
            <a:endParaRPr lang="en-US" altLang="zh-CN" sz="2000" b="1">
              <a:solidFill>
                <a:srgbClr val="FF0000"/>
              </a:solidFill>
              <a:latin typeface="黑体" panose="02010609060101010101" pitchFamily="2" charset="-122"/>
              <a:ea typeface="黑体" panose="02010609060101010101" pitchFamily="2" charset="-122"/>
            </a:endParaRPr>
          </a:p>
          <a:p>
            <a:pPr>
              <a:lnSpc>
                <a:spcPct val="150000"/>
              </a:lnSpc>
            </a:pPr>
            <a:r>
              <a:rPr lang="en-US" altLang="zh-CN" sz="2000" b="1">
                <a:solidFill>
                  <a:srgbClr val="FF0000"/>
                </a:solidFill>
                <a:latin typeface="黑体" panose="02010609060101010101" pitchFamily="2" charset="-122"/>
                <a:ea typeface="黑体" panose="02010609060101010101" pitchFamily="2" charset="-122"/>
              </a:rPr>
              <a:t>4.</a:t>
            </a:r>
            <a:r>
              <a:rPr lang="zh-CN" altLang="en-US" sz="2000" b="1">
                <a:solidFill>
                  <a:srgbClr val="FF0000"/>
                </a:solidFill>
                <a:latin typeface="黑体" panose="02010609060101010101" pitchFamily="2" charset="-122"/>
                <a:ea typeface="黑体" panose="02010609060101010101" pitchFamily="2" charset="-122"/>
              </a:rPr>
              <a:t>经贸往来：秦汉与罗马丝绸之路</a:t>
            </a:r>
            <a:endParaRPr lang="zh-CN" altLang="en-US" sz="2000" b="1">
              <a:solidFill>
                <a:srgbClr val="FF0000"/>
              </a:solidFill>
              <a:latin typeface="黑体" panose="02010609060101010101" pitchFamily="2" charset="-122"/>
              <a:ea typeface="黑体" panose="02010609060101010101" pitchFamily="2" charset="-122"/>
            </a:endParaRPr>
          </a:p>
        </p:txBody>
      </p:sp>
      <p:sp>
        <p:nvSpPr>
          <p:cNvPr id="38915" name="矩形 5"/>
          <p:cNvSpPr>
            <a:spLocks noChangeArrowheads="1"/>
          </p:cNvSpPr>
          <p:nvPr/>
        </p:nvSpPr>
        <p:spPr bwMode="auto">
          <a:xfrm>
            <a:off x="-130175" y="2314575"/>
            <a:ext cx="1416050" cy="584200"/>
          </a:xfrm>
          <a:prstGeom prst="rect">
            <a:avLst/>
          </a:prstGeom>
          <a:noFill/>
          <a:ln w="9525">
            <a:noFill/>
            <a:miter lim="800000"/>
          </a:ln>
        </p:spPr>
        <p:txBody>
          <a:bodyPr wrap="none">
            <a:spAutoFit/>
          </a:bodyPr>
          <a:lstStyle/>
          <a:p>
            <a:r>
              <a:rPr lang="zh-CN" altLang="en-US" sz="3200" b="1">
                <a:solidFill>
                  <a:srgbClr val="FF0000"/>
                </a:solidFill>
                <a:latin typeface="华文楷体" pitchFamily="2" charset="-122"/>
                <a:ea typeface="华文楷体" pitchFamily="2" charset="-122"/>
              </a:rPr>
              <a:t>表现：</a:t>
            </a:r>
            <a:endParaRPr lang="zh-CN" altLang="en-US" sz="3200">
              <a:solidFill>
                <a:srgbClr val="FF0000"/>
              </a:solidFill>
            </a:endParaRPr>
          </a:p>
        </p:txBody>
      </p:sp>
      <p:sp>
        <p:nvSpPr>
          <p:cNvPr id="7" name="左大括号 6"/>
          <p:cNvSpPr/>
          <p:nvPr/>
        </p:nvSpPr>
        <p:spPr>
          <a:xfrm>
            <a:off x="885825" y="1582738"/>
            <a:ext cx="231775" cy="21336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38917" name="矩形 8"/>
          <p:cNvSpPr>
            <a:spLocks noChangeArrowheads="1"/>
          </p:cNvSpPr>
          <p:nvPr/>
        </p:nvSpPr>
        <p:spPr bwMode="auto">
          <a:xfrm>
            <a:off x="-79375" y="3975100"/>
            <a:ext cx="1416050" cy="585788"/>
          </a:xfrm>
          <a:prstGeom prst="rect">
            <a:avLst/>
          </a:prstGeom>
          <a:noFill/>
          <a:ln w="9525">
            <a:noFill/>
            <a:miter lim="800000"/>
          </a:ln>
        </p:spPr>
        <p:txBody>
          <a:bodyPr wrap="none">
            <a:spAutoFit/>
          </a:bodyPr>
          <a:lstStyle/>
          <a:p>
            <a:r>
              <a:rPr lang="zh-CN" altLang="en-US" sz="3200" b="1">
                <a:solidFill>
                  <a:srgbClr val="FF0000"/>
                </a:solidFill>
                <a:latin typeface="华文楷体" pitchFamily="2" charset="-122"/>
                <a:ea typeface="华文楷体" pitchFamily="2" charset="-122"/>
              </a:rPr>
              <a:t>方式：</a:t>
            </a:r>
            <a:endParaRPr lang="zh-CN" altLang="en-US" sz="3200">
              <a:solidFill>
                <a:srgbClr val="FF0000"/>
              </a:solidFill>
            </a:endParaRPr>
          </a:p>
        </p:txBody>
      </p:sp>
      <p:sp>
        <p:nvSpPr>
          <p:cNvPr id="10" name="矩形 9"/>
          <p:cNvSpPr>
            <a:spLocks noChangeArrowheads="1"/>
          </p:cNvSpPr>
          <p:nvPr/>
        </p:nvSpPr>
        <p:spPr bwMode="auto">
          <a:xfrm>
            <a:off x="1052513" y="4054475"/>
            <a:ext cx="3878262" cy="461963"/>
          </a:xfrm>
          <a:prstGeom prst="rect">
            <a:avLst/>
          </a:prstGeom>
          <a:solidFill>
            <a:srgbClr val="FFFF00"/>
          </a:solidFill>
          <a:ln w="9525">
            <a:noFill/>
            <a:miter lim="800000"/>
          </a:ln>
        </p:spPr>
        <p:txBody>
          <a:bodyPr wrap="none">
            <a:spAutoFit/>
          </a:bodyPr>
          <a:lstStyle/>
          <a:p>
            <a:r>
              <a:rPr lang="zh-CN" altLang="en-US" sz="2400" b="1">
                <a:solidFill>
                  <a:srgbClr val="FF0000"/>
                </a:solidFill>
                <a:latin typeface="Calibri" panose="020F0502020204030204" pitchFamily="34" charset="0"/>
                <a:ea typeface="华文楷体" pitchFamily="2" charset="-122"/>
              </a:rPr>
              <a:t>以和平交流、友好往来为主</a:t>
            </a:r>
            <a:endParaRPr lang="zh-CN" altLang="en-US" sz="2400">
              <a:solidFill>
                <a:srgbClr val="FF0000"/>
              </a:solidFill>
            </a:endParaRPr>
          </a:p>
        </p:txBody>
      </p:sp>
      <p:sp>
        <p:nvSpPr>
          <p:cNvPr id="38919" name="矩形 10"/>
          <p:cNvSpPr>
            <a:spLocks noChangeArrowheads="1"/>
          </p:cNvSpPr>
          <p:nvPr/>
        </p:nvSpPr>
        <p:spPr bwMode="auto">
          <a:xfrm>
            <a:off x="-28575" y="4826000"/>
            <a:ext cx="1422400" cy="461963"/>
          </a:xfrm>
          <a:prstGeom prst="rect">
            <a:avLst/>
          </a:prstGeom>
          <a:noFill/>
          <a:ln w="9525">
            <a:noFill/>
            <a:miter lim="800000"/>
          </a:ln>
        </p:spPr>
        <p:txBody>
          <a:bodyPr wrap="none">
            <a:spAutoFit/>
          </a:bodyPr>
          <a:lstStyle/>
          <a:p>
            <a:r>
              <a:rPr lang="zh-CN" altLang="en-US" sz="2400" b="1">
                <a:solidFill>
                  <a:srgbClr val="FF0000"/>
                </a:solidFill>
                <a:latin typeface="黑体" panose="02010609060101010101" pitchFamily="2" charset="-122"/>
                <a:ea typeface="黑体" panose="02010609060101010101" pitchFamily="2" charset="-122"/>
              </a:rPr>
              <a:t>总趋势：</a:t>
            </a:r>
            <a:endParaRPr lang="zh-CN" altLang="en-US"/>
          </a:p>
        </p:txBody>
      </p:sp>
      <p:sp>
        <p:nvSpPr>
          <p:cNvPr id="12" name="矩形 11"/>
          <p:cNvSpPr/>
          <p:nvPr/>
        </p:nvSpPr>
        <p:spPr>
          <a:xfrm>
            <a:off x="1168400" y="4889500"/>
            <a:ext cx="6973888" cy="400050"/>
          </a:xfrm>
          <a:prstGeom prst="rect">
            <a:avLst/>
          </a:prstGeom>
          <a:solidFill>
            <a:schemeClr val="accent3">
              <a:lumMod val="20000"/>
              <a:lumOff val="80000"/>
            </a:schemeClr>
          </a:solidFill>
        </p:spPr>
        <p:txBody>
          <a:bodyPr>
            <a:spAutoFit/>
          </a:bodyPr>
          <a:lstStyle/>
          <a:p>
            <a:pPr>
              <a:defRPr/>
            </a:pPr>
            <a:r>
              <a:rPr lang="zh-CN" altLang="en-US" sz="2000" b="1" dirty="0">
                <a:solidFill>
                  <a:srgbClr val="0000CC"/>
                </a:solidFill>
                <a:latin typeface="黑体" panose="02010609060101010101" pitchFamily="2" charset="-122"/>
                <a:ea typeface="黑体" panose="02010609060101010101" pitchFamily="2" charset="-122"/>
              </a:rPr>
              <a:t>文明之间交往的总趋势是不断增多，相互影响也不断扩大</a:t>
            </a:r>
            <a:endParaRPr lang="zh-CN" altLang="en-US" sz="2000" dirty="0">
              <a:solidFill>
                <a:srgbClr val="FF0000"/>
              </a:solidFill>
            </a:endParaRPr>
          </a:p>
        </p:txBody>
      </p:sp>
      <p:sp>
        <p:nvSpPr>
          <p:cNvPr id="13" name="Text Box 4"/>
          <p:cNvSpPr txBox="1">
            <a:spLocks noChangeArrowheads="1"/>
          </p:cNvSpPr>
          <p:nvPr/>
        </p:nvSpPr>
        <p:spPr bwMode="auto">
          <a:xfrm>
            <a:off x="101600" y="530225"/>
            <a:ext cx="11814175" cy="830263"/>
          </a:xfrm>
          <a:prstGeom prst="rect">
            <a:avLst/>
          </a:prstGeom>
          <a:solidFill>
            <a:schemeClr val="accent4">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sz="2400" b="1" dirty="0" smtClean="0">
                <a:solidFill>
                  <a:srgbClr val="0000FF"/>
                </a:solidFill>
                <a:latin typeface="黑体" panose="02010609060101010101" pitchFamily="2" charset="-122"/>
                <a:ea typeface="黑体" panose="02010609060101010101" pitchFamily="2" charset="-122"/>
              </a:rPr>
              <a:t>2.</a:t>
            </a:r>
            <a:r>
              <a:rPr lang="zh-CN" altLang="en-US" sz="2400" b="1" dirty="0" smtClean="0">
                <a:solidFill>
                  <a:srgbClr val="0000FF"/>
                </a:solidFill>
                <a:latin typeface="黑体" panose="02010609060101010101" pitchFamily="2" charset="-122"/>
                <a:ea typeface="黑体" panose="02010609060101010101" pitchFamily="2" charset="-122"/>
              </a:rPr>
              <a:t>除了军事，</a:t>
            </a:r>
            <a:r>
              <a:rPr lang="zh-CN" altLang="en-US" sz="2400" b="1" dirty="0">
                <a:latin typeface="华文仿宋" pitchFamily="2" charset="-122"/>
                <a:ea typeface="华文仿宋" pitchFamily="2" charset="-122"/>
              </a:rPr>
              <a:t>请大家根据</a:t>
            </a:r>
            <a:r>
              <a:rPr lang="zh-CN" altLang="en-US" sz="2400" b="1" dirty="0" smtClean="0">
                <a:latin typeface="华文仿宋" pitchFamily="2" charset="-122"/>
                <a:ea typeface="华文仿宋" pitchFamily="2" charset="-122"/>
              </a:rPr>
              <a:t>课本，概括</a:t>
            </a:r>
            <a:r>
              <a:rPr lang="zh-CN" altLang="en-US" sz="2400" b="1" dirty="0" smtClean="0">
                <a:solidFill>
                  <a:srgbClr val="0000CC"/>
                </a:solidFill>
                <a:latin typeface="华文楷体" pitchFamily="2" charset="-122"/>
                <a:ea typeface="华文楷体" pitchFamily="2" charset="-122"/>
              </a:rPr>
              <a:t>古代帝国文明向</a:t>
            </a:r>
            <a:r>
              <a:rPr lang="zh-CN" altLang="en-US" sz="2400" b="1" dirty="0">
                <a:solidFill>
                  <a:srgbClr val="0000CC"/>
                </a:solidFill>
                <a:latin typeface="华文楷体" pitchFamily="2" charset="-122"/>
                <a:ea typeface="华文楷体" pitchFamily="2" charset="-122"/>
              </a:rPr>
              <a:t>外传播</a:t>
            </a:r>
            <a:r>
              <a:rPr lang="zh-CN" altLang="en-US" sz="2400" b="1" dirty="0" smtClean="0">
                <a:solidFill>
                  <a:srgbClr val="0000CC"/>
                </a:solidFill>
                <a:latin typeface="华文楷体" pitchFamily="2" charset="-122"/>
                <a:ea typeface="华文楷体" pitchFamily="2" charset="-122"/>
              </a:rPr>
              <a:t>表现；总结</a:t>
            </a:r>
            <a:r>
              <a:rPr lang="zh-CN" altLang="en-US" sz="2400" b="1" dirty="0" smtClean="0">
                <a:solidFill>
                  <a:srgbClr val="008000"/>
                </a:solidFill>
                <a:latin typeface="华文楷体" pitchFamily="2" charset="-122"/>
                <a:ea typeface="华文楷体" pitchFamily="2" charset="-122"/>
              </a:rPr>
              <a:t>不同</a:t>
            </a:r>
            <a:r>
              <a:rPr lang="zh-CN" altLang="en-US" sz="2400" b="1" dirty="0">
                <a:solidFill>
                  <a:srgbClr val="008000"/>
                </a:solidFill>
                <a:latin typeface="华文楷体" pitchFamily="2" charset="-122"/>
                <a:ea typeface="华文楷体" pitchFamily="2" charset="-122"/>
              </a:rPr>
              <a:t>文明之间交往</a:t>
            </a:r>
            <a:r>
              <a:rPr lang="zh-CN" altLang="en-US" sz="2400" b="1" dirty="0" smtClean="0">
                <a:solidFill>
                  <a:srgbClr val="008000"/>
                </a:solidFill>
                <a:latin typeface="华文楷体" pitchFamily="2" charset="-122"/>
                <a:ea typeface="华文楷体" pitchFamily="2" charset="-122"/>
              </a:rPr>
              <a:t>的主要方式</a:t>
            </a:r>
            <a:r>
              <a:rPr lang="zh-CN" altLang="en-US" sz="2400" b="1" dirty="0">
                <a:solidFill>
                  <a:srgbClr val="008000"/>
                </a:solidFill>
                <a:latin typeface="华文楷体" pitchFamily="2" charset="-122"/>
                <a:ea typeface="华文楷体" pitchFamily="2" charset="-122"/>
              </a:rPr>
              <a:t>、总趋势</a:t>
            </a:r>
            <a:r>
              <a:rPr lang="zh-CN" altLang="en-US" sz="2400" b="1" dirty="0" smtClean="0">
                <a:solidFill>
                  <a:srgbClr val="008000"/>
                </a:solidFill>
                <a:latin typeface="华文楷体" pitchFamily="2" charset="-122"/>
                <a:ea typeface="华文楷体" pitchFamily="2" charset="-122"/>
              </a:rPr>
              <a:t>。</a:t>
            </a:r>
            <a:endParaRPr lang="zh-CN" altLang="en-US" sz="2400" b="1" dirty="0">
              <a:solidFill>
                <a:srgbClr val="008000"/>
              </a:solidFill>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barn(inVertical)">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文本框 6"/>
          <p:cNvSpPr txBox="1">
            <a:spLocks noChangeArrowheads="1"/>
          </p:cNvSpPr>
          <p:nvPr/>
        </p:nvSpPr>
        <p:spPr bwMode="auto">
          <a:xfrm>
            <a:off x="1433513" y="393700"/>
            <a:ext cx="3114675" cy="588963"/>
          </a:xfrm>
          <a:prstGeom prst="rect">
            <a:avLst/>
          </a:prstGeom>
          <a:noFill/>
          <a:ln w="9525">
            <a:solidFill>
              <a:schemeClr val="accent2"/>
            </a:solidFill>
            <a:miter lim="800000"/>
          </a:ln>
        </p:spPr>
        <p:txBody>
          <a:bodyPr>
            <a:spAutoFit/>
          </a:bodyPr>
          <a:lstStyle/>
          <a:p>
            <a:r>
              <a:rPr lang="en-US" altLang="zh-CN" sz="3200" b="1">
                <a:solidFill>
                  <a:srgbClr val="002060"/>
                </a:solidFill>
                <a:latin typeface="华文中宋" pitchFamily="2" charset="-122"/>
                <a:ea typeface="华文中宋" pitchFamily="2" charset="-122"/>
              </a:rPr>
              <a:t>【</a:t>
            </a:r>
            <a:r>
              <a:rPr lang="zh-CN" altLang="en-US" sz="3200" b="1">
                <a:solidFill>
                  <a:srgbClr val="002060"/>
                </a:solidFill>
                <a:latin typeface="华文中宋" pitchFamily="2" charset="-122"/>
                <a:ea typeface="华文中宋" pitchFamily="2" charset="-122"/>
              </a:rPr>
              <a:t>知识结构</a:t>
            </a:r>
            <a:r>
              <a:rPr lang="en-US" altLang="zh-CN" sz="3200" b="1">
                <a:solidFill>
                  <a:srgbClr val="002060"/>
                </a:solidFill>
                <a:latin typeface="华文中宋" pitchFamily="2" charset="-122"/>
                <a:ea typeface="华文中宋" pitchFamily="2" charset="-122"/>
              </a:rPr>
              <a:t>】</a:t>
            </a:r>
            <a:endParaRPr lang="en-US" altLang="zh-CN" sz="3200" b="1">
              <a:solidFill>
                <a:srgbClr val="002060"/>
              </a:solidFill>
              <a:latin typeface="华文中宋" pitchFamily="2" charset="-122"/>
              <a:ea typeface="华文中宋" pitchFamily="2" charset="-122"/>
            </a:endParaRPr>
          </a:p>
        </p:txBody>
      </p:sp>
      <p:pic>
        <p:nvPicPr>
          <p:cNvPr id="39938" name="Picture 8"/>
          <p:cNvPicPr>
            <a:picLocks noChangeAspect="1" noChangeArrowheads="1"/>
          </p:cNvPicPr>
          <p:nvPr/>
        </p:nvPicPr>
        <p:blipFill>
          <a:blip r:embed="rId1"/>
          <a:srcRect/>
          <a:stretch>
            <a:fillRect/>
          </a:stretch>
        </p:blipFill>
        <p:spPr bwMode="auto">
          <a:xfrm>
            <a:off x="781050" y="1422400"/>
            <a:ext cx="10664825" cy="4621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古罗马军用大道"/>
          <p:cNvPicPr>
            <a:picLocks noChangeAspect="1" noChangeArrowheads="1"/>
          </p:cNvPicPr>
          <p:nvPr/>
        </p:nvPicPr>
        <p:blipFill>
          <a:blip r:embed="rId1"/>
          <a:srcRect r="5495"/>
          <a:stretch>
            <a:fillRect/>
          </a:stretch>
        </p:blipFill>
        <p:spPr bwMode="auto">
          <a:xfrm>
            <a:off x="7834313" y="163513"/>
            <a:ext cx="2676525" cy="4027487"/>
          </a:xfrm>
          <a:prstGeom prst="rect">
            <a:avLst/>
          </a:prstGeom>
          <a:noFill/>
          <a:ln w="9525">
            <a:noFill/>
            <a:miter lim="800000"/>
            <a:headEnd/>
            <a:tailEnd/>
          </a:ln>
        </p:spPr>
      </p:pic>
      <p:grpSp>
        <p:nvGrpSpPr>
          <p:cNvPr id="40962" name="Group 4"/>
          <p:cNvGrpSpPr/>
          <p:nvPr/>
        </p:nvGrpSpPr>
        <p:grpSpPr bwMode="auto">
          <a:xfrm>
            <a:off x="10769600" y="0"/>
            <a:ext cx="1320800" cy="4191000"/>
            <a:chOff x="0" y="0"/>
            <a:chExt cx="624" cy="2640"/>
          </a:xfrm>
        </p:grpSpPr>
        <p:sp>
          <p:nvSpPr>
            <p:cNvPr id="40967" name="WordArt 5"/>
            <p:cNvSpPr>
              <a:spLocks noChangeArrowheads="1" noChangeShapeType="1" noTextEdit="1"/>
            </p:cNvSpPr>
            <p:nvPr/>
          </p:nvSpPr>
          <p:spPr bwMode="auto">
            <a:xfrm>
              <a:off x="96" y="0"/>
              <a:ext cx="432" cy="288"/>
            </a:xfrm>
            <a:prstGeom prst="rect">
              <a:avLst/>
            </a:prstGeom>
          </p:spPr>
          <p:txBody>
            <a:bodyPr wrap="none" fromWordArt="1">
              <a:prstTxWarp prst="textPlain">
                <a:avLst>
                  <a:gd name="adj" fmla="val 50000"/>
                </a:avLst>
              </a:prstTxWarp>
            </a:bodyPr>
            <a:lstStyle/>
            <a:p>
              <a:r>
                <a:rPr lang="en-US" altLang="zh-CN"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rPr>
                <a:t>All</a:t>
              </a:r>
              <a:endParaRPr lang="zh-CN" altLang="en-US"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endParaRPr>
            </a:p>
          </p:txBody>
        </p:sp>
        <p:sp>
          <p:nvSpPr>
            <p:cNvPr id="40968" name="WordArt 6"/>
            <p:cNvSpPr>
              <a:spLocks noChangeArrowheads="1" noChangeShapeType="1" noTextEdit="1"/>
            </p:cNvSpPr>
            <p:nvPr/>
          </p:nvSpPr>
          <p:spPr bwMode="auto">
            <a:xfrm>
              <a:off x="0" y="480"/>
              <a:ext cx="576" cy="336"/>
            </a:xfrm>
            <a:prstGeom prst="rect">
              <a:avLst/>
            </a:prstGeom>
          </p:spPr>
          <p:txBody>
            <a:bodyPr wrap="none" fromWordArt="1">
              <a:prstTxWarp prst="textPlain">
                <a:avLst>
                  <a:gd name="adj" fmla="val 50000"/>
                </a:avLst>
              </a:prstTxWarp>
            </a:bodyPr>
            <a:lstStyle/>
            <a:p>
              <a:r>
                <a:rPr lang="en-US" altLang="zh-CN"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rPr>
                <a:t>Roads</a:t>
              </a:r>
              <a:endParaRPr lang="zh-CN" altLang="en-US"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endParaRPr>
            </a:p>
          </p:txBody>
        </p:sp>
        <p:sp>
          <p:nvSpPr>
            <p:cNvPr id="40969" name="WordArt 7"/>
            <p:cNvSpPr>
              <a:spLocks noChangeArrowheads="1" noChangeShapeType="1" noTextEdit="1"/>
            </p:cNvSpPr>
            <p:nvPr/>
          </p:nvSpPr>
          <p:spPr bwMode="auto">
            <a:xfrm>
              <a:off x="48" y="1056"/>
              <a:ext cx="528" cy="336"/>
            </a:xfrm>
            <a:prstGeom prst="rect">
              <a:avLst/>
            </a:prstGeom>
          </p:spPr>
          <p:txBody>
            <a:bodyPr wrap="none" fromWordArt="1">
              <a:prstTxWarp prst="textPlain">
                <a:avLst>
                  <a:gd name="adj" fmla="val 50000"/>
                </a:avLst>
              </a:prstTxWarp>
            </a:bodyPr>
            <a:lstStyle/>
            <a:p>
              <a:r>
                <a:rPr lang="en-US" altLang="zh-CN"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rPr>
                <a:t>Lead</a:t>
              </a:r>
              <a:endParaRPr lang="zh-CN" altLang="en-US"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endParaRPr>
            </a:p>
          </p:txBody>
        </p:sp>
        <p:sp>
          <p:nvSpPr>
            <p:cNvPr id="40970" name="WordArt 8"/>
            <p:cNvSpPr>
              <a:spLocks noChangeArrowheads="1" noChangeShapeType="1" noTextEdit="1"/>
            </p:cNvSpPr>
            <p:nvPr/>
          </p:nvSpPr>
          <p:spPr bwMode="auto">
            <a:xfrm>
              <a:off x="144" y="1728"/>
              <a:ext cx="432" cy="288"/>
            </a:xfrm>
            <a:prstGeom prst="rect">
              <a:avLst/>
            </a:prstGeom>
          </p:spPr>
          <p:txBody>
            <a:bodyPr wrap="none" fromWordArt="1">
              <a:prstTxWarp prst="textPlain">
                <a:avLst>
                  <a:gd name="adj" fmla="val 50000"/>
                </a:avLst>
              </a:prstTxWarp>
            </a:bodyPr>
            <a:lstStyle/>
            <a:p>
              <a:r>
                <a:rPr lang="en-US" altLang="zh-CN"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rPr>
                <a:t>To</a:t>
              </a:r>
              <a:endParaRPr lang="zh-CN" altLang="en-US" sz="3600" b="1" i="1" kern="10">
                <a:ln w="9525">
                  <a:solidFill>
                    <a:srgbClr val="FFFF00"/>
                  </a:solidFill>
                  <a:round/>
                </a:ln>
                <a:solidFill>
                  <a:srgbClr val="FF0000"/>
                </a:solidFill>
                <a:effectLst>
                  <a:outerShdw sy="50000" kx="-2453608" rotWithShape="0">
                    <a:srgbClr val="C0C0C0">
                      <a:alpha val="50000"/>
                    </a:srgbClr>
                  </a:outerShdw>
                </a:effectLst>
                <a:latin typeface="宋体" panose="02010600030101010101" pitchFamily="2" charset="-122"/>
                <a:ea typeface="宋体" panose="02010600030101010101" pitchFamily="2" charset="-122"/>
              </a:endParaRPr>
            </a:p>
          </p:txBody>
        </p:sp>
        <p:sp>
          <p:nvSpPr>
            <p:cNvPr id="40971" name="WordArt 9"/>
            <p:cNvSpPr>
              <a:spLocks noChangeArrowheads="1" noChangeShapeType="1" noTextEdit="1"/>
            </p:cNvSpPr>
            <p:nvPr/>
          </p:nvSpPr>
          <p:spPr bwMode="auto">
            <a:xfrm>
              <a:off x="48" y="2352"/>
              <a:ext cx="576" cy="288"/>
            </a:xfrm>
            <a:prstGeom prst="rect">
              <a:avLst/>
            </a:prstGeom>
          </p:spPr>
          <p:txBody>
            <a:bodyPr wrap="none" fromWordArt="1">
              <a:prstTxWarp prst="textPlain">
                <a:avLst>
                  <a:gd name="adj" fmla="val 50000"/>
                </a:avLst>
              </a:prstTxWarp>
            </a:bodyPr>
            <a:lstStyle/>
            <a:p>
              <a:r>
                <a:rPr lang="en-US" altLang="zh-CN" sz="3600" b="1" i="1" kern="10">
                  <a:ln w="9525">
                    <a:solidFill>
                      <a:srgbClr val="FFFF00"/>
                    </a:solidFill>
                    <a:round/>
                  </a:ln>
                  <a:solidFill>
                    <a:srgbClr val="FF0000"/>
                  </a:solidFill>
                  <a:effectLst>
                    <a:outerShdw sy="50000" kx="-2361057" rotWithShape="0">
                      <a:srgbClr val="C0C0C0">
                        <a:alpha val="50000"/>
                      </a:srgbClr>
                    </a:outerShdw>
                  </a:effectLst>
                  <a:latin typeface="宋体" panose="02010600030101010101" pitchFamily="2" charset="-122"/>
                  <a:ea typeface="宋体" panose="02010600030101010101" pitchFamily="2" charset="-122"/>
                </a:rPr>
                <a:t>Rome.</a:t>
              </a:r>
              <a:endParaRPr lang="zh-CN" altLang="en-US" sz="3600" b="1" i="1" kern="10">
                <a:ln w="9525">
                  <a:solidFill>
                    <a:srgbClr val="FFFF00"/>
                  </a:solidFill>
                  <a:round/>
                </a:ln>
                <a:solidFill>
                  <a:srgbClr val="FF0000"/>
                </a:solidFill>
                <a:effectLst>
                  <a:outerShdw sy="50000" kx="-2361057" rotWithShape="0">
                    <a:srgbClr val="C0C0C0">
                      <a:alpha val="50000"/>
                    </a:srgbClr>
                  </a:outerShdw>
                </a:effectLst>
                <a:latin typeface="宋体" panose="02010600030101010101" pitchFamily="2" charset="-122"/>
                <a:ea typeface="宋体" panose="02010600030101010101" pitchFamily="2" charset="-122"/>
              </a:endParaRPr>
            </a:p>
          </p:txBody>
        </p:sp>
      </p:grpSp>
      <p:sp>
        <p:nvSpPr>
          <p:cNvPr id="40963" name="TextBox 1"/>
          <p:cNvSpPr txBox="1">
            <a:spLocks noChangeArrowheads="1"/>
          </p:cNvSpPr>
          <p:nvPr/>
        </p:nvSpPr>
        <p:spPr bwMode="auto">
          <a:xfrm>
            <a:off x="8142288" y="4376738"/>
            <a:ext cx="1800225" cy="369887"/>
          </a:xfrm>
          <a:prstGeom prst="rect">
            <a:avLst/>
          </a:prstGeom>
          <a:noFill/>
          <a:ln w="9525">
            <a:noFill/>
            <a:miter lim="800000"/>
          </a:ln>
        </p:spPr>
        <p:txBody>
          <a:bodyPr wrap="none">
            <a:spAutoFit/>
          </a:bodyPr>
          <a:lstStyle/>
          <a:p>
            <a:r>
              <a:rPr lang="zh-CN" altLang="en-US" b="1"/>
              <a:t>古罗马军用大道</a:t>
            </a:r>
            <a:endParaRPr lang="zh-CN" altLang="en-US" b="1"/>
          </a:p>
        </p:txBody>
      </p:sp>
      <p:sp>
        <p:nvSpPr>
          <p:cNvPr id="40964" name="Text Box 2"/>
          <p:cNvSpPr txBox="1">
            <a:spLocks noChangeArrowheads="1"/>
          </p:cNvSpPr>
          <p:nvPr/>
        </p:nvSpPr>
        <p:spPr bwMode="auto">
          <a:xfrm>
            <a:off x="188913" y="325438"/>
            <a:ext cx="6923087" cy="1939925"/>
          </a:xfrm>
          <a:prstGeom prst="rect">
            <a:avLst/>
          </a:prstGeom>
          <a:noFill/>
          <a:ln w="9525">
            <a:noFill/>
            <a:miter lim="800000"/>
          </a:ln>
        </p:spPr>
        <p:txBody>
          <a:bodyPr>
            <a:spAutoFit/>
          </a:bodyPr>
          <a:lstStyle/>
          <a:p>
            <a:r>
              <a:rPr lang="en-US" altLang="zh-CN" sz="2400" b="1">
                <a:ea typeface="华文楷体" pitchFamily="2" charset="-122"/>
              </a:rPr>
              <a:t>【</a:t>
            </a:r>
            <a:r>
              <a:rPr lang="zh-CN" altLang="en-US" sz="2400" b="1">
                <a:ea typeface="华文楷体" pitchFamily="2" charset="-122"/>
              </a:rPr>
              <a:t>学习拓展</a:t>
            </a:r>
            <a:r>
              <a:rPr lang="en-US" altLang="zh-CN" sz="2400" b="1">
                <a:ea typeface="华文楷体" pitchFamily="2" charset="-122"/>
              </a:rPr>
              <a:t>】</a:t>
            </a:r>
            <a:endParaRPr lang="en-US" altLang="zh-CN" sz="2400" b="1">
              <a:ea typeface="华文楷体" pitchFamily="2" charset="-122"/>
            </a:endParaRPr>
          </a:p>
          <a:p>
            <a:r>
              <a:rPr lang="zh-CN" altLang="en-US" sz="2400" b="1">
                <a:ea typeface="华文楷体" pitchFamily="2" charset="-122"/>
              </a:rPr>
              <a:t>         </a:t>
            </a:r>
            <a:r>
              <a:rPr lang="zh-CN" altLang="en-US" sz="2400" b="1">
                <a:solidFill>
                  <a:srgbClr val="0000CC"/>
                </a:solidFill>
                <a:latin typeface="华文楷体" pitchFamily="2" charset="-122"/>
                <a:ea typeface="华文楷体" pitchFamily="2" charset="-122"/>
              </a:rPr>
              <a:t>讨论：中国秦朝修建了连通全国的驰道和直道，罗马帝国有“条条大道通罗马”的说法。为什么古代世界的大国都要修建大通道？大通道的修建又有什么影响？</a:t>
            </a:r>
            <a:endParaRPr lang="zh-CN" altLang="en-US" sz="2400" b="1">
              <a:solidFill>
                <a:srgbClr val="0000CC"/>
              </a:solidFill>
              <a:latin typeface="华文楷体" pitchFamily="2" charset="-122"/>
              <a:ea typeface="华文楷体" pitchFamily="2" charset="-122"/>
            </a:endParaRPr>
          </a:p>
        </p:txBody>
      </p:sp>
      <p:sp>
        <p:nvSpPr>
          <p:cNvPr id="13" name="Text Box 3"/>
          <p:cNvSpPr txBox="1">
            <a:spLocks noChangeArrowheads="1"/>
          </p:cNvSpPr>
          <p:nvPr/>
        </p:nvSpPr>
        <p:spPr bwMode="auto">
          <a:xfrm>
            <a:off x="0" y="2176463"/>
            <a:ext cx="7834313" cy="2001837"/>
          </a:xfrm>
          <a:prstGeom prst="rect">
            <a:avLst/>
          </a:prstGeom>
          <a:noFill/>
          <a:ln w="9525">
            <a:noFill/>
            <a:miter lim="800000"/>
          </a:ln>
        </p:spPr>
        <p:txBody>
          <a:bodyPr>
            <a:spAutoFit/>
          </a:bodyPr>
          <a:lstStyle/>
          <a:p>
            <a:r>
              <a:rPr lang="zh-CN" altLang="en-US" sz="2800" b="1">
                <a:solidFill>
                  <a:srgbClr val="FF0000"/>
                </a:solidFill>
                <a:latin typeface="华文楷体" pitchFamily="2" charset="-122"/>
                <a:ea typeface="华文楷体" pitchFamily="2" charset="-122"/>
              </a:rPr>
              <a:t>原因：</a:t>
            </a:r>
            <a:endParaRPr lang="en-US" altLang="zh-CN" sz="2800" b="1">
              <a:solidFill>
                <a:srgbClr val="FF0000"/>
              </a:solidFill>
              <a:latin typeface="华文楷体" pitchFamily="2" charset="-122"/>
              <a:ea typeface="华文楷体" pitchFamily="2" charset="-122"/>
            </a:endParaRPr>
          </a:p>
          <a:p>
            <a:r>
              <a:rPr lang="zh-CN" altLang="en-US" sz="2400" b="1">
                <a:solidFill>
                  <a:srgbClr val="008000"/>
                </a:solidFill>
                <a:latin typeface="宋体" panose="02010600030101010101" pitchFamily="2" charset="-122"/>
              </a:rPr>
              <a:t>①</a:t>
            </a:r>
            <a:r>
              <a:rPr lang="zh-CN" altLang="en-US" sz="2400" b="1">
                <a:solidFill>
                  <a:srgbClr val="008000"/>
                </a:solidFill>
                <a:latin typeface="华文楷体" pitchFamily="2" charset="-122"/>
                <a:ea typeface="华文楷体" pitchFamily="2" charset="-122"/>
              </a:rPr>
              <a:t>政治：实现或巩固对辽阔疆域统治的需要</a:t>
            </a:r>
            <a:endParaRPr lang="zh-CN" altLang="en-US" sz="2400" b="1">
              <a:solidFill>
                <a:srgbClr val="008000"/>
              </a:solidFill>
              <a:latin typeface="华文楷体" pitchFamily="2" charset="-122"/>
              <a:ea typeface="华文楷体" pitchFamily="2" charset="-122"/>
            </a:endParaRPr>
          </a:p>
          <a:p>
            <a:r>
              <a:rPr lang="zh-CN" altLang="en-US" sz="2400" b="1">
                <a:solidFill>
                  <a:srgbClr val="008000"/>
                </a:solidFill>
                <a:latin typeface="华文楷体" pitchFamily="2" charset="-122"/>
                <a:ea typeface="华文楷体" pitchFamily="2" charset="-122"/>
              </a:rPr>
              <a:t>               （利于军队调动、政令畅达）；</a:t>
            </a:r>
            <a:endParaRPr lang="zh-CN" altLang="en-US" sz="2400" b="1">
              <a:solidFill>
                <a:srgbClr val="008000"/>
              </a:solidFill>
              <a:latin typeface="华文楷体" pitchFamily="2" charset="-122"/>
              <a:ea typeface="华文楷体" pitchFamily="2" charset="-122"/>
            </a:endParaRPr>
          </a:p>
          <a:p>
            <a:r>
              <a:rPr lang="zh-CN" altLang="en-US" sz="2400" b="1">
                <a:solidFill>
                  <a:srgbClr val="008000"/>
                </a:solidFill>
                <a:latin typeface="宋体" panose="02010600030101010101" pitchFamily="2" charset="-122"/>
              </a:rPr>
              <a:t>②</a:t>
            </a:r>
            <a:r>
              <a:rPr lang="zh-CN" altLang="en-US" sz="2400" b="1">
                <a:solidFill>
                  <a:srgbClr val="008000"/>
                </a:solidFill>
                <a:latin typeface="华文楷体" pitchFamily="2" charset="-122"/>
                <a:ea typeface="华文楷体" pitchFamily="2" charset="-122"/>
              </a:rPr>
              <a:t>军事：进行征服和扩张，保证后勤补给的需要；</a:t>
            </a:r>
            <a:endParaRPr lang="zh-CN" altLang="en-US" sz="2400" b="1">
              <a:solidFill>
                <a:srgbClr val="008000"/>
              </a:solidFill>
              <a:latin typeface="华文楷体" pitchFamily="2" charset="-122"/>
              <a:ea typeface="华文楷体" pitchFamily="2" charset="-122"/>
            </a:endParaRPr>
          </a:p>
          <a:p>
            <a:r>
              <a:rPr lang="zh-CN" altLang="en-US" sz="2400" b="1">
                <a:solidFill>
                  <a:srgbClr val="008000"/>
                </a:solidFill>
                <a:latin typeface="宋体" panose="02010600030101010101" pitchFamily="2" charset="-122"/>
              </a:rPr>
              <a:t>③</a:t>
            </a:r>
            <a:r>
              <a:rPr lang="zh-CN" altLang="en-US" sz="2400" b="1">
                <a:solidFill>
                  <a:srgbClr val="008000"/>
                </a:solidFill>
                <a:latin typeface="华文楷体" pitchFamily="2" charset="-122"/>
                <a:ea typeface="华文楷体" pitchFamily="2" charset="-122"/>
              </a:rPr>
              <a:t>经济文化：经济文化交流，特别是商品经济发展的需要。</a:t>
            </a:r>
            <a:endParaRPr lang="zh-CN" altLang="en-US" sz="2400" b="1">
              <a:solidFill>
                <a:srgbClr val="008000"/>
              </a:solidFill>
              <a:latin typeface="华文楷体" pitchFamily="2" charset="-122"/>
              <a:ea typeface="华文楷体" pitchFamily="2" charset="-122"/>
            </a:endParaRPr>
          </a:p>
        </p:txBody>
      </p:sp>
      <p:sp>
        <p:nvSpPr>
          <p:cNvPr id="14" name="Text Box 3"/>
          <p:cNvSpPr txBox="1">
            <a:spLocks noChangeArrowheads="1"/>
          </p:cNvSpPr>
          <p:nvPr/>
        </p:nvSpPr>
        <p:spPr bwMode="auto">
          <a:xfrm>
            <a:off x="93663" y="4143375"/>
            <a:ext cx="10023475" cy="2000250"/>
          </a:xfrm>
          <a:prstGeom prst="rect">
            <a:avLst/>
          </a:prstGeom>
          <a:solidFill>
            <a:schemeClr val="accent4">
              <a:lumMod val="40000"/>
              <a:lumOff val="60000"/>
            </a:schemeClr>
          </a:solidFill>
          <a:ln w="9525">
            <a:noFill/>
            <a:miter lim="800000"/>
          </a:ln>
          <a:effectLst/>
        </p:spPr>
        <p:txBody>
          <a:bodyPr>
            <a:spAutoFit/>
          </a:bodyPr>
          <a:lstStyle/>
          <a:p>
            <a:pPr>
              <a:defRPr/>
            </a:pPr>
            <a:r>
              <a:rPr lang="zh-CN" altLang="en-US" sz="2800" b="1" dirty="0">
                <a:solidFill>
                  <a:srgbClr val="FF0000"/>
                </a:solidFill>
                <a:latin typeface="华文楷体" pitchFamily="2" charset="-122"/>
                <a:ea typeface="华文楷体" pitchFamily="2" charset="-122"/>
              </a:rPr>
              <a:t>影响：</a:t>
            </a:r>
            <a:endParaRPr lang="en-US" altLang="zh-CN" sz="2800" b="1" dirty="0">
              <a:solidFill>
                <a:srgbClr val="FF0000"/>
              </a:solidFill>
              <a:latin typeface="华文楷体" pitchFamily="2" charset="-122"/>
              <a:ea typeface="华文楷体" pitchFamily="2" charset="-122"/>
            </a:endParaRPr>
          </a:p>
          <a:p>
            <a:pPr>
              <a:defRPr/>
            </a:pPr>
            <a:r>
              <a:rPr lang="zh-CN" altLang="en-US" sz="2400" b="1" dirty="0">
                <a:solidFill>
                  <a:srgbClr val="0000CC"/>
                </a:solidFill>
                <a:latin typeface="宋体" panose="02010600030101010101" pitchFamily="2" charset="-122"/>
                <a:ea typeface="宋体" panose="02010600030101010101" pitchFamily="2" charset="-122"/>
              </a:rPr>
              <a:t>①</a:t>
            </a:r>
            <a:r>
              <a:rPr lang="zh-CN" altLang="en-US" sz="2400" b="1" dirty="0">
                <a:solidFill>
                  <a:srgbClr val="0000CC"/>
                </a:solidFill>
                <a:latin typeface="华文楷体" pitchFamily="2" charset="-122"/>
                <a:ea typeface="华文楷体" pitchFamily="2" charset="-122"/>
              </a:rPr>
              <a:t>政治：有利于实现或巩固统治         </a:t>
            </a:r>
            <a:endParaRPr lang="en-US" altLang="zh-CN" sz="2400" b="1" dirty="0">
              <a:solidFill>
                <a:srgbClr val="0000CC"/>
              </a:solidFill>
              <a:latin typeface="华文楷体" pitchFamily="2" charset="-122"/>
              <a:ea typeface="华文楷体" pitchFamily="2" charset="-122"/>
            </a:endParaRPr>
          </a:p>
          <a:p>
            <a:pPr>
              <a:defRPr/>
            </a:pPr>
            <a:r>
              <a:rPr lang="en-US" altLang="zh-CN" sz="2400" b="1" dirty="0">
                <a:solidFill>
                  <a:srgbClr val="0000CC"/>
                </a:solidFill>
                <a:latin typeface="华文楷体" pitchFamily="2" charset="-122"/>
                <a:ea typeface="华文楷体" pitchFamily="2" charset="-122"/>
              </a:rPr>
              <a:t>              </a:t>
            </a:r>
            <a:r>
              <a:rPr lang="zh-CN" altLang="en-US" sz="2400" b="1" dirty="0">
                <a:solidFill>
                  <a:srgbClr val="0000CC"/>
                </a:solidFill>
                <a:latin typeface="华文楷体" pitchFamily="2" charset="-122"/>
                <a:ea typeface="华文楷体" pitchFamily="2" charset="-122"/>
              </a:rPr>
              <a:t>（利于军队调动、政令畅达）；</a:t>
            </a:r>
            <a:endParaRPr lang="zh-CN" altLang="en-US" sz="2400" b="1" dirty="0">
              <a:solidFill>
                <a:srgbClr val="0000CC"/>
              </a:solidFill>
              <a:latin typeface="华文楷体" pitchFamily="2" charset="-122"/>
              <a:ea typeface="华文楷体" pitchFamily="2" charset="-122"/>
            </a:endParaRPr>
          </a:p>
          <a:p>
            <a:pPr>
              <a:defRPr/>
            </a:pPr>
            <a:r>
              <a:rPr lang="zh-CN" altLang="en-US" sz="2400" b="1" dirty="0">
                <a:solidFill>
                  <a:srgbClr val="0000CC"/>
                </a:solidFill>
                <a:latin typeface="宋体" panose="02010600030101010101" pitchFamily="2" charset="-122"/>
                <a:ea typeface="宋体" panose="02010600030101010101" pitchFamily="2" charset="-122"/>
              </a:rPr>
              <a:t>②</a:t>
            </a:r>
            <a:r>
              <a:rPr lang="zh-CN" altLang="en-US" sz="2400" b="1" dirty="0">
                <a:solidFill>
                  <a:srgbClr val="0000CC"/>
                </a:solidFill>
                <a:latin typeface="华文楷体" pitchFamily="2" charset="-122"/>
                <a:ea typeface="华文楷体" pitchFamily="2" charset="-122"/>
              </a:rPr>
              <a:t>军事：为进行征服和扩张，保证后勤补给；</a:t>
            </a:r>
            <a:endParaRPr lang="zh-CN" altLang="en-US" sz="2400" b="1" dirty="0">
              <a:solidFill>
                <a:srgbClr val="0000CC"/>
              </a:solidFill>
              <a:latin typeface="华文楷体" pitchFamily="2" charset="-122"/>
              <a:ea typeface="华文楷体" pitchFamily="2" charset="-122"/>
            </a:endParaRPr>
          </a:p>
          <a:p>
            <a:pPr>
              <a:defRPr/>
            </a:pPr>
            <a:r>
              <a:rPr lang="zh-CN" altLang="en-US" sz="2400" b="1" dirty="0">
                <a:solidFill>
                  <a:srgbClr val="0000CC"/>
                </a:solidFill>
                <a:latin typeface="宋体" panose="02010600030101010101" pitchFamily="2" charset="-122"/>
                <a:ea typeface="宋体" panose="02010600030101010101" pitchFamily="2" charset="-122"/>
              </a:rPr>
              <a:t>③</a:t>
            </a:r>
            <a:r>
              <a:rPr lang="zh-CN" altLang="en-US" sz="2400" b="1" dirty="0">
                <a:solidFill>
                  <a:srgbClr val="0000CC"/>
                </a:solidFill>
                <a:latin typeface="华文楷体" pitchFamily="2" charset="-122"/>
                <a:ea typeface="华文楷体" pitchFamily="2" charset="-122"/>
              </a:rPr>
              <a:t>经济文化：有利于促进经济文化交流；有利于促进商品经济发展。</a:t>
            </a:r>
            <a:endParaRPr lang="zh-CN" altLang="en-US" sz="2400" b="1" dirty="0">
              <a:solidFill>
                <a:srgbClr val="0000CC"/>
              </a:solidFill>
              <a:latin typeface="华文楷体" pitchFamily="2" charset="-122"/>
              <a:ea typeface="华文楷体" pitchFamily="2" charset="-122"/>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图片 2"/>
          <p:cNvPicPr>
            <a:picLocks noChangeAspect="1"/>
          </p:cNvPicPr>
          <p:nvPr/>
        </p:nvPicPr>
        <p:blipFill>
          <a:blip r:embed="rId1"/>
          <a:srcRect/>
          <a:stretch>
            <a:fillRect/>
          </a:stretch>
        </p:blipFill>
        <p:spPr bwMode="auto">
          <a:xfrm>
            <a:off x="330200" y="1008063"/>
            <a:ext cx="5537200" cy="2989262"/>
          </a:xfrm>
          <a:prstGeom prst="rect">
            <a:avLst/>
          </a:prstGeom>
          <a:noFill/>
          <a:ln w="9525">
            <a:noFill/>
            <a:miter lim="800000"/>
            <a:headEnd/>
            <a:tailEnd/>
          </a:ln>
        </p:spPr>
      </p:pic>
      <p:pic>
        <p:nvPicPr>
          <p:cNvPr id="43010" name="图片 3"/>
          <p:cNvPicPr>
            <a:picLocks noChangeAspect="1"/>
          </p:cNvPicPr>
          <p:nvPr/>
        </p:nvPicPr>
        <p:blipFill>
          <a:blip r:embed="rId2"/>
          <a:srcRect/>
          <a:stretch>
            <a:fillRect/>
          </a:stretch>
        </p:blipFill>
        <p:spPr bwMode="auto">
          <a:xfrm>
            <a:off x="6019800" y="1084263"/>
            <a:ext cx="5729288" cy="2935287"/>
          </a:xfrm>
          <a:prstGeom prst="rect">
            <a:avLst/>
          </a:prstGeom>
          <a:noFill/>
          <a:ln w="9525">
            <a:noFill/>
            <a:miter lim="800000"/>
            <a:headEnd/>
            <a:tailEnd/>
          </a:ln>
        </p:spPr>
      </p:pic>
      <p:sp>
        <p:nvSpPr>
          <p:cNvPr id="5" name="TextBox 2"/>
          <p:cNvSpPr txBox="1">
            <a:spLocks noChangeArrowheads="1"/>
          </p:cNvSpPr>
          <p:nvPr/>
        </p:nvSpPr>
        <p:spPr bwMode="auto">
          <a:xfrm>
            <a:off x="434975" y="4056063"/>
            <a:ext cx="11044238" cy="1616075"/>
          </a:xfrm>
          <a:prstGeom prst="rect">
            <a:avLst/>
          </a:prstGeom>
          <a:noFill/>
          <a:ln w="9525">
            <a:noFill/>
            <a:miter lim="800000"/>
          </a:ln>
        </p:spPr>
        <p:txBody>
          <a:bodyPr>
            <a:spAutoFit/>
          </a:bodyPr>
          <a:lstStyle/>
          <a:p>
            <a:pPr>
              <a:buFont typeface="Arial" panose="020B0604020202020204" pitchFamily="34" charset="0"/>
              <a:buNone/>
            </a:pPr>
            <a:r>
              <a:rPr lang="zh-CN" altLang="en-US" sz="3600" b="1">
                <a:solidFill>
                  <a:srgbClr val="FF0000"/>
                </a:solidFill>
                <a:latin typeface="华文行楷" pitchFamily="2" charset="-122"/>
                <a:ea typeface="华文行楷" pitchFamily="2" charset="-122"/>
              </a:rPr>
              <a:t>      当下，中国</a:t>
            </a:r>
            <a:r>
              <a:rPr lang="zh-CN" altLang="en-US" sz="3200" b="1">
                <a:solidFill>
                  <a:srgbClr val="008000"/>
                </a:solidFill>
                <a:latin typeface="华文楷体" pitchFamily="2" charset="-122"/>
                <a:ea typeface="华文楷体" pitchFamily="2" charset="-122"/>
              </a:rPr>
              <a:t>在曾经的战争之地，一带一路，横贯欧亚大陆，不仅成为了广受欢迎的国际合作平台，还成为推动构建人类命运共同体的重要实践平台。</a:t>
            </a:r>
            <a:endParaRPr lang="zh-CN" altLang="en-US" sz="3200" b="1">
              <a:solidFill>
                <a:srgbClr val="008000"/>
              </a:solidFill>
              <a:latin typeface="华文楷体" pitchFamily="2" charset="-122"/>
              <a:ea typeface="华文楷体" pitchFamily="2" charset="-122"/>
            </a:endParaRPr>
          </a:p>
        </p:txBody>
      </p:sp>
      <p:sp>
        <p:nvSpPr>
          <p:cNvPr id="6" name="矩形 5"/>
          <p:cNvSpPr/>
          <p:nvPr/>
        </p:nvSpPr>
        <p:spPr>
          <a:xfrm>
            <a:off x="3098800" y="275772"/>
            <a:ext cx="6115985" cy="601894"/>
          </a:xfrm>
          <a:prstGeom prst="rect">
            <a:avLst/>
          </a:prstGeom>
          <a:noFill/>
        </p:spPr>
        <p:txBody>
          <a:bodyPr wrap="none">
            <a:prstTxWarp prst="textDeflateBottom">
              <a:avLst/>
            </a:prstTxWarp>
            <a:spAutoFit/>
          </a:bodyPr>
          <a:lstStyle/>
          <a:p>
            <a:pPr algn="ctr">
              <a:defRPr/>
            </a:pPr>
            <a:r>
              <a:rPr lang="zh-CN" altLang="en-US" sz="5400" b="1" dirty="0">
                <a:ln w="31550" cmpd="sng">
                  <a:solidFill>
                    <a:srgbClr val="FF0000"/>
                  </a:solidFill>
                  <a:prstDash val="solid"/>
                </a:ln>
                <a:solidFill>
                  <a:srgbClr val="FFFFFF"/>
                </a:solidFill>
                <a:effectLst>
                  <a:outerShdw blurRad="41275" dist="12700" dir="12000000" algn="tl" rotWithShape="0">
                    <a:srgbClr val="000000">
                      <a:alpha val="40000"/>
                    </a:srgbClr>
                  </a:outerShdw>
                </a:effectLst>
                <a:latin typeface="Arial" panose="020B0604020202020204" pitchFamily="34" charset="0"/>
                <a:ea typeface="宋体" panose="02010600030101010101" pitchFamily="2" charset="-122"/>
              </a:rPr>
              <a:t>历史与现实之思</a:t>
            </a:r>
            <a:endParaRPr lang="zh-CN" altLang="en-US" sz="5400" b="1" dirty="0">
              <a:ln w="31550" cmpd="sng">
                <a:solidFill>
                  <a:srgbClr val="FF0000"/>
                </a:solidFill>
                <a:prstDash val="solid"/>
              </a:ln>
              <a:solidFill>
                <a:srgbClr val="FFFFFF"/>
              </a:solidFill>
              <a:effectLst>
                <a:outerShdw blurRad="41275" dist="12700" dir="12000000" algn="tl" rotWithShape="0">
                  <a:srgbClr val="000000">
                    <a:alpha val="40000"/>
                  </a:srgbClr>
                </a:outerShdw>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9597</Words>
  <Application>WPS 演示</Application>
  <PresentationFormat>自定义</PresentationFormat>
  <Paragraphs>812</Paragraphs>
  <Slides>24</Slides>
  <Notes>2</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Arial</vt:lpstr>
      <vt:lpstr>宋体</vt:lpstr>
      <vt:lpstr>Wingdings</vt:lpstr>
      <vt:lpstr>Calibri Light</vt:lpstr>
      <vt:lpstr>华文仿宋</vt:lpstr>
      <vt:lpstr>仿宋</vt:lpstr>
      <vt:lpstr>华文隶书</vt:lpstr>
      <vt:lpstr>华文楷体</vt:lpstr>
      <vt:lpstr>黑体</vt:lpstr>
      <vt:lpstr>Calibri</vt:lpstr>
      <vt:lpstr>楷体</vt:lpstr>
      <vt:lpstr>微软雅黑</vt:lpstr>
      <vt:lpstr>Arial Unicode MS</vt:lpstr>
      <vt:lpstr>Malgun Gothic</vt:lpstr>
      <vt:lpstr>楷体_GB2312</vt:lpstr>
      <vt:lpstr>华文中宋</vt:lpstr>
      <vt:lpstr>华文行楷</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PC</dc:creator>
  <cp:lastModifiedBy>丘比特</cp:lastModifiedBy>
  <cp:revision>503</cp:revision>
  <dcterms:created xsi:type="dcterms:W3CDTF">2018-10-04T07:44:00Z</dcterms:created>
  <dcterms:modified xsi:type="dcterms:W3CDTF">2020-03-28T05:17:51Z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